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58" r:id="rId5"/>
    <p:sldId id="259" r:id="rId6"/>
    <p:sldId id="272" r:id="rId7"/>
    <p:sldId id="273" r:id="rId8"/>
    <p:sldId id="286" r:id="rId9"/>
    <p:sldId id="291" r:id="rId10"/>
    <p:sldId id="274" r:id="rId11"/>
    <p:sldId id="287" r:id="rId12"/>
    <p:sldId id="275" r:id="rId13"/>
    <p:sldId id="276" r:id="rId14"/>
    <p:sldId id="290" r:id="rId15"/>
    <p:sldId id="277" r:id="rId16"/>
    <p:sldId id="279" r:id="rId17"/>
    <p:sldId id="289" r:id="rId18"/>
    <p:sldId id="292" r:id="rId19"/>
    <p:sldId id="293" r:id="rId20"/>
    <p:sldId id="280" r:id="rId21"/>
    <p:sldId id="281"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117C3-323C-43D1-BAE3-9FE519463B5A}" v="4" dt="2022-05-09T09:05:08.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k@aegean.gr" userId="67b25103-98f9-454f-a0ac-0b00040adb24" providerId="ADAL" clId="{80F117C3-323C-43D1-BAE3-9FE519463B5A}"/>
    <pc:docChg chg="undo custSel addSld delSld modSld sldOrd">
      <pc:chgData name="pank@aegean.gr" userId="67b25103-98f9-454f-a0ac-0b00040adb24" providerId="ADAL" clId="{80F117C3-323C-43D1-BAE3-9FE519463B5A}" dt="2022-05-09T09:07:07.786" v="953" actId="20577"/>
      <pc:docMkLst>
        <pc:docMk/>
      </pc:docMkLst>
      <pc:sldChg chg="modSp mod">
        <pc:chgData name="pank@aegean.gr" userId="67b25103-98f9-454f-a0ac-0b00040adb24" providerId="ADAL" clId="{80F117C3-323C-43D1-BAE3-9FE519463B5A}" dt="2022-05-08T18:40:21.161" v="54" actId="20577"/>
        <pc:sldMkLst>
          <pc:docMk/>
          <pc:sldMk cId="2422510545" sldId="256"/>
        </pc:sldMkLst>
        <pc:spChg chg="mod">
          <ac:chgData name="pank@aegean.gr" userId="67b25103-98f9-454f-a0ac-0b00040adb24" providerId="ADAL" clId="{80F117C3-323C-43D1-BAE3-9FE519463B5A}" dt="2022-05-08T18:39:31.295" v="29" actId="20577"/>
          <ac:spMkLst>
            <pc:docMk/>
            <pc:sldMk cId="2422510545" sldId="256"/>
            <ac:spMk id="2" creationId="{051C771B-2AEC-4E53-8675-46D902CCC3AE}"/>
          </ac:spMkLst>
        </pc:spChg>
        <pc:spChg chg="mod">
          <ac:chgData name="pank@aegean.gr" userId="67b25103-98f9-454f-a0ac-0b00040adb24" providerId="ADAL" clId="{80F117C3-323C-43D1-BAE3-9FE519463B5A}" dt="2022-05-08T18:40:21.161" v="54" actId="20577"/>
          <ac:spMkLst>
            <pc:docMk/>
            <pc:sldMk cId="2422510545" sldId="256"/>
            <ac:spMk id="3" creationId="{40058C48-9C14-472C-AD4B-4030777EFFFA}"/>
          </ac:spMkLst>
        </pc:spChg>
      </pc:sldChg>
      <pc:sldChg chg="modSp mod">
        <pc:chgData name="pank@aegean.gr" userId="67b25103-98f9-454f-a0ac-0b00040adb24" providerId="ADAL" clId="{80F117C3-323C-43D1-BAE3-9FE519463B5A}" dt="2022-05-09T08:37:04.421" v="318" actId="20577"/>
        <pc:sldMkLst>
          <pc:docMk/>
          <pc:sldMk cId="315464909" sldId="259"/>
        </pc:sldMkLst>
        <pc:spChg chg="mod">
          <ac:chgData name="pank@aegean.gr" userId="67b25103-98f9-454f-a0ac-0b00040adb24" providerId="ADAL" clId="{80F117C3-323C-43D1-BAE3-9FE519463B5A}" dt="2022-05-08T18:45:49.269" v="85" actId="20577"/>
          <ac:spMkLst>
            <pc:docMk/>
            <pc:sldMk cId="315464909" sldId="259"/>
            <ac:spMk id="2" creationId="{051C771B-2AEC-4E53-8675-46D902CCC3AE}"/>
          </ac:spMkLst>
        </pc:spChg>
        <pc:spChg chg="mod">
          <ac:chgData name="pank@aegean.gr" userId="67b25103-98f9-454f-a0ac-0b00040adb24" providerId="ADAL" clId="{80F117C3-323C-43D1-BAE3-9FE519463B5A}" dt="2022-05-09T08:37:04.421" v="318" actId="20577"/>
          <ac:spMkLst>
            <pc:docMk/>
            <pc:sldMk cId="315464909" sldId="259"/>
            <ac:spMk id="3" creationId="{40058C48-9C14-472C-AD4B-4030777EFFFA}"/>
          </ac:spMkLst>
        </pc:spChg>
      </pc:sldChg>
      <pc:sldChg chg="addSp delSp modSp mod">
        <pc:chgData name="pank@aegean.gr" userId="67b25103-98f9-454f-a0ac-0b00040adb24" providerId="ADAL" clId="{80F117C3-323C-43D1-BAE3-9FE519463B5A}" dt="2022-05-09T08:27:17.845" v="296" actId="26606"/>
        <pc:sldMkLst>
          <pc:docMk/>
          <pc:sldMk cId="3717545252" sldId="286"/>
        </pc:sldMkLst>
        <pc:spChg chg="del">
          <ac:chgData name="pank@aegean.gr" userId="67b25103-98f9-454f-a0ac-0b00040adb24" providerId="ADAL" clId="{80F117C3-323C-43D1-BAE3-9FE519463B5A}" dt="2022-05-09T08:27:17.845" v="296" actId="26606"/>
          <ac:spMkLst>
            <pc:docMk/>
            <pc:sldMk cId="3717545252" sldId="286"/>
            <ac:spMk id="8" creationId="{42A4FC2C-047E-45A5-965D-8E1E3BF09BC6}"/>
          </ac:spMkLst>
        </pc:spChg>
        <pc:spChg chg="add">
          <ac:chgData name="pank@aegean.gr" userId="67b25103-98f9-454f-a0ac-0b00040adb24" providerId="ADAL" clId="{80F117C3-323C-43D1-BAE3-9FE519463B5A}" dt="2022-05-09T08:27:17.845" v="296" actId="26606"/>
          <ac:spMkLst>
            <pc:docMk/>
            <pc:sldMk cId="3717545252" sldId="286"/>
            <ac:spMk id="13" creationId="{42A4FC2C-047E-45A5-965D-8E1E3BF09BC6}"/>
          </ac:spMkLst>
        </pc:spChg>
        <pc:picChg chg="add mod">
          <ac:chgData name="pank@aegean.gr" userId="67b25103-98f9-454f-a0ac-0b00040adb24" providerId="ADAL" clId="{80F117C3-323C-43D1-BAE3-9FE519463B5A}" dt="2022-05-09T08:27:17.845" v="296" actId="26606"/>
          <ac:picMkLst>
            <pc:docMk/>
            <pc:sldMk cId="3717545252" sldId="286"/>
            <ac:picMk id="2" creationId="{89201454-464A-9667-0C03-5AFF6D92E88A}"/>
          </ac:picMkLst>
        </pc:picChg>
        <pc:picChg chg="del">
          <ac:chgData name="pank@aegean.gr" userId="67b25103-98f9-454f-a0ac-0b00040adb24" providerId="ADAL" clId="{80F117C3-323C-43D1-BAE3-9FE519463B5A}" dt="2022-05-09T08:17:18.310" v="294" actId="21"/>
          <ac:picMkLst>
            <pc:docMk/>
            <pc:sldMk cId="3717545252" sldId="286"/>
            <ac:picMk id="3" creationId="{9BBEDB80-1F08-4222-8C66-90F307A88F6D}"/>
          </ac:picMkLst>
        </pc:picChg>
      </pc:sldChg>
      <pc:sldChg chg="addSp modSp mod setBg">
        <pc:chgData name="pank@aegean.gr" userId="67b25103-98f9-454f-a0ac-0b00040adb24" providerId="ADAL" clId="{80F117C3-323C-43D1-BAE3-9FE519463B5A}" dt="2022-05-09T08:28:14.572" v="297" actId="26606"/>
        <pc:sldMkLst>
          <pc:docMk/>
          <pc:sldMk cId="3552987983" sldId="287"/>
        </pc:sldMkLst>
        <pc:spChg chg="add">
          <ac:chgData name="pank@aegean.gr" userId="67b25103-98f9-454f-a0ac-0b00040adb24" providerId="ADAL" clId="{80F117C3-323C-43D1-BAE3-9FE519463B5A}" dt="2022-05-09T08:28:14.572" v="297" actId="26606"/>
          <ac:spMkLst>
            <pc:docMk/>
            <pc:sldMk cId="3552987983" sldId="287"/>
            <ac:spMk id="8" creationId="{8DAAB828-02C8-4111-AC14-FF5ACEDDFE37}"/>
          </ac:spMkLst>
        </pc:spChg>
        <pc:grpChg chg="add">
          <ac:chgData name="pank@aegean.gr" userId="67b25103-98f9-454f-a0ac-0b00040adb24" providerId="ADAL" clId="{80F117C3-323C-43D1-BAE3-9FE519463B5A}" dt="2022-05-09T08:28:14.572" v="297" actId="26606"/>
          <ac:grpSpMkLst>
            <pc:docMk/>
            <pc:sldMk cId="3552987983" sldId="287"/>
            <ac:grpSpMk id="10" creationId="{C32D4553-E775-4F16-9A6F-FED8D166A5B7}"/>
          </ac:grpSpMkLst>
        </pc:grpChg>
        <pc:picChg chg="mod">
          <ac:chgData name="pank@aegean.gr" userId="67b25103-98f9-454f-a0ac-0b00040adb24" providerId="ADAL" clId="{80F117C3-323C-43D1-BAE3-9FE519463B5A}" dt="2022-05-09T08:28:14.572" v="297" actId="26606"/>
          <ac:picMkLst>
            <pc:docMk/>
            <pc:sldMk cId="3552987983" sldId="287"/>
            <ac:picMk id="3" creationId="{631C0C2C-3A08-4D58-A1C8-2C09E921D278}"/>
          </ac:picMkLst>
        </pc:picChg>
      </pc:sldChg>
      <pc:sldChg chg="del">
        <pc:chgData name="pank@aegean.gr" userId="67b25103-98f9-454f-a0ac-0b00040adb24" providerId="ADAL" clId="{80F117C3-323C-43D1-BAE3-9FE519463B5A}" dt="2022-05-09T08:29:31.673" v="298" actId="2696"/>
        <pc:sldMkLst>
          <pc:docMk/>
          <pc:sldMk cId="1496404203" sldId="288"/>
        </pc:sldMkLst>
      </pc:sldChg>
      <pc:sldChg chg="modSp new mod">
        <pc:chgData name="pank@aegean.gr" userId="67b25103-98f9-454f-a0ac-0b00040adb24" providerId="ADAL" clId="{80F117C3-323C-43D1-BAE3-9FE519463B5A}" dt="2022-05-09T08:52:48.774" v="648" actId="20577"/>
        <pc:sldMkLst>
          <pc:docMk/>
          <pc:sldMk cId="3884102210" sldId="291"/>
        </pc:sldMkLst>
        <pc:spChg chg="mod">
          <ac:chgData name="pank@aegean.gr" userId="67b25103-98f9-454f-a0ac-0b00040adb24" providerId="ADAL" clId="{80F117C3-323C-43D1-BAE3-9FE519463B5A}" dt="2022-05-09T08:51:29.901" v="557" actId="20577"/>
          <ac:spMkLst>
            <pc:docMk/>
            <pc:sldMk cId="3884102210" sldId="291"/>
            <ac:spMk id="2" creationId="{B986519D-D2FA-50FB-7327-1FBB3617F428}"/>
          </ac:spMkLst>
        </pc:spChg>
        <pc:spChg chg="mod">
          <ac:chgData name="pank@aegean.gr" userId="67b25103-98f9-454f-a0ac-0b00040adb24" providerId="ADAL" clId="{80F117C3-323C-43D1-BAE3-9FE519463B5A}" dt="2022-05-09T08:52:48.774" v="648" actId="20577"/>
          <ac:spMkLst>
            <pc:docMk/>
            <pc:sldMk cId="3884102210" sldId="291"/>
            <ac:spMk id="3" creationId="{C9A5DCBB-19CD-28C6-12D3-967244BA4A90}"/>
          </ac:spMkLst>
        </pc:spChg>
      </pc:sldChg>
      <pc:sldChg chg="del">
        <pc:chgData name="pank@aegean.gr" userId="67b25103-98f9-454f-a0ac-0b00040adb24" providerId="ADAL" clId="{80F117C3-323C-43D1-BAE3-9FE519463B5A}" dt="2022-05-08T19:10:29.963" v="293" actId="2696"/>
        <pc:sldMkLst>
          <pc:docMk/>
          <pc:sldMk cId="4131189012" sldId="291"/>
        </pc:sldMkLst>
      </pc:sldChg>
      <pc:sldChg chg="modSp new mod">
        <pc:chgData name="pank@aegean.gr" userId="67b25103-98f9-454f-a0ac-0b00040adb24" providerId="ADAL" clId="{80F117C3-323C-43D1-BAE3-9FE519463B5A}" dt="2022-05-09T09:05:08.006" v="926" actId="20577"/>
        <pc:sldMkLst>
          <pc:docMk/>
          <pc:sldMk cId="684896946" sldId="292"/>
        </pc:sldMkLst>
        <pc:spChg chg="mod">
          <ac:chgData name="pank@aegean.gr" userId="67b25103-98f9-454f-a0ac-0b00040adb24" providerId="ADAL" clId="{80F117C3-323C-43D1-BAE3-9FE519463B5A}" dt="2022-05-09T08:57:26.677" v="689" actId="20577"/>
          <ac:spMkLst>
            <pc:docMk/>
            <pc:sldMk cId="684896946" sldId="292"/>
            <ac:spMk id="2" creationId="{D23F66FA-BA6D-C216-1613-64FB88C779D9}"/>
          </ac:spMkLst>
        </pc:spChg>
        <pc:spChg chg="mod">
          <ac:chgData name="pank@aegean.gr" userId="67b25103-98f9-454f-a0ac-0b00040adb24" providerId="ADAL" clId="{80F117C3-323C-43D1-BAE3-9FE519463B5A}" dt="2022-05-09T09:05:08.006" v="926" actId="20577"/>
          <ac:spMkLst>
            <pc:docMk/>
            <pc:sldMk cId="684896946" sldId="292"/>
            <ac:spMk id="3" creationId="{DD3A3B7E-AE20-2DB4-3FA4-E69990340019}"/>
          </ac:spMkLst>
        </pc:spChg>
      </pc:sldChg>
      <pc:sldChg chg="del">
        <pc:chgData name="pank@aegean.gr" userId="67b25103-98f9-454f-a0ac-0b00040adb24" providerId="ADAL" clId="{80F117C3-323C-43D1-BAE3-9FE519463B5A}" dt="2022-05-09T08:30:08.648" v="299" actId="2696"/>
        <pc:sldMkLst>
          <pc:docMk/>
          <pc:sldMk cId="3894976492" sldId="292"/>
        </pc:sldMkLst>
      </pc:sldChg>
      <pc:sldChg chg="modSp add mod ord">
        <pc:chgData name="pank@aegean.gr" userId="67b25103-98f9-454f-a0ac-0b00040adb24" providerId="ADAL" clId="{80F117C3-323C-43D1-BAE3-9FE519463B5A}" dt="2022-05-09T09:07:07.786" v="953" actId="20577"/>
        <pc:sldMkLst>
          <pc:docMk/>
          <pc:sldMk cId="3546797206" sldId="293"/>
        </pc:sldMkLst>
        <pc:spChg chg="mod">
          <ac:chgData name="pank@aegean.gr" userId="67b25103-98f9-454f-a0ac-0b00040adb24" providerId="ADAL" clId="{80F117C3-323C-43D1-BAE3-9FE519463B5A}" dt="2022-05-09T09:07:07.786" v="953" actId="20577"/>
          <ac:spMkLst>
            <pc:docMk/>
            <pc:sldMk cId="3546797206" sldId="293"/>
            <ac:spMk id="2" creationId="{051C771B-2AEC-4E53-8675-46D902CCC3AE}"/>
          </ac:spMkLst>
        </pc:spChg>
        <pc:spChg chg="mod">
          <ac:chgData name="pank@aegean.gr" userId="67b25103-98f9-454f-a0ac-0b00040adb24" providerId="ADAL" clId="{80F117C3-323C-43D1-BAE3-9FE519463B5A}" dt="2022-05-09T09:06:43.744" v="931" actId="27636"/>
          <ac:spMkLst>
            <pc:docMk/>
            <pc:sldMk cId="3546797206" sldId="293"/>
            <ac:spMk id="3" creationId="{40058C48-9C14-472C-AD4B-4030777EFF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5FD0-68DE-4174-B818-4F5BC54FD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E8B3F-45B9-4865-8315-83CA763F7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F82878-C33F-445F-B241-A5ED2E02E3B9}"/>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5" name="Footer Placeholder 4">
            <a:extLst>
              <a:ext uri="{FF2B5EF4-FFF2-40B4-BE49-F238E27FC236}">
                <a16:creationId xmlns:a16="http://schemas.microsoft.com/office/drawing/2014/main" id="{F53CADD7-4D4A-483F-95B4-D39E3799A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2DB06-02E6-4B95-96B4-1EA8FDD2E1EE}"/>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15048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7987-09E3-4E13-9F7C-AC8EC81ED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0C093-7D6F-44FC-9C91-C3F9D63AB9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B41B8-F3A9-4820-9137-6E0548F46E49}"/>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5" name="Footer Placeholder 4">
            <a:extLst>
              <a:ext uri="{FF2B5EF4-FFF2-40B4-BE49-F238E27FC236}">
                <a16:creationId xmlns:a16="http://schemas.microsoft.com/office/drawing/2014/main" id="{DE1BE847-3EC9-417C-B39B-8FE709868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FFE58-6F19-4C1B-9F57-60259719D450}"/>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79114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6E9F3-5178-4FAD-A49E-DF3C456FB6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3F3D3-B17E-4CF0-A59A-BE35715E9D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66D74-FC09-47DD-BD37-F7953E2132AE}"/>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5" name="Footer Placeholder 4">
            <a:extLst>
              <a:ext uri="{FF2B5EF4-FFF2-40B4-BE49-F238E27FC236}">
                <a16:creationId xmlns:a16="http://schemas.microsoft.com/office/drawing/2014/main" id="{3251BA5B-C82C-4000-910F-78E80ADE0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74E10-44F4-41CE-AC98-038D0D907A9D}"/>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426809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509F-B9DC-4B37-8BB0-9237D8128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59870-1CA8-40E1-9F6E-AB7AEA4D89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5004D-9445-449F-BFC5-8BC52878F8D0}"/>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5" name="Footer Placeholder 4">
            <a:extLst>
              <a:ext uri="{FF2B5EF4-FFF2-40B4-BE49-F238E27FC236}">
                <a16:creationId xmlns:a16="http://schemas.microsoft.com/office/drawing/2014/main" id="{9D0E86A7-B828-4F6C-B9AA-56A18A69D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DB8E1-E244-4463-8535-7E7DC20EE2DB}"/>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09706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6DE6-5EEB-4FF8-963C-A62C8BE43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6F2DA8-DD62-4BF7-9EA6-108CD1BD9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A9A9D6-ED2D-4C28-9769-3E52BBBEAB25}"/>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5" name="Footer Placeholder 4">
            <a:extLst>
              <a:ext uri="{FF2B5EF4-FFF2-40B4-BE49-F238E27FC236}">
                <a16:creationId xmlns:a16="http://schemas.microsoft.com/office/drawing/2014/main" id="{06A3B885-1EE3-4BEA-8EB6-0508FCFE5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65CBF-E432-4FF7-AF13-BEB287E1A005}"/>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69708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3E34-3FB9-404C-8A14-C2A37EC7E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7F819-AC10-4701-9162-B632035E48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647A6B-20C1-4550-8F94-E2A479FF12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17121B-7EAF-4BC6-9274-BB85C51BBF3D}"/>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6" name="Footer Placeholder 5">
            <a:extLst>
              <a:ext uri="{FF2B5EF4-FFF2-40B4-BE49-F238E27FC236}">
                <a16:creationId xmlns:a16="http://schemas.microsoft.com/office/drawing/2014/main" id="{06C66990-E53B-46A0-A66C-5C9928BA5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90C2-7319-4F86-A0CB-A7331CD7BBE3}"/>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62409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7398-1F45-49A4-A2C2-3AA5AC9C35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ABAB4-4F31-4B82-A7B2-AB12C064D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8F9FC7-4772-4EEC-8841-9070EB526D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3AAEA-E192-48D3-BB84-CE127F978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8F9FE0-2460-4A3A-850B-1CAA3F6006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4D548-3FAD-4FB3-BA04-3BD7D23ABB5D}"/>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8" name="Footer Placeholder 7">
            <a:extLst>
              <a:ext uri="{FF2B5EF4-FFF2-40B4-BE49-F238E27FC236}">
                <a16:creationId xmlns:a16="http://schemas.microsoft.com/office/drawing/2014/main" id="{26E43699-F9B4-4E02-AF1D-26455BBD48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C2C95-ED40-4510-81F8-09B8CF44A09D}"/>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54837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72A0-50DB-46E5-BC29-6AFAFEF59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6CD258-FEF4-4133-92B6-FB92417F8BD6}"/>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4" name="Footer Placeholder 3">
            <a:extLst>
              <a:ext uri="{FF2B5EF4-FFF2-40B4-BE49-F238E27FC236}">
                <a16:creationId xmlns:a16="http://schemas.microsoft.com/office/drawing/2014/main" id="{B45391BD-6F7B-417C-A848-E34D2E0BE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9F102B-A628-48C9-92C6-5EAAC59754D1}"/>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156428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A3176-174F-4471-B342-FBE79E54C269}"/>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3" name="Footer Placeholder 2">
            <a:extLst>
              <a:ext uri="{FF2B5EF4-FFF2-40B4-BE49-F238E27FC236}">
                <a16:creationId xmlns:a16="http://schemas.microsoft.com/office/drawing/2014/main" id="{98A8BBBA-EC04-44B6-9FFB-FFE8413FC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CEFAE1-9FD3-4F14-ACAF-87BF443AE83C}"/>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23337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7BF5-8997-4541-8FA9-99981CF1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975657-5833-4102-A040-F3738301C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43560-A9EB-456A-B13B-06B99DF9A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8EAAA8-DE8F-4BF1-A8EE-A37BC89DC0DF}"/>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6" name="Footer Placeholder 5">
            <a:extLst>
              <a:ext uri="{FF2B5EF4-FFF2-40B4-BE49-F238E27FC236}">
                <a16:creationId xmlns:a16="http://schemas.microsoft.com/office/drawing/2014/main" id="{61C7A7FE-0070-4694-99E1-3E262DCAE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471C6-6700-4ADF-AC49-1EDBAE5368B0}"/>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60896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7D79-10A6-48D3-B258-2BFC2F8EF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C2CE2-8C58-4722-8BAC-1873D7730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C40A5E-DA73-4F16-9D1E-4580B3E9C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130EFA-D4FB-4551-867D-3004C722AB9C}"/>
              </a:ext>
            </a:extLst>
          </p:cNvPr>
          <p:cNvSpPr>
            <a:spLocks noGrp="1"/>
          </p:cNvSpPr>
          <p:nvPr>
            <p:ph type="dt" sz="half" idx="10"/>
          </p:nvPr>
        </p:nvSpPr>
        <p:spPr/>
        <p:txBody>
          <a:bodyPr/>
          <a:lstStyle/>
          <a:p>
            <a:fld id="{2B70D223-D45B-4615-8E67-4CA4DE610428}" type="datetimeFigureOut">
              <a:rPr lang="en-US" smtClean="0"/>
              <a:t>5/9/2022</a:t>
            </a:fld>
            <a:endParaRPr lang="en-US"/>
          </a:p>
        </p:txBody>
      </p:sp>
      <p:sp>
        <p:nvSpPr>
          <p:cNvPr id="6" name="Footer Placeholder 5">
            <a:extLst>
              <a:ext uri="{FF2B5EF4-FFF2-40B4-BE49-F238E27FC236}">
                <a16:creationId xmlns:a16="http://schemas.microsoft.com/office/drawing/2014/main" id="{E4CD15B9-BC05-4DEA-A740-4E8BBA601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60E48-2137-4A83-8CA4-E19600E6AE0A}"/>
              </a:ext>
            </a:extLst>
          </p:cNvPr>
          <p:cNvSpPr>
            <a:spLocks noGrp="1"/>
          </p:cNvSpPr>
          <p:nvPr>
            <p:ph type="sldNum" sz="quarter" idx="12"/>
          </p:nvPr>
        </p:nvSpPr>
        <p:spPr/>
        <p:txBody>
          <a:bodyPr/>
          <a:lstStyle/>
          <a:p>
            <a:fld id="{18230FE6-3382-4A56-9296-45B0EA4285E7}" type="slidenum">
              <a:rPr lang="en-US" smtClean="0"/>
              <a:t>‹#›</a:t>
            </a:fld>
            <a:endParaRPr lang="en-US"/>
          </a:p>
        </p:txBody>
      </p:sp>
    </p:spTree>
    <p:extLst>
      <p:ext uri="{BB962C8B-B14F-4D97-AF65-F5344CB8AC3E}">
        <p14:creationId xmlns:p14="http://schemas.microsoft.com/office/powerpoint/2010/main" val="305606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AFD14-70BC-487F-A23B-26D57248FA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EFD26E-6896-489F-8253-4EDA169F0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55FCB-1679-47ED-A3FC-FC73C97C1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0D223-D45B-4615-8E67-4CA4DE610428}" type="datetimeFigureOut">
              <a:rPr lang="en-US" smtClean="0"/>
              <a:t>5/9/2022</a:t>
            </a:fld>
            <a:endParaRPr lang="en-US"/>
          </a:p>
        </p:txBody>
      </p:sp>
      <p:sp>
        <p:nvSpPr>
          <p:cNvPr id="5" name="Footer Placeholder 4">
            <a:extLst>
              <a:ext uri="{FF2B5EF4-FFF2-40B4-BE49-F238E27FC236}">
                <a16:creationId xmlns:a16="http://schemas.microsoft.com/office/drawing/2014/main" id="{97C63D2D-55EB-470D-BE9C-F9ABA5CAE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458D3F-C615-4A6D-96EB-160C6BA50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30FE6-3382-4A56-9296-45B0EA4285E7}" type="slidenum">
              <a:rPr lang="en-US" smtClean="0"/>
              <a:t>‹#›</a:t>
            </a:fld>
            <a:endParaRPr lang="en-US"/>
          </a:p>
        </p:txBody>
      </p:sp>
    </p:spTree>
    <p:extLst>
      <p:ext uri="{BB962C8B-B14F-4D97-AF65-F5344CB8AC3E}">
        <p14:creationId xmlns:p14="http://schemas.microsoft.com/office/powerpoint/2010/main" val="283300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17ocaZb-bG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_QAeicX-Rw" TargetMode="External"/><Relationship Id="rId2" Type="http://schemas.openxmlformats.org/officeDocument/2006/relationships/hyperlink" Target="https://www.youtube.com/watch?v=Hhk4N9A0oCA&amp;t=2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kent.ac.uk/arts/staff-profiles/profiles/film/wood.htm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4000/tc.5000"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_QAeicX-Rw" TargetMode="External"/><Relationship Id="rId2" Type="http://schemas.openxmlformats.org/officeDocument/2006/relationships/hyperlink" Target="https://www.youtube.com/watch?v=Hhk4N9A0oCA&amp;t=2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4"/>
            <a:ext cx="8865704" cy="1143758"/>
          </a:xfrm>
        </p:spPr>
        <p:txBody>
          <a:bodyPr>
            <a:normAutofit/>
          </a:bodyPr>
          <a:lstStyle/>
          <a:p>
            <a:pPr marL="0" marR="0">
              <a:lnSpc>
                <a:spcPct val="107000"/>
              </a:lnSpc>
              <a:spcBef>
                <a:spcPts val="0"/>
              </a:spcBef>
              <a:spcAft>
                <a:spcPts val="0"/>
              </a:spcAft>
            </a:pPr>
            <a:r>
              <a:rPr lang="en-GB" sz="3200" b="1" i="1" dirty="0">
                <a:effectLst/>
                <a:latin typeface="Calibri" panose="020F0502020204030204" pitchFamily="34" charset="0"/>
                <a:ea typeface="Calibri" panose="020F0502020204030204" pitchFamily="34" charset="0"/>
                <a:cs typeface="Arial" panose="020B0604020202020204" pitchFamily="34" charset="0"/>
              </a:rPr>
              <a:t>Character Design for Animation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3602037"/>
            <a:ext cx="9144000" cy="2533720"/>
          </a:xfrm>
        </p:spPr>
        <p:txBody>
          <a:bodyPr>
            <a:normAutofit lnSpcReduction="10000"/>
          </a:bodyPr>
          <a:lstStyle/>
          <a:p>
            <a:r>
              <a:rPr lang="en-US" b="1" dirty="0">
                <a:solidFill>
                  <a:schemeClr val="accent1">
                    <a:lumMod val="50000"/>
                  </a:schemeClr>
                </a:solidFill>
                <a:latin typeface="Arial" panose="020B0604020202020204" pitchFamily="34" charset="0"/>
                <a:cs typeface="Arial" panose="020B0604020202020204" pitchFamily="34" charset="0"/>
              </a:rPr>
              <a:t>Panagiotis</a:t>
            </a:r>
            <a:r>
              <a:rPr lang="el-GR" b="1" dirty="0">
                <a:solidFill>
                  <a:schemeClr val="accent1">
                    <a:lumMod val="50000"/>
                  </a:schemeClr>
                </a:solidFill>
                <a:latin typeface="Arial" panose="020B0604020202020204" pitchFamily="34" charset="0"/>
                <a:cs typeface="Arial" panose="020B0604020202020204" pitchFamily="34" charset="0"/>
              </a:rPr>
              <a:t> </a:t>
            </a:r>
            <a:r>
              <a:rPr lang="en-US" b="1" dirty="0">
                <a:solidFill>
                  <a:schemeClr val="accent1">
                    <a:lumMod val="50000"/>
                  </a:schemeClr>
                </a:solidFill>
                <a:latin typeface="Arial" panose="020B0604020202020204" pitchFamily="34" charset="0"/>
                <a:cs typeface="Arial" panose="020B0604020202020204" pitchFamily="34" charset="0"/>
              </a:rPr>
              <a:t>(Takis) </a:t>
            </a:r>
            <a:r>
              <a:rPr lang="en-US" b="1" dirty="0" err="1">
                <a:solidFill>
                  <a:schemeClr val="accent1">
                    <a:lumMod val="50000"/>
                  </a:schemeClr>
                </a:solidFill>
                <a:latin typeface="Arial" panose="020B0604020202020204" pitchFamily="34" charset="0"/>
                <a:cs typeface="Arial" panose="020B0604020202020204" pitchFamily="34" charset="0"/>
              </a:rPr>
              <a:t>Kyriakoulakos</a:t>
            </a:r>
            <a:endParaRPr lang="el-GR" b="1"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Assistant Professor in Computer Animation</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Department of Product and Systems Design Engineering</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School of Engineering</a:t>
            </a:r>
            <a:r>
              <a:rPr lang="el-GR" dirty="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University</a:t>
            </a:r>
            <a:r>
              <a:rPr lang="el-GR" dirty="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of the Aegean</a:t>
            </a:r>
            <a:endParaRPr lang="el-GR" dirty="0">
              <a:solidFill>
                <a:schemeClr val="accent1">
                  <a:lumMod val="50000"/>
                </a:schemeClr>
              </a:solidFill>
              <a:latin typeface="Arial" panose="020B0604020202020204" pitchFamily="34" charset="0"/>
              <a:cs typeface="Arial" panose="020B0604020202020204" pitchFamily="34" charset="0"/>
            </a:endParaRPr>
          </a:p>
          <a:p>
            <a:r>
              <a:rPr lang="en-US" b="1" dirty="0">
                <a:solidFill>
                  <a:schemeClr val="accent1">
                    <a:lumMod val="50000"/>
                  </a:schemeClr>
                </a:solidFill>
                <a:latin typeface="Arial" panose="020B0604020202020204" pitchFamily="34" charset="0"/>
                <a:cs typeface="Arial" panose="020B0604020202020204" pitchFamily="34" charset="0"/>
              </a:rPr>
              <a:t>ERASMUS+ Conference</a:t>
            </a:r>
          </a:p>
          <a:p>
            <a:r>
              <a:rPr lang="en-US" b="1" dirty="0">
                <a:solidFill>
                  <a:schemeClr val="accent1">
                    <a:lumMod val="50000"/>
                  </a:schemeClr>
                </a:solidFill>
                <a:latin typeface="Arial" panose="020B0604020202020204" pitchFamily="34" charset="0"/>
                <a:cs typeface="Arial" panose="020B0604020202020204" pitchFamily="34" charset="0"/>
              </a:rPr>
              <a:t>ENSAD, 9/5/20</a:t>
            </a:r>
            <a:r>
              <a:rPr lang="el-GR" b="1" dirty="0">
                <a:solidFill>
                  <a:schemeClr val="accent1">
                    <a:lumMod val="50000"/>
                  </a:schemeClr>
                </a:solidFill>
                <a:latin typeface="Arial" panose="020B0604020202020204" pitchFamily="34" charset="0"/>
                <a:cs typeface="Arial" panose="020B0604020202020204" pitchFamily="34" charset="0"/>
              </a:rPr>
              <a:t>2</a:t>
            </a:r>
            <a:r>
              <a:rPr lang="en-US" b="1" dirty="0">
                <a:solidFill>
                  <a:schemeClr val="accent1">
                    <a:lumMod val="50000"/>
                  </a:schemeClr>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42251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 importance of Design</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By further examining the changes occurring over time in the practice, process, and production of animated works we can observe interesting evolutions. Animation practice seems to involve a creative team rather than one creator and to be regulated by more design than before (8), as exemplified by the communication of various design documents such as storyboards and animation bibles between the members of the creative team (9). </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01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jumping in the air&#10;&#10;Description automatically generated with medium confidence">
            <a:extLst>
              <a:ext uri="{FF2B5EF4-FFF2-40B4-BE49-F238E27FC236}">
                <a16:creationId xmlns:a16="http://schemas.microsoft.com/office/drawing/2014/main" id="{631C0C2C-3A08-4D58-A1C8-2C09E921D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112" y="1112293"/>
            <a:ext cx="3659005" cy="4633414"/>
          </a:xfrm>
          <a:prstGeom prst="rect">
            <a:avLst/>
          </a:prstGeom>
        </p:spPr>
      </p:pic>
      <p:grpSp>
        <p:nvGrpSpPr>
          <p:cNvPr id="10" name="Group 9">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5298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 importance of Dissemination</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Both the creative and the production processes incorporate applied research during the development stage, proposing solutions to creative problems and adapting production pipelines to the needs of the animated work. </a:t>
            </a:r>
          </a:p>
          <a:p>
            <a:r>
              <a:rPr lang="en-US" sz="2400" dirty="0">
                <a:effectLst/>
                <a:latin typeface="Calibri" panose="020F0502020204030204" pitchFamily="34" charset="0"/>
                <a:ea typeface="Calibri" panose="020F0502020204030204" pitchFamily="34" charset="0"/>
                <a:cs typeface="Arial" panose="020B0604020202020204" pitchFamily="34" charset="0"/>
              </a:rPr>
              <a:t>The production of the work itself changes to accommodate the needs for dissemination such as pitching expectations, distribution deadlines, and merchandising deals (10).</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19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 importance of Evolutive Ecosystems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pPr marL="0" marR="0" algn="just">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The changes observed in Animation Practice over time merit a wider framework of Research tools, notions, and strategies, adopting Anthropological methods to understand the thingness of Animation, i.e. how creators and their works are forming evolutive ecosystems (11). This paper attempts to put the premises of an 'Animation Practice as Research' framework, giving to the researchers both the vocabulary and the context to design and deliver Research outcomes.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66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D79F9-543F-4BFE-934C-C277DB1A727A}"/>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Development Stages</a:t>
            </a:r>
          </a:p>
        </p:txBody>
      </p:sp>
      <p:graphicFrame>
        <p:nvGraphicFramePr>
          <p:cNvPr id="3" name="Table 2">
            <a:extLst>
              <a:ext uri="{FF2B5EF4-FFF2-40B4-BE49-F238E27FC236}">
                <a16:creationId xmlns:a16="http://schemas.microsoft.com/office/drawing/2014/main" id="{80E1730F-1304-4D81-98BB-91CB6D8C499F}"/>
              </a:ext>
            </a:extLst>
          </p:cNvPr>
          <p:cNvGraphicFramePr>
            <a:graphicFrameLocks noGrp="1"/>
          </p:cNvGraphicFramePr>
          <p:nvPr>
            <p:extLst>
              <p:ext uri="{D42A27DB-BD31-4B8C-83A1-F6EECF244321}">
                <p14:modId xmlns:p14="http://schemas.microsoft.com/office/powerpoint/2010/main" val="76986964"/>
              </p:ext>
            </p:extLst>
          </p:nvPr>
        </p:nvGraphicFramePr>
        <p:xfrm>
          <a:off x="4777316" y="1166549"/>
          <a:ext cx="6780701" cy="4522575"/>
        </p:xfrm>
        <a:graphic>
          <a:graphicData uri="http://schemas.openxmlformats.org/drawingml/2006/table">
            <a:tbl>
              <a:tblPr firstRow="1" firstCol="1" bandRow="1">
                <a:tableStyleId>{5C22544A-7EE6-4342-B048-85BDC9FD1C3A}</a:tableStyleId>
              </a:tblPr>
              <a:tblGrid>
                <a:gridCol w="2144197">
                  <a:extLst>
                    <a:ext uri="{9D8B030D-6E8A-4147-A177-3AD203B41FA5}">
                      <a16:colId xmlns:a16="http://schemas.microsoft.com/office/drawing/2014/main" val="1106478972"/>
                    </a:ext>
                  </a:extLst>
                </a:gridCol>
                <a:gridCol w="4636504">
                  <a:extLst>
                    <a:ext uri="{9D8B030D-6E8A-4147-A177-3AD203B41FA5}">
                      <a16:colId xmlns:a16="http://schemas.microsoft.com/office/drawing/2014/main" val="1388412478"/>
                    </a:ext>
                  </a:extLst>
                </a:gridCol>
              </a:tblGrid>
              <a:tr h="760448">
                <a:tc>
                  <a:txBody>
                    <a:bodyPr/>
                    <a:lstStyle/>
                    <a:p>
                      <a:pPr marL="0" marR="0">
                        <a:lnSpc>
                          <a:spcPct val="107000"/>
                        </a:lnSpc>
                        <a:spcBef>
                          <a:spcPts val="0"/>
                        </a:spcBef>
                        <a:spcAft>
                          <a:spcPts val="0"/>
                        </a:spcAft>
                      </a:pPr>
                      <a:r>
                        <a:rPr lang="en-US" sz="2300">
                          <a:effectLst/>
                        </a:rPr>
                        <a:t>Development Category</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tc>
                  <a:txBody>
                    <a:bodyPr/>
                    <a:lstStyle/>
                    <a:p>
                      <a:pPr marL="0" marR="0">
                        <a:lnSpc>
                          <a:spcPct val="107000"/>
                        </a:lnSpc>
                        <a:spcBef>
                          <a:spcPts val="0"/>
                        </a:spcBef>
                        <a:spcAft>
                          <a:spcPts val="0"/>
                        </a:spcAft>
                      </a:pPr>
                      <a:r>
                        <a:rPr lang="en-US" sz="2300">
                          <a:effectLst/>
                        </a:rPr>
                        <a:t>Deliverables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extLst>
                  <a:ext uri="{0D108BD9-81ED-4DB2-BD59-A6C34878D82A}">
                    <a16:rowId xmlns:a16="http://schemas.microsoft.com/office/drawing/2014/main" val="3718260048"/>
                  </a:ext>
                </a:extLst>
              </a:tr>
              <a:tr h="1507525">
                <a:tc>
                  <a:txBody>
                    <a:bodyPr/>
                    <a:lstStyle/>
                    <a:p>
                      <a:pPr marL="0" marR="0">
                        <a:lnSpc>
                          <a:spcPct val="107000"/>
                        </a:lnSpc>
                        <a:spcBef>
                          <a:spcPts val="0"/>
                        </a:spcBef>
                        <a:spcAft>
                          <a:spcPts val="0"/>
                        </a:spcAft>
                      </a:pPr>
                      <a:r>
                        <a:rPr lang="en-US" sz="2300">
                          <a:effectLst/>
                        </a:rPr>
                        <a:t>Early Stage</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tc>
                  <a:txBody>
                    <a:bodyPr/>
                    <a:lstStyle/>
                    <a:p>
                      <a:pPr marL="0" marR="0">
                        <a:lnSpc>
                          <a:spcPct val="107000"/>
                        </a:lnSpc>
                        <a:spcBef>
                          <a:spcPts val="0"/>
                        </a:spcBef>
                        <a:spcAft>
                          <a:spcPts val="0"/>
                        </a:spcAft>
                      </a:pPr>
                      <a:r>
                        <a:rPr lang="en-US" sz="2300">
                          <a:effectLst/>
                        </a:rPr>
                        <a:t>Draft Script, Sample Storyboard, Literary Bible, Character Design, Sample Set Design, Animation tests, Possibly Pilot</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extLst>
                  <a:ext uri="{0D108BD9-81ED-4DB2-BD59-A6C34878D82A}">
                    <a16:rowId xmlns:a16="http://schemas.microsoft.com/office/drawing/2014/main" val="3241765193"/>
                  </a:ext>
                </a:extLst>
              </a:tr>
              <a:tr h="2254602">
                <a:tc>
                  <a:txBody>
                    <a:bodyPr/>
                    <a:lstStyle/>
                    <a:p>
                      <a:pPr marL="0" marR="0">
                        <a:lnSpc>
                          <a:spcPct val="107000"/>
                        </a:lnSpc>
                        <a:spcBef>
                          <a:spcPts val="0"/>
                        </a:spcBef>
                        <a:spcAft>
                          <a:spcPts val="0"/>
                        </a:spcAft>
                      </a:pPr>
                      <a:r>
                        <a:rPr lang="en-US" sz="2300">
                          <a:effectLst/>
                        </a:rPr>
                        <a:t>Late Stage</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tc>
                  <a:txBody>
                    <a:bodyPr/>
                    <a:lstStyle/>
                    <a:p>
                      <a:pPr marL="0" marR="0">
                        <a:lnSpc>
                          <a:spcPct val="107000"/>
                        </a:lnSpc>
                        <a:spcBef>
                          <a:spcPts val="0"/>
                        </a:spcBef>
                        <a:spcAft>
                          <a:spcPts val="0"/>
                        </a:spcAft>
                      </a:pPr>
                      <a:r>
                        <a:rPr lang="en-US" sz="2300">
                          <a:effectLst/>
                        </a:rPr>
                        <a:t>Revised Script, Production Storyboard, Graphic Bible, Advanced Character Design, Advanced Set Design, Voice casting, Animatic, Production Pipeline Tests, Animation teaser</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3287" marR="143287" marT="0" marB="0"/>
                </a:tc>
                <a:extLst>
                  <a:ext uri="{0D108BD9-81ED-4DB2-BD59-A6C34878D82A}">
                    <a16:rowId xmlns:a16="http://schemas.microsoft.com/office/drawing/2014/main" val="3214872531"/>
                  </a:ext>
                </a:extLst>
              </a:tr>
            </a:tbl>
          </a:graphicData>
        </a:graphic>
      </p:graphicFrame>
    </p:spTree>
    <p:extLst>
      <p:ext uri="{BB962C8B-B14F-4D97-AF65-F5344CB8AC3E}">
        <p14:creationId xmlns:p14="http://schemas.microsoft.com/office/powerpoint/2010/main" val="319998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Theoretical Considerations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570922"/>
            <a:ext cx="8991600" cy="3164715"/>
          </a:xfrm>
        </p:spPr>
        <p:txBody>
          <a:bodyPr>
            <a:normAutofit lnSpcReduction="10000"/>
          </a:bodyPr>
          <a:lstStyle/>
          <a:p>
            <a:pPr marL="0" marR="0" algn="just">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As far as theoretical notions are concerned, Visual, Cinema and Digital Media Anthropological theories provide useful methods to question the Artistic Praxis (12), the Production Process (13), and the Meaning of the Animation Techniques (14). It is interesting to note though, despite the entanglements, affordances and dependencies observed between cinema and animation (15, 16), that influential Animation theorists provide also adequate tools to link the techniques to the aesthetics of the animated works (17, 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7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Practical Considerations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311965" y="2570922"/>
            <a:ext cx="9203635" cy="3551582"/>
          </a:xfrm>
        </p:spPr>
        <p:txBody>
          <a:bodyPr>
            <a:normAutofit fontScale="92500"/>
          </a:bodyPr>
          <a:lstStyle/>
          <a:p>
            <a:pPr marL="0" marR="0" algn="just">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Arial" panose="020B0604020202020204" pitchFamily="34" charset="0"/>
              </a:rPr>
              <a:t>Last, as far as the Research context is concerned, we can observe good practice in Training Networks, Audiovisual Institutes, Residencies, Research Networks, University Laboratories, but not yet an International Doctoral School in 'Animation Practice as Research', partially due to the lack of an adequate framework, certainly due to the time needed to research, like archaeologists do, an important number of data covering many years of creative practice. An insight on how to design an 'Animation Techniques versus Aesthetics' framework for master's degree theses will clarify the mechanics of doing 'Animation Practice as Research' in a Design Engineering Department (19).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6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600" b="1" kern="1200">
                <a:solidFill>
                  <a:srgbClr val="FFFFFF"/>
                </a:solidFill>
                <a:latin typeface="+mj-lt"/>
                <a:ea typeface="+mj-ea"/>
                <a:cs typeface="+mj-cs"/>
              </a:rPr>
              <a:t>Animation Production Figures</a:t>
            </a:r>
          </a:p>
        </p:txBody>
      </p:sp>
      <p:graphicFrame>
        <p:nvGraphicFramePr>
          <p:cNvPr id="4" name="Table 3">
            <a:extLst>
              <a:ext uri="{FF2B5EF4-FFF2-40B4-BE49-F238E27FC236}">
                <a16:creationId xmlns:a16="http://schemas.microsoft.com/office/drawing/2014/main" id="{11C2EDE6-C8EB-4192-B424-5D4CD3928E5C}"/>
              </a:ext>
            </a:extLst>
          </p:cNvPr>
          <p:cNvGraphicFramePr>
            <a:graphicFrameLocks noGrp="1"/>
          </p:cNvGraphicFramePr>
          <p:nvPr>
            <p:extLst>
              <p:ext uri="{D42A27DB-BD31-4B8C-83A1-F6EECF244321}">
                <p14:modId xmlns:p14="http://schemas.microsoft.com/office/powerpoint/2010/main" val="621424551"/>
              </p:ext>
            </p:extLst>
          </p:nvPr>
        </p:nvGraphicFramePr>
        <p:xfrm>
          <a:off x="4777316" y="1139538"/>
          <a:ext cx="6780703" cy="4576598"/>
        </p:xfrm>
        <a:graphic>
          <a:graphicData uri="http://schemas.openxmlformats.org/drawingml/2006/table">
            <a:tbl>
              <a:tblPr firstRow="1" firstCol="1" bandRow="1">
                <a:tableStyleId>{5C22544A-7EE6-4342-B048-85BDC9FD1C3A}</a:tableStyleId>
              </a:tblPr>
              <a:tblGrid>
                <a:gridCol w="1579157">
                  <a:extLst>
                    <a:ext uri="{9D8B030D-6E8A-4147-A177-3AD203B41FA5}">
                      <a16:colId xmlns:a16="http://schemas.microsoft.com/office/drawing/2014/main" val="4214211361"/>
                    </a:ext>
                  </a:extLst>
                </a:gridCol>
                <a:gridCol w="1067974">
                  <a:extLst>
                    <a:ext uri="{9D8B030D-6E8A-4147-A177-3AD203B41FA5}">
                      <a16:colId xmlns:a16="http://schemas.microsoft.com/office/drawing/2014/main" val="2722278089"/>
                    </a:ext>
                  </a:extLst>
                </a:gridCol>
                <a:gridCol w="1263426">
                  <a:extLst>
                    <a:ext uri="{9D8B030D-6E8A-4147-A177-3AD203B41FA5}">
                      <a16:colId xmlns:a16="http://schemas.microsoft.com/office/drawing/2014/main" val="90398630"/>
                    </a:ext>
                  </a:extLst>
                </a:gridCol>
                <a:gridCol w="1453867">
                  <a:extLst>
                    <a:ext uri="{9D8B030D-6E8A-4147-A177-3AD203B41FA5}">
                      <a16:colId xmlns:a16="http://schemas.microsoft.com/office/drawing/2014/main" val="1016912325"/>
                    </a:ext>
                  </a:extLst>
                </a:gridCol>
                <a:gridCol w="1416279">
                  <a:extLst>
                    <a:ext uri="{9D8B030D-6E8A-4147-A177-3AD203B41FA5}">
                      <a16:colId xmlns:a16="http://schemas.microsoft.com/office/drawing/2014/main" val="2096748142"/>
                    </a:ext>
                  </a:extLst>
                </a:gridCol>
              </a:tblGrid>
              <a:tr h="977263">
                <a:tc>
                  <a:txBody>
                    <a:bodyPr/>
                    <a:lstStyle/>
                    <a:p>
                      <a:pPr marL="0" marR="0">
                        <a:lnSpc>
                          <a:spcPct val="107000"/>
                        </a:lnSpc>
                        <a:spcBef>
                          <a:spcPts val="0"/>
                        </a:spcBef>
                        <a:spcAft>
                          <a:spcPts val="0"/>
                        </a:spcAft>
                      </a:pPr>
                      <a:r>
                        <a:rPr lang="en-US" sz="1600">
                          <a:effectLst/>
                        </a:rPr>
                        <a:t>Film Category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Film Duration</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Shots Number</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Production Duration</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Production Cost (US Dollars)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692634513"/>
                  </a:ext>
                </a:extLst>
              </a:tr>
              <a:tr h="719867">
                <a:tc>
                  <a:txBody>
                    <a:bodyPr/>
                    <a:lstStyle/>
                    <a:p>
                      <a:pPr marL="0" marR="0">
                        <a:lnSpc>
                          <a:spcPct val="107000"/>
                        </a:lnSpc>
                        <a:spcBef>
                          <a:spcPts val="0"/>
                        </a:spcBef>
                        <a:spcAft>
                          <a:spcPts val="0"/>
                        </a:spcAft>
                      </a:pPr>
                      <a:r>
                        <a:rPr lang="en-US" sz="1600">
                          <a:effectLst/>
                        </a:rPr>
                        <a:t>Feature 2D/CGI</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75-85’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1250-1500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2-3,5 years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15.000.000-120.000.000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1970388990"/>
                  </a:ext>
                </a:extLst>
              </a:tr>
              <a:tr h="719867">
                <a:tc>
                  <a:txBody>
                    <a:bodyPr/>
                    <a:lstStyle/>
                    <a:p>
                      <a:pPr marL="0" marR="0">
                        <a:lnSpc>
                          <a:spcPct val="107000"/>
                        </a:lnSpc>
                        <a:spcBef>
                          <a:spcPts val="0"/>
                        </a:spcBef>
                        <a:spcAft>
                          <a:spcPts val="0"/>
                        </a:spcAft>
                      </a:pPr>
                      <a:r>
                        <a:rPr lang="en-US" sz="1600">
                          <a:effectLst/>
                        </a:rPr>
                        <a:t>Feature 3D/CGI</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75-85’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1350-1700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2-3,5 years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25.000.000-100.000.000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3205825786"/>
                  </a:ext>
                </a:extLst>
              </a:tr>
              <a:tr h="719867">
                <a:tc>
                  <a:txBody>
                    <a:bodyPr/>
                    <a:lstStyle/>
                    <a:p>
                      <a:pPr marL="0" marR="0">
                        <a:lnSpc>
                          <a:spcPct val="107000"/>
                        </a:lnSpc>
                        <a:spcBef>
                          <a:spcPts val="0"/>
                        </a:spcBef>
                        <a:spcAft>
                          <a:spcPts val="0"/>
                        </a:spcAft>
                      </a:pPr>
                      <a:r>
                        <a:rPr lang="en-US" sz="1600">
                          <a:effectLst/>
                        </a:rPr>
                        <a:t>Network series- 2D/3D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350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14-18 weeks per episode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300.000-450.000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2146962885"/>
                  </a:ext>
                </a:extLst>
              </a:tr>
              <a:tr h="719867">
                <a:tc>
                  <a:txBody>
                    <a:bodyPr/>
                    <a:lstStyle/>
                    <a:p>
                      <a:pPr marL="0" marR="0">
                        <a:lnSpc>
                          <a:spcPct val="107000"/>
                        </a:lnSpc>
                        <a:spcBef>
                          <a:spcPts val="0"/>
                        </a:spcBef>
                        <a:spcAft>
                          <a:spcPts val="0"/>
                        </a:spcAft>
                      </a:pPr>
                      <a:r>
                        <a:rPr lang="en-US" sz="1600">
                          <a:effectLst/>
                        </a:rPr>
                        <a:t>TV Specials- 2D/3D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22’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450-600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9-15 months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650.000-1.000.000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1432226024"/>
                  </a:ext>
                </a:extLst>
              </a:tr>
              <a:tr h="719867">
                <a:tc>
                  <a:txBody>
                    <a:bodyPr/>
                    <a:lstStyle/>
                    <a:p>
                      <a:pPr marL="0" marR="0">
                        <a:lnSpc>
                          <a:spcPct val="107000"/>
                        </a:lnSpc>
                        <a:spcBef>
                          <a:spcPts val="0"/>
                        </a:spcBef>
                        <a:spcAft>
                          <a:spcPts val="0"/>
                        </a:spcAft>
                      </a:pPr>
                      <a:r>
                        <a:rPr lang="en-US" sz="1600">
                          <a:effectLst/>
                        </a:rPr>
                        <a:t>Shorts- 2D/3D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60-130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3-6 months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tc>
                  <a:txBody>
                    <a:bodyPr/>
                    <a:lstStyle/>
                    <a:p>
                      <a:pPr marL="0" marR="0">
                        <a:lnSpc>
                          <a:spcPct val="107000"/>
                        </a:lnSpc>
                        <a:spcBef>
                          <a:spcPts val="0"/>
                        </a:spcBef>
                        <a:spcAft>
                          <a:spcPts val="0"/>
                        </a:spcAft>
                      </a:pPr>
                      <a:r>
                        <a:rPr lang="en-US" sz="1600">
                          <a:effectLst/>
                        </a:rPr>
                        <a:t>75.000-650.000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80186" marR="80186" marT="80186" marB="80186"/>
                </a:tc>
                <a:extLst>
                  <a:ext uri="{0D108BD9-81ED-4DB2-BD59-A6C34878D82A}">
                    <a16:rowId xmlns:a16="http://schemas.microsoft.com/office/drawing/2014/main" val="3966881958"/>
                  </a:ext>
                </a:extLst>
              </a:tr>
            </a:tbl>
          </a:graphicData>
        </a:graphic>
      </p:graphicFrame>
    </p:spTree>
    <p:extLst>
      <p:ext uri="{BB962C8B-B14F-4D97-AF65-F5344CB8AC3E}">
        <p14:creationId xmlns:p14="http://schemas.microsoft.com/office/powerpoint/2010/main" val="426356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66FA-BA6D-C216-1613-64FB88C779D9}"/>
              </a:ext>
            </a:extLst>
          </p:cNvPr>
          <p:cNvSpPr>
            <a:spLocks noGrp="1"/>
          </p:cNvSpPr>
          <p:nvPr>
            <p:ph type="title"/>
          </p:nvPr>
        </p:nvSpPr>
        <p:spPr/>
        <p:txBody>
          <a:bodyPr/>
          <a:lstStyle/>
          <a:p>
            <a:r>
              <a:rPr lang="en-US" dirty="0"/>
              <a:t>Character Comedy Design Theory</a:t>
            </a:r>
          </a:p>
        </p:txBody>
      </p:sp>
      <p:sp>
        <p:nvSpPr>
          <p:cNvPr id="3" name="Content Placeholder 2">
            <a:extLst>
              <a:ext uri="{FF2B5EF4-FFF2-40B4-BE49-F238E27FC236}">
                <a16:creationId xmlns:a16="http://schemas.microsoft.com/office/drawing/2014/main" id="{DD3A3B7E-AE20-2DB4-3FA4-E69990340019}"/>
              </a:ext>
            </a:extLst>
          </p:cNvPr>
          <p:cNvSpPr>
            <a:spLocks noGrp="1"/>
          </p:cNvSpPr>
          <p:nvPr>
            <p:ph idx="1"/>
          </p:nvPr>
        </p:nvSpPr>
        <p:spPr/>
        <p:txBody>
          <a:bodyPr>
            <a:normAutofit lnSpcReduction="10000"/>
          </a:bodyPr>
          <a:lstStyle/>
          <a:p>
            <a:r>
              <a:rPr lang="en-US" dirty="0"/>
              <a:t>Cartoon character (Klein)</a:t>
            </a:r>
          </a:p>
          <a:p>
            <a:r>
              <a:rPr lang="en-US" dirty="0"/>
              <a:t>Controller, Over-reactor, Nuisance</a:t>
            </a:r>
          </a:p>
          <a:p>
            <a:endParaRPr lang="en-US" dirty="0"/>
          </a:p>
          <a:p>
            <a:r>
              <a:rPr lang="en-US" dirty="0"/>
              <a:t>Comedy character (Jenkins)</a:t>
            </a:r>
          </a:p>
          <a:p>
            <a:r>
              <a:rPr lang="en-US" dirty="0"/>
              <a:t>The clown, Dupe/Killjoy, Counterfeit – C0mic antagonist</a:t>
            </a:r>
          </a:p>
          <a:p>
            <a:endParaRPr lang="en-US" dirty="0"/>
          </a:p>
          <a:p>
            <a:r>
              <a:rPr lang="en-US" dirty="0"/>
              <a:t>Psychanalytic (Freud)</a:t>
            </a:r>
          </a:p>
          <a:p>
            <a:r>
              <a:rPr lang="en-US" dirty="0"/>
              <a:t>Id (Bugs Bunny), Super ego (Elmer Fudd), Ego (Daffy Duck)</a:t>
            </a:r>
          </a:p>
          <a:p>
            <a:r>
              <a:rPr lang="en-US" dirty="0">
                <a:hlinkClick r:id="rId2"/>
              </a:rPr>
              <a:t>https://www.youtube.com/watch?v=17ocaZb-bGg</a:t>
            </a:r>
            <a:endParaRPr lang="en-US" dirty="0"/>
          </a:p>
          <a:p>
            <a:endParaRPr lang="en-US" dirty="0"/>
          </a:p>
        </p:txBody>
      </p:sp>
    </p:spTree>
    <p:extLst>
      <p:ext uri="{BB962C8B-B14F-4D97-AF65-F5344CB8AC3E}">
        <p14:creationId xmlns:p14="http://schemas.microsoft.com/office/powerpoint/2010/main" val="684896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Character Design </a:t>
            </a:r>
            <a:r>
              <a:rPr lang="en-US" sz="3200" b="1">
                <a:solidFill>
                  <a:schemeClr val="accent1">
                    <a:lumMod val="50000"/>
                  </a:schemeClr>
                </a:solidFill>
                <a:latin typeface="Arial" panose="020B0604020202020204" pitchFamily="34" charset="0"/>
                <a:cs typeface="Arial" panose="020B0604020202020204" pitchFamily="34" charset="0"/>
              </a:rPr>
              <a:t>for Animation</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645920" y="2447778"/>
            <a:ext cx="8975188" cy="3179299"/>
          </a:xfrm>
        </p:spPr>
        <p:txBody>
          <a:bodyPr>
            <a:normAutofit/>
          </a:bodyPr>
          <a:lstStyle/>
          <a:p>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Arial" panose="020B0604020202020204" pitchFamily="34" charset="0"/>
              <a:buChar char="•"/>
            </a:pPr>
            <a:r>
              <a:rPr lang="fr-FR" b="0" i="0" dirty="0">
                <a:solidFill>
                  <a:srgbClr val="000000"/>
                </a:solidFill>
                <a:effectLst/>
                <a:latin typeface="Calibri" panose="020F0502020204030204" pitchFamily="34" charset="0"/>
              </a:rPr>
              <a:t>Design for </a:t>
            </a:r>
            <a:r>
              <a:rPr lang="fr-FR" b="0" i="0" dirty="0" err="1">
                <a:solidFill>
                  <a:srgbClr val="000000"/>
                </a:solidFill>
                <a:effectLst/>
                <a:latin typeface="Calibri" panose="020F0502020204030204" pitchFamily="34" charset="0"/>
              </a:rPr>
              <a:t>Personality</a:t>
            </a:r>
            <a:r>
              <a:rPr lang="fr-FR" b="0" i="0" dirty="0">
                <a:solidFill>
                  <a:srgbClr val="000000"/>
                </a:solidFill>
                <a:effectLst/>
                <a:latin typeface="Calibri" panose="020F0502020204030204" pitchFamily="34" charset="0"/>
              </a:rPr>
              <a:t> (Leslie </a:t>
            </a:r>
            <a:r>
              <a:rPr lang="fr-FR" b="0" i="0" dirty="0" err="1">
                <a:solidFill>
                  <a:srgbClr val="000000"/>
                </a:solidFill>
                <a:effectLst/>
                <a:latin typeface="Calibri" panose="020F0502020204030204" pitchFamily="34" charset="0"/>
              </a:rPr>
              <a:t>Bishko</a:t>
            </a:r>
            <a:r>
              <a:rPr lang="fr-FR" b="0" i="0" dirty="0">
                <a:solidFill>
                  <a:srgbClr val="000000"/>
                </a:solidFill>
                <a:effectLst/>
                <a:latin typeface="Calibri" panose="020F0502020204030204" pitchFamily="34" charset="0"/>
              </a:rPr>
              <a:t> in The Animation Bible by Maureen </a:t>
            </a:r>
            <a:r>
              <a:rPr lang="fr-FR" b="0" i="0" dirty="0" err="1">
                <a:solidFill>
                  <a:srgbClr val="000000"/>
                </a:solidFill>
                <a:effectLst/>
                <a:latin typeface="Calibri" panose="020F0502020204030204" pitchFamily="34" charset="0"/>
              </a:rPr>
              <a:t>Furniss</a:t>
            </a:r>
            <a:r>
              <a:rPr lang="fr-FR" b="0" i="0" dirty="0">
                <a:solidFill>
                  <a:srgbClr val="000000"/>
                </a:solidFill>
                <a:effectLst/>
                <a:latin typeface="Calibri" panose="020F0502020204030204" pitchFamily="34" charset="0"/>
              </a:rPr>
              <a:t>) </a:t>
            </a:r>
          </a:p>
          <a:p>
            <a:pPr marL="342900" indent="-342900" algn="l">
              <a:buFont typeface="Arial" panose="020B0604020202020204" pitchFamily="34" charset="0"/>
              <a:buChar char="•"/>
            </a:pPr>
            <a:r>
              <a:rPr lang="fr-FR" b="0" i="0" dirty="0">
                <a:solidFill>
                  <a:srgbClr val="000000"/>
                </a:solidFill>
                <a:effectLst/>
                <a:latin typeface="Calibri" panose="020F0502020204030204" pitchFamily="34" charset="0"/>
              </a:rPr>
              <a:t>The </a:t>
            </a:r>
            <a:r>
              <a:rPr lang="fr-FR" b="0" i="0" dirty="0" err="1">
                <a:solidFill>
                  <a:srgbClr val="000000"/>
                </a:solidFill>
                <a:effectLst/>
                <a:latin typeface="Calibri" panose="020F0502020204030204" pitchFamily="34" charset="0"/>
              </a:rPr>
              <a:t>Heroe’s</a:t>
            </a:r>
            <a:r>
              <a:rPr lang="fr-FR" b="0" i="0" dirty="0">
                <a:solidFill>
                  <a:srgbClr val="000000"/>
                </a:solidFill>
                <a:effectLst/>
                <a:latin typeface="Calibri" panose="020F0502020204030204" pitchFamily="34" charset="0"/>
              </a:rPr>
              <a:t> Journey </a:t>
            </a:r>
            <a:r>
              <a:rPr lang="fr-FR" b="0" i="0" dirty="0">
                <a:solidFill>
                  <a:srgbClr val="000000"/>
                </a:solidFill>
                <a:effectLst/>
                <a:latin typeface="Calibri" panose="020F0502020204030204" pitchFamily="34" charset="0"/>
                <a:hlinkClick r:id="rId2"/>
              </a:rPr>
              <a:t>https://www.youtube.com/watch?v=Hhk4N9A0oCA&amp;t=2s</a:t>
            </a:r>
            <a:endParaRPr lang="fr-FR" b="0" i="0" dirty="0">
              <a:solidFill>
                <a:srgbClr val="000000"/>
              </a:solidFill>
              <a:effectLst/>
              <a:latin typeface="Calibri" panose="020F0502020204030204" pitchFamily="34" charset="0"/>
            </a:endParaRPr>
          </a:p>
          <a:p>
            <a:pPr marL="342900" indent="-342900" algn="l">
              <a:buFont typeface="Arial" panose="020B0604020202020204" pitchFamily="34" charset="0"/>
              <a:buChar char="•"/>
            </a:pPr>
            <a:r>
              <a:rPr lang="fr-FR" b="0" i="0" dirty="0">
                <a:solidFill>
                  <a:srgbClr val="000000"/>
                </a:solidFill>
                <a:effectLst/>
                <a:latin typeface="Calibri" panose="020F0502020204030204" pitchFamily="34" charset="0"/>
              </a:rPr>
              <a:t>Reference </a:t>
            </a:r>
            <a:r>
              <a:rPr lang="fr-FR" b="0" i="0" dirty="0" err="1">
                <a:solidFill>
                  <a:srgbClr val="000000"/>
                </a:solidFill>
                <a:effectLst/>
                <a:latin typeface="Calibri" panose="020F0502020204030204" pitchFamily="34" charset="0"/>
              </a:rPr>
              <a:t>based</a:t>
            </a:r>
            <a:r>
              <a:rPr lang="fr-FR" b="0" i="0" dirty="0">
                <a:solidFill>
                  <a:srgbClr val="000000"/>
                </a:solidFill>
                <a:effectLst/>
                <a:latin typeface="Calibri" panose="020F0502020204030204" pitchFamily="34" charset="0"/>
              </a:rPr>
              <a:t> Design </a:t>
            </a:r>
            <a:r>
              <a:rPr lang="fr-FR" b="0" i="0" dirty="0">
                <a:solidFill>
                  <a:srgbClr val="000000"/>
                </a:solidFill>
                <a:effectLst/>
                <a:latin typeface="Calibri" panose="020F0502020204030204" pitchFamily="34" charset="0"/>
                <a:hlinkClick r:id="rId3"/>
              </a:rPr>
              <a:t>https://www.youtube.com/watch?v=K_QAeicX-Rw</a:t>
            </a:r>
            <a:endParaRPr lang="fr-FR" b="0" i="0" dirty="0">
              <a:solidFill>
                <a:srgbClr val="000000"/>
              </a:solidFill>
              <a:effectLst/>
              <a:latin typeface="Calibri" panose="020F0502020204030204" pitchFamily="34" charset="0"/>
            </a:endParaRPr>
          </a:p>
          <a:p>
            <a:pPr marL="342900" indent="-342900" algn="l">
              <a:buFont typeface="Arial" panose="020B0604020202020204" pitchFamily="34" charset="0"/>
              <a:buChar char="•"/>
            </a:pPr>
            <a:endParaRPr lang="fr-FR"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4679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497495" y="722243"/>
            <a:ext cx="8865704" cy="1143758"/>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Educational Background</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285461" y="2186610"/>
            <a:ext cx="9382539" cy="3949148"/>
          </a:xfrm>
        </p:spPr>
        <p:txBody>
          <a:bodyPr>
            <a:norm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Dr P.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is Assistant Professor in Computer Animation at the Department of Product and Systems Design Engineering of the University of the Aegean. Prior to that, he served as Lecturer in Computer Animation (2010-2018) at the same Department. He holds a Diploma in Electrical Engineering from the Aristotle University of Thessaloniki, a Master’s Degree (DEA) “Cinema, Television, </a:t>
            </a:r>
            <a:r>
              <a:rPr lang="en-GB" sz="1800" dirty="0" err="1">
                <a:effectLst/>
                <a:latin typeface="Calibri" panose="020F0502020204030204" pitchFamily="34" charset="0"/>
                <a:ea typeface="Calibri" panose="020F0502020204030204" pitchFamily="34" charset="0"/>
                <a:cs typeface="Arial" panose="020B0604020202020204" pitchFamily="34" charset="0"/>
              </a:rPr>
              <a:t>Audiovisuel</a:t>
            </a:r>
            <a:r>
              <a:rPr lang="en-GB" sz="1800" dirty="0">
                <a:effectLst/>
                <a:latin typeface="Calibri" panose="020F0502020204030204" pitchFamily="34" charset="0"/>
                <a:ea typeface="Calibri" panose="020F0502020204030204" pitchFamily="34" charset="0"/>
                <a:cs typeface="Arial" panose="020B0604020202020204" pitchFamily="34" charset="0"/>
              </a:rPr>
              <a:t>” from the Universities Paris 1 and Paris 10, and a Ph.D. (</a:t>
            </a:r>
            <a:r>
              <a:rPr lang="en-GB" sz="1800" dirty="0" err="1">
                <a:effectLst/>
                <a:latin typeface="Calibri" panose="020F0502020204030204" pitchFamily="34" charset="0"/>
                <a:ea typeface="Calibri" panose="020F0502020204030204" pitchFamily="34" charset="0"/>
                <a:cs typeface="Arial" panose="020B0604020202020204" pitchFamily="34" charset="0"/>
              </a:rPr>
              <a:t>Doctorat</a:t>
            </a:r>
            <a:r>
              <a:rPr lang="en-GB" sz="1800" dirty="0">
                <a:effectLst/>
                <a:latin typeface="Calibri" panose="020F0502020204030204" pitchFamily="34" charset="0"/>
                <a:ea typeface="Calibri" panose="020F0502020204030204" pitchFamily="34" charset="0"/>
                <a:cs typeface="Arial" panose="020B0604020202020204" pitchFamily="34" charset="0"/>
              </a:rPr>
              <a:t>) in Sciences of Art from the University of Paris 10. For his studies in Paris, P.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received a 3-year Grant from Onassis Foundation. </a:t>
            </a:r>
          </a:p>
          <a:p>
            <a:r>
              <a:rPr lang="en-GB" sz="1800" dirty="0">
                <a:effectLst/>
                <a:latin typeface="Calibri" panose="020F0502020204030204" pitchFamily="34" charset="0"/>
                <a:ea typeface="Calibri" panose="020F0502020204030204" pitchFamily="34" charset="0"/>
                <a:cs typeface="Arial" panose="020B0604020202020204" pitchFamily="34" charset="0"/>
              </a:rPr>
              <a:t>He has extensive experience in Teaching and Digital Production activities both in Greece and France since 1987, including Expertise for the MEDIA Programme of the European Union (Development and Training Proposals Evaluations). He served as Adjunct Lecturer at the UFR </a:t>
            </a:r>
            <a:r>
              <a:rPr lang="en-GB" sz="1800" dirty="0" err="1">
                <a:effectLst/>
                <a:latin typeface="Calibri" panose="020F0502020204030204" pitchFamily="34" charset="0"/>
                <a:ea typeface="Calibri" panose="020F0502020204030204" pitchFamily="34" charset="0"/>
                <a:cs typeface="Arial" panose="020B0604020202020204" pitchFamily="34" charset="0"/>
              </a:rPr>
              <a:t>d’Arts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Plastiques</a:t>
            </a:r>
            <a:r>
              <a:rPr lang="en-GB" sz="1800" dirty="0">
                <a:effectLst/>
                <a:latin typeface="Calibri" panose="020F0502020204030204" pitchFamily="34" charset="0"/>
                <a:ea typeface="Calibri" panose="020F0502020204030204" pitchFamily="34" charset="0"/>
                <a:cs typeface="Arial" panose="020B0604020202020204" pitchFamily="34" charset="0"/>
              </a:rPr>
              <a:t> et Sciences de </a:t>
            </a:r>
            <a:r>
              <a:rPr lang="en-GB" sz="1800" dirty="0" err="1">
                <a:effectLst/>
                <a:latin typeface="Calibri" panose="020F0502020204030204" pitchFamily="34" charset="0"/>
                <a:ea typeface="Calibri" panose="020F0502020204030204" pitchFamily="34" charset="0"/>
                <a:cs typeface="Arial" panose="020B0604020202020204" pitchFamily="34" charset="0"/>
              </a:rPr>
              <a:t>l’Art</a:t>
            </a:r>
            <a:r>
              <a:rPr lang="en-GB" sz="1800" dirty="0">
                <a:effectLst/>
                <a:latin typeface="Calibri" panose="020F0502020204030204" pitchFamily="34" charset="0"/>
                <a:ea typeface="Calibri" panose="020F0502020204030204" pitchFamily="34" charset="0"/>
                <a:cs typeface="Arial" panose="020B0604020202020204" pitchFamily="34" charset="0"/>
              </a:rPr>
              <a:t> of Paris 1 University - Pantheon/Sorbonne (1987-1992) and at the Department of Product and Systems Design Engineering (2000-2010). P.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received the Award of SCAM (</a:t>
            </a:r>
            <a:r>
              <a:rPr lang="en-GB" sz="1800" dirty="0" err="1">
                <a:effectLst/>
                <a:latin typeface="Calibri" panose="020F0502020204030204" pitchFamily="34" charset="0"/>
                <a:ea typeface="Calibri" panose="020F0502020204030204" pitchFamily="34" charset="0"/>
                <a:cs typeface="Arial" panose="020B0604020202020204" pitchFamily="34" charset="0"/>
              </a:rPr>
              <a:t>societe</a:t>
            </a:r>
            <a:r>
              <a:rPr lang="en-GB" sz="1800" dirty="0">
                <a:effectLst/>
                <a:latin typeface="Calibri" panose="020F0502020204030204" pitchFamily="34" charset="0"/>
                <a:ea typeface="Calibri" panose="020F0502020204030204" pitchFamily="34" charset="0"/>
                <a:cs typeface="Arial" panose="020B0604020202020204" pitchFamily="34" charset="0"/>
              </a:rPr>
              <a:t> civile des auteurs multimedia) in 1991 as Editor-in-Chief of the video-magazine </a:t>
            </a:r>
            <a:r>
              <a:rPr lang="en-GB" sz="1800" i="1" dirty="0">
                <a:effectLst/>
                <a:latin typeface="Calibri" panose="020F0502020204030204" pitchFamily="34" charset="0"/>
                <a:ea typeface="Calibri" panose="020F0502020204030204" pitchFamily="34" charset="0"/>
                <a:cs typeface="Arial" panose="020B0604020202020204" pitchFamily="34" charset="0"/>
              </a:rPr>
              <a:t>La Vague, Arts </a:t>
            </a:r>
            <a:r>
              <a:rPr lang="en-GB" sz="1800" i="1" dirty="0" err="1">
                <a:effectLst/>
                <a:latin typeface="Calibri" panose="020F0502020204030204" pitchFamily="34" charset="0"/>
                <a:ea typeface="Calibri" panose="020F0502020204030204" pitchFamily="34" charset="0"/>
                <a:cs typeface="Arial" panose="020B0604020202020204" pitchFamily="34" charset="0"/>
              </a:rPr>
              <a:t>en</a:t>
            </a:r>
            <a:r>
              <a:rPr lang="en-GB" sz="1800" i="1" dirty="0">
                <a:effectLst/>
                <a:latin typeface="Calibri" panose="020F0502020204030204" pitchFamily="34" charset="0"/>
                <a:ea typeface="Calibri" panose="020F0502020204030204" pitchFamily="34" charset="0"/>
                <a:cs typeface="Arial" panose="020B0604020202020204" pitchFamily="34" charset="0"/>
              </a:rPr>
              <a:t> Video</a:t>
            </a:r>
            <a:r>
              <a:rPr lang="en-GB" sz="1800" dirty="0">
                <a:effectLst/>
                <a:latin typeface="Calibri" panose="020F0502020204030204" pitchFamily="34" charset="0"/>
                <a:ea typeface="Calibri" panose="020F0502020204030204" pitchFamily="34" charset="0"/>
                <a:cs typeface="Arial" panose="020B0604020202020204" pitchFamily="34" charset="0"/>
              </a:rPr>
              <a:t>, published in Paris. </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08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63756" y="735496"/>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 (1)</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152939" y="2152650"/>
            <a:ext cx="9362661" cy="3969854"/>
          </a:xfrm>
        </p:spPr>
        <p:txBody>
          <a:bodyPr>
            <a:normAutofit fontScale="77500" lnSpcReduction="20000"/>
          </a:bodyPr>
          <a:lstStyle/>
          <a:p>
            <a:pPr marL="342900" marR="0" lvl="0" indent="-342900" algn="just">
              <a:lnSpc>
                <a:spcPct val="107000"/>
              </a:lnSpc>
              <a:spcBef>
                <a:spcPts val="0"/>
              </a:spcBef>
              <a:spcAft>
                <a:spcPts val="0"/>
              </a:spcAft>
              <a:buFont typeface="+mj-lt"/>
              <a:buAutoNum type="arabicParenBoth"/>
            </a:pP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 (2019). </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Praxis in Computer Animation: figurative, interactive, engaging, playful</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Anifest</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Interactive Animation and Video Games Symposium, Canterbury, 8/3/2019. Not yet published. The Digital Age of Animation acts sometimes as a launch pad to re-consider the Animation Practice in general.  Admitting that creativity goes hand by hand with frustration is important for animation practitioners.  Practitioners and Artists using Maya Computer Animation Software depicted this issue in recent surveys (Wood, A. (2013). </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Talking about Maya</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[pdf]. Available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http://www.kent.ac.uk/arts/staff-profiles/profiles/film/wood.html</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See in the final remarks: “Though the word frustration looms large, flexible and versatile also feature strongly (…) One of the features of Maya is its versatility”.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Kyriakoulakos</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P. (2015). "De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l’infographiste</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à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l’infographe</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l’invention</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d’un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métier</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CinémAction</a:t>
            </a:r>
            <a:r>
              <a:rPr lang="en-US"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155: 119-124. </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way to progressively turn a constraint to an advantage, inventing at the same time the profession of Computer Animator, is stressed out in this essay</a:t>
            </a:r>
            <a:r>
              <a:rPr lang="en-US"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Back in 2016 in Singapore during the presentation of a new volume of his Animation History at the SAS Conference,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Giannalberto</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Bendazzi</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explained, in a Q&amp;A session with the audience, why most of the examples referred in his books are short animated films, instead of TV series for instance, by insisting in the originality, creativity, and artistic accomplishments of this short animation format.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Jones, Chuck (1974). "Animation is a Gift Word." </a:t>
            </a:r>
            <a:r>
              <a:rPr lang="en-US"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AFI Report</a:t>
            </a:r>
            <a:r>
              <a:rPr lang="en-US"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(Vol. 5, No 2), Summer 1974. This seminal text takes position for the creative practice in animation as opposed to the first limited animation series screening in television.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arenBoth"/>
            </a:pP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Wells, P. (2011). "From 'Sunnyside' to 'soccer': reading up on animation." </a:t>
            </a:r>
            <a:r>
              <a:rPr lang="en-US"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Animation Practice, Process &amp; Production</a:t>
            </a:r>
            <a:r>
              <a:rPr lang="en-US"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Vol.1, No1, intellect: 3-9. This editorial to the first issue of AP3 draws on the many faces of animation and the impact of the medium to the creators as well as the audience.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619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870572"/>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 (2)</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152939" y="2152650"/>
            <a:ext cx="9362661" cy="3969854"/>
          </a:xfrm>
        </p:spPr>
        <p:txBody>
          <a:bodyPr>
            <a:normAutofit fontScale="92500" lnSpcReduction="20000"/>
          </a:bodyPr>
          <a:lstStyle/>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(6) </a:t>
            </a:r>
            <a:r>
              <a:rPr lang="en-GB" sz="1800" dirty="0" err="1">
                <a:effectLst/>
                <a:latin typeface="Calibri" panose="020F0502020204030204" pitchFamily="34" charset="0"/>
                <a:ea typeface="Calibri" panose="020F0502020204030204" pitchFamily="34" charset="0"/>
                <a:cs typeface="Arial" panose="020B0604020202020204" pitchFamily="34" charset="0"/>
              </a:rPr>
              <a:t>Pagiatis</a:t>
            </a:r>
            <a:r>
              <a:rPr lang="en-GB" sz="1800" dirty="0">
                <a:effectLst/>
                <a:latin typeface="Calibri" panose="020F0502020204030204" pitchFamily="34" charset="0"/>
                <a:ea typeface="Calibri" panose="020F0502020204030204" pitchFamily="34" charset="0"/>
                <a:cs typeface="Arial" panose="020B0604020202020204" pitchFamily="34" charset="0"/>
              </a:rPr>
              <a:t>, P. (2007). </a:t>
            </a:r>
            <a:r>
              <a:rPr lang="en-GB" sz="1800" i="1" dirty="0">
                <a:effectLst/>
                <a:latin typeface="Calibri" panose="020F0502020204030204" pitchFamily="34" charset="0"/>
                <a:ea typeface="Calibri" panose="020F0502020204030204" pitchFamily="34" charset="0"/>
                <a:cs typeface="Arial" panose="020B0604020202020204" pitchFamily="34" charset="0"/>
              </a:rPr>
              <a:t>Design of Animation based on the fabrication technique: the aesthetics of sand</a:t>
            </a:r>
            <a:r>
              <a:rPr lang="en-GB" sz="1800" dirty="0">
                <a:effectLst/>
                <a:latin typeface="Calibri" panose="020F0502020204030204" pitchFamily="34" charset="0"/>
                <a:ea typeface="Calibri" panose="020F0502020204030204" pitchFamily="34" charset="0"/>
                <a:cs typeface="Arial" panose="020B0604020202020204" pitchFamily="34" charset="0"/>
              </a:rPr>
              <a:t>, Master Thesis, University of the Aegean, Syros [in Greek]. This thesis contains the timeline presenting the evolution of European and US Animation over time as an example of practice and process diagram.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P. et al (2016). </a:t>
            </a:r>
            <a:r>
              <a:rPr lang="en-GB"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70 Years of Greek Animation</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ASIFA Hellas [bilingual English Greek]. This album contains a timeline depicting firsts, prizes, and awards of Greek Animation from 1945 to 2015 as an example of production and dissemination diagram.</a:t>
            </a:r>
            <a:endParaRPr lang="en-US" sz="1800" dirty="0">
              <a:solidFill>
                <a:srgbClr val="222222"/>
              </a:solidFill>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07000"/>
              </a:lnSpc>
              <a:spcBef>
                <a:spcPts val="0"/>
              </a:spcBef>
              <a:spcAft>
                <a:spcPts val="0"/>
              </a:spcAft>
            </a:pPr>
            <a:r>
              <a:rPr lang="en-US"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(8) </a:t>
            </a:r>
            <a:r>
              <a:rPr lang="en-GB" sz="1800" dirty="0">
                <a:effectLst/>
                <a:latin typeface="Calibri" panose="020F0502020204030204" pitchFamily="34" charset="0"/>
                <a:ea typeface="Calibri" panose="020F0502020204030204" pitchFamily="34" charset="0"/>
                <a:cs typeface="Arial" panose="020B0604020202020204" pitchFamily="34" charset="0"/>
              </a:rPr>
              <a:t>Lord, P. and B. Sibley (1998). </a:t>
            </a:r>
            <a:r>
              <a:rPr lang="en-GB" sz="1800" i="1" dirty="0">
                <a:effectLst/>
                <a:latin typeface="Calibri" panose="020F0502020204030204" pitchFamily="34" charset="0"/>
                <a:ea typeface="Calibri" panose="020F0502020204030204" pitchFamily="34" charset="0"/>
                <a:cs typeface="Arial" panose="020B0604020202020204" pitchFamily="34" charset="0"/>
              </a:rPr>
              <a:t>Creating 3-D Animation. The </a:t>
            </a:r>
            <a:r>
              <a:rPr lang="en-GB" sz="1800" i="1" dirty="0" err="1">
                <a:effectLst/>
                <a:latin typeface="Calibri" panose="020F0502020204030204" pitchFamily="34" charset="0"/>
                <a:ea typeface="Calibri" panose="020F0502020204030204" pitchFamily="34" charset="0"/>
                <a:cs typeface="Arial" panose="020B0604020202020204" pitchFamily="34" charset="0"/>
              </a:rPr>
              <a:t>Aardman</a:t>
            </a:r>
            <a:r>
              <a:rPr lang="en-GB" sz="1800" i="1" dirty="0">
                <a:effectLst/>
                <a:latin typeface="Calibri" panose="020F0502020204030204" pitchFamily="34" charset="0"/>
                <a:ea typeface="Calibri" panose="020F0502020204030204" pitchFamily="34" charset="0"/>
                <a:cs typeface="Arial" panose="020B0604020202020204" pitchFamily="34" charset="0"/>
              </a:rPr>
              <a:t> Book of Filmmaking</a:t>
            </a:r>
            <a:r>
              <a:rPr lang="en-GB" sz="1800" dirty="0">
                <a:effectLst/>
                <a:latin typeface="Calibri" panose="020F0502020204030204" pitchFamily="34" charset="0"/>
                <a:ea typeface="Calibri" panose="020F0502020204030204" pitchFamily="34" charset="0"/>
                <a:cs typeface="Arial" panose="020B0604020202020204" pitchFamily="34" charset="0"/>
              </a:rPr>
              <a:t>, Harry N. Abrams, Inc, Publishers. This book illustrates the art of </a:t>
            </a:r>
            <a:r>
              <a:rPr lang="en-GB" sz="1800" dirty="0" err="1">
                <a:latin typeface="Calibri" panose="020F0502020204030204" pitchFamily="34" charset="0"/>
                <a:ea typeface="Calibri" panose="020F0502020204030204" pitchFamily="34" charset="0"/>
                <a:cs typeface="Arial" panose="020B0604020202020204" pitchFamily="34" charset="0"/>
              </a:rPr>
              <a:t>A</a:t>
            </a:r>
            <a:r>
              <a:rPr lang="en-GB" sz="1800" dirty="0" err="1">
                <a:effectLst/>
                <a:latin typeface="Calibri" panose="020F0502020204030204" pitchFamily="34" charset="0"/>
                <a:ea typeface="Calibri" panose="020F0502020204030204" pitchFamily="34" charset="0"/>
                <a:cs typeface="Arial" panose="020B0604020202020204" pitchFamily="34" charset="0"/>
              </a:rPr>
              <a:t>ardman</a:t>
            </a:r>
            <a:r>
              <a:rPr lang="en-GB" sz="1800" dirty="0">
                <a:effectLst/>
                <a:latin typeface="Calibri" panose="020F0502020204030204" pitchFamily="34" charset="0"/>
                <a:ea typeface="Calibri" panose="020F0502020204030204" pitchFamily="34" charset="0"/>
                <a:cs typeface="Arial" panose="020B0604020202020204" pitchFamily="34" charset="0"/>
              </a:rPr>
              <a:t> animation but the picture in p. 130 is worth a thousand words: Nick Park performs a character's movement by acting and timing at the same time in front of a wall covered by the storyboard of the film in production in the studios. His creative act is fully supported by a creative team: there is a storyboard on the wall…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 </a:t>
            </a:r>
            <a:r>
              <a:rPr lang="en-GB" sz="1800" dirty="0">
                <a:effectLst/>
                <a:latin typeface="Calibri" panose="020F0502020204030204" pitchFamily="34" charset="0"/>
                <a:ea typeface="Calibri" panose="020F0502020204030204" pitchFamily="34" charset="0"/>
                <a:cs typeface="Arial" panose="020B0604020202020204" pitchFamily="34" charset="0"/>
              </a:rPr>
              <a:t>Organised at La Maison de la Recherche of the University of Paris 3 on June 6, 2017, the international meeting 'La </a:t>
            </a:r>
            <a:r>
              <a:rPr lang="en-GB" sz="1800" dirty="0" err="1">
                <a:effectLst/>
                <a:latin typeface="Calibri" panose="020F0502020204030204" pitchFamily="34" charset="0"/>
                <a:ea typeface="Calibri" panose="020F0502020204030204" pitchFamily="34" charset="0"/>
                <a:cs typeface="Arial" panose="020B0604020202020204" pitchFamily="34" charset="0"/>
              </a:rPr>
              <a:t>Fabrique</a:t>
            </a:r>
            <a:r>
              <a:rPr lang="en-GB" sz="1800" dirty="0">
                <a:effectLst/>
                <a:latin typeface="Calibri" panose="020F0502020204030204" pitchFamily="34" charset="0"/>
                <a:ea typeface="Calibri" panose="020F0502020204030204" pitchFamily="34" charset="0"/>
                <a:cs typeface="Arial" panose="020B0604020202020204" pitchFamily="34" charset="0"/>
              </a:rPr>
              <a:t> de </a:t>
            </a:r>
            <a:r>
              <a:rPr lang="en-GB" sz="1800" dirty="0" err="1">
                <a:effectLst/>
                <a:latin typeface="Calibri" panose="020F0502020204030204" pitchFamily="34" charset="0"/>
                <a:ea typeface="Calibri" panose="020F0502020204030204" pitchFamily="34" charset="0"/>
                <a:cs typeface="Arial" panose="020B0604020202020204" pitchFamily="34" charset="0"/>
              </a:rPr>
              <a:t>l'Animation</a:t>
            </a:r>
            <a:r>
              <a:rPr lang="en-GB" sz="1800" dirty="0">
                <a:effectLst/>
                <a:latin typeface="Calibri" panose="020F0502020204030204" pitchFamily="34" charset="0"/>
                <a:ea typeface="Calibri" panose="020F0502020204030204" pitchFamily="34" charset="0"/>
                <a:cs typeface="Arial" panose="020B0604020202020204" pitchFamily="34" charset="0"/>
              </a:rPr>
              <a:t>' united scholars and practitioners from UK, Canada, USA, France, and Italy to discuss the making of animated films and the design documents related to their fabrication.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P. (2016). "Secrets and Lies in the 3D Animation Production". In </a:t>
            </a:r>
            <a:r>
              <a:rPr lang="en-GB"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70 Years of Greek Animation</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ASIFA Hellas: 162-169.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3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735496"/>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 (3)</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152939" y="2152650"/>
            <a:ext cx="9362661" cy="3969854"/>
          </a:xfrm>
        </p:spPr>
        <p:txBody>
          <a:bodyPr>
            <a:normAutofit fontScale="85000" lnSpcReduction="10000"/>
          </a:bodyPr>
          <a:lstStyle/>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(11) Hodder, Ian. (2018). Where Are We Heading? The Evolution of Humans and Things, Yale University Press. Critical notions such as entanglements, affordances, and dependencies between humans and things are defined in this book and put in context.</a:t>
            </a:r>
          </a:p>
          <a:p>
            <a:pPr marR="0" lvl="0" algn="just">
              <a:lnSpc>
                <a:spcPct val="107000"/>
              </a:lnSpc>
              <a:spcBef>
                <a:spcPts val="0"/>
              </a:spcBef>
              <a:spcAft>
                <a:spcPts val="0"/>
              </a:spcAft>
            </a:pP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(12) Leroi-</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Gourhan</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 (1964). </a:t>
            </a:r>
            <a:r>
              <a:rPr lang="en-GB"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Le </a:t>
            </a:r>
            <a:r>
              <a:rPr lang="en-GB" sz="1800" i="1"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geste</a:t>
            </a:r>
            <a:r>
              <a:rPr lang="en-GB" sz="1800" i="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et la parole</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Albin Michel, Paris, especially chapter 14: “Le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langage</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des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formes</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Form, Detail and Finesse are among the characteristics of the designed things described by the French </a:t>
            </a:r>
            <a:r>
              <a:rPr lang="en-GB"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Paleontologist</a:t>
            </a:r>
            <a:r>
              <a:rPr lang="en-GB"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(13) de France, Cl. (2010). « </a:t>
            </a:r>
            <a:r>
              <a:rPr lang="en-GB" sz="1800" dirty="0" err="1">
                <a:effectLst/>
                <a:latin typeface="Calibri" panose="020F0502020204030204" pitchFamily="34" charset="0"/>
                <a:ea typeface="Calibri" panose="020F0502020204030204" pitchFamily="34" charset="0"/>
                <a:cs typeface="Arial" panose="020B0604020202020204" pitchFamily="34" charset="0"/>
              </a:rPr>
              <a:t>L'Analyse</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praxéologique</a:t>
            </a:r>
            <a:r>
              <a:rPr lang="en-GB" sz="1800" dirty="0">
                <a:effectLst/>
                <a:latin typeface="Calibri" panose="020F0502020204030204" pitchFamily="34" charset="0"/>
                <a:ea typeface="Calibri" panose="020F0502020204030204" pitchFamily="34" charset="0"/>
                <a:cs typeface="Arial" panose="020B0604020202020204" pitchFamily="34" charset="0"/>
              </a:rPr>
              <a:t>. Composition, </a:t>
            </a:r>
            <a:r>
              <a:rPr lang="en-GB" sz="1800" dirty="0" err="1">
                <a:effectLst/>
                <a:latin typeface="Calibri" panose="020F0502020204030204" pitchFamily="34" charset="0"/>
                <a:ea typeface="Calibri" panose="020F0502020204030204" pitchFamily="34" charset="0"/>
                <a:cs typeface="Arial" panose="020B0604020202020204" pitchFamily="34" charset="0"/>
              </a:rPr>
              <a:t>ordre</a:t>
            </a:r>
            <a:r>
              <a:rPr lang="en-GB" sz="1800" dirty="0">
                <a:effectLst/>
                <a:latin typeface="Calibri" panose="020F0502020204030204" pitchFamily="34" charset="0"/>
                <a:ea typeface="Calibri" panose="020F0502020204030204" pitchFamily="34" charset="0"/>
                <a:cs typeface="Arial" panose="020B0604020202020204" pitchFamily="34" charset="0"/>
              </a:rPr>
              <a:t> et articulation d'un </a:t>
            </a:r>
            <a:r>
              <a:rPr lang="en-GB" sz="1800" dirty="0" err="1">
                <a:effectLst/>
                <a:latin typeface="Calibri" panose="020F0502020204030204" pitchFamily="34" charset="0"/>
                <a:ea typeface="Calibri" panose="020F0502020204030204" pitchFamily="34" charset="0"/>
                <a:cs typeface="Arial" panose="020B0604020202020204" pitchFamily="34" charset="0"/>
              </a:rPr>
              <a:t>procès</a:t>
            </a:r>
            <a:r>
              <a:rPr lang="en-GB" sz="1800" dirty="0">
                <a:effectLst/>
                <a:latin typeface="Calibri" panose="020F0502020204030204" pitchFamily="34" charset="0"/>
                <a:ea typeface="Calibri" panose="020F0502020204030204" pitchFamily="34" charset="0"/>
                <a:cs typeface="Arial" panose="020B0604020202020204" pitchFamily="34" charset="0"/>
              </a:rPr>
              <a:t> », </a:t>
            </a:r>
            <a:r>
              <a:rPr lang="en-GB" sz="1800" i="1" dirty="0">
                <a:effectLst/>
                <a:latin typeface="Calibri" panose="020F0502020204030204" pitchFamily="34" charset="0"/>
                <a:ea typeface="Calibri" panose="020F0502020204030204" pitchFamily="34" charset="0"/>
                <a:cs typeface="Arial" panose="020B0604020202020204" pitchFamily="34" charset="0"/>
              </a:rPr>
              <a:t>Techniques &amp; Culture</a:t>
            </a:r>
            <a:r>
              <a:rPr lang="en-GB" sz="1800" dirty="0">
                <a:effectLst/>
                <a:latin typeface="Calibri" panose="020F0502020204030204" pitchFamily="34" charset="0"/>
                <a:ea typeface="Calibri" panose="020F0502020204030204" pitchFamily="34" charset="0"/>
                <a:cs typeface="Arial" panose="020B0604020202020204" pitchFamily="34" charset="0"/>
              </a:rPr>
              <a:t> [On Line], 54-55 | consulted on October 1</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st</a:t>
            </a:r>
            <a:r>
              <a:rPr lang="en-GB" sz="1800" dirty="0">
                <a:effectLst/>
                <a:latin typeface="Calibri" panose="020F0502020204030204" pitchFamily="34" charset="0"/>
                <a:ea typeface="Calibri" panose="020F0502020204030204" pitchFamily="34" charset="0"/>
                <a:cs typeface="Arial" panose="020B0604020202020204" pitchFamily="34" charset="0"/>
              </a:rPr>
              <a:t>, 2020. URL : http://journals.openedition.org/tc/5000 ; DOI :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https://doi.org/10.4000/tc.5000</a:t>
            </a:r>
            <a:r>
              <a:rPr lang="en-GB" sz="1800" dirty="0">
                <a:effectLst/>
                <a:latin typeface="Calibri" panose="020F0502020204030204" pitchFamily="34" charset="0"/>
                <a:ea typeface="Calibri" panose="020F0502020204030204" pitchFamily="34" charset="0"/>
                <a:cs typeface="Arial" panose="020B0604020202020204" pitchFamily="34" charset="0"/>
              </a:rPr>
              <a:t>. The analogies between time and space in the process of making things, especially films, are in the core of the analysis in this paper.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(14) </a:t>
            </a:r>
            <a:r>
              <a:rPr lang="en-GB" sz="1800" dirty="0" err="1">
                <a:effectLst/>
                <a:latin typeface="Calibri" panose="020F0502020204030204" pitchFamily="34" charset="0"/>
                <a:ea typeface="Calibri" panose="020F0502020204030204" pitchFamily="34" charset="0"/>
                <a:cs typeface="Arial" panose="020B0604020202020204" pitchFamily="34" charset="0"/>
              </a:rPr>
              <a:t>Bachimont</a:t>
            </a:r>
            <a:r>
              <a:rPr lang="en-GB" sz="1800" dirty="0">
                <a:effectLst/>
                <a:latin typeface="Calibri" panose="020F0502020204030204" pitchFamily="34" charset="0"/>
                <a:ea typeface="Calibri" panose="020F0502020204030204" pitchFamily="34" charset="0"/>
                <a:cs typeface="Arial" panose="020B0604020202020204" pitchFamily="34" charset="0"/>
              </a:rPr>
              <a:t>, Bruno (2010). </a:t>
            </a:r>
            <a:r>
              <a:rPr lang="en-GB" sz="1800" i="1" dirty="0">
                <a:effectLst/>
                <a:latin typeface="Calibri" panose="020F0502020204030204" pitchFamily="34" charset="0"/>
                <a:ea typeface="Calibri" panose="020F0502020204030204" pitchFamily="34" charset="0"/>
                <a:cs typeface="Arial" panose="020B0604020202020204" pitchFamily="34" charset="0"/>
              </a:rPr>
              <a:t>Le </a:t>
            </a:r>
            <a:r>
              <a:rPr lang="en-GB" sz="1800" i="1" dirty="0" err="1">
                <a:effectLst/>
                <a:latin typeface="Calibri" panose="020F0502020204030204" pitchFamily="34" charset="0"/>
                <a:ea typeface="Calibri" panose="020F0502020204030204" pitchFamily="34" charset="0"/>
                <a:cs typeface="Arial" panose="020B0604020202020204" pitchFamily="34" charset="0"/>
              </a:rPr>
              <a:t>sens</a:t>
            </a:r>
            <a:r>
              <a:rPr lang="en-GB" sz="1800" i="1" dirty="0">
                <a:effectLst/>
                <a:latin typeface="Calibri" panose="020F0502020204030204" pitchFamily="34" charset="0"/>
                <a:ea typeface="Calibri" panose="020F0502020204030204" pitchFamily="34" charset="0"/>
                <a:cs typeface="Arial" panose="020B0604020202020204" pitchFamily="34" charset="0"/>
              </a:rPr>
              <a:t> de la technique: le </a:t>
            </a:r>
            <a:r>
              <a:rPr lang="en-GB" sz="1800" i="1" dirty="0" err="1">
                <a:effectLst/>
                <a:latin typeface="Calibri" panose="020F0502020204030204" pitchFamily="34" charset="0"/>
                <a:ea typeface="Calibri" panose="020F0502020204030204" pitchFamily="34" charset="0"/>
                <a:cs typeface="Arial" panose="020B0604020202020204" pitchFamily="34" charset="0"/>
              </a:rPr>
              <a:t>numerique</a:t>
            </a:r>
            <a:r>
              <a:rPr lang="en-GB" sz="1800" i="1" dirty="0">
                <a:effectLst/>
                <a:latin typeface="Calibri" panose="020F0502020204030204" pitchFamily="34" charset="0"/>
                <a:ea typeface="Calibri" panose="020F0502020204030204" pitchFamily="34" charset="0"/>
                <a:cs typeface="Arial" panose="020B0604020202020204" pitchFamily="34" charset="0"/>
              </a:rPr>
              <a:t> et le </a:t>
            </a:r>
            <a:r>
              <a:rPr lang="en-GB" sz="1800" i="1" dirty="0" err="1">
                <a:effectLst/>
                <a:latin typeface="Calibri" panose="020F0502020204030204" pitchFamily="34" charset="0"/>
                <a:ea typeface="Calibri" panose="020F0502020204030204" pitchFamily="34" charset="0"/>
                <a:cs typeface="Arial" panose="020B0604020202020204" pitchFamily="34" charset="0"/>
              </a:rPr>
              <a:t>calcul</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Edirions</a:t>
            </a:r>
            <a:r>
              <a:rPr lang="en-GB" sz="1800" dirty="0">
                <a:effectLst/>
                <a:latin typeface="Calibri" panose="020F0502020204030204" pitchFamily="34" charset="0"/>
                <a:ea typeface="Calibri" panose="020F0502020204030204" pitchFamily="34" charset="0"/>
                <a:cs typeface="Arial" panose="020B0604020202020204" pitchFamily="34" charset="0"/>
              </a:rPr>
              <a:t> Les Belles </a:t>
            </a:r>
            <a:r>
              <a:rPr lang="en-GB" sz="1800" dirty="0" err="1">
                <a:effectLst/>
                <a:latin typeface="Calibri" panose="020F0502020204030204" pitchFamily="34" charset="0"/>
                <a:ea typeface="Calibri" panose="020F0502020204030204" pitchFamily="34" charset="0"/>
                <a:cs typeface="Arial" panose="020B0604020202020204" pitchFamily="34" charset="0"/>
              </a:rPr>
              <a:t>Lettres</a:t>
            </a:r>
            <a:r>
              <a:rPr lang="en-GB" sz="1800" dirty="0">
                <a:effectLst/>
                <a:latin typeface="Calibri" panose="020F0502020204030204" pitchFamily="34" charset="0"/>
                <a:ea typeface="Calibri" panose="020F0502020204030204" pitchFamily="34" charset="0"/>
                <a:cs typeface="Arial" panose="020B0604020202020204" pitchFamily="34" charset="0"/>
              </a:rPr>
              <a:t>. A book on the importance of techniques in supporting learning. It describes the balance between the Engineer and the Artist who are both based in the same fabrication continuum.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 </a:t>
            </a:r>
            <a:r>
              <a:rPr lang="en-GB" sz="1800" dirty="0">
                <a:effectLst/>
                <a:latin typeface="Calibri" panose="020F0502020204030204" pitchFamily="34" charset="0"/>
                <a:ea typeface="Calibri" panose="020F0502020204030204" pitchFamily="34" charset="0"/>
                <a:cs typeface="Arial" panose="020B0604020202020204" pitchFamily="34" charset="0"/>
              </a:rPr>
              <a:t>Denis, S. (2017). </a:t>
            </a:r>
            <a:r>
              <a:rPr lang="en-GB" sz="1800" i="1" dirty="0">
                <a:effectLst/>
                <a:latin typeface="Calibri" panose="020F0502020204030204" pitchFamily="34" charset="0"/>
                <a:ea typeface="Calibri" panose="020F0502020204030204" pitchFamily="34" charset="0"/>
                <a:cs typeface="Arial" panose="020B0604020202020204" pitchFamily="34" charset="0"/>
              </a:rPr>
              <a:t>Le </a:t>
            </a:r>
            <a:r>
              <a:rPr lang="en-GB" sz="1800" i="1" dirty="0" err="1">
                <a:effectLst/>
                <a:latin typeface="Calibri" panose="020F0502020204030204" pitchFamily="34" charset="0"/>
                <a:ea typeface="Calibri" panose="020F0502020204030204" pitchFamily="34" charset="0"/>
                <a:cs typeface="Arial" panose="020B0604020202020204" pitchFamily="34" charset="0"/>
              </a:rPr>
              <a:t>cinéma</a:t>
            </a:r>
            <a:r>
              <a:rPr lang="en-GB" sz="1800" i="1" dirty="0">
                <a:effectLst/>
                <a:latin typeface="Calibri" panose="020F0502020204030204" pitchFamily="34" charset="0"/>
                <a:ea typeface="Calibri" panose="020F0502020204030204" pitchFamily="34" charset="0"/>
                <a:cs typeface="Arial" panose="020B0604020202020204" pitchFamily="34" charset="0"/>
              </a:rPr>
              <a:t> </a:t>
            </a:r>
            <a:r>
              <a:rPr lang="en-GB" sz="1800" i="1" dirty="0" err="1">
                <a:effectLst/>
                <a:latin typeface="Calibri" panose="020F0502020204030204" pitchFamily="34" charset="0"/>
                <a:ea typeface="Calibri" panose="020F0502020204030204" pitchFamily="34" charset="0"/>
                <a:cs typeface="Arial" panose="020B0604020202020204" pitchFamily="34" charset="0"/>
              </a:rPr>
              <a:t>d'animation</a:t>
            </a:r>
            <a:r>
              <a:rPr lang="en-GB" sz="1800" dirty="0">
                <a:effectLst/>
                <a:latin typeface="Calibri" panose="020F0502020204030204" pitchFamily="34" charset="0"/>
                <a:ea typeface="Calibri" panose="020F0502020204030204" pitchFamily="34" charset="0"/>
                <a:cs typeface="Arial" panose="020B0604020202020204" pitchFamily="34" charset="0"/>
              </a:rPr>
              <a:t> - 3e </a:t>
            </a:r>
            <a:r>
              <a:rPr lang="en-GB" sz="1800" dirty="0" err="1">
                <a:effectLst/>
                <a:latin typeface="Calibri" panose="020F0502020204030204" pitchFamily="34" charset="0"/>
                <a:ea typeface="Calibri" panose="020F0502020204030204" pitchFamily="34" charset="0"/>
                <a:cs typeface="Arial" panose="020B0604020202020204" pitchFamily="34" charset="0"/>
              </a:rPr>
              <a:t>éd</a:t>
            </a:r>
            <a:r>
              <a:rPr lang="en-GB" sz="1800" dirty="0">
                <a:effectLst/>
                <a:latin typeface="Calibri" panose="020F0502020204030204" pitchFamily="34" charset="0"/>
                <a:ea typeface="Calibri" panose="020F0502020204030204" pitchFamily="34" charset="0"/>
                <a:cs typeface="Arial" panose="020B0604020202020204" pitchFamily="34" charset="0"/>
              </a:rPr>
              <a:t>. - Techniques, </a:t>
            </a:r>
            <a:r>
              <a:rPr lang="en-GB" sz="1800" dirty="0" err="1">
                <a:effectLst/>
                <a:latin typeface="Calibri" panose="020F0502020204030204" pitchFamily="34" charset="0"/>
                <a:ea typeface="Calibri" panose="020F0502020204030204" pitchFamily="34" charset="0"/>
                <a:cs typeface="Arial" panose="020B0604020202020204" pitchFamily="34" charset="0"/>
              </a:rPr>
              <a:t>esthétiques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imaginaires</a:t>
            </a:r>
            <a:r>
              <a:rPr lang="en-GB" sz="1800" dirty="0">
                <a:effectLst/>
                <a:latin typeface="Calibri" panose="020F0502020204030204" pitchFamily="34" charset="0"/>
                <a:ea typeface="Calibri" panose="020F0502020204030204" pitchFamily="34" charset="0"/>
                <a:cs typeface="Arial" panose="020B0604020202020204" pitchFamily="34" charset="0"/>
              </a:rPr>
              <a:t>: Techniques, </a:t>
            </a:r>
            <a:r>
              <a:rPr lang="en-GB" sz="1800" dirty="0" err="1">
                <a:effectLst/>
                <a:latin typeface="Calibri" panose="020F0502020204030204" pitchFamily="34" charset="0"/>
                <a:ea typeface="Calibri" panose="020F0502020204030204" pitchFamily="34" charset="0"/>
                <a:cs typeface="Arial" panose="020B0604020202020204" pitchFamily="34" charset="0"/>
              </a:rPr>
              <a:t>esthétiques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imaginaires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Cinéma</a:t>
            </a:r>
            <a:r>
              <a:rPr lang="en-GB" sz="1800" dirty="0">
                <a:effectLst/>
                <a:latin typeface="Calibri" panose="020F0502020204030204" pitchFamily="34" charset="0"/>
                <a:ea typeface="Calibri" panose="020F0502020204030204" pitchFamily="34" charset="0"/>
                <a:cs typeface="Arial" panose="020B0604020202020204" pitchFamily="34" charset="0"/>
              </a:rPr>
              <a:t> / Arts </a:t>
            </a:r>
            <a:r>
              <a:rPr lang="en-GB" sz="1800" dirty="0" err="1">
                <a:effectLst/>
                <a:latin typeface="Calibri" panose="020F0502020204030204" pitchFamily="34" charset="0"/>
                <a:ea typeface="Calibri" panose="020F0502020204030204" pitchFamily="34" charset="0"/>
                <a:cs typeface="Arial" panose="020B0604020202020204" pitchFamily="34" charset="0"/>
              </a:rPr>
              <a:t>Visuels</a:t>
            </a:r>
            <a:r>
              <a:rPr lang="en-GB" sz="1800" dirty="0">
                <a:effectLst/>
                <a:latin typeface="Calibri" panose="020F0502020204030204" pitchFamily="34" charset="0"/>
                <a:ea typeface="Calibri" panose="020F0502020204030204" pitchFamily="34" charset="0"/>
                <a:cs typeface="Arial" panose="020B0604020202020204" pitchFamily="34" charset="0"/>
              </a:rPr>
              <a:t>) (French Edition). The term of Cinema Animation is invented in France: Curricula in the main professional schools and Universities in France are described as Cinema Animation, heavily influenced by the use of cinematographic techniques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413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735496"/>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References (4)</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152939" y="2152650"/>
            <a:ext cx="9362661" cy="3969854"/>
          </a:xfrm>
        </p:spPr>
        <p:txBody>
          <a:bodyPr>
            <a:normAutofit fontScale="92500" lnSpcReduction="10000"/>
          </a:bodyPr>
          <a:lstStyle/>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(16) </a:t>
            </a:r>
            <a:r>
              <a:rPr lang="en-GB" sz="1800" dirty="0" err="1">
                <a:effectLst/>
                <a:latin typeface="Calibri" panose="020F0502020204030204" pitchFamily="34" charset="0"/>
                <a:ea typeface="Calibri" panose="020F0502020204030204" pitchFamily="34" charset="0"/>
                <a:cs typeface="Arial" panose="020B0604020202020204" pitchFamily="34" charset="0"/>
              </a:rPr>
              <a:t>Sifianos</a:t>
            </a:r>
            <a:r>
              <a:rPr lang="en-GB" sz="1800" dirty="0">
                <a:effectLst/>
                <a:latin typeface="Calibri" panose="020F0502020204030204" pitchFamily="34" charset="0"/>
                <a:ea typeface="Calibri" panose="020F0502020204030204" pitchFamily="34" charset="0"/>
                <a:cs typeface="Arial" panose="020B0604020202020204" pitchFamily="34" charset="0"/>
              </a:rPr>
              <a:t>, G. (2012). </a:t>
            </a:r>
            <a:r>
              <a:rPr lang="en-GB" sz="1800" i="1" dirty="0" err="1">
                <a:effectLst/>
                <a:latin typeface="Calibri" panose="020F0502020204030204" pitchFamily="34" charset="0"/>
                <a:ea typeface="Calibri" panose="020F0502020204030204" pitchFamily="34" charset="0"/>
                <a:cs typeface="Arial" panose="020B0604020202020204" pitchFamily="34" charset="0"/>
              </a:rPr>
              <a:t>Esthétique</a:t>
            </a:r>
            <a:r>
              <a:rPr lang="en-GB" sz="1800" i="1" dirty="0">
                <a:effectLst/>
                <a:latin typeface="Calibri" panose="020F0502020204030204" pitchFamily="34" charset="0"/>
                <a:ea typeface="Calibri" panose="020F0502020204030204" pitchFamily="34" charset="0"/>
                <a:cs typeface="Arial" panose="020B0604020202020204" pitchFamily="34" charset="0"/>
              </a:rPr>
              <a:t> du </a:t>
            </a:r>
            <a:r>
              <a:rPr lang="en-GB" sz="1800" i="1" dirty="0" err="1">
                <a:effectLst/>
                <a:latin typeface="Calibri" panose="020F0502020204030204" pitchFamily="34" charset="0"/>
                <a:ea typeface="Calibri" panose="020F0502020204030204" pitchFamily="34" charset="0"/>
                <a:cs typeface="Arial" panose="020B0604020202020204" pitchFamily="34" charset="0"/>
              </a:rPr>
              <a:t>cinéma</a:t>
            </a:r>
            <a:r>
              <a:rPr lang="en-GB" sz="1800" i="1" dirty="0">
                <a:effectLst/>
                <a:latin typeface="Calibri" panose="020F0502020204030204" pitchFamily="34" charset="0"/>
                <a:ea typeface="Calibri" panose="020F0502020204030204" pitchFamily="34" charset="0"/>
                <a:cs typeface="Arial" panose="020B0604020202020204" pitchFamily="34" charset="0"/>
              </a:rPr>
              <a:t> </a:t>
            </a:r>
            <a:r>
              <a:rPr lang="en-GB" sz="1800" i="1" dirty="0" err="1">
                <a:effectLst/>
                <a:latin typeface="Calibri" panose="020F0502020204030204" pitchFamily="34" charset="0"/>
                <a:ea typeface="Calibri" panose="020F0502020204030204" pitchFamily="34" charset="0"/>
                <a:cs typeface="Arial" panose="020B0604020202020204" pitchFamily="34" charset="0"/>
              </a:rPr>
              <a:t>d'animation</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Septième</a:t>
            </a:r>
            <a:r>
              <a:rPr lang="en-GB" sz="1800" dirty="0">
                <a:effectLst/>
                <a:latin typeface="Calibri" panose="020F0502020204030204" pitchFamily="34" charset="0"/>
                <a:ea typeface="Calibri" panose="020F0502020204030204" pitchFamily="34" charset="0"/>
                <a:cs typeface="Arial" panose="020B0604020202020204" pitchFamily="34" charset="0"/>
              </a:rPr>
              <a:t> Art) (French). </a:t>
            </a:r>
            <a:r>
              <a:rPr lang="en-GB" sz="1800" dirty="0" err="1">
                <a:effectLst/>
                <a:latin typeface="Calibri" panose="020F0502020204030204" pitchFamily="34" charset="0"/>
                <a:ea typeface="Calibri" panose="020F0502020204030204" pitchFamily="34" charset="0"/>
                <a:cs typeface="Arial" panose="020B0604020202020204" pitchFamily="34" charset="0"/>
              </a:rPr>
              <a:t>Sifianos</a:t>
            </a:r>
            <a:r>
              <a:rPr lang="en-GB" sz="1800" dirty="0">
                <a:effectLst/>
                <a:latin typeface="Calibri" panose="020F0502020204030204" pitchFamily="34" charset="0"/>
                <a:ea typeface="Calibri" panose="020F0502020204030204" pitchFamily="34" charset="0"/>
                <a:cs typeface="Arial" panose="020B0604020202020204" pitchFamily="34" charset="0"/>
              </a:rPr>
              <a:t> defines animation as a cinematographic process which is using non dissimulating conventions.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(17) Furniss, M. (1998). </a:t>
            </a:r>
            <a:r>
              <a:rPr lang="en-GB" sz="1800" i="1" dirty="0">
                <a:effectLst/>
                <a:latin typeface="Calibri" panose="020F0502020204030204" pitchFamily="34" charset="0"/>
                <a:ea typeface="Calibri" panose="020F0502020204030204" pitchFamily="34" charset="0"/>
                <a:cs typeface="Arial" panose="020B0604020202020204" pitchFamily="34" charset="0"/>
              </a:rPr>
              <a:t>Art in Motion: Animation Aesthetics</a:t>
            </a:r>
            <a:r>
              <a:rPr lang="en-GB" sz="1800" dirty="0">
                <a:effectLst/>
                <a:latin typeface="Calibri" panose="020F0502020204030204" pitchFamily="34" charset="0"/>
                <a:ea typeface="Calibri" panose="020F0502020204030204" pitchFamily="34" charset="0"/>
                <a:cs typeface="Arial" panose="020B0604020202020204" pitchFamily="34" charset="0"/>
              </a:rPr>
              <a:t>, John Libbey Publisher. Important remarks on how to conduct Research in Animation are combined with an inspiring definition of the animation continuum between mimesis and abstraction. The Aristotelian term of Mimesis should be understood as simulation, i.e. a fictional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(18) Wells, P. (1998). </a:t>
            </a:r>
            <a:r>
              <a:rPr lang="en-GB" sz="1800" i="1" dirty="0">
                <a:effectLst/>
                <a:latin typeface="Calibri" panose="020F0502020204030204" pitchFamily="34" charset="0"/>
                <a:ea typeface="Calibri" panose="020F0502020204030204" pitchFamily="34" charset="0"/>
                <a:cs typeface="Arial" panose="020B0604020202020204" pitchFamily="34" charset="0"/>
              </a:rPr>
              <a:t>Understanding Animation</a:t>
            </a:r>
            <a:r>
              <a:rPr lang="en-GB" sz="1800" dirty="0">
                <a:effectLst/>
                <a:latin typeface="Calibri" panose="020F0502020204030204" pitchFamily="34" charset="0"/>
                <a:ea typeface="Calibri" panose="020F0502020204030204" pitchFamily="34" charset="0"/>
                <a:cs typeface="Arial" panose="020B0604020202020204" pitchFamily="34" charset="0"/>
              </a:rPr>
              <a:t>, Routledge. The Continuum between Orthodox and Experimental Animation in Wells' terms is like the distinction of Furniss between Narrative and Abstract Animation. Wells also presents an interesting theory on the design of animated characters.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(19) Character Design in Animation is another 'Practice as Research' framework at the Department of Product and Systems Design Engineering of the University of the Aegean. Among the best processes of Character Design described in the Literature we distinguished 'Developing Personality' by Leslie </a:t>
            </a:r>
            <a:r>
              <a:rPr lang="en-GB" sz="1800" dirty="0" err="1">
                <a:effectLst/>
                <a:latin typeface="Calibri" panose="020F0502020204030204" pitchFamily="34" charset="0"/>
                <a:ea typeface="Calibri" panose="020F0502020204030204" pitchFamily="34" charset="0"/>
                <a:cs typeface="Arial" panose="020B0604020202020204" pitchFamily="34" charset="0"/>
              </a:rPr>
              <a:t>Bishko</a:t>
            </a:r>
            <a:r>
              <a:rPr lang="en-GB" sz="1800" dirty="0">
                <a:effectLst/>
                <a:latin typeface="Calibri" panose="020F0502020204030204" pitchFamily="34" charset="0"/>
                <a:ea typeface="Calibri" panose="020F0502020204030204" pitchFamily="34" charset="0"/>
                <a:cs typeface="Arial" panose="020B0604020202020204" pitchFamily="34" charset="0"/>
              </a:rPr>
              <a:t> in Furniss, M. (2008). </a:t>
            </a:r>
            <a:r>
              <a:rPr lang="en-GB" sz="1800" i="1" dirty="0">
                <a:effectLst/>
                <a:latin typeface="Calibri" panose="020F0502020204030204" pitchFamily="34" charset="0"/>
                <a:ea typeface="Calibri" panose="020F0502020204030204" pitchFamily="34" charset="0"/>
                <a:cs typeface="Arial" panose="020B0604020202020204" pitchFamily="34" charset="0"/>
              </a:rPr>
              <a:t>The Animation Bible</a:t>
            </a:r>
            <a:r>
              <a:rPr lang="en-GB" sz="1800" dirty="0">
                <a:effectLst/>
                <a:latin typeface="Calibri" panose="020F0502020204030204" pitchFamily="34" charset="0"/>
                <a:ea typeface="Calibri" panose="020F0502020204030204" pitchFamily="34" charset="0"/>
                <a:cs typeface="Arial" panose="020B0604020202020204" pitchFamily="34" charset="0"/>
              </a:rPr>
              <a:t>, Laurence King Publishing. It has the merit to combine both literary and graphic techniques in the design of an animated character.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04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497495" y="722243"/>
            <a:ext cx="8865704" cy="1143758"/>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Professional and Research Activities</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285461" y="2186609"/>
            <a:ext cx="9581322" cy="4174433"/>
          </a:xfrm>
        </p:spPr>
        <p:txBody>
          <a:bodyPr>
            <a:normAutofit lnSpcReduction="10000"/>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As Managing Director of Post Reality (1994-2006) and New Media Director for PLD Production (2006-2010), as well as a stockholder of Fantasia </a:t>
            </a:r>
            <a:r>
              <a:rPr lang="en-GB" sz="1800" dirty="0" err="1">
                <a:effectLst/>
                <a:latin typeface="Calibri" panose="020F0502020204030204" pitchFamily="34" charset="0"/>
                <a:ea typeface="Calibri" panose="020F0502020204030204" pitchFamily="34" charset="0"/>
                <a:cs typeface="Arial" panose="020B0604020202020204" pitchFamily="34" charset="0"/>
              </a:rPr>
              <a:t>Audiovisual</a:t>
            </a:r>
            <a:r>
              <a:rPr lang="en-GB" sz="1800" dirty="0">
                <a:effectLst/>
                <a:latin typeface="Calibri" panose="020F0502020204030204" pitchFamily="34" charset="0"/>
                <a:ea typeface="Calibri" panose="020F0502020204030204" pitchFamily="34" charset="0"/>
                <a:cs typeface="Arial" panose="020B0604020202020204" pitchFamily="34" charset="0"/>
              </a:rPr>
              <a:t> Ltd (1996-2012), he produced several </a:t>
            </a:r>
            <a:r>
              <a:rPr lang="en-GB" sz="1800" dirty="0" err="1">
                <a:effectLst/>
                <a:latin typeface="Calibri" panose="020F0502020204030204" pitchFamily="34" charset="0"/>
                <a:ea typeface="Calibri" panose="020F0502020204030204" pitchFamily="34" charset="0"/>
                <a:cs typeface="Arial" panose="020B0604020202020204" pitchFamily="34" charset="0"/>
              </a:rPr>
              <a:t>audiovisual</a:t>
            </a:r>
            <a:r>
              <a:rPr lang="en-GB" sz="1800" dirty="0">
                <a:effectLst/>
                <a:latin typeface="Calibri" panose="020F0502020204030204" pitchFamily="34" charset="0"/>
                <a:ea typeface="Calibri" panose="020F0502020204030204" pitchFamily="34" charset="0"/>
                <a:cs typeface="Arial" panose="020B0604020202020204" pitchFamily="34" charset="0"/>
              </a:rPr>
              <a:t>, computer animation and multimedia works, including the first Greek 30 min long computer animated TV special </a:t>
            </a:r>
            <a:r>
              <a:rPr lang="en-GB" sz="1800" i="1" dirty="0">
                <a:effectLst/>
                <a:latin typeface="Calibri" panose="020F0502020204030204" pitchFamily="34" charset="0"/>
                <a:ea typeface="Calibri" panose="020F0502020204030204" pitchFamily="34" charset="0"/>
                <a:cs typeface="Arial" panose="020B0604020202020204" pitchFamily="34" charset="0"/>
              </a:rPr>
              <a:t>Alexandra Meets the Space Toons</a:t>
            </a:r>
            <a:r>
              <a:rPr lang="en-GB" sz="1800" dirty="0">
                <a:effectLst/>
                <a:latin typeface="Calibri" panose="020F0502020204030204" pitchFamily="34" charset="0"/>
                <a:ea typeface="Calibri" panose="020F0502020204030204" pitchFamily="34" charset="0"/>
                <a:cs typeface="Arial" panose="020B0604020202020204" pitchFamily="34" charset="0"/>
              </a:rPr>
              <a:t> (2003) for the Public Broadcaster ERT, and launched the pilot version of the Video-on-Demand Platform </a:t>
            </a:r>
            <a:r>
              <a:rPr lang="en-GB" sz="1800" i="1" dirty="0" err="1">
                <a:effectLst/>
                <a:latin typeface="Calibri" panose="020F0502020204030204" pitchFamily="34" charset="0"/>
                <a:ea typeface="Calibri" panose="020F0502020204030204" pitchFamily="34" charset="0"/>
                <a:cs typeface="Arial" panose="020B0604020202020204" pitchFamily="34" charset="0"/>
              </a:rPr>
              <a:t>Homeweb</a:t>
            </a:r>
            <a:r>
              <a:rPr lang="en-GB" sz="1800" dirty="0">
                <a:effectLst/>
                <a:latin typeface="Calibri" panose="020F0502020204030204" pitchFamily="34" charset="0"/>
                <a:ea typeface="Calibri" panose="020F0502020204030204" pitchFamily="34" charset="0"/>
                <a:cs typeface="Arial" panose="020B0604020202020204" pitchFamily="34" charset="0"/>
              </a:rPr>
              <a:t> (2010). Member of the Interactive Systems Design Laboratory of the Faculty since its foundation year 2000, Dr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participated in several Research Programmes, including the internationally awarded ARCHEOGUIDE (2000-2002) and HIST3D (2011-2015). </a:t>
            </a:r>
          </a:p>
          <a:p>
            <a:r>
              <a:rPr lang="en-GB" sz="1800" dirty="0">
                <a:effectLst/>
                <a:latin typeface="Calibri" panose="020F0502020204030204" pitchFamily="34" charset="0"/>
                <a:ea typeface="Calibri" panose="020F0502020204030204" pitchFamily="34" charset="0"/>
                <a:cs typeface="Arial" panose="020B0604020202020204" pitchFamily="34" charset="0"/>
              </a:rPr>
              <a:t>His Research Interests include topics on the Creative Process in Computer Animation and Digital Media and on the impact of the Techniques on the Aesthetics of Animation and Interactive works. He is the Scientific Coordinator of the International Conference and Summer School on Extended Arts (XARTS) since 2013. Dr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received the Grant of Excellence </a:t>
            </a:r>
            <a:r>
              <a:rPr lang="en-GB" sz="1800" i="1" dirty="0">
                <a:effectLst/>
                <a:latin typeface="Calibri" panose="020F0502020204030204" pitchFamily="34" charset="0"/>
                <a:ea typeface="Calibri" panose="020F0502020204030204" pitchFamily="34" charset="0"/>
                <a:cs typeface="Arial" panose="020B0604020202020204" pitchFamily="34" charset="0"/>
              </a:rPr>
              <a:t>Research in Paris 2013</a:t>
            </a:r>
            <a:r>
              <a:rPr lang="en-GB" sz="1800" dirty="0">
                <a:effectLst/>
                <a:latin typeface="Calibri" panose="020F0502020204030204" pitchFamily="34" charset="0"/>
                <a:ea typeface="Calibri" panose="020F0502020204030204" pitchFamily="34" charset="0"/>
                <a:cs typeface="Arial" panose="020B0604020202020204" pitchFamily="34" charset="0"/>
              </a:rPr>
              <a:t> from the City of Paris to conduct research in </a:t>
            </a:r>
            <a:r>
              <a:rPr lang="en-GB" sz="1800" dirty="0" err="1">
                <a:effectLst/>
                <a:latin typeface="Calibri" panose="020F0502020204030204" pitchFamily="34" charset="0"/>
                <a:ea typeface="Calibri" panose="020F0502020204030204" pitchFamily="34" charset="0"/>
                <a:cs typeface="Arial" panose="020B0604020202020204" pitchFamily="34" charset="0"/>
              </a:rPr>
              <a:t>ENSADLab</a:t>
            </a:r>
            <a:r>
              <a:rPr lang="en-GB" sz="1800" dirty="0">
                <a:effectLst/>
                <a:latin typeface="Calibri" panose="020F0502020204030204" pitchFamily="34" charset="0"/>
                <a:ea typeface="Calibri" panose="020F0502020204030204" pitchFamily="34" charset="0"/>
                <a:cs typeface="Arial" panose="020B0604020202020204" pitchFamily="34" charset="0"/>
              </a:rPr>
              <a:t>, IRCAV-Paris 3 University, INHA and </a:t>
            </a:r>
            <a:r>
              <a:rPr lang="en-GB" sz="1800" dirty="0" err="1">
                <a:effectLst/>
                <a:latin typeface="Calibri" panose="020F0502020204030204" pitchFamily="34" charset="0"/>
                <a:ea typeface="Calibri" panose="020F0502020204030204" pitchFamily="34" charset="0"/>
                <a:cs typeface="Arial" panose="020B0604020202020204" pitchFamily="34" charset="0"/>
              </a:rPr>
              <a:t>Inatheque</a:t>
            </a:r>
            <a:r>
              <a:rPr lang="en-GB" sz="1800" dirty="0">
                <a:effectLst/>
                <a:latin typeface="Calibri" panose="020F0502020204030204" pitchFamily="34" charset="0"/>
                <a:ea typeface="Calibri" panose="020F0502020204030204" pitchFamily="34" charset="0"/>
                <a:cs typeface="Arial" panose="020B0604020202020204" pitchFamily="34" charset="0"/>
              </a:rPr>
              <a:t> in Paris, in the context of HIST3D Research framework. </a:t>
            </a:r>
          </a:p>
          <a:p>
            <a:r>
              <a:rPr lang="en-GB" sz="1800" dirty="0">
                <a:effectLst/>
                <a:latin typeface="Calibri" panose="020F0502020204030204" pitchFamily="34" charset="0"/>
                <a:ea typeface="Calibri" panose="020F0502020204030204" pitchFamily="34" charset="0"/>
                <a:cs typeface="Arial" panose="020B0604020202020204" pitchFamily="34" charset="0"/>
              </a:rPr>
              <a:t>Dr </a:t>
            </a:r>
            <a:r>
              <a:rPr lang="en-GB" sz="1800" dirty="0" err="1">
                <a:effectLst/>
                <a:latin typeface="Calibri" panose="020F0502020204030204" pitchFamily="34" charset="0"/>
                <a:ea typeface="Calibri" panose="020F0502020204030204" pitchFamily="34" charset="0"/>
                <a:cs typeface="Arial" panose="020B0604020202020204" pitchFamily="34" charset="0"/>
              </a:rPr>
              <a:t>Kyriakoulakos</a:t>
            </a:r>
            <a:r>
              <a:rPr lang="en-GB" sz="1800" dirty="0">
                <a:effectLst/>
                <a:latin typeface="Calibri" panose="020F0502020204030204" pitchFamily="34" charset="0"/>
                <a:ea typeface="Calibri" panose="020F0502020204030204" pitchFamily="34" charset="0"/>
                <a:cs typeface="Arial" panose="020B0604020202020204" pitchFamily="34" charset="0"/>
              </a:rPr>
              <a:t> received the title of Chevalier des </a:t>
            </a:r>
            <a:r>
              <a:rPr lang="en-GB" sz="1800" dirty="0" err="1">
                <a:effectLst/>
                <a:latin typeface="Calibri" panose="020F0502020204030204" pitchFamily="34" charset="0"/>
                <a:ea typeface="Calibri" panose="020F0502020204030204" pitchFamily="34" charset="0"/>
                <a:cs typeface="Arial" panose="020B0604020202020204" pitchFamily="34" charset="0"/>
              </a:rPr>
              <a:t>Palmes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Academiques</a:t>
            </a:r>
            <a:r>
              <a:rPr lang="en-GB" sz="1800" dirty="0">
                <a:effectLst/>
                <a:latin typeface="Calibri" panose="020F0502020204030204" pitchFamily="34" charset="0"/>
                <a:ea typeface="Calibri" panose="020F0502020204030204" pitchFamily="34" charset="0"/>
                <a:cs typeface="Arial" panose="020B0604020202020204" pitchFamily="34" charset="0"/>
              </a:rPr>
              <a:t> by the French Ministry of Education (2014) for his commitment to the French-Greek Cooperation in the Sectors of Education and Culture. He serves as Vice-Presiden</a:t>
            </a:r>
            <a:r>
              <a:rPr lang="en-GB" sz="1800" dirty="0">
                <a:latin typeface="Calibri" panose="020F0502020204030204" pitchFamily="34" charset="0"/>
                <a:ea typeface="Calibri" panose="020F0502020204030204" pitchFamily="34" charset="0"/>
                <a:cs typeface="Arial" panose="020B0604020202020204" pitchFamily="34" charset="0"/>
              </a:rPr>
              <a:t>t of ASIFA Hellas since 2015.</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54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603938" y="640081"/>
            <a:ext cx="2608655" cy="5257799"/>
          </a:xfrm>
        </p:spPr>
        <p:txBody>
          <a:bodyPr vert="horz" lIns="91440" tIns="45720" rIns="91440" bIns="45720" rtlCol="0" anchor="ctr">
            <a:normAutofit/>
          </a:bodyPr>
          <a:lstStyle/>
          <a:p>
            <a:pPr algn="l"/>
            <a:r>
              <a:rPr lang="en-US" sz="3600" b="1">
                <a:solidFill>
                  <a:srgbClr val="2C2C2C"/>
                </a:solidFill>
              </a:rPr>
              <a:t>Musee Ludique (Paris): Studio Ghibli Layouts</a:t>
            </a:r>
          </a:p>
        </p:txBody>
      </p:sp>
      <p:sp>
        <p:nvSpPr>
          <p:cNvPr id="18"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FEF3E9E9-0F9F-4897-A66A-9D749DF43CB9}"/>
              </a:ext>
            </a:extLst>
          </p:cNvPr>
          <p:cNvPicPr>
            <a:picLocks noChangeAspect="1"/>
          </p:cNvPicPr>
          <p:nvPr/>
        </p:nvPicPr>
        <p:blipFill rotWithShape="1">
          <a:blip r:embed="rId2">
            <a:extLst>
              <a:ext uri="{28A0092B-C50C-407E-A947-70E740481C1C}">
                <a14:useLocalDpi xmlns:a14="http://schemas.microsoft.com/office/drawing/2010/main" val="0"/>
              </a:ext>
            </a:extLst>
          </a:blip>
          <a:srcRect l="1304" r="2" b="2"/>
          <a:stretch/>
        </p:blipFill>
        <p:spPr>
          <a:xfrm>
            <a:off x="4062964" y="942538"/>
            <a:ext cx="7163222" cy="4808332"/>
          </a:xfrm>
          <a:prstGeom prst="rect">
            <a:avLst/>
          </a:prstGeom>
          <a:effectLst/>
        </p:spPr>
      </p:pic>
    </p:spTree>
    <p:extLst>
      <p:ext uri="{BB962C8B-B14F-4D97-AF65-F5344CB8AC3E}">
        <p14:creationId xmlns:p14="http://schemas.microsoft.com/office/powerpoint/2010/main" val="73417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Animation Cinema</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645920" y="2447778"/>
            <a:ext cx="8975188" cy="3179299"/>
          </a:xfrm>
        </p:spPr>
        <p:txBody>
          <a:bodyPr>
            <a:normAutofit fontScale="85000" lnSpcReduction="10000"/>
          </a:bodyPr>
          <a:lstStyle/>
          <a:p>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Arial" panose="020B0604020202020204" pitchFamily="34" charset="0"/>
              <a:buChar char="•"/>
            </a:pPr>
            <a:r>
              <a:rPr lang="fr-FR" b="0" i="0" dirty="0">
                <a:solidFill>
                  <a:srgbClr val="000000"/>
                </a:solidFill>
                <a:effectLst/>
                <a:latin typeface="Calibri" panose="020F0502020204030204" pitchFamily="34" charset="0"/>
              </a:rPr>
              <a:t>Animation Timeline</a:t>
            </a:r>
          </a:p>
          <a:p>
            <a:pPr marL="342900" indent="-342900" algn="l">
              <a:buFont typeface="Arial" panose="020B0604020202020204" pitchFamily="34" charset="0"/>
              <a:buChar char="•"/>
            </a:pPr>
            <a:r>
              <a:rPr lang="fr-FR" b="0" i="0" dirty="0" err="1">
                <a:solidFill>
                  <a:srgbClr val="000000"/>
                </a:solidFill>
                <a:effectLst/>
                <a:latin typeface="Calibri" panose="020F0502020204030204" pitchFamily="34" charset="0"/>
              </a:rPr>
              <a:t>Analytical</a:t>
            </a:r>
            <a:r>
              <a:rPr lang="fr-FR" b="0" i="0" dirty="0">
                <a:solidFill>
                  <a:srgbClr val="000000"/>
                </a:solidFill>
                <a:effectLst/>
                <a:latin typeface="Calibri" panose="020F0502020204030204" pitchFamily="34" charset="0"/>
              </a:rPr>
              <a:t> Tools (Narrative, </a:t>
            </a:r>
            <a:r>
              <a:rPr lang="fr-FR" b="0" i="0" dirty="0" err="1">
                <a:solidFill>
                  <a:srgbClr val="000000"/>
                </a:solidFill>
                <a:effectLst/>
                <a:latin typeface="Calibri" panose="020F0502020204030204" pitchFamily="34" charset="0"/>
              </a:rPr>
              <a:t>Experimental</a:t>
            </a:r>
            <a:r>
              <a:rPr lang="fr-FR" b="0" i="0" dirty="0">
                <a:solidFill>
                  <a:srgbClr val="000000"/>
                </a:solidFill>
                <a:effectLst/>
                <a:latin typeface="Calibri" panose="020F0502020204030204" pitchFamily="34" charset="0"/>
              </a:rPr>
              <a:t>, </a:t>
            </a:r>
            <a:r>
              <a:rPr lang="fr-FR" b="0" i="0" dirty="0" err="1">
                <a:solidFill>
                  <a:srgbClr val="000000"/>
                </a:solidFill>
                <a:effectLst/>
                <a:latin typeface="Calibri" panose="020F0502020204030204" pitchFamily="34" charset="0"/>
              </a:rPr>
              <a:t>Developmental</a:t>
            </a:r>
            <a:r>
              <a:rPr lang="fr-FR" b="0" i="0" dirty="0">
                <a:solidFill>
                  <a:srgbClr val="000000"/>
                </a:solidFill>
                <a:effectLst/>
                <a:latin typeface="Calibri" panose="020F0502020204030204" pitchFamily="34" charset="0"/>
              </a:rPr>
              <a:t>)</a:t>
            </a:r>
          </a:p>
          <a:p>
            <a:pPr marL="342900" indent="-342900" algn="l">
              <a:buFont typeface="Arial" panose="020B0604020202020204" pitchFamily="34" charset="0"/>
              <a:buChar char="•"/>
            </a:pPr>
            <a:r>
              <a:rPr lang="fr-FR" b="0" i="0" dirty="0" err="1">
                <a:solidFill>
                  <a:srgbClr val="000000"/>
                </a:solidFill>
                <a:effectLst/>
                <a:latin typeface="Calibri" panose="020F0502020204030204" pitchFamily="34" charset="0"/>
              </a:rPr>
              <a:t>Character</a:t>
            </a:r>
            <a:r>
              <a:rPr lang="fr-FR" b="0" i="0" dirty="0">
                <a:solidFill>
                  <a:srgbClr val="000000"/>
                </a:solidFill>
                <a:effectLst/>
                <a:latin typeface="Calibri" panose="020F0502020204030204" pitchFamily="34" charset="0"/>
              </a:rPr>
              <a:t> Perception </a:t>
            </a:r>
            <a:r>
              <a:rPr lang="fr-FR" b="0" i="0" dirty="0" err="1">
                <a:solidFill>
                  <a:srgbClr val="000000"/>
                </a:solidFill>
                <a:effectLst/>
                <a:latin typeface="Calibri" panose="020F0502020204030204" pitchFamily="34" charset="0"/>
              </a:rPr>
              <a:t>Theories</a:t>
            </a:r>
            <a:r>
              <a:rPr lang="fr-FR" b="0" i="0" dirty="0">
                <a:solidFill>
                  <a:srgbClr val="000000"/>
                </a:solidFill>
                <a:effectLst/>
                <a:latin typeface="Calibri" panose="020F0502020204030204" pitchFamily="34" charset="0"/>
              </a:rPr>
              <a:t> (</a:t>
            </a:r>
            <a:r>
              <a:rPr lang="fr-FR" b="0" i="0" dirty="0" err="1">
                <a:solidFill>
                  <a:srgbClr val="000000"/>
                </a:solidFill>
                <a:effectLst/>
                <a:latin typeface="Calibri" panose="020F0502020204030204" pitchFamily="34" charset="0"/>
              </a:rPr>
              <a:t>Understanding</a:t>
            </a:r>
            <a:r>
              <a:rPr lang="fr-FR" b="0" i="0" dirty="0">
                <a:solidFill>
                  <a:srgbClr val="000000"/>
                </a:solidFill>
                <a:effectLst/>
                <a:latin typeface="Calibri" panose="020F0502020204030204" pitchFamily="34" charset="0"/>
              </a:rPr>
              <a:t> Animation by Paul Wells)</a:t>
            </a:r>
          </a:p>
          <a:p>
            <a:pPr marL="342900" indent="-342900" algn="l">
              <a:buFont typeface="Arial" panose="020B0604020202020204" pitchFamily="34" charset="0"/>
              <a:buChar char="•"/>
            </a:pPr>
            <a:r>
              <a:rPr lang="fr-FR" b="0" i="0" dirty="0">
                <a:solidFill>
                  <a:srgbClr val="000000"/>
                </a:solidFill>
                <a:effectLst/>
                <a:latin typeface="Calibri" panose="020F0502020204030204" pitchFamily="34" charset="0"/>
              </a:rPr>
              <a:t>Design for </a:t>
            </a:r>
            <a:r>
              <a:rPr lang="fr-FR" b="0" i="0" dirty="0" err="1">
                <a:solidFill>
                  <a:srgbClr val="000000"/>
                </a:solidFill>
                <a:effectLst/>
                <a:latin typeface="Calibri" panose="020F0502020204030204" pitchFamily="34" charset="0"/>
              </a:rPr>
              <a:t>Personality</a:t>
            </a:r>
            <a:r>
              <a:rPr lang="fr-FR" b="0" i="0" dirty="0">
                <a:solidFill>
                  <a:srgbClr val="000000"/>
                </a:solidFill>
                <a:effectLst/>
                <a:latin typeface="Calibri" panose="020F0502020204030204" pitchFamily="34" charset="0"/>
              </a:rPr>
              <a:t> (Leslie </a:t>
            </a:r>
            <a:r>
              <a:rPr lang="fr-FR" b="0" i="0" dirty="0" err="1">
                <a:solidFill>
                  <a:srgbClr val="000000"/>
                </a:solidFill>
                <a:effectLst/>
                <a:latin typeface="Calibri" panose="020F0502020204030204" pitchFamily="34" charset="0"/>
              </a:rPr>
              <a:t>Bishko</a:t>
            </a:r>
            <a:r>
              <a:rPr lang="fr-FR" b="0" i="0" dirty="0">
                <a:solidFill>
                  <a:srgbClr val="000000"/>
                </a:solidFill>
                <a:effectLst/>
                <a:latin typeface="Calibri" panose="020F0502020204030204" pitchFamily="34" charset="0"/>
              </a:rPr>
              <a:t> in The Animation Bible by Maureen </a:t>
            </a:r>
            <a:r>
              <a:rPr lang="fr-FR" b="0" i="0" dirty="0" err="1">
                <a:solidFill>
                  <a:srgbClr val="000000"/>
                </a:solidFill>
                <a:effectLst/>
                <a:latin typeface="Calibri" panose="020F0502020204030204" pitchFamily="34" charset="0"/>
              </a:rPr>
              <a:t>Furniss</a:t>
            </a:r>
            <a:r>
              <a:rPr lang="fr-FR" b="0" i="0" dirty="0">
                <a:solidFill>
                  <a:srgbClr val="000000"/>
                </a:solidFill>
                <a:effectLst/>
                <a:latin typeface="Calibri" panose="020F0502020204030204" pitchFamily="34" charset="0"/>
              </a:rPr>
              <a:t>) </a:t>
            </a:r>
          </a:p>
          <a:p>
            <a:pPr marL="342900" indent="-342900" algn="l">
              <a:buFont typeface="Arial" panose="020B0604020202020204" pitchFamily="34" charset="0"/>
              <a:buChar char="•"/>
            </a:pPr>
            <a:r>
              <a:rPr lang="fr-FR" b="0" i="0" dirty="0">
                <a:solidFill>
                  <a:srgbClr val="000000"/>
                </a:solidFill>
                <a:effectLst/>
                <a:latin typeface="Calibri" panose="020F0502020204030204" pitchFamily="34" charset="0"/>
              </a:rPr>
              <a:t>The </a:t>
            </a:r>
            <a:r>
              <a:rPr lang="fr-FR" b="0" i="0" dirty="0" err="1">
                <a:solidFill>
                  <a:srgbClr val="000000"/>
                </a:solidFill>
                <a:effectLst/>
                <a:latin typeface="Calibri" panose="020F0502020204030204" pitchFamily="34" charset="0"/>
              </a:rPr>
              <a:t>Heroe’s</a:t>
            </a:r>
            <a:r>
              <a:rPr lang="fr-FR" b="0" i="0" dirty="0">
                <a:solidFill>
                  <a:srgbClr val="000000"/>
                </a:solidFill>
                <a:effectLst/>
                <a:latin typeface="Calibri" panose="020F0502020204030204" pitchFamily="34" charset="0"/>
              </a:rPr>
              <a:t> Journey </a:t>
            </a:r>
            <a:r>
              <a:rPr lang="fr-FR" b="0" i="0" dirty="0">
                <a:solidFill>
                  <a:srgbClr val="000000"/>
                </a:solidFill>
                <a:effectLst/>
                <a:latin typeface="Calibri" panose="020F0502020204030204" pitchFamily="34" charset="0"/>
                <a:hlinkClick r:id="rId2"/>
              </a:rPr>
              <a:t>https://www.youtube.com/watch?v=Hhk4N9A0oCA&amp;t=2s</a:t>
            </a:r>
            <a:endParaRPr lang="fr-FR" b="0" i="0" dirty="0">
              <a:solidFill>
                <a:srgbClr val="000000"/>
              </a:solidFill>
              <a:effectLst/>
              <a:latin typeface="Calibri" panose="020F0502020204030204" pitchFamily="34" charset="0"/>
            </a:endParaRPr>
          </a:p>
          <a:p>
            <a:pPr marL="342900" indent="-342900" algn="l">
              <a:buFont typeface="Arial" panose="020B0604020202020204" pitchFamily="34" charset="0"/>
              <a:buChar char="•"/>
            </a:pPr>
            <a:r>
              <a:rPr lang="fr-FR" b="0" i="0" dirty="0">
                <a:solidFill>
                  <a:srgbClr val="000000"/>
                </a:solidFill>
                <a:effectLst/>
                <a:latin typeface="Calibri" panose="020F0502020204030204" pitchFamily="34" charset="0"/>
              </a:rPr>
              <a:t>Reference </a:t>
            </a:r>
            <a:r>
              <a:rPr lang="fr-FR" b="0" i="0" dirty="0" err="1">
                <a:solidFill>
                  <a:srgbClr val="000000"/>
                </a:solidFill>
                <a:effectLst/>
                <a:latin typeface="Calibri" panose="020F0502020204030204" pitchFamily="34" charset="0"/>
              </a:rPr>
              <a:t>based</a:t>
            </a:r>
            <a:r>
              <a:rPr lang="fr-FR" b="0" i="0" dirty="0">
                <a:solidFill>
                  <a:srgbClr val="000000"/>
                </a:solidFill>
                <a:effectLst/>
                <a:latin typeface="Calibri" panose="020F0502020204030204" pitchFamily="34" charset="0"/>
              </a:rPr>
              <a:t> Design </a:t>
            </a:r>
            <a:r>
              <a:rPr lang="fr-FR" b="0" i="0" dirty="0">
                <a:solidFill>
                  <a:srgbClr val="000000"/>
                </a:solidFill>
                <a:effectLst/>
                <a:latin typeface="Calibri" panose="020F0502020204030204" pitchFamily="34" charset="0"/>
                <a:hlinkClick r:id="rId3"/>
              </a:rPr>
              <a:t>https://www.youtube.com/watch?v=K_QAeicX-Rw</a:t>
            </a:r>
            <a:endParaRPr lang="fr-FR" b="0" i="0" dirty="0">
              <a:solidFill>
                <a:srgbClr val="000000"/>
              </a:solidFill>
              <a:effectLst/>
              <a:latin typeface="Calibri" panose="020F0502020204030204" pitchFamily="34" charset="0"/>
            </a:endParaRPr>
          </a:p>
          <a:p>
            <a:pPr marL="342900" indent="-342900" algn="l">
              <a:buFont typeface="Arial" panose="020B0604020202020204" pitchFamily="34" charset="0"/>
              <a:buChar char="•"/>
            </a:pPr>
            <a:endParaRPr lang="fr-FR"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1546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An Anthropological Approach</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endParaRPr lang="en-GB" sz="2400"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Adopting the methodology of Anthropologists, some of the theorists of Animation try to discover entanglements, affordances and dependencies between the creators and the animated works, unveiling patterns and trends that resist over time and sometimes show a developmental course (5). </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31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71B-2AEC-4E53-8675-46D902CCC3AE}"/>
              </a:ext>
            </a:extLst>
          </p:cNvPr>
          <p:cNvSpPr>
            <a:spLocks noGrp="1"/>
          </p:cNvSpPr>
          <p:nvPr>
            <p:ph type="ctrTitle"/>
          </p:nvPr>
        </p:nvSpPr>
        <p:spPr>
          <a:xfrm>
            <a:off x="1524000" y="1122363"/>
            <a:ext cx="8858250" cy="1030287"/>
          </a:xfrm>
        </p:spPr>
        <p:txBody>
          <a:bodyPr>
            <a:normAutofit/>
          </a:bodyPr>
          <a:lstStyle/>
          <a:p>
            <a:r>
              <a:rPr lang="en-US" sz="3200" b="1" dirty="0">
                <a:solidFill>
                  <a:schemeClr val="accent1">
                    <a:lumMod val="50000"/>
                  </a:schemeClr>
                </a:solidFill>
                <a:latin typeface="Arial" panose="020B0604020202020204" pitchFamily="34" charset="0"/>
                <a:cs typeface="Arial" panose="020B0604020202020204" pitchFamily="34" charset="0"/>
              </a:rPr>
              <a:t>The importance of historical data</a:t>
            </a:r>
          </a:p>
        </p:txBody>
      </p:sp>
      <p:sp>
        <p:nvSpPr>
          <p:cNvPr id="3" name="Subtitle 2">
            <a:extLst>
              <a:ext uri="{FF2B5EF4-FFF2-40B4-BE49-F238E27FC236}">
                <a16:creationId xmlns:a16="http://schemas.microsoft.com/office/drawing/2014/main" id="{40058C48-9C14-472C-AD4B-4030777EFFFA}"/>
              </a:ext>
            </a:extLst>
          </p:cNvPr>
          <p:cNvSpPr>
            <a:spLocks noGrp="1"/>
          </p:cNvSpPr>
          <p:nvPr>
            <p:ph type="subTitle" idx="1"/>
          </p:nvPr>
        </p:nvSpPr>
        <p:spPr>
          <a:xfrm>
            <a:off x="1524000" y="2820987"/>
            <a:ext cx="8991600" cy="2914650"/>
          </a:xfrm>
        </p:spPr>
        <p:txBody>
          <a:bodyPr>
            <a:norm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By juxtaposing important developments in the History of Animation in a timeline from 1892 to now we can travel through 3 ages of Animation (pre-cinema, cinema, digital), understand that European Animators contributed significant advances to the aesthetic content and to the meaning of animated works while US Animators leaded the way to standardize the production process, and appreciate the role of the dissemination (festivals, education, cinema theaters, television, digital distribution) in the making of animated works (6, 7).</a:t>
            </a:r>
            <a:endParaRPr lang="en-US"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68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9201454-464A-9667-0C03-5AFF6D92E88A}"/>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71754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519D-D2FA-50FB-7327-1FBB3617F428}"/>
              </a:ext>
            </a:extLst>
          </p:cNvPr>
          <p:cNvSpPr>
            <a:spLocks noGrp="1"/>
          </p:cNvSpPr>
          <p:nvPr>
            <p:ph type="title"/>
          </p:nvPr>
        </p:nvSpPr>
        <p:spPr/>
        <p:txBody>
          <a:bodyPr/>
          <a:lstStyle/>
          <a:p>
            <a:r>
              <a:rPr lang="en-US" dirty="0"/>
              <a:t>Orthodox versus Experimental</a:t>
            </a:r>
          </a:p>
        </p:txBody>
      </p:sp>
      <p:sp>
        <p:nvSpPr>
          <p:cNvPr id="3" name="Content Placeholder 2">
            <a:extLst>
              <a:ext uri="{FF2B5EF4-FFF2-40B4-BE49-F238E27FC236}">
                <a16:creationId xmlns:a16="http://schemas.microsoft.com/office/drawing/2014/main" id="{C9A5DCBB-19CD-28C6-12D3-967244BA4A90}"/>
              </a:ext>
            </a:extLst>
          </p:cNvPr>
          <p:cNvSpPr>
            <a:spLocks noGrp="1"/>
          </p:cNvSpPr>
          <p:nvPr>
            <p:ph idx="1"/>
          </p:nvPr>
        </p:nvSpPr>
        <p:spPr/>
        <p:txBody>
          <a:bodyPr/>
          <a:lstStyle/>
          <a:p>
            <a:r>
              <a:rPr lang="en-US" dirty="0"/>
              <a:t>Configuration vs Abstraction</a:t>
            </a:r>
          </a:p>
          <a:p>
            <a:r>
              <a:rPr lang="en-US" dirty="0"/>
              <a:t>Specific Continuity vs Specific Non-Continuity</a:t>
            </a:r>
          </a:p>
          <a:p>
            <a:r>
              <a:rPr lang="en-US" dirty="0"/>
              <a:t>Narrative Form vs Interpretative Form</a:t>
            </a:r>
          </a:p>
          <a:p>
            <a:r>
              <a:rPr lang="en-US" dirty="0"/>
              <a:t>Evolution of Context vs Evolution of Materiality</a:t>
            </a:r>
          </a:p>
          <a:p>
            <a:r>
              <a:rPr lang="en-US" dirty="0"/>
              <a:t>Unity of Style vs Multiple Styles</a:t>
            </a:r>
          </a:p>
          <a:p>
            <a:r>
              <a:rPr lang="en-US" dirty="0"/>
              <a:t>Absence of Artist vs Presence of the Artist</a:t>
            </a:r>
          </a:p>
          <a:p>
            <a:r>
              <a:rPr lang="en-US" dirty="0"/>
              <a:t>Dynamics of Dialogue vs Dynamics of Musicality</a:t>
            </a:r>
          </a:p>
          <a:p>
            <a:endParaRPr lang="en-US" dirty="0"/>
          </a:p>
        </p:txBody>
      </p:sp>
    </p:spTree>
    <p:extLst>
      <p:ext uri="{BB962C8B-B14F-4D97-AF65-F5344CB8AC3E}">
        <p14:creationId xmlns:p14="http://schemas.microsoft.com/office/powerpoint/2010/main" val="3884102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2756</Words>
  <Application>Microsoft Office PowerPoint</Application>
  <PresentationFormat>Widescreen</PresentationFormat>
  <Paragraphs>123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Character Design for Animation</vt:lpstr>
      <vt:lpstr>Educational Background</vt:lpstr>
      <vt:lpstr>Professional and Research Activities</vt:lpstr>
      <vt:lpstr>Musee Ludique (Paris): Studio Ghibli Layouts</vt:lpstr>
      <vt:lpstr>Animation Cinema</vt:lpstr>
      <vt:lpstr>An Anthropological Approach</vt:lpstr>
      <vt:lpstr>The importance of historical data</vt:lpstr>
      <vt:lpstr>PowerPoint Presentation</vt:lpstr>
      <vt:lpstr>Orthodox versus Experimental</vt:lpstr>
      <vt:lpstr>The importance of Design</vt:lpstr>
      <vt:lpstr>PowerPoint Presentation</vt:lpstr>
      <vt:lpstr>The importance of Dissemination</vt:lpstr>
      <vt:lpstr>The importance of Evolutive Ecosystems</vt:lpstr>
      <vt:lpstr>Development Stages</vt:lpstr>
      <vt:lpstr>Theoretical Considerations</vt:lpstr>
      <vt:lpstr>Practical Considerations</vt:lpstr>
      <vt:lpstr>Animation Production Figures</vt:lpstr>
      <vt:lpstr>Character Comedy Design Theory</vt:lpstr>
      <vt:lpstr>Character Design for Animation</vt:lpstr>
      <vt:lpstr>References (1)</vt:lpstr>
      <vt:lpstr>References (2)</vt:lpstr>
      <vt:lpstr>References (3)</vt:lpstr>
      <vt:lpstr>References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 Creative, Processus de Design, et Production d’Animation</dc:title>
  <dc:creator>user</dc:creator>
  <cp:lastModifiedBy>pank@aegean.gr</cp:lastModifiedBy>
  <cp:revision>11</cp:revision>
  <dcterms:created xsi:type="dcterms:W3CDTF">2021-01-25T13:30:44Z</dcterms:created>
  <dcterms:modified xsi:type="dcterms:W3CDTF">2022-05-09T09:07:10Z</dcterms:modified>
</cp:coreProperties>
</file>