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7" r:id="rId2"/>
    <p:sldId id="289" r:id="rId3"/>
    <p:sldId id="29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CE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9D572D-BFB8-453C-A633-32D27B58FC28}" v="14" dt="2024-09-17T07:07:59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A2604-3165-4CF9-8D5B-6CBD5A9DE51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0250D-E134-4023-952D-47842A960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40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D73BF6-6123-4160-BAE9-86019AF2BD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98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8BF1E-5640-423D-92F8-9F665C712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32AB8B-3468-5BDF-B6C8-BC50C6FAA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B8C8C-2C4E-09EF-C1B9-61EBAACB3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592E2-215B-C7ED-60EC-5EB0B296A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0D808-63C6-C44B-2CB8-F231B910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2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2BE51-FEB0-E4E9-FABA-20C637FE8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ED183-9AD5-50D9-538E-72E913FEB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D7930-D0CE-AE41-D981-ECE5A76F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26B54-D2F7-A121-85C1-386B2D083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59254-90CA-59EE-4F8C-4701B961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6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879AA-1787-6FE3-C8BA-150518A1C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15D97-0F20-332F-441C-F0C7FB0682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B37D6-F858-EF70-4BDC-21A22ED2E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D203E-7897-2795-B60B-8EF1A3E84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682ED-8C21-0BA7-76F4-F16D963B0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3D003-47B8-5C33-453F-395713662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CE131-7D9E-712C-D98E-D9193D330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934E1-0638-2882-E8AA-90E6F4DA6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07A4A-D609-125F-F938-5FC7B85D3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6F948-5A2C-0A62-7C12-CBBA9A23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3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C3E3E-3732-4126-F76E-242E07175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B1F45-4350-340B-824B-52357783D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39FD6-BCEC-0AD0-40E0-4BB26D84E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2EB73-148B-7C78-CD7D-9DFADFD4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C5B56-1854-B175-6402-58E167706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7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5A93E-1EDE-1104-B7E3-CDEAE5E7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5ADC1-EBA9-5181-598F-30FDDC818C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7CC382-6F45-EE8A-A85B-9F12D7779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DCA64-C8EE-66F0-D3C3-F41A45A73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9449E-4371-7B3B-79BC-47F1D33CE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F085C-D471-9A9D-666B-13CFB9F41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5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9651C-33F8-800B-C05B-9B7BC675D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1A537-69BC-BC19-14D1-D41787002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40CD7-939B-35ED-5485-A0E72F47D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1F4475-89B6-6DBB-A34B-68085955B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7FA7CB-3E78-8080-192F-3411C41822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8F77FE-E440-4D42-D1BA-BF0576B53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FE71D6-8E36-3DAA-C642-B313BE21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1D5124-BF2F-A6BC-1677-FF8D06C0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1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A4665-FCD8-01C7-5483-4622F89F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8810F-DEBA-C80E-F825-F40BF46B0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D8E154-55FB-AA2F-23D4-23D44205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3EFF3-58ED-159C-93F6-AB77C1C5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8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6EE279-DD78-D32E-EF06-E7ABB099D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B0B484-F07B-4E7D-CE22-D008F0B03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4EF2B-87F6-20C8-FCF1-65F735312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7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5B94A-15F8-3269-84C1-0B1C87F0B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598C2-EA53-AF2E-B07E-B202C9B6F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3E86-5F4D-342F-A8CB-910A61181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94CD4-BA7A-0BF9-6229-F9967476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39283-E248-8790-7C7F-2B9C2F06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DD38E-1179-A145-A4CF-327FDC9D7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7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D764D-B6AC-2C1A-6AC4-F44265EC9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A5357B-77BF-FFD0-0515-7D9FDB73B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002ED-9329-1528-1F72-FF1F035DC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5B049-C110-754C-057B-C66AA6244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0CD753-9C55-0453-AD4C-B867EF1B3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F5D77-9A23-B0E8-D6A6-D9FC1D7E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6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18DBBE-0601-3F97-C382-7D73E837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8D939-9F5E-A08C-9797-60F15D909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95C7C-8623-9FC4-6A15-F56AF58D0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D8B7-3473-4617-852F-6637EE7E872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1D4AE-B643-A1D3-FC85-0883A4189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9CC8F-9347-2545-2C1C-58A9A1B01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719A4-B254-4B15-8AB0-FCEA97E7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klidarithmos.gr/basikes-arxes-xrhmatooikonomikoy-manatzment-p-2446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alltoprintxazirakis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hite structure">
            <a:extLst>
              <a:ext uri="{FF2B5EF4-FFF2-40B4-BE49-F238E27FC236}">
                <a16:creationId xmlns:a16="http://schemas.microsoft.com/office/drawing/2014/main" id="{4065C9C6-C610-2A9B-0923-CDDD129FFB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4680" b="909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3CB775-2087-4B66-A836-C41C82FCE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397671"/>
            <a:ext cx="10853039" cy="3116508"/>
          </a:xfrm>
        </p:spPr>
        <p:txBody>
          <a:bodyPr anchor="b">
            <a:normAutofit fontScale="90000"/>
          </a:bodyPr>
          <a:lstStyle/>
          <a:p>
            <a:pPr algn="l"/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  <a:t> </a:t>
            </a: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  <a:t>Διαχείριση Χρηματοοικονομικών Λειτουργιών</a:t>
            </a: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48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br>
              <a:rPr lang="el-GR" sz="20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r>
              <a:rPr lang="el-GR" sz="2200" dirty="0" err="1">
                <a:solidFill>
                  <a:srgbClr val="555555"/>
                </a:solidFill>
                <a:latin typeface="Garamond" panose="02020404030301010803" pitchFamily="18" charset="0"/>
              </a:rPr>
              <a:t>Διιδρυματικό</a:t>
            </a:r>
            <a:r>
              <a:rPr lang="el-GR" sz="2200" dirty="0">
                <a:solidFill>
                  <a:srgbClr val="555555"/>
                </a:solidFill>
                <a:latin typeface="Garamond" panose="02020404030301010803" pitchFamily="18" charset="0"/>
              </a:rPr>
              <a:t> </a:t>
            </a:r>
            <a:r>
              <a:rPr lang="el-GR" sz="2200" b="0" i="0" dirty="0">
                <a:solidFill>
                  <a:srgbClr val="555555"/>
                </a:solidFill>
                <a:effectLst/>
                <a:latin typeface="Garamond" panose="02020404030301010803" pitchFamily="18" charset="0"/>
              </a:rPr>
              <a:t>Πρόγραμμα Μεταπτυχιακών Σπουδών</a:t>
            </a:r>
            <a:br>
              <a:rPr lang="el-GR" sz="2200" b="0" i="0" dirty="0">
                <a:solidFill>
                  <a:srgbClr val="555555"/>
                </a:solidFill>
                <a:effectLst/>
                <a:latin typeface="Garamond" panose="02020404030301010803" pitchFamily="18" charset="0"/>
              </a:rPr>
            </a:br>
            <a:r>
              <a:rPr lang="el-GR" sz="2200" b="1" i="0" dirty="0">
                <a:solidFill>
                  <a:srgbClr val="555555"/>
                </a:solidFill>
                <a:effectLst/>
                <a:latin typeface="Garamond" panose="02020404030301010803" pitchFamily="18" charset="0"/>
              </a:rPr>
              <a:t>Διοίκηση Επιχειρησιακών Λειτουργιών</a:t>
            </a:r>
            <a:br>
              <a:rPr lang="el-GR" sz="2200" b="0" i="0" dirty="0">
                <a:solidFill>
                  <a:srgbClr val="555555"/>
                </a:solidFill>
                <a:effectLst/>
                <a:latin typeface="Garamond" panose="02020404030301010803" pitchFamily="18" charset="0"/>
              </a:rPr>
            </a:br>
            <a:br>
              <a:rPr lang="el-GR" sz="2200" b="1" dirty="0">
                <a:latin typeface="Garamond" panose="02020404030301010803" pitchFamily="18" charset="0"/>
                <a:cs typeface="Dreaming Outloud Script Pro" panose="020B0604020202020204" pitchFamily="66" charset="0"/>
              </a:rPr>
            </a:br>
            <a:endParaRPr lang="en-US" sz="2200" b="1" dirty="0">
              <a:latin typeface="Garamond" panose="02020404030301010803" pitchFamily="18" charset="0"/>
              <a:cs typeface="Dreaming Outloud Script Pro" panose="020B06040202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858BAD-0DF7-6D82-5627-0EBE1FBD8D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3"/>
            <a:ext cx="4160008" cy="472076"/>
          </a:xfrm>
        </p:spPr>
        <p:txBody>
          <a:bodyPr>
            <a:normAutofit/>
          </a:bodyPr>
          <a:lstStyle/>
          <a:p>
            <a:pPr algn="l"/>
            <a:r>
              <a:rPr lang="el-GR" sz="2000" dirty="0">
                <a:latin typeface="Garamond" panose="02020404030301010803" pitchFamily="18" charset="0"/>
              </a:rPr>
              <a:t>Καθηγητής Κωνσταντίνος </a:t>
            </a:r>
            <a:r>
              <a:rPr lang="el-GR" sz="2000" dirty="0" err="1">
                <a:latin typeface="Garamond" panose="02020404030301010803" pitchFamily="18" charset="0"/>
              </a:rPr>
              <a:t>Ζοπουνίδης</a:t>
            </a:r>
            <a:r>
              <a:rPr lang="el-GR" sz="2000" dirty="0">
                <a:latin typeface="Garamond" panose="02020404030301010803" pitchFamily="18" charset="0"/>
              </a:rPr>
              <a:t> </a:t>
            </a:r>
            <a:endParaRPr lang="en-US" sz="2000" dirty="0">
              <a:latin typeface="Garamond" panose="02020404030301010803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60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A1E0707-4985-454B-ACE0-4855BB558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6313E7-839F-053C-C02A-F0D485B94DE2}"/>
              </a:ext>
            </a:extLst>
          </p:cNvPr>
          <p:cNvSpPr txBox="1">
            <a:spLocks/>
          </p:cNvSpPr>
          <p:nvPr/>
        </p:nvSpPr>
        <p:spPr>
          <a:xfrm>
            <a:off x="352427" y="180651"/>
            <a:ext cx="3686174" cy="1009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endParaRPr lang="en-US" sz="2800" b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 err="1">
                <a:solidFill>
                  <a:srgbClr val="FF0000"/>
                </a:solidFill>
              </a:rPr>
              <a:t>Εγχειρίδι</a:t>
            </a:r>
            <a:r>
              <a:rPr lang="en-US" sz="2800" b="1" dirty="0">
                <a:solidFill>
                  <a:srgbClr val="FF0000"/>
                </a:solidFill>
              </a:rPr>
              <a:t>α μαθήματος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47ACE-CFFA-BCE1-6FE0-D41174501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449" y="283296"/>
            <a:ext cx="6545346" cy="1966462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900" b="1" dirty="0">
              <a:effectLst/>
            </a:endParaRPr>
          </a:p>
          <a:p>
            <a:pPr marL="0" indent="0">
              <a:buNone/>
            </a:pPr>
            <a:r>
              <a:rPr lang="el-GR" sz="2200" b="1" dirty="0"/>
              <a:t>1) </a:t>
            </a:r>
            <a:r>
              <a:rPr lang="en-US" sz="2200" b="1" dirty="0"/>
              <a:t>Βα</a:t>
            </a:r>
            <a:r>
              <a:rPr lang="en-US" sz="2200" b="1" dirty="0" err="1"/>
              <a:t>σικές</a:t>
            </a:r>
            <a:r>
              <a:rPr lang="en-US" sz="2200" b="1" dirty="0"/>
              <a:t> </a:t>
            </a:r>
            <a:r>
              <a:rPr lang="en-US" sz="2200" b="1" dirty="0" err="1"/>
              <a:t>Αρχές</a:t>
            </a:r>
            <a:r>
              <a:rPr lang="en-US" sz="2200" b="1" dirty="0"/>
              <a:t> </a:t>
            </a:r>
            <a:r>
              <a:rPr lang="en-US" sz="2200" b="1" dirty="0" err="1"/>
              <a:t>Χρημ</a:t>
            </a:r>
            <a:r>
              <a:rPr lang="en-US" sz="2200" b="1" dirty="0"/>
              <a:t>ατοοικονομικού Μάνατζμεντ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(ISBN 978-960-461-579-7)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Βα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σικές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Αρχές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Χρημ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ατοοικονομικού Μάνατζμεντ – Εκδόσεις Κλειδάριθμος (klidarithmos.gr)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l-GR" sz="1200" dirty="0"/>
          </a:p>
          <a:p>
            <a:pPr marL="0">
              <a:lnSpc>
                <a:spcPct val="150000"/>
              </a:lnSpc>
            </a:pPr>
            <a:endParaRPr lang="en-US" sz="1900" dirty="0"/>
          </a:p>
          <a:p>
            <a:pPr marL="0"/>
            <a:endParaRPr lang="en-US" sz="1900" dirty="0"/>
          </a:p>
          <a:p>
            <a:pPr marL="0"/>
            <a:endParaRPr lang="en-US" sz="19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5A89F8-C8A1-8D48-8677-7A37B877F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6674" y="2400543"/>
            <a:ext cx="1688981" cy="237884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3204FC-61A0-D571-BCDE-85D024499DB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b="5930"/>
          <a:stretch/>
        </p:blipFill>
        <p:spPr>
          <a:xfrm>
            <a:off x="424205" y="1483789"/>
            <a:ext cx="4213781" cy="508104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E53FF4B-5D4A-AD1D-F052-1171BD756451}"/>
              </a:ext>
            </a:extLst>
          </p:cNvPr>
          <p:cNvSpPr txBox="1"/>
          <p:nvPr/>
        </p:nvSpPr>
        <p:spPr>
          <a:xfrm>
            <a:off x="5219803" y="5307593"/>
            <a:ext cx="6094428" cy="340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τ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ιμή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γι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 μεταπτυχιακούς φοιτητές : 33,00 € με ΦΠΑ</a:t>
            </a:r>
          </a:p>
        </p:txBody>
      </p:sp>
    </p:spTree>
    <p:extLst>
      <p:ext uri="{BB962C8B-B14F-4D97-AF65-F5344CB8AC3E}">
        <p14:creationId xmlns:p14="http://schemas.microsoft.com/office/powerpoint/2010/main" val="308342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A1E0707-4985-454B-ACE0-4855BB558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D6313E7-839F-053C-C02A-F0D485B94DE2}"/>
              </a:ext>
            </a:extLst>
          </p:cNvPr>
          <p:cNvSpPr txBox="1">
            <a:spLocks/>
          </p:cNvSpPr>
          <p:nvPr/>
        </p:nvSpPr>
        <p:spPr>
          <a:xfrm>
            <a:off x="352427" y="180651"/>
            <a:ext cx="3686174" cy="1009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Εγχειρίδι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α μαθήματος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47ACE-CFFA-BCE1-6FE0-D41174501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449" y="283296"/>
            <a:ext cx="6545346" cy="1966462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endParaRPr lang="en-US" sz="1900" b="1" dirty="0">
              <a:effectLst/>
            </a:endParaRPr>
          </a:p>
          <a:p>
            <a:pPr marL="0" indent="0">
              <a:buNone/>
            </a:pPr>
            <a:r>
              <a:rPr lang="el-GR" sz="2200" b="1" dirty="0"/>
              <a:t>2) </a:t>
            </a:r>
            <a:r>
              <a:rPr lang="en-US" sz="2200" b="1" dirty="0"/>
              <a:t>Βα</a:t>
            </a:r>
            <a:r>
              <a:rPr lang="en-US" sz="2200" b="1" dirty="0" err="1"/>
              <a:t>σικές</a:t>
            </a:r>
            <a:r>
              <a:rPr lang="en-US" sz="2200" b="1" dirty="0"/>
              <a:t> </a:t>
            </a:r>
            <a:r>
              <a:rPr lang="en-US" sz="2200" b="1" dirty="0" err="1"/>
              <a:t>Αρχές</a:t>
            </a:r>
            <a:r>
              <a:rPr lang="en-US" sz="2200" b="1" dirty="0"/>
              <a:t> </a:t>
            </a:r>
            <a:r>
              <a:rPr lang="en-US" sz="2200" b="1" dirty="0" err="1"/>
              <a:t>Χρημ</a:t>
            </a:r>
            <a:r>
              <a:rPr lang="en-US" sz="2200" b="1" dirty="0"/>
              <a:t>ατοοικονομικού Μάνατζμεντ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l-GR" sz="2200" b="1" dirty="0"/>
              <a:t>Εγχειρίδιο Ασκήσεων</a:t>
            </a:r>
          </a:p>
          <a:p>
            <a:pPr marL="0">
              <a:lnSpc>
                <a:spcPct val="150000"/>
              </a:lnSpc>
            </a:pPr>
            <a:endParaRPr lang="en-US" sz="1900" dirty="0"/>
          </a:p>
          <a:p>
            <a:pPr marL="0"/>
            <a:endParaRPr lang="en-US" sz="1900" dirty="0"/>
          </a:p>
          <a:p>
            <a:pPr marL="0"/>
            <a:endParaRPr lang="en-US" sz="19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53FF4B-5D4A-AD1D-F052-1171BD756451}"/>
              </a:ext>
            </a:extLst>
          </p:cNvPr>
          <p:cNvSpPr txBox="1"/>
          <p:nvPr/>
        </p:nvSpPr>
        <p:spPr>
          <a:xfrm>
            <a:off x="5219803" y="5307593"/>
            <a:ext cx="6094428" cy="340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τ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ιμή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γι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 μεταπτυχιακούς φοιτητές : 23,00 € με ΦΠΑ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C0F095-BC0D-9747-BA31-37425AACD295}"/>
              </a:ext>
            </a:extLst>
          </p:cNvPr>
          <p:cNvSpPr txBox="1"/>
          <p:nvPr/>
        </p:nvSpPr>
        <p:spPr>
          <a:xfrm>
            <a:off x="444136" y="1673543"/>
            <a:ext cx="26654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22222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ΧΑΖΗΡΑΚΗΣ ΒΑΣΙΛΗΣ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22222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ΦΩΤΟΤΥΠΙΕΣ - ΧΑΡΤΙΚΑ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22222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ΨΗΦΙΑΚΕΣ ΕΚΤΥΠΩΣΕΙΣ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22222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ΠΛΑΤΕΙΑ 1866 Μ. ΠΑΝΘΕΟΝ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22222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ΤΗΛ 28210 76126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22222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email. </a:t>
            </a:r>
            <a:r>
              <a:rPr lang="en-US" sz="1200" u="sng" dirty="0">
                <a:solidFill>
                  <a:srgbClr val="222222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  <a:hlinkClick r:id="rId2"/>
              </a:rPr>
              <a:t>alltoprintxazirakis@gmail.com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3BA9CF-B4BC-14F0-0E58-7A2FE05E6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0885" y="2273708"/>
            <a:ext cx="1530229" cy="23105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5A1E16-11AF-DEA8-58B8-F1A6D8690FAF}"/>
              </a:ext>
            </a:extLst>
          </p:cNvPr>
          <p:cNvSpPr txBox="1"/>
          <p:nvPr/>
        </p:nvSpPr>
        <p:spPr>
          <a:xfrm>
            <a:off x="444136" y="3598759"/>
            <a:ext cx="315690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1100" b="0" i="0" u="none" strike="noStrike" baseline="0" dirty="0">
                <a:latin typeface="Calibri" panose="020F0502020204030204" pitchFamily="34" charset="0"/>
              </a:rPr>
              <a:t>ΙΒΑΝ ΕΘΝΙΚΗΣ</a:t>
            </a:r>
          </a:p>
          <a:p>
            <a:pPr algn="l"/>
            <a:r>
              <a:rPr lang="en-US" sz="1100" b="0" i="0" u="none" strike="noStrike" baseline="0" dirty="0">
                <a:latin typeface="Calibri" panose="020F0502020204030204" pitchFamily="34" charset="0"/>
              </a:rPr>
              <a:t>GR 6101104890000048903995230 / 48903995230</a:t>
            </a:r>
            <a:endParaRPr lang="el-GR" sz="11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11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100" b="0" i="0" u="none" strike="noStrike" baseline="0" dirty="0">
                <a:latin typeface="Calibri" panose="020F0502020204030204" pitchFamily="34" charset="0"/>
              </a:rPr>
              <a:t>IBAN </a:t>
            </a:r>
            <a:r>
              <a:rPr lang="el-GR" sz="1100" b="0" i="0" u="none" strike="noStrike" baseline="0" dirty="0">
                <a:latin typeface="Calibri" panose="020F0502020204030204" pitchFamily="34" charset="0"/>
              </a:rPr>
              <a:t>ΠΕΙΡΑΙΩΣ</a:t>
            </a:r>
          </a:p>
          <a:p>
            <a:pPr algn="l"/>
            <a:r>
              <a:rPr lang="pl-PL" sz="1100" b="0" i="0" u="none" strike="noStrike" baseline="0" dirty="0">
                <a:latin typeface="Calibri" panose="020F0502020204030204" pitchFamily="34" charset="0"/>
              </a:rPr>
              <a:t>GR 15 0172 7580 0057 5806 1201 252</a:t>
            </a:r>
          </a:p>
          <a:p>
            <a:pPr algn="l"/>
            <a:r>
              <a:rPr lang="el-GR" sz="1100" b="0" i="0" u="none" strike="noStrike" baseline="0" dirty="0">
                <a:latin typeface="Calibri" panose="020F0502020204030204" pitchFamily="34" charset="0"/>
              </a:rPr>
              <a:t>ΧΑΖΗΡΑΚΗΣ ΒΑΣΙΛΕΙΟΣ ΕΥΣΤΡΑΤΙΟΥ</a:t>
            </a:r>
          </a:p>
          <a:p>
            <a:pPr algn="l"/>
            <a:r>
              <a:rPr lang="el-GR" sz="1100" b="0" i="0" u="none" strike="noStrike" baseline="0" dirty="0">
                <a:latin typeface="Calibri" panose="020F0502020204030204" pitchFamily="34" charset="0"/>
              </a:rPr>
              <a:t>ΑΡ. ΛΟΓΑΡΙΑΣΜΟΥ 5758-061201-252</a:t>
            </a:r>
          </a:p>
          <a:p>
            <a:pPr algn="l"/>
            <a:endParaRPr lang="el-GR" sz="11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l-GR" sz="1100" dirty="0">
              <a:latin typeface="Calibri" panose="020F0502020204030204" pitchFamily="34" charset="0"/>
            </a:endParaRPr>
          </a:p>
          <a:p>
            <a:pPr algn="l"/>
            <a:r>
              <a:rPr lang="el-GR" sz="1100" b="0" i="0" u="none" strike="noStrike" baseline="0" dirty="0">
                <a:latin typeface="Calibri" panose="020F0502020204030204" pitchFamily="34" charset="0"/>
              </a:rPr>
              <a:t>Ε</a:t>
            </a:r>
            <a:r>
              <a:rPr lang="en-US" sz="1100" b="0" i="0" u="none" strike="noStrike" baseline="0" dirty="0">
                <a:latin typeface="Calibri" panose="020F0502020204030204" pitchFamily="34" charset="0"/>
              </a:rPr>
              <a:t>UROBANK PERSONAL</a:t>
            </a:r>
          </a:p>
          <a:p>
            <a:pPr algn="l"/>
            <a:r>
              <a:rPr lang="el-GR" sz="1100" b="0" i="0" u="none" strike="noStrike" baseline="0" dirty="0">
                <a:latin typeface="Calibri" panose="020F0502020204030204" pitchFamily="34" charset="0"/>
              </a:rPr>
              <a:t>ΙΒΑΝ </a:t>
            </a:r>
            <a:r>
              <a:rPr lang="en-US" sz="1100" b="0" i="0" u="none" strike="noStrike" baseline="0" dirty="0">
                <a:latin typeface="Calibri" panose="020F0502020204030204" pitchFamily="34" charset="0"/>
              </a:rPr>
              <a:t>GR 0202602870000420201057510</a:t>
            </a:r>
          </a:p>
          <a:p>
            <a:pPr algn="l"/>
            <a:r>
              <a:rPr lang="el-GR" sz="1100" b="0" i="0" u="none" strike="noStrike" baseline="0" dirty="0">
                <a:latin typeface="Calibri" panose="020F0502020204030204" pitchFamily="34" charset="0"/>
              </a:rPr>
              <a:t>ΑΡ. ΛΟΓΑΡΙΑΣΜΟΥ 00260287420201057510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64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1531</TotalTime>
  <Words>146</Words>
  <Application>Microsoft Office PowerPoint</Application>
  <PresentationFormat>Widescreen</PresentationFormat>
  <Paragraphs>37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Garamond</vt:lpstr>
      <vt:lpstr>Office Theme</vt:lpstr>
      <vt:lpstr>               Διαχείριση Χρηματοοικονομικών Λειτουργιών   Διιδρυματικό Πρόγραμμα Μεταπτυχιακών Σπουδών Διοίκηση Επιχειρησιακών Λειτουργιών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Στρατηγική Διοίκηση</dc:title>
  <dc:creator>LA</dc:creator>
  <cp:lastModifiedBy>Constantin Zopounidis</cp:lastModifiedBy>
  <cp:revision>12</cp:revision>
  <dcterms:created xsi:type="dcterms:W3CDTF">2023-02-21T07:31:02Z</dcterms:created>
  <dcterms:modified xsi:type="dcterms:W3CDTF">2024-10-25T09:53:54Z</dcterms:modified>
</cp:coreProperties>
</file>