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e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53D993-DF8A-498F-9EB7-91623A64BE1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3D993-DF8A-498F-9EB7-91623A64BE1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3D993-DF8A-498F-9EB7-91623A64BE1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3D993-DF8A-498F-9EB7-91623A64BE1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3D993-DF8A-498F-9EB7-91623A64BE1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53D993-DF8A-498F-9EB7-91623A64BE1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53D993-DF8A-498F-9EB7-91623A64BE19}" type="datetimeFigureOut">
              <a:rPr lang="en-US" smtClean="0"/>
              <a:pPr/>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3D993-DF8A-498F-9EB7-91623A64BE19}" type="datetimeFigureOut">
              <a:rPr lang="en-US" smtClean="0"/>
              <a:pPr/>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3D993-DF8A-498F-9EB7-91623A64BE19}" type="datetimeFigureOut">
              <a:rPr lang="en-US" smtClean="0"/>
              <a:pPr/>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3D993-DF8A-498F-9EB7-91623A64BE1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3D993-DF8A-498F-9EB7-91623A64BE1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E829A-5792-42E2-A96E-2B19875688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3D993-DF8A-498F-9EB7-91623A64BE19}" type="datetimeFigureOut">
              <a:rPr lang="en-US" smtClean="0"/>
              <a:pPr/>
              <a:t>4/10/2022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E829A-5792-42E2-A96E-2B19875688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41.png"/><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 Id="rId9" Type="http://schemas.openxmlformats.org/officeDocument/2006/relationships/oleObject" Target="../embeddings/oleObject42.bin"/></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46.bin"/></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19.v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399"/>
          </a:xfrm>
        </p:spPr>
        <p:txBody>
          <a:bodyPr>
            <a:normAutofit/>
          </a:bodyPr>
          <a:lstStyle/>
          <a:p>
            <a:r>
              <a:rPr lang="el-GR" sz="2800" b="1" dirty="0" smtClean="0"/>
              <a:t>ΑΣΥΓΧΡΟΝΟΣ ΤΡΙΦΑΣΙΚΟΣ ΚΙΝΗΤΗΡΑΣ</a:t>
            </a:r>
            <a:endParaRPr lang="en-US" sz="2800" b="1" dirty="0"/>
          </a:p>
        </p:txBody>
      </p:sp>
      <p:sp>
        <p:nvSpPr>
          <p:cNvPr id="3" name="Subtitle 2"/>
          <p:cNvSpPr>
            <a:spLocks noGrp="1"/>
          </p:cNvSpPr>
          <p:nvPr>
            <p:ph type="subTitle" idx="1"/>
          </p:nvPr>
        </p:nvSpPr>
        <p:spPr>
          <a:xfrm>
            <a:off x="457200" y="990600"/>
            <a:ext cx="7924800" cy="5638800"/>
          </a:xfrm>
        </p:spPr>
        <p:txBody>
          <a:bodyPr/>
          <a:lstStyle/>
          <a:p>
            <a:r>
              <a:rPr lang="el-GR" u="sng" dirty="0" smtClean="0">
                <a:solidFill>
                  <a:srgbClr val="A50021"/>
                </a:solidFill>
              </a:rPr>
              <a:t>Μέγιστη ροπή ή ροπή Ανατροπής </a:t>
            </a:r>
            <a:r>
              <a:rPr lang="en-US" u="sng" dirty="0" smtClean="0">
                <a:solidFill>
                  <a:srgbClr val="A50021"/>
                </a:solidFill>
              </a:rPr>
              <a:t> (</a:t>
            </a:r>
            <a:r>
              <a:rPr lang="el-GR" u="sng" dirty="0" smtClean="0">
                <a:solidFill>
                  <a:srgbClr val="A50021"/>
                </a:solidFill>
              </a:rPr>
              <a:t>Τ</a:t>
            </a:r>
            <a:r>
              <a:rPr lang="en-US" u="sng" baseline="-25000" dirty="0" smtClean="0">
                <a:solidFill>
                  <a:srgbClr val="A50021"/>
                </a:solidFill>
              </a:rPr>
              <a:t>max</a:t>
            </a:r>
            <a:r>
              <a:rPr lang="en-US" u="sng" dirty="0" smtClean="0">
                <a:solidFill>
                  <a:srgbClr val="A50021"/>
                </a:solidFill>
              </a:rPr>
              <a:t>)</a:t>
            </a:r>
            <a:endParaRPr lang="el-GR" u="sng" baseline="-25000" dirty="0" smtClean="0">
              <a:solidFill>
                <a:srgbClr val="A50021"/>
              </a:solidFill>
            </a:endParaRPr>
          </a:p>
          <a:p>
            <a:endParaRPr lang="en-US" dirty="0"/>
          </a:p>
        </p:txBody>
      </p:sp>
      <p:graphicFrame>
        <p:nvGraphicFramePr>
          <p:cNvPr id="1026" name="Object 2"/>
          <p:cNvGraphicFramePr>
            <a:graphicFrameLocks noChangeAspect="1"/>
          </p:cNvGraphicFramePr>
          <p:nvPr/>
        </p:nvGraphicFramePr>
        <p:xfrm>
          <a:off x="2133600" y="1981200"/>
          <a:ext cx="3733800" cy="990600"/>
        </p:xfrm>
        <a:graphic>
          <a:graphicData uri="http://schemas.openxmlformats.org/presentationml/2006/ole">
            <p:oleObj spid="_x0000_s1026" name="Equation" r:id="rId3" imgW="2374560" imgH="495000" progId="Equation.DSMT4">
              <p:embed/>
            </p:oleObj>
          </a:graphicData>
        </a:graphic>
      </p:graphicFrame>
      <p:sp>
        <p:nvSpPr>
          <p:cNvPr id="6" name="Rectangle 5"/>
          <p:cNvSpPr/>
          <p:nvPr/>
        </p:nvSpPr>
        <p:spPr>
          <a:xfrm>
            <a:off x="152400" y="3276601"/>
            <a:ext cx="8382000" cy="954107"/>
          </a:xfrm>
          <a:prstGeom prst="rect">
            <a:avLst/>
          </a:prstGeom>
        </p:spPr>
        <p:txBody>
          <a:bodyPr wrap="square">
            <a:spAutoFit/>
          </a:bodyPr>
          <a:lstStyle/>
          <a:p>
            <a:pPr algn="just"/>
            <a:r>
              <a:rPr lang="el-GR" dirty="0" smtClean="0"/>
              <a:t>Το σημείο </a:t>
            </a:r>
            <a:r>
              <a:rPr lang="el-GR" dirty="0" smtClean="0">
                <a:solidFill>
                  <a:schemeClr val="accent2"/>
                </a:solidFill>
              </a:rPr>
              <a:t>ονομαστικής λειτουργίας</a:t>
            </a:r>
            <a:r>
              <a:rPr lang="el-GR" dirty="0" smtClean="0"/>
              <a:t> βρίσκεται στη περιοχή ευσταθούς λειτουργίας και είναι το σημείο τομής της χαρακτηριστικής </a:t>
            </a:r>
            <a:r>
              <a:rPr lang="el-GR" sz="2000" i="1" dirty="0" smtClean="0">
                <a:latin typeface="Times New Roman" pitchFamily="18" charset="0"/>
                <a:cs typeface="Times New Roman" pitchFamily="18" charset="0"/>
              </a:rPr>
              <a:t>Τ = </a:t>
            </a:r>
            <a:r>
              <a:rPr lang="en-US" sz="2000" i="1" dirty="0" smtClean="0">
                <a:latin typeface="Times New Roman" pitchFamily="18" charset="0"/>
                <a:cs typeface="Times New Roman" pitchFamily="18" charset="0"/>
              </a:rPr>
              <a:t>f</a:t>
            </a:r>
            <a:r>
              <a:rPr lang="el-GR"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(n)</a:t>
            </a:r>
            <a:r>
              <a:rPr lang="en-US" dirty="0" smtClean="0"/>
              <a:t> </a:t>
            </a:r>
            <a:r>
              <a:rPr lang="el-GR" dirty="0" smtClean="0"/>
              <a:t>και της χαρακτηριστικής του φορτίου</a:t>
            </a:r>
            <a:endParaRPr lang="el-GR" dirty="0"/>
          </a:p>
        </p:txBody>
      </p:sp>
      <p:sp>
        <p:nvSpPr>
          <p:cNvPr id="7" name="Rectangle 6"/>
          <p:cNvSpPr/>
          <p:nvPr/>
        </p:nvSpPr>
        <p:spPr>
          <a:xfrm>
            <a:off x="304800" y="4272677"/>
            <a:ext cx="8153400" cy="2062103"/>
          </a:xfrm>
          <a:prstGeom prst="rect">
            <a:avLst/>
          </a:prstGeom>
        </p:spPr>
        <p:txBody>
          <a:bodyPr wrap="square">
            <a:spAutoFit/>
          </a:bodyPr>
          <a:lstStyle/>
          <a:p>
            <a:pPr algn="just">
              <a:buFontTx/>
              <a:buChar char="•"/>
            </a:pPr>
            <a:r>
              <a:rPr lang="el-GR" sz="1600" dirty="0" smtClean="0">
                <a:solidFill>
                  <a:schemeClr val="accent2"/>
                </a:solidFill>
              </a:rPr>
              <a:t>Αύξηση του φορτίου</a:t>
            </a:r>
            <a:r>
              <a:rPr lang="el-GR" sz="1600" dirty="0" smtClean="0"/>
              <a:t>, θα προκαλέσει μείωση των στροφών και αύξηση της κινούσας ροπής, με</a:t>
            </a:r>
          </a:p>
          <a:p>
            <a:pPr algn="just"/>
            <a:r>
              <a:rPr lang="el-GR" sz="1600" dirty="0" smtClean="0"/>
              <a:t>    αποτέλεσμα την επαναφορά του συστήματος στο αρχικό σημείο λειτουργίας πριν τη διαταραχή.  </a:t>
            </a:r>
          </a:p>
          <a:p>
            <a:pPr algn="just">
              <a:buFontTx/>
              <a:buChar char="•"/>
            </a:pPr>
            <a:r>
              <a:rPr lang="el-GR" sz="1600" dirty="0" smtClean="0"/>
              <a:t>   </a:t>
            </a:r>
            <a:r>
              <a:rPr lang="el-GR" sz="1600" dirty="0" smtClean="0">
                <a:solidFill>
                  <a:schemeClr val="accent2"/>
                </a:solidFill>
              </a:rPr>
              <a:t>Μείωσης του φορτίου</a:t>
            </a:r>
            <a:r>
              <a:rPr lang="el-GR" sz="1600" dirty="0" smtClean="0"/>
              <a:t>, θα ακολουθήσει αύξηση των στροφών του κινητήρα και αλλαγή του </a:t>
            </a:r>
            <a:r>
              <a:rPr lang="el-GR" sz="1600" dirty="0" err="1" smtClean="0"/>
              <a:t>προσήμου</a:t>
            </a:r>
            <a:endParaRPr lang="el-GR" sz="1600" dirty="0" smtClean="0"/>
          </a:p>
          <a:p>
            <a:pPr algn="just"/>
            <a:r>
              <a:rPr lang="el-GR" sz="1600" dirty="0" smtClean="0"/>
              <a:t>   της κινούσας ροπής (επιβραδύνουσα ροπή), με αποτέλεσμα την επαναφορά του συστήματος στο αρχικό</a:t>
            </a:r>
          </a:p>
          <a:p>
            <a:pPr algn="just"/>
            <a:r>
              <a:rPr lang="el-GR" sz="1600" dirty="0" smtClean="0"/>
              <a:t>    σημείο λειτουργίας πριν τη διαταραχή.  </a:t>
            </a:r>
            <a:endParaRPr lang="el-G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1371600"/>
            <a:ext cx="8610600" cy="5334000"/>
          </a:xfrm>
        </p:spPr>
        <p:txBody>
          <a:bodyPr/>
          <a:lstStyle/>
          <a:p>
            <a:r>
              <a:rPr lang="en-US" sz="1600" b="1" u="sng" dirty="0" smtClean="0">
                <a:solidFill>
                  <a:srgbClr val="A50021"/>
                </a:solidFill>
              </a:rPr>
              <a:t>Προσδιορισμός των παραμέτρων του ισοδύναμου κυκλώματος</a:t>
            </a:r>
            <a:r>
              <a:rPr lang="en-US" sz="1600" b="1" dirty="0" smtClean="0">
                <a:solidFill>
                  <a:srgbClr val="A50021"/>
                </a:solidFill>
              </a:rPr>
              <a:t> </a:t>
            </a:r>
          </a:p>
          <a:p>
            <a:endParaRPr lang="en-US" dirty="0" smtClean="0"/>
          </a:p>
          <a:p>
            <a:endParaRPr lang="en-US" dirty="0"/>
          </a:p>
        </p:txBody>
      </p:sp>
      <p:graphicFrame>
        <p:nvGraphicFramePr>
          <p:cNvPr id="10242" name="Object 2"/>
          <p:cNvGraphicFramePr>
            <a:graphicFrameLocks noChangeAspect="1"/>
          </p:cNvGraphicFramePr>
          <p:nvPr/>
        </p:nvGraphicFramePr>
        <p:xfrm>
          <a:off x="1371600" y="3124200"/>
          <a:ext cx="2362200" cy="838200"/>
        </p:xfrm>
        <a:graphic>
          <a:graphicData uri="http://schemas.openxmlformats.org/presentationml/2006/ole">
            <p:oleObj spid="_x0000_s10242" name="Equation" r:id="rId3" imgW="812520" imgH="228600" progId="Equation.DSMT4">
              <p:embed/>
            </p:oleObj>
          </a:graphicData>
        </a:graphic>
      </p:graphicFrame>
      <p:sp>
        <p:nvSpPr>
          <p:cNvPr id="5" name="Rectangle 47"/>
          <p:cNvSpPr>
            <a:spLocks noChangeArrowheads="1"/>
          </p:cNvSpPr>
          <p:nvPr/>
        </p:nvSpPr>
        <p:spPr bwMode="auto">
          <a:xfrm>
            <a:off x="1219200" y="1752600"/>
            <a:ext cx="5867400" cy="1200329"/>
          </a:xfrm>
          <a:prstGeom prst="rect">
            <a:avLst/>
          </a:prstGeom>
          <a:noFill/>
          <a:ln w="9525">
            <a:noFill/>
            <a:miter lim="800000"/>
            <a:headEnd/>
            <a:tailEnd/>
          </a:ln>
        </p:spPr>
        <p:txBody>
          <a:bodyPr wrap="square" anchor="ctr">
            <a:spAutoFit/>
          </a:bodyPr>
          <a:lstStyle/>
          <a:p>
            <a:r>
              <a:rPr lang="el-GR" b="0" dirty="0"/>
              <a:t>Η τιμή της ωμικής αντίστασης  </a:t>
            </a:r>
            <a:r>
              <a:rPr lang="en-US" sz="1600" b="0" i="1" dirty="0">
                <a:latin typeface="Times New Roman" pitchFamily="18" charset="0"/>
                <a:cs typeface="Times New Roman" pitchFamily="18" charset="0"/>
              </a:rPr>
              <a:t>R</a:t>
            </a:r>
            <a:r>
              <a:rPr lang="en-US" sz="1600" b="0" i="1" baseline="-25000" dirty="0">
                <a:latin typeface="Times New Roman" pitchFamily="18" charset="0"/>
                <a:cs typeface="Times New Roman" pitchFamily="18" charset="0"/>
              </a:rPr>
              <a:t>1</a:t>
            </a:r>
            <a:r>
              <a:rPr lang="en-US" b="0" dirty="0"/>
              <a:t> </a:t>
            </a:r>
            <a:r>
              <a:rPr lang="el-GR" b="0" dirty="0"/>
              <a:t>του τυλίγματος του στάτη, υπολογίζεται με απ’ ευθείας μέτρηση με Σ.Ρ. στα τυλίγματα του στάτη. Επομένως, η αντίστοιχη τιμή της </a:t>
            </a:r>
            <a:r>
              <a:rPr lang="el-GR" dirty="0"/>
              <a:t>ωμικής αντίστασης </a:t>
            </a:r>
            <a:r>
              <a:rPr lang="en-US" sz="1600" i="1" dirty="0">
                <a:latin typeface="Times New Roman" pitchFamily="18" charset="0"/>
                <a:cs typeface="Times New Roman" pitchFamily="18" charset="0"/>
              </a:rPr>
              <a:t>R</a:t>
            </a:r>
            <a:r>
              <a:rPr lang="el-GR" sz="1600" i="1" baseline="-25000" dirty="0">
                <a:latin typeface="Times New Roman" pitchFamily="18" charset="0"/>
                <a:cs typeface="Times New Roman" pitchFamily="18" charset="0"/>
              </a:rPr>
              <a:t>2</a:t>
            </a:r>
            <a:r>
              <a:rPr lang="en-US" dirty="0"/>
              <a:t> </a:t>
            </a:r>
            <a:r>
              <a:rPr lang="el-GR" dirty="0"/>
              <a:t>του τυλίγματος του δρομέα</a:t>
            </a:r>
            <a:r>
              <a:rPr lang="el-GR" b="0" dirty="0"/>
              <a:t>, είναι: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857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304800" y="1066800"/>
            <a:ext cx="8382000" cy="5638800"/>
          </a:xfrm>
        </p:spPr>
        <p:txBody>
          <a:bodyPr/>
          <a:lstStyle/>
          <a:p>
            <a:r>
              <a:rPr lang="en-US" sz="1600" b="1" u="sng" dirty="0" err="1" smtClean="0">
                <a:solidFill>
                  <a:srgbClr val="A50021"/>
                </a:solidFill>
              </a:rPr>
              <a:t>Επίδραση</a:t>
            </a:r>
            <a:r>
              <a:rPr lang="en-US" sz="1600" b="1" u="sng" dirty="0" smtClean="0">
                <a:solidFill>
                  <a:srgbClr val="A50021"/>
                </a:solidFill>
              </a:rPr>
              <a:t> </a:t>
            </a:r>
            <a:r>
              <a:rPr lang="en-US" sz="1600" b="1" u="sng" dirty="0" err="1" smtClean="0">
                <a:solidFill>
                  <a:srgbClr val="A50021"/>
                </a:solidFill>
              </a:rPr>
              <a:t>της</a:t>
            </a:r>
            <a:r>
              <a:rPr lang="en-US" sz="1600" b="1" u="sng" dirty="0" smtClean="0">
                <a:solidFill>
                  <a:srgbClr val="A50021"/>
                </a:solidFill>
              </a:rPr>
              <a:t> </a:t>
            </a:r>
            <a:r>
              <a:rPr lang="en-US" sz="1600" b="1" u="sng" dirty="0" err="1" smtClean="0">
                <a:solidFill>
                  <a:srgbClr val="A50021"/>
                </a:solidFill>
              </a:rPr>
              <a:t>τάσης</a:t>
            </a:r>
            <a:r>
              <a:rPr lang="en-US" sz="1600" b="1" u="sng" dirty="0" smtClean="0">
                <a:solidFill>
                  <a:srgbClr val="A50021"/>
                </a:solidFill>
              </a:rPr>
              <a:t> </a:t>
            </a:r>
            <a:r>
              <a:rPr lang="en-US" sz="1600" b="1" u="sng" dirty="0" err="1" smtClean="0">
                <a:solidFill>
                  <a:srgbClr val="A50021"/>
                </a:solidFill>
              </a:rPr>
              <a:t>στη</a:t>
            </a:r>
            <a:r>
              <a:rPr lang="en-US" sz="1600" b="1" u="sng" dirty="0" smtClean="0">
                <a:solidFill>
                  <a:srgbClr val="A50021"/>
                </a:solidFill>
              </a:rPr>
              <a:t> </a:t>
            </a:r>
            <a:r>
              <a:rPr lang="en-US" sz="1600" b="1" u="sng" dirty="0" err="1" smtClean="0">
                <a:solidFill>
                  <a:srgbClr val="A50021"/>
                </a:solidFill>
              </a:rPr>
              <a:t>χαρακτηριστική</a:t>
            </a:r>
            <a:r>
              <a:rPr lang="en-US" sz="1600" b="1" u="sng" dirty="0" smtClean="0">
                <a:solidFill>
                  <a:srgbClr val="A50021"/>
                </a:solidFill>
              </a:rPr>
              <a:t> </a:t>
            </a:r>
            <a:r>
              <a:rPr lang="en-US" sz="1600" b="1" u="sng" dirty="0" err="1" smtClean="0">
                <a:solidFill>
                  <a:srgbClr val="A50021"/>
                </a:solidFill>
              </a:rPr>
              <a:t>ροπής-στροφών</a:t>
            </a:r>
            <a:r>
              <a:rPr lang="en-US" sz="1600" b="1" u="sng" dirty="0" smtClean="0">
                <a:solidFill>
                  <a:srgbClr val="A50021"/>
                </a:solidFill>
              </a:rPr>
              <a:t>, </a:t>
            </a:r>
            <a:r>
              <a:rPr lang="el-GR" sz="1600" b="1" u="sng" dirty="0" smtClean="0">
                <a:solidFill>
                  <a:srgbClr val="A50021"/>
                </a:solidFill>
              </a:rPr>
              <a:t>με </a:t>
            </a:r>
            <a:r>
              <a:rPr lang="en-US" sz="1600" b="1" i="1" u="sng" dirty="0" smtClean="0">
                <a:solidFill>
                  <a:srgbClr val="A50021"/>
                </a:solidFill>
              </a:rPr>
              <a:t>f = ct</a:t>
            </a:r>
            <a:endParaRPr lang="el-GR" sz="1600" b="1" i="1" u="sng" dirty="0" smtClean="0">
              <a:solidFill>
                <a:srgbClr val="A50021"/>
              </a:solidFill>
            </a:endParaRPr>
          </a:p>
          <a:p>
            <a:endParaRPr lang="en-US" sz="1600" b="1" i="1" u="sng" dirty="0" smtClean="0">
              <a:solidFill>
                <a:srgbClr val="A50021"/>
              </a:solidFill>
            </a:endParaRPr>
          </a:p>
          <a:p>
            <a:r>
              <a:rPr lang="el-GR" sz="1600" b="1" dirty="0" smtClean="0">
                <a:solidFill>
                  <a:schemeClr val="tx1"/>
                </a:solidFill>
              </a:rPr>
              <a:t>Μια από τις μεθόδους ελέγχου των στροφών του ασύγχρονου κινητήρα όχι ιδιαιτέρα αποδοτική όμως είναι η μεταβολή του μεγέθους της τάσης τροφοδοσίας  </a:t>
            </a:r>
          </a:p>
          <a:p>
            <a:endParaRPr lang="el-GR" sz="1600" b="1" dirty="0" smtClean="0">
              <a:solidFill>
                <a:schemeClr val="tx1"/>
              </a:solidFill>
            </a:endParaRPr>
          </a:p>
          <a:p>
            <a:r>
              <a:rPr lang="el-GR" sz="1600" b="1" dirty="0" smtClean="0">
                <a:solidFill>
                  <a:schemeClr val="tx1"/>
                </a:solidFill>
              </a:rPr>
              <a:t>Για σταθερή συχνότητα προκύπτει</a:t>
            </a:r>
            <a:r>
              <a:rPr lang="en-US" sz="1600" b="1" dirty="0" smtClean="0">
                <a:solidFill>
                  <a:schemeClr val="tx1"/>
                </a:solidFill>
              </a:rPr>
              <a:t>:  </a:t>
            </a:r>
          </a:p>
          <a:p>
            <a:endParaRPr lang="en-US" sz="1600" b="1" dirty="0">
              <a:solidFill>
                <a:schemeClr val="tx1"/>
              </a:solidFill>
            </a:endParaRPr>
          </a:p>
        </p:txBody>
      </p:sp>
      <p:graphicFrame>
        <p:nvGraphicFramePr>
          <p:cNvPr id="11266" name="Object 2"/>
          <p:cNvGraphicFramePr>
            <a:graphicFrameLocks noChangeAspect="1"/>
          </p:cNvGraphicFramePr>
          <p:nvPr/>
        </p:nvGraphicFramePr>
        <p:xfrm>
          <a:off x="685800" y="2895600"/>
          <a:ext cx="1295400" cy="533400"/>
        </p:xfrm>
        <a:graphic>
          <a:graphicData uri="http://schemas.openxmlformats.org/presentationml/2006/ole">
            <p:oleObj spid="_x0000_s11266" name="Equation" r:id="rId3" imgW="533160" imgH="228600" progId="Equation.DSMT4">
              <p:embed/>
            </p:oleObj>
          </a:graphicData>
        </a:graphic>
      </p:graphicFrame>
      <p:graphicFrame>
        <p:nvGraphicFramePr>
          <p:cNvPr id="11267" name="Object 3"/>
          <p:cNvGraphicFramePr>
            <a:graphicFrameLocks noChangeAspect="1"/>
          </p:cNvGraphicFramePr>
          <p:nvPr/>
        </p:nvGraphicFramePr>
        <p:xfrm>
          <a:off x="685800" y="3581400"/>
          <a:ext cx="1371600" cy="469900"/>
        </p:xfrm>
        <a:graphic>
          <a:graphicData uri="http://schemas.openxmlformats.org/presentationml/2006/ole">
            <p:oleObj spid="_x0000_s11267" name="Equation" r:id="rId4" imgW="901440" imgH="241200" progId="Equation.DSMT4">
              <p:embed/>
            </p:oleObj>
          </a:graphicData>
        </a:graphic>
      </p:graphicFrame>
      <p:graphicFrame>
        <p:nvGraphicFramePr>
          <p:cNvPr id="11268" name="Object 4"/>
          <p:cNvGraphicFramePr>
            <a:graphicFrameLocks noChangeAspect="1"/>
          </p:cNvGraphicFramePr>
          <p:nvPr/>
        </p:nvGraphicFramePr>
        <p:xfrm>
          <a:off x="609600" y="4114800"/>
          <a:ext cx="1981200" cy="685800"/>
        </p:xfrm>
        <a:graphic>
          <a:graphicData uri="http://schemas.openxmlformats.org/presentationml/2006/ole">
            <p:oleObj spid="_x0000_s11268" name="Equation" r:id="rId5" imgW="965160" imgH="241200" progId="Equation.DSMT4">
              <p:embed/>
            </p:oleObj>
          </a:graphicData>
        </a:graphic>
      </p:graphicFrame>
      <p:sp>
        <p:nvSpPr>
          <p:cNvPr id="8" name="Rectangle 14"/>
          <p:cNvSpPr>
            <a:spLocks noChangeArrowheads="1"/>
          </p:cNvSpPr>
          <p:nvPr/>
        </p:nvSpPr>
        <p:spPr bwMode="auto">
          <a:xfrm>
            <a:off x="3048000" y="3352800"/>
            <a:ext cx="3816350" cy="762000"/>
          </a:xfrm>
          <a:prstGeom prst="rect">
            <a:avLst/>
          </a:prstGeom>
          <a:noFill/>
          <a:ln w="9525">
            <a:noFill/>
            <a:miter lim="800000"/>
            <a:headEnd/>
            <a:tailEnd/>
          </a:ln>
        </p:spPr>
        <p:txBody>
          <a:bodyPr anchor="ctr">
            <a:spAutoFit/>
          </a:bodyPr>
          <a:lstStyle/>
          <a:p>
            <a:r>
              <a:rPr lang="el-GR" b="0" dirty="0"/>
              <a:t>Αντίθετα για</a:t>
            </a:r>
            <a:r>
              <a:rPr lang="en-US" b="0" dirty="0"/>
              <a:t>  </a:t>
            </a:r>
            <a:r>
              <a:rPr lang="en-US" sz="1600" i="1" dirty="0">
                <a:latin typeface="Times New Roman" pitchFamily="18" charset="0"/>
                <a:cs typeface="Times New Roman" pitchFamily="18" charset="0"/>
              </a:rPr>
              <a:t>f = ct</a:t>
            </a:r>
            <a:r>
              <a:rPr lang="el-GR" b="0" dirty="0"/>
              <a:t>, η ολίσθηση για την οποία έχουμε τη μέγιστη ροπή, είναι σταθερή και ανεξάρτητη της τάσης τροφοδοσίας.</a:t>
            </a:r>
            <a:r>
              <a:rPr lang="el-GR" dirty="0"/>
              <a:t> </a:t>
            </a:r>
          </a:p>
        </p:txBody>
      </p:sp>
      <p:graphicFrame>
        <p:nvGraphicFramePr>
          <p:cNvPr id="11269" name="Object 5"/>
          <p:cNvGraphicFramePr>
            <a:graphicFrameLocks noChangeAspect="1"/>
          </p:cNvGraphicFramePr>
          <p:nvPr/>
        </p:nvGraphicFramePr>
        <p:xfrm>
          <a:off x="3505200" y="4419600"/>
          <a:ext cx="5257800" cy="1828800"/>
        </p:xfrm>
        <a:graphic>
          <a:graphicData uri="http://schemas.openxmlformats.org/presentationml/2006/ole">
            <p:oleObj spid="_x0000_s11269" name="Equation" r:id="rId6" imgW="1892160" imgH="507960" progId="Equation.DSMT4">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19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4419600" y="2209800"/>
            <a:ext cx="3200400" cy="2743200"/>
          </a:xfrm>
        </p:spPr>
        <p:txBody>
          <a:bodyPr>
            <a:normAutofit fontScale="32500" lnSpcReduction="20000"/>
          </a:bodyPr>
          <a:lstStyle/>
          <a:p>
            <a:pPr algn="just" hangingPunct="0"/>
            <a:r>
              <a:rPr lang="el-GR" sz="3700" b="1" dirty="0" smtClean="0">
                <a:solidFill>
                  <a:schemeClr val="tx1"/>
                </a:solidFill>
              </a:rPr>
              <a:t>Από το σχ.7.25, είναι προφανής η σημαντική εξάρτηση του σημείου ανατροπής (μέγιστη ροπή) από τη μεταβολή του μεγέθους της τάσης τροφοδοσίας. Εάν π.χ. το μέγεθος της τάσης η τάση υποδιπλασιαστεί, το σημείο ανατροπής </a:t>
            </a:r>
            <a:r>
              <a:rPr lang="el-GR" sz="3700" b="1" dirty="0" err="1" smtClean="0">
                <a:solidFill>
                  <a:schemeClr val="tx1"/>
                </a:solidFill>
              </a:rPr>
              <a:t>υποτετραπλασιάζεται</a:t>
            </a:r>
            <a:r>
              <a:rPr lang="el-GR" sz="3700" b="1" dirty="0" smtClean="0">
                <a:solidFill>
                  <a:schemeClr val="tx1"/>
                </a:solidFill>
              </a:rPr>
              <a:t>.</a:t>
            </a:r>
            <a:endParaRPr lang="en-US" sz="3700" b="1" dirty="0" smtClean="0">
              <a:solidFill>
                <a:schemeClr val="tx1"/>
              </a:solidFill>
            </a:endParaRPr>
          </a:p>
          <a:p>
            <a:pPr algn="just" hangingPunct="0"/>
            <a:r>
              <a:rPr lang="el-GR" sz="3700" b="1" dirty="0" smtClean="0">
                <a:solidFill>
                  <a:schemeClr val="tx1"/>
                </a:solidFill>
              </a:rPr>
              <a:t>Επίσης, από την εξέταση μιας τυχαίας χαρακτηριστικής φορτίου (π.χ. ενός φυγοκεντρικού ανεμιστήρα, διακεκομμένη γραμμή, σχ.7.25) είναι προφανές ότι, η ελάχιστη δυνατή ταχύτητα αντιστοιχεί σε κάποια τάση, έστω </a:t>
            </a:r>
            <a:r>
              <a:rPr lang="en-US" sz="3700" b="1" dirty="0" smtClean="0">
                <a:solidFill>
                  <a:schemeClr val="tx1"/>
                </a:solidFill>
              </a:rPr>
              <a:t>  </a:t>
            </a:r>
            <a:r>
              <a:rPr lang="el-GR" sz="3700" b="1" dirty="0" smtClean="0">
                <a:solidFill>
                  <a:schemeClr val="tx1"/>
                </a:solidFill>
              </a:rPr>
              <a:t>, για την οποία η χαρακτηριστική ροπής του φορτίου τέμνει την αντίστοιχη χαρακτηριστική του κινητήρα, στο σημείο ανατροπής (π.χ. σημείο "5", σχ.7.25). Δηλαδή, η περιοχή ρύθμισης, περιορίζεται στο διάστημα</a:t>
            </a:r>
            <a:endParaRPr lang="en-US" sz="3700" b="1" dirty="0" smtClean="0">
              <a:solidFill>
                <a:schemeClr val="tx1"/>
              </a:solidFill>
            </a:endParaRPr>
          </a:p>
          <a:p>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457200" y="2209800"/>
            <a:ext cx="3733800" cy="2781300"/>
          </a:xfrm>
          <a:prstGeom prst="rect">
            <a:avLst/>
          </a:prstGeom>
          <a:noFill/>
          <a:ln w="9525">
            <a:noFill/>
            <a:miter lim="800000"/>
            <a:headEnd/>
            <a:tailEnd/>
          </a:ln>
        </p:spPr>
      </p:pic>
      <p:sp>
        <p:nvSpPr>
          <p:cNvPr id="26625" name="Rectangle 1"/>
          <p:cNvSpPr>
            <a:spLocks noChangeArrowheads="1"/>
          </p:cNvSpPr>
          <p:nvPr/>
        </p:nvSpPr>
        <p:spPr bwMode="auto">
          <a:xfrm>
            <a:off x="152400" y="5875839"/>
            <a:ext cx="42672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7.25: Επίδραση του μεγέθους της τάσης τροφοδοσίας στη  χαρακτηριστική</a:t>
            </a:r>
            <a:r>
              <a:rPr lang="el-GR" sz="900" b="1" dirty="0" smtClean="0">
                <a:latin typeface="Arial" pitchFamily="34" charset="0"/>
                <a:ea typeface="Times New Roman" pitchFamily="18" charset="0"/>
                <a:cs typeface="Arial" pitchFamily="34" charset="0"/>
              </a:rPr>
              <a:t> </a:t>
            </a:r>
            <a:r>
              <a:rPr lang="el-GR" sz="1100" b="1" dirty="0" smtClean="0">
                <a:latin typeface="Arial" pitchFamily="34" charset="0"/>
                <a:ea typeface="Times New Roman" pitchFamily="18" charset="0"/>
                <a:cs typeface="Arial" pitchFamily="34" charset="0"/>
              </a:rPr>
              <a:t>ροπής - στροφών του ασύγχρονου τριφασικού κινητήρα</a:t>
            </a:r>
            <a:endParaRPr lang="en-US" sz="1100" b="1" dirty="0" smtClean="0">
              <a:latin typeface="Arial" pitchFamily="34" charset="0"/>
              <a:ea typeface="Times New Roman" pitchFamily="18" charset="0"/>
              <a:cs typeface="Arial" pitchFamily="34" charset="0"/>
            </a:endParaRPr>
          </a:p>
        </p:txBody>
      </p:sp>
      <p:sp>
        <p:nvSpPr>
          <p:cNvPr id="26626" name="Rectangle 2"/>
          <p:cNvSpPr>
            <a:spLocks noChangeArrowheads="1"/>
          </p:cNvSpPr>
          <p:nvPr/>
        </p:nvSpPr>
        <p:spPr bwMode="auto">
          <a:xfrm>
            <a:off x="2438400" y="1295400"/>
            <a:ext cx="2362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a:t>
            </a:r>
            <a:r>
              <a:rPr kumimoji="0" lang="el-GR"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χαρακτηριστική ροπής-στροφών του ασύγχρονου κινητήρα, για διάφορες τιμές του μεγέθους της τάσης τροφοδοσίας (για σταθερή συχνότητα), θα έχει τη μορφή του σχ.7.25.</a:t>
            </a:r>
            <a:endParaRPr kumimoji="0" lang="en-US" sz="1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7" name="Object 3"/>
          <p:cNvGraphicFramePr>
            <a:graphicFrameLocks noChangeAspect="1"/>
          </p:cNvGraphicFramePr>
          <p:nvPr/>
        </p:nvGraphicFramePr>
        <p:xfrm>
          <a:off x="5867400" y="3886200"/>
          <a:ext cx="180975" cy="200025"/>
        </p:xfrm>
        <a:graphic>
          <a:graphicData uri="http://schemas.openxmlformats.org/presentationml/2006/ole">
            <p:oleObj spid="_x0000_s26627" r:id="rId4" imgW="177569" imgH="202936" progId="">
              <p:embed/>
            </p:oleObj>
          </a:graphicData>
        </a:graphic>
      </p:graphicFrame>
      <p:sp>
        <p:nvSpPr>
          <p:cNvPr id="26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9" name="Object 5"/>
          <p:cNvGraphicFramePr>
            <a:graphicFrameLocks noChangeAspect="1"/>
          </p:cNvGraphicFramePr>
          <p:nvPr/>
        </p:nvGraphicFramePr>
        <p:xfrm>
          <a:off x="4495800" y="4800600"/>
          <a:ext cx="762000" cy="200025"/>
        </p:xfrm>
        <a:graphic>
          <a:graphicData uri="http://schemas.openxmlformats.org/presentationml/2006/ole">
            <p:oleObj spid="_x0000_s26629" r:id="rId5" imgW="761669" imgH="203112" progId="">
              <p:embed/>
            </p:oleObj>
          </a:graphicData>
        </a:graphic>
      </p:graphicFrame>
      <p:sp>
        <p:nvSpPr>
          <p:cNvPr id="26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31" name="Object 7"/>
          <p:cNvGraphicFramePr>
            <a:graphicFrameLocks noChangeAspect="1"/>
          </p:cNvGraphicFramePr>
          <p:nvPr/>
        </p:nvGraphicFramePr>
        <p:xfrm>
          <a:off x="4343400" y="5334000"/>
          <a:ext cx="1295400" cy="200025"/>
        </p:xfrm>
        <a:graphic>
          <a:graphicData uri="http://schemas.openxmlformats.org/presentationml/2006/ole">
            <p:oleObj spid="_x0000_s26631" r:id="rId6" imgW="1295400" imgH="203200" progId="">
              <p:embed/>
            </p:oleObj>
          </a:graphicData>
        </a:graphic>
      </p:graphicFrame>
      <p:sp>
        <p:nvSpPr>
          <p:cNvPr id="26633" name="Rectangle 9"/>
          <p:cNvSpPr>
            <a:spLocks noChangeArrowheads="1"/>
          </p:cNvSpPr>
          <p:nvPr/>
        </p:nvSpPr>
        <p:spPr bwMode="auto">
          <a:xfrm>
            <a:off x="4724400" y="5029200"/>
            <a:ext cx="3048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ή</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6096000" y="4876800"/>
            <a:ext cx="2590800" cy="1546577"/>
          </a:xfrm>
          <a:prstGeom prst="rect">
            <a:avLst/>
          </a:prstGeom>
        </p:spPr>
        <p:txBody>
          <a:bodyPr wrap="square">
            <a:spAutoFit/>
          </a:bodyPr>
          <a:lstStyle/>
          <a:p>
            <a:pPr algn="just"/>
            <a:r>
              <a:rPr lang="el-GR" sz="1050" b="1" dirty="0" smtClean="0"/>
              <a:t>Οι περισσότερο κατάλληλοι κινητήρες, για τον έλεγχο των στροφών με τη μεταβολή της τάσης τροφοδοσίας, είναι εκείνοι που ανήκουν στην κλάση "</a:t>
            </a:r>
            <a:r>
              <a:rPr lang="en-US" sz="1050" b="1" dirty="0" smtClean="0"/>
              <a:t>D</a:t>
            </a:r>
            <a:r>
              <a:rPr lang="el-GR" sz="1050" b="1" dirty="0" smtClean="0"/>
              <a:t>" (σύμφωνα με τους Αμερικάνικους κανονισμούς, </a:t>
            </a:r>
            <a:r>
              <a:rPr lang="en-US" sz="1050" b="1" dirty="0" smtClean="0"/>
              <a:t>ANSI</a:t>
            </a:r>
            <a:r>
              <a:rPr lang="el-GR" sz="1050" b="1" dirty="0" smtClean="0"/>
              <a:t>/</a:t>
            </a:r>
            <a:r>
              <a:rPr lang="en-US" sz="1050" b="1" dirty="0" smtClean="0"/>
              <a:t>NEMA</a:t>
            </a:r>
            <a:r>
              <a:rPr lang="el-GR" sz="1050" b="1" dirty="0" smtClean="0"/>
              <a:t>), διότι το σημείο ανατροπής παρουσιάζεται σε πολύ υψηλότερη ολίσθηση έναντι των υπόλοιπων κατηγοριών</a:t>
            </a:r>
            <a:r>
              <a:rPr lang="el-GR" sz="900" dirty="0" smtClean="0"/>
              <a:t>. </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1066800"/>
            <a:ext cx="8763000" cy="5638800"/>
          </a:xfrm>
        </p:spPr>
        <p:txBody>
          <a:bodyPr/>
          <a:lstStyle/>
          <a:p>
            <a:r>
              <a:rPr lang="en-US" sz="1600" b="1" u="sng" dirty="0" err="1" smtClean="0">
                <a:solidFill>
                  <a:srgbClr val="A50021"/>
                </a:solidFill>
              </a:rPr>
              <a:t>Επίδραση</a:t>
            </a:r>
            <a:r>
              <a:rPr lang="en-US" sz="1600" b="1" u="sng" dirty="0" smtClean="0">
                <a:solidFill>
                  <a:srgbClr val="A50021"/>
                </a:solidFill>
              </a:rPr>
              <a:t> </a:t>
            </a:r>
            <a:r>
              <a:rPr lang="en-US" sz="1600" b="1" u="sng" dirty="0" err="1" smtClean="0">
                <a:solidFill>
                  <a:srgbClr val="A50021"/>
                </a:solidFill>
              </a:rPr>
              <a:t>της</a:t>
            </a:r>
            <a:r>
              <a:rPr lang="en-US" sz="1600" b="1" u="sng" dirty="0" smtClean="0">
                <a:solidFill>
                  <a:srgbClr val="A50021"/>
                </a:solidFill>
              </a:rPr>
              <a:t> </a:t>
            </a:r>
            <a:r>
              <a:rPr lang="en-US" sz="1600" b="1" u="sng" dirty="0" err="1" smtClean="0">
                <a:solidFill>
                  <a:srgbClr val="A50021"/>
                </a:solidFill>
              </a:rPr>
              <a:t>τάσης</a:t>
            </a:r>
            <a:r>
              <a:rPr lang="en-US" sz="1600" b="1" u="sng" dirty="0" smtClean="0">
                <a:solidFill>
                  <a:srgbClr val="A50021"/>
                </a:solidFill>
              </a:rPr>
              <a:t> </a:t>
            </a:r>
            <a:r>
              <a:rPr lang="en-US" sz="1600" b="1" u="sng" dirty="0" err="1" smtClean="0">
                <a:solidFill>
                  <a:srgbClr val="A50021"/>
                </a:solidFill>
              </a:rPr>
              <a:t>στη</a:t>
            </a:r>
            <a:r>
              <a:rPr lang="en-US" sz="1600" b="1" u="sng" dirty="0" smtClean="0">
                <a:solidFill>
                  <a:srgbClr val="A50021"/>
                </a:solidFill>
              </a:rPr>
              <a:t> </a:t>
            </a:r>
            <a:r>
              <a:rPr lang="en-US" sz="1600" b="1" u="sng" dirty="0" err="1" smtClean="0">
                <a:solidFill>
                  <a:srgbClr val="A50021"/>
                </a:solidFill>
              </a:rPr>
              <a:t>χαρακτηριστική</a:t>
            </a:r>
            <a:r>
              <a:rPr lang="en-US" sz="1600" b="1" u="sng" dirty="0" smtClean="0">
                <a:solidFill>
                  <a:srgbClr val="A50021"/>
                </a:solidFill>
              </a:rPr>
              <a:t> </a:t>
            </a:r>
            <a:r>
              <a:rPr lang="en-US" sz="1600" b="1" u="sng" dirty="0" err="1" smtClean="0">
                <a:solidFill>
                  <a:srgbClr val="A50021"/>
                </a:solidFill>
              </a:rPr>
              <a:t>ροπής-στροφών</a:t>
            </a:r>
            <a:r>
              <a:rPr lang="en-US" sz="1600" b="1" u="sng" dirty="0" smtClean="0">
                <a:solidFill>
                  <a:srgbClr val="A50021"/>
                </a:solidFill>
              </a:rPr>
              <a:t>, </a:t>
            </a:r>
            <a:r>
              <a:rPr lang="el-GR" sz="1600" b="1" u="sng" dirty="0" smtClean="0">
                <a:solidFill>
                  <a:srgbClr val="A50021"/>
                </a:solidFill>
              </a:rPr>
              <a:t>με </a:t>
            </a:r>
            <a:r>
              <a:rPr lang="en-US" sz="1600" b="1" i="1" u="sng" dirty="0" smtClean="0">
                <a:solidFill>
                  <a:srgbClr val="A50021"/>
                </a:solidFill>
              </a:rPr>
              <a:t>f = ct</a:t>
            </a:r>
            <a:endParaRPr lang="el-GR" sz="1600" b="1" i="1" u="sng" dirty="0" smtClean="0">
              <a:solidFill>
                <a:srgbClr val="A50021"/>
              </a:solidFill>
            </a:endParaRPr>
          </a:p>
          <a:p>
            <a:endParaRPr lang="en-US" dirty="0" smtClean="0"/>
          </a:p>
          <a:p>
            <a:r>
              <a:rPr lang="el-GR" b="1" dirty="0" smtClean="0">
                <a:solidFill>
                  <a:schemeClr val="tx1"/>
                </a:solidFill>
              </a:rPr>
              <a:t>Η χαρακτηριστική ροπής στροφών του ασύγχρονου τριφασικού κινητήρα για διάφορες τιμές του μεγέθους της τάσης τροφοδοσίας (για σταθερή ταχύτητα ) θα έχει τη μορφή του παρακάτω σχήματος </a:t>
            </a:r>
            <a:endParaRPr lang="en-US"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1143000"/>
            <a:ext cx="8610600" cy="5486400"/>
          </a:xfrm>
        </p:spPr>
        <p:txBody>
          <a:bodyPr/>
          <a:lstStyle/>
          <a:p>
            <a:r>
              <a:rPr lang="en-US" sz="1600" b="1" u="sng" dirty="0" err="1" smtClean="0">
                <a:solidFill>
                  <a:srgbClr val="A50021"/>
                </a:solidFill>
              </a:rPr>
              <a:t>Επίδραση</a:t>
            </a:r>
            <a:r>
              <a:rPr lang="en-US" sz="1600" b="1" u="sng" dirty="0" smtClean="0">
                <a:solidFill>
                  <a:srgbClr val="A50021"/>
                </a:solidFill>
              </a:rPr>
              <a:t> </a:t>
            </a:r>
            <a:r>
              <a:rPr lang="en-US" sz="1600" b="1" u="sng" dirty="0" err="1" smtClean="0">
                <a:solidFill>
                  <a:srgbClr val="A50021"/>
                </a:solidFill>
              </a:rPr>
              <a:t>της</a:t>
            </a:r>
            <a:r>
              <a:rPr lang="en-US" sz="1600" b="1" u="sng" dirty="0" smtClean="0">
                <a:solidFill>
                  <a:srgbClr val="A50021"/>
                </a:solidFill>
              </a:rPr>
              <a:t> </a:t>
            </a:r>
            <a:r>
              <a:rPr lang="en-US" sz="1600" b="1" u="sng" dirty="0" err="1" smtClean="0">
                <a:solidFill>
                  <a:srgbClr val="A50021"/>
                </a:solidFill>
              </a:rPr>
              <a:t>τάσης</a:t>
            </a:r>
            <a:r>
              <a:rPr lang="en-US" sz="1600" b="1" u="sng" dirty="0" smtClean="0">
                <a:solidFill>
                  <a:srgbClr val="A50021"/>
                </a:solidFill>
              </a:rPr>
              <a:t> </a:t>
            </a:r>
            <a:r>
              <a:rPr lang="en-US" sz="1600" b="1" u="sng" dirty="0" err="1" smtClean="0">
                <a:solidFill>
                  <a:srgbClr val="A50021"/>
                </a:solidFill>
              </a:rPr>
              <a:t>στη</a:t>
            </a:r>
            <a:r>
              <a:rPr lang="en-US" sz="1600" b="1" u="sng" dirty="0" smtClean="0">
                <a:solidFill>
                  <a:srgbClr val="A50021"/>
                </a:solidFill>
              </a:rPr>
              <a:t> </a:t>
            </a:r>
            <a:r>
              <a:rPr lang="en-US" sz="1600" b="1" u="sng" dirty="0" err="1" smtClean="0">
                <a:solidFill>
                  <a:srgbClr val="A50021"/>
                </a:solidFill>
              </a:rPr>
              <a:t>χαρακτηριστική</a:t>
            </a:r>
            <a:r>
              <a:rPr lang="en-US" sz="1600" b="1" u="sng" dirty="0" smtClean="0">
                <a:solidFill>
                  <a:srgbClr val="A50021"/>
                </a:solidFill>
              </a:rPr>
              <a:t> </a:t>
            </a:r>
            <a:r>
              <a:rPr lang="en-US" sz="1600" b="1" u="sng" dirty="0" err="1" smtClean="0">
                <a:solidFill>
                  <a:srgbClr val="A50021"/>
                </a:solidFill>
              </a:rPr>
              <a:t>ροπής-στροφών</a:t>
            </a:r>
            <a:r>
              <a:rPr lang="en-US" sz="1600" b="1" u="sng" dirty="0" smtClean="0">
                <a:solidFill>
                  <a:srgbClr val="A50021"/>
                </a:solidFill>
              </a:rPr>
              <a:t>, </a:t>
            </a:r>
            <a:r>
              <a:rPr lang="el-GR" sz="1600" b="1" u="sng" dirty="0" smtClean="0">
                <a:solidFill>
                  <a:srgbClr val="A50021"/>
                </a:solidFill>
              </a:rPr>
              <a:t>με </a:t>
            </a:r>
            <a:r>
              <a:rPr lang="en-US" sz="1600" b="1" i="1" u="sng" dirty="0" smtClean="0">
                <a:solidFill>
                  <a:srgbClr val="A50021"/>
                </a:solidFill>
              </a:rPr>
              <a:t>f = ct</a:t>
            </a:r>
            <a:r>
              <a:rPr lang="el-GR" sz="1600" b="1" i="1" u="sng" dirty="0" smtClean="0">
                <a:solidFill>
                  <a:srgbClr val="A50021"/>
                </a:solidFill>
              </a:rPr>
              <a:t>    </a:t>
            </a: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endParaRPr lang="el-GR" sz="1600" b="1" i="1" u="sng" dirty="0" smtClean="0">
              <a:solidFill>
                <a:srgbClr val="A50021"/>
              </a:solidFill>
            </a:endParaRPr>
          </a:p>
          <a:p>
            <a:r>
              <a:rPr lang="el-GR" sz="1200" b="1" dirty="0" smtClean="0">
                <a:solidFill>
                  <a:schemeClr val="tx1"/>
                </a:solidFill>
              </a:rPr>
              <a:t>Από το σχήμα είναι προφανής  η σημαντική εξάρτηση του σημείου ανατροπής (μέγιστη ροπή)από τη μεταβολή του μεγέθους της τάσης τροφοδοσίας. </a:t>
            </a:r>
            <a:r>
              <a:rPr lang="el-GR" sz="1200" b="1" dirty="0" err="1" smtClean="0">
                <a:solidFill>
                  <a:schemeClr val="tx1"/>
                </a:solidFill>
              </a:rPr>
              <a:t>Εαν</a:t>
            </a:r>
            <a:r>
              <a:rPr lang="el-GR" sz="1200" b="1" dirty="0" smtClean="0">
                <a:solidFill>
                  <a:schemeClr val="tx1"/>
                </a:solidFill>
              </a:rPr>
              <a:t> </a:t>
            </a:r>
            <a:r>
              <a:rPr lang="el-GR" sz="1200" b="1" dirty="0" err="1" smtClean="0">
                <a:solidFill>
                  <a:schemeClr val="tx1"/>
                </a:solidFill>
              </a:rPr>
              <a:t>π.χ</a:t>
            </a:r>
            <a:r>
              <a:rPr lang="el-GR" sz="1200" b="1" dirty="0" smtClean="0">
                <a:solidFill>
                  <a:schemeClr val="tx1"/>
                </a:solidFill>
              </a:rPr>
              <a:t> το μέγεθος της τάσης υποδιπλασιαστεί , το σημείο ανατροπής υποτετραπλασιάζεται. Επίσης από την εξέταση μιας τυχαίας χαρακτηριστικής φορτίου( </a:t>
            </a:r>
            <a:r>
              <a:rPr lang="el-GR" sz="1200" b="1" dirty="0" err="1" smtClean="0">
                <a:solidFill>
                  <a:schemeClr val="tx1"/>
                </a:solidFill>
              </a:rPr>
              <a:t>π.χ</a:t>
            </a:r>
            <a:r>
              <a:rPr lang="el-GR" sz="1200" b="1" dirty="0" smtClean="0">
                <a:solidFill>
                  <a:schemeClr val="tx1"/>
                </a:solidFill>
              </a:rPr>
              <a:t> ενός φυγοκεντρικού ανεμιστήρα , διακεκομμένη γραμμή)  είναι προφανές ότι η ελάχιστη δυνατή ταχύτητα αντιστοιχεί σε κάποια τάση , έστω </a:t>
            </a:r>
            <a:r>
              <a:rPr lang="en-US" sz="1200" b="1" dirty="0" smtClean="0">
                <a:solidFill>
                  <a:schemeClr val="tx1"/>
                </a:solidFill>
              </a:rPr>
              <a:t>V1’ </a:t>
            </a:r>
            <a:r>
              <a:rPr lang="el-GR" sz="1200" b="1" dirty="0" smtClean="0">
                <a:solidFill>
                  <a:schemeClr val="tx1"/>
                </a:solidFill>
              </a:rPr>
              <a:t>για την οποία η χαρακτηριστική ροπής του φορτίου τέμνει την αντίστοιχη την αντίστοιχη χαρακτηριστική του κινητήρα , στο σημείο ανατροπής (πχ στο σημείο  5)</a:t>
            </a:r>
            <a:endParaRPr lang="en-US" sz="1200" b="1" dirty="0" smtClean="0">
              <a:solidFill>
                <a:schemeClr val="tx1"/>
              </a:solidFill>
            </a:endParaRPr>
          </a:p>
          <a:p>
            <a:endParaRPr lang="el-GR" sz="1600" b="1" i="1" u="sng" dirty="0" smtClean="0">
              <a:solidFill>
                <a:srgbClr val="A50021"/>
              </a:solidFill>
            </a:endParaRPr>
          </a:p>
        </p:txBody>
      </p:sp>
      <p:pic>
        <p:nvPicPr>
          <p:cNvPr id="4" name="Picture 2"/>
          <p:cNvPicPr>
            <a:picLocks noChangeAspect="1" noChangeArrowheads="1"/>
          </p:cNvPicPr>
          <p:nvPr/>
        </p:nvPicPr>
        <p:blipFill>
          <a:blip r:embed="rId2" cstate="print"/>
          <a:srcRect/>
          <a:stretch>
            <a:fillRect/>
          </a:stretch>
        </p:blipFill>
        <p:spPr bwMode="auto">
          <a:xfrm>
            <a:off x="457200" y="2209800"/>
            <a:ext cx="3733800" cy="2781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1066800"/>
            <a:ext cx="8610600" cy="5562600"/>
          </a:xfrm>
        </p:spPr>
        <p:txBody>
          <a:bodyPr/>
          <a:lstStyle/>
          <a:p>
            <a:r>
              <a:rPr lang="en-US" sz="1600" b="1" u="sng" dirty="0" err="1" smtClean="0">
                <a:solidFill>
                  <a:srgbClr val="A50021"/>
                </a:solidFill>
              </a:rPr>
              <a:t>Επίδραση</a:t>
            </a:r>
            <a:r>
              <a:rPr lang="en-US" sz="1600" b="1" u="sng" dirty="0" smtClean="0">
                <a:solidFill>
                  <a:srgbClr val="A50021"/>
                </a:solidFill>
              </a:rPr>
              <a:t> </a:t>
            </a:r>
            <a:r>
              <a:rPr lang="en-US" sz="1600" b="1" u="sng" dirty="0" err="1" smtClean="0">
                <a:solidFill>
                  <a:srgbClr val="A50021"/>
                </a:solidFill>
              </a:rPr>
              <a:t>της</a:t>
            </a:r>
            <a:r>
              <a:rPr lang="en-US" sz="1600" b="1" u="sng" dirty="0" smtClean="0">
                <a:solidFill>
                  <a:srgbClr val="A50021"/>
                </a:solidFill>
              </a:rPr>
              <a:t> </a:t>
            </a:r>
            <a:r>
              <a:rPr lang="en-US" sz="1600" b="1" u="sng" dirty="0" err="1" smtClean="0">
                <a:solidFill>
                  <a:srgbClr val="A50021"/>
                </a:solidFill>
              </a:rPr>
              <a:t>τάσης</a:t>
            </a:r>
            <a:r>
              <a:rPr lang="en-US" sz="1600" b="1" u="sng" dirty="0" smtClean="0">
                <a:solidFill>
                  <a:srgbClr val="A50021"/>
                </a:solidFill>
              </a:rPr>
              <a:t> </a:t>
            </a:r>
            <a:r>
              <a:rPr lang="en-US" sz="1600" b="1" u="sng" dirty="0" err="1" smtClean="0">
                <a:solidFill>
                  <a:srgbClr val="A50021"/>
                </a:solidFill>
              </a:rPr>
              <a:t>στη</a:t>
            </a:r>
            <a:r>
              <a:rPr lang="en-US" sz="1600" b="1" u="sng" dirty="0" smtClean="0">
                <a:solidFill>
                  <a:srgbClr val="A50021"/>
                </a:solidFill>
              </a:rPr>
              <a:t> </a:t>
            </a:r>
            <a:r>
              <a:rPr lang="en-US" sz="1600" b="1" u="sng" dirty="0" err="1" smtClean="0">
                <a:solidFill>
                  <a:srgbClr val="A50021"/>
                </a:solidFill>
              </a:rPr>
              <a:t>χαρακτηριστική</a:t>
            </a:r>
            <a:r>
              <a:rPr lang="en-US" sz="1600" b="1" u="sng" dirty="0" smtClean="0">
                <a:solidFill>
                  <a:srgbClr val="A50021"/>
                </a:solidFill>
              </a:rPr>
              <a:t> </a:t>
            </a:r>
            <a:r>
              <a:rPr lang="en-US" sz="1600" b="1" u="sng" dirty="0" err="1" smtClean="0">
                <a:solidFill>
                  <a:srgbClr val="A50021"/>
                </a:solidFill>
              </a:rPr>
              <a:t>ροπής-στροφών</a:t>
            </a:r>
            <a:r>
              <a:rPr lang="en-US" sz="1600" b="1" u="sng" dirty="0" smtClean="0">
                <a:solidFill>
                  <a:srgbClr val="A50021"/>
                </a:solidFill>
              </a:rPr>
              <a:t>, </a:t>
            </a:r>
            <a:r>
              <a:rPr lang="el-GR" sz="1600" b="1" u="sng" dirty="0" smtClean="0">
                <a:solidFill>
                  <a:srgbClr val="A50021"/>
                </a:solidFill>
              </a:rPr>
              <a:t>με </a:t>
            </a:r>
            <a:r>
              <a:rPr lang="en-US" sz="1600" b="1" i="1" u="sng" dirty="0" smtClean="0">
                <a:solidFill>
                  <a:srgbClr val="A50021"/>
                </a:solidFill>
              </a:rPr>
              <a:t>f = ct</a:t>
            </a:r>
            <a:r>
              <a:rPr lang="el-GR" sz="1600" b="1" i="1" u="sng" dirty="0" smtClean="0">
                <a:solidFill>
                  <a:srgbClr val="A50021"/>
                </a:solidFill>
              </a:rPr>
              <a:t>    </a:t>
            </a:r>
            <a:endParaRPr lang="en-US" sz="1600" b="1" i="1" u="sng" dirty="0" smtClean="0">
              <a:solidFill>
                <a:srgbClr val="A50021"/>
              </a:solidFill>
            </a:endParaRPr>
          </a:p>
          <a:p>
            <a:endParaRPr lang="el-GR" sz="1600" b="1" i="1" u="sng" dirty="0" smtClean="0">
              <a:solidFill>
                <a:srgbClr val="A50021"/>
              </a:solidFill>
            </a:endParaRPr>
          </a:p>
          <a:p>
            <a:r>
              <a:rPr lang="el-GR" sz="1600" b="1" dirty="0" smtClean="0">
                <a:solidFill>
                  <a:schemeClr val="tx1"/>
                </a:solidFill>
              </a:rPr>
              <a:t>Δηλαδή η περιοχή ρύθμισης περιορίζεται </a:t>
            </a:r>
            <a:r>
              <a:rPr lang="el-GR" sz="1600" b="1" dirty="0" err="1" smtClean="0">
                <a:solidFill>
                  <a:schemeClr val="tx1"/>
                </a:solidFill>
              </a:rPr>
              <a:t>στιο</a:t>
            </a:r>
            <a:r>
              <a:rPr lang="el-GR" sz="1600" b="1" dirty="0" smtClean="0">
                <a:solidFill>
                  <a:schemeClr val="tx1"/>
                </a:solidFill>
              </a:rPr>
              <a:t> διάστημα </a:t>
            </a:r>
            <a:r>
              <a:rPr lang="en-US" sz="1600" b="1" dirty="0" smtClean="0">
                <a:solidFill>
                  <a:schemeClr val="tx1"/>
                </a:solidFill>
              </a:rPr>
              <a:t> </a:t>
            </a:r>
          </a:p>
          <a:p>
            <a:endParaRPr lang="en-US" sz="1600" b="1" dirty="0" smtClean="0">
              <a:solidFill>
                <a:schemeClr val="tx1"/>
              </a:solidFill>
            </a:endParaRPr>
          </a:p>
          <a:p>
            <a:endParaRPr lang="en-US" dirty="0"/>
          </a:p>
        </p:txBody>
      </p:sp>
      <p:graphicFrame>
        <p:nvGraphicFramePr>
          <p:cNvPr id="13314" name="Object 2"/>
          <p:cNvGraphicFramePr>
            <a:graphicFrameLocks noChangeAspect="1"/>
          </p:cNvGraphicFramePr>
          <p:nvPr/>
        </p:nvGraphicFramePr>
        <p:xfrm>
          <a:off x="1905000" y="2590800"/>
          <a:ext cx="2133600" cy="609600"/>
        </p:xfrm>
        <a:graphic>
          <a:graphicData uri="http://schemas.openxmlformats.org/presentationml/2006/ole">
            <p:oleObj spid="_x0000_s13314" name="Equation" r:id="rId3" imgW="838080" imgH="228600" progId="Equation.DSMT4">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7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457200" y="1066800"/>
            <a:ext cx="8458200" cy="5410200"/>
          </a:xfrm>
        </p:spPr>
        <p:txBody>
          <a:bodyPr/>
          <a:lstStyle/>
          <a:p>
            <a:r>
              <a:rPr lang="en-US" sz="1600" b="1" u="sng" dirty="0" err="1" smtClean="0">
                <a:solidFill>
                  <a:schemeClr val="tx1"/>
                </a:solidFill>
              </a:rPr>
              <a:t>Επίδραση</a:t>
            </a:r>
            <a:r>
              <a:rPr lang="en-US" sz="1600" b="1" u="sng" dirty="0" smtClean="0">
                <a:solidFill>
                  <a:schemeClr val="tx1"/>
                </a:solidFill>
              </a:rPr>
              <a:t> </a:t>
            </a:r>
            <a:r>
              <a:rPr lang="en-US" sz="1600" b="1" u="sng" dirty="0" err="1" smtClean="0">
                <a:solidFill>
                  <a:schemeClr val="tx1"/>
                </a:solidFill>
              </a:rPr>
              <a:t>της</a:t>
            </a:r>
            <a:r>
              <a:rPr lang="en-US" sz="1600" b="1" u="sng" dirty="0" smtClean="0">
                <a:solidFill>
                  <a:schemeClr val="tx1"/>
                </a:solidFill>
              </a:rPr>
              <a:t> </a:t>
            </a:r>
            <a:r>
              <a:rPr lang="en-US" sz="1600" b="1" u="sng" dirty="0" err="1" smtClean="0">
                <a:solidFill>
                  <a:schemeClr val="tx1"/>
                </a:solidFill>
              </a:rPr>
              <a:t>της</a:t>
            </a:r>
            <a:r>
              <a:rPr lang="en-US" sz="1600" b="1" u="sng" dirty="0" smtClean="0">
                <a:solidFill>
                  <a:schemeClr val="tx1"/>
                </a:solidFill>
              </a:rPr>
              <a:t> </a:t>
            </a:r>
            <a:r>
              <a:rPr lang="en-US" sz="1600" b="1" u="sng" dirty="0" err="1" smtClean="0">
                <a:solidFill>
                  <a:schemeClr val="tx1"/>
                </a:solidFill>
              </a:rPr>
              <a:t>συχνότητας</a:t>
            </a:r>
            <a:r>
              <a:rPr lang="en-US" sz="1600" b="1" u="sng" dirty="0" smtClean="0">
                <a:solidFill>
                  <a:schemeClr val="tx1"/>
                </a:solidFill>
              </a:rPr>
              <a:t> </a:t>
            </a:r>
            <a:r>
              <a:rPr lang="en-US" sz="1600" b="1" u="sng" dirty="0" err="1" smtClean="0">
                <a:solidFill>
                  <a:schemeClr val="tx1"/>
                </a:solidFill>
              </a:rPr>
              <a:t>στη</a:t>
            </a:r>
            <a:r>
              <a:rPr lang="en-US" sz="1600" b="1" u="sng" dirty="0" smtClean="0">
                <a:solidFill>
                  <a:schemeClr val="tx1"/>
                </a:solidFill>
              </a:rPr>
              <a:t> </a:t>
            </a:r>
            <a:r>
              <a:rPr lang="en-US" sz="1600" b="1" u="sng" dirty="0" err="1" smtClean="0">
                <a:solidFill>
                  <a:schemeClr val="tx1"/>
                </a:solidFill>
              </a:rPr>
              <a:t>χαρακτη</a:t>
            </a:r>
            <a:r>
              <a:rPr lang="el-GR" sz="1600" b="1" u="sng" dirty="0" err="1" smtClean="0">
                <a:solidFill>
                  <a:schemeClr val="tx1"/>
                </a:solidFill>
              </a:rPr>
              <a:t>ριστική</a:t>
            </a:r>
            <a:r>
              <a:rPr lang="el-GR" sz="1600" b="1" u="sng" dirty="0" smtClean="0">
                <a:solidFill>
                  <a:schemeClr val="tx1"/>
                </a:solidFill>
              </a:rPr>
              <a:t> ροπής-στροφών</a:t>
            </a:r>
            <a:r>
              <a:rPr lang="en-US" sz="1600" b="1" u="sng" dirty="0" smtClean="0">
                <a:solidFill>
                  <a:schemeClr val="tx1"/>
                </a:solidFill>
              </a:rPr>
              <a:t> </a:t>
            </a:r>
          </a:p>
          <a:p>
            <a:endParaRPr lang="en-US" dirty="0"/>
          </a:p>
        </p:txBody>
      </p:sp>
      <p:graphicFrame>
        <p:nvGraphicFramePr>
          <p:cNvPr id="14338" name="Object 2"/>
          <p:cNvGraphicFramePr>
            <a:graphicFrameLocks noChangeAspect="1"/>
          </p:cNvGraphicFramePr>
          <p:nvPr/>
        </p:nvGraphicFramePr>
        <p:xfrm>
          <a:off x="762000" y="1676400"/>
          <a:ext cx="1066800" cy="685800"/>
        </p:xfrm>
        <a:graphic>
          <a:graphicData uri="http://schemas.openxmlformats.org/presentationml/2006/ole">
            <p:oleObj spid="_x0000_s14338" name="Equation" r:id="rId3" imgW="749160" imgH="393480" progId="Equation.DSMT4">
              <p:embed/>
            </p:oleObj>
          </a:graphicData>
        </a:graphic>
      </p:graphicFrame>
      <p:sp>
        <p:nvSpPr>
          <p:cNvPr id="7" name="Rectangle 6"/>
          <p:cNvSpPr/>
          <p:nvPr/>
        </p:nvSpPr>
        <p:spPr>
          <a:xfrm>
            <a:off x="2286000" y="1676401"/>
            <a:ext cx="6096000" cy="2862322"/>
          </a:xfrm>
          <a:prstGeom prst="rect">
            <a:avLst/>
          </a:prstGeom>
        </p:spPr>
        <p:txBody>
          <a:bodyPr wrap="square">
            <a:spAutoFit/>
          </a:bodyPr>
          <a:lstStyle/>
          <a:p>
            <a:r>
              <a:rPr lang="el-GR" dirty="0" smtClean="0">
                <a:solidFill>
                  <a:srgbClr val="FF0000"/>
                </a:solidFill>
              </a:rPr>
              <a:t>Η μεταβολή των στροφών ενός ασύγχρονου 3Φ κινητήρα επιτυγχάνεται:</a:t>
            </a:r>
          </a:p>
          <a:p>
            <a:pPr>
              <a:buFontTx/>
              <a:buBlip>
                <a:blip r:embed="rId4"/>
              </a:buBlip>
            </a:pPr>
            <a:r>
              <a:rPr lang="el-GR" dirty="0" smtClean="0"/>
              <a:t>  </a:t>
            </a:r>
            <a:r>
              <a:rPr lang="el-GR" b="1" dirty="0" smtClean="0"/>
              <a:t>Με τη γραμμική μεταβολή της συχνότητας τροφοδοσίας του στάτη χρησιμοποιώντας ηλεκτρονικά ισχύος </a:t>
            </a:r>
            <a:r>
              <a:rPr lang="en-US" b="1" dirty="0" smtClean="0"/>
              <a:t>(</a:t>
            </a:r>
            <a:r>
              <a:rPr lang="el-GR" b="1" dirty="0" smtClean="0"/>
              <a:t>αντιστροφείς)</a:t>
            </a:r>
          </a:p>
          <a:p>
            <a:r>
              <a:rPr lang="el-GR" b="1" dirty="0" smtClean="0"/>
              <a:t>     </a:t>
            </a:r>
          </a:p>
          <a:p>
            <a:pPr>
              <a:buFontTx/>
              <a:buBlip>
                <a:blip r:embed="rId4"/>
              </a:buBlip>
            </a:pPr>
            <a:r>
              <a:rPr lang="el-GR" b="1" dirty="0" smtClean="0"/>
              <a:t>  Με τη τοποθέτηση περισσοτέρων του ενός τυλιγμάτων στο στάτη με διαφορετικό αριθμό πόλων (π.χ. κινητήρας δυο ταχυτήτων, συνδεσμολογία </a:t>
            </a:r>
            <a:r>
              <a:rPr lang="en-US" b="1" dirty="0" err="1" smtClean="0"/>
              <a:t>Dahlader</a:t>
            </a:r>
            <a:r>
              <a:rPr lang="en-US" b="1" dirty="0" smtClean="0"/>
              <a:t>, </a:t>
            </a:r>
            <a:r>
              <a:rPr lang="el-GR" b="1" dirty="0" smtClean="0"/>
              <a:t>ανελκυστήρες κ.λπ.)</a:t>
            </a:r>
          </a:p>
          <a:p>
            <a:r>
              <a:rPr lang="el-GR" b="1" dirty="0" smtClean="0"/>
              <a:t>   </a:t>
            </a:r>
            <a:endParaRPr lang="el-G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143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1143000"/>
            <a:ext cx="8839200" cy="5562600"/>
          </a:xfrm>
        </p:spPr>
        <p:txBody>
          <a:bodyPr/>
          <a:lstStyle/>
          <a:p>
            <a:r>
              <a:rPr lang="en-US" sz="1600" b="1" u="sng" dirty="0" err="1" smtClean="0">
                <a:solidFill>
                  <a:schemeClr val="accent2"/>
                </a:solidFill>
              </a:rPr>
              <a:t>Σταθερή</a:t>
            </a:r>
            <a:r>
              <a:rPr lang="en-US" sz="1600" b="1" u="sng" dirty="0" smtClean="0">
                <a:solidFill>
                  <a:schemeClr val="accent2"/>
                </a:solidFill>
              </a:rPr>
              <a:t> </a:t>
            </a:r>
            <a:r>
              <a:rPr lang="en-US" sz="1600" b="1" u="sng" dirty="0" err="1" smtClean="0">
                <a:solidFill>
                  <a:schemeClr val="accent2"/>
                </a:solidFill>
              </a:rPr>
              <a:t>τάση</a:t>
            </a:r>
            <a:r>
              <a:rPr lang="en-US" sz="1600" b="1" u="sng" dirty="0" smtClean="0">
                <a:solidFill>
                  <a:schemeClr val="accent2"/>
                </a:solidFill>
              </a:rPr>
              <a:t> </a:t>
            </a:r>
            <a:r>
              <a:rPr lang="en-US" sz="1600" b="1" u="sng" dirty="0" err="1" smtClean="0">
                <a:solidFill>
                  <a:schemeClr val="accent2"/>
                </a:solidFill>
              </a:rPr>
              <a:t>και</a:t>
            </a:r>
            <a:r>
              <a:rPr lang="en-US" sz="1600" b="1" u="sng" dirty="0" smtClean="0">
                <a:solidFill>
                  <a:schemeClr val="accent2"/>
                </a:solidFill>
              </a:rPr>
              <a:t> </a:t>
            </a:r>
            <a:r>
              <a:rPr lang="en-US" sz="1600" b="1" u="sng" dirty="0" err="1" smtClean="0">
                <a:solidFill>
                  <a:schemeClr val="accent2"/>
                </a:solidFill>
              </a:rPr>
              <a:t>μεταβαλλόμενη</a:t>
            </a:r>
            <a:r>
              <a:rPr lang="en-US" sz="1600" b="1" u="sng" dirty="0" smtClean="0">
                <a:solidFill>
                  <a:schemeClr val="accent2"/>
                </a:solidFill>
              </a:rPr>
              <a:t> </a:t>
            </a:r>
            <a:r>
              <a:rPr lang="en-US" sz="1600" b="1" u="sng" dirty="0" err="1" smtClean="0">
                <a:solidFill>
                  <a:schemeClr val="accent2"/>
                </a:solidFill>
              </a:rPr>
              <a:t>συχνότητα</a:t>
            </a:r>
            <a:endParaRPr lang="en-US" sz="1600" b="1" u="sng" dirty="0" smtClean="0">
              <a:solidFill>
                <a:schemeClr val="accent2"/>
              </a:solidFill>
            </a:endParaRPr>
          </a:p>
          <a:p>
            <a:endParaRPr lang="en-US" dirty="0"/>
          </a:p>
        </p:txBody>
      </p:sp>
      <p:graphicFrame>
        <p:nvGraphicFramePr>
          <p:cNvPr id="15362" name="Object 6"/>
          <p:cNvGraphicFramePr>
            <a:graphicFrameLocks noChangeAspect="1"/>
          </p:cNvGraphicFramePr>
          <p:nvPr/>
        </p:nvGraphicFramePr>
        <p:xfrm>
          <a:off x="228600" y="1828800"/>
          <a:ext cx="3676650" cy="2295525"/>
        </p:xfrm>
        <a:graphic>
          <a:graphicData uri="http://schemas.openxmlformats.org/presentationml/2006/ole">
            <p:oleObj spid="_x0000_s15362" name="Visio" r:id="rId3" imgW="3680374" imgH="2296865" progId="Visio.Drawing.11">
              <p:embed/>
            </p:oleObj>
          </a:graphicData>
        </a:graphic>
      </p:graphicFrame>
      <p:sp>
        <p:nvSpPr>
          <p:cNvPr id="5" name="Rectangle 4"/>
          <p:cNvSpPr/>
          <p:nvPr/>
        </p:nvSpPr>
        <p:spPr>
          <a:xfrm>
            <a:off x="3962400" y="3505200"/>
            <a:ext cx="4191000" cy="1938992"/>
          </a:xfrm>
          <a:prstGeom prst="rect">
            <a:avLst/>
          </a:prstGeom>
        </p:spPr>
        <p:txBody>
          <a:bodyPr wrap="square">
            <a:spAutoFit/>
          </a:bodyPr>
          <a:lstStyle/>
          <a:p>
            <a:pPr algn="just"/>
            <a:r>
              <a:rPr lang="el-GR" sz="1200" b="1" dirty="0" smtClean="0"/>
              <a:t>Με την αύξηση της συχνότητας, ελαττώνεται η ικανότητα φόρτισης σε ροπή του κινητήρα. </a:t>
            </a:r>
          </a:p>
          <a:p>
            <a:pPr algn="just"/>
            <a:r>
              <a:rPr lang="el-GR" sz="1200" b="1" dirty="0" smtClean="0"/>
              <a:t>Σε χαμηλές συχνότητες, έχουμε ελάττωση των επαγωγικών αντιδράσεων και αύξηση των επιμέρους ρευμάτων.</a:t>
            </a:r>
          </a:p>
          <a:p>
            <a:pPr algn="just"/>
            <a:r>
              <a:rPr lang="el-GR" sz="1200" b="1" dirty="0" smtClean="0"/>
              <a:t>Επίσης η ροπή ανατροπής αυξάνει, αυξάνοντας ταυτόχρονα και η ικανότητα φόρτισης του κινητήρα. </a:t>
            </a:r>
          </a:p>
          <a:p>
            <a:pPr algn="just"/>
            <a:r>
              <a:rPr lang="el-GR" sz="1200" b="1" dirty="0" smtClean="0">
                <a:solidFill>
                  <a:schemeClr val="accent2"/>
                </a:solidFill>
              </a:rPr>
              <a:t>Χρήση της μεθόδου:</a:t>
            </a:r>
            <a:r>
              <a:rPr lang="el-GR" sz="1200" b="1" dirty="0" smtClean="0"/>
              <a:t> σε συστήματα τα οποία απαιτούν υψηλές ροπές εκκίνηση και σε χαμηλές ταχύτητες και αρκετά μικρότερες ροπές σε υψηλές ταχύτητες (π.χ. συστήματα κίνησης, έλξης). </a:t>
            </a:r>
            <a:endParaRPr lang="el-GR" sz="1200" b="1" dirty="0"/>
          </a:p>
        </p:txBody>
      </p:sp>
      <p:sp>
        <p:nvSpPr>
          <p:cNvPr id="6" name="Rectangle 5"/>
          <p:cNvSpPr/>
          <p:nvPr/>
        </p:nvSpPr>
        <p:spPr>
          <a:xfrm>
            <a:off x="2057400" y="1600200"/>
            <a:ext cx="4572000" cy="738664"/>
          </a:xfrm>
          <a:prstGeom prst="rect">
            <a:avLst/>
          </a:prstGeom>
        </p:spPr>
        <p:txBody>
          <a:bodyPr>
            <a:spAutoFit/>
          </a:bodyPr>
          <a:lstStyle/>
          <a:p>
            <a:pPr algn="just"/>
            <a:r>
              <a:rPr lang="el-GR" sz="1400" b="1" dirty="0" smtClean="0"/>
              <a:t>Με τη μέθοδο αυτή, ο έλεγχος των στροφών επιτυγχάνεται με τη μεταβολή της συχνότητας της τάσης τροφοδοσίας, διατηρώντας το μέγεθός της σταθερό. </a:t>
            </a:r>
            <a:endParaRPr lang="en-US" sz="1400" b="1" dirty="0"/>
          </a:p>
        </p:txBody>
      </p:sp>
      <p:sp>
        <p:nvSpPr>
          <p:cNvPr id="15363" name="Rectangle 3"/>
          <p:cNvSpPr>
            <a:spLocks noChangeArrowheads="1"/>
          </p:cNvSpPr>
          <p:nvPr/>
        </p:nvSpPr>
        <p:spPr bwMode="auto">
          <a:xfrm>
            <a:off x="152400" y="4045550"/>
            <a:ext cx="33528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7.27:</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Χαρακτηριστικές ροπής-στροφών ασύγχρονου κινητήρα. Σταθερή </a:t>
            </a:r>
            <a:r>
              <a:rPr lang="el-GR" sz="1000" b="1" dirty="0" smtClean="0">
                <a:latin typeface="Arial" pitchFamily="34" charset="0"/>
                <a:ea typeface="Times New Roman" pitchFamily="18" charset="0"/>
                <a:cs typeface="Arial" pitchFamily="34" charset="0"/>
              </a:rPr>
              <a:t>τάση - μεταβαλλόμενη συχνότητα.</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381000" y="914400"/>
            <a:ext cx="8382000" cy="5791200"/>
          </a:xfrm>
        </p:spPr>
        <p:txBody>
          <a:bodyPr/>
          <a:lstStyle/>
          <a:p>
            <a:r>
              <a:rPr lang="en-US" sz="1800" b="1" u="sng" dirty="0" err="1" smtClean="0">
                <a:solidFill>
                  <a:schemeClr val="accent2"/>
                </a:solidFill>
              </a:rPr>
              <a:t>Επίδραση</a:t>
            </a:r>
            <a:r>
              <a:rPr lang="en-US" sz="1800" b="1" u="sng" dirty="0" smtClean="0">
                <a:solidFill>
                  <a:schemeClr val="accent2"/>
                </a:solidFill>
              </a:rPr>
              <a:t> </a:t>
            </a:r>
            <a:r>
              <a:rPr lang="en-US" sz="1800" b="1" u="sng" dirty="0" err="1" smtClean="0">
                <a:solidFill>
                  <a:schemeClr val="accent2"/>
                </a:solidFill>
              </a:rPr>
              <a:t>της</a:t>
            </a:r>
            <a:r>
              <a:rPr lang="en-US" sz="1800" b="1" u="sng" dirty="0" smtClean="0">
                <a:solidFill>
                  <a:schemeClr val="accent2"/>
                </a:solidFill>
              </a:rPr>
              <a:t> </a:t>
            </a:r>
            <a:r>
              <a:rPr lang="en-US" sz="1800" b="1" u="sng" dirty="0" err="1" smtClean="0">
                <a:solidFill>
                  <a:schemeClr val="accent2"/>
                </a:solidFill>
              </a:rPr>
              <a:t>ρύθμισης</a:t>
            </a:r>
            <a:r>
              <a:rPr lang="en-US" sz="1800" b="1" u="sng" dirty="0" smtClean="0">
                <a:solidFill>
                  <a:schemeClr val="accent2"/>
                </a:solidFill>
              </a:rPr>
              <a:t> του </a:t>
            </a:r>
            <a:r>
              <a:rPr lang="en-US" sz="1800" b="1" u="sng" dirty="0" err="1" smtClean="0">
                <a:solidFill>
                  <a:schemeClr val="accent2"/>
                </a:solidFill>
              </a:rPr>
              <a:t>λόγου</a:t>
            </a:r>
            <a:r>
              <a:rPr lang="en-US" sz="1800" b="1" u="sng" dirty="0" smtClean="0">
                <a:solidFill>
                  <a:schemeClr val="accent2"/>
                </a:solidFill>
              </a:rPr>
              <a:t> V/f</a:t>
            </a:r>
          </a:p>
        </p:txBody>
      </p:sp>
      <p:graphicFrame>
        <p:nvGraphicFramePr>
          <p:cNvPr id="16387" name="Object 8"/>
          <p:cNvGraphicFramePr>
            <a:graphicFrameLocks noChangeAspect="1"/>
          </p:cNvGraphicFramePr>
          <p:nvPr/>
        </p:nvGraphicFramePr>
        <p:xfrm>
          <a:off x="762000" y="1600200"/>
          <a:ext cx="3743325" cy="2332037"/>
        </p:xfrm>
        <a:graphic>
          <a:graphicData uri="http://schemas.openxmlformats.org/presentationml/2006/ole">
            <p:oleObj spid="_x0000_s16387" name="Visio" r:id="rId3" imgW="3054921" imgH="1908160" progId="Visio.Drawing.11">
              <p:embed/>
            </p:oleObj>
          </a:graphicData>
        </a:graphic>
      </p:graphicFrame>
      <p:sp>
        <p:nvSpPr>
          <p:cNvPr id="7" name="Rectangle 6"/>
          <p:cNvSpPr/>
          <p:nvPr/>
        </p:nvSpPr>
        <p:spPr>
          <a:xfrm>
            <a:off x="4572000" y="1997839"/>
            <a:ext cx="4114800" cy="2462213"/>
          </a:xfrm>
          <a:prstGeom prst="rect">
            <a:avLst/>
          </a:prstGeom>
        </p:spPr>
        <p:txBody>
          <a:bodyPr wrap="square">
            <a:spAutoFit/>
          </a:bodyPr>
          <a:lstStyle/>
          <a:p>
            <a:pPr algn="just"/>
            <a:r>
              <a:rPr lang="el-GR" sz="1400" b="1" dirty="0" smtClean="0"/>
              <a:t>Για την αποδοτικότερη χρησιμοποίηση των μαγνητικών χαρακτηριστικών του </a:t>
            </a:r>
            <a:r>
              <a:rPr lang="el-GR" sz="1400" b="1" dirty="0" err="1" smtClean="0"/>
              <a:t>σιδηρομαγνητικού</a:t>
            </a:r>
            <a:r>
              <a:rPr lang="el-GR" sz="1400" b="1" dirty="0" smtClean="0"/>
              <a:t> κυκλώματος, στα συστήματα ελέγχου των στροφών των ασύγχρονων κινητήρων, η μεταβολή της συχνότητας συνοδεύεται από ανάλογη μεταβολή του μεγέθους της τάσης τροφοδοσίας, έτσι ώστε η μαγνητική ροή στο διάκενο να διατηρείται στη μέγιστη δυνατή τιμή.</a:t>
            </a:r>
            <a:endParaRPr lang="en-US" sz="1400" b="1" dirty="0" smtClean="0"/>
          </a:p>
          <a:p>
            <a:pPr algn="just"/>
            <a:endParaRPr lang="en-US" sz="1400" b="1" dirty="0" smtClean="0"/>
          </a:p>
          <a:p>
            <a:pPr algn="just"/>
            <a:endParaRPr lang="en-US" sz="1400" b="1" dirty="0" smtClean="0"/>
          </a:p>
          <a:p>
            <a:pPr algn="just"/>
            <a:endParaRPr lang="el-GR" sz="1400" b="1" dirty="0"/>
          </a:p>
        </p:txBody>
      </p:sp>
      <p:sp>
        <p:nvSpPr>
          <p:cNvPr id="16389" name="Rectangle 5"/>
          <p:cNvSpPr>
            <a:spLocks noChangeArrowheads="1"/>
          </p:cNvSpPr>
          <p:nvPr/>
        </p:nvSpPr>
        <p:spPr bwMode="auto">
          <a:xfrm>
            <a:off x="228600" y="4191000"/>
            <a:ext cx="5562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7.28:</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Χαρακτηριστικές ροπής-στροφών.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388" name="Object 4"/>
          <p:cNvGraphicFramePr>
            <a:graphicFrameLocks noChangeAspect="1"/>
          </p:cNvGraphicFramePr>
          <p:nvPr/>
        </p:nvGraphicFramePr>
        <p:xfrm>
          <a:off x="3276600" y="4267200"/>
          <a:ext cx="1076325" cy="219075"/>
        </p:xfrm>
        <a:graphic>
          <a:graphicData uri="http://schemas.openxmlformats.org/presentationml/2006/ole">
            <p:oleObj spid="_x0000_s16388" r:id="rId4" imgW="1079032" imgH="215806" progId="">
              <p:embed/>
            </p:oleObj>
          </a:graphicData>
        </a:graphic>
      </p:graphicFrame>
      <p:sp>
        <p:nvSpPr>
          <p:cNvPr id="16391" name="Rectangle 7"/>
          <p:cNvSpPr>
            <a:spLocks noChangeArrowheads="1"/>
          </p:cNvSpPr>
          <p:nvPr/>
        </p:nvSpPr>
        <p:spPr bwMode="auto">
          <a:xfrm>
            <a:off x="4572000" y="4030162"/>
            <a:ext cx="41910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Από το σχ.7.25, είναι εμφανής η μείωση της ροπής ανατροπής στις χαμηλές συχνότητες λειτουργίας (πρακτικά κάτω των </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390" name="Object 6"/>
          <p:cNvGraphicFramePr>
            <a:graphicFrameLocks noChangeAspect="1"/>
          </p:cNvGraphicFramePr>
          <p:nvPr/>
        </p:nvGraphicFramePr>
        <p:xfrm>
          <a:off x="5334000" y="4419600"/>
          <a:ext cx="342900" cy="161925"/>
        </p:xfrm>
        <a:graphic>
          <a:graphicData uri="http://schemas.openxmlformats.org/presentationml/2006/ole">
            <p:oleObj spid="_x0000_s16390" r:id="rId5" imgW="342603" imgH="164957" progId="">
              <p:embed/>
            </p:oleObj>
          </a:graphicData>
        </a:graphic>
      </p:graphicFrame>
      <p:sp>
        <p:nvSpPr>
          <p:cNvPr id="16392" name="Rectangle 8"/>
          <p:cNvSpPr>
            <a:spLocks noChangeArrowheads="1"/>
          </p:cNvSpPr>
          <p:nvPr/>
        </p:nvSpPr>
        <p:spPr bwMode="auto">
          <a:xfrm>
            <a:off x="8610600" y="441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4495800" y="4800600"/>
            <a:ext cx="4495800" cy="400110"/>
          </a:xfrm>
          <a:prstGeom prst="rect">
            <a:avLst/>
          </a:prstGeom>
        </p:spPr>
        <p:txBody>
          <a:bodyPr wrap="square">
            <a:spAutoFit/>
          </a:bodyPr>
          <a:lstStyle/>
          <a:p>
            <a:r>
              <a:rPr lang="el-GR" sz="1000" b="1" dirty="0" smtClean="0"/>
              <a:t>Η μείωση αυτή, οφείλεται στη μείωση της ροής διακένου, λόγω της επίδρασης της ωμικής αντίστασης του τυλίγματος τυμπάνου (σχ.7.29). </a:t>
            </a:r>
            <a:endParaRPr lang="en-US" sz="1000" b="1" dirty="0"/>
          </a:p>
        </p:txBody>
      </p:sp>
      <p:pic>
        <p:nvPicPr>
          <p:cNvPr id="16393" name="Picture 9"/>
          <p:cNvPicPr>
            <a:picLocks noChangeAspect="1" noChangeArrowheads="1"/>
          </p:cNvPicPr>
          <p:nvPr/>
        </p:nvPicPr>
        <p:blipFill>
          <a:blip r:embed="rId6" cstate="print"/>
          <a:srcRect/>
          <a:stretch>
            <a:fillRect/>
          </a:stretch>
        </p:blipFill>
        <p:spPr bwMode="auto">
          <a:xfrm>
            <a:off x="1600200" y="4572000"/>
            <a:ext cx="2114550" cy="1514475"/>
          </a:xfrm>
          <a:prstGeom prst="rect">
            <a:avLst/>
          </a:prstGeom>
          <a:noFill/>
          <a:ln w="9525">
            <a:noFill/>
            <a:miter lim="800000"/>
            <a:headEnd/>
            <a:tailEnd/>
          </a:ln>
        </p:spPr>
      </p:pic>
      <p:sp>
        <p:nvSpPr>
          <p:cNvPr id="16395" name="Rectangle 11"/>
          <p:cNvSpPr>
            <a:spLocks noChangeArrowheads="1"/>
          </p:cNvSpPr>
          <p:nvPr/>
        </p:nvSpPr>
        <p:spPr bwMode="auto">
          <a:xfrm>
            <a:off x="152400" y="6477000"/>
            <a:ext cx="4038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7.29:</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Διόρθωση του λόγου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394" name="Object 10"/>
          <p:cNvGraphicFramePr>
            <a:graphicFrameLocks noChangeAspect="1"/>
          </p:cNvGraphicFramePr>
          <p:nvPr/>
        </p:nvGraphicFramePr>
        <p:xfrm>
          <a:off x="2438400" y="6553200"/>
          <a:ext cx="333375" cy="190500"/>
        </p:xfrm>
        <a:graphic>
          <a:graphicData uri="http://schemas.openxmlformats.org/presentationml/2006/ole">
            <p:oleObj spid="_x0000_s16394" r:id="rId7" imgW="330057" imgH="190417" progId="">
              <p:embed/>
            </p:oleObj>
          </a:graphicData>
        </a:graphic>
      </p:graphicFrame>
      <p:sp>
        <p:nvSpPr>
          <p:cNvPr id="16396" name="Rectangle 12"/>
          <p:cNvSpPr>
            <a:spLocks noChangeArrowheads="1"/>
          </p:cNvSpPr>
          <p:nvPr/>
        </p:nvSpPr>
        <p:spPr bwMode="auto">
          <a:xfrm rot="10800000" flipV="1">
            <a:off x="2819400" y="6329318"/>
            <a:ext cx="25908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στις χαμηλές συχνότητες για τη</a:t>
            </a:r>
            <a:r>
              <a:rPr lang="el-GR" sz="1100" dirty="0" smtClean="0">
                <a:latin typeface="Arial" pitchFamily="34" charset="0"/>
                <a:ea typeface="Times New Roman" pitchFamily="18" charset="0"/>
                <a:cs typeface="Arial" pitchFamily="34" charset="0"/>
              </a:rPr>
              <a:t> διατήρηση  της μαγνητικής ροής</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7" name="Rectangle 13"/>
          <p:cNvSpPr>
            <a:spLocks noChangeArrowheads="1"/>
          </p:cNvSpPr>
          <p:nvPr/>
        </p:nvSpPr>
        <p:spPr bwMode="auto">
          <a:xfrm>
            <a:off x="5715000" y="5165467"/>
            <a:ext cx="28956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Για λειτουργία με ονομαστικό ρεύμα, η πτώση τάσης στην ωμική αντίσταση του τυλίγματος του </a:t>
            </a:r>
            <a:r>
              <a:rPr kumimoji="0" lang="el-GR" sz="1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στάτη</a:t>
            </a:r>
            <a:r>
              <a:rPr kumimoji="0" lang="el-GR" sz="1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έχει το ίδιο μέγεθος για όλες τις συχνότητες, με αποτέλεσμα να αποτελεί ένα αρκετά σημαντικό ποσοστό της τάσης τροφοδοσίας στις χαμηλές συχνότητες λειτουργίας, σε σχέση με το αντίστοιχο ποσοστό στις υψηλές συχνότητες (όπου η επίδραση της μπορεί κάλλιστα να αμεληθεί). </a:t>
            </a:r>
            <a:endParaRPr kumimoji="0" lang="el-GR" sz="10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914400"/>
            <a:ext cx="8610600" cy="5638800"/>
          </a:xfrm>
        </p:spPr>
        <p:txBody>
          <a:bodyPr>
            <a:normAutofit/>
          </a:bodyPr>
          <a:lstStyle/>
          <a:p>
            <a:r>
              <a:rPr lang="en-US" sz="1800" b="1" u="sng" dirty="0" err="1" smtClean="0">
                <a:solidFill>
                  <a:srgbClr val="A50021"/>
                </a:solidFill>
              </a:rPr>
              <a:t>Ταξινόμηση</a:t>
            </a:r>
            <a:r>
              <a:rPr lang="en-US" sz="1800" b="1" u="sng" dirty="0" smtClean="0">
                <a:solidFill>
                  <a:srgbClr val="A50021"/>
                </a:solidFill>
              </a:rPr>
              <a:t> </a:t>
            </a:r>
            <a:r>
              <a:rPr lang="en-US" sz="1800" b="1" u="sng" dirty="0" err="1" smtClean="0">
                <a:solidFill>
                  <a:srgbClr val="A50021"/>
                </a:solidFill>
              </a:rPr>
              <a:t>κινητήρων</a:t>
            </a:r>
            <a:r>
              <a:rPr lang="en-US" sz="1800" b="1" u="sng" dirty="0" smtClean="0">
                <a:solidFill>
                  <a:srgbClr val="A50021"/>
                </a:solidFill>
              </a:rPr>
              <a:t> </a:t>
            </a:r>
            <a:r>
              <a:rPr lang="en-US" sz="1800" b="1" u="sng" dirty="0" err="1" smtClean="0">
                <a:solidFill>
                  <a:srgbClr val="A50021"/>
                </a:solidFill>
              </a:rPr>
              <a:t>επαγωγής</a:t>
            </a:r>
            <a:endParaRPr lang="en-US" sz="1800" b="1" u="sng" dirty="0" smtClean="0">
              <a:solidFill>
                <a:srgbClr val="A50021"/>
              </a:solidFill>
            </a:endParaRPr>
          </a:p>
          <a:p>
            <a:endParaRPr lang="en-US" sz="1800" b="1" dirty="0"/>
          </a:p>
        </p:txBody>
      </p:sp>
      <p:graphicFrame>
        <p:nvGraphicFramePr>
          <p:cNvPr id="17410" name="Object 5"/>
          <p:cNvGraphicFramePr>
            <a:graphicFrameLocks noChangeAspect="1"/>
          </p:cNvGraphicFramePr>
          <p:nvPr/>
        </p:nvGraphicFramePr>
        <p:xfrm>
          <a:off x="533400" y="1371600"/>
          <a:ext cx="2209800" cy="2477956"/>
        </p:xfrm>
        <a:graphic>
          <a:graphicData uri="http://schemas.openxmlformats.org/presentationml/2006/ole">
            <p:oleObj spid="_x0000_s17410" name="Visio" r:id="rId3" imgW="1936694" imgH="2171700" progId="Visio.Drawing.11">
              <p:embed/>
            </p:oleObj>
          </a:graphicData>
        </a:graphic>
      </p:graphicFrame>
      <p:graphicFrame>
        <p:nvGraphicFramePr>
          <p:cNvPr id="6" name="Group 171"/>
          <p:cNvGraphicFramePr>
            <a:graphicFrameLocks noGrp="1"/>
          </p:cNvGraphicFramePr>
          <p:nvPr/>
        </p:nvGraphicFramePr>
        <p:xfrm>
          <a:off x="3200400" y="1524000"/>
          <a:ext cx="4800600" cy="2042160"/>
        </p:xfrm>
        <a:graphic>
          <a:graphicData uri="http://schemas.openxmlformats.org/drawingml/2006/table">
            <a:tbl>
              <a:tblPr/>
              <a:tblGrid>
                <a:gridCol w="716241"/>
                <a:gridCol w="1124539"/>
                <a:gridCol w="916953"/>
                <a:gridCol w="916954"/>
                <a:gridCol w="1125913"/>
              </a:tblGrid>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Κλάση</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Ροπή</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εκκίνησης</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α.μ</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Ρεύμα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εκκίνησης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(α.μ.)</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Μέγιστη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ροπή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(α.μ.)</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Περιοχή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ολίσθησης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πλ. φορτίου (%)</a:t>
                      </a: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Α</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1.5 - 1.8</a:t>
                      </a:r>
                      <a:endParaRPr kumimoji="0" lang="en-US" sz="13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5 - 8</a:t>
                      </a:r>
                      <a:endParaRPr kumimoji="0" lang="en-US" sz="13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2 - 2.5</a:t>
                      </a:r>
                      <a:endParaRPr kumimoji="0" lang="en-US" sz="13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2 - 5</a:t>
                      </a:r>
                      <a:endParaRPr kumimoji="0" lang="en-US" sz="13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Β</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1.5 - 1.8</a:t>
                      </a:r>
                      <a:endParaRPr kumimoji="0" lang="en-US" sz="13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4.5 - 5</a:t>
                      </a:r>
                      <a:endParaRPr kumimoji="0" lang="en-US" sz="13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2 - 3</a:t>
                      </a:r>
                      <a:endParaRPr kumimoji="0" lang="en-US" sz="13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3 - 6</a:t>
                      </a:r>
                      <a:endParaRPr kumimoji="0" lang="en-US" sz="13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2.0 - 2.5</a:t>
                      </a:r>
                      <a:endParaRPr kumimoji="0" lang="en-US" sz="13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3.5 - 5</a:t>
                      </a:r>
                      <a:endParaRPr kumimoji="0" lang="en-US" sz="13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1.9 - 2.3</a:t>
                      </a:r>
                      <a:endParaRPr kumimoji="0" lang="en-US" sz="13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4 - 8</a:t>
                      </a:r>
                      <a:endParaRPr kumimoji="0" lang="en-US" sz="13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D</a:t>
                      </a:r>
                      <a:endParaRPr kumimoji="0" lang="en-US" sz="1400" b="1" i="0" u="none" strike="noStrike" cap="none" normalizeH="0" baseline="0" smtClean="0">
                        <a:ln>
                          <a:noFill/>
                        </a:ln>
                        <a:solidFill>
                          <a:schemeClr val="tx1"/>
                        </a:solidFill>
                        <a:effectLst/>
                        <a:latin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2.8 - 3.0</a:t>
                      </a:r>
                      <a:endParaRPr kumimoji="0" lang="en-US" sz="13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3 - 8</a:t>
                      </a:r>
                      <a:endParaRPr kumimoji="0" lang="en-US" sz="13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US" sz="13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cs typeface="Times New Roman" pitchFamily="18" charset="0"/>
                        </a:rPr>
                        <a:t>7 - 17</a:t>
                      </a:r>
                      <a:endParaRPr kumimoji="0" lang="en-US" sz="13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304800" y="4038600"/>
            <a:ext cx="8534400" cy="2492990"/>
          </a:xfrm>
          <a:prstGeom prst="rect">
            <a:avLst/>
          </a:prstGeom>
        </p:spPr>
        <p:txBody>
          <a:bodyPr wrap="square">
            <a:spAutoFit/>
          </a:bodyPr>
          <a:lstStyle/>
          <a:p>
            <a:pPr algn="just"/>
            <a:r>
              <a:rPr lang="el-GR" sz="1200" b="1" dirty="0" smtClean="0"/>
              <a:t>Η μορφή των παραπάνω χαρακτηριστικών, οφείλεται κυρίως στη διαφορετική σχεδίαση του δρομέα. </a:t>
            </a:r>
          </a:p>
          <a:p>
            <a:pPr algn="just">
              <a:buFontTx/>
              <a:buBlip>
                <a:blip r:embed="rId4"/>
              </a:buBlip>
            </a:pPr>
            <a:r>
              <a:rPr lang="el-GR" sz="1200" b="1" dirty="0" smtClean="0"/>
              <a:t>  Οι κινητήρες των κατηγοριών Α και </a:t>
            </a:r>
            <a:r>
              <a:rPr lang="en-US" sz="1200" b="1" dirty="0" smtClean="0"/>
              <a:t>D</a:t>
            </a:r>
            <a:r>
              <a:rPr lang="el-GR" sz="1200" b="1" dirty="0" smtClean="0"/>
              <a:t> είναι απλού κλωβού, ενώ </a:t>
            </a:r>
          </a:p>
          <a:p>
            <a:pPr algn="just">
              <a:buFontTx/>
              <a:buBlip>
                <a:blip r:embed="rId4"/>
              </a:buBlip>
            </a:pPr>
            <a:r>
              <a:rPr lang="el-GR" sz="1200" b="1" dirty="0" smtClean="0"/>
              <a:t>  Οι κινητήρες των κατηγοριών </a:t>
            </a:r>
            <a:r>
              <a:rPr lang="en-US" sz="1200" b="1" dirty="0" smtClean="0"/>
              <a:t>B </a:t>
            </a:r>
            <a:r>
              <a:rPr lang="el-GR" sz="1200" b="1" dirty="0" smtClean="0"/>
              <a:t>και </a:t>
            </a:r>
            <a:r>
              <a:rPr lang="en-US" sz="1200" b="1" dirty="0" smtClean="0"/>
              <a:t>C</a:t>
            </a:r>
            <a:r>
              <a:rPr lang="el-GR" sz="1200" b="1" dirty="0" smtClean="0"/>
              <a:t> είναι διπλού κλωβού. </a:t>
            </a:r>
          </a:p>
          <a:p>
            <a:pPr algn="just"/>
            <a:r>
              <a:rPr lang="el-GR" sz="1200" b="1" dirty="0" smtClean="0"/>
              <a:t>   </a:t>
            </a:r>
            <a:r>
              <a:rPr lang="el-GR" sz="1200" b="1" u="sng" dirty="0" smtClean="0"/>
              <a:t>Από άποψη εφαρμογών</a:t>
            </a:r>
            <a:r>
              <a:rPr lang="el-GR" sz="1200" b="1" dirty="0" smtClean="0"/>
              <a:t>:</a:t>
            </a:r>
          </a:p>
          <a:p>
            <a:pPr algn="just">
              <a:buFontTx/>
              <a:buBlip>
                <a:blip r:embed="rId4"/>
              </a:buBlip>
            </a:pPr>
            <a:r>
              <a:rPr lang="el-GR" sz="1200" b="1" dirty="0" smtClean="0"/>
              <a:t>   Οι κινητήρες των κατηγοριών Α και Β είναι γενικής χρήσης, με κύριες εφαρμογές σε ανεμιστήρες,</a:t>
            </a:r>
          </a:p>
          <a:p>
            <a:pPr algn="just"/>
            <a:r>
              <a:rPr lang="el-GR" sz="1200" b="1" dirty="0" smtClean="0"/>
              <a:t>     αντλίες, φυσητήρες, εργαλειομηχανές, κλπ.</a:t>
            </a:r>
          </a:p>
          <a:p>
            <a:pPr algn="just">
              <a:buFontTx/>
              <a:buBlip>
                <a:blip r:embed="rId4"/>
              </a:buBlip>
            </a:pPr>
            <a:r>
              <a:rPr lang="el-GR" sz="1200" b="1" dirty="0" smtClean="0"/>
              <a:t>  Οι κινητήρες της κατηγορίας </a:t>
            </a:r>
            <a:r>
              <a:rPr lang="en-US" sz="1200" b="1" dirty="0" smtClean="0"/>
              <a:t>C</a:t>
            </a:r>
            <a:r>
              <a:rPr lang="el-GR" sz="1200" b="1" dirty="0" smtClean="0"/>
              <a:t>, χρησιμοποιούνται κυρίως σε συμπιεστές και μεταφορικές ταινίες. </a:t>
            </a:r>
          </a:p>
          <a:p>
            <a:pPr algn="just">
              <a:buFontTx/>
              <a:buBlip>
                <a:blip r:embed="rId4"/>
              </a:buBlip>
            </a:pPr>
            <a:r>
              <a:rPr lang="el-GR" sz="1200" b="1" dirty="0" smtClean="0"/>
              <a:t>  Οι κινητήρες της κατηγορίας </a:t>
            </a:r>
            <a:r>
              <a:rPr lang="en-US" sz="1200" b="1" dirty="0" smtClean="0"/>
              <a:t>D</a:t>
            </a:r>
            <a:r>
              <a:rPr lang="el-GR" sz="1200" b="1" dirty="0" smtClean="0"/>
              <a:t>, λόγω της υψηλής ολίσθησης κανονικής λειτουργίας, παρουσιάζουν αυξημένες απώλειες χαλκού και μειωμένη απόδοση. Χρησιμοποιούνται για φορτία μεγάλης αδράνειας, </a:t>
            </a:r>
          </a:p>
          <a:p>
            <a:pPr algn="just"/>
            <a:r>
              <a:rPr lang="el-GR" sz="1200" b="1" dirty="0" smtClean="0"/>
              <a:t>π.χ. </a:t>
            </a:r>
            <a:r>
              <a:rPr lang="el-GR" sz="1200" b="1" dirty="0" err="1" smtClean="0"/>
              <a:t>στράντζες</a:t>
            </a:r>
            <a:r>
              <a:rPr lang="el-GR" sz="1200" b="1" dirty="0" smtClean="0"/>
              <a:t>, πρέσες, ψαλίδια κλπ. Είναι δε οι περισσότεροι κατάλληλοι κινητήρες, για ρύθμιση στροφών με μεταβολή της τάσης τροφοδοσίας, καθόσον το σημείο ανατροπής παρουσιάζεται σε πολύ υψηλή ολίσθηση. Επίσης, οι κινητήρες της κατηγορίας αυτής παρουσιάζουν μικρότερους χρόνους εκκίνησης έναντι των υπολοίπων κατηγοριών, γεγονός το οποίο τους κάνει ιδιαίτερα κατάλληλους για λειτουργίες που απαιτούν μεγάλη συχνότητα εκκινήσεων-διακοπών (π.χ. έλξη, κρουστικά φορτία, κλπ.).</a:t>
            </a:r>
            <a:endParaRPr lang="el-GR"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5333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1066800"/>
            <a:ext cx="8686800" cy="5638800"/>
          </a:xfrm>
        </p:spPr>
        <p:txBody>
          <a:bodyPr>
            <a:normAutofit/>
          </a:bodyPr>
          <a:lstStyle/>
          <a:p>
            <a:r>
              <a:rPr lang="el-GR" sz="1800" u="sng" dirty="0" smtClean="0">
                <a:solidFill>
                  <a:srgbClr val="A50021"/>
                </a:solidFill>
              </a:rPr>
              <a:t>Μέγιστη ροπή ή ροπή Ανατροπής </a:t>
            </a:r>
            <a:r>
              <a:rPr lang="en-US" sz="1800" u="sng" dirty="0" smtClean="0">
                <a:solidFill>
                  <a:srgbClr val="A50021"/>
                </a:solidFill>
              </a:rPr>
              <a:t> (</a:t>
            </a:r>
            <a:r>
              <a:rPr lang="el-GR" sz="1800" u="sng" dirty="0" smtClean="0">
                <a:solidFill>
                  <a:srgbClr val="A50021"/>
                </a:solidFill>
              </a:rPr>
              <a:t>Τ</a:t>
            </a:r>
            <a:r>
              <a:rPr lang="en-US" sz="1800" u="sng" baseline="-25000" dirty="0" smtClean="0">
                <a:solidFill>
                  <a:srgbClr val="A50021"/>
                </a:solidFill>
              </a:rPr>
              <a:t>max</a:t>
            </a:r>
            <a:r>
              <a:rPr lang="en-US" sz="1800" u="sng" dirty="0" smtClean="0">
                <a:solidFill>
                  <a:srgbClr val="A50021"/>
                </a:solidFill>
              </a:rPr>
              <a:t>)</a:t>
            </a:r>
            <a:endParaRPr lang="el-GR" sz="1800" u="sng" baseline="-25000" dirty="0" smtClean="0">
              <a:solidFill>
                <a:srgbClr val="A50021"/>
              </a:solidFill>
            </a:endParaRPr>
          </a:p>
          <a:p>
            <a:endParaRPr lang="en-US" sz="1800" dirty="0"/>
          </a:p>
        </p:txBody>
      </p:sp>
      <p:sp>
        <p:nvSpPr>
          <p:cNvPr id="4" name="Text Box 14"/>
          <p:cNvSpPr txBox="1">
            <a:spLocks noChangeArrowheads="1"/>
          </p:cNvSpPr>
          <p:nvPr/>
        </p:nvSpPr>
        <p:spPr bwMode="auto">
          <a:xfrm>
            <a:off x="152400" y="1600200"/>
            <a:ext cx="5715000" cy="369332"/>
          </a:xfrm>
          <a:prstGeom prst="rect">
            <a:avLst/>
          </a:prstGeom>
          <a:noFill/>
          <a:ln w="9525">
            <a:noFill/>
            <a:miter lim="800000"/>
            <a:headEnd/>
            <a:tailEnd/>
          </a:ln>
        </p:spPr>
        <p:txBody>
          <a:bodyPr wrap="square">
            <a:spAutoFit/>
          </a:bodyPr>
          <a:lstStyle/>
          <a:p>
            <a:r>
              <a:rPr lang="en-US" u="sng" dirty="0">
                <a:solidFill>
                  <a:srgbClr val="A50021"/>
                </a:solidFill>
              </a:rPr>
              <a:t>P</a:t>
            </a:r>
            <a:r>
              <a:rPr lang="el-GR" u="sng" dirty="0">
                <a:solidFill>
                  <a:srgbClr val="A50021"/>
                </a:solidFill>
              </a:rPr>
              <a:t>οπή Εκκίνησης </a:t>
            </a:r>
            <a:r>
              <a:rPr lang="en-US" u="sng" dirty="0">
                <a:solidFill>
                  <a:srgbClr val="A50021"/>
                </a:solidFill>
              </a:rPr>
              <a:t> (</a:t>
            </a:r>
            <a:r>
              <a:rPr lang="el-GR" u="sng" dirty="0">
                <a:solidFill>
                  <a:srgbClr val="A50021"/>
                </a:solidFill>
              </a:rPr>
              <a:t>Τ</a:t>
            </a:r>
            <a:r>
              <a:rPr lang="en-US" u="sng" baseline="-25000" dirty="0" err="1">
                <a:solidFill>
                  <a:srgbClr val="A50021"/>
                </a:solidFill>
              </a:rPr>
              <a:t>st</a:t>
            </a:r>
            <a:r>
              <a:rPr lang="en-US" u="sng" dirty="0">
                <a:solidFill>
                  <a:srgbClr val="A50021"/>
                </a:solidFill>
              </a:rPr>
              <a:t>) </a:t>
            </a:r>
            <a:r>
              <a:rPr lang="el-GR" b="0" dirty="0"/>
              <a:t>εάν θέσουμε όπου</a:t>
            </a:r>
            <a:r>
              <a:rPr lang="el-GR" dirty="0"/>
              <a:t> </a:t>
            </a:r>
            <a:r>
              <a:rPr lang="en-US" dirty="0"/>
              <a:t>s =1</a:t>
            </a:r>
            <a:endParaRPr lang="el-GR" dirty="0"/>
          </a:p>
        </p:txBody>
      </p:sp>
      <p:graphicFrame>
        <p:nvGraphicFramePr>
          <p:cNvPr id="2050" name="Object 2"/>
          <p:cNvGraphicFramePr>
            <a:graphicFrameLocks noChangeAspect="1"/>
          </p:cNvGraphicFramePr>
          <p:nvPr/>
        </p:nvGraphicFramePr>
        <p:xfrm>
          <a:off x="1219200" y="2209800"/>
          <a:ext cx="4038600" cy="914400"/>
        </p:xfrm>
        <a:graphic>
          <a:graphicData uri="http://schemas.openxmlformats.org/presentationml/2006/ole">
            <p:oleObj spid="_x0000_s2050" name="Equation" r:id="rId3" imgW="2184120" imgH="457200" progId="Equation.DSMT4">
              <p:embed/>
            </p:oleObj>
          </a:graphicData>
        </a:graphic>
      </p:graphicFrame>
      <p:sp>
        <p:nvSpPr>
          <p:cNvPr id="6" name="Rectangle 20"/>
          <p:cNvSpPr>
            <a:spLocks noChangeArrowheads="1"/>
          </p:cNvSpPr>
          <p:nvPr/>
        </p:nvSpPr>
        <p:spPr bwMode="auto">
          <a:xfrm>
            <a:off x="152400" y="3869144"/>
            <a:ext cx="7696200" cy="1446550"/>
          </a:xfrm>
          <a:prstGeom prst="rect">
            <a:avLst/>
          </a:prstGeom>
          <a:noFill/>
          <a:ln w="9525">
            <a:noFill/>
            <a:miter lim="800000"/>
            <a:headEnd/>
            <a:tailEnd/>
          </a:ln>
        </p:spPr>
        <p:txBody>
          <a:bodyPr wrap="square" anchor="ctr">
            <a:spAutoFit/>
          </a:bodyPr>
          <a:lstStyle/>
          <a:p>
            <a:pPr algn="just"/>
            <a:r>
              <a:rPr lang="el-GR" sz="1100" b="1" dirty="0"/>
              <a:t>Για μηχανές </a:t>
            </a:r>
            <a:r>
              <a:rPr lang="el-GR" sz="1100" b="1" dirty="0">
                <a:solidFill>
                  <a:schemeClr val="accent2"/>
                </a:solidFill>
              </a:rPr>
              <a:t>τυλιγμένου δρομέα (</a:t>
            </a:r>
            <a:r>
              <a:rPr lang="el-GR" sz="1100" b="1" dirty="0" err="1">
                <a:solidFill>
                  <a:schemeClr val="accent2"/>
                </a:solidFill>
              </a:rPr>
              <a:t>δακτυλιοφόρες</a:t>
            </a:r>
            <a:r>
              <a:rPr lang="el-GR" sz="1100" b="1" dirty="0">
                <a:solidFill>
                  <a:schemeClr val="accent2"/>
                </a:solidFill>
              </a:rPr>
              <a:t>),</a:t>
            </a:r>
            <a:r>
              <a:rPr lang="el-GR" sz="1100" b="1" dirty="0"/>
              <a:t> μπορούμε να μεταβάλλουμε την αντίσταση </a:t>
            </a:r>
            <a:r>
              <a:rPr lang="en-US" sz="1100" b="1" dirty="0"/>
              <a:t>R</a:t>
            </a:r>
            <a:r>
              <a:rPr lang="en-US" sz="1100" b="1" baseline="-25000" dirty="0"/>
              <a:t>2</a:t>
            </a:r>
            <a:r>
              <a:rPr lang="el-GR" sz="1100" b="1" dirty="0"/>
              <a:t>, μεταβάλλοντας με αυτόν τον τρόπο κατά βούληση τις στροφές για τις οποίες θέλουμε τη μέγιστη ροπή. </a:t>
            </a:r>
          </a:p>
          <a:p>
            <a:pPr algn="just">
              <a:buFont typeface="Wingdings" pitchFamily="2" charset="2"/>
              <a:buChar char="§"/>
            </a:pPr>
            <a:r>
              <a:rPr lang="el-GR" sz="1100" b="1" dirty="0"/>
              <a:t>  Προσθέτοντας αντίσταση στο δρομέα, επιτυγχάνουμε τη</a:t>
            </a:r>
          </a:p>
          <a:p>
            <a:pPr algn="just">
              <a:buFont typeface="Wingdings" pitchFamily="2" charset="2"/>
              <a:buNone/>
            </a:pPr>
            <a:r>
              <a:rPr lang="el-GR" sz="1100" b="1" dirty="0"/>
              <a:t>    μετακίνηση του σημείου ανατροπής προς τα αριστερά, δηλαδή</a:t>
            </a:r>
          </a:p>
          <a:p>
            <a:pPr algn="just">
              <a:buFont typeface="Wingdings" pitchFamily="2" charset="2"/>
              <a:buNone/>
            </a:pPr>
            <a:r>
              <a:rPr lang="el-GR" sz="1100" b="1" dirty="0"/>
              <a:t>    σε μικρότερο αριθμό στροφών. </a:t>
            </a:r>
          </a:p>
          <a:p>
            <a:pPr algn="just">
              <a:buFont typeface="Wingdings" pitchFamily="2" charset="2"/>
              <a:buChar char="§"/>
            </a:pPr>
            <a:r>
              <a:rPr lang="el-GR" sz="1100" b="1" dirty="0"/>
              <a:t>  Με κατάλληλη επιλογή της προστιθέμενης ωμικής αντίστασης,</a:t>
            </a:r>
          </a:p>
          <a:p>
            <a:pPr algn="just">
              <a:buFont typeface="Wingdings" pitchFamily="2" charset="2"/>
              <a:buNone/>
            </a:pPr>
            <a:r>
              <a:rPr lang="el-GR" sz="1100" b="1" dirty="0"/>
              <a:t>    μπορούμε να επιτύχουμε τη μέγιστη ροπή ακόμη και κατά την</a:t>
            </a:r>
          </a:p>
          <a:p>
            <a:pPr algn="just">
              <a:buFont typeface="Wingdings" pitchFamily="2" charset="2"/>
              <a:buNone/>
            </a:pPr>
            <a:r>
              <a:rPr lang="el-GR" sz="1100" b="1" dirty="0"/>
              <a:t>    εκκίνηση. </a:t>
            </a:r>
          </a:p>
        </p:txBody>
      </p:sp>
      <p:graphicFrame>
        <p:nvGraphicFramePr>
          <p:cNvPr id="2051" name="Object 21"/>
          <p:cNvGraphicFramePr>
            <a:graphicFrameLocks noChangeAspect="1"/>
          </p:cNvGraphicFramePr>
          <p:nvPr/>
        </p:nvGraphicFramePr>
        <p:xfrm>
          <a:off x="4419600" y="4419600"/>
          <a:ext cx="3671888" cy="2300287"/>
        </p:xfrm>
        <a:graphic>
          <a:graphicData uri="http://schemas.openxmlformats.org/presentationml/2006/ole">
            <p:oleObj spid="_x0000_s2051" name="Visio" r:id="rId4" imgW="2591879" imgH="1624249" progId="Visio.Drawing.11">
              <p:embed/>
            </p:oleObj>
          </a:graphicData>
        </a:graphic>
      </p:graphicFrame>
      <p:sp>
        <p:nvSpPr>
          <p:cNvPr id="2053" name="Rectangle 5"/>
          <p:cNvSpPr>
            <a:spLocks noChangeArrowheads="1"/>
          </p:cNvSpPr>
          <p:nvPr/>
        </p:nvSpPr>
        <p:spPr bwMode="auto">
          <a:xfrm>
            <a:off x="152400" y="5554162"/>
            <a:ext cx="3352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7.16:</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Παρεμβολή εξωτερικής ωμικής αντίστασης στο δρομέα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380999"/>
          </a:xfrm>
        </p:spPr>
        <p:txBody>
          <a:bodyPr>
            <a:normAutofit fontScale="90000"/>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762000"/>
            <a:ext cx="8763000" cy="5943600"/>
          </a:xfrm>
        </p:spPr>
        <p:txBody>
          <a:bodyPr/>
          <a:lstStyle/>
          <a:p>
            <a:r>
              <a:rPr lang="el-GR" sz="1800" b="1" u="sng" dirty="0" smtClean="0">
                <a:solidFill>
                  <a:srgbClr val="A50021"/>
                </a:solidFill>
              </a:rPr>
              <a:t>Μέθοδοι εκκίνησης</a:t>
            </a:r>
            <a:r>
              <a:rPr lang="en-US" sz="1800" b="1" u="sng" dirty="0" smtClean="0">
                <a:solidFill>
                  <a:srgbClr val="A50021"/>
                </a:solidFill>
              </a:rPr>
              <a:t> </a:t>
            </a:r>
          </a:p>
          <a:p>
            <a:endParaRPr lang="en-US" dirty="0"/>
          </a:p>
        </p:txBody>
      </p:sp>
      <p:sp>
        <p:nvSpPr>
          <p:cNvPr id="4" name="Rectangle 6"/>
          <p:cNvSpPr>
            <a:spLocks noChangeArrowheads="1"/>
          </p:cNvSpPr>
          <p:nvPr/>
        </p:nvSpPr>
        <p:spPr bwMode="auto">
          <a:xfrm>
            <a:off x="304800" y="1371600"/>
            <a:ext cx="7794625" cy="1815882"/>
          </a:xfrm>
          <a:prstGeom prst="rect">
            <a:avLst/>
          </a:prstGeom>
          <a:noFill/>
          <a:ln w="9525">
            <a:noFill/>
            <a:miter lim="800000"/>
            <a:headEnd/>
            <a:tailEnd/>
          </a:ln>
        </p:spPr>
        <p:txBody>
          <a:bodyPr wrap="square">
            <a:spAutoFit/>
          </a:bodyPr>
          <a:lstStyle/>
          <a:p>
            <a:pPr algn="just"/>
            <a:r>
              <a:rPr lang="el-GR" sz="1600" b="1" dirty="0"/>
              <a:t>Ο 3Φ ασύγχρονος κινητήρας κατά την απ’ ευθείας εκκίνηση απορροφά </a:t>
            </a:r>
            <a:r>
              <a:rPr lang="el-GR" sz="1600" b="1" i="1" dirty="0">
                <a:latin typeface="Times New Roman" pitchFamily="18" charset="0"/>
                <a:cs typeface="Times New Roman" pitchFamily="18" charset="0"/>
              </a:rPr>
              <a:t>(5 </a:t>
            </a:r>
            <a:r>
              <a:rPr lang="en-US" sz="1600" b="1" i="1" dirty="0">
                <a:latin typeface="Times New Roman" pitchFamily="18" charset="0"/>
                <a:cs typeface="Times New Roman" pitchFamily="18" charset="0"/>
              </a:rPr>
              <a:t>÷</a:t>
            </a:r>
            <a:r>
              <a:rPr lang="el-GR" sz="1600" b="1" i="1" dirty="0">
                <a:latin typeface="Times New Roman" pitchFamily="18" charset="0"/>
                <a:cs typeface="Times New Roman" pitchFamily="18" charset="0"/>
              </a:rPr>
              <a:t> 8)</a:t>
            </a:r>
            <a:r>
              <a:rPr lang="el-GR" sz="1600" b="1" i="1" dirty="0" err="1">
                <a:latin typeface="Times New Roman" pitchFamily="18" charset="0"/>
                <a:cs typeface="Times New Roman" pitchFamily="18" charset="0"/>
              </a:rPr>
              <a:t>Ι</a:t>
            </a:r>
            <a:r>
              <a:rPr lang="el-GR" sz="1600" b="1" i="1" baseline="-25000" dirty="0" err="1">
                <a:latin typeface="Times New Roman" pitchFamily="18" charset="0"/>
                <a:cs typeface="Times New Roman" pitchFamily="18" charset="0"/>
              </a:rPr>
              <a:t>ον</a:t>
            </a:r>
            <a:endParaRPr lang="el-GR" sz="1600" b="1" i="1" baseline="-25000" dirty="0">
              <a:latin typeface="Times New Roman" pitchFamily="18" charset="0"/>
              <a:cs typeface="Times New Roman" pitchFamily="18" charset="0"/>
            </a:endParaRPr>
          </a:p>
          <a:p>
            <a:pPr algn="just"/>
            <a:endParaRPr lang="en-US" sz="1600" b="1" dirty="0"/>
          </a:p>
          <a:p>
            <a:pPr algn="just"/>
            <a:r>
              <a:rPr lang="el-GR" sz="1600" b="1" dirty="0"/>
              <a:t>Αυξημένα ρεύματα εκκίνησης, μπορούν να προκαλέσουν:</a:t>
            </a:r>
          </a:p>
          <a:p>
            <a:pPr algn="just">
              <a:buFont typeface="Wingdings" pitchFamily="2" charset="2"/>
              <a:buChar char="§"/>
            </a:pPr>
            <a:r>
              <a:rPr lang="el-GR" sz="1600" b="1" dirty="0"/>
              <a:t>  Τη βύθιση της τάσης του δικτύου, </a:t>
            </a:r>
          </a:p>
          <a:p>
            <a:pPr algn="just">
              <a:buFont typeface="Wingdings" pitchFamily="2" charset="2"/>
              <a:buChar char="§"/>
            </a:pPr>
            <a:r>
              <a:rPr lang="el-GR" sz="1600" b="1" dirty="0"/>
              <a:t>  Ισχυρές απώλειες χαλκού </a:t>
            </a:r>
            <a:r>
              <a:rPr lang="en-US" sz="1600" b="1" i="1" dirty="0">
                <a:latin typeface="Times New Roman" pitchFamily="18" charset="0"/>
                <a:cs typeface="Times New Roman" pitchFamily="18" charset="0"/>
              </a:rPr>
              <a:t>(</a:t>
            </a:r>
            <a:r>
              <a:rPr lang="en-US" sz="1600" b="1" i="1" dirty="0" err="1">
                <a:latin typeface="Times New Roman" pitchFamily="18" charset="0"/>
                <a:cs typeface="Times New Roman" pitchFamily="18" charset="0"/>
              </a:rPr>
              <a:t>P</a:t>
            </a:r>
            <a:r>
              <a:rPr lang="en-US" sz="1600" b="1" i="1" baseline="-25000" dirty="0" err="1">
                <a:latin typeface="Times New Roman" pitchFamily="18" charset="0"/>
                <a:cs typeface="Times New Roman" pitchFamily="18" charset="0"/>
              </a:rPr>
              <a:t>Cu</a:t>
            </a:r>
            <a:r>
              <a:rPr lang="en-US" sz="1600" b="1" i="1" baseline="-25000" dirty="0">
                <a:latin typeface="Times New Roman" pitchFamily="18" charset="0"/>
                <a:cs typeface="Times New Roman" pitchFamily="18" charset="0"/>
              </a:rPr>
              <a:t> </a:t>
            </a:r>
            <a:r>
              <a:rPr lang="en-US" sz="1600" b="1" i="1" dirty="0">
                <a:latin typeface="Times New Roman" pitchFamily="18" charset="0"/>
                <a:cs typeface="Times New Roman" pitchFamily="18" charset="0"/>
              </a:rPr>
              <a:t>~ I</a:t>
            </a:r>
            <a:r>
              <a:rPr lang="en-US" sz="1600" b="1" i="1" baseline="-25000" dirty="0">
                <a:latin typeface="Times New Roman" pitchFamily="18" charset="0"/>
                <a:cs typeface="Times New Roman" pitchFamily="18" charset="0"/>
              </a:rPr>
              <a:t>st</a:t>
            </a:r>
            <a:r>
              <a:rPr lang="en-US" sz="1600" b="1" i="1" baseline="30000" dirty="0">
                <a:latin typeface="Times New Roman" pitchFamily="18" charset="0"/>
                <a:cs typeface="Times New Roman" pitchFamily="18" charset="0"/>
              </a:rPr>
              <a:t>2</a:t>
            </a:r>
            <a:r>
              <a:rPr lang="en-US" sz="1600" b="1" i="1" dirty="0">
                <a:latin typeface="Times New Roman" pitchFamily="18" charset="0"/>
                <a:cs typeface="Times New Roman" pitchFamily="18" charset="0"/>
              </a:rPr>
              <a:t>)</a:t>
            </a:r>
            <a:r>
              <a:rPr lang="en-US" sz="1600" b="1" dirty="0"/>
              <a:t>  </a:t>
            </a:r>
            <a:r>
              <a:rPr lang="el-GR" sz="1600" b="1" dirty="0"/>
              <a:t>στα τυλίγματα του κινητήρα και επομένως θερμική καταπόνηση </a:t>
            </a:r>
            <a:endParaRPr lang="en-US" sz="1600" b="1" dirty="0"/>
          </a:p>
          <a:p>
            <a:pPr algn="just">
              <a:buFont typeface="Wingdings" pitchFamily="2" charset="2"/>
              <a:buNone/>
            </a:pPr>
            <a:r>
              <a:rPr lang="en-US" sz="1600" b="1" dirty="0"/>
              <a:t>    </a:t>
            </a:r>
            <a:r>
              <a:rPr lang="el-GR" sz="1600" b="1" dirty="0"/>
              <a:t>των μονώσεων</a:t>
            </a:r>
            <a:r>
              <a:rPr lang="en-US" sz="1600" b="1" dirty="0"/>
              <a:t> </a:t>
            </a:r>
            <a:r>
              <a:rPr lang="el-GR" sz="1600" b="1" dirty="0"/>
              <a:t>των τυλιγμάτων</a:t>
            </a:r>
          </a:p>
        </p:txBody>
      </p:sp>
      <p:sp>
        <p:nvSpPr>
          <p:cNvPr id="5" name="Rectangle 8"/>
          <p:cNvSpPr>
            <a:spLocks noChangeArrowheads="1"/>
          </p:cNvSpPr>
          <p:nvPr/>
        </p:nvSpPr>
        <p:spPr bwMode="auto">
          <a:xfrm>
            <a:off x="304800" y="3276600"/>
            <a:ext cx="8408987" cy="1569660"/>
          </a:xfrm>
          <a:prstGeom prst="rect">
            <a:avLst/>
          </a:prstGeom>
          <a:noFill/>
          <a:ln w="9525">
            <a:noFill/>
            <a:miter lim="800000"/>
            <a:headEnd/>
            <a:tailEnd/>
          </a:ln>
        </p:spPr>
        <p:txBody>
          <a:bodyPr wrap="square">
            <a:spAutoFit/>
          </a:bodyPr>
          <a:lstStyle/>
          <a:p>
            <a:r>
              <a:rPr lang="el-GR" sz="1600" b="1" dirty="0"/>
              <a:t>Μια διάταξη εκκίνησης, εξασφαλίζει:</a:t>
            </a:r>
          </a:p>
          <a:p>
            <a:pPr>
              <a:buFontTx/>
              <a:buChar char="•"/>
            </a:pPr>
            <a:r>
              <a:rPr lang="el-GR" sz="1600" b="1" dirty="0"/>
              <a:t>  Περιορισμό του ρεύματος εκκίνησης σε ασφαλή τιμή</a:t>
            </a:r>
          </a:p>
          <a:p>
            <a:pPr>
              <a:buFontTx/>
              <a:buChar char="•"/>
            </a:pPr>
            <a:r>
              <a:rPr lang="el-GR" sz="1600" b="1" dirty="0"/>
              <a:t>  Περιορισμένη βύθιση τάσης κατά την εκκίνηση (Σύμφωνα με τη Δ.Ε.Η., δεν πρέπει να υπερβαίνει το 5%). </a:t>
            </a:r>
          </a:p>
          <a:p>
            <a:pPr>
              <a:buFontTx/>
              <a:buChar char="•"/>
            </a:pPr>
            <a:r>
              <a:rPr lang="el-GR" sz="1600" b="1" dirty="0"/>
              <a:t>  Απαιτούμενη ροπή εκκίνησης για την εκκίνηση του φορτίου, με όσο το δυνατό μικρότερο ρεύμα.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3715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381000" y="1143000"/>
            <a:ext cx="8534400" cy="5257800"/>
          </a:xfrm>
        </p:spPr>
        <p:txBody>
          <a:bodyPr>
            <a:normAutofit/>
          </a:bodyPr>
          <a:lstStyle/>
          <a:p>
            <a:r>
              <a:rPr lang="el-GR" sz="1600" b="1" u="sng" dirty="0" smtClean="0">
                <a:solidFill>
                  <a:srgbClr val="A50021"/>
                </a:solidFill>
              </a:rPr>
              <a:t>Μέθοδοι εκκίνησης</a:t>
            </a:r>
            <a:r>
              <a:rPr lang="en-US" sz="1600" b="1" u="sng" dirty="0" smtClean="0">
                <a:solidFill>
                  <a:srgbClr val="A50021"/>
                </a:solidFill>
              </a:rPr>
              <a:t> </a:t>
            </a:r>
          </a:p>
          <a:p>
            <a:endParaRPr lang="en-US" dirty="0" smtClean="0"/>
          </a:p>
          <a:p>
            <a:pPr marL="457200" indent="-457200" algn="just"/>
            <a:r>
              <a:rPr lang="el-GR" sz="1900" b="1" dirty="0" smtClean="0">
                <a:solidFill>
                  <a:schemeClr val="tx1"/>
                </a:solidFill>
              </a:rPr>
              <a:t>Οι επικρατέστερες </a:t>
            </a:r>
            <a:r>
              <a:rPr lang="el-GR" sz="1900" b="1" dirty="0" smtClean="0">
                <a:solidFill>
                  <a:schemeClr val="accent2"/>
                </a:solidFill>
              </a:rPr>
              <a:t>διατάξεις εκκίνησης με ρύθμιση της τάσης τροφοδοσίας</a:t>
            </a:r>
            <a:r>
              <a:rPr lang="el-GR" sz="1900" b="1" dirty="0" smtClean="0"/>
              <a:t> </a:t>
            </a:r>
            <a:r>
              <a:rPr lang="el-GR" sz="1900" b="1" dirty="0" smtClean="0">
                <a:solidFill>
                  <a:schemeClr val="tx1"/>
                </a:solidFill>
              </a:rPr>
              <a:t>είναι:</a:t>
            </a:r>
          </a:p>
          <a:p>
            <a:pPr marL="457200" indent="-457200" algn="just"/>
            <a:endParaRPr lang="el-GR" sz="1900" dirty="0" smtClean="0"/>
          </a:p>
          <a:p>
            <a:pPr marL="457200" indent="-457200" algn="just">
              <a:buFontTx/>
              <a:buBlip>
                <a:blip r:embed="rId2"/>
              </a:buBlip>
            </a:pPr>
            <a:r>
              <a:rPr lang="el-GR" sz="1900" dirty="0" smtClean="0"/>
              <a:t>  </a:t>
            </a:r>
            <a:r>
              <a:rPr lang="el-GR" sz="1900" b="1" dirty="0" smtClean="0">
                <a:solidFill>
                  <a:schemeClr val="tx1"/>
                </a:solidFill>
              </a:rPr>
              <a:t>Με διακόπτη αστέρα-τριγώνου (Υ/Δ)</a:t>
            </a:r>
          </a:p>
          <a:p>
            <a:pPr marL="457200" indent="-457200" algn="just">
              <a:buFontTx/>
              <a:buBlip>
                <a:blip r:embed="rId2"/>
              </a:buBlip>
            </a:pPr>
            <a:r>
              <a:rPr lang="el-GR" sz="1900" b="1" dirty="0" smtClean="0">
                <a:solidFill>
                  <a:schemeClr val="tx1"/>
                </a:solidFill>
              </a:rPr>
              <a:t>  Με </a:t>
            </a:r>
            <a:r>
              <a:rPr lang="el-GR" sz="1900" b="1" dirty="0" err="1" smtClean="0">
                <a:solidFill>
                  <a:schemeClr val="tx1"/>
                </a:solidFill>
              </a:rPr>
              <a:t>αυτομετασχηματιστή</a:t>
            </a:r>
            <a:endParaRPr lang="el-GR" sz="1900" b="1" dirty="0" smtClean="0">
              <a:solidFill>
                <a:schemeClr val="tx1"/>
              </a:solidFill>
            </a:endParaRPr>
          </a:p>
          <a:p>
            <a:pPr marL="457200" indent="-457200" algn="just">
              <a:buFontTx/>
              <a:buBlip>
                <a:blip r:embed="rId2"/>
              </a:buBlip>
            </a:pPr>
            <a:r>
              <a:rPr lang="el-GR" sz="1900" b="1" dirty="0" smtClean="0">
                <a:solidFill>
                  <a:schemeClr val="tx1"/>
                </a:solidFill>
              </a:rPr>
              <a:t>  Με τριφασικό μετατροπέα Ε.Ρ./Ε.Ρ. (</a:t>
            </a:r>
            <a:r>
              <a:rPr lang="en-US" sz="1900" b="1" dirty="0" smtClean="0">
                <a:solidFill>
                  <a:schemeClr val="tx1"/>
                </a:solidFill>
              </a:rPr>
              <a:t>Soft</a:t>
            </a:r>
            <a:r>
              <a:rPr lang="el-GR" sz="1900" b="1" dirty="0" smtClean="0">
                <a:solidFill>
                  <a:schemeClr val="tx1"/>
                </a:solidFill>
              </a:rPr>
              <a:t>-</a:t>
            </a:r>
            <a:r>
              <a:rPr lang="en-US" sz="1900" b="1" dirty="0" smtClean="0">
                <a:solidFill>
                  <a:schemeClr val="tx1"/>
                </a:solidFill>
              </a:rPr>
              <a:t>starter</a:t>
            </a:r>
            <a:r>
              <a:rPr lang="el-GR" sz="1900" b="1" dirty="0" smtClean="0">
                <a:solidFill>
                  <a:schemeClr val="tx1"/>
                </a:solidFill>
              </a:rPr>
              <a:t>)</a:t>
            </a:r>
          </a:p>
          <a:p>
            <a:pPr marL="457200" indent="-457200" algn="just">
              <a:buFontTx/>
              <a:buBlip>
                <a:blip r:embed="rId2"/>
              </a:buBlip>
            </a:pPr>
            <a:r>
              <a:rPr lang="el-GR" sz="1900" b="1" dirty="0" smtClean="0">
                <a:solidFill>
                  <a:schemeClr val="tx1"/>
                </a:solidFill>
              </a:rPr>
              <a:t>  Με αντιστάσεις στο δρομέα (για δακτυλιοφόρους κινητήρες)</a:t>
            </a:r>
          </a:p>
          <a:p>
            <a:r>
              <a:rPr lang="el-GR" sz="2000" b="1" dirty="0" smtClean="0">
                <a:solidFill>
                  <a:schemeClr val="tx1"/>
                </a:solidFill>
              </a:rPr>
              <a:t>Όλες οι προαναφερθείσες μέθοδοι, παρέχουν χαμηλές ροπές εκκίνησης και ως εκ τούτου για ομαλή εκκίνηση, απαιτείται το αρχικό φορτίο στον άξονα του κινητήρα να είναι και αυτό κατάλληλα ελαττωμένο.</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2191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304800" y="1371600"/>
            <a:ext cx="8458200" cy="5334000"/>
          </a:xfrm>
        </p:spPr>
        <p:txBody>
          <a:bodyPr>
            <a:normAutofit/>
          </a:bodyPr>
          <a:lstStyle/>
          <a:p>
            <a:r>
              <a:rPr lang="el-GR" sz="1600" b="1" u="sng" dirty="0" smtClean="0">
                <a:solidFill>
                  <a:srgbClr val="A50021"/>
                </a:solidFill>
              </a:rPr>
              <a:t>Μέθοδοι εκκίνησης</a:t>
            </a:r>
            <a:r>
              <a:rPr lang="en-US" sz="1600" b="1" u="sng" dirty="0" smtClean="0">
                <a:solidFill>
                  <a:srgbClr val="A50021"/>
                </a:solidFill>
              </a:rPr>
              <a:t> </a:t>
            </a:r>
          </a:p>
          <a:p>
            <a:endParaRPr lang="en-US" sz="1600" b="1" u="sng" dirty="0" smtClean="0">
              <a:solidFill>
                <a:srgbClr val="A50021"/>
              </a:solidFill>
            </a:endParaRPr>
          </a:p>
          <a:p>
            <a:r>
              <a:rPr lang="el-GR" sz="2200" b="1" dirty="0" smtClean="0">
                <a:solidFill>
                  <a:schemeClr val="tx1"/>
                </a:solidFill>
              </a:rPr>
              <a:t>Στους δακτυλιοφόρους κινητήρες, είναι δυνατόν να έχουμε ελαττωμένα ρεύματα εκκίνησης με υψηλές ροπές εκκίνησης, με την παρεμβολή αντίστασης στο δρομέα. Προσθέτοντας αντίσταση, επιτυγχάνουμε τη μετακίνηση του σημείου ανατροπής σε μικρότερες ταχύτητες. Με την επιλογή αντίστασης κατάλληλης τιμής, μπορεί να έχουμε τη μέγιστη ροπή κατά την εκκίνηση. Η μεταβολή αυτή της αντίστασης, είναι δυνατόν να γίνει μηχανικά μέσω κλασικών </a:t>
            </a:r>
            <a:r>
              <a:rPr lang="el-GR" sz="2200" b="1" dirty="0" err="1" smtClean="0">
                <a:solidFill>
                  <a:schemeClr val="tx1"/>
                </a:solidFill>
              </a:rPr>
              <a:t>εκκινητών</a:t>
            </a:r>
            <a:r>
              <a:rPr lang="el-GR" sz="2200" b="1" dirty="0" smtClean="0">
                <a:solidFill>
                  <a:schemeClr val="tx1"/>
                </a:solidFill>
              </a:rPr>
              <a:t> ή ηλεκτρονικά μέσω κατάλληλων κυκλωμάτων.</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5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990600"/>
            <a:ext cx="8763000" cy="5715000"/>
          </a:xfrm>
        </p:spPr>
        <p:txBody>
          <a:bodyPr/>
          <a:lstStyle/>
          <a:p>
            <a:r>
              <a:rPr lang="en-US" sz="1600" b="1" u="sng" dirty="0" err="1" smtClean="0">
                <a:solidFill>
                  <a:schemeClr val="tx1"/>
                </a:solidFill>
              </a:rPr>
              <a:t>Εκκίνηση</a:t>
            </a:r>
            <a:r>
              <a:rPr lang="en-US" sz="1600" b="1" u="sng" dirty="0" smtClean="0">
                <a:solidFill>
                  <a:schemeClr val="tx1"/>
                </a:solidFill>
              </a:rPr>
              <a:t> </a:t>
            </a:r>
            <a:r>
              <a:rPr lang="en-US" sz="1600" b="1" u="sng" dirty="0" err="1" smtClean="0">
                <a:solidFill>
                  <a:schemeClr val="tx1"/>
                </a:solidFill>
              </a:rPr>
              <a:t>με</a:t>
            </a:r>
            <a:r>
              <a:rPr lang="en-US" sz="1600" b="1" u="sng" dirty="0" smtClean="0">
                <a:solidFill>
                  <a:schemeClr val="tx1"/>
                </a:solidFill>
              </a:rPr>
              <a:t> </a:t>
            </a:r>
            <a:r>
              <a:rPr lang="en-US" sz="1600" b="1" u="sng" dirty="0" err="1" smtClean="0">
                <a:solidFill>
                  <a:schemeClr val="tx1"/>
                </a:solidFill>
              </a:rPr>
              <a:t>διακόπτη</a:t>
            </a:r>
            <a:r>
              <a:rPr lang="en-US" sz="1600" b="1" u="sng" dirty="0" smtClean="0">
                <a:solidFill>
                  <a:schemeClr val="tx1"/>
                </a:solidFill>
              </a:rPr>
              <a:t> </a:t>
            </a:r>
            <a:r>
              <a:rPr lang="en-US" sz="1600" b="1" u="sng" dirty="0" err="1" smtClean="0">
                <a:solidFill>
                  <a:schemeClr val="tx1"/>
                </a:solidFill>
              </a:rPr>
              <a:t>αστέρα</a:t>
            </a:r>
            <a:r>
              <a:rPr lang="en-US" sz="1600" b="1" u="sng" dirty="0" smtClean="0">
                <a:solidFill>
                  <a:schemeClr val="tx1"/>
                </a:solidFill>
              </a:rPr>
              <a:t> </a:t>
            </a:r>
            <a:r>
              <a:rPr lang="en-US" sz="1600" b="1" u="sng" dirty="0" err="1" smtClean="0">
                <a:solidFill>
                  <a:schemeClr val="tx1"/>
                </a:solidFill>
              </a:rPr>
              <a:t>τριγώνου</a:t>
            </a:r>
            <a:r>
              <a:rPr lang="el-GR" sz="1600" b="1" u="sng" dirty="0" smtClean="0">
                <a:solidFill>
                  <a:schemeClr val="tx1"/>
                </a:solidFill>
              </a:rPr>
              <a:t> ( Υ/Δ )</a:t>
            </a:r>
            <a:endParaRPr lang="en-US" sz="1600" b="1" u="sng" dirty="0" smtClean="0">
              <a:solidFill>
                <a:schemeClr val="tx1"/>
              </a:solidFill>
            </a:endParaRPr>
          </a:p>
          <a:p>
            <a:endParaRPr lang="en-US" dirty="0"/>
          </a:p>
        </p:txBody>
      </p:sp>
      <p:graphicFrame>
        <p:nvGraphicFramePr>
          <p:cNvPr id="18434" name="Object 8"/>
          <p:cNvGraphicFramePr>
            <a:graphicFrameLocks noChangeAspect="1"/>
          </p:cNvGraphicFramePr>
          <p:nvPr/>
        </p:nvGraphicFramePr>
        <p:xfrm>
          <a:off x="304800" y="914400"/>
          <a:ext cx="3671887" cy="3651250"/>
        </p:xfrm>
        <a:graphic>
          <a:graphicData uri="http://schemas.openxmlformats.org/presentationml/2006/ole">
            <p:oleObj spid="_x0000_s18434" name="Visio" r:id="rId3" imgW="3207143" imgH="3188781" progId="Visio.Drawing.11">
              <p:embed/>
            </p:oleObj>
          </a:graphicData>
        </a:graphic>
      </p:graphicFrame>
      <p:sp>
        <p:nvSpPr>
          <p:cNvPr id="6" name="Rectangle 16"/>
          <p:cNvSpPr>
            <a:spLocks noChangeArrowheads="1"/>
          </p:cNvSpPr>
          <p:nvPr/>
        </p:nvSpPr>
        <p:spPr bwMode="auto">
          <a:xfrm>
            <a:off x="4443413" y="1524000"/>
            <a:ext cx="4464050" cy="1800225"/>
          </a:xfrm>
          <a:prstGeom prst="rect">
            <a:avLst/>
          </a:prstGeom>
          <a:solidFill>
            <a:srgbClr val="FFFFCC"/>
          </a:solidFill>
          <a:ln w="9525">
            <a:solidFill>
              <a:schemeClr val="tx1"/>
            </a:solidFill>
            <a:miter lim="800000"/>
            <a:headEnd/>
            <a:tailEnd/>
          </a:ln>
        </p:spPr>
        <p:txBody>
          <a:bodyPr wrap="none" anchor="ctr"/>
          <a:lstStyle/>
          <a:p>
            <a:endParaRPr lang="el-GR"/>
          </a:p>
        </p:txBody>
      </p:sp>
      <p:sp>
        <p:nvSpPr>
          <p:cNvPr id="7" name="Rectangle 15"/>
          <p:cNvSpPr>
            <a:spLocks noChangeArrowheads="1"/>
          </p:cNvSpPr>
          <p:nvPr/>
        </p:nvSpPr>
        <p:spPr bwMode="auto">
          <a:xfrm>
            <a:off x="4419600" y="3505200"/>
            <a:ext cx="4464050" cy="1727200"/>
          </a:xfrm>
          <a:prstGeom prst="rect">
            <a:avLst/>
          </a:prstGeom>
          <a:solidFill>
            <a:srgbClr val="FFFFCC"/>
          </a:solidFill>
          <a:ln w="9525">
            <a:solidFill>
              <a:schemeClr val="tx1"/>
            </a:solidFill>
            <a:miter lim="800000"/>
            <a:headEnd/>
            <a:tailEnd/>
          </a:ln>
        </p:spPr>
        <p:txBody>
          <a:bodyPr wrap="none" anchor="ctr"/>
          <a:lstStyle/>
          <a:p>
            <a:endParaRPr lang="el-GR"/>
          </a:p>
        </p:txBody>
      </p:sp>
      <p:graphicFrame>
        <p:nvGraphicFramePr>
          <p:cNvPr id="8" name="Object 17"/>
          <p:cNvGraphicFramePr>
            <a:graphicFrameLocks noChangeAspect="1"/>
          </p:cNvGraphicFramePr>
          <p:nvPr/>
        </p:nvGraphicFramePr>
        <p:xfrm>
          <a:off x="6705600" y="5562600"/>
          <a:ext cx="228600" cy="228600"/>
        </p:xfrm>
        <a:graphic>
          <a:graphicData uri="http://schemas.openxmlformats.org/presentationml/2006/ole">
            <p:oleObj spid="_x0000_s18435" name="Equation" r:id="rId4" imgW="228600" imgH="228600" progId="Equation.DSMT4">
              <p:embed/>
            </p:oleObj>
          </a:graphicData>
        </a:graphic>
      </p:graphicFrame>
      <p:graphicFrame>
        <p:nvGraphicFramePr>
          <p:cNvPr id="9" name="Object 11"/>
          <p:cNvGraphicFramePr>
            <a:graphicFrameLocks noChangeAspect="1"/>
          </p:cNvGraphicFramePr>
          <p:nvPr/>
        </p:nvGraphicFramePr>
        <p:xfrm>
          <a:off x="6172200" y="1524000"/>
          <a:ext cx="2700338" cy="1795462"/>
        </p:xfrm>
        <a:graphic>
          <a:graphicData uri="http://schemas.openxmlformats.org/presentationml/2006/ole">
            <p:oleObj spid="_x0000_s18436" name="Visio" r:id="rId5" imgW="2270895" imgH="1509679" progId="Visio.Drawing.11">
              <p:embed/>
            </p:oleObj>
          </a:graphicData>
        </a:graphic>
      </p:graphicFrame>
      <p:graphicFrame>
        <p:nvGraphicFramePr>
          <p:cNvPr id="10" name="Object 12"/>
          <p:cNvGraphicFramePr>
            <a:graphicFrameLocks noChangeAspect="1"/>
          </p:cNvGraphicFramePr>
          <p:nvPr/>
        </p:nvGraphicFramePr>
        <p:xfrm>
          <a:off x="6172200" y="3581400"/>
          <a:ext cx="2803525" cy="1674813"/>
        </p:xfrm>
        <a:graphic>
          <a:graphicData uri="http://schemas.openxmlformats.org/presentationml/2006/ole">
            <p:oleObj spid="_x0000_s18437" name="Visio" r:id="rId6" imgW="2301914" imgH="1412132" progId="Visio.Drawing.11">
              <p:embed/>
            </p:oleObj>
          </a:graphicData>
        </a:graphic>
      </p:graphicFrame>
      <p:graphicFrame>
        <p:nvGraphicFramePr>
          <p:cNvPr id="11" name="Object 13"/>
          <p:cNvGraphicFramePr>
            <a:graphicFrameLocks noChangeAspect="1"/>
          </p:cNvGraphicFramePr>
          <p:nvPr/>
        </p:nvGraphicFramePr>
        <p:xfrm>
          <a:off x="4724400" y="1752600"/>
          <a:ext cx="1547812" cy="1303338"/>
        </p:xfrm>
        <a:graphic>
          <a:graphicData uri="http://schemas.openxmlformats.org/presentationml/2006/ole">
            <p:oleObj spid="_x0000_s18438" name="Visio" r:id="rId7" imgW="1927793" imgH="1622087" progId="Visio.Drawing.11">
              <p:embed/>
            </p:oleObj>
          </a:graphicData>
        </a:graphic>
      </p:graphicFrame>
      <p:graphicFrame>
        <p:nvGraphicFramePr>
          <p:cNvPr id="12" name="Object 14"/>
          <p:cNvGraphicFramePr>
            <a:graphicFrameLocks noChangeAspect="1"/>
          </p:cNvGraphicFramePr>
          <p:nvPr/>
        </p:nvGraphicFramePr>
        <p:xfrm>
          <a:off x="4572000" y="3657600"/>
          <a:ext cx="1566863" cy="1319213"/>
        </p:xfrm>
        <a:graphic>
          <a:graphicData uri="http://schemas.openxmlformats.org/presentationml/2006/ole">
            <p:oleObj spid="_x0000_s18439" name="Visio" r:id="rId8" imgW="1927793" imgH="1622087" progId="Visio.Drawing.11">
              <p:embed/>
            </p:oleObj>
          </a:graphicData>
        </a:graphic>
      </p:graphicFrame>
      <p:sp>
        <p:nvSpPr>
          <p:cNvPr id="13" name="Rectangle 12"/>
          <p:cNvSpPr/>
          <p:nvPr/>
        </p:nvSpPr>
        <p:spPr>
          <a:xfrm>
            <a:off x="685800" y="5334000"/>
            <a:ext cx="7848600" cy="1169551"/>
          </a:xfrm>
          <a:prstGeom prst="rect">
            <a:avLst/>
          </a:prstGeom>
        </p:spPr>
        <p:txBody>
          <a:bodyPr wrap="square">
            <a:spAutoFit/>
          </a:bodyPr>
          <a:lstStyle/>
          <a:p>
            <a:r>
              <a:rPr lang="el-GR" sz="1400" b="1" dirty="0" smtClean="0"/>
              <a:t>Αρχικά  ο κινητήρας είναι συνδεδεμένος σε </a:t>
            </a:r>
            <a:r>
              <a:rPr lang="el-GR" sz="1400" b="1" dirty="0" smtClean="0">
                <a:solidFill>
                  <a:srgbClr val="FF0000"/>
                </a:solidFill>
              </a:rPr>
              <a:t>αστέρα (Υ), </a:t>
            </a:r>
            <a:r>
              <a:rPr lang="el-GR" sz="1400" b="1" dirty="0" smtClean="0"/>
              <a:t>με αποτέλεσμα η φασική τάση των τυλιγμάτων τυμπάνου να είναι μικρότερη σε μέγεθος από την αντίστοιχη πολική τάση κατά        φορές. Ο κινητήρας αρχίζει να περιστρέφεται και μετά από σύντομο χρονικό διάστημα, όπου η ταχύτητα περιστροφής (και κατ’ επέκταση η επαγόμενη Α.Η.Ε.Δ.) έχει φτάσει σε ικανοποιητικά επίπεδα, γίνεται η μεταγωγή στο τρίγωνο όπου πλέον ο κινητήρας τροφοδοτείται με την ονομαστική τάση.</a:t>
            </a:r>
            <a:endParaRPr lang="el-GR" sz="1400" b="1" dirty="0"/>
          </a:p>
        </p:txBody>
      </p:sp>
      <p:graphicFrame>
        <p:nvGraphicFramePr>
          <p:cNvPr id="18441" name="Object 9"/>
          <p:cNvGraphicFramePr>
            <a:graphicFrameLocks noChangeAspect="1"/>
          </p:cNvGraphicFramePr>
          <p:nvPr/>
        </p:nvGraphicFramePr>
        <p:xfrm>
          <a:off x="1143000" y="4495800"/>
          <a:ext cx="1752600" cy="838200"/>
        </p:xfrm>
        <a:graphic>
          <a:graphicData uri="http://schemas.openxmlformats.org/presentationml/2006/ole">
            <p:oleObj spid="_x0000_s18441" name="Equation" r:id="rId9" imgW="647640" imgH="406080" progId="Equation.DSMT4">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19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1143000"/>
            <a:ext cx="8686800" cy="5562600"/>
          </a:xfrm>
        </p:spPr>
        <p:txBody>
          <a:bodyPr/>
          <a:lstStyle/>
          <a:p>
            <a:r>
              <a:rPr lang="el-GR" sz="1800" u="sng" dirty="0" smtClean="0">
                <a:solidFill>
                  <a:srgbClr val="A50021"/>
                </a:solidFill>
              </a:rPr>
              <a:t>Εκκίνηση με </a:t>
            </a:r>
            <a:r>
              <a:rPr lang="el-GR" sz="1800" u="sng" dirty="0" err="1" smtClean="0">
                <a:solidFill>
                  <a:srgbClr val="A50021"/>
                </a:solidFill>
              </a:rPr>
              <a:t>αυτομετασχηματιστή</a:t>
            </a:r>
            <a:r>
              <a:rPr lang="en-US" sz="1800" u="sng" dirty="0" smtClean="0">
                <a:solidFill>
                  <a:srgbClr val="A50021"/>
                </a:solidFill>
              </a:rPr>
              <a:t> </a:t>
            </a:r>
          </a:p>
          <a:p>
            <a:r>
              <a:rPr lang="el-GR" sz="1600" b="1" dirty="0" smtClean="0">
                <a:solidFill>
                  <a:schemeClr val="tx1"/>
                </a:solidFill>
              </a:rPr>
              <a:t>Η τάση τροφοδοσίας του τριφασικού τυλίγματος του στάτη μπορεί να αυξηθεί γραμμικά μέσω ενός </a:t>
            </a:r>
            <a:r>
              <a:rPr lang="el-GR" sz="1600" b="1" dirty="0" smtClean="0">
                <a:solidFill>
                  <a:srgbClr val="FF0000"/>
                </a:solidFill>
              </a:rPr>
              <a:t>τριφασικού </a:t>
            </a:r>
            <a:r>
              <a:rPr lang="el-GR" sz="1600" b="1" dirty="0" err="1" smtClean="0">
                <a:solidFill>
                  <a:srgbClr val="FF0000"/>
                </a:solidFill>
              </a:rPr>
              <a:t>αυτομετασχηματιστή</a:t>
            </a:r>
            <a:r>
              <a:rPr lang="el-GR" sz="1600" b="1" dirty="0" smtClean="0">
                <a:solidFill>
                  <a:srgbClr val="FF0000"/>
                </a:solidFill>
              </a:rPr>
              <a:t> </a:t>
            </a:r>
            <a:r>
              <a:rPr lang="el-GR" sz="1600" b="1" dirty="0" smtClean="0">
                <a:solidFill>
                  <a:schemeClr val="tx1"/>
                </a:solidFill>
              </a:rPr>
              <a:t>από  μηδενική τιμή μέχρι και την ονομαστική τιμή.</a:t>
            </a:r>
          </a:p>
          <a:p>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1600201" y="2362201"/>
            <a:ext cx="5105400" cy="3048000"/>
          </a:xfrm>
          <a:prstGeom prst="rect">
            <a:avLst/>
          </a:prstGeom>
          <a:noFill/>
          <a:ln w="9525">
            <a:noFill/>
            <a:miter lim="800000"/>
            <a:headEnd/>
            <a:tailEnd/>
          </a:ln>
        </p:spPr>
      </p:pic>
      <p:sp>
        <p:nvSpPr>
          <p:cNvPr id="5" name="Rectangle 4"/>
          <p:cNvSpPr/>
          <p:nvPr/>
        </p:nvSpPr>
        <p:spPr>
          <a:xfrm>
            <a:off x="304800" y="5638800"/>
            <a:ext cx="8382000" cy="1015663"/>
          </a:xfrm>
          <a:prstGeom prst="rect">
            <a:avLst/>
          </a:prstGeom>
        </p:spPr>
        <p:txBody>
          <a:bodyPr wrap="square">
            <a:spAutoFit/>
          </a:bodyPr>
          <a:lstStyle/>
          <a:p>
            <a:pPr algn="just"/>
            <a:r>
              <a:rPr lang="en-US" sz="1200" b="1" dirty="0" smtClean="0"/>
              <a:t>Η </a:t>
            </a:r>
            <a:r>
              <a:rPr lang="en-US" sz="1200" b="1" dirty="0" err="1" smtClean="0"/>
              <a:t>βαθμιαία</a:t>
            </a:r>
            <a:r>
              <a:rPr lang="en-US" sz="1200" b="1" dirty="0" smtClean="0"/>
              <a:t> </a:t>
            </a:r>
            <a:r>
              <a:rPr lang="en-US" sz="1200" b="1" dirty="0" err="1" smtClean="0"/>
              <a:t>αύξηση</a:t>
            </a:r>
            <a:r>
              <a:rPr lang="en-US" sz="1200" b="1" dirty="0" smtClean="0"/>
              <a:t> </a:t>
            </a:r>
            <a:r>
              <a:rPr lang="en-US" sz="1200" b="1" dirty="0" err="1" smtClean="0"/>
              <a:t>της</a:t>
            </a:r>
            <a:r>
              <a:rPr lang="en-US" sz="1200" b="1" dirty="0" smtClean="0"/>
              <a:t> </a:t>
            </a:r>
            <a:r>
              <a:rPr lang="en-US" sz="1200" b="1" dirty="0" err="1" smtClean="0"/>
              <a:t>τάσης</a:t>
            </a:r>
            <a:r>
              <a:rPr lang="en-US" sz="1200" b="1" dirty="0" smtClean="0"/>
              <a:t>, </a:t>
            </a:r>
            <a:r>
              <a:rPr lang="en-US" sz="1200" b="1" dirty="0" err="1" smtClean="0"/>
              <a:t>μπορεί</a:t>
            </a:r>
            <a:r>
              <a:rPr lang="en-US" sz="1200" b="1" dirty="0" smtClean="0"/>
              <a:t> </a:t>
            </a:r>
            <a:r>
              <a:rPr lang="en-US" sz="1200" b="1" dirty="0" err="1" smtClean="0"/>
              <a:t>να</a:t>
            </a:r>
            <a:r>
              <a:rPr lang="en-US" sz="1200" b="1" dirty="0" smtClean="0"/>
              <a:t> </a:t>
            </a:r>
            <a:r>
              <a:rPr lang="en-US" sz="1200" b="1" dirty="0" err="1" smtClean="0"/>
              <a:t>γίνεται</a:t>
            </a:r>
            <a:r>
              <a:rPr lang="en-US" sz="1200" b="1" dirty="0" smtClean="0"/>
              <a:t> </a:t>
            </a:r>
            <a:r>
              <a:rPr lang="en-US" sz="1200" b="1" dirty="0" err="1" smtClean="0"/>
              <a:t>είτε</a:t>
            </a:r>
            <a:r>
              <a:rPr lang="en-US" sz="1200" b="1" dirty="0" smtClean="0"/>
              <a:t> </a:t>
            </a:r>
            <a:r>
              <a:rPr lang="en-US" sz="1200" b="1" dirty="0" err="1" smtClean="0"/>
              <a:t>χειροκίνητα</a:t>
            </a:r>
            <a:r>
              <a:rPr lang="en-US" sz="1200" b="1" dirty="0" smtClean="0"/>
              <a:t> </a:t>
            </a:r>
            <a:r>
              <a:rPr lang="en-US" sz="1200" b="1" dirty="0" err="1" smtClean="0"/>
              <a:t>είτε</a:t>
            </a:r>
            <a:r>
              <a:rPr lang="en-US" sz="1200" b="1" dirty="0" smtClean="0"/>
              <a:t> </a:t>
            </a:r>
            <a:r>
              <a:rPr lang="en-US" sz="1200" b="1" dirty="0" err="1" smtClean="0"/>
              <a:t>αυτόματα</a:t>
            </a:r>
            <a:r>
              <a:rPr lang="en-US" sz="1200" b="1" dirty="0" smtClean="0"/>
              <a:t> </a:t>
            </a:r>
            <a:r>
              <a:rPr lang="en-US" sz="1200" b="1" dirty="0" err="1" smtClean="0"/>
              <a:t>μέσω</a:t>
            </a:r>
            <a:r>
              <a:rPr lang="en-US" sz="1200" b="1" dirty="0" smtClean="0"/>
              <a:t> </a:t>
            </a:r>
            <a:r>
              <a:rPr lang="en-US" sz="1200" b="1" dirty="0" err="1" smtClean="0"/>
              <a:t>καταλλήλου</a:t>
            </a:r>
            <a:r>
              <a:rPr lang="en-US" sz="1200" b="1" dirty="0" smtClean="0"/>
              <a:t> </a:t>
            </a:r>
            <a:r>
              <a:rPr lang="en-US" sz="1200" b="1" dirty="0" err="1" smtClean="0"/>
              <a:t>ηλεκτροκίνητου</a:t>
            </a:r>
            <a:r>
              <a:rPr lang="en-US" sz="1200" b="1" dirty="0" smtClean="0"/>
              <a:t> </a:t>
            </a:r>
            <a:r>
              <a:rPr lang="en-US" sz="1200" b="1" dirty="0" err="1" smtClean="0"/>
              <a:t>μηχανισμού</a:t>
            </a:r>
            <a:r>
              <a:rPr lang="en-US" sz="1200" b="1" dirty="0" smtClean="0"/>
              <a:t>. </a:t>
            </a:r>
            <a:endParaRPr lang="el-GR" sz="1200" b="1" dirty="0" smtClean="0"/>
          </a:p>
          <a:p>
            <a:pPr algn="just"/>
            <a:endParaRPr lang="el-GR" sz="1200" b="1" dirty="0" smtClean="0"/>
          </a:p>
          <a:p>
            <a:pPr algn="just"/>
            <a:r>
              <a:rPr lang="en-US" sz="1200" b="1" dirty="0" err="1" smtClean="0"/>
              <a:t>Μετά</a:t>
            </a:r>
            <a:r>
              <a:rPr lang="en-US" sz="1200" b="1" dirty="0" smtClean="0"/>
              <a:t> </a:t>
            </a:r>
            <a:r>
              <a:rPr lang="en-US" sz="1200" b="1" dirty="0" err="1" smtClean="0"/>
              <a:t>την</a:t>
            </a:r>
            <a:r>
              <a:rPr lang="en-US" sz="1200" b="1" dirty="0" smtClean="0"/>
              <a:t> </a:t>
            </a:r>
            <a:r>
              <a:rPr lang="en-US" sz="1200" b="1" dirty="0" err="1" smtClean="0"/>
              <a:t>ολοκλήρωση</a:t>
            </a:r>
            <a:r>
              <a:rPr lang="en-US" sz="1200" b="1" dirty="0" smtClean="0"/>
              <a:t> </a:t>
            </a:r>
            <a:r>
              <a:rPr lang="en-US" sz="1200" b="1" dirty="0" err="1" smtClean="0"/>
              <a:t>της</a:t>
            </a:r>
            <a:r>
              <a:rPr lang="en-US" sz="1200" b="1" dirty="0" smtClean="0"/>
              <a:t> </a:t>
            </a:r>
            <a:r>
              <a:rPr lang="en-US" sz="1200" b="1" dirty="0" err="1" smtClean="0"/>
              <a:t>διαδικασίας</a:t>
            </a:r>
            <a:r>
              <a:rPr lang="en-US" sz="1200" b="1" dirty="0" smtClean="0"/>
              <a:t> </a:t>
            </a:r>
            <a:r>
              <a:rPr lang="en-US" sz="1200" b="1" dirty="0" err="1" smtClean="0"/>
              <a:t>της</a:t>
            </a:r>
            <a:r>
              <a:rPr lang="en-US" sz="1200" b="1" dirty="0" smtClean="0"/>
              <a:t> </a:t>
            </a:r>
            <a:r>
              <a:rPr lang="en-US" sz="1200" b="1" dirty="0" err="1" smtClean="0"/>
              <a:t>εκκίνησης</a:t>
            </a:r>
            <a:r>
              <a:rPr lang="en-US" sz="1200" b="1" dirty="0" smtClean="0"/>
              <a:t>, ο </a:t>
            </a:r>
            <a:r>
              <a:rPr lang="en-US" sz="1200" b="1" dirty="0" err="1" smtClean="0"/>
              <a:t>αυτομετασχηματιστής</a:t>
            </a:r>
            <a:r>
              <a:rPr lang="en-US" sz="1200" b="1" dirty="0" smtClean="0"/>
              <a:t> </a:t>
            </a:r>
            <a:r>
              <a:rPr lang="en-US" sz="1200" b="1" dirty="0" err="1" smtClean="0"/>
              <a:t>τίθεται</a:t>
            </a:r>
            <a:r>
              <a:rPr lang="en-US" sz="1200" b="1" dirty="0" smtClean="0"/>
              <a:t> </a:t>
            </a:r>
            <a:r>
              <a:rPr lang="en-US" sz="1200" b="1" dirty="0" err="1" smtClean="0"/>
              <a:t>εκτός</a:t>
            </a:r>
            <a:r>
              <a:rPr lang="en-US" sz="1200" b="1" dirty="0" smtClean="0"/>
              <a:t> </a:t>
            </a:r>
            <a:r>
              <a:rPr lang="en-US" sz="1200" b="1" dirty="0" err="1" smtClean="0"/>
              <a:t>λειτουργίας</a:t>
            </a:r>
            <a:r>
              <a:rPr lang="en-US" sz="1200" b="1" dirty="0" smtClean="0"/>
              <a:t> </a:t>
            </a:r>
            <a:r>
              <a:rPr lang="en-US" sz="1200" b="1" dirty="0" err="1" smtClean="0"/>
              <a:t>μέσω</a:t>
            </a:r>
            <a:r>
              <a:rPr lang="en-US" sz="1200" b="1" dirty="0" smtClean="0"/>
              <a:t> των </a:t>
            </a:r>
            <a:r>
              <a:rPr lang="en-US" sz="1200" b="1" dirty="0" err="1" smtClean="0"/>
              <a:t>επαφών</a:t>
            </a:r>
            <a:r>
              <a:rPr lang="en-US" sz="1200" b="1" dirty="0" smtClean="0"/>
              <a:t> </a:t>
            </a:r>
            <a:r>
              <a:rPr lang="en-US" sz="1200" b="1" dirty="0" err="1" smtClean="0"/>
              <a:t>ηλεκτρονόμου</a:t>
            </a:r>
            <a:r>
              <a:rPr lang="en-US" sz="1200" b="1" dirty="0" smtClean="0"/>
              <a:t> </a:t>
            </a:r>
            <a:r>
              <a:rPr lang="en-US" sz="1200" b="1" dirty="0" err="1" smtClean="0"/>
              <a:t>και</a:t>
            </a:r>
            <a:r>
              <a:rPr lang="en-US" sz="1200" b="1" dirty="0" smtClean="0"/>
              <a:t> ο </a:t>
            </a:r>
            <a:r>
              <a:rPr lang="en-US" sz="1200" b="1" dirty="0" err="1" smtClean="0"/>
              <a:t>κινητήρας</a:t>
            </a:r>
            <a:r>
              <a:rPr lang="en-US" sz="1200" b="1" dirty="0" smtClean="0"/>
              <a:t> </a:t>
            </a:r>
            <a:r>
              <a:rPr lang="en-US" sz="1200" b="1" dirty="0" err="1" smtClean="0"/>
              <a:t>τροφοδοτείται</a:t>
            </a:r>
            <a:r>
              <a:rPr lang="en-US" sz="1200" b="1" dirty="0" smtClean="0"/>
              <a:t> </a:t>
            </a:r>
            <a:r>
              <a:rPr lang="en-US" sz="1200" b="1" dirty="0" err="1" smtClean="0"/>
              <a:t>πλέον</a:t>
            </a:r>
            <a:r>
              <a:rPr lang="en-US" sz="1200" b="1" dirty="0" smtClean="0"/>
              <a:t> </a:t>
            </a:r>
            <a:r>
              <a:rPr lang="en-US" sz="1200" b="1" dirty="0" err="1" smtClean="0"/>
              <a:t>απευθείας</a:t>
            </a:r>
            <a:r>
              <a:rPr lang="en-US" sz="1200" b="1" dirty="0" smtClean="0"/>
              <a:t> </a:t>
            </a:r>
            <a:r>
              <a:rPr lang="en-US" sz="1200" b="1" dirty="0" err="1" smtClean="0"/>
              <a:t>από</a:t>
            </a:r>
            <a:r>
              <a:rPr lang="en-US" sz="1200" b="1" dirty="0" smtClean="0"/>
              <a:t> </a:t>
            </a:r>
            <a:r>
              <a:rPr lang="en-US" sz="1200" b="1" dirty="0" err="1" smtClean="0"/>
              <a:t>το</a:t>
            </a:r>
            <a:r>
              <a:rPr lang="en-US" sz="1200" b="1" dirty="0" smtClean="0"/>
              <a:t> </a:t>
            </a:r>
            <a:r>
              <a:rPr lang="en-US" sz="1200" b="1" dirty="0" err="1" smtClean="0"/>
              <a:t>δίκτυο</a:t>
            </a:r>
            <a:r>
              <a:rPr lang="en-US" sz="1200" b="1" dirty="0" smtClean="0"/>
              <a:t>.</a:t>
            </a:r>
            <a:endParaRPr lang="en-US" sz="1200" b="1" dirty="0"/>
          </a:p>
        </p:txBody>
      </p:sp>
      <p:sp>
        <p:nvSpPr>
          <p:cNvPr id="6" name="Rectangle 5"/>
          <p:cNvSpPr/>
          <p:nvPr/>
        </p:nvSpPr>
        <p:spPr>
          <a:xfrm>
            <a:off x="5486400" y="3962400"/>
            <a:ext cx="3124200" cy="1077218"/>
          </a:xfrm>
          <a:prstGeom prst="rect">
            <a:avLst/>
          </a:prstGeom>
        </p:spPr>
        <p:txBody>
          <a:bodyPr wrap="square">
            <a:spAutoFit/>
          </a:bodyPr>
          <a:lstStyle/>
          <a:p>
            <a:r>
              <a:rPr lang="el-GR" sz="1600" b="1" dirty="0" smtClean="0"/>
              <a:t>Η</a:t>
            </a:r>
            <a:r>
              <a:rPr lang="en-US" sz="1600" b="1" dirty="0" smtClean="0"/>
              <a:t> </a:t>
            </a:r>
            <a:r>
              <a:rPr lang="en-US" sz="1600" b="1" dirty="0" err="1" smtClean="0"/>
              <a:t>συγκεκριμένη</a:t>
            </a:r>
            <a:r>
              <a:rPr lang="en-US" sz="1600" b="1" dirty="0" smtClean="0"/>
              <a:t> </a:t>
            </a:r>
            <a:r>
              <a:rPr lang="en-US" sz="1600" b="1" dirty="0" err="1" smtClean="0"/>
              <a:t>μέθοδος</a:t>
            </a:r>
            <a:r>
              <a:rPr lang="en-US" sz="1600" b="1" dirty="0" smtClean="0"/>
              <a:t> </a:t>
            </a:r>
            <a:r>
              <a:rPr lang="en-US" sz="1600" b="1" dirty="0" err="1" smtClean="0"/>
              <a:t>εκκίνησης</a:t>
            </a:r>
            <a:r>
              <a:rPr lang="en-US" sz="1600" b="1" dirty="0" smtClean="0"/>
              <a:t> </a:t>
            </a:r>
            <a:r>
              <a:rPr lang="en-US" sz="1600" b="1" dirty="0" err="1" smtClean="0"/>
              <a:t>είναι</a:t>
            </a:r>
            <a:r>
              <a:rPr lang="en-US" sz="1600" b="1" dirty="0" smtClean="0"/>
              <a:t> </a:t>
            </a:r>
            <a:r>
              <a:rPr lang="en-US" sz="1600" b="1" dirty="0" err="1" smtClean="0"/>
              <a:t>κατάλληλη</a:t>
            </a:r>
            <a:r>
              <a:rPr lang="en-US" sz="1600" b="1" dirty="0" smtClean="0"/>
              <a:t> </a:t>
            </a:r>
            <a:r>
              <a:rPr lang="en-US" sz="1600" b="1" dirty="0" err="1" smtClean="0"/>
              <a:t>για</a:t>
            </a:r>
            <a:r>
              <a:rPr lang="en-US" sz="1600" b="1" dirty="0" smtClean="0"/>
              <a:t> </a:t>
            </a:r>
            <a:r>
              <a:rPr lang="en-US" sz="1600" b="1" dirty="0" err="1" smtClean="0"/>
              <a:t>φορτία</a:t>
            </a:r>
            <a:r>
              <a:rPr lang="en-US" sz="1600" b="1" dirty="0" smtClean="0"/>
              <a:t> </a:t>
            </a:r>
            <a:r>
              <a:rPr lang="en-US" sz="1600" b="1" dirty="0" err="1" smtClean="0"/>
              <a:t>που</a:t>
            </a:r>
            <a:r>
              <a:rPr lang="en-US" sz="1600" b="1" dirty="0" smtClean="0"/>
              <a:t> </a:t>
            </a:r>
            <a:r>
              <a:rPr lang="en-US" sz="1600" b="1" dirty="0" err="1" smtClean="0"/>
              <a:t>απαιτούν</a:t>
            </a:r>
            <a:r>
              <a:rPr lang="en-US" sz="1600" b="1" dirty="0" smtClean="0"/>
              <a:t> </a:t>
            </a:r>
            <a:r>
              <a:rPr lang="en-US" sz="1600" b="1" dirty="0" err="1" smtClean="0"/>
              <a:t>μικρή</a:t>
            </a:r>
            <a:r>
              <a:rPr lang="en-US" sz="1600" b="1" dirty="0" smtClean="0"/>
              <a:t> </a:t>
            </a:r>
            <a:r>
              <a:rPr lang="en-US" sz="1600" b="1" dirty="0" err="1" smtClean="0"/>
              <a:t>ροπή</a:t>
            </a:r>
            <a:r>
              <a:rPr lang="en-US" sz="1600" b="1" dirty="0" smtClean="0"/>
              <a:t> </a:t>
            </a:r>
            <a:r>
              <a:rPr lang="en-US" sz="1600" b="1" dirty="0" err="1" smtClean="0"/>
              <a:t>εκκίνησης</a:t>
            </a:r>
            <a:r>
              <a:rPr lang="en-US" sz="1600" b="1" dirty="0" smtClean="0"/>
              <a:t>.</a:t>
            </a:r>
            <a:endParaRPr lang="en-US" sz="1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1066800"/>
            <a:ext cx="8610600" cy="6172200"/>
          </a:xfrm>
        </p:spPr>
        <p:txBody>
          <a:bodyPr>
            <a:normAutofit/>
          </a:bodyPr>
          <a:lstStyle/>
          <a:p>
            <a:r>
              <a:rPr lang="el-GR" sz="1600" u="sng" dirty="0" smtClean="0">
                <a:solidFill>
                  <a:srgbClr val="A50021"/>
                </a:solidFill>
              </a:rPr>
              <a:t>Ηλεκτρονική εκκίνηση (</a:t>
            </a:r>
            <a:r>
              <a:rPr lang="en-US" sz="1600" u="sng" dirty="0" smtClean="0">
                <a:solidFill>
                  <a:srgbClr val="A50021"/>
                </a:solidFill>
              </a:rPr>
              <a:t>soft</a:t>
            </a:r>
            <a:r>
              <a:rPr lang="el-GR" sz="1600" u="sng" dirty="0" smtClean="0">
                <a:solidFill>
                  <a:srgbClr val="A50021"/>
                </a:solidFill>
              </a:rPr>
              <a:t>-</a:t>
            </a:r>
            <a:r>
              <a:rPr lang="en-US" sz="1600" u="sng" dirty="0" smtClean="0">
                <a:solidFill>
                  <a:srgbClr val="A50021"/>
                </a:solidFill>
              </a:rPr>
              <a:t>starting</a:t>
            </a:r>
            <a:r>
              <a:rPr lang="el-GR" sz="1600" u="sng" dirty="0" smtClean="0">
                <a:solidFill>
                  <a:srgbClr val="A50021"/>
                </a:solidFill>
              </a:rPr>
              <a:t>)</a:t>
            </a:r>
            <a:r>
              <a:rPr lang="en-US" sz="1600" u="sng" dirty="0" smtClean="0">
                <a:solidFill>
                  <a:srgbClr val="A50021"/>
                </a:solidFill>
              </a:rPr>
              <a:t> </a:t>
            </a:r>
          </a:p>
          <a:p>
            <a:endParaRPr lang="en-US" sz="1600" dirty="0"/>
          </a:p>
        </p:txBody>
      </p:sp>
      <p:graphicFrame>
        <p:nvGraphicFramePr>
          <p:cNvPr id="20482" name="Object 5"/>
          <p:cNvGraphicFramePr>
            <a:graphicFrameLocks noChangeAspect="1"/>
          </p:cNvGraphicFramePr>
          <p:nvPr/>
        </p:nvGraphicFramePr>
        <p:xfrm>
          <a:off x="228600" y="1828800"/>
          <a:ext cx="3887787" cy="3360737"/>
        </p:xfrm>
        <a:graphic>
          <a:graphicData uri="http://schemas.openxmlformats.org/presentationml/2006/ole">
            <p:oleObj spid="_x0000_s20482" name="Visio" r:id="rId3" imgW="3478496" imgH="3007468" progId="Visio.Drawing.11">
              <p:embed/>
            </p:oleObj>
          </a:graphicData>
        </a:graphic>
      </p:graphicFrame>
      <p:sp>
        <p:nvSpPr>
          <p:cNvPr id="5" name="Rectangle 4"/>
          <p:cNvSpPr/>
          <p:nvPr/>
        </p:nvSpPr>
        <p:spPr>
          <a:xfrm>
            <a:off x="3505200" y="1600200"/>
            <a:ext cx="5105400" cy="646331"/>
          </a:xfrm>
          <a:prstGeom prst="rect">
            <a:avLst/>
          </a:prstGeom>
        </p:spPr>
        <p:txBody>
          <a:bodyPr wrap="square">
            <a:spAutoFit/>
          </a:bodyPr>
          <a:lstStyle/>
          <a:p>
            <a:r>
              <a:rPr lang="en-US" dirty="0" smtClean="0"/>
              <a:t>O </a:t>
            </a:r>
            <a:r>
              <a:rPr lang="el-GR" dirty="0" smtClean="0"/>
              <a:t>ηλεκτρονικός </a:t>
            </a:r>
            <a:r>
              <a:rPr lang="el-GR" dirty="0" err="1" smtClean="0"/>
              <a:t>εκκινητής</a:t>
            </a:r>
            <a:r>
              <a:rPr lang="el-GR" dirty="0" smtClean="0"/>
              <a:t>, είναι στην ουσία ένα </a:t>
            </a:r>
            <a:r>
              <a:rPr lang="el-GR" dirty="0" smtClean="0">
                <a:solidFill>
                  <a:schemeClr val="accent2"/>
                </a:solidFill>
              </a:rPr>
              <a:t>τριφασικό </a:t>
            </a:r>
            <a:r>
              <a:rPr lang="en-US" dirty="0" err="1" smtClean="0">
                <a:solidFill>
                  <a:schemeClr val="accent2"/>
                </a:solidFill>
              </a:rPr>
              <a:t>triac</a:t>
            </a:r>
            <a:r>
              <a:rPr lang="el-GR" dirty="0" smtClean="0"/>
              <a:t>. </a:t>
            </a:r>
            <a:endParaRPr lang="en-US" dirty="0"/>
          </a:p>
        </p:txBody>
      </p:sp>
      <p:graphicFrame>
        <p:nvGraphicFramePr>
          <p:cNvPr id="20483" name="Object 12"/>
          <p:cNvGraphicFramePr>
            <a:graphicFrameLocks noChangeAspect="1"/>
          </p:cNvGraphicFramePr>
          <p:nvPr/>
        </p:nvGraphicFramePr>
        <p:xfrm>
          <a:off x="4495800" y="3733800"/>
          <a:ext cx="4175125" cy="1982787"/>
        </p:xfrm>
        <a:graphic>
          <a:graphicData uri="http://schemas.openxmlformats.org/presentationml/2006/ole">
            <p:oleObj spid="_x0000_s20483" name="Visio" r:id="rId4" imgW="2621550" imgH="1245140" progId="Visio.Drawing.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8381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381000" y="1143000"/>
            <a:ext cx="8001000" cy="4419600"/>
          </a:xfrm>
        </p:spPr>
        <p:txBody>
          <a:bodyPr>
            <a:normAutofit fontScale="47500" lnSpcReduction="20000"/>
          </a:bodyPr>
          <a:lstStyle/>
          <a:p>
            <a:r>
              <a:rPr lang="el-GR" u="sng" dirty="0" smtClean="0">
                <a:solidFill>
                  <a:srgbClr val="A50021"/>
                </a:solidFill>
              </a:rPr>
              <a:t>Ηλεκτρονική εκκίνηση (</a:t>
            </a:r>
            <a:r>
              <a:rPr lang="en-US" u="sng" dirty="0" smtClean="0">
                <a:solidFill>
                  <a:srgbClr val="A50021"/>
                </a:solidFill>
              </a:rPr>
              <a:t>soft</a:t>
            </a:r>
            <a:r>
              <a:rPr lang="el-GR" u="sng" dirty="0" smtClean="0">
                <a:solidFill>
                  <a:srgbClr val="A50021"/>
                </a:solidFill>
              </a:rPr>
              <a:t>-</a:t>
            </a:r>
            <a:r>
              <a:rPr lang="en-US" u="sng" dirty="0" smtClean="0">
                <a:solidFill>
                  <a:srgbClr val="A50021"/>
                </a:solidFill>
              </a:rPr>
              <a:t>starting</a:t>
            </a:r>
            <a:r>
              <a:rPr lang="el-GR" u="sng" dirty="0" smtClean="0">
                <a:solidFill>
                  <a:srgbClr val="A50021"/>
                </a:solidFill>
              </a:rPr>
              <a:t>)</a:t>
            </a:r>
            <a:r>
              <a:rPr lang="en-US" u="sng" dirty="0" smtClean="0">
                <a:solidFill>
                  <a:srgbClr val="A50021"/>
                </a:solidFill>
              </a:rPr>
              <a:t> </a:t>
            </a:r>
          </a:p>
          <a:p>
            <a:endParaRPr lang="en-US" dirty="0" smtClean="0"/>
          </a:p>
          <a:p>
            <a:pPr algn="just">
              <a:buFontTx/>
              <a:buBlip>
                <a:blip r:embed="rId2"/>
              </a:buBlip>
            </a:pPr>
            <a:r>
              <a:rPr lang="el-GR" dirty="0" smtClean="0"/>
              <a:t>Με τη συγκεκριμένη μέθοδο </a:t>
            </a:r>
            <a:r>
              <a:rPr lang="el-GR" dirty="0" smtClean="0">
                <a:solidFill>
                  <a:schemeClr val="accent2"/>
                </a:solidFill>
              </a:rPr>
              <a:t>εκκίνησης</a:t>
            </a:r>
            <a:r>
              <a:rPr lang="el-GR" dirty="0" smtClean="0"/>
              <a:t>, έχουμε τη δυνατότητα της συνεχούς και βαθμιαίας αύξησης  της</a:t>
            </a:r>
          </a:p>
          <a:p>
            <a:pPr algn="just"/>
            <a:r>
              <a:rPr lang="el-GR" dirty="0" smtClean="0"/>
              <a:t>    τάσης τροφοδοσίας του κινητήρα (από το μηδέν έως την ονομαστική τιμή), με ρυθμό που καθορίζεται</a:t>
            </a:r>
          </a:p>
          <a:p>
            <a:pPr algn="just"/>
            <a:r>
              <a:rPr lang="el-GR" dirty="0" smtClean="0"/>
              <a:t>    εύκολα από το κύκλωμα ελέγχου του μετατροπέα. </a:t>
            </a:r>
            <a:endParaRPr lang="en-US" dirty="0" smtClean="0"/>
          </a:p>
          <a:p>
            <a:pPr algn="just">
              <a:buFontTx/>
              <a:buBlip>
                <a:blip r:embed="rId2"/>
              </a:buBlip>
            </a:pPr>
            <a:r>
              <a:rPr lang="el-GR" dirty="0" smtClean="0"/>
              <a:t>  Γραμμική μεταβολή της τάσης εκκίνησης</a:t>
            </a:r>
            <a:endParaRPr lang="en-US" dirty="0" smtClean="0"/>
          </a:p>
          <a:p>
            <a:pPr algn="just">
              <a:buFontTx/>
              <a:buBlip>
                <a:blip r:embed="rId2"/>
              </a:buBlip>
            </a:pPr>
            <a:r>
              <a:rPr lang="el-GR" dirty="0" smtClean="0"/>
              <a:t>  Υπάρχει η δυνατότητα επιλογής της χρονικής διάρκειας της γραμμικής  αύξησης της τάσης, έτσι ώστε ο</a:t>
            </a:r>
          </a:p>
          <a:p>
            <a:pPr algn="just"/>
            <a:r>
              <a:rPr lang="el-GR" dirty="0" smtClean="0"/>
              <a:t>     κινητήρας να προσαρμόζεται στις απαιτήσεις του εκάστοτε φορτίου του. </a:t>
            </a:r>
            <a:endParaRPr lang="en-US" dirty="0" smtClean="0"/>
          </a:p>
          <a:p>
            <a:pPr algn="just">
              <a:buFontTx/>
              <a:buBlip>
                <a:blip r:embed="rId2"/>
              </a:buBlip>
            </a:pPr>
            <a:r>
              <a:rPr lang="el-GR" dirty="0" smtClean="0"/>
              <a:t>  Αμέσως μετά την ολοκλήρωση της  διαδικασίας της εκκίνησης, βραχυκυκλώνονται τα </a:t>
            </a:r>
            <a:r>
              <a:rPr lang="el-GR" dirty="0" err="1" smtClean="0"/>
              <a:t>διακοπτικά</a:t>
            </a:r>
            <a:r>
              <a:rPr lang="el-GR" dirty="0" smtClean="0"/>
              <a:t> στοιχεία</a:t>
            </a:r>
          </a:p>
          <a:p>
            <a:pPr algn="just"/>
            <a:r>
              <a:rPr lang="el-GR" dirty="0" smtClean="0"/>
              <a:t>    του μετατροπέα και ο κινητήρας τροφοδοτείται απευθείας από το δίκτυο. </a:t>
            </a:r>
            <a:endParaRPr lang="en-US" dirty="0" smtClean="0"/>
          </a:p>
          <a:p>
            <a:pPr algn="just">
              <a:buFontTx/>
              <a:buBlip>
                <a:blip r:embed="rId2"/>
              </a:buBlip>
            </a:pPr>
            <a:r>
              <a:rPr lang="el-GR" dirty="0" smtClean="0"/>
              <a:t>  Επιπλέον, κατά τη </a:t>
            </a:r>
            <a:r>
              <a:rPr lang="el-GR" dirty="0" smtClean="0">
                <a:solidFill>
                  <a:srgbClr val="FF0000"/>
                </a:solidFill>
              </a:rPr>
              <a:t>διακοπή</a:t>
            </a:r>
            <a:r>
              <a:rPr lang="el-GR" dirty="0" smtClean="0"/>
              <a:t>, η τάση τροφοδοσίας του κινητήρα δεν μηδενίζεται ακαριαία αλλά προοδευτικά</a:t>
            </a:r>
          </a:p>
          <a:p>
            <a:pPr algn="just"/>
            <a:r>
              <a:rPr lang="el-GR" dirty="0" smtClean="0"/>
              <a:t>    με κάποιο συγκεκριμένο ρυθμό (</a:t>
            </a:r>
            <a:r>
              <a:rPr lang="en-US" dirty="0" smtClean="0"/>
              <a:t>soft</a:t>
            </a:r>
            <a:r>
              <a:rPr lang="el-GR" dirty="0" smtClean="0"/>
              <a:t>-</a:t>
            </a:r>
            <a:r>
              <a:rPr lang="en-US" dirty="0" smtClean="0"/>
              <a:t>stopping</a:t>
            </a:r>
            <a:r>
              <a:rPr lang="el-GR" dirty="0" smtClean="0"/>
              <a:t>),  που μπορούμε να επιλέξουμε από το κύκλωμα ελέγχου. </a:t>
            </a:r>
            <a:endParaRPr lang="en-US" dirty="0" smtClean="0"/>
          </a:p>
          <a:p>
            <a:pPr algn="just"/>
            <a:r>
              <a:rPr lang="el-GR" dirty="0" smtClean="0"/>
              <a:t>Προφανώς και η συγκεκριμένη μέθοδος εκκίνησης, είναι κατάλληλη για φορτία που δεν απαιτούν υψηλές ροπές κατά την εκκίνηση.</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5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914400"/>
            <a:ext cx="8686800" cy="5715000"/>
          </a:xfrm>
        </p:spPr>
        <p:txBody>
          <a:bodyPr/>
          <a:lstStyle/>
          <a:p>
            <a:r>
              <a:rPr lang="en-US" sz="1800" u="sng" dirty="0" err="1" smtClean="0">
                <a:solidFill>
                  <a:srgbClr val="A50021"/>
                </a:solidFill>
              </a:rPr>
              <a:t>Εκκίνηση</a:t>
            </a:r>
            <a:r>
              <a:rPr lang="en-US" sz="1800" u="sng" dirty="0" smtClean="0">
                <a:solidFill>
                  <a:srgbClr val="A50021"/>
                </a:solidFill>
              </a:rPr>
              <a:t> </a:t>
            </a:r>
            <a:r>
              <a:rPr lang="en-US" sz="1800" u="sng" dirty="0" err="1" smtClean="0">
                <a:solidFill>
                  <a:srgbClr val="A50021"/>
                </a:solidFill>
              </a:rPr>
              <a:t>με</a:t>
            </a:r>
            <a:r>
              <a:rPr lang="en-US" sz="1800" u="sng" dirty="0" smtClean="0">
                <a:solidFill>
                  <a:srgbClr val="A50021"/>
                </a:solidFill>
              </a:rPr>
              <a:t> </a:t>
            </a:r>
            <a:r>
              <a:rPr lang="en-US" sz="1800" u="sng" dirty="0" err="1" smtClean="0">
                <a:solidFill>
                  <a:srgbClr val="A50021"/>
                </a:solidFill>
              </a:rPr>
              <a:t>αντιστάσεις</a:t>
            </a:r>
            <a:r>
              <a:rPr lang="en-US" sz="1800" u="sng" dirty="0" smtClean="0">
                <a:solidFill>
                  <a:srgbClr val="A50021"/>
                </a:solidFill>
              </a:rPr>
              <a:t> </a:t>
            </a:r>
            <a:r>
              <a:rPr lang="en-US" sz="1800" u="sng" dirty="0" err="1" smtClean="0">
                <a:solidFill>
                  <a:srgbClr val="A50021"/>
                </a:solidFill>
              </a:rPr>
              <a:t>στο</a:t>
            </a:r>
            <a:r>
              <a:rPr lang="en-US" sz="1800" u="sng" dirty="0" smtClean="0">
                <a:solidFill>
                  <a:srgbClr val="A50021"/>
                </a:solidFill>
              </a:rPr>
              <a:t> </a:t>
            </a:r>
            <a:r>
              <a:rPr lang="en-US" sz="1800" u="sng" dirty="0" err="1" smtClean="0">
                <a:solidFill>
                  <a:srgbClr val="A50021"/>
                </a:solidFill>
              </a:rPr>
              <a:t>δρομέα</a:t>
            </a:r>
            <a:endParaRPr lang="en-US" sz="1800" u="sng" dirty="0" smtClean="0">
              <a:solidFill>
                <a:srgbClr val="A50021"/>
              </a:solidFill>
            </a:endParaRPr>
          </a:p>
          <a:p>
            <a:endParaRPr lang="en-US" dirty="0"/>
          </a:p>
        </p:txBody>
      </p:sp>
      <p:graphicFrame>
        <p:nvGraphicFramePr>
          <p:cNvPr id="21506" name="Object 8"/>
          <p:cNvGraphicFramePr>
            <a:graphicFrameLocks noChangeAspect="1"/>
          </p:cNvGraphicFramePr>
          <p:nvPr/>
        </p:nvGraphicFramePr>
        <p:xfrm>
          <a:off x="381000" y="2057400"/>
          <a:ext cx="4419600" cy="3022600"/>
        </p:xfrm>
        <a:graphic>
          <a:graphicData uri="http://schemas.openxmlformats.org/presentationml/2006/ole">
            <p:oleObj spid="_x0000_s21506" name="Visio" r:id="rId3" imgW="4799656" imgH="2877226" progId="Visio.Drawing.11">
              <p:embed/>
            </p:oleObj>
          </a:graphicData>
        </a:graphic>
      </p:graphicFrame>
      <p:graphicFrame>
        <p:nvGraphicFramePr>
          <p:cNvPr id="21507" name="Object 15"/>
          <p:cNvGraphicFramePr>
            <a:graphicFrameLocks noChangeAspect="1"/>
          </p:cNvGraphicFramePr>
          <p:nvPr/>
        </p:nvGraphicFramePr>
        <p:xfrm>
          <a:off x="5029200" y="1828800"/>
          <a:ext cx="3810000" cy="3170237"/>
        </p:xfrm>
        <a:graphic>
          <a:graphicData uri="http://schemas.openxmlformats.org/presentationml/2006/ole">
            <p:oleObj spid="_x0000_s21507" name="Visio" r:id="rId4" imgW="4030643" imgH="3354962" progId="Visio.Drawing.11">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0999"/>
          </a:xfrm>
        </p:spPr>
        <p:txBody>
          <a:bodyPr>
            <a:normAutofit fontScale="90000"/>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838200"/>
            <a:ext cx="8610600" cy="5715000"/>
          </a:xfrm>
        </p:spPr>
        <p:txBody>
          <a:bodyPr>
            <a:normAutofit fontScale="70000" lnSpcReduction="20000"/>
          </a:bodyPr>
          <a:lstStyle/>
          <a:p>
            <a:r>
              <a:rPr lang="en-US" sz="1800" u="sng" dirty="0" err="1" smtClean="0">
                <a:solidFill>
                  <a:srgbClr val="A50021"/>
                </a:solidFill>
              </a:rPr>
              <a:t>Εκκίνηση</a:t>
            </a:r>
            <a:r>
              <a:rPr lang="en-US" sz="1800" u="sng" dirty="0" smtClean="0">
                <a:solidFill>
                  <a:srgbClr val="A50021"/>
                </a:solidFill>
              </a:rPr>
              <a:t> </a:t>
            </a:r>
            <a:r>
              <a:rPr lang="en-US" sz="1800" u="sng" dirty="0" err="1" smtClean="0">
                <a:solidFill>
                  <a:srgbClr val="A50021"/>
                </a:solidFill>
              </a:rPr>
              <a:t>με</a:t>
            </a:r>
            <a:r>
              <a:rPr lang="en-US" sz="1800" u="sng" dirty="0" smtClean="0">
                <a:solidFill>
                  <a:srgbClr val="A50021"/>
                </a:solidFill>
              </a:rPr>
              <a:t> </a:t>
            </a:r>
            <a:r>
              <a:rPr lang="en-US" sz="1800" u="sng" dirty="0" err="1" smtClean="0">
                <a:solidFill>
                  <a:srgbClr val="A50021"/>
                </a:solidFill>
              </a:rPr>
              <a:t>αντιστάσεις</a:t>
            </a:r>
            <a:r>
              <a:rPr lang="en-US" sz="1800" u="sng" dirty="0" smtClean="0">
                <a:solidFill>
                  <a:srgbClr val="A50021"/>
                </a:solidFill>
              </a:rPr>
              <a:t> </a:t>
            </a:r>
            <a:r>
              <a:rPr lang="en-US" sz="1800" u="sng" dirty="0" err="1" smtClean="0">
                <a:solidFill>
                  <a:srgbClr val="A50021"/>
                </a:solidFill>
              </a:rPr>
              <a:t>στο</a:t>
            </a:r>
            <a:r>
              <a:rPr lang="en-US" sz="1800" u="sng" dirty="0" smtClean="0">
                <a:solidFill>
                  <a:srgbClr val="A50021"/>
                </a:solidFill>
              </a:rPr>
              <a:t> </a:t>
            </a:r>
            <a:r>
              <a:rPr lang="en-US" sz="1800" u="sng" dirty="0" err="1" smtClean="0">
                <a:solidFill>
                  <a:srgbClr val="A50021"/>
                </a:solidFill>
              </a:rPr>
              <a:t>δρομέα</a:t>
            </a:r>
            <a:endParaRPr lang="en-US" sz="1800" u="sng" dirty="0" smtClean="0">
              <a:solidFill>
                <a:srgbClr val="A50021"/>
              </a:solidFill>
            </a:endParaRPr>
          </a:p>
          <a:p>
            <a:endParaRPr lang="en-US" sz="1800" u="sng" dirty="0" smtClean="0">
              <a:solidFill>
                <a:srgbClr val="A50021"/>
              </a:solidFill>
            </a:endParaRPr>
          </a:p>
          <a:p>
            <a:r>
              <a:rPr lang="el-GR" sz="1800" b="1" dirty="0" smtClean="0"/>
              <a:t>Αυτή</a:t>
            </a:r>
            <a:r>
              <a:rPr lang="en-US" sz="1800" b="1" dirty="0" smtClean="0"/>
              <a:t> </a:t>
            </a:r>
            <a:r>
              <a:rPr lang="en-US" sz="1800" b="1" dirty="0" err="1" smtClean="0"/>
              <a:t>μέθοδος</a:t>
            </a:r>
            <a:r>
              <a:rPr lang="en-US" sz="1800" b="1" dirty="0" smtClean="0"/>
              <a:t> </a:t>
            </a:r>
            <a:r>
              <a:rPr lang="en-US" sz="1800" b="1" dirty="0" err="1" smtClean="0"/>
              <a:t>εκκίνησης</a:t>
            </a:r>
            <a:r>
              <a:rPr lang="en-US" sz="1800" b="1" dirty="0" smtClean="0"/>
              <a:t>, </a:t>
            </a:r>
            <a:r>
              <a:rPr lang="en-US" sz="1800" b="1" dirty="0" err="1" smtClean="0"/>
              <a:t>είναι</a:t>
            </a:r>
            <a:r>
              <a:rPr lang="en-US" sz="1800" b="1" dirty="0" smtClean="0"/>
              <a:t> </a:t>
            </a:r>
            <a:r>
              <a:rPr lang="en-US" sz="1800" b="1" dirty="0" err="1" smtClean="0"/>
              <a:t>εφαρμόσιμη</a:t>
            </a:r>
            <a:r>
              <a:rPr lang="en-US" sz="1800" b="1" dirty="0" smtClean="0"/>
              <a:t> </a:t>
            </a:r>
            <a:r>
              <a:rPr lang="en-US" sz="1800" b="1" dirty="0" err="1" smtClean="0">
                <a:solidFill>
                  <a:schemeClr val="accent2"/>
                </a:solidFill>
              </a:rPr>
              <a:t>μόνο</a:t>
            </a:r>
            <a:r>
              <a:rPr lang="en-US" sz="1800" b="1" dirty="0" smtClean="0">
                <a:solidFill>
                  <a:schemeClr val="accent2"/>
                </a:solidFill>
              </a:rPr>
              <a:t> </a:t>
            </a:r>
            <a:r>
              <a:rPr lang="en-US" sz="1800" b="1" dirty="0" err="1" smtClean="0">
                <a:solidFill>
                  <a:schemeClr val="accent2"/>
                </a:solidFill>
              </a:rPr>
              <a:t>σε</a:t>
            </a:r>
            <a:r>
              <a:rPr lang="en-US" sz="1800" b="1" dirty="0" smtClean="0">
                <a:solidFill>
                  <a:schemeClr val="accent2"/>
                </a:solidFill>
              </a:rPr>
              <a:t> </a:t>
            </a:r>
            <a:r>
              <a:rPr lang="en-US" sz="1800" b="1" dirty="0" err="1" smtClean="0">
                <a:solidFill>
                  <a:schemeClr val="accent2"/>
                </a:solidFill>
              </a:rPr>
              <a:t>δακτυλιοφόρους</a:t>
            </a:r>
            <a:r>
              <a:rPr lang="en-US" sz="1800" b="1" dirty="0" smtClean="0">
                <a:solidFill>
                  <a:schemeClr val="accent2"/>
                </a:solidFill>
              </a:rPr>
              <a:t> </a:t>
            </a:r>
            <a:r>
              <a:rPr lang="en-US" sz="1800" b="1" dirty="0" err="1" smtClean="0">
                <a:solidFill>
                  <a:schemeClr val="accent2"/>
                </a:solidFill>
              </a:rPr>
              <a:t>κινητήρες</a:t>
            </a:r>
            <a:r>
              <a:rPr lang="en-US" sz="1800" b="1" dirty="0" smtClean="0"/>
              <a:t> </a:t>
            </a:r>
            <a:r>
              <a:rPr lang="en-US" sz="1800" b="1" dirty="0" err="1" smtClean="0"/>
              <a:t>και</a:t>
            </a:r>
            <a:r>
              <a:rPr lang="en-US" sz="1800" b="1" dirty="0" smtClean="0"/>
              <a:t> </a:t>
            </a:r>
            <a:r>
              <a:rPr lang="en-US" sz="1800" b="1" dirty="0" err="1" smtClean="0"/>
              <a:t>είναι</a:t>
            </a:r>
            <a:r>
              <a:rPr lang="en-US" sz="1800" b="1" dirty="0" smtClean="0"/>
              <a:t> </a:t>
            </a:r>
            <a:r>
              <a:rPr lang="en-US" sz="1800" b="1" dirty="0" err="1" smtClean="0"/>
              <a:t>κατάλληλη</a:t>
            </a:r>
            <a:r>
              <a:rPr lang="en-US" sz="1800" b="1" dirty="0" smtClean="0"/>
              <a:t> </a:t>
            </a:r>
            <a:r>
              <a:rPr lang="en-US" sz="1800" b="1" dirty="0" err="1" smtClean="0"/>
              <a:t>για</a:t>
            </a:r>
            <a:r>
              <a:rPr lang="el-GR" sz="1800" b="1" dirty="0" smtClean="0"/>
              <a:t> </a:t>
            </a:r>
            <a:r>
              <a:rPr lang="en-US" sz="1800" b="1" dirty="0" err="1" smtClean="0"/>
              <a:t>φορτία</a:t>
            </a:r>
            <a:r>
              <a:rPr lang="en-US" sz="1800" b="1" dirty="0" smtClean="0"/>
              <a:t> </a:t>
            </a:r>
            <a:r>
              <a:rPr lang="en-US" sz="1800" b="1" dirty="0" err="1" smtClean="0"/>
              <a:t>που</a:t>
            </a:r>
            <a:r>
              <a:rPr lang="en-US" sz="1800" b="1" dirty="0" smtClean="0"/>
              <a:t> </a:t>
            </a:r>
            <a:r>
              <a:rPr lang="en-US" sz="1800" b="1" dirty="0" err="1" smtClean="0"/>
              <a:t>παρουσιάζουν</a:t>
            </a:r>
            <a:r>
              <a:rPr lang="en-US" sz="1800" b="1" dirty="0" smtClean="0"/>
              <a:t> </a:t>
            </a:r>
            <a:r>
              <a:rPr lang="en-US" sz="1800" b="1" dirty="0" err="1" smtClean="0"/>
              <a:t>υψηλή</a:t>
            </a:r>
            <a:r>
              <a:rPr lang="en-US" sz="1800" b="1" dirty="0" smtClean="0"/>
              <a:t> </a:t>
            </a:r>
            <a:r>
              <a:rPr lang="en-US" sz="1800" b="1" dirty="0" err="1" smtClean="0"/>
              <a:t>στατική</a:t>
            </a:r>
            <a:r>
              <a:rPr lang="en-US" sz="1800" b="1" dirty="0" smtClean="0"/>
              <a:t> </a:t>
            </a:r>
            <a:r>
              <a:rPr lang="en-US" sz="1800" b="1" dirty="0" err="1" smtClean="0"/>
              <a:t>ροπή</a:t>
            </a:r>
            <a:r>
              <a:rPr lang="en-US" sz="1800" b="1" dirty="0" smtClean="0"/>
              <a:t> </a:t>
            </a:r>
            <a:r>
              <a:rPr lang="en-US" sz="1800" b="1" dirty="0" err="1" smtClean="0"/>
              <a:t>είτε</a:t>
            </a:r>
            <a:r>
              <a:rPr lang="en-US" sz="1800" b="1" dirty="0" smtClean="0"/>
              <a:t> </a:t>
            </a:r>
            <a:r>
              <a:rPr lang="en-US" sz="1800" b="1" dirty="0" err="1" smtClean="0"/>
              <a:t>μεγάλη</a:t>
            </a:r>
            <a:r>
              <a:rPr lang="en-US" sz="1800" b="1" dirty="0" smtClean="0"/>
              <a:t> </a:t>
            </a:r>
            <a:r>
              <a:rPr lang="en-US" sz="1800" b="1" dirty="0" err="1" smtClean="0"/>
              <a:t>αδράνεια</a:t>
            </a:r>
            <a:r>
              <a:rPr lang="en-US" sz="1800" b="1" dirty="0" smtClean="0"/>
              <a:t>.</a:t>
            </a:r>
          </a:p>
          <a:p>
            <a:endParaRPr lang="en-US" sz="1800" dirty="0" smtClean="0"/>
          </a:p>
          <a:p>
            <a:endParaRPr lang="el-GR" sz="1800" dirty="0" smtClean="0"/>
          </a:p>
          <a:p>
            <a:pPr algn="just">
              <a:buFontTx/>
              <a:buBlip>
                <a:blip r:embed="rId2"/>
              </a:buBlip>
            </a:pPr>
            <a:r>
              <a:rPr lang="el-GR" sz="2600" dirty="0" smtClean="0"/>
              <a:t>Η μεταβολή της αντίστασης μπορεί να γίνεται σε βήματα ή και γραμμικά, χειροκίνητα ή και αυτόματα.</a:t>
            </a:r>
            <a:endParaRPr lang="en-US" sz="2600" dirty="0" smtClean="0"/>
          </a:p>
          <a:p>
            <a:pPr algn="just">
              <a:buFontTx/>
              <a:buBlip>
                <a:blip r:embed="rId2"/>
              </a:buBlip>
            </a:pPr>
            <a:r>
              <a:rPr lang="el-GR" sz="2600" dirty="0" smtClean="0"/>
              <a:t>  Η παρεμβολή πρόσθετης ωμικής αντίστασης στο τύλιγμα του δρομέα, έχει σαν αποτέλεσμα, τη μετακίνηση του σημείου ανατροπής σε μεγαλύτερες ολισθήσεις (μικρότερες ταχύτητες) και την ταυτόχρονη αύξηση του μεγέθους της ροπής εκκίνησης. </a:t>
            </a:r>
          </a:p>
          <a:p>
            <a:pPr algn="just"/>
            <a:r>
              <a:rPr lang="el-GR" sz="2600" dirty="0" smtClean="0"/>
              <a:t>   </a:t>
            </a:r>
          </a:p>
          <a:p>
            <a:pPr algn="just">
              <a:buFontTx/>
              <a:buBlip>
                <a:blip r:embed="rId2"/>
              </a:buBlip>
            </a:pPr>
            <a:r>
              <a:rPr lang="el-GR" sz="2600" dirty="0" smtClean="0"/>
              <a:t>  Η αύξηση της ροπής εκκίνησης συνοδεύεται με αντίστοιχη μείωση του ρεύματος κατά την εκκίνησης, καθιστώντας τη συγκεκριμένη μέθοδο εκκίνησης την </a:t>
            </a:r>
            <a:r>
              <a:rPr lang="el-GR" sz="2600" dirty="0" smtClean="0">
                <a:solidFill>
                  <a:srgbClr val="FF0000"/>
                </a:solidFill>
              </a:rPr>
              <a:t>ιδανικότερη από όλες τις προηγούμενες μεθόδους</a:t>
            </a:r>
            <a:r>
              <a:rPr lang="el-GR" sz="2600" dirty="0" smtClean="0"/>
              <a:t>. </a:t>
            </a:r>
          </a:p>
          <a:p>
            <a:pPr algn="just"/>
            <a:r>
              <a:rPr lang="el-GR" sz="2600" dirty="0" smtClean="0"/>
              <a:t>    </a:t>
            </a:r>
          </a:p>
          <a:p>
            <a:pPr algn="just">
              <a:buBlip>
                <a:blip r:embed="rId2"/>
              </a:buBlip>
            </a:pPr>
            <a:r>
              <a:rPr lang="el-GR" sz="2600" dirty="0" smtClean="0"/>
              <a:t>  Η αύξηση όμως της ωμικής αντίστασης του δρομέα έχει σαν αποτέλεσμα τη μείωση  της απόδοσης στη μόνιμη κατάσταση λειτουργίας, λόγω της υψηλής ολίσθησης και των αυξημένων απωλειών χαλκού </a:t>
            </a:r>
            <a:r>
              <a:rPr lang="el-GR" sz="2600" dirty="0" err="1" smtClean="0"/>
              <a:t>στατυλίγματα</a:t>
            </a:r>
            <a:r>
              <a:rPr lang="el-GR" sz="2600" dirty="0" smtClean="0"/>
              <a:t> του δρομέα. Για το λόγο αυτό, η πρόσθετη εξωτερική αντίσταση θα πρέπει </a:t>
            </a:r>
            <a:r>
              <a:rPr lang="el-GR" sz="2600" dirty="0" smtClean="0">
                <a:solidFill>
                  <a:srgbClr val="009900"/>
                </a:solidFill>
              </a:rPr>
              <a:t>να τίθεται εκτός</a:t>
            </a:r>
            <a:r>
              <a:rPr lang="el-GR" sz="2600" dirty="0" smtClean="0"/>
              <a:t>,</a:t>
            </a:r>
            <a:r>
              <a:rPr lang="el-GR" sz="2600" dirty="0" smtClean="0">
                <a:solidFill>
                  <a:srgbClr val="009900"/>
                </a:solidFill>
              </a:rPr>
              <a:t> μετά την ολοκλήρωση της εκκίνησης. </a:t>
            </a:r>
            <a:endParaRPr lang="el-GR" sz="2600" dirty="0" smtClean="0"/>
          </a:p>
          <a:p>
            <a:pPr algn="just"/>
            <a:endParaRPr lang="el-GR" sz="2600" dirty="0" smtClean="0"/>
          </a:p>
          <a:p>
            <a:pPr algn="just"/>
            <a:r>
              <a:rPr lang="el-GR" sz="2600" dirty="0" smtClean="0"/>
              <a:t>    </a:t>
            </a:r>
            <a:endParaRPr lang="en-US" sz="2600" dirty="0" smtClean="0">
              <a:solidFill>
                <a:srgbClr val="009900"/>
              </a:solidFill>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04799"/>
          </a:xfrm>
        </p:spPr>
        <p:txBody>
          <a:bodyPr>
            <a:normAutofit fontScale="90000"/>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838200"/>
            <a:ext cx="8686800" cy="5791200"/>
          </a:xfrm>
        </p:spPr>
        <p:txBody>
          <a:bodyPr/>
          <a:lstStyle/>
          <a:p>
            <a:r>
              <a:rPr lang="el-GR" sz="1600" u="sng" dirty="0" smtClean="0">
                <a:solidFill>
                  <a:srgbClr val="A50021"/>
                </a:solidFill>
              </a:rPr>
              <a:t>Μέθοδοι πέδησης ασύγχρονων τριφασικών κινητήρων</a:t>
            </a:r>
            <a:r>
              <a:rPr lang="en-US" sz="1600" u="sng" dirty="0" smtClean="0">
                <a:solidFill>
                  <a:srgbClr val="A50021"/>
                </a:solidFill>
              </a:rPr>
              <a:t> </a:t>
            </a:r>
          </a:p>
          <a:p>
            <a:endParaRPr lang="en-US" dirty="0"/>
          </a:p>
        </p:txBody>
      </p:sp>
      <p:graphicFrame>
        <p:nvGraphicFramePr>
          <p:cNvPr id="22530" name="Object 5"/>
          <p:cNvGraphicFramePr>
            <a:graphicFrameLocks noChangeAspect="1"/>
          </p:cNvGraphicFramePr>
          <p:nvPr/>
        </p:nvGraphicFramePr>
        <p:xfrm>
          <a:off x="457200" y="1600200"/>
          <a:ext cx="3816350" cy="2928938"/>
        </p:xfrm>
        <a:graphic>
          <a:graphicData uri="http://schemas.openxmlformats.org/presentationml/2006/ole">
            <p:oleObj spid="_x0000_s22530" name="Visio" r:id="rId3" imgW="2854870" imgH="2191426" progId="Visio.Drawing.11">
              <p:embed/>
            </p:oleObj>
          </a:graphicData>
        </a:graphic>
      </p:graphicFrame>
      <p:sp>
        <p:nvSpPr>
          <p:cNvPr id="5" name="Rectangle 9"/>
          <p:cNvSpPr>
            <a:spLocks noChangeArrowheads="1"/>
          </p:cNvSpPr>
          <p:nvPr/>
        </p:nvSpPr>
        <p:spPr bwMode="auto">
          <a:xfrm>
            <a:off x="4643438" y="1484312"/>
            <a:ext cx="3959225" cy="1754326"/>
          </a:xfrm>
          <a:prstGeom prst="rect">
            <a:avLst/>
          </a:prstGeom>
          <a:noFill/>
          <a:ln w="9525">
            <a:noFill/>
            <a:miter lim="800000"/>
            <a:headEnd/>
            <a:tailEnd/>
          </a:ln>
        </p:spPr>
        <p:txBody>
          <a:bodyPr wrap="square">
            <a:spAutoFit/>
          </a:bodyPr>
          <a:lstStyle/>
          <a:p>
            <a:pPr algn="just"/>
            <a:r>
              <a:rPr lang="el-GR" b="0" dirty="0"/>
              <a:t>Η </a:t>
            </a:r>
            <a:r>
              <a:rPr lang="el-GR" dirty="0"/>
              <a:t>Δυναμική πέδηση</a:t>
            </a:r>
            <a:r>
              <a:rPr lang="el-GR" b="0" dirty="0"/>
              <a:t> επιτυγχάνεται με την </a:t>
            </a:r>
            <a:r>
              <a:rPr lang="el-GR" dirty="0">
                <a:solidFill>
                  <a:schemeClr val="accent2"/>
                </a:solidFill>
              </a:rPr>
              <a:t>απότομη αλλαγή της φοράς περιστροφής</a:t>
            </a:r>
            <a:r>
              <a:rPr lang="el-GR" b="0" dirty="0"/>
              <a:t> του μαγνητικού πεδίου του τυλίγματος του στάτη, </a:t>
            </a:r>
            <a:r>
              <a:rPr lang="el-GR" dirty="0">
                <a:solidFill>
                  <a:srgbClr val="FF0000"/>
                </a:solidFill>
              </a:rPr>
              <a:t>αλλάζοντας τη διαδοχή δύο οποιονδήποτε από τις τρεις φάσεις της τάσης τροφοδοσίας</a:t>
            </a:r>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5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1295400"/>
            <a:ext cx="8686800" cy="5334000"/>
          </a:xfrm>
        </p:spPr>
        <p:txBody>
          <a:bodyPr/>
          <a:lstStyle/>
          <a:p>
            <a:r>
              <a:rPr lang="el-GR" sz="1600" b="1" u="sng" dirty="0" smtClean="0">
                <a:solidFill>
                  <a:srgbClr val="A50021"/>
                </a:solidFill>
              </a:rPr>
              <a:t>Απλοποιημένος τύπος του </a:t>
            </a:r>
            <a:r>
              <a:rPr lang="en-US" sz="1600" b="1" u="sng" dirty="0" err="1" smtClean="0">
                <a:solidFill>
                  <a:srgbClr val="A50021"/>
                </a:solidFill>
              </a:rPr>
              <a:t>Kloss</a:t>
            </a:r>
            <a:r>
              <a:rPr lang="en-US" sz="1600" b="1" u="sng" dirty="0" smtClean="0">
                <a:solidFill>
                  <a:srgbClr val="A50021"/>
                </a:solidFill>
              </a:rPr>
              <a:t> </a:t>
            </a:r>
          </a:p>
          <a:p>
            <a:r>
              <a:rPr lang="el-GR" sz="1600" b="1" dirty="0" smtClean="0">
                <a:solidFill>
                  <a:schemeClr val="tx1"/>
                </a:solidFill>
              </a:rPr>
              <a:t>Αν αμελήσουμε τις απώλειες χαλκού και του στάτη τότε</a:t>
            </a:r>
            <a:r>
              <a:rPr lang="en-US" sz="1600" b="1" dirty="0" smtClean="0">
                <a:solidFill>
                  <a:schemeClr val="tx1"/>
                </a:solidFill>
              </a:rPr>
              <a:t>:</a:t>
            </a:r>
          </a:p>
          <a:p>
            <a:endParaRPr lang="en-US" sz="1600" b="1" dirty="0">
              <a:solidFill>
                <a:schemeClr val="tx1"/>
              </a:solidFill>
            </a:endParaRPr>
          </a:p>
        </p:txBody>
      </p:sp>
      <p:graphicFrame>
        <p:nvGraphicFramePr>
          <p:cNvPr id="3074" name="Object 2"/>
          <p:cNvGraphicFramePr>
            <a:graphicFrameLocks noChangeAspect="1"/>
          </p:cNvGraphicFramePr>
          <p:nvPr/>
        </p:nvGraphicFramePr>
        <p:xfrm>
          <a:off x="533400" y="2057400"/>
          <a:ext cx="4572000" cy="762000"/>
        </p:xfrm>
        <a:graphic>
          <a:graphicData uri="http://schemas.openxmlformats.org/presentationml/2006/ole">
            <p:oleObj spid="_x0000_s3074" name="Equation" r:id="rId3" imgW="1663560" imgH="241200" progId="Equation.DSMT4">
              <p:embed/>
            </p:oleObj>
          </a:graphicData>
        </a:graphic>
      </p:graphicFrame>
      <p:graphicFrame>
        <p:nvGraphicFramePr>
          <p:cNvPr id="3075" name="Object 3"/>
          <p:cNvGraphicFramePr>
            <a:graphicFrameLocks noChangeAspect="1"/>
          </p:cNvGraphicFramePr>
          <p:nvPr/>
        </p:nvGraphicFramePr>
        <p:xfrm>
          <a:off x="609600" y="2819400"/>
          <a:ext cx="3429000" cy="685800"/>
        </p:xfrm>
        <a:graphic>
          <a:graphicData uri="http://schemas.openxmlformats.org/presentationml/2006/ole">
            <p:oleObj spid="_x0000_s3075" name="Equation" r:id="rId4" imgW="1396800" imgH="228600" progId="Equation.DSMT4">
              <p:embed/>
            </p:oleObj>
          </a:graphicData>
        </a:graphic>
      </p:graphicFrame>
      <p:graphicFrame>
        <p:nvGraphicFramePr>
          <p:cNvPr id="3076" name="Object 4"/>
          <p:cNvGraphicFramePr>
            <a:graphicFrameLocks noChangeAspect="1"/>
          </p:cNvGraphicFramePr>
          <p:nvPr/>
        </p:nvGraphicFramePr>
        <p:xfrm>
          <a:off x="2209800" y="3886200"/>
          <a:ext cx="2667000" cy="1524000"/>
        </p:xfrm>
        <a:graphic>
          <a:graphicData uri="http://schemas.openxmlformats.org/presentationml/2006/ole">
            <p:oleObj spid="_x0000_s3076" name="Equation" r:id="rId5" imgW="1282680" imgH="622080" progId="Equation.DSMT4">
              <p:embed/>
            </p:oleObj>
          </a:graphicData>
        </a:graphic>
      </p:graphicFrame>
      <p:sp>
        <p:nvSpPr>
          <p:cNvPr id="7" name="Rectangle 6"/>
          <p:cNvSpPr/>
          <p:nvPr/>
        </p:nvSpPr>
        <p:spPr>
          <a:xfrm>
            <a:off x="762000" y="5410200"/>
            <a:ext cx="4572000" cy="1231106"/>
          </a:xfrm>
          <a:prstGeom prst="rect">
            <a:avLst/>
          </a:prstGeom>
        </p:spPr>
        <p:txBody>
          <a:bodyPr>
            <a:spAutoFit/>
          </a:bodyPr>
          <a:lstStyle/>
          <a:p>
            <a:pPr algn="just"/>
            <a:r>
              <a:rPr lang="el-GR" dirty="0" smtClean="0"/>
              <a:t>Η χρησιμότητα του τύπου του </a:t>
            </a:r>
            <a:r>
              <a:rPr lang="en-US" dirty="0" err="1" smtClean="0"/>
              <a:t>Kloss</a:t>
            </a:r>
            <a:r>
              <a:rPr lang="el-GR" dirty="0" smtClean="0"/>
              <a:t> έγκειται στο ότι, το κλάσμα   </a:t>
            </a:r>
            <a:r>
              <a:rPr lang="el-GR" sz="2000" i="1" dirty="0" smtClean="0">
                <a:latin typeface="Times New Roman" pitchFamily="18" charset="0"/>
                <a:cs typeface="Times New Roman" pitchFamily="18" charset="0"/>
              </a:rPr>
              <a:t>Τ/Τ</a:t>
            </a:r>
            <a:r>
              <a:rPr lang="en-US" sz="2000" i="1" baseline="-25000" dirty="0" smtClean="0">
                <a:latin typeface="Times New Roman" pitchFamily="18" charset="0"/>
                <a:cs typeface="Times New Roman" pitchFamily="18" charset="0"/>
              </a:rPr>
              <a:t>max</a:t>
            </a:r>
            <a:r>
              <a:rPr lang="el-GR" sz="2000" i="1" baseline="-25000" dirty="0" smtClean="0">
                <a:latin typeface="Times New Roman" pitchFamily="18" charset="0"/>
                <a:cs typeface="Times New Roman" pitchFamily="18" charset="0"/>
              </a:rPr>
              <a:t>  </a:t>
            </a:r>
            <a:r>
              <a:rPr lang="el-GR" dirty="0" smtClean="0"/>
              <a:t>, αποτελεί ένα μέτρο σύγκρισης ως προς τη δυνατότητα </a:t>
            </a:r>
            <a:r>
              <a:rPr lang="el-GR" dirty="0" smtClean="0">
                <a:solidFill>
                  <a:schemeClr val="accent2"/>
                </a:solidFill>
              </a:rPr>
              <a:t>υπερφόρτισης του κινητήρα.</a:t>
            </a:r>
            <a:endParaRPr lang="el-GR" dirty="0">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80999"/>
          </a:xfrm>
        </p:spPr>
        <p:txBody>
          <a:bodyPr>
            <a:normAutofit fontScale="90000"/>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838200"/>
            <a:ext cx="8610600" cy="5867400"/>
          </a:xfrm>
        </p:spPr>
        <p:txBody>
          <a:bodyPr/>
          <a:lstStyle/>
          <a:p>
            <a:r>
              <a:rPr lang="el-GR" sz="1800" u="sng" dirty="0" smtClean="0">
                <a:solidFill>
                  <a:srgbClr val="A50021"/>
                </a:solidFill>
              </a:rPr>
              <a:t>Μέθοδοι πέδησης ασύγχρονων τριφασικών κινητήρων</a:t>
            </a:r>
            <a:r>
              <a:rPr lang="en-US" sz="1800" u="sng" dirty="0" smtClean="0">
                <a:solidFill>
                  <a:srgbClr val="A50021"/>
                </a:solidFill>
              </a:rPr>
              <a:t> </a:t>
            </a:r>
          </a:p>
          <a:p>
            <a:endParaRPr lang="en-US" dirty="0" smtClean="0"/>
          </a:p>
          <a:p>
            <a:endParaRPr lang="en-US" dirty="0"/>
          </a:p>
        </p:txBody>
      </p:sp>
      <p:sp>
        <p:nvSpPr>
          <p:cNvPr id="4" name="Rectangle 7"/>
          <p:cNvSpPr>
            <a:spLocks noChangeArrowheads="1"/>
          </p:cNvSpPr>
          <p:nvPr/>
        </p:nvSpPr>
        <p:spPr bwMode="auto">
          <a:xfrm>
            <a:off x="250825" y="1873280"/>
            <a:ext cx="8677275" cy="4524315"/>
          </a:xfrm>
          <a:prstGeom prst="rect">
            <a:avLst/>
          </a:prstGeom>
          <a:noFill/>
          <a:ln w="9525">
            <a:noFill/>
            <a:miter lim="800000"/>
            <a:headEnd/>
            <a:tailEnd/>
          </a:ln>
        </p:spPr>
        <p:txBody>
          <a:bodyPr wrap="square" anchor="ctr">
            <a:spAutoFit/>
          </a:bodyPr>
          <a:lstStyle/>
          <a:p>
            <a:pPr algn="just"/>
            <a:endParaRPr lang="el-GR" b="0" dirty="0"/>
          </a:p>
          <a:p>
            <a:pPr algn="just">
              <a:buFontTx/>
              <a:buBlip>
                <a:blip r:embed="rId2"/>
              </a:buBlip>
            </a:pPr>
            <a:r>
              <a:rPr lang="el-GR" b="0" dirty="0"/>
              <a:t>   Τη στιγμή της εναλλαγής της φοράς περιστροφής του πεδίου</a:t>
            </a:r>
            <a:r>
              <a:rPr lang="en-US" b="0" dirty="0"/>
              <a:t> (</a:t>
            </a:r>
            <a:r>
              <a:rPr lang="el-GR" b="0" dirty="0"/>
              <a:t>ολίσθηση </a:t>
            </a:r>
            <a:r>
              <a:rPr lang="en-US" sz="1600" i="1" dirty="0">
                <a:latin typeface="Times New Roman" pitchFamily="18" charset="0"/>
                <a:cs typeface="Times New Roman" pitchFamily="18" charset="0"/>
              </a:rPr>
              <a:t>s</a:t>
            </a:r>
            <a:r>
              <a:rPr lang="en-US" sz="1600" b="0" dirty="0">
                <a:cs typeface="Times New Roman" pitchFamily="18" charset="0"/>
              </a:rPr>
              <a:t>)</a:t>
            </a:r>
            <a:r>
              <a:rPr lang="el-GR" b="0" dirty="0"/>
              <a:t>, ο δρομέας συνεχίζει </a:t>
            </a:r>
            <a:r>
              <a:rPr lang="el-GR" b="0" dirty="0" smtClean="0"/>
              <a:t>και</a:t>
            </a:r>
            <a:r>
              <a:rPr lang="el-GR" dirty="0" smtClean="0"/>
              <a:t> κινείται με την ίδια φορά περιστροφής </a:t>
            </a:r>
            <a:r>
              <a:rPr lang="en-US" dirty="0" smtClean="0"/>
              <a:t>(</a:t>
            </a:r>
            <a:r>
              <a:rPr lang="el-GR" dirty="0" smtClean="0"/>
              <a:t>αλλά με ολίσθηση </a:t>
            </a:r>
            <a:r>
              <a:rPr lang="en-US" sz="1600" i="1" dirty="0" smtClean="0">
                <a:latin typeface="Times New Roman" pitchFamily="18" charset="0"/>
                <a:cs typeface="Times New Roman" pitchFamily="18" charset="0"/>
              </a:rPr>
              <a:t>( 2-s </a:t>
            </a:r>
            <a:r>
              <a:rPr lang="en-US" sz="1600" dirty="0" smtClean="0">
                <a:latin typeface="Times New Roman" pitchFamily="18" charset="0"/>
                <a:cs typeface="Times New Roman" pitchFamily="18" charset="0"/>
              </a:rPr>
              <a:t>)</a:t>
            </a:r>
            <a:r>
              <a:rPr lang="en-US" dirty="0" smtClean="0">
                <a:cs typeface="Times New Roman" pitchFamily="18" charset="0"/>
              </a:rPr>
              <a:t>)</a:t>
            </a:r>
            <a:r>
              <a:rPr lang="el-GR" dirty="0" smtClean="0"/>
              <a:t> . </a:t>
            </a:r>
            <a:endParaRPr lang="el-GR" b="0" dirty="0"/>
          </a:p>
          <a:p>
            <a:pPr algn="just"/>
            <a:r>
              <a:rPr lang="el-GR" b="0" dirty="0"/>
              <a:t>      </a:t>
            </a:r>
          </a:p>
          <a:p>
            <a:pPr algn="just">
              <a:buFontTx/>
              <a:buChar char="•"/>
            </a:pPr>
            <a:r>
              <a:rPr lang="el-GR" b="0" dirty="0"/>
              <a:t>   Η αναπτυσσόμενη ηλεκτρική </a:t>
            </a:r>
            <a:r>
              <a:rPr lang="el-GR" dirty="0"/>
              <a:t>ροπή</a:t>
            </a:r>
            <a:r>
              <a:rPr lang="el-GR" b="0" dirty="0"/>
              <a:t> αλλάζει πρόσημο και προστίθεται με τη ροπή του φορτίου</a:t>
            </a:r>
            <a:r>
              <a:rPr lang="el-GR" dirty="0"/>
              <a:t> </a:t>
            </a:r>
            <a:r>
              <a:rPr lang="el-GR" b="0" dirty="0"/>
              <a:t>, ώστε </a:t>
            </a:r>
            <a:r>
              <a:rPr lang="el-GR" b="0" dirty="0" smtClean="0"/>
              <a:t>να</a:t>
            </a:r>
            <a:r>
              <a:rPr lang="el-GR" dirty="0" smtClean="0"/>
              <a:t> επαναφέρει τον κινητήρα στη σωστή φορά περιστροφής.</a:t>
            </a:r>
            <a:endParaRPr lang="el-GR" b="0" dirty="0"/>
          </a:p>
          <a:p>
            <a:pPr algn="just"/>
            <a:r>
              <a:rPr lang="el-GR" b="0" dirty="0"/>
              <a:t>     </a:t>
            </a:r>
          </a:p>
          <a:p>
            <a:pPr algn="just">
              <a:buFontTx/>
              <a:buBlip>
                <a:blip r:embed="rId2"/>
              </a:buBlip>
            </a:pPr>
            <a:r>
              <a:rPr lang="el-GR" b="0" dirty="0"/>
              <a:t>   Η παραγόμενη </a:t>
            </a:r>
            <a:r>
              <a:rPr lang="el-GR" dirty="0"/>
              <a:t>μηχανική ισχύς</a:t>
            </a:r>
            <a:r>
              <a:rPr lang="el-GR" b="0" dirty="0"/>
              <a:t> στην περιοχή λειτουργίας, </a:t>
            </a:r>
            <a:r>
              <a:rPr lang="el-GR" sz="1600" i="1" dirty="0">
                <a:latin typeface="Times New Roman" pitchFamily="18" charset="0"/>
                <a:cs typeface="Times New Roman" pitchFamily="18" charset="0"/>
              </a:rPr>
              <a:t>2</a:t>
            </a:r>
            <a:r>
              <a:rPr lang="en-US" sz="1600" i="1" dirty="0">
                <a:latin typeface="Times New Roman" pitchFamily="18" charset="0"/>
                <a:cs typeface="Times New Roman" pitchFamily="18" charset="0"/>
              </a:rPr>
              <a:t> </a:t>
            </a:r>
            <a:r>
              <a:rPr lang="el-GR" sz="1600" i="1" dirty="0">
                <a:latin typeface="Times New Roman" pitchFamily="18" charset="0"/>
                <a:cs typeface="Times New Roman" pitchFamily="18" charset="0"/>
              </a:rPr>
              <a:t>&lt;</a:t>
            </a:r>
            <a:r>
              <a:rPr lang="en-US" sz="1600" i="1" dirty="0">
                <a:latin typeface="Times New Roman" pitchFamily="18" charset="0"/>
                <a:cs typeface="Times New Roman" pitchFamily="18" charset="0"/>
              </a:rPr>
              <a:t> s &lt; 1</a:t>
            </a:r>
            <a:r>
              <a:rPr lang="el-GR" b="0" dirty="0"/>
              <a:t>, είναι </a:t>
            </a:r>
            <a:r>
              <a:rPr lang="el-GR" dirty="0">
                <a:solidFill>
                  <a:srgbClr val="FF0000"/>
                </a:solidFill>
              </a:rPr>
              <a:t>αρνητική</a:t>
            </a:r>
            <a:r>
              <a:rPr lang="el-GR" b="0" dirty="0"/>
              <a:t>. Οι απώλειες </a:t>
            </a:r>
            <a:r>
              <a:rPr lang="el-GR" b="0" dirty="0" smtClean="0"/>
              <a:t>χαλκού</a:t>
            </a:r>
            <a:r>
              <a:rPr lang="el-GR" dirty="0" smtClean="0"/>
              <a:t> του δρομέα είναι αρκετά υψηλές, καθόσον είναι ίσες με το άθροισμα της ισχύος διακένου και της μηχανικής ισχύος στον άξονα περιστροφής. </a:t>
            </a:r>
            <a:endParaRPr lang="en-US" b="0" dirty="0"/>
          </a:p>
          <a:p>
            <a:pPr algn="just"/>
            <a:r>
              <a:rPr lang="en-US" b="0" dirty="0"/>
              <a:t>    </a:t>
            </a:r>
            <a:r>
              <a:rPr lang="el-GR" b="0" dirty="0"/>
              <a:t> </a:t>
            </a:r>
            <a:endParaRPr lang="en-US" b="0" dirty="0"/>
          </a:p>
          <a:p>
            <a:pPr algn="just"/>
            <a:r>
              <a:rPr lang="en-US" b="0" dirty="0"/>
              <a:t>    </a:t>
            </a:r>
            <a:r>
              <a:rPr lang="el-GR" b="0" dirty="0"/>
              <a:t> </a:t>
            </a:r>
            <a:endParaRPr lang="en-US" b="0" dirty="0"/>
          </a:p>
          <a:p>
            <a:pPr algn="just"/>
            <a:endParaRPr lang="en-US" b="0" dirty="0"/>
          </a:p>
          <a:p>
            <a:pPr algn="just"/>
            <a:r>
              <a:rPr lang="el-GR" b="0" dirty="0"/>
              <a:t>Για το σταμάτημα του κινητήρα χρειάζεται ένας </a:t>
            </a:r>
            <a:r>
              <a:rPr lang="el-GR" dirty="0">
                <a:solidFill>
                  <a:srgbClr val="A50021"/>
                </a:solidFill>
              </a:rPr>
              <a:t>αισθητήρας ταχύτητας</a:t>
            </a:r>
            <a:r>
              <a:rPr lang="el-GR" b="0" dirty="0"/>
              <a:t>, για να αποσυνδεθεί ο κινητήρας από το δίκτυο</a:t>
            </a:r>
            <a:r>
              <a:rPr lang="el-GR" dirty="0"/>
              <a:t>,</a:t>
            </a:r>
            <a:r>
              <a:rPr lang="el-GR" b="0" dirty="0"/>
              <a:t> μόλις οι στροφές φτάσουν κοντά στο μηδέν. Διαφορετικά ο κινητήρας θα αλλάξει φορά περιστροφής.</a:t>
            </a:r>
            <a:endParaRPr lang="en-US" b="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914400"/>
            <a:ext cx="8534400" cy="5715000"/>
          </a:xfrm>
        </p:spPr>
        <p:txBody>
          <a:bodyPr/>
          <a:lstStyle/>
          <a:p>
            <a:r>
              <a:rPr lang="el-GR" sz="1600" b="1" u="sng" dirty="0" smtClean="0">
                <a:solidFill>
                  <a:srgbClr val="A50021"/>
                </a:solidFill>
              </a:rPr>
              <a:t>Μέθοδοι πέδησης ασύγχρονων τριφασικών κινητήρων</a:t>
            </a:r>
            <a:r>
              <a:rPr lang="en-US" sz="1600" b="1" u="sng" dirty="0" smtClean="0">
                <a:solidFill>
                  <a:srgbClr val="A50021"/>
                </a:solidFill>
              </a:rPr>
              <a:t> </a:t>
            </a:r>
          </a:p>
          <a:p>
            <a:endParaRPr lang="en-US" dirty="0"/>
          </a:p>
        </p:txBody>
      </p:sp>
      <p:graphicFrame>
        <p:nvGraphicFramePr>
          <p:cNvPr id="23554" name="Object 10"/>
          <p:cNvGraphicFramePr>
            <a:graphicFrameLocks noChangeAspect="1"/>
          </p:cNvGraphicFramePr>
          <p:nvPr/>
        </p:nvGraphicFramePr>
        <p:xfrm>
          <a:off x="533400" y="1447800"/>
          <a:ext cx="4176713" cy="3295650"/>
        </p:xfrm>
        <a:graphic>
          <a:graphicData uri="http://schemas.openxmlformats.org/presentationml/2006/ole">
            <p:oleObj spid="_x0000_s23554" name="Visio" r:id="rId3" imgW="3650857" imgH="2882089" progId="Visio.Drawing.11">
              <p:embed/>
            </p:oleObj>
          </a:graphicData>
        </a:graphic>
      </p:graphicFrame>
      <p:sp>
        <p:nvSpPr>
          <p:cNvPr id="5" name="Rectangle 8"/>
          <p:cNvSpPr>
            <a:spLocks noChangeArrowheads="1"/>
          </p:cNvSpPr>
          <p:nvPr/>
        </p:nvSpPr>
        <p:spPr bwMode="auto">
          <a:xfrm>
            <a:off x="4932363" y="1484313"/>
            <a:ext cx="3959225" cy="1487487"/>
          </a:xfrm>
          <a:prstGeom prst="rect">
            <a:avLst/>
          </a:prstGeom>
          <a:noFill/>
          <a:ln w="9525">
            <a:noFill/>
            <a:miter lim="800000"/>
            <a:headEnd/>
            <a:tailEnd/>
          </a:ln>
        </p:spPr>
        <p:txBody>
          <a:bodyPr wrap="square">
            <a:spAutoFit/>
          </a:bodyPr>
          <a:lstStyle/>
          <a:p>
            <a:pPr algn="just"/>
            <a:r>
              <a:rPr lang="el-GR" b="0" dirty="0"/>
              <a:t>Στην </a:t>
            </a:r>
            <a:r>
              <a:rPr lang="el-GR" dirty="0"/>
              <a:t>Δυναμική Πέδησης με Σ.Ρ</a:t>
            </a:r>
            <a:r>
              <a:rPr lang="el-GR" b="0" dirty="0"/>
              <a:t>., το τύλιγμα του στάτη αποσυνδέεται από το δίκτυο του Ε.Ρ. και </a:t>
            </a:r>
            <a:r>
              <a:rPr lang="el-GR" dirty="0">
                <a:solidFill>
                  <a:srgbClr val="FF0000"/>
                </a:solidFill>
              </a:rPr>
              <a:t>τροφοδοτείται με Σ.Ρ</a:t>
            </a:r>
            <a:r>
              <a:rPr lang="el-GR" b="0" dirty="0"/>
              <a:t>., μέσω κατάλληλης ανορθωτικής διάταξης.</a:t>
            </a:r>
            <a:endParaRPr lang="en-US" b="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457199"/>
          </a:xfrm>
        </p:spPr>
        <p:txBody>
          <a:bodyPr>
            <a:normAutofit fontScale="90000"/>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762000"/>
            <a:ext cx="8763000" cy="5943600"/>
          </a:xfrm>
        </p:spPr>
        <p:txBody>
          <a:bodyPr/>
          <a:lstStyle/>
          <a:p>
            <a:r>
              <a:rPr lang="el-GR" sz="1600" b="1" u="sng" dirty="0" smtClean="0">
                <a:solidFill>
                  <a:srgbClr val="A50021"/>
                </a:solidFill>
              </a:rPr>
              <a:t>Μέθοδοι πέδησης ασύγχρονων τριφασικών κινητήρων</a:t>
            </a:r>
            <a:r>
              <a:rPr lang="en-US" sz="1600" b="1" u="sng" dirty="0" smtClean="0">
                <a:solidFill>
                  <a:srgbClr val="A50021"/>
                </a:solidFill>
              </a:rPr>
              <a:t> </a:t>
            </a:r>
          </a:p>
          <a:p>
            <a:endParaRPr lang="en-US" dirty="0" smtClean="0"/>
          </a:p>
          <a:p>
            <a:endParaRPr lang="en-US" dirty="0"/>
          </a:p>
        </p:txBody>
      </p:sp>
      <p:sp>
        <p:nvSpPr>
          <p:cNvPr id="4" name="Rectangle 6"/>
          <p:cNvSpPr>
            <a:spLocks noChangeArrowheads="1"/>
          </p:cNvSpPr>
          <p:nvPr/>
        </p:nvSpPr>
        <p:spPr bwMode="auto">
          <a:xfrm>
            <a:off x="179388" y="2220109"/>
            <a:ext cx="8677275" cy="3416320"/>
          </a:xfrm>
          <a:prstGeom prst="rect">
            <a:avLst/>
          </a:prstGeom>
          <a:noFill/>
          <a:ln w="9525">
            <a:noFill/>
            <a:miter lim="800000"/>
            <a:headEnd/>
            <a:tailEnd/>
          </a:ln>
        </p:spPr>
        <p:txBody>
          <a:bodyPr wrap="square" anchor="ctr">
            <a:spAutoFit/>
          </a:bodyPr>
          <a:lstStyle/>
          <a:p>
            <a:pPr algn="just"/>
            <a:endParaRPr lang="el-GR" b="0" dirty="0"/>
          </a:p>
          <a:p>
            <a:pPr algn="just">
              <a:buBlip>
                <a:blip r:embed="rId2"/>
              </a:buBlip>
            </a:pPr>
            <a:r>
              <a:rPr lang="el-GR" b="0" dirty="0"/>
              <a:t>  Η μηχανή λειτουργεί ως </a:t>
            </a:r>
            <a:r>
              <a:rPr lang="el-GR" dirty="0">
                <a:solidFill>
                  <a:srgbClr val="A50021"/>
                </a:solidFill>
              </a:rPr>
              <a:t>σύγχρονη γεννήτρια</a:t>
            </a:r>
            <a:r>
              <a:rPr lang="el-GR" b="0" dirty="0"/>
              <a:t> με ανεστραμμένα τα τυλίγματα διέγερσης και τυμπάνου</a:t>
            </a:r>
            <a:r>
              <a:rPr lang="el-GR" b="0" dirty="0" smtClean="0"/>
              <a:t>.</a:t>
            </a:r>
            <a:r>
              <a:rPr lang="el-GR" dirty="0" smtClean="0"/>
              <a:t> (το τύλιγμα διέγερσης βρίσκεται στο σταθερό μέρος, ενώ το τύλιγμα του δρομέα αποτελεί το </a:t>
            </a:r>
            <a:r>
              <a:rPr lang="el-GR" dirty="0" err="1" smtClean="0"/>
              <a:t>τύλιγματυμπάνου</a:t>
            </a:r>
            <a:r>
              <a:rPr lang="el-GR" dirty="0" smtClean="0"/>
              <a:t> της γεννήτριας). </a:t>
            </a:r>
          </a:p>
          <a:p>
            <a:pPr algn="just">
              <a:buFontTx/>
              <a:buBlip>
                <a:blip r:embed="rId2"/>
              </a:buBlip>
            </a:pPr>
            <a:endParaRPr lang="el-GR" b="0" dirty="0"/>
          </a:p>
          <a:p>
            <a:pPr algn="just"/>
            <a:r>
              <a:rPr lang="el-GR" b="0" dirty="0" smtClean="0"/>
              <a:t>Η </a:t>
            </a:r>
            <a:r>
              <a:rPr lang="el-GR" b="0" dirty="0"/>
              <a:t>κινητική ενέργεια των στρεφόμενων μαζών του συστήματος, μετατρέπεται σε θερμική ενέργεια </a:t>
            </a:r>
            <a:r>
              <a:rPr lang="el-GR" b="0" dirty="0" smtClean="0"/>
              <a:t>στο</a:t>
            </a:r>
            <a:r>
              <a:rPr lang="el-GR" dirty="0" smtClean="0"/>
              <a:t> ωμικό μέρος του τυλίγματος του δρομέα. </a:t>
            </a:r>
            <a:endParaRPr lang="el-GR" b="0" dirty="0"/>
          </a:p>
          <a:p>
            <a:pPr algn="just"/>
            <a:r>
              <a:rPr lang="el-GR" b="0" dirty="0"/>
              <a:t>    </a:t>
            </a:r>
          </a:p>
          <a:p>
            <a:pPr algn="just"/>
            <a:endParaRPr lang="el-GR" b="0" dirty="0"/>
          </a:p>
          <a:p>
            <a:pPr algn="just"/>
            <a:r>
              <a:rPr lang="el-GR" b="0" dirty="0"/>
              <a:t>Ένα </a:t>
            </a:r>
            <a:r>
              <a:rPr lang="el-GR" dirty="0">
                <a:solidFill>
                  <a:srgbClr val="009900"/>
                </a:solidFill>
              </a:rPr>
              <a:t>πλεονέκτημα</a:t>
            </a:r>
            <a:r>
              <a:rPr lang="el-GR" b="0" dirty="0"/>
              <a:t> της μεθόδου αυτής σε σχέση με την προηγούμενη είναι ότι, μετά το μηδενισμό των στροφών δεν υπάρχει ο κίνδυνος της επανεκκίνησης, δηλαδή η μηχανή </a:t>
            </a:r>
            <a:r>
              <a:rPr lang="el-GR" dirty="0"/>
              <a:t>σταματάει ολοκληρωτικά.</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1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1066800"/>
            <a:ext cx="8763000" cy="5638800"/>
          </a:xfrm>
        </p:spPr>
        <p:txBody>
          <a:bodyPr/>
          <a:lstStyle/>
          <a:p>
            <a:r>
              <a:rPr lang="el-GR" sz="1600" b="1" u="sng" dirty="0" smtClean="0">
                <a:solidFill>
                  <a:srgbClr val="A50021"/>
                </a:solidFill>
              </a:rPr>
              <a:t>Απλοποιημένος τύπος του </a:t>
            </a:r>
            <a:r>
              <a:rPr lang="en-US" sz="1600" b="1" u="sng" dirty="0" err="1" smtClean="0">
                <a:solidFill>
                  <a:srgbClr val="A50021"/>
                </a:solidFill>
              </a:rPr>
              <a:t>Kloss</a:t>
            </a:r>
            <a:r>
              <a:rPr lang="en-US" sz="1600" b="1" u="sng" dirty="0" smtClean="0">
                <a:solidFill>
                  <a:srgbClr val="A50021"/>
                </a:solidFill>
              </a:rPr>
              <a:t> </a:t>
            </a:r>
          </a:p>
          <a:p>
            <a:r>
              <a:rPr lang="el-GR" sz="1600" dirty="0" smtClean="0">
                <a:solidFill>
                  <a:schemeClr val="tx1"/>
                </a:solidFill>
              </a:rPr>
              <a:t>Η τιμή του λόγου αυτού στους συνήθεις κινητήρες του εμπορίου, κυμαίνεται στα όρια</a:t>
            </a:r>
            <a:endParaRPr lang="en-US" sz="1600" dirty="0" smtClean="0">
              <a:solidFill>
                <a:schemeClr val="tx1"/>
              </a:solidFill>
            </a:endParaRPr>
          </a:p>
          <a:p>
            <a:endParaRPr lang="en-US" dirty="0"/>
          </a:p>
        </p:txBody>
      </p:sp>
      <p:graphicFrame>
        <p:nvGraphicFramePr>
          <p:cNvPr id="4098" name="Object 2"/>
          <p:cNvGraphicFramePr>
            <a:graphicFrameLocks noChangeAspect="1"/>
          </p:cNvGraphicFramePr>
          <p:nvPr/>
        </p:nvGraphicFramePr>
        <p:xfrm>
          <a:off x="1066800" y="1752600"/>
          <a:ext cx="2057400" cy="1066800"/>
        </p:xfrm>
        <a:graphic>
          <a:graphicData uri="http://schemas.openxmlformats.org/presentationml/2006/ole">
            <p:oleObj spid="_x0000_s4098" name="Equation" r:id="rId3" imgW="876240" imgH="431640" progId="Equation.DSMT4">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3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838200"/>
            <a:ext cx="8839200" cy="5867400"/>
          </a:xfrm>
        </p:spPr>
        <p:txBody>
          <a:bodyPr/>
          <a:lstStyle/>
          <a:p>
            <a:r>
              <a:rPr lang="en-US" sz="1800" b="1" u="sng" dirty="0" smtClean="0">
                <a:solidFill>
                  <a:srgbClr val="A50021"/>
                </a:solidFill>
              </a:rPr>
              <a:t>Προσδιορισμός των παραμέτρων του ισοδύναμου κυκλώματος</a:t>
            </a:r>
            <a:r>
              <a:rPr lang="en-US" sz="1800" b="1" dirty="0" smtClean="0">
                <a:solidFill>
                  <a:srgbClr val="A50021"/>
                </a:solidFill>
              </a:rPr>
              <a:t> </a:t>
            </a:r>
          </a:p>
          <a:p>
            <a:endParaRPr lang="en-US" dirty="0"/>
          </a:p>
        </p:txBody>
      </p:sp>
      <p:sp>
        <p:nvSpPr>
          <p:cNvPr id="4" name="Rectangle 5"/>
          <p:cNvSpPr>
            <a:spLocks noChangeArrowheads="1"/>
          </p:cNvSpPr>
          <p:nvPr/>
        </p:nvSpPr>
        <p:spPr bwMode="auto">
          <a:xfrm>
            <a:off x="381000" y="3296080"/>
            <a:ext cx="5638800" cy="1154162"/>
          </a:xfrm>
          <a:prstGeom prst="rect">
            <a:avLst/>
          </a:prstGeom>
          <a:noFill/>
          <a:ln w="9525">
            <a:noFill/>
            <a:miter lim="800000"/>
            <a:headEnd/>
            <a:tailEnd/>
          </a:ln>
        </p:spPr>
        <p:txBody>
          <a:bodyPr wrap="square" anchor="ctr">
            <a:spAutoFit/>
          </a:bodyPr>
          <a:lstStyle/>
          <a:p>
            <a:pPr algn="just"/>
            <a:r>
              <a:rPr lang="el-GR" u="sng" dirty="0">
                <a:solidFill>
                  <a:schemeClr val="accent2"/>
                </a:solidFill>
              </a:rPr>
              <a:t>Δοκιμή κενού φορτίου</a:t>
            </a:r>
            <a:endParaRPr lang="en-US" u="sng" dirty="0">
              <a:solidFill>
                <a:schemeClr val="accent2"/>
              </a:solidFill>
            </a:endParaRPr>
          </a:p>
          <a:p>
            <a:pPr algn="just"/>
            <a:r>
              <a:rPr lang="el-GR" sz="1100" b="1" dirty="0">
                <a:latin typeface="Arial" pitchFamily="34" charset="0"/>
                <a:ea typeface="Times New Roman" pitchFamily="18" charset="0"/>
                <a:cs typeface="Arial" pitchFamily="34" charset="0"/>
              </a:rPr>
              <a:t>Λαμβάνουμε</a:t>
            </a:r>
            <a:r>
              <a:rPr lang="el-GR" b="0" dirty="0"/>
              <a:t> </a:t>
            </a:r>
            <a:r>
              <a:rPr lang="el-GR" sz="1100" b="1" dirty="0">
                <a:latin typeface="Arial" pitchFamily="34" charset="0"/>
                <a:ea typeface="Times New Roman" pitchFamily="18" charset="0"/>
                <a:cs typeface="Arial" pitchFamily="34" charset="0"/>
              </a:rPr>
              <a:t>πληροφορίες για το ρεύμα διέγερσης και τις απώλειες περιστροφής </a:t>
            </a:r>
            <a:endParaRPr lang="en-US" sz="1100" b="1" dirty="0">
              <a:latin typeface="Arial" pitchFamily="34" charset="0"/>
              <a:ea typeface="Times New Roman" pitchFamily="18" charset="0"/>
              <a:cs typeface="Arial" pitchFamily="34" charset="0"/>
            </a:endParaRPr>
          </a:p>
          <a:p>
            <a:pPr algn="just"/>
            <a:r>
              <a:rPr lang="el-GR" sz="1100" b="1" dirty="0">
                <a:latin typeface="Arial" pitchFamily="34" charset="0"/>
                <a:ea typeface="Times New Roman" pitchFamily="18" charset="0"/>
                <a:cs typeface="Arial" pitchFamily="34" charset="0"/>
              </a:rPr>
              <a:t>Τα τυλίγματα του στάτη τροφοδοτούνται με τάσεις ονομαστικής τιμής και συχνότητας </a:t>
            </a:r>
          </a:p>
          <a:p>
            <a:pPr algn="just"/>
            <a:r>
              <a:rPr lang="el-GR" sz="1100" b="1" dirty="0">
                <a:latin typeface="Arial" pitchFamily="34" charset="0"/>
                <a:ea typeface="Times New Roman" pitchFamily="18" charset="0"/>
                <a:cs typeface="Arial" pitchFamily="34" charset="0"/>
              </a:rPr>
              <a:t>Μετρώνται, η Τάση, το Ρεύμα και η Ισχύς στην εν </a:t>
            </a:r>
            <a:r>
              <a:rPr lang="el-GR" sz="1100" b="1" dirty="0" err="1">
                <a:latin typeface="Arial" pitchFamily="34" charset="0"/>
                <a:ea typeface="Times New Roman" pitchFamily="18" charset="0"/>
                <a:cs typeface="Arial" pitchFamily="34" charset="0"/>
              </a:rPr>
              <a:t>κενώ</a:t>
            </a:r>
            <a:r>
              <a:rPr lang="el-GR" sz="1100" b="1" dirty="0">
                <a:latin typeface="Arial" pitchFamily="34" charset="0"/>
                <a:ea typeface="Times New Roman" pitchFamily="18" charset="0"/>
                <a:cs typeface="Arial" pitchFamily="34" charset="0"/>
              </a:rPr>
              <a:t> λειτουργία</a:t>
            </a:r>
            <a:endParaRPr lang="en-US" sz="1100" b="1" dirty="0">
              <a:latin typeface="Arial" pitchFamily="34" charset="0"/>
              <a:ea typeface="Times New Roman" pitchFamily="18"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2514600" y="4800600"/>
            <a:ext cx="4152900" cy="1952625"/>
          </a:xfrm>
          <a:prstGeom prst="rect">
            <a:avLst/>
          </a:prstGeom>
          <a:noFill/>
          <a:ln w="9525">
            <a:noFill/>
            <a:miter lim="800000"/>
            <a:headEnd/>
            <a:tailEnd/>
          </a:ln>
        </p:spPr>
      </p:pic>
      <p:sp>
        <p:nvSpPr>
          <p:cNvPr id="35841" name="Rectangle 1"/>
          <p:cNvSpPr>
            <a:spLocks noChangeArrowheads="1"/>
          </p:cNvSpPr>
          <p:nvPr/>
        </p:nvSpPr>
        <p:spPr bwMode="auto">
          <a:xfrm>
            <a:off x="838200" y="1524000"/>
            <a:ext cx="5029200"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Ο προσδιορισμός των παραμέτρων του απλοποιημένου ισοδύναμου κυκλώματος του σχ.7.8, σε αναλογία με το μετασχηματιστή, γίνεται από τις δοκιμές κενού φορτίου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load</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test</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και ακινητοποιημένου δρομέα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blocked</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rotor</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test</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καθώς επίσης  και τη μέτρηση των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dc</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αντιστάσεων των τυλιγμάτων του </a:t>
            </a:r>
            <a:r>
              <a:rPr kumimoji="0" lang="el-GR"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στάτη</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1100" b="1" dirty="0" smtClean="0">
                <a:latin typeface="Arial" pitchFamily="34" charset="0"/>
                <a:ea typeface="Times New Roman" pitchFamily="18" charset="0"/>
                <a:cs typeface="Arial" pitchFamily="34" charset="0"/>
              </a:rPr>
              <a:t>H</a:t>
            </a:r>
            <a:r>
              <a:rPr lang="el-GR" sz="1100" b="1" dirty="0" smtClean="0">
                <a:latin typeface="Arial" pitchFamily="34" charset="0"/>
                <a:ea typeface="Times New Roman" pitchFamily="18" charset="0"/>
                <a:cs typeface="Arial" pitchFamily="34" charset="0"/>
              </a:rPr>
              <a:t> χαρακτηριστική κενού φορτίου μια ασύγχρονης μηχανής, μας δίνει πληροφορίες για το ρεύμα διέγερσης και τις απώλειες περιστροφής. Η δοκιμή αυτή, γίνεται εφαρμόζοντας στα τυλίγματα του </a:t>
            </a:r>
            <a:r>
              <a:rPr lang="el-GR" sz="1100" b="1" dirty="0" err="1" smtClean="0">
                <a:latin typeface="Arial" pitchFamily="34" charset="0"/>
                <a:ea typeface="Times New Roman" pitchFamily="18" charset="0"/>
                <a:cs typeface="Arial" pitchFamily="34" charset="0"/>
              </a:rPr>
              <a:t>στάτη</a:t>
            </a:r>
            <a:r>
              <a:rPr lang="el-GR" sz="1100" b="1" dirty="0" smtClean="0">
                <a:latin typeface="Arial" pitchFamily="34" charset="0"/>
                <a:ea typeface="Times New Roman" pitchFamily="18" charset="0"/>
                <a:cs typeface="Arial" pitchFamily="34" charset="0"/>
              </a:rPr>
              <a:t> τάσεις ονομαστικής τιμής και συχνότητας, σχ.7.18.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5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304800" y="914400"/>
            <a:ext cx="8534400" cy="5715000"/>
          </a:xfrm>
        </p:spPr>
        <p:txBody>
          <a:bodyPr/>
          <a:lstStyle/>
          <a:p>
            <a:r>
              <a:rPr lang="en-US" sz="1600" b="1" u="sng" dirty="0" smtClean="0">
                <a:solidFill>
                  <a:srgbClr val="A50021"/>
                </a:solidFill>
              </a:rPr>
              <a:t>Προσδιορισμός των παραμέτρων του ισοδύναμου κυκλώματος</a:t>
            </a:r>
            <a:r>
              <a:rPr lang="en-US" sz="1600" b="1" dirty="0" smtClean="0">
                <a:solidFill>
                  <a:srgbClr val="A50021"/>
                </a:solidFill>
              </a:rPr>
              <a:t> </a:t>
            </a:r>
          </a:p>
          <a:p>
            <a:endParaRPr lang="en-US" dirty="0"/>
          </a:p>
        </p:txBody>
      </p:sp>
      <p:sp>
        <p:nvSpPr>
          <p:cNvPr id="6" name="Rectangle 26"/>
          <p:cNvSpPr>
            <a:spLocks noChangeArrowheads="1"/>
          </p:cNvSpPr>
          <p:nvPr/>
        </p:nvSpPr>
        <p:spPr bwMode="auto">
          <a:xfrm>
            <a:off x="323528" y="1869086"/>
            <a:ext cx="4500562" cy="2031325"/>
          </a:xfrm>
          <a:prstGeom prst="rect">
            <a:avLst/>
          </a:prstGeom>
          <a:noFill/>
          <a:ln w="9525">
            <a:noFill/>
            <a:miter lim="800000"/>
            <a:headEnd/>
            <a:tailEnd/>
          </a:ln>
        </p:spPr>
        <p:txBody>
          <a:bodyPr wrap="square" anchor="ctr">
            <a:spAutoFit/>
          </a:bodyPr>
          <a:lstStyle/>
          <a:p>
            <a:r>
              <a:rPr lang="el-GR" b="1" dirty="0"/>
              <a:t>Κατά τη δοκιμή κενού φορτίου, η</a:t>
            </a:r>
            <a:r>
              <a:rPr lang="en-US" b="1" dirty="0"/>
              <a:t> </a:t>
            </a:r>
            <a:r>
              <a:rPr lang="el-GR" b="1" dirty="0"/>
              <a:t> </a:t>
            </a:r>
            <a:r>
              <a:rPr lang="en-US" sz="1600" b="1" i="1" dirty="0">
                <a:latin typeface="Times New Roman" pitchFamily="18" charset="0"/>
                <a:cs typeface="Times New Roman" pitchFamily="18" charset="0"/>
              </a:rPr>
              <a:t>n</a:t>
            </a:r>
            <a:r>
              <a:rPr lang="en-US" sz="1600" b="1" i="1" baseline="-25000" dirty="0">
                <a:latin typeface="Times New Roman" pitchFamily="18" charset="0"/>
                <a:cs typeface="Times New Roman" pitchFamily="18" charset="0"/>
              </a:rPr>
              <a:t>r</a:t>
            </a:r>
            <a:r>
              <a:rPr lang="el-GR" sz="1600" b="1" i="1" dirty="0">
                <a:latin typeface="Times New Roman" pitchFamily="18" charset="0"/>
                <a:cs typeface="Times New Roman" pitchFamily="18" charset="0"/>
              </a:rPr>
              <a:t> </a:t>
            </a:r>
            <a:r>
              <a:rPr lang="el-GR" b="1" dirty="0"/>
              <a:t>είναι πολύ κοντά στη </a:t>
            </a:r>
            <a:r>
              <a:rPr lang="en-US" sz="1600" b="1" i="1" dirty="0">
                <a:latin typeface="Times New Roman" pitchFamily="18" charset="0"/>
                <a:cs typeface="Times New Roman" pitchFamily="18" charset="0"/>
              </a:rPr>
              <a:t>n</a:t>
            </a:r>
            <a:r>
              <a:rPr lang="en-US" sz="1600" b="1" i="1" baseline="-25000" dirty="0">
                <a:latin typeface="Times New Roman" pitchFamily="18" charset="0"/>
                <a:cs typeface="Times New Roman" pitchFamily="18" charset="0"/>
              </a:rPr>
              <a:t>s </a:t>
            </a:r>
            <a:r>
              <a:rPr lang="el-GR" sz="1600" b="1" i="1" dirty="0">
                <a:latin typeface="Times New Roman" pitchFamily="18" charset="0"/>
                <a:cs typeface="Times New Roman" pitchFamily="18" charset="0"/>
              </a:rPr>
              <a:t>.</a:t>
            </a:r>
            <a:r>
              <a:rPr lang="el-GR" b="1" dirty="0"/>
              <a:t> </a:t>
            </a:r>
            <a:r>
              <a:rPr lang="en-US" b="1" dirty="0"/>
              <a:t> </a:t>
            </a:r>
            <a:r>
              <a:rPr lang="el-GR" b="1" dirty="0"/>
              <a:t>Δηλαδή,  </a:t>
            </a:r>
            <a:r>
              <a:rPr lang="en-US" sz="1600" b="1" i="1" dirty="0">
                <a:latin typeface="Times New Roman" pitchFamily="18" charset="0"/>
                <a:cs typeface="Times New Roman" pitchFamily="18" charset="0"/>
              </a:rPr>
              <a:t>s </a:t>
            </a:r>
            <a:r>
              <a:rPr lang="el-GR" sz="1600" b="1" i="1" dirty="0">
                <a:latin typeface="Times New Roman" pitchFamily="18" charset="0"/>
                <a:cs typeface="Times New Roman" pitchFamily="18" charset="0"/>
              </a:rPr>
              <a:t>→</a:t>
            </a:r>
            <a:r>
              <a:rPr lang="en-US" sz="1600" b="1" i="1" dirty="0">
                <a:latin typeface="Times New Roman" pitchFamily="18" charset="0"/>
                <a:cs typeface="Times New Roman" pitchFamily="18" charset="0"/>
              </a:rPr>
              <a:t> 0</a:t>
            </a:r>
            <a:r>
              <a:rPr lang="en-US" b="1" dirty="0"/>
              <a:t>  </a:t>
            </a:r>
            <a:r>
              <a:rPr lang="el-GR" b="1" dirty="0"/>
              <a:t>και </a:t>
            </a:r>
            <a:r>
              <a:rPr lang="en-US" b="1" dirty="0"/>
              <a:t>  </a:t>
            </a:r>
            <a:r>
              <a:rPr lang="en-US" sz="1600" b="1" i="1" dirty="0">
                <a:latin typeface="Times New Roman" pitchFamily="18" charset="0"/>
                <a:cs typeface="Times New Roman" pitchFamily="18" charset="0"/>
              </a:rPr>
              <a:t>R</a:t>
            </a:r>
            <a:r>
              <a:rPr lang="en-US" sz="1600" b="1" i="1" baseline="-25000" dirty="0">
                <a:latin typeface="Times New Roman" pitchFamily="18" charset="0"/>
                <a:cs typeface="Times New Roman" pitchFamily="18" charset="0"/>
              </a:rPr>
              <a:t>2 </a:t>
            </a:r>
            <a:r>
              <a:rPr lang="en-US" sz="1600" b="1" i="1" dirty="0">
                <a:latin typeface="Times New Roman" pitchFamily="18" charset="0"/>
                <a:cs typeface="Times New Roman" pitchFamily="18" charset="0"/>
              </a:rPr>
              <a:t>/s → ∞</a:t>
            </a:r>
            <a:r>
              <a:rPr lang="el-GR" b="1" dirty="0"/>
              <a:t>, </a:t>
            </a:r>
            <a:endParaRPr lang="en-US" b="1" dirty="0"/>
          </a:p>
          <a:p>
            <a:r>
              <a:rPr lang="el-GR" b="1" dirty="0"/>
              <a:t>με αποτέλεσμα κατά τη συγκεκριμένη δοκιμή με αρκετά καλή προσέγγιση μπορούμε να αμελήσουμε τον ισοδύναμο </a:t>
            </a:r>
            <a:r>
              <a:rPr lang="el-GR" b="1" dirty="0" err="1"/>
              <a:t>ανηγμένο</a:t>
            </a:r>
            <a:r>
              <a:rPr lang="el-GR" b="1" dirty="0"/>
              <a:t> κλάδο του τυλίγματος του δρομέα</a:t>
            </a:r>
            <a:r>
              <a:rPr lang="en-US" b="1" dirty="0"/>
              <a:t>.</a:t>
            </a:r>
            <a:endParaRPr lang="el-GR" b="1" dirty="0"/>
          </a:p>
        </p:txBody>
      </p:sp>
      <p:pic>
        <p:nvPicPr>
          <p:cNvPr id="6146" name="Picture 2"/>
          <p:cNvPicPr>
            <a:picLocks noChangeAspect="1" noChangeArrowheads="1"/>
          </p:cNvPicPr>
          <p:nvPr/>
        </p:nvPicPr>
        <p:blipFill>
          <a:blip r:embed="rId2" cstate="print"/>
          <a:srcRect/>
          <a:stretch>
            <a:fillRect/>
          </a:stretch>
        </p:blipFill>
        <p:spPr bwMode="auto">
          <a:xfrm>
            <a:off x="2667000" y="4114800"/>
            <a:ext cx="2895600" cy="1628775"/>
          </a:xfrm>
          <a:prstGeom prst="rect">
            <a:avLst/>
          </a:prstGeom>
          <a:noFill/>
          <a:ln w="9525">
            <a:noFill/>
            <a:miter lim="800000"/>
            <a:headEnd/>
            <a:tailEnd/>
          </a:ln>
        </p:spPr>
      </p:pic>
      <p:sp>
        <p:nvSpPr>
          <p:cNvPr id="31745" name="Rectangle 1"/>
          <p:cNvSpPr>
            <a:spLocks noChangeArrowheads="1"/>
          </p:cNvSpPr>
          <p:nvPr/>
        </p:nvSpPr>
        <p:spPr bwMode="auto">
          <a:xfrm>
            <a:off x="2209800" y="5943600"/>
            <a:ext cx="39624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7.19:</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Απλοποιημένο ισοδύναμο κύκλωμα κατά τη δοκιμή κενού φορτίου</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1371600"/>
            <a:ext cx="8686800" cy="5334000"/>
          </a:xfrm>
        </p:spPr>
        <p:txBody>
          <a:bodyPr/>
          <a:lstStyle/>
          <a:p>
            <a:r>
              <a:rPr lang="en-US" sz="1600" b="1" u="sng" dirty="0" smtClean="0">
                <a:solidFill>
                  <a:srgbClr val="A50021"/>
                </a:solidFill>
              </a:rPr>
              <a:t>Προσδιορισμός των παραμέτρων του ισοδύναμου κυκλώματος</a:t>
            </a:r>
            <a:r>
              <a:rPr lang="en-US" sz="1600" b="1" dirty="0" smtClean="0">
                <a:solidFill>
                  <a:srgbClr val="A50021"/>
                </a:solidFill>
              </a:rPr>
              <a:t> </a:t>
            </a:r>
          </a:p>
          <a:p>
            <a:endParaRPr lang="en-US" dirty="0"/>
          </a:p>
        </p:txBody>
      </p:sp>
      <p:sp>
        <p:nvSpPr>
          <p:cNvPr id="4" name="Rectangle 30"/>
          <p:cNvSpPr>
            <a:spLocks noChangeArrowheads="1"/>
          </p:cNvSpPr>
          <p:nvPr/>
        </p:nvSpPr>
        <p:spPr bwMode="auto">
          <a:xfrm>
            <a:off x="358775" y="1607662"/>
            <a:ext cx="8480425" cy="1477328"/>
          </a:xfrm>
          <a:prstGeom prst="rect">
            <a:avLst/>
          </a:prstGeom>
          <a:noFill/>
          <a:ln w="9525">
            <a:noFill/>
            <a:miter lim="800000"/>
            <a:headEnd/>
            <a:tailEnd/>
          </a:ln>
        </p:spPr>
        <p:txBody>
          <a:bodyPr wrap="square" anchor="ctr">
            <a:spAutoFit/>
          </a:bodyPr>
          <a:lstStyle/>
          <a:p>
            <a:r>
              <a:rPr lang="el-GR" b="0" dirty="0"/>
              <a:t>Οι </a:t>
            </a:r>
            <a:r>
              <a:rPr lang="el-GR" dirty="0">
                <a:solidFill>
                  <a:srgbClr val="FF0000"/>
                </a:solidFill>
              </a:rPr>
              <a:t>απώλειες περιστροφής κενού φορτίου</a:t>
            </a:r>
            <a:r>
              <a:rPr lang="en-US" b="0" dirty="0"/>
              <a:t> (</a:t>
            </a:r>
            <a:r>
              <a:rPr lang="el-GR" b="0" dirty="0"/>
              <a:t>μηχανικές απώλειες τριβών και </a:t>
            </a:r>
            <a:r>
              <a:rPr lang="el-GR" b="0" dirty="0" err="1"/>
              <a:t>ανεμισμού</a:t>
            </a:r>
            <a:r>
              <a:rPr lang="en-US" b="0" dirty="0"/>
              <a:t>, </a:t>
            </a:r>
            <a:r>
              <a:rPr lang="el-GR" b="0" dirty="0"/>
              <a:t>απώλειες μαγνητικής υστέρησης και </a:t>
            </a:r>
            <a:r>
              <a:rPr lang="el-GR" b="0" dirty="0" err="1"/>
              <a:t>δινορρευμάτων</a:t>
            </a:r>
            <a:r>
              <a:rPr lang="el-GR" b="0" dirty="0"/>
              <a:t> του πυρήνα του </a:t>
            </a:r>
            <a:r>
              <a:rPr lang="el-GR" b="0" dirty="0" err="1"/>
              <a:t>σιδηρομαγνητικού</a:t>
            </a:r>
            <a:r>
              <a:rPr lang="el-GR" b="0" dirty="0"/>
              <a:t> κυκλώματος</a:t>
            </a:r>
            <a:r>
              <a:rPr lang="en-US" b="0" dirty="0"/>
              <a:t>)</a:t>
            </a:r>
            <a:r>
              <a:rPr lang="el-GR" b="0" dirty="0"/>
              <a:t>, θεωρούνται </a:t>
            </a:r>
            <a:r>
              <a:rPr lang="el-GR" dirty="0"/>
              <a:t>σταθερές</a:t>
            </a:r>
            <a:r>
              <a:rPr lang="el-GR" b="0" dirty="0"/>
              <a:t> και </a:t>
            </a:r>
            <a:r>
              <a:rPr lang="el-GR" dirty="0"/>
              <a:t>ανεξάρτητες της ταχύτητας περιστροφής. </a:t>
            </a:r>
            <a:r>
              <a:rPr lang="el-GR" b="1" dirty="0" smtClean="0"/>
              <a:t>Κατά τη δοκιμή κενού φορτίου, λόγω της σχεδόν μηδενικής ολίσθησης, οι απώλειες χαλκού του δρομέα με αρκετά καλή προσέγγιση αμελούνται.</a:t>
            </a:r>
            <a:endParaRPr lang="el-GR" dirty="0"/>
          </a:p>
        </p:txBody>
      </p:sp>
      <p:graphicFrame>
        <p:nvGraphicFramePr>
          <p:cNvPr id="7170" name="Object 2"/>
          <p:cNvGraphicFramePr>
            <a:graphicFrameLocks noChangeAspect="1"/>
          </p:cNvGraphicFramePr>
          <p:nvPr/>
        </p:nvGraphicFramePr>
        <p:xfrm>
          <a:off x="533400" y="3124200"/>
          <a:ext cx="3048000" cy="838200"/>
        </p:xfrm>
        <a:graphic>
          <a:graphicData uri="http://schemas.openxmlformats.org/presentationml/2006/ole">
            <p:oleObj spid="_x0000_s7170" name="Equation" r:id="rId3" imgW="1130040" imgH="253800" progId="Equation.DSMT4">
              <p:embed/>
            </p:oleObj>
          </a:graphicData>
        </a:graphic>
      </p:graphicFrame>
      <p:graphicFrame>
        <p:nvGraphicFramePr>
          <p:cNvPr id="7171" name="Object 3"/>
          <p:cNvGraphicFramePr>
            <a:graphicFrameLocks noChangeAspect="1"/>
          </p:cNvGraphicFramePr>
          <p:nvPr/>
        </p:nvGraphicFramePr>
        <p:xfrm>
          <a:off x="4495800" y="3124200"/>
          <a:ext cx="2209800" cy="838200"/>
        </p:xfrm>
        <a:graphic>
          <a:graphicData uri="http://schemas.openxmlformats.org/presentationml/2006/ole">
            <p:oleObj spid="_x0000_s7171" name="Equation" r:id="rId4" imgW="876240" imgH="241200" progId="Equation.DSMT4">
              <p:embed/>
            </p:oleObj>
          </a:graphicData>
        </a:graphic>
      </p:graphicFrame>
      <p:sp>
        <p:nvSpPr>
          <p:cNvPr id="7" name="Rectangle 33"/>
          <p:cNvSpPr>
            <a:spLocks noChangeArrowheads="1"/>
          </p:cNvSpPr>
          <p:nvPr/>
        </p:nvSpPr>
        <p:spPr bwMode="auto">
          <a:xfrm>
            <a:off x="609600" y="4114800"/>
            <a:ext cx="3276600" cy="304800"/>
          </a:xfrm>
          <a:prstGeom prst="rect">
            <a:avLst/>
          </a:prstGeom>
          <a:noFill/>
          <a:ln w="9525">
            <a:noFill/>
            <a:miter lim="800000"/>
            <a:headEnd/>
            <a:tailEnd/>
          </a:ln>
        </p:spPr>
        <p:txBody>
          <a:bodyPr wrap="none" anchor="ctr">
            <a:spAutoFit/>
          </a:bodyPr>
          <a:lstStyle/>
          <a:p>
            <a:r>
              <a:rPr lang="el-GR" b="0" dirty="0"/>
              <a:t>Η</a:t>
            </a:r>
            <a:r>
              <a:rPr lang="el-GR" dirty="0"/>
              <a:t> </a:t>
            </a:r>
            <a:r>
              <a:rPr lang="el-GR" u="sng" dirty="0">
                <a:solidFill>
                  <a:srgbClr val="FF0000"/>
                </a:solidFill>
              </a:rPr>
              <a:t>συνολική αντίδραση κενού φορτίου </a:t>
            </a:r>
          </a:p>
        </p:txBody>
      </p:sp>
      <p:graphicFrame>
        <p:nvGraphicFramePr>
          <p:cNvPr id="7172" name="Object 4"/>
          <p:cNvGraphicFramePr>
            <a:graphicFrameLocks noChangeAspect="1"/>
          </p:cNvGraphicFramePr>
          <p:nvPr/>
        </p:nvGraphicFramePr>
        <p:xfrm>
          <a:off x="990600" y="4648200"/>
          <a:ext cx="2057400" cy="685800"/>
        </p:xfrm>
        <a:graphic>
          <a:graphicData uri="http://schemas.openxmlformats.org/presentationml/2006/ole">
            <p:oleObj spid="_x0000_s7172" name="Equation" r:id="rId5" imgW="914400" imgH="228600" progId="Equation.DSMT4">
              <p:embed/>
            </p:oleObj>
          </a:graphicData>
        </a:graphic>
      </p:graphicFrame>
      <p:graphicFrame>
        <p:nvGraphicFramePr>
          <p:cNvPr id="7173" name="Object 5"/>
          <p:cNvGraphicFramePr>
            <a:graphicFrameLocks noChangeAspect="1"/>
          </p:cNvGraphicFramePr>
          <p:nvPr/>
        </p:nvGraphicFramePr>
        <p:xfrm>
          <a:off x="3657600" y="4572000"/>
          <a:ext cx="1676400" cy="762000"/>
        </p:xfrm>
        <a:graphic>
          <a:graphicData uri="http://schemas.openxmlformats.org/presentationml/2006/ole">
            <p:oleObj spid="_x0000_s7173" name="Equation" r:id="rId6" imgW="1041120" imgH="291960" progId="Equation.DSMT4">
              <p:embed/>
            </p:oleObj>
          </a:graphicData>
        </a:graphic>
      </p:graphicFrame>
      <p:graphicFrame>
        <p:nvGraphicFramePr>
          <p:cNvPr id="7174" name="Object 6"/>
          <p:cNvGraphicFramePr>
            <a:graphicFrameLocks noChangeAspect="1"/>
          </p:cNvGraphicFramePr>
          <p:nvPr/>
        </p:nvGraphicFramePr>
        <p:xfrm>
          <a:off x="5638800" y="4419600"/>
          <a:ext cx="1981200" cy="1073150"/>
        </p:xfrm>
        <a:graphic>
          <a:graphicData uri="http://schemas.openxmlformats.org/presentationml/2006/ole">
            <p:oleObj spid="_x0000_s7174" name="Equation" r:id="rId7" imgW="787320" imgH="444240" progId="Equation.DSMT4">
              <p:embed/>
            </p:oleObj>
          </a:graphicData>
        </a:graphic>
      </p:graphicFrame>
      <p:graphicFrame>
        <p:nvGraphicFramePr>
          <p:cNvPr id="7175" name="Object 7"/>
          <p:cNvGraphicFramePr>
            <a:graphicFrameLocks noChangeAspect="1"/>
          </p:cNvGraphicFramePr>
          <p:nvPr/>
        </p:nvGraphicFramePr>
        <p:xfrm>
          <a:off x="3886200" y="5486400"/>
          <a:ext cx="1981200" cy="1066800"/>
        </p:xfrm>
        <a:graphic>
          <a:graphicData uri="http://schemas.openxmlformats.org/presentationml/2006/ole">
            <p:oleObj spid="_x0000_s7175" name="Equation" r:id="rId8" imgW="647640" imgH="431640" progId="Equation.DSMT4">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1999"/>
          </a:xfrm>
        </p:spPr>
        <p:txBody>
          <a:bodyPr>
            <a:norm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152400" y="1066800"/>
            <a:ext cx="8839200" cy="5486400"/>
          </a:xfrm>
        </p:spPr>
        <p:txBody>
          <a:bodyPr/>
          <a:lstStyle/>
          <a:p>
            <a:r>
              <a:rPr lang="en-US" sz="1600" b="1" u="sng" dirty="0" smtClean="0">
                <a:solidFill>
                  <a:srgbClr val="A50021"/>
                </a:solidFill>
              </a:rPr>
              <a:t>Προσδιορισμός των παραμέτρων του ισοδύναμου κυκλώματος</a:t>
            </a:r>
            <a:r>
              <a:rPr lang="en-US" sz="1600" b="1" dirty="0" smtClean="0">
                <a:solidFill>
                  <a:srgbClr val="A50021"/>
                </a:solidFill>
              </a:rPr>
              <a:t> </a:t>
            </a:r>
          </a:p>
          <a:p>
            <a:endParaRPr lang="en-US" dirty="0"/>
          </a:p>
        </p:txBody>
      </p:sp>
      <p:sp>
        <p:nvSpPr>
          <p:cNvPr id="4" name="Rectangle 14"/>
          <p:cNvSpPr>
            <a:spLocks noChangeArrowheads="1"/>
          </p:cNvSpPr>
          <p:nvPr/>
        </p:nvSpPr>
        <p:spPr bwMode="auto">
          <a:xfrm>
            <a:off x="381000" y="1754138"/>
            <a:ext cx="4105275" cy="2308324"/>
          </a:xfrm>
          <a:prstGeom prst="rect">
            <a:avLst/>
          </a:prstGeom>
          <a:noFill/>
          <a:ln w="9525">
            <a:noFill/>
            <a:miter lim="800000"/>
            <a:headEnd/>
            <a:tailEnd/>
          </a:ln>
        </p:spPr>
        <p:txBody>
          <a:bodyPr anchor="ctr">
            <a:spAutoFit/>
          </a:bodyPr>
          <a:lstStyle/>
          <a:p>
            <a:pPr algn="just"/>
            <a:r>
              <a:rPr lang="el-GR" sz="1600" u="sng" dirty="0">
                <a:solidFill>
                  <a:schemeClr val="accent2"/>
                </a:solidFill>
              </a:rPr>
              <a:t>Δοκιμή Βραχυκύκλωσης</a:t>
            </a:r>
            <a:endParaRPr lang="en-US" sz="1600" u="sng" dirty="0">
              <a:solidFill>
                <a:schemeClr val="accent2"/>
              </a:solidFill>
            </a:endParaRPr>
          </a:p>
          <a:p>
            <a:pPr algn="just"/>
            <a:r>
              <a:rPr lang="el-GR" sz="1600" b="0" dirty="0"/>
              <a:t>Λαμβάνουμε πληροφορίες για τις </a:t>
            </a:r>
            <a:r>
              <a:rPr lang="el-GR" sz="1600" dirty="0">
                <a:solidFill>
                  <a:srgbClr val="FF0000"/>
                </a:solidFill>
              </a:rPr>
              <a:t>αντιδράσεις σκέδασης των τυλιγμάτων στάτη και δρομέα</a:t>
            </a:r>
            <a:r>
              <a:rPr lang="el-GR" sz="1600" dirty="0"/>
              <a:t>. </a:t>
            </a:r>
            <a:endParaRPr lang="en-US" sz="1600" u="sng" dirty="0">
              <a:solidFill>
                <a:schemeClr val="accent2"/>
              </a:solidFill>
            </a:endParaRPr>
          </a:p>
          <a:p>
            <a:pPr algn="just"/>
            <a:r>
              <a:rPr lang="el-GR" sz="1600" b="0" dirty="0"/>
              <a:t>Ακινητοποιούμε (</a:t>
            </a:r>
            <a:r>
              <a:rPr lang="el-GR" sz="1600" dirty="0"/>
              <a:t>μπλοκάρουμε</a:t>
            </a:r>
            <a:r>
              <a:rPr lang="el-GR" sz="1600" b="0" dirty="0"/>
              <a:t>) το δρομέα, έτσι ώστε να μη μπορεί να περιστραφεί και εφαρμόζουμε τάση στα τυλίγματα του στάτη</a:t>
            </a:r>
            <a:r>
              <a:rPr lang="el-GR" sz="1600" dirty="0"/>
              <a:t>. </a:t>
            </a:r>
          </a:p>
          <a:p>
            <a:pPr algn="just"/>
            <a:r>
              <a:rPr lang="el-GR" sz="1600" dirty="0"/>
              <a:t>Η τάσης τροφοδοσίας αυξάνεται βαθμιαία μέχρι ο κινητήρας να απορροφά από το δίκτυο το ονομαστικό του ρεύμα </a:t>
            </a:r>
            <a:endParaRPr lang="en-US" sz="1600" dirty="0"/>
          </a:p>
        </p:txBody>
      </p:sp>
      <p:pic>
        <p:nvPicPr>
          <p:cNvPr id="8194" name="Picture 2"/>
          <p:cNvPicPr>
            <a:picLocks noChangeAspect="1" noChangeArrowheads="1"/>
          </p:cNvPicPr>
          <p:nvPr/>
        </p:nvPicPr>
        <p:blipFill>
          <a:blip r:embed="rId2" cstate="print"/>
          <a:srcRect/>
          <a:stretch>
            <a:fillRect/>
          </a:stretch>
        </p:blipFill>
        <p:spPr bwMode="auto">
          <a:xfrm>
            <a:off x="4800600" y="1981200"/>
            <a:ext cx="4181475" cy="1962150"/>
          </a:xfrm>
          <a:prstGeom prst="rect">
            <a:avLst/>
          </a:prstGeom>
          <a:noFill/>
          <a:ln w="9525">
            <a:noFill/>
            <a:miter lim="800000"/>
            <a:headEnd/>
            <a:tailEnd/>
          </a:ln>
        </p:spPr>
      </p:pic>
      <p:sp>
        <p:nvSpPr>
          <p:cNvPr id="7" name="Rectangle 6"/>
          <p:cNvSpPr/>
          <p:nvPr/>
        </p:nvSpPr>
        <p:spPr>
          <a:xfrm>
            <a:off x="228600" y="4648200"/>
            <a:ext cx="4572000" cy="1477328"/>
          </a:xfrm>
          <a:prstGeom prst="rect">
            <a:avLst/>
          </a:prstGeom>
        </p:spPr>
        <p:txBody>
          <a:bodyPr>
            <a:spAutoFit/>
          </a:bodyPr>
          <a:lstStyle/>
          <a:p>
            <a:pPr algn="just"/>
            <a:r>
              <a:rPr lang="el-GR" dirty="0" smtClean="0"/>
              <a:t>Επειδή η </a:t>
            </a:r>
            <a:r>
              <a:rPr lang="el-GR" dirty="0" smtClean="0">
                <a:solidFill>
                  <a:srgbClr val="A50021"/>
                </a:solidFill>
              </a:rPr>
              <a:t>δοκιμή ακινητοποιημένου δρομέα</a:t>
            </a:r>
            <a:r>
              <a:rPr lang="el-GR" dirty="0" smtClean="0"/>
              <a:t>, γίνεται με μειωμένη τάση, το ρεύμα διέγερσης είναι μικρό ποσοστό του ονομαστικού ρεύματος και επομένως ο παράλληλος κλάδος μαγνήτισης μπορεί να αμεληθεί. </a:t>
            </a:r>
            <a:endParaRPr lang="el-GR" dirty="0"/>
          </a:p>
        </p:txBody>
      </p:sp>
      <p:pic>
        <p:nvPicPr>
          <p:cNvPr id="8195" name="Picture 3"/>
          <p:cNvPicPr>
            <a:picLocks noChangeAspect="1" noChangeArrowheads="1"/>
          </p:cNvPicPr>
          <p:nvPr/>
        </p:nvPicPr>
        <p:blipFill>
          <a:blip r:embed="rId3" cstate="print"/>
          <a:srcRect/>
          <a:stretch>
            <a:fillRect/>
          </a:stretch>
        </p:blipFill>
        <p:spPr bwMode="auto">
          <a:xfrm>
            <a:off x="5257800" y="4343400"/>
            <a:ext cx="3695700" cy="1562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80999"/>
          </a:xfrm>
        </p:spPr>
        <p:txBody>
          <a:bodyPr>
            <a:noAutofit/>
          </a:bodyPr>
          <a:lstStyle/>
          <a:p>
            <a:r>
              <a:rPr lang="el-GR" sz="2800" b="1" dirty="0" smtClean="0"/>
              <a:t>ΑΣΥΓΧΡΟΝΟΣ ΤΡΙΦΑΣΙΚΟΣ ΚΙΝΗΤΗΡΑΣ</a:t>
            </a:r>
            <a:endParaRPr lang="en-US" sz="2800" dirty="0"/>
          </a:p>
        </p:txBody>
      </p:sp>
      <p:sp>
        <p:nvSpPr>
          <p:cNvPr id="3" name="Subtitle 2"/>
          <p:cNvSpPr>
            <a:spLocks noGrp="1"/>
          </p:cNvSpPr>
          <p:nvPr>
            <p:ph type="subTitle" idx="1"/>
          </p:nvPr>
        </p:nvSpPr>
        <p:spPr>
          <a:xfrm>
            <a:off x="228600" y="990600"/>
            <a:ext cx="8610600" cy="5638800"/>
          </a:xfrm>
        </p:spPr>
        <p:txBody>
          <a:bodyPr/>
          <a:lstStyle/>
          <a:p>
            <a:r>
              <a:rPr lang="en-US" sz="1600" b="1" u="sng" dirty="0" smtClean="0">
                <a:solidFill>
                  <a:srgbClr val="A50021"/>
                </a:solidFill>
              </a:rPr>
              <a:t>Προσδιορισμός των παραμέτρων του ισοδύναμου κυκλώματος</a:t>
            </a:r>
            <a:r>
              <a:rPr lang="en-US" sz="1600" b="1" dirty="0" smtClean="0">
                <a:solidFill>
                  <a:srgbClr val="A50021"/>
                </a:solidFill>
              </a:rPr>
              <a:t> </a:t>
            </a:r>
          </a:p>
          <a:p>
            <a:endParaRPr lang="en-US" dirty="0"/>
          </a:p>
        </p:txBody>
      </p:sp>
      <p:sp>
        <p:nvSpPr>
          <p:cNvPr id="4" name="Rectangle 24"/>
          <p:cNvSpPr>
            <a:spLocks noChangeArrowheads="1"/>
          </p:cNvSpPr>
          <p:nvPr/>
        </p:nvSpPr>
        <p:spPr bwMode="auto">
          <a:xfrm>
            <a:off x="152400" y="1600200"/>
            <a:ext cx="2808288" cy="320675"/>
          </a:xfrm>
          <a:prstGeom prst="rect">
            <a:avLst/>
          </a:prstGeom>
          <a:noFill/>
          <a:ln w="9525">
            <a:noFill/>
            <a:miter lim="800000"/>
            <a:headEnd/>
            <a:tailEnd/>
          </a:ln>
        </p:spPr>
        <p:txBody>
          <a:bodyPr anchor="ctr">
            <a:spAutoFit/>
          </a:bodyPr>
          <a:lstStyle/>
          <a:p>
            <a:r>
              <a:rPr lang="el-GR" sz="1500" u="sng" dirty="0">
                <a:solidFill>
                  <a:schemeClr val="accent2"/>
                </a:solidFill>
              </a:rPr>
              <a:t>Υπολογισμός παραμέτρων</a:t>
            </a:r>
          </a:p>
        </p:txBody>
      </p:sp>
      <p:graphicFrame>
        <p:nvGraphicFramePr>
          <p:cNvPr id="9218" name="Object 2"/>
          <p:cNvGraphicFramePr>
            <a:graphicFrameLocks noChangeAspect="1"/>
          </p:cNvGraphicFramePr>
          <p:nvPr/>
        </p:nvGraphicFramePr>
        <p:xfrm>
          <a:off x="685800" y="2209800"/>
          <a:ext cx="2743200" cy="838200"/>
        </p:xfrm>
        <a:graphic>
          <a:graphicData uri="http://schemas.openxmlformats.org/presentationml/2006/ole">
            <p:oleObj spid="_x0000_s9218" name="Equation" r:id="rId3" imgW="901440" imgH="228600" progId="Equation.DSMT4">
              <p:embed/>
            </p:oleObj>
          </a:graphicData>
        </a:graphic>
      </p:graphicFrame>
      <p:graphicFrame>
        <p:nvGraphicFramePr>
          <p:cNvPr id="9219" name="Object 3"/>
          <p:cNvGraphicFramePr>
            <a:graphicFrameLocks noChangeAspect="1"/>
          </p:cNvGraphicFramePr>
          <p:nvPr/>
        </p:nvGraphicFramePr>
        <p:xfrm>
          <a:off x="4267200" y="1752600"/>
          <a:ext cx="1676400" cy="1295400"/>
        </p:xfrm>
        <a:graphic>
          <a:graphicData uri="http://schemas.openxmlformats.org/presentationml/2006/ole">
            <p:oleObj spid="_x0000_s9219" name="Equation" r:id="rId4" imgW="660240" imgH="431640" progId="Equation.DSMT4">
              <p:embed/>
            </p:oleObj>
          </a:graphicData>
        </a:graphic>
      </p:graphicFrame>
      <p:graphicFrame>
        <p:nvGraphicFramePr>
          <p:cNvPr id="9220" name="Object 4"/>
          <p:cNvGraphicFramePr>
            <a:graphicFrameLocks noChangeAspect="1"/>
          </p:cNvGraphicFramePr>
          <p:nvPr/>
        </p:nvGraphicFramePr>
        <p:xfrm>
          <a:off x="6781800" y="2133600"/>
          <a:ext cx="1600200" cy="1066800"/>
        </p:xfrm>
        <a:graphic>
          <a:graphicData uri="http://schemas.openxmlformats.org/presentationml/2006/ole">
            <p:oleObj spid="_x0000_s9220" name="Equation" r:id="rId5" imgW="787320" imgH="444240" progId="Equation.DSMT4">
              <p:embed/>
            </p:oleObj>
          </a:graphicData>
        </a:graphic>
      </p:graphicFrame>
      <p:graphicFrame>
        <p:nvGraphicFramePr>
          <p:cNvPr id="9221" name="Object 5"/>
          <p:cNvGraphicFramePr>
            <a:graphicFrameLocks noChangeAspect="1"/>
          </p:cNvGraphicFramePr>
          <p:nvPr/>
        </p:nvGraphicFramePr>
        <p:xfrm>
          <a:off x="381000" y="3124200"/>
          <a:ext cx="2819400" cy="990600"/>
        </p:xfrm>
        <a:graphic>
          <a:graphicData uri="http://schemas.openxmlformats.org/presentationml/2006/ole">
            <p:oleObj spid="_x0000_s9221" name="Equation" r:id="rId6" imgW="1054080" imgH="291960" progId="Equation.DSMT4">
              <p:embed/>
            </p:oleObj>
          </a:graphicData>
        </a:graphic>
      </p:graphicFrame>
      <p:graphicFrame>
        <p:nvGraphicFramePr>
          <p:cNvPr id="9222" name="Object 6"/>
          <p:cNvGraphicFramePr>
            <a:graphicFrameLocks noChangeAspect="1"/>
          </p:cNvGraphicFramePr>
          <p:nvPr/>
        </p:nvGraphicFramePr>
        <p:xfrm>
          <a:off x="3886200" y="3200400"/>
          <a:ext cx="1828800" cy="1066800"/>
        </p:xfrm>
        <a:graphic>
          <a:graphicData uri="http://schemas.openxmlformats.org/presentationml/2006/ole">
            <p:oleObj spid="_x0000_s9222" name="Equation" r:id="rId7" imgW="952200" imgH="393480" progId="Equation.DSMT4">
              <p:embed/>
            </p:oleObj>
          </a:graphicData>
        </a:graphic>
      </p:graphicFrame>
      <p:sp>
        <p:nvSpPr>
          <p:cNvPr id="10" name="Rectangle 25"/>
          <p:cNvSpPr>
            <a:spLocks noChangeArrowheads="1"/>
          </p:cNvSpPr>
          <p:nvPr/>
        </p:nvSpPr>
        <p:spPr bwMode="auto">
          <a:xfrm>
            <a:off x="457200" y="4572000"/>
            <a:ext cx="2155825" cy="304800"/>
          </a:xfrm>
          <a:prstGeom prst="rect">
            <a:avLst/>
          </a:prstGeom>
          <a:noFill/>
          <a:ln w="9525">
            <a:noFill/>
            <a:miter lim="800000"/>
            <a:headEnd/>
            <a:tailEnd/>
          </a:ln>
        </p:spPr>
        <p:txBody>
          <a:bodyPr wrap="none" anchor="ctr">
            <a:spAutoFit/>
          </a:bodyPr>
          <a:lstStyle/>
          <a:p>
            <a:r>
              <a:rPr lang="el-GR" b="0" dirty="0"/>
              <a:t>Η</a:t>
            </a:r>
            <a:r>
              <a:rPr lang="el-GR" dirty="0"/>
              <a:t> αντίδραση μαγνήτισης</a:t>
            </a:r>
          </a:p>
        </p:txBody>
      </p:sp>
      <p:graphicFrame>
        <p:nvGraphicFramePr>
          <p:cNvPr id="9223" name="Object 7"/>
          <p:cNvGraphicFramePr>
            <a:graphicFrameLocks noChangeAspect="1"/>
          </p:cNvGraphicFramePr>
          <p:nvPr/>
        </p:nvGraphicFramePr>
        <p:xfrm>
          <a:off x="914400" y="5181600"/>
          <a:ext cx="2057400" cy="762000"/>
        </p:xfrm>
        <a:graphic>
          <a:graphicData uri="http://schemas.openxmlformats.org/presentationml/2006/ole">
            <p:oleObj spid="_x0000_s9223" name="Equation" r:id="rId8" imgW="914400" imgH="228600" progId="Equation.DSMT4">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2939</Words>
  <Application>Microsoft Office PowerPoint</Application>
  <PresentationFormat>On-screen Show (4:3)</PresentationFormat>
  <Paragraphs>264</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Equation</vt:lpstr>
      <vt:lpstr>Visio</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lpstr>ΑΣΥΓΧΡΟΝΟΣ ΤΡΙΦΑΣΙΚΟΣ ΚΙΝΗΤΗΡΑΣ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ΑΣΥΓΧΡΟΝΟΣ ΤΡΙΦΑΣΙΚΟΣ ΚΙΝΗΤΗΡΑΣ</dc:title>
  <dc:creator>Chryssa</dc:creator>
  <cp:lastModifiedBy>Chryssa</cp:lastModifiedBy>
  <cp:revision>162</cp:revision>
  <dcterms:created xsi:type="dcterms:W3CDTF">2016-10-22T18:44:25Z</dcterms:created>
  <dcterms:modified xsi:type="dcterms:W3CDTF">2022-04-10T18:34:50Z</dcterms:modified>
</cp:coreProperties>
</file>