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1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4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7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65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0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88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3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3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7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6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0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1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8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5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7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1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4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D73FAF-EBCC-4CB3-A90C-D010B28AF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633728"/>
          </a:xfrm>
        </p:spPr>
        <p:txBody>
          <a:bodyPr/>
          <a:lstStyle/>
          <a:p>
            <a:pPr algn="ctr"/>
            <a:r>
              <a:rPr lang="el-GR" sz="2800" b="1" dirty="0"/>
              <a:t>ΚΑΡΚΙΝΙΚΟ ΚΥΤΤΑΡΟ</a:t>
            </a:r>
            <a:br>
              <a:rPr lang="el-GR" sz="2800" b="1" dirty="0"/>
            </a:br>
            <a:r>
              <a:rPr lang="el-GR" sz="2800" b="1" dirty="0"/>
              <a:t>ΕΙΣΑΓΩΓΗ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A2F1535-0482-4B36-BE90-3818A923A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l-GR" sz="1400" i="1" dirty="0"/>
              <a:t>Μπαλαφουτα </a:t>
            </a:r>
            <a:r>
              <a:rPr lang="el-GR" sz="1400" i="1" dirty="0" err="1"/>
              <a:t>μυρσινη</a:t>
            </a:r>
            <a:r>
              <a:rPr lang="el-GR" sz="1400" i="1" dirty="0"/>
              <a:t> </a:t>
            </a:r>
            <a:r>
              <a:rPr lang="el-GR" sz="1400" i="1" dirty="0" err="1"/>
              <a:t>ερση</a:t>
            </a:r>
            <a:endParaRPr lang="el-GR" sz="1400" i="1" dirty="0"/>
          </a:p>
          <a:p>
            <a:pPr algn="r"/>
            <a:r>
              <a:rPr lang="el-GR" sz="1400" i="1" dirty="0" err="1"/>
              <a:t>Ακτινοθεραπευτησ</a:t>
            </a:r>
            <a:r>
              <a:rPr lang="el-GR" sz="1400" i="1" dirty="0"/>
              <a:t> </a:t>
            </a:r>
            <a:r>
              <a:rPr lang="el-GR" sz="1400" i="1" dirty="0" err="1"/>
              <a:t>ογκολογοσ</a:t>
            </a:r>
            <a:endParaRPr lang="el-GR" sz="1400" i="1" dirty="0"/>
          </a:p>
          <a:p>
            <a:pPr algn="r"/>
            <a:r>
              <a:rPr lang="el-GR" sz="1400" i="1" dirty="0" err="1"/>
              <a:t>Επικ</a:t>
            </a:r>
            <a:r>
              <a:rPr lang="el-GR" sz="1400" i="1" dirty="0"/>
              <a:t>. </a:t>
            </a:r>
            <a:r>
              <a:rPr lang="el-GR" sz="1400" i="1"/>
              <a:t>Καθηγήτρια ΠαΔΑ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315672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06EFEF-8002-4CB0-9D40-97D3C60A4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Σταδιοποιηση νεοπλασματων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2D22494-7399-465C-99F0-A201002F0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937760"/>
            <a:ext cx="6400800" cy="853440"/>
          </a:xfrm>
        </p:spPr>
        <p:txBody>
          <a:bodyPr>
            <a:normAutofit/>
          </a:bodyPr>
          <a:lstStyle/>
          <a:p>
            <a:r>
              <a:rPr lang="el-GR" sz="1600" dirty="0"/>
              <a:t>Μπαλαφούτα Μυρσίνη Έρση</a:t>
            </a:r>
          </a:p>
          <a:p>
            <a:r>
              <a:rPr lang="el-GR" sz="1600" dirty="0"/>
              <a:t>Ακτινοθεραπευτής Ογκολόγος</a:t>
            </a:r>
          </a:p>
        </p:txBody>
      </p:sp>
    </p:spTree>
    <p:extLst>
      <p:ext uri="{BB962C8B-B14F-4D97-AF65-F5344CB8AC3E}">
        <p14:creationId xmlns:p14="http://schemas.microsoft.com/office/powerpoint/2010/main" val="395992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C35F1C-AABC-4C4D-B993-2031325F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51177"/>
            <a:ext cx="8534400" cy="1234439"/>
          </a:xfrm>
        </p:spPr>
        <p:txBody>
          <a:bodyPr/>
          <a:lstStyle/>
          <a:p>
            <a:pPr algn="ctr"/>
            <a:r>
              <a:rPr lang="en-US" b="1" dirty="0"/>
              <a:t>TNM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24BA0B-FCE7-4440-BAE8-FE0578A5B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28" y="438913"/>
            <a:ext cx="8534400" cy="2990088"/>
          </a:xfrm>
        </p:spPr>
        <p:txBody>
          <a:bodyPr/>
          <a:lstStyle/>
          <a:p>
            <a:r>
              <a:rPr lang="en-US" dirty="0"/>
              <a:t>Tumors : T</a:t>
            </a:r>
          </a:p>
          <a:p>
            <a:r>
              <a:rPr lang="en-US" dirty="0"/>
              <a:t>Nodes : N</a:t>
            </a:r>
          </a:p>
          <a:p>
            <a:r>
              <a:rPr lang="en-US" dirty="0"/>
              <a:t>Metastases : 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618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792AEE-E2F3-45E8-8A39-C49C8941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325112"/>
          </a:xfrm>
        </p:spPr>
        <p:txBody>
          <a:bodyPr>
            <a:normAutofit/>
          </a:bodyPr>
          <a:lstStyle/>
          <a:p>
            <a:r>
              <a:rPr lang="el-GR" sz="2400" dirty="0"/>
              <a:t>Κλινική σταδιοποίηση</a:t>
            </a:r>
            <a:r>
              <a:rPr lang="en-US" sz="2400" dirty="0"/>
              <a:t>: </a:t>
            </a:r>
            <a:r>
              <a:rPr lang="en-US" sz="2400" b="1" dirty="0"/>
              <a:t>cTNM</a:t>
            </a:r>
          </a:p>
          <a:p>
            <a:r>
              <a:rPr lang="el-GR" sz="2400" dirty="0"/>
              <a:t>Παθολογοανατομική</a:t>
            </a:r>
            <a:r>
              <a:rPr lang="en-US" sz="2400" dirty="0"/>
              <a:t> : </a:t>
            </a:r>
            <a:r>
              <a:rPr lang="en-US" sz="2400" b="1" dirty="0"/>
              <a:t>pTNM</a:t>
            </a:r>
          </a:p>
          <a:p>
            <a:r>
              <a:rPr lang="el-GR" sz="2400" dirty="0"/>
              <a:t>Επανασταδιοποίηση</a:t>
            </a:r>
            <a:r>
              <a:rPr lang="en-US" sz="2400" dirty="0"/>
              <a:t>(</a:t>
            </a:r>
            <a:r>
              <a:rPr lang="el-GR" sz="2400" dirty="0"/>
              <a:t>μετά από θεραπεία) </a:t>
            </a:r>
            <a:r>
              <a:rPr lang="en-US" sz="2400" dirty="0"/>
              <a:t>: </a:t>
            </a:r>
            <a:r>
              <a:rPr lang="en-US" sz="2400" b="1" dirty="0"/>
              <a:t>rTNM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30246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47941A1-D5F2-4DA3-9358-E498B4133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352" y="0"/>
            <a:ext cx="5624524" cy="6793992"/>
          </a:xfr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605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170EDD-92B0-455E-8C8F-770834DC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112885"/>
            <a:ext cx="9529636" cy="3254644"/>
          </a:xfrm>
        </p:spPr>
        <p:txBody>
          <a:bodyPr/>
          <a:lstStyle/>
          <a:p>
            <a:pPr algn="ctr"/>
            <a:r>
              <a:rPr lang="el-GR" dirty="0"/>
              <a:t>Βασικές  αρχές  χημειοθεραπείας</a:t>
            </a:r>
          </a:p>
        </p:txBody>
      </p:sp>
    </p:spTree>
    <p:extLst>
      <p:ext uri="{BB962C8B-B14F-4D97-AF65-F5344CB8AC3E}">
        <p14:creationId xmlns:p14="http://schemas.microsoft.com/office/powerpoint/2010/main" val="258874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F0FE79-A3BD-41F4-9FC3-F2C91654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των </a:t>
            </a:r>
            <a:r>
              <a:rPr lang="el-GR" dirty="0" err="1"/>
              <a:t>χημειοθεραπευτικών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AC46C6-6138-4E4D-B32B-EB52B2B3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Εμποδίζουν τα καρκινικά κύτταρα 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FF0000"/>
                </a:solidFill>
              </a:rPr>
              <a:t>Να πολλαπλασιαστούν </a:t>
            </a:r>
            <a:r>
              <a:rPr lang="el-GR" dirty="0">
                <a:solidFill>
                  <a:schemeClr val="bg1"/>
                </a:solidFill>
              </a:rPr>
              <a:t>(τα περισσότερα φάρμακα)</a:t>
            </a:r>
            <a:endParaRPr lang="el-G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Να διηθήσουν παρακείμενα όργανα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Να δώσουν μεταστάσεις και να σκοτώσουν τον ασθενή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</p:txBody>
      </p:sp>
      <p:sp>
        <p:nvSpPr>
          <p:cNvPr id="5" name="Βέλος: Καμπύλο προς τα δεξιά 4">
            <a:extLst>
              <a:ext uri="{FF2B5EF4-FFF2-40B4-BE49-F238E27FC236}">
                <a16:creationId xmlns:a16="http://schemas.microsoft.com/office/drawing/2014/main" id="{2C7DB66F-1ADF-4CBA-B072-63F603DD3047}"/>
              </a:ext>
            </a:extLst>
          </p:cNvPr>
          <p:cNvSpPr/>
          <p:nvPr/>
        </p:nvSpPr>
        <p:spPr>
          <a:xfrm>
            <a:off x="466344" y="1865376"/>
            <a:ext cx="217868" cy="5052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Βέλος: Καμπύλο προς τα δεξιά 5">
            <a:extLst>
              <a:ext uri="{FF2B5EF4-FFF2-40B4-BE49-F238E27FC236}">
                <a16:creationId xmlns:a16="http://schemas.microsoft.com/office/drawing/2014/main" id="{66829D35-95D0-455C-BE57-C541910DAD24}"/>
              </a:ext>
            </a:extLst>
          </p:cNvPr>
          <p:cNvSpPr/>
          <p:nvPr/>
        </p:nvSpPr>
        <p:spPr>
          <a:xfrm>
            <a:off x="374904" y="1865376"/>
            <a:ext cx="309308" cy="9509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8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F61058-6AB0-4FA9-B49A-16A2FF2D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905522"/>
            <a:ext cx="9404723" cy="947726"/>
          </a:xfrm>
        </p:spPr>
        <p:txBody>
          <a:bodyPr>
            <a:normAutofit/>
          </a:bodyPr>
          <a:lstStyle/>
          <a:p>
            <a:r>
              <a:rPr lang="el-GR" sz="2400" b="1" u="sng" dirty="0"/>
              <a:t>Αναστολή του κυτταρικού πολλαπλασιασμού</a:t>
            </a:r>
            <a:r>
              <a:rPr lang="en-US" sz="2400" b="1" u="sng" dirty="0"/>
              <a:t>:</a:t>
            </a:r>
            <a:r>
              <a:rPr lang="el-GR" sz="2400" b="1" u="sng" dirty="0"/>
              <a:t>  </a:t>
            </a:r>
            <a:r>
              <a:rPr lang="el-GR" sz="2400" b="1" dirty="0"/>
              <a:t>Τα ΧΜΘ φάρμακα επιδρούν </a:t>
            </a:r>
            <a:r>
              <a:rPr lang="en-US" sz="2400" b="1" dirty="0"/>
              <a:t>:</a:t>
            </a:r>
            <a:endParaRPr lang="el-GR" sz="2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1B8D62-386D-4E52-B087-BDF509164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10035"/>
            <a:ext cx="8946541" cy="36383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Στη μακρομοριακή σύνθεση και λειτουργικότητα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Στη δομή του κυτταροπλάσματος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Στη σύνθεση και τη λειτουργικότητα της κυτταρικής μεμβράνης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Στο περιβάλλον που αναπτύσσεται το καρκινικό κύτταρο</a:t>
            </a:r>
          </a:p>
        </p:txBody>
      </p:sp>
    </p:spTree>
    <p:extLst>
      <p:ext uri="{BB962C8B-B14F-4D97-AF65-F5344CB8AC3E}">
        <p14:creationId xmlns:p14="http://schemas.microsoft.com/office/powerpoint/2010/main" val="380306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7DC4B5-696C-4CE1-AE7D-B7B79596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Δράση </a:t>
            </a:r>
            <a:r>
              <a:rPr lang="el-GR" sz="2800" dirty="0" err="1"/>
              <a:t>χημειοθεραπευτικών</a:t>
            </a:r>
            <a:r>
              <a:rPr lang="el-GR" sz="2800" dirty="0"/>
              <a:t> στα κύτταρα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B86175-918A-4173-89C3-D82A9A4F6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FFFF00"/>
                </a:solidFill>
              </a:rPr>
              <a:t>Στη σύνθεση του </a:t>
            </a:r>
            <a:r>
              <a:rPr lang="en-US" dirty="0">
                <a:solidFill>
                  <a:srgbClr val="FFFF00"/>
                </a:solidFill>
              </a:rPr>
              <a:t>DNA </a:t>
            </a:r>
            <a:r>
              <a:rPr lang="el-GR" dirty="0">
                <a:solidFill>
                  <a:srgbClr val="FFFF00"/>
                </a:solidFill>
              </a:rPr>
              <a:t>και </a:t>
            </a:r>
            <a:r>
              <a:rPr lang="en-US" dirty="0">
                <a:solidFill>
                  <a:srgbClr val="FFFF00"/>
                </a:solidFill>
              </a:rPr>
              <a:t> RNA</a:t>
            </a:r>
            <a:endParaRPr lang="el-GR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Στη </a:t>
            </a:r>
            <a:r>
              <a:rPr lang="el-GR" dirty="0">
                <a:solidFill>
                  <a:srgbClr val="FFFF00"/>
                </a:solidFill>
              </a:rPr>
              <a:t>σύνθεση των λειτουργικών  πρωτεϊνών</a:t>
            </a:r>
            <a:r>
              <a:rPr lang="el-GR" dirty="0"/>
              <a:t> για τη δημιουργία του μορίου του </a:t>
            </a:r>
            <a:r>
              <a:rPr lang="en-US" dirty="0"/>
              <a:t>DNA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b="1" dirty="0">
                <a:solidFill>
                  <a:srgbClr val="FFFF00"/>
                </a:solidFill>
              </a:rPr>
              <a:t>Άρα παρεμβαίνουν στη μακρομοριακή σύνθεση των νεοπλασματικών κυττάρων και έτσι πολλά από τα κακοήθη κύτταρα πεθαίνουν.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FF00"/>
                </a:solidFill>
              </a:rPr>
              <a:t>Άλλα πεθαίνουν απευθείας λόγω της δράσης των ΧΜΘ φαρμάκων.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9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25401A-8F0D-4EB1-A620-4165093C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84" y="1571348"/>
            <a:ext cx="8887968" cy="3393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/>
              <a:t>Απαραίτητη είναι</a:t>
            </a:r>
          </a:p>
          <a:p>
            <a:pPr marL="0" indent="0" algn="ctr">
              <a:buNone/>
            </a:pPr>
            <a:r>
              <a:rPr lang="el-GR" sz="2800" b="1" dirty="0"/>
              <a:t> </a:t>
            </a:r>
            <a:r>
              <a:rPr lang="el-GR" sz="2800" b="1" dirty="0">
                <a:solidFill>
                  <a:srgbClr val="FFFF00"/>
                </a:solidFill>
              </a:rPr>
              <a:t>η επαναλαμβανόμενη χορήγηση των ΧΜΘ</a:t>
            </a:r>
          </a:p>
          <a:p>
            <a:pPr marL="0" indent="0" algn="ctr">
              <a:buNone/>
            </a:pPr>
            <a:r>
              <a:rPr lang="el-GR" sz="2800" b="1" dirty="0"/>
              <a:t> φαρμάκων για να επιτύχουμε σταδιακή μείωση των καρκινικών κυττάρων</a:t>
            </a:r>
          </a:p>
        </p:txBody>
      </p:sp>
    </p:spTree>
    <p:extLst>
      <p:ext uri="{BB962C8B-B14F-4D97-AF65-F5344CB8AC3E}">
        <p14:creationId xmlns:p14="http://schemas.microsoft.com/office/powerpoint/2010/main" val="131360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6A2866-20CC-4C5D-986D-14E8006C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1997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Ιδανικό μοντέλο </a:t>
            </a:r>
            <a:r>
              <a:rPr lang="el-GR" sz="1800" dirty="0"/>
              <a:t>για να λειτουργήσει ΧΜΘ</a:t>
            </a: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A5797C-4F96-4DDB-922E-3CBC720C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r>
              <a:rPr lang="el-GR" dirty="0"/>
              <a:t>Όλα τα κύτταρα του όγκου είναι </a:t>
            </a:r>
            <a:r>
              <a:rPr lang="el-GR" dirty="0">
                <a:solidFill>
                  <a:srgbClr val="FFFF00"/>
                </a:solidFill>
              </a:rPr>
              <a:t>το ίδιο ευαίσθητα στο φάρμακο</a:t>
            </a:r>
          </a:p>
          <a:p>
            <a:r>
              <a:rPr lang="el-GR" dirty="0"/>
              <a:t>Η δεκτικότητα και η ευαισθησία </a:t>
            </a:r>
            <a:r>
              <a:rPr lang="el-GR" dirty="0">
                <a:solidFill>
                  <a:srgbClr val="FFFF00"/>
                </a:solidFill>
              </a:rPr>
              <a:t>δεν επηρεάζεται από την οξυγόνωση </a:t>
            </a:r>
            <a:r>
              <a:rPr lang="el-GR" dirty="0"/>
              <a:t>και την περιβάλλουσα ίνωση</a:t>
            </a:r>
          </a:p>
          <a:p>
            <a:r>
              <a:rPr lang="el-GR" dirty="0"/>
              <a:t>Η κυτταρική </a:t>
            </a:r>
            <a:r>
              <a:rPr lang="el-GR" dirty="0">
                <a:solidFill>
                  <a:srgbClr val="FFFF00"/>
                </a:solidFill>
              </a:rPr>
              <a:t>ευαισθησία δεν μεταβάλλεται </a:t>
            </a:r>
            <a:r>
              <a:rPr lang="el-GR" dirty="0"/>
              <a:t>κατά τη διάρκεια της θεραπείας. </a:t>
            </a:r>
          </a:p>
        </p:txBody>
      </p:sp>
    </p:spTree>
    <p:extLst>
      <p:ext uri="{BB962C8B-B14F-4D97-AF65-F5344CB8AC3E}">
        <p14:creationId xmlns:p14="http://schemas.microsoft.com/office/powerpoint/2010/main" val="176974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CCEB9A-0B19-4B1F-85FF-A498D648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400" dirty="0"/>
              <a:t>ΧΑΡΑΚΤΗΡΙΣΤΙΚΑ ΓΝΩΡΙΣΜΑΤΑ ΚΑΡΚΙΝΙΚΟΥ ΚΥΤΤΑΡΟΥ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5209DB-160B-47C1-807B-BDBCD2040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66544"/>
            <a:ext cx="8946541" cy="41818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Απώλεια διαφοροποίησης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Αύξηση διηθητικής ικανότητας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Μειωμένη ευαισθησία στα φάρμακα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2"/>
                </a:solidFill>
              </a:rPr>
              <a:t>Απορρύθμιση του κυτταρικού κύκλου,</a:t>
            </a:r>
            <a:r>
              <a:rPr lang="el-GR" dirty="0"/>
              <a:t> που είναι και </a:t>
            </a:r>
            <a:r>
              <a:rPr lang="el-GR" b="1" dirty="0"/>
              <a:t>ΠΑΘΟΓΝΟΜΩΝΙΚΗ</a:t>
            </a:r>
          </a:p>
        </p:txBody>
      </p:sp>
    </p:spTree>
    <p:extLst>
      <p:ext uri="{BB962C8B-B14F-4D97-AF65-F5344CB8AC3E}">
        <p14:creationId xmlns:p14="http://schemas.microsoft.com/office/powerpoint/2010/main" val="4011983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1DFE84-86D9-4150-8FE6-38AB836A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34231" cy="1400530"/>
          </a:xfrm>
        </p:spPr>
        <p:txBody>
          <a:bodyPr>
            <a:normAutofit/>
          </a:bodyPr>
          <a:lstStyle/>
          <a:p>
            <a:r>
              <a:rPr lang="el-GR" sz="2400" dirty="0"/>
              <a:t>Άλλοι μηχανισμοί που τα </a:t>
            </a:r>
            <a:r>
              <a:rPr lang="el-GR" sz="2400" dirty="0" err="1"/>
              <a:t>χημειοθεραπευτικά</a:t>
            </a:r>
            <a:r>
              <a:rPr lang="el-GR" sz="2400" dirty="0"/>
              <a:t> παρεμβαίνουν στο ΚΥΤΤΑΡΟ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62E6D7-7DC0-48BA-8E13-54731557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/>
              <a:t>ΕΞΕΛΗΞΗ ΤΗΣ ΒΙΟΛΟΓΙΑΣ</a:t>
            </a:r>
          </a:p>
          <a:p>
            <a:r>
              <a:rPr lang="el-GR" dirty="0"/>
              <a:t>Στην απόπτωση</a:t>
            </a:r>
          </a:p>
          <a:p>
            <a:r>
              <a:rPr lang="el-GR" dirty="0"/>
              <a:t>Στην αγγειογένεση</a:t>
            </a:r>
          </a:p>
          <a:p>
            <a:r>
              <a:rPr lang="el-GR" dirty="0"/>
              <a:t>Στη μεταστατικότητα</a:t>
            </a:r>
          </a:p>
          <a:p>
            <a:r>
              <a:rPr lang="el-GR" dirty="0"/>
              <a:t>Στους υποδοχείς της κυτταρικής μεμβράνης</a:t>
            </a:r>
          </a:p>
          <a:p>
            <a:r>
              <a:rPr lang="el-GR" dirty="0"/>
              <a:t>Στη διαφοροποίηση των αυξητικών παραγόντων</a:t>
            </a:r>
          </a:p>
        </p:txBody>
      </p:sp>
    </p:spTree>
    <p:extLst>
      <p:ext uri="{BB962C8B-B14F-4D97-AF65-F5344CB8AC3E}">
        <p14:creationId xmlns:p14="http://schemas.microsoft.com/office/powerpoint/2010/main" val="2913430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1DCCF5-2D81-4E38-B7B3-92CF5EB1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36" y="1376038"/>
            <a:ext cx="8586216" cy="3945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FFFF00"/>
                </a:solidFill>
              </a:rPr>
              <a:t>Ο χρόνος ανάπτυξης και πολλαπλασιασμού</a:t>
            </a:r>
          </a:p>
          <a:p>
            <a:pPr marL="0" indent="0" algn="ctr">
              <a:buNone/>
            </a:pPr>
            <a:r>
              <a:rPr lang="el-GR" sz="2800" b="1" dirty="0">
                <a:solidFill>
                  <a:srgbClr val="FFFF00"/>
                </a:solidFill>
              </a:rPr>
              <a:t> </a:t>
            </a:r>
            <a:r>
              <a:rPr lang="el-GR" sz="2800" b="1" dirty="0"/>
              <a:t>των καρκινικών κυττάρων </a:t>
            </a:r>
          </a:p>
          <a:p>
            <a:pPr marL="0" indent="0" algn="ctr">
              <a:buNone/>
            </a:pPr>
            <a:r>
              <a:rPr lang="el-GR" sz="2800" b="1" dirty="0"/>
              <a:t>είναι υπεύθυνος για</a:t>
            </a:r>
          </a:p>
          <a:p>
            <a:pPr marL="0" indent="0" algn="ctr">
              <a:buNone/>
            </a:pPr>
            <a:r>
              <a:rPr lang="el-GR" sz="2800" b="1" dirty="0"/>
              <a:t> την ευαισθησία τους στα χημειοθεραπευτικά.</a:t>
            </a:r>
          </a:p>
        </p:txBody>
      </p:sp>
    </p:spTree>
    <p:extLst>
      <p:ext uri="{BB962C8B-B14F-4D97-AF65-F5344CB8AC3E}">
        <p14:creationId xmlns:p14="http://schemas.microsoft.com/office/powerpoint/2010/main" val="232324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B0F6D6-7F64-43D4-BA35-1E82F053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/>
              <a:t>Κυτταρικός κύκλος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BF5579-D7AF-44F8-AB0B-C02167720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Φάση </a:t>
            </a:r>
            <a:r>
              <a:rPr lang="en-US" dirty="0">
                <a:solidFill>
                  <a:srgbClr val="FFFF00"/>
                </a:solidFill>
              </a:rPr>
              <a:t>G1</a:t>
            </a:r>
            <a:r>
              <a:rPr lang="en-US" dirty="0"/>
              <a:t>: </a:t>
            </a:r>
            <a:r>
              <a:rPr lang="el-GR" dirty="0"/>
              <a:t>μεταμιτωτική περίοδος που παράγονται ένζυμα (απαραίτητα για τη σύνθεση των </a:t>
            </a:r>
            <a:r>
              <a:rPr lang="en-US" dirty="0"/>
              <a:t>DNA , RNA</a:t>
            </a:r>
            <a:r>
              <a:rPr lang="el-GR" dirty="0"/>
              <a:t>, 18-30 ώρες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>
                <a:solidFill>
                  <a:srgbClr val="FFFF00"/>
                </a:solidFill>
              </a:rPr>
              <a:t>Φάση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: </a:t>
            </a:r>
            <a:r>
              <a:rPr lang="el-GR" dirty="0"/>
              <a:t>σύνθεση </a:t>
            </a:r>
            <a:r>
              <a:rPr lang="en-US" dirty="0"/>
              <a:t>DNA(16-20 </a:t>
            </a:r>
            <a:r>
              <a:rPr lang="el-GR" dirty="0"/>
              <a:t>ώρες)</a:t>
            </a:r>
          </a:p>
          <a:p>
            <a:r>
              <a:rPr lang="el-GR" dirty="0">
                <a:solidFill>
                  <a:srgbClr val="FFFF00"/>
                </a:solidFill>
              </a:rPr>
              <a:t>Φάση </a:t>
            </a:r>
            <a:r>
              <a:rPr lang="en-US" dirty="0">
                <a:solidFill>
                  <a:srgbClr val="FFFF00"/>
                </a:solidFill>
              </a:rPr>
              <a:t>G2</a:t>
            </a:r>
            <a:r>
              <a:rPr lang="en-US" dirty="0"/>
              <a:t>: </a:t>
            </a:r>
            <a:r>
              <a:rPr lang="el-GR" dirty="0"/>
              <a:t>προμιτωτική περίοδος (παράγονται πρωτεΐνες και σύνθεση </a:t>
            </a:r>
            <a:r>
              <a:rPr lang="en-US" dirty="0"/>
              <a:t>RNA)</a:t>
            </a:r>
            <a:endParaRPr lang="el-GR" dirty="0"/>
          </a:p>
          <a:p>
            <a:r>
              <a:rPr lang="el-GR" dirty="0">
                <a:solidFill>
                  <a:srgbClr val="FFFF00"/>
                </a:solidFill>
              </a:rPr>
              <a:t>Μίτωση Μ</a:t>
            </a:r>
            <a:r>
              <a:rPr lang="en-US" dirty="0"/>
              <a:t>: </a:t>
            </a:r>
            <a:r>
              <a:rPr lang="el-GR" dirty="0"/>
              <a:t>διαίρεση κυττάρου σε δύο θυγατρικά κύτταρα</a:t>
            </a:r>
          </a:p>
          <a:p>
            <a:r>
              <a:rPr lang="el-GR" dirty="0">
                <a:solidFill>
                  <a:srgbClr val="FFFF00"/>
                </a:solidFill>
              </a:rPr>
              <a:t>Φάση </a:t>
            </a:r>
            <a:r>
              <a:rPr lang="en-US" dirty="0">
                <a:solidFill>
                  <a:srgbClr val="FFFF00"/>
                </a:solidFill>
              </a:rPr>
              <a:t>G0</a:t>
            </a:r>
            <a:r>
              <a:rPr lang="en-US" dirty="0"/>
              <a:t>: </a:t>
            </a:r>
            <a:r>
              <a:rPr lang="el-GR" dirty="0"/>
              <a:t>ανενεργά κύτταρα, ηρεμία (ανθεκτικά στα ΧΜΘ) </a:t>
            </a:r>
          </a:p>
        </p:txBody>
      </p:sp>
    </p:spTree>
    <p:extLst>
      <p:ext uri="{BB962C8B-B14F-4D97-AF65-F5344CB8AC3E}">
        <p14:creationId xmlns:p14="http://schemas.microsoft.com/office/powerpoint/2010/main" val="621528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E0CB9A-6D28-47F2-9D39-1F6CD8834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632" y="685800"/>
            <a:ext cx="8074152" cy="4928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/>
              <a:t>Τα ΧΜΘ ομαδοποιούνται ανάλογα με τη </a:t>
            </a:r>
            <a:r>
              <a:rPr lang="el-GR" sz="2800" b="1" u="sng" dirty="0"/>
              <a:t>δραστικότητά τους στις φάσεις του κυτταρικού κύκλου.</a:t>
            </a:r>
          </a:p>
          <a:p>
            <a:pPr marL="0" indent="0" algn="ctr">
              <a:buNone/>
            </a:pPr>
            <a:endParaRPr lang="el-GR" sz="2800" b="1" dirty="0"/>
          </a:p>
          <a:p>
            <a:pPr marL="0" indent="0" algn="ctr">
              <a:buNone/>
            </a:pPr>
            <a:endParaRPr lang="el-GR" sz="2800" b="1" dirty="0"/>
          </a:p>
          <a:p>
            <a:pPr marL="0" indent="0" algn="ctr">
              <a:buNone/>
            </a:pPr>
            <a:endParaRPr lang="el-GR" sz="2800" b="1" dirty="0"/>
          </a:p>
          <a:p>
            <a:pPr marL="0" indent="0" algn="ctr">
              <a:buNone/>
            </a:pPr>
            <a:r>
              <a:rPr lang="el-GR" sz="2800" b="1" dirty="0">
                <a:solidFill>
                  <a:srgbClr val="FFFF00"/>
                </a:solidFill>
              </a:rPr>
              <a:t>Συνδυασμοί χημειοθεραπευτικών φαρμάκων.</a:t>
            </a:r>
          </a:p>
        </p:txBody>
      </p:sp>
    </p:spTree>
    <p:extLst>
      <p:ext uri="{BB962C8B-B14F-4D97-AF65-F5344CB8AC3E}">
        <p14:creationId xmlns:p14="http://schemas.microsoft.com/office/powerpoint/2010/main" val="3463835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4DD36A-A752-41B2-8ED4-908CCB357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46904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b="1" dirty="0">
                <a:solidFill>
                  <a:srgbClr val="FFFF00"/>
                </a:solidFill>
              </a:rPr>
              <a:t>Ο συνδυασμός </a:t>
            </a:r>
          </a:p>
          <a:p>
            <a:pPr marL="0" indent="0" algn="ctr">
              <a:buNone/>
            </a:pPr>
            <a:r>
              <a:rPr lang="el-GR" sz="3200" b="1" dirty="0"/>
              <a:t>χειρουργείου , </a:t>
            </a:r>
          </a:p>
          <a:p>
            <a:pPr marL="0" indent="0" algn="ctr">
              <a:buNone/>
            </a:pPr>
            <a:r>
              <a:rPr lang="el-GR" sz="3200" b="1" dirty="0"/>
              <a:t>ακτινοθεραπείας και </a:t>
            </a:r>
          </a:p>
          <a:p>
            <a:pPr marL="0" indent="0" algn="ctr">
              <a:buNone/>
            </a:pPr>
            <a:r>
              <a:rPr lang="el-GR" sz="3200" b="1" dirty="0"/>
              <a:t>χημειοθεραπείας </a:t>
            </a:r>
          </a:p>
          <a:p>
            <a:pPr marL="0" indent="0" algn="ctr">
              <a:buNone/>
            </a:pPr>
            <a:r>
              <a:rPr lang="el-GR" sz="3200" b="1" dirty="0">
                <a:solidFill>
                  <a:srgbClr val="FFFF00"/>
                </a:solidFill>
              </a:rPr>
              <a:t>αυξάνει το θεραπευτικό αποτέλεσμα.</a:t>
            </a:r>
          </a:p>
          <a:p>
            <a:pPr marL="0" indent="0" algn="ctr"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46225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324C85-76FF-464F-9A13-82F223C8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270246" cy="896688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Παρενέργειες της χημειοθεραπείας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632C26-93F8-4F77-BB07-AB78306C6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1606858"/>
            <a:ext cx="8984533" cy="4641541"/>
          </a:xfrm>
        </p:spPr>
        <p:txBody>
          <a:bodyPr>
            <a:normAutofit fontScale="62500" lnSpcReduction="20000"/>
          </a:bodyPr>
          <a:lstStyle/>
          <a:p>
            <a:r>
              <a:rPr lang="el-GR" sz="2500" b="1" dirty="0"/>
              <a:t>ΑΙΜΑΤΟΛΟΓΙΚΗ ΤΟΞΙΚΟΤΗΤΑ</a:t>
            </a:r>
            <a:r>
              <a:rPr lang="en-US" sz="2500" dirty="0"/>
              <a:t>: </a:t>
            </a:r>
            <a:r>
              <a:rPr lang="el-GR" sz="2500" dirty="0"/>
              <a:t>(μυελοκαταστολή)</a:t>
            </a:r>
            <a:r>
              <a:rPr lang="en-US" sz="2500" dirty="0"/>
              <a:t>: </a:t>
            </a:r>
            <a:r>
              <a:rPr lang="el-GR" sz="2500" dirty="0"/>
              <a:t>αναιμία, λευκοπενία, θρομβοπενία</a:t>
            </a:r>
          </a:p>
          <a:p>
            <a:r>
              <a:rPr lang="el-GR" sz="2500" b="1" dirty="0"/>
              <a:t>ΝΑΥΤΙΑ ΕΜΕΤΟΙ</a:t>
            </a:r>
          </a:p>
          <a:p>
            <a:r>
              <a:rPr lang="el-GR" sz="2500" b="1" dirty="0"/>
              <a:t>ΕΞΑΓΓΕΙΩΣΗ</a:t>
            </a:r>
            <a:r>
              <a:rPr lang="el-GR" sz="2500" dirty="0"/>
              <a:t> (ιατρογενής)</a:t>
            </a:r>
          </a:p>
          <a:p>
            <a:r>
              <a:rPr lang="el-GR" sz="2500" b="1" dirty="0"/>
              <a:t>ΑΛΩΠΕΚΙΑ</a:t>
            </a:r>
          </a:p>
          <a:p>
            <a:r>
              <a:rPr lang="el-GR" sz="2500" b="1" dirty="0"/>
              <a:t>ΔΙΑΡΡΟΙΑ , ΔΥΣΚΟΙΛΙΟΤΗΤΑ</a:t>
            </a:r>
          </a:p>
          <a:p>
            <a:r>
              <a:rPr lang="el-GR" sz="2500" b="1" dirty="0"/>
              <a:t>ΗΠΑΤΟΤΟΞΙΚΟΤΗΤΑ</a:t>
            </a:r>
            <a:r>
              <a:rPr lang="el-GR" sz="2500" dirty="0"/>
              <a:t> </a:t>
            </a:r>
            <a:r>
              <a:rPr lang="en-US" sz="2500" dirty="0"/>
              <a:t>(</a:t>
            </a:r>
            <a:r>
              <a:rPr lang="el-GR" sz="2500" dirty="0"/>
              <a:t>από αύξηση των ενζύμων έως….κίρρωση, νέκρωση)</a:t>
            </a:r>
          </a:p>
          <a:p>
            <a:r>
              <a:rPr lang="el-GR" sz="2500" b="1" dirty="0"/>
              <a:t>ΚΑΡΔΙΟΤΟΞΙΚΟΤΗΤΑ</a:t>
            </a:r>
            <a:r>
              <a:rPr lang="el-GR" sz="2500" dirty="0"/>
              <a:t> (οξεία, υποξία, χρόνια)</a:t>
            </a:r>
          </a:p>
          <a:p>
            <a:r>
              <a:rPr lang="el-GR" sz="2500" b="1" dirty="0"/>
              <a:t>ΝΕΥΡΟΤΟΞΙΚΟΤΗΤΑ</a:t>
            </a:r>
            <a:r>
              <a:rPr lang="en-US" sz="2500" dirty="0"/>
              <a:t> (</a:t>
            </a:r>
            <a:r>
              <a:rPr lang="el-GR" sz="2500" dirty="0"/>
              <a:t>από τα περιφερικά νεύρα, τα κεντρικά, εγκεφαλοπάθεια, παροδική φλοιώδης τύφλωση…)</a:t>
            </a:r>
          </a:p>
          <a:p>
            <a:r>
              <a:rPr lang="el-GR" sz="2500" b="1" dirty="0"/>
              <a:t>ΝΕΦΡΟΤΟΞΙΚΟΤΗΤΑ</a:t>
            </a:r>
            <a:r>
              <a:rPr lang="el-GR" sz="2500" dirty="0"/>
              <a:t> (σωληναριακή βλάβη)</a:t>
            </a:r>
          </a:p>
          <a:p>
            <a:r>
              <a:rPr lang="el-GR" sz="2500" b="1" dirty="0"/>
              <a:t>ΠΝΕΥΜΟΝΙΤΙΔΑ </a:t>
            </a:r>
            <a:r>
              <a:rPr lang="el-GR" sz="2500" dirty="0"/>
              <a:t>(ίνωση, αναπνευστική ανεπάρκεια, αποφρακτική βροχιολίτιδα...  )</a:t>
            </a:r>
          </a:p>
          <a:p>
            <a:r>
              <a:rPr lang="el-GR" sz="2500" b="1" dirty="0"/>
              <a:t>ΔΕΡΜΑΤΙΚΕΣ ΒΛΑΒΕΣ </a:t>
            </a:r>
            <a:r>
              <a:rPr lang="el-GR" sz="2500" dirty="0"/>
              <a:t>(υπέρχρωση δέρματος, επιδερμόλυση, πολύμορφο ερύθημα, βλάβες νυχιών)</a:t>
            </a:r>
          </a:p>
          <a:p>
            <a:r>
              <a:rPr lang="el-GR" sz="2500" b="1" dirty="0"/>
              <a:t>ΒΛΕΝΝΟΓΟΝΙΤΙΔΑ</a:t>
            </a:r>
            <a:r>
              <a:rPr lang="el-GR" sz="2500" dirty="0"/>
              <a:t> ( στόματος κυρίως με οίδημα, ουλίτιδες, ουλορραγίες, έρπης,  και εντέρου)</a:t>
            </a:r>
          </a:p>
          <a:p>
            <a:endParaRPr lang="el-GR" sz="1600" dirty="0"/>
          </a:p>
          <a:p>
            <a:pPr marL="0" indent="0">
              <a:buNone/>
            </a:pPr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81144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E9CB7F-52A2-452C-9CF4-61E446F4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E831F8-B7AD-4FA5-BF09-DDAEA6A88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24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7E29A9-2DD7-4FF2-A093-B56A63E0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400" dirty="0"/>
              <a:t>ΑΡΙΘΜΗΤΙΚΗ ΑΥΞΗΣΗ ΚΑΡΚΙΝΙΚΩΝ ΚΥΤΤΑΡΩΝ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D6FAA1-67E9-4F08-9828-25FB39A16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04871"/>
            <a:ext cx="8946541" cy="2130553"/>
          </a:xfrm>
        </p:spPr>
        <p:txBody>
          <a:bodyPr/>
          <a:lstStyle/>
          <a:p>
            <a:r>
              <a:rPr lang="el-GR" u="sng" dirty="0"/>
              <a:t>Απώλεια ελέγχου </a:t>
            </a:r>
            <a:r>
              <a:rPr lang="el-GR" dirty="0"/>
              <a:t>διακοπής κυτταρικού κύκλου</a:t>
            </a:r>
          </a:p>
          <a:p>
            <a:r>
              <a:rPr lang="el-GR" u="sng" dirty="0"/>
              <a:t>Απώλεια ελέγχου</a:t>
            </a:r>
            <a:r>
              <a:rPr lang="el-GR" dirty="0"/>
              <a:t> του φυσιολογικού αναμενόμενου κυτταρικού θανάτου</a:t>
            </a:r>
          </a:p>
          <a:p>
            <a:pPr marL="0" indent="0" algn="ctr">
              <a:buNone/>
            </a:pPr>
            <a:r>
              <a:rPr lang="el-GR" dirty="0"/>
              <a:t>  </a:t>
            </a:r>
            <a:r>
              <a:rPr lang="el-GR" dirty="0">
                <a:solidFill>
                  <a:srgbClr val="FFC000"/>
                </a:solidFill>
              </a:rPr>
              <a:t>ΛΟΓΩ ΜΕΤΑΛΛΑΞΕΩΝ ΣΤΑ ΓΟΝΙΔΙΑ ΤΟΥΣ</a:t>
            </a:r>
          </a:p>
        </p:txBody>
      </p:sp>
    </p:spTree>
    <p:extLst>
      <p:ext uri="{BB962C8B-B14F-4D97-AF65-F5344CB8AC3E}">
        <p14:creationId xmlns:p14="http://schemas.microsoft.com/office/powerpoint/2010/main" val="219003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25C237-57BB-4900-B964-410F53A64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7400"/>
            <a:ext cx="8946541" cy="419099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ΔΗΛΑΔΗ</a:t>
            </a:r>
          </a:p>
          <a:p>
            <a:endParaRPr lang="el-GR" dirty="0"/>
          </a:p>
          <a:p>
            <a:r>
              <a:rPr lang="el-GR" dirty="0"/>
              <a:t>Ο συνδυασμός της λειτουργίας ή αδράνειας των γονιδίων που ελέγχουν τον κυτταρικό κύκλο (ευοδωτικά ή κατασταλτικά) οδηγεί στη δημιουργία «καρκινικής» μάζας.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249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7E0329-26A9-4767-9DA1-55C4CC2D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400" dirty="0"/>
              <a:t>ΚΥΤΤΑΡΙΚΟΣ ΚΥΚΛΟΣ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9D6CC0-705D-419E-84BC-C4025FC41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Φάση </a:t>
            </a:r>
            <a:r>
              <a:rPr lang="en-US" dirty="0"/>
              <a:t>G1: </a:t>
            </a:r>
            <a:r>
              <a:rPr lang="el-GR" dirty="0"/>
              <a:t>βιοχημικές μεταβολές</a:t>
            </a:r>
          </a:p>
          <a:p>
            <a:r>
              <a:rPr lang="el-GR" dirty="0"/>
              <a:t>Φάση </a:t>
            </a:r>
            <a:r>
              <a:rPr lang="en-US" dirty="0"/>
              <a:t>S : </a:t>
            </a:r>
            <a:r>
              <a:rPr lang="el-GR" dirty="0"/>
              <a:t>σύνθεση </a:t>
            </a:r>
            <a:r>
              <a:rPr lang="en-US" dirty="0"/>
              <a:t>DNA</a:t>
            </a:r>
            <a:endParaRPr lang="el-GR" dirty="0"/>
          </a:p>
          <a:p>
            <a:r>
              <a:rPr lang="el-GR" dirty="0"/>
              <a:t>Φάση </a:t>
            </a:r>
            <a:r>
              <a:rPr lang="en-US" dirty="0"/>
              <a:t>G2 : </a:t>
            </a:r>
            <a:r>
              <a:rPr lang="el-GR" dirty="0"/>
              <a:t>διπλασιασμός </a:t>
            </a:r>
            <a:r>
              <a:rPr lang="en-US" dirty="0"/>
              <a:t>DNA</a:t>
            </a:r>
          </a:p>
          <a:p>
            <a:r>
              <a:rPr lang="el-GR" dirty="0"/>
              <a:t>Μίτωση Μ</a:t>
            </a:r>
            <a:r>
              <a:rPr lang="en-US" dirty="0"/>
              <a:t> : </a:t>
            </a:r>
            <a:r>
              <a:rPr lang="el-GR" dirty="0"/>
              <a:t>διαχωρισμός του γενετικού υλικού σε πανομοιότυπα θυγατρικά κύτταρα </a:t>
            </a:r>
          </a:p>
          <a:p>
            <a:r>
              <a:rPr lang="el-GR" dirty="0"/>
              <a:t>(Φάση </a:t>
            </a:r>
            <a:r>
              <a:rPr lang="en-US" dirty="0"/>
              <a:t>G0 : </a:t>
            </a:r>
            <a:r>
              <a:rPr lang="el-GR" dirty="0"/>
              <a:t>λαθροβίωση, που ενεργοποιείται με τη δράση αυξητικών ουσιών)</a:t>
            </a:r>
          </a:p>
          <a:p>
            <a:pPr marL="0" indent="0" algn="r">
              <a:buNone/>
            </a:pPr>
            <a:r>
              <a:rPr lang="el-GR" sz="1400" i="1" dirty="0">
                <a:solidFill>
                  <a:srgbClr val="FFFF00"/>
                </a:solidFill>
              </a:rPr>
              <a:t>Οι τελομεράσες </a:t>
            </a:r>
            <a:r>
              <a:rPr lang="el-GR" sz="1400" i="1" dirty="0"/>
              <a:t>είναι ένζυμα που βοηθούν στον πολλαπλασιασμό των κυττάρων και  σύνθεση </a:t>
            </a:r>
            <a:r>
              <a:rPr lang="en-US" sz="1400" i="1" dirty="0"/>
              <a:t>DNA</a:t>
            </a:r>
            <a:r>
              <a:rPr lang="el-GR" sz="1400" i="1" dirty="0"/>
              <a:t>. </a:t>
            </a:r>
            <a:r>
              <a:rPr lang="el-GR" sz="1400" i="1" dirty="0">
                <a:solidFill>
                  <a:srgbClr val="FFFF00"/>
                </a:solidFill>
              </a:rPr>
              <a:t>Στα καρκινικά κύτταρα η δραστικότητα της τελομεράσης είναι ιδιαίτερα σημαντική</a:t>
            </a:r>
            <a:r>
              <a:rPr lang="el-GR" sz="1400" i="1" dirty="0"/>
              <a:t>, ενώ στα φυσιολογικά είναι σχεδόν ανύπαρκτη. 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490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A2DE58-5032-4F58-8CF4-42D0DA00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400" b="1" u="sng" dirty="0"/>
              <a:t>ΑΠΟΠΤΩΣΗ</a:t>
            </a:r>
            <a:r>
              <a:rPr lang="en-US" sz="2400" b="1" u="sng" dirty="0"/>
              <a:t> = </a:t>
            </a:r>
            <a:r>
              <a:rPr lang="el-GR" sz="2400" b="1" u="sng" dirty="0"/>
              <a:t>είδος κυτταρικού θανάτου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03AA60-83EF-41DB-B1E9-CCE0EDDA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253906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ΚΥΤΤΑΡΙΚΟΣ ΘΑΝΑΤΟΣ </a:t>
            </a:r>
            <a:r>
              <a:rPr lang="el-GR" dirty="0"/>
              <a:t>Προγραμματισμένος, ενεργητικός και ελέγχεται από ορισμένες καταστάσεις ( υποξία στο μικροπεριβάλλον του κυττάρου), κυρίως όμως από γονίδια </a:t>
            </a:r>
            <a:r>
              <a:rPr lang="en-US" dirty="0"/>
              <a:t>(</a:t>
            </a:r>
            <a:r>
              <a:rPr lang="el-GR" dirty="0" err="1"/>
              <a:t>αντι-αποπτωτικό</a:t>
            </a:r>
            <a:r>
              <a:rPr lang="el-GR" dirty="0"/>
              <a:t> </a:t>
            </a:r>
            <a:r>
              <a:rPr lang="en-US" dirty="0"/>
              <a:t>p53…)</a:t>
            </a:r>
            <a:r>
              <a:rPr lang="el-GR" dirty="0"/>
              <a:t>….</a:t>
            </a:r>
            <a:r>
              <a:rPr lang="el-GR" dirty="0" err="1"/>
              <a:t>κλπ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842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9D410B-E783-4F8D-8EE7-71C9909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400" dirty="0"/>
              <a:t>ΚΑΡΚΙΝΟΓΕΝΕΣΗ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F687F1-AB71-44D0-880A-A4F1F630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γενετική σταθερότητα που χαρακτηρίζει τα φυσιολογικά κύτταρα είναι υπεύθυνη για τη σταθερή και μόνιμη μεταβίβαση πληροφοριών στους απογόνους.</a:t>
            </a:r>
          </a:p>
          <a:p>
            <a:r>
              <a:rPr lang="el-GR" b="1" dirty="0">
                <a:solidFill>
                  <a:srgbClr val="C00000"/>
                </a:solidFill>
              </a:rPr>
              <a:t>φυσιολογικά κύτταρα </a:t>
            </a:r>
            <a:r>
              <a:rPr lang="en-US" dirty="0"/>
              <a:t>: </a:t>
            </a:r>
            <a:r>
              <a:rPr lang="el-GR" dirty="0"/>
              <a:t>διατηρούν σταθερά και ανέπαφα τα γονίδια σε όλη τη διάρκεια της ζωής τους (μέσω ικανότητας επανόρθωσης βλαβών, είτε μέσω απόπτωσης-αυτοκτονίας).</a:t>
            </a:r>
          </a:p>
          <a:p>
            <a:r>
              <a:rPr lang="el-GR" dirty="0"/>
              <a:t> </a:t>
            </a:r>
            <a:r>
              <a:rPr lang="el-GR" b="1" dirty="0">
                <a:solidFill>
                  <a:srgbClr val="C00000"/>
                </a:solidFill>
              </a:rPr>
              <a:t>καρκινικά κύτταρα </a:t>
            </a:r>
            <a:r>
              <a:rPr lang="en-US" dirty="0"/>
              <a:t>: </a:t>
            </a:r>
            <a:r>
              <a:rPr lang="el-GR" dirty="0"/>
              <a:t>μεταλλάξεις γονιδίων επανόρθωσης </a:t>
            </a:r>
            <a:r>
              <a:rPr lang="en-US" dirty="0"/>
              <a:t>DNA,  </a:t>
            </a:r>
            <a:r>
              <a:rPr lang="el-GR" dirty="0"/>
              <a:t>ή του κυτταρικού κύκλου            χάνονται τα φυσιολογικά χαρακτηριστικά του κυττάρου και στις επόμενες κυτταρικές γενιές μεταβιβάζονται τα χαρακτηριστικά του καρκινικού κυττάρου.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5E3F765E-BD14-494E-8680-077103864508}"/>
              </a:ext>
            </a:extLst>
          </p:cNvPr>
          <p:cNvCxnSpPr/>
          <p:nvPr/>
        </p:nvCxnSpPr>
        <p:spPr>
          <a:xfrm>
            <a:off x="4462397" y="4650914"/>
            <a:ext cx="621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0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412CF1-299D-4FAF-93BD-D59AE9A5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400" dirty="0"/>
              <a:t>ΜΕΤΑΣΤΑΣΗ= </a:t>
            </a:r>
            <a:r>
              <a:rPr lang="el-GR" sz="2000" dirty="0"/>
              <a:t>η επέκταση του καρκίνου σε απομακρυσμένα σημεία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C78279-529C-4190-90D4-3E3BD8EA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43000"/>
            <a:ext cx="8946541" cy="5105399"/>
          </a:xfrm>
        </p:spPr>
        <p:txBody>
          <a:bodyPr/>
          <a:lstStyle/>
          <a:p>
            <a:pPr marL="0" indent="0" algn="ctr">
              <a:buNone/>
            </a:pPr>
            <a:r>
              <a:rPr lang="el-GR" u="sng" dirty="0"/>
              <a:t>Βήματα </a:t>
            </a:r>
          </a:p>
          <a:p>
            <a:r>
              <a:rPr lang="el-GR" dirty="0"/>
              <a:t>Ογκογένεση</a:t>
            </a:r>
          </a:p>
          <a:p>
            <a:r>
              <a:rPr lang="el-GR" dirty="0"/>
              <a:t>Αγγειογένεση</a:t>
            </a:r>
          </a:p>
          <a:p>
            <a:r>
              <a:rPr lang="el-GR" dirty="0"/>
              <a:t>Ανάπτυξη κλώνου επιθετικών κυττάρων</a:t>
            </a:r>
          </a:p>
          <a:p>
            <a:r>
              <a:rPr lang="el-GR" dirty="0"/>
              <a:t>Επιβίωση στην κυκλοφορία</a:t>
            </a:r>
          </a:p>
          <a:p>
            <a:r>
              <a:rPr lang="el-GR" dirty="0"/>
              <a:t>Κυτταρικός εγκλωβισμός (στα τριχοειδή της μικροκυκλοφορίας)</a:t>
            </a:r>
          </a:p>
          <a:p>
            <a:r>
              <a:rPr lang="el-GR" dirty="0"/>
              <a:t>Κυτταρική εξαγγείωση</a:t>
            </a:r>
          </a:p>
          <a:p>
            <a:r>
              <a:rPr lang="el-GR" dirty="0"/>
              <a:t>Αγγειογένεση μετάστασης (αγγειακό σύστημα)</a:t>
            </a:r>
          </a:p>
          <a:p>
            <a:r>
              <a:rPr lang="el-GR" dirty="0"/>
              <a:t>Ανοσολογική διαφυγή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22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3CE7E1-23EA-4EBC-A136-06408346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/>
              <a:t>ΑΓΓΕΙΟΓΕΝΕΣΗ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0E9E2A-60D7-47E4-ADA2-6C12C53D2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Ανάπτυξη τροφικών αγγείων με τη βοήθεια αγγειογενετικών αυξητικών παραγόντων.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3"/>
                </a:solidFill>
              </a:rPr>
              <a:t>Μάζα &lt;0.5 </a:t>
            </a:r>
            <a:r>
              <a:rPr lang="en-US" sz="2400" b="1" dirty="0">
                <a:solidFill>
                  <a:schemeClr val="accent3"/>
                </a:solidFill>
              </a:rPr>
              <a:t>mm</a:t>
            </a:r>
            <a:r>
              <a:rPr lang="el-GR" sz="2400" b="1" dirty="0">
                <a:solidFill>
                  <a:schemeClr val="accent3"/>
                </a:solidFill>
              </a:rPr>
              <a:t> τρέφεται με διάχυση.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3"/>
                </a:solidFill>
              </a:rPr>
              <a:t>Μάζα </a:t>
            </a:r>
            <a:r>
              <a:rPr lang="en-US" sz="2400" b="1" dirty="0">
                <a:solidFill>
                  <a:schemeClr val="accent3"/>
                </a:solidFill>
              </a:rPr>
              <a:t>1m</a:t>
            </a:r>
            <a:r>
              <a:rPr lang="el-GR" sz="2400" b="1" dirty="0">
                <a:solidFill>
                  <a:schemeClr val="accent3"/>
                </a:solidFill>
              </a:rPr>
              <a:t> 3</a:t>
            </a:r>
            <a:r>
              <a:rPr lang="en-US" sz="2400" b="1" dirty="0">
                <a:solidFill>
                  <a:schemeClr val="accent3"/>
                </a:solidFill>
              </a:rPr>
              <a:t>  </a:t>
            </a:r>
            <a:r>
              <a:rPr lang="el-GR" sz="2400" b="1" dirty="0">
                <a:solidFill>
                  <a:schemeClr val="accent3"/>
                </a:solidFill>
              </a:rPr>
              <a:t>απαιτεί αγγείωση.</a:t>
            </a:r>
          </a:p>
          <a:p>
            <a:pPr marL="0" indent="0">
              <a:buNone/>
            </a:pPr>
            <a:r>
              <a:rPr lang="el-GR" sz="1800" u="sng" dirty="0"/>
              <a:t>Διαδικασία </a:t>
            </a:r>
            <a:r>
              <a:rPr lang="en-US" sz="1800" dirty="0"/>
              <a:t>: </a:t>
            </a:r>
            <a:r>
              <a:rPr lang="el-GR" sz="1800" dirty="0"/>
              <a:t>η βασική στοιβάδα των τριχοειδών αγγείων που βρίσκονται στις γειτονικές περιοχές καταστρέφεται και τα κύτταρά τους μετακινούνται προς τον όγκο. Ειδικοί αυξητικοί παράγοντες διεγείρουν την Αγγειογένεση.</a:t>
            </a:r>
          </a:p>
          <a:p>
            <a:pPr marL="0" indent="0">
              <a:buNone/>
            </a:pPr>
            <a:r>
              <a:rPr lang="el-GR" sz="1800" dirty="0"/>
              <a:t>ΕΠΙΚΕΝΤΡΟ ΕΡΕΥΝΑΣ ΓΙΑ ΦΑΡΜΑΚΑ ΠΟΥ ΑΝΑΣΤΕΛΛΟΥΝ ΤΗΝ ΔΙΑΔΙΚΑΣΙΑ ΑΥΤΉ. </a:t>
            </a:r>
          </a:p>
        </p:txBody>
      </p:sp>
    </p:spTree>
    <p:extLst>
      <p:ext uri="{BB962C8B-B14F-4D97-AF65-F5344CB8AC3E}">
        <p14:creationId xmlns:p14="http://schemas.microsoft.com/office/powerpoint/2010/main" val="2138406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4934</TotalTime>
  <Words>823</Words>
  <Application>Microsoft Office PowerPoint</Application>
  <PresentationFormat>Ευρεία οθόνη</PresentationFormat>
  <Paragraphs>123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Wingdings 3</vt:lpstr>
      <vt:lpstr>Ιόν</vt:lpstr>
      <vt:lpstr>ΚΑΡΚΙΝΙΚΟ ΚΥΤΤΑΡΟ ΕΙΣΑΓΩΓΗ </vt:lpstr>
      <vt:lpstr>ΧΑΡΑΚΤΗΡΙΣΤΙΚΑ ΓΝΩΡΙΣΜΑΤΑ ΚΑΡΚΙΝΙΚΟΥ ΚΥΤΤΑΡΟΥ</vt:lpstr>
      <vt:lpstr>ΑΡΙΘΜΗΤΙΚΗ ΑΥΞΗΣΗ ΚΑΡΚΙΝΙΚΩΝ ΚΥΤΤΑΡΩΝ</vt:lpstr>
      <vt:lpstr>Παρουσίαση του PowerPoint</vt:lpstr>
      <vt:lpstr>ΚΥΤΤΑΡΙΚΟΣ ΚΥΚΛΟΣ</vt:lpstr>
      <vt:lpstr>ΑΠΟΠΤΩΣΗ = είδος κυτταρικού θανάτου</vt:lpstr>
      <vt:lpstr>ΚΑΡΚΙΝΟΓΕΝΕΣΗ</vt:lpstr>
      <vt:lpstr>ΜΕΤΑΣΤΑΣΗ= η επέκταση του καρκίνου σε απομακρυσμένα σημεία</vt:lpstr>
      <vt:lpstr>ΑΓΓΕΙΟΓΕΝΕΣΗ</vt:lpstr>
      <vt:lpstr>Σταδιοποιηση νεοπλασματων</vt:lpstr>
      <vt:lpstr>TNM</vt:lpstr>
      <vt:lpstr>Παρουσίαση του PowerPoint</vt:lpstr>
      <vt:lpstr>Παρουσίαση του PowerPoint</vt:lpstr>
      <vt:lpstr>Βασικές  αρχές  χημειοθεραπείας</vt:lpstr>
      <vt:lpstr>Σκοπός των χημειοθεραπευτικών</vt:lpstr>
      <vt:lpstr>Αναστολή του κυτταρικού πολλαπλασιασμού:  Τα ΧΜΘ φάρμακα επιδρούν :</vt:lpstr>
      <vt:lpstr>Δράση χημειοθεραπευτικών στα κύτταρα</vt:lpstr>
      <vt:lpstr>Παρουσίαση του PowerPoint</vt:lpstr>
      <vt:lpstr>Ιδανικό μοντέλο για να λειτουργήσει ΧΜΘ</vt:lpstr>
      <vt:lpstr>Άλλοι μηχανισμοί που τα χημειοθεραπευτικά παρεμβαίνουν στο ΚΥΤΤΑΡΟ</vt:lpstr>
      <vt:lpstr>Παρουσίαση του PowerPoint</vt:lpstr>
      <vt:lpstr>Κυτταρικός κύκλος</vt:lpstr>
      <vt:lpstr>Παρουσίαση του PowerPoint</vt:lpstr>
      <vt:lpstr>Παρουσίαση του PowerPoint</vt:lpstr>
      <vt:lpstr>Παρενέργειες της χημειοθεραπείας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ΚΑΡΚΙΝΙΚΟ ΚΥΤΤΑΡΟ ΕΙΣΑΓΩΓΗ </dc:title>
  <dc:creator>User</dc:creator>
  <cp:lastModifiedBy>UNIWA</cp:lastModifiedBy>
  <cp:revision>30</cp:revision>
  <dcterms:created xsi:type="dcterms:W3CDTF">2018-03-24T05:56:06Z</dcterms:created>
  <dcterms:modified xsi:type="dcterms:W3CDTF">2022-03-28T18:17:54Z</dcterms:modified>
</cp:coreProperties>
</file>