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0" r:id="rId5"/>
    <p:sldId id="302" r:id="rId6"/>
    <p:sldId id="261" r:id="rId7"/>
    <p:sldId id="259" r:id="rId8"/>
    <p:sldId id="303" r:id="rId9"/>
    <p:sldId id="266" r:id="rId10"/>
    <p:sldId id="301" r:id="rId11"/>
    <p:sldId id="268" r:id="rId12"/>
    <p:sldId id="304" r:id="rId13"/>
    <p:sldId id="273" r:id="rId14"/>
    <p:sldId id="269" r:id="rId15"/>
    <p:sldId id="272" r:id="rId16"/>
    <p:sldId id="277" r:id="rId17"/>
    <p:sldId id="278" r:id="rId18"/>
    <p:sldId id="276" r:id="rId19"/>
    <p:sldId id="275" r:id="rId20"/>
    <p:sldId id="279" r:id="rId21"/>
    <p:sldId id="280" r:id="rId22"/>
    <p:sldId id="281" r:id="rId23"/>
    <p:sldId id="282" r:id="rId24"/>
    <p:sldId id="265" r:id="rId25"/>
    <p:sldId id="262" r:id="rId26"/>
    <p:sldId id="287" r:id="rId27"/>
    <p:sldId id="305" r:id="rId28"/>
    <p:sldId id="306" r:id="rId29"/>
    <p:sldId id="307" r:id="rId30"/>
    <p:sldId id="308" r:id="rId31"/>
    <p:sldId id="288" r:id="rId32"/>
    <p:sldId id="283" r:id="rId33"/>
    <p:sldId id="284" r:id="rId34"/>
    <p:sldId id="286" r:id="rId35"/>
    <p:sldId id="309" r:id="rId36"/>
    <p:sldId id="310" r:id="rId37"/>
    <p:sldId id="267" r:id="rId38"/>
    <p:sldId id="285" r:id="rId39"/>
    <p:sldId id="289" r:id="rId40"/>
    <p:sldId id="291" r:id="rId41"/>
    <p:sldId id="292" r:id="rId42"/>
    <p:sldId id="290" r:id="rId43"/>
    <p:sldId id="293" r:id="rId44"/>
    <p:sldId id="294" r:id="rId45"/>
    <p:sldId id="295" r:id="rId46"/>
    <p:sldId id="299" r:id="rId47"/>
    <p:sldId id="296" r:id="rId48"/>
    <p:sldId id="298" r:id="rId49"/>
    <p:sldId id="297" r:id="rId50"/>
    <p:sldId id="311" r:id="rId51"/>
    <p:sldId id="312" r:id="rId52"/>
    <p:sldId id="313" r:id="rId53"/>
    <p:sldId id="314" r:id="rId54"/>
    <p:sldId id="315" r:id="rId55"/>
    <p:sldId id="316" r:id="rId5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0" autoAdjust="0"/>
  </p:normalViewPr>
  <p:slideViewPr>
    <p:cSldViewPr>
      <p:cViewPr varScale="1">
        <p:scale>
          <a:sx n="60" d="100"/>
          <a:sy n="60" d="100"/>
        </p:scale>
        <p:origin x="138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-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19932-BEFE-4C31-A682-3D7D0F50D9A3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06E0A-9A8E-4D86-975D-44A55CB2C67D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ΑΡΤΗΡΙΕΣ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1E73DB5-C5A6-4E49-9A9A-A2E4C84F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2" y="28575"/>
            <a:ext cx="566737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4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ΜΑΣΧΑΛΙΑΙΑ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Συνέχεια υποκλειδίου αρτ από χείλος 1</a:t>
            </a:r>
            <a:r>
              <a:rPr lang="el-GR" baseline="30000" dirty="0"/>
              <a:t>ης</a:t>
            </a:r>
            <a:r>
              <a:rPr lang="el-GR" dirty="0"/>
              <a:t> πλευράς ως το κάτω χείλος μείζονος θωρακικού (ή τ. πλατύ ραχιαίου μυ)καλύπτεται από τον ελάσσονα θωρακικό και μείζονα θωρακικό μυ.)</a:t>
            </a:r>
          </a:p>
          <a:p>
            <a:r>
              <a:rPr lang="el-GR" dirty="0"/>
              <a:t>1. </a:t>
            </a:r>
            <a:r>
              <a:rPr lang="el-GR" dirty="0">
                <a:solidFill>
                  <a:srgbClr val="FF0000"/>
                </a:solidFill>
              </a:rPr>
              <a:t>ανώτατη θωρακική αρτ</a:t>
            </a:r>
            <a:r>
              <a:rPr lang="el-GR" dirty="0"/>
              <a:t>. Γύρω μυς</a:t>
            </a:r>
          </a:p>
          <a:p>
            <a:r>
              <a:rPr lang="el-GR" dirty="0"/>
              <a:t>2. </a:t>
            </a:r>
            <a:r>
              <a:rPr lang="el-GR" dirty="0" err="1">
                <a:solidFill>
                  <a:srgbClr val="FF0000"/>
                </a:solidFill>
              </a:rPr>
              <a:t>Ακρωμιοθωρακική</a:t>
            </a:r>
            <a:r>
              <a:rPr lang="el-GR" dirty="0">
                <a:solidFill>
                  <a:srgbClr val="FF0000"/>
                </a:solidFill>
              </a:rPr>
              <a:t> αρτ</a:t>
            </a:r>
            <a:r>
              <a:rPr lang="el-GR" dirty="0"/>
              <a:t>. Δίκτυο αρτ γύρω από ακρώμιο</a:t>
            </a:r>
          </a:p>
          <a:p>
            <a:r>
              <a:rPr lang="el-GR" dirty="0"/>
              <a:t>3. </a:t>
            </a:r>
            <a:r>
              <a:rPr lang="el-GR" dirty="0">
                <a:solidFill>
                  <a:srgbClr val="FF0000"/>
                </a:solidFill>
              </a:rPr>
              <a:t>πλάγια θωρακική αρτ</a:t>
            </a:r>
            <a:r>
              <a:rPr lang="el-GR" dirty="0"/>
              <a:t>. Αρδεύει μαζικούς αδένες</a:t>
            </a:r>
          </a:p>
          <a:p>
            <a:r>
              <a:rPr lang="el-GR" dirty="0"/>
              <a:t>4. </a:t>
            </a:r>
            <a:r>
              <a:rPr lang="el-GR" dirty="0" err="1">
                <a:solidFill>
                  <a:srgbClr val="FF0000"/>
                </a:solidFill>
              </a:rPr>
              <a:t>υποπλάτια</a:t>
            </a:r>
            <a:r>
              <a:rPr lang="el-GR" dirty="0"/>
              <a:t>. Περισπώμενη που αναστομώνεται </a:t>
            </a:r>
            <a:r>
              <a:rPr lang="el-GR" dirty="0" err="1"/>
              <a:t>μς</a:t>
            </a:r>
            <a:r>
              <a:rPr lang="el-GR" dirty="0"/>
              <a:t> </a:t>
            </a:r>
            <a:r>
              <a:rPr lang="el-GR" dirty="0" err="1"/>
              <a:t>υπερπλάτια</a:t>
            </a:r>
            <a:r>
              <a:rPr lang="el-GR" dirty="0"/>
              <a:t> και </a:t>
            </a:r>
            <a:r>
              <a:rPr lang="el-GR" dirty="0" err="1"/>
              <a:t>θωρακοραχιαία</a:t>
            </a:r>
            <a:r>
              <a:rPr lang="el-GR" dirty="0"/>
              <a:t>  που συνοδεύει </a:t>
            </a:r>
            <a:r>
              <a:rPr lang="el-GR" dirty="0" err="1"/>
              <a:t>θωρακοραχιαίο</a:t>
            </a:r>
            <a:r>
              <a:rPr lang="el-GR" dirty="0"/>
              <a:t> νεύρο στον πλατύ </a:t>
            </a:r>
            <a:r>
              <a:rPr lang="el-GR" dirty="0" err="1"/>
              <a:t>ραχιαίοα</a:t>
            </a:r>
            <a:r>
              <a:rPr lang="el-GR" dirty="0"/>
              <a:t> μυ.</a:t>
            </a:r>
          </a:p>
          <a:p>
            <a:r>
              <a:rPr lang="el-GR" dirty="0"/>
              <a:t>5. </a:t>
            </a:r>
            <a:r>
              <a:rPr lang="el-GR" dirty="0">
                <a:solidFill>
                  <a:srgbClr val="FF0000"/>
                </a:solidFill>
              </a:rPr>
              <a:t>πρόσθια περισπωμένη του βραχίονα αρτ </a:t>
            </a:r>
            <a:r>
              <a:rPr lang="el-GR" dirty="0"/>
              <a:t>γύρω από χειρουργικό αυχένα</a:t>
            </a:r>
          </a:p>
          <a:p>
            <a:r>
              <a:rPr lang="el-GR" dirty="0"/>
              <a:t>6. </a:t>
            </a:r>
            <a:r>
              <a:rPr lang="el-GR" dirty="0">
                <a:solidFill>
                  <a:srgbClr val="FF0000"/>
                </a:solidFill>
              </a:rPr>
              <a:t>οπίσθια περισπωμένη του βραχίονα αρτ </a:t>
            </a:r>
            <a:r>
              <a:rPr lang="el-GR" dirty="0"/>
              <a:t>αρδεύει την άρθρωση ώμου και γύρω μυς.</a:t>
            </a:r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C7DCFF-4BA5-45B3-A34D-45FA34655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38125"/>
            <a:ext cx="6553200" cy="638175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6D9ACCA-945B-4F8E-A7F9-23B5CF46B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6274">
            <a:off x="4706604" y="4137965"/>
            <a:ext cx="4507359" cy="15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1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ΒΡΑΧΙΟΝΙΑ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Συνέχεια μασχαλιαίας αρτ. Από κατώτερο όριο μείζονος θωρακικού μυ μέχρι τη διαίρεση της στις αρτηρίες πήχη σε </a:t>
            </a:r>
            <a:r>
              <a:rPr lang="el-GR" dirty="0">
                <a:solidFill>
                  <a:srgbClr val="FF0000"/>
                </a:solidFill>
              </a:rPr>
              <a:t>ωλένια</a:t>
            </a:r>
            <a:r>
              <a:rPr lang="el-GR" dirty="0"/>
              <a:t> και </a:t>
            </a:r>
            <a:r>
              <a:rPr lang="el-GR" dirty="0">
                <a:solidFill>
                  <a:srgbClr val="FF0000"/>
                </a:solidFill>
              </a:rPr>
              <a:t>κερκιδική</a:t>
            </a:r>
            <a:r>
              <a:rPr lang="el-GR" dirty="0"/>
              <a:t> αρτ.  Ψηλαφάται στην έσω αύλακα δικέφαλου βραχιόνιου μυ. Αρδεύει βραχίονα. </a:t>
            </a:r>
          </a:p>
          <a:p>
            <a:r>
              <a:rPr lang="el-GR" dirty="0"/>
              <a:t>Η εν τω βάθει βραχιόνια φέρεται πίσω από βραχιόνιο οστό</a:t>
            </a:r>
          </a:p>
          <a:p>
            <a:r>
              <a:rPr lang="el-GR" dirty="0"/>
              <a:t>Άνω ωλένια παράπλευρη αρτ.</a:t>
            </a:r>
          </a:p>
          <a:p>
            <a:r>
              <a:rPr lang="el-GR" dirty="0"/>
              <a:t>Κάτω ωλένια παράπλευρη αρτ.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D77182F-0141-4E4D-8027-4512A2DF8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7667625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000107"/>
            <a:ext cx="6429420" cy="5101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147D8F4-ADBA-4305-BA4B-0AAFADB52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309562"/>
            <a:ext cx="6619875" cy="6238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Σχετική εικόν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Brachial-artery-and-anastomoses-around-el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49" y="0"/>
            <a:ext cx="56613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143736" cy="5357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Αποτέλεσμα εικόνας για elbow arterial anastom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928670"/>
            <a:ext cx="6215106" cy="4686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ΑΟΡΤΗ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Έκφυση από αριστερή κοιλία, ανέρχεται πίσω από πνευμονική αρτηρία. Η ανιούσα αορτή καμπυλώνεται και σχηματίζει το αορτικό τόξο, συνεχίζει προς τα πίσω και στο επίπεδο Θ4 κατέρχεται στην ΑΡ πλευρά της ΣΣ ως κατιούσα αορτή.</a:t>
            </a:r>
          </a:p>
          <a:p>
            <a:pPr>
              <a:buNone/>
            </a:pPr>
            <a:r>
              <a:rPr lang="el-GR" dirty="0"/>
              <a:t>Όλες οι αρτηρίες εκφύονται άμεσα ή έμμεσα από την αορτή.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ΚΕΡΚΙΔΙΚΗ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Κατά μήκος κερκίδας. Το εγγύς τμήμα είναι </a:t>
            </a:r>
            <a:r>
              <a:rPr lang="el-GR" b="1" dirty="0"/>
              <a:t>εντός </a:t>
            </a:r>
            <a:r>
              <a:rPr lang="el-GR" b="1" dirty="0" err="1"/>
              <a:t>στρογγύλου</a:t>
            </a:r>
            <a:r>
              <a:rPr lang="el-GR" b="1" dirty="0"/>
              <a:t> πρηνιστή μυ </a:t>
            </a:r>
            <a:r>
              <a:rPr lang="el-GR" dirty="0"/>
              <a:t>και βραχιονοκερκιδικού μυ ενώ το άπω τμήμα ανάμεσα στους τένοντες του βραχιονοκερκιδικού και ΚΚΚ μυ, εκεί που ψηλαφάται ο σφυγμός. Φέρεται ανάμεσα στ πρώτα 2 μετακάρπια για να φτάσει στην παλάμη.</a:t>
            </a:r>
          </a:p>
          <a:p>
            <a:r>
              <a:rPr lang="el-GR" dirty="0"/>
              <a:t>Κερκιδική παλίνδρομή</a:t>
            </a:r>
          </a:p>
          <a:p>
            <a:r>
              <a:rPr lang="el-GR" dirty="0"/>
              <a:t>επιπολής παλαμιαίος κλάδος</a:t>
            </a:r>
          </a:p>
          <a:p>
            <a:r>
              <a:rPr lang="el-GR" dirty="0"/>
              <a:t>Παλαμιαίος καρπικός κλάδος</a:t>
            </a:r>
          </a:p>
          <a:p>
            <a:r>
              <a:rPr lang="el-GR" dirty="0"/>
              <a:t>Οπίσθιος καρπιαίος κλάδος</a:t>
            </a:r>
          </a:p>
          <a:p>
            <a:r>
              <a:rPr lang="el-GR" dirty="0"/>
              <a:t>Κύρια αρτ. Αντίχειρα</a:t>
            </a:r>
          </a:p>
          <a:p>
            <a:r>
              <a:rPr lang="el-GR" dirty="0"/>
              <a:t>Αρτ. </a:t>
            </a:r>
            <a:r>
              <a:rPr lang="el-GR" dirty="0" err="1"/>
              <a:t>Κερκιδικού</a:t>
            </a:r>
            <a:r>
              <a:rPr lang="el-GR" dirty="0"/>
              <a:t> χείλους του δείκτη</a:t>
            </a:r>
          </a:p>
          <a:p>
            <a:r>
              <a:rPr lang="el-GR" dirty="0"/>
              <a:t> εν τω βάθει παλαμιαίο τόξο: συνέχεια κερκιδικής αρτ, κάτω από τένοντες κοινού καμπτήρα δ. και βάσεις μετακαρπίων. Αναστομώνεται με εν </a:t>
            </a:r>
            <a:r>
              <a:rPr lang="el-GR" u="sng" dirty="0"/>
              <a:t>τω βάθει παλαμιαίο κλάδο ωλένιας αρτ</a:t>
            </a:r>
            <a:r>
              <a:rPr lang="el-GR" dirty="0"/>
              <a:t>.</a:t>
            </a:r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ΩΛΕΝΙΑ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Μεγαλύτερη από την κερκιδική. </a:t>
            </a:r>
            <a:r>
              <a:rPr lang="el-GR" b="1" dirty="0"/>
              <a:t>Κάτω από το στρογγύλο πρηνιστή</a:t>
            </a:r>
            <a:r>
              <a:rPr lang="el-GR" dirty="0"/>
              <a:t> μυ και μετά συνοδεύει τον ΩΚΚ μυ.</a:t>
            </a:r>
          </a:p>
          <a:p>
            <a:r>
              <a:rPr lang="el-GR" dirty="0"/>
              <a:t>Ωλένια παλίνδρομη</a:t>
            </a:r>
          </a:p>
          <a:p>
            <a:r>
              <a:rPr lang="el-GR" dirty="0"/>
              <a:t>Κοινή μεσόστεο αρτ</a:t>
            </a:r>
          </a:p>
          <a:p>
            <a:r>
              <a:rPr lang="el-GR" dirty="0"/>
              <a:t>Παλαμιαίο καρπικό κλάδο</a:t>
            </a:r>
          </a:p>
          <a:p>
            <a:r>
              <a:rPr lang="el-GR" dirty="0"/>
              <a:t>Οπίσθιος καρπικός κλάδος</a:t>
            </a:r>
          </a:p>
          <a:p>
            <a:r>
              <a:rPr lang="el-GR" dirty="0"/>
              <a:t>εν τω βάθει παλαμιαίος κλάδος </a:t>
            </a:r>
          </a:p>
          <a:p>
            <a:r>
              <a:rPr lang="el-GR" dirty="0"/>
              <a:t>Επιπολής παλαμιαίο τόξο, τελικός κλάδος ωλένιας αρτ. Κάτω από παλαμιαία απονεύρωση και πάνω από κοινό καμπτήρα δαχτύλων και αναστομώνεται με </a:t>
            </a:r>
            <a:r>
              <a:rPr lang="el-GR" u="sng" dirty="0"/>
              <a:t>επιπολής παλαμιαίο κλάδο κερκιδικής αρτ.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ΑΡΤΗΡΙΑΚΑ ΤΟΞΑ ΑΚΡΑΣ ΧΕΙΡΟΣ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>
                <a:solidFill>
                  <a:srgbClr val="FF0000"/>
                </a:solidFill>
              </a:rPr>
              <a:t>Εν τω βάθει παλαμιαίο τόξο</a:t>
            </a:r>
            <a:r>
              <a:rPr lang="el-GR" dirty="0"/>
              <a:t>: τελικός κλάδος κερκιδικής αρτ με εν τω βάθει παλαμιαίο κλάδο ωλένιας αρτ. (μεσοδακτύλια διαστήματα)</a:t>
            </a:r>
          </a:p>
          <a:p>
            <a:r>
              <a:rPr lang="el-GR" dirty="0">
                <a:solidFill>
                  <a:srgbClr val="FF0000"/>
                </a:solidFill>
              </a:rPr>
              <a:t>Επιπολής παλαμιαίο τόξο</a:t>
            </a:r>
            <a:r>
              <a:rPr lang="el-GR" dirty="0"/>
              <a:t>: τελικός κάδος ωλένιας αρτ με επιπολής παλαμιαίο κλάδο κερκιδικής αρτ. (ίδιες παλαμιαίες δακτυλικές αρτ)</a:t>
            </a:r>
          </a:p>
          <a:p>
            <a:r>
              <a:rPr lang="el-GR" dirty="0">
                <a:solidFill>
                  <a:srgbClr val="FF0000"/>
                </a:solidFill>
              </a:rPr>
              <a:t>Ραχιαίο καρπικό τόξο</a:t>
            </a:r>
            <a:r>
              <a:rPr lang="el-GR" dirty="0"/>
              <a:t>: ραχιαίος καρπικός κλάδος κερκιδικής και ωλένιας αρτ.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57200"/>
            <a:ext cx="60579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Αποτέλεσμα εικόνας για aor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500594" cy="6364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8B8A909-AF95-4F4E-97F1-624DEE19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452437"/>
            <a:ext cx="6381750" cy="59531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Αποτέλεσμα εικόνας για ILIAC ARTE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8195088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14A011E-A3F2-483A-A1D4-9D8223EE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3" y="692696"/>
            <a:ext cx="889039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0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F83231-0DE0-439B-B380-C23DDBDEE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219200"/>
            <a:ext cx="88582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8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02D42A4-8F2E-427E-B304-DB8302F8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3" y="836712"/>
            <a:ext cx="875266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6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ΑΜΕΣΟΙ ΚΛΑΔΟΙ ΑΟΡΤΗΣ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62500" lnSpcReduction="20000"/>
          </a:bodyPr>
          <a:lstStyle/>
          <a:p>
            <a:r>
              <a:rPr lang="el-GR" dirty="0">
                <a:solidFill>
                  <a:srgbClr val="FF0000"/>
                </a:solidFill>
              </a:rPr>
              <a:t>Ανιούσα αορτή</a:t>
            </a:r>
            <a:r>
              <a:rPr lang="el-GR" dirty="0"/>
              <a:t>: Δεξιά και αριστερή στεφανιαία αρτηρία</a:t>
            </a:r>
          </a:p>
          <a:p>
            <a:r>
              <a:rPr lang="el-GR" dirty="0">
                <a:solidFill>
                  <a:srgbClr val="FF0000"/>
                </a:solidFill>
              </a:rPr>
              <a:t>Αορτικό τόξο</a:t>
            </a:r>
            <a:r>
              <a:rPr lang="el-GR" dirty="0"/>
              <a:t>: </a:t>
            </a:r>
            <a:r>
              <a:rPr lang="el-GR" b="1" dirty="0"/>
              <a:t>ανώνυμη αρτηρία </a:t>
            </a:r>
            <a:r>
              <a:rPr lang="el-GR" dirty="0"/>
              <a:t>(βραχιονοκεφαλικό στέλεχος)[υποδιαιρείται σε ΔΕ υποκλείδια και ΔΕ κοινή καρωτίδα], </a:t>
            </a:r>
            <a:r>
              <a:rPr lang="el-GR" b="1" dirty="0"/>
              <a:t>αριστερή κοινή καρωτίδα</a:t>
            </a:r>
            <a:r>
              <a:rPr lang="el-GR" dirty="0"/>
              <a:t>, </a:t>
            </a:r>
            <a:r>
              <a:rPr lang="el-GR" b="1" dirty="0"/>
              <a:t>αριστερή υποκλείδια αρτηρία</a:t>
            </a:r>
            <a:r>
              <a:rPr lang="el-GR" dirty="0"/>
              <a:t>.</a:t>
            </a:r>
          </a:p>
          <a:p>
            <a:r>
              <a:rPr lang="el-GR" dirty="0">
                <a:solidFill>
                  <a:srgbClr val="FF0000"/>
                </a:solidFill>
              </a:rPr>
              <a:t>Κατιούσα αορτή</a:t>
            </a:r>
            <a:r>
              <a:rPr lang="el-GR" dirty="0"/>
              <a:t>. Μετά την έκφυση ΑΡ υποκλείδιας αρτ. στενεύει (ισθμός), συνεχίζει ως θωρακική αορτή (ως το τρήμα διαφράγματος) και κοιλιακή αορτή (ως το διχασμό στο Ο4)</a:t>
            </a:r>
          </a:p>
          <a:p>
            <a:r>
              <a:rPr lang="el-GR" dirty="0">
                <a:solidFill>
                  <a:srgbClr val="FF0000"/>
                </a:solidFill>
              </a:rPr>
              <a:t>Θωρακική αορτή</a:t>
            </a:r>
            <a:r>
              <a:rPr lang="el-GR" dirty="0"/>
              <a:t>:  </a:t>
            </a:r>
            <a:r>
              <a:rPr lang="el-GR" dirty="0">
                <a:solidFill>
                  <a:schemeClr val="accent2"/>
                </a:solidFill>
              </a:rPr>
              <a:t>τοιχωματικοί κλάδοι</a:t>
            </a:r>
            <a:r>
              <a:rPr lang="el-GR" dirty="0"/>
              <a:t>: </a:t>
            </a:r>
            <a:r>
              <a:rPr lang="el-GR" u="sng" dirty="0"/>
              <a:t>οπίσθιες μεσοπλεύριες </a:t>
            </a:r>
            <a:r>
              <a:rPr lang="el-GR" dirty="0"/>
              <a:t>(3-11) αρδεύουν τοίχωμα σώματος, ΝΜ και μήνιγγες, </a:t>
            </a:r>
            <a:r>
              <a:rPr lang="el-GR" u="sng" dirty="0"/>
              <a:t>υποπλεύρια</a:t>
            </a:r>
            <a:r>
              <a:rPr lang="el-GR" dirty="0"/>
              <a:t> αρτηρία (κάτωθεν 12</a:t>
            </a:r>
            <a:r>
              <a:rPr lang="el-GR" baseline="30000" dirty="0"/>
              <a:t>ης</a:t>
            </a:r>
            <a:r>
              <a:rPr lang="el-GR" dirty="0"/>
              <a:t> πλευράς), </a:t>
            </a:r>
            <a:r>
              <a:rPr lang="el-GR" dirty="0">
                <a:solidFill>
                  <a:schemeClr val="accent2"/>
                </a:solidFill>
              </a:rPr>
              <a:t>σπλαγχνικοί</a:t>
            </a:r>
            <a:r>
              <a:rPr lang="el-GR" dirty="0"/>
              <a:t> κλάδοι (βρογχικοί, οισοφαγικοί, </a:t>
            </a:r>
            <a:r>
              <a:rPr lang="el-GR" dirty="0" err="1"/>
              <a:t>μεσοθωράκιοι</a:t>
            </a:r>
            <a:r>
              <a:rPr lang="el-GR" dirty="0"/>
              <a:t>, </a:t>
            </a:r>
            <a:r>
              <a:rPr lang="el-GR" dirty="0" err="1"/>
              <a:t>περικαρδιακοί</a:t>
            </a:r>
            <a:r>
              <a:rPr lang="el-GR" dirty="0"/>
              <a:t>, άνω φρενικές).</a:t>
            </a:r>
          </a:p>
          <a:p>
            <a:r>
              <a:rPr lang="el-GR" dirty="0">
                <a:solidFill>
                  <a:srgbClr val="FF0000"/>
                </a:solidFill>
              </a:rPr>
              <a:t>Κοιλιακή αορτή</a:t>
            </a:r>
            <a:r>
              <a:rPr lang="el-GR" dirty="0"/>
              <a:t>: </a:t>
            </a:r>
            <a:r>
              <a:rPr lang="el-GR" dirty="0">
                <a:solidFill>
                  <a:schemeClr val="accent2"/>
                </a:solidFill>
              </a:rPr>
              <a:t>τοιχωματικοί</a:t>
            </a:r>
            <a:r>
              <a:rPr lang="el-GR" dirty="0"/>
              <a:t> κλάδοι: κάτω φρενική (άνω </a:t>
            </a:r>
            <a:r>
              <a:rPr lang="el-GR" dirty="0" err="1"/>
              <a:t>επινεφριδικές</a:t>
            </a:r>
            <a:r>
              <a:rPr lang="el-GR" dirty="0"/>
              <a:t>), οσφυϊκές (4), ιερή αρτηρία (1), </a:t>
            </a:r>
            <a:r>
              <a:rPr lang="el-GR" dirty="0">
                <a:solidFill>
                  <a:schemeClr val="accent2"/>
                </a:solidFill>
              </a:rPr>
              <a:t>σπλαγχνικοί</a:t>
            </a:r>
            <a:r>
              <a:rPr lang="el-GR" dirty="0"/>
              <a:t> κλάδοι: κοιλιακή αρτηρία (αρ, γαστρική, κοινή ηπατική, σπληνική), άνω μεσεντέριος, κάτω μεσεντέριος, μέση επινεφριδική, νεφρική, ωοθηκική ή ορχική).</a:t>
            </a:r>
          </a:p>
          <a:p>
            <a:r>
              <a:rPr lang="el-GR" dirty="0"/>
              <a:t>Διχασμός κοιλιακής αορτής (Ο4) στις </a:t>
            </a:r>
            <a:r>
              <a:rPr lang="el-GR" dirty="0">
                <a:solidFill>
                  <a:srgbClr val="FF0000"/>
                </a:solidFill>
              </a:rPr>
              <a:t>κοινές λαγόνιες </a:t>
            </a:r>
            <a:r>
              <a:rPr lang="el-GR" dirty="0"/>
              <a:t>που διχάζονται (</a:t>
            </a:r>
            <a:r>
              <a:rPr lang="el-GR" dirty="0" err="1"/>
              <a:t>ιερολαγόνιος</a:t>
            </a:r>
            <a:r>
              <a:rPr lang="el-GR" dirty="0"/>
              <a:t> σύνδεσμο) σε </a:t>
            </a:r>
            <a:r>
              <a:rPr lang="el-GR" dirty="0">
                <a:solidFill>
                  <a:srgbClr val="FF0000"/>
                </a:solidFill>
              </a:rPr>
              <a:t>έσω και έξω λαγόνια αρτηρία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DEE98C-A848-452D-B124-91F638460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2420888"/>
            <a:ext cx="5067713" cy="388843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D27710C-9EFF-4680-A0F7-73C6FC9F0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83" y="332656"/>
            <a:ext cx="469961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9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Αποτέλεσμα εικόνας για internal iliac arte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7782181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ΕΣΩ ΛΑΓΟΝΙΑ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l-GR" dirty="0"/>
              <a:t>Εισχωρεί στην ελάσσονα πύελο.</a:t>
            </a:r>
          </a:p>
          <a:p>
            <a:pPr>
              <a:buNone/>
            </a:pPr>
            <a:r>
              <a:rPr lang="el-GR" dirty="0"/>
              <a:t>Τοιχωματικοί κλάδοι: </a:t>
            </a:r>
          </a:p>
          <a:p>
            <a:pPr marL="514350" indent="-514350">
              <a:buAutoNum type="arabicPeriod"/>
            </a:pPr>
            <a:r>
              <a:rPr lang="el-GR" dirty="0"/>
              <a:t>Οσφυολαγόνια αρτ</a:t>
            </a:r>
          </a:p>
          <a:p>
            <a:pPr marL="514350" indent="-514350">
              <a:buAutoNum type="arabicPeriod"/>
            </a:pPr>
            <a:r>
              <a:rPr lang="el-GR" dirty="0"/>
              <a:t> πλάγιες ιερές αρτ.</a:t>
            </a:r>
          </a:p>
          <a:p>
            <a:pPr marL="514350" indent="-514350">
              <a:buAutoNum type="arabicPeriod"/>
            </a:pPr>
            <a:r>
              <a:rPr lang="el-GR" dirty="0"/>
              <a:t>Θυροειδής αρτ. Εξέρχεται από την πύελο και φέρεται με τον πρόσθιο κλάδο στους προσαγωγούς μυς, χορηγεί ηβικό κλάδο που αναστομώνεται με εν τω βάθει κάτω επιγάστρια αρτ, </a:t>
            </a:r>
            <a:r>
              <a:rPr lang="el-GR" dirty="0" err="1"/>
              <a:t>κοτυλαιο</a:t>
            </a:r>
            <a:r>
              <a:rPr lang="el-GR" dirty="0"/>
              <a:t> κλάδο</a:t>
            </a:r>
          </a:p>
          <a:p>
            <a:pPr marL="514350" indent="-514350">
              <a:buAutoNum type="arabicPeriod"/>
            </a:pPr>
            <a:r>
              <a:rPr lang="el-GR" dirty="0"/>
              <a:t>Άνω γλουτιαία αρτ</a:t>
            </a:r>
          </a:p>
          <a:p>
            <a:pPr marL="514350" indent="-514350">
              <a:buAutoNum type="arabicPeriod"/>
            </a:pPr>
            <a:r>
              <a:rPr lang="el-GR" dirty="0"/>
              <a:t>Κάτω γλουτιαία αρτ</a:t>
            </a:r>
          </a:p>
          <a:p>
            <a:pPr marL="514350" indent="-514350">
              <a:buNone/>
            </a:pPr>
            <a:r>
              <a:rPr lang="el-GR" dirty="0" err="1"/>
              <a:t>Σπλάγχνικοί</a:t>
            </a:r>
            <a:r>
              <a:rPr lang="el-GR" dirty="0"/>
              <a:t> κλάδοι</a:t>
            </a:r>
          </a:p>
          <a:p>
            <a:pPr marL="514350" indent="-514350">
              <a:buAutoNum type="arabicPeriod"/>
            </a:pPr>
            <a:r>
              <a:rPr lang="el-GR" dirty="0"/>
              <a:t>Ομφαλική αρτ. Αρδεύει πλακούντα, άνω κυστικές αρτ, αρτ. σπερματικού πόρου</a:t>
            </a:r>
          </a:p>
          <a:p>
            <a:pPr marL="514350" indent="-514350">
              <a:buAutoNum type="arabicPeriod"/>
            </a:pPr>
            <a:r>
              <a:rPr lang="el-GR" dirty="0" err="1"/>
              <a:t>Μητραία</a:t>
            </a:r>
            <a:r>
              <a:rPr lang="el-GR" dirty="0"/>
              <a:t> αρτ </a:t>
            </a:r>
          </a:p>
          <a:p>
            <a:pPr marL="514350" indent="-514350">
              <a:buAutoNum type="arabicPeriod"/>
            </a:pPr>
            <a:r>
              <a:rPr lang="el-GR" dirty="0"/>
              <a:t>Κάτω κυστική αρτ</a:t>
            </a:r>
          </a:p>
          <a:p>
            <a:pPr marL="514350" indent="-514350">
              <a:buAutoNum type="arabicPeriod"/>
            </a:pPr>
            <a:r>
              <a:rPr lang="el-GR" dirty="0" err="1"/>
              <a:t>Κολεϊκή</a:t>
            </a:r>
            <a:r>
              <a:rPr lang="el-GR" dirty="0"/>
              <a:t> αρτ</a:t>
            </a:r>
          </a:p>
          <a:p>
            <a:pPr marL="514350" indent="-514350">
              <a:buAutoNum type="arabicPeriod"/>
            </a:pPr>
            <a:r>
              <a:rPr lang="el-GR" dirty="0" err="1"/>
              <a:t>Αιμορροϊδική</a:t>
            </a:r>
            <a:r>
              <a:rPr lang="el-GR" dirty="0"/>
              <a:t> αρτ</a:t>
            </a:r>
          </a:p>
          <a:p>
            <a:pPr marL="514350" indent="-514350">
              <a:buAutoNum type="arabicPeriod"/>
            </a:pPr>
            <a:r>
              <a:rPr lang="el-GR" dirty="0"/>
              <a:t>Έσω </a:t>
            </a:r>
            <a:r>
              <a:rPr lang="el-GR" dirty="0" err="1"/>
              <a:t>αιδοιική</a:t>
            </a:r>
            <a:endParaRPr lang="el-GR" dirty="0"/>
          </a:p>
          <a:p>
            <a:pPr marL="514350" indent="-514350">
              <a:buAutoNum type="arabicPeriod"/>
            </a:pPr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ΕΞΩ ΛΑΓΟΝΙΑ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Μεγαλύτερη από την έσω, επί τα εντός λαγονοψοΐτη και συνεχίζει ως μηριαία αρτ.</a:t>
            </a:r>
          </a:p>
          <a:p>
            <a:r>
              <a:rPr lang="el-GR" dirty="0"/>
              <a:t>Δε χορηγεί κλάδους.</a:t>
            </a:r>
          </a:p>
          <a:p>
            <a:r>
              <a:rPr lang="el-GR" dirty="0"/>
              <a:t>Από το τελικό τμήμα της εκφύεται η </a:t>
            </a:r>
            <a:r>
              <a:rPr lang="el-GR" dirty="0">
                <a:solidFill>
                  <a:srgbClr val="FF0000"/>
                </a:solidFill>
              </a:rPr>
              <a:t>εν τω βάθει κάτω επιγάστρια αρτ </a:t>
            </a:r>
            <a:r>
              <a:rPr lang="el-GR" dirty="0"/>
              <a:t>που αρχίζει πίσω από βουβωνικό σύνδεσμο και αναστομώνεται με την άνω επιγάστρια αρτ στο επίπεδο ομφαλού και η </a:t>
            </a:r>
            <a:r>
              <a:rPr lang="el-GR" dirty="0">
                <a:solidFill>
                  <a:srgbClr val="FF0000"/>
                </a:solidFill>
              </a:rPr>
              <a:t>εν τω βάθει περισπώμενη λαγόνια αρτ.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Αποτέλεσμα εικόνας για femoral arte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895959"/>
            <a:ext cx="4104456" cy="5687403"/>
          </a:xfrm>
          <a:prstGeom prst="rect">
            <a:avLst/>
          </a:prstGeom>
          <a:noFill/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ΑΡΤΗΡΙΕΣ ΚΑΤΩ ΑΚΡΩΝ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4B6F7E-3333-4C1A-ABEF-79E56296E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4630668" cy="547260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A5F1315-4DD6-425B-B657-8DC5EA7B5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176" y="1934491"/>
            <a:ext cx="4955654" cy="26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7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A737B0-9FDA-4CDC-9485-00A33EF9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147" y="548680"/>
            <a:ext cx="4399111" cy="564670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D09BC2-9E68-49A1-98A0-23925D0AD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62615"/>
            <a:ext cx="4212701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95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7661726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ΜΗΡΙΑΙΑ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Συνέχει έξω λαγόνιας αρτηρίας πέρα και κάτω από το βουβωνικό σύνδεσμο. Φέρεται μπροστά και έσω από άρθρωση ισχίου για να φτάσει στο </a:t>
            </a:r>
            <a:r>
              <a:rPr lang="el-GR" u="sng" dirty="0" err="1"/>
              <a:t>λαγονοκτενικό</a:t>
            </a:r>
            <a:r>
              <a:rPr lang="el-GR" u="sng" dirty="0"/>
              <a:t> βόθρο </a:t>
            </a:r>
            <a:r>
              <a:rPr lang="el-GR" dirty="0"/>
              <a:t>όπου καλύπτεται από περιτονία μηρού. Πίσω από το ραπτικό μυ πορεύεται προς </a:t>
            </a:r>
            <a:r>
              <a:rPr lang="el-GR" u="sng" dirty="0"/>
              <a:t>τον πόρο των προσαγωγών</a:t>
            </a:r>
            <a:r>
              <a:rPr lang="el-GR" dirty="0"/>
              <a:t> και φτάνει στην οπίσθια επιφάνεια μηρού στον ιγνυακό βόθρο και συνεχίζει ως </a:t>
            </a:r>
            <a:r>
              <a:rPr lang="el-GR" dirty="0">
                <a:solidFill>
                  <a:srgbClr val="FF0000"/>
                </a:solidFill>
              </a:rPr>
              <a:t>ιγνυακή αρτηρία</a:t>
            </a:r>
            <a:r>
              <a:rPr lang="el-GR" dirty="0"/>
              <a:t>.</a:t>
            </a:r>
          </a:p>
          <a:p>
            <a:r>
              <a:rPr lang="el-GR" dirty="0"/>
              <a:t>Επιπολής κάτω επιγάστρια αρτ</a:t>
            </a:r>
          </a:p>
          <a:p>
            <a:r>
              <a:rPr lang="el-GR" dirty="0"/>
              <a:t>Επιπολής περισπώμενη λαγόνια αρτ</a:t>
            </a:r>
          </a:p>
          <a:p>
            <a:r>
              <a:rPr lang="el-GR" dirty="0"/>
              <a:t>Έξω </a:t>
            </a:r>
            <a:r>
              <a:rPr lang="el-GR" dirty="0" err="1"/>
              <a:t>αιδοιικές</a:t>
            </a:r>
            <a:r>
              <a:rPr lang="el-GR" dirty="0"/>
              <a:t> αρτ</a:t>
            </a:r>
          </a:p>
          <a:p>
            <a:r>
              <a:rPr lang="el-GR" dirty="0"/>
              <a:t>Κατιούσα γόνατος αρτ</a:t>
            </a:r>
          </a:p>
          <a:p>
            <a:r>
              <a:rPr lang="el-GR" dirty="0"/>
              <a:t>Εν τω βάθει μηριαία αρτ: έσω περισπώμενη μηρού, έξω περισπώμενη μηρού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5F6F0AA-7BC5-4DAC-B807-14665AF5E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661987"/>
            <a:ext cx="8058150" cy="55340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91072E0-362B-418F-9E77-314E81FD3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4824536" cy="619278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1B38F34-0F82-44FC-98C6-2D4FE8197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844824"/>
            <a:ext cx="40671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28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52"/>
            <a:ext cx="6500858" cy="6669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5667375" cy="4371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6773215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ΙΓΝΥΑΚΗ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Συνέχεια της μηριαίας. Από το τέλος του πόρου των προσαγωγών μέχρι το διχασμό στο κατώτερο όριο ιγνυακού μυός. Βρίσκεται βαθιά στον ιγνυακό βόθρο πλησίον αρθρικού θυλάκου και διαιρείται στην </a:t>
            </a:r>
            <a:r>
              <a:rPr lang="el-GR" dirty="0">
                <a:solidFill>
                  <a:srgbClr val="FF0000"/>
                </a:solidFill>
              </a:rPr>
              <a:t>πρόσθια και οπίσθια </a:t>
            </a:r>
            <a:r>
              <a:rPr lang="el-GR" dirty="0" err="1">
                <a:solidFill>
                  <a:srgbClr val="FF0000"/>
                </a:solidFill>
              </a:rPr>
              <a:t>κνημιαία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αρτηρία.</a:t>
            </a:r>
          </a:p>
          <a:p>
            <a:r>
              <a:rPr lang="el-GR" dirty="0"/>
              <a:t>Χορηγεί άνω, έξω και άνω έσω αρθρική αρτηρία γόνατος, μέση αρθρική, </a:t>
            </a:r>
            <a:r>
              <a:rPr lang="el-GR" dirty="0" err="1"/>
              <a:t>γαστροκνήμιαίες</a:t>
            </a:r>
            <a:r>
              <a:rPr lang="el-GR" dirty="0"/>
              <a:t> αρτ. Κάτω έξω και κάτω έσω αρθρική αρτ. γόνατος.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ΑΡΤΗΡΙΑΚΟ ΔΙΚΤΥΟ ΓΟΝΑΤΟΣ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Κατιόντα και ανιόντα αγγεία. Εξαρτάται πλήρως από ιγνυακή αρτηρία.</a:t>
            </a:r>
          </a:p>
        </p:txBody>
      </p:sp>
      <p:pic>
        <p:nvPicPr>
          <p:cNvPr id="53250" name="Picture 2" descr="Αποτέλεσμα εικόνας για tibial arte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5024430" cy="3768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ΑΡΤΗΡΙΕΣ ΚΝΗΜΗΣ &amp; ΑΚΡΟΥ ΠΟΔΟΣ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ΠΡΟΣΘΙΑ ΚΝΗΜΙΑΙΑ ΑΡΤΗΡΙΑ</a:t>
            </a:r>
            <a:r>
              <a:rPr lang="el-GR" dirty="0"/>
              <a:t>. Διαπερνά μεσόστεο υμένα και πορεύεται στην </a:t>
            </a:r>
            <a:r>
              <a:rPr lang="el-GR" dirty="0" err="1"/>
              <a:t>πρ</a:t>
            </a:r>
            <a:r>
              <a:rPr lang="el-GR" dirty="0"/>
              <a:t>. επιφάνεια κνήμης, μεταξύ εκτεινόντων.</a:t>
            </a:r>
          </a:p>
          <a:p>
            <a:r>
              <a:rPr lang="el-GR" dirty="0">
                <a:solidFill>
                  <a:srgbClr val="FF0000"/>
                </a:solidFill>
              </a:rPr>
              <a:t>ΡΑΧΙΑΙΑ ΑΚΡΟΥ ΠΟΔΟΣ</a:t>
            </a:r>
            <a:r>
              <a:rPr lang="el-GR" dirty="0"/>
              <a:t>. Συνέχεια </a:t>
            </a:r>
            <a:r>
              <a:rPr lang="el-GR" dirty="0" err="1"/>
              <a:t>πρ</a:t>
            </a:r>
            <a:r>
              <a:rPr lang="el-GR" dirty="0"/>
              <a:t>. </a:t>
            </a:r>
            <a:r>
              <a:rPr lang="el-GR" dirty="0" err="1"/>
              <a:t>κνημιαίας</a:t>
            </a:r>
            <a:r>
              <a:rPr lang="el-GR" dirty="0"/>
              <a:t> αρτ. Μπορεί να ψηλαφηθεί μεταξύ τενόντων μ. εκτείνοντα ΜΔ και Μ. εκτείνοντα δ.</a:t>
            </a:r>
          </a:p>
          <a:p>
            <a:r>
              <a:rPr lang="el-GR" dirty="0"/>
              <a:t>ΕΞΩ και ΕΣΩ ΤΑΡΣΑΙΑ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A48068-EF97-4941-80D3-81F7C5D43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314325"/>
            <a:ext cx="7086600" cy="62293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ΑΡΤΗΡΙΕΣ ΑΚΡΟΥ ΠΟΔΟΣ ΚΑΙ ΠΕΛΜΑΤΟΣ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ΟΠΙΣΘΙΑ ΚΝΗΜΙΑΙΑ. Συνεχίζει την ιγνυακή αρτ. Κάτω από τους καμπτήρες μυς, ως το σφυρό όπου κει ψηλαφάται.</a:t>
            </a:r>
          </a:p>
          <a:p>
            <a:r>
              <a:rPr lang="el-GR" dirty="0" err="1"/>
              <a:t>Περισπώμενος</a:t>
            </a:r>
            <a:r>
              <a:rPr lang="el-GR" dirty="0"/>
              <a:t> περονιαίος κλάδος</a:t>
            </a:r>
          </a:p>
          <a:p>
            <a:r>
              <a:rPr lang="el-GR" dirty="0"/>
              <a:t>Περονιαία αρτ</a:t>
            </a:r>
          </a:p>
          <a:p>
            <a:r>
              <a:rPr lang="el-GR" dirty="0"/>
              <a:t>Κνημιαία </a:t>
            </a:r>
            <a:r>
              <a:rPr lang="el-GR" dirty="0" err="1"/>
              <a:t>τροφοφόρα</a:t>
            </a:r>
            <a:r>
              <a:rPr lang="el-GR" dirty="0"/>
              <a:t> αρτ</a:t>
            </a:r>
          </a:p>
          <a:p>
            <a:r>
              <a:rPr lang="el-GR" dirty="0"/>
              <a:t>Έσω </a:t>
            </a:r>
            <a:r>
              <a:rPr lang="el-GR" dirty="0" err="1"/>
              <a:t>σφυριτιδικούς</a:t>
            </a:r>
            <a:r>
              <a:rPr lang="el-GR" dirty="0"/>
              <a:t> κλάδους</a:t>
            </a:r>
          </a:p>
          <a:p>
            <a:r>
              <a:rPr lang="el-GR" dirty="0" err="1"/>
              <a:t>Πτερνικοί</a:t>
            </a:r>
            <a:r>
              <a:rPr lang="el-GR" dirty="0"/>
              <a:t> κλάδοι</a:t>
            </a:r>
          </a:p>
          <a:p>
            <a:r>
              <a:rPr lang="el-GR" dirty="0"/>
              <a:t>Έσω πελματιαία &amp; Έξω πελματιαία: σχηματίζουν εν τω βάθει πελματιαίο τόξο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Αποτέλεσμα εικόνας για tibial arte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5214974" cy="6182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EFC91D0-0C8D-4113-AEED-553204B6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04912"/>
            <a:ext cx="7924800" cy="4448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2237C60-B85A-4CF4-9BDF-68B880054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764704"/>
            <a:ext cx="914643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1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9ADE139-852B-4D1B-9E68-07F4FBF1B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-632429"/>
            <a:ext cx="6120680" cy="75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47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8194114-75E8-4180-A960-31DDB24C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5544616" cy="63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55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5087D10-BB62-460E-8499-87967C0FE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64704"/>
            <a:ext cx="6624736" cy="630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31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3E07997-CE8F-4F14-ACC4-EF519A1B0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60" y="1196752"/>
            <a:ext cx="849387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48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2B46621-5691-46E8-8DB4-ED2ED2D73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620688"/>
            <a:ext cx="4172675" cy="63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00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7850E05-5839-4D5F-B93E-34CDB722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86" y="1099750"/>
            <a:ext cx="4351051" cy="4356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E011222-50B2-4680-AF2E-09DB6A006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65" y="5877272"/>
            <a:ext cx="3537975" cy="3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7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Σχετική εικόν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32963BF-CFAE-4F3D-8717-0A6B99F12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28575"/>
            <a:ext cx="6448425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ΚΟΙΝΗ ΚΑΡΩΤΙΔΑ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Έκφυση:  ΔΕ από ανώνυμη αρτηρία και ΑΡ από αορτικό τόξο. Ανέρχονται στο πλάι τραχείας και λάρυγγα χωρίς να δώσουν κλάδους.</a:t>
            </a:r>
          </a:p>
          <a:p>
            <a:r>
              <a:rPr lang="el-GR" dirty="0"/>
              <a:t>Μαζί με σφαγίτιδα φλέβα και </a:t>
            </a:r>
            <a:r>
              <a:rPr lang="el-GR" dirty="0" err="1"/>
              <a:t>πνευμονογαστρικό</a:t>
            </a:r>
            <a:r>
              <a:rPr lang="el-GR" dirty="0"/>
              <a:t> νεύρο περιβάλλονται από θήκη συνδετικού ιστού (</a:t>
            </a:r>
            <a:r>
              <a:rPr lang="el-GR" b="1" dirty="0">
                <a:solidFill>
                  <a:srgbClr val="0070C0"/>
                </a:solidFill>
              </a:rPr>
              <a:t>αγγειονευρώδες δεμάτιο).</a:t>
            </a:r>
          </a:p>
          <a:p>
            <a:r>
              <a:rPr lang="el-GR" dirty="0"/>
              <a:t>Στο </a:t>
            </a:r>
            <a:r>
              <a:rPr lang="el-GR" b="1" dirty="0"/>
              <a:t>Α6</a:t>
            </a:r>
            <a:r>
              <a:rPr lang="el-GR" dirty="0"/>
              <a:t> μπορεί να πιεστεί πάνω στο πρόσθιο φύμα και να αποφραχθεί.</a:t>
            </a:r>
          </a:p>
          <a:p>
            <a:r>
              <a:rPr lang="el-GR" b="1" dirty="0"/>
              <a:t>Α4</a:t>
            </a:r>
            <a:r>
              <a:rPr lang="el-GR" dirty="0"/>
              <a:t> διαιρείται σε έξω και έσω καρωτίδα. Ο διχασμός διευρύνεται και σχηματίζει τον καρωτιδικό κόλπο που φέρει υποδοχείς που ελέγχουν διαταραχές αρτηριακής πίεσης(</a:t>
            </a:r>
            <a:r>
              <a:rPr lang="el-GR" dirty="0" err="1"/>
              <a:t>τασεοϋποδοχείς</a:t>
            </a:r>
            <a:r>
              <a:rPr lang="el-GR" dirty="0"/>
              <a:t>) και </a:t>
            </a:r>
            <a:r>
              <a:rPr lang="el-GR" dirty="0" err="1"/>
              <a:t>χημειοϋποδοχείς</a:t>
            </a:r>
            <a:r>
              <a:rPr lang="el-GR" dirty="0"/>
              <a:t> (καρωτιδικό σωμάτιο) που απαντά στο περιεχόμενο του οξυγόνου. Η </a:t>
            </a:r>
            <a:r>
              <a:rPr lang="el-GR" dirty="0">
                <a:solidFill>
                  <a:srgbClr val="FF0000"/>
                </a:solidFill>
              </a:rPr>
              <a:t>έσω καρωτίδα </a:t>
            </a:r>
            <a:r>
              <a:rPr lang="el-GR" dirty="0"/>
              <a:t>μπαίνει στο κρανίο </a:t>
            </a:r>
            <a:r>
              <a:rPr lang="el-GR" b="1" dirty="0"/>
              <a:t>χωρίς να δώσει κλάδους</a:t>
            </a:r>
            <a:r>
              <a:rPr lang="el-GR" dirty="0"/>
              <a:t>, η </a:t>
            </a:r>
            <a:r>
              <a:rPr lang="el-GR" dirty="0">
                <a:solidFill>
                  <a:srgbClr val="FF0000"/>
                </a:solidFill>
              </a:rPr>
              <a:t>έξω καρωτίδα </a:t>
            </a:r>
            <a:r>
              <a:rPr lang="el-GR" dirty="0"/>
              <a:t>δίνει κλάδους στο λαιμό, πρόσωπο και κεφαλή.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E3AC7BA-0F18-4A28-B2C9-454234C07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542925"/>
            <a:ext cx="86677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28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ΥΠΟΚΛΕΙΔΙΑ ΑΡΤΗΡΙΑ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55000" lnSpcReduction="20000"/>
          </a:bodyPr>
          <a:lstStyle/>
          <a:p>
            <a:r>
              <a:rPr lang="el-GR" dirty="0"/>
              <a:t>Δεξιά από ανώνυμη αρτηρία, αριστερή από αορτικό τόξο.</a:t>
            </a:r>
          </a:p>
          <a:p>
            <a:r>
              <a:rPr lang="el-GR" dirty="0"/>
              <a:t>Σε σχέση με </a:t>
            </a:r>
            <a:r>
              <a:rPr lang="el-GR" dirty="0">
                <a:solidFill>
                  <a:srgbClr val="00B050"/>
                </a:solidFill>
              </a:rPr>
              <a:t>πρόσθιο σκαληνό μυ </a:t>
            </a:r>
            <a:r>
              <a:rPr lang="el-GR" dirty="0"/>
              <a:t>διαιρείται σε 1</a:t>
            </a:r>
            <a:r>
              <a:rPr lang="el-GR" baseline="30000" dirty="0"/>
              <a:t>ο</a:t>
            </a:r>
            <a:r>
              <a:rPr lang="el-GR" dirty="0"/>
              <a:t>, 2</a:t>
            </a:r>
            <a:r>
              <a:rPr lang="el-GR" baseline="30000" dirty="0"/>
              <a:t>ο</a:t>
            </a:r>
            <a:r>
              <a:rPr lang="el-GR" dirty="0"/>
              <a:t> και 3</a:t>
            </a:r>
            <a:r>
              <a:rPr lang="el-GR" baseline="30000" dirty="0"/>
              <a:t>ο</a:t>
            </a:r>
            <a:r>
              <a:rPr lang="el-GR" dirty="0"/>
              <a:t> τμήμα. Μετά το έξω χείλος σκαληνού συνεχίζει ως </a:t>
            </a:r>
            <a:r>
              <a:rPr lang="el-GR" dirty="0">
                <a:solidFill>
                  <a:srgbClr val="FF0000"/>
                </a:solidFill>
              </a:rPr>
              <a:t>μασχαλιαία αρτηρία</a:t>
            </a:r>
            <a:r>
              <a:rPr lang="el-GR" dirty="0"/>
              <a:t>.</a:t>
            </a:r>
          </a:p>
          <a:p>
            <a:r>
              <a:rPr lang="el-GR" dirty="0"/>
              <a:t>1. </a:t>
            </a:r>
            <a:r>
              <a:rPr lang="el-GR" dirty="0">
                <a:solidFill>
                  <a:srgbClr val="FF0000"/>
                </a:solidFill>
              </a:rPr>
              <a:t>σπονδυλική αρτ</a:t>
            </a:r>
            <a:r>
              <a:rPr lang="el-GR" dirty="0"/>
              <a:t>.  Μετά το Α6 ανέρχεται μέσω εγκάρσιων τρημάτων, καμπυλώνεται προς τα έσω στο τόξο του άτλαντα και εισέρχεται στο κρανίο μέσω ινιακού τρήματος. Οι 2 σπονδυλικές συνενώνονται και σχηματίζουν τη </a:t>
            </a:r>
            <a:r>
              <a:rPr lang="el-GR" dirty="0">
                <a:solidFill>
                  <a:srgbClr val="FF0000"/>
                </a:solidFill>
              </a:rPr>
              <a:t>βασική αρτ</a:t>
            </a:r>
            <a:r>
              <a:rPr lang="el-GR" dirty="0"/>
              <a:t>.</a:t>
            </a:r>
          </a:p>
          <a:p>
            <a:r>
              <a:rPr lang="el-GR" dirty="0"/>
              <a:t>2. </a:t>
            </a:r>
            <a:r>
              <a:rPr lang="el-GR" dirty="0">
                <a:solidFill>
                  <a:srgbClr val="FF0000"/>
                </a:solidFill>
              </a:rPr>
              <a:t>έσω μαστική αρτ</a:t>
            </a:r>
            <a:r>
              <a:rPr lang="el-GR" dirty="0"/>
              <a:t>. Φέρεται κάτω και μπροστά, 1εκ από έξω χείλος στέρνου. Χορηγεί </a:t>
            </a:r>
            <a:r>
              <a:rPr lang="el-GR" dirty="0" err="1"/>
              <a:t>πρ</a:t>
            </a:r>
            <a:r>
              <a:rPr lang="el-GR" dirty="0"/>
              <a:t>. μεσοπλεύριες, </a:t>
            </a:r>
            <a:r>
              <a:rPr lang="el-GR" dirty="0" err="1"/>
              <a:t>περικαρδιοφρενική</a:t>
            </a:r>
            <a:r>
              <a:rPr lang="el-GR" dirty="0"/>
              <a:t>, </a:t>
            </a:r>
            <a:r>
              <a:rPr lang="el-GR" dirty="0" err="1"/>
              <a:t>μυοφρενική</a:t>
            </a:r>
            <a:r>
              <a:rPr lang="el-GR" dirty="0"/>
              <a:t>.  Τελικός κάδος της η </a:t>
            </a:r>
            <a:r>
              <a:rPr lang="el-GR" u="sng" dirty="0"/>
              <a:t>άνω επιγάστρια αρτ</a:t>
            </a:r>
            <a:r>
              <a:rPr lang="el-GR" dirty="0"/>
              <a:t>. (στη θήκη ορθού κοιλιακού) που αρδεύει τους κοιλιακούς μυς και αναστομώνεται με κάτω επιγάστρια αρτ που εκφύεται από την έξω λαγόνια αρτ.</a:t>
            </a:r>
          </a:p>
          <a:p>
            <a:r>
              <a:rPr lang="el-GR" dirty="0"/>
              <a:t>3. </a:t>
            </a:r>
            <a:r>
              <a:rPr lang="el-GR" dirty="0" err="1">
                <a:solidFill>
                  <a:srgbClr val="FF0000"/>
                </a:solidFill>
              </a:rPr>
              <a:t>θυρεοαυχενικό</a:t>
            </a:r>
            <a:r>
              <a:rPr lang="el-GR" dirty="0">
                <a:solidFill>
                  <a:srgbClr val="FF0000"/>
                </a:solidFill>
              </a:rPr>
              <a:t> στέλεχος</a:t>
            </a:r>
            <a:r>
              <a:rPr lang="el-GR" dirty="0"/>
              <a:t>.(θυρεοειδής, φάρυγγα, οισοφάγο, τραχεία, λάρυγγα)</a:t>
            </a:r>
          </a:p>
          <a:p>
            <a:r>
              <a:rPr lang="el-GR" dirty="0"/>
              <a:t>4. </a:t>
            </a:r>
            <a:r>
              <a:rPr lang="el-GR" dirty="0" err="1">
                <a:solidFill>
                  <a:srgbClr val="FF0000"/>
                </a:solidFill>
              </a:rPr>
              <a:t>υπερπλάτια</a:t>
            </a:r>
            <a:r>
              <a:rPr lang="el-GR" dirty="0">
                <a:solidFill>
                  <a:srgbClr val="FF0000"/>
                </a:solidFill>
              </a:rPr>
              <a:t> αρτ</a:t>
            </a:r>
            <a:r>
              <a:rPr lang="el-GR" dirty="0"/>
              <a:t>. Στον υπερακάνθιο βόθρο, πάνω από άνω εγκάρσιο σύνδεσμο, αναστομώνεται με περισπώμενη ωμοπλατιαία αρτ.</a:t>
            </a:r>
          </a:p>
          <a:p>
            <a:r>
              <a:rPr lang="el-GR" dirty="0"/>
              <a:t>5. </a:t>
            </a:r>
            <a:r>
              <a:rPr lang="el-GR" dirty="0">
                <a:solidFill>
                  <a:srgbClr val="FF0000"/>
                </a:solidFill>
              </a:rPr>
              <a:t>εγκάρσια τραχηλική αρτ</a:t>
            </a:r>
            <a:r>
              <a:rPr lang="el-GR" dirty="0"/>
              <a:t>., γύρω από βραχιόνιο πλέγμα</a:t>
            </a:r>
          </a:p>
          <a:p>
            <a:r>
              <a:rPr lang="el-GR" dirty="0"/>
              <a:t>6. </a:t>
            </a:r>
            <a:r>
              <a:rPr lang="el-GR" dirty="0">
                <a:solidFill>
                  <a:srgbClr val="FF0000"/>
                </a:solidFill>
              </a:rPr>
              <a:t>οπίσθια ωμοπλατιαία αρτ</a:t>
            </a:r>
            <a:r>
              <a:rPr lang="el-GR" dirty="0"/>
              <a:t>. Στον </a:t>
            </a:r>
            <a:r>
              <a:rPr lang="el-GR" dirty="0" err="1"/>
              <a:t>ανελκτήρα</a:t>
            </a:r>
            <a:r>
              <a:rPr lang="el-GR" dirty="0"/>
              <a:t> </a:t>
            </a:r>
            <a:r>
              <a:rPr lang="el-GR" dirty="0" err="1"/>
              <a:t>ωμπλάτης</a:t>
            </a:r>
            <a:endParaRPr lang="el-GR" dirty="0"/>
          </a:p>
          <a:p>
            <a:r>
              <a:rPr lang="el-GR" dirty="0"/>
              <a:t>7. </a:t>
            </a:r>
            <a:r>
              <a:rPr lang="el-GR" dirty="0" err="1">
                <a:solidFill>
                  <a:srgbClr val="FF0000"/>
                </a:solidFill>
              </a:rPr>
              <a:t>πλευροαυχενκό</a:t>
            </a:r>
            <a:r>
              <a:rPr lang="el-GR" dirty="0">
                <a:solidFill>
                  <a:srgbClr val="FF0000"/>
                </a:solidFill>
              </a:rPr>
              <a:t> στέλεχος </a:t>
            </a:r>
            <a:r>
              <a:rPr lang="el-GR" dirty="0"/>
              <a:t>δίνει έκφυση στις 2 πρώτες μεσοπλεύριες αρτ. Και την εν τω βάθει αυχενική για τους μυς αυχένα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1368</Words>
  <Application>Microsoft Office PowerPoint</Application>
  <PresentationFormat>Προβολή στην οθόνη (4:3)</PresentationFormat>
  <Paragraphs>104</Paragraphs>
  <Slides>55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55</vt:i4>
      </vt:variant>
    </vt:vector>
  </HeadingPairs>
  <TitlesOfParts>
    <vt:vector size="58" baseType="lpstr">
      <vt:lpstr>Arial</vt:lpstr>
      <vt:lpstr>Calibri</vt:lpstr>
      <vt:lpstr>Θέμα του Office</vt:lpstr>
      <vt:lpstr>ΑΡΤΗΡΙΕΣ</vt:lpstr>
      <vt:lpstr>ΑΟΡΤΗ</vt:lpstr>
      <vt:lpstr>ΑΜΕΣΟΙ ΚΛΑΔΟΙ ΑΟΡΤΗΣ</vt:lpstr>
      <vt:lpstr>Παρουσίαση του PowerPoint</vt:lpstr>
      <vt:lpstr>Παρουσίαση του PowerPoint</vt:lpstr>
      <vt:lpstr>Παρουσίαση του PowerPoint</vt:lpstr>
      <vt:lpstr>ΚΟΙΝΗ ΚΑΡΩΤΙΔΑ ΑΡΤΗΡΙΑ</vt:lpstr>
      <vt:lpstr>Παρουσίαση του PowerPoint</vt:lpstr>
      <vt:lpstr>ΥΠΟΚΛΕΙΔΙΑ ΑΡΤΗΡΙΑ</vt:lpstr>
      <vt:lpstr>Παρουσίαση του PowerPoint</vt:lpstr>
      <vt:lpstr>ΜΑΣΧΑΛΙΑΙΑ ΑΡΤΗΡΙΑ</vt:lpstr>
      <vt:lpstr>Παρουσίαση του PowerPoint</vt:lpstr>
      <vt:lpstr>ΒΡΑΧΙΟΝΙΑ ΑΡΤΗΡΙΑ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ΚΕΡΚΙΔΙΚΗ ΑΡΤΗΡΙΑ</vt:lpstr>
      <vt:lpstr>ΩΛΕΝΙΑ ΑΡΤΗΡΙΑ</vt:lpstr>
      <vt:lpstr>ΑΡΤΗΡΙΑΚΑ ΤΟΞΑ ΑΚΡΑΣ ΧΕΙΡΟΣ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ΕΣΩ ΛΑΓΟΝΙΑ ΑΡΤΗΡΙΑ</vt:lpstr>
      <vt:lpstr>ΕΞΩ ΛΑΓΟΝΙΑ ΑΡΤΗΡΙΑ</vt:lpstr>
      <vt:lpstr>ΑΡΤΗΡΙΕΣ ΚΑΤΩ ΑΚΡΩΝ</vt:lpstr>
      <vt:lpstr>Παρουσίαση του PowerPoint</vt:lpstr>
      <vt:lpstr>Παρουσίαση του PowerPoint</vt:lpstr>
      <vt:lpstr>Παρουσίαση του PowerPoint</vt:lpstr>
      <vt:lpstr>ΜΗΡΙΑΙΑ ΑΡΤΗΡΙΑ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ΙΓΝΥΑΚΗ ΑΡΤΗΡΙΑ</vt:lpstr>
      <vt:lpstr>ΑΡΤΗΡΙΑΚΟ ΔΙΚΤΥΟ ΓΟΝΑΤΟΣ</vt:lpstr>
      <vt:lpstr>ΑΡΤΗΡΙΕΣ ΚΝΗΜΗΣ &amp; ΑΚΡΟΥ ΠΟΔΟΣ</vt:lpstr>
      <vt:lpstr>Παρουσίαση του PowerPoint</vt:lpstr>
      <vt:lpstr>ΑΡΤΗΡΙΕΣ ΑΚΡΟΥ ΠΟΔΟΣ ΚΑΙ ΠΕΛΜΑΤΟΣ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ΑΡΤΗΡΙΕΣ</dc:title>
  <dc:creator>mariannis</dc:creator>
  <cp:lastModifiedBy>marianna papadopoulou</cp:lastModifiedBy>
  <cp:revision>42</cp:revision>
  <dcterms:created xsi:type="dcterms:W3CDTF">2018-02-19T14:30:23Z</dcterms:created>
  <dcterms:modified xsi:type="dcterms:W3CDTF">2021-01-17T17:42:39Z</dcterms:modified>
</cp:coreProperties>
</file>