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66" r:id="rId2"/>
    <p:sldId id="467" r:id="rId3"/>
    <p:sldId id="468" r:id="rId4"/>
    <p:sldId id="289" r:id="rId5"/>
    <p:sldId id="469" r:id="rId6"/>
    <p:sldId id="470" r:id="rId7"/>
    <p:sldId id="290" r:id="rId8"/>
    <p:sldId id="291" r:id="rId9"/>
    <p:sldId id="292" r:id="rId10"/>
    <p:sldId id="471" r:id="rId11"/>
    <p:sldId id="473" r:id="rId12"/>
    <p:sldId id="474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C8A26-3068-49F2-A902-519D2FB7C426}" type="datetimeFigureOut">
              <a:rPr lang="el-GR" smtClean="0"/>
              <a:t>11/10/2019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0C160-DC85-42AF-A35E-F05D3E9989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90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4948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87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687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847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41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259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587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35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51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97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8673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174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429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450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425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8F06F5F-B477-4C00-BA4D-AD25A73E0C2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3292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B069E18-C82E-4E1E-B2BC-62A8FD1BE41B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 defTabSz="457200"/>
              <a:t>11/10/2019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E8F06F5F-B477-4C00-BA4D-AD25A73E0C26}" type="slidenum">
              <a:rPr lang="el-GR" smtClean="0"/>
              <a:pPr defTabSz="45720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708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511018-49A9-438B-8266-F085E136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ΕΙΣΑΓΩΓΗ ΣΤΗ ΔΕΡΜΑΤΟΚΟΣΜΗΤΟΛΟΓΙΑ (β)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52094F-22B1-470C-9C9D-70F2418AA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ΠΑΡΑΔΕΙΓΜΑΤΑ</a:t>
            </a:r>
          </a:p>
        </p:txBody>
      </p:sp>
    </p:spTree>
    <p:extLst>
      <p:ext uri="{BB962C8B-B14F-4D97-AF65-F5344CB8AC3E}">
        <p14:creationId xmlns:p14="http://schemas.microsoft.com/office/powerpoint/2010/main" val="338132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C99D86-AEC4-45BD-9F8D-49046A177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ΠΑΡΑΔΕΙΓΜΑ 2</a:t>
            </a:r>
            <a:r>
              <a:rPr lang="en-US" dirty="0">
                <a:solidFill>
                  <a:srgbClr val="FF0000"/>
                </a:solidFill>
              </a:rPr>
              <a:t>: E</a:t>
            </a:r>
            <a:r>
              <a:rPr lang="el-GR" dirty="0">
                <a:solidFill>
                  <a:srgbClr val="FF0000"/>
                </a:solidFill>
              </a:rPr>
              <a:t>ΝΔΟΓΕΝΕΙΣ ΠΑΡΑΓΟΝΤΕΣ ΑΝΑΠΤΥΞΗΣ-ΠΕΠΤΙΔΙΑ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B70370-5931-43C1-96AB-9C4426E35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ΔΕΝ ΧΡΗΣΙΜΟΠΟΙΟΥΝΤΑΙ ΣΤΑ ΚΑΛΛΥΝΤΙΚΑ-ΜΟΝΟ ΣΕ ΕΠΟΥΛΩΤΙΚΑ ΠΡΟΪΟΝΤΑ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D2AF56C-C1EA-4BAB-B818-8AB294B545C8}"/>
              </a:ext>
            </a:extLst>
          </p:cNvPr>
          <p:cNvSpPr/>
          <p:nvPr/>
        </p:nvSpPr>
        <p:spPr>
          <a:xfrm>
            <a:off x="2760477" y="2706223"/>
            <a:ext cx="85728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Ενδογενείς παράγοντες ανάπτυξης ή</a:t>
            </a:r>
          </a:p>
          <a:p>
            <a:r>
              <a:rPr lang="el-GR" dirty="0"/>
              <a:t>• Έχει χρησιμοποιηθεί μίγμα των παραγόντων VEGF, PDGF, EGF, TGF-β, ΚGF (ΙΝCI: Human </a:t>
            </a:r>
            <a:r>
              <a:rPr lang="el-GR" dirty="0" err="1"/>
              <a:t>Fibroblast</a:t>
            </a:r>
            <a:r>
              <a:rPr lang="el-GR" dirty="0"/>
              <a:t> </a:t>
            </a:r>
            <a:r>
              <a:rPr lang="el-GR" dirty="0" err="1"/>
              <a:t>Conditioned</a:t>
            </a:r>
            <a:r>
              <a:rPr lang="el-GR" dirty="0"/>
              <a:t> </a:t>
            </a:r>
            <a:r>
              <a:rPr lang="el-GR" dirty="0" err="1"/>
              <a:t>Media</a:t>
            </a:r>
            <a:r>
              <a:rPr lang="el-GR" dirty="0"/>
              <a:t>), το οποίο   </a:t>
            </a:r>
            <a:r>
              <a:rPr lang="el-GR" b="1" dirty="0"/>
              <a:t>in </a:t>
            </a:r>
            <a:r>
              <a:rPr lang="el-GR" b="1" dirty="0" err="1"/>
              <a:t>vitro</a:t>
            </a:r>
            <a:r>
              <a:rPr lang="el-GR" b="1" dirty="0"/>
              <a:t> </a:t>
            </a:r>
            <a:r>
              <a:rPr lang="el-GR" dirty="0"/>
              <a:t>οδηγεί σε αύξηση της παραγωγής κολλαγόνου από τους </a:t>
            </a:r>
            <a:r>
              <a:rPr lang="el-GR" dirty="0" err="1"/>
              <a:t>ινοβλάστες</a:t>
            </a:r>
            <a:r>
              <a:rPr lang="el-GR" dirty="0"/>
              <a:t> και του ρυθμού πολλαπλασιασμού των </a:t>
            </a:r>
            <a:r>
              <a:rPr lang="el-GR" dirty="0" err="1"/>
              <a:t>κερατινοκυττάρων</a:t>
            </a:r>
            <a:r>
              <a:rPr lang="el-GR" dirty="0"/>
              <a:t>, ενώ τοπική εφαρμογή (60 ημέρες) σε ασθενείς στο στάδιο ΙΙ της </a:t>
            </a:r>
            <a:r>
              <a:rPr lang="el-GR" dirty="0" err="1"/>
              <a:t>φωτογήρανσης</a:t>
            </a:r>
            <a:r>
              <a:rPr lang="el-GR" dirty="0"/>
              <a:t> προκάλεσε αύξηση της σύνθεσης κολλαγόνου κατά 37%, του πάχους της επιδερμίδας κατά 30%  μείωση του βάθους των ρυτίδων </a:t>
            </a:r>
          </a:p>
          <a:p>
            <a:r>
              <a:rPr lang="el-GR" dirty="0"/>
              <a:t>• Δεν έχουν αναφερθεί αλλεργικές αντιδράσεις ή ερεθισμοί από τη χρήση των αυξητικών παραγόντων. Επισημαίνεται ότι οι ενδογενείς παράγοντες ανάπτυξης δεν ενσωματώνονται στα καλλυντικά προϊόντα. Στα καλλυντικά προϊόντα χρησιμοποιούνται ευρέως τα παρακάτω πεπτίδια.</a:t>
            </a:r>
          </a:p>
        </p:txBody>
      </p:sp>
    </p:spTree>
    <p:extLst>
      <p:ext uri="{BB962C8B-B14F-4D97-AF65-F5344CB8AC3E}">
        <p14:creationId xmlns:p14="http://schemas.microsoft.com/office/powerpoint/2010/main" val="428114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A03A7D-3ED6-407B-8CFB-842C64DE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ΠΕΠΤΙΔΙΑ ΠΟΥ ΧΡΗΣΙΜΟΠΟΙΟΥΝΤΑΙ ΣΤΑ ΚΑΛΛΥΝΤΙΚΑ (ΣΥΝΘΕΤΙΚΑ ΑΝΑΛΟΓΑ ΑΝΘΡΩΠΙΝΩΝ ΠΕΠΤΙΔΙΩΝ)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145B95-13FC-4DE5-A214-EF40E09A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311154"/>
            <a:ext cx="8915400" cy="3777622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Πεπτίδια που μιμούνται τη δράση των παραγόντων ανάπτυξης (</a:t>
            </a:r>
            <a:r>
              <a:rPr lang="el-GR" sz="2000" dirty="0" err="1">
                <a:solidFill>
                  <a:srgbClr val="FF0000"/>
                </a:solidFill>
              </a:rPr>
              <a:t>Growth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 err="1">
                <a:solidFill>
                  <a:srgbClr val="FF0000"/>
                </a:solidFill>
              </a:rPr>
              <a:t>Factors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 err="1">
                <a:solidFill>
                  <a:srgbClr val="FF0000"/>
                </a:solidFill>
              </a:rPr>
              <a:t>mimicking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 err="1">
                <a:solidFill>
                  <a:srgbClr val="FF0000"/>
                </a:solidFill>
              </a:rPr>
              <a:t>peptides</a:t>
            </a:r>
            <a:r>
              <a:rPr lang="el-GR" sz="2000" dirty="0">
                <a:solidFill>
                  <a:srgbClr val="FF0000"/>
                </a:solidFill>
              </a:rPr>
              <a:t>) </a:t>
            </a:r>
          </a:p>
          <a:p>
            <a:r>
              <a:rPr lang="el-GR" sz="2000" dirty="0">
                <a:solidFill>
                  <a:srgbClr val="FF0000"/>
                </a:solidFill>
              </a:rPr>
              <a:t>Πεπτίδια αγγελιαφόροι  (</a:t>
            </a:r>
            <a:r>
              <a:rPr lang="en-US" sz="2000" dirty="0">
                <a:solidFill>
                  <a:srgbClr val="FF0000"/>
                </a:solidFill>
              </a:rPr>
              <a:t>Signal Peptides)</a:t>
            </a:r>
          </a:p>
          <a:p>
            <a:r>
              <a:rPr lang="el-GR" sz="2000" dirty="0">
                <a:solidFill>
                  <a:srgbClr val="FF0000"/>
                </a:solidFill>
              </a:rPr>
              <a:t>Πεπτίδια που μιμούνται τη δράση της </a:t>
            </a:r>
            <a:r>
              <a:rPr lang="el-GR" sz="2000" dirty="0" err="1">
                <a:solidFill>
                  <a:srgbClr val="FF0000"/>
                </a:solidFill>
              </a:rPr>
              <a:t>δεκορίνης</a:t>
            </a:r>
            <a:r>
              <a:rPr lang="el-GR" sz="2000" dirty="0">
                <a:solidFill>
                  <a:srgbClr val="FF0000"/>
                </a:solidFill>
              </a:rPr>
              <a:t> (</a:t>
            </a:r>
            <a:r>
              <a:rPr lang="el-GR" sz="2000" dirty="0" err="1">
                <a:solidFill>
                  <a:srgbClr val="FF0000"/>
                </a:solidFill>
              </a:rPr>
              <a:t>Decorine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 err="1">
                <a:solidFill>
                  <a:srgbClr val="FF0000"/>
                </a:solidFill>
              </a:rPr>
              <a:t>mimicking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 err="1">
                <a:solidFill>
                  <a:srgbClr val="FF0000"/>
                </a:solidFill>
              </a:rPr>
              <a:t>peptides</a:t>
            </a:r>
            <a:r>
              <a:rPr lang="el-GR" sz="2000" dirty="0">
                <a:solidFill>
                  <a:srgbClr val="FF0000"/>
                </a:solidFill>
              </a:rPr>
              <a:t>)</a:t>
            </a:r>
          </a:p>
          <a:p>
            <a:r>
              <a:rPr lang="el-GR" sz="2000" dirty="0">
                <a:solidFill>
                  <a:srgbClr val="FF0000"/>
                </a:solidFill>
              </a:rPr>
              <a:t>Πεπτίδια με αντιοξειδωτική δράση</a:t>
            </a:r>
          </a:p>
          <a:p>
            <a:r>
              <a:rPr lang="el-GR" sz="2000" dirty="0">
                <a:solidFill>
                  <a:srgbClr val="FF0000"/>
                </a:solidFill>
              </a:rPr>
              <a:t>Πεπτίδια που αναστέλλουν τη λειτουργία της </a:t>
            </a:r>
            <a:r>
              <a:rPr lang="el-GR" sz="2000" dirty="0" err="1">
                <a:solidFill>
                  <a:srgbClr val="FF0000"/>
                </a:solidFill>
              </a:rPr>
              <a:t>νευρομυικής</a:t>
            </a:r>
            <a:r>
              <a:rPr lang="el-GR" sz="2000" dirty="0">
                <a:solidFill>
                  <a:srgbClr val="FF0000"/>
                </a:solidFill>
              </a:rPr>
              <a:t> σύναψης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argireline</a:t>
            </a:r>
            <a:r>
              <a:rPr lang="en-US" sz="2000" dirty="0">
                <a:solidFill>
                  <a:srgbClr val="FF0000"/>
                </a:solidFill>
              </a:rPr>
              <a:t>=</a:t>
            </a:r>
            <a:r>
              <a:rPr lang="en-US" sz="2000" dirty="0" err="1">
                <a:solidFill>
                  <a:srgbClr val="FF0000"/>
                </a:solidFill>
              </a:rPr>
              <a:t>botox</a:t>
            </a:r>
            <a:r>
              <a:rPr lang="en-US" sz="2000" dirty="0">
                <a:solidFill>
                  <a:srgbClr val="FF0000"/>
                </a:solidFill>
              </a:rPr>
              <a:t> like peptide)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06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D5895F-55EC-49FD-A682-69EFB8D1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Πεπτίδια που αναστέλλουν τη λειτουργία της </a:t>
            </a:r>
            <a:r>
              <a:rPr lang="el-GR" dirty="0" err="1">
                <a:solidFill>
                  <a:srgbClr val="FF0000"/>
                </a:solidFill>
              </a:rPr>
              <a:t>νευρομυικής</a:t>
            </a:r>
            <a:r>
              <a:rPr lang="el-GR" dirty="0">
                <a:solidFill>
                  <a:srgbClr val="FF0000"/>
                </a:solidFill>
              </a:rPr>
              <a:t> σύναψης 3-Ακετυλοεξαπεπτίδιο</a:t>
            </a:r>
            <a:br>
              <a:rPr lang="el-GR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Botox like peptide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9724676-4AA4-4B13-BFFC-978149073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1400" dirty="0"/>
              <a:t>• Το 3-aκετυλοεξαπεπτίδιο (</a:t>
            </a:r>
            <a:r>
              <a:rPr lang="el-GR" sz="1400" dirty="0" err="1"/>
              <a:t>Acetyl</a:t>
            </a:r>
            <a:r>
              <a:rPr lang="el-GR" sz="1400" dirty="0"/>
              <a:t> hexapeptide-3) όταν εφαρμοσθεί τοπικά εμποδίζει την απελευθέρωση των </a:t>
            </a:r>
            <a:r>
              <a:rPr lang="el-GR" sz="1400" dirty="0" err="1"/>
              <a:t>νευρομεταβιβαστών</a:t>
            </a:r>
            <a:r>
              <a:rPr lang="el-GR" sz="1400" dirty="0"/>
              <a:t> στη </a:t>
            </a:r>
            <a:r>
              <a:rPr lang="el-GR" sz="1400" dirty="0" err="1"/>
              <a:t>νευρομυική</a:t>
            </a:r>
            <a:r>
              <a:rPr lang="el-GR" sz="1400" dirty="0"/>
              <a:t> σύναψη και έτσι τους μηχανικούς παράγοντες που οδηγούν στη δημιουργία ρυτίδων έκφρασης. </a:t>
            </a:r>
          </a:p>
          <a:p>
            <a:r>
              <a:rPr lang="el-GR" sz="1400" dirty="0"/>
              <a:t>• Σχεδιάστηκε με πρότυπο το </a:t>
            </a:r>
            <a:r>
              <a:rPr lang="el-GR" sz="1400" dirty="0" err="1"/>
              <a:t>αμινοτελικό</a:t>
            </a:r>
            <a:r>
              <a:rPr lang="el-GR" sz="1400" dirty="0"/>
              <a:t> άκρο της </a:t>
            </a:r>
            <a:r>
              <a:rPr lang="el-GR" sz="1400" dirty="0" err="1"/>
              <a:t>μεμβρανικής</a:t>
            </a:r>
            <a:r>
              <a:rPr lang="el-GR" sz="1400" dirty="0"/>
              <a:t> πρωτεΐνης SNAP-25. </a:t>
            </a:r>
          </a:p>
          <a:p>
            <a:r>
              <a:rPr lang="el-GR" sz="1400" dirty="0"/>
              <a:t>• Η πρωτεΐνη SNAP-25 σχηματίζει μαζί με άλλες πρωτεΐνες το </a:t>
            </a:r>
            <a:r>
              <a:rPr lang="el-GR" sz="1400" dirty="0" err="1"/>
              <a:t>σύμπλοκο</a:t>
            </a:r>
            <a:r>
              <a:rPr lang="el-GR" sz="1400" dirty="0"/>
              <a:t> SNARE (SNARE </a:t>
            </a:r>
            <a:r>
              <a:rPr lang="el-GR" sz="1400" dirty="0" err="1"/>
              <a:t>complex</a:t>
            </a:r>
            <a:r>
              <a:rPr lang="el-GR" sz="1400" dirty="0"/>
              <a:t>), το οποίο ρυθμίζει την εξαρτώμενη από το ασβέστιο απελευθέρωση </a:t>
            </a:r>
            <a:r>
              <a:rPr lang="el-GR" sz="1400" dirty="0" err="1"/>
              <a:t>νευρομεταβιβαστών</a:t>
            </a:r>
            <a:r>
              <a:rPr lang="el-GR" sz="1400" dirty="0"/>
              <a:t> από τα </a:t>
            </a:r>
            <a:r>
              <a:rPr lang="el-GR" sz="1400" dirty="0" err="1"/>
              <a:t>κυστίδια</a:t>
            </a:r>
            <a:r>
              <a:rPr lang="el-GR" sz="1400" dirty="0"/>
              <a:t> στη </a:t>
            </a:r>
            <a:r>
              <a:rPr lang="el-GR" sz="1400" dirty="0" err="1"/>
              <a:t>νευρομυική</a:t>
            </a:r>
            <a:r>
              <a:rPr lang="el-GR" sz="1400" dirty="0"/>
              <a:t> σύναψη, διαδικασία απαραίτητη για την εκτέλεση της </a:t>
            </a:r>
            <a:r>
              <a:rPr lang="el-GR" sz="1400" dirty="0" err="1"/>
              <a:t>μυικής</a:t>
            </a:r>
            <a:r>
              <a:rPr lang="el-GR" sz="1400" dirty="0"/>
              <a:t> συστολής. </a:t>
            </a:r>
          </a:p>
          <a:p>
            <a:r>
              <a:rPr lang="el-GR" sz="1400" dirty="0"/>
              <a:t>• Το 3-ακετυλοεξαπεπτίδιο μιμούμενο δομικά την πρωτεΐνη SNAP-25, παρεμβάλλεται στο </a:t>
            </a:r>
            <a:r>
              <a:rPr lang="el-GR" sz="1400" dirty="0" err="1"/>
              <a:t>σύμπλοκο</a:t>
            </a:r>
            <a:r>
              <a:rPr lang="el-GR" sz="1400" dirty="0"/>
              <a:t> SNARE, το αποσταθεροποιεί και έτσι εμποδίζει την απελευθέρωση των </a:t>
            </a:r>
            <a:r>
              <a:rPr lang="el-GR" sz="1400" dirty="0" err="1"/>
              <a:t>νευρομεταβιβαστών</a:t>
            </a:r>
            <a:r>
              <a:rPr lang="el-GR" sz="1400" dirty="0"/>
              <a:t> στη </a:t>
            </a:r>
            <a:r>
              <a:rPr lang="el-GR" sz="1400" dirty="0" err="1"/>
              <a:t>νευρομυική</a:t>
            </a:r>
            <a:r>
              <a:rPr lang="el-GR" sz="1400" dirty="0"/>
              <a:t> σύναψη και τη  </a:t>
            </a:r>
            <a:r>
              <a:rPr lang="el-GR" sz="1400" dirty="0" err="1"/>
              <a:t>μυική</a:t>
            </a:r>
            <a:r>
              <a:rPr lang="el-GR" sz="1400" dirty="0"/>
              <a:t> συστολή. </a:t>
            </a:r>
          </a:p>
          <a:p>
            <a:r>
              <a:rPr lang="el-GR" sz="1400" dirty="0"/>
              <a:t>• Παρουσιάζει ικανοποιητική ενδοδερμική απορρόφηση in </a:t>
            </a:r>
            <a:r>
              <a:rPr lang="el-GR" sz="1400" dirty="0" err="1"/>
              <a:t>vitro</a:t>
            </a:r>
            <a:r>
              <a:rPr lang="el-GR" sz="1400" dirty="0"/>
              <a:t> και σε πειράματα που έγιναν σε υγιείς εθελοντές φαίνεται ότι γαλάκτωμα με 10% συγκέντρωση 3-ακετυλοεξαπεπτίδιου μειώνει το βάθος των ρυτίδων κατά 30% μετά από τοπική εφαρμογή 30 ημερών, ενώ το </a:t>
            </a:r>
            <a:r>
              <a:rPr lang="el-GR" sz="1400" dirty="0" err="1"/>
              <a:t>placebo</a:t>
            </a:r>
            <a:r>
              <a:rPr lang="el-GR" sz="1400" dirty="0"/>
              <a:t> γαλάκτωμα επιφέρει μείωση κατά 10%. Ενσωματώνεται σε αντιρυτιδικά προϊόντα συνήθως σε συγκέντρωση 25-50 </a:t>
            </a:r>
            <a:r>
              <a:rPr lang="el-GR" sz="1400" dirty="0" err="1"/>
              <a:t>ppm</a:t>
            </a:r>
            <a:r>
              <a:rPr lang="el-GR" sz="1400" dirty="0"/>
              <a:t>. </a:t>
            </a:r>
          </a:p>
          <a:p>
            <a:r>
              <a:rPr lang="el-GR" sz="1400" dirty="0"/>
              <a:t>• Συμπερασματικά, φαίνεται ότι η χρήση πεπτιδίων με την προϋπόθεση, ότι αυτά </a:t>
            </a:r>
            <a:r>
              <a:rPr lang="el-GR" sz="1400" dirty="0" err="1"/>
              <a:t>απορροφώνται</a:t>
            </a:r>
            <a:r>
              <a:rPr lang="el-GR" sz="1400" dirty="0"/>
              <a:t> από το δέρμα στις απαιτούμενες για την εκδήλωση της δράσης τους συγκεντρώσεις, μπορεί να αποβεί ιδιαίτερα αποτελεσματική στην παρασκευή </a:t>
            </a:r>
            <a:r>
              <a:rPr lang="el-GR" sz="1400" dirty="0" err="1"/>
              <a:t>αντιγηραντικών</a:t>
            </a:r>
            <a:r>
              <a:rPr lang="el-GR" sz="1400" dirty="0"/>
              <a:t> προϊόντων.</a:t>
            </a:r>
          </a:p>
        </p:txBody>
      </p:sp>
    </p:spTree>
    <p:extLst>
      <p:ext uri="{BB962C8B-B14F-4D97-AF65-F5344CB8AC3E}">
        <p14:creationId xmlns:p14="http://schemas.microsoft.com/office/powerpoint/2010/main" val="84144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151F70-20D3-4988-A34C-780F3E073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1254424"/>
            <a:ext cx="8911687" cy="128089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ΠΑΡΑΔΕΙΓΜΑ</a:t>
            </a:r>
            <a:r>
              <a:rPr lang="en-US" dirty="0">
                <a:solidFill>
                  <a:srgbClr val="FF0000"/>
                </a:solidFill>
              </a:rPr>
              <a:t> 1: </a:t>
            </a:r>
            <a:r>
              <a:rPr lang="el-GR" dirty="0">
                <a:solidFill>
                  <a:srgbClr val="FF0000"/>
                </a:solidFill>
              </a:rPr>
              <a:t>ΧΡΗΣΗ ΑΣΚΟΡΒΙΚΟΥ ΟΞΕΟΣ ΣΤΑ ΚΑΛΛΥΝΤΙΚΑ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65AF5D-ADD6-446D-85FE-23451E8B9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888202"/>
            <a:ext cx="8915400" cy="3777622"/>
          </a:xfrm>
        </p:spPr>
        <p:txBody>
          <a:bodyPr/>
          <a:lstStyle/>
          <a:p>
            <a:r>
              <a:rPr lang="el-GR" dirty="0"/>
              <a:t>ΔΡΑΣΗ, ΠΛΕΟΝΕΚΤΗΜΑΤΑ, ΜΕΙΟΝΕΚΤΗΜΑΤΑ </a:t>
            </a:r>
          </a:p>
          <a:p>
            <a:r>
              <a:rPr lang="el-GR" dirty="0"/>
              <a:t>ΕΝΣΩΜΑΤΩΣΗ ΣΤΗΝ ΤΡΛΙΚΑ ΦΟΡΜΟΥΛΑ</a:t>
            </a:r>
          </a:p>
        </p:txBody>
      </p:sp>
    </p:spTree>
    <p:extLst>
      <p:ext uri="{BB962C8B-B14F-4D97-AF65-F5344CB8AC3E}">
        <p14:creationId xmlns:p14="http://schemas.microsoft.com/office/powerpoint/2010/main" val="258305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3048000"/>
          </a:xfrm>
        </p:spPr>
        <p:txBody>
          <a:bodyPr>
            <a:normAutofit fontScale="90000"/>
          </a:bodyPr>
          <a:lstStyle/>
          <a:p>
            <a:br>
              <a:rPr lang="el-GR" sz="3200" dirty="0">
                <a:solidFill>
                  <a:srgbClr val="FF0000"/>
                </a:solidFill>
                <a:latin typeface="Arial" charset="0"/>
              </a:rPr>
            </a:br>
            <a:r>
              <a:rPr lang="el-GR" sz="3200" dirty="0">
                <a:solidFill>
                  <a:srgbClr val="FF0000"/>
                </a:solidFill>
                <a:latin typeface="Arial" charset="0"/>
              </a:rPr>
              <a:t>Βιταμίνη </a:t>
            </a:r>
            <a:r>
              <a:rPr lang="en-US" sz="3200" dirty="0">
                <a:solidFill>
                  <a:srgbClr val="FF0000"/>
                </a:solidFill>
                <a:latin typeface="Arial" charset="0"/>
              </a:rPr>
              <a:t>C </a:t>
            </a:r>
            <a:br>
              <a:rPr lang="el-GR" sz="3200" dirty="0">
                <a:solidFill>
                  <a:srgbClr val="FF0000"/>
                </a:solidFill>
                <a:latin typeface="Arial" charset="0"/>
              </a:rPr>
            </a:br>
            <a:br>
              <a:rPr lang="en-US" sz="3200" dirty="0">
                <a:solidFill>
                  <a:srgbClr val="FF0000"/>
                </a:solidFill>
                <a:latin typeface="Arial" charset="0"/>
              </a:rPr>
            </a:br>
            <a:r>
              <a:rPr lang="en-US" sz="3200" dirty="0">
                <a:solidFill>
                  <a:srgbClr val="FF0000"/>
                </a:solidFill>
                <a:latin typeface="Arial" charset="0"/>
              </a:rPr>
              <a:t>L-</a:t>
            </a:r>
            <a:r>
              <a:rPr lang="el-GR" sz="3200" dirty="0" err="1">
                <a:solidFill>
                  <a:srgbClr val="FF0000"/>
                </a:solidFill>
                <a:latin typeface="Arial" charset="0"/>
                <a:cs typeface="Arial" charset="0"/>
              </a:rPr>
              <a:t>Ασκορβικό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 οξύ/</a:t>
            </a:r>
            <a:r>
              <a:rPr lang="el-GR" sz="3200" dirty="0" err="1">
                <a:solidFill>
                  <a:srgbClr val="FF0000"/>
                </a:solidFill>
                <a:latin typeface="Arial" charset="0"/>
              </a:rPr>
              <a:t>Ημιδ</a:t>
            </a:r>
            <a:r>
              <a:rPr lang="el-GR" sz="3200" dirty="0" err="1">
                <a:solidFill>
                  <a:srgbClr val="FF0000"/>
                </a:solidFill>
                <a:latin typeface="Arial" charset="0"/>
                <a:cs typeface="Arial" charset="0"/>
              </a:rPr>
              <a:t>εϋδροασκορβικό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/ </a:t>
            </a:r>
            <a:r>
              <a:rPr lang="el-GR" sz="3200" dirty="0" err="1">
                <a:solidFill>
                  <a:srgbClr val="FF0000"/>
                </a:solidFill>
                <a:latin typeface="Arial" charset="0"/>
                <a:cs typeface="Arial" charset="0"/>
              </a:rPr>
              <a:t>Δεϋδροασκορβικό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b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(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Ascorbic acid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/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semi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Arial" charset="0"/>
              </a:rPr>
              <a:t>Dehydroascorbic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 acid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/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Dehydroascorbic acid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Arial" charset="0"/>
              </a:rPr>
              <a:t>Asc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/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SDA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/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Arial" charset="0"/>
              </a:rPr>
              <a:t>DHA</a:t>
            </a:r>
            <a:r>
              <a:rPr lang="el-G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)</a:t>
            </a:r>
            <a:r>
              <a:rPr lang="el-GR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398014"/>
            <a:ext cx="7772400" cy="6384525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3581401" y="3810001"/>
          <a:ext cx="5000625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S ChemDraw Drawing" r:id="rId3" imgW="5000400" imgH="2507040" progId="ChemDraw.Document.6.0">
                  <p:embed/>
                </p:oleObj>
              </mc:Choice>
              <mc:Fallback>
                <p:oleObj name="CS ChemDraw Drawing" r:id="rId3" imgW="5000400" imgH="2507040" progId="ChemDraw.Document.6.0">
                  <p:embed/>
                  <p:pic>
                    <p:nvPicPr>
                      <p:cNvPr id="655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3810001"/>
                        <a:ext cx="5000625" cy="25066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89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257670"/>
            <a:ext cx="7918648" cy="94719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Βιταμίνη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C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5560" y="2564904"/>
            <a:ext cx="7772400" cy="4114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l-GR" sz="2800" dirty="0" err="1">
                <a:solidFill>
                  <a:srgbClr val="FF0000"/>
                </a:solidFill>
                <a:latin typeface="Arial" charset="0"/>
              </a:rPr>
              <a:t>Υδατοδιαλυτή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, αντιοξειδωτική  α-</a:t>
            </a:r>
            <a:r>
              <a:rPr lang="el-GR" sz="2800" dirty="0" err="1">
                <a:solidFill>
                  <a:srgbClr val="FF0000"/>
                </a:solidFill>
                <a:latin typeface="Arial" charset="0"/>
              </a:rPr>
              <a:t>κετολακτόνη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.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Συντίθεται από φυτά και ζώα, όχι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από τον άνθρωπο.</a:t>
            </a:r>
          </a:p>
          <a:p>
            <a:pPr>
              <a:lnSpc>
                <a:spcPct val="90000"/>
              </a:lnSpc>
            </a:pPr>
            <a:r>
              <a:rPr lang="el-GR" sz="2800" i="1" dirty="0">
                <a:solidFill>
                  <a:srgbClr val="FF0000"/>
                </a:solidFill>
                <a:latin typeface="Arial" charset="0"/>
              </a:rPr>
              <a:t>Ι</a:t>
            </a:r>
            <a:r>
              <a:rPr lang="en-US" sz="2800" i="1" dirty="0">
                <a:solidFill>
                  <a:srgbClr val="FF0000"/>
                </a:solidFill>
                <a:latin typeface="Arial" charset="0"/>
              </a:rPr>
              <a:t>n vitro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μειώνει τις βλάβες που επιφέρει η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UV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ακτινοβολία στο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DNA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l-GR" sz="2800" i="1" dirty="0">
                <a:solidFill>
                  <a:srgbClr val="FF0000"/>
                </a:solidFill>
                <a:latin typeface="Arial" charset="0"/>
              </a:rPr>
              <a:t>Ι</a:t>
            </a:r>
            <a:r>
              <a:rPr lang="en-US" sz="2800" i="1" dirty="0">
                <a:solidFill>
                  <a:srgbClr val="FF0000"/>
                </a:solidFill>
                <a:latin typeface="Arial" charset="0"/>
              </a:rPr>
              <a:t>n vitro</a:t>
            </a:r>
            <a:r>
              <a:rPr lang="el-GR" sz="2800" i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l-GR" sz="2800" dirty="0">
                <a:solidFill>
                  <a:srgbClr val="FF0000"/>
                </a:solidFill>
                <a:latin typeface="Arial" charset="0"/>
              </a:rPr>
              <a:t>προάγει τη σύνθεση του κολλαγόνου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l-GR" sz="2800" dirty="0">
                <a:solidFill>
                  <a:srgbClr val="FF0000"/>
                </a:solidFill>
                <a:latin typeface="Arial" charset="0"/>
              </a:rPr>
              <a:t>Σε χοίρειο δέρμα (15 % συγκέντρωση) </a:t>
            </a:r>
            <a:r>
              <a:rPr lang="el-GR" sz="2800" dirty="0">
                <a:solidFill>
                  <a:srgbClr val="FF0000"/>
                </a:solidFill>
                <a:latin typeface="Arial" charset="0"/>
                <a:cs typeface="Arial" charset="0"/>
              </a:rPr>
              <a:t>προστατεύει από το ερύθημα και το έγκαυμα που προκαλούνται από την </a:t>
            </a:r>
            <a:r>
              <a:rPr lang="en-US" sz="2800" dirty="0">
                <a:solidFill>
                  <a:srgbClr val="FF0000"/>
                </a:solidFill>
                <a:latin typeface="Arial" charset="0"/>
                <a:cs typeface="Arial" charset="0"/>
              </a:rPr>
              <a:t>UV</a:t>
            </a:r>
            <a:r>
              <a:rPr lang="el-GR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ακτινοβόληση</a:t>
            </a:r>
            <a:endParaRPr lang="el-GR" sz="2800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Βοηθά στην αναγέννηση της βιταμίνης Ε</a:t>
            </a:r>
            <a:r>
              <a:rPr lang="el-GR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endParaRPr lang="el-GR" sz="2800" dirty="0">
              <a:solidFill>
                <a:srgbClr val="FF000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l-GR" sz="2800" dirty="0" err="1">
                <a:solidFill>
                  <a:srgbClr val="FF0000"/>
                </a:solidFill>
                <a:latin typeface="Arial" charset="0"/>
              </a:rPr>
              <a:t>Σ</a:t>
            </a:r>
            <a:r>
              <a:rPr lang="el-GR" sz="2800" dirty="0" err="1">
                <a:solidFill>
                  <a:srgbClr val="FF0000"/>
                </a:solidFill>
                <a:latin typeface="Arial" charset="0"/>
                <a:cs typeface="Arial" charset="0"/>
              </a:rPr>
              <a:t>υνεργιστική</a:t>
            </a:r>
            <a:r>
              <a:rPr lang="el-GR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l-GR" sz="2800" dirty="0" err="1">
                <a:solidFill>
                  <a:srgbClr val="FF0000"/>
                </a:solidFill>
                <a:latin typeface="Arial" charset="0"/>
                <a:cs typeface="Arial" charset="0"/>
              </a:rPr>
              <a:t>φωτοπροστατευτική</a:t>
            </a:r>
            <a:r>
              <a:rPr lang="el-GR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δράση με τη βιταμίνη Ε</a:t>
            </a:r>
            <a:endParaRPr lang="el-GR" sz="2800" dirty="0">
              <a:solidFill>
                <a:srgbClr val="FF0000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Ασταθές</a:t>
            </a:r>
          </a:p>
          <a:p>
            <a:pPr>
              <a:lnSpc>
                <a:spcPct val="90000"/>
              </a:lnSpc>
            </a:pPr>
            <a:r>
              <a:rPr lang="el-GR" sz="2800" dirty="0">
                <a:solidFill>
                  <a:srgbClr val="FF0000"/>
                </a:solidFill>
                <a:latin typeface="Arial" charset="0"/>
              </a:rPr>
              <a:t>Απορροφάται από το δέρμα καλά μόνο από προϊόντα με χαμηλό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pH.</a:t>
            </a:r>
            <a:endParaRPr lang="el-GR" sz="2800" dirty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l-GR" sz="2800" dirty="0">
              <a:solidFill>
                <a:srgbClr val="FFFF00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l-GR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00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AB3241-F04A-4787-8357-ED28AFB40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ΠΑΡΑΓΩΓΑ ΤΟΥ ΑΣΚΟΡΒΙΚΟΥ ΟΞΕΟΣ ΠΟΥ ΧΡΗΣΙΜΟΠΟΙΟΥΝΤΑΙ ΣΤΑ ΚΑΛΛΥΝΤΙΚΑ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2F4699-E20F-4E49-BA19-415372139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Αντιμετώπιση προβλημάτων ενσωμάτωσης </a:t>
            </a:r>
            <a:r>
              <a:rPr lang="el-GR" sz="2400" dirty="0" err="1"/>
              <a:t>ασκορβικού</a:t>
            </a:r>
            <a:r>
              <a:rPr lang="el-GR" sz="2400" dirty="0"/>
              <a:t> οξέος στα καλλυντικά που πρέπει να λυθούν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M</a:t>
            </a:r>
            <a:r>
              <a:rPr lang="el-GR" sz="2400" dirty="0" err="1"/>
              <a:t>εγαλύτερη</a:t>
            </a:r>
            <a:r>
              <a:rPr lang="el-GR" sz="2400" dirty="0"/>
              <a:t> σταθερότητα, </a:t>
            </a:r>
            <a:r>
              <a:rPr lang="el-GR" sz="2400" dirty="0" err="1"/>
              <a:t>καλάη</a:t>
            </a:r>
            <a:r>
              <a:rPr lang="el-GR" sz="2400" dirty="0"/>
              <a:t> ενδοδερμική απορρόφηση</a:t>
            </a:r>
          </a:p>
        </p:txBody>
      </p:sp>
    </p:spTree>
    <p:extLst>
      <p:ext uri="{BB962C8B-B14F-4D97-AF65-F5344CB8AC3E}">
        <p14:creationId xmlns:p14="http://schemas.microsoft.com/office/powerpoint/2010/main" val="356247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BE38E9-2DE0-4287-B176-A198AD199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Παράγωγα του </a:t>
            </a:r>
            <a:r>
              <a:rPr lang="el-GR" b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ασκορβικού</a:t>
            </a:r>
            <a:r>
              <a:rPr lang="el-GR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οξέος που χρησιμοποιούνται στα καλλυντικά προϊόντα</a:t>
            </a:r>
            <a:r>
              <a:rPr lang="el-GR" b="1" dirty="0">
                <a:solidFill>
                  <a:srgbClr val="FF0000"/>
                </a:solidFill>
                <a:latin typeface="Arial" charset="0"/>
              </a:rPr>
              <a:t> </a:t>
            </a:r>
            <a:br>
              <a:rPr lang="en-US" b="1" dirty="0">
                <a:solidFill>
                  <a:srgbClr val="FF0000"/>
                </a:solidFill>
                <a:latin typeface="Arial" charset="0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CA4999E-F92F-4F97-8FFF-305425377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I) </a:t>
            </a:r>
            <a:r>
              <a:rPr lang="el-GR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6-Παλμιτικός εστέρας του </a:t>
            </a:r>
            <a:r>
              <a:rPr lang="el-GR" b="1" dirty="0" err="1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ασκορβικού</a:t>
            </a:r>
            <a:r>
              <a:rPr lang="el-GR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 οξέος</a:t>
            </a:r>
          </a:p>
          <a:p>
            <a:r>
              <a:rPr lang="el-GR" b="1" dirty="0"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+mj-cs"/>
              </a:rPr>
              <a:t>ΙΙ)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 II) </a:t>
            </a:r>
            <a:r>
              <a:rPr lang="el-GR" b="1" dirty="0">
                <a:solidFill>
                  <a:srgbClr val="FF0000"/>
                </a:solidFill>
                <a:latin typeface="Arial" charset="0"/>
              </a:rPr>
              <a:t>Άλας με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Mg</a:t>
            </a:r>
            <a:r>
              <a:rPr lang="el-GR" b="1" dirty="0">
                <a:solidFill>
                  <a:srgbClr val="FF0000"/>
                </a:solidFill>
                <a:latin typeface="Arial" charset="0"/>
              </a:rPr>
              <a:t> του φωσφορικού εστέρα του </a:t>
            </a:r>
            <a:r>
              <a:rPr lang="el-GR" b="1" dirty="0" err="1">
                <a:solidFill>
                  <a:srgbClr val="FF0000"/>
                </a:solidFill>
                <a:latin typeface="Arial" charset="0"/>
              </a:rPr>
              <a:t>ασκορβικού</a:t>
            </a:r>
            <a:r>
              <a:rPr lang="el-GR" b="1" dirty="0">
                <a:solidFill>
                  <a:srgbClr val="FF0000"/>
                </a:solidFill>
                <a:latin typeface="Arial" charset="0"/>
              </a:rPr>
              <a:t> οξέος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117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10053" y="312937"/>
            <a:ext cx="7772400" cy="1373819"/>
          </a:xfrm>
        </p:spPr>
        <p:txBody>
          <a:bodyPr>
            <a:normAutofit fontScale="90000"/>
          </a:bodyPr>
          <a:lstStyle/>
          <a:p>
            <a:r>
              <a:rPr lang="el-GR" sz="32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Παράγωγα του </a:t>
            </a:r>
            <a:r>
              <a:rPr lang="el-GR" sz="3200" b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ασκορβικού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οξέος που χρησιμοποιούνται στα καλλυντικά προϊόντα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:</a:t>
            </a:r>
            <a:br>
              <a:rPr lang="en-US" sz="32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I) 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6-Παλμιτικός εστέρας του </a:t>
            </a:r>
            <a:r>
              <a:rPr lang="el-GR" sz="3200" b="1" dirty="0" err="1">
                <a:solidFill>
                  <a:srgbClr val="FF0000"/>
                </a:solidFill>
                <a:latin typeface="Arial" charset="0"/>
              </a:rPr>
              <a:t>ασκορβικού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 οξέος</a:t>
            </a:r>
            <a:br>
              <a:rPr lang="el-GR" sz="3200" b="1" dirty="0">
                <a:solidFill>
                  <a:srgbClr val="FF0000"/>
                </a:solidFill>
                <a:latin typeface="Arial" charset="0"/>
              </a:rPr>
            </a:br>
            <a:br>
              <a:rPr lang="el-GR" b="1" dirty="0">
                <a:solidFill>
                  <a:srgbClr val="FFFF00"/>
                </a:solidFill>
                <a:latin typeface="Arial" charset="0"/>
              </a:rPr>
            </a:br>
            <a:br>
              <a:rPr lang="el-GR" sz="3200" b="1" dirty="0">
                <a:latin typeface="Arial" charset="0"/>
              </a:rPr>
            </a:br>
            <a:br>
              <a:rPr lang="en-US" sz="3200" b="1" dirty="0">
                <a:latin typeface="Arial" charset="0"/>
              </a:rPr>
            </a:br>
            <a:br>
              <a:rPr lang="el-GR" sz="3200" b="1" dirty="0">
                <a:latin typeface="Arial" charset="0"/>
              </a:rPr>
            </a:br>
            <a:endParaRPr lang="el-GR" sz="3200" b="1" dirty="0">
              <a:latin typeface="Arial" charset="0"/>
            </a:endParaRPr>
          </a:p>
        </p:txBody>
      </p:sp>
      <p:graphicFrame>
        <p:nvGraphicFramePr>
          <p:cNvPr id="67587" name="Object 3"/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1185379143"/>
              </p:ext>
            </p:extLst>
          </p:nvPr>
        </p:nvGraphicFramePr>
        <p:xfrm>
          <a:off x="1933853" y="2638887"/>
          <a:ext cx="78486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S ChemDraw Drawing" r:id="rId3" imgW="3200760" imgH="2512800" progId="ChemDraw.Document.6.0">
                  <p:embed/>
                </p:oleObj>
              </mc:Choice>
              <mc:Fallback>
                <p:oleObj name="CS ChemDraw Drawing" r:id="rId3" imgW="3200760" imgH="2512800" progId="ChemDraw.Document.6.0">
                  <p:embed/>
                  <p:pic>
                    <p:nvPicPr>
                      <p:cNvPr id="675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853" y="2638887"/>
                        <a:ext cx="7848600" cy="4038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90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908720"/>
            <a:ext cx="8229600" cy="936104"/>
          </a:xfrm>
        </p:spPr>
        <p:txBody>
          <a:bodyPr>
            <a:normAutofit fontScale="90000"/>
          </a:bodyPr>
          <a:lstStyle/>
          <a:p>
            <a:br>
              <a:rPr lang="en-US" sz="3100" b="1" dirty="0">
                <a:solidFill>
                  <a:srgbClr val="FFFF00"/>
                </a:solidFill>
                <a:latin typeface="Arial" charset="0"/>
              </a:rPr>
            </a:br>
            <a:br>
              <a:rPr lang="en-US" sz="3100" b="1" dirty="0">
                <a:solidFill>
                  <a:srgbClr val="FFFF00"/>
                </a:solidFill>
                <a:latin typeface="Arial" charset="0"/>
              </a:rPr>
            </a:br>
            <a:br>
              <a:rPr lang="en-US" sz="3100" b="1" dirty="0">
                <a:solidFill>
                  <a:srgbClr val="FFFF00"/>
                </a:solidFill>
                <a:latin typeface="Arial" charset="0"/>
              </a:rPr>
            </a:br>
            <a:br>
              <a:rPr lang="el-GR" b="1" dirty="0">
                <a:solidFill>
                  <a:srgbClr val="FFFF00"/>
                </a:solidFill>
                <a:latin typeface="Arial" charset="0"/>
              </a:rPr>
            </a:br>
            <a:br>
              <a:rPr lang="el-GR" b="1" dirty="0">
                <a:solidFill>
                  <a:srgbClr val="FFFF00"/>
                </a:solidFill>
                <a:latin typeface="Arial" charset="0"/>
              </a:rPr>
            </a:br>
            <a:endParaRPr lang="el-GR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844824"/>
            <a:ext cx="7772400" cy="3934994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Αντιοξειδωτική δράση</a:t>
            </a:r>
          </a:p>
          <a:p>
            <a:r>
              <a:rPr lang="el-GR" dirty="0" err="1">
                <a:solidFill>
                  <a:srgbClr val="FF0000"/>
                </a:solidFill>
                <a:latin typeface="Arial" charset="0"/>
              </a:rPr>
              <a:t>Λιπόφιλο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 παράγωγο, που εισέρχεται στο δέρμα</a:t>
            </a: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Μείωση της παραγωγής ελευθέρων ριζών σε χοίρειο δέρμα μετά από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UV 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ακτινοβόληση</a:t>
            </a: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Μειωμένη μετατροπή σε </a:t>
            </a:r>
            <a:r>
              <a:rPr lang="el-GR" dirty="0" err="1">
                <a:solidFill>
                  <a:srgbClr val="FF0000"/>
                </a:solidFill>
                <a:latin typeface="Arial" charset="0"/>
              </a:rPr>
              <a:t>ασκορβικό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 οξύ</a:t>
            </a:r>
          </a:p>
          <a:p>
            <a:pPr>
              <a:buFontTx/>
              <a:buNone/>
            </a:pPr>
            <a:r>
              <a:rPr lang="el-GR" dirty="0">
                <a:solidFill>
                  <a:srgbClr val="FF0000"/>
                </a:solidFill>
                <a:latin typeface="Arial" charset="0"/>
              </a:rPr>
              <a:t>	στο δέρμα </a:t>
            </a: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Αντιφλεγμονώδης δράση (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?)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>
              <a:buFontTx/>
              <a:buNone/>
            </a:pPr>
            <a:endParaRPr lang="el-GR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587FBA8-79A8-42C5-9581-49BCE527259D}"/>
              </a:ext>
            </a:extLst>
          </p:cNvPr>
          <p:cNvSpPr/>
          <p:nvPr/>
        </p:nvSpPr>
        <p:spPr>
          <a:xfrm>
            <a:off x="2851287" y="1078182"/>
            <a:ext cx="80016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charset="0"/>
              </a:rPr>
              <a:t>I) </a:t>
            </a:r>
            <a:r>
              <a:rPr lang="el-GR" sz="2800" b="1" dirty="0">
                <a:solidFill>
                  <a:srgbClr val="FF0000"/>
                </a:solidFill>
                <a:latin typeface="Arial" charset="0"/>
              </a:rPr>
              <a:t>6-Παλμιτικός εστέρας του </a:t>
            </a:r>
            <a:r>
              <a:rPr lang="el-GR" sz="2800" b="1" dirty="0" err="1">
                <a:solidFill>
                  <a:srgbClr val="FF0000"/>
                </a:solidFill>
                <a:latin typeface="Arial" charset="0"/>
              </a:rPr>
              <a:t>ασκορβικού</a:t>
            </a:r>
            <a:r>
              <a:rPr lang="el-GR" sz="2800" b="1" dirty="0">
                <a:solidFill>
                  <a:srgbClr val="FF0000"/>
                </a:solidFill>
                <a:latin typeface="Arial" charset="0"/>
              </a:rPr>
              <a:t> οξέος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4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II) 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Άλας με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Mg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 του φωσφορικού εστέρα του </a:t>
            </a:r>
            <a:r>
              <a:rPr lang="el-GR" sz="3200" b="1" dirty="0" err="1">
                <a:solidFill>
                  <a:srgbClr val="FF0000"/>
                </a:solidFill>
                <a:latin typeface="Arial" charset="0"/>
              </a:rPr>
              <a:t>ασκορβικού</a:t>
            </a:r>
            <a:r>
              <a:rPr lang="el-GR" sz="3200" b="1" dirty="0">
                <a:solidFill>
                  <a:srgbClr val="FF0000"/>
                </a:solidFill>
                <a:latin typeface="Arial" charset="0"/>
              </a:rPr>
              <a:t> οξέος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Arial" charset="0"/>
              </a:rPr>
              <a:t>Y</a:t>
            </a:r>
            <a:r>
              <a:rPr lang="el-GR" dirty="0" err="1">
                <a:solidFill>
                  <a:srgbClr val="FF0000"/>
                </a:solidFill>
                <a:latin typeface="Arial" charset="0"/>
              </a:rPr>
              <a:t>δατοδιαλυτό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, αντιοξειδωτικό μόριο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Προάγει τη σύνθεση κολλαγόνου 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in vitro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Λευκαντική δράση 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in vivo</a:t>
            </a:r>
            <a:endParaRPr lang="el-GR" dirty="0">
              <a:solidFill>
                <a:srgbClr val="FF0000"/>
              </a:solidFill>
              <a:latin typeface="Arial" charset="0"/>
            </a:endParaRP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Διαπερνά σε μικρό βαθμό την επιδερμίδα</a:t>
            </a:r>
          </a:p>
          <a:p>
            <a:r>
              <a:rPr lang="el-GR" dirty="0">
                <a:solidFill>
                  <a:srgbClr val="FF0000"/>
                </a:solidFill>
                <a:latin typeface="Arial" charset="0"/>
              </a:rPr>
              <a:t>Μειωμένη μετατροπή σε </a:t>
            </a:r>
            <a:r>
              <a:rPr lang="el-GR" dirty="0" err="1">
                <a:solidFill>
                  <a:srgbClr val="FF0000"/>
                </a:solidFill>
                <a:latin typeface="Arial" charset="0"/>
              </a:rPr>
              <a:t>ασκορβικό</a:t>
            </a:r>
            <a:r>
              <a:rPr lang="el-GR" dirty="0">
                <a:solidFill>
                  <a:srgbClr val="FF0000"/>
                </a:solidFill>
                <a:latin typeface="Arial" charset="0"/>
              </a:rPr>
              <a:t> οξύ στο δέρμα</a:t>
            </a:r>
          </a:p>
          <a:p>
            <a:endParaRPr lang="el-G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842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</TotalTime>
  <Words>660</Words>
  <Application>Microsoft Office PowerPoint</Application>
  <PresentationFormat>Ευρεία οθόνη</PresentationFormat>
  <Paragraphs>55</Paragraphs>
  <Slides>12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Θρόισμα</vt:lpstr>
      <vt:lpstr>CS ChemDraw Drawing</vt:lpstr>
      <vt:lpstr>ΕΙΣΑΓΩΓΗ ΣΤΗ ΔΕΡΜΑΤΟΚΟΣΜΗΤΟΛΟΓΙΑ (β)</vt:lpstr>
      <vt:lpstr>ΠΑΡΑΔΕΙΓΜΑ 1: ΧΡΗΣΗ ΑΣΚΟΡΒΙΚΟΥ ΟΞΕΟΣ ΣΤΑ ΚΑΛΛΥΝΤΙΚΑ</vt:lpstr>
      <vt:lpstr> Βιταμίνη C   L-Ασκορβικό οξύ/Ημιδεϋδροασκορβικό/ Δεϋδροασκορβικό  (Ascorbic acid/semi-Dehydroascorbic acid/Dehydroascorbic acid, Asc/SDA/DHA) </vt:lpstr>
      <vt:lpstr>Βιταμίνη C</vt:lpstr>
      <vt:lpstr>ΠΑΡΑΓΩΓΑ ΤΟΥ ΑΣΚΟΡΒΙΚΟΥ ΟΞΕΟΣ ΠΟΥ ΧΡΗΣΙΜΟΠΟΙΟΥΝΤΑΙ ΣΤΑ ΚΑΛΛΥΝΤΙΚΑ</vt:lpstr>
      <vt:lpstr>Παράγωγα του ασκορβικού οξέος που χρησιμοποιούνται στα καλλυντικά προϊόντα  </vt:lpstr>
      <vt:lpstr>Παράγωγα του ασκορβικού οξέος που χρησιμοποιούνται στα καλλυντικά προϊόντα : I) 6-Παλμιτικός εστέρας του ασκορβικού οξέος     </vt:lpstr>
      <vt:lpstr>     </vt:lpstr>
      <vt:lpstr>II) Άλας με Mg του φωσφορικού εστέρα του ασκορβικού οξέος</vt:lpstr>
      <vt:lpstr>ΠΑΡΑΔΕΙΓΜΑ 2: EΝΔΟΓΕΝΕΙΣ ΠΑΡΑΓΟΝΤΕΣ ΑΝΑΠΤΥΞΗΣ-ΠΕΠΤΙΔΙΑ</vt:lpstr>
      <vt:lpstr>ΠΕΠΤΙΔΙΑ ΠΟΥ ΧΡΗΣΙΜΟΠΟΙΟΥΝΤΑΙ ΣΤΑ ΚΑΛΛΥΝΤΙΚΑ (ΣΥΝΘΕΤΙΚΑ ΑΝΑΛΟΓΑ ΑΝΘΡΩΠΙΝΩΝ ΠΕΠΤΙΔΙΩΝ)</vt:lpstr>
      <vt:lpstr>Πεπτίδια που αναστέλλουν τη λειτουργία της νευρομυικής σύναψης 3-Ακετυλοεξαπεπτίδιο Botox like peptide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TEI ΑΘΗΝΑΣ</dc:title>
  <dc:creator>Athanasia varvaresou</dc:creator>
  <cp:lastModifiedBy>Kriton Iakovou</cp:lastModifiedBy>
  <cp:revision>410</cp:revision>
  <dcterms:created xsi:type="dcterms:W3CDTF">2015-10-09T06:18:33Z</dcterms:created>
  <dcterms:modified xsi:type="dcterms:W3CDTF">2019-10-11T08:13:09Z</dcterms:modified>
</cp:coreProperties>
</file>