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401" r:id="rId14"/>
    <p:sldId id="403" r:id="rId15"/>
    <p:sldId id="270" r:id="rId16"/>
    <p:sldId id="271" r:id="rId17"/>
    <p:sldId id="272" r:id="rId18"/>
    <p:sldId id="273" r:id="rId19"/>
    <p:sldId id="274" r:id="rId20"/>
    <p:sldId id="269" r:id="rId21"/>
    <p:sldId id="404" r:id="rId22"/>
    <p:sldId id="40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00" autoAdjust="0"/>
    <p:restoredTop sz="94660"/>
  </p:normalViewPr>
  <p:slideViewPr>
    <p:cSldViewPr snapToGrid="0">
      <p:cViewPr varScale="1">
        <p:scale>
          <a:sx n="85" d="100"/>
          <a:sy n="85" d="100"/>
        </p:scale>
        <p:origin x="43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11/20/2024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41D2AC3-6A0B-4169-B1EA-E3AE8B351BDD}"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D4B9363-8B87-41B7-9F8E-64519CBB8F34}"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AEF5746-5284-4951-9F37-7AE924EDBCB7}"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398B29-7265-4A65-A2A4-6703C057B7C1}"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28FBA082-94DF-4C4B-A041-6624924AB0A8}" type="datetimeFigureOut">
              <a:rPr lang="en-US" dirty="0"/>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27686C4-3AB5-4E0C-86CA-FB108C350AA9}" type="datetimeFigureOut">
              <a:rPr lang="en-US" dirty="0"/>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816864" y="1600200"/>
            <a:ext cx="10871200" cy="4495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621CFD97-1C96-4228-8470-1DBA02AA2556}" type="datetimeFigureOut">
              <a:rPr lang="el-GR"/>
              <a:pPr>
                <a:defRPr/>
              </a:pPr>
              <a:t>20/11/2024</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5AB3ABBD-8297-4EF5-A5F7-8061387FC98A}" type="slidenum">
              <a:rPr lang="el-GR"/>
              <a:pPr>
                <a:defRPr/>
              </a:pPr>
              <a:t>‹#›</a:t>
            </a:fld>
            <a:endParaRPr lang="el-GR"/>
          </a:p>
        </p:txBody>
      </p:sp>
    </p:spTree>
    <p:extLst>
      <p:ext uri="{BB962C8B-B14F-4D97-AF65-F5344CB8AC3E}">
        <p14:creationId xmlns:p14="http://schemas.microsoft.com/office/powerpoint/2010/main" val="321122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F7F47CF-67C9-420C-80A5-E2069FF0C2DF}"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685802" y="2861733"/>
            <a:ext cx="5088712"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5993969" y="2861733"/>
            <a:ext cx="5088713"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0C3BFE2-83B7-4B0A-B9D3-AB28331082B3}"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EF78E3-FDA3-4D28-AAA2-0B81F349A39D}"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11/20/2024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earch.aota.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tcentennial.org/" TargetMode="External"/><Relationship Id="rId2" Type="http://schemas.openxmlformats.org/officeDocument/2006/relationships/hyperlink" Target="https://www.aotf.org/" TargetMode="External"/><Relationship Id="rId1" Type="http://schemas.openxmlformats.org/officeDocument/2006/relationships/slideLayout" Target="../slideLayouts/slideLayout2.xml"/><Relationship Id="rId4" Type="http://schemas.openxmlformats.org/officeDocument/2006/relationships/hyperlink" Target="https://chan.usc.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3C6CC0A-C721-4F3A-B8F3-7105209DA5E3}"/>
              </a:ext>
            </a:extLst>
          </p:cNvPr>
          <p:cNvSpPr>
            <a:spLocks noGrp="1"/>
          </p:cNvSpPr>
          <p:nvPr>
            <p:ph type="subTitle" idx="1"/>
          </p:nvPr>
        </p:nvSpPr>
        <p:spPr/>
        <p:txBody>
          <a:bodyPr/>
          <a:lstStyle/>
          <a:p>
            <a:endParaRPr lang="el-GR" dirty="0"/>
          </a:p>
        </p:txBody>
      </p:sp>
      <p:sp>
        <p:nvSpPr>
          <p:cNvPr id="4" name="Title 1">
            <a:extLst>
              <a:ext uri="{FF2B5EF4-FFF2-40B4-BE49-F238E27FC236}">
                <a16:creationId xmlns:a16="http://schemas.microsoft.com/office/drawing/2014/main" id="{295D4710-4C09-40CC-B625-B7E78F02F309}"/>
              </a:ext>
            </a:extLst>
          </p:cNvPr>
          <p:cNvSpPr>
            <a:spLocks noGrp="1"/>
          </p:cNvSpPr>
          <p:nvPr>
            <p:ph type="ctrTitle"/>
          </p:nvPr>
        </p:nvSpPr>
        <p:spPr>
          <a:xfrm>
            <a:off x="890588" y="661988"/>
            <a:ext cx="9755187" cy="2767012"/>
          </a:xfrm>
          <a:solidFill>
            <a:schemeClr val="accent1">
              <a:lumMod val="60000"/>
              <a:lumOff val="40000"/>
            </a:schemeClr>
          </a:solidFill>
        </p:spPr>
        <p:txBody>
          <a:bodyPr>
            <a:normAutofit/>
          </a:bodyPr>
          <a:lstStyle/>
          <a:p>
            <a:pPr>
              <a:defRPr/>
            </a:pPr>
            <a:r>
              <a:rPr lang="el-GR" sz="4400" b="1" dirty="0">
                <a:solidFill>
                  <a:schemeClr val="bg1"/>
                </a:solidFill>
              </a:rPr>
              <a:t>Η Επιστήμη του Έργου</a:t>
            </a:r>
            <a:r>
              <a:rPr lang="el-GR" sz="4400" dirty="0">
                <a:solidFill>
                  <a:schemeClr val="bg1"/>
                </a:solidFill>
              </a:rPr>
              <a:t> (</a:t>
            </a:r>
            <a:r>
              <a:rPr lang="en-US" sz="4400" dirty="0">
                <a:solidFill>
                  <a:schemeClr val="bg1"/>
                </a:solidFill>
              </a:rPr>
              <a:t>Occupational Science</a:t>
            </a:r>
            <a:r>
              <a:rPr lang="el-GR" sz="4400" dirty="0">
                <a:solidFill>
                  <a:schemeClr val="bg1"/>
                </a:solidFill>
              </a:rPr>
              <a:t>) </a:t>
            </a:r>
          </a:p>
        </p:txBody>
      </p:sp>
    </p:spTree>
    <p:extLst>
      <p:ext uri="{BB962C8B-B14F-4D97-AF65-F5344CB8AC3E}">
        <p14:creationId xmlns:p14="http://schemas.microsoft.com/office/powerpoint/2010/main" val="253399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F5926D8-95AB-40EF-AC64-6153BCDDCC1F}"/>
              </a:ext>
            </a:extLst>
          </p:cNvPr>
          <p:cNvSpPr>
            <a:spLocks noGrp="1"/>
          </p:cNvSpPr>
          <p:nvPr>
            <p:ph sz="quarter" idx="13"/>
          </p:nvPr>
        </p:nvSpPr>
        <p:spPr/>
        <p:txBody>
          <a:bodyPr>
            <a:normAutofit lnSpcReduction="10000"/>
          </a:bodyPr>
          <a:lstStyle/>
          <a:p>
            <a:r>
              <a:rPr lang="el-GR" sz="2400" b="1" dirty="0">
                <a:latin typeface="Arial Nova" panose="020B0504020202020204" pitchFamily="34" charset="0"/>
              </a:rPr>
              <a:t>Διεπιστημονική ενσωμάτωση της οπτικής του έργου</a:t>
            </a:r>
            <a:r>
              <a:rPr lang="el-GR" sz="2400" dirty="0">
                <a:latin typeface="Arial Nova" panose="020B0504020202020204" pitchFamily="34" charset="0"/>
              </a:rPr>
              <a:t>:</a:t>
            </a:r>
          </a:p>
          <a:p>
            <a:pPr>
              <a:buFont typeface="Arial" panose="020B0604020202020204" pitchFamily="34" charset="0"/>
              <a:buChar char="•"/>
            </a:pPr>
            <a:r>
              <a:rPr lang="el-GR" sz="2400" dirty="0">
                <a:latin typeface="Arial Nova" panose="020B0504020202020204" pitchFamily="34" charset="0"/>
              </a:rPr>
              <a:t>Ενθάρρυνση επιστημονικών κλάδων (π.χ., ιατρική, κοινωνιολογία, πολιτική επιστήμη) να υιοθετήσουν την οπτική του έργου.</a:t>
            </a:r>
          </a:p>
          <a:p>
            <a:pPr>
              <a:buFont typeface="Arial" panose="020B0604020202020204" pitchFamily="34" charset="0"/>
              <a:buChar char="•"/>
            </a:pPr>
            <a:r>
              <a:rPr lang="el-GR" sz="2400" dirty="0">
                <a:latin typeface="Arial Nova" panose="020B0504020202020204" pitchFamily="34" charset="0"/>
              </a:rPr>
              <a:t>Συμβολή σε κοινωνικοπολιτικές, πολιτισμικές και περιβαλλοντικές διαδικασίες που σχετίζονται με την έννοια του έργου.</a:t>
            </a:r>
          </a:p>
          <a:p>
            <a:endParaRPr lang="el-GR" dirty="0"/>
          </a:p>
        </p:txBody>
      </p:sp>
      <p:sp>
        <p:nvSpPr>
          <p:cNvPr id="5" name="TextBox 4">
            <a:extLst>
              <a:ext uri="{FF2B5EF4-FFF2-40B4-BE49-F238E27FC236}">
                <a16:creationId xmlns:a16="http://schemas.microsoft.com/office/drawing/2014/main" id="{FF81B611-DEB0-4066-A0B1-684C9A0A47FF}"/>
              </a:ext>
            </a:extLst>
          </p:cNvPr>
          <p:cNvSpPr txBox="1"/>
          <p:nvPr/>
        </p:nvSpPr>
        <p:spPr>
          <a:xfrm>
            <a:off x="971550" y="5601385"/>
            <a:ext cx="9074150" cy="646331"/>
          </a:xfrm>
          <a:prstGeom prst="rect">
            <a:avLst/>
          </a:prstGeom>
          <a:noFill/>
        </p:spPr>
        <p:txBody>
          <a:bodyPr wrap="square">
            <a:spAutoFit/>
          </a:bodyPr>
          <a:lstStyle/>
          <a:p>
            <a:r>
              <a:rPr lang="en-US" dirty="0"/>
              <a:t>Wilcock, A. A., &amp; Hocking, C. (2015). </a:t>
            </a:r>
            <a:r>
              <a:rPr lang="en-US" i="1" dirty="0"/>
              <a:t>An occupational perspective of health</a:t>
            </a:r>
            <a:r>
              <a:rPr lang="en-US" dirty="0"/>
              <a:t> (3rd ed.). Thorofare, NJ: SLACK Incorporated.</a:t>
            </a:r>
            <a:endParaRPr lang="el-GR" dirty="0"/>
          </a:p>
        </p:txBody>
      </p:sp>
    </p:spTree>
    <p:extLst>
      <p:ext uri="{BB962C8B-B14F-4D97-AF65-F5344CB8AC3E}">
        <p14:creationId xmlns:p14="http://schemas.microsoft.com/office/powerpoint/2010/main" val="93352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7050E-1A37-409D-8031-12FADE08F83F}"/>
              </a:ext>
            </a:extLst>
          </p:cNvPr>
          <p:cNvSpPr>
            <a:spLocks noGrp="1"/>
          </p:cNvSpPr>
          <p:nvPr>
            <p:ph type="title"/>
          </p:nvPr>
        </p:nvSpPr>
        <p:spPr>
          <a:xfrm>
            <a:off x="292101" y="304800"/>
            <a:ext cx="10396882" cy="1151965"/>
          </a:xfrm>
        </p:spPr>
        <p:txBody>
          <a:bodyPr>
            <a:normAutofit fontScale="90000"/>
          </a:bodyPr>
          <a:lstStyle/>
          <a:p>
            <a:r>
              <a:rPr lang="el-GR" dirty="0"/>
              <a:t>Διαφοροποίηση μεταξύ Επιστήμης του Έργου και Εργοθεραπείας</a:t>
            </a:r>
          </a:p>
        </p:txBody>
      </p:sp>
      <p:sp>
        <p:nvSpPr>
          <p:cNvPr id="3" name="Θέση περιεχομένου 2">
            <a:extLst>
              <a:ext uri="{FF2B5EF4-FFF2-40B4-BE49-F238E27FC236}">
                <a16:creationId xmlns:a16="http://schemas.microsoft.com/office/drawing/2014/main" id="{F7F9CB59-F3B3-43B1-BB7C-1CF8FEFB4835}"/>
              </a:ext>
            </a:extLst>
          </p:cNvPr>
          <p:cNvSpPr>
            <a:spLocks noGrp="1"/>
          </p:cNvSpPr>
          <p:nvPr>
            <p:ph sz="quarter" idx="13"/>
          </p:nvPr>
        </p:nvSpPr>
        <p:spPr>
          <a:xfrm>
            <a:off x="393700" y="2063396"/>
            <a:ext cx="10686807" cy="4007204"/>
          </a:xfrm>
        </p:spPr>
        <p:txBody>
          <a:bodyPr>
            <a:normAutofit fontScale="85000" lnSpcReduction="10000"/>
          </a:bodyPr>
          <a:lstStyle/>
          <a:p>
            <a:r>
              <a:rPr lang="el-GR" sz="2400" b="1" dirty="0">
                <a:latin typeface="Arial Nova" panose="020B0504020202020204" pitchFamily="34" charset="0"/>
              </a:rPr>
              <a:t>Επιστήμη του Έργου</a:t>
            </a:r>
            <a:r>
              <a:rPr lang="el-GR" sz="2400" dirty="0">
                <a:latin typeface="Arial Nova" panose="020B0504020202020204" pitchFamily="34" charset="0"/>
              </a:rPr>
              <a:t>:</a:t>
            </a:r>
          </a:p>
          <a:p>
            <a:pPr>
              <a:buFont typeface="Arial" panose="020B0604020202020204" pitchFamily="34" charset="0"/>
              <a:buChar char="•"/>
            </a:pPr>
            <a:r>
              <a:rPr lang="el-GR" sz="2400" b="1" dirty="0">
                <a:latin typeface="Arial Nova" panose="020B0504020202020204" pitchFamily="34" charset="0"/>
              </a:rPr>
              <a:t>Μοναδική Εφαρμοσμένη Επιστήμη</a:t>
            </a:r>
            <a:r>
              <a:rPr lang="el-GR" sz="2400" dirty="0">
                <a:latin typeface="Arial Nova" panose="020B0504020202020204" pitchFamily="34" charset="0"/>
              </a:rPr>
              <a:t>: Η επιστήμη του έργου είναι μια διακριτή επιστημονική πειθαρχία, αφιερωμένη στη μελέτη του έργου ως ανθρώπινης δραστηριότητας και της σχέσης του με την υγεία και την ευημερία. Αποτελεί επιστήμη, καθώς επικεντρώνεται στη συστηματική χρήση επιστημονικών μεθόδων για την έρευνα και τη συλλογή γνώσης γύρω από τον άνθρωπο ως "οντότητα έργου" (</a:t>
            </a:r>
            <a:r>
              <a:rPr lang="el-GR" sz="2400" dirty="0" err="1">
                <a:latin typeface="Arial Nova" panose="020B0504020202020204" pitchFamily="34" charset="0"/>
              </a:rPr>
              <a:t>occupational</a:t>
            </a:r>
            <a:r>
              <a:rPr lang="el-GR" sz="2400" dirty="0">
                <a:latin typeface="Arial Nova" panose="020B0504020202020204" pitchFamily="34" charset="0"/>
              </a:rPr>
              <a:t> </a:t>
            </a:r>
            <a:r>
              <a:rPr lang="el-GR" sz="2400" dirty="0" err="1">
                <a:latin typeface="Arial Nova" panose="020B0504020202020204" pitchFamily="34" charset="0"/>
              </a:rPr>
              <a:t>being</a:t>
            </a:r>
            <a:r>
              <a:rPr lang="el-GR" sz="2400" dirty="0">
                <a:latin typeface="Arial Nova" panose="020B0504020202020204" pitchFamily="34" charset="0"/>
              </a:rPr>
              <a:t>)​.</a:t>
            </a:r>
          </a:p>
          <a:p>
            <a:pPr>
              <a:buFont typeface="Arial" panose="020B0604020202020204" pitchFamily="34" charset="0"/>
              <a:buChar char="•"/>
            </a:pPr>
            <a:r>
              <a:rPr lang="el-GR" sz="2400" b="1" dirty="0">
                <a:latin typeface="Arial Nova" panose="020B0504020202020204" pitchFamily="34" charset="0"/>
              </a:rPr>
              <a:t>Εφαρμοσμένη Επιστήμη</a:t>
            </a:r>
            <a:r>
              <a:rPr lang="el-GR" sz="2400" dirty="0">
                <a:latin typeface="Arial Nova" panose="020B0504020202020204" pitchFamily="34" charset="0"/>
              </a:rPr>
              <a:t>: Προσφέρει μια βάση γνώσεων που καθοδηγεί τις αποφάσεις και τις θεραπευτικές δράσεις στην </a:t>
            </a:r>
            <a:r>
              <a:rPr lang="el-GR" sz="2400" dirty="0" err="1">
                <a:latin typeface="Arial Nova" panose="020B0504020202020204" pitchFamily="34" charset="0"/>
              </a:rPr>
              <a:t>εργοθεραπευτική</a:t>
            </a:r>
            <a:r>
              <a:rPr lang="el-GR" sz="2400" dirty="0">
                <a:latin typeface="Arial Nova" panose="020B0504020202020204" pitchFamily="34" charset="0"/>
              </a:rPr>
              <a:t> πρακτική, συνδέοντας θεωρητική γνώση και πρακτική εφαρμογή</a:t>
            </a:r>
          </a:p>
          <a:p>
            <a:endParaRPr lang="el-GR" dirty="0"/>
          </a:p>
        </p:txBody>
      </p:sp>
    </p:spTree>
    <p:extLst>
      <p:ext uri="{BB962C8B-B14F-4D97-AF65-F5344CB8AC3E}">
        <p14:creationId xmlns:p14="http://schemas.microsoft.com/office/powerpoint/2010/main" val="397383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8A60DD-E5B0-4EF4-91DD-45CEA0571F92}"/>
              </a:ext>
            </a:extLst>
          </p:cNvPr>
          <p:cNvSpPr>
            <a:spLocks noGrp="1"/>
          </p:cNvSpPr>
          <p:nvPr>
            <p:ph type="title"/>
          </p:nvPr>
        </p:nvSpPr>
        <p:spPr>
          <a:xfrm>
            <a:off x="462462" y="215900"/>
            <a:ext cx="10396882" cy="1151965"/>
          </a:xfrm>
        </p:spPr>
        <p:txBody>
          <a:bodyPr/>
          <a:lstStyle/>
          <a:p>
            <a:r>
              <a:rPr lang="el-GR" dirty="0"/>
              <a:t>Εργοθεραπεία</a:t>
            </a:r>
          </a:p>
        </p:txBody>
      </p:sp>
      <p:sp>
        <p:nvSpPr>
          <p:cNvPr id="4" name="Rectangle 1">
            <a:extLst>
              <a:ext uri="{FF2B5EF4-FFF2-40B4-BE49-F238E27FC236}">
                <a16:creationId xmlns:a16="http://schemas.microsoft.com/office/drawing/2014/main" id="{12C9114F-D6FA-427F-927C-63BFFED9A85D}"/>
              </a:ext>
            </a:extLst>
          </p:cNvPr>
          <p:cNvSpPr>
            <a:spLocks noGrp="1" noChangeArrowheads="1"/>
          </p:cNvSpPr>
          <p:nvPr>
            <p:ph sz="quarter" idx="13"/>
          </p:nvPr>
        </p:nvSpPr>
        <p:spPr bwMode="auto">
          <a:xfrm>
            <a:off x="241300" y="1826165"/>
            <a:ext cx="1083920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Επαγγελματική Ειδικότητα</a:t>
            </a:r>
            <a:r>
              <a:rPr kumimoji="0" lang="el-GR" altLang="el-GR" sz="2400" b="0" i="0" u="none" strike="noStrike" cap="none" normalizeH="0" baseline="0" dirty="0">
                <a:ln>
                  <a:noFill/>
                </a:ln>
                <a:solidFill>
                  <a:schemeClr val="tx1"/>
                </a:solidFill>
                <a:effectLst/>
                <a:latin typeface="Arial" panose="020B0604020202020204" pitchFamily="34" charset="0"/>
              </a:rPr>
              <a:t>: Η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400" b="0" i="0" u="none" strike="noStrike" cap="none" normalizeH="0" baseline="0" dirty="0">
                <a:ln>
                  <a:noFill/>
                </a:ln>
                <a:solidFill>
                  <a:schemeClr val="tx1"/>
                </a:solidFill>
                <a:effectLst/>
                <a:latin typeface="Arial" panose="020B0604020202020204" pitchFamily="34" charset="0"/>
              </a:rPr>
              <a:t> είναι ένα επαγγελματικό πεδίο που επικεντρώνεται στη χρήση δραστηριοτήτων με στόχο την αποκατάσταση και βελτίωση της λειτουργικότητας των ατόμων. Βασίζεται στη γνώση της επιστήμης του έργου, αλλά προσανατολίζεται στην εφαρμογή αυτής της γνώσης με πρακτικό και θεραπευτικό σκοπό​</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Αποτέλεσμα Εφαρμογής</a:t>
            </a:r>
            <a:r>
              <a:rPr kumimoji="0" lang="el-GR" altLang="el-GR" sz="2400" b="0" i="0" u="none" strike="noStrike" cap="none" normalizeH="0" baseline="0" dirty="0">
                <a:ln>
                  <a:noFill/>
                </a:ln>
                <a:solidFill>
                  <a:schemeClr val="tx1"/>
                </a:solidFill>
                <a:effectLst/>
                <a:latin typeface="Arial" panose="020B0604020202020204" pitchFamily="34" charset="0"/>
              </a:rPr>
              <a:t>: Η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400" b="0" i="0" u="none" strike="noStrike" cap="none" normalizeH="0" baseline="0" dirty="0">
                <a:ln>
                  <a:noFill/>
                </a:ln>
                <a:solidFill>
                  <a:schemeClr val="tx1"/>
                </a:solidFill>
                <a:effectLst/>
                <a:latin typeface="Arial" panose="020B0604020202020204" pitchFamily="34" charset="0"/>
              </a:rPr>
              <a:t> ως επαγγελματική ειδικότητα παρέχει εξειδικευμένες υπηρεσίες για τη βελτίωση της ποιότητας ζωής και της λειτουργικότητας των ατόμων, χρησιμοποιώντας τη θεωρία του έργου στην καθημερινή θεραπευτική διαδικασία </a:t>
            </a:r>
          </a:p>
        </p:txBody>
      </p:sp>
      <p:sp>
        <p:nvSpPr>
          <p:cNvPr id="6" name="TextBox 5">
            <a:extLst>
              <a:ext uri="{FF2B5EF4-FFF2-40B4-BE49-F238E27FC236}">
                <a16:creationId xmlns:a16="http://schemas.microsoft.com/office/drawing/2014/main" id="{3E753FFA-A9CD-4D0A-804A-36E292120800}"/>
              </a:ext>
            </a:extLst>
          </p:cNvPr>
          <p:cNvSpPr txBox="1"/>
          <p:nvPr/>
        </p:nvSpPr>
        <p:spPr>
          <a:xfrm>
            <a:off x="241300" y="5995769"/>
            <a:ext cx="10325100" cy="646331"/>
          </a:xfrm>
          <a:prstGeom prst="rect">
            <a:avLst/>
          </a:prstGeom>
          <a:noFill/>
        </p:spPr>
        <p:txBody>
          <a:bodyPr wrap="square">
            <a:spAutoFit/>
          </a:bodyPr>
          <a:lstStyle/>
          <a:p>
            <a:r>
              <a:rPr lang="en-US" dirty="0"/>
              <a:t>Clark, F., &amp; Lawlor, M. C. (2009). The making of occupational science: Concepts, frameworks, and future directions. </a:t>
            </a:r>
            <a:r>
              <a:rPr lang="en-US" i="1" dirty="0"/>
              <a:t>Occupational Therapy International, 16</a:t>
            </a:r>
            <a:r>
              <a:rPr lang="en-US" dirty="0"/>
              <a:t>(S1), 1–11.</a:t>
            </a:r>
            <a:endParaRPr lang="el-GR" dirty="0"/>
          </a:p>
        </p:txBody>
      </p:sp>
    </p:spTree>
    <p:extLst>
      <p:ext uri="{BB962C8B-B14F-4D97-AF65-F5344CB8AC3E}">
        <p14:creationId xmlns:p14="http://schemas.microsoft.com/office/powerpoint/2010/main" val="280430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a:solidFill>
            <a:schemeClr val="accent1">
              <a:lumMod val="60000"/>
              <a:lumOff val="40000"/>
            </a:schemeClr>
          </a:solidFill>
        </p:spPr>
        <p:txBody>
          <a:bodyPr/>
          <a:lstStyle/>
          <a:p>
            <a:pPr>
              <a:defRPr/>
            </a:pPr>
            <a:r>
              <a:rPr lang="el-GR" sz="3200" b="1" dirty="0"/>
              <a:t>…κατά συνέπεια</a:t>
            </a:r>
          </a:p>
        </p:txBody>
      </p:sp>
      <p:sp>
        <p:nvSpPr>
          <p:cNvPr id="3" name="Content Placeholder 2"/>
          <p:cNvSpPr>
            <a:spLocks noGrp="1"/>
          </p:cNvSpPr>
          <p:nvPr>
            <p:ph sz="quarter" idx="1"/>
          </p:nvPr>
        </p:nvSpPr>
        <p:spPr>
          <a:xfrm>
            <a:off x="241300" y="1600200"/>
            <a:ext cx="10048875" cy="4495800"/>
          </a:xfrm>
          <a:solidFill>
            <a:schemeClr val="accent2">
              <a:lumMod val="75000"/>
            </a:schemeClr>
          </a:solidFill>
        </p:spPr>
        <p:txBody>
          <a:bodyPr/>
          <a:lstStyle/>
          <a:p>
            <a:pPr algn="just">
              <a:defRPr/>
            </a:pPr>
            <a:r>
              <a:rPr lang="el-GR" sz="2800" dirty="0">
                <a:solidFill>
                  <a:schemeClr val="bg1"/>
                </a:solidFill>
                <a:latin typeface="Arial Nova Cond" panose="020B0506020202020204" pitchFamily="34" charset="0"/>
              </a:rPr>
              <a:t>τα ερωτήματα που μελετά η Επιστήμη του έργου προκύπτουν από ζητήματα βασισμένα στην πρακτική της </a:t>
            </a:r>
            <a:r>
              <a:rPr lang="el-GR" sz="2800" dirty="0" err="1">
                <a:solidFill>
                  <a:schemeClr val="bg1"/>
                </a:solidFill>
                <a:latin typeface="Arial Nova Cond" panose="020B0506020202020204" pitchFamily="34" charset="0"/>
              </a:rPr>
              <a:t>Εργοθεραπείας</a:t>
            </a:r>
            <a:r>
              <a:rPr lang="el-GR" sz="2800" dirty="0">
                <a:solidFill>
                  <a:schemeClr val="bg1"/>
                </a:solidFill>
                <a:latin typeface="Arial Nova Cond" panose="020B0506020202020204" pitchFamily="34" charset="0"/>
              </a:rPr>
              <a:t>, ενώ τα αποτελέσματα των μελετών της επιστήμης έργου παρέχουν γνώση για να χρησιμοποιηθεί στη συνέχεια στην πρακτική της </a:t>
            </a:r>
            <a:r>
              <a:rPr lang="el-GR" sz="2800" dirty="0" err="1">
                <a:solidFill>
                  <a:schemeClr val="bg1"/>
                </a:solidFill>
                <a:latin typeface="Arial Nova Cond" panose="020B0506020202020204" pitchFamily="34" charset="0"/>
              </a:rPr>
              <a:t>εργοθεραπείας</a:t>
            </a:r>
            <a:endParaRPr lang="el-GR" sz="2800" dirty="0">
              <a:solidFill>
                <a:schemeClr val="bg1"/>
              </a:solidFill>
              <a:latin typeface="Arial Nova Cond" panose="020B0506020202020204" pitchFamily="34" charset="0"/>
            </a:endParaRPr>
          </a:p>
          <a:p>
            <a:pPr>
              <a:defRPr/>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2136775" y="228600"/>
            <a:ext cx="8153400" cy="990600"/>
          </a:xfrm>
        </p:spPr>
        <p:txBody>
          <a:bodyPr/>
          <a:lstStyle/>
          <a:p>
            <a:endParaRPr lang="el-GR"/>
          </a:p>
        </p:txBody>
      </p:sp>
      <p:sp>
        <p:nvSpPr>
          <p:cNvPr id="3" name="Content Placeholder 2"/>
          <p:cNvSpPr>
            <a:spLocks noGrp="1"/>
          </p:cNvSpPr>
          <p:nvPr>
            <p:ph sz="quarter" idx="1"/>
          </p:nvPr>
        </p:nvSpPr>
        <p:spPr>
          <a:xfrm>
            <a:off x="82550" y="228600"/>
            <a:ext cx="9972675" cy="4495800"/>
          </a:xfrm>
          <a:solidFill>
            <a:schemeClr val="accent2">
              <a:lumMod val="75000"/>
            </a:schemeClr>
          </a:solidFill>
        </p:spPr>
        <p:txBody>
          <a:bodyPr/>
          <a:lstStyle/>
          <a:p>
            <a:pPr>
              <a:buClr>
                <a:schemeClr val="bg1"/>
              </a:buClr>
              <a:defRPr/>
            </a:pPr>
            <a:r>
              <a:rPr lang="el-GR" dirty="0"/>
              <a:t>Οι μελέτες στην επιστήμη του έργου (</a:t>
            </a:r>
            <a:r>
              <a:rPr lang="el-GR" dirty="0" err="1"/>
              <a:t>Occupational</a:t>
            </a:r>
            <a:r>
              <a:rPr lang="el-GR" dirty="0"/>
              <a:t> </a:t>
            </a:r>
            <a:r>
              <a:rPr lang="el-GR" dirty="0" err="1"/>
              <a:t>Science</a:t>
            </a:r>
            <a:r>
              <a:rPr lang="el-GR" dirty="0"/>
              <a:t>) εστιάζουν σε τέσσερις βασικές περιοχές που αφορούν τη μελέτη και κατανόηση του ανθρώπινου έργου. Αυτές οι περιοχές είναι:</a:t>
            </a:r>
          </a:p>
          <a:p>
            <a:pPr>
              <a:buClr>
                <a:schemeClr val="bg1"/>
              </a:buClr>
              <a:defRPr/>
            </a:pPr>
            <a:endParaRPr lang="el-GR" dirty="0">
              <a:solidFill>
                <a:schemeClr val="bg1"/>
              </a:solidFill>
              <a:latin typeface="Arial Nova" panose="020B0504020202020204" pitchFamily="34" charset="0"/>
            </a:endParaRPr>
          </a:p>
          <a:p>
            <a:pPr>
              <a:buClr>
                <a:schemeClr val="bg1"/>
              </a:buClr>
              <a:defRPr/>
            </a:pPr>
            <a:endParaRPr lang="el-GR" dirty="0">
              <a:solidFill>
                <a:schemeClr val="bg1"/>
              </a:solidFill>
              <a:latin typeface="Arial Nova" panose="020B0504020202020204" pitchFamily="34" charset="0"/>
            </a:endParaRPr>
          </a:p>
          <a:p>
            <a:pPr>
              <a:buClr>
                <a:schemeClr val="bg1"/>
              </a:buClr>
              <a:defRPr/>
            </a:pPr>
            <a:endParaRPr lang="el-GR" dirty="0">
              <a:solidFill>
                <a:schemeClr val="bg1"/>
              </a:solidFill>
              <a:latin typeface="Arial Nova" panose="020B0504020202020204" pitchFamily="34" charset="0"/>
            </a:endParaRPr>
          </a:p>
        </p:txBody>
      </p:sp>
      <p:pic>
        <p:nvPicPr>
          <p:cNvPr id="8" name="Εικόνα 7">
            <a:extLst>
              <a:ext uri="{FF2B5EF4-FFF2-40B4-BE49-F238E27FC236}">
                <a16:creationId xmlns:a16="http://schemas.microsoft.com/office/drawing/2014/main" id="{DA450F09-4068-4A1F-8A67-535201466873}"/>
              </a:ext>
            </a:extLst>
          </p:cNvPr>
          <p:cNvPicPr>
            <a:picLocks noChangeAspect="1"/>
          </p:cNvPicPr>
          <p:nvPr/>
        </p:nvPicPr>
        <p:blipFill>
          <a:blip r:embed="rId2"/>
          <a:stretch>
            <a:fillRect/>
          </a:stretch>
        </p:blipFill>
        <p:spPr>
          <a:xfrm>
            <a:off x="1790221" y="2476500"/>
            <a:ext cx="6858957" cy="3086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a:extLst>
              <a:ext uri="{FF2B5EF4-FFF2-40B4-BE49-F238E27FC236}">
                <a16:creationId xmlns:a16="http://schemas.microsoft.com/office/drawing/2014/main" id="{0CCFF584-14F5-41D0-A550-9658E68F1930}"/>
              </a:ext>
            </a:extLst>
          </p:cNvPr>
          <p:cNvSpPr>
            <a:spLocks noGrp="1"/>
          </p:cNvSpPr>
          <p:nvPr>
            <p:ph sz="quarter" idx="13"/>
          </p:nvPr>
        </p:nvSpPr>
        <p:spPr/>
        <p:txBody>
          <a:bodyPr/>
          <a:lstStyle/>
          <a:p>
            <a:endParaRPr lang="el-GR"/>
          </a:p>
        </p:txBody>
      </p:sp>
      <p:pic>
        <p:nvPicPr>
          <p:cNvPr id="9" name="Εικόνα 8">
            <a:extLst>
              <a:ext uri="{FF2B5EF4-FFF2-40B4-BE49-F238E27FC236}">
                <a16:creationId xmlns:a16="http://schemas.microsoft.com/office/drawing/2014/main" id="{E7C79DA4-47C6-44EB-BD5C-4A58EA2AE34D}"/>
              </a:ext>
            </a:extLst>
          </p:cNvPr>
          <p:cNvPicPr>
            <a:picLocks noChangeAspect="1"/>
          </p:cNvPicPr>
          <p:nvPr/>
        </p:nvPicPr>
        <p:blipFill>
          <a:blip r:embed="rId2"/>
          <a:stretch>
            <a:fillRect/>
          </a:stretch>
        </p:blipFill>
        <p:spPr>
          <a:xfrm>
            <a:off x="419880" y="622300"/>
            <a:ext cx="9124651" cy="4511913"/>
          </a:xfrm>
          <a:prstGeom prst="rect">
            <a:avLst/>
          </a:prstGeom>
        </p:spPr>
      </p:pic>
    </p:spTree>
    <p:extLst>
      <p:ext uri="{BB962C8B-B14F-4D97-AF65-F5344CB8AC3E}">
        <p14:creationId xmlns:p14="http://schemas.microsoft.com/office/powerpoint/2010/main" val="89725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9EE641B-FF6B-46C7-BA15-018EA6C2655F}"/>
              </a:ext>
            </a:extLst>
          </p:cNvPr>
          <p:cNvSpPr>
            <a:spLocks noChangeArrowheads="1"/>
          </p:cNvSpPr>
          <p:nvPr/>
        </p:nvSpPr>
        <p:spPr bwMode="auto">
          <a:xfrm>
            <a:off x="215900" y="5600216"/>
            <a:ext cx="11290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chemeClr val="tx1"/>
                </a:solidFill>
                <a:effectLst/>
                <a:latin typeface="Arial" panose="020B0604020202020204" pitchFamily="34" charset="0"/>
              </a:rPr>
              <a:t>Jones</a:t>
            </a:r>
            <a:r>
              <a:rPr kumimoji="0" lang="el-GR" altLang="el-GR" sz="1200" b="1" i="0" u="none" strike="noStrike" cap="none" normalizeH="0" baseline="0" dirty="0">
                <a:ln>
                  <a:noFill/>
                </a:ln>
                <a:solidFill>
                  <a:schemeClr val="tx1"/>
                </a:solidFill>
                <a:effectLst/>
                <a:latin typeface="Arial" panose="020B0604020202020204" pitchFamily="34" charset="0"/>
              </a:rPr>
              <a:t>, T. </a:t>
            </a:r>
            <a:r>
              <a:rPr kumimoji="0" lang="el-GR" altLang="el-GR" sz="1200" b="1" i="0" u="none" strike="noStrike" cap="none" normalizeH="0" baseline="0" dirty="0" err="1">
                <a:ln>
                  <a:noFill/>
                </a:ln>
                <a:solidFill>
                  <a:schemeClr val="tx1"/>
                </a:solidFill>
                <a:effectLst/>
                <a:latin typeface="Arial" panose="020B0604020202020204" pitchFamily="34" charset="0"/>
              </a:rPr>
              <a:t>et</a:t>
            </a:r>
            <a:r>
              <a:rPr kumimoji="0" lang="el-GR" altLang="el-GR" sz="1200" b="1" i="0" u="none" strike="noStrike" cap="none" normalizeH="0" baseline="0" dirty="0">
                <a:ln>
                  <a:noFill/>
                </a:ln>
                <a:solidFill>
                  <a:schemeClr val="tx1"/>
                </a:solidFill>
                <a:effectLst/>
                <a:latin typeface="Arial" panose="020B0604020202020204" pitchFamily="34" charset="0"/>
              </a:rPr>
              <a:t> </a:t>
            </a:r>
            <a:r>
              <a:rPr kumimoji="0" lang="el-GR" altLang="el-GR" sz="1200" b="1" i="0" u="none" strike="noStrike" cap="none" normalizeH="0" baseline="0" dirty="0" err="1">
                <a:ln>
                  <a:noFill/>
                </a:ln>
                <a:solidFill>
                  <a:schemeClr val="tx1"/>
                </a:solidFill>
                <a:effectLst/>
                <a:latin typeface="Arial" panose="020B0604020202020204" pitchFamily="34" charset="0"/>
              </a:rPr>
              <a:t>al</a:t>
            </a:r>
            <a:r>
              <a:rPr kumimoji="0" lang="el-GR" altLang="el-GR" sz="1200" b="1" i="0" u="none" strike="noStrike" cap="none" normalizeH="0" baseline="0" dirty="0">
                <a:ln>
                  <a:noFill/>
                </a:ln>
                <a:solidFill>
                  <a:schemeClr val="tx1"/>
                </a:solidFill>
                <a:effectLst/>
                <a:latin typeface="Arial" panose="020B0604020202020204" pitchFamily="34" charset="0"/>
              </a:rPr>
              <a:t>. (2023).</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a:ln>
                  <a:noFill/>
                </a:ln>
                <a:solidFill>
                  <a:schemeClr val="tx1"/>
                </a:solidFill>
                <a:effectLst/>
                <a:latin typeface="Arial" panose="020B0604020202020204" pitchFamily="34" charset="0"/>
              </a:rPr>
              <a:t>Social and </a:t>
            </a:r>
            <a:r>
              <a:rPr kumimoji="0" lang="el-GR" altLang="el-GR" sz="1200" b="0" i="1" u="none" strike="noStrike" cap="none" normalizeH="0" baseline="0" dirty="0" err="1">
                <a:ln>
                  <a:noFill/>
                </a:ln>
                <a:solidFill>
                  <a:schemeClr val="tx1"/>
                </a:solidFill>
                <a:effectLst/>
                <a:latin typeface="Arial" panose="020B0604020202020204" pitchFamily="34" charset="0"/>
              </a:rPr>
              <a:t>Environmental</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Determinants</a:t>
            </a:r>
            <a:r>
              <a:rPr kumimoji="0" lang="el-GR" altLang="el-GR" sz="1200" b="0" i="1" u="none" strike="noStrike" cap="none" normalizeH="0" baseline="0" dirty="0">
                <a:ln>
                  <a:noFill/>
                </a:ln>
                <a:solidFill>
                  <a:schemeClr val="tx1"/>
                </a:solidFill>
                <a:effectLst/>
                <a:latin typeface="Arial" panose="020B0604020202020204" pitchFamily="34" charset="0"/>
              </a:rPr>
              <a:t> of </a:t>
            </a:r>
            <a:r>
              <a:rPr kumimoji="0" lang="el-GR" altLang="el-GR" sz="1200" b="0" i="1" u="none" strike="noStrike" cap="none" normalizeH="0" baseline="0" dirty="0" err="1">
                <a:ln>
                  <a:noFill/>
                </a:ln>
                <a:solidFill>
                  <a:schemeClr val="tx1"/>
                </a:solidFill>
                <a:effectLst/>
                <a:latin typeface="Arial" panose="020B0604020202020204" pitchFamily="34" charset="0"/>
              </a:rPr>
              <a:t>Occupation</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An</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Intersectional</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Approach</a:t>
            </a:r>
            <a:r>
              <a:rPr kumimoji="0" lang="el-GR" altLang="el-GR" sz="1200" b="0" i="1" u="none" strike="noStrike" cap="none" normalizeH="0" baseline="0" dirty="0">
                <a:ln>
                  <a:noFill/>
                </a:ln>
                <a:solidFill>
                  <a:schemeClr val="tx1"/>
                </a:solidFill>
                <a:effectLst/>
                <a:latin typeface="Arial" panose="020B0604020202020204" pitchFamily="34" charset="0"/>
              </a:rPr>
              <a:t>.</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0" u="none" strike="noStrike" cap="none" normalizeH="0" baseline="0" dirty="0" err="1">
                <a:ln>
                  <a:noFill/>
                </a:ln>
                <a:solidFill>
                  <a:schemeClr val="tx1"/>
                </a:solidFill>
                <a:effectLst/>
                <a:latin typeface="Arial" panose="020B0604020202020204" pitchFamily="34" charset="0"/>
              </a:rPr>
              <a:t>Occupational</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0" u="none" strike="noStrike" cap="none" normalizeH="0" baseline="0" dirty="0" err="1">
                <a:ln>
                  <a:noFill/>
                </a:ln>
                <a:solidFill>
                  <a:schemeClr val="tx1"/>
                </a:solidFill>
                <a:effectLst/>
                <a:latin typeface="Arial" panose="020B0604020202020204" pitchFamily="34" charset="0"/>
              </a:rPr>
              <a:t>Therapy</a:t>
            </a:r>
            <a:r>
              <a:rPr kumimoji="0" lang="el-GR" altLang="el-GR" sz="1200" b="0" i="0" u="none" strike="noStrike" cap="none" normalizeH="0" baseline="0" dirty="0">
                <a:ln>
                  <a:noFill/>
                </a:ln>
                <a:solidFill>
                  <a:schemeClr val="tx1"/>
                </a:solidFill>
                <a:effectLst/>
                <a:latin typeface="Arial" panose="020B0604020202020204" pitchFamily="34" charset="0"/>
              </a:rPr>
              <a:t> Journal, 72(5), 349–359.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a:ln>
                  <a:noFill/>
                </a:ln>
                <a:solidFill>
                  <a:schemeClr val="tx1"/>
                </a:solidFill>
                <a:effectLst/>
                <a:latin typeface="Arial" panose="020B0604020202020204" pitchFamily="34" charset="0"/>
              </a:rPr>
              <a:t>AOTA (2024).</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Play</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as</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Occupation</a:t>
            </a:r>
            <a:r>
              <a:rPr kumimoji="0" lang="el-GR" altLang="el-GR" sz="1200" b="0" i="1" u="none" strike="noStrike" cap="none" normalizeH="0" baseline="0" dirty="0">
                <a:ln>
                  <a:noFill/>
                </a:ln>
                <a:solidFill>
                  <a:schemeClr val="tx1"/>
                </a:solidFill>
                <a:effectLst/>
                <a:latin typeface="Arial" panose="020B0604020202020204" pitchFamily="34" charset="0"/>
              </a:rPr>
              <a:t>: The </a:t>
            </a:r>
            <a:r>
              <a:rPr kumimoji="0" lang="el-GR" altLang="el-GR" sz="1200" b="0" i="1" u="none" strike="noStrike" cap="none" normalizeH="0" baseline="0" dirty="0" err="1">
                <a:ln>
                  <a:noFill/>
                </a:ln>
                <a:solidFill>
                  <a:schemeClr val="tx1"/>
                </a:solidFill>
                <a:effectLst/>
                <a:latin typeface="Arial" panose="020B0604020202020204" pitchFamily="34" charset="0"/>
              </a:rPr>
              <a:t>State</a:t>
            </a:r>
            <a:r>
              <a:rPr kumimoji="0" lang="el-GR" altLang="el-GR" sz="1200" b="0" i="1" u="none" strike="noStrike" cap="none" normalizeH="0" baseline="0" dirty="0">
                <a:ln>
                  <a:noFill/>
                </a:ln>
                <a:solidFill>
                  <a:schemeClr val="tx1"/>
                </a:solidFill>
                <a:effectLst/>
                <a:latin typeface="Arial" panose="020B0604020202020204" pitchFamily="34" charset="0"/>
              </a:rPr>
              <a:t> of </a:t>
            </a:r>
            <a:r>
              <a:rPr kumimoji="0" lang="el-GR" altLang="el-GR" sz="1200" b="0" i="1" u="none" strike="noStrike" cap="none" normalizeH="0" baseline="0" dirty="0" err="1">
                <a:ln>
                  <a:noFill/>
                </a:ln>
                <a:solidFill>
                  <a:schemeClr val="tx1"/>
                </a:solidFill>
                <a:effectLst/>
                <a:latin typeface="Arial" panose="020B0604020202020204" pitchFamily="34" charset="0"/>
              </a:rPr>
              <a:t>Our</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Science</a:t>
            </a:r>
            <a:r>
              <a:rPr kumimoji="0" lang="el-GR" altLang="el-GR" sz="1200" b="0" i="1" u="none" strike="noStrike" cap="none" normalizeH="0" baseline="0" dirty="0">
                <a:ln>
                  <a:noFill/>
                </a:ln>
                <a:solidFill>
                  <a:schemeClr val="tx1"/>
                </a:solidFill>
                <a:effectLst/>
                <a:latin typeface="Arial" panose="020B0604020202020204" pitchFamily="34" charset="0"/>
              </a:rPr>
              <a:t> and a Research </a:t>
            </a:r>
            <a:r>
              <a:rPr kumimoji="0" lang="el-GR" altLang="el-GR" sz="1200" b="0" i="1" u="none" strike="noStrike" cap="none" normalizeH="0" baseline="0" dirty="0" err="1">
                <a:ln>
                  <a:noFill/>
                </a:ln>
                <a:solidFill>
                  <a:schemeClr val="tx1"/>
                </a:solidFill>
                <a:effectLst/>
                <a:latin typeface="Arial" panose="020B0604020202020204" pitchFamily="34" charset="0"/>
              </a:rPr>
              <a:t>Agenda</a:t>
            </a:r>
            <a:r>
              <a:rPr kumimoji="0" lang="el-GR" altLang="el-GR" sz="1200" b="0" i="1" u="none" strike="noStrike" cap="none" normalizeH="0" baseline="0" dirty="0">
                <a:ln>
                  <a:noFill/>
                </a:ln>
                <a:solidFill>
                  <a:schemeClr val="tx1"/>
                </a:solidFill>
                <a:effectLst/>
                <a:latin typeface="Arial" panose="020B0604020202020204" pitchFamily="34" charset="0"/>
              </a:rPr>
              <a:t> for </a:t>
            </a:r>
            <a:r>
              <a:rPr kumimoji="0" lang="el-GR" altLang="el-GR" sz="1200" b="0" i="1" u="none" strike="noStrike" cap="none" normalizeH="0" baseline="0" dirty="0" err="1">
                <a:ln>
                  <a:noFill/>
                </a:ln>
                <a:solidFill>
                  <a:schemeClr val="tx1"/>
                </a:solidFill>
                <a:effectLst/>
                <a:latin typeface="Arial" panose="020B0604020202020204" pitchFamily="34" charset="0"/>
              </a:rPr>
              <a:t>Play</a:t>
            </a:r>
            <a:r>
              <a:rPr kumimoji="0" lang="el-GR" altLang="el-GR" sz="1200" b="0" i="1" u="none" strike="noStrike" cap="none" normalizeH="0" baseline="0" dirty="0">
                <a:ln>
                  <a:noFill/>
                </a:ln>
                <a:solidFill>
                  <a:schemeClr val="tx1"/>
                </a:solidFill>
                <a:effectLst/>
                <a:latin typeface="Arial" panose="020B0604020202020204" pitchFamily="34" charset="0"/>
              </a:rPr>
              <a:t>.</a:t>
            </a:r>
            <a:r>
              <a:rPr kumimoji="0" lang="el-GR" altLang="el-GR" sz="1200" b="0" i="0" u="none" strike="noStrike" cap="none" normalizeH="0" baseline="0" dirty="0">
                <a:ln>
                  <a:noFill/>
                </a:ln>
                <a:solidFill>
                  <a:schemeClr val="tx1"/>
                </a:solidFill>
                <a:effectLst/>
                <a:latin typeface="Arial" panose="020B0604020202020204" pitchFamily="34" charset="0"/>
              </a:rPr>
              <a:t> American Journal of </a:t>
            </a:r>
            <a:r>
              <a:rPr kumimoji="0" lang="el-GR" altLang="el-GR" sz="1200" b="0" i="0" u="none" strike="noStrike" cap="none" normalizeH="0" baseline="0" dirty="0" err="1">
                <a:ln>
                  <a:noFill/>
                </a:ln>
                <a:solidFill>
                  <a:schemeClr val="tx1"/>
                </a:solidFill>
                <a:effectLst/>
                <a:latin typeface="Arial" panose="020B0604020202020204" pitchFamily="34" charset="0"/>
              </a:rPr>
              <a:t>Occupational</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0" u="none" strike="noStrike" cap="none" normalizeH="0" baseline="0" dirty="0" err="1">
                <a:ln>
                  <a:noFill/>
                </a:ln>
                <a:solidFill>
                  <a:schemeClr val="tx1"/>
                </a:solidFill>
                <a:effectLst/>
                <a:latin typeface="Arial" panose="020B0604020202020204" pitchFamily="34" charset="0"/>
              </a:rPr>
              <a:t>Therapy</a:t>
            </a:r>
            <a:r>
              <a:rPr kumimoji="0" lang="el-GR" altLang="el-GR" sz="1200" b="0" i="0" u="none" strike="noStrike" cap="none" normalizeH="0" baseline="0" dirty="0">
                <a:ln>
                  <a:noFill/>
                </a:ln>
                <a:solidFill>
                  <a:schemeClr val="tx1"/>
                </a:solidFill>
                <a:effectLst/>
                <a:latin typeface="Arial" panose="020B0604020202020204" pitchFamily="34" charset="0"/>
              </a:rPr>
              <a:t>, 78(4), 7804185150. </a:t>
            </a:r>
            <a:r>
              <a:rPr kumimoji="0" lang="el-GR" altLang="el-GR" sz="1200" b="0" i="0" u="none" strike="noStrike" cap="none" normalizeH="0" baseline="0" dirty="0">
                <a:ln>
                  <a:noFill/>
                </a:ln>
                <a:solidFill>
                  <a:schemeClr val="tx1"/>
                </a:solidFill>
                <a:effectLst/>
                <a:latin typeface="Arial" panose="020B0604020202020204" pitchFamily="34" charset="0"/>
                <a:hlinkClick r:id="rId2"/>
              </a:rPr>
              <a:t>https://research.aota.org</a:t>
            </a: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chemeClr val="tx1"/>
                </a:solidFill>
                <a:effectLst/>
                <a:latin typeface="Arial" panose="020B0604020202020204" pitchFamily="34" charset="0"/>
              </a:rPr>
              <a:t>Williams</a:t>
            </a:r>
            <a:r>
              <a:rPr kumimoji="0" lang="el-GR" altLang="el-GR" sz="1200" b="1" i="0" u="none" strike="noStrike" cap="none" normalizeH="0" baseline="0" dirty="0">
                <a:ln>
                  <a:noFill/>
                </a:ln>
                <a:solidFill>
                  <a:schemeClr val="tx1"/>
                </a:solidFill>
                <a:effectLst/>
                <a:latin typeface="Arial" panose="020B0604020202020204" pitchFamily="34" charset="0"/>
              </a:rPr>
              <a:t>, R., &amp; </a:t>
            </a:r>
            <a:r>
              <a:rPr kumimoji="0" lang="el-GR" altLang="el-GR" sz="1200" b="1" i="0" u="none" strike="noStrike" cap="none" normalizeH="0" baseline="0" dirty="0" err="1">
                <a:ln>
                  <a:noFill/>
                </a:ln>
                <a:solidFill>
                  <a:schemeClr val="tx1"/>
                </a:solidFill>
                <a:effectLst/>
                <a:latin typeface="Arial" panose="020B0604020202020204" pitchFamily="34" charset="0"/>
              </a:rPr>
              <a:t>Blackwood</a:t>
            </a:r>
            <a:r>
              <a:rPr kumimoji="0" lang="el-GR" altLang="el-GR" sz="1200" b="1" i="0" u="none" strike="noStrike" cap="none" normalizeH="0" baseline="0" dirty="0">
                <a:ln>
                  <a:noFill/>
                </a:ln>
                <a:solidFill>
                  <a:schemeClr val="tx1"/>
                </a:solidFill>
                <a:effectLst/>
                <a:latin typeface="Arial" panose="020B0604020202020204" pitchFamily="34" charset="0"/>
              </a:rPr>
              <a:t>, B. (2023).</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Critical</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Reflections</a:t>
            </a:r>
            <a:r>
              <a:rPr kumimoji="0" lang="el-GR" altLang="el-GR" sz="1200" b="0" i="1" u="none" strike="noStrike" cap="none" normalizeH="0" baseline="0" dirty="0">
                <a:ln>
                  <a:noFill/>
                </a:ln>
                <a:solidFill>
                  <a:schemeClr val="tx1"/>
                </a:solidFill>
                <a:effectLst/>
                <a:latin typeface="Arial" panose="020B0604020202020204" pitchFamily="34" charset="0"/>
              </a:rPr>
              <a:t> on </a:t>
            </a:r>
            <a:r>
              <a:rPr kumimoji="0" lang="el-GR" altLang="el-GR" sz="1200" b="0" i="1" u="none" strike="noStrike" cap="none" normalizeH="0" baseline="0" dirty="0" err="1">
                <a:ln>
                  <a:noFill/>
                </a:ln>
                <a:solidFill>
                  <a:schemeClr val="tx1"/>
                </a:solidFill>
                <a:effectLst/>
                <a:latin typeface="Arial" panose="020B0604020202020204" pitchFamily="34" charset="0"/>
              </a:rPr>
              <a:t>Occupational</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Science</a:t>
            </a:r>
            <a:r>
              <a:rPr kumimoji="0" lang="el-GR" altLang="el-GR" sz="1200" b="0" i="1" u="none" strike="noStrike" cap="none" normalizeH="0" baseline="0" dirty="0">
                <a:ln>
                  <a:noFill/>
                </a:ln>
                <a:solidFill>
                  <a:schemeClr val="tx1"/>
                </a:solidFill>
                <a:effectLst/>
                <a:latin typeface="Arial" panose="020B0604020202020204" pitchFamily="34" charset="0"/>
              </a:rPr>
              <a:t>.</a:t>
            </a:r>
            <a:r>
              <a:rPr kumimoji="0" lang="el-GR" altLang="el-GR" sz="1200" b="0" i="0" u="none" strike="noStrike" cap="none" normalizeH="0" baseline="0" dirty="0">
                <a:ln>
                  <a:noFill/>
                </a:ln>
                <a:solidFill>
                  <a:schemeClr val="tx1"/>
                </a:solidFill>
                <a:effectLst/>
                <a:latin typeface="Arial" panose="020B0604020202020204" pitchFamily="34" charset="0"/>
              </a:rPr>
              <a:t> Journal of </a:t>
            </a:r>
            <a:r>
              <a:rPr kumimoji="0" lang="el-GR" altLang="el-GR" sz="1200" b="0" i="0" u="none" strike="noStrike" cap="none" normalizeH="0" baseline="0" dirty="0" err="1">
                <a:ln>
                  <a:noFill/>
                </a:ln>
                <a:solidFill>
                  <a:schemeClr val="tx1"/>
                </a:solidFill>
                <a:effectLst/>
                <a:latin typeface="Arial" panose="020B0604020202020204" pitchFamily="34" charset="0"/>
              </a:rPr>
              <a:t>Occupational</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el-GR" altLang="el-GR" sz="1200" b="0" i="0" u="none" strike="noStrike" cap="none" normalizeH="0" baseline="0" dirty="0" err="1">
                <a:ln>
                  <a:noFill/>
                </a:ln>
                <a:solidFill>
                  <a:schemeClr val="tx1"/>
                </a:solidFill>
                <a:effectLst/>
                <a:latin typeface="Arial" panose="020B0604020202020204" pitchFamily="34" charset="0"/>
              </a:rPr>
              <a:t>Science</a:t>
            </a:r>
            <a:r>
              <a:rPr kumimoji="0" lang="el-GR" altLang="el-GR" sz="1200" b="0" i="0" u="none" strike="noStrike" cap="none" normalizeH="0" baseline="0" dirty="0">
                <a:ln>
                  <a:noFill/>
                </a:ln>
                <a:solidFill>
                  <a:schemeClr val="tx1"/>
                </a:solidFill>
                <a:effectLst/>
                <a:latin typeface="Arial" panose="020B0604020202020204" pitchFamily="34" charset="0"/>
              </a:rPr>
              <a:t>, 48(3), 216-229. </a:t>
            </a:r>
          </a:p>
        </p:txBody>
      </p:sp>
      <p:pic>
        <p:nvPicPr>
          <p:cNvPr id="8" name="Εικόνα 7">
            <a:extLst>
              <a:ext uri="{FF2B5EF4-FFF2-40B4-BE49-F238E27FC236}">
                <a16:creationId xmlns:a16="http://schemas.microsoft.com/office/drawing/2014/main" id="{14E692C8-6C07-4F30-83FC-10FD5D980FEA}"/>
              </a:ext>
            </a:extLst>
          </p:cNvPr>
          <p:cNvPicPr>
            <a:picLocks noChangeAspect="1"/>
          </p:cNvPicPr>
          <p:nvPr/>
        </p:nvPicPr>
        <p:blipFill>
          <a:blip r:embed="rId3"/>
          <a:stretch>
            <a:fillRect/>
          </a:stretch>
        </p:blipFill>
        <p:spPr>
          <a:xfrm>
            <a:off x="304800" y="378353"/>
            <a:ext cx="9082547" cy="4784439"/>
          </a:xfrm>
          <a:prstGeom prst="rect">
            <a:avLst/>
          </a:prstGeom>
        </p:spPr>
      </p:pic>
    </p:spTree>
    <p:extLst>
      <p:ext uri="{BB962C8B-B14F-4D97-AF65-F5344CB8AC3E}">
        <p14:creationId xmlns:p14="http://schemas.microsoft.com/office/powerpoint/2010/main" val="164498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6BFFD2C-5125-4CA9-A957-A5C4CB385106}"/>
              </a:ext>
            </a:extLst>
          </p:cNvPr>
          <p:cNvPicPr>
            <a:picLocks noGrp="1" noChangeAspect="1"/>
          </p:cNvPicPr>
          <p:nvPr>
            <p:ph sz="quarter" idx="13"/>
          </p:nvPr>
        </p:nvPicPr>
        <p:blipFill>
          <a:blip r:embed="rId2"/>
          <a:stretch>
            <a:fillRect/>
          </a:stretch>
        </p:blipFill>
        <p:spPr>
          <a:xfrm>
            <a:off x="496268" y="560172"/>
            <a:ext cx="10607988" cy="3668928"/>
          </a:xfrm>
        </p:spPr>
      </p:pic>
    </p:spTree>
    <p:extLst>
      <p:ext uri="{BB962C8B-B14F-4D97-AF65-F5344CB8AC3E}">
        <p14:creationId xmlns:p14="http://schemas.microsoft.com/office/powerpoint/2010/main" val="170625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090A9-B2C4-4056-9D4D-FD6A0D32C34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38946E2-073C-4B3C-BC6C-088D2B6A14AB}"/>
              </a:ext>
            </a:extLst>
          </p:cNvPr>
          <p:cNvPicPr>
            <a:picLocks noGrp="1" noChangeAspect="1"/>
          </p:cNvPicPr>
          <p:nvPr>
            <p:ph sz="quarter" idx="13"/>
          </p:nvPr>
        </p:nvPicPr>
        <p:blipFill>
          <a:blip r:embed="rId2"/>
          <a:stretch>
            <a:fillRect/>
          </a:stretch>
        </p:blipFill>
        <p:spPr>
          <a:xfrm>
            <a:off x="111618" y="0"/>
            <a:ext cx="9464182" cy="5499100"/>
          </a:xfrm>
        </p:spPr>
      </p:pic>
    </p:spTree>
    <p:extLst>
      <p:ext uri="{BB962C8B-B14F-4D97-AF65-F5344CB8AC3E}">
        <p14:creationId xmlns:p14="http://schemas.microsoft.com/office/powerpoint/2010/main" val="88580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2BA2D5-552A-4E00-9E56-ED908A18F100}"/>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ABEC364E-DB0B-4713-BA65-26171F0ABE23}"/>
              </a:ext>
            </a:extLst>
          </p:cNvPr>
          <p:cNvPicPr>
            <a:picLocks noChangeAspect="1"/>
          </p:cNvPicPr>
          <p:nvPr/>
        </p:nvPicPr>
        <p:blipFill>
          <a:blip r:embed="rId2"/>
          <a:stretch>
            <a:fillRect/>
          </a:stretch>
        </p:blipFill>
        <p:spPr>
          <a:xfrm>
            <a:off x="253415" y="409350"/>
            <a:ext cx="9316676" cy="5115150"/>
          </a:xfrm>
          <a:prstGeom prst="rect">
            <a:avLst/>
          </a:prstGeom>
        </p:spPr>
      </p:pic>
    </p:spTree>
    <p:extLst>
      <p:ext uri="{BB962C8B-B14F-4D97-AF65-F5344CB8AC3E}">
        <p14:creationId xmlns:p14="http://schemas.microsoft.com/office/powerpoint/2010/main" val="42306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62738E-1782-47AE-9017-A1EBFD9B3251}"/>
              </a:ext>
            </a:extLst>
          </p:cNvPr>
          <p:cNvSpPr>
            <a:spLocks noGrp="1"/>
          </p:cNvSpPr>
          <p:nvPr>
            <p:ph type="ctrTitle"/>
          </p:nvPr>
        </p:nvSpPr>
        <p:spPr/>
        <p:txBody>
          <a:bodyPr>
            <a:normAutofit fontScale="90000"/>
          </a:bodyPr>
          <a:lstStyle/>
          <a:p>
            <a:r>
              <a:rPr lang="el-GR" sz="5300" b="1" dirty="0"/>
              <a:t>Η Επιστήμη του Έργου στην Εργοθεραπεία</a:t>
            </a:r>
            <a:br>
              <a:rPr lang="el-GR" sz="5300" b="1" dirty="0"/>
            </a:br>
            <a:r>
              <a:rPr lang="el-GR" sz="5300" b="1" dirty="0"/>
              <a:t>Ίδρυση και Ιστορικό Πλαίσιο</a:t>
            </a:r>
            <a:r>
              <a:rPr lang="el-GR" sz="5300" dirty="0"/>
              <a:t>:</a:t>
            </a:r>
            <a:br>
              <a:rPr lang="el-GR" dirty="0"/>
            </a:br>
            <a:endParaRPr lang="el-GR" b="1" dirty="0"/>
          </a:p>
        </p:txBody>
      </p:sp>
      <p:sp>
        <p:nvSpPr>
          <p:cNvPr id="3" name="Υπότιτλος 2">
            <a:extLst>
              <a:ext uri="{FF2B5EF4-FFF2-40B4-BE49-F238E27FC236}">
                <a16:creationId xmlns:a16="http://schemas.microsoft.com/office/drawing/2014/main" id="{53C6CC0A-C721-4F3A-B8F3-7105209DA5E3}"/>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104600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A4BFF9-0238-4F95-B084-4D4220E14DE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8E41963-9B63-4748-94F4-A67F656B4B73}"/>
              </a:ext>
            </a:extLst>
          </p:cNvPr>
          <p:cNvSpPr>
            <a:spLocks noGrp="1"/>
          </p:cNvSpPr>
          <p:nvPr>
            <p:ph sz="quarter" idx="13"/>
          </p:nvPr>
        </p:nvSpPr>
        <p:spPr/>
        <p:txBody>
          <a:bodyPr/>
          <a:lstStyle/>
          <a:p>
            <a:endParaRPr lang="el-GR"/>
          </a:p>
        </p:txBody>
      </p:sp>
      <p:pic>
        <p:nvPicPr>
          <p:cNvPr id="5" name="Εικόνα 4">
            <a:extLst>
              <a:ext uri="{FF2B5EF4-FFF2-40B4-BE49-F238E27FC236}">
                <a16:creationId xmlns:a16="http://schemas.microsoft.com/office/drawing/2014/main" id="{8EA5A9E7-0739-4BCF-8755-D7B95ECFE7F0}"/>
              </a:ext>
            </a:extLst>
          </p:cNvPr>
          <p:cNvPicPr>
            <a:picLocks noChangeAspect="1"/>
          </p:cNvPicPr>
          <p:nvPr/>
        </p:nvPicPr>
        <p:blipFill>
          <a:blip r:embed="rId2"/>
          <a:stretch>
            <a:fillRect/>
          </a:stretch>
        </p:blipFill>
        <p:spPr>
          <a:xfrm>
            <a:off x="329721" y="290143"/>
            <a:ext cx="8522179" cy="6569180"/>
          </a:xfrm>
          <a:prstGeom prst="rect">
            <a:avLst/>
          </a:prstGeom>
        </p:spPr>
      </p:pic>
    </p:spTree>
    <p:extLst>
      <p:ext uri="{BB962C8B-B14F-4D97-AF65-F5344CB8AC3E}">
        <p14:creationId xmlns:p14="http://schemas.microsoft.com/office/powerpoint/2010/main" val="63418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4D75751-BC18-41E4-9AC2-E8EC8E782435}"/>
              </a:ext>
            </a:extLst>
          </p:cNvPr>
          <p:cNvPicPr>
            <a:picLocks noChangeAspect="1"/>
          </p:cNvPicPr>
          <p:nvPr/>
        </p:nvPicPr>
        <p:blipFill>
          <a:blip r:embed="rId2"/>
          <a:stretch>
            <a:fillRect/>
          </a:stretch>
        </p:blipFill>
        <p:spPr>
          <a:xfrm>
            <a:off x="236057" y="950751"/>
            <a:ext cx="9611703" cy="1999660"/>
          </a:xfrm>
          <a:prstGeom prst="rect">
            <a:avLst/>
          </a:prstGeom>
        </p:spPr>
      </p:pic>
    </p:spTree>
    <p:extLst>
      <p:ext uri="{BB962C8B-B14F-4D97-AF65-F5344CB8AC3E}">
        <p14:creationId xmlns:p14="http://schemas.microsoft.com/office/powerpoint/2010/main" val="352086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8F1E44D-CCC8-499C-B505-A840C0825FBC}"/>
              </a:ext>
            </a:extLst>
          </p:cNvPr>
          <p:cNvPicPr>
            <a:picLocks noChangeAspect="1"/>
          </p:cNvPicPr>
          <p:nvPr/>
        </p:nvPicPr>
        <p:blipFill>
          <a:blip r:embed="rId2"/>
          <a:stretch>
            <a:fillRect/>
          </a:stretch>
        </p:blipFill>
        <p:spPr>
          <a:xfrm>
            <a:off x="309217" y="401046"/>
            <a:ext cx="9010014" cy="5161554"/>
          </a:xfrm>
          <a:prstGeom prst="rect">
            <a:avLst/>
          </a:prstGeom>
        </p:spPr>
      </p:pic>
    </p:spTree>
    <p:extLst>
      <p:ext uri="{BB962C8B-B14F-4D97-AF65-F5344CB8AC3E}">
        <p14:creationId xmlns:p14="http://schemas.microsoft.com/office/powerpoint/2010/main" val="361112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656BA79-4698-4CE2-9896-DF82C2BD36C8}"/>
              </a:ext>
            </a:extLst>
          </p:cNvPr>
          <p:cNvSpPr>
            <a:spLocks noChangeArrowheads="1"/>
          </p:cNvSpPr>
          <p:nvPr/>
        </p:nvSpPr>
        <p:spPr bwMode="auto">
          <a:xfrm>
            <a:off x="147918" y="412882"/>
            <a:ext cx="1015253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err="1">
                <a:ln>
                  <a:noFill/>
                </a:ln>
                <a:solidFill>
                  <a:schemeClr val="tx1"/>
                </a:solidFill>
                <a:effectLst/>
                <a:latin typeface="Arial" panose="020B0604020202020204" pitchFamily="34" charset="0"/>
              </a:rPr>
              <a:t>δρύθηκε</a:t>
            </a:r>
            <a:r>
              <a:rPr kumimoji="0" lang="el-GR" altLang="el-GR" sz="2400" b="0" i="0" u="none" strike="noStrike" cap="none" normalizeH="0" baseline="0" dirty="0">
                <a:ln>
                  <a:noFill/>
                </a:ln>
                <a:solidFill>
                  <a:schemeClr val="tx1"/>
                </a:solidFill>
                <a:effectLst/>
                <a:latin typeface="Arial" panose="020B0604020202020204" pitchFamily="34" charset="0"/>
              </a:rPr>
              <a:t> το </a:t>
            </a:r>
            <a:r>
              <a:rPr kumimoji="0" lang="el-GR" altLang="el-GR" sz="2400" b="1" i="0" u="none" strike="noStrike" cap="none" normalizeH="0" baseline="0" dirty="0">
                <a:ln>
                  <a:noFill/>
                </a:ln>
                <a:solidFill>
                  <a:schemeClr val="tx1"/>
                </a:solidFill>
                <a:effectLst/>
                <a:latin typeface="Arial" panose="020B0604020202020204" pitchFamily="34" charset="0"/>
              </a:rPr>
              <a:t>1989</a:t>
            </a:r>
            <a:r>
              <a:rPr kumimoji="0" lang="el-GR" altLang="el-GR" sz="2400" b="0" i="0" u="none" strike="noStrike" cap="none" normalizeH="0" baseline="0" dirty="0">
                <a:ln>
                  <a:noFill/>
                </a:ln>
                <a:solidFill>
                  <a:schemeClr val="tx1"/>
                </a:solidFill>
                <a:effectLst/>
                <a:latin typeface="Arial" panose="020B0604020202020204" pitchFamily="34" charset="0"/>
              </a:rPr>
              <a:t> από ομάδα ακαδημαϊκών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εργοθεραπευτών</a:t>
            </a:r>
            <a:r>
              <a:rPr kumimoji="0" lang="el-GR" altLang="el-GR" sz="2400" b="0" i="0" u="none" strike="noStrike" cap="none" normalizeH="0" baseline="0" dirty="0">
                <a:ln>
                  <a:noFill/>
                </a:ln>
                <a:solidFill>
                  <a:schemeClr val="tx1"/>
                </a:solidFill>
                <a:effectLst/>
                <a:latin typeface="Arial" panose="020B0604020202020204" pitchFamily="34" charset="0"/>
              </a:rPr>
              <a:t> και άλλων επιστημόνων στο </a:t>
            </a:r>
            <a:r>
              <a:rPr kumimoji="0" lang="el-GR" altLang="el-GR" sz="2400" b="1" i="0" u="none" strike="noStrike" cap="none" normalizeH="0" baseline="0" dirty="0">
                <a:ln>
                  <a:noFill/>
                </a:ln>
                <a:solidFill>
                  <a:schemeClr val="tx1"/>
                </a:solidFill>
                <a:effectLst/>
                <a:latin typeface="Arial" panose="020B0604020202020204" pitchFamily="34" charset="0"/>
              </a:rPr>
              <a:t>Πανεπιστήμιο της Νότιας Καλιφόρνιας</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University</a:t>
            </a:r>
            <a:r>
              <a:rPr kumimoji="0" lang="el-GR" altLang="el-GR" sz="2400" b="0" i="0" u="none" strike="noStrike" cap="none" normalizeH="0" baseline="0" dirty="0">
                <a:ln>
                  <a:noFill/>
                </a:ln>
                <a:solidFill>
                  <a:schemeClr val="tx1"/>
                </a:solidFill>
                <a:effectLst/>
                <a:latin typeface="Arial" panose="020B0604020202020204" pitchFamily="34" charset="0"/>
              </a:rPr>
              <a:t> of Southern </a:t>
            </a:r>
            <a:r>
              <a:rPr kumimoji="0" lang="el-GR" altLang="el-GR" sz="2400" b="0" i="0" u="none" strike="noStrike" cap="none" normalizeH="0" baseline="0" dirty="0" err="1">
                <a:ln>
                  <a:noFill/>
                </a:ln>
                <a:solidFill>
                  <a:schemeClr val="tx1"/>
                </a:solidFill>
                <a:effectLst/>
                <a:latin typeface="Arial" panose="020B0604020202020204" pitchFamily="34" charset="0"/>
              </a:rPr>
              <a:t>California</a:t>
            </a:r>
            <a:r>
              <a:rPr kumimoji="0" lang="el-GR" altLang="el-GR"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Η ίδρυσή της αποτέλεσε το αποτέλεσμα μακροχρόνιας προσπάθειας και σχεδιασμού ενός διδακτορικού προγράμματος Εργοθεραπείας, υπό την καθοδήγηση της </a:t>
            </a:r>
            <a:r>
              <a:rPr kumimoji="0" lang="el-GR" altLang="el-GR" sz="2400" b="1" i="0" u="none" strike="noStrike" cap="none" normalizeH="0" baseline="0" dirty="0" err="1">
                <a:ln>
                  <a:noFill/>
                </a:ln>
                <a:solidFill>
                  <a:schemeClr val="tx1"/>
                </a:solidFill>
                <a:effectLst/>
                <a:latin typeface="Arial" panose="020B0604020202020204" pitchFamily="34" charset="0"/>
              </a:rPr>
              <a:t>Dr</a:t>
            </a:r>
            <a:r>
              <a:rPr kumimoji="0" lang="el-GR" altLang="el-GR" sz="2400" b="1" i="0" u="none" strike="noStrike" cap="none" normalizeH="0" baseline="0" dirty="0">
                <a:ln>
                  <a:noFill/>
                </a:ln>
                <a:solidFill>
                  <a:schemeClr val="tx1"/>
                </a:solidFill>
                <a:effectLst/>
                <a:latin typeface="Arial" panose="020B0604020202020204" pitchFamily="34" charset="0"/>
              </a:rPr>
              <a:t>. </a:t>
            </a:r>
            <a:r>
              <a:rPr kumimoji="0" lang="el-GR" altLang="el-GR" sz="2400" b="1" i="0" u="none" strike="noStrike" cap="none" normalizeH="0" baseline="0" dirty="0" err="1">
                <a:ln>
                  <a:noFill/>
                </a:ln>
                <a:solidFill>
                  <a:schemeClr val="tx1"/>
                </a:solidFill>
                <a:effectLst/>
                <a:latin typeface="Arial" panose="020B0604020202020204" pitchFamily="34" charset="0"/>
              </a:rPr>
              <a:t>Elisabeth</a:t>
            </a:r>
            <a:r>
              <a:rPr kumimoji="0" lang="el-GR" altLang="el-GR" sz="2400" b="1" i="0" u="none" strike="noStrike" cap="none" normalizeH="0" baseline="0" dirty="0">
                <a:ln>
                  <a:noFill/>
                </a:ln>
                <a:solidFill>
                  <a:schemeClr val="tx1"/>
                </a:solidFill>
                <a:effectLst/>
                <a:latin typeface="Arial" panose="020B0604020202020204" pitchFamily="34" charset="0"/>
              </a:rPr>
              <a:t> </a:t>
            </a:r>
            <a:r>
              <a:rPr kumimoji="0" lang="el-GR" altLang="el-GR" sz="2400" b="1" i="0" u="none" strike="noStrike" cap="none" normalizeH="0" baseline="0" dirty="0" err="1">
                <a:ln>
                  <a:noFill/>
                </a:ln>
                <a:solidFill>
                  <a:schemeClr val="tx1"/>
                </a:solidFill>
                <a:effectLst/>
                <a:latin typeface="Arial" panose="020B0604020202020204" pitchFamily="34" charset="0"/>
              </a:rPr>
              <a:t>Yerxa</a:t>
            </a:r>
            <a:r>
              <a:rPr kumimoji="0" lang="el-GR" altLang="el-GR" sz="2400" b="0" i="0" u="none" strike="noStrike" cap="none" normalizeH="0" baseline="0" dirty="0">
                <a:ln>
                  <a:noFill/>
                </a:ln>
                <a:solidFill>
                  <a:schemeClr val="tx1"/>
                </a:solidFill>
                <a:effectLst/>
                <a:latin typeface="Arial" panose="020B0604020202020204" pitchFamily="34" charset="0"/>
              </a:rPr>
              <a:t>, μίας από τις σημαντικότερες φυσιογνωμίες στον κλάδο. </a:t>
            </a:r>
          </a:p>
        </p:txBody>
      </p:sp>
    </p:spTree>
    <p:extLst>
      <p:ext uri="{BB962C8B-B14F-4D97-AF65-F5344CB8AC3E}">
        <p14:creationId xmlns:p14="http://schemas.microsoft.com/office/powerpoint/2010/main" val="6368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F34501-0447-409D-9C10-9D101B18CD3D}"/>
              </a:ext>
            </a:extLst>
          </p:cNvPr>
          <p:cNvSpPr>
            <a:spLocks noGrp="1"/>
          </p:cNvSpPr>
          <p:nvPr>
            <p:ph type="title"/>
          </p:nvPr>
        </p:nvSpPr>
        <p:spPr/>
        <p:txBody>
          <a:bodyPr/>
          <a:lstStyle/>
          <a:p>
            <a:r>
              <a:rPr lang="el-GR" b="1" dirty="0"/>
              <a:t>Σκοπός της Επιστήμης του Έργου</a:t>
            </a:r>
            <a:r>
              <a:rPr lang="el-GR" dirty="0"/>
              <a:t>:</a:t>
            </a:r>
          </a:p>
        </p:txBody>
      </p:sp>
      <p:sp>
        <p:nvSpPr>
          <p:cNvPr id="6" name="Rectangle 1">
            <a:extLst>
              <a:ext uri="{FF2B5EF4-FFF2-40B4-BE49-F238E27FC236}">
                <a16:creationId xmlns:a16="http://schemas.microsoft.com/office/drawing/2014/main" id="{5D1A9CEC-0142-402A-AB9E-117575C71B9A}"/>
              </a:ext>
            </a:extLst>
          </p:cNvPr>
          <p:cNvSpPr>
            <a:spLocks noGrp="1" noChangeArrowheads="1"/>
          </p:cNvSpPr>
          <p:nvPr>
            <p:ph sz="quarter" idx="13"/>
          </p:nvPr>
        </p:nvSpPr>
        <p:spPr bwMode="auto">
          <a:xfrm>
            <a:off x="309282" y="2056998"/>
            <a:ext cx="1077122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Η μελέτη του </a:t>
            </a:r>
            <a:r>
              <a:rPr kumimoji="0" lang="el-GR" altLang="el-GR" sz="2400" b="1" i="0" u="none" strike="noStrike" cap="none" normalizeH="0" baseline="0" dirty="0">
                <a:ln>
                  <a:noFill/>
                </a:ln>
                <a:solidFill>
                  <a:schemeClr val="tx1"/>
                </a:solidFill>
                <a:effectLst/>
                <a:latin typeface="Arial" panose="020B0604020202020204" pitchFamily="34" charset="0"/>
              </a:rPr>
              <a:t>ανθρώπινου έργου</a:t>
            </a:r>
            <a:r>
              <a:rPr kumimoji="0" lang="el-GR" altLang="el-GR" sz="2400" b="0" i="0" u="none" strike="noStrike" cap="none" normalizeH="0" baseline="0" dirty="0">
                <a:ln>
                  <a:noFill/>
                </a:ln>
                <a:solidFill>
                  <a:schemeClr val="tx1"/>
                </a:solidFill>
                <a:effectLst/>
                <a:latin typeface="Arial" panose="020B0604020202020204" pitchFamily="34" charset="0"/>
              </a:rPr>
              <a:t> ως πολυδιάστατης έννοιας.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Η δημιουργία γνώσης που σχετίζεται με τις δραστηριότητες (</a:t>
            </a:r>
            <a:r>
              <a:rPr kumimoji="0" lang="el-GR" altLang="el-GR" sz="2400" b="0" i="0" u="none" strike="noStrike" cap="none" normalizeH="0" baseline="0" dirty="0" err="1">
                <a:ln>
                  <a:noFill/>
                </a:ln>
                <a:solidFill>
                  <a:schemeClr val="tx1"/>
                </a:solidFill>
                <a:effectLst/>
                <a:latin typeface="Arial" panose="020B0604020202020204" pitchFamily="34" charset="0"/>
              </a:rPr>
              <a:t>occupations</a:t>
            </a:r>
            <a:r>
              <a:rPr kumimoji="0" lang="el-GR" altLang="el-GR" sz="2400" b="0" i="0" u="none" strike="noStrike" cap="none" normalizeH="0" baseline="0" dirty="0">
                <a:ln>
                  <a:noFill/>
                </a:ln>
                <a:solidFill>
                  <a:schemeClr val="tx1"/>
                </a:solidFill>
                <a:effectLst/>
                <a:latin typeface="Arial" panose="020B0604020202020204" pitchFamily="34" charset="0"/>
              </a:rPr>
              <a:t>) του ανθρώπου σε όλες τις φάσεις της ζωής του.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Ορισμός</a:t>
            </a:r>
            <a:r>
              <a:rPr kumimoji="0" lang="el-GR" altLang="el-GR"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Η Επιστήμη του Έργου περιγράφεται ως η </a:t>
            </a:r>
            <a:r>
              <a:rPr kumimoji="0" lang="el-GR" altLang="el-GR" sz="2400" b="1" i="0" u="none" strike="noStrike" cap="none" normalizeH="0" baseline="0" dirty="0">
                <a:ln>
                  <a:noFill/>
                </a:ln>
                <a:solidFill>
                  <a:schemeClr val="tx1"/>
                </a:solidFill>
                <a:effectLst/>
                <a:latin typeface="Arial" panose="020B0604020202020204" pitchFamily="34" charset="0"/>
              </a:rPr>
              <a:t>«επιστήμη που εστιάζει στη μελέτη του ανθρώπου ως οντότητα έργου» (</a:t>
            </a:r>
            <a:r>
              <a:rPr kumimoji="0" lang="el-GR" altLang="el-GR" sz="2400" b="1" i="0" u="none" strike="noStrike" cap="none" normalizeH="0" baseline="0" dirty="0" err="1">
                <a:ln>
                  <a:noFill/>
                </a:ln>
                <a:solidFill>
                  <a:schemeClr val="tx1"/>
                </a:solidFill>
                <a:effectLst/>
                <a:latin typeface="Arial" panose="020B0604020202020204" pitchFamily="34" charset="0"/>
              </a:rPr>
              <a:t>occupational</a:t>
            </a:r>
            <a:r>
              <a:rPr kumimoji="0" lang="el-GR" altLang="el-GR" sz="2400" b="1" i="0" u="none" strike="noStrike" cap="none" normalizeH="0" baseline="0" dirty="0">
                <a:ln>
                  <a:noFill/>
                </a:ln>
                <a:solidFill>
                  <a:schemeClr val="tx1"/>
                </a:solidFill>
                <a:effectLst/>
                <a:latin typeface="Arial" panose="020B0604020202020204" pitchFamily="34" charset="0"/>
              </a:rPr>
              <a:t> </a:t>
            </a:r>
            <a:r>
              <a:rPr kumimoji="0" lang="el-GR" altLang="el-GR" sz="2400" b="1" i="0" u="none" strike="noStrike" cap="none" normalizeH="0" baseline="0" dirty="0" err="1">
                <a:ln>
                  <a:noFill/>
                </a:ln>
                <a:solidFill>
                  <a:schemeClr val="tx1"/>
                </a:solidFill>
                <a:effectLst/>
                <a:latin typeface="Arial" panose="020B0604020202020204" pitchFamily="34" charset="0"/>
              </a:rPr>
              <a:t>being</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Διερευνά τον τρόπο με τον οποίο οι άνθρωποι συμμετέχουν ενεργά σε δραστηριότητες που προσδίδουν νόημα και σκοπό στη ζωή τους.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13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EC2BFD-EFDF-4531-91FF-087F06260BC0}"/>
              </a:ext>
            </a:extLst>
          </p:cNvPr>
          <p:cNvSpPr>
            <a:spLocks noGrp="1"/>
          </p:cNvSpPr>
          <p:nvPr>
            <p:ph type="title"/>
          </p:nvPr>
        </p:nvSpPr>
        <p:spPr/>
        <p:txBody>
          <a:bodyPr/>
          <a:lstStyle/>
          <a:p>
            <a:r>
              <a:rPr lang="el-GR" dirty="0"/>
              <a:t>Διεπιστημονικός Χαρακτήρας</a:t>
            </a:r>
          </a:p>
        </p:txBody>
      </p:sp>
      <p:sp>
        <p:nvSpPr>
          <p:cNvPr id="3" name="Θέση περιεχομένου 2">
            <a:extLst>
              <a:ext uri="{FF2B5EF4-FFF2-40B4-BE49-F238E27FC236}">
                <a16:creationId xmlns:a16="http://schemas.microsoft.com/office/drawing/2014/main" id="{A5C6CA18-EEA5-44D7-8029-FB9390B63644}"/>
              </a:ext>
            </a:extLst>
          </p:cNvPr>
          <p:cNvSpPr>
            <a:spLocks noGrp="1"/>
          </p:cNvSpPr>
          <p:nvPr>
            <p:ph sz="quarter" idx="13"/>
          </p:nvPr>
        </p:nvSpPr>
        <p:spPr/>
        <p:txBody>
          <a:bodyPr>
            <a:normAutofit/>
          </a:bodyPr>
          <a:lstStyle/>
          <a:p>
            <a:r>
              <a:rPr lang="el-GR" sz="2400" dirty="0"/>
              <a:t>Συγκεντρώνει στοιχεία από κλάδους όπως η </a:t>
            </a:r>
            <a:r>
              <a:rPr lang="el-GR" sz="2400" b="1" dirty="0"/>
              <a:t>ψυχολογία, η κοινωνιολογία, η βιολογία,</a:t>
            </a:r>
            <a:r>
              <a:rPr lang="el-GR" sz="2400" dirty="0"/>
              <a:t> και η </a:t>
            </a:r>
            <a:r>
              <a:rPr lang="el-GR" sz="2400" b="1" dirty="0"/>
              <a:t>ανθρωπολογία</a:t>
            </a:r>
            <a:r>
              <a:rPr lang="el-GR" sz="2400" dirty="0"/>
              <a:t> για να μελετήσει τη σημασία των δραστηριοτήτων στην ευημερία και την ποιότητα ζωής</a:t>
            </a:r>
          </a:p>
        </p:txBody>
      </p:sp>
    </p:spTree>
    <p:extLst>
      <p:ext uri="{BB962C8B-B14F-4D97-AF65-F5344CB8AC3E}">
        <p14:creationId xmlns:p14="http://schemas.microsoft.com/office/powerpoint/2010/main" val="425241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80CC41-FB2F-4030-99F3-1148E5A353D3}"/>
              </a:ext>
            </a:extLst>
          </p:cNvPr>
          <p:cNvSpPr>
            <a:spLocks noGrp="1"/>
          </p:cNvSpPr>
          <p:nvPr>
            <p:ph type="title"/>
          </p:nvPr>
        </p:nvSpPr>
        <p:spPr/>
        <p:txBody>
          <a:bodyPr/>
          <a:lstStyle/>
          <a:p>
            <a:r>
              <a:rPr lang="el-GR" b="1" dirty="0"/>
              <a:t>Κοινωνικός Αντίκτυπος</a:t>
            </a:r>
            <a:r>
              <a:rPr lang="el-GR" dirty="0"/>
              <a:t>:</a:t>
            </a:r>
          </a:p>
        </p:txBody>
      </p:sp>
      <p:sp>
        <p:nvSpPr>
          <p:cNvPr id="3" name="Θέση περιεχομένου 2">
            <a:extLst>
              <a:ext uri="{FF2B5EF4-FFF2-40B4-BE49-F238E27FC236}">
                <a16:creationId xmlns:a16="http://schemas.microsoft.com/office/drawing/2014/main" id="{DE043DCE-59F7-415B-948A-6688E8B4CC8E}"/>
              </a:ext>
            </a:extLst>
          </p:cNvPr>
          <p:cNvSpPr>
            <a:spLocks noGrp="1"/>
          </p:cNvSpPr>
          <p:nvPr>
            <p:ph sz="quarter" idx="13"/>
          </p:nvPr>
        </p:nvSpPr>
        <p:spPr>
          <a:xfrm>
            <a:off x="152400" y="1502111"/>
            <a:ext cx="10394707" cy="3311189"/>
          </a:xfrm>
        </p:spPr>
        <p:txBody>
          <a:bodyPr/>
          <a:lstStyle/>
          <a:p>
            <a:r>
              <a:rPr lang="el-GR" sz="2800" dirty="0"/>
              <a:t>Βοηθά στη βαθύτερη κατανόηση της σύνδεσης ανάμεσα στη δραστηριότητα και την υγεία, συνεισφέροντας στη βελτίωση παρεμβάσεων της Εργοθεραπείας</a:t>
            </a:r>
            <a:r>
              <a:rPr lang="el-GR" dirty="0"/>
              <a:t>.</a:t>
            </a:r>
          </a:p>
        </p:txBody>
      </p:sp>
      <p:sp>
        <p:nvSpPr>
          <p:cNvPr id="4" name="Rectangle 1">
            <a:extLst>
              <a:ext uri="{FF2B5EF4-FFF2-40B4-BE49-F238E27FC236}">
                <a16:creationId xmlns:a16="http://schemas.microsoft.com/office/drawing/2014/main" id="{851A1730-DD53-47DA-8D4E-F9CD7FF8CEE3}"/>
              </a:ext>
            </a:extLst>
          </p:cNvPr>
          <p:cNvSpPr>
            <a:spLocks noChangeArrowheads="1"/>
          </p:cNvSpPr>
          <p:nvPr/>
        </p:nvSpPr>
        <p:spPr bwMode="auto">
          <a:xfrm rot="10800000" flipV="1">
            <a:off x="368300" y="4826675"/>
            <a:ext cx="116205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American </a:t>
            </a:r>
            <a:r>
              <a:rPr kumimoji="0" lang="el-GR" altLang="el-GR" sz="1800" b="0" i="0" u="none" strike="noStrike" cap="none" normalizeH="0" baseline="0" dirty="0" err="1">
                <a:ln>
                  <a:noFill/>
                </a:ln>
                <a:solidFill>
                  <a:schemeClr val="tx1"/>
                </a:solidFill>
                <a:effectLst/>
                <a:latin typeface="Arial" panose="020B0604020202020204" pitchFamily="34" charset="0"/>
              </a:rPr>
              <a:t>Occupational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Foundation</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n.d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Elizabeth</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June</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Yerxa</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EdD</a:t>
            </a:r>
            <a:r>
              <a:rPr kumimoji="0" lang="el-GR" altLang="el-GR" sz="1800" b="0" i="1" u="none" strike="noStrike" cap="none" normalizeH="0" baseline="0" dirty="0">
                <a:ln>
                  <a:noFill/>
                </a:ln>
                <a:solidFill>
                  <a:schemeClr val="tx1"/>
                </a:solidFill>
                <a:effectLst/>
                <a:latin typeface="Arial" panose="020B0604020202020204" pitchFamily="34" charset="0"/>
              </a:rPr>
              <a:t>, OTR, FAOTA</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Retrieved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November</a:t>
            </a:r>
            <a:r>
              <a:rPr kumimoji="0" lang="el-GR" altLang="el-GR" sz="1800" b="0" i="0" u="none" strike="noStrike" cap="none" normalizeH="0" baseline="0" dirty="0">
                <a:ln>
                  <a:noFill/>
                </a:ln>
                <a:solidFill>
                  <a:schemeClr val="tx1"/>
                </a:solidFill>
                <a:effectLst/>
                <a:latin typeface="Arial" panose="020B0604020202020204" pitchFamily="34" charset="0"/>
              </a:rPr>
              <a:t> 19, 2024, </a:t>
            </a:r>
            <a:r>
              <a:rPr kumimoji="0" lang="el-GR" altLang="el-GR" sz="1800" b="0" i="0" u="none" strike="noStrike" cap="none" normalizeH="0" baseline="0" dirty="0" err="1">
                <a:ln>
                  <a:noFill/>
                </a:ln>
                <a:solidFill>
                  <a:schemeClr val="tx1"/>
                </a:solidFill>
                <a:effectLst/>
                <a:latin typeface="Arial" panose="020B0604020202020204" pitchFamily="34" charset="0"/>
              </a:rPr>
              <a:t>from</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a:ln>
                  <a:noFill/>
                </a:ln>
                <a:solidFill>
                  <a:schemeClr val="tx1"/>
                </a:solidFill>
                <a:effectLst/>
                <a:latin typeface="Arial" panose="020B0604020202020204" pitchFamily="34" charset="0"/>
                <a:hlinkClick r:id="rId2"/>
              </a:rPr>
              <a:t>https://www.aotf.org</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American </a:t>
            </a:r>
            <a:r>
              <a:rPr kumimoji="0" lang="el-GR" altLang="el-GR" sz="1800" b="0" i="0" u="none" strike="noStrike" cap="none" normalizeH="0" baseline="0" dirty="0" err="1">
                <a:ln>
                  <a:noFill/>
                </a:ln>
                <a:solidFill>
                  <a:schemeClr val="tx1"/>
                </a:solidFill>
                <a:effectLst/>
                <a:latin typeface="Arial" panose="020B0604020202020204" pitchFamily="34" charset="0"/>
              </a:rPr>
              <a:t>Occupational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Association. (</a:t>
            </a:r>
            <a:r>
              <a:rPr kumimoji="0" lang="el-GR" altLang="el-GR" sz="1800" b="0" i="0" u="none" strike="noStrike" cap="none" normalizeH="0" baseline="0" dirty="0" err="1">
                <a:ln>
                  <a:noFill/>
                </a:ln>
                <a:solidFill>
                  <a:schemeClr val="tx1"/>
                </a:solidFill>
                <a:effectLst/>
                <a:latin typeface="Arial" panose="020B0604020202020204" pitchFamily="34" charset="0"/>
              </a:rPr>
              <a:t>n.d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a:ln>
                  <a:noFill/>
                </a:ln>
                <a:solidFill>
                  <a:schemeClr val="tx1"/>
                </a:solidFill>
                <a:effectLst/>
                <a:latin typeface="Arial" panose="020B0604020202020204" pitchFamily="34" charset="0"/>
              </a:rPr>
              <a:t>100 </a:t>
            </a:r>
            <a:r>
              <a:rPr kumimoji="0" lang="el-GR" altLang="el-GR" sz="1800" b="0" i="1" u="none" strike="noStrike" cap="none" normalizeH="0" baseline="0" dirty="0" err="1">
                <a:ln>
                  <a:noFill/>
                </a:ln>
                <a:solidFill>
                  <a:schemeClr val="tx1"/>
                </a:solidFill>
                <a:effectLst/>
                <a:latin typeface="Arial" panose="020B0604020202020204" pitchFamily="34" charset="0"/>
              </a:rPr>
              <a:t>Influential</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People</a:t>
            </a:r>
            <a:r>
              <a:rPr kumimoji="0" lang="el-GR" altLang="el-GR" sz="1800" b="0" i="1" u="none" strike="noStrike" cap="none" normalizeH="0" baseline="0" dirty="0">
                <a:ln>
                  <a:noFill/>
                </a:ln>
                <a:solidFill>
                  <a:schemeClr val="tx1"/>
                </a:solidFill>
                <a:effectLst/>
                <a:latin typeface="Arial" panose="020B0604020202020204" pitchFamily="34" charset="0"/>
              </a:rPr>
              <a:t> in </a:t>
            </a:r>
            <a:r>
              <a:rPr kumimoji="0" lang="el-GR" altLang="el-GR" sz="1800" b="0" i="1" u="none" strike="noStrike" cap="none" normalizeH="0" baseline="0" dirty="0" err="1">
                <a:ln>
                  <a:noFill/>
                </a:ln>
                <a:solidFill>
                  <a:schemeClr val="tx1"/>
                </a:solidFill>
                <a:effectLst/>
                <a:latin typeface="Arial" panose="020B0604020202020204" pitchFamily="34" charset="0"/>
              </a:rPr>
              <a:t>Occupational</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Therapy</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Elizabeth</a:t>
            </a:r>
            <a:r>
              <a:rPr kumimoji="0" lang="el-GR" altLang="el-GR" sz="1800" b="0" i="1" u="none" strike="noStrike" cap="none" normalizeH="0" baseline="0" dirty="0">
                <a:ln>
                  <a:noFill/>
                </a:ln>
                <a:solidFill>
                  <a:schemeClr val="tx1"/>
                </a:solidFill>
                <a:effectLst/>
                <a:latin typeface="Arial" panose="020B0604020202020204" pitchFamily="34" charset="0"/>
              </a:rPr>
              <a:t> J. </a:t>
            </a:r>
            <a:r>
              <a:rPr kumimoji="0" lang="el-GR" altLang="el-GR" sz="1800" b="0" i="1" u="none" strike="noStrike" cap="none" normalizeH="0" baseline="0" dirty="0" err="1">
                <a:ln>
                  <a:noFill/>
                </a:ln>
                <a:solidFill>
                  <a:schemeClr val="tx1"/>
                </a:solidFill>
                <a:effectLst/>
                <a:latin typeface="Arial" panose="020B0604020202020204" pitchFamily="34" charset="0"/>
              </a:rPr>
              <a:t>Yerxa</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EdD</a:t>
            </a:r>
            <a:r>
              <a:rPr kumimoji="0" lang="el-GR" altLang="el-GR" sz="1800" b="0" i="1" u="none" strike="noStrike" cap="none" normalizeH="0" baseline="0" dirty="0">
                <a:ln>
                  <a:noFill/>
                </a:ln>
                <a:solidFill>
                  <a:schemeClr val="tx1"/>
                </a:solidFill>
                <a:effectLst/>
                <a:latin typeface="Arial" panose="020B0604020202020204" pitchFamily="34" charset="0"/>
              </a:rPr>
              <a:t>, LHD (</a:t>
            </a:r>
            <a:r>
              <a:rPr kumimoji="0" lang="el-GR" altLang="el-GR" sz="1800" b="0" i="1" u="none" strike="noStrike" cap="none" normalizeH="0" baseline="0" dirty="0" err="1">
                <a:ln>
                  <a:noFill/>
                </a:ln>
                <a:solidFill>
                  <a:schemeClr val="tx1"/>
                </a:solidFill>
                <a:effectLst/>
                <a:latin typeface="Arial" panose="020B0604020202020204" pitchFamily="34" charset="0"/>
              </a:rPr>
              <a:t>Hon</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ScD</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Hon</a:t>
            </a:r>
            <a:r>
              <a:rPr kumimoji="0" lang="el-GR" altLang="el-GR" sz="1800" b="0" i="1" u="none" strike="noStrike" cap="none" normalizeH="0" baseline="0" dirty="0">
                <a:ln>
                  <a:noFill/>
                </a:ln>
                <a:solidFill>
                  <a:schemeClr val="tx1"/>
                </a:solidFill>
                <a:effectLst/>
                <a:latin typeface="Arial" panose="020B0604020202020204" pitchFamily="34" charset="0"/>
              </a:rPr>
              <a:t>), DMED (</a:t>
            </a:r>
            <a:r>
              <a:rPr kumimoji="0" lang="el-GR" altLang="el-GR" sz="1800" b="0" i="1" u="none" strike="noStrike" cap="none" normalizeH="0" baseline="0" dirty="0" err="1">
                <a:ln>
                  <a:noFill/>
                </a:ln>
                <a:solidFill>
                  <a:schemeClr val="tx1"/>
                </a:solidFill>
                <a:effectLst/>
                <a:latin typeface="Arial" panose="020B0604020202020204" pitchFamily="34" charset="0"/>
              </a:rPr>
              <a:t>Hon</a:t>
            </a:r>
            <a:r>
              <a:rPr kumimoji="0" lang="el-GR" altLang="el-GR" sz="1800" b="0" i="1" u="none" strike="noStrike" cap="none" normalizeH="0" baseline="0" dirty="0">
                <a:ln>
                  <a:noFill/>
                </a:ln>
                <a:solidFill>
                  <a:schemeClr val="tx1"/>
                </a:solidFill>
                <a:effectLst/>
                <a:latin typeface="Arial" panose="020B0604020202020204" pitchFamily="34" charset="0"/>
              </a:rPr>
              <a:t>), OTR, FAOTA</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Retrieved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November</a:t>
            </a:r>
            <a:r>
              <a:rPr kumimoji="0" lang="el-GR" altLang="el-GR" sz="1800" b="0" i="0" u="none" strike="noStrike" cap="none" normalizeH="0" baseline="0" dirty="0">
                <a:ln>
                  <a:noFill/>
                </a:ln>
                <a:solidFill>
                  <a:schemeClr val="tx1"/>
                </a:solidFill>
                <a:effectLst/>
                <a:latin typeface="Arial" panose="020B0604020202020204" pitchFamily="34" charset="0"/>
              </a:rPr>
              <a:t> 19, 2024, </a:t>
            </a:r>
            <a:r>
              <a:rPr kumimoji="0" lang="el-GR" altLang="el-GR" sz="1800" b="0" i="0" u="none" strike="noStrike" cap="none" normalizeH="0" baseline="0" dirty="0" err="1">
                <a:ln>
                  <a:noFill/>
                </a:ln>
                <a:solidFill>
                  <a:schemeClr val="tx1"/>
                </a:solidFill>
                <a:effectLst/>
                <a:latin typeface="Arial" panose="020B0604020202020204" pitchFamily="34" charset="0"/>
              </a:rPr>
              <a:t>from</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a:ln>
                  <a:noFill/>
                </a:ln>
                <a:solidFill>
                  <a:schemeClr val="tx1"/>
                </a:solidFill>
                <a:effectLst/>
                <a:latin typeface="Arial" panose="020B0604020202020204" pitchFamily="34" charset="0"/>
                <a:hlinkClick r:id="rId3"/>
              </a:rPr>
              <a:t>https://www.otcentennial.org</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USC </a:t>
            </a:r>
            <a:r>
              <a:rPr kumimoji="0" lang="el-GR" altLang="el-GR" sz="1800" b="0" i="0" u="none" strike="noStrike" cap="none" normalizeH="0" baseline="0" dirty="0" err="1">
                <a:ln>
                  <a:noFill/>
                </a:ln>
                <a:solidFill>
                  <a:schemeClr val="tx1"/>
                </a:solidFill>
                <a:effectLst/>
                <a:latin typeface="Arial" panose="020B0604020202020204" pitchFamily="34" charset="0"/>
              </a:rPr>
              <a:t>Chan</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Division</a:t>
            </a:r>
            <a:r>
              <a:rPr kumimoji="0" lang="el-GR" altLang="el-GR" sz="1800" b="0" i="0" u="none" strike="noStrike" cap="none" normalizeH="0" baseline="0" dirty="0">
                <a:ln>
                  <a:noFill/>
                </a:ln>
                <a:solidFill>
                  <a:schemeClr val="tx1"/>
                </a:solidFill>
                <a:effectLst/>
                <a:latin typeface="Arial" panose="020B0604020202020204" pitchFamily="34" charset="0"/>
              </a:rPr>
              <a:t> of </a:t>
            </a:r>
            <a:r>
              <a:rPr kumimoji="0" lang="el-GR" altLang="el-GR" sz="1800" b="0" i="0" u="none" strike="noStrike" cap="none" normalizeH="0" baseline="0" dirty="0" err="1">
                <a:ln>
                  <a:noFill/>
                </a:ln>
                <a:solidFill>
                  <a:schemeClr val="tx1"/>
                </a:solidFill>
                <a:effectLst/>
                <a:latin typeface="Arial" panose="020B0604020202020204" pitchFamily="34" charset="0"/>
              </a:rPr>
              <a:t>Occupational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Science</a:t>
            </a:r>
            <a:r>
              <a:rPr kumimoji="0" lang="el-GR" altLang="el-GR" sz="1800" b="0" i="0" u="none" strike="noStrike" cap="none" normalizeH="0" baseline="0" dirty="0">
                <a:ln>
                  <a:noFill/>
                </a:ln>
                <a:solidFill>
                  <a:schemeClr val="tx1"/>
                </a:solidFill>
                <a:effectLst/>
                <a:latin typeface="Arial" panose="020B0604020202020204" pitchFamily="34" charset="0"/>
              </a:rPr>
              <a:t> and </a:t>
            </a:r>
            <a:r>
              <a:rPr kumimoji="0" lang="el-GR" altLang="el-GR" sz="1800" b="0" i="0" u="none" strike="noStrike" cap="none" normalizeH="0" baseline="0" dirty="0" err="1">
                <a:ln>
                  <a:noFill/>
                </a:ln>
                <a:solidFill>
                  <a:schemeClr val="tx1"/>
                </a:solidFill>
                <a:effectLst/>
                <a:latin typeface="Arial" panose="020B0604020202020204" pitchFamily="34" charset="0"/>
              </a:rPr>
              <a:t>Occupational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n.d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Our</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history</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Retrieved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November</a:t>
            </a:r>
            <a:r>
              <a:rPr kumimoji="0" lang="el-GR" altLang="el-GR" sz="1800" b="0" i="0" u="none" strike="noStrike" cap="none" normalizeH="0" baseline="0" dirty="0">
                <a:ln>
                  <a:noFill/>
                </a:ln>
                <a:solidFill>
                  <a:schemeClr val="tx1"/>
                </a:solidFill>
                <a:effectLst/>
                <a:latin typeface="Arial" panose="020B0604020202020204" pitchFamily="34" charset="0"/>
              </a:rPr>
              <a:t> 19, 2024, </a:t>
            </a:r>
            <a:r>
              <a:rPr kumimoji="0" lang="el-GR" altLang="el-GR" sz="1800" b="0" i="0" u="none" strike="noStrike" cap="none" normalizeH="0" baseline="0" dirty="0" err="1">
                <a:ln>
                  <a:noFill/>
                </a:ln>
                <a:solidFill>
                  <a:schemeClr val="tx1"/>
                </a:solidFill>
                <a:effectLst/>
                <a:latin typeface="Arial" panose="020B0604020202020204" pitchFamily="34" charset="0"/>
              </a:rPr>
              <a:t>from</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a:ln>
                  <a:noFill/>
                </a:ln>
                <a:solidFill>
                  <a:schemeClr val="tx1"/>
                </a:solidFill>
                <a:effectLst/>
                <a:latin typeface="Arial" panose="020B0604020202020204" pitchFamily="34" charset="0"/>
                <a:hlinkClick r:id="rId4"/>
              </a:rPr>
              <a:t>https://chan.usc.edu</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381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79D941-8505-462E-AE2C-B056CA740BCE}"/>
              </a:ext>
            </a:extLst>
          </p:cNvPr>
          <p:cNvSpPr>
            <a:spLocks noGrp="1"/>
          </p:cNvSpPr>
          <p:nvPr>
            <p:ph type="title"/>
          </p:nvPr>
        </p:nvSpPr>
        <p:spPr/>
        <p:txBody>
          <a:bodyPr/>
          <a:lstStyle/>
          <a:p>
            <a:r>
              <a:rPr lang="el-GR" dirty="0"/>
              <a:t>Στόχοι της Επιστήμης του Έργου</a:t>
            </a:r>
          </a:p>
        </p:txBody>
      </p:sp>
      <p:sp>
        <p:nvSpPr>
          <p:cNvPr id="3" name="Θέση περιεχομένου 2">
            <a:extLst>
              <a:ext uri="{FF2B5EF4-FFF2-40B4-BE49-F238E27FC236}">
                <a16:creationId xmlns:a16="http://schemas.microsoft.com/office/drawing/2014/main" id="{EFC1E5B9-E436-451C-B693-6556874D6558}"/>
              </a:ext>
            </a:extLst>
          </p:cNvPr>
          <p:cNvSpPr>
            <a:spLocks noGrp="1"/>
          </p:cNvSpPr>
          <p:nvPr>
            <p:ph sz="quarter" idx="13"/>
          </p:nvPr>
        </p:nvSpPr>
        <p:spPr>
          <a:xfrm>
            <a:off x="279400" y="1092200"/>
            <a:ext cx="10801107" cy="4282385"/>
          </a:xfrm>
        </p:spPr>
        <p:txBody>
          <a:bodyPr/>
          <a:lstStyle/>
          <a:p>
            <a:r>
              <a:rPr lang="el-GR" b="1" dirty="0">
                <a:latin typeface="Arial Nova" panose="020B0504020202020204" pitchFamily="34" charset="0"/>
              </a:rPr>
              <a:t>Μελέτη της φύσης του ανθρώπινου έργου</a:t>
            </a:r>
            <a:r>
              <a:rPr lang="el-GR" dirty="0">
                <a:latin typeface="Arial Nova" panose="020B0504020202020204" pitchFamily="34" charset="0"/>
              </a:rPr>
              <a:t>:</a:t>
            </a:r>
          </a:p>
          <a:p>
            <a:pPr>
              <a:buFont typeface="Arial" panose="020B0604020202020204" pitchFamily="34" charset="0"/>
              <a:buChar char="•"/>
            </a:pPr>
            <a:r>
              <a:rPr lang="el-GR" dirty="0">
                <a:latin typeface="Arial Nova" panose="020B0504020202020204" pitchFamily="34" charset="0"/>
              </a:rPr>
              <a:t>Ανάλυση των ατόμων ως "έργο-όντα" (</a:t>
            </a:r>
            <a:r>
              <a:rPr lang="el-GR" dirty="0" err="1">
                <a:latin typeface="Arial Nova" panose="020B0504020202020204" pitchFamily="34" charset="0"/>
              </a:rPr>
              <a:t>occupational</a:t>
            </a:r>
            <a:r>
              <a:rPr lang="el-GR" dirty="0">
                <a:latin typeface="Arial Nova" panose="020B0504020202020204" pitchFamily="34" charset="0"/>
              </a:rPr>
              <a:t> </a:t>
            </a:r>
            <a:r>
              <a:rPr lang="el-GR" dirty="0" err="1">
                <a:latin typeface="Arial Nova" panose="020B0504020202020204" pitchFamily="34" charset="0"/>
              </a:rPr>
              <a:t>beings</a:t>
            </a:r>
            <a:r>
              <a:rPr lang="el-GR" dirty="0">
                <a:latin typeface="Arial Nova" panose="020B0504020202020204" pitchFamily="34" charset="0"/>
              </a:rPr>
              <a:t>), λαμβάνοντας υπόψη τον τρόπο με τον οποίο η κοινωνική και πολιτισμική τους θέση επηρεάζει τις δραστηριότητες τους.</a:t>
            </a:r>
          </a:p>
          <a:p>
            <a:pPr>
              <a:buFont typeface="Arial" panose="020B0604020202020204" pitchFamily="34" charset="0"/>
              <a:buChar char="•"/>
            </a:pPr>
            <a:r>
              <a:rPr lang="el-GR" dirty="0">
                <a:latin typeface="Arial Nova" panose="020B0504020202020204" pitchFamily="34" charset="0"/>
              </a:rPr>
              <a:t>Διερεύνηση της οργάνωσης και της δομής του έργου στο πλαίσιο των κοινωνιών.</a:t>
            </a:r>
          </a:p>
          <a:p>
            <a:endParaRPr lang="el-GR" dirty="0"/>
          </a:p>
        </p:txBody>
      </p:sp>
    </p:spTree>
    <p:extLst>
      <p:ext uri="{BB962C8B-B14F-4D97-AF65-F5344CB8AC3E}">
        <p14:creationId xmlns:p14="http://schemas.microsoft.com/office/powerpoint/2010/main" val="55230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C421E1-4AAE-4026-8A93-B519B2113108}"/>
              </a:ext>
            </a:extLst>
          </p:cNvPr>
          <p:cNvSpPr>
            <a:spLocks noGrp="1"/>
          </p:cNvSpPr>
          <p:nvPr>
            <p:ph sz="quarter" idx="13"/>
          </p:nvPr>
        </p:nvSpPr>
        <p:spPr/>
        <p:txBody>
          <a:bodyPr>
            <a:normAutofit lnSpcReduction="10000"/>
          </a:bodyPr>
          <a:lstStyle/>
          <a:p>
            <a:r>
              <a:rPr lang="el-GR" sz="2800" b="1" dirty="0">
                <a:latin typeface="Arial Nova" panose="020B0504020202020204" pitchFamily="34" charset="0"/>
              </a:rPr>
              <a:t>Διασπορά γνώσης και κατανόηση</a:t>
            </a:r>
            <a:r>
              <a:rPr lang="el-GR" sz="2800" dirty="0">
                <a:latin typeface="Arial Nova" panose="020B0504020202020204" pitchFamily="34" charset="0"/>
              </a:rPr>
              <a:t>:</a:t>
            </a:r>
          </a:p>
          <a:p>
            <a:pPr>
              <a:buFont typeface="Arial" panose="020B0604020202020204" pitchFamily="34" charset="0"/>
              <a:buChar char="•"/>
            </a:pPr>
            <a:r>
              <a:rPr lang="el-GR" sz="2800" dirty="0">
                <a:latin typeface="Arial Nova" panose="020B0504020202020204" pitchFamily="34" charset="0"/>
              </a:rPr>
              <a:t>Ανάπτυξη ερευνών που αυξάνουν την κατανόηση των αναγκών έργου των ανθρώπων.</a:t>
            </a:r>
          </a:p>
          <a:p>
            <a:pPr>
              <a:buFont typeface="Arial" panose="020B0604020202020204" pitchFamily="34" charset="0"/>
              <a:buChar char="•"/>
            </a:pPr>
            <a:r>
              <a:rPr lang="el-GR" sz="2800" dirty="0">
                <a:latin typeface="Arial Nova" panose="020B0504020202020204" pitchFamily="34" charset="0"/>
              </a:rPr>
              <a:t>Κατανόηση της συμβολής του έργου στην υγεία, στην ευεξία και στη συλλογική ευημερία των κοινωνιών.</a:t>
            </a:r>
          </a:p>
          <a:p>
            <a:endParaRPr lang="el-GR" dirty="0"/>
          </a:p>
        </p:txBody>
      </p:sp>
    </p:spTree>
    <p:extLst>
      <p:ext uri="{BB962C8B-B14F-4D97-AF65-F5344CB8AC3E}">
        <p14:creationId xmlns:p14="http://schemas.microsoft.com/office/powerpoint/2010/main" val="284626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33D515-1AA9-434A-81E1-AD11EC247DB7}"/>
              </a:ext>
            </a:extLst>
          </p:cNvPr>
          <p:cNvSpPr>
            <a:spLocks noGrp="1"/>
          </p:cNvSpPr>
          <p:nvPr>
            <p:ph sz="quarter" idx="13"/>
          </p:nvPr>
        </p:nvSpPr>
        <p:spPr>
          <a:xfrm>
            <a:off x="330200" y="679096"/>
            <a:ext cx="10394707" cy="3311189"/>
          </a:xfrm>
        </p:spPr>
        <p:txBody>
          <a:bodyPr>
            <a:normAutofit fontScale="77500" lnSpcReduction="20000"/>
          </a:bodyPr>
          <a:lstStyle/>
          <a:p>
            <a:r>
              <a:rPr lang="el-GR" sz="2800" b="1" dirty="0">
                <a:latin typeface="Arial Nova" panose="020B0504020202020204" pitchFamily="34" charset="0"/>
              </a:rPr>
              <a:t>Υπεράσπιση </a:t>
            </a:r>
            <a:r>
              <a:rPr lang="el-GR" sz="2800" b="1" dirty="0" err="1">
                <a:latin typeface="Arial Nova" panose="020B0504020202020204" pitchFamily="34" charset="0"/>
              </a:rPr>
              <a:t>τΗΣ</a:t>
            </a:r>
            <a:r>
              <a:rPr lang="el-GR" sz="2800" b="1">
                <a:latin typeface="Arial Nova" panose="020B0504020202020204" pitchFamily="34" charset="0"/>
              </a:rPr>
              <a:t> ΔΙΚΑΙΟΣΥΝΗΣ </a:t>
            </a:r>
            <a:r>
              <a:rPr lang="el-GR" sz="2800" b="1" dirty="0">
                <a:latin typeface="Arial Nova" panose="020B0504020202020204" pitchFamily="34" charset="0"/>
              </a:rPr>
              <a:t>ΣΤΑ ΕΡΓΑ (</a:t>
            </a:r>
            <a:r>
              <a:rPr lang="el-GR" sz="2800" b="1" dirty="0" err="1">
                <a:latin typeface="Arial Nova" panose="020B0504020202020204" pitchFamily="34" charset="0"/>
              </a:rPr>
              <a:t>occupational</a:t>
            </a:r>
            <a:r>
              <a:rPr lang="el-GR" sz="2800" b="1" dirty="0">
                <a:latin typeface="Arial Nova" panose="020B0504020202020204" pitchFamily="34" charset="0"/>
              </a:rPr>
              <a:t> </a:t>
            </a:r>
            <a:r>
              <a:rPr lang="el-GR" sz="2800" b="1" dirty="0" err="1">
                <a:latin typeface="Arial Nova" panose="020B0504020202020204" pitchFamily="34" charset="0"/>
              </a:rPr>
              <a:t>justice</a:t>
            </a:r>
            <a:r>
              <a:rPr lang="el-GR" sz="2800" b="1" dirty="0">
                <a:latin typeface="Arial Nova" panose="020B0504020202020204" pitchFamily="34" charset="0"/>
              </a:rPr>
              <a:t>)</a:t>
            </a:r>
            <a:r>
              <a:rPr lang="el-GR" sz="2800" dirty="0">
                <a:latin typeface="Arial Nova" panose="020B0504020202020204" pitchFamily="34" charset="0"/>
              </a:rPr>
              <a:t>:</a:t>
            </a:r>
          </a:p>
          <a:p>
            <a:endParaRPr lang="el-GR" sz="2800" dirty="0">
              <a:latin typeface="Arial Nova" panose="020B0504020202020204" pitchFamily="34" charset="0"/>
            </a:endParaRPr>
          </a:p>
          <a:p>
            <a:pPr marL="0" indent="0">
              <a:buNone/>
            </a:pPr>
            <a:endParaRPr lang="el-GR" sz="2800" dirty="0">
              <a:latin typeface="Arial Nova" panose="020B0504020202020204" pitchFamily="34" charset="0"/>
            </a:endParaRPr>
          </a:p>
          <a:p>
            <a:pPr>
              <a:buFont typeface="Arial" panose="020B0604020202020204" pitchFamily="34" charset="0"/>
              <a:buChar char="•"/>
            </a:pPr>
            <a:r>
              <a:rPr lang="el-GR" sz="2800" dirty="0">
                <a:latin typeface="Arial Nova" panose="020B0504020202020204" pitchFamily="34" charset="0"/>
              </a:rPr>
              <a:t>Υποστήριξη του δικαιώματος όλων των ατόμων να συμμετέχουν ισότιμα σε έργα που προσδίδουν νόημα και σκοπό στη ζωή τους.</a:t>
            </a:r>
          </a:p>
          <a:p>
            <a:pPr>
              <a:buFont typeface="Arial" panose="020B0604020202020204" pitchFamily="34" charset="0"/>
              <a:buChar char="•"/>
            </a:pPr>
            <a:r>
              <a:rPr lang="el-GR" sz="2800" dirty="0">
                <a:latin typeface="Arial Nova" panose="020B0504020202020204" pitchFamily="34" charset="0"/>
              </a:rPr>
              <a:t>Υπεράσπιση για την εξάλειψη φραγμών που εμποδίζουν την πρόσβαση των ανθρώπων στο έργο λόγω πολιτικών, κοινωνικών ή περιβαλλοντικών παραγόντων.</a:t>
            </a:r>
          </a:p>
          <a:p>
            <a:endParaRPr lang="el-GR" dirty="0"/>
          </a:p>
        </p:txBody>
      </p:sp>
    </p:spTree>
    <p:extLst>
      <p:ext uri="{BB962C8B-B14F-4D97-AF65-F5344CB8AC3E}">
        <p14:creationId xmlns:p14="http://schemas.microsoft.com/office/powerpoint/2010/main" val="438439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Κύρια εκδήλωση">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TM04033927[[fn=Κύρια εκδήλωση]]</Template>
  <TotalTime>114</TotalTime>
  <Words>925</Words>
  <Application>Microsoft Office PowerPoint</Application>
  <PresentationFormat>Ευρεία οθόνη</PresentationFormat>
  <Paragraphs>50</Paragraphs>
  <Slides>22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Arial</vt:lpstr>
      <vt:lpstr>Arial Nova</vt:lpstr>
      <vt:lpstr>Arial Nova Cond</vt:lpstr>
      <vt:lpstr>Impact</vt:lpstr>
      <vt:lpstr>Κύρια εκδήλωση</vt:lpstr>
      <vt:lpstr>Η Επιστήμη του Έργου (Occupational Science) </vt:lpstr>
      <vt:lpstr>Η Επιστήμη του Έργου στην Εργοθεραπεία Ίδρυση και Ιστορικό Πλαίσιο: </vt:lpstr>
      <vt:lpstr>Παρουσίαση του PowerPoint</vt:lpstr>
      <vt:lpstr>Σκοπός της Επιστήμης του Έργου:</vt:lpstr>
      <vt:lpstr>Διεπιστημονικός Χαρακτήρας</vt:lpstr>
      <vt:lpstr>Κοινωνικός Αντίκτυπος:</vt:lpstr>
      <vt:lpstr>Στόχοι της Επιστήμης του Έργου</vt:lpstr>
      <vt:lpstr>Παρουσίαση του PowerPoint</vt:lpstr>
      <vt:lpstr>Παρουσίαση του PowerPoint</vt:lpstr>
      <vt:lpstr>Παρουσίαση του PowerPoint</vt:lpstr>
      <vt:lpstr>Διαφοροποίηση μεταξύ Επιστήμης του Έργου και Εργοθεραπείας</vt:lpstr>
      <vt:lpstr>Εργοθεραπεία</vt:lpstr>
      <vt:lpstr>…κατά συνέπεια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Επιστήμη του Έργου (Occupational Science)</dc:title>
  <dc:creator>Pinelopi vlotinou</dc:creator>
  <cp:lastModifiedBy>Pinelopi vlotinou</cp:lastModifiedBy>
  <cp:revision>9</cp:revision>
  <dcterms:created xsi:type="dcterms:W3CDTF">2024-11-19T21:05:09Z</dcterms:created>
  <dcterms:modified xsi:type="dcterms:W3CDTF">2024-11-20T10:46:21Z</dcterms:modified>
</cp:coreProperties>
</file>