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5495A-32A4-4889-A66E-E91416139195}" type="datetimeFigureOut">
              <a:rPr lang="el-GR" smtClean="0"/>
              <a:t>15/12/2020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50EF4-755C-42FD-B5B7-E6188C629BC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9543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49104-AECC-4F55-901C-CBCB8DE708D7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9331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C1DE-DAA8-477D-B957-4F3F5A38A093}" type="datetimeFigureOut">
              <a:rPr lang="el-GR" smtClean="0"/>
              <a:t>15/12/2020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03ECB-D3E4-4E4F-A447-65F449A70D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6895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C1DE-DAA8-477D-B957-4F3F5A38A093}" type="datetimeFigureOut">
              <a:rPr lang="el-GR" smtClean="0"/>
              <a:t>15/12/2020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03ECB-D3E4-4E4F-A447-65F449A70D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0144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C1DE-DAA8-477D-B957-4F3F5A38A093}" type="datetimeFigureOut">
              <a:rPr lang="el-GR" smtClean="0"/>
              <a:t>15/12/2020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03ECB-D3E4-4E4F-A447-65F449A70D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0436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C1DE-DAA8-477D-B957-4F3F5A38A093}" type="datetimeFigureOut">
              <a:rPr lang="el-GR" smtClean="0"/>
              <a:t>15/12/2020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03ECB-D3E4-4E4F-A447-65F449A70D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5068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C1DE-DAA8-477D-B957-4F3F5A38A093}" type="datetimeFigureOut">
              <a:rPr lang="el-GR" smtClean="0"/>
              <a:t>15/12/2020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03ECB-D3E4-4E4F-A447-65F449A70D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7058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C1DE-DAA8-477D-B957-4F3F5A38A093}" type="datetimeFigureOut">
              <a:rPr lang="el-GR" smtClean="0"/>
              <a:t>15/12/2020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03ECB-D3E4-4E4F-A447-65F449A70D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1053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C1DE-DAA8-477D-B957-4F3F5A38A093}" type="datetimeFigureOut">
              <a:rPr lang="el-GR" smtClean="0"/>
              <a:t>15/12/2020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03ECB-D3E4-4E4F-A447-65F449A70D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2469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C1DE-DAA8-477D-B957-4F3F5A38A093}" type="datetimeFigureOut">
              <a:rPr lang="el-GR" smtClean="0"/>
              <a:t>15/12/2020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03ECB-D3E4-4E4F-A447-65F449A70D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286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C1DE-DAA8-477D-B957-4F3F5A38A093}" type="datetimeFigureOut">
              <a:rPr lang="el-GR" smtClean="0"/>
              <a:t>15/12/2020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03ECB-D3E4-4E4F-A447-65F449A70D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8491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C1DE-DAA8-477D-B957-4F3F5A38A093}" type="datetimeFigureOut">
              <a:rPr lang="el-GR" smtClean="0"/>
              <a:t>15/12/2020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03ECB-D3E4-4E4F-A447-65F449A70D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880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C1DE-DAA8-477D-B957-4F3F5A38A093}" type="datetimeFigureOut">
              <a:rPr lang="el-GR" smtClean="0"/>
              <a:t>15/12/2020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03ECB-D3E4-4E4F-A447-65F449A70D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474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9C1DE-DAA8-477D-B957-4F3F5A38A093}" type="datetimeFigureOut">
              <a:rPr lang="el-GR" smtClean="0"/>
              <a:t>15/12/2020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03ECB-D3E4-4E4F-A447-65F449A70D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6450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238125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97363" y="482600"/>
            <a:ext cx="59769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ΠΑΝΕΠΙΣΤΗΜΙΟ ΔΥΤΙΚΗΣ ΑΤΤΙΚΗΣ</a:t>
            </a:r>
          </a:p>
          <a:p>
            <a:pPr algn="ctr"/>
            <a:endParaRPr lang="el-GR" altLang="el-GR" sz="2400" b="1" dirty="0">
              <a:latin typeface="Calibri" panose="020F0502020204030204" pitchFamily="34" charset="0"/>
            </a:endParaRPr>
          </a:p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ΤΜΗΜΑ ΝΑΥΠΗΓΩΝ ΜΗΧΑΝΙΚΩΝ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317048" y="2005658"/>
            <a:ext cx="7314376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800" b="1" dirty="0" smtClean="0"/>
              <a:t>ΘΕΡΜΟΔΥΝΑΜΙΚΗ</a:t>
            </a:r>
          </a:p>
          <a:p>
            <a:pPr algn="ctr"/>
            <a:endParaRPr lang="el-GR" altLang="el-GR" sz="2800" b="1" dirty="0"/>
          </a:p>
          <a:p>
            <a:pPr algn="ctr"/>
            <a:r>
              <a:rPr lang="el-GR" sz="2400" i="1" u="sng" dirty="0" smtClean="0">
                <a:latin typeface="Arial Black" panose="020B0A040201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ΣΥΓΚΡΙΣΗ ΙΔΑΝΙΚΟΥ / ΠΡΑΓΜΑΤΙΚΟΥ ΚΥΚΛΟΥ </a:t>
            </a:r>
            <a:r>
              <a:rPr lang="en-US" sz="2400" i="1" u="sng" dirty="0" smtClean="0">
                <a:latin typeface="Arial Black" panose="020B0A040201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HIRN (Rankine </a:t>
            </a:r>
            <a:r>
              <a:rPr lang="el-GR" sz="2400" i="1" u="sng" dirty="0" smtClean="0">
                <a:latin typeface="Arial Black" panose="020B0A040201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με υπερθέρμανση)</a:t>
            </a:r>
            <a:endParaRPr lang="el-GR" sz="24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38475" y="4021159"/>
            <a:ext cx="72358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Γεώργιος Κ. </a:t>
            </a: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Χατζηκωνσταντής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 Επίκουρος Καθηγητής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Διπλ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Ναυπηγός Μηχανολόγος Μηχανικός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M.Sc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‘’Διασφάλιση Ποιότητας’’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Τμήμα</a:t>
            </a:r>
            <a:r>
              <a:rPr lang="en-US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altLang="el-GR" sz="1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Ναυπηγικών</a:t>
            </a: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Μηχανικών 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Πανεπιστημίου Δυτικής Αττικής (ΠΑ.Δ.Α.)</a:t>
            </a:r>
            <a:endParaRPr lang="en-US" altLang="el-GR" sz="1400" dirty="0">
              <a:latin typeface="Calibri" panose="020F0502020204030204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6413-4B72-4CB5-9007-BE651532B8D5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529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612" y="268224"/>
            <a:ext cx="3064193" cy="29996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000" y="3640055"/>
            <a:ext cx="3158871" cy="26875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4340" y="473729"/>
            <a:ext cx="3103900" cy="28762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1670" y="3640054"/>
            <a:ext cx="3590395" cy="2687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064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36665695"/>
                  </p:ext>
                </p:extLst>
              </p:nvPr>
            </p:nvGraphicFramePr>
            <p:xfrm>
              <a:off x="1048513" y="3656791"/>
              <a:ext cx="8436866" cy="258115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560575"/>
                    <a:gridCol w="1011090"/>
                    <a:gridCol w="1054255"/>
                    <a:gridCol w="1303105"/>
                    <a:gridCol w="1297112"/>
                    <a:gridCol w="1150482"/>
                    <a:gridCol w="1060247"/>
                  </a:tblGrid>
                  <a:tr h="95308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1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8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l-GR" sz="1800" b="1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sz="1800" b="1" i="0" dirty="0" smtClean="0">
                            <a:effectLst/>
                            <a:latin typeface="Cambria Math" panose="02040503050406030204" pitchFamily="18" charset="0"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sz="1800" b="1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>
                                  <m:fPr>
                                    <m:ctrlPr>
                                      <a:rPr lang="el-GR" sz="18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𝒌𝑱</m:t>
                                    </m:r>
                                  </m:num>
                                  <m:den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𝒌𝒈</m:t>
                                    </m:r>
                                  </m:den>
                                </m:f>
                                <m:r>
                                  <a:rPr lang="en-US" sz="1800" b="1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8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800" dirty="0" smtClean="0">
                            <a:effectLst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sz="1800" b="1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>
                                  <m:fPr>
                                    <m:ctrlPr>
                                      <a:rPr lang="el-GR" sz="18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𝒌𝑱</m:t>
                                    </m:r>
                                  </m:num>
                                  <m:den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𝒌𝒈</m:t>
                                    </m:r>
                                  </m:den>
                                </m:f>
                                <m:r>
                                  <a:rPr lang="en-US" sz="1800" b="1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𝛿</m:t>
                                    </m:r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b>
                                    <m:r>
                                      <a:rPr lang="el-GR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𝜀𝜅𝜏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l-GR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ό</m:t>
                                    </m:r>
                                    <m:r>
                                      <a:rPr lang="el-GR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𝜈𝜔𝜎𝜂𝜍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800" dirty="0" smtClean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sz="1800" b="1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>
                                  <m:fPr>
                                    <m:ctrlPr>
                                      <a:rPr lang="el-GR" sz="18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𝒌𝑱</m:t>
                                    </m:r>
                                  </m:num>
                                  <m:den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𝒌𝒈</m:t>
                                    </m:r>
                                  </m:den>
                                </m:f>
                                <m:r>
                                  <a:rPr lang="en-US" sz="1800" b="1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8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𝛿</m:t>
                                    </m:r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b>
                                    <m:r>
                                      <a:rPr lang="el-GR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𝜎𝜐𝜇𝜋</m:t>
                                    </m:r>
                                    <m:r>
                                      <a:rPr lang="el-GR" sz="1800" b="1" i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𝛊</m:t>
                                    </m:r>
                                    <m:r>
                                      <a:rPr lang="el-GR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𝜀𝜎𝜂𝜍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800" dirty="0" smtClean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sz="1800" b="1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>
                                  <m:fPr>
                                    <m:ctrlPr>
                                      <a:rPr lang="el-GR" sz="18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𝒌𝑱</m:t>
                                    </m:r>
                                  </m:num>
                                  <m:den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𝒌𝒈</m:t>
                                    </m:r>
                                  </m:den>
                                </m:f>
                                <m:r>
                                  <a:rPr lang="en-US" sz="1800" b="1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𝛿</m:t>
                                    </m:r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b>
                                    <m:r>
                                      <a:rPr lang="el-GR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𝜅𝛼𝜃𝛼𝜌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l-GR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ό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800" dirty="0" smtClean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sz="1800" b="1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f>
                                  <m:fPr>
                                    <m:ctrlPr>
                                      <a:rPr lang="el-GR" sz="18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𝒌𝑱</m:t>
                                    </m:r>
                                  </m:num>
                                  <m:den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𝒌𝒈</m:t>
                                    </m:r>
                                  </m:den>
                                </m:f>
                                <m:r>
                                  <a:rPr lang="en-US" sz="1800" b="1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𝜂</m:t>
                                    </m:r>
                                    <m:r>
                                      <a:rPr lang="en-US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b>
                                    <m:r>
                                      <a:rPr lang="el-GR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𝜃𝜀𝜌𝜇𝜄𝜅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l-GR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ό</m:t>
                                    </m:r>
                                    <m:r>
                                      <a:rPr lang="el-GR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𝜍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4612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ΙΔΑΝΙΚΟΣ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3539,9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2004,572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1542,328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>
                              <a:effectLst/>
                            </a:rPr>
                            <a:t>7,00</a:t>
                          </a:r>
                          <a:endParaRPr lang="el-GR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>
                              <a:effectLst/>
                            </a:rPr>
                            <a:t>1535,328</a:t>
                          </a:r>
                          <a:endParaRPr lang="el-GR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>
                              <a:effectLst/>
                            </a:rPr>
                            <a:t>0.434</a:t>
                          </a:r>
                          <a:endParaRPr lang="el-GR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91290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ΠΡΑΓΜΑΤΙΚΟΣ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>
                              <a:effectLst/>
                            </a:rPr>
                            <a:t>3538,15</a:t>
                          </a:r>
                          <a:endParaRPr lang="el-GR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>
                              <a:effectLst/>
                            </a:rPr>
                            <a:t>2236,262</a:t>
                          </a:r>
                          <a:endParaRPr lang="el-GR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1310,638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8,75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1301,888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0,368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36665695"/>
                  </p:ext>
                </p:extLst>
              </p:nvPr>
            </p:nvGraphicFramePr>
            <p:xfrm>
              <a:off x="1048513" y="3656791"/>
              <a:ext cx="8436866" cy="258115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560575"/>
                    <a:gridCol w="1011090"/>
                    <a:gridCol w="1054255"/>
                    <a:gridCol w="1303105"/>
                    <a:gridCol w="1297112"/>
                    <a:gridCol w="1150482"/>
                    <a:gridCol w="1060247"/>
                  </a:tblGrid>
                  <a:tr h="122212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100" dirty="0">
                              <a:effectLst/>
                            </a:rPr>
                            <a:t> </a:t>
                          </a:r>
                          <a:endParaRPr lang="el-GR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55422" t="-498" r="-582530" b="-1124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45087" t="-498" r="-458960" b="-1124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78972" t="-498" r="-271028" b="-1124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80751" t="-498" r="-172300" b="-1124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541799" t="-498" r="-94180" b="-1124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697126" t="-498" r="-2299" b="-112438"/>
                          </a:stretch>
                        </a:blipFill>
                      </a:tcPr>
                    </a:tc>
                  </a:tr>
                  <a:tr h="44612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ΙΔΑΝΙΚΟΣ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3539,9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2004,572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1542,328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>
                              <a:effectLst/>
                            </a:rPr>
                            <a:t>7,00</a:t>
                          </a:r>
                          <a:endParaRPr lang="el-GR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>
                              <a:effectLst/>
                            </a:rPr>
                            <a:t>1535,328</a:t>
                          </a:r>
                          <a:endParaRPr lang="el-GR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>
                              <a:effectLst/>
                            </a:rPr>
                            <a:t>0.434</a:t>
                          </a:r>
                          <a:endParaRPr lang="el-GR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91290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ΠΡΑΓΜΑΤΙΚΟΣ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>
                              <a:effectLst/>
                            </a:rPr>
                            <a:t>3538,15</a:t>
                          </a:r>
                          <a:endParaRPr lang="el-GR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>
                              <a:effectLst/>
                            </a:rPr>
                            <a:t>2236,262</a:t>
                          </a:r>
                          <a:endParaRPr lang="el-GR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1310,638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8,75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1301,888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1800" dirty="0">
                              <a:effectLst/>
                            </a:rPr>
                            <a:t>0,368</a:t>
                          </a:r>
                          <a:endParaRPr lang="el-GR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TextBox 4"/>
          <p:cNvSpPr txBox="1"/>
          <p:nvPr/>
        </p:nvSpPr>
        <p:spPr>
          <a:xfrm>
            <a:off x="4486656" y="3096768"/>
            <a:ext cx="3011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i="1" u="sng" dirty="0" smtClean="0"/>
              <a:t>ΣΥΓΚΡΙΣΗ</a:t>
            </a:r>
            <a:endParaRPr lang="el-GR" sz="2400" b="1" i="1" u="sn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184" y="310863"/>
            <a:ext cx="2678244" cy="26218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4444" y="455275"/>
            <a:ext cx="2850514" cy="26414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60192" y="739369"/>
            <a:ext cx="2578009" cy="219335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84958" y="588727"/>
            <a:ext cx="3172300" cy="2374587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5755767" y="310863"/>
            <a:ext cx="0" cy="2621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854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46</Words>
  <Application>Microsoft Office PowerPoint</Application>
  <PresentationFormat>Widescreen</PresentationFormat>
  <Paragraphs>41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SimSun</vt:lpstr>
      <vt:lpstr>Arial</vt:lpstr>
      <vt:lpstr>Arial Black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2020-12-14T15:51:20Z</dcterms:created>
  <dcterms:modified xsi:type="dcterms:W3CDTF">2020-12-15T14:01:12Z</dcterms:modified>
</cp:coreProperties>
</file>