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1" r:id="rId1"/>
  </p:sldMasterIdLst>
  <p:notesMasterIdLst>
    <p:notesMasterId r:id="rId18"/>
  </p:notesMasterIdLst>
  <p:sldIdLst>
    <p:sldId id="265" r:id="rId2"/>
    <p:sldId id="266" r:id="rId3"/>
    <p:sldId id="267" r:id="rId4"/>
    <p:sldId id="268" r:id="rId5"/>
    <p:sldId id="269" r:id="rId6"/>
    <p:sldId id="271" r:id="rId7"/>
    <p:sldId id="270" r:id="rId8"/>
    <p:sldId id="272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73" r:id="rId17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5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4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6CC242-4DB9-4A6F-8A56-9DAF7ED5F0C3}" type="datetimeFigureOut">
              <a:rPr lang="el-GR" smtClean="0"/>
              <a:t>5/4/2016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B61E92-4B25-48AB-8021-7FE707D1D8F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08497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B61E92-4B25-48AB-8021-7FE707D1D8F4}" type="slidenum">
              <a:rPr lang="el-GR" smtClean="0"/>
              <a:t>11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154096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B61E92-4B25-48AB-8021-7FE707D1D8F4}" type="slidenum">
              <a:rPr lang="el-GR" smtClean="0"/>
              <a:t>12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748939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028F4-A000-456A-A7C7-898F9CB3DA2A}" type="datetimeFigureOut">
              <a:rPr lang="el-GR" smtClean="0"/>
              <a:t>5/4/2016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5869-D794-466B-8454-394576401E9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40220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028F4-A000-456A-A7C7-898F9CB3DA2A}" type="datetimeFigureOut">
              <a:rPr lang="el-GR" smtClean="0"/>
              <a:t>5/4/2016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5869-D794-466B-8454-394576401E9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81983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028F4-A000-456A-A7C7-898F9CB3DA2A}" type="datetimeFigureOut">
              <a:rPr lang="el-GR" smtClean="0"/>
              <a:t>5/4/2016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5869-D794-466B-8454-394576401E9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305590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028F4-A000-456A-A7C7-898F9CB3DA2A}" type="datetimeFigureOut">
              <a:rPr lang="el-GR" smtClean="0"/>
              <a:t>5/4/2016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5869-D794-466B-8454-394576401E93}" type="slidenum">
              <a:rPr lang="el-GR" smtClean="0"/>
              <a:t>‹#›</a:t>
            </a:fld>
            <a:endParaRPr lang="el-GR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810778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028F4-A000-456A-A7C7-898F9CB3DA2A}" type="datetimeFigureOut">
              <a:rPr lang="el-GR" smtClean="0"/>
              <a:t>5/4/2016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5869-D794-466B-8454-394576401E9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279691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τή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028F4-A000-456A-A7C7-898F9CB3DA2A}" type="datetimeFigureOut">
              <a:rPr lang="el-GR" smtClean="0"/>
              <a:t>5/4/2016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5869-D794-466B-8454-394576401E9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909124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τήλη 3 εικό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028F4-A000-456A-A7C7-898F9CB3DA2A}" type="datetimeFigureOut">
              <a:rPr lang="el-GR" smtClean="0"/>
              <a:t>5/4/2016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5869-D794-466B-8454-394576401E9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853055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028F4-A000-456A-A7C7-898F9CB3DA2A}" type="datetimeFigureOut">
              <a:rPr lang="el-GR" smtClean="0"/>
              <a:t>5/4/2016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5869-D794-466B-8454-394576401E9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283077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028F4-A000-456A-A7C7-898F9CB3DA2A}" type="datetimeFigureOut">
              <a:rPr lang="el-GR" smtClean="0"/>
              <a:t>5/4/2016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5869-D794-466B-8454-394576401E9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91811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028F4-A000-456A-A7C7-898F9CB3DA2A}" type="datetimeFigureOut">
              <a:rPr lang="el-GR" smtClean="0"/>
              <a:t>5/4/2016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5869-D794-466B-8454-394576401E9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0880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028F4-A000-456A-A7C7-898F9CB3DA2A}" type="datetimeFigureOut">
              <a:rPr lang="el-GR" smtClean="0"/>
              <a:t>5/4/2016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5869-D794-466B-8454-394576401E9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83114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028F4-A000-456A-A7C7-898F9CB3DA2A}" type="datetimeFigureOut">
              <a:rPr lang="el-GR" smtClean="0"/>
              <a:t>5/4/2016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5869-D794-466B-8454-394576401E9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55119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028F4-A000-456A-A7C7-898F9CB3DA2A}" type="datetimeFigureOut">
              <a:rPr lang="el-GR" smtClean="0"/>
              <a:t>5/4/2016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5869-D794-466B-8454-394576401E9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36058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028F4-A000-456A-A7C7-898F9CB3DA2A}" type="datetimeFigureOut">
              <a:rPr lang="el-GR" smtClean="0"/>
              <a:t>5/4/2016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5869-D794-466B-8454-394576401E9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21930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028F4-A000-456A-A7C7-898F9CB3DA2A}" type="datetimeFigureOut">
              <a:rPr lang="el-GR" smtClean="0"/>
              <a:t>5/4/2016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5869-D794-466B-8454-394576401E9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67692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028F4-A000-456A-A7C7-898F9CB3DA2A}" type="datetimeFigureOut">
              <a:rPr lang="el-GR" smtClean="0"/>
              <a:t>5/4/2016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5869-D794-466B-8454-394576401E9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75897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028F4-A000-456A-A7C7-898F9CB3DA2A}" type="datetimeFigureOut">
              <a:rPr lang="el-GR" smtClean="0"/>
              <a:t>5/4/2016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C5869-D794-466B-8454-394576401E9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69529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FF6028F4-A000-456A-A7C7-898F9CB3DA2A}" type="datetimeFigureOut">
              <a:rPr lang="el-GR" smtClean="0"/>
              <a:t>5/4/2016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8EDC5869-D794-466B-8454-394576401E9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904585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  <p:sldLayoutId id="2147483744" r:id="rId13"/>
    <p:sldLayoutId id="2147483745" r:id="rId14"/>
    <p:sldLayoutId id="2147483746" r:id="rId15"/>
    <p:sldLayoutId id="2147483747" r:id="rId16"/>
    <p:sldLayoutId id="2147483748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3654" y="1161535"/>
            <a:ext cx="11582400" cy="593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3" name="TextBox 2"/>
          <p:cNvSpPr txBox="1"/>
          <p:nvPr/>
        </p:nvSpPr>
        <p:spPr>
          <a:xfrm>
            <a:off x="82379" y="634313"/>
            <a:ext cx="11796584" cy="6940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500" b="1" dirty="0" smtClean="0"/>
              <a:t>Γήρανση του πληθυσμού παροχές Μακροχρόνιας Φροντίδας</a:t>
            </a:r>
          </a:p>
          <a:p>
            <a:endParaRPr lang="el-GR" sz="2500" b="1" dirty="0"/>
          </a:p>
          <a:p>
            <a:r>
              <a:rPr lang="el-GR" sz="2500" b="1" dirty="0"/>
              <a:t>Η ηλικιακή σύνθεση του πληθυσμού της γης έχει μεταβληθεί σημαντικά τα τελευταία </a:t>
            </a:r>
            <a:r>
              <a:rPr lang="el-GR" sz="2500" b="1" dirty="0" smtClean="0"/>
              <a:t>30 </a:t>
            </a:r>
            <a:r>
              <a:rPr lang="el-GR" sz="2500" b="1" dirty="0"/>
              <a:t>χρόνια. Το ποσοστό </a:t>
            </a:r>
            <a:r>
              <a:rPr lang="el-GR" sz="2500" b="1" dirty="0">
                <a:solidFill>
                  <a:schemeClr val="accent2">
                    <a:lumMod val="75000"/>
                  </a:schemeClr>
                </a:solidFill>
              </a:rPr>
              <a:t>των ατόμων τρίτης ηλικίας </a:t>
            </a:r>
            <a:r>
              <a:rPr lang="el-GR" sz="2500" b="1" dirty="0" smtClean="0">
                <a:solidFill>
                  <a:schemeClr val="accent2">
                    <a:lumMod val="75000"/>
                  </a:schemeClr>
                </a:solidFill>
              </a:rPr>
              <a:t>αυξάνει </a:t>
            </a:r>
            <a:r>
              <a:rPr lang="el-GR" sz="2500" b="1" dirty="0" smtClean="0"/>
              <a:t>συνεχώς </a:t>
            </a:r>
            <a:r>
              <a:rPr lang="el-GR" sz="2500" b="1" dirty="0"/>
              <a:t>και αυτό αποτελεί </a:t>
            </a:r>
            <a:r>
              <a:rPr lang="el-GR" sz="2500" b="1" dirty="0" smtClean="0"/>
              <a:t>παγκόσμιο φαινόμενο.</a:t>
            </a:r>
            <a:endParaRPr lang="el-GR" sz="2500" b="1" dirty="0"/>
          </a:p>
          <a:p>
            <a:endParaRPr lang="el-GR" sz="25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sz="2500" b="1" dirty="0" smtClean="0"/>
          </a:p>
          <a:p>
            <a:r>
              <a:rPr lang="el-GR" sz="2500" b="1" dirty="0" smtClean="0"/>
              <a:t>Για ποιόν λόγο παρατηρείται το φαινόμενο αυτό</a:t>
            </a:r>
            <a:r>
              <a:rPr lang="en-US" sz="2500" b="1" dirty="0" smtClean="0"/>
              <a:t>;</a:t>
            </a:r>
            <a:endParaRPr lang="en-US" sz="2500" b="1" dirty="0" smtClean="0"/>
          </a:p>
          <a:p>
            <a:endParaRPr lang="en-US" sz="2500" b="1" dirty="0" smtClean="0"/>
          </a:p>
          <a:p>
            <a:endParaRPr lang="en-US" sz="2500" b="1" dirty="0"/>
          </a:p>
          <a:p>
            <a:r>
              <a:rPr lang="el-GR" sz="2500" b="1" dirty="0" smtClean="0"/>
              <a:t>Οι εξελίξεις στην </a:t>
            </a:r>
            <a:r>
              <a:rPr lang="el-GR" sz="2500" b="1" dirty="0" smtClean="0">
                <a:solidFill>
                  <a:schemeClr val="accent2">
                    <a:lumMod val="75000"/>
                  </a:schemeClr>
                </a:solidFill>
              </a:rPr>
              <a:t>ιατρική τεχνολογία και την κοινωνία </a:t>
            </a:r>
            <a:r>
              <a:rPr lang="el-GR" sz="2500" b="1" dirty="0" smtClean="0"/>
              <a:t>έχουν σαν αποτέλεσμα την βελτίωση του χρόνου και του τρόπου ζωής των ανθρώπων και κατά συνέπεια των ηλικιωμένων που παραμένουν υγιείς και σε καλή κατάσταση για πολύ μεγαλύτερο χρονικό διάστημα. Η ικανότητα του συστήματος </a:t>
            </a:r>
            <a:r>
              <a:rPr lang="el-GR" sz="2500" b="1" dirty="0" smtClean="0">
                <a:solidFill>
                  <a:schemeClr val="accent2">
                    <a:lumMod val="75000"/>
                  </a:schemeClr>
                </a:solidFill>
              </a:rPr>
              <a:t>να θεραπεύσει θανατηφόρες </a:t>
            </a:r>
            <a:r>
              <a:rPr lang="el-GR" sz="2500" b="1" dirty="0" smtClean="0"/>
              <a:t>ασθένειες οδήγησε στο μεγαλύτερο </a:t>
            </a:r>
          </a:p>
          <a:p>
            <a:endParaRPr lang="el-GR" sz="2500" b="1" dirty="0"/>
          </a:p>
          <a:p>
            <a:endParaRPr lang="el-GR" dirty="0" smtClean="0"/>
          </a:p>
          <a:p>
            <a:r>
              <a:rPr lang="el-GR" dirty="0" smtClean="0"/>
              <a:t>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9902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8896" y="518984"/>
            <a:ext cx="11327028" cy="5863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500" b="1" dirty="0" smtClean="0"/>
              <a:t>Χρόνος</a:t>
            </a:r>
            <a:r>
              <a:rPr lang="en-US" sz="2500" b="1" dirty="0" smtClean="0"/>
              <a:t>:</a:t>
            </a:r>
          </a:p>
          <a:p>
            <a:endParaRPr lang="en-US" sz="2500" b="1" dirty="0" smtClean="0"/>
          </a:p>
          <a:p>
            <a:r>
              <a:rPr lang="el-GR" sz="2500" b="1" dirty="0" smtClean="0"/>
              <a:t>Σε αντίθεση με μια </a:t>
            </a:r>
            <a:r>
              <a:rPr lang="el-GR" sz="2500" b="1" dirty="0" smtClean="0">
                <a:solidFill>
                  <a:schemeClr val="accent2">
                    <a:lumMod val="75000"/>
                  </a:schemeClr>
                </a:solidFill>
              </a:rPr>
              <a:t>αντιμετωπίσιμη ασθένεια </a:t>
            </a:r>
            <a:r>
              <a:rPr lang="el-GR" sz="2500" b="1" dirty="0" smtClean="0"/>
              <a:t>στη χρόνια πάθηση και στη μακροχρόνια φροντίδα χρειάζεται σωστή </a:t>
            </a:r>
            <a:r>
              <a:rPr lang="el-GR" sz="2500" b="1" dirty="0" smtClean="0">
                <a:solidFill>
                  <a:schemeClr val="accent2">
                    <a:lumMod val="75000"/>
                  </a:schemeClr>
                </a:solidFill>
              </a:rPr>
              <a:t>κατανομή του χρόνου </a:t>
            </a:r>
            <a:r>
              <a:rPr lang="el-GR" sz="2500" b="1" dirty="0" smtClean="0"/>
              <a:t>των επαγγελματιών υγείας καθώς επίσης και </a:t>
            </a:r>
            <a:r>
              <a:rPr lang="el-GR" sz="2500" b="1" dirty="0" smtClean="0">
                <a:solidFill>
                  <a:schemeClr val="accent2">
                    <a:lumMod val="75000"/>
                  </a:schemeClr>
                </a:solidFill>
              </a:rPr>
              <a:t>προσεκτικό προγραμματισμό </a:t>
            </a:r>
            <a:r>
              <a:rPr lang="el-GR" sz="2500" b="1" dirty="0" smtClean="0"/>
              <a:t>της </a:t>
            </a:r>
            <a:r>
              <a:rPr lang="el-GR" sz="2500" b="1" dirty="0" smtClean="0">
                <a:solidFill>
                  <a:schemeClr val="accent2">
                    <a:lumMod val="75000"/>
                  </a:schemeClr>
                </a:solidFill>
              </a:rPr>
              <a:t>κατανομής του ανθρώπινου δυναμικού.</a:t>
            </a:r>
          </a:p>
          <a:p>
            <a:endParaRPr lang="el-GR" sz="2500" b="1" dirty="0"/>
          </a:p>
          <a:p>
            <a:r>
              <a:rPr lang="el-GR" sz="2500" b="1" dirty="0" smtClean="0"/>
              <a:t>Για να αντιμετωπιστούν τα </a:t>
            </a:r>
            <a:r>
              <a:rPr lang="el-GR" sz="2500" b="1" dirty="0" smtClean="0">
                <a:solidFill>
                  <a:schemeClr val="accent2">
                    <a:lumMod val="75000"/>
                  </a:schemeClr>
                </a:solidFill>
              </a:rPr>
              <a:t>βασικά οργανωτικά </a:t>
            </a:r>
            <a:r>
              <a:rPr lang="el-GR" sz="2500" b="1" dirty="0" smtClean="0"/>
              <a:t>αλλά και </a:t>
            </a:r>
            <a:r>
              <a:rPr lang="el-GR" sz="2500" b="1" dirty="0" smtClean="0">
                <a:solidFill>
                  <a:schemeClr val="accent2">
                    <a:lumMod val="75000"/>
                  </a:schemeClr>
                </a:solidFill>
              </a:rPr>
              <a:t>δομικά προβλήματα </a:t>
            </a:r>
            <a:r>
              <a:rPr lang="el-GR" sz="2500" b="1" dirty="0" smtClean="0"/>
              <a:t>και να οργανωθεί η </a:t>
            </a:r>
            <a:r>
              <a:rPr lang="el-GR" sz="2500" b="1" dirty="0" smtClean="0">
                <a:solidFill>
                  <a:schemeClr val="accent2">
                    <a:lumMod val="75000"/>
                  </a:schemeClr>
                </a:solidFill>
              </a:rPr>
              <a:t>Μακροχρόνια Φροντίδα Ασθενών </a:t>
            </a:r>
            <a:r>
              <a:rPr lang="el-GR" sz="2500" b="1" dirty="0" smtClean="0"/>
              <a:t>έχουν προταθεί διαφορά </a:t>
            </a:r>
            <a:r>
              <a:rPr lang="el-GR" sz="2500" b="1" dirty="0" smtClean="0">
                <a:solidFill>
                  <a:schemeClr val="accent2">
                    <a:lumMod val="75000"/>
                  </a:schemeClr>
                </a:solidFill>
              </a:rPr>
              <a:t>μοντέλα</a:t>
            </a:r>
            <a:r>
              <a:rPr lang="el-GR" sz="2500" b="1" dirty="0" smtClean="0"/>
              <a:t> Διοίκησης Μακροχρόνια Φροντίδας Υγείας.</a:t>
            </a:r>
          </a:p>
          <a:p>
            <a:r>
              <a:rPr lang="el-GR" sz="2500" b="1" dirty="0"/>
              <a:t> </a:t>
            </a:r>
            <a:endParaRPr lang="el-GR" sz="2500" b="1" dirty="0" smtClean="0"/>
          </a:p>
          <a:p>
            <a:r>
              <a:rPr lang="el-GR" sz="2500" b="1" dirty="0" smtClean="0">
                <a:solidFill>
                  <a:schemeClr val="accent2">
                    <a:lumMod val="75000"/>
                  </a:schemeClr>
                </a:solidFill>
              </a:rPr>
              <a:t>√ Μοντέλο </a:t>
            </a:r>
            <a:r>
              <a:rPr lang="en-US" sz="2500" b="1" dirty="0" smtClean="0">
                <a:solidFill>
                  <a:schemeClr val="accent2">
                    <a:lumMod val="75000"/>
                  </a:schemeClr>
                </a:solidFill>
              </a:rPr>
              <a:t>Kaiser Permanente</a:t>
            </a:r>
          </a:p>
          <a:p>
            <a:r>
              <a:rPr lang="en-US" sz="2500" b="1" dirty="0" smtClean="0">
                <a:solidFill>
                  <a:schemeClr val="accent2">
                    <a:lumMod val="75000"/>
                  </a:schemeClr>
                </a:solidFill>
              </a:rPr>
              <a:t>√ </a:t>
            </a:r>
            <a:r>
              <a:rPr lang="el-GR" sz="2500" b="1" dirty="0" smtClean="0">
                <a:solidFill>
                  <a:schemeClr val="accent2">
                    <a:lumMod val="75000"/>
                  </a:schemeClr>
                </a:solidFill>
              </a:rPr>
              <a:t>Μοντέλο </a:t>
            </a:r>
            <a:r>
              <a:rPr lang="en-US" sz="2500" b="1" dirty="0" smtClean="0">
                <a:solidFill>
                  <a:schemeClr val="accent2">
                    <a:lumMod val="75000"/>
                  </a:schemeClr>
                </a:solidFill>
              </a:rPr>
              <a:t>Pfzier</a:t>
            </a:r>
          </a:p>
          <a:p>
            <a:r>
              <a:rPr lang="en-US" sz="2500" b="1" dirty="0" smtClean="0">
                <a:solidFill>
                  <a:schemeClr val="accent2">
                    <a:lumMod val="75000"/>
                  </a:schemeClr>
                </a:solidFill>
              </a:rPr>
              <a:t>√ </a:t>
            </a:r>
            <a:r>
              <a:rPr lang="el-GR" sz="2500" b="1" dirty="0" smtClean="0">
                <a:solidFill>
                  <a:schemeClr val="accent2">
                    <a:lumMod val="75000"/>
                  </a:schemeClr>
                </a:solidFill>
              </a:rPr>
              <a:t>Μοντέλο </a:t>
            </a:r>
            <a:r>
              <a:rPr lang="en-US" sz="2500" b="1" dirty="0" smtClean="0">
                <a:solidFill>
                  <a:schemeClr val="accent2">
                    <a:lumMod val="75000"/>
                  </a:schemeClr>
                </a:solidFill>
              </a:rPr>
              <a:t>EverCare</a:t>
            </a:r>
          </a:p>
          <a:p>
            <a:r>
              <a:rPr lang="el-GR" sz="2500" b="1" dirty="0" smtClean="0">
                <a:solidFill>
                  <a:schemeClr val="accent2">
                    <a:lumMod val="75000"/>
                  </a:schemeClr>
                </a:solidFill>
              </a:rPr>
              <a:t>√</a:t>
            </a:r>
            <a:r>
              <a:rPr lang="en-US" sz="25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l-GR" sz="2500" b="1" dirty="0" smtClean="0">
                <a:solidFill>
                  <a:schemeClr val="accent2">
                    <a:lumMod val="75000"/>
                  </a:schemeClr>
                </a:solidFill>
              </a:rPr>
              <a:t>Μοντέλο Ενδυνάμωσης </a:t>
            </a:r>
            <a:r>
              <a:rPr lang="en-US" sz="2500" b="1" dirty="0" smtClean="0">
                <a:solidFill>
                  <a:schemeClr val="accent2">
                    <a:lumMod val="75000"/>
                  </a:schemeClr>
                </a:solidFill>
              </a:rPr>
              <a:t>Strengths Model</a:t>
            </a:r>
            <a:endParaRPr lang="el-GR" sz="25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5273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94271" y="914399"/>
            <a:ext cx="11121081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500" b="1" dirty="0" smtClean="0">
                <a:solidFill>
                  <a:schemeClr val="accent2">
                    <a:lumMod val="75000"/>
                  </a:schemeClr>
                </a:solidFill>
              </a:rPr>
              <a:t>√</a:t>
            </a:r>
            <a:r>
              <a:rPr lang="en-US" sz="25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l-GR" sz="2500" b="1" dirty="0" smtClean="0">
                <a:solidFill>
                  <a:schemeClr val="accent2">
                    <a:lumMod val="75000"/>
                  </a:schemeClr>
                </a:solidFill>
              </a:rPr>
              <a:t>Μοντέλο Δημόσια Υγείας </a:t>
            </a:r>
            <a:r>
              <a:rPr lang="en-US" sz="2500" b="1" dirty="0" smtClean="0">
                <a:solidFill>
                  <a:schemeClr val="accent2">
                    <a:lumMod val="75000"/>
                  </a:schemeClr>
                </a:solidFill>
              </a:rPr>
              <a:t>Public Health Model</a:t>
            </a:r>
          </a:p>
          <a:p>
            <a:r>
              <a:rPr lang="en-US" sz="2500" b="1" dirty="0" smtClean="0">
                <a:solidFill>
                  <a:schemeClr val="accent2">
                    <a:lumMod val="75000"/>
                  </a:schemeClr>
                </a:solidFill>
              </a:rPr>
              <a:t>√ </a:t>
            </a:r>
            <a:r>
              <a:rPr lang="el-GR" sz="2500" b="1" dirty="0" smtClean="0">
                <a:solidFill>
                  <a:schemeClr val="accent2">
                    <a:lumMod val="75000"/>
                  </a:schemeClr>
                </a:solidFill>
              </a:rPr>
              <a:t>Πρόγραμμα Ολοκληρωμένης Φροντίδας για Ηλικιωμένους</a:t>
            </a:r>
          </a:p>
          <a:p>
            <a:r>
              <a:rPr lang="el-GR" sz="25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l-GR" sz="2500" b="1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  <a:r>
              <a:rPr lang="en-US" sz="2500" b="1" dirty="0" smtClean="0">
                <a:solidFill>
                  <a:schemeClr val="accent2">
                    <a:lumMod val="75000"/>
                  </a:schemeClr>
                </a:solidFill>
              </a:rPr>
              <a:t>Program of All – inclusive Care for the Elderly (PACE)</a:t>
            </a:r>
          </a:p>
          <a:p>
            <a:r>
              <a:rPr lang="el-GR" sz="2500" b="1" dirty="0" smtClean="0">
                <a:solidFill>
                  <a:schemeClr val="accent2">
                    <a:lumMod val="75000"/>
                  </a:schemeClr>
                </a:solidFill>
              </a:rPr>
              <a:t>√ Μοντέλο Καθοδηγούμενης Φροντίδας </a:t>
            </a:r>
            <a:r>
              <a:rPr lang="en-US" sz="2500" b="1" dirty="0" smtClean="0">
                <a:solidFill>
                  <a:schemeClr val="accent2">
                    <a:lumMod val="75000"/>
                  </a:schemeClr>
                </a:solidFill>
              </a:rPr>
              <a:t>Guided Care</a:t>
            </a:r>
          </a:p>
          <a:p>
            <a:r>
              <a:rPr lang="en-US" sz="2500" b="1" dirty="0" smtClean="0">
                <a:solidFill>
                  <a:schemeClr val="accent2">
                    <a:lumMod val="75000"/>
                  </a:schemeClr>
                </a:solidFill>
              </a:rPr>
              <a:t>√ </a:t>
            </a:r>
            <a:r>
              <a:rPr lang="el-GR" sz="2500" b="1" dirty="0" smtClean="0">
                <a:solidFill>
                  <a:schemeClr val="accent2">
                    <a:lumMod val="75000"/>
                  </a:schemeClr>
                </a:solidFill>
              </a:rPr>
              <a:t>Μοντέλο Μακροχρόνιας Φροντίδας κατά </a:t>
            </a:r>
            <a:r>
              <a:rPr lang="en-US" sz="2500" b="1" dirty="0" smtClean="0">
                <a:solidFill>
                  <a:schemeClr val="accent2">
                    <a:lumMod val="75000"/>
                  </a:schemeClr>
                </a:solidFill>
              </a:rPr>
              <a:t>E.H. Wagner</a:t>
            </a:r>
          </a:p>
          <a:p>
            <a:endParaRPr lang="en-US" sz="2500" b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l-GR" sz="2500" b="1" dirty="0" smtClean="0"/>
              <a:t>Τα παραπάνω μοντέλα στοχεύουν στην συντονισμένη διατομεακή φροντίδα και στην άμεση ενημέρωση, καταγραφή δεικτών, εφαρμογή στρατηγικών για την αποτελεσματική λύση στην </a:t>
            </a:r>
            <a:r>
              <a:rPr lang="el-GR" sz="2500" b="1" dirty="0" smtClean="0">
                <a:solidFill>
                  <a:schemeClr val="accent2">
                    <a:lumMod val="75000"/>
                  </a:schemeClr>
                </a:solidFill>
              </a:rPr>
              <a:t>ΔΙΑΧΕΙΡΗΣΗ</a:t>
            </a:r>
            <a:r>
              <a:rPr lang="el-GR" sz="2500" b="1" dirty="0" smtClean="0"/>
              <a:t> της μακροχρόνιας φροντίδας.</a:t>
            </a:r>
            <a:endParaRPr lang="el-GR" sz="2500" b="1" dirty="0"/>
          </a:p>
        </p:txBody>
      </p:sp>
    </p:spTree>
    <p:extLst>
      <p:ext uri="{BB962C8B-B14F-4D97-AF65-F5344CB8AC3E}">
        <p14:creationId xmlns:p14="http://schemas.microsoft.com/office/powerpoint/2010/main" val="2200316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05946" y="123209"/>
            <a:ext cx="11154032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0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endParaRPr lang="en-US" sz="20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el-GR" sz="2000" b="1" dirty="0" smtClean="0">
                <a:solidFill>
                  <a:schemeClr val="accent2">
                    <a:lumMod val="75000"/>
                  </a:schemeClr>
                </a:solidFill>
              </a:rPr>
              <a:t>Μακροχρόνια Φροντίδα Υγείας. </a:t>
            </a:r>
          </a:p>
          <a:p>
            <a:pPr algn="ctr"/>
            <a:endParaRPr lang="el-GR" sz="20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endParaRPr lang="el-GR" sz="2000" b="1" dirty="0" smtClean="0"/>
          </a:p>
          <a:p>
            <a:pPr algn="ctr"/>
            <a:r>
              <a:rPr lang="el-GR" sz="2000" b="1" dirty="0" smtClean="0"/>
              <a:t>Συνεπικουρείται </a:t>
            </a:r>
            <a:r>
              <a:rPr lang="el-GR" sz="2000" b="1" dirty="0" smtClean="0">
                <a:solidFill>
                  <a:schemeClr val="accent2">
                    <a:lumMod val="75000"/>
                  </a:schemeClr>
                </a:solidFill>
              </a:rPr>
              <a:t>στο πλαίσιο </a:t>
            </a:r>
            <a:r>
              <a:rPr lang="el-GR" sz="2000" b="1" dirty="0" smtClean="0"/>
              <a:t>της (Π.Φ.Υ.).</a:t>
            </a:r>
          </a:p>
          <a:p>
            <a:pPr algn="ctr"/>
            <a:endParaRPr lang="el-GR" sz="2000" b="1" dirty="0" smtClean="0"/>
          </a:p>
          <a:p>
            <a:pPr algn="ctr"/>
            <a:endParaRPr lang="el-GR" sz="2000" b="1" dirty="0" smtClean="0"/>
          </a:p>
          <a:p>
            <a:pPr algn="ctr"/>
            <a:r>
              <a:rPr lang="el-GR" sz="2000" b="1" dirty="0" smtClean="0"/>
              <a:t>Με αντίστοιχα προγράμματα </a:t>
            </a:r>
            <a:r>
              <a:rPr lang="el-GR" sz="2000" b="1" dirty="0" smtClean="0">
                <a:solidFill>
                  <a:schemeClr val="accent2">
                    <a:lumMod val="75000"/>
                  </a:schemeClr>
                </a:solidFill>
              </a:rPr>
              <a:t>Αγωγής Υγείας.</a:t>
            </a:r>
          </a:p>
          <a:p>
            <a:pPr algn="ctr"/>
            <a:endParaRPr lang="el-GR" sz="2000" b="1" dirty="0" smtClean="0"/>
          </a:p>
          <a:p>
            <a:pPr algn="ctr"/>
            <a:endParaRPr lang="el-GR" sz="2000" b="1" dirty="0" smtClean="0"/>
          </a:p>
          <a:p>
            <a:pPr algn="ctr"/>
            <a:r>
              <a:rPr lang="el-GR" sz="2000" b="1" dirty="0" smtClean="0"/>
              <a:t>Μείωση </a:t>
            </a:r>
            <a:r>
              <a:rPr lang="el-GR" sz="2000" b="1" dirty="0" smtClean="0">
                <a:solidFill>
                  <a:schemeClr val="accent2">
                    <a:lumMod val="75000"/>
                  </a:schemeClr>
                </a:solidFill>
              </a:rPr>
              <a:t>παραγόντων κινδύνου </a:t>
            </a:r>
            <a:r>
              <a:rPr lang="el-GR" sz="2000" b="1" dirty="0" smtClean="0"/>
              <a:t>(κακή διατροφή, κάπνισμα, έλλειψη φυσικής άσκησης).</a:t>
            </a:r>
          </a:p>
          <a:p>
            <a:pPr algn="ctr"/>
            <a:endParaRPr lang="el-GR" sz="2000" b="1" dirty="0"/>
          </a:p>
          <a:p>
            <a:pPr algn="ctr"/>
            <a:endParaRPr lang="el-GR" sz="2000" b="1" dirty="0" smtClean="0"/>
          </a:p>
          <a:p>
            <a:pPr algn="ctr"/>
            <a:r>
              <a:rPr lang="el-GR" sz="2000" b="1" dirty="0" smtClean="0"/>
              <a:t>Το </a:t>
            </a:r>
            <a:r>
              <a:rPr lang="el-GR" sz="2000" b="1" dirty="0" smtClean="0">
                <a:solidFill>
                  <a:schemeClr val="accent2">
                    <a:lumMod val="75000"/>
                  </a:schemeClr>
                </a:solidFill>
              </a:rPr>
              <a:t>μοντέλο αλλαγής συμπεριφοράς </a:t>
            </a:r>
            <a:r>
              <a:rPr lang="el-GR" sz="2000" b="1" dirty="0" smtClean="0"/>
              <a:t>μια διαδικασία κατά την οποία τα άτομα σημειώνουν πρόοδο μέσα από διάφορα επίπεδα</a:t>
            </a:r>
            <a:r>
              <a:rPr lang="en-US" sz="2000" b="1" dirty="0" smtClean="0"/>
              <a:t>:</a:t>
            </a:r>
            <a:r>
              <a:rPr lang="el-GR" sz="2000" b="1" dirty="0"/>
              <a:t> </a:t>
            </a:r>
            <a:r>
              <a:rPr lang="el-GR" sz="2000" b="1" dirty="0" smtClean="0"/>
              <a:t>λήψη της απόφασης, στοχασμός, δράση και συντήρηση. </a:t>
            </a:r>
          </a:p>
          <a:p>
            <a:pPr algn="ctr"/>
            <a:endParaRPr lang="el-GR" sz="2000" b="1" dirty="0"/>
          </a:p>
          <a:p>
            <a:pPr algn="ctr"/>
            <a:endParaRPr lang="el-GR" sz="2000" b="1" dirty="0" smtClean="0"/>
          </a:p>
          <a:p>
            <a:pPr algn="ctr"/>
            <a:r>
              <a:rPr lang="el-GR" sz="2000" b="1" dirty="0" smtClean="0"/>
              <a:t>Η προσέγγιση αυτή υποδεικνύει την ανάγκη για διαφορετικά </a:t>
            </a:r>
            <a:r>
              <a:rPr lang="el-GR" sz="2000" b="1" dirty="0" smtClean="0">
                <a:solidFill>
                  <a:schemeClr val="accent2">
                    <a:lumMod val="75000"/>
                  </a:schemeClr>
                </a:solidFill>
              </a:rPr>
              <a:t>προγράμματα πρόληψης </a:t>
            </a:r>
            <a:r>
              <a:rPr lang="el-GR" sz="2000" b="1" dirty="0" smtClean="0"/>
              <a:t>θεραπείας και αποκατάστασης.</a:t>
            </a:r>
          </a:p>
          <a:p>
            <a:endParaRPr lang="el-GR" sz="2000" dirty="0"/>
          </a:p>
        </p:txBody>
      </p:sp>
      <p:cxnSp>
        <p:nvCxnSpPr>
          <p:cNvPr id="7" name="Ευθύγραμμο βέλος σύνδεσης 6"/>
          <p:cNvCxnSpPr/>
          <p:nvPr/>
        </p:nvCxnSpPr>
        <p:spPr>
          <a:xfrm>
            <a:off x="5774724" y="1033092"/>
            <a:ext cx="8238" cy="76586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Ευθύγραμμο βέλος σύνδεσης 8"/>
          <p:cNvCxnSpPr/>
          <p:nvPr/>
        </p:nvCxnSpPr>
        <p:spPr>
          <a:xfrm>
            <a:off x="5792209" y="1967749"/>
            <a:ext cx="0" cy="756032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Ευθύγραμμο βέλος σύνδεσης 10"/>
          <p:cNvCxnSpPr/>
          <p:nvPr/>
        </p:nvCxnSpPr>
        <p:spPr>
          <a:xfrm>
            <a:off x="5782962" y="2891579"/>
            <a:ext cx="8238" cy="735773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Ευθύγραμμο βέλος σύνδεσης 12"/>
          <p:cNvCxnSpPr/>
          <p:nvPr/>
        </p:nvCxnSpPr>
        <p:spPr>
          <a:xfrm>
            <a:off x="5795320" y="3760306"/>
            <a:ext cx="5127" cy="718388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Ευθύγραμμο βέλος σύνδεσης 14"/>
          <p:cNvCxnSpPr/>
          <p:nvPr/>
        </p:nvCxnSpPr>
        <p:spPr>
          <a:xfrm>
            <a:off x="5800447" y="4999359"/>
            <a:ext cx="0" cy="681005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-298117" y="291313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b="1" dirty="0"/>
              <a:t>Σ</a:t>
            </a:r>
            <a:r>
              <a:rPr lang="el-GR" sz="2000" b="1" dirty="0" smtClean="0"/>
              <a:t>υνδυαστική εφαρμογή </a:t>
            </a:r>
            <a:r>
              <a:rPr lang="el-GR" sz="2000" b="1" dirty="0" smtClean="0">
                <a:solidFill>
                  <a:schemeClr val="accent2">
                    <a:lumMod val="75000"/>
                  </a:schemeClr>
                </a:solidFill>
              </a:rPr>
              <a:t>πολιτικών</a:t>
            </a:r>
            <a:r>
              <a:rPr lang="el-GR" sz="2000" b="1" dirty="0" smtClean="0"/>
              <a:t> Αγωγής Υγείας και υπηρεσιών Μακροχρόνιας Φροντίδας</a:t>
            </a:r>
            <a:endParaRPr lang="el-GR" sz="2000" b="1" dirty="0"/>
          </a:p>
        </p:txBody>
      </p:sp>
    </p:spTree>
    <p:extLst>
      <p:ext uri="{BB962C8B-B14F-4D97-AF65-F5344CB8AC3E}">
        <p14:creationId xmlns:p14="http://schemas.microsoft.com/office/powerpoint/2010/main" val="4268751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3224" y="1147665"/>
            <a:ext cx="11569960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500" b="1" dirty="0" smtClean="0"/>
              <a:t>Η </a:t>
            </a:r>
            <a:r>
              <a:rPr lang="el-GR" sz="2500" b="1" dirty="0" smtClean="0">
                <a:solidFill>
                  <a:schemeClr val="accent2">
                    <a:lumMod val="75000"/>
                  </a:schemeClr>
                </a:solidFill>
              </a:rPr>
              <a:t>προγραμματισμένη</a:t>
            </a:r>
            <a:r>
              <a:rPr lang="el-GR" sz="2500" b="1" dirty="0" smtClean="0"/>
              <a:t> και </a:t>
            </a:r>
            <a:r>
              <a:rPr lang="el-GR" sz="2500" b="1" dirty="0" smtClean="0">
                <a:solidFill>
                  <a:schemeClr val="accent2">
                    <a:lumMod val="75000"/>
                  </a:schemeClr>
                </a:solidFill>
              </a:rPr>
              <a:t>προληπτική φροντίδα </a:t>
            </a:r>
            <a:r>
              <a:rPr lang="el-GR" sz="2500" b="1" dirty="0" smtClean="0"/>
              <a:t>μπορεί να οδηγήσει σε μια </a:t>
            </a:r>
            <a:r>
              <a:rPr lang="el-GR" sz="2500" b="1" dirty="0" smtClean="0">
                <a:solidFill>
                  <a:schemeClr val="accent2">
                    <a:lumMod val="75000"/>
                  </a:schemeClr>
                </a:solidFill>
              </a:rPr>
              <a:t>καλύτερη</a:t>
            </a:r>
            <a:r>
              <a:rPr lang="el-GR" sz="2500" b="1" dirty="0" smtClean="0"/>
              <a:t> ποιότητα ζωής και </a:t>
            </a:r>
            <a:r>
              <a:rPr lang="el-GR" sz="2500" b="1" dirty="0" smtClean="0">
                <a:solidFill>
                  <a:schemeClr val="accent2">
                    <a:lumMod val="75000"/>
                  </a:schemeClr>
                </a:solidFill>
              </a:rPr>
              <a:t>βελτίωση</a:t>
            </a:r>
            <a:r>
              <a:rPr lang="el-GR" sz="2500" b="1" dirty="0" smtClean="0"/>
              <a:t> της υγείας για άτομα με χρόνιες παθήσεις.</a:t>
            </a:r>
          </a:p>
          <a:p>
            <a:endParaRPr lang="el-GR" sz="2500" b="1" dirty="0" smtClean="0"/>
          </a:p>
          <a:p>
            <a:endParaRPr lang="el-GR" sz="2500" b="1" dirty="0"/>
          </a:p>
          <a:p>
            <a:r>
              <a:rPr lang="el-GR" sz="2500" b="1" dirty="0" smtClean="0"/>
              <a:t>Το μείγμα παροχής υπηρεσιών που οδηγεί στην μείωση των </a:t>
            </a:r>
            <a:r>
              <a:rPr lang="el-GR" sz="2500" b="1" dirty="0" smtClean="0">
                <a:solidFill>
                  <a:schemeClr val="accent2">
                    <a:lumMod val="75000"/>
                  </a:schemeClr>
                </a:solidFill>
              </a:rPr>
              <a:t>κοινωνικών προβλημάτων</a:t>
            </a:r>
            <a:r>
              <a:rPr lang="el-GR" sz="2500" b="1" dirty="0" smtClean="0"/>
              <a:t> από Μακροχρόνιες Ασθένειες επηρεάζεται από διάφορους παράγοντες όπως</a:t>
            </a:r>
            <a:r>
              <a:rPr lang="en-US" sz="2500" b="1" dirty="0" smtClean="0"/>
              <a:t> </a:t>
            </a:r>
            <a:r>
              <a:rPr lang="el-GR" sz="2500" b="1" dirty="0" smtClean="0"/>
              <a:t>είναι</a:t>
            </a:r>
            <a:r>
              <a:rPr lang="en-US" sz="2500" b="1" dirty="0" smtClean="0"/>
              <a:t>:</a:t>
            </a:r>
            <a:endParaRPr lang="el-GR" sz="2500" b="1" dirty="0" smtClean="0"/>
          </a:p>
          <a:p>
            <a:endParaRPr lang="el-GR" sz="2500" b="1" dirty="0" smtClean="0"/>
          </a:p>
          <a:p>
            <a:endParaRPr lang="en-US" sz="2500" b="1" dirty="0" smtClean="0"/>
          </a:p>
          <a:p>
            <a:r>
              <a:rPr lang="el-GR" sz="2500" b="1" dirty="0" smtClean="0"/>
              <a:t>Α) </a:t>
            </a:r>
            <a:r>
              <a:rPr lang="el-GR" sz="2500" b="1" dirty="0" smtClean="0">
                <a:solidFill>
                  <a:schemeClr val="accent2">
                    <a:lumMod val="75000"/>
                  </a:schemeClr>
                </a:solidFill>
              </a:rPr>
              <a:t>Κυβέρνηση, Τοπική Αυτοδιοίκηση, Φορείς</a:t>
            </a:r>
          </a:p>
          <a:p>
            <a:r>
              <a:rPr lang="el-GR" sz="2500" b="1" dirty="0" smtClean="0"/>
              <a:t>Β) </a:t>
            </a:r>
            <a:r>
              <a:rPr lang="el-GR" sz="2500" b="1" dirty="0" smtClean="0">
                <a:solidFill>
                  <a:schemeClr val="accent2">
                    <a:lumMod val="75000"/>
                  </a:schemeClr>
                </a:solidFill>
              </a:rPr>
              <a:t>Χρηματοδότηση</a:t>
            </a:r>
            <a:r>
              <a:rPr lang="el-GR" sz="2500" b="1" dirty="0" smtClean="0"/>
              <a:t> </a:t>
            </a:r>
          </a:p>
          <a:p>
            <a:r>
              <a:rPr lang="el-GR" sz="2500" b="1" dirty="0" smtClean="0"/>
              <a:t>Γ) </a:t>
            </a:r>
            <a:r>
              <a:rPr lang="el-GR" sz="2500" b="1" dirty="0" smtClean="0">
                <a:solidFill>
                  <a:schemeClr val="accent2">
                    <a:lumMod val="75000"/>
                  </a:schemeClr>
                </a:solidFill>
              </a:rPr>
              <a:t>Πολιτικές και μέθοδοι εφαρμογής</a:t>
            </a:r>
          </a:p>
          <a:p>
            <a:r>
              <a:rPr lang="el-GR" sz="2500" b="1" dirty="0" smtClean="0"/>
              <a:t>Δ) </a:t>
            </a:r>
            <a:r>
              <a:rPr lang="el-GR" sz="2500" b="1" dirty="0" smtClean="0">
                <a:solidFill>
                  <a:schemeClr val="accent2">
                    <a:lumMod val="75000"/>
                  </a:schemeClr>
                </a:solidFill>
              </a:rPr>
              <a:t>Πληθυσμός</a:t>
            </a:r>
            <a:endParaRPr lang="el-GR" sz="25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74142"/>
            <a:ext cx="1163754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500" b="1" dirty="0"/>
              <a:t>Συνδυαστική εφαρμογή </a:t>
            </a:r>
            <a:r>
              <a:rPr lang="el-GR" sz="2500" b="1" dirty="0">
                <a:solidFill>
                  <a:schemeClr val="accent2">
                    <a:lumMod val="75000"/>
                  </a:schemeClr>
                </a:solidFill>
              </a:rPr>
              <a:t>πολιτικών</a:t>
            </a:r>
            <a:r>
              <a:rPr lang="el-GR" sz="2500" b="1" dirty="0"/>
              <a:t> Αγωγής Υγείας και υπηρεσιών Μακροχρόνιας Φροντίδας</a:t>
            </a:r>
          </a:p>
        </p:txBody>
      </p:sp>
    </p:spTree>
    <p:extLst>
      <p:ext uri="{BB962C8B-B14F-4D97-AF65-F5344CB8AC3E}">
        <p14:creationId xmlns:p14="http://schemas.microsoft.com/office/powerpoint/2010/main" val="4251367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418262" y="1238390"/>
            <a:ext cx="3023119" cy="65314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900" b="1" dirty="0" smtClean="0"/>
              <a:t>Κυβέρνηση, Τοπική αυτοδιοίκηση, Φορείς</a:t>
            </a:r>
            <a:endParaRPr lang="el-GR" b="1" dirty="0"/>
          </a:p>
        </p:txBody>
      </p:sp>
      <p:sp>
        <p:nvSpPr>
          <p:cNvPr id="3" name="Ορθογώνιο 2"/>
          <p:cNvSpPr/>
          <p:nvPr/>
        </p:nvSpPr>
        <p:spPr>
          <a:xfrm>
            <a:off x="8357028" y="1246648"/>
            <a:ext cx="3452327" cy="65314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900" b="1" dirty="0" smtClean="0"/>
              <a:t>Δημόσιος τομέας</a:t>
            </a:r>
          </a:p>
          <a:p>
            <a:pPr algn="ctr"/>
            <a:r>
              <a:rPr lang="el-GR" sz="1900" b="1" dirty="0" smtClean="0"/>
              <a:t>Ιδιωτικός τομέας</a:t>
            </a:r>
            <a:endParaRPr lang="el-GR" sz="1900" b="1" dirty="0"/>
          </a:p>
        </p:txBody>
      </p:sp>
      <p:sp>
        <p:nvSpPr>
          <p:cNvPr id="4" name="Ορθογώνιο 3"/>
          <p:cNvSpPr/>
          <p:nvPr/>
        </p:nvSpPr>
        <p:spPr>
          <a:xfrm>
            <a:off x="4114800" y="2537557"/>
            <a:ext cx="3727580" cy="169762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Μέθοδοι και πολιτικές εφαρμογής</a:t>
            </a:r>
            <a:r>
              <a:rPr lang="en-US" b="1" dirty="0" smtClean="0"/>
              <a:t>:</a:t>
            </a:r>
          </a:p>
          <a:p>
            <a:pPr algn="ctr"/>
            <a:r>
              <a:rPr lang="en-US" b="1" dirty="0" smtClean="0"/>
              <a:t>•</a:t>
            </a:r>
            <a:r>
              <a:rPr lang="el-GR" b="1" dirty="0" smtClean="0"/>
              <a:t>Κανονισμοί</a:t>
            </a:r>
          </a:p>
          <a:p>
            <a:pPr algn="ctr"/>
            <a:r>
              <a:rPr lang="el-GR" b="1" dirty="0" smtClean="0"/>
              <a:t>•Διαστρωμάτωση κινδύνων</a:t>
            </a:r>
            <a:endParaRPr lang="en-US" b="1" dirty="0" smtClean="0"/>
          </a:p>
          <a:p>
            <a:pPr algn="ctr"/>
            <a:r>
              <a:rPr lang="el-GR" b="1" dirty="0" smtClean="0"/>
              <a:t>•Υποστήριξη στην λήψη αποφάσεων</a:t>
            </a:r>
          </a:p>
          <a:p>
            <a:pPr algn="ctr"/>
            <a:r>
              <a:rPr lang="el-GR" b="1" dirty="0" smtClean="0"/>
              <a:t>•Υποστήριξη της αυτοφροντίδας </a:t>
            </a:r>
            <a:endParaRPr lang="el-GR" b="1" dirty="0"/>
          </a:p>
        </p:txBody>
      </p:sp>
      <p:sp>
        <p:nvSpPr>
          <p:cNvPr id="5" name="Ορθογώνιο 4"/>
          <p:cNvSpPr/>
          <p:nvPr/>
        </p:nvSpPr>
        <p:spPr>
          <a:xfrm>
            <a:off x="4786346" y="1357523"/>
            <a:ext cx="2276669" cy="43139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900" b="1" dirty="0" smtClean="0"/>
              <a:t>Χρηματοδότηση</a:t>
            </a:r>
            <a:endParaRPr lang="el-GR" sz="1900" b="1" dirty="0"/>
          </a:p>
        </p:txBody>
      </p:sp>
      <p:sp>
        <p:nvSpPr>
          <p:cNvPr id="6" name="Έλλειψη 5"/>
          <p:cNvSpPr/>
          <p:nvPr/>
        </p:nvSpPr>
        <p:spPr>
          <a:xfrm>
            <a:off x="4044818" y="5229851"/>
            <a:ext cx="3741575" cy="1446245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 smtClean="0"/>
              <a:t>Πληθυσμός</a:t>
            </a:r>
            <a:endParaRPr lang="el-GR" sz="2000" b="1" dirty="0"/>
          </a:p>
        </p:txBody>
      </p:sp>
      <p:cxnSp>
        <p:nvCxnSpPr>
          <p:cNvPr id="10" name="Ευθύγραμμο βέλος σύνδεσης 9"/>
          <p:cNvCxnSpPr>
            <a:stCxn id="2" idx="3"/>
            <a:endCxn id="5" idx="1"/>
          </p:cNvCxnSpPr>
          <p:nvPr/>
        </p:nvCxnSpPr>
        <p:spPr>
          <a:xfrm>
            <a:off x="3441381" y="1564961"/>
            <a:ext cx="1344965" cy="825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Ευθύγραμμο βέλος σύνδεσης 11"/>
          <p:cNvCxnSpPr/>
          <p:nvPr/>
        </p:nvCxnSpPr>
        <p:spPr>
          <a:xfrm flipH="1" flipV="1">
            <a:off x="7063015" y="1564959"/>
            <a:ext cx="1294013" cy="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Ευθύγραμμο βέλος σύνδεσης 18"/>
          <p:cNvCxnSpPr/>
          <p:nvPr/>
        </p:nvCxnSpPr>
        <p:spPr>
          <a:xfrm flipH="1">
            <a:off x="5924681" y="1804086"/>
            <a:ext cx="1" cy="70313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Ευθύγραμμο βέλος σύνδεσης 22"/>
          <p:cNvCxnSpPr/>
          <p:nvPr/>
        </p:nvCxnSpPr>
        <p:spPr>
          <a:xfrm>
            <a:off x="5924681" y="4265515"/>
            <a:ext cx="0" cy="96433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0" y="74142"/>
            <a:ext cx="1163754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500" b="1" dirty="0" smtClean="0"/>
              <a:t>Παράγοντες που επηρεάζουν την </a:t>
            </a:r>
            <a:r>
              <a:rPr lang="el-GR" sz="2500" b="1" dirty="0">
                <a:solidFill>
                  <a:schemeClr val="accent2">
                    <a:lumMod val="75000"/>
                  </a:schemeClr>
                </a:solidFill>
              </a:rPr>
              <a:t>σ</a:t>
            </a:r>
            <a:r>
              <a:rPr lang="el-GR" sz="2500" b="1" dirty="0" smtClean="0">
                <a:solidFill>
                  <a:schemeClr val="accent2">
                    <a:lumMod val="75000"/>
                  </a:schemeClr>
                </a:solidFill>
              </a:rPr>
              <a:t>υνδυαστική </a:t>
            </a:r>
            <a:r>
              <a:rPr lang="el-GR" sz="2500" b="1" dirty="0">
                <a:solidFill>
                  <a:schemeClr val="accent2">
                    <a:lumMod val="75000"/>
                  </a:schemeClr>
                </a:solidFill>
              </a:rPr>
              <a:t>εφαρμογή</a:t>
            </a:r>
            <a:r>
              <a:rPr lang="el-GR" sz="2500" b="1" dirty="0"/>
              <a:t> </a:t>
            </a:r>
            <a:r>
              <a:rPr lang="el-GR" sz="2500" b="1" dirty="0">
                <a:solidFill>
                  <a:schemeClr val="accent2">
                    <a:lumMod val="75000"/>
                  </a:schemeClr>
                </a:solidFill>
              </a:rPr>
              <a:t>πολιτικών</a:t>
            </a:r>
            <a:r>
              <a:rPr lang="el-GR" sz="2500" b="1" dirty="0"/>
              <a:t> Αγωγής Υγείας και υπηρεσιών Μακροχρόνιας Φροντίδας</a:t>
            </a:r>
          </a:p>
        </p:txBody>
      </p:sp>
    </p:spTree>
    <p:extLst>
      <p:ext uri="{BB962C8B-B14F-4D97-AF65-F5344CB8AC3E}">
        <p14:creationId xmlns:p14="http://schemas.microsoft.com/office/powerpoint/2010/main" val="2888361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8897" y="469557"/>
            <a:ext cx="12126097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500" b="1" dirty="0" smtClean="0"/>
              <a:t>Η </a:t>
            </a:r>
            <a:r>
              <a:rPr lang="el-GR" sz="2500" b="1" dirty="0" smtClean="0">
                <a:solidFill>
                  <a:schemeClr val="accent2">
                    <a:lumMod val="75000"/>
                  </a:schemeClr>
                </a:solidFill>
              </a:rPr>
              <a:t>ισχυρή πολιτική ηγεσία </a:t>
            </a:r>
            <a:r>
              <a:rPr lang="el-GR" sz="2500" b="1" dirty="0" smtClean="0"/>
              <a:t>σε Εθνικό και Περιφερειακό επίπεδο δημιουργεί τις προϋποθέσεις βελτίωσης αποδοτικότητας των υπηρεσιών.</a:t>
            </a:r>
          </a:p>
          <a:p>
            <a:endParaRPr lang="el-GR" sz="2500" b="1" dirty="0"/>
          </a:p>
          <a:p>
            <a:r>
              <a:rPr lang="el-GR" sz="2500" b="1" dirty="0" smtClean="0"/>
              <a:t>Σύμπραξη </a:t>
            </a:r>
            <a:r>
              <a:rPr lang="el-GR" sz="2500" b="1" dirty="0" smtClean="0">
                <a:solidFill>
                  <a:schemeClr val="accent2">
                    <a:lumMod val="75000"/>
                  </a:schemeClr>
                </a:solidFill>
              </a:rPr>
              <a:t>Ιδιωτικού και Δημόσιου </a:t>
            </a:r>
            <a:r>
              <a:rPr lang="el-GR" sz="2500" b="1" dirty="0" smtClean="0"/>
              <a:t>φορέα</a:t>
            </a:r>
            <a:r>
              <a:rPr lang="en-US" sz="2500" b="1" dirty="0" smtClean="0"/>
              <a:t>:</a:t>
            </a:r>
            <a:r>
              <a:rPr lang="el-GR" sz="2500" b="1" dirty="0" smtClean="0"/>
              <a:t>  </a:t>
            </a:r>
          </a:p>
          <a:p>
            <a:endParaRPr lang="en-US" sz="2500" b="1" dirty="0" smtClean="0"/>
          </a:p>
          <a:p>
            <a:r>
              <a:rPr lang="en-US" sz="2500" b="1" dirty="0" smtClean="0"/>
              <a:t>O </a:t>
            </a:r>
            <a:r>
              <a:rPr lang="el-GR" sz="2500" b="1" dirty="0" smtClean="0"/>
              <a:t>ενισχυμένος ρόλος της Τοπικής</a:t>
            </a:r>
            <a:r>
              <a:rPr lang="en-US" sz="2500" b="1" dirty="0"/>
              <a:t> </a:t>
            </a:r>
            <a:r>
              <a:rPr lang="el-GR" sz="2500" b="1" dirty="0" smtClean="0"/>
              <a:t>Κοινωνίας </a:t>
            </a:r>
            <a:r>
              <a:rPr lang="el-GR" sz="2500" b="1" dirty="0" smtClean="0">
                <a:solidFill>
                  <a:schemeClr val="accent2">
                    <a:lumMod val="75000"/>
                  </a:schemeClr>
                </a:solidFill>
              </a:rPr>
              <a:t>αποτελεί κύριο  εκφραστή </a:t>
            </a:r>
            <a:r>
              <a:rPr lang="el-GR" sz="2500" b="1" dirty="0" smtClean="0"/>
              <a:t>της κοινωνικής πολιτικής.</a:t>
            </a:r>
          </a:p>
          <a:p>
            <a:r>
              <a:rPr lang="el-GR" sz="2500" b="1" dirty="0" smtClean="0"/>
              <a:t>Συμπληρωματικά σε αυτό το δίκτυο λειτουργεί ο </a:t>
            </a:r>
            <a:r>
              <a:rPr lang="el-GR" sz="2500" b="1" dirty="0" smtClean="0">
                <a:solidFill>
                  <a:schemeClr val="accent2">
                    <a:lumMod val="75000"/>
                  </a:schemeClr>
                </a:solidFill>
              </a:rPr>
              <a:t>ιδιωτικός τομέας </a:t>
            </a:r>
            <a:r>
              <a:rPr lang="el-GR" sz="2500" b="1" dirty="0" smtClean="0"/>
              <a:t>με αμεσότητα στη λήψη των αποφάσεων αναβαθμίζοντας τα μέτρα κοινωνικής δραστηριοποίησης με σκοπό την αύξηση της </a:t>
            </a:r>
            <a:r>
              <a:rPr lang="el-GR" sz="2500" b="1" dirty="0" smtClean="0">
                <a:solidFill>
                  <a:schemeClr val="accent2">
                    <a:lumMod val="75000"/>
                  </a:schemeClr>
                </a:solidFill>
              </a:rPr>
              <a:t>αποτελεσματικότητας και της αποδοτικότητας με το ελάχιστο κόστος.</a:t>
            </a:r>
          </a:p>
          <a:p>
            <a:endParaRPr lang="el-GR" sz="2500" b="1" dirty="0"/>
          </a:p>
          <a:p>
            <a:r>
              <a:rPr lang="el-GR" sz="2500" b="1" dirty="0" smtClean="0"/>
              <a:t>Η σύμπραξη Δημόσιου και Ιδιωτικού φορέα έχει </a:t>
            </a:r>
            <a:r>
              <a:rPr lang="el-GR" sz="2500" b="1" dirty="0" smtClean="0">
                <a:solidFill>
                  <a:schemeClr val="accent2">
                    <a:lumMod val="75000"/>
                  </a:schemeClr>
                </a:solidFill>
              </a:rPr>
              <a:t>ως επιδίωξη τη μείωση του κόστους </a:t>
            </a:r>
            <a:r>
              <a:rPr lang="el-GR" sz="2500" b="1" dirty="0" smtClean="0"/>
              <a:t>των παρεχόμενων υπηρεσιών και την ενίσχυση του </a:t>
            </a:r>
            <a:r>
              <a:rPr lang="el-GR" sz="2500" b="1" dirty="0" smtClean="0">
                <a:solidFill>
                  <a:schemeClr val="accent2">
                    <a:lumMod val="75000"/>
                  </a:schemeClr>
                </a:solidFill>
              </a:rPr>
              <a:t>τοπικού κοινωνικού παράγοντα. </a:t>
            </a:r>
          </a:p>
          <a:p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el-GR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839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092" y="345989"/>
            <a:ext cx="11829535" cy="64171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500" b="1" dirty="0" smtClean="0"/>
              <a:t>Βασικές προϋποθέσεις για την αποτελεσματική παροχή υπηρεσιών</a:t>
            </a:r>
            <a:r>
              <a:rPr lang="en-US" sz="2500" b="1" dirty="0" smtClean="0"/>
              <a:t> </a:t>
            </a:r>
            <a:r>
              <a:rPr lang="el-GR" sz="2500" b="1" dirty="0" smtClean="0"/>
              <a:t>Μακροχρόνιας Φροντίδας Υγείας είναι οι εξής</a:t>
            </a:r>
            <a:r>
              <a:rPr lang="en-US" sz="2500" b="1" dirty="0" smtClean="0"/>
              <a:t>:</a:t>
            </a:r>
          </a:p>
          <a:p>
            <a:endParaRPr lang="en-US" sz="2500" b="1" dirty="0"/>
          </a:p>
          <a:p>
            <a:r>
              <a:rPr lang="el-GR" sz="2500" b="1" dirty="0" smtClean="0">
                <a:latin typeface="Calibri" panose="020F0502020204030204" pitchFamily="34" charset="0"/>
              </a:rPr>
              <a:t>√ </a:t>
            </a:r>
            <a:r>
              <a:rPr lang="el-GR" sz="2500" b="1" dirty="0" smtClean="0">
                <a:solidFill>
                  <a:schemeClr val="accent2">
                    <a:lumMod val="75000"/>
                  </a:schemeClr>
                </a:solidFill>
              </a:rPr>
              <a:t>Ισχυρή ηγεσία </a:t>
            </a:r>
            <a:r>
              <a:rPr lang="el-GR" sz="2500" b="1" dirty="0" smtClean="0"/>
              <a:t>σε εθνικό, περιφερειακό και οργανωτικό επίπεδο.</a:t>
            </a:r>
          </a:p>
          <a:p>
            <a:endParaRPr lang="el-GR" sz="2500" b="1" dirty="0" smtClean="0"/>
          </a:p>
          <a:p>
            <a:r>
              <a:rPr lang="el-GR" sz="2500" b="1" dirty="0" smtClean="0"/>
              <a:t>√Εξασφάλιση της </a:t>
            </a:r>
            <a:r>
              <a:rPr lang="el-GR" sz="2500" b="1" dirty="0" smtClean="0">
                <a:solidFill>
                  <a:schemeClr val="accent2">
                    <a:lumMod val="75000"/>
                  </a:schemeClr>
                </a:solidFill>
              </a:rPr>
              <a:t>συλλογής πληροφοριών.</a:t>
            </a:r>
          </a:p>
          <a:p>
            <a:endParaRPr lang="el-GR" sz="2500" b="1" dirty="0" smtClean="0"/>
          </a:p>
          <a:p>
            <a:r>
              <a:rPr lang="el-GR" sz="2500" b="1" dirty="0" smtClean="0"/>
              <a:t>√</a:t>
            </a:r>
            <a:r>
              <a:rPr lang="el-GR" sz="2500" b="1" dirty="0" smtClean="0">
                <a:solidFill>
                  <a:schemeClr val="accent2">
                    <a:lumMod val="75000"/>
                  </a:schemeClr>
                </a:solidFill>
              </a:rPr>
              <a:t>Ανταλλαγή δεδομένων </a:t>
            </a:r>
            <a:r>
              <a:rPr lang="el-GR" sz="2500" b="1" dirty="0" smtClean="0"/>
              <a:t>μεταξύ όλων των ενδιαφερομένων.</a:t>
            </a:r>
          </a:p>
          <a:p>
            <a:r>
              <a:rPr lang="el-GR" sz="2500" b="1" dirty="0" smtClean="0"/>
              <a:t> </a:t>
            </a:r>
          </a:p>
          <a:p>
            <a:r>
              <a:rPr lang="el-GR" sz="2500" b="1" dirty="0" smtClean="0"/>
              <a:t>√</a:t>
            </a:r>
            <a:r>
              <a:rPr lang="el-GR" sz="2500" b="1" dirty="0" smtClean="0">
                <a:solidFill>
                  <a:schemeClr val="accent2">
                    <a:lumMod val="75000"/>
                  </a:schemeClr>
                </a:solidFill>
              </a:rPr>
              <a:t>Καταγραφή αναγκών </a:t>
            </a:r>
            <a:r>
              <a:rPr lang="el-GR" sz="2500" b="1" dirty="0" smtClean="0"/>
              <a:t>υγείας πολιτών. </a:t>
            </a:r>
          </a:p>
          <a:p>
            <a:endParaRPr lang="el-GR" sz="2500" b="1" dirty="0" smtClean="0"/>
          </a:p>
          <a:p>
            <a:r>
              <a:rPr lang="el-GR" sz="2500" b="1" dirty="0" smtClean="0"/>
              <a:t>√</a:t>
            </a:r>
            <a:r>
              <a:rPr lang="el-GR" sz="2500" b="1" dirty="0" smtClean="0">
                <a:solidFill>
                  <a:schemeClr val="accent2">
                    <a:lumMod val="75000"/>
                  </a:schemeClr>
                </a:solidFill>
              </a:rPr>
              <a:t>Προσδιορισμός βασικών παραγόντων </a:t>
            </a:r>
            <a:r>
              <a:rPr lang="el-GR" sz="2500" b="1" dirty="0" smtClean="0"/>
              <a:t>κινδύνου.</a:t>
            </a:r>
          </a:p>
          <a:p>
            <a:endParaRPr lang="el-GR" sz="2500" b="1" dirty="0" smtClean="0"/>
          </a:p>
          <a:p>
            <a:r>
              <a:rPr lang="el-GR" sz="2500" b="1" dirty="0" smtClean="0"/>
              <a:t>√</a:t>
            </a:r>
            <a:r>
              <a:rPr lang="el-GR" sz="2500" b="1" dirty="0" smtClean="0">
                <a:solidFill>
                  <a:schemeClr val="accent2">
                    <a:lumMod val="75000"/>
                  </a:schemeClr>
                </a:solidFill>
              </a:rPr>
              <a:t>Ενίσχυση των δράσεων δημιουργίας δικτύων </a:t>
            </a:r>
            <a:r>
              <a:rPr lang="el-GR" sz="2500" b="1" dirty="0" smtClean="0"/>
              <a:t>μεταξύ δημόσιων ιδιωτικών και εθελοντικών τοπικών Φορέων και Οργανώσεων.</a:t>
            </a:r>
          </a:p>
          <a:p>
            <a:endParaRPr lang="en-US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72710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Πίνακας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4984925"/>
              </p:ext>
            </p:extLst>
          </p:nvPr>
        </p:nvGraphicFramePr>
        <p:xfrm>
          <a:off x="230658" y="741412"/>
          <a:ext cx="11664780" cy="55057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16195"/>
                <a:gridCol w="2916195"/>
                <a:gridCol w="2916195"/>
                <a:gridCol w="2916195"/>
              </a:tblGrid>
              <a:tr h="2624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500" b="1" dirty="0">
                          <a:effectLst/>
                        </a:rPr>
                        <a:t> </a:t>
                      </a:r>
                      <a:endParaRPr lang="el-GR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500" b="1" dirty="0">
                          <a:effectLst/>
                        </a:rPr>
                        <a:t>1980</a:t>
                      </a:r>
                      <a:endParaRPr lang="el-GR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500" b="1" dirty="0">
                          <a:effectLst/>
                        </a:rPr>
                        <a:t>1990</a:t>
                      </a:r>
                      <a:endParaRPr lang="el-GR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500" b="1" dirty="0">
                          <a:effectLst/>
                        </a:rPr>
                        <a:t>2006</a:t>
                      </a:r>
                      <a:endParaRPr lang="el-GR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624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500" b="1" dirty="0">
                          <a:effectLst/>
                        </a:rPr>
                        <a:t>Australia </a:t>
                      </a:r>
                      <a:endParaRPr lang="el-GR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500" b="1">
                          <a:effectLst/>
                        </a:rPr>
                        <a:t>74,6 </a:t>
                      </a:r>
                      <a:endParaRPr lang="el-GR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500" b="1">
                          <a:effectLst/>
                        </a:rPr>
                        <a:t>77,0 </a:t>
                      </a:r>
                      <a:endParaRPr lang="el-GR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500" b="1">
                          <a:effectLst/>
                        </a:rPr>
                        <a:t>81,1 </a:t>
                      </a:r>
                      <a:endParaRPr lang="el-GR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624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Mexico</a:t>
                      </a:r>
                      <a:endParaRPr lang="el-GR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67,2</a:t>
                      </a:r>
                      <a:endParaRPr lang="el-GR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70,6</a:t>
                      </a:r>
                      <a:endParaRPr lang="el-GR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74,8</a:t>
                      </a:r>
                      <a:endParaRPr lang="el-GR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445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500" b="1">
                          <a:effectLst/>
                        </a:rPr>
                        <a:t>Austria  </a:t>
                      </a:r>
                      <a:endParaRPr lang="el-GR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500" b="1" dirty="0">
                          <a:effectLst/>
                        </a:rPr>
                        <a:t>72,6 </a:t>
                      </a:r>
                      <a:endParaRPr lang="el-GR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500" b="1" dirty="0">
                          <a:effectLst/>
                        </a:rPr>
                        <a:t>75,5 </a:t>
                      </a:r>
                      <a:endParaRPr lang="el-GR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500" b="1">
                          <a:effectLst/>
                        </a:rPr>
                        <a:t>79,9 </a:t>
                      </a:r>
                      <a:endParaRPr lang="el-GR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982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Luxembourg </a:t>
                      </a:r>
                      <a:endParaRPr lang="el-GR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72,8 </a:t>
                      </a:r>
                      <a:endParaRPr lang="el-GR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75,5 </a:t>
                      </a:r>
                      <a:endParaRPr lang="el-GR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79,4 </a:t>
                      </a:r>
                      <a:endParaRPr lang="el-GR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982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Belgium </a:t>
                      </a:r>
                      <a:endParaRPr lang="el-GR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73,3 </a:t>
                      </a:r>
                      <a:endParaRPr lang="el-GR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76,1 </a:t>
                      </a:r>
                      <a:endParaRPr lang="el-GR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79,5 </a:t>
                      </a:r>
                      <a:endParaRPr lang="el-GR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982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Denmark </a:t>
                      </a:r>
                      <a:endParaRPr lang="el-GR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1" dirty="0">
                          <a:effectLst/>
                        </a:rPr>
                        <a:t>74,3 </a:t>
                      </a:r>
                      <a:endParaRPr lang="el-GR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74,9 </a:t>
                      </a:r>
                      <a:endParaRPr lang="el-GR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78,4 </a:t>
                      </a:r>
                      <a:endParaRPr lang="el-GR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982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Norway </a:t>
                      </a:r>
                      <a:endParaRPr lang="el-GR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75,9 </a:t>
                      </a:r>
                      <a:endParaRPr lang="el-GR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76,7</a:t>
                      </a:r>
                      <a:endParaRPr lang="el-GR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80,5 </a:t>
                      </a:r>
                      <a:endParaRPr lang="el-GR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982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Finland </a:t>
                      </a:r>
                      <a:endParaRPr lang="el-GR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73,6 </a:t>
                      </a:r>
                      <a:endParaRPr lang="el-GR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75,0 </a:t>
                      </a:r>
                      <a:endParaRPr lang="el-GR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79,5 </a:t>
                      </a:r>
                      <a:endParaRPr lang="el-GR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982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Portugal </a:t>
                      </a:r>
                      <a:endParaRPr lang="el-GR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71,4 </a:t>
                      </a:r>
                      <a:endParaRPr lang="el-GR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74,1 </a:t>
                      </a:r>
                      <a:endParaRPr lang="el-GR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78,9 </a:t>
                      </a:r>
                      <a:endParaRPr lang="el-GR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982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1" dirty="0">
                          <a:effectLst/>
                        </a:rPr>
                        <a:t>Germany </a:t>
                      </a:r>
                      <a:endParaRPr lang="el-GR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72,9 </a:t>
                      </a:r>
                      <a:endParaRPr lang="el-GR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75,3 </a:t>
                      </a:r>
                      <a:endParaRPr lang="el-GR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1" dirty="0">
                          <a:effectLst/>
                        </a:rPr>
                        <a:t>79,8 </a:t>
                      </a:r>
                      <a:endParaRPr lang="el-GR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982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500" b="1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Greece </a:t>
                      </a:r>
                      <a:endParaRPr lang="el-GR" sz="1500" b="1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74,5</a:t>
                      </a:r>
                      <a:endParaRPr lang="el-GR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77,1</a:t>
                      </a:r>
                      <a:endParaRPr lang="el-GR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79,6</a:t>
                      </a:r>
                      <a:endParaRPr lang="el-GR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2982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1" dirty="0">
                          <a:effectLst/>
                        </a:rPr>
                        <a:t>Spain </a:t>
                      </a:r>
                      <a:endParaRPr lang="el-GR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75,4 </a:t>
                      </a:r>
                      <a:endParaRPr lang="el-GR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77,0 </a:t>
                      </a:r>
                      <a:endParaRPr lang="el-GR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81,1 </a:t>
                      </a:r>
                      <a:endParaRPr lang="el-GR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982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Hungary </a:t>
                      </a:r>
                      <a:endParaRPr lang="el-GR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69,1 </a:t>
                      </a:r>
                      <a:endParaRPr lang="el-GR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69,4 </a:t>
                      </a:r>
                      <a:endParaRPr lang="el-GR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73,2 </a:t>
                      </a:r>
                      <a:endParaRPr lang="el-GR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982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1" dirty="0">
                          <a:effectLst/>
                        </a:rPr>
                        <a:t>Sweden </a:t>
                      </a:r>
                      <a:endParaRPr lang="el-GR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75,8 </a:t>
                      </a:r>
                      <a:endParaRPr lang="el-GR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77,6 </a:t>
                      </a:r>
                      <a:endParaRPr lang="el-GR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80,8 </a:t>
                      </a:r>
                      <a:endParaRPr lang="el-GR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982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1" dirty="0">
                          <a:effectLst/>
                        </a:rPr>
                        <a:t>Turkey </a:t>
                      </a:r>
                      <a:endParaRPr lang="el-GR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58,1 </a:t>
                      </a:r>
                      <a:endParaRPr lang="el-GR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67,5 </a:t>
                      </a:r>
                      <a:endParaRPr lang="el-GR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73,2 </a:t>
                      </a:r>
                      <a:endParaRPr lang="el-GR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982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1" dirty="0">
                          <a:effectLst/>
                        </a:rPr>
                        <a:t>Italy </a:t>
                      </a:r>
                      <a:endParaRPr lang="el-GR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74,0 </a:t>
                      </a:r>
                      <a:endParaRPr lang="el-GR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77,1 </a:t>
                      </a:r>
                      <a:endParaRPr lang="el-GR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81,4 </a:t>
                      </a:r>
                      <a:endParaRPr lang="el-GR" sz="15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982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Japan</a:t>
                      </a:r>
                      <a:endParaRPr lang="el-GR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76,1</a:t>
                      </a:r>
                      <a:endParaRPr lang="el-GR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78,9</a:t>
                      </a:r>
                      <a:endParaRPr lang="el-GR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82,4</a:t>
                      </a:r>
                      <a:endParaRPr lang="el-GR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982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500" b="1" dirty="0">
                          <a:effectLst/>
                        </a:rPr>
                        <a:t>United States </a:t>
                      </a:r>
                      <a:endParaRPr lang="el-GR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500" b="1" dirty="0">
                          <a:effectLst/>
                        </a:rPr>
                        <a:t>73,7 </a:t>
                      </a:r>
                      <a:endParaRPr lang="el-GR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500" b="1" dirty="0">
                          <a:effectLst/>
                        </a:rPr>
                        <a:t>75,3 </a:t>
                      </a:r>
                      <a:endParaRPr lang="el-GR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500" b="1" dirty="0">
                          <a:effectLst/>
                        </a:rPr>
                        <a:t>78,1 </a:t>
                      </a:r>
                      <a:endParaRPr lang="el-GR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87179" y="205947"/>
            <a:ext cx="1095507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500" b="1" dirty="0" smtClean="0"/>
              <a:t>Πίνακας</a:t>
            </a:r>
            <a:r>
              <a:rPr lang="en-US" sz="2500" b="1" dirty="0" smtClean="0"/>
              <a:t> </a:t>
            </a:r>
            <a:r>
              <a:rPr lang="el-GR" sz="2500" b="1" dirty="0" smtClean="0"/>
              <a:t>1.1</a:t>
            </a:r>
            <a:r>
              <a:rPr lang="el-GR" sz="2500" b="1" dirty="0"/>
              <a:t>: </a:t>
            </a:r>
            <a:r>
              <a:rPr lang="el-GR" sz="2500" b="1" dirty="0" smtClean="0"/>
              <a:t>Προσδόκιμο</a:t>
            </a:r>
            <a:r>
              <a:rPr lang="en-US" sz="2500" b="1" dirty="0"/>
              <a:t> </a:t>
            </a:r>
            <a:r>
              <a:rPr lang="el-GR" sz="2500" b="1" dirty="0" smtClean="0"/>
              <a:t>επιβίωσης</a:t>
            </a:r>
            <a:r>
              <a:rPr lang="en-US" sz="2500" b="1" dirty="0" smtClean="0"/>
              <a:t> </a:t>
            </a:r>
            <a:r>
              <a:rPr lang="el-GR" sz="2500" b="1" dirty="0" smtClean="0"/>
              <a:t>σε</a:t>
            </a:r>
            <a:r>
              <a:rPr lang="en-US" sz="2500" b="1" dirty="0"/>
              <a:t> </a:t>
            </a:r>
            <a:r>
              <a:rPr lang="el-GR" sz="2500" b="1" dirty="0" smtClean="0"/>
              <a:t>έτη</a:t>
            </a:r>
            <a:r>
              <a:rPr lang="en-US" sz="2500" b="1" dirty="0" smtClean="0"/>
              <a:t> </a:t>
            </a:r>
            <a:r>
              <a:rPr lang="el-GR" sz="2500" b="1" dirty="0" smtClean="0"/>
              <a:t>στο σύνολο του πληθυσμού</a:t>
            </a:r>
            <a:endParaRPr lang="el-GR" sz="2500" b="1" dirty="0"/>
          </a:p>
        </p:txBody>
      </p:sp>
      <p:sp>
        <p:nvSpPr>
          <p:cNvPr id="4" name="Ορθογώνιο 3"/>
          <p:cNvSpPr/>
          <p:nvPr/>
        </p:nvSpPr>
        <p:spPr>
          <a:xfrm>
            <a:off x="156520" y="6555427"/>
            <a:ext cx="8320215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 smtClean="0"/>
              <a:t>(http</a:t>
            </a:r>
            <a:r>
              <a:rPr lang="en-US" sz="900" dirty="0"/>
              <a:t>://</a:t>
            </a:r>
            <a:r>
              <a:rPr lang="en-US" sz="900" dirty="0" smtClean="0"/>
              <a:t>www.oecd.org, Health </a:t>
            </a:r>
            <a:r>
              <a:rPr lang="en-US" sz="900" dirty="0"/>
              <a:t>Data </a:t>
            </a:r>
            <a:r>
              <a:rPr lang="en-US" sz="900" dirty="0" smtClean="0"/>
              <a:t>&gt; OECD </a:t>
            </a:r>
            <a:r>
              <a:rPr lang="en-US" sz="900" dirty="0"/>
              <a:t>Health Data 2009 – Frequently Requested </a:t>
            </a:r>
            <a:r>
              <a:rPr lang="en-US" sz="900" dirty="0" smtClean="0"/>
              <a:t>Data)</a:t>
            </a:r>
            <a:endParaRPr lang="en-US" sz="9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30534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7135" y="766119"/>
            <a:ext cx="1178010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500" b="1" dirty="0" smtClean="0"/>
              <a:t>Το δεύτερο και πολύ σημαντικό αίτιο της </a:t>
            </a:r>
            <a:r>
              <a:rPr lang="el-GR" sz="2500" b="1" dirty="0" smtClean="0">
                <a:solidFill>
                  <a:schemeClr val="accent2">
                    <a:lumMod val="75000"/>
                  </a:schemeClr>
                </a:solidFill>
              </a:rPr>
              <a:t>πληθυσμιακής γήρανσης </a:t>
            </a:r>
            <a:r>
              <a:rPr lang="el-GR" sz="2500" b="1" dirty="0" smtClean="0"/>
              <a:t>είναι το γεγονός ότι οι γεννήσεις έχουν μειωθεί πολύ με αποτέλεσμα οι </a:t>
            </a:r>
            <a:r>
              <a:rPr lang="el-GR" sz="2500" b="1" dirty="0" smtClean="0">
                <a:solidFill>
                  <a:schemeClr val="accent2">
                    <a:lumMod val="75000"/>
                  </a:schemeClr>
                </a:solidFill>
              </a:rPr>
              <a:t>νεότερες ηλικιακές ομάδες</a:t>
            </a:r>
            <a:r>
              <a:rPr lang="el-GR" sz="2500" b="1" dirty="0" smtClean="0"/>
              <a:t> να μην μπορούν να </a:t>
            </a:r>
            <a:r>
              <a:rPr lang="el-GR" sz="2500" b="1" dirty="0" smtClean="0">
                <a:solidFill>
                  <a:schemeClr val="accent2">
                    <a:lumMod val="75000"/>
                  </a:schemeClr>
                </a:solidFill>
              </a:rPr>
              <a:t>εξισορροπήσουν</a:t>
            </a:r>
            <a:r>
              <a:rPr lang="el-GR" sz="2500" b="1" dirty="0" smtClean="0"/>
              <a:t> τον αυξανόμενο αριθμό ηλικιωμένων.  </a:t>
            </a:r>
          </a:p>
          <a:p>
            <a:endParaRPr lang="el-GR" sz="2500" b="1" dirty="0" smtClean="0"/>
          </a:p>
          <a:p>
            <a:endParaRPr lang="el-GR" sz="2500" b="1" dirty="0" smtClean="0"/>
          </a:p>
          <a:p>
            <a:r>
              <a:rPr lang="el-GR" sz="2500" b="1" dirty="0" smtClean="0"/>
              <a:t>Στις αρχές της δεκαετίας του ’70 </a:t>
            </a:r>
            <a:r>
              <a:rPr lang="el-GR" sz="2500" b="1" dirty="0" smtClean="0">
                <a:solidFill>
                  <a:schemeClr val="accent2">
                    <a:lumMod val="75000"/>
                  </a:schemeClr>
                </a:solidFill>
              </a:rPr>
              <a:t>οι γυναίκες ανά τον πλανήτη </a:t>
            </a:r>
            <a:r>
              <a:rPr lang="el-GR" sz="2500" b="1" dirty="0" smtClean="0"/>
              <a:t>γεννούσαν κατά μέσο όρο </a:t>
            </a:r>
            <a:r>
              <a:rPr lang="el-GR" sz="2500" b="1" dirty="0" smtClean="0">
                <a:solidFill>
                  <a:schemeClr val="accent2">
                    <a:lumMod val="75000"/>
                  </a:schemeClr>
                </a:solidFill>
              </a:rPr>
              <a:t>4,3 παιδιά η κάθε μια, </a:t>
            </a:r>
            <a:r>
              <a:rPr lang="el-GR" sz="2500" b="1" dirty="0" smtClean="0"/>
              <a:t>σήμερα στις χώρες του ΟΟΣΑ η πτώση είναι δραματική 1,6 γεννήσεις. </a:t>
            </a:r>
          </a:p>
          <a:p>
            <a:endParaRPr lang="el-GR" sz="2500" b="1" dirty="0" smtClean="0"/>
          </a:p>
          <a:p>
            <a:endParaRPr lang="el-GR" sz="2500" b="1" dirty="0"/>
          </a:p>
          <a:p>
            <a:r>
              <a:rPr lang="el-GR" sz="2500" b="1" dirty="0" smtClean="0"/>
              <a:t>Ο ΟΗΕ υπολογίζει το 2050 </a:t>
            </a:r>
            <a:r>
              <a:rPr lang="el-GR" sz="2500" b="1" dirty="0" smtClean="0">
                <a:solidFill>
                  <a:schemeClr val="accent2">
                    <a:lumMod val="75000"/>
                  </a:schemeClr>
                </a:solidFill>
              </a:rPr>
              <a:t>μέσος όρος γεννητικότητας </a:t>
            </a:r>
            <a:r>
              <a:rPr lang="el-GR" sz="2500" b="1" dirty="0" smtClean="0"/>
              <a:t>του πλανήτη θα είναι στα 2 παιδιά.</a:t>
            </a:r>
            <a:endParaRPr lang="el-GR" sz="2500" b="1" dirty="0"/>
          </a:p>
        </p:txBody>
      </p:sp>
    </p:spTree>
    <p:extLst>
      <p:ext uri="{BB962C8B-B14F-4D97-AF65-F5344CB8AC3E}">
        <p14:creationId xmlns:p14="http://schemas.microsoft.com/office/powerpoint/2010/main" val="4266415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9557" y="922638"/>
            <a:ext cx="1112931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/>
              <a:t>H </a:t>
            </a:r>
            <a:r>
              <a:rPr lang="el-GR" sz="2500" b="1" dirty="0" smtClean="0"/>
              <a:t>Μακροχρόνια φροντίδα</a:t>
            </a:r>
            <a:r>
              <a:rPr lang="en-US" sz="2500" b="1" dirty="0"/>
              <a:t> </a:t>
            </a:r>
            <a:r>
              <a:rPr lang="el-GR" sz="2500" b="1" dirty="0" smtClean="0">
                <a:solidFill>
                  <a:schemeClr val="accent2">
                    <a:lumMod val="75000"/>
                  </a:schemeClr>
                </a:solidFill>
              </a:rPr>
              <a:t>συνεπάγεται ορισμένων </a:t>
            </a:r>
            <a:r>
              <a:rPr lang="el-GR" sz="2500" b="1" dirty="0" smtClean="0"/>
              <a:t>ιατρικών και κοινωνικών υπηρεσιών.</a:t>
            </a:r>
          </a:p>
          <a:p>
            <a:endParaRPr lang="el-GR" sz="2500" b="1" dirty="0" smtClean="0"/>
          </a:p>
          <a:p>
            <a:endParaRPr lang="el-GR" sz="2500" b="1" dirty="0" smtClean="0"/>
          </a:p>
          <a:p>
            <a:r>
              <a:rPr lang="el-GR" sz="2500" b="1" dirty="0" smtClean="0"/>
              <a:t>Η βοήθεια παρέχεται από </a:t>
            </a:r>
            <a:r>
              <a:rPr lang="el-GR" sz="2500" b="1" dirty="0" smtClean="0">
                <a:solidFill>
                  <a:schemeClr val="accent2">
                    <a:lumMod val="75000"/>
                  </a:schemeClr>
                </a:solidFill>
              </a:rPr>
              <a:t>επαγγελματίες φροντιστές </a:t>
            </a:r>
            <a:r>
              <a:rPr lang="el-GR" sz="2500" b="1" dirty="0" smtClean="0"/>
              <a:t>όπως είναι συγγενείς ή φίλοι και ύστερα από </a:t>
            </a:r>
            <a:r>
              <a:rPr lang="el-GR" sz="2500" b="1" dirty="0" smtClean="0">
                <a:solidFill>
                  <a:schemeClr val="accent2">
                    <a:lumMod val="75000"/>
                  </a:schemeClr>
                </a:solidFill>
              </a:rPr>
              <a:t>κρατικούς φορείς </a:t>
            </a:r>
            <a:r>
              <a:rPr lang="el-GR" sz="2500" b="1" dirty="0" smtClean="0"/>
              <a:t>ή από κερδοσκοπικές ή μη κερδοσκοπικές επιχειρήσεις.</a:t>
            </a:r>
          </a:p>
          <a:p>
            <a:endParaRPr lang="el-GR" sz="2500" b="1" dirty="0" smtClean="0"/>
          </a:p>
          <a:p>
            <a:endParaRPr lang="el-GR" sz="2500" b="1" dirty="0"/>
          </a:p>
          <a:p>
            <a:r>
              <a:rPr lang="el-GR" sz="2500" b="1" dirty="0" smtClean="0"/>
              <a:t>Κύριο χαρακτηριστικό αυτής της φροντίδας είναι ο </a:t>
            </a:r>
            <a:r>
              <a:rPr lang="el-GR" sz="2500" b="1" dirty="0" smtClean="0">
                <a:solidFill>
                  <a:schemeClr val="accent2">
                    <a:lumMod val="75000"/>
                  </a:schemeClr>
                </a:solidFill>
              </a:rPr>
              <a:t>μακροχρόνιος χαρακτήρας </a:t>
            </a:r>
            <a:r>
              <a:rPr lang="el-GR" sz="2500" b="1" dirty="0" smtClean="0"/>
              <a:t>πράγμα που την διακρίνει από τις απλές ιατρικές υπηρεσίες περίθαλψης.</a:t>
            </a:r>
          </a:p>
          <a:p>
            <a:endParaRPr lang="el-GR" sz="2500" b="1" dirty="0"/>
          </a:p>
        </p:txBody>
      </p:sp>
    </p:spTree>
    <p:extLst>
      <p:ext uri="{BB962C8B-B14F-4D97-AF65-F5344CB8AC3E}">
        <p14:creationId xmlns:p14="http://schemas.microsoft.com/office/powerpoint/2010/main" val="2259508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7782" y="129310"/>
            <a:ext cx="11434618" cy="6632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500" b="1" dirty="0" smtClean="0"/>
              <a:t>Η Μακροχρόνια φροντίδα παρέχεται σε άτομα που χρειάζονται βοήθεια για την εκπλήρωση </a:t>
            </a:r>
            <a:r>
              <a:rPr lang="el-GR" sz="2500" b="1" dirty="0" smtClean="0">
                <a:solidFill>
                  <a:schemeClr val="accent2">
                    <a:lumMod val="75000"/>
                  </a:schemeClr>
                </a:solidFill>
              </a:rPr>
              <a:t>των πρωτευόντων και δευτερευόντων </a:t>
            </a:r>
            <a:r>
              <a:rPr lang="el-GR" sz="2500" b="1" dirty="0" smtClean="0"/>
              <a:t>καθημερινών δραστηριοτήτων.</a:t>
            </a:r>
            <a:endParaRPr lang="el-GR" sz="2500" b="1" dirty="0"/>
          </a:p>
          <a:p>
            <a:r>
              <a:rPr lang="el-GR" sz="2500" b="1" dirty="0" smtClean="0"/>
              <a:t>Οι βασικές καθημερινές δραστηριότητες για τις οποίες πολλά άτομα χρειάζονται βοήθεια είναι</a:t>
            </a:r>
            <a:r>
              <a:rPr lang="en-US" sz="2500" b="1" dirty="0" smtClean="0"/>
              <a:t>:</a:t>
            </a:r>
          </a:p>
          <a:p>
            <a:r>
              <a:rPr lang="en-US" sz="2500" b="1" dirty="0" smtClean="0"/>
              <a:t>• </a:t>
            </a:r>
            <a:r>
              <a:rPr lang="el-GR" sz="2500" b="1" dirty="0" smtClean="0">
                <a:solidFill>
                  <a:schemeClr val="accent2">
                    <a:lumMod val="75000"/>
                  </a:schemeClr>
                </a:solidFill>
              </a:rPr>
              <a:t>Φροντίδα σώματος</a:t>
            </a:r>
            <a:r>
              <a:rPr lang="en-US" sz="2500" b="1" dirty="0" smtClean="0">
                <a:solidFill>
                  <a:schemeClr val="accent2">
                    <a:lumMod val="75000"/>
                  </a:schemeClr>
                </a:solidFill>
              </a:rPr>
              <a:t>: </a:t>
            </a:r>
            <a:r>
              <a:rPr lang="el-GR" sz="2500" b="1" dirty="0" smtClean="0"/>
              <a:t>Βοήθεια στην ατομική υγιεινή (πλύσιμο σώματος, λούσιμο, τουαλέτα)</a:t>
            </a:r>
          </a:p>
          <a:p>
            <a:endParaRPr lang="el-GR" sz="2500" b="1" dirty="0" smtClean="0"/>
          </a:p>
          <a:p>
            <a:r>
              <a:rPr lang="el-GR" sz="2500" b="1" dirty="0" smtClean="0"/>
              <a:t>• </a:t>
            </a:r>
            <a:r>
              <a:rPr lang="el-GR" sz="2500" b="1" dirty="0" smtClean="0">
                <a:solidFill>
                  <a:schemeClr val="accent2">
                    <a:lumMod val="75000"/>
                  </a:schemeClr>
                </a:solidFill>
              </a:rPr>
              <a:t>Διατροφή</a:t>
            </a:r>
            <a:r>
              <a:rPr lang="en-US" sz="2500" b="1" dirty="0" smtClean="0">
                <a:solidFill>
                  <a:schemeClr val="accent2">
                    <a:lumMod val="75000"/>
                  </a:schemeClr>
                </a:solidFill>
              </a:rPr>
              <a:t>:</a:t>
            </a:r>
            <a:r>
              <a:rPr lang="en-US" sz="2500" b="1" dirty="0" smtClean="0"/>
              <a:t> </a:t>
            </a:r>
            <a:r>
              <a:rPr lang="el-GR" sz="2500" b="1" dirty="0" smtClean="0"/>
              <a:t>Βοήθεια στην προετοιμασία και κατανάλωση φαγητού</a:t>
            </a:r>
          </a:p>
          <a:p>
            <a:endParaRPr lang="el-GR" sz="2500" b="1" dirty="0" smtClean="0"/>
          </a:p>
          <a:p>
            <a:r>
              <a:rPr lang="el-GR" sz="2500" b="1" dirty="0" smtClean="0"/>
              <a:t>• </a:t>
            </a:r>
            <a:r>
              <a:rPr lang="el-GR" sz="2500" b="1" dirty="0" smtClean="0">
                <a:solidFill>
                  <a:schemeClr val="accent2">
                    <a:lumMod val="75000"/>
                  </a:schemeClr>
                </a:solidFill>
              </a:rPr>
              <a:t>Κίνηση</a:t>
            </a:r>
            <a:r>
              <a:rPr lang="en-US" sz="2500" b="1" dirty="0" smtClean="0">
                <a:solidFill>
                  <a:schemeClr val="accent2">
                    <a:lumMod val="75000"/>
                  </a:schemeClr>
                </a:solidFill>
              </a:rPr>
              <a:t>:</a:t>
            </a:r>
            <a:r>
              <a:rPr lang="en-US" sz="2500" b="1" dirty="0" smtClean="0"/>
              <a:t> </a:t>
            </a:r>
            <a:r>
              <a:rPr lang="el-GR" sz="2500" b="1" dirty="0" smtClean="0"/>
              <a:t>Στο σπίτι να σηκωθεί από το κρεβάτι, να ανέβει τις σκάλες, βοήθεια στο ντύσιμο.</a:t>
            </a:r>
          </a:p>
          <a:p>
            <a:endParaRPr lang="el-GR" sz="2500" b="1" dirty="0" smtClean="0"/>
          </a:p>
          <a:p>
            <a:r>
              <a:rPr lang="el-GR" sz="2500" b="1" dirty="0" smtClean="0"/>
              <a:t>• </a:t>
            </a:r>
            <a:r>
              <a:rPr lang="el-GR" sz="2500" b="1" dirty="0" smtClean="0">
                <a:solidFill>
                  <a:schemeClr val="accent2">
                    <a:lumMod val="75000"/>
                  </a:schemeClr>
                </a:solidFill>
              </a:rPr>
              <a:t>Πρόληψη</a:t>
            </a:r>
            <a:r>
              <a:rPr lang="en-US" sz="2500" b="1" dirty="0" smtClean="0">
                <a:solidFill>
                  <a:schemeClr val="accent2">
                    <a:lumMod val="75000"/>
                  </a:schemeClr>
                </a:solidFill>
              </a:rPr>
              <a:t>:</a:t>
            </a:r>
            <a:r>
              <a:rPr lang="en-US" sz="2500" b="1" dirty="0" smtClean="0"/>
              <a:t> </a:t>
            </a:r>
            <a:r>
              <a:rPr lang="el-GR" sz="2500" b="1" dirty="0" smtClean="0"/>
              <a:t>βοήθεια και παρακολούθηση στην σωστή λήψη φαρμάκων.</a:t>
            </a:r>
          </a:p>
          <a:p>
            <a:endParaRPr lang="el-GR" sz="2500" b="1" dirty="0" smtClean="0"/>
          </a:p>
          <a:p>
            <a:r>
              <a:rPr lang="el-GR" sz="2500" b="1" dirty="0" smtClean="0"/>
              <a:t>• </a:t>
            </a:r>
            <a:r>
              <a:rPr lang="el-GR" sz="2500" b="1" dirty="0" smtClean="0">
                <a:solidFill>
                  <a:schemeClr val="accent2">
                    <a:lumMod val="75000"/>
                  </a:schemeClr>
                </a:solidFill>
              </a:rPr>
              <a:t>Οικονομική διαχείριση</a:t>
            </a:r>
            <a:r>
              <a:rPr lang="en-US" sz="2500" b="1" dirty="0" smtClean="0">
                <a:solidFill>
                  <a:schemeClr val="accent2">
                    <a:lumMod val="75000"/>
                  </a:schemeClr>
                </a:solidFill>
              </a:rPr>
              <a:t>: </a:t>
            </a:r>
            <a:r>
              <a:rPr lang="el-GR" sz="2500" b="1" dirty="0" smtClean="0"/>
              <a:t>βοήθεια στην σωστή διαχείριση του εισοδήματος του (αγορές).</a:t>
            </a:r>
            <a:endParaRPr lang="el-GR" sz="2500" b="1" dirty="0"/>
          </a:p>
        </p:txBody>
      </p:sp>
    </p:spTree>
    <p:extLst>
      <p:ext uri="{BB962C8B-B14F-4D97-AF65-F5344CB8AC3E}">
        <p14:creationId xmlns:p14="http://schemas.microsoft.com/office/powerpoint/2010/main" val="294316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6989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3698" y="518984"/>
            <a:ext cx="10338486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500" b="1" dirty="0" smtClean="0">
                <a:solidFill>
                  <a:schemeClr val="accent2">
                    <a:lumMod val="75000"/>
                  </a:schemeClr>
                </a:solidFill>
              </a:rPr>
              <a:t>Μακροχρόνιας Φροντίδας</a:t>
            </a:r>
            <a:r>
              <a:rPr lang="en-US" sz="25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l-GR" sz="2500" b="1" dirty="0" smtClean="0">
                <a:solidFill>
                  <a:schemeClr val="accent2">
                    <a:lumMod val="75000"/>
                  </a:schemeClr>
                </a:solidFill>
              </a:rPr>
              <a:t>Υγείας</a:t>
            </a:r>
            <a:r>
              <a:rPr lang="en-US" sz="2500" b="1" dirty="0" smtClean="0">
                <a:solidFill>
                  <a:schemeClr val="accent2">
                    <a:lumMod val="75000"/>
                  </a:schemeClr>
                </a:solidFill>
              </a:rPr>
              <a:t>:</a:t>
            </a:r>
            <a:endParaRPr lang="el-GR" sz="25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sz="2500" b="1" dirty="0" smtClean="0"/>
          </a:p>
          <a:p>
            <a:r>
              <a:rPr lang="el-GR" sz="2500" b="1" dirty="0" smtClean="0"/>
              <a:t>Οι μακροχρόνιες ασθένειες αποτελούν ένα σημαντικό δημόσιο κίνδυνο υγείας, δεδομένου της </a:t>
            </a:r>
            <a:r>
              <a:rPr lang="el-GR" sz="2500" b="1" dirty="0" smtClean="0">
                <a:solidFill>
                  <a:schemeClr val="accent2">
                    <a:lumMod val="75000"/>
                  </a:schemeClr>
                </a:solidFill>
              </a:rPr>
              <a:t>αυξανόμενης συχνότητας </a:t>
            </a:r>
            <a:r>
              <a:rPr lang="el-GR" sz="2500" b="1" dirty="0" smtClean="0"/>
              <a:t>εμφάνισής τους και τις </a:t>
            </a:r>
            <a:r>
              <a:rPr lang="el-GR" sz="2500" b="1" dirty="0" smtClean="0">
                <a:solidFill>
                  <a:schemeClr val="accent2">
                    <a:lumMod val="75000"/>
                  </a:schemeClr>
                </a:solidFill>
              </a:rPr>
              <a:t>αύξησης του κόστους </a:t>
            </a:r>
            <a:r>
              <a:rPr lang="el-GR" sz="2500" b="1" dirty="0" smtClean="0"/>
              <a:t>στα συστήματα υγείας.</a:t>
            </a:r>
          </a:p>
          <a:p>
            <a:endParaRPr lang="el-GR" sz="2500" b="1" dirty="0" smtClean="0"/>
          </a:p>
          <a:p>
            <a:r>
              <a:rPr lang="el-GR" sz="2500" b="1" dirty="0" smtClean="0"/>
              <a:t>√ Ιδιαίτερο πρόβλημα παρουσιάζουν </a:t>
            </a:r>
            <a:r>
              <a:rPr lang="el-GR" sz="2500" b="1" dirty="0" smtClean="0">
                <a:solidFill>
                  <a:schemeClr val="accent2">
                    <a:lumMod val="75000"/>
                  </a:schemeClr>
                </a:solidFill>
              </a:rPr>
              <a:t>τα ηλικιωμένα άτομα </a:t>
            </a:r>
            <a:r>
              <a:rPr lang="el-GR" sz="2500" b="1" dirty="0" smtClean="0"/>
              <a:t>που δεν έχουν </a:t>
            </a:r>
            <a:r>
              <a:rPr lang="el-GR" sz="2500" b="1" dirty="0" smtClean="0">
                <a:solidFill>
                  <a:schemeClr val="accent2">
                    <a:lumMod val="75000"/>
                  </a:schemeClr>
                </a:solidFill>
              </a:rPr>
              <a:t>οικογενειακή υποστήριξη </a:t>
            </a:r>
            <a:r>
              <a:rPr lang="el-GR" sz="2500" b="1" dirty="0" smtClean="0"/>
              <a:t>δεδομένης της αλλαγής της </a:t>
            </a:r>
            <a:r>
              <a:rPr lang="el-GR" sz="2500" b="1" dirty="0" smtClean="0">
                <a:solidFill>
                  <a:schemeClr val="accent2">
                    <a:lumMod val="75000"/>
                  </a:schemeClr>
                </a:solidFill>
              </a:rPr>
              <a:t>οικογενειακής δομής </a:t>
            </a:r>
            <a:r>
              <a:rPr lang="el-GR" sz="2500" b="1" dirty="0" smtClean="0"/>
              <a:t>στο αστικό περιβάλλον.</a:t>
            </a:r>
          </a:p>
          <a:p>
            <a:endParaRPr lang="el-GR" sz="2500" b="1" dirty="0"/>
          </a:p>
          <a:p>
            <a:r>
              <a:rPr lang="el-GR" sz="2500" b="1" dirty="0" smtClean="0"/>
              <a:t>√ Τα άτομα με ειδικές ανάγκες παρουσιάζουν την τάση αποφυγής της </a:t>
            </a:r>
            <a:r>
              <a:rPr lang="el-GR" sz="2500" b="1" dirty="0" smtClean="0">
                <a:solidFill>
                  <a:schemeClr val="accent2">
                    <a:lumMod val="75000"/>
                  </a:schemeClr>
                </a:solidFill>
              </a:rPr>
              <a:t>νοσοκομειακής ιδρυματικής φροντίδας, </a:t>
            </a:r>
            <a:r>
              <a:rPr lang="el-GR" sz="2500" b="1" dirty="0" smtClean="0"/>
              <a:t>επιδιώκοντας το </a:t>
            </a:r>
            <a:r>
              <a:rPr lang="el-GR" sz="2500" b="1" dirty="0" smtClean="0">
                <a:solidFill>
                  <a:schemeClr val="accent2">
                    <a:lumMod val="75000"/>
                  </a:schemeClr>
                </a:solidFill>
              </a:rPr>
              <a:t>οικείο περιβάλλον </a:t>
            </a:r>
            <a:r>
              <a:rPr lang="el-GR" sz="2500" b="1" dirty="0" smtClean="0"/>
              <a:t>και τη </a:t>
            </a:r>
            <a:r>
              <a:rPr lang="el-GR" sz="2500" b="1" dirty="0" smtClean="0">
                <a:solidFill>
                  <a:schemeClr val="accent2">
                    <a:lumMod val="75000"/>
                  </a:schemeClr>
                </a:solidFill>
              </a:rPr>
              <a:t>φροντίδα των μελών της οικογένειας </a:t>
            </a:r>
            <a:r>
              <a:rPr lang="el-GR" sz="2500" b="1" dirty="0" smtClean="0"/>
              <a:t>τους καθώς και των φροντιστών στις τοπικές κοινωνίες – </a:t>
            </a:r>
            <a:r>
              <a:rPr lang="el-GR" sz="2500" b="1" dirty="0" smtClean="0">
                <a:solidFill>
                  <a:schemeClr val="accent2">
                    <a:lumMod val="75000"/>
                  </a:schemeClr>
                </a:solidFill>
              </a:rPr>
              <a:t>φροντίδα στο σπίτι.   </a:t>
            </a:r>
            <a:endParaRPr lang="el-GR" sz="25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7236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1" y="156520"/>
            <a:ext cx="1066799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500" b="1" dirty="0" smtClean="0">
                <a:latin typeface="Calibri" panose="020F0502020204030204" pitchFamily="34" charset="0"/>
              </a:rPr>
              <a:t>Παράγοντες που επιτείνουν τις ανάγκες για παροχή υπηρεσιών φροντίδας στο σπίτι.</a:t>
            </a:r>
            <a:endParaRPr lang="el-GR" sz="2500" b="1" dirty="0">
              <a:latin typeface="Calibri" panose="020F0502020204030204" pitchFamily="34" charset="0"/>
            </a:endParaRPr>
          </a:p>
        </p:txBody>
      </p:sp>
      <p:sp>
        <p:nvSpPr>
          <p:cNvPr id="3" name="Έλλειψη 2"/>
          <p:cNvSpPr/>
          <p:nvPr/>
        </p:nvSpPr>
        <p:spPr>
          <a:xfrm>
            <a:off x="4258961" y="3056238"/>
            <a:ext cx="3245708" cy="799070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Αυξανόμενες ανάγκες Φροντίδας στο σπίτι</a:t>
            </a:r>
            <a:endParaRPr lang="el-GR" dirty="0"/>
          </a:p>
        </p:txBody>
      </p:sp>
      <p:sp>
        <p:nvSpPr>
          <p:cNvPr id="4" name="Ορθογώνιο 3"/>
          <p:cNvSpPr/>
          <p:nvPr/>
        </p:nvSpPr>
        <p:spPr>
          <a:xfrm>
            <a:off x="4176581" y="873211"/>
            <a:ext cx="3328088" cy="1309816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Πολιτικές Επιλογές και Προτεραιότητες</a:t>
            </a:r>
          </a:p>
          <a:p>
            <a:pPr algn="ctr"/>
            <a:r>
              <a:rPr lang="el-GR" dirty="0" smtClean="0"/>
              <a:t>•Αποϊδρυματοποίηση </a:t>
            </a:r>
          </a:p>
          <a:p>
            <a:pPr algn="ctr"/>
            <a:r>
              <a:rPr lang="el-GR" dirty="0" smtClean="0"/>
              <a:t>•Λύσεις που στηρίζονται στην τοπική κοινωνία </a:t>
            </a:r>
            <a:endParaRPr lang="el-GR" dirty="0"/>
          </a:p>
        </p:txBody>
      </p:sp>
      <p:sp>
        <p:nvSpPr>
          <p:cNvPr id="5" name="Ορθογώνιο 4"/>
          <p:cNvSpPr/>
          <p:nvPr/>
        </p:nvSpPr>
        <p:spPr>
          <a:xfrm>
            <a:off x="510746" y="2409567"/>
            <a:ext cx="2949146" cy="1293341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Αλλαγές στην συμπεριφορά και προσδοκίες στην φροντίδα του ατόμου</a:t>
            </a:r>
            <a:endParaRPr lang="el-GR" dirty="0"/>
          </a:p>
        </p:txBody>
      </p:sp>
      <p:sp>
        <p:nvSpPr>
          <p:cNvPr id="7" name="Ορθογώνιο 6"/>
          <p:cNvSpPr/>
          <p:nvPr/>
        </p:nvSpPr>
        <p:spPr>
          <a:xfrm>
            <a:off x="510746" y="4629665"/>
            <a:ext cx="2949146" cy="140867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Επιστημονικές και Τεχνολογικές Καινοτομίες, εξελίξεις στην βιοϊατρική τεχνολογία, και γενικότερα στην τεχνολογία</a:t>
            </a:r>
            <a:endParaRPr lang="el-GR" dirty="0"/>
          </a:p>
        </p:txBody>
      </p:sp>
      <p:sp>
        <p:nvSpPr>
          <p:cNvPr id="8" name="Ορθογώνιο 7"/>
          <p:cNvSpPr/>
          <p:nvPr/>
        </p:nvSpPr>
        <p:spPr>
          <a:xfrm>
            <a:off x="8476735" y="1402952"/>
            <a:ext cx="3220996" cy="126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Δημογραφικές αλλαγές</a:t>
            </a:r>
            <a:r>
              <a:rPr lang="en-US" dirty="0" smtClean="0"/>
              <a:t>:</a:t>
            </a:r>
            <a:r>
              <a:rPr lang="el-GR" dirty="0"/>
              <a:t> </a:t>
            </a:r>
            <a:r>
              <a:rPr lang="el-GR" dirty="0" smtClean="0"/>
              <a:t>Γήρανση του πληθυσμού, αλλαγή στον δείκτη εξάρτησης</a:t>
            </a:r>
            <a:endParaRPr lang="el-GR" dirty="0"/>
          </a:p>
        </p:txBody>
      </p:sp>
      <p:sp>
        <p:nvSpPr>
          <p:cNvPr id="9" name="Ορθογώνιο 8"/>
          <p:cNvSpPr/>
          <p:nvPr/>
        </p:nvSpPr>
        <p:spPr>
          <a:xfrm>
            <a:off x="8567351" y="3702908"/>
            <a:ext cx="3220996" cy="115329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Κοινωνικές αλλαγές, μικρές οικογενειακές μονάδες, συμμετοχή γυναικών στην αγορά εργασίας,</a:t>
            </a:r>
            <a:endParaRPr lang="el-GR" dirty="0"/>
          </a:p>
        </p:txBody>
      </p:sp>
      <p:sp>
        <p:nvSpPr>
          <p:cNvPr id="10" name="Ορθογώνιο 9"/>
          <p:cNvSpPr/>
          <p:nvPr/>
        </p:nvSpPr>
        <p:spPr>
          <a:xfrm>
            <a:off x="4893276" y="4880918"/>
            <a:ext cx="3188043" cy="1367481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Επιδημιολογικές αλλαγές, ψυχικές ασθένειες, </a:t>
            </a:r>
            <a:r>
              <a:rPr lang="en-US" dirty="0" smtClean="0"/>
              <a:t>Alzheimer,</a:t>
            </a:r>
            <a:r>
              <a:rPr lang="el-GR" dirty="0" smtClean="0"/>
              <a:t> διαβήτης, καρδιοπάθειες, πνευμονοπάθειες, εγκεφαλικά, καρκίνος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70692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51936" y="1079157"/>
            <a:ext cx="10420866" cy="4324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500" b="1" dirty="0" smtClean="0"/>
              <a:t>Η φροντίδα στο σπίτι για να είναι </a:t>
            </a:r>
            <a:r>
              <a:rPr lang="el-GR" sz="2500" b="1" dirty="0" smtClean="0">
                <a:solidFill>
                  <a:schemeClr val="accent2">
                    <a:lumMod val="75000"/>
                  </a:schemeClr>
                </a:solidFill>
              </a:rPr>
              <a:t>αποδοτική και αποτελεσματική </a:t>
            </a:r>
            <a:r>
              <a:rPr lang="el-GR" sz="2500" b="1" dirty="0" smtClean="0"/>
              <a:t>θα πρέπει να γίνει</a:t>
            </a:r>
            <a:r>
              <a:rPr lang="en-US" sz="2500" b="1" dirty="0" smtClean="0"/>
              <a:t>:</a:t>
            </a:r>
            <a:endParaRPr lang="el-GR" sz="2500" b="1" dirty="0" smtClean="0"/>
          </a:p>
          <a:p>
            <a:endParaRPr lang="en-US" sz="2500" b="1" dirty="0"/>
          </a:p>
          <a:p>
            <a:pPr marL="285750" indent="-285750">
              <a:buFontTx/>
              <a:buChar char="-"/>
            </a:pPr>
            <a:r>
              <a:rPr lang="el-GR" sz="2500" b="1" dirty="0" smtClean="0"/>
              <a:t>Σχεδιασμός των υπηρεσιών σε </a:t>
            </a:r>
            <a:r>
              <a:rPr lang="el-GR" sz="2500" b="1" dirty="0" smtClean="0">
                <a:solidFill>
                  <a:schemeClr val="accent2">
                    <a:lumMod val="75000"/>
                  </a:schemeClr>
                </a:solidFill>
              </a:rPr>
              <a:t>κεντρικό και περιφερειακό επίπεδο</a:t>
            </a:r>
          </a:p>
          <a:p>
            <a:endParaRPr lang="el-GR" sz="2500" b="1" dirty="0" smtClean="0"/>
          </a:p>
          <a:p>
            <a:pPr marL="285750" indent="-285750">
              <a:buFontTx/>
              <a:buChar char="-"/>
            </a:pPr>
            <a:r>
              <a:rPr lang="el-GR" sz="2500" b="1" dirty="0" smtClean="0"/>
              <a:t>Στήριξη των υπηρεσιών σε </a:t>
            </a:r>
            <a:r>
              <a:rPr lang="el-GR" sz="2500" b="1" dirty="0">
                <a:solidFill>
                  <a:schemeClr val="accent2">
                    <a:lumMod val="75000"/>
                  </a:schemeClr>
                </a:solidFill>
              </a:rPr>
              <a:t>Τ</a:t>
            </a:r>
            <a:r>
              <a:rPr lang="el-GR" sz="2500" b="1" dirty="0" smtClean="0">
                <a:solidFill>
                  <a:schemeClr val="accent2">
                    <a:lumMod val="75000"/>
                  </a:schemeClr>
                </a:solidFill>
              </a:rPr>
              <a:t>οπικό Επίπεδο </a:t>
            </a:r>
            <a:r>
              <a:rPr lang="el-GR" sz="2500" b="1" dirty="0" smtClean="0"/>
              <a:t>εκφραστής του οποίου είναι η </a:t>
            </a:r>
            <a:r>
              <a:rPr lang="el-GR" sz="2500" b="1" dirty="0" smtClean="0">
                <a:solidFill>
                  <a:schemeClr val="accent2">
                    <a:lumMod val="75000"/>
                  </a:schemeClr>
                </a:solidFill>
              </a:rPr>
              <a:t>Τοπική Αυτοδιοίκηση</a:t>
            </a:r>
          </a:p>
          <a:p>
            <a:r>
              <a:rPr lang="el-GR" sz="2500" b="1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</a:p>
          <a:p>
            <a:pPr marL="285750" indent="-285750">
              <a:buFontTx/>
              <a:buChar char="-"/>
            </a:pPr>
            <a:r>
              <a:rPr lang="el-GR" sz="2500" b="1" dirty="0" smtClean="0"/>
              <a:t>Ενδυνάμωση και αύξηση </a:t>
            </a:r>
            <a:r>
              <a:rPr lang="el-GR" sz="2500" b="1" dirty="0" smtClean="0">
                <a:solidFill>
                  <a:schemeClr val="accent2">
                    <a:lumMod val="75000"/>
                  </a:schemeClr>
                </a:solidFill>
              </a:rPr>
              <a:t>της ικανότητας</a:t>
            </a:r>
            <a:r>
              <a:rPr lang="el-GR" sz="2500" b="1" dirty="0" smtClean="0"/>
              <a:t> του ασθενούς για </a:t>
            </a:r>
            <a:r>
              <a:rPr lang="el-GR" sz="2500" b="1" dirty="0" smtClean="0">
                <a:solidFill>
                  <a:schemeClr val="accent2">
                    <a:lumMod val="75000"/>
                  </a:schemeClr>
                </a:solidFill>
              </a:rPr>
              <a:t>αυτό-φροντίδα</a:t>
            </a:r>
            <a:r>
              <a:rPr lang="el-GR" sz="2500" b="1" dirty="0" smtClean="0"/>
              <a:t> ο ρόλος του επαγγελματία υγείας μπορεί να είναι </a:t>
            </a:r>
            <a:r>
              <a:rPr lang="el-GR" sz="2500" b="1" dirty="0" smtClean="0">
                <a:solidFill>
                  <a:schemeClr val="accent2">
                    <a:lumMod val="75000"/>
                  </a:schemeClr>
                </a:solidFill>
              </a:rPr>
              <a:t>υποστηρικτικός.</a:t>
            </a:r>
            <a:endParaRPr lang="el-GR" sz="25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5985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Βάθος">
  <a:themeElements>
    <a:clrScheme name="Βάθος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Βάθος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Βάθος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Βάθος</Template>
  <TotalTime>1718</TotalTime>
  <Words>1184</Words>
  <Application>Microsoft Office PowerPoint</Application>
  <PresentationFormat>Ευρεία οθόνη</PresentationFormat>
  <Paragraphs>221</Paragraphs>
  <Slides>16</Slides>
  <Notes>2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16</vt:i4>
      </vt:variant>
    </vt:vector>
  </HeadingPairs>
  <TitlesOfParts>
    <vt:vector size="21" baseType="lpstr">
      <vt:lpstr>Arial</vt:lpstr>
      <vt:lpstr>Calibri</vt:lpstr>
      <vt:lpstr>Corbel</vt:lpstr>
      <vt:lpstr>Times New Roman</vt:lpstr>
      <vt:lpstr>Βάθος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user</dc:creator>
  <cp:lastModifiedBy>user</cp:lastModifiedBy>
  <cp:revision>80</cp:revision>
  <dcterms:created xsi:type="dcterms:W3CDTF">2015-03-26T11:41:43Z</dcterms:created>
  <dcterms:modified xsi:type="dcterms:W3CDTF">2016-04-05T13:21:41Z</dcterms:modified>
</cp:coreProperties>
</file>