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8"/>
  </p:notesMasterIdLst>
  <p:sldIdLst>
    <p:sldId id="265" r:id="rId2"/>
    <p:sldId id="266" r:id="rId3"/>
    <p:sldId id="267" r:id="rId4"/>
    <p:sldId id="268" r:id="rId5"/>
    <p:sldId id="269" r:id="rId6"/>
    <p:sldId id="271" r:id="rId7"/>
    <p:sldId id="270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3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CC242-4DB9-4A6F-8A56-9DAF7ED5F0C3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61E92-4B25-48AB-8021-7FE707D1D8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84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1E92-4B25-48AB-8021-7FE707D1D8F4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540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1E92-4B25-48AB-8021-7FE707D1D8F4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489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22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98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55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1077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796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91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5305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30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18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088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11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1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0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193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6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89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52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F6028F4-A000-456A-A7C7-898F9CB3DA2A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EDC5869-D794-466B-8454-394576401E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0458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4" y="1161535"/>
            <a:ext cx="11582400" cy="59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82379" y="634313"/>
            <a:ext cx="11796584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Γήρανση του πληθυσμού παροχές Μακροχρόνιας Φροντίδας</a:t>
            </a:r>
          </a:p>
          <a:p>
            <a:endParaRPr lang="el-GR" sz="2500" b="1" dirty="0"/>
          </a:p>
          <a:p>
            <a:r>
              <a:rPr lang="el-GR" sz="2500" b="1" dirty="0"/>
              <a:t>Η ηλικιακή σύνθεση του πληθυσμού της γης έχει μεταβληθεί σημαντικά τα τελευταία </a:t>
            </a:r>
            <a:r>
              <a:rPr lang="el-GR" sz="2500" b="1" dirty="0" smtClean="0"/>
              <a:t>30 </a:t>
            </a:r>
            <a:r>
              <a:rPr lang="el-GR" sz="2500" b="1" dirty="0"/>
              <a:t>χρόνια. Το ποσοστό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των ατόμων τρίτης ηλικίας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αυξάνει </a:t>
            </a:r>
            <a:r>
              <a:rPr lang="el-GR" sz="2500" b="1" dirty="0" smtClean="0"/>
              <a:t>συνεχώς </a:t>
            </a:r>
            <a:r>
              <a:rPr lang="el-GR" sz="2500" b="1" dirty="0"/>
              <a:t>και αυτό αποτελεί </a:t>
            </a:r>
            <a:r>
              <a:rPr lang="el-GR" sz="2500" b="1" dirty="0" smtClean="0"/>
              <a:t>παγκόσμιο φαινόμενο.</a:t>
            </a:r>
            <a:endParaRPr lang="el-GR" sz="2500" b="1" dirty="0"/>
          </a:p>
          <a:p>
            <a:endParaRPr lang="el-GR" sz="2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500" b="1" dirty="0" smtClean="0"/>
          </a:p>
          <a:p>
            <a:r>
              <a:rPr lang="el-GR" sz="2500" b="1" dirty="0" smtClean="0"/>
              <a:t>Για ποιόν λόγο παρατηρείται το φαινόμενο αυτό</a:t>
            </a:r>
            <a:r>
              <a:rPr lang="en-US" sz="2500" b="1" dirty="0" smtClean="0"/>
              <a:t>;</a:t>
            </a:r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/>
          </a:p>
          <a:p>
            <a:r>
              <a:rPr lang="el-GR" sz="2500" b="1" dirty="0" smtClean="0"/>
              <a:t>Οι εξελίξεις στην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ιατρική τεχνολογία και την κοινωνία </a:t>
            </a:r>
            <a:r>
              <a:rPr lang="el-GR" sz="2500" b="1" dirty="0" smtClean="0"/>
              <a:t>έχουν σαν αποτέλεσμα την βελτίωση του χρόνου και του τρόπου ζωής των ανθρώπων και κατά συνέπεια των ηλικιωμένων που παραμένουν υγιείς και σε καλή κατάσταση για πολύ μεγαλύτερο χρονικό διάστημα. Η ικανότητα του συστήματος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να θεραπεύσει θανατηφόρες </a:t>
            </a:r>
            <a:r>
              <a:rPr lang="el-GR" sz="2500" b="1" dirty="0" smtClean="0"/>
              <a:t>ασθένειες οδήγησε στο μεγαλύτερο </a:t>
            </a:r>
          </a:p>
          <a:p>
            <a:endParaRPr lang="el-GR" sz="2500" b="1" dirty="0"/>
          </a:p>
          <a:p>
            <a:endParaRPr lang="el-GR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90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6" y="518984"/>
            <a:ext cx="1132702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Χρόνος</a:t>
            </a:r>
            <a:r>
              <a:rPr lang="en-US" sz="2500" b="1" dirty="0" smtClean="0"/>
              <a:t>:</a:t>
            </a:r>
          </a:p>
          <a:p>
            <a:endParaRPr lang="en-US" sz="2500" b="1" dirty="0" smtClean="0"/>
          </a:p>
          <a:p>
            <a:r>
              <a:rPr lang="el-GR" sz="2500" b="1" dirty="0" smtClean="0"/>
              <a:t>Σε αντίθεση με μια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αντιμετωπίσιμη ασθένεια </a:t>
            </a:r>
            <a:r>
              <a:rPr lang="el-GR" sz="2500" b="1" dirty="0" smtClean="0"/>
              <a:t>στη χρόνια πάθηση και στη μακροχρόνια φροντίδα χρειάζεται σωστή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κατανομή του χρόνου </a:t>
            </a:r>
            <a:r>
              <a:rPr lang="el-GR" sz="2500" b="1" dirty="0" smtClean="0"/>
              <a:t>των επαγγελματιών υγείας καθώς επίσης και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προσεκτικό προγραμματισμό </a:t>
            </a:r>
            <a:r>
              <a:rPr lang="el-GR" sz="2500" b="1" dirty="0" smtClean="0"/>
              <a:t>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κατανομής του ανθρώπινου δυναμικού.</a:t>
            </a:r>
          </a:p>
          <a:p>
            <a:endParaRPr lang="el-GR" sz="2500" b="1" dirty="0"/>
          </a:p>
          <a:p>
            <a:r>
              <a:rPr lang="el-GR" sz="2500" b="1" dirty="0" smtClean="0"/>
              <a:t>Για να αντιμετωπιστούν τα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βασικά οργανωτικά </a:t>
            </a:r>
            <a:r>
              <a:rPr lang="el-GR" sz="2500" b="1" dirty="0" smtClean="0"/>
              <a:t>αλλά και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δομικά προβλήματα </a:t>
            </a:r>
            <a:r>
              <a:rPr lang="el-GR" sz="2500" b="1" dirty="0" smtClean="0"/>
              <a:t>και να οργανωθεί 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Μακροχρόνια Φροντίδα Ασθενών </a:t>
            </a:r>
            <a:r>
              <a:rPr lang="el-GR" sz="2500" b="1" dirty="0" smtClean="0"/>
              <a:t>έχουν προταθεί διαφορά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μοντέλα</a:t>
            </a:r>
            <a:r>
              <a:rPr lang="el-GR" sz="2500" b="1" dirty="0" smtClean="0"/>
              <a:t> Διοίκησης Μακροχρόνια Φροντίδας Υγείας.</a:t>
            </a:r>
          </a:p>
          <a:p>
            <a:r>
              <a:rPr lang="el-GR" sz="2500" b="1" dirty="0"/>
              <a:t> </a:t>
            </a:r>
            <a:endParaRPr lang="el-GR" sz="2500" b="1" dirty="0" smtClean="0"/>
          </a:p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√ Μοντέλο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Kaiser Permanente</a:t>
            </a:r>
          </a:p>
          <a:p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√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Μοντέλο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Pfzier</a:t>
            </a:r>
          </a:p>
          <a:p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√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Μοντέλο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EverCare</a:t>
            </a:r>
          </a:p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√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Μοντέλο Ενδυνάμωσης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Strengths Model</a:t>
            </a:r>
            <a:endParaRPr lang="el-GR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271" y="914399"/>
            <a:ext cx="1112108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√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Μοντέλο Δημόσια Υγείας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Public Health Model</a:t>
            </a:r>
          </a:p>
          <a:p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√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Πρόγραμμα Ολοκληρωμένης Φροντίδας για Ηλικιωμένους</a:t>
            </a:r>
          </a:p>
          <a:p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Program of All – inclusive Care for the Elderly (PACE)</a:t>
            </a:r>
          </a:p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√ Μοντέλο Καθοδηγούμενης Φροντίδας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Guided Care</a:t>
            </a:r>
          </a:p>
          <a:p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√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Μοντέλο Μακροχρόνιας Φροντίδας κατά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E.H. Wagner</a:t>
            </a:r>
          </a:p>
          <a:p>
            <a:endParaRPr lang="en-US" sz="25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2500" b="1" dirty="0" smtClean="0"/>
              <a:t>Τα παραπάνω μοντέλα στοχεύουν στην συντονισμένη διατομεακή φροντίδα και στην άμεση ενημέρωση, καταγραφή δεικτών, εφαρμογή στρατηγικών για την αποτελεσματική λύση στην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ΔΙΑΧΕΙΡΗΣΗ</a:t>
            </a:r>
            <a:r>
              <a:rPr lang="el-GR" sz="2500" b="1" dirty="0" smtClean="0"/>
              <a:t> της μακροχρόνιας φροντίδας.</a:t>
            </a:r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22003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946" y="123209"/>
            <a:ext cx="111540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Μακροχρόνια Φροντίδα Υγείας. </a:t>
            </a:r>
          </a:p>
          <a:p>
            <a:pPr algn="ctr"/>
            <a:endParaRPr lang="el-G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Συνεπικουρείται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στο πλαίσιο </a:t>
            </a:r>
            <a:r>
              <a:rPr lang="el-GR" sz="2000" b="1" dirty="0" smtClean="0"/>
              <a:t>της (Π.Φ.Υ.).</a:t>
            </a:r>
          </a:p>
          <a:p>
            <a:pPr algn="ctr"/>
            <a:endParaRPr lang="el-GR" sz="2000" b="1" dirty="0" smtClean="0"/>
          </a:p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Με αντίστοιχα προγράμματα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Αγωγής Υγείας.</a:t>
            </a:r>
          </a:p>
          <a:p>
            <a:pPr algn="ctr"/>
            <a:endParaRPr lang="el-GR" sz="2000" b="1" dirty="0" smtClean="0"/>
          </a:p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Μείωση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παραγόντων κινδύνου </a:t>
            </a:r>
            <a:r>
              <a:rPr lang="el-GR" sz="2000" b="1" dirty="0" smtClean="0"/>
              <a:t>(κακή διατροφή, κάπνισμα, έλλειψη φυσικής άσκησης).</a:t>
            </a:r>
          </a:p>
          <a:p>
            <a:pPr algn="ctr"/>
            <a:endParaRPr lang="el-GR" sz="2000" b="1" dirty="0"/>
          </a:p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Το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μοντέλο αλλαγής συμπεριφοράς </a:t>
            </a:r>
            <a:r>
              <a:rPr lang="el-GR" sz="2000" b="1" dirty="0" smtClean="0"/>
              <a:t>μια διαδικασία κατά την οποία τα άτομα σημειώνουν πρόοδο μέσα από διάφορα επίπεδα</a:t>
            </a:r>
            <a:r>
              <a:rPr lang="en-US" sz="2000" b="1" dirty="0" smtClean="0"/>
              <a:t>:</a:t>
            </a:r>
            <a:r>
              <a:rPr lang="el-GR" sz="2000" b="1" dirty="0"/>
              <a:t> </a:t>
            </a:r>
            <a:r>
              <a:rPr lang="el-GR" sz="2000" b="1" dirty="0" smtClean="0"/>
              <a:t>λήψη της απόφασης, στοχασμός, δράση και συντήρηση. </a:t>
            </a:r>
          </a:p>
          <a:p>
            <a:pPr algn="ctr"/>
            <a:endParaRPr lang="el-GR" sz="2000" b="1" dirty="0"/>
          </a:p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Η προσέγγιση αυτή υποδεικνύει την ανάγκη για διαφορετικά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προγράμματα πρόληψης </a:t>
            </a:r>
            <a:r>
              <a:rPr lang="el-GR" sz="2000" b="1" dirty="0" smtClean="0"/>
              <a:t>θεραπείας και αποκατάστασης.</a:t>
            </a:r>
          </a:p>
          <a:p>
            <a:endParaRPr lang="el-GR" sz="2000" dirty="0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5774724" y="1033092"/>
            <a:ext cx="8238" cy="7658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5792209" y="1967749"/>
            <a:ext cx="0" cy="756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5782962" y="2891579"/>
            <a:ext cx="8238" cy="7357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5795320" y="3760306"/>
            <a:ext cx="5127" cy="7183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5800447" y="4999359"/>
            <a:ext cx="0" cy="68100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298117" y="29131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Σ</a:t>
            </a:r>
            <a:r>
              <a:rPr lang="el-GR" sz="2000" b="1" dirty="0" smtClean="0"/>
              <a:t>υνδυαστική εφαρμογή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πολιτικών</a:t>
            </a:r>
            <a:r>
              <a:rPr lang="el-GR" sz="2000" b="1" dirty="0" smtClean="0"/>
              <a:t> Αγωγής Υγείας και υπηρεσιών Μακροχρόνιας Φροντίδας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2687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224" y="1147665"/>
            <a:ext cx="1156996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προγραμματισμένη</a:t>
            </a:r>
            <a:r>
              <a:rPr lang="el-GR" sz="2500" b="1" dirty="0" smtClean="0"/>
              <a:t> και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προληπτική φροντίδα </a:t>
            </a:r>
            <a:r>
              <a:rPr lang="el-GR" sz="2500" b="1" dirty="0" smtClean="0"/>
              <a:t>μπορεί να οδηγήσει σε μια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καλύτερη</a:t>
            </a:r>
            <a:r>
              <a:rPr lang="el-GR" sz="2500" b="1" dirty="0" smtClean="0"/>
              <a:t> ποιότητα ζωής και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βελτίωση</a:t>
            </a:r>
            <a:r>
              <a:rPr lang="el-GR" sz="2500" b="1" dirty="0" smtClean="0"/>
              <a:t> της υγείας για άτομα με χρόνιες παθήσεις.</a:t>
            </a:r>
          </a:p>
          <a:p>
            <a:endParaRPr lang="el-GR" sz="2500" b="1" dirty="0" smtClean="0"/>
          </a:p>
          <a:p>
            <a:endParaRPr lang="el-GR" sz="2500" b="1" dirty="0"/>
          </a:p>
          <a:p>
            <a:r>
              <a:rPr lang="el-GR" sz="2500" b="1" dirty="0" smtClean="0"/>
              <a:t>Το μείγμα παροχής υπηρεσιών που οδηγεί στην μείωση των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κοινωνικών προβλημάτων</a:t>
            </a:r>
            <a:r>
              <a:rPr lang="el-GR" sz="2500" b="1" dirty="0" smtClean="0"/>
              <a:t> από Μακροχρόνιες Ασθένειες επηρεάζεται από διάφορους παράγοντες όπως</a:t>
            </a:r>
            <a:r>
              <a:rPr lang="en-US" sz="2500" b="1" dirty="0" smtClean="0"/>
              <a:t> </a:t>
            </a:r>
            <a:r>
              <a:rPr lang="el-GR" sz="2500" b="1" dirty="0" smtClean="0"/>
              <a:t>είναι</a:t>
            </a:r>
            <a:r>
              <a:rPr lang="en-US" sz="2500" b="1" dirty="0" smtClean="0"/>
              <a:t>:</a:t>
            </a:r>
            <a:endParaRPr lang="el-GR" sz="2500" b="1" dirty="0" smtClean="0"/>
          </a:p>
          <a:p>
            <a:endParaRPr lang="el-GR" sz="2500" b="1" dirty="0" smtClean="0"/>
          </a:p>
          <a:p>
            <a:endParaRPr lang="en-US" sz="2500" b="1" dirty="0" smtClean="0"/>
          </a:p>
          <a:p>
            <a:r>
              <a:rPr lang="el-GR" sz="2500" b="1" dirty="0" smtClean="0"/>
              <a:t>Α)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Κυβέρνηση, Τοπική Αυτοδιοίκηση, Φορείς</a:t>
            </a:r>
          </a:p>
          <a:p>
            <a:r>
              <a:rPr lang="el-GR" sz="2500" b="1" dirty="0" smtClean="0"/>
              <a:t>Β)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Χρηματοδότηση</a:t>
            </a:r>
            <a:r>
              <a:rPr lang="el-GR" sz="2500" b="1" dirty="0" smtClean="0"/>
              <a:t> </a:t>
            </a:r>
          </a:p>
          <a:p>
            <a:r>
              <a:rPr lang="el-GR" sz="2500" b="1" dirty="0" smtClean="0"/>
              <a:t>Γ)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Πολιτικές και μέθοδοι εφαρμογής</a:t>
            </a:r>
          </a:p>
          <a:p>
            <a:r>
              <a:rPr lang="el-GR" sz="2500" b="1" dirty="0" smtClean="0"/>
              <a:t>Δ)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Πληθυσμός</a:t>
            </a:r>
            <a:endParaRPr lang="el-GR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4142"/>
            <a:ext cx="11637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500" b="1" dirty="0"/>
              <a:t>Συνδυαστική εφαρμογή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πολιτικών</a:t>
            </a:r>
            <a:r>
              <a:rPr lang="el-GR" sz="2500" b="1" dirty="0"/>
              <a:t> Αγωγής Υγείας και υπηρεσιών Μακροχρόνιας Φροντίδας</a:t>
            </a:r>
          </a:p>
        </p:txBody>
      </p:sp>
    </p:spTree>
    <p:extLst>
      <p:ext uri="{BB962C8B-B14F-4D97-AF65-F5344CB8AC3E}">
        <p14:creationId xmlns:p14="http://schemas.microsoft.com/office/powerpoint/2010/main" val="42513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18262" y="1238390"/>
            <a:ext cx="3023119" cy="6531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900" b="1" dirty="0" smtClean="0"/>
              <a:t>Κυβέρνηση, Τοπική αυτοδιοίκηση, Φορείς</a:t>
            </a:r>
            <a:endParaRPr lang="el-GR" b="1" dirty="0"/>
          </a:p>
        </p:txBody>
      </p:sp>
      <p:sp>
        <p:nvSpPr>
          <p:cNvPr id="3" name="Ορθογώνιο 2"/>
          <p:cNvSpPr/>
          <p:nvPr/>
        </p:nvSpPr>
        <p:spPr>
          <a:xfrm>
            <a:off x="8357028" y="1246648"/>
            <a:ext cx="3452327" cy="6531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900" b="1" dirty="0" smtClean="0"/>
              <a:t>Δημόσιος τομέας</a:t>
            </a:r>
          </a:p>
          <a:p>
            <a:pPr algn="ctr"/>
            <a:r>
              <a:rPr lang="el-GR" sz="1900" b="1" dirty="0" smtClean="0"/>
              <a:t>Ιδιωτικός τομέας</a:t>
            </a:r>
            <a:endParaRPr lang="el-GR" sz="19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4114800" y="2537557"/>
            <a:ext cx="3727580" cy="16976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Μέθοδοι και πολιτικές εφαρμογής</a:t>
            </a:r>
            <a:r>
              <a:rPr lang="en-US" b="1" dirty="0" smtClean="0"/>
              <a:t>:</a:t>
            </a:r>
          </a:p>
          <a:p>
            <a:pPr algn="ctr"/>
            <a:r>
              <a:rPr lang="en-US" b="1" dirty="0" smtClean="0"/>
              <a:t>•</a:t>
            </a:r>
            <a:r>
              <a:rPr lang="el-GR" b="1" dirty="0" smtClean="0"/>
              <a:t>Κανονισμοί</a:t>
            </a:r>
          </a:p>
          <a:p>
            <a:pPr algn="ctr"/>
            <a:r>
              <a:rPr lang="el-GR" b="1" dirty="0" smtClean="0"/>
              <a:t>•Διαστρωμάτωση κινδύνων</a:t>
            </a:r>
            <a:endParaRPr lang="en-US" b="1" dirty="0" smtClean="0"/>
          </a:p>
          <a:p>
            <a:pPr algn="ctr"/>
            <a:r>
              <a:rPr lang="el-GR" b="1" dirty="0" smtClean="0"/>
              <a:t>•Υποστήριξη στην λήψη αποφάσεων</a:t>
            </a:r>
          </a:p>
          <a:p>
            <a:pPr algn="ctr"/>
            <a:r>
              <a:rPr lang="el-GR" b="1" dirty="0" smtClean="0"/>
              <a:t>•Υποστήριξη της αυτοφροντίδας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4786346" y="1357523"/>
            <a:ext cx="2276669" cy="4313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900" b="1" dirty="0" smtClean="0"/>
              <a:t>Χρηματοδότηση</a:t>
            </a:r>
            <a:endParaRPr lang="el-GR" sz="1900" b="1" dirty="0"/>
          </a:p>
        </p:txBody>
      </p:sp>
      <p:sp>
        <p:nvSpPr>
          <p:cNvPr id="6" name="Έλλειψη 5"/>
          <p:cNvSpPr/>
          <p:nvPr/>
        </p:nvSpPr>
        <p:spPr>
          <a:xfrm>
            <a:off x="4044818" y="5229851"/>
            <a:ext cx="3741575" cy="144624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Πληθυσμός</a:t>
            </a:r>
            <a:endParaRPr lang="el-GR" sz="2000" b="1" dirty="0"/>
          </a:p>
        </p:txBody>
      </p:sp>
      <p:cxnSp>
        <p:nvCxnSpPr>
          <p:cNvPr id="10" name="Ευθύγραμμο βέλος σύνδεσης 9"/>
          <p:cNvCxnSpPr>
            <a:stCxn id="2" idx="3"/>
            <a:endCxn id="5" idx="1"/>
          </p:cNvCxnSpPr>
          <p:nvPr/>
        </p:nvCxnSpPr>
        <p:spPr>
          <a:xfrm>
            <a:off x="3441381" y="1564961"/>
            <a:ext cx="1344965" cy="82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 flipH="1" flipV="1">
            <a:off x="7063015" y="1564959"/>
            <a:ext cx="1294013" cy="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H="1">
            <a:off x="5924681" y="1804086"/>
            <a:ext cx="1" cy="7031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>
            <a:off x="5924681" y="4265515"/>
            <a:ext cx="0" cy="9643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74142"/>
            <a:ext cx="11637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500" b="1" dirty="0" smtClean="0"/>
              <a:t>Παράγοντες που επηρεάζουν την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σ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υνδυαστική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εφαρμογή</a:t>
            </a:r>
            <a:r>
              <a:rPr lang="el-GR" sz="2500" b="1" dirty="0"/>
              <a:t>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πολιτικών</a:t>
            </a:r>
            <a:r>
              <a:rPr lang="el-GR" sz="2500" b="1" dirty="0"/>
              <a:t> Αγωγής Υγείας και υπηρεσιών Μακροχρόνιας Φροντίδας</a:t>
            </a:r>
          </a:p>
        </p:txBody>
      </p:sp>
    </p:spTree>
    <p:extLst>
      <p:ext uri="{BB962C8B-B14F-4D97-AF65-F5344CB8AC3E}">
        <p14:creationId xmlns:p14="http://schemas.microsoft.com/office/powerpoint/2010/main" val="28883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7" y="469557"/>
            <a:ext cx="1212609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ισχυρή πολιτική ηγεσία </a:t>
            </a:r>
            <a:r>
              <a:rPr lang="el-GR" sz="2500" b="1" dirty="0" smtClean="0"/>
              <a:t>σε Εθνικό και Περιφερειακό επίπεδο δημιουργεί τις προϋποθέσεις βελτίωσης αποδοτικότητας των υπηρεσιών.</a:t>
            </a:r>
          </a:p>
          <a:p>
            <a:endParaRPr lang="el-GR" sz="2500" b="1" dirty="0"/>
          </a:p>
          <a:p>
            <a:r>
              <a:rPr lang="el-GR" sz="2500" b="1" dirty="0" smtClean="0"/>
              <a:t>Σύμπραξη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Ιδιωτικού και Δημόσιου </a:t>
            </a:r>
            <a:r>
              <a:rPr lang="el-GR" sz="2500" b="1" dirty="0" smtClean="0"/>
              <a:t>φορέα</a:t>
            </a:r>
            <a:r>
              <a:rPr lang="en-US" sz="2500" b="1" dirty="0" smtClean="0"/>
              <a:t>:</a:t>
            </a:r>
            <a:r>
              <a:rPr lang="el-GR" sz="2500" b="1" dirty="0" smtClean="0"/>
              <a:t>  </a:t>
            </a:r>
          </a:p>
          <a:p>
            <a:endParaRPr lang="en-US" sz="2500" b="1" dirty="0" smtClean="0"/>
          </a:p>
          <a:p>
            <a:r>
              <a:rPr lang="en-US" sz="2500" b="1" dirty="0" smtClean="0"/>
              <a:t>O </a:t>
            </a:r>
            <a:r>
              <a:rPr lang="el-GR" sz="2500" b="1" dirty="0" smtClean="0"/>
              <a:t>ενισχυμένος ρόλος της Τοπικής</a:t>
            </a:r>
            <a:r>
              <a:rPr lang="en-US" sz="2500" b="1" dirty="0"/>
              <a:t> </a:t>
            </a:r>
            <a:r>
              <a:rPr lang="el-GR" sz="2500" b="1" dirty="0" smtClean="0"/>
              <a:t>Κοινωνίας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αποτελεί κύριο  εκφραστή </a:t>
            </a:r>
            <a:r>
              <a:rPr lang="el-GR" sz="2500" b="1" dirty="0" smtClean="0"/>
              <a:t>της κοινωνικής πολιτικής.</a:t>
            </a:r>
          </a:p>
          <a:p>
            <a:r>
              <a:rPr lang="el-GR" sz="2500" b="1" dirty="0" smtClean="0"/>
              <a:t>Συμπληρωματικά σε αυτό το δίκτυο λειτουργεί ο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ιδιωτικός τομέας </a:t>
            </a:r>
            <a:r>
              <a:rPr lang="el-GR" sz="2500" b="1" dirty="0" smtClean="0"/>
              <a:t>με αμεσότητα στη λήψη των αποφάσεων αναβαθμίζοντας τα μέτρα κοινωνικής δραστηριοποίησης με σκοπό την αύξηση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αποτελεσματικότητας και της αποδοτικότητας με το ελάχιστο κόστος.</a:t>
            </a:r>
          </a:p>
          <a:p>
            <a:endParaRPr lang="el-GR" sz="2500" b="1" dirty="0"/>
          </a:p>
          <a:p>
            <a:r>
              <a:rPr lang="el-GR" sz="2500" b="1" dirty="0" smtClean="0"/>
              <a:t>Η σύμπραξη Δημόσιου και Ιδιωτικού φορέα έχει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ως επιδίωξη τη μείωση του κόστους </a:t>
            </a:r>
            <a:r>
              <a:rPr lang="el-GR" sz="2500" b="1" dirty="0" smtClean="0"/>
              <a:t>των παρεχόμενων υπηρεσιών και την ενίσχυση του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τοπικού κοινωνικού παράγοντα. </a:t>
            </a: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345989"/>
            <a:ext cx="11829535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Βασικές προϋποθέσεις για την αποτελεσματική παροχή υπηρεσιών</a:t>
            </a:r>
            <a:r>
              <a:rPr lang="en-US" sz="2500" b="1" dirty="0" smtClean="0"/>
              <a:t> </a:t>
            </a:r>
            <a:r>
              <a:rPr lang="el-GR" sz="2500" b="1" dirty="0" smtClean="0"/>
              <a:t>Μακροχρόνιας Φροντίδας Υγείας είναι οι εξής</a:t>
            </a:r>
            <a:r>
              <a:rPr lang="en-US" sz="2500" b="1" dirty="0" smtClean="0"/>
              <a:t>:</a:t>
            </a:r>
          </a:p>
          <a:p>
            <a:endParaRPr lang="en-US" sz="2500" b="1" dirty="0"/>
          </a:p>
          <a:p>
            <a:r>
              <a:rPr lang="el-GR" sz="2500" b="1" dirty="0" smtClean="0">
                <a:latin typeface="Calibri" panose="020F0502020204030204" pitchFamily="34" charset="0"/>
              </a:rPr>
              <a:t>√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Ισχυρή ηγεσία </a:t>
            </a:r>
            <a:r>
              <a:rPr lang="el-GR" sz="2500" b="1" dirty="0" smtClean="0"/>
              <a:t>σε εθνικό, περιφερειακό και οργανωτικό επίπεδο.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√Εξασφάλιση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συλλογής πληροφοριών.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√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Ανταλλαγή δεδομένων </a:t>
            </a:r>
            <a:r>
              <a:rPr lang="el-GR" sz="2500" b="1" dirty="0" smtClean="0"/>
              <a:t>μεταξύ όλων των ενδιαφερομένων.</a:t>
            </a:r>
          </a:p>
          <a:p>
            <a:r>
              <a:rPr lang="el-GR" sz="2500" b="1" dirty="0" smtClean="0"/>
              <a:t> </a:t>
            </a:r>
          </a:p>
          <a:p>
            <a:r>
              <a:rPr lang="el-GR" sz="2500" b="1" dirty="0" smtClean="0"/>
              <a:t>√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Καταγραφή αναγκών </a:t>
            </a:r>
            <a:r>
              <a:rPr lang="el-GR" sz="2500" b="1" dirty="0" smtClean="0"/>
              <a:t>υγείας πολιτών. 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√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Προσδιορισμός βασικών παραγόντων </a:t>
            </a:r>
            <a:r>
              <a:rPr lang="el-GR" sz="2500" b="1" dirty="0" smtClean="0"/>
              <a:t>κινδύνου.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√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Ενίσχυση των δράσεων δημιουργίας δικτύων </a:t>
            </a:r>
            <a:r>
              <a:rPr lang="el-GR" sz="2500" b="1" dirty="0" smtClean="0"/>
              <a:t>μεταξύ δημόσιων ιδιωτικών και εθελοντικών τοπικών Φορέων και Οργανώσεων.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271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84925"/>
              </p:ext>
            </p:extLst>
          </p:nvPr>
        </p:nvGraphicFramePr>
        <p:xfrm>
          <a:off x="230658" y="741412"/>
          <a:ext cx="11664780" cy="550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195"/>
                <a:gridCol w="2916195"/>
                <a:gridCol w="2916195"/>
                <a:gridCol w="2916195"/>
              </a:tblGrid>
              <a:tr h="262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 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1980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1990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2006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Australia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>
                          <a:effectLst/>
                        </a:rPr>
                        <a:t>74,6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>
                          <a:effectLst/>
                        </a:rPr>
                        <a:t>77,0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>
                          <a:effectLst/>
                        </a:rPr>
                        <a:t>81,1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67,2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70,6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74,8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>
                          <a:effectLst/>
                        </a:rPr>
                        <a:t>Austria 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72,6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75,5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>
                          <a:effectLst/>
                        </a:rPr>
                        <a:t>79,9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Luxembourg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72,8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75,5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79,4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Belgium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73,3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76,1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79,5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Denmark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74,3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74,9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78,4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Norway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75,9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76,7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80,5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Finland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73,6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75,0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79,5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Portugal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71,4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74,1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78,9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Germany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72,9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75,3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79,8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Greece </a:t>
                      </a:r>
                      <a:endParaRPr lang="el-GR" sz="15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74,5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77,1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79,6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Spain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77,0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81,1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Hungary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69,1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69,4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73,2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Sweden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75,8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77,6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80,8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Turkey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58,1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67,5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73,2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Italy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74,0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77,1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81,4 </a:t>
                      </a:r>
                      <a:endParaRPr lang="el-GR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United States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73,7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75,3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effectLst/>
                        </a:rPr>
                        <a:t>78,1 </a:t>
                      </a:r>
                      <a:endParaRPr lang="el-G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7179" y="205947"/>
            <a:ext cx="109550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Πίνακας</a:t>
            </a:r>
            <a:r>
              <a:rPr lang="en-US" sz="2500" b="1" dirty="0" smtClean="0"/>
              <a:t> </a:t>
            </a:r>
            <a:r>
              <a:rPr lang="el-GR" sz="2500" b="1" dirty="0" smtClean="0"/>
              <a:t>1.1</a:t>
            </a:r>
            <a:r>
              <a:rPr lang="el-GR" sz="2500" b="1" dirty="0"/>
              <a:t>: </a:t>
            </a:r>
            <a:r>
              <a:rPr lang="el-GR" sz="2500" b="1" dirty="0" smtClean="0"/>
              <a:t>Προσδόκιμο</a:t>
            </a:r>
            <a:r>
              <a:rPr lang="en-US" sz="2500" b="1" dirty="0"/>
              <a:t> </a:t>
            </a:r>
            <a:r>
              <a:rPr lang="el-GR" sz="2500" b="1" dirty="0" smtClean="0"/>
              <a:t>επιβίωσης</a:t>
            </a:r>
            <a:r>
              <a:rPr lang="en-US" sz="2500" b="1" dirty="0" smtClean="0"/>
              <a:t> </a:t>
            </a:r>
            <a:r>
              <a:rPr lang="el-GR" sz="2500" b="1" dirty="0" smtClean="0"/>
              <a:t>σε</a:t>
            </a:r>
            <a:r>
              <a:rPr lang="en-US" sz="2500" b="1" dirty="0"/>
              <a:t> </a:t>
            </a:r>
            <a:r>
              <a:rPr lang="el-GR" sz="2500" b="1" dirty="0" smtClean="0"/>
              <a:t>έτη</a:t>
            </a:r>
            <a:r>
              <a:rPr lang="en-US" sz="2500" b="1" dirty="0" smtClean="0"/>
              <a:t> </a:t>
            </a:r>
            <a:r>
              <a:rPr lang="el-GR" sz="2500" b="1" dirty="0" smtClean="0"/>
              <a:t>στο σύνολο του πληθυσμού</a:t>
            </a:r>
            <a:endParaRPr lang="el-GR" sz="25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156520" y="6555427"/>
            <a:ext cx="83202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(http</a:t>
            </a:r>
            <a:r>
              <a:rPr lang="en-US" sz="900" dirty="0"/>
              <a:t>://</a:t>
            </a:r>
            <a:r>
              <a:rPr lang="en-US" sz="900" dirty="0" smtClean="0"/>
              <a:t>www.oecd.org, Health </a:t>
            </a:r>
            <a:r>
              <a:rPr lang="en-US" sz="900" dirty="0"/>
              <a:t>Data </a:t>
            </a:r>
            <a:r>
              <a:rPr lang="en-US" sz="900" dirty="0" smtClean="0"/>
              <a:t>&gt; OECD </a:t>
            </a:r>
            <a:r>
              <a:rPr lang="en-US" sz="900" dirty="0"/>
              <a:t>Health Data 2009 – Frequently Requested </a:t>
            </a:r>
            <a:r>
              <a:rPr lang="en-US" sz="900" dirty="0" smtClean="0"/>
              <a:t>Data)</a:t>
            </a:r>
            <a:endParaRPr lang="en-US" sz="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05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5" y="766119"/>
            <a:ext cx="117801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Το δεύτερο και πολύ σημαντικό αίτιο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πληθυσμιακής γήρανσης </a:t>
            </a:r>
            <a:r>
              <a:rPr lang="el-GR" sz="2500" b="1" dirty="0" smtClean="0"/>
              <a:t>είναι το γεγονός ότι οι γεννήσεις έχουν μειωθεί πολύ με αποτέλεσμα οι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νεότερες ηλικιακές ομάδες</a:t>
            </a:r>
            <a:r>
              <a:rPr lang="el-GR" sz="2500" b="1" dirty="0" smtClean="0"/>
              <a:t> να μην μπορούν να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εξισορροπήσουν</a:t>
            </a:r>
            <a:r>
              <a:rPr lang="el-GR" sz="2500" b="1" dirty="0" smtClean="0"/>
              <a:t> τον αυξανόμενο αριθμό ηλικιωμένων.  </a:t>
            </a:r>
          </a:p>
          <a:p>
            <a:endParaRPr lang="el-GR" sz="2500" b="1" dirty="0" smtClean="0"/>
          </a:p>
          <a:p>
            <a:endParaRPr lang="el-GR" sz="2500" b="1" dirty="0" smtClean="0"/>
          </a:p>
          <a:p>
            <a:r>
              <a:rPr lang="el-GR" sz="2500" b="1" dirty="0" smtClean="0"/>
              <a:t>Στις αρχές της δεκαετίας του ’70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οι γυναίκες ανά τον πλανήτη </a:t>
            </a:r>
            <a:r>
              <a:rPr lang="el-GR" sz="2500" b="1" dirty="0" smtClean="0"/>
              <a:t>γεννούσαν κατά μέσο όρο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4,3 παιδιά η κάθε μια, </a:t>
            </a:r>
            <a:r>
              <a:rPr lang="el-GR" sz="2500" b="1" dirty="0" smtClean="0"/>
              <a:t>σήμερα στις χώρες του ΟΟΣΑ η πτώση είναι δραματική 1,6 γεννήσεις. </a:t>
            </a:r>
          </a:p>
          <a:p>
            <a:endParaRPr lang="el-GR" sz="2500" b="1" dirty="0" smtClean="0"/>
          </a:p>
          <a:p>
            <a:endParaRPr lang="el-GR" sz="2500" b="1" dirty="0"/>
          </a:p>
          <a:p>
            <a:r>
              <a:rPr lang="el-GR" sz="2500" b="1" dirty="0" smtClean="0"/>
              <a:t>Ο ΟΗΕ υπολογίζει το 2050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μέσος όρος γεννητικότητας </a:t>
            </a:r>
            <a:r>
              <a:rPr lang="el-GR" sz="2500" b="1" dirty="0" smtClean="0"/>
              <a:t>του πλανήτη θα είναι στα 2 παιδιά.</a:t>
            </a:r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42664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57" y="922638"/>
            <a:ext cx="111293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H </a:t>
            </a:r>
            <a:r>
              <a:rPr lang="el-GR" sz="2500" b="1" dirty="0" smtClean="0"/>
              <a:t>Μακροχρόνια φροντίδα</a:t>
            </a:r>
            <a:r>
              <a:rPr lang="en-US" sz="2500" b="1" dirty="0"/>
              <a:t>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συνεπάγεται ορισμένων </a:t>
            </a:r>
            <a:r>
              <a:rPr lang="el-GR" sz="2500" b="1" dirty="0" smtClean="0"/>
              <a:t>ιατρικών και κοινωνικών υπηρεσιών.</a:t>
            </a:r>
          </a:p>
          <a:p>
            <a:endParaRPr lang="el-GR" sz="2500" b="1" dirty="0" smtClean="0"/>
          </a:p>
          <a:p>
            <a:endParaRPr lang="el-GR" sz="2500" b="1" dirty="0" smtClean="0"/>
          </a:p>
          <a:p>
            <a:r>
              <a:rPr lang="el-GR" sz="2500" b="1" dirty="0" smtClean="0"/>
              <a:t>Η βοήθεια παρέχεται από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επαγγελματίες φροντιστές </a:t>
            </a:r>
            <a:r>
              <a:rPr lang="el-GR" sz="2500" b="1" dirty="0" smtClean="0"/>
              <a:t>όπως είναι συγγενείς ή φίλοι και ύστερα από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κρατικούς φορείς </a:t>
            </a:r>
            <a:r>
              <a:rPr lang="el-GR" sz="2500" b="1" dirty="0" smtClean="0"/>
              <a:t>ή από κερδοσκοπικές ή μη κερδοσκοπικές επιχειρήσεις.</a:t>
            </a:r>
          </a:p>
          <a:p>
            <a:endParaRPr lang="el-GR" sz="2500" b="1" dirty="0" smtClean="0"/>
          </a:p>
          <a:p>
            <a:endParaRPr lang="el-GR" sz="2500" b="1" dirty="0"/>
          </a:p>
          <a:p>
            <a:r>
              <a:rPr lang="el-GR" sz="2500" b="1" dirty="0" smtClean="0"/>
              <a:t>Κύριο χαρακτηριστικό αυτής της φροντίδας είναι ο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μακροχρόνιος χαρακτήρας </a:t>
            </a:r>
            <a:r>
              <a:rPr lang="el-GR" sz="2500" b="1" dirty="0" smtClean="0"/>
              <a:t>πράγμα που την διακρίνει από τις απλές ιατρικές υπηρεσίες περίθαλψης.</a:t>
            </a:r>
          </a:p>
          <a:p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22595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782" y="129310"/>
            <a:ext cx="11434618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Η Μακροχρόνια φροντίδα παρέχεται σε άτομα που χρειάζονται βοήθεια για την εκπλήρωση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των πρωτευόντων και δευτερευόντων </a:t>
            </a:r>
            <a:r>
              <a:rPr lang="el-GR" sz="2500" b="1" dirty="0" smtClean="0"/>
              <a:t>καθημερινών δραστηριοτήτων.</a:t>
            </a:r>
            <a:endParaRPr lang="el-GR" sz="2500" b="1" dirty="0"/>
          </a:p>
          <a:p>
            <a:r>
              <a:rPr lang="el-GR" sz="2500" b="1" dirty="0" smtClean="0"/>
              <a:t>Οι βασικές καθημερινές δραστηριότητες για τις οποίες πολλά άτομα χρειάζονται βοήθεια είναι</a:t>
            </a:r>
            <a:r>
              <a:rPr lang="en-US" sz="2500" b="1" dirty="0" smtClean="0"/>
              <a:t>:</a:t>
            </a:r>
          </a:p>
          <a:p>
            <a:r>
              <a:rPr lang="en-US" sz="2500" b="1" dirty="0" smtClean="0"/>
              <a:t>•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Φροντίδα σώματος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500" b="1" dirty="0" smtClean="0"/>
              <a:t>Βοήθεια στην ατομική υγιεινή (πλύσιμο σώματος, λούσιμο, τουαλέτα)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•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Διατροφή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500" b="1" dirty="0" smtClean="0"/>
              <a:t> </a:t>
            </a:r>
            <a:r>
              <a:rPr lang="el-GR" sz="2500" b="1" dirty="0" smtClean="0"/>
              <a:t>Βοήθεια στην προετοιμασία και κατανάλωση φαγητού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•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Κίνηση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500" b="1" dirty="0" smtClean="0"/>
              <a:t> </a:t>
            </a:r>
            <a:r>
              <a:rPr lang="el-GR" sz="2500" b="1" dirty="0" smtClean="0"/>
              <a:t>Στο σπίτι να σηκωθεί από το κρεβάτι, να ανέβει τις σκάλες, βοήθεια στο ντύσιμο.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•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Πρόληψη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500" b="1" dirty="0" smtClean="0"/>
              <a:t> </a:t>
            </a:r>
            <a:r>
              <a:rPr lang="el-GR" sz="2500" b="1" dirty="0" smtClean="0"/>
              <a:t>βοήθεια και παρακολούθηση στην σωστή λήψη φαρμάκων.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•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Οικονομική διαχείριση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l-GR" sz="2500" b="1" dirty="0" smtClean="0"/>
              <a:t>βοήθεια στην σωστή διαχείριση του εισοδήματος του (αγορές).</a:t>
            </a:r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2943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8" y="518984"/>
            <a:ext cx="1033848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Μακροχρόνιας Φροντίδας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Υγείας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l-GR" sz="2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500" b="1" dirty="0" smtClean="0"/>
          </a:p>
          <a:p>
            <a:r>
              <a:rPr lang="el-GR" sz="2500" b="1" dirty="0" smtClean="0"/>
              <a:t>Οι μακροχρόνιες ασθένειες αποτελούν ένα σημαντικό δημόσιο κίνδυνο υγείας, δεδομένου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αυξανόμενης συχνότητας </a:t>
            </a:r>
            <a:r>
              <a:rPr lang="el-GR" sz="2500" b="1" dirty="0" smtClean="0"/>
              <a:t>εμφάνισής τους και τις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αύξησης του κόστους </a:t>
            </a:r>
            <a:r>
              <a:rPr lang="el-GR" sz="2500" b="1" dirty="0" smtClean="0"/>
              <a:t>στα συστήματα υγείας.</a:t>
            </a:r>
          </a:p>
          <a:p>
            <a:endParaRPr lang="el-GR" sz="2500" b="1" dirty="0" smtClean="0"/>
          </a:p>
          <a:p>
            <a:r>
              <a:rPr lang="el-GR" sz="2500" b="1" dirty="0" smtClean="0"/>
              <a:t>√ Ιδιαίτερο πρόβλημα παρουσιάζουν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τα ηλικιωμένα άτομα </a:t>
            </a:r>
            <a:r>
              <a:rPr lang="el-GR" sz="2500" b="1" dirty="0" smtClean="0"/>
              <a:t>που δεν έχουν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οικογενειακή υποστήριξη </a:t>
            </a:r>
            <a:r>
              <a:rPr lang="el-GR" sz="2500" b="1" dirty="0" smtClean="0"/>
              <a:t>δεδομένης της αλλαγής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οικογενειακής δομής </a:t>
            </a:r>
            <a:r>
              <a:rPr lang="el-GR" sz="2500" b="1" dirty="0" smtClean="0"/>
              <a:t>στο αστικό περιβάλλον.</a:t>
            </a:r>
          </a:p>
          <a:p>
            <a:endParaRPr lang="el-GR" sz="2500" b="1" dirty="0"/>
          </a:p>
          <a:p>
            <a:r>
              <a:rPr lang="el-GR" sz="2500" b="1" dirty="0" smtClean="0"/>
              <a:t>√ Τα άτομα με ειδικές ανάγκες παρουσιάζουν την τάση αποφυγής της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νοσοκομειακής ιδρυματικής φροντίδας, </a:t>
            </a:r>
            <a:r>
              <a:rPr lang="el-GR" sz="2500" b="1" dirty="0" smtClean="0"/>
              <a:t>επιδιώκοντας το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οικείο περιβάλλον </a:t>
            </a:r>
            <a:r>
              <a:rPr lang="el-GR" sz="2500" b="1" dirty="0" smtClean="0"/>
              <a:t>και τη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φροντίδα των μελών της οικογένειας </a:t>
            </a:r>
            <a:r>
              <a:rPr lang="el-GR" sz="2500" b="1" dirty="0" smtClean="0"/>
              <a:t>τους καθώς και των φροντιστών στις τοπικές κοινωνίες –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φροντίδα στο σπίτι.   </a:t>
            </a:r>
            <a:endParaRPr lang="el-GR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156520"/>
            <a:ext cx="10667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>
                <a:latin typeface="Calibri" panose="020F0502020204030204" pitchFamily="34" charset="0"/>
              </a:rPr>
              <a:t>Παράγοντες που επιτείνουν τις ανάγκες για παροχή υπηρεσιών φροντίδας στο σπίτι.</a:t>
            </a:r>
            <a:endParaRPr lang="el-GR" sz="2500" b="1" dirty="0">
              <a:latin typeface="Calibri" panose="020F0502020204030204" pitchFamily="34" charset="0"/>
            </a:endParaRPr>
          </a:p>
        </p:txBody>
      </p:sp>
      <p:sp>
        <p:nvSpPr>
          <p:cNvPr id="3" name="Έλλειψη 2"/>
          <p:cNvSpPr/>
          <p:nvPr/>
        </p:nvSpPr>
        <p:spPr>
          <a:xfrm>
            <a:off x="4258961" y="3056238"/>
            <a:ext cx="3245708" cy="79907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Αυξανόμενες ανάγκες Φροντίδας στο σπίτι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4176581" y="873211"/>
            <a:ext cx="3328088" cy="13098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Πολιτικές Επιλογές και Προτεραιότητες</a:t>
            </a:r>
          </a:p>
          <a:p>
            <a:pPr algn="ctr"/>
            <a:r>
              <a:rPr lang="el-GR" dirty="0" smtClean="0"/>
              <a:t>•Αποϊδρυματοποίηση </a:t>
            </a:r>
          </a:p>
          <a:p>
            <a:pPr algn="ctr"/>
            <a:r>
              <a:rPr lang="el-GR" dirty="0" smtClean="0"/>
              <a:t>•Λύσεις που στηρίζονται στην τοπική κοινωνία 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510746" y="2409567"/>
            <a:ext cx="2949146" cy="12933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Αλλαγές στην συμπεριφορά και προσδοκίες στην φροντίδα του ατόμου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510746" y="4629665"/>
            <a:ext cx="2949146" cy="14086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Επιστημονικές και Τεχνολογικές Καινοτομίες, εξελίξεις στην βιοϊατρική τεχνολογία, και γενικότερα στην τεχνολογία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8476735" y="1402952"/>
            <a:ext cx="3220996" cy="126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Δημογραφικές αλλαγές</a:t>
            </a:r>
            <a:r>
              <a:rPr lang="en-US" dirty="0" smtClean="0"/>
              <a:t>:</a:t>
            </a:r>
            <a:r>
              <a:rPr lang="el-GR" dirty="0"/>
              <a:t> </a:t>
            </a:r>
            <a:r>
              <a:rPr lang="el-GR" dirty="0" smtClean="0"/>
              <a:t>Γήρανση του πληθυσμού, αλλαγή στον δείκτη εξάρτησης</a:t>
            </a:r>
            <a:endParaRPr lang="el-GR" dirty="0"/>
          </a:p>
        </p:txBody>
      </p:sp>
      <p:sp>
        <p:nvSpPr>
          <p:cNvPr id="9" name="Ορθογώνιο 8"/>
          <p:cNvSpPr/>
          <p:nvPr/>
        </p:nvSpPr>
        <p:spPr>
          <a:xfrm>
            <a:off x="8567351" y="3702908"/>
            <a:ext cx="3220996" cy="11532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Κοινωνικές αλλαγές, μικρές οικογενειακές μονάδες, συμμετοχή γυναικών στην αγορά εργασίας,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4893276" y="4880918"/>
            <a:ext cx="3188043" cy="13674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Επιδημιολογικές αλλαγές, ψυχικές ασθένειες, </a:t>
            </a:r>
            <a:r>
              <a:rPr lang="en-US" dirty="0" smtClean="0"/>
              <a:t>Alzheimer,</a:t>
            </a:r>
            <a:r>
              <a:rPr lang="el-GR" dirty="0" smtClean="0"/>
              <a:t> διαβήτης, καρδιοπάθειες, πνευμονοπάθειες, εγκεφαλικά, καρκίνος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06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36" y="1079157"/>
            <a:ext cx="1042086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Η φροντίδα στο σπίτι για να είναι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αποδοτική και αποτελεσματική </a:t>
            </a:r>
            <a:r>
              <a:rPr lang="el-GR" sz="2500" b="1" dirty="0" smtClean="0"/>
              <a:t>θα πρέπει να γίνει</a:t>
            </a:r>
            <a:r>
              <a:rPr lang="en-US" sz="2500" b="1" dirty="0" smtClean="0"/>
              <a:t>:</a:t>
            </a:r>
            <a:endParaRPr lang="el-GR" sz="2500" b="1" dirty="0" smtClean="0"/>
          </a:p>
          <a:p>
            <a:endParaRPr lang="en-US" sz="2500" b="1" dirty="0"/>
          </a:p>
          <a:p>
            <a:pPr marL="285750" indent="-285750">
              <a:buFontTx/>
              <a:buChar char="-"/>
            </a:pPr>
            <a:r>
              <a:rPr lang="el-GR" sz="2500" b="1" dirty="0" smtClean="0"/>
              <a:t>Σχεδιασμός των υπηρεσιών σε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κεντρικό και περιφερειακό επίπεδο</a:t>
            </a:r>
          </a:p>
          <a:p>
            <a:endParaRPr lang="el-GR" sz="2500" b="1" dirty="0" smtClean="0"/>
          </a:p>
          <a:p>
            <a:pPr marL="285750" indent="-285750">
              <a:buFontTx/>
              <a:buChar char="-"/>
            </a:pPr>
            <a:r>
              <a:rPr lang="el-GR" sz="2500" b="1" dirty="0" smtClean="0"/>
              <a:t>Στήριξη των υπηρεσιών σε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οπικό Επίπεδο </a:t>
            </a:r>
            <a:r>
              <a:rPr lang="el-GR" sz="2500" b="1" dirty="0" smtClean="0"/>
              <a:t>εκφραστής του οποίου είναι 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Τοπική Αυτοδιοίκηση</a:t>
            </a:r>
          </a:p>
          <a:p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el-GR" sz="2500" b="1" dirty="0" smtClean="0"/>
              <a:t>Ενδυνάμωση και αύξηση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της ικανότητας</a:t>
            </a:r>
            <a:r>
              <a:rPr lang="el-GR" sz="2500" b="1" dirty="0" smtClean="0"/>
              <a:t> του ασθενούς για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αυτό-φροντίδα</a:t>
            </a:r>
            <a:r>
              <a:rPr lang="el-GR" sz="2500" b="1" dirty="0" smtClean="0"/>
              <a:t> ο ρόλος του επαγγελματία υγείας μπορεί να είναι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</a:rPr>
              <a:t>υποστηρικτικός.</a:t>
            </a:r>
            <a:endParaRPr lang="el-GR" sz="2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Βάθος">
  <a:themeElements>
    <a:clrScheme name="Βάθος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Βάθος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άθος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Βάθος</Template>
  <TotalTime>1718</TotalTime>
  <Words>1184</Words>
  <Application>Microsoft Office PowerPoint</Application>
  <PresentationFormat>Ευρεία οθόνη</PresentationFormat>
  <Paragraphs>221</Paragraphs>
  <Slides>16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Βάθος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80</cp:revision>
  <dcterms:created xsi:type="dcterms:W3CDTF">2015-03-26T11:41:43Z</dcterms:created>
  <dcterms:modified xsi:type="dcterms:W3CDTF">2016-04-05T13:21:41Z</dcterms:modified>
</cp:coreProperties>
</file>