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84"/>
  </p:notesMasterIdLst>
  <p:sldIdLst>
    <p:sldId id="319" r:id="rId3"/>
    <p:sldId id="332" r:id="rId4"/>
    <p:sldId id="333" r:id="rId5"/>
    <p:sldId id="334" r:id="rId6"/>
    <p:sldId id="314" r:id="rId7"/>
    <p:sldId id="277" r:id="rId8"/>
    <p:sldId id="276" r:id="rId9"/>
    <p:sldId id="262" r:id="rId10"/>
    <p:sldId id="320" r:id="rId11"/>
    <p:sldId id="335" r:id="rId12"/>
    <p:sldId id="260" r:id="rId13"/>
    <p:sldId id="261" r:id="rId14"/>
    <p:sldId id="265" r:id="rId15"/>
    <p:sldId id="311" r:id="rId16"/>
    <p:sldId id="318" r:id="rId17"/>
    <p:sldId id="275" r:id="rId18"/>
    <p:sldId id="336" r:id="rId19"/>
    <p:sldId id="294" r:id="rId20"/>
    <p:sldId id="323" r:id="rId21"/>
    <p:sldId id="322" r:id="rId22"/>
    <p:sldId id="337" r:id="rId23"/>
    <p:sldId id="346" r:id="rId24"/>
    <p:sldId id="340" r:id="rId25"/>
    <p:sldId id="339" r:id="rId26"/>
    <p:sldId id="385" r:id="rId27"/>
    <p:sldId id="386" r:id="rId28"/>
    <p:sldId id="341" r:id="rId29"/>
    <p:sldId id="342" r:id="rId30"/>
    <p:sldId id="329" r:id="rId31"/>
    <p:sldId id="343" r:id="rId32"/>
    <p:sldId id="344" r:id="rId33"/>
    <p:sldId id="384" r:id="rId34"/>
    <p:sldId id="345" r:id="rId35"/>
    <p:sldId id="387" r:id="rId36"/>
    <p:sldId id="325" r:id="rId37"/>
    <p:sldId id="324" r:id="rId38"/>
    <p:sldId id="338" r:id="rId39"/>
    <p:sldId id="347" r:id="rId40"/>
    <p:sldId id="348" r:id="rId41"/>
    <p:sldId id="389" r:id="rId42"/>
    <p:sldId id="349" r:id="rId43"/>
    <p:sldId id="350" r:id="rId44"/>
    <p:sldId id="361" r:id="rId45"/>
    <p:sldId id="328" r:id="rId46"/>
    <p:sldId id="388" r:id="rId47"/>
    <p:sldId id="327" r:id="rId48"/>
    <p:sldId id="357" r:id="rId49"/>
    <p:sldId id="358" r:id="rId50"/>
    <p:sldId id="306" r:id="rId51"/>
    <p:sldId id="359" r:id="rId52"/>
    <p:sldId id="390" r:id="rId53"/>
    <p:sldId id="360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52" r:id="rId67"/>
    <p:sldId id="353" r:id="rId68"/>
    <p:sldId id="354" r:id="rId69"/>
    <p:sldId id="351" r:id="rId70"/>
    <p:sldId id="355" r:id="rId71"/>
    <p:sldId id="356" r:id="rId72"/>
    <p:sldId id="331" r:id="rId73"/>
    <p:sldId id="374" r:id="rId74"/>
    <p:sldId id="375" r:id="rId75"/>
    <p:sldId id="376" r:id="rId76"/>
    <p:sldId id="377" r:id="rId77"/>
    <p:sldId id="378" r:id="rId78"/>
    <p:sldId id="379" r:id="rId79"/>
    <p:sldId id="380" r:id="rId80"/>
    <p:sldId id="381" r:id="rId81"/>
    <p:sldId id="382" r:id="rId82"/>
    <p:sldId id="383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5364"/>
    <a:srgbClr val="A18490"/>
    <a:srgbClr val="CEEAC4"/>
    <a:srgbClr val="192DB1"/>
    <a:srgbClr val="EDAC77"/>
    <a:srgbClr val="DFC1A0"/>
    <a:srgbClr val="C61814"/>
    <a:srgbClr val="C00000"/>
    <a:srgbClr val="B4C7E7"/>
    <a:srgbClr val="E28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09" autoAdjust="0"/>
    <p:restoredTop sz="94660"/>
  </p:normalViewPr>
  <p:slideViewPr>
    <p:cSldViewPr snapToGrid="0">
      <p:cViewPr>
        <p:scale>
          <a:sx n="76" d="100"/>
          <a:sy n="76" d="100"/>
        </p:scale>
        <p:origin x="254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5704-EF82-47BC-9716-75990489DF1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7979-8CD4-46D9-9A13-B3111227C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1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156AC-90F3-434B-87C1-39C4A3AEAC8B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582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3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7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25/4/2024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9421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2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9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93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85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1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3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5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70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13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10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3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5A197-56DD-4533-83A7-C91D129737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6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emf"/><Relationship Id="rId7" Type="http://schemas.openxmlformats.org/officeDocument/2006/relationships/image" Target="../media/image320.png"/><Relationship Id="rId12" Type="http://schemas.openxmlformats.org/officeDocument/2006/relationships/image" Target="../media/image3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0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90.png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34.emf"/><Relationship Id="rId10" Type="http://schemas.openxmlformats.org/officeDocument/2006/relationships/image" Target="../media/image36.png"/><Relationship Id="rId4" Type="http://schemas.openxmlformats.org/officeDocument/2006/relationships/image" Target="../media/image33.emf"/><Relationship Id="rId9" Type="http://schemas.openxmlformats.org/officeDocument/2006/relationships/image" Target="../media/image4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ncyclopedie-environnement.org/en/air-en/colours-sky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0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700.png"/><Relationship Id="rId4" Type="http://schemas.openxmlformats.org/officeDocument/2006/relationships/image" Target="../media/image48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ircular.Polarization.Circularly.Polarized.Light_Circular.Polarizer_Creating.Left.Handed.Helix.View-el.sv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commons.wikimedia.org/wiki/User:Ggi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deed.en" TargetMode="External"/><Relationship Id="rId3" Type="http://schemas.openxmlformats.org/officeDocument/2006/relationships/image" Target="../media/image65.jpeg"/><Relationship Id="rId7" Type="http://schemas.openxmlformats.org/officeDocument/2006/relationships/hyperlink" Target="https://www.flickr.com/photos/dominicspics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Zephyris" TargetMode="External"/><Relationship Id="rId5" Type="http://schemas.openxmlformats.org/officeDocument/2006/relationships/hyperlink" Target="https://commons.wikimedia.org/wiki/File:Birefringence_Stress_Plastic.JPG" TargetMode="External"/><Relationship Id="rId4" Type="http://schemas.openxmlformats.org/officeDocument/2006/relationships/hyperlink" Target="http://cargocollective.com/rosetta/Photoelasticity" TargetMode="External"/><Relationship Id="rId9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ncyclopedie-environnement.org/en/air-en/colours-sky/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eeklysciencequiz.blogspot.gr/2011/09/when-light-meets-matter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hyperlink" Target="http://en.wikipedia.org/wiki/File:Refraction-with-soda-straw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891" y="346704"/>
            <a:ext cx="8251905" cy="3383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2271" y="2500444"/>
            <a:ext cx="107107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826E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ΠΟΛΩΣΗ </a:t>
            </a:r>
            <a:endParaRPr lang="en-US" sz="54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826E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l-GR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826E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ΝΟΜΟΣ MALUS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826E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- </a:t>
            </a:r>
            <a:r>
              <a:rPr lang="el-GR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E2826E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ΠΟΛΩΤΙΚΑ ΦΙΛΤΡΑ</a:t>
            </a:r>
            <a:endParaRPr lang="el-GR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E2826E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Picture 5" descr="PHYSIC LESSONS: ΠΟΛΩΣΗ ΤΟΥ ΦΩΤΟΣ">
            <a:extLst>
              <a:ext uri="{FF2B5EF4-FFF2-40B4-BE49-F238E27FC236}">
                <a16:creationId xmlns:a16="http://schemas.microsoft.com/office/drawing/2014/main" xmlns="" id="{743C7A51-CEB8-429B-9F3E-39039E2E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3" y="477968"/>
            <a:ext cx="3553075" cy="21173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4074814"/>
            <a:ext cx="3965963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156" y="4074814"/>
            <a:ext cx="3965961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9" y="4716870"/>
            <a:ext cx="3011445" cy="200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28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B8FC939-2F20-4495-9DB2-EB5B016D9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8032"/>
            <a:ext cx="10972800" cy="908720"/>
          </a:xfrm>
        </p:spPr>
        <p:txBody>
          <a:bodyPr/>
          <a:lstStyle/>
          <a:p>
            <a:pPr algn="ctr"/>
            <a:r>
              <a:rPr lang="el-GR" dirty="0"/>
              <a:t> Φυσικό Φως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D83ED15C-C891-4D58-91AE-32223E818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800" dirty="0" smtClean="0"/>
              <a:t>Τα </a:t>
            </a:r>
            <a:r>
              <a:rPr lang="el-GR" sz="2800" dirty="0"/>
              <a:t>πεδία με εντάσεις Ε (Ηλεκτρικό) και Β (μαγνητικό) ταλαντώνονται σε τυχαίου προσανατολισμού επίπεδα ενώ διατηρούνται  πάντοτε κάθετα στην διεύθυνση διάδοσης. </a:t>
            </a: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endParaRPr lang="el-GR" sz="2800" dirty="0"/>
          </a:p>
          <a:p>
            <a:pPr>
              <a:lnSpc>
                <a:spcPct val="150000"/>
              </a:lnSpc>
            </a:pPr>
            <a:r>
              <a:rPr lang="el-GR" sz="2800" dirty="0"/>
              <a:t>Φυσικό φως ~ τυχαία πολωμένο φως.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51630" y="2745233"/>
            <a:ext cx="6620116" cy="2046312"/>
            <a:chOff x="5051630" y="2745233"/>
            <a:chExt cx="6620116" cy="2046312"/>
          </a:xfrm>
        </p:grpSpPr>
        <p:grpSp>
          <p:nvGrpSpPr>
            <p:cNvPr id="9" name="Group 8"/>
            <p:cNvGrpSpPr/>
            <p:nvPr/>
          </p:nvGrpSpPr>
          <p:grpSpPr>
            <a:xfrm>
              <a:off x="5051630" y="2745233"/>
              <a:ext cx="5008418" cy="2046312"/>
              <a:chOff x="5777345" y="4191000"/>
              <a:chExt cx="5008418" cy="204631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096000" y="4191000"/>
                <a:ext cx="3933419" cy="2046312"/>
                <a:chOff x="6096000" y="4191000"/>
                <a:chExt cx="3933419" cy="2046312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4201" r="45738" b="7711"/>
                <a:stretch/>
              </p:blipFill>
              <p:spPr>
                <a:xfrm>
                  <a:off x="6096000" y="4201683"/>
                  <a:ext cx="3933419" cy="2035629"/>
                </a:xfrm>
                <a:prstGeom prst="rect">
                  <a:avLst/>
                </a:prstGeom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6511636" y="4191000"/>
                  <a:ext cx="168234" cy="4789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" name="Straight Arrow Connector 7"/>
              <p:cNvCxnSpPr/>
              <p:nvPr/>
            </p:nvCxnSpPr>
            <p:spPr>
              <a:xfrm flipV="1">
                <a:off x="5777345" y="4663932"/>
                <a:ext cx="5008418" cy="789709"/>
              </a:xfrm>
              <a:prstGeom prst="straightConnector1">
                <a:avLst/>
              </a:prstGeom>
              <a:ln w="47625">
                <a:solidFill>
                  <a:schemeClr val="accent3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10060048" y="2802666"/>
              <a:ext cx="16116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400" b="1" dirty="0">
                  <a:solidFill>
                    <a:schemeClr val="accent3">
                      <a:lumMod val="50000"/>
                    </a:schemeClr>
                  </a:solidFill>
                </a:rPr>
                <a:t>διεύθυνση διάδοσης</a:t>
              </a:r>
              <a:endParaRPr lang="en-US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7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56" y="649683"/>
            <a:ext cx="7216685" cy="5405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667"/>
            <a:ext cx="4582633" cy="320273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549656" y="988830"/>
            <a:ext cx="3629246" cy="4444409"/>
            <a:chOff x="6549656" y="988830"/>
            <a:chExt cx="3629246" cy="444440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549656" y="988830"/>
              <a:ext cx="0" cy="4444409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178902" y="988830"/>
              <a:ext cx="0" cy="4444409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56231" y="964496"/>
            <a:ext cx="3441732" cy="707886"/>
            <a:chOff x="6656231" y="1666243"/>
            <a:chExt cx="3441732" cy="707886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8634923" y="2020186"/>
              <a:ext cx="146304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6656231" y="2020186"/>
              <a:ext cx="1467043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200189" y="1666243"/>
              <a:ext cx="4347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b="1" dirty="0" smtClean="0">
                  <a:solidFill>
                    <a:srgbClr val="FFFF00"/>
                  </a:solidFill>
                </a:rPr>
                <a:t>λ</a:t>
              </a:r>
              <a:endParaRPr lang="en-US" sz="4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27740" y="5103628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διαμήκη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71150" y="733664"/>
            <a:ext cx="1791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εγκάρσια</a:t>
            </a:r>
            <a:endParaRPr lang="en-US" sz="32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75637" y="4469500"/>
            <a:ext cx="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690577" y="1318439"/>
            <a:ext cx="0" cy="6804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0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13" y="461407"/>
            <a:ext cx="3620643" cy="4297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137" y="399692"/>
            <a:ext cx="4293225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4320" y="3926968"/>
                <a:ext cx="1197507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3926968"/>
                <a:ext cx="1197507" cy="6090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4320" y="3357900"/>
                <a:ext cx="778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3357900"/>
                <a:ext cx="77886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4320" y="2580943"/>
                <a:ext cx="907108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2580943"/>
                <a:ext cx="907108" cy="61093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4320" y="1797446"/>
                <a:ext cx="77886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1797446"/>
                <a:ext cx="778868" cy="6090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4320" y="500435"/>
                <a:ext cx="764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500435"/>
                <a:ext cx="76418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4320" y="1008584"/>
                <a:ext cx="77886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1008584"/>
                <a:ext cx="778868" cy="6090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0468" y="5109719"/>
                <a:ext cx="3872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συχνότητα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  (</a:t>
                </a:r>
                <a:r>
                  <a:rPr lang="el-GR" dirty="0" smtClean="0"/>
                  <a:t>κύκλοι / </a:t>
                </a:r>
                <a:r>
                  <a:rPr lang="en-US" dirty="0" smtClean="0"/>
                  <a:t>sec 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 Hz )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68" y="5109719"/>
                <a:ext cx="3872045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417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0467" y="5645017"/>
                <a:ext cx="3872045" cy="51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περίοδος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dirty="0" smtClean="0"/>
                  <a:t>   (</a:t>
                </a:r>
                <a:r>
                  <a:rPr lang="el-GR" dirty="0" smtClean="0"/>
                  <a:t>χρόνος</a:t>
                </a:r>
                <a:r>
                  <a:rPr lang="en-US" dirty="0" smtClean="0"/>
                  <a:t> 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 sec)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67" y="5645017"/>
                <a:ext cx="3872045" cy="516232"/>
              </a:xfrm>
              <a:prstGeom prst="rect">
                <a:avLst/>
              </a:prstGeom>
              <a:blipFill rotWithShape="0">
                <a:blip r:embed="rId11"/>
                <a:stretch>
                  <a:fillRect l="-1417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69330" y="5109719"/>
                <a:ext cx="4878184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Κυκλική συχνότητα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den>
                    </m:f>
                  </m:oMath>
                </a14:m>
                <a:r>
                  <a:rPr lang="en-US" dirty="0" smtClean="0"/>
                  <a:t>    (rad</a:t>
                </a:r>
                <a:r>
                  <a:rPr lang="el-GR" dirty="0" smtClean="0"/>
                  <a:t> </a:t>
                </a:r>
                <a:r>
                  <a:rPr lang="el-GR" dirty="0"/>
                  <a:t>/ </a:t>
                </a:r>
                <a:r>
                  <a:rPr lang="en-US" dirty="0" smtClean="0"/>
                  <a:t>sec) 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330" y="5109719"/>
                <a:ext cx="4878184" cy="484043"/>
              </a:xfrm>
              <a:prstGeom prst="rect">
                <a:avLst/>
              </a:prstGeom>
              <a:blipFill rotWithShape="0">
                <a:blip r:embed="rId12"/>
                <a:stretch>
                  <a:fillRect l="-1125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71"/>
          <a:stretch/>
        </p:blipFill>
        <p:spPr>
          <a:xfrm>
            <a:off x="4622471" y="-13955"/>
            <a:ext cx="7450817" cy="4663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5617" y="257175"/>
                <a:ext cx="4161909" cy="46166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𝜂𝜇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17" y="257175"/>
                <a:ext cx="4161909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076629" y="145615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Στιγμιότυπο κύματος</a:t>
            </a:r>
            <a:endParaRPr lang="en-US" u="sng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09945" y="909428"/>
            <a:ext cx="0" cy="1371600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7545" y="1404728"/>
            <a:ext cx="33374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781595" y="3671678"/>
            <a:ext cx="1920240" cy="0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74842" y="3471623"/>
            <a:ext cx="30328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</a:rPr>
              <a:t>λ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63812" y="257175"/>
            <a:ext cx="563714" cy="47000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33700" y="724513"/>
            <a:ext cx="1080557" cy="5303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2767" y="1165744"/>
            <a:ext cx="1789339" cy="400110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l-GR" sz="2000" dirty="0" smtClean="0"/>
              <a:t>Πλάτος Α</a:t>
            </a:r>
            <a:endParaRPr lang="en-US" sz="20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4760" t="1068" r="10237" b="-1068"/>
          <a:stretch/>
        </p:blipFill>
        <p:spPr>
          <a:xfrm>
            <a:off x="335215" y="3851974"/>
            <a:ext cx="3467100" cy="1189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2" y="2336387"/>
            <a:ext cx="4194675" cy="1396100"/>
          </a:xfrm>
          <a:prstGeom prst="rect">
            <a:avLst/>
          </a:prstGeom>
        </p:spPr>
      </p:pic>
      <p:cxnSp>
        <p:nvCxnSpPr>
          <p:cNvPr id="52" name="Straight Arrow Connector 51"/>
          <p:cNvCxnSpPr>
            <a:stCxn id="25" idx="3"/>
          </p:cNvCxnSpPr>
          <p:nvPr/>
        </p:nvCxnSpPr>
        <p:spPr>
          <a:xfrm>
            <a:off x="2142106" y="1365799"/>
            <a:ext cx="3668722" cy="11465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669169" y="5335653"/>
                <a:ext cx="1561645" cy="4616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l-GR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169" y="5335653"/>
                <a:ext cx="1561645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711547" y="5204919"/>
                <a:ext cx="996683" cy="790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547" y="5204919"/>
                <a:ext cx="996683" cy="79021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0013750" y="5345340"/>
                <a:ext cx="1530484" cy="46166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l-GR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750" y="5345340"/>
                <a:ext cx="1530484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ight Arrow 55"/>
          <p:cNvSpPr/>
          <p:nvPr/>
        </p:nvSpPr>
        <p:spPr>
          <a:xfrm>
            <a:off x="6565527" y="5507693"/>
            <a:ext cx="1022203" cy="184665"/>
          </a:xfrm>
          <a:prstGeom prst="rightArrow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545073" y="4727190"/>
                <a:ext cx="1022203" cy="850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073" y="4727190"/>
                <a:ext cx="1022203" cy="85093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/>
          <p:cNvCxnSpPr/>
          <p:nvPr/>
        </p:nvCxnSpPr>
        <p:spPr>
          <a:xfrm>
            <a:off x="8891865" y="5600026"/>
            <a:ext cx="834887" cy="1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16" y="5145189"/>
            <a:ext cx="3357554" cy="15854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5215" y="1789180"/>
            <a:ext cx="2464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l-GR" sz="2000" dirty="0" smtClean="0"/>
              <a:t>Μήκος κύματος </a:t>
            </a:r>
            <a:r>
              <a:rPr lang="el-GR" sz="2000" i="1" dirty="0" smtClean="0"/>
              <a:t>λ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049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5954" y="325109"/>
            <a:ext cx="711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ΧΑΡΑΚΤΗΡΙΣΤΙΚΑ ΜΕΓΕΘΗ ΚΥΜΑΤΙΚΗΣ ΚΙΝΗΣΗΣ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8163006"/>
                  </p:ext>
                </p:extLst>
              </p:nvPr>
            </p:nvGraphicFramePr>
            <p:xfrm>
              <a:off x="330801" y="1381536"/>
              <a:ext cx="11424688" cy="4631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6223"/>
                    <a:gridCol w="4267200"/>
                    <a:gridCol w="1573161"/>
                    <a:gridCol w="1907459"/>
                    <a:gridCol w="1720645"/>
                  </a:tblGrid>
                  <a:tr h="484138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ΜΕΓΕΘΟΣ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ΣΗΜΑΣΙΑ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ΜΟΝΑΔΕΣ </a:t>
                          </a:r>
                          <a:r>
                            <a:rPr lang="en-US" dirty="0" smtClean="0"/>
                            <a:t>(SI)</a:t>
                          </a:r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l-GR" dirty="0" smtClean="0"/>
                            <a:t>ΤΥΠΟΙ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597316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Περίοδος </a:t>
                          </a:r>
                          <a14:m>
                            <m:oMath xmlns:m="http://schemas.openxmlformats.org/officeDocument/2006/math"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l-GR" dirty="0" smtClean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χρονική διάρκεια μιας πλήρους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+mn-lt"/>
                              <a:cs typeface="Arial" panose="020B0604020202020204" pitchFamily="34" charset="0"/>
                            </a:rPr>
                            <a:t>sec</a:t>
                          </a:r>
                          <a:endParaRPr lang="en-US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891947"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Συχνότητα </a:t>
                          </a:r>
                          <a14:m>
                            <m:oMath xmlns:m="http://schemas.openxmlformats.org/officeDocument/2006/math"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i="1" dirty="0" smtClean="0"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πλήθος πλήρων κινήσεων (κύκλοι) στη μονάδα του χρόνου → → ρυθμός επανάληψης της περιοδικής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cs typeface="Arial" panose="020B0604020202020204" pitchFamily="34" charset="0"/>
                            </a:rPr>
                            <a:t>Hz = 1/sec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753529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Κυκλική συχνότητα </a:t>
                          </a:r>
                          <a14:m>
                            <m:oMath xmlns:m="http://schemas.openxmlformats.org/officeDocument/2006/math"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smtClean="0"/>
                            <a:t>γωνία που αντιστοιχεί στούς</a:t>
                          </a:r>
                          <a:r>
                            <a:rPr lang="el-GR" baseline="0" smtClean="0"/>
                            <a:t> κύκλους ανά μονάδα χρόνου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</a:t>
                          </a:r>
                          <a:r>
                            <a:rPr lang="el-GR" dirty="0" smtClean="0"/>
                            <a:t> / </a:t>
                          </a:r>
                          <a:r>
                            <a:rPr lang="en-US" dirty="0" smtClean="0"/>
                            <a:t>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l-GR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Τ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106717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dirty="0" smtClean="0"/>
                            <a:t>Ταχύτητα</a:t>
                          </a:r>
                          <a:r>
                            <a:rPr lang="el-GR" baseline="0" dirty="0" smtClean="0"/>
                            <a:t> διάδοσης κύματος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στη μονάδα του χρόνου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r>
                            <a:rPr lang="en-US" baseline="0" dirty="0" smtClean="0"/>
                            <a:t> / 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  <m:r>
                                  <a:rPr kumimoji="0" lang="el-G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l-G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∙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5760" marT="182880"/>
                    </a:tc>
                  </a:tr>
                  <a:tr h="75708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dirty="0" smtClean="0"/>
                            <a:t>Μήκος κύματος </a:t>
                          </a:r>
                          <a:r>
                            <a:rPr lang="el-GR" sz="1800" i="1" dirty="0" smtClean="0"/>
                            <a:t>λ</a:t>
                          </a:r>
                          <a:endParaRPr lang="en-US" sz="1800" i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σε χρόνο Τ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l-G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8163006"/>
                  </p:ext>
                </p:extLst>
              </p:nvPr>
            </p:nvGraphicFramePr>
            <p:xfrm>
              <a:off x="330801" y="1381536"/>
              <a:ext cx="11424688" cy="4631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6223"/>
                    <a:gridCol w="4267200"/>
                    <a:gridCol w="1573161"/>
                    <a:gridCol w="1907459"/>
                    <a:gridCol w="1720645"/>
                  </a:tblGrid>
                  <a:tr h="484138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ΜΕΓΕΘΟΣ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ΣΗΜΑΣΙΑ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ΜΟΝΑΔΕΣ </a:t>
                          </a:r>
                          <a:r>
                            <a:rPr lang="en-US" dirty="0" smtClean="0"/>
                            <a:t>(SI)</a:t>
                          </a:r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l-GR" dirty="0" smtClean="0"/>
                            <a:t>ΤΥΠΟΙ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6549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79439" r="-485358" b="-538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χρονική διάρκεια μιας πλήρους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+mn-lt"/>
                              <a:cs typeface="Arial" panose="020B0604020202020204" pitchFamily="34" charset="0"/>
                            </a:rPr>
                            <a:t>sec</a:t>
                          </a:r>
                          <a:endParaRPr lang="en-US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79439" r="-91374" b="-538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128000" r="-485358" b="-2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πλήθος πλήρων κινήσεων (κύκλοι) στη μονάδα του χρόνου → → ρυθμός επανάληψης της περιοδικής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cs typeface="Arial" panose="020B0604020202020204" pitchFamily="34" charset="0"/>
                            </a:rPr>
                            <a:t>Hz = 1/sec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7535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275806" r="-485358" b="-24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smtClean="0"/>
                            <a:t>γωνία που αντιστοιχεί στούς</a:t>
                          </a:r>
                          <a:r>
                            <a:rPr lang="el-GR" baseline="0" smtClean="0"/>
                            <a:t> κύκλους ανά μονάδα χρόνου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</a:t>
                          </a:r>
                          <a:r>
                            <a:rPr lang="el-GR" dirty="0" smtClean="0"/>
                            <a:t> / </a:t>
                          </a:r>
                          <a:r>
                            <a:rPr lang="en-US" dirty="0" smtClean="0"/>
                            <a:t>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275806" r="-91374" b="-24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10671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264773" r="-485358" b="-715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στη μονάδα του χρόνου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r>
                            <a:rPr lang="en-US" baseline="0" dirty="0" smtClean="0"/>
                            <a:t> / 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5760" marT="182880">
                        <a:blipFill rotWithShape="0">
                          <a:blip r:embed="rId2"/>
                          <a:stretch>
                            <a:fillRect l="-565248" t="-264773" r="-1418" b="-71591"/>
                          </a:stretch>
                        </a:blipFill>
                      </a:tcPr>
                    </a:tc>
                  </a:tr>
                  <a:tr h="75708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dirty="0" smtClean="0"/>
                            <a:t>Μήκος κύματος </a:t>
                          </a:r>
                          <a:r>
                            <a:rPr lang="el-GR" sz="1800" i="1" dirty="0" smtClean="0"/>
                            <a:t>λ</a:t>
                          </a:r>
                          <a:endParaRPr lang="en-US" sz="1800" i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σε χρόνο Τ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517742" r="-91374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14" name="Group 13"/>
          <p:cNvGrpSpPr/>
          <p:nvPr/>
        </p:nvGrpSpPr>
        <p:grpSpPr>
          <a:xfrm>
            <a:off x="9694606" y="2172930"/>
            <a:ext cx="786581" cy="3323302"/>
            <a:chOff x="8799871" y="2133600"/>
            <a:chExt cx="786581" cy="3342968"/>
          </a:xfrm>
        </p:grpSpPr>
        <p:sp>
          <p:nvSpPr>
            <p:cNvPr id="5" name="Right Brace 4"/>
            <p:cNvSpPr/>
            <p:nvPr/>
          </p:nvSpPr>
          <p:spPr>
            <a:xfrm>
              <a:off x="8799871" y="2133600"/>
              <a:ext cx="786581" cy="3342968"/>
            </a:xfrm>
            <a:prstGeom prst="rightBrace">
              <a:avLst>
                <a:gd name="adj1" fmla="val 184"/>
                <a:gd name="adj2" fmla="val 70761"/>
              </a:avLst>
            </a:prstGeom>
            <a:ln w="31750" cap="rnd">
              <a:solidFill>
                <a:schemeClr val="accent4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endCxn id="5" idx="1"/>
            </p:cNvCxnSpPr>
            <p:nvPr/>
          </p:nvCxnSpPr>
          <p:spPr>
            <a:xfrm>
              <a:off x="9222658" y="4493342"/>
              <a:ext cx="363794" cy="0"/>
            </a:xfrm>
            <a:prstGeom prst="straightConnector1">
              <a:avLst/>
            </a:prstGeom>
            <a:ln w="31750">
              <a:solidFill>
                <a:schemeClr val="accent4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99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3236667"/>
            <a:ext cx="12070080" cy="2121694"/>
          </a:xfrm>
          <a:prstGeom prst="rect">
            <a:avLst/>
          </a:prstGeom>
        </p:spPr>
      </p:pic>
      <p:pic>
        <p:nvPicPr>
          <p:cNvPr id="1026" name="Picture 2" descr="Encyclopédie environnement - couleur du ciel - spectre visible - visible 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26" y="2768968"/>
            <a:ext cx="1884240" cy="3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2862" y="228600"/>
            <a:ext cx="754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 smtClean="0"/>
              <a:t>ΣΥΧΝΟΤΗΤΑ – ΜΗΚΟΣ ΚΥΜΑΤΟΣ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78069" y="1561736"/>
            <a:ext cx="2998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Η/Μ ΑΚΤΙΝΟΒΟΛΙΑ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80645" y="6232518"/>
            <a:ext cx="8250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ource Sans Pro"/>
              </a:rPr>
              <a:t>BELORIZKY </a:t>
            </a:r>
            <a:r>
              <a:rPr lang="en-US" sz="1200" dirty="0" err="1">
                <a:solidFill>
                  <a:srgbClr val="000000"/>
                </a:solidFill>
                <a:latin typeface="Source Sans Pro"/>
              </a:rPr>
              <a:t>Elie</a:t>
            </a:r>
            <a:r>
              <a:rPr lang="en-US" sz="1200" dirty="0">
                <a:solidFill>
                  <a:srgbClr val="000000"/>
                </a:solidFill>
                <a:latin typeface="Source Sans Pro"/>
              </a:rPr>
              <a:t> (July 16, 2019), The </a:t>
            </a:r>
            <a:r>
              <a:rPr lang="en-US" sz="1200" dirty="0" err="1">
                <a:solidFill>
                  <a:srgbClr val="000000"/>
                </a:solidFill>
                <a:latin typeface="Source Sans Pro"/>
              </a:rPr>
              <a:t>colours</a:t>
            </a:r>
            <a:r>
              <a:rPr lang="en-US" sz="1200" dirty="0">
                <a:solidFill>
                  <a:srgbClr val="000000"/>
                </a:solidFill>
                <a:latin typeface="Source Sans Pro"/>
              </a:rPr>
              <a:t> of the sky, Encyclopedia of the Environment, Accessed October 25, 2023 [online ISSN 2555-0950] </a:t>
            </a:r>
            <a:r>
              <a:rPr lang="en-US" sz="1200" dirty="0" err="1">
                <a:solidFill>
                  <a:srgbClr val="000000"/>
                </a:solidFill>
                <a:latin typeface="Source Sans Pro"/>
              </a:rPr>
              <a:t>url</a:t>
            </a:r>
            <a:r>
              <a:rPr lang="en-US" sz="1200" dirty="0">
                <a:solidFill>
                  <a:srgbClr val="000000"/>
                </a:solidFill>
                <a:latin typeface="Source Sans Pro"/>
              </a:rPr>
              <a:t> : </a:t>
            </a:r>
            <a:r>
              <a:rPr lang="en-US" sz="1200" dirty="0">
                <a:solidFill>
                  <a:srgbClr val="0078AF"/>
                </a:solidFill>
                <a:latin typeface="Source Sans Pro"/>
                <a:hlinkClick r:id="rId4"/>
              </a:rPr>
              <a:t>https://www.encyclopedie-environnement.org/en/air-en/colours-sky/</a:t>
            </a:r>
            <a:r>
              <a:rPr lang="en-US" sz="1200" dirty="0">
                <a:solidFill>
                  <a:srgbClr val="000000"/>
                </a:solidFill>
                <a:latin typeface="Source Sans Pro"/>
              </a:rPr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18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701" y="216733"/>
            <a:ext cx="11514388" cy="5302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chemeClr val="tx1"/>
                </a:solidFill>
              </a:rPr>
              <a:t>Η ταχύτητα </a:t>
            </a: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l-GR" sz="2400" dirty="0" smtClean="0">
                <a:solidFill>
                  <a:schemeClr val="tx1"/>
                </a:solidFill>
              </a:rPr>
              <a:t> διάδοσης Η/Μ ακτινοβολίας εξαρτάται από:</a:t>
            </a:r>
            <a:r>
              <a:rPr lang="el-GR" sz="2400" dirty="0" smtClean="0">
                <a:solidFill>
                  <a:prstClr val="white"/>
                </a:solidFill>
              </a:rPr>
              <a:t> 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ιδιότητες μέσου</a:t>
            </a:r>
            <a:r>
              <a:rPr lang="el-GR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01" y="1286341"/>
            <a:ext cx="11093843" cy="58477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="1" baseline="-25000" dirty="0">
                <a:solidFill>
                  <a:schemeClr val="tx1"/>
                </a:solidFill>
              </a:rPr>
              <a:t>0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στο </a:t>
            </a:r>
            <a:r>
              <a:rPr lang="el-GR" sz="2800" b="1" dirty="0" smtClean="0">
                <a:solidFill>
                  <a:schemeClr val="tx1"/>
                </a:solidFill>
              </a:rPr>
              <a:t>κενό</a:t>
            </a:r>
            <a:r>
              <a:rPr lang="el-GR" sz="2400" dirty="0" smtClean="0">
                <a:solidFill>
                  <a:schemeClr val="tx1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l-GR" sz="2400" dirty="0" smtClean="0">
                <a:solidFill>
                  <a:schemeClr val="tx1"/>
                </a:solidFill>
              </a:rPr>
              <a:t>έχει την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ίδια τιμή  </a:t>
            </a:r>
            <a:r>
              <a:rPr lang="en-US" sz="2800" b="1" dirty="0" smtClean="0">
                <a:solidFill>
                  <a:schemeClr val="tx1"/>
                </a:solidFill>
              </a:rPr>
              <a:t>c</a:t>
            </a:r>
            <a:r>
              <a:rPr lang="en-US" sz="2800" b="1" baseline="-25000" dirty="0" smtClean="0">
                <a:solidFill>
                  <a:schemeClr val="tx1"/>
                </a:solidFill>
              </a:rPr>
              <a:t>0</a:t>
            </a:r>
            <a:r>
              <a:rPr lang="en-US" sz="2800" b="1" dirty="0" smtClean="0">
                <a:solidFill>
                  <a:schemeClr val="tx1"/>
                </a:solidFill>
              </a:rPr>
              <a:t> = 3 x 10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8</a:t>
            </a:r>
            <a:r>
              <a:rPr lang="en-US" sz="2800" b="1" dirty="0" smtClean="0">
                <a:solidFill>
                  <a:schemeClr val="tx1"/>
                </a:solidFill>
              </a:rPr>
              <a:t> m/sec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l-GR" sz="32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για </a:t>
            </a:r>
            <a:r>
              <a:rPr lang="el-GR" sz="2400" b="1" dirty="0" smtClean="0">
                <a:solidFill>
                  <a:schemeClr val="tx1"/>
                </a:solidFill>
              </a:rPr>
              <a:t>όλες</a:t>
            </a:r>
            <a:r>
              <a:rPr lang="el-GR" sz="2400" dirty="0" smtClean="0">
                <a:solidFill>
                  <a:schemeClr val="tx1"/>
                </a:solidFill>
              </a:rPr>
              <a:t> τις συχνότητες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f</a:t>
            </a:r>
            <a:endParaRPr lang="en-US" sz="24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noFill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schemeClr val="tx1"/>
                    </a:solidFill>
                  </a:rPr>
                  <a:t>σ</a:t>
                </a:r>
                <a:r>
                  <a:rPr lang="el-GR" sz="2400" dirty="0">
                    <a:solidFill>
                      <a:schemeClr val="tx1"/>
                    </a:solidFill>
                  </a:rPr>
                  <a:t>ε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l-GR" sz="2800" b="1" dirty="0" smtClean="0">
                    <a:solidFill>
                      <a:schemeClr val="tx1"/>
                    </a:solidFill>
                  </a:rPr>
                  <a:t>υλικό μέσο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9701" y="3402101"/>
            <a:ext cx="10227284" cy="1409700"/>
            <a:chOff x="643916" y="68072"/>
            <a:chExt cx="10227284" cy="1409700"/>
          </a:xfrm>
        </p:grpSpPr>
        <p:sp>
          <p:nvSpPr>
            <p:cNvPr id="6" name="TextBox 5"/>
            <p:cNvSpPr txBox="1"/>
            <p:nvPr/>
          </p:nvSpPr>
          <p:spPr>
            <a:xfrm>
              <a:off x="643916" y="509053"/>
              <a:ext cx="4759636" cy="52322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(Απόλυτος) δείκτης διάθλασης</a:t>
              </a:r>
              <a:endParaRPr lang="en-US" sz="28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57900" y="68072"/>
              <a:ext cx="4813300" cy="1409700"/>
              <a:chOff x="6057900" y="68072"/>
              <a:chExt cx="4813300" cy="14097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178183" y="185888"/>
                <a:ext cx="4563054" cy="1156792"/>
                <a:chOff x="3289300" y="2420034"/>
                <a:chExt cx="4563054" cy="11567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600" dirty="0" smtClean="0"/>
                        <a:t>n 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oMath>
                      </a14:m>
                      <a:r>
                        <a:rPr lang="en-US" sz="3600" dirty="0" smtClean="0"/>
                        <a:t>  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13362" t="-2190" b="-1313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Right Arrow 10"/>
                <p:cNvSpPr/>
                <p:nvPr/>
              </p:nvSpPr>
              <p:spPr>
                <a:xfrm>
                  <a:off x="4724399" y="2969513"/>
                  <a:ext cx="1514463" cy="381000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</m:oMath>
                      </a14:m>
                      <a:r>
                        <a:rPr lang="en-US" sz="3600" dirty="0" smtClean="0"/>
                        <a:t> 1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8" name="Rectangle 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14151" r="-13725" b="-3490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Rectangle 8"/>
              <p:cNvSpPr/>
              <p:nvPr/>
            </p:nvSpPr>
            <p:spPr>
              <a:xfrm>
                <a:off x="6057900" y="68072"/>
                <a:ext cx="4813300" cy="1409700"/>
              </a:xfrm>
              <a:prstGeom prst="rect">
                <a:avLst/>
              </a:prstGeom>
              <a:noFill/>
              <a:ln w="63500" cmpd="sng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809997" y="5902230"/>
                <a:ext cx="2056973" cy="777136"/>
              </a:xfrm>
              <a:prstGeom prst="rect">
                <a:avLst/>
              </a:prstGeom>
              <a:ln w="3175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800" dirty="0" smtClean="0"/>
                  <a:t>n = </a:t>
                </a:r>
                <a14:m>
                  <m:oMath xmlns:m="http://schemas.openxmlformats.org/officeDocument/2006/math">
                    <m:r>
                      <a:rPr lang="el-GR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den>
                    </m:f>
                    <m:r>
                      <a:rPr lang="el-GR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97" y="5902230"/>
                <a:ext cx="2056973" cy="777136"/>
              </a:xfrm>
              <a:prstGeom prst="rect">
                <a:avLst/>
              </a:prstGeom>
              <a:blipFill rotWithShape="0">
                <a:blip r:embed="rId8"/>
                <a:stretch>
                  <a:fillRect l="-5248" b="-752"/>
                </a:stretch>
              </a:blipFill>
              <a:ln w="3175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 flipH="1">
            <a:off x="6838483" y="6028317"/>
            <a:ext cx="261257" cy="11721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11843" y="6408321"/>
            <a:ext cx="257268" cy="211021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6444728" y="4811801"/>
            <a:ext cx="166890" cy="1036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D95E596-1BCA-496A-9F87-FA9F7D8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07" y="573832"/>
            <a:ext cx="10972800" cy="908720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Πόλωση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A8FFC30E-C725-460B-A5AD-7F3AE5891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31" y="1793631"/>
            <a:ext cx="10632830" cy="4114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l-GR" sz="2800" dirty="0" smtClean="0"/>
          </a:p>
          <a:p>
            <a:pPr>
              <a:lnSpc>
                <a:spcPct val="150000"/>
              </a:lnSpc>
            </a:pPr>
            <a:r>
              <a:rPr lang="el-GR" sz="2800" dirty="0" smtClean="0"/>
              <a:t>Πρόκειται </a:t>
            </a:r>
            <a:r>
              <a:rPr lang="el-GR" sz="2800" dirty="0"/>
              <a:t>για το φαινόμενο της μετατροπής δέσμης φυσικού φωτός σε δέσμη που οι ταλαντώσεις των πεδίων (Ε, Β) πραγματοποιούνται παράλληλα προς ένα συγκεκριμένο, χαρακτηριστικό επίπεδο.</a:t>
            </a:r>
          </a:p>
        </p:txBody>
      </p:sp>
    </p:spTree>
    <p:extLst>
      <p:ext uri="{BB962C8B-B14F-4D97-AF65-F5344CB8AC3E}">
        <p14:creationId xmlns:p14="http://schemas.microsoft.com/office/powerpoint/2010/main" val="665696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97400" y="316370"/>
            <a:ext cx="3346515" cy="707886"/>
          </a:xfrm>
        </p:spPr>
        <p:txBody>
          <a:bodyPr wrap="square" lIns="0" rIns="0">
            <a:spAutoFit/>
          </a:bodyPr>
          <a:lstStyle/>
          <a:p>
            <a:pPr algn="ctr"/>
            <a:r>
              <a:rPr lang="el-GR" sz="4000" dirty="0" smtClean="0"/>
              <a:t>Πόλωση φωτός</a:t>
            </a:r>
            <a:endParaRPr lang="el-GR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6" y="1355654"/>
            <a:ext cx="10566910" cy="464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756" y="6204743"/>
            <a:ext cx="4673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Circular.Polarization.Circularly.Polarized.Light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Circular.Polarizer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 Creating.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Left.Handed.Helix.View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-el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Ggia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ως κοινό κτήμα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5675" y="5509972"/>
            <a:ext cx="4910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And1mu - Own work, CC BY-SA 4.0, https://commons.wikimedia.org/w/index.php?curid=49759107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03" y="626725"/>
            <a:ext cx="5972175" cy="4972050"/>
          </a:xfrm>
          <a:prstGeom prst="rect">
            <a:avLst/>
          </a:prstGeom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187028" y="367645"/>
            <a:ext cx="4804398" cy="1323439"/>
          </a:xfrm>
          <a:prstGeom prst="rect">
            <a:avLst/>
          </a:prstGeom>
        </p:spPr>
        <p:txBody>
          <a:bodyPr vert="horz" wrap="square" lIns="0" tIns="45720" rIns="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Γραμμικά Πολωμένο φως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0" y="2699337"/>
            <a:ext cx="3183314" cy="23874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8211" y="5356412"/>
            <a:ext cx="48425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By Original: </a:t>
            </a:r>
            <a:r>
              <a:rPr lang="en-US" sz="1050" dirty="0" err="1"/>
              <a:t>Rogilbert</a:t>
            </a:r>
            <a:r>
              <a:rPr lang="en-US" sz="1050" dirty="0"/>
              <a:t> at French </a:t>
            </a:r>
            <a:r>
              <a:rPr lang="en-US" sz="1050" dirty="0" err="1"/>
              <a:t>WikipediaDerivative</a:t>
            </a:r>
            <a:r>
              <a:rPr lang="en-US" sz="1050" dirty="0"/>
              <a:t> work: </a:t>
            </a:r>
            <a:r>
              <a:rPr lang="en-US" sz="1050" dirty="0" err="1"/>
              <a:t>User:Waugsberg</a:t>
            </a:r>
            <a:r>
              <a:rPr lang="en-US" sz="1050" dirty="0"/>
              <a:t> - This file was derived </a:t>
            </a:r>
            <a:r>
              <a:rPr lang="en-US" sz="1050" dirty="0" err="1" smtClean="0"/>
              <a:t>from:Animation</a:t>
            </a:r>
            <a:r>
              <a:rPr lang="en-US" sz="1050" dirty="0" smtClean="0"/>
              <a:t> polariseur.gifPolariseur1.JPGPolariseur2.JPGPolariseur3.JPGPolariseur4.JPGPolariseur5.JPG</a:t>
            </a:r>
            <a:r>
              <a:rPr lang="en-US" sz="1050" dirty="0"/>
              <a:t>, Public Domain, https://commons.wikimedia.org/w/index.php?curid=1337176</a:t>
            </a:r>
          </a:p>
        </p:txBody>
      </p:sp>
    </p:spTree>
    <p:extLst>
      <p:ext uri="{BB962C8B-B14F-4D97-AF65-F5344CB8AC3E}">
        <p14:creationId xmlns:p14="http://schemas.microsoft.com/office/powerpoint/2010/main" val="37156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785" t="15969" r="15392" b="8213"/>
          <a:stretch/>
        </p:blipFill>
        <p:spPr>
          <a:xfrm>
            <a:off x="896490" y="1954306"/>
            <a:ext cx="5200093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785" t="14226" r="15196" b="9608"/>
          <a:stretch/>
        </p:blipFill>
        <p:spPr>
          <a:xfrm>
            <a:off x="6400817" y="1954306"/>
            <a:ext cx="5192197" cy="347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8540" y="143435"/>
            <a:ext cx="4939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dirty="0" smtClean="0"/>
              <a:t>ΠΟΛΩΣΗ &amp; ΦΩΤΟΓΡΑΦΙΑ</a:t>
            </a:r>
          </a:p>
          <a:p>
            <a:pPr algn="ctr"/>
            <a:r>
              <a:rPr lang="el-GR" sz="3600" dirty="0" smtClean="0"/>
              <a:t>ΠΟΛΩΤΙΚΑ ΦΙΛΤΡΑ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416443" y="6039568"/>
            <a:ext cx="8283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ΤΟ ΠΟΛΩΜΕΝΟ </a:t>
            </a:r>
            <a:r>
              <a:rPr lang="el-GR" sz="1600" dirty="0" smtClean="0"/>
              <a:t>ΦΩΣ ΣΤΗΝ </a:t>
            </a:r>
            <a:r>
              <a:rPr lang="el-GR" sz="1600" dirty="0"/>
              <a:t>ΕΠΙΣΤΗΜΗ ΚΑΙ ΤΗ </a:t>
            </a:r>
            <a:r>
              <a:rPr lang="el-GR" sz="1600" dirty="0" smtClean="0"/>
              <a:t>ΦΩΤΟΓΡΑΦΙΑ, </a:t>
            </a:r>
          </a:p>
          <a:p>
            <a:r>
              <a:rPr lang="el-GR" sz="1600" dirty="0" smtClean="0"/>
              <a:t>Π</a:t>
            </a:r>
            <a:r>
              <a:rPr lang="el-GR" sz="1600" dirty="0"/>
              <a:t>. </a:t>
            </a:r>
            <a:r>
              <a:rPr lang="el-GR" sz="1600" dirty="0" smtClean="0"/>
              <a:t>Λάζος πτυχιακή εργασία, Τμήμα Φωτογραφίας &amp; Οπτικοακουστικών τεχνών, ΤΕΙ Αθήνας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010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1759" y="401510"/>
            <a:ext cx="4804398" cy="1323439"/>
          </a:xfrm>
        </p:spPr>
        <p:txBody>
          <a:bodyPr wrap="square" lIns="0" rIns="0">
            <a:spAutoFit/>
          </a:bodyPr>
          <a:lstStyle/>
          <a:p>
            <a:pPr algn="ctr"/>
            <a:r>
              <a:rPr lang="el-GR" sz="4000" dirty="0" smtClean="0"/>
              <a:t>Κυκλικά Πολωμένο φως</a:t>
            </a:r>
            <a:endParaRPr lang="el-GR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67" y="93033"/>
            <a:ext cx="4190031" cy="42079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4930" y="4500738"/>
            <a:ext cx="37518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By </a:t>
            </a:r>
            <a:r>
              <a:rPr lang="en-US" sz="1100" dirty="0" err="1"/>
              <a:t>de:Benutzer:Averse</a:t>
            </a:r>
            <a:r>
              <a:rPr lang="en-US" sz="1100" dirty="0"/>
              <a:t> - http://www.radartutorial.eu/06.antennas/pic/zirkulanim.gif via de.wikipedia.org, CC BY-SA 2.0, https://commons.wikimedia.org/w/index.php?curid=4849061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695" y="6332430"/>
            <a:ext cx="8073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 Dave3457 - Own work, Public Domain, https://commons.wikimedia.org/w/index.php?curid=9862801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8" y="2057523"/>
            <a:ext cx="6311767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DFD4A57-9AE5-4B94-A8AA-6E1F31A9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Πόλωση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2C6328A-AF4B-4E45-BD91-91C6BDA78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661" y="1025352"/>
            <a:ext cx="9302262" cy="42511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endParaRPr lang="el-GR" sz="3200" dirty="0"/>
          </a:p>
          <a:p>
            <a:pPr>
              <a:lnSpc>
                <a:spcPct val="150000"/>
              </a:lnSpc>
            </a:pPr>
            <a:r>
              <a:rPr lang="el-GR" sz="3200" b="1" dirty="0" smtClean="0">
                <a:solidFill>
                  <a:srgbClr val="C00000"/>
                </a:solidFill>
              </a:rPr>
              <a:t>Προσοχή !</a:t>
            </a:r>
            <a:endParaRPr lang="en-US" sz="3200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sz="3200" dirty="0"/>
              <a:t>Άλλο πράγμα η διεύθυνση ταλάντωσης του ηλεκτρικού πεδίου Ε </a:t>
            </a:r>
            <a:endParaRPr lang="el-GR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l-GR" sz="3200" dirty="0" smtClean="0"/>
              <a:t>και </a:t>
            </a:r>
            <a:r>
              <a:rPr lang="el-GR" sz="3200" dirty="0"/>
              <a:t>άλλο η διεύθυνση διάδοσης του φωτός (πορεία φωτεινής ακτίνας). </a:t>
            </a:r>
          </a:p>
        </p:txBody>
      </p:sp>
    </p:spTree>
    <p:extLst>
      <p:ext uri="{BB962C8B-B14F-4D97-AF65-F5344CB8AC3E}">
        <p14:creationId xmlns:p14="http://schemas.microsoft.com/office/powerpoint/2010/main" val="5847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68216"/>
            <a:ext cx="11462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l-GR" sz="3600" dirty="0" smtClean="0"/>
              <a:t>Πώς μπορεί </a:t>
            </a:r>
            <a:r>
              <a:rPr lang="el-GR" sz="3600" dirty="0"/>
              <a:t>το φυσικό φως </a:t>
            </a:r>
            <a:r>
              <a:rPr lang="el-GR" sz="3600" dirty="0" smtClean="0"/>
              <a:t>να μετατραπεί σε πολωμένο;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485292" y="1852246"/>
            <a:ext cx="761246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/>
              <a:t>Διέλευση μέσα από πολωτή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/>
              <a:t>Ανάκλαση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/>
              <a:t>Διάθλαση – διπλοθλαστικά υλικά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/>
              <a:t>Εκλεκτική Απορρόφηση – διχρωϊκά υλικά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/>
              <a:t>Σκέδαση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23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FD156EF-53C7-4C3A-AA38-7B2FCFD7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1" y="0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Φυσικό φως σε πολωτή</a:t>
            </a:r>
          </a:p>
        </p:txBody>
      </p:sp>
      <p:pic>
        <p:nvPicPr>
          <p:cNvPr id="2050" name="Picture 2" descr="Φυσική (Γ Γενικού Λυκείου - Γενικής Παιδείας) - ΑΝΕΝΕΡΓΟ ...">
            <a:extLst>
              <a:ext uri="{FF2B5EF4-FFF2-40B4-BE49-F238E27FC236}">
                <a16:creationId xmlns:a16="http://schemas.microsoft.com/office/drawing/2014/main" xmlns="" id="{6283AEC8-127C-446B-BEBA-834D63EA93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1" y="1325563"/>
            <a:ext cx="4904827" cy="333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639842" y="1511599"/>
            <a:ext cx="5237310" cy="4761482"/>
            <a:chOff x="6639842" y="1511599"/>
            <a:chExt cx="5237310" cy="4761482"/>
          </a:xfrm>
        </p:grpSpPr>
        <p:pic>
          <p:nvPicPr>
            <p:cNvPr id="2052" name="Picture 4" descr="ΕΙΔΗ ΚΥΜΑΤΩΝ">
              <a:extLst>
                <a:ext uri="{FF2B5EF4-FFF2-40B4-BE49-F238E27FC236}">
                  <a16:creationId xmlns:a16="http://schemas.microsoft.com/office/drawing/2014/main" xmlns="" id="{2D5AD719-9401-4029-A815-929ACE4AC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842" y="2238314"/>
              <a:ext cx="4798630" cy="40347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261955" y="1511599"/>
              <a:ext cx="2615197" cy="64633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192DB1"/>
                  </a:solidFill>
                </a:rPr>
                <a:t>Χαρακτηριστικό επίπεδο - επίπεδο πόλωσης</a:t>
              </a:r>
              <a:endParaRPr lang="en-US" b="1" dirty="0">
                <a:solidFill>
                  <a:srgbClr val="192DB1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3" idx="2"/>
            </p:cNvCxnSpPr>
            <p:nvPr/>
          </p:nvCxnSpPr>
          <p:spPr>
            <a:xfrm flipH="1">
              <a:off x="9887578" y="2157930"/>
              <a:ext cx="681976" cy="4320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91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F851D4A-6DB1-4649-9310-8945BD4D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544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Μηχανικό ανάλογο</a:t>
            </a:r>
          </a:p>
        </p:txBody>
      </p:sp>
      <p:pic>
        <p:nvPicPr>
          <p:cNvPr id="2050" name="Picture 2" descr="ΕΙΔΗ ΚΥΜΑΤΩΝ">
            <a:extLst>
              <a:ext uri="{FF2B5EF4-FFF2-40B4-BE49-F238E27FC236}">
                <a16:creationId xmlns:a16="http://schemas.microsoft.com/office/drawing/2014/main" xmlns="" id="{6320DCE1-05CD-41DC-8BA5-92BB120FE9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44" y="1289538"/>
            <a:ext cx="7279529" cy="49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7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9175" y="478672"/>
            <a:ext cx="297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ΣΥΜΒΟΛΙΣΜΟΙ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/>
          <a:stretch/>
        </p:blipFill>
        <p:spPr>
          <a:xfrm>
            <a:off x="1314450" y="1361283"/>
            <a:ext cx="9772724" cy="40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9"/>
          <a:stretch/>
        </p:blipFill>
        <p:spPr>
          <a:xfrm>
            <a:off x="584481" y="1190199"/>
            <a:ext cx="6839466" cy="3749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5087" y="5438617"/>
            <a:ext cx="258859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ΦΥΣΙΚΟ ΦΩΣ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719882" y="2633832"/>
            <a:ext cx="44706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Ι</a:t>
            </a:r>
            <a:r>
              <a:rPr lang="el-GR" sz="3000" baseline="-25000" dirty="0" smtClean="0"/>
              <a:t>παραλ</a:t>
            </a:r>
            <a:r>
              <a:rPr lang="el-GR" sz="3000" dirty="0" smtClean="0"/>
              <a:t> = Ι</a:t>
            </a:r>
            <a:r>
              <a:rPr lang="el-GR" sz="3000" baseline="-25000" dirty="0" smtClean="0"/>
              <a:t>καθ</a:t>
            </a:r>
            <a:r>
              <a:rPr lang="el-GR" sz="3000" baseline="-25000" dirty="0"/>
              <a:t> </a:t>
            </a:r>
            <a:r>
              <a:rPr lang="el-GR" sz="3000" dirty="0" smtClean="0"/>
              <a:t> </a:t>
            </a:r>
            <a:r>
              <a:rPr lang="el-GR" sz="3000" dirty="0" smtClean="0">
                <a:latin typeface="Arial Black" panose="020B0A04020102020204" pitchFamily="34" charset="0"/>
              </a:rPr>
              <a:t>→ </a:t>
            </a:r>
            <a:r>
              <a:rPr lang="el-GR" sz="3000" dirty="0" smtClean="0"/>
              <a:t>Ι</a:t>
            </a:r>
            <a:r>
              <a:rPr lang="el-GR" sz="3000" baseline="-25000" dirty="0" smtClean="0"/>
              <a:t>αρχ</a:t>
            </a:r>
            <a:r>
              <a:rPr lang="el-GR" sz="3000" dirty="0" smtClean="0"/>
              <a:t> = </a:t>
            </a:r>
            <a:r>
              <a:rPr lang="el-GR" sz="3000" dirty="0" smtClean="0"/>
              <a:t>2·Ι</a:t>
            </a:r>
            <a:r>
              <a:rPr lang="el-GR" sz="3000" baseline="-25000" dirty="0" smtClean="0"/>
              <a:t>παραλ</a:t>
            </a:r>
            <a:endParaRPr lang="en-US" sz="3000" baseline="-25000" dirty="0" smtClean="0"/>
          </a:p>
          <a:p>
            <a:endParaRPr lang="en-US" sz="30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8607020" y="1631659"/>
            <a:ext cx="19872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Ι</a:t>
            </a:r>
            <a:r>
              <a:rPr lang="el-GR" sz="3000" baseline="-25000" dirty="0" smtClean="0"/>
              <a:t>εξερχ</a:t>
            </a:r>
            <a:r>
              <a:rPr lang="el-GR" sz="3000" dirty="0" smtClean="0"/>
              <a:t> = Ι</a:t>
            </a:r>
            <a:r>
              <a:rPr lang="el-GR" sz="3000" baseline="-25000" dirty="0" smtClean="0"/>
              <a:t>παραλ</a:t>
            </a:r>
            <a:endParaRPr lang="en-US" sz="30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7207582" y="5438617"/>
            <a:ext cx="2642518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/>
              <a:t>Ι</a:t>
            </a:r>
            <a:r>
              <a:rPr lang="el-GR" sz="3600" b="1" baseline="-25000" dirty="0" smtClean="0"/>
              <a:t>εξερχ</a:t>
            </a:r>
            <a:r>
              <a:rPr lang="el-GR" sz="3600" b="1" dirty="0" smtClean="0"/>
              <a:t> =0.5 Ι</a:t>
            </a:r>
            <a:r>
              <a:rPr lang="el-GR" sz="3600" b="1" baseline="-25000" dirty="0" smtClean="0"/>
              <a:t>αρχ</a:t>
            </a:r>
            <a:endParaRPr lang="en-US" sz="3600" b="1" baseline="-25000" dirty="0"/>
          </a:p>
        </p:txBody>
      </p:sp>
      <p:sp>
        <p:nvSpPr>
          <p:cNvPr id="11" name="Right Arrow 10"/>
          <p:cNvSpPr/>
          <p:nvPr/>
        </p:nvSpPr>
        <p:spPr>
          <a:xfrm>
            <a:off x="6135985" y="5588476"/>
            <a:ext cx="789293" cy="34661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Τίτλος 1">
            <a:extLst>
              <a:ext uri="{FF2B5EF4-FFF2-40B4-BE49-F238E27FC236}">
                <a16:creationId xmlns:a16="http://schemas.microsoft.com/office/drawing/2014/main" xmlns="" id="{18140C35-2568-4CF6-8A8B-92740A414C32}"/>
              </a:ext>
            </a:extLst>
          </p:cNvPr>
          <p:cNvSpPr txBox="1">
            <a:spLocks/>
          </p:cNvSpPr>
          <p:nvPr/>
        </p:nvSpPr>
        <p:spPr>
          <a:xfrm>
            <a:off x="878185" y="220874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Φυσικό φως σε πολωτή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371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8140C35-2568-4CF6-8A8B-92740A41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559811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Φυσικό φως σε πολωτή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FDDFF25-8621-4057-BFD4-8173D874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85" y="1576024"/>
            <a:ext cx="10791092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dirty="0"/>
              <a:t>Το διερχόμενο φως έχει σταθερή ένταση ανεξάρτητα της θέσης του χαρακτηριστικού επιπέδου του πολωτή.</a:t>
            </a:r>
          </a:p>
          <a:p>
            <a:pPr>
              <a:lnSpc>
                <a:spcPct val="150000"/>
              </a:lnSpc>
            </a:pPr>
            <a:r>
              <a:rPr lang="el-GR" dirty="0"/>
              <a:t>Η ένταση αυτή είναι ακριβώς η μισή της αρχικής προσπίπτουσας.</a:t>
            </a:r>
          </a:p>
          <a:p>
            <a:pPr>
              <a:lnSpc>
                <a:spcPct val="150000"/>
              </a:lnSpc>
            </a:pPr>
            <a:r>
              <a:rPr lang="el-GR" dirty="0"/>
              <a:t>Το εξερχόμενο φως είναι τώρα γραμμικά πολωμένο στη διεύθυνση του πολωτή.   </a:t>
            </a:r>
          </a:p>
        </p:txBody>
      </p:sp>
    </p:spTree>
    <p:extLst>
      <p:ext uri="{BB962C8B-B14F-4D97-AF65-F5344CB8AC3E}">
        <p14:creationId xmlns:p14="http://schemas.microsoft.com/office/powerpoint/2010/main" val="31619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C29701B-E381-4A46-B30E-EEB46D7D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4" y="477749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Γραμμικά φίλτρα κάθετα</a:t>
            </a:r>
          </a:p>
        </p:txBody>
      </p:sp>
      <p:pic>
        <p:nvPicPr>
          <p:cNvPr id="1026" name="Picture 2" descr="Light Website : Πόλωση του φωτός">
            <a:extLst>
              <a:ext uri="{FF2B5EF4-FFF2-40B4-BE49-F238E27FC236}">
                <a16:creationId xmlns:a16="http://schemas.microsoft.com/office/drawing/2014/main" xmlns="" id="{A3E464CF-B3DD-47E7-A3B4-4CC50D4B3A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7" y="1500554"/>
            <a:ext cx="6732058" cy="49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6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67" y="1634114"/>
            <a:ext cx="7248936" cy="42331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9312" y="5893684"/>
            <a:ext cx="4020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/>
              <a:t>Π</a:t>
            </a:r>
            <a:r>
              <a:rPr lang="el-GR" sz="1600" dirty="0"/>
              <a:t>. </a:t>
            </a:r>
            <a:r>
              <a:rPr lang="el-GR" sz="1600" dirty="0" smtClean="0"/>
              <a:t>Λάζος πτυχιακή εργασία, ΤΕΙ Αθήνας 2013</a:t>
            </a:r>
            <a:endParaRPr lang="en-US" sz="1600" dirty="0" smtClean="0"/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xmlns="" id="{8C29701B-E381-4A46-B30E-EEB46D7D83D8}"/>
              </a:ext>
            </a:extLst>
          </p:cNvPr>
          <p:cNvSpPr txBox="1">
            <a:spLocks/>
          </p:cNvSpPr>
          <p:nvPr/>
        </p:nvSpPr>
        <p:spPr>
          <a:xfrm>
            <a:off x="2841170" y="274372"/>
            <a:ext cx="6736583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Γραμμικά φίλτρα κάθετα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5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12" y="1956816"/>
            <a:ext cx="5215650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80" y="1956816"/>
            <a:ext cx="5215650" cy="3474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4725" y="5698909"/>
            <a:ext cx="8283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ΤΟ ΠΟΛΩΜΕΝΟ </a:t>
            </a:r>
            <a:r>
              <a:rPr lang="el-GR" sz="1600" dirty="0" smtClean="0"/>
              <a:t>ΦΩΣ ΣΤΗΝ </a:t>
            </a:r>
            <a:r>
              <a:rPr lang="el-GR" sz="1600" dirty="0"/>
              <a:t>ΕΠΙΣΤΗΜΗ ΚΑΙ ΤΗ </a:t>
            </a:r>
            <a:r>
              <a:rPr lang="el-GR" sz="1600" dirty="0" smtClean="0"/>
              <a:t>ΦΩΤΟΓΡΑΦΙΑ, </a:t>
            </a:r>
          </a:p>
          <a:p>
            <a:r>
              <a:rPr lang="el-GR" sz="1600" dirty="0" smtClean="0"/>
              <a:t>Π</a:t>
            </a:r>
            <a:r>
              <a:rPr lang="el-GR" sz="1600" dirty="0"/>
              <a:t>. </a:t>
            </a:r>
            <a:r>
              <a:rPr lang="el-GR" sz="1600" dirty="0" smtClean="0"/>
              <a:t>Λάζος πτυχιακή εργασία, Τμήμα Φωτογραφίας &amp; Οπτικοακουστικών τεχνών, ΤΕΙ Αθήνας 2013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518540" y="143435"/>
            <a:ext cx="4939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dirty="0" smtClean="0"/>
              <a:t>ΠΟΛΩΣΗ &amp; ΦΩΤΟΓΡΑΦΙΑ</a:t>
            </a:r>
          </a:p>
          <a:p>
            <a:pPr algn="ctr"/>
            <a:r>
              <a:rPr lang="el-GR" sz="3600" dirty="0" smtClean="0"/>
              <a:t>ΠΟΛΩΤΙΚΑ ΦΙΛΤΡΑ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429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66D4CEE-189D-43C8-9E35-484CC02C4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261" y="395687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Γραμμικά φίλτρα κάθετα</a:t>
            </a:r>
          </a:p>
        </p:txBody>
      </p:sp>
      <p:pic>
        <p:nvPicPr>
          <p:cNvPr id="2050" name="Picture 2" descr="Νόμος Malus: Διατύπωση - Κολέγια και πανεπιστήμια - 2020">
            <a:extLst>
              <a:ext uri="{FF2B5EF4-FFF2-40B4-BE49-F238E27FC236}">
                <a16:creationId xmlns:a16="http://schemas.microsoft.com/office/drawing/2014/main" xmlns="" id="{D242602E-8813-48B9-BDA3-5155002765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98" y="1364389"/>
            <a:ext cx="5861393" cy="48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754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ΕΙΔΗ ΚΥΜΑΤΩΝ">
            <a:extLst>
              <a:ext uri="{FF2B5EF4-FFF2-40B4-BE49-F238E27FC236}">
                <a16:creationId xmlns:a16="http://schemas.microsoft.com/office/drawing/2014/main" xmlns="" id="{AF62E05D-F557-434B-A563-992B901A2E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88" y="38871"/>
            <a:ext cx="5685224" cy="64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E5B0421-953B-4085-8BB1-93ED219B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38" y="333487"/>
            <a:ext cx="5035062" cy="701731"/>
          </a:xfrm>
        </p:spPr>
        <p:txBody>
          <a:bodyPr wrap="square">
            <a:spAutoFit/>
          </a:bodyPr>
          <a:lstStyle/>
          <a:p>
            <a:pPr algn="ctr"/>
            <a:r>
              <a:rPr lang="el-GR" dirty="0"/>
              <a:t>Πολωτής - </a:t>
            </a:r>
            <a:r>
              <a:rPr lang="el-GR" dirty="0" err="1"/>
              <a:t>Αναλύτης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6758354" y="6118559"/>
            <a:ext cx="49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latin typeface="TimesNewRoman"/>
              </a:rPr>
              <a:t>Αλεξόπουλου</a:t>
            </a:r>
            <a:r>
              <a:rPr lang="el-GR" sz="1400" dirty="0">
                <a:latin typeface="Times-Roman"/>
              </a:rPr>
              <a:t>, </a:t>
            </a:r>
            <a:r>
              <a:rPr lang="el-GR" sz="1400" dirty="0">
                <a:latin typeface="TimesNewRoman"/>
              </a:rPr>
              <a:t>Κ</a:t>
            </a:r>
            <a:r>
              <a:rPr lang="el-GR" sz="1400" dirty="0">
                <a:latin typeface="Times-Roman"/>
              </a:rPr>
              <a:t>. </a:t>
            </a:r>
            <a:r>
              <a:rPr lang="el-GR" sz="1400" dirty="0">
                <a:latin typeface="TimesNewRoman"/>
              </a:rPr>
              <a:t>Μαρίνου</a:t>
            </a:r>
            <a:r>
              <a:rPr lang="el-GR" sz="1400" dirty="0">
                <a:latin typeface="Times-Roman"/>
              </a:rPr>
              <a:t>, </a:t>
            </a:r>
            <a:r>
              <a:rPr lang="el-GR" sz="1400" dirty="0">
                <a:latin typeface="TimesNewRoman"/>
              </a:rPr>
              <a:t>Ι</a:t>
            </a:r>
            <a:r>
              <a:rPr lang="el-GR" sz="1400" dirty="0">
                <a:latin typeface="Times-Roman"/>
              </a:rPr>
              <a:t>.(1992): </a:t>
            </a:r>
            <a:r>
              <a:rPr lang="el-GR" sz="1400" dirty="0">
                <a:latin typeface="TimesNewRoman"/>
              </a:rPr>
              <a:t>Γενική </a:t>
            </a:r>
            <a:r>
              <a:rPr lang="el-GR" sz="1400" dirty="0" smtClean="0">
                <a:latin typeface="TimesNewRoman"/>
              </a:rPr>
              <a:t>Φυσική</a:t>
            </a:r>
            <a:r>
              <a:rPr lang="el-GR" sz="1400" dirty="0" smtClean="0">
                <a:latin typeface="Times-Roman"/>
              </a:rPr>
              <a:t>- Ο</a:t>
            </a:r>
            <a:r>
              <a:rPr lang="el-GR" sz="1400" dirty="0" smtClean="0">
                <a:latin typeface="TimesNewRoman"/>
              </a:rPr>
              <a:t>πτική</a:t>
            </a:r>
            <a:r>
              <a:rPr lang="el-GR" sz="1400" dirty="0">
                <a:latin typeface="Times-Roman"/>
              </a:rPr>
              <a:t>, </a:t>
            </a:r>
            <a:r>
              <a:rPr lang="el-GR" sz="1400" dirty="0" smtClean="0">
                <a:latin typeface="TimesNewRoman"/>
              </a:rPr>
              <a:t>Εκδόσεις Κοκοτσάκης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1059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5077" y="164123"/>
            <a:ext cx="431489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ΜΗΧΑΝΙΚΟ ΑΝΑΛΟΓΟ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52599"/>
            <a:ext cx="5669280" cy="2908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33" b="1667"/>
          <a:stretch/>
        </p:blipFill>
        <p:spPr>
          <a:xfrm>
            <a:off x="6153150" y="1295400"/>
            <a:ext cx="59055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F4E2484-C8C1-4629-926A-094CE02FF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4" y="294641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Νόμος του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Malus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6F0DF7D4-F969-472F-9DC7-8FADEF3E8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8041551" cy="4582160"/>
          </a:xfrm>
        </p:spPr>
        <p:txBody>
          <a:bodyPr/>
          <a:lstStyle/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</p:txBody>
      </p:sp>
      <p:pic>
        <p:nvPicPr>
          <p:cNvPr id="1030" name="Picture 6" descr="Untitled">
            <a:extLst>
              <a:ext uri="{FF2B5EF4-FFF2-40B4-BE49-F238E27FC236}">
                <a16:creationId xmlns:a16="http://schemas.microsoft.com/office/drawing/2014/main" xmlns="" id="{E65CDCA5-C1F9-4120-82BD-1D3BC65E2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" y="1125415"/>
            <a:ext cx="11237949" cy="405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84619" y="5335948"/>
            <a:ext cx="3175870" cy="701731"/>
          </a:xfrm>
          <a:prstGeom prst="rect">
            <a:avLst/>
          </a:prstGeom>
          <a:ln w="57150" cmpd="dbl">
            <a:solidFill>
              <a:srgbClr val="C61814"/>
            </a:solidFill>
            <a:prstDash val="solid"/>
          </a:ln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400" dirty="0">
                <a:solidFill>
                  <a:prstClr val="black"/>
                </a:solidFill>
              </a:rPr>
              <a:t>I = I</a:t>
            </a:r>
            <a:r>
              <a:rPr lang="el-GR" sz="4400" baseline="-25000" dirty="0">
                <a:solidFill>
                  <a:prstClr val="black"/>
                </a:solidFill>
              </a:rPr>
              <a:t>ο</a:t>
            </a:r>
            <a:r>
              <a:rPr lang="el-GR" sz="4400" dirty="0">
                <a:solidFill>
                  <a:prstClr val="black"/>
                </a:solidFill>
              </a:rPr>
              <a:t> συν</a:t>
            </a:r>
            <a:r>
              <a:rPr lang="en-US" sz="4400" baseline="30000" dirty="0">
                <a:solidFill>
                  <a:prstClr val="black"/>
                </a:solidFill>
              </a:rPr>
              <a:t>2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l-GR" sz="4400" dirty="0" smtClean="0">
                <a:solidFill>
                  <a:prstClr val="black"/>
                </a:solidFill>
              </a:rPr>
              <a:t>(α)</a:t>
            </a:r>
            <a:endParaRPr lang="el-GR" sz="4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6781" y="2507969"/>
            <a:ext cx="131446" cy="276999"/>
          </a:xfrm>
          <a:prstGeom prst="rect">
            <a:avLst/>
          </a:prstGeom>
          <a:solidFill>
            <a:srgbClr val="EDAC77"/>
          </a:solidFill>
        </p:spPr>
        <p:txBody>
          <a:bodyPr wrap="none" lIns="0" tIns="0" rIns="0" bIns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8"/>
          <a:stretch/>
        </p:blipFill>
        <p:spPr>
          <a:xfrm>
            <a:off x="932827" y="1488971"/>
            <a:ext cx="8800669" cy="43677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2827" y="358534"/>
            <a:ext cx="1030121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4400" dirty="0" smtClean="0"/>
              <a:t>ΓΡΑΜΜΙΚΑ ΠΟΛΩΜΕΝΟ </a:t>
            </a:r>
            <a:r>
              <a:rPr lang="el-GR" sz="4400" dirty="0"/>
              <a:t>ΦΩΣ - </a:t>
            </a:r>
            <a:r>
              <a:rPr lang="el-GR" sz="4400" dirty="0" smtClean="0"/>
              <a:t>νόμος </a:t>
            </a:r>
            <a:r>
              <a:rPr lang="en-US" sz="4400" dirty="0" err="1" smtClean="0"/>
              <a:t>Malus</a:t>
            </a: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5083630" y="5632931"/>
            <a:ext cx="595448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3200" dirty="0"/>
              <a:t>Ε</a:t>
            </a:r>
            <a:r>
              <a:rPr lang="el-GR" sz="3200" baseline="-25000" dirty="0"/>
              <a:t>0Χ</a:t>
            </a:r>
            <a:r>
              <a:rPr lang="el-GR" sz="3200" dirty="0"/>
              <a:t>=Ε</a:t>
            </a:r>
            <a:r>
              <a:rPr lang="el-GR" sz="3200" baseline="-25000" dirty="0"/>
              <a:t>0</a:t>
            </a:r>
            <a:r>
              <a:rPr lang="el-GR" sz="3200" dirty="0"/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3200" dirty="0" smtClean="0"/>
              <a:t>συνα </a:t>
            </a:r>
            <a:r>
              <a:rPr 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</a:t>
            </a:r>
            <a:r>
              <a:rPr lang="el-GR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εξερχ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=Ι</a:t>
            </a:r>
            <a:r>
              <a:rPr lang="el-GR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αρχ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</a:t>
            </a:r>
            <a:r>
              <a:rPr lang="el-GR" sz="32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endParaRPr lang="en-US" sz="32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74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" y="681643"/>
            <a:ext cx="1115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Πώς μπορούμε να ελέγξουμε με έναν πολωτή αν το φως είναι ή όχι γραμμικά πολωμένο;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48640" y="2745971"/>
            <a:ext cx="11155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Απάντηση:</a:t>
            </a:r>
          </a:p>
          <a:p>
            <a:r>
              <a:rPr lang="el-GR" sz="3200" dirty="0" smtClean="0"/>
              <a:t>Αν το φως που προσπίπτει στον πολωτή δεν είναι γραμμικά πολωμένο, τότε η ένταση του εξερχόμενου φωτός είναι ανεξάρτητη από τον προσανατολισμό του χαρακτηριστικού επιπέδου του πολωτή, συνεπώς δεν μεταβάλλεται στρέφοντας τον πολωτή.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354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1594" r="5072" b="21497"/>
          <a:stretch/>
        </p:blipFill>
        <p:spPr>
          <a:xfrm>
            <a:off x="450573" y="2922105"/>
            <a:ext cx="11338560" cy="2479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766" y="430093"/>
            <a:ext cx="11306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Στα τέσσερα ζεύγη πολωτικών φίλτρων του παρακάτω σχήματος προσπίπτει μη-πολωμένο φως της ίδιας έντασης.</a:t>
            </a:r>
          </a:p>
          <a:p>
            <a:r>
              <a:rPr lang="el-GR" sz="2800" dirty="0" smtClean="0"/>
              <a:t>Κατατάξτε σε αύξουσα σειρά (από τη μικρότερη στη μεγαλύτερη) την ένταση </a:t>
            </a:r>
            <a:r>
              <a:rPr lang="en-US" sz="2800" dirty="0" smtClean="0"/>
              <a:t>I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, I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, I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, I</a:t>
            </a:r>
            <a:r>
              <a:rPr lang="en-US" sz="2800" baseline="-25000" dirty="0" smtClean="0"/>
              <a:t>D</a:t>
            </a:r>
            <a:r>
              <a:rPr lang="en-US" sz="2800" dirty="0" smtClean="0"/>
              <a:t> </a:t>
            </a:r>
            <a:r>
              <a:rPr lang="el-GR" sz="2800" dirty="0" smtClean="0"/>
              <a:t>του φωτός που εξέρχεται από το κάθε ζεύγος.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37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CC62B05-627A-471D-9BE0-B4CF981C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φωτός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xmlns="" id="{B5F055EB-2EC1-4B81-8268-6220583C4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l-GR" dirty="0" smtClean="0"/>
                  <a:t>ΓΡΑΜΜΙΚΑ ΠΟΛΩΜΕΝΟ ΦΩΣ :</a:t>
                </a:r>
              </a:p>
              <a:p>
                <a:pPr marL="0" indent="0">
                  <a:buNone/>
                </a:pPr>
                <a:r>
                  <a:rPr lang="el-GR" dirty="0"/>
                  <a:t>Το επίπεδο ταλάντωσης (του ηλεκτρικού πεδίου) είναι ΜΟΝΟ ένα.</a:t>
                </a:r>
              </a:p>
              <a:p>
                <a:pPr marL="0" indent="0">
                  <a:buNone/>
                </a:pPr>
                <a:endParaRPr lang="el-GR" dirty="0"/>
              </a:p>
              <a:p>
                <a:r>
                  <a:rPr lang="el-GR" dirty="0"/>
                  <a:t>ΜΕΡΙΚΑ ΠΟΛΩΜΕΝΟ ΦΩΣ </a:t>
                </a:r>
                <a:r>
                  <a:rPr lang="el-GR" dirty="0" smtClean="0"/>
                  <a:t>:</a:t>
                </a:r>
                <a:endParaRPr lang="el-GR" dirty="0"/>
              </a:p>
              <a:p>
                <a:pPr marL="0" indent="0">
                  <a:buNone/>
                </a:pPr>
                <a:r>
                  <a:rPr lang="el-GR" dirty="0" smtClean="0"/>
                  <a:t>Ούτε μόνο ένα</a:t>
                </a:r>
                <a:r>
                  <a:rPr lang="en-US" dirty="0" smtClean="0"/>
                  <a:t> </a:t>
                </a:r>
                <a:r>
                  <a:rPr lang="el-GR" dirty="0" smtClean="0"/>
                  <a:t>το επίπεδο ταλάντωσης αλλά ούτε εντελώς τυχαία κατανεμημένα.</a:t>
                </a:r>
              </a:p>
              <a:p>
                <a:pPr marL="0" indent="0">
                  <a:buNone/>
                </a:pPr>
                <a:r>
                  <a:rPr lang="el-GR" b="1" dirty="0" smtClean="0"/>
                  <a:t>Βαθμός Πόλωσης </a:t>
                </a:r>
                <a:r>
                  <a:rPr lang="en-US" b="1" dirty="0" smtClean="0"/>
                  <a:t>P</a:t>
                </a:r>
                <a:r>
                  <a:rPr lang="en-US" dirty="0" smtClean="0"/>
                  <a:t>:</a:t>
                </a:r>
                <a:r>
                  <a:rPr lang="el-GR" dirty="0" smtClean="0"/>
                  <a:t>   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3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3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sub>
                        </m:sSub>
                        <m:r>
                          <a:rPr lang="el-GR" sz="32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sz="32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3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κ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sub>
                        </m:sSub>
                        <m:r>
                          <a:rPr lang="el-GR" sz="32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en-US" sz="32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κ</m:t>
                            </m:r>
                          </m:sub>
                        </m:sSub>
                      </m:den>
                    </m:f>
                  </m:oMath>
                </a14:m>
                <a:r>
                  <a:rPr lang="el-GR" dirty="0" smtClean="0"/>
                  <a:t>   ,   όπου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sub>
                    </m:sSub>
                    <m:r>
                      <a:rPr lang="el-GR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l-G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</m:oMath>
                </a14:m>
                <a:endParaRPr lang="el-GR" dirty="0" smtClean="0"/>
              </a:p>
              <a:p>
                <a:pPr marL="0" indent="0">
                  <a:buNone/>
                </a:pPr>
                <a:r>
                  <a:rPr lang="el-GR" dirty="0"/>
                  <a:t>	</a:t>
                </a:r>
                <a:r>
                  <a:rPr lang="el-GR" dirty="0" smtClean="0"/>
                  <a:t>						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κ</m:t>
                        </m:r>
                      </m:sub>
                    </m:sSub>
                    <m:r>
                      <a:rPr lang="el-G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r>
                      <a:rPr lang="el-G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l-GR" dirty="0"/>
              </a:p>
            </p:txBody>
          </p:sp>
        </mc:Choice>
        <mc:Fallback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xmlns="" id="{B5F055EB-2EC1-4B81-8268-6220583C4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/>
          <p:cNvSpPr/>
          <p:nvPr/>
        </p:nvSpPr>
        <p:spPr>
          <a:xfrm flipH="1">
            <a:off x="8506271" y="5057565"/>
            <a:ext cx="129397" cy="828137"/>
          </a:xfrm>
          <a:prstGeom prst="leftBrace">
            <a:avLst>
              <a:gd name="adj1" fmla="val 94047"/>
              <a:gd name="adj2" fmla="val 50000"/>
            </a:avLst>
          </a:prstGeom>
          <a:ln w="3175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35668" y="5240800"/>
            <a:ext cx="3044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υπό μελέτη </a:t>
            </a:r>
            <a:r>
              <a:rPr lang="el-GR" sz="2400" dirty="0" smtClean="0"/>
              <a:t>διεύθυνση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089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23B8B87-7AF5-4395-9DF8-A9EED7F0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1" y="301646"/>
            <a:ext cx="7543800" cy="701731"/>
          </a:xfrm>
        </p:spPr>
        <p:txBody>
          <a:bodyPr wrap="square" anchor="ctr">
            <a:spAutoFit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Πόλωση από ανάκλαση</a:t>
            </a:r>
          </a:p>
        </p:txBody>
      </p:sp>
      <p:pic>
        <p:nvPicPr>
          <p:cNvPr id="4098" name="Picture 2" descr="ΠΟΛΩΣΗ (Χαρακτηριστικό γνώρισμα μόνο των εγκάρσιων κυμάτων ...">
            <a:extLst>
              <a:ext uri="{FF2B5EF4-FFF2-40B4-BE49-F238E27FC236}">
                <a16:creationId xmlns:a16="http://schemas.microsoft.com/office/drawing/2014/main" xmlns="" id="{1A827406-F9C3-4B00-9EF7-F14EDE7A8D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14" y="1003377"/>
            <a:ext cx="8333458" cy="560425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32581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862A916-BC5F-4A80-8668-BC16F66D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από ανάκλαση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48BBCF5-C266-4FC3-B239-C4210F8BE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515" y="1774372"/>
            <a:ext cx="9056914" cy="43281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Για </a:t>
            </a:r>
            <a:r>
              <a:rPr lang="el-GR" dirty="0"/>
              <a:t>συγκεκριμένη γωνία προσπτώσεως πραγματοποιείται ΟΛΙΚΗ ΠΟΛΩΣΗ της ανακλώμενης στη γυάλινη επιφάνεια φωτεινής ακτίνας.</a:t>
            </a:r>
          </a:p>
          <a:p>
            <a:pPr>
              <a:lnSpc>
                <a:spcPct val="150000"/>
              </a:lnSpc>
            </a:pPr>
            <a:r>
              <a:rPr lang="el-GR" dirty="0"/>
              <a:t>Η ΟΛΙΚΗ ΠΟΛΩΣΗ συμβαίνει όταν η ανακλώμενη και η διαθλώμενη ακτίνα είναι μεταξύ τους κάθετες.   </a:t>
            </a:r>
          </a:p>
        </p:txBody>
      </p:sp>
    </p:spTree>
    <p:extLst>
      <p:ext uri="{BB962C8B-B14F-4D97-AF65-F5344CB8AC3E}">
        <p14:creationId xmlns:p14="http://schemas.microsoft.com/office/powerpoint/2010/main" val="3967322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" y="1956816"/>
            <a:ext cx="5215650" cy="3474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839" y="1956816"/>
            <a:ext cx="5215650" cy="3474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6443" y="6039568"/>
            <a:ext cx="8283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ΤΟ ΠΟΛΩΜΕΝΟ </a:t>
            </a:r>
            <a:r>
              <a:rPr lang="el-GR" sz="1600" dirty="0" smtClean="0"/>
              <a:t>ΦΩΣ ΣΤΗΝ </a:t>
            </a:r>
            <a:r>
              <a:rPr lang="el-GR" sz="1600" dirty="0"/>
              <a:t>ΕΠΙΣΤΗΜΗ ΚΑΙ ΤΗ </a:t>
            </a:r>
            <a:r>
              <a:rPr lang="el-GR" sz="1600" dirty="0" smtClean="0"/>
              <a:t>ΦΩΤΟΓΡΑΦΙΑ, </a:t>
            </a:r>
          </a:p>
          <a:p>
            <a:r>
              <a:rPr lang="el-GR" sz="1600" dirty="0" smtClean="0"/>
              <a:t>Π</a:t>
            </a:r>
            <a:r>
              <a:rPr lang="el-GR" sz="1600" dirty="0"/>
              <a:t>. </a:t>
            </a:r>
            <a:r>
              <a:rPr lang="el-GR" sz="1600" dirty="0" smtClean="0"/>
              <a:t>Λάζος πτυχιακή εργασία, Τμήμα Φωτογραφίας &amp; Οπτικοακουστικών τεχνών, ΤΕΙ Αθήνας 2013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518540" y="143435"/>
            <a:ext cx="4939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dirty="0" smtClean="0"/>
              <a:t>ΠΟΛΩΣΗ &amp; ΦΩΤΟΓΡΑΦΙΑ</a:t>
            </a:r>
          </a:p>
          <a:p>
            <a:pPr algn="ctr"/>
            <a:r>
              <a:rPr lang="el-GR" sz="3600" dirty="0" smtClean="0"/>
              <a:t>ΠΟΛΩΤΙΚΑ ΦΙΛΤΡΑ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345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3" b="5185"/>
          <a:stretch/>
        </p:blipFill>
        <p:spPr>
          <a:xfrm rot="5400000">
            <a:off x="1181100" y="792727"/>
            <a:ext cx="4495800" cy="650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00" y="342900"/>
            <a:ext cx="50150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ΠΟΛΩΣΗ ΑΠΟ ΑΝΑΚΛΑΣΗ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603555" y="1905000"/>
            <a:ext cx="141199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α</a:t>
            </a:r>
            <a:r>
              <a:rPr lang="en-US" sz="3200" baseline="-25000" dirty="0" smtClean="0"/>
              <a:t>Brewster</a:t>
            </a:r>
            <a:endParaRPr lang="en-US" sz="32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064166" y="4330700"/>
            <a:ext cx="3994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δ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290897" y="457199"/>
            <a:ext cx="5901103" cy="267765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/>
              <a:t>γωνία ολικής πόλωσης α</a:t>
            </a:r>
            <a:r>
              <a:rPr lang="en-US" sz="2400" b="1" baseline="-25000" dirty="0" smtClean="0"/>
              <a:t>Brewster</a:t>
            </a:r>
            <a:r>
              <a:rPr lang="en-US" sz="2400" b="1" dirty="0" smtClean="0"/>
              <a:t> </a:t>
            </a:r>
            <a:r>
              <a:rPr lang="el-GR" sz="2400" b="1" dirty="0" smtClean="0"/>
              <a:t>:</a:t>
            </a:r>
          </a:p>
          <a:p>
            <a:endParaRPr lang="el-GR" sz="2400" b="1" dirty="0"/>
          </a:p>
          <a:p>
            <a:r>
              <a:rPr lang="el-GR" sz="2400" b="1" dirty="0"/>
              <a:t>ό</a:t>
            </a:r>
            <a:r>
              <a:rPr lang="el-GR" sz="2400" b="1" dirty="0" smtClean="0"/>
              <a:t>ταν η ανακλωμενη </a:t>
            </a:r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⊥ διαθλώμενη </a:t>
            </a:r>
          </a:p>
          <a:p>
            <a:endParaRPr lang="el-GR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τότε είναι γραμμικα πολωμένη </a:t>
            </a:r>
          </a:p>
          <a:p>
            <a:endParaRPr lang="el-GR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με επίπεδο πόλωσης </a:t>
            </a:r>
            <a:r>
              <a:rPr lang="el-GR" sz="2400" b="1" dirty="0" smtClean="0"/>
              <a:t> </a:t>
            </a:r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⊥ επίπεδο ανάκλασης</a:t>
            </a:r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125482" y="3928511"/>
                <a:ext cx="49465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=90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⇒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𝜂𝜇𝛿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𝜎𝜐𝜈</m:t>
                      </m:r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482" y="3928511"/>
                <a:ext cx="4946547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350000" y="4878136"/>
                <a:ext cx="4497513" cy="90300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𝜂𝜇</m:t>
                          </m:r>
                          <m:sSub>
                            <m:sSubPr>
                              <m:ctrlP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num>
                        <m:den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𝜂𝜇𝛿</m:t>
                          </m:r>
                        </m:den>
                      </m:f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𝜂𝜇</m:t>
                          </m:r>
                          <m:sSub>
                            <m:sSubPr>
                              <m:ctrlP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num>
                        <m:den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𝜎𝜐𝜈</m:t>
                          </m:r>
                          <m:sSub>
                            <m:sSubPr>
                              <m:ctrlP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den>
                      </m:f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𝜀𝜑</m:t>
                      </m:r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00" y="4878136"/>
                <a:ext cx="4497513" cy="9030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26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892DE98-FB55-4D16-BCD2-ED9101C5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696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Πόλωση από ανάκλαση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9F8806F-983B-42DF-BEC9-DC6416DF9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082"/>
            <a:ext cx="10123714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dirty="0"/>
              <a:t>Στην ΟΛΙΚΗ ΠΟΛΩΣΗ αποδεικνύεται ότι ισχύει </a:t>
            </a:r>
            <a:r>
              <a:rPr lang="en-US" dirty="0"/>
              <a:t> </a:t>
            </a:r>
            <a:r>
              <a:rPr lang="el-GR" dirty="0"/>
              <a:t>:</a:t>
            </a:r>
            <a:r>
              <a:rPr lang="en-US" dirty="0"/>
              <a:t> </a:t>
            </a:r>
            <a:r>
              <a:rPr lang="el-GR" dirty="0" err="1"/>
              <a:t>εφθ</a:t>
            </a:r>
            <a:r>
              <a:rPr lang="el-GR" dirty="0"/>
              <a:t> = </a:t>
            </a:r>
            <a:r>
              <a:rPr lang="en-US" dirty="0"/>
              <a:t>n</a:t>
            </a:r>
            <a:r>
              <a:rPr lang="el-GR" dirty="0"/>
              <a:t> και διότι </a:t>
            </a:r>
            <a:r>
              <a:rPr lang="en-US" dirty="0"/>
              <a:t>n = 1.5 </a:t>
            </a:r>
            <a:r>
              <a:rPr lang="el-GR" dirty="0"/>
              <a:t>(ο μέσος </a:t>
            </a:r>
            <a:r>
              <a:rPr lang="el-GR" dirty="0" err="1"/>
              <a:t>δ.δ</a:t>
            </a:r>
            <a:r>
              <a:rPr lang="el-GR" dirty="0"/>
              <a:t>. για το γυαλί) η γωνία προσπτώσεως θ είναι ίση με 57 </a:t>
            </a:r>
            <a:r>
              <a:rPr lang="el-GR" baseline="30000" dirty="0"/>
              <a:t>ο</a:t>
            </a:r>
            <a:r>
              <a:rPr lang="en-US" dirty="0"/>
              <a:t> </a:t>
            </a:r>
            <a:r>
              <a:rPr lang="el-GR" dirty="0"/>
              <a:t>. Η γωνία θ ονομάζεται γωνία </a:t>
            </a:r>
            <a:r>
              <a:rPr lang="en-US" dirty="0"/>
              <a:t>Brewster.</a:t>
            </a:r>
          </a:p>
          <a:p>
            <a:pPr>
              <a:lnSpc>
                <a:spcPct val="150000"/>
              </a:lnSpc>
            </a:pPr>
            <a:endParaRPr lang="en-US" baseline="30000" dirty="0"/>
          </a:p>
          <a:p>
            <a:pPr>
              <a:lnSpc>
                <a:spcPct val="150000"/>
              </a:lnSpc>
            </a:pPr>
            <a:r>
              <a:rPr lang="el-GR" dirty="0"/>
              <a:t>Πόλωση δεν προκύπτει από ανακλάσεις σε μεταλλικές επιφάνειες.</a:t>
            </a:r>
          </a:p>
          <a:p>
            <a:pPr>
              <a:lnSpc>
                <a:spcPct val="15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6206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0DE3E26-B178-4177-8BA7-6471B650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5" y="196395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Πόλωση από ανάκλαση</a:t>
            </a:r>
          </a:p>
        </p:txBody>
      </p:sp>
      <p:pic>
        <p:nvPicPr>
          <p:cNvPr id="6146" name="Picture 2" descr="PHYSIC LESSONS: ΠΟΛΩΣΗ ΤΟΥ ΦΩΤΟΣ">
            <a:extLst>
              <a:ext uri="{FF2B5EF4-FFF2-40B4-BE49-F238E27FC236}">
                <a16:creationId xmlns:a16="http://schemas.microsoft.com/office/drawing/2014/main" xmlns="" id="{743C7A51-CEB8-429B-9F3E-39039E2EA7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64" y="2317050"/>
            <a:ext cx="61624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arm2.static.flickr.com/1416/1431323444_55cb270f69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6" y="1345317"/>
            <a:ext cx="4650217" cy="34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159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9954" y="351006"/>
            <a:ext cx="10515600" cy="701731"/>
          </a:xfrm>
        </p:spPr>
        <p:txBody>
          <a:bodyPr>
            <a:spAutoFit/>
          </a:bodyPr>
          <a:lstStyle/>
          <a:p>
            <a:r>
              <a:rPr lang="el-GR" dirty="0" err="1" smtClean="0"/>
              <a:t>Διπλο</a:t>
            </a:r>
            <a:r>
              <a:rPr lang="el-GR" dirty="0" smtClean="0"/>
              <a:t> - Διαθλαστικότητα </a:t>
            </a:r>
            <a:endParaRPr lang="el-GR" dirty="0"/>
          </a:p>
        </p:txBody>
      </p:sp>
      <p:pic>
        <p:nvPicPr>
          <p:cNvPr id="1027" name="Picture 3" descr="C:\Users\ARAVANTINOS\Desktop\250px-Birefringence_Stress_Plastic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1052737"/>
            <a:ext cx="3888432" cy="2597473"/>
          </a:xfrm>
          <a:prstGeom prst="rect">
            <a:avLst/>
          </a:prstGeom>
          <a:noFill/>
        </p:spPr>
      </p:pic>
      <p:pic>
        <p:nvPicPr>
          <p:cNvPr id="6" name="Picture 2" descr="C:\Users\ARAVANTINOS\Desktop\images[3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3789040"/>
            <a:ext cx="3888432" cy="2912570"/>
          </a:xfrm>
          <a:prstGeom prst="rect">
            <a:avLst/>
          </a:prstGeom>
          <a:noFill/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  <p:sp>
        <p:nvSpPr>
          <p:cNvPr id="4" name="Ορθογώνιο 3"/>
          <p:cNvSpPr/>
          <p:nvPr/>
        </p:nvSpPr>
        <p:spPr>
          <a:xfrm rot="16200000">
            <a:off x="9196287" y="5414738"/>
            <a:ext cx="165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cargocollective.com</a:t>
            </a:r>
            <a:endParaRPr lang="el-GR" sz="1200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441764" y="2211080"/>
            <a:ext cx="3354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“</a:t>
            </a:r>
            <a:r>
              <a:rPr lang="en-US" sz="1200" dirty="0">
                <a:hlinkClick r:id="rId5"/>
              </a:rPr>
              <a:t>Birefringence Stress </a:t>
            </a:r>
            <a:r>
              <a:rPr lang="en-US" sz="1200" dirty="0">
                <a:hlinkClick r:id="rId5"/>
              </a:rPr>
              <a:t>Plastic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”,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1200" dirty="0" err="1">
                <a:hlinkClick r:id="rId6" tooltip="User:Zephyris"/>
              </a:rPr>
              <a:t>Zephyris</a:t>
            </a:r>
            <a:r>
              <a:rPr lang="en-US" sz="1200" dirty="0">
                <a:hlinkClick r:id="rId7"/>
              </a:rPr>
              <a:t> </a:t>
            </a:r>
            <a:r>
              <a:rPr lang="en-US" sz="1200" dirty="0">
                <a:hlinkClick r:id="rId7"/>
              </a:rPr>
              <a:t>pics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διαθέσιμο με άδεια </a:t>
            </a:r>
            <a:r>
              <a:rPr lang="en-US" sz="1200" dirty="0">
                <a:hlinkClick r:id="rId8"/>
              </a:rPr>
              <a:t>CC BY-SA 3.0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425" y="2351473"/>
            <a:ext cx="4209638" cy="31232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8285" y="5271969"/>
            <a:ext cx="3060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https://www.microscopyu.com/techniques/polarized-light/introduction-to-polarized-light</a:t>
            </a:r>
          </a:p>
        </p:txBody>
      </p:sp>
    </p:spTree>
    <p:extLst>
      <p:ext uri="{BB962C8B-B14F-4D97-AF65-F5344CB8AC3E}">
        <p14:creationId xmlns:p14="http://schemas.microsoft.com/office/powerpoint/2010/main" val="17576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86" y="1878246"/>
            <a:ext cx="3836341" cy="256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00" y="1888400"/>
            <a:ext cx="3836341" cy="256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615" y="1888400"/>
            <a:ext cx="3836341" cy="256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158" y="196620"/>
            <a:ext cx="10037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ΔΙΠΛΟΘΑΣΤΙΚΑ ΥΛΙΚΑ  </a:t>
            </a:r>
            <a:endParaRPr lang="en-US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3600" dirty="0" smtClean="0">
                <a:solidFill>
                  <a:schemeClr val="accent5">
                    <a:lumMod val="75000"/>
                  </a:schemeClr>
                </a:solidFill>
              </a:rPr>
              <a:t>Η ΠΕΡΙΠΤΩΣΗ ΤΗΣ ΙΣΛΑΝΔΙΚΗΣ ΚΡΥΣΤΑΛΛΟΥ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 (CaCO</a:t>
            </a:r>
            <a:r>
              <a:rPr lang="en-US" sz="3600" baseline="-25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8131" y="4601121"/>
            <a:ext cx="2329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τακτική ακτίνα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835140" y="4601121"/>
            <a:ext cx="239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έκτακτη ακτίνα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23586" y="4601121"/>
            <a:ext cx="4008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τακτική &amp; έκτακτη ακτίνες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750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coming light in the perpendicular (s) polarization sees a different effective index of refraction than light in the parallel (p) polarization, and is thus refracted at a different ang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39711"/>
            <a:ext cx="5981699" cy="62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89800" y="1760303"/>
            <a:ext cx="4635500" cy="224676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διεύθυνση διάδοσης</a:t>
            </a:r>
            <a:r>
              <a:rPr lang="en-US" sz="2800" dirty="0" smtClean="0"/>
              <a:t> </a:t>
            </a:r>
            <a:r>
              <a:rPr lang="el-GR" sz="2800" dirty="0" smtClean="0"/>
              <a:t>της φωτεινής ακτίνας για την οποία η ταχύτητα διάδοσης (και κατά συνέπεια ο δ.δ. ) είναι ανεξάρτητη της πόλωσης  </a:t>
            </a:r>
            <a:endParaRPr lang="en-US" sz="2800" dirty="0"/>
          </a:p>
        </p:txBody>
      </p:sp>
      <p:cxnSp>
        <p:nvCxnSpPr>
          <p:cNvPr id="6" name="Straight Arrow Connector 5"/>
          <p:cNvCxnSpPr>
            <a:stCxn id="7" idx="6"/>
          </p:cNvCxnSpPr>
          <p:nvPr/>
        </p:nvCxnSpPr>
        <p:spPr>
          <a:xfrm>
            <a:off x="5778500" y="1555750"/>
            <a:ext cx="1511300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797300" y="1231900"/>
            <a:ext cx="1981200" cy="647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73536" y="6281452"/>
            <a:ext cx="42680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https://en.wikipedia.org/wiki/Birefringence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78500" y="239711"/>
            <a:ext cx="464614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/>
              <a:t>ΔΙΠΛΟΘΛΑΣΤΙΚΑ ΥΛΙΚΑ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29793" y="6066009"/>
            <a:ext cx="167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ΤΑΚΤΙΚΗ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42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80" y="1957597"/>
            <a:ext cx="10325281" cy="3674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0266" y="436418"/>
            <a:ext cx="8057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sz="3200" dirty="0" smtClean="0"/>
              <a:t>Πρίσμα </a:t>
            </a:r>
            <a:r>
              <a:rPr lang="en-US" sz="3200" dirty="0" err="1" smtClean="0"/>
              <a:t>Nicol</a:t>
            </a:r>
            <a:r>
              <a:rPr lang="el-GR" sz="3200" dirty="0" smtClean="0"/>
              <a:t> -</a:t>
            </a:r>
            <a:r>
              <a:rPr lang="en-US" sz="3200" dirty="0" smtClean="0"/>
              <a:t> </a:t>
            </a:r>
            <a:r>
              <a:rPr lang="el-GR" sz="3200" dirty="0" smtClean="0"/>
              <a:t>δημιουργία πολωμένου φωτός:</a:t>
            </a:r>
          </a:p>
          <a:p>
            <a:pPr algn="ctr"/>
            <a:r>
              <a:rPr lang="el-GR" sz="3200" dirty="0" smtClean="0"/>
              <a:t>διαχωρισμός έκτακτης από τακτική ακτίνα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34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217B18-8A9D-49F1-8312-60D1B98F8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03" y="322081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Πόλωση από σκέδαση</a:t>
            </a:r>
          </a:p>
        </p:txBody>
      </p:sp>
      <p:pic>
        <p:nvPicPr>
          <p:cNvPr id="5122" name="Picture 2" descr="PHYSIC LESSONS: ΠΟΛΩΣΗ ΤΟΥ ΦΩΤΟΣ">
            <a:extLst>
              <a:ext uri="{FF2B5EF4-FFF2-40B4-BE49-F238E27FC236}">
                <a16:creationId xmlns:a16="http://schemas.microsoft.com/office/drawing/2014/main" xmlns="" id="{7EEFFBE5-5E00-456E-BE80-2CFEE5E76C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71" y="1305584"/>
            <a:ext cx="5976664" cy="49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94243" y="4320791"/>
            <a:ext cx="2341266" cy="1754326"/>
          </a:xfrm>
          <a:prstGeom prst="rect">
            <a:avLst/>
          </a:prstGeom>
          <a:noFill/>
          <a:ln w="47625" cmpd="dbl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l-GR" dirty="0" smtClean="0"/>
              <a:t>Γραμμικά πολωμένο:</a:t>
            </a:r>
          </a:p>
          <a:p>
            <a:r>
              <a:rPr lang="el-GR" dirty="0" smtClean="0"/>
              <a:t>Επίπεδο πόλωσης (ταλάντωσης Ε) κάθετο στο επίπεδο που ορίζουν αρχική &amp; σκεδασθείσα ακτίνα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7566409" y="4923692"/>
            <a:ext cx="1627834" cy="27426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700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BA77C0C-3DD3-4589-8CA3-776C71A3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93" y="445929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Πόλωση από σκέδαση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863AC90-1E07-4F47-AB0B-07EA774E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475" y="1830474"/>
            <a:ext cx="9615436" cy="411480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l-GR" dirty="0" smtClean="0"/>
              <a:t>Η </a:t>
            </a:r>
            <a:r>
              <a:rPr lang="el-GR" dirty="0"/>
              <a:t>σκέδαση </a:t>
            </a:r>
            <a:r>
              <a:rPr lang="en-US" dirty="0"/>
              <a:t>Rayleigh </a:t>
            </a:r>
            <a:r>
              <a:rPr lang="el-GR" dirty="0"/>
              <a:t>του φωτός πραγματοποιείται στα μόρια οξυγόνου (Ο</a:t>
            </a:r>
            <a:r>
              <a:rPr lang="el-GR" baseline="-25000" dirty="0"/>
              <a:t>2</a:t>
            </a:r>
            <a:r>
              <a:rPr lang="el-GR" dirty="0"/>
              <a:t>) και αζώτου (Ν</a:t>
            </a:r>
            <a:r>
              <a:rPr lang="el-GR" baseline="-25000" dirty="0"/>
              <a:t>2</a:t>
            </a:r>
            <a:r>
              <a:rPr lang="el-GR" dirty="0"/>
              <a:t>) της ατμόσφαιρας.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l-GR" dirty="0" smtClean="0"/>
              <a:t>Τα </a:t>
            </a:r>
            <a:r>
              <a:rPr lang="el-GR" dirty="0"/>
              <a:t>μόρια αυτά έχουν πολύ μικρές διαστάσεις της τάξεως των 0.2</a:t>
            </a:r>
            <a:r>
              <a:rPr lang="en-US" dirty="0" smtClean="0"/>
              <a:t>nm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7328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encyclopedie-environnement.org/app/uploads/2016/07/colours-of-the-sky_fig6_rayonnement-solaire-atmo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88" y="434629"/>
            <a:ext cx="8724999" cy="34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79" y="4643378"/>
            <a:ext cx="2469577" cy="160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610" y="4665949"/>
            <a:ext cx="2375835" cy="1579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557" y="4643378"/>
            <a:ext cx="2961506" cy="16021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665" y="252986"/>
            <a:ext cx="5531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ΣΚΕΔΑΣΗ &amp; ΔΙΑΣΤΑΣΕΙΣ ΣΩΜΑΤΙΔΙΩΝ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627977" y="3788397"/>
            <a:ext cx="435748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Source Sans Pro"/>
              </a:rPr>
              <a:t>BELORIZKY </a:t>
            </a:r>
            <a:r>
              <a:rPr lang="en-US" sz="1000" dirty="0" err="1">
                <a:solidFill>
                  <a:srgbClr val="000000"/>
                </a:solidFill>
                <a:latin typeface="Source Sans Pro"/>
              </a:rPr>
              <a:t>Elie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 (July 16, 2019), The </a:t>
            </a:r>
            <a:r>
              <a:rPr lang="en-US" sz="1000" dirty="0" err="1">
                <a:solidFill>
                  <a:srgbClr val="000000"/>
                </a:solidFill>
                <a:latin typeface="Source Sans Pro"/>
              </a:rPr>
              <a:t>colours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 of the sky, </a:t>
            </a:r>
            <a:r>
              <a:rPr lang="en-US" sz="1000" dirty="0" smtClean="0">
                <a:solidFill>
                  <a:srgbClr val="0078AF"/>
                </a:solidFill>
                <a:latin typeface="Source Sans Pro"/>
                <a:hlinkClick r:id="rId6"/>
              </a:rPr>
              <a:t>https</a:t>
            </a:r>
            <a:r>
              <a:rPr lang="en-US" sz="1000" dirty="0">
                <a:solidFill>
                  <a:srgbClr val="0078AF"/>
                </a:solidFill>
                <a:latin typeface="Source Sans Pro"/>
                <a:hlinkClick r:id="rId6"/>
              </a:rPr>
              <a:t>://www.encyclopedie-environnement.org/en/air-en/colours-sky/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230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satMod val="105000"/>
                <a:tint val="67000"/>
                <a:lumMod val="0"/>
                <a:lumOff val="100000"/>
                <a:alpha val="63000"/>
              </a:schemeClr>
            </a:gs>
            <a:gs pos="78000">
              <a:schemeClr val="accent3">
                <a:lumMod val="105000"/>
                <a:satMod val="103000"/>
                <a:tint val="73000"/>
                <a:alpha val="56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82802"/>
            <a:ext cx="12191999" cy="7768385"/>
            <a:chOff x="0" y="-282802"/>
            <a:chExt cx="12191999" cy="77683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25940" t="14024" r="20078" b="20717"/>
            <a:stretch/>
          </p:blipFill>
          <p:spPr>
            <a:xfrm>
              <a:off x="0" y="-282802"/>
              <a:ext cx="12191999" cy="776838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744498" y="1007240"/>
              <a:ext cx="7330020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l-GR" sz="5400" b="1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ΤΕΛΙΚΑ ΤΙ ΕΙΝΑΙ ΤΟ ΦΩΣ;</a:t>
              </a:r>
              <a:endPara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96748" y="3635613"/>
            <a:ext cx="4641560" cy="707886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+mj-ea"/>
                <a:cs typeface="+mj-cs"/>
              </a:rPr>
              <a:t>Διάδοση ενέργειας</a:t>
            </a:r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9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E1575FD-6B96-4293-8ECF-5E337701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Πόλωση από σκέδαση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998B8150-AE4C-433A-8487-AD34B0C5A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222" y="1881647"/>
            <a:ext cx="10268578" cy="3963144"/>
          </a:xfrm>
        </p:spPr>
        <p:txBody>
          <a:bodyPr/>
          <a:lstStyle/>
          <a:p>
            <a:pPr>
              <a:lnSpc>
                <a:spcPct val="150000"/>
              </a:lnSpc>
              <a:tabLst>
                <a:tab pos="280988" algn="l"/>
              </a:tabLst>
            </a:pPr>
            <a:r>
              <a:rPr lang="el-GR" dirty="0"/>
              <a:t>Απ’ ευθείας παρατήρηση ήλιου : Το φως δεν είναι </a:t>
            </a:r>
            <a:r>
              <a:rPr lang="el-GR" dirty="0" smtClean="0"/>
              <a:t>πολωμένο </a:t>
            </a:r>
          </a:p>
          <a:p>
            <a:pPr marL="0" indent="0">
              <a:lnSpc>
                <a:spcPct val="150000"/>
              </a:lnSpc>
              <a:buNone/>
              <a:tabLst>
                <a:tab pos="280988" algn="l"/>
              </a:tabLst>
            </a:pPr>
            <a:r>
              <a:rPr lang="el-GR" dirty="0"/>
              <a:t>	</a:t>
            </a:r>
            <a:r>
              <a:rPr lang="el-GR" dirty="0" smtClean="0"/>
              <a:t>					      </a:t>
            </a:r>
            <a:r>
              <a:rPr lang="el-GR" dirty="0" smtClean="0"/>
              <a:t> </a:t>
            </a:r>
            <a:r>
              <a:rPr lang="el-GR" dirty="0"/>
              <a:t>(πρόκειται για φυσικό φως).</a:t>
            </a:r>
          </a:p>
          <a:p>
            <a:pPr>
              <a:lnSpc>
                <a:spcPct val="150000"/>
              </a:lnSpc>
            </a:pPr>
            <a:r>
              <a:rPr lang="el-GR" dirty="0"/>
              <a:t>Κατακόρυφη παρατήρηση : Το φως</a:t>
            </a:r>
            <a:r>
              <a:rPr lang="en-US" dirty="0"/>
              <a:t> </a:t>
            </a:r>
            <a:r>
              <a:rPr lang="el-GR" dirty="0"/>
              <a:t>είναι γραμμικά πολωμένο.</a:t>
            </a:r>
          </a:p>
          <a:p>
            <a:pPr>
              <a:lnSpc>
                <a:spcPct val="150000"/>
              </a:lnSpc>
            </a:pPr>
            <a:r>
              <a:rPr lang="el-GR" dirty="0"/>
              <a:t>Οριζόντια παρατήρηση : Το φως είναι γραμμικά πολωμένο.  </a:t>
            </a:r>
          </a:p>
        </p:txBody>
      </p:sp>
    </p:spTree>
    <p:extLst>
      <p:ext uri="{BB962C8B-B14F-4D97-AF65-F5344CB8AC3E}">
        <p14:creationId xmlns:p14="http://schemas.microsoft.com/office/powerpoint/2010/main" val="184676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2176" y="5245240"/>
            <a:ext cx="111034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808706" y="401934"/>
            <a:ext cx="8204476" cy="5443960"/>
            <a:chOff x="1004838" y="401934"/>
            <a:chExt cx="8204476" cy="54439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15336" r="77197" b="51279"/>
            <a:stretch/>
          </p:blipFill>
          <p:spPr>
            <a:xfrm>
              <a:off x="2107798" y="1597687"/>
              <a:ext cx="1117724" cy="1115368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7918101" y="2155371"/>
              <a:ext cx="0" cy="29190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7521189" y="2044842"/>
              <a:ext cx="773724" cy="3281380"/>
              <a:chOff x="9551840" y="1247910"/>
              <a:chExt cx="773724" cy="354323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t="48637" r="63744" b="32307"/>
              <a:stretch/>
            </p:blipFill>
            <p:spPr>
              <a:xfrm rot="5400000">
                <a:off x="8167084" y="2632667"/>
                <a:ext cx="3543238" cy="773723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9551840" y="4240404"/>
                <a:ext cx="335738" cy="2713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494518">
              <a:off x="7567551" y="4860658"/>
              <a:ext cx="701101" cy="688908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7380513" y="1384148"/>
              <a:ext cx="1828801" cy="1383672"/>
              <a:chOff x="7380513" y="1384148"/>
              <a:chExt cx="1828801" cy="138367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l="58793" t="20568" r="10630" b="51720"/>
              <a:stretch/>
            </p:blipFill>
            <p:spPr>
              <a:xfrm>
                <a:off x="7380513" y="1384148"/>
                <a:ext cx="1828801" cy="1383672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380513" y="1969477"/>
                <a:ext cx="406360" cy="226086"/>
              </a:xfrm>
              <a:prstGeom prst="rect">
                <a:avLst/>
              </a:prstGeom>
              <a:solidFill>
                <a:srgbClr val="CEEA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 flipV="1">
              <a:off x="1004838" y="2130251"/>
              <a:ext cx="6822831" cy="0"/>
            </a:xfrm>
            <a:prstGeom prst="line">
              <a:avLst/>
            </a:prstGeom>
            <a:ln w="25400">
              <a:solidFill>
                <a:srgbClr val="7E53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83393" y="2130251"/>
              <a:ext cx="5134708" cy="309489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t="15336" r="77197" b="51279"/>
            <a:stretch/>
          </p:blipFill>
          <p:spPr>
            <a:xfrm>
              <a:off x="3847495" y="2629647"/>
              <a:ext cx="1117724" cy="111536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15336" r="77197" b="51279"/>
            <a:stretch/>
          </p:blipFill>
          <p:spPr>
            <a:xfrm>
              <a:off x="5930188" y="3904538"/>
              <a:ext cx="1117724" cy="1115368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 rot="16200000">
              <a:off x="5121492" y="3647834"/>
              <a:ext cx="773724" cy="3279464"/>
              <a:chOff x="9551840" y="1247910"/>
              <a:chExt cx="773724" cy="3543238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/>
              <a:srcRect t="48637" r="63744" b="32307"/>
              <a:stretch/>
            </p:blipFill>
            <p:spPr>
              <a:xfrm rot="5400000">
                <a:off x="8167084" y="2632667"/>
                <a:ext cx="3543238" cy="773723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551840" y="4240404"/>
                <a:ext cx="335738" cy="2713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250783" y="4462222"/>
              <a:ext cx="1828801" cy="1383672"/>
              <a:chOff x="7380513" y="1384148"/>
              <a:chExt cx="1828801" cy="138367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58793" t="20568" r="10630" b="51720"/>
              <a:stretch/>
            </p:blipFill>
            <p:spPr>
              <a:xfrm>
                <a:off x="7380513" y="1384148"/>
                <a:ext cx="1828801" cy="1383672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7380513" y="1969477"/>
                <a:ext cx="406360" cy="226086"/>
              </a:xfrm>
              <a:prstGeom prst="rect">
                <a:avLst/>
              </a:prstGeom>
              <a:solidFill>
                <a:srgbClr val="CEEA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2783393" y="401934"/>
              <a:ext cx="0" cy="48232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275385" y="3647552"/>
              <a:ext cx="924448" cy="532562"/>
            </a:xfrm>
            <a:prstGeom prst="straightConnector1">
              <a:avLst/>
            </a:prstGeom>
            <a:ln w="50800">
              <a:solidFill>
                <a:srgbClr val="7E53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205376" y="2395086"/>
              <a:ext cx="924448" cy="532562"/>
            </a:xfrm>
            <a:prstGeom prst="straightConnector1">
              <a:avLst/>
            </a:prstGeom>
            <a:ln w="50800">
              <a:solidFill>
                <a:srgbClr val="7E53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4336695" y="2127740"/>
              <a:ext cx="1400914" cy="2510"/>
            </a:xfrm>
            <a:prstGeom prst="straightConnector1">
              <a:avLst/>
            </a:prstGeom>
            <a:ln w="50800">
              <a:solidFill>
                <a:srgbClr val="7E53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V="1">
              <a:off x="2091912" y="3467022"/>
              <a:ext cx="1400914" cy="2510"/>
            </a:xfrm>
            <a:prstGeom prst="straightConnector1">
              <a:avLst/>
            </a:prstGeom>
            <a:ln w="50800">
              <a:solidFill>
                <a:srgbClr val="7E53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4268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669" y="1429382"/>
            <a:ext cx="6184562" cy="4383393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E1575FD-6B96-4293-8ECF-5E337701FC70}"/>
              </a:ext>
            </a:extLst>
          </p:cNvPr>
          <p:cNvSpPr txBox="1">
            <a:spLocks/>
          </p:cNvSpPr>
          <p:nvPr/>
        </p:nvSpPr>
        <p:spPr>
          <a:xfrm>
            <a:off x="803031" y="360518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Πόλωση από σκέδαση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7459" y="6179908"/>
            <a:ext cx="82833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/>
              <a:t>Π</a:t>
            </a:r>
            <a:r>
              <a:rPr lang="el-GR" sz="1600" dirty="0"/>
              <a:t>. </a:t>
            </a:r>
            <a:r>
              <a:rPr lang="el-GR" sz="1600" dirty="0" smtClean="0"/>
              <a:t>Λάζος πτυχιακή εργασία, Τμήμα Φωτογραφίας &amp; Οπτικοακουστικών τεχνών, ΤΕΙ Αθήνας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9211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807AB88-140A-4089-98DE-8D885BA1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Φωτογράφιση θάλασσας</a:t>
            </a:r>
          </a:p>
        </p:txBody>
      </p:sp>
      <p:pic>
        <p:nvPicPr>
          <p:cNvPr id="1026" name="Picture 2" descr="Πολωτικό φίλτρο (φωτογραφία) - Wikiwand">
            <a:extLst>
              <a:ext uri="{FF2B5EF4-FFF2-40B4-BE49-F238E27FC236}">
                <a16:creationId xmlns:a16="http://schemas.microsoft.com/office/drawing/2014/main" xmlns="" id="{28ACAD81-F83E-4DA6-838F-CB05D58D4C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0" y="1690688"/>
            <a:ext cx="10970080" cy="36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6673" y="5787851"/>
            <a:ext cx="309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Χωρίς πολωτικό φίλτρο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216392" y="5787850"/>
            <a:ext cx="2755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Με πολωτικό φίλτρο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086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88B3CA6-08E1-4F1D-8A2C-B3B7E92B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Φωτογράφιση ουρανού</a:t>
            </a:r>
          </a:p>
        </p:txBody>
      </p:sp>
      <p:pic>
        <p:nvPicPr>
          <p:cNvPr id="3074" name="Picture 2" descr="Πολωτικό φίλτρο (φωτογραφία) - Wikiwand">
            <a:extLst>
              <a:ext uri="{FF2B5EF4-FFF2-40B4-BE49-F238E27FC236}">
                <a16:creationId xmlns:a16="http://schemas.microsoft.com/office/drawing/2014/main" xmlns="" id="{582F1D4B-9617-49C2-BBDB-D4691AA968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614332"/>
            <a:ext cx="10396808" cy="395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8123" y="5777803"/>
            <a:ext cx="309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Χωρίς πολωτικό φίλτρο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517842" y="5777802"/>
            <a:ext cx="2755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Με πολωτικό φίλτρο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148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718BB75-214C-42B6-967E-73C518FAE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Φωτογράφιση ουρανού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074B805-ACA4-4CEB-B4BB-BFCD2B38B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758" y="1820426"/>
            <a:ext cx="10413282" cy="43281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dirty="0"/>
              <a:t>Το φως που προέρχεται από τα σύννεφα (τυχαίες ανακλάσεις) δεν είναι πολωμένο. </a:t>
            </a:r>
          </a:p>
          <a:p>
            <a:pPr>
              <a:lnSpc>
                <a:spcPct val="150000"/>
              </a:lnSpc>
            </a:pPr>
            <a:r>
              <a:rPr lang="el-GR" dirty="0"/>
              <a:t>Αντίθετα, το φως από περιοχές</a:t>
            </a:r>
            <a:r>
              <a:rPr lang="en-US" dirty="0"/>
              <a:t> </a:t>
            </a:r>
            <a:r>
              <a:rPr lang="el-GR" dirty="0"/>
              <a:t>του  ανοικτού ουρανού είναι πολωμένο (σκεδάσεις) και έτσι μπορεί να μειωθεί με την κατάλληλη βοήθεια ενός πολωτή.</a:t>
            </a:r>
          </a:p>
          <a:p>
            <a:pPr>
              <a:lnSpc>
                <a:spcPct val="150000"/>
              </a:lnSpc>
            </a:pPr>
            <a:r>
              <a:rPr lang="el-GR" dirty="0"/>
              <a:t>Έτσι, βελτιώνεται η αντίθεση στην εμφάνιση του σύννεφου.    </a:t>
            </a:r>
          </a:p>
        </p:txBody>
      </p:sp>
    </p:spTree>
    <p:extLst>
      <p:ext uri="{BB962C8B-B14F-4D97-AF65-F5344CB8AC3E}">
        <p14:creationId xmlns:p14="http://schemas.microsoft.com/office/powerpoint/2010/main" val="2150000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AVANTINOS\Desktop\2-lg[1].jpg">
            <a:extLst>
              <a:ext uri="{FF2B5EF4-FFF2-40B4-BE49-F238E27FC236}">
                <a16:creationId xmlns:a16="http://schemas.microsoft.com/office/drawing/2014/main" xmlns="" id="{AC6D44BD-996E-4FD0-B9BC-9E589DDE81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34030" y="436349"/>
            <a:ext cx="8766068" cy="5873266"/>
          </a:xfrm>
          <a:prstGeom prst="rect">
            <a:avLst/>
          </a:prstGeom>
          <a:noFill/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6EABD2C-760E-4C9F-BAAD-811A7F75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642" y="436349"/>
            <a:ext cx="5944437" cy="701731"/>
          </a:xfrm>
        </p:spPr>
        <p:txBody>
          <a:bodyPr wrap="square">
            <a:spAutoFit/>
          </a:bodyPr>
          <a:lstStyle/>
          <a:p>
            <a:pPr algn="ctr"/>
            <a:r>
              <a:rPr lang="el-GR" dirty="0"/>
              <a:t>Ουράνιο τόξο - πόλωση</a:t>
            </a:r>
          </a:p>
        </p:txBody>
      </p:sp>
    </p:spTree>
    <p:extLst>
      <p:ext uri="{BB962C8B-B14F-4D97-AF65-F5344CB8AC3E}">
        <p14:creationId xmlns:p14="http://schemas.microsoft.com/office/powerpoint/2010/main" val="25055577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9851DF5-6F13-420D-8284-FDBA68DD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Ουράνιο τόξο - πόλωση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1B80CC0C-3605-4AD2-87FB-D46F53FC0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Η διεύθυνση της πόλωσης του φωτός που προέρχεται από το ουράνιο τόξο είναι </a:t>
            </a:r>
            <a:r>
              <a:rPr lang="el-GR" dirty="0" err="1"/>
              <a:t>εφαπτομενική</a:t>
            </a:r>
            <a:r>
              <a:rPr lang="el-GR" dirty="0"/>
              <a:t> του κυκλικού του ίχνους. </a:t>
            </a:r>
          </a:p>
        </p:txBody>
      </p:sp>
    </p:spTree>
    <p:extLst>
      <p:ext uri="{BB962C8B-B14F-4D97-AF65-F5344CB8AC3E}">
        <p14:creationId xmlns:p14="http://schemas.microsoft.com/office/powerpoint/2010/main" val="9112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223326-326C-4A00-9CD3-5442D363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51" y="51061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Ουράνιο τόξο - πόλωση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177C3FFF-DDC2-4577-ACDE-6F177C9DB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967" y="1235946"/>
            <a:ext cx="8211968" cy="53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1DE6396-95B3-4B84-9C0C-2E1B115EA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" y="0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Ουράνιο τόξο - πόλωση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0B35F3B2-EEE1-4C9E-94A2-29ED939CD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863" y="1325563"/>
            <a:ext cx="7677294" cy="521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0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04260" y="185994"/>
            <a:ext cx="10144125" cy="682625"/>
          </a:xfrm>
        </p:spPr>
        <p:txBody>
          <a:bodyPr>
            <a:noAutofit/>
          </a:bodyPr>
          <a:lstStyle/>
          <a:p>
            <a:pPr algn="ctr"/>
            <a:r>
              <a:rPr lang="el-GR" dirty="0" smtClean="0"/>
              <a:t>Μηχανισμοί αλληλεπίδρασης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946580" y="6268527"/>
            <a:ext cx="2086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weeklysciencequiz.blogspot.gr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74622" y="1273740"/>
            <a:ext cx="6459793" cy="4994787"/>
            <a:chOff x="3571875" y="1690688"/>
            <a:chExt cx="5048250" cy="4177878"/>
          </a:xfrm>
        </p:grpSpPr>
        <p:pic>
          <p:nvPicPr>
            <p:cNvPr id="5" name="Picture 2" descr="http://1.bp.blogspot.com/-pl1RJpFNNgY/TnVqquL8N7I/AAAAAAAAAJk/GEjL7SvKb3I/s1600/light_behavior_53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75" y="1772816"/>
              <a:ext cx="5048250" cy="409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876675" y="1690688"/>
              <a:ext cx="106952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Διέλευση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37073" y="1690688"/>
              <a:ext cx="11362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Ανάκλαση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6739" y="1690688"/>
              <a:ext cx="111254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Διάθλαση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73687" y="3594961"/>
              <a:ext cx="14446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Απορρόφηση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36087" y="3594961"/>
              <a:ext cx="1216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Περίθλαση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4955" y="3594961"/>
              <a:ext cx="99039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Σκέδαση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96704" y="4514201"/>
            <a:ext cx="3396974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μεταφορά ενέργειας από το προσπίπτον φωτεινό κύμα στα σωματίδια του υλικού και ακολούθως επανεκπομπή μέρους αυτής της ενέργειας</a:t>
            </a:r>
          </a:p>
          <a:p>
            <a:r>
              <a:rPr lang="en-US" i="1" dirty="0" smtClean="0"/>
              <a:t>“OPTICS”, Hecht – </a:t>
            </a:r>
            <a:r>
              <a:rPr lang="en-US" i="1" dirty="0" err="1" smtClean="0"/>
              <a:t>Zajac</a:t>
            </a:r>
            <a:r>
              <a:rPr lang="en-US" i="1" dirty="0" smtClean="0"/>
              <a:t>, 1973</a:t>
            </a:r>
            <a:endParaRPr lang="en-US" i="1" dirty="0"/>
          </a:p>
        </p:txBody>
      </p:sp>
      <p:sp>
        <p:nvSpPr>
          <p:cNvPr id="13" name="Oval 12"/>
          <p:cNvSpPr/>
          <p:nvPr/>
        </p:nvSpPr>
        <p:spPr>
          <a:xfrm>
            <a:off x="6225086" y="3991907"/>
            <a:ext cx="2127488" cy="2535067"/>
          </a:xfrm>
          <a:prstGeom prst="ellipse">
            <a:avLst/>
          </a:prstGeom>
          <a:noFill/>
          <a:ln w="6032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CBBE56D-139F-48D3-84A4-7FCA7454E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Πολωτικά γυαλιά</a:t>
            </a:r>
          </a:p>
        </p:txBody>
      </p:sp>
      <p:pic>
        <p:nvPicPr>
          <p:cNvPr id="7170" name="Picture 2" descr="Γυαλιά προστασίας Cofra Lightning Polar μαύρο. BARCOM.GR">
            <a:extLst>
              <a:ext uri="{FF2B5EF4-FFF2-40B4-BE49-F238E27FC236}">
                <a16:creationId xmlns:a16="http://schemas.microsoft.com/office/drawing/2014/main" xmlns="" id="{497A2E98-BE64-43FC-A89A-6D44E3B4B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76872"/>
            <a:ext cx="6477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55E3B51-B2FF-49D9-B9D6-B1570F52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Πολωτικά γυαλιά</a:t>
            </a:r>
          </a:p>
        </p:txBody>
      </p:sp>
      <p:pic>
        <p:nvPicPr>
          <p:cNvPr id="8194" name="Picture 2" descr="Ιδιότητες γυαλιών ηλίου | Ζερβόπουλος Οπτικά">
            <a:extLst>
              <a:ext uri="{FF2B5EF4-FFF2-40B4-BE49-F238E27FC236}">
                <a16:creationId xmlns:a16="http://schemas.microsoft.com/office/drawing/2014/main" xmlns="" id="{3A9CBADF-CA20-4536-9401-B74B8D3CA6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636912"/>
            <a:ext cx="54991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C2D73F8-5FCA-402D-BEA7-C1878FA8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405D5F55-359A-4D67-A396-9E7FE7C53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600" y="1981200"/>
            <a:ext cx="7992888" cy="4328120"/>
          </a:xfrm>
        </p:spPr>
        <p:txBody>
          <a:bodyPr/>
          <a:lstStyle/>
          <a:p>
            <a:r>
              <a:rPr lang="el-GR" dirty="0"/>
              <a:t>Ο ανθρώπινος αμφιβληστροειδής (όπως άλλωστε και ένας φωτογραφικός αισθητήρας) δεν μπορεί να διαπιστώσει εάν το φως που τον ευαισθητοποιεί είναι πολωμένο ή όχι.</a:t>
            </a:r>
          </a:p>
          <a:p>
            <a:r>
              <a:rPr lang="el-GR" dirty="0"/>
              <a:t> Όμως, έντομα (π.χ. μέλισσες), γαρίδες αλλά και τα χταπόδια «αναγνωρίζουν» το πολωμένο φως και το αξιοποιούν.</a:t>
            </a:r>
          </a:p>
        </p:txBody>
      </p:sp>
    </p:spTree>
    <p:extLst>
      <p:ext uri="{BB962C8B-B14F-4D97-AF65-F5344CB8AC3E}">
        <p14:creationId xmlns:p14="http://schemas.microsoft.com/office/powerpoint/2010/main" val="33735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xmlns="" id="{DB8B5CE1-D0D6-46C3-A9D7-91776CEE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1"/>
            <a:ext cx="7543800" cy="1431925"/>
          </a:xfrm>
        </p:spPr>
        <p:txBody>
          <a:bodyPr/>
          <a:lstStyle/>
          <a:p>
            <a:pPr algn="ctr"/>
            <a:r>
              <a:rPr lang="en-US" dirty="0" err="1"/>
              <a:t>Octapus</a:t>
            </a:r>
            <a:r>
              <a:rPr lang="en-US" dirty="0"/>
              <a:t>  </a:t>
            </a:r>
            <a:r>
              <a:rPr lang="en-US" dirty="0" err="1"/>
              <a:t>joubini</a:t>
            </a:r>
            <a:endParaRPr lang="en-US" dirty="0"/>
          </a:p>
        </p:txBody>
      </p:sp>
      <p:pic>
        <p:nvPicPr>
          <p:cNvPr id="2050" name="Picture 2" descr="Octopus joubini - Immune To Haters">
            <a:extLst>
              <a:ext uri="{FF2B5EF4-FFF2-40B4-BE49-F238E27FC236}">
                <a16:creationId xmlns:a16="http://schemas.microsoft.com/office/drawing/2014/main" xmlns="" id="{BC1718ED-3AA6-45EC-80EB-E0DE0A1E7F4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r="24793" b="1"/>
          <a:stretch/>
        </p:blipFill>
        <p:spPr bwMode="auto">
          <a:xfrm>
            <a:off x="2667000" y="2132856"/>
            <a:ext cx="36957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3" name="Text Placeholder 3">
            <a:extLst>
              <a:ext uri="{FF2B5EF4-FFF2-40B4-BE49-F238E27FC236}">
                <a16:creationId xmlns:a16="http://schemas.microsoft.com/office/drawing/2014/main" xmlns="" id="{2BF5A350-6D37-4069-AFA2-038086AB0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056" y="1981200"/>
            <a:ext cx="3534544" cy="4114800"/>
          </a:xfrm>
        </p:spPr>
        <p:txBody>
          <a:bodyPr/>
          <a:lstStyle/>
          <a:p>
            <a:r>
              <a:rPr lang="el-GR" dirty="0"/>
              <a:t>Ανιχνεύει μικρές διακυμάνσεις στη πόλωση και έτσι μπορεί να επικοινωνεί με ένα άλλο χταπόδι.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1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3817D2E-BF9F-45A4-9785-B1D739E5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Κυκλικά πολωμένο φως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417A9084-9E56-4C9A-91B3-0CB9D7A4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897688" cy="4114800"/>
          </a:xfrm>
        </p:spPr>
        <p:txBody>
          <a:bodyPr/>
          <a:lstStyle/>
          <a:p>
            <a:r>
              <a:rPr lang="el-GR" dirty="0"/>
              <a:t>Η κορυφή της έντασης Ε του ηλεκτρικού πεδίου βρίσκεται σε ελικοειδή γραμμή στο χώρο και έτσι η προβολή του σε κάθετο προς την διεύθυνση διάδοσης επίπεδο είναι κύκλος.</a:t>
            </a:r>
          </a:p>
          <a:p>
            <a:r>
              <a:rPr lang="el-GR" dirty="0"/>
              <a:t>Στη φύση δύσκολα βρίσκεται κυκλικά πολωμένο φως (σκαραβαίος).</a:t>
            </a:r>
          </a:p>
        </p:txBody>
      </p:sp>
    </p:spTree>
    <p:extLst>
      <p:ext uri="{BB962C8B-B14F-4D97-AF65-F5344CB8AC3E}">
        <p14:creationId xmlns:p14="http://schemas.microsoft.com/office/powerpoint/2010/main" val="18027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8F080BC-0BAF-4077-A58E-4CB7D80D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Φωτογραφικά πολωτικά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F30A837-DF9B-4F9A-B1C7-510C6954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543800" cy="4400128"/>
          </a:xfrm>
        </p:spPr>
        <p:txBody>
          <a:bodyPr/>
          <a:lstStyle/>
          <a:p>
            <a:r>
              <a:rPr lang="el-GR" dirty="0"/>
              <a:t>Γραμμικά φίλτρα (</a:t>
            </a:r>
            <a:r>
              <a:rPr lang="en-US" dirty="0"/>
              <a:t>PL</a:t>
            </a:r>
            <a:r>
              <a:rPr lang="el-GR" dirty="0"/>
              <a:t>, </a:t>
            </a:r>
            <a:r>
              <a:rPr lang="en-US" dirty="0"/>
              <a:t>linear polarizers)</a:t>
            </a:r>
          </a:p>
          <a:p>
            <a:pPr marL="0" indent="0">
              <a:buNone/>
            </a:pPr>
            <a:r>
              <a:rPr lang="el-GR" dirty="0"/>
              <a:t>Χρησιμοποιούνται σε </a:t>
            </a:r>
            <a:r>
              <a:rPr lang="en-US" dirty="0"/>
              <a:t>SLR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χειροκίνητης εστίασης φωτογραφικές μηχανές ή και στις τηλεμετρικές μηχανές. </a:t>
            </a:r>
          </a:p>
          <a:p>
            <a:r>
              <a:rPr lang="el-GR" dirty="0"/>
              <a:t>Φίλτρα κυκλικής πόλωσης (</a:t>
            </a:r>
            <a:r>
              <a:rPr lang="en-US" dirty="0"/>
              <a:t>PL</a:t>
            </a:r>
            <a:r>
              <a:rPr lang="el-GR" dirty="0"/>
              <a:t> </a:t>
            </a:r>
            <a:r>
              <a:rPr lang="en-US" dirty="0"/>
              <a:t>-</a:t>
            </a:r>
            <a:r>
              <a:rPr lang="el-GR" dirty="0"/>
              <a:t> </a:t>
            </a:r>
            <a:r>
              <a:rPr lang="en-US" dirty="0"/>
              <a:t>CIR)</a:t>
            </a:r>
          </a:p>
          <a:p>
            <a:pPr marL="0" indent="0">
              <a:buNone/>
            </a:pPr>
            <a:r>
              <a:rPr lang="el-GR" dirty="0"/>
              <a:t>Χρησιμοποιούνται σε σύγχρονες μηχανές με συστήματα αυτόματης εστίασης αλλά και </a:t>
            </a:r>
            <a:r>
              <a:rPr lang="el-GR" dirty="0" err="1"/>
              <a:t>φωτομέτρησης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1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1E4DE88-0180-4449-82BA-C0DDE45C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Φίλτρα κυκλικής πόλωσης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E496FFE-BD06-46C9-86E2-F7F7F943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753672" cy="4400128"/>
          </a:xfrm>
        </p:spPr>
        <p:txBody>
          <a:bodyPr/>
          <a:lstStyle/>
          <a:p>
            <a:r>
              <a:rPr lang="el-GR" dirty="0"/>
              <a:t>Πρόκειται για σύστημα από δυο κρυσταλλικά, πολωτικά φίλτρα. Το ένα είναι γραμμικός πολωτής ενώ το άλλο κυκλικός. Δημιουργεί γραμμικά πολωμένο φως χωρίς όμως μεταβολή στην έντασή του.</a:t>
            </a:r>
          </a:p>
          <a:p>
            <a:r>
              <a:rPr lang="el-GR" dirty="0"/>
              <a:t>Αυτή η σταθερότητα στην ένταση εξασφαλίζει την σωστή </a:t>
            </a:r>
            <a:r>
              <a:rPr lang="el-GR" dirty="0" err="1"/>
              <a:t>φωτομέτρηση</a:t>
            </a:r>
            <a:r>
              <a:rPr lang="el-GR" dirty="0"/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14161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A48457D-8E77-4765-BFA3-8E49CB91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Φίλτρο </a:t>
            </a:r>
            <a:r>
              <a:rPr lang="en-US" dirty="0"/>
              <a:t>PL - CIR</a:t>
            </a:r>
            <a:endParaRPr lang="el-GR" dirty="0"/>
          </a:p>
        </p:txBody>
      </p:sp>
      <p:pic>
        <p:nvPicPr>
          <p:cNvPr id="4098" name="Picture 2" descr="Πολωτικό φίλτρο (φωτογραφία) - Wikiwand">
            <a:extLst>
              <a:ext uri="{FF2B5EF4-FFF2-40B4-BE49-F238E27FC236}">
                <a16:creationId xmlns:a16="http://schemas.microsoft.com/office/drawing/2014/main" xmlns="" id="{E4E95420-F22E-411D-B428-5FF451011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28" y="2204864"/>
            <a:ext cx="674886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A972419-90D5-4553-9ED4-867E8359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Φωτογραφικά πολωτικά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0217B157-B4F6-4DB0-B046-6B9C7614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Δεν φαίνεται να υπάρχει αξιόπιστο λογισμικό που να προσομοιώνει επακριβώς τη δράση ενός φίλτρου πόλωσης.  </a:t>
            </a:r>
          </a:p>
        </p:txBody>
      </p:sp>
    </p:spTree>
    <p:extLst>
      <p:ext uri="{BB962C8B-B14F-4D97-AF65-F5344CB8AC3E}">
        <p14:creationId xmlns:p14="http://schemas.microsoft.com/office/powerpoint/2010/main" val="12853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1DA7B4C-5D02-494C-BEEA-9F6D9343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1"/>
            <a:ext cx="7753672" cy="1431925"/>
          </a:xfrm>
        </p:spPr>
        <p:txBody>
          <a:bodyPr/>
          <a:lstStyle/>
          <a:p>
            <a:pPr algn="ctr"/>
            <a:r>
              <a:rPr lang="el-GR" dirty="0"/>
              <a:t>Μειονεκτήματα πολωτικών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6F03E42-C403-4F67-83EC-7007C3A12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2780928"/>
            <a:ext cx="7753672" cy="3772272"/>
          </a:xfrm>
        </p:spPr>
        <p:txBody>
          <a:bodyPr/>
          <a:lstStyle/>
          <a:p>
            <a:r>
              <a:rPr lang="el-GR" dirty="0"/>
              <a:t>Συνήθως μεγαλύτερες εκθέσεις.</a:t>
            </a:r>
          </a:p>
          <a:p>
            <a:r>
              <a:rPr lang="el-GR" dirty="0"/>
              <a:t>Η επιλογή της σωστής θέσης του πολωτικού καθυστερεί την λήψη. </a:t>
            </a:r>
          </a:p>
          <a:p>
            <a:r>
              <a:rPr lang="el-GR" dirty="0"/>
              <a:t>Δυσκολία χρήσης σε πανοραμικές φωτογραφίες.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03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470" y="126422"/>
            <a:ext cx="553318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Πώς περιγράφουμε τη διάδοση του φωτός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92659" y="1187924"/>
            <a:ext cx="509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Φωτεινές Ακτίνες   →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Γεωμετρική Οπτική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659" y="3264196"/>
            <a:ext cx="52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Ηλ/μαγνητικά κύματα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Κυματική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Οπτική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659" y="5392248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Φωτόνια   	→        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Κβαντική Οπτική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707" b="9295"/>
          <a:stretch/>
        </p:blipFill>
        <p:spPr>
          <a:xfrm>
            <a:off x="7591569" y="3325006"/>
            <a:ext cx="1704696" cy="118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27" y="3325006"/>
            <a:ext cx="1502163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222" y="4915224"/>
            <a:ext cx="2537491" cy="1586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555" y="3325006"/>
            <a:ext cx="1780291" cy="118872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292659" y="2997416"/>
            <a:ext cx="11697884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2659" y="4831483"/>
            <a:ext cx="11697884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92" y="1577069"/>
            <a:ext cx="1221315" cy="8131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222" y="1074899"/>
            <a:ext cx="1463040" cy="1463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1569" y="1047175"/>
            <a:ext cx="1950720" cy="1463040"/>
          </a:xfrm>
          <a:prstGeom prst="rect">
            <a:avLst/>
          </a:prstGeom>
        </p:spPr>
      </p:pic>
      <p:pic>
        <p:nvPicPr>
          <p:cNvPr id="29" name="Content Placeholder 6" descr="220px-Refraction-with-soda-straw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15306" y="1047176"/>
            <a:ext cx="1403821" cy="146304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6031800" y="2537939"/>
            <a:ext cx="60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σκιά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998792" y="2560868"/>
            <a:ext cx="113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ανάκλαση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0165750" y="2537939"/>
            <a:ext cx="110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διάθλαση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/>
          <a:srcRect l="1124" r="5853"/>
          <a:stretch/>
        </p:blipFill>
        <p:spPr>
          <a:xfrm>
            <a:off x="569470" y="3647043"/>
            <a:ext cx="2443229" cy="1154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3265" y="2483612"/>
            <a:ext cx="2408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accent4">
                    <a:lumMod val="75000"/>
                  </a:schemeClr>
                </a:solidFill>
              </a:rPr>
              <a:t>λ &lt;&lt; διαστάσεις εμποδίου 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45041" y="4414112"/>
            <a:ext cx="2306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accent4">
                    <a:lumMod val="75000"/>
                  </a:schemeClr>
                </a:solidFill>
              </a:rPr>
              <a:t>λ </a:t>
            </a:r>
            <a:r>
              <a:rPr lang="el-G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l-GR" sz="1600" dirty="0" smtClean="0">
                <a:solidFill>
                  <a:schemeClr val="accent4">
                    <a:lumMod val="75000"/>
                  </a:schemeClr>
                </a:solidFill>
              </a:rPr>
              <a:t> διαστάσεις εμποδίου 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512FD4F-3F28-413E-B600-D3A90EC6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1"/>
            <a:ext cx="7897688" cy="1431925"/>
          </a:xfrm>
        </p:spPr>
        <p:txBody>
          <a:bodyPr/>
          <a:lstStyle/>
          <a:p>
            <a:r>
              <a:rPr lang="el-GR" dirty="0"/>
              <a:t>Μειονεκτήματα πολωτικών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7B71392-EB79-443F-A958-6A4F23440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2348880"/>
            <a:ext cx="7543800" cy="3747120"/>
          </a:xfrm>
        </p:spPr>
        <p:txBody>
          <a:bodyPr/>
          <a:lstStyle/>
          <a:p>
            <a:r>
              <a:rPr lang="el-GR" dirty="0"/>
              <a:t>Αύξηση του κορεσμού στα χρώματα.</a:t>
            </a:r>
          </a:p>
          <a:p>
            <a:r>
              <a:rPr lang="el-GR" dirty="0"/>
              <a:t>Σε συγκεκριμένες περιπτώσεις (π.χ. ουράνιο τόξο) αλλοιώνεται σημαντικά η θεματολογία.</a:t>
            </a:r>
          </a:p>
          <a:p>
            <a:r>
              <a:rPr lang="el-GR" dirty="0"/>
              <a:t>Όχι καθαρό πολωτικό φίλτρο σημαίνει μείωση ποιότητας στη φωτογραφία.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732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" y="681643"/>
            <a:ext cx="11155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Όταν το φως που προσπίπτει </a:t>
            </a:r>
            <a:r>
              <a:rPr lang="el-GR" sz="3200" dirty="0"/>
              <a:t>σε πολωτή </a:t>
            </a:r>
            <a:r>
              <a:rPr lang="el-GR" sz="3200" dirty="0" smtClean="0"/>
              <a:t>είναι είτε φυσικό φως ή </a:t>
            </a:r>
            <a:r>
              <a:rPr lang="el-GR" sz="3200" dirty="0"/>
              <a:t>κυκλικά πολωμένο </a:t>
            </a:r>
            <a:r>
              <a:rPr lang="el-GR" sz="3200" dirty="0" smtClean="0"/>
              <a:t>φως, η </a:t>
            </a:r>
            <a:r>
              <a:rPr lang="el-GR" sz="3200" dirty="0"/>
              <a:t>ένταση του εξερχόμενου φωτός </a:t>
            </a:r>
            <a:r>
              <a:rPr lang="el-GR" sz="3200" dirty="0" smtClean="0"/>
              <a:t>δεν </a:t>
            </a:r>
            <a:r>
              <a:rPr lang="el-GR" sz="3200" dirty="0"/>
              <a:t>μεταβάλλεται στρέφοντας τον πολωτή. </a:t>
            </a:r>
            <a:r>
              <a:rPr lang="el-GR" sz="3200" dirty="0" smtClean="0"/>
              <a:t>Πώς μπορούμε να διαχωρίσουμε αν το φως είναι φυσικό ή κυκλικά πολωμένο;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48640" y="2791691"/>
            <a:ext cx="11155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 smtClean="0"/>
              <a:t>Απάντηση:</a:t>
            </a:r>
          </a:p>
          <a:p>
            <a:pPr>
              <a:lnSpc>
                <a:spcPct val="150000"/>
              </a:lnSpc>
            </a:pPr>
            <a:r>
              <a:rPr lang="el-G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Πλακίδιο λ/4 </a:t>
            </a:r>
            <a:r>
              <a:rPr lang="el-GR" sz="3200" dirty="0" smtClean="0"/>
              <a:t>: (από διπλοθλαστικό υλικό με κατάλληλη κοπή)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8640" y="4345738"/>
            <a:ext cx="10048788" cy="1766409"/>
            <a:chOff x="548640" y="3995218"/>
            <a:chExt cx="10048788" cy="1766409"/>
          </a:xfrm>
        </p:grpSpPr>
        <p:sp>
          <p:nvSpPr>
            <p:cNvPr id="5" name="Rectangle 4"/>
            <p:cNvSpPr/>
            <p:nvPr/>
          </p:nvSpPr>
          <p:spPr>
            <a:xfrm>
              <a:off x="548640" y="4249133"/>
              <a:ext cx="43967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l-GR" sz="3200" dirty="0">
                  <a:solidFill>
                    <a:prstClr val="black"/>
                  </a:solidFill>
                </a:rPr>
                <a:t>Γραμμικά πολωμένο φως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>
              <a:off x="4945421" y="4541521"/>
              <a:ext cx="1737360" cy="0"/>
            </a:xfrm>
            <a:prstGeom prst="straightConnector1">
              <a:avLst/>
            </a:prstGeom>
            <a:ln w="984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811484" y="3995218"/>
              <a:ext cx="19137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 smtClean="0"/>
                <a:t>πλακίδιο </a:t>
              </a:r>
              <a:r>
                <a:rPr lang="el-GR" sz="2400" b="1" dirty="0"/>
                <a:t>λ/4 </a:t>
              </a:r>
              <a:endParaRPr lang="en-US" sz="2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03259" y="4226050"/>
              <a:ext cx="32927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3200" dirty="0">
                  <a:solidFill>
                    <a:prstClr val="black"/>
                  </a:solidFill>
                </a:rPr>
                <a:t>κυκλικά πολωμένο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8640" y="5087823"/>
              <a:ext cx="42000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3200" dirty="0" smtClean="0">
                  <a:solidFill>
                    <a:prstClr val="black"/>
                  </a:solidFill>
                </a:rPr>
                <a:t>Κυκλικά πολωμένο φως 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945421" y="5553878"/>
              <a:ext cx="1737360" cy="0"/>
            </a:xfrm>
            <a:prstGeom prst="straightConnector1">
              <a:avLst/>
            </a:prstGeom>
            <a:ln w="984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811484" y="5007575"/>
              <a:ext cx="19137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 smtClean="0"/>
                <a:t>πλακίδιο </a:t>
              </a:r>
              <a:r>
                <a:rPr lang="el-GR" sz="2400" b="1" dirty="0"/>
                <a:t>λ/4 </a:t>
              </a:r>
              <a:endParaRPr lang="en-US" sz="24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21998" y="5176852"/>
              <a:ext cx="36754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3200" dirty="0" smtClean="0">
                  <a:solidFill>
                    <a:prstClr val="black"/>
                  </a:solidFill>
                </a:rPr>
                <a:t>γραμμικά </a:t>
              </a:r>
              <a:r>
                <a:rPr lang="el-GR" sz="3200" dirty="0">
                  <a:solidFill>
                    <a:prstClr val="black"/>
                  </a:solidFill>
                </a:rPr>
                <a:t>πολωμένο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38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D056A12-07E6-469C-84FA-BA0AAAB9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792" y="257915"/>
            <a:ext cx="754380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Πόλωση και στερεοσκοπία</a:t>
            </a:r>
            <a:endParaRPr lang="en-US" dirty="0"/>
          </a:p>
        </p:txBody>
      </p:sp>
      <p:pic>
        <p:nvPicPr>
          <p:cNvPr id="5" name="Picture 2" descr="C:\Users\ARAVANTINOS\Desktop\imagesCAWTF0AL.jpg">
            <a:extLst>
              <a:ext uri="{FF2B5EF4-FFF2-40B4-BE49-F238E27FC236}">
                <a16:creationId xmlns:a16="http://schemas.microsoft.com/office/drawing/2014/main" xmlns="" id="{D4BECEA4-7700-431F-B83A-0716E7E3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5242" y="1089947"/>
            <a:ext cx="2125462" cy="1445627"/>
          </a:xfrm>
          <a:prstGeom prst="rect">
            <a:avLst/>
          </a:prstGeom>
          <a:noFill/>
        </p:spPr>
      </p:pic>
      <p:pic>
        <p:nvPicPr>
          <p:cNvPr id="4" name="Picture 4" descr="C:\Users\ARAVANTINOS\Desktop\images[1].jpg">
            <a:extLst>
              <a:ext uri="{FF2B5EF4-FFF2-40B4-BE49-F238E27FC236}">
                <a16:creationId xmlns:a16="http://schemas.microsoft.com/office/drawing/2014/main" xmlns="" id="{A82DB3AE-EE3B-401A-AEFE-EE412CC590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8792" y="1266092"/>
            <a:ext cx="9009882" cy="5092539"/>
          </a:xfrm>
          <a:prstGeom prst="rect">
            <a:avLst/>
          </a:prstGeom>
          <a:noFill/>
        </p:spPr>
      </p:pic>
      <p:pic>
        <p:nvPicPr>
          <p:cNvPr id="7" name="Picture 3" descr="C:\Users\ARAVANTINOS\Desktop\imagesCAR92967.jpg">
            <a:extLst>
              <a:ext uri="{FF2B5EF4-FFF2-40B4-BE49-F238E27FC236}">
                <a16:creationId xmlns:a16="http://schemas.microsoft.com/office/drawing/2014/main" xmlns="" id="{53819982-0EDC-46B6-8197-00063842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4044"/>
            <a:ext cx="1981446" cy="1478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0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82409AB-AFEF-4D78-BED6-498889DD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703" y="298109"/>
            <a:ext cx="782568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Οθόνες υγρού κρυστάλλου</a:t>
            </a:r>
          </a:p>
        </p:txBody>
      </p:sp>
      <p:pic>
        <p:nvPicPr>
          <p:cNvPr id="1026" name="Picture 2" descr="schoolphysics ::Welcome::">
            <a:extLst>
              <a:ext uri="{FF2B5EF4-FFF2-40B4-BE49-F238E27FC236}">
                <a16:creationId xmlns:a16="http://schemas.microsoft.com/office/drawing/2014/main" xmlns="" id="{472553B1-8B2F-40AF-A45F-4A51AEDDE7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82" y="1688123"/>
            <a:ext cx="8464353" cy="383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DD86A5D-AF91-4886-A35B-CCF4108F7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977"/>
            <a:ext cx="7501233" cy="701731"/>
          </a:xfrm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Οθόνες υγρού κρυστάλλου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C03B4543-6408-4C79-AC51-1F1F5E4B1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8955" y="1034979"/>
            <a:ext cx="6575152" cy="56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F8D3018-5C98-402C-92DB-25DBA0A9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6" y="385638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n-US" dirty="0"/>
              <a:t>Liquid Crystal Displays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0CE62532-3EA1-40F1-83D3-D51F2C801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7" y="1418492"/>
            <a:ext cx="11314443" cy="43281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dirty="0"/>
              <a:t>ΧΩΡΙΣ ΠΕΔΙΟ : Το φως πολώνεται και ενώ περιστρέφεται διέρχεται από τον πολωτή, ανακλάται και φωτίζει το πεδίο.</a:t>
            </a:r>
          </a:p>
          <a:p>
            <a:pPr marL="0" indent="0">
              <a:lnSpc>
                <a:spcPct val="150000"/>
              </a:lnSpc>
              <a:buNone/>
            </a:pPr>
            <a:endParaRPr lang="el-GR" dirty="0"/>
          </a:p>
          <a:p>
            <a:pPr>
              <a:lnSpc>
                <a:spcPct val="150000"/>
              </a:lnSpc>
            </a:pPr>
            <a:r>
              <a:rPr lang="el-GR" dirty="0"/>
              <a:t>ΜΕ ΠΕΔΙΟ : Τα μόρια διατάσσονται παράλληλα και έτσι δεν περιστρέφουν το επίπεδο πόλωσης. Δεν υπάρχει ανάκλαση με τελικό αποτέλεσμα σκοτάδι.   </a:t>
            </a:r>
          </a:p>
        </p:txBody>
      </p:sp>
    </p:spTree>
    <p:extLst>
      <p:ext uri="{BB962C8B-B14F-4D97-AF65-F5344CB8AC3E}">
        <p14:creationId xmlns:p14="http://schemas.microsoft.com/office/powerpoint/2010/main" val="40794810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F225BF9-2998-4EA5-92EE-1CE0E5F3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94" y="438786"/>
            <a:ext cx="7543800" cy="701731"/>
          </a:xfrm>
        </p:spPr>
        <p:txBody>
          <a:bodyPr wrap="square" anchor="ctr">
            <a:spAutoFit/>
          </a:bodyPr>
          <a:lstStyle/>
          <a:p>
            <a:r>
              <a:rPr lang="el-GR" dirty="0"/>
              <a:t>Συνδυασμοί 7 στοιχείων</a:t>
            </a:r>
          </a:p>
        </p:txBody>
      </p:sp>
      <p:pic>
        <p:nvPicPr>
          <p:cNvPr id="3074" name="Picture 2" descr="Seven-segment display dictionary definition | seven-segment ...">
            <a:extLst>
              <a:ext uri="{FF2B5EF4-FFF2-40B4-BE49-F238E27FC236}">
                <a16:creationId xmlns:a16="http://schemas.microsoft.com/office/drawing/2014/main" xmlns="" id="{0C22D010-2616-43FC-9680-373E3081713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645" y="1643531"/>
            <a:ext cx="2317698" cy="2986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76" name="Picture 4" descr="Introducing a new serial (SPI) 8-digit seven segment LED display ...">
            <a:extLst>
              <a:ext uri="{FF2B5EF4-FFF2-40B4-BE49-F238E27FC236}">
                <a16:creationId xmlns:a16="http://schemas.microsoft.com/office/drawing/2014/main" xmlns="" id="{F53D1298-72BA-482C-80E6-C392A757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213" y="2526349"/>
            <a:ext cx="4493422" cy="312292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855401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036683-171B-4709-ADA7-085D2C2D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1"/>
            <a:ext cx="7825680" cy="1431925"/>
          </a:xfrm>
        </p:spPr>
        <p:txBody>
          <a:bodyPr/>
          <a:lstStyle/>
          <a:p>
            <a:pPr algn="ctr"/>
            <a:r>
              <a:rPr lang="el-GR" dirty="0"/>
              <a:t>Οθόνες υγρού κρυστάλλου</a:t>
            </a:r>
          </a:p>
        </p:txBody>
      </p:sp>
      <p:pic>
        <p:nvPicPr>
          <p:cNvPr id="2050" name="Picture 2" descr="LCD Layers | Best Root Apps">
            <a:extLst>
              <a:ext uri="{FF2B5EF4-FFF2-40B4-BE49-F238E27FC236}">
                <a16:creationId xmlns:a16="http://schemas.microsoft.com/office/drawing/2014/main" xmlns="" id="{6BE97D17-4E16-4D81-9A44-792028551E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132856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404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097BC44-1FEA-43FE-A9FA-25A2DC72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Χρώματα από πόλωση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A5A3F18E-E13D-4925-949B-C013EAD03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729" y="2348880"/>
            <a:ext cx="5896455" cy="39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874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A909024-5C41-405F-872C-4F5BDEA0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- Ερωτήσεις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0F6F9B2-600B-44E8-8A54-7CD6CAA26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543800" cy="4328120"/>
          </a:xfrm>
        </p:spPr>
        <p:txBody>
          <a:bodyPr/>
          <a:lstStyle/>
          <a:p>
            <a:r>
              <a:rPr lang="el-GR" dirty="0"/>
              <a:t>Τι μπορεί να φανερώνει η πόλωση για τη φύση του φωτός ;</a:t>
            </a:r>
          </a:p>
          <a:p>
            <a:r>
              <a:rPr lang="el-GR" dirty="0"/>
              <a:t>Σε τι διαφέρει ένα πολωτικό από ένα έγχρωμο φωτογραφικό φίλτρο ;</a:t>
            </a:r>
          </a:p>
          <a:p>
            <a:r>
              <a:rPr lang="el-GR" dirty="0"/>
              <a:t>Γιατί το φως από το ουράνιο τόξο παρουσιάζει πόλωση ; Που οφείλεται ;</a:t>
            </a:r>
          </a:p>
          <a:p>
            <a:r>
              <a:rPr lang="el-GR" dirty="0"/>
              <a:t>Πως προσδιορίζεται πρόχειρα ο άξονας πόλωσης ενός φύλλου </a:t>
            </a:r>
            <a:r>
              <a:rPr lang="en-US" dirty="0"/>
              <a:t>polaroid </a:t>
            </a:r>
            <a:r>
              <a:rPr lang="el-GR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2262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1869" y="3667170"/>
            <a:ext cx="460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ΦΑΣΜΑ </a:t>
            </a:r>
            <a:r>
              <a:rPr lang="el-GR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Η/Μ ΑΚΤΙΝΟΒΟΛΙΑΣ </a:t>
            </a:r>
            <a:endParaRPr lang="en-US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06" y="224852"/>
            <a:ext cx="5371042" cy="302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64" y="81222"/>
            <a:ext cx="4202947" cy="3499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625" y="3248730"/>
            <a:ext cx="7883375" cy="350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B134E63-F5BC-4604-B72F-D541DCE9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- Ερωτήσεις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E6F74A1-044B-404D-8605-07082F1E2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825680" cy="4114800"/>
          </a:xfrm>
        </p:spPr>
        <p:txBody>
          <a:bodyPr/>
          <a:lstStyle/>
          <a:p>
            <a:r>
              <a:rPr lang="el-GR" dirty="0"/>
              <a:t>Η πόλωση είναι μια χαρακτηριστική ιδιότητα όλων των κυμάτων ή όχι ;</a:t>
            </a:r>
          </a:p>
          <a:p>
            <a:r>
              <a:rPr lang="el-GR" dirty="0"/>
              <a:t>Τι ποσοστό της συνήθους ορατής ακτινοβολίας διέρχεται από ένα φίλτρο </a:t>
            </a:r>
            <a:r>
              <a:rPr lang="en-US" dirty="0"/>
              <a:t>polaroid </a:t>
            </a:r>
            <a:r>
              <a:rPr lang="el-GR" dirty="0"/>
              <a:t>;</a:t>
            </a:r>
          </a:p>
          <a:p>
            <a:r>
              <a:rPr lang="el-GR" dirty="0"/>
              <a:t>Αναφέρατε μερικά μειονεκτήματα από την χρήση πολωτικών, προστατευτικών γυαλιών.</a:t>
            </a:r>
          </a:p>
        </p:txBody>
      </p:sp>
    </p:spTree>
    <p:extLst>
      <p:ext uri="{BB962C8B-B14F-4D97-AF65-F5344CB8AC3E}">
        <p14:creationId xmlns:p14="http://schemas.microsoft.com/office/powerpoint/2010/main" val="27701275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F0A6052-7A70-4D59-BE09-329FDA8CD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- Ερωτήσεις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04D3BA26-4234-4076-A3E0-3350814C4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825680" cy="4114800"/>
          </a:xfrm>
        </p:spPr>
        <p:txBody>
          <a:bodyPr/>
          <a:lstStyle/>
          <a:p>
            <a:r>
              <a:rPr lang="el-GR" dirty="0"/>
              <a:t>Γιατί το φως διέρχεται από ζευγάρι πολωτικών με τους άξονες παράλληλους αλλά δεν διέρχεται όταν αυτοί είναι κάθετοι μεταξύ τους ;</a:t>
            </a:r>
          </a:p>
          <a:p>
            <a:r>
              <a:rPr lang="el-GR" dirty="0"/>
              <a:t>Οδηγός αυτοκινήτου θέλει να φορέσει πολωτικά γυαλιά. Ποιος προτείνετε να είναι ο άξονας της πόλωσης ; Οριζόντιος ή κατακόρυφος ;  </a:t>
            </a:r>
          </a:p>
        </p:txBody>
      </p:sp>
    </p:spTree>
    <p:extLst>
      <p:ext uri="{BB962C8B-B14F-4D97-AF65-F5344CB8AC3E}">
        <p14:creationId xmlns:p14="http://schemas.microsoft.com/office/powerpoint/2010/main" val="69349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459" y="116783"/>
            <a:ext cx="11481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Επίπεδο Η/Μ κύμα με δ/ση διάδοσης προς τον παρατηρητή (</a:t>
            </a:r>
            <a:r>
              <a:rPr lang="en-US" sz="3200" dirty="0" smtClean="0"/>
              <a:t>x-axis)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372291" y="6113919"/>
            <a:ext cx="459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User:Fffred~commonswiki</a:t>
            </a:r>
            <a:r>
              <a:rPr lang="en-US" sz="1400" dirty="0"/>
              <a:t> - Own work, Public Domain, https://commons.wikimedia.org/w/index.php?curid=724044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1976" y="940892"/>
            <a:ext cx="11902597" cy="3847177"/>
            <a:chOff x="75414" y="741601"/>
            <a:chExt cx="11902597" cy="38471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4667" t="25202" r="6233" b="29288"/>
            <a:stretch/>
          </p:blipFill>
          <p:spPr>
            <a:xfrm>
              <a:off x="90811" y="741601"/>
              <a:ext cx="11887200" cy="384717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5414" y="1904214"/>
              <a:ext cx="339365" cy="546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00">
            <a:off x="1934066" y="4449599"/>
            <a:ext cx="914400" cy="2257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40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14139</TotalTime>
  <Words>1932</Words>
  <Application>Microsoft Office PowerPoint</Application>
  <PresentationFormat>Widescreen</PresentationFormat>
  <Paragraphs>297</Paragraphs>
  <Slides>81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3" baseType="lpstr">
      <vt:lpstr>Arial</vt:lpstr>
      <vt:lpstr>Arial Black</vt:lpstr>
      <vt:lpstr>Calibri</vt:lpstr>
      <vt:lpstr>Calibri Light</vt:lpstr>
      <vt:lpstr>Cambria Math</vt:lpstr>
      <vt:lpstr>Courier New</vt:lpstr>
      <vt:lpstr>Source Sans Pro</vt:lpstr>
      <vt:lpstr>TimesNewRoman</vt:lpstr>
      <vt:lpstr>Times-Roman</vt:lpstr>
      <vt:lpstr>Wingdings</vt:lpstr>
      <vt:lpstr>Office Theme</vt:lpstr>
      <vt:lpstr>1_template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Μηχανισμοί αλληλεπίδρασης</vt:lpstr>
      <vt:lpstr>PowerPoint Presentation</vt:lpstr>
      <vt:lpstr>PowerPoint Presentation</vt:lpstr>
      <vt:lpstr>PowerPoint Presentation</vt:lpstr>
      <vt:lpstr> Φυσικό Φως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Πόλωση φωτός</vt:lpstr>
      <vt:lpstr>Πόλωση φωτός</vt:lpstr>
      <vt:lpstr>PowerPoint Presentation</vt:lpstr>
      <vt:lpstr>Κυκλικά Πολωμένο φως</vt:lpstr>
      <vt:lpstr>Πόλωση φωτός</vt:lpstr>
      <vt:lpstr>PowerPoint Presentation</vt:lpstr>
      <vt:lpstr>Φυσικό φως σε πολωτή</vt:lpstr>
      <vt:lpstr>Μηχανικό ανάλογο</vt:lpstr>
      <vt:lpstr>PowerPoint Presentation</vt:lpstr>
      <vt:lpstr>PowerPoint Presentation</vt:lpstr>
      <vt:lpstr>Φυσικό φως σε πολωτή</vt:lpstr>
      <vt:lpstr>Γραμμικά φίλτρα κάθετα</vt:lpstr>
      <vt:lpstr>PowerPoint Presentation</vt:lpstr>
      <vt:lpstr>Γραμμικά φίλτρα κάθετα</vt:lpstr>
      <vt:lpstr>Πολωτής - Αναλύτης</vt:lpstr>
      <vt:lpstr>PowerPoint Presentation</vt:lpstr>
      <vt:lpstr>Νόμος του Malus</vt:lpstr>
      <vt:lpstr>PowerPoint Presentation</vt:lpstr>
      <vt:lpstr>PowerPoint Presentation</vt:lpstr>
      <vt:lpstr>PowerPoint Presentation</vt:lpstr>
      <vt:lpstr>Πόλωση φωτός</vt:lpstr>
      <vt:lpstr>Πόλωση από ανάκλαση</vt:lpstr>
      <vt:lpstr>Πόλωση από ανάκλαση</vt:lpstr>
      <vt:lpstr>PowerPoint Presentation</vt:lpstr>
      <vt:lpstr>Πόλωση από ανάκλαση</vt:lpstr>
      <vt:lpstr>Πόλωση από ανάκλαση</vt:lpstr>
      <vt:lpstr>Διπλο - Διαθλαστικότητα </vt:lpstr>
      <vt:lpstr>PowerPoint Presentation</vt:lpstr>
      <vt:lpstr>PowerPoint Presentation</vt:lpstr>
      <vt:lpstr>PowerPoint Presentation</vt:lpstr>
      <vt:lpstr>Πόλωση από σκέδαση</vt:lpstr>
      <vt:lpstr>Πόλωση από σκέδαση</vt:lpstr>
      <vt:lpstr>PowerPoint Presentation</vt:lpstr>
      <vt:lpstr>Πόλωση από σκέδαση</vt:lpstr>
      <vt:lpstr>PowerPoint Presentation</vt:lpstr>
      <vt:lpstr>PowerPoint Presentation</vt:lpstr>
      <vt:lpstr>Φωτογράφιση θάλασσας</vt:lpstr>
      <vt:lpstr>Φωτογράφιση ουρανού</vt:lpstr>
      <vt:lpstr>Φωτογράφιση ουρανού</vt:lpstr>
      <vt:lpstr>Ουράνιο τόξο - πόλωση</vt:lpstr>
      <vt:lpstr>Ουράνιο τόξο - πόλωση</vt:lpstr>
      <vt:lpstr>Ουράνιο τόξο - πόλωση</vt:lpstr>
      <vt:lpstr>Ουράνιο τόξο - πόλωση</vt:lpstr>
      <vt:lpstr>Πολωτικά γυαλιά</vt:lpstr>
      <vt:lpstr>Πολωτικά γυαλιά</vt:lpstr>
      <vt:lpstr>Πόλωση</vt:lpstr>
      <vt:lpstr>Octapus  joubini</vt:lpstr>
      <vt:lpstr>Κυκλικά πολωμένο φως</vt:lpstr>
      <vt:lpstr>Φωτογραφικά πολωτικά</vt:lpstr>
      <vt:lpstr>Φίλτρα κυκλικής πόλωσης</vt:lpstr>
      <vt:lpstr>Φίλτρο PL - CIR</vt:lpstr>
      <vt:lpstr>Φωτογραφικά πολωτικά</vt:lpstr>
      <vt:lpstr>Μειονεκτήματα πολωτικών</vt:lpstr>
      <vt:lpstr>Μειονεκτήματα πολωτικών</vt:lpstr>
      <vt:lpstr>PowerPoint Presentation</vt:lpstr>
      <vt:lpstr>Πόλωση και στερεοσκοπία</vt:lpstr>
      <vt:lpstr>Οθόνες υγρού κρυστάλλου</vt:lpstr>
      <vt:lpstr>Οθόνες υγρού κρυστάλλου</vt:lpstr>
      <vt:lpstr>Liquid Crystal Displays</vt:lpstr>
      <vt:lpstr>Συνδυασμοί 7 στοιχείων</vt:lpstr>
      <vt:lpstr>Οθόνες υγρού κρυστάλλου</vt:lpstr>
      <vt:lpstr>Χρώματα από πόλωση</vt:lpstr>
      <vt:lpstr>Πόλωση - Ερωτήσεις</vt:lpstr>
      <vt:lpstr>Πόλωση - Ερωτήσεις</vt:lpstr>
      <vt:lpstr>Πόλωση - Ερωτήσεις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212</cp:revision>
  <dcterms:created xsi:type="dcterms:W3CDTF">2023-10-09T16:06:34Z</dcterms:created>
  <dcterms:modified xsi:type="dcterms:W3CDTF">2024-04-26T08:16:00Z</dcterms:modified>
</cp:coreProperties>
</file>