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7" r:id="rId6"/>
    <p:sldId id="313" r:id="rId7"/>
    <p:sldId id="314" r:id="rId8"/>
    <p:sldId id="260" r:id="rId9"/>
    <p:sldId id="261" r:id="rId10"/>
    <p:sldId id="287" r:id="rId11"/>
    <p:sldId id="262" r:id="rId12"/>
    <p:sldId id="263" r:id="rId13"/>
    <p:sldId id="264" r:id="rId14"/>
    <p:sldId id="265" r:id="rId15"/>
    <p:sldId id="266" r:id="rId16"/>
    <p:sldId id="269" r:id="rId17"/>
    <p:sldId id="270" r:id="rId18"/>
    <p:sldId id="271" r:id="rId19"/>
    <p:sldId id="272" r:id="rId20"/>
    <p:sldId id="278" r:id="rId21"/>
    <p:sldId id="279" r:id="rId22"/>
    <p:sldId id="273" r:id="rId23"/>
    <p:sldId id="274" r:id="rId24"/>
    <p:sldId id="275" r:id="rId25"/>
    <p:sldId id="276" r:id="rId26"/>
    <p:sldId id="277" r:id="rId27"/>
    <p:sldId id="280" r:id="rId28"/>
    <p:sldId id="294" r:id="rId29"/>
    <p:sldId id="295" r:id="rId30"/>
    <p:sldId id="297" r:id="rId31"/>
    <p:sldId id="281" r:id="rId32"/>
    <p:sldId id="282" r:id="rId33"/>
    <p:sldId id="283" r:id="rId34"/>
    <p:sldId id="284" r:id="rId35"/>
    <p:sldId id="296" r:id="rId36"/>
    <p:sldId id="285" r:id="rId37"/>
    <p:sldId id="293" r:id="rId38"/>
    <p:sldId id="298" r:id="rId39"/>
    <p:sldId id="299" r:id="rId40"/>
    <p:sldId id="300" r:id="rId41"/>
    <p:sldId id="301" r:id="rId42"/>
    <p:sldId id="302" r:id="rId43"/>
    <p:sldId id="303" r:id="rId44"/>
    <p:sldId id="304" r:id="rId45"/>
    <p:sldId id="309" r:id="rId46"/>
    <p:sldId id="310" r:id="rId47"/>
    <p:sldId id="311" r:id="rId48"/>
    <p:sldId id="312" r:id="rId49"/>
    <p:sldId id="292" r:id="rId50"/>
    <p:sldId id="315" r:id="rId51"/>
    <p:sldId id="316" r:id="rId52"/>
    <p:sldId id="317" r:id="rId53"/>
    <p:sldId id="318" r:id="rId54"/>
    <p:sldId id="447" r:id="rId55"/>
    <p:sldId id="448" r:id="rId56"/>
    <p:sldId id="338" r:id="rId57"/>
    <p:sldId id="305" r:id="rId58"/>
    <p:sldId id="306" r:id="rId59"/>
    <p:sldId id="307" r:id="rId60"/>
    <p:sldId id="286" r:id="rId61"/>
    <p:sldId id="288" r:id="rId62"/>
    <p:sldId id="289" r:id="rId63"/>
    <p:sldId id="290" r:id="rId64"/>
    <p:sldId id="291" r:id="rId65"/>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Στυλ με θέμα 1 - Έμφαση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8D230F3-CF80-4859-8CE7-A43EE81993B5}" styleName="Φωτεινό στυλ 1 - Έμφαση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Φωτεινό στυλ 3 - Έμφαση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0A15C55-8517-42AA-B614-E9B94910E393}" styleName="Μεσαίο στυλ 2 - Έμφαση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8FB837D-C827-4EFA-A057-4D05807E0F7C}" styleName="Στυλ με θέμα 1 - Έμφαση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0" d="100"/>
          <a:sy n="60" d="100"/>
        </p:scale>
        <p:origin x="1388" y="4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7B95F04F-C45D-4591-B40A-54D4C53D4E39}" type="datetimeFigureOut">
              <a:rPr lang="el-GR" smtClean="0"/>
              <a:pPr/>
              <a:t>17/1/2021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FA8F74EF-E4E8-4EA8-BD2F-3D62649FA96B}"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7B95F04F-C45D-4591-B40A-54D4C53D4E39}" type="datetimeFigureOut">
              <a:rPr lang="el-GR" smtClean="0"/>
              <a:pPr/>
              <a:t>17/1/2021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FA8F74EF-E4E8-4EA8-BD2F-3D62649FA96B}"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7B95F04F-C45D-4591-B40A-54D4C53D4E39}" type="datetimeFigureOut">
              <a:rPr lang="el-GR" smtClean="0"/>
              <a:pPr/>
              <a:t>17/1/2021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FA8F74EF-E4E8-4EA8-BD2F-3D62649FA96B}"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7B95F04F-C45D-4591-B40A-54D4C53D4E39}" type="datetimeFigureOut">
              <a:rPr lang="el-GR" smtClean="0"/>
              <a:pPr/>
              <a:t>17/1/2021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FA8F74EF-E4E8-4EA8-BD2F-3D62649FA96B}"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7B95F04F-C45D-4591-B40A-54D4C53D4E39}" type="datetimeFigureOut">
              <a:rPr lang="el-GR" smtClean="0"/>
              <a:pPr/>
              <a:t>17/1/2021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FA8F74EF-E4E8-4EA8-BD2F-3D62649FA96B}"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7B95F04F-C45D-4591-B40A-54D4C53D4E39}" type="datetimeFigureOut">
              <a:rPr lang="el-GR" smtClean="0"/>
              <a:pPr/>
              <a:t>17/1/2021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FA8F74EF-E4E8-4EA8-BD2F-3D62649FA96B}"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7B95F04F-C45D-4591-B40A-54D4C53D4E39}" type="datetimeFigureOut">
              <a:rPr lang="el-GR" smtClean="0"/>
              <a:pPr/>
              <a:t>17/1/2021</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FA8F74EF-E4E8-4EA8-BD2F-3D62649FA96B}"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7B95F04F-C45D-4591-B40A-54D4C53D4E39}" type="datetimeFigureOut">
              <a:rPr lang="el-GR" smtClean="0"/>
              <a:pPr/>
              <a:t>17/1/2021</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FA8F74EF-E4E8-4EA8-BD2F-3D62649FA96B}"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7B95F04F-C45D-4591-B40A-54D4C53D4E39}" type="datetimeFigureOut">
              <a:rPr lang="el-GR" smtClean="0"/>
              <a:pPr/>
              <a:t>17/1/2021</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FA8F74EF-E4E8-4EA8-BD2F-3D62649FA96B}"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7B95F04F-C45D-4591-B40A-54D4C53D4E39}" type="datetimeFigureOut">
              <a:rPr lang="el-GR" smtClean="0"/>
              <a:pPr/>
              <a:t>17/1/2021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FA8F74EF-E4E8-4EA8-BD2F-3D62649FA96B}"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7B95F04F-C45D-4591-B40A-54D4C53D4E39}" type="datetimeFigureOut">
              <a:rPr lang="el-GR" smtClean="0"/>
              <a:pPr/>
              <a:t>17/1/2021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FA8F74EF-E4E8-4EA8-BD2F-3D62649FA96B}"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95F04F-C45D-4591-B40A-54D4C53D4E39}" type="datetimeFigureOut">
              <a:rPr lang="el-GR" smtClean="0"/>
              <a:pPr/>
              <a:t>17/1/2021</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8F74EF-E4E8-4EA8-BD2F-3D62649FA96B}"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r>
              <a:rPr lang="el-GR" dirty="0"/>
              <a:t>ΛΑΙΜΟΣ</a:t>
            </a: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image"/>
          <p:cNvPicPr>
            <a:picLocks noChangeAspect="1" noChangeArrowheads="1"/>
          </p:cNvPicPr>
          <p:nvPr/>
        </p:nvPicPr>
        <p:blipFill>
          <a:blip r:embed="rId2" cstate="print"/>
          <a:srcRect/>
          <a:stretch>
            <a:fillRect/>
          </a:stretch>
        </p:blipFill>
        <p:spPr bwMode="auto">
          <a:xfrm>
            <a:off x="1785918" y="714356"/>
            <a:ext cx="5000625" cy="4429126"/>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ΑΞΟΝΑΣ</a:t>
            </a:r>
          </a:p>
        </p:txBody>
      </p:sp>
      <p:pic>
        <p:nvPicPr>
          <p:cNvPr id="4" name="3 - Θέση περιεχομένου" descr="αξονας.png"/>
          <p:cNvPicPr>
            <a:picLocks noGrp="1" noChangeAspect="1"/>
          </p:cNvPicPr>
          <p:nvPr>
            <p:ph idx="1"/>
          </p:nvPr>
        </p:nvPicPr>
        <p:blipFill>
          <a:blip r:embed="rId2" cstate="print"/>
          <a:stretch>
            <a:fillRect/>
          </a:stretch>
        </p:blipFill>
        <p:spPr>
          <a:xfrm>
            <a:off x="457200" y="1980842"/>
            <a:ext cx="8229600" cy="3764678"/>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ατλ αξ.png"/>
          <p:cNvPicPr>
            <a:picLocks noGrp="1" noChangeAspect="1"/>
          </p:cNvPicPr>
          <p:nvPr>
            <p:ph idx="1"/>
          </p:nvPr>
        </p:nvPicPr>
        <p:blipFill>
          <a:blip r:embed="rId2" cstate="print"/>
          <a:stretch>
            <a:fillRect/>
          </a:stretch>
        </p:blipFill>
        <p:spPr>
          <a:xfrm>
            <a:off x="1466580" y="1794172"/>
            <a:ext cx="6210839" cy="4138019"/>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αυχ. σπ..png"/>
          <p:cNvPicPr>
            <a:picLocks noGrp="1" noChangeAspect="1"/>
          </p:cNvPicPr>
          <p:nvPr>
            <p:ph idx="1"/>
          </p:nvPr>
        </p:nvPicPr>
        <p:blipFill>
          <a:blip r:embed="rId2" cstate="print"/>
          <a:stretch>
            <a:fillRect/>
          </a:stretch>
        </p:blipFill>
        <p:spPr>
          <a:xfrm>
            <a:off x="457200" y="1641976"/>
            <a:ext cx="8229600" cy="4442411"/>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ΑΜΣΣ.png"/>
          <p:cNvPicPr>
            <a:picLocks noGrp="1" noChangeAspect="1"/>
          </p:cNvPicPr>
          <p:nvPr>
            <p:ph idx="1"/>
          </p:nvPr>
        </p:nvPicPr>
        <p:blipFill>
          <a:blip r:embed="rId2" cstate="print"/>
          <a:stretch>
            <a:fillRect/>
          </a:stretch>
        </p:blipFill>
        <p:spPr>
          <a:xfrm>
            <a:off x="2739914" y="1600200"/>
            <a:ext cx="3664171" cy="4525963"/>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αμσσ α.α.png"/>
          <p:cNvPicPr>
            <a:picLocks noGrp="1" noChangeAspect="1"/>
          </p:cNvPicPr>
          <p:nvPr>
            <p:ph idx="4294967295"/>
          </p:nvPr>
        </p:nvPicPr>
        <p:blipFill>
          <a:blip r:embed="rId2" cstate="print"/>
          <a:stretch>
            <a:fillRect/>
          </a:stretch>
        </p:blipFill>
        <p:spPr>
          <a:xfrm>
            <a:off x="1214414" y="285728"/>
            <a:ext cx="6715172" cy="6228028"/>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sp>
        <p:nvSpPr>
          <p:cNvPr id="3" name="2 - Θέση περιεχομένου"/>
          <p:cNvSpPr>
            <a:spLocks noGrp="1"/>
          </p:cNvSpPr>
          <p:nvPr>
            <p:ph idx="1"/>
          </p:nvPr>
        </p:nvSpPr>
        <p:spPr/>
        <p:txBody>
          <a:bodyPr>
            <a:normAutofit fontScale="92500"/>
          </a:bodyPr>
          <a:lstStyle/>
          <a:p>
            <a:r>
              <a:rPr lang="el-GR" dirty="0"/>
              <a:t>Αυχενική πλευρά: μεγεθυμένη μικρή μοίρα εγκάρσιας απόφυσης, μπροστά από το εγκάρσιο τρήμα. 1-2 % πληθυσμού. 60% άμφω</a:t>
            </a:r>
          </a:p>
          <a:p>
            <a:pPr>
              <a:buNone/>
            </a:pPr>
            <a:r>
              <a:rPr lang="el-GR" dirty="0"/>
              <a:t>Δισχιδής ράχη: αποτυχία ανάπτυξης νευρικού τόξου Ο5-Ι1 και ένωσης τους πίσω από το σπ. Σωλήνα.</a:t>
            </a:r>
          </a:p>
          <a:p>
            <a:pPr>
              <a:buNone/>
            </a:pPr>
            <a:r>
              <a:rPr lang="el-GR" dirty="0"/>
              <a:t>Κυστική δισχιδής ράχη: πλήρης αποτυχία (+</a:t>
            </a:r>
            <a:r>
              <a:rPr lang="el-GR" dirty="0" err="1"/>
              <a:t>μηνιγγοκήλη</a:t>
            </a:r>
            <a:r>
              <a:rPr lang="el-GR" dirty="0"/>
              <a:t>, </a:t>
            </a:r>
            <a:r>
              <a:rPr lang="el-GR" dirty="0" err="1"/>
              <a:t>μηνιγγομυελοκήλη</a:t>
            </a:r>
            <a:r>
              <a:rPr lang="el-GR" dirty="0"/>
              <a:t>, ελλείμματα νευρικού σωλήνα)</a:t>
            </a:r>
          </a:p>
          <a:p>
            <a:endParaRPr lang="el-G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ΥΟΕΙΔΕΣ-σχήμα Υ</a:t>
            </a:r>
          </a:p>
        </p:txBody>
      </p:sp>
      <p:sp>
        <p:nvSpPr>
          <p:cNvPr id="3" name="2 - Θέση περιεχομένου"/>
          <p:cNvSpPr>
            <a:spLocks noGrp="1"/>
          </p:cNvSpPr>
          <p:nvPr>
            <p:ph idx="1"/>
          </p:nvPr>
        </p:nvSpPr>
        <p:spPr/>
        <p:txBody>
          <a:bodyPr/>
          <a:lstStyle/>
          <a:p>
            <a:r>
              <a:rPr lang="el-GR" dirty="0"/>
              <a:t>Στο επίπεδο Α3, μεταξύ κάτω γνάθου και θυρεοειδή. </a:t>
            </a:r>
          </a:p>
          <a:p>
            <a:r>
              <a:rPr lang="el-GR" dirty="0"/>
              <a:t>Δεν αρθρώνεται με άλλο οστό</a:t>
            </a:r>
          </a:p>
          <a:p>
            <a:r>
              <a:rPr lang="el-GR" dirty="0"/>
              <a:t>Κρέμεται από βελονοειδείς αποφύσεις μέσω βελονοειδών συνδέσμων, προσδένεται στο θυρεοειδή χόνδρο, συνδέεται με λαβή στέρνου και ωμοπλάτη.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ΥΟΕΙΔΕΣ</a:t>
            </a:r>
          </a:p>
        </p:txBody>
      </p:sp>
      <p:sp>
        <p:nvSpPr>
          <p:cNvPr id="3" name="2 - Θέση περιεχομένου"/>
          <p:cNvSpPr>
            <a:spLocks noGrp="1"/>
          </p:cNvSpPr>
          <p:nvPr>
            <p:ph idx="1"/>
          </p:nvPr>
        </p:nvSpPr>
        <p:spPr/>
        <p:txBody>
          <a:bodyPr>
            <a:normAutofit fontScale="92500" lnSpcReduction="10000"/>
          </a:bodyPr>
          <a:lstStyle/>
          <a:p>
            <a:r>
              <a:rPr lang="el-GR" dirty="0"/>
              <a:t>Σώμα: μέση μοίρα βλέπει εμπρός, έχει πλάτος 2,5 εκ και πάχος 1 εκ. η πρόσθια επιφάνεια είναι κυρτή και προβάλλει προς τα πάνω και πρόσω. Η οπίσθια κοίλη επιφάνεια προβάλλει προς τα πίσω και κάτω. Κάθε άκρο του σώματος συνδέεται με το </a:t>
            </a:r>
            <a:r>
              <a:rPr lang="el-GR" u="sng" dirty="0"/>
              <a:t>μείζων κέρας </a:t>
            </a:r>
            <a:r>
              <a:rPr lang="el-GR" dirty="0"/>
              <a:t>που προβάλλει προς τα πίσω και πάνω. Το </a:t>
            </a:r>
            <a:r>
              <a:rPr lang="el-GR" u="sng" dirty="0"/>
              <a:t>έλασσον κέρας </a:t>
            </a:r>
            <a:r>
              <a:rPr lang="el-GR" dirty="0"/>
              <a:t>είναι μικρή οστέινη προσεκβολή προς τη βελονοειδή απόφυση, στην άνω μοίρα σώματος, κοντά στο μείζων κέρας.</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4294967295"/>
          </p:nvPr>
        </p:nvPicPr>
        <p:blipFill>
          <a:blip r:embed="rId2" cstate="print"/>
          <a:srcRect/>
          <a:stretch>
            <a:fillRect/>
          </a:stretch>
        </p:blipFill>
        <p:spPr bwMode="auto">
          <a:xfrm>
            <a:off x="2571736" y="857232"/>
            <a:ext cx="5026969" cy="5000660"/>
          </a:xfrm>
          <a:prstGeom prst="rect">
            <a:avLst/>
          </a:prstGeom>
          <a:noFill/>
          <a:ln w="9525">
            <a:noFill/>
            <a:miter lim="800000"/>
            <a:headEnd/>
            <a:tailEnd/>
          </a:ln>
          <a:effectLst/>
        </p:spPr>
      </p:pic>
      <p:sp>
        <p:nvSpPr>
          <p:cNvPr id="5" name="4 - TextBox"/>
          <p:cNvSpPr txBox="1"/>
          <p:nvPr/>
        </p:nvSpPr>
        <p:spPr>
          <a:xfrm>
            <a:off x="2643174" y="4786322"/>
            <a:ext cx="920893"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l-GR" dirty="0"/>
              <a:t>υοειδές</a:t>
            </a:r>
          </a:p>
        </p:txBody>
      </p:sp>
      <p:cxnSp>
        <p:nvCxnSpPr>
          <p:cNvPr id="7" name="6 - Ευθύγραμμο βέλος σύνδεσης"/>
          <p:cNvCxnSpPr>
            <a:stCxn id="5" idx="3"/>
          </p:cNvCxnSpPr>
          <p:nvPr/>
        </p:nvCxnSpPr>
        <p:spPr>
          <a:xfrm flipV="1">
            <a:off x="3564067" y="4500570"/>
            <a:ext cx="650743" cy="4704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fontScale="85000" lnSpcReduction="10000"/>
          </a:bodyPr>
          <a:lstStyle/>
          <a:p>
            <a:r>
              <a:rPr lang="el-GR" dirty="0"/>
              <a:t>Μεταξύ κλειδών και βάσης κρανίου</a:t>
            </a:r>
          </a:p>
          <a:p>
            <a:r>
              <a:rPr lang="el-GR" dirty="0"/>
              <a:t>Αγωγός δομών μεταξύ τους, έδρα σημαντικών οργάνων (λάρυγγας, τραχεία, οισοφάγος, θυρεοειδής, παραθυρεοειδείς). Στερούνται οστέινης προστασίας.</a:t>
            </a:r>
          </a:p>
          <a:p>
            <a:r>
              <a:rPr lang="el-GR" dirty="0"/>
              <a:t>Διέρχονται αρτηριακά/φλεβικά στελέχη για κεφαλή (καρωτίδες, </a:t>
            </a:r>
            <a:r>
              <a:rPr lang="el-GR" dirty="0" err="1"/>
              <a:t>σφαγίτιδες</a:t>
            </a:r>
            <a:r>
              <a:rPr lang="el-GR" dirty="0"/>
              <a:t>) και  βρίσκεται η αρχή βραχιονίου πλέγματος.</a:t>
            </a:r>
          </a:p>
          <a:p>
            <a:r>
              <a:rPr lang="el-GR" dirty="0"/>
              <a:t>Λεπτός για να είναι ευλύγιστος και να μεγιστοποιείται η αποτελεσματικότητα αισθητήριων οργάνων (μάτια, αυτιά, μύτη, στόμα)</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619672" y="496610"/>
            <a:ext cx="6480720" cy="6369938"/>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251520" y="1692796"/>
            <a:ext cx="8917754" cy="3896444"/>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ΥΟΕΙΔΕς.png"/>
          <p:cNvPicPr>
            <a:picLocks noChangeAspect="1"/>
          </p:cNvPicPr>
          <p:nvPr/>
        </p:nvPicPr>
        <p:blipFill>
          <a:blip r:embed="rId2" cstate="print"/>
          <a:stretch>
            <a:fillRect/>
          </a:stretch>
        </p:blipFill>
        <p:spPr>
          <a:xfrm>
            <a:off x="323528" y="-91343"/>
            <a:ext cx="7985247" cy="6616687"/>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ΥΟΕΙΔΕς2.png"/>
          <p:cNvPicPr>
            <a:picLocks noChangeAspect="1"/>
          </p:cNvPicPr>
          <p:nvPr/>
        </p:nvPicPr>
        <p:blipFill>
          <a:blip r:embed="rId2" cstate="print"/>
          <a:stretch>
            <a:fillRect/>
          </a:stretch>
        </p:blipFill>
        <p:spPr>
          <a:xfrm>
            <a:off x="243464" y="281667"/>
            <a:ext cx="8657071" cy="6294666"/>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ΥΟΕΙΔΕς3.png"/>
          <p:cNvPicPr>
            <a:picLocks noChangeAspect="1"/>
          </p:cNvPicPr>
          <p:nvPr/>
        </p:nvPicPr>
        <p:blipFill>
          <a:blip r:embed="rId2" cstate="print"/>
          <a:stretch>
            <a:fillRect/>
          </a:stretch>
        </p:blipFill>
        <p:spPr>
          <a:xfrm>
            <a:off x="159637" y="281667"/>
            <a:ext cx="8824725" cy="6294666"/>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4288" y="695325"/>
            <a:ext cx="9115425" cy="5467350"/>
          </a:xfrm>
          <a:prstGeom prst="rect">
            <a:avLst/>
          </a:prstGeom>
          <a:noFill/>
          <a:ln w="9525">
            <a:noFill/>
            <a:miter lim="800000"/>
            <a:headEnd/>
            <a:tailEnd/>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ΥΟΕΙΔΕς4.png"/>
          <p:cNvPicPr>
            <a:picLocks noChangeAspect="1"/>
          </p:cNvPicPr>
          <p:nvPr/>
        </p:nvPicPr>
        <p:blipFill>
          <a:blip r:embed="rId2" cstate="print"/>
          <a:stretch>
            <a:fillRect/>
          </a:stretch>
        </p:blipFill>
        <p:spPr>
          <a:xfrm>
            <a:off x="738807" y="1020871"/>
            <a:ext cx="7666385" cy="4816258"/>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lstStyle/>
          <a:p>
            <a:r>
              <a:rPr lang="el-GR" dirty="0"/>
              <a:t>ΜΥΩΔΕΣ ΠΛΑΤΥΣΜΑ</a:t>
            </a:r>
          </a:p>
        </p:txBody>
      </p:sp>
      <p:sp>
        <p:nvSpPr>
          <p:cNvPr id="3" name="2 - Θέση περιεχομένου"/>
          <p:cNvSpPr>
            <a:spLocks noGrp="1"/>
          </p:cNvSpPr>
          <p:nvPr>
            <p:ph idx="1"/>
          </p:nvPr>
        </p:nvSpPr>
        <p:spPr/>
        <p:txBody>
          <a:bodyPr>
            <a:normAutofit lnSpcReduction="10000"/>
          </a:bodyPr>
          <a:lstStyle/>
          <a:p>
            <a:r>
              <a:rPr lang="el-GR" dirty="0"/>
              <a:t>Λεπτό φύλλο μυός στον υποδόριο ιστό, καλύπτει πρόσθια και έξω επιφάνεια λαιμού. Εκφύεται από </a:t>
            </a:r>
            <a:r>
              <a:rPr lang="el-GR" u="sng" dirty="0"/>
              <a:t>περιτονία δελτοειδή </a:t>
            </a:r>
            <a:r>
              <a:rPr lang="el-GR" dirty="0"/>
              <a:t>και </a:t>
            </a:r>
            <a:r>
              <a:rPr lang="el-GR" u="sng" dirty="0"/>
              <a:t>μείζονος θωρακικού μυ </a:t>
            </a:r>
            <a:r>
              <a:rPr lang="el-GR" dirty="0"/>
              <a:t>, φέρονται οι ίνες προς τα άνω και έσω, χιάζονται πάνω από τον πώγωνα και συγχωνεύονται με ίνες μιμικών μυών, νευρώνεται από τραχηλικούς κλάδους προσωπικού νεύρου. Από την άνω μοίρα τείνει το δέρμα, από την κάτω μοίρα έλκει γωνίες στόματος προς τα κάτω.</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ΠΛΑΤΥΣΜΑ.png"/>
          <p:cNvPicPr>
            <a:picLocks noChangeAspect="1"/>
          </p:cNvPicPr>
          <p:nvPr/>
        </p:nvPicPr>
        <p:blipFill>
          <a:blip r:embed="rId2" cstate="print"/>
          <a:stretch>
            <a:fillRect/>
          </a:stretch>
        </p:blipFill>
        <p:spPr>
          <a:xfrm>
            <a:off x="1677941" y="0"/>
            <a:ext cx="5788117" cy="68580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AutoShape 2" descr="Αποτέλεσμα εικόνας για PLATYSM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51204" name="Picture 4" descr="Σχετική εικόνα"/>
          <p:cNvPicPr>
            <a:picLocks noChangeAspect="1" noChangeArrowheads="1"/>
          </p:cNvPicPr>
          <p:nvPr/>
        </p:nvPicPr>
        <p:blipFill>
          <a:blip r:embed="rId2" cstate="print"/>
          <a:srcRect/>
          <a:stretch>
            <a:fillRect/>
          </a:stretch>
        </p:blipFill>
        <p:spPr bwMode="auto">
          <a:xfrm>
            <a:off x="1500166" y="785794"/>
            <a:ext cx="5929354" cy="588789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ΟΣΤΑ</a:t>
            </a:r>
          </a:p>
        </p:txBody>
      </p:sp>
      <p:sp>
        <p:nvSpPr>
          <p:cNvPr id="3" name="2 - Θέση περιεχομένου"/>
          <p:cNvSpPr>
            <a:spLocks noGrp="1"/>
          </p:cNvSpPr>
          <p:nvPr>
            <p:ph idx="1"/>
          </p:nvPr>
        </p:nvSpPr>
        <p:spPr/>
        <p:txBody>
          <a:bodyPr/>
          <a:lstStyle/>
          <a:p>
            <a:r>
              <a:rPr lang="el-GR" dirty="0"/>
              <a:t>ΑΥΧΕΝΙΚΟΙ ΣΠΟΝΔΥΛΟΙ.</a:t>
            </a:r>
          </a:p>
          <a:p>
            <a:r>
              <a:rPr lang="el-GR" dirty="0"/>
              <a:t>ΥΟΕΙΔΕΣ</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Σχετική εικόνα"/>
          <p:cNvPicPr>
            <a:picLocks noChangeAspect="1" noChangeArrowheads="1"/>
          </p:cNvPicPr>
          <p:nvPr/>
        </p:nvPicPr>
        <p:blipFill>
          <a:blip r:embed="rId2" cstate="print"/>
          <a:srcRect/>
          <a:stretch>
            <a:fillRect/>
          </a:stretch>
        </p:blipFill>
        <p:spPr bwMode="auto">
          <a:xfrm>
            <a:off x="857224" y="1214422"/>
            <a:ext cx="4088450" cy="4429156"/>
          </a:xfrm>
          <a:prstGeom prst="rect">
            <a:avLst/>
          </a:prstGeom>
          <a:noFill/>
        </p:spPr>
      </p:pic>
      <p:pic>
        <p:nvPicPr>
          <p:cNvPr id="54276" name="Picture 4" descr="Σχετική εικόνα"/>
          <p:cNvPicPr>
            <a:picLocks noChangeAspect="1" noChangeArrowheads="1"/>
          </p:cNvPicPr>
          <p:nvPr/>
        </p:nvPicPr>
        <p:blipFill>
          <a:blip r:embed="rId3" cstate="print"/>
          <a:srcRect/>
          <a:stretch>
            <a:fillRect/>
          </a:stretch>
        </p:blipFill>
        <p:spPr bwMode="auto">
          <a:xfrm>
            <a:off x="5214942" y="1714488"/>
            <a:ext cx="3363079" cy="3643338"/>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1">
            <a:schemeClr val="accent2"/>
          </a:lnRef>
          <a:fillRef idx="3">
            <a:schemeClr val="accent2"/>
          </a:fillRef>
          <a:effectRef idx="2">
            <a:schemeClr val="accent2"/>
          </a:effectRef>
          <a:fontRef idx="minor">
            <a:schemeClr val="lt1"/>
          </a:fontRef>
        </p:style>
        <p:txBody>
          <a:bodyPr/>
          <a:lstStyle/>
          <a:p>
            <a:r>
              <a:rPr lang="el-GR" dirty="0"/>
              <a:t>ΣΤΕΡΝΟΚΛΕΙΔΟΜΑΣΤΟΕΙΔΗΣ ΧΩΡΑ</a:t>
            </a:r>
          </a:p>
        </p:txBody>
      </p:sp>
      <p:sp>
        <p:nvSpPr>
          <p:cNvPr id="3" name="2 - Θέση περιεχομένου"/>
          <p:cNvSpPr>
            <a:spLocks noGrp="1"/>
          </p:cNvSpPr>
          <p:nvPr>
            <p:ph idx="1"/>
          </p:nvPr>
        </p:nvSpPr>
        <p:spPr/>
        <p:txBody>
          <a:bodyPr>
            <a:normAutofit fontScale="92500" lnSpcReduction="10000"/>
          </a:bodyPr>
          <a:lstStyle/>
          <a:p>
            <a:r>
              <a:rPr lang="el-GR" dirty="0"/>
              <a:t>Σχηματίζεται από το </a:t>
            </a:r>
            <a:r>
              <a:rPr lang="el-GR" dirty="0" err="1"/>
              <a:t>στ.κλ.μαστ</a:t>
            </a:r>
            <a:r>
              <a:rPr lang="el-GR" dirty="0"/>
              <a:t>. μυ που διαιρεί κάθε ημιμόριο του λαιμού σε πρόσθια και πλάγια τραχηλική χώρα.</a:t>
            </a:r>
          </a:p>
          <a:p>
            <a:r>
              <a:rPr lang="el-GR" dirty="0"/>
              <a:t>2 </a:t>
            </a:r>
            <a:r>
              <a:rPr lang="el-GR" dirty="0" err="1"/>
              <a:t>εκφυτικές</a:t>
            </a:r>
            <a:r>
              <a:rPr lang="el-GR" dirty="0"/>
              <a:t> κεφαλές: από λαβή στέρνου και κλείδα που ξεχωρίζονται σχηματίζοντας τον ελάσσονα </a:t>
            </a:r>
            <a:r>
              <a:rPr lang="el-GR" dirty="0" err="1"/>
              <a:t>υπερκλείδιο</a:t>
            </a:r>
            <a:r>
              <a:rPr lang="el-GR" dirty="0"/>
              <a:t> βόθρο.</a:t>
            </a:r>
          </a:p>
          <a:p>
            <a:r>
              <a:rPr lang="el-GR" dirty="0"/>
              <a:t>Κατάφυση στη μαστοειδή απόφυση και άνω αυχενική γραμμή ινιακού οστού.</a:t>
            </a:r>
          </a:p>
          <a:p>
            <a:r>
              <a:rPr lang="el-GR" dirty="0"/>
              <a:t>Παράγουν κίνηση στις </a:t>
            </a:r>
            <a:r>
              <a:rPr lang="el-GR" dirty="0" err="1"/>
              <a:t>κρανιοσπ</a:t>
            </a:r>
            <a:r>
              <a:rPr lang="el-GR" dirty="0"/>
              <a:t>. αρθρώσεις ή στις αυχενικής μεσοσπονδύλιες αρθρώσεις.</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lstStyle/>
          <a:p>
            <a:r>
              <a:rPr lang="el-GR" dirty="0"/>
              <a:t>ΣΤΕΡΝΟΚΛΕΙΔΟΜΑΣΤΟΕΙΔΕΙΣ ΜΥΣ</a:t>
            </a:r>
          </a:p>
        </p:txBody>
      </p:sp>
      <p:sp>
        <p:nvSpPr>
          <p:cNvPr id="3" name="2 - Θέση περιεχομένου"/>
          <p:cNvSpPr>
            <a:spLocks noGrp="1"/>
          </p:cNvSpPr>
          <p:nvPr>
            <p:ph idx="1"/>
          </p:nvPr>
        </p:nvSpPr>
        <p:spPr/>
        <p:txBody>
          <a:bodyPr>
            <a:normAutofit fontScale="70000" lnSpcReduction="20000"/>
          </a:bodyPr>
          <a:lstStyle/>
          <a:p>
            <a:r>
              <a:rPr lang="el-GR" dirty="0"/>
              <a:t>Η άμφω σύσπαση οπισθίων ινών θα προκαλέσει έκταση κεφαλής στην </a:t>
            </a:r>
            <a:r>
              <a:rPr lang="el-GR" dirty="0" err="1"/>
              <a:t>ατλαντοϊνιακή</a:t>
            </a:r>
            <a:r>
              <a:rPr lang="el-GR" dirty="0"/>
              <a:t> διάρθρωση (ανύψωση πώγωνα).</a:t>
            </a:r>
          </a:p>
          <a:p>
            <a:r>
              <a:rPr lang="el-GR" dirty="0"/>
              <a:t>Αν η κεφαλή είναι σε κάμψη (δράση </a:t>
            </a:r>
            <a:r>
              <a:rPr lang="el-GR" dirty="0" err="1"/>
              <a:t>προσπονδυλικών</a:t>
            </a:r>
            <a:r>
              <a:rPr lang="el-GR" dirty="0"/>
              <a:t> μυών (</a:t>
            </a:r>
            <a:r>
              <a:rPr lang="el-GR" dirty="0" err="1"/>
              <a:t>πρ</a:t>
            </a:r>
            <a:r>
              <a:rPr lang="el-GR" dirty="0"/>
              <a:t>. ορθός κεφαλικός, επιμήκης κεφαλικός, μυς άνωθεν υοειδούς), οι </a:t>
            </a:r>
            <a:r>
              <a:rPr lang="el-GR" dirty="0" err="1"/>
              <a:t>πρ</a:t>
            </a:r>
            <a:r>
              <a:rPr lang="el-GR" dirty="0"/>
              <a:t>. ίνες κάμπτουν την ΑΜΣΣ ώστε ο πώγωνας να πλησιάζει το στέρνο.</a:t>
            </a:r>
          </a:p>
          <a:p>
            <a:r>
              <a:rPr lang="el-GR" dirty="0"/>
              <a:t>Δρώντας ανταγωνιστικά προς τους εκτείνοντες (εν τω βάθει τραχηλικοί) κάμπτουν την κάτω μοίρα λαιμού με ταυτόχρονη έκταση ατλαντοϊνιακών αρθρώσεων, προβάλλει ο πώγωνας ενώ η κεφαλή διατηρείται στο κανονικό επίπεδο (όταν το άτομο είναι ύπτιο και σηκώνει κεφαλή έναντι βαρύτητας).</a:t>
            </a:r>
          </a:p>
          <a:p>
            <a:r>
              <a:rPr lang="el-GR" dirty="0"/>
              <a:t>Μονόπλευρη δράση: κάμψη λαιμού προς το πλάι: το αυτί προς ομόπλευρο ώμο και ο πώγωνας προς αντίθετο πλάγιο.</a:t>
            </a:r>
          </a:p>
          <a:p>
            <a:endParaRPr lang="el-G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1">
            <a:schemeClr val="accent2"/>
          </a:lnRef>
          <a:fillRef idx="3">
            <a:schemeClr val="accent2"/>
          </a:fillRef>
          <a:effectRef idx="2">
            <a:schemeClr val="accent2"/>
          </a:effectRef>
          <a:fontRef idx="minor">
            <a:schemeClr val="lt1"/>
          </a:fontRef>
        </p:style>
        <p:txBody>
          <a:bodyPr/>
          <a:lstStyle/>
          <a:p>
            <a:r>
              <a:rPr lang="el-GR" dirty="0"/>
              <a:t>ΟΠΙΣΘΙΑ ΤΡΑΧΗΛΙΚΗ ΧΩΡΑ</a:t>
            </a:r>
          </a:p>
        </p:txBody>
      </p:sp>
      <p:sp>
        <p:nvSpPr>
          <p:cNvPr id="3" name="2 - Θέση περιεχομένου"/>
          <p:cNvSpPr>
            <a:spLocks noGrp="1"/>
          </p:cNvSpPr>
          <p:nvPr>
            <p:ph idx="1"/>
          </p:nvPr>
        </p:nvSpPr>
        <p:spPr/>
        <p:txBody>
          <a:bodyPr/>
          <a:lstStyle/>
          <a:p>
            <a:r>
              <a:rPr lang="el-GR" dirty="0"/>
              <a:t>Πίσω από τα οπίσθια χείλη τραπεζοειδών,</a:t>
            </a:r>
          </a:p>
          <a:p>
            <a:r>
              <a:rPr lang="el-GR" dirty="0"/>
              <a:t>Ο </a:t>
            </a:r>
            <a:r>
              <a:rPr lang="el-GR" b="1" dirty="0"/>
              <a:t>τραπεζοειδής</a:t>
            </a:r>
            <a:r>
              <a:rPr lang="el-GR" dirty="0"/>
              <a:t> μυς καλύπτει οπίσθια και έξω επιφάνεια λαιμού και θώρακα.</a:t>
            </a:r>
          </a:p>
          <a:p>
            <a:r>
              <a:rPr lang="el-GR" dirty="0"/>
              <a:t>Προσφύεται στην ωμική ζώνη και στο κρανίο και στη ΣΣ.</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Πίνακας"/>
          <p:cNvGraphicFramePr>
            <a:graphicFrameLocks noGrp="1"/>
          </p:cNvGraphicFramePr>
          <p:nvPr>
            <p:extLst>
              <p:ext uri="{D42A27DB-BD31-4B8C-83A1-F6EECF244321}">
                <p14:modId xmlns:p14="http://schemas.microsoft.com/office/powerpoint/2010/main" val="619418334"/>
              </p:ext>
            </p:extLst>
          </p:nvPr>
        </p:nvGraphicFramePr>
        <p:xfrm>
          <a:off x="142843" y="285729"/>
          <a:ext cx="9001157" cy="6491587"/>
        </p:xfrm>
        <a:graphic>
          <a:graphicData uri="http://schemas.openxmlformats.org/drawingml/2006/table">
            <a:tbl>
              <a:tblPr firstRow="1" bandRow="1">
                <a:tableStyleId>{69C7853C-536D-4A76-A0AE-DD22124D55A5}</a:tableStyleId>
              </a:tblPr>
              <a:tblGrid>
                <a:gridCol w="1244065">
                  <a:extLst>
                    <a:ext uri="{9D8B030D-6E8A-4147-A177-3AD203B41FA5}">
                      <a16:colId xmlns:a16="http://schemas.microsoft.com/office/drawing/2014/main" val="20000"/>
                    </a:ext>
                  </a:extLst>
                </a:gridCol>
                <a:gridCol w="1317248">
                  <a:extLst>
                    <a:ext uri="{9D8B030D-6E8A-4147-A177-3AD203B41FA5}">
                      <a16:colId xmlns:a16="http://schemas.microsoft.com/office/drawing/2014/main" val="20001"/>
                    </a:ext>
                  </a:extLst>
                </a:gridCol>
                <a:gridCol w="1244036">
                  <a:extLst>
                    <a:ext uri="{9D8B030D-6E8A-4147-A177-3AD203B41FA5}">
                      <a16:colId xmlns:a16="http://schemas.microsoft.com/office/drawing/2014/main" val="20002"/>
                    </a:ext>
                  </a:extLst>
                </a:gridCol>
                <a:gridCol w="1683150">
                  <a:extLst>
                    <a:ext uri="{9D8B030D-6E8A-4147-A177-3AD203B41FA5}">
                      <a16:colId xmlns:a16="http://schemas.microsoft.com/office/drawing/2014/main" val="20003"/>
                    </a:ext>
                  </a:extLst>
                </a:gridCol>
                <a:gridCol w="3512658">
                  <a:extLst>
                    <a:ext uri="{9D8B030D-6E8A-4147-A177-3AD203B41FA5}">
                      <a16:colId xmlns:a16="http://schemas.microsoft.com/office/drawing/2014/main" val="20004"/>
                    </a:ext>
                  </a:extLst>
                </a:gridCol>
              </a:tblGrid>
              <a:tr h="296620">
                <a:tc>
                  <a:txBody>
                    <a:bodyPr/>
                    <a:lstStyle/>
                    <a:p>
                      <a:r>
                        <a:rPr lang="el-GR" sz="1400" dirty="0"/>
                        <a:t>ΜΥΣ.</a:t>
                      </a:r>
                    </a:p>
                  </a:txBody>
                  <a:tcPr/>
                </a:tc>
                <a:tc>
                  <a:txBody>
                    <a:bodyPr/>
                    <a:lstStyle/>
                    <a:p>
                      <a:r>
                        <a:rPr lang="el-GR" sz="1400" dirty="0"/>
                        <a:t>ΕΚΦΥΣΗ</a:t>
                      </a:r>
                    </a:p>
                  </a:txBody>
                  <a:tcPr/>
                </a:tc>
                <a:tc>
                  <a:txBody>
                    <a:bodyPr/>
                    <a:lstStyle/>
                    <a:p>
                      <a:r>
                        <a:rPr lang="el-GR" sz="1400" dirty="0"/>
                        <a:t>ΚΑΤΑΦΥΣΗ</a:t>
                      </a:r>
                    </a:p>
                  </a:txBody>
                  <a:tcPr/>
                </a:tc>
                <a:tc>
                  <a:txBody>
                    <a:bodyPr/>
                    <a:lstStyle/>
                    <a:p>
                      <a:r>
                        <a:rPr lang="el-GR" sz="1400" dirty="0"/>
                        <a:t>ΝΕΥΡΩΣΗ</a:t>
                      </a:r>
                    </a:p>
                  </a:txBody>
                  <a:tcPr/>
                </a:tc>
                <a:tc>
                  <a:txBody>
                    <a:bodyPr/>
                    <a:lstStyle/>
                    <a:p>
                      <a:r>
                        <a:rPr lang="el-GR" sz="1400" dirty="0"/>
                        <a:t>ΛΕΙΤΟΥΡΓΙΑ</a:t>
                      </a:r>
                    </a:p>
                  </a:txBody>
                  <a:tcPr/>
                </a:tc>
                <a:extLst>
                  <a:ext uri="{0D108BD9-81ED-4DB2-BD59-A6C34878D82A}">
                    <a16:rowId xmlns:a16="http://schemas.microsoft.com/office/drawing/2014/main" val="10000"/>
                  </a:ext>
                </a:extLst>
              </a:tr>
              <a:tr h="999402">
                <a:tc>
                  <a:txBody>
                    <a:bodyPr/>
                    <a:lstStyle/>
                    <a:p>
                      <a:r>
                        <a:rPr lang="el-GR" sz="1400" dirty="0"/>
                        <a:t>Μυώδες πλάτυσμα</a:t>
                      </a:r>
                    </a:p>
                  </a:txBody>
                  <a:tcPr/>
                </a:tc>
                <a:tc>
                  <a:txBody>
                    <a:bodyPr/>
                    <a:lstStyle/>
                    <a:p>
                      <a:r>
                        <a:rPr lang="el-GR" sz="1400" dirty="0"/>
                        <a:t>Κάτω γνάθο, δέρμα, υποδόριο ιστό προσώπου</a:t>
                      </a:r>
                    </a:p>
                  </a:txBody>
                  <a:tcPr/>
                </a:tc>
                <a:tc>
                  <a:txBody>
                    <a:bodyPr/>
                    <a:lstStyle/>
                    <a:p>
                      <a:r>
                        <a:rPr lang="el-GR" sz="1400" dirty="0"/>
                        <a:t>Περιτονία δελτοειδή και </a:t>
                      </a:r>
                      <a:r>
                        <a:rPr lang="el-GR" sz="1400" dirty="0" err="1"/>
                        <a:t>μειζ</a:t>
                      </a:r>
                      <a:r>
                        <a:rPr lang="el-GR" sz="1400" dirty="0"/>
                        <a:t>. θωρακικού</a:t>
                      </a:r>
                    </a:p>
                  </a:txBody>
                  <a:tcPr/>
                </a:tc>
                <a:tc>
                  <a:txBody>
                    <a:bodyPr/>
                    <a:lstStyle/>
                    <a:p>
                      <a:r>
                        <a:rPr lang="el-GR" sz="1400" dirty="0"/>
                        <a:t>Προσωπικό ν. (τραχηλικός κάδος)</a:t>
                      </a:r>
                    </a:p>
                  </a:txBody>
                  <a:tcPr/>
                </a:tc>
                <a:tc>
                  <a:txBody>
                    <a:bodyPr/>
                    <a:lstStyle/>
                    <a:p>
                      <a:r>
                        <a:rPr lang="el-GR" sz="1400" dirty="0"/>
                        <a:t>Έλκει</a:t>
                      </a:r>
                      <a:r>
                        <a:rPr lang="el-GR" sz="1400" baseline="0" dirty="0"/>
                        <a:t> γωνίες στόματος προς τα κάτω, έλκει δέρμα λαιμού προς τα άνω</a:t>
                      </a:r>
                      <a:endParaRPr lang="el-GR" sz="1400" dirty="0"/>
                    </a:p>
                  </a:txBody>
                  <a:tcPr/>
                </a:tc>
                <a:extLst>
                  <a:ext uri="{0D108BD9-81ED-4DB2-BD59-A6C34878D82A}">
                    <a16:rowId xmlns:a16="http://schemas.microsoft.com/office/drawing/2014/main" val="10001"/>
                  </a:ext>
                </a:extLst>
              </a:tr>
              <a:tr h="1957692">
                <a:tc rowSpan="2">
                  <a:txBody>
                    <a:bodyPr/>
                    <a:lstStyle/>
                    <a:p>
                      <a:r>
                        <a:rPr lang="el-GR" sz="1400" dirty="0" err="1"/>
                        <a:t>Στερνο</a:t>
                      </a:r>
                      <a:endParaRPr lang="el-GR" sz="1400" dirty="0"/>
                    </a:p>
                    <a:p>
                      <a:r>
                        <a:rPr lang="el-GR" sz="1400" dirty="0" err="1"/>
                        <a:t>Κλειδο</a:t>
                      </a:r>
                      <a:endParaRPr lang="el-GR" sz="1400" dirty="0"/>
                    </a:p>
                    <a:p>
                      <a:r>
                        <a:rPr lang="el-GR" sz="1400" dirty="0"/>
                        <a:t>μαστοειδής </a:t>
                      </a:r>
                    </a:p>
                  </a:txBody>
                  <a:tcPr/>
                </a:tc>
                <a:tc rowSpan="2">
                  <a:txBody>
                    <a:bodyPr/>
                    <a:lstStyle/>
                    <a:p>
                      <a:r>
                        <a:rPr lang="el-GR" sz="1400" dirty="0"/>
                        <a:t>Μαστοειδή απόφυση, άνω αυχενική γραμμή</a:t>
                      </a:r>
                    </a:p>
                  </a:txBody>
                  <a:tcPr/>
                </a:tc>
                <a:tc rowSpan="2">
                  <a:txBody>
                    <a:bodyPr/>
                    <a:lstStyle/>
                    <a:p>
                      <a:r>
                        <a:rPr lang="el-GR" sz="1400" dirty="0"/>
                        <a:t>Λαβή στέρνου, έσω 1/3 κλείδας</a:t>
                      </a:r>
                    </a:p>
                  </a:txBody>
                  <a:tcPr/>
                </a:tc>
                <a:tc rowSpan="3">
                  <a:txBody>
                    <a:bodyPr/>
                    <a:lstStyle/>
                    <a:p>
                      <a:endParaRPr lang="el-GR" sz="1400" dirty="0"/>
                    </a:p>
                    <a:p>
                      <a:endParaRPr lang="el-GR" sz="1400" dirty="0"/>
                    </a:p>
                    <a:p>
                      <a:endParaRPr lang="el-GR" sz="1400" dirty="0"/>
                    </a:p>
                    <a:p>
                      <a:endParaRPr lang="el-GR" sz="1400" dirty="0"/>
                    </a:p>
                    <a:p>
                      <a:endParaRPr lang="el-GR" sz="1400" dirty="0"/>
                    </a:p>
                    <a:p>
                      <a:endParaRPr lang="el-GR" sz="1400" dirty="0"/>
                    </a:p>
                    <a:p>
                      <a:endParaRPr lang="el-GR" sz="1400" dirty="0"/>
                    </a:p>
                    <a:p>
                      <a:endParaRPr lang="el-GR" sz="1400" dirty="0"/>
                    </a:p>
                    <a:p>
                      <a:r>
                        <a:rPr lang="el-GR" sz="1400" dirty="0"/>
                        <a:t>Παραπληρωματικό</a:t>
                      </a:r>
                      <a:r>
                        <a:rPr lang="el-GR" sz="1400" baseline="0" dirty="0"/>
                        <a:t> ν.</a:t>
                      </a:r>
                    </a:p>
                    <a:p>
                      <a:r>
                        <a:rPr lang="el-GR" sz="1400" baseline="0" dirty="0"/>
                        <a:t> Α2, Α3 (πόνος </a:t>
                      </a:r>
                      <a:r>
                        <a:rPr lang="el-GR" sz="1400" baseline="0" dirty="0" err="1"/>
                        <a:t>ιδιο</a:t>
                      </a:r>
                      <a:r>
                        <a:rPr lang="el-GR" sz="1400" baseline="0" dirty="0"/>
                        <a:t>-</a:t>
                      </a:r>
                    </a:p>
                    <a:p>
                      <a:r>
                        <a:rPr lang="el-GR" sz="1400" baseline="0" dirty="0"/>
                        <a:t>δεκτικότητα)</a:t>
                      </a:r>
                      <a:endParaRPr lang="el-GR" sz="1400" dirty="0"/>
                    </a:p>
                  </a:txBody>
                  <a:tcPr/>
                </a:tc>
                <a:tc>
                  <a:txBody>
                    <a:bodyPr/>
                    <a:lstStyle/>
                    <a:p>
                      <a:r>
                        <a:rPr lang="el-GR" sz="1400" b="1" dirty="0" err="1"/>
                        <a:t>Μονο</a:t>
                      </a:r>
                      <a:r>
                        <a:rPr lang="el-GR" sz="1400" dirty="0"/>
                        <a:t>: πλάγια κάμψη </a:t>
                      </a:r>
                      <a:r>
                        <a:rPr lang="el-GR" sz="1400" b="1" dirty="0"/>
                        <a:t>λαιμού</a:t>
                      </a:r>
                      <a:r>
                        <a:rPr lang="el-GR" sz="1400" dirty="0"/>
                        <a:t>,</a:t>
                      </a:r>
                    </a:p>
                    <a:p>
                      <a:r>
                        <a:rPr lang="el-GR" sz="1400" dirty="0"/>
                        <a:t> στροφή </a:t>
                      </a:r>
                      <a:r>
                        <a:rPr lang="el-GR" sz="1400" b="1" dirty="0"/>
                        <a:t>κεφαλής</a:t>
                      </a:r>
                    </a:p>
                    <a:p>
                      <a:r>
                        <a:rPr lang="el-GR" sz="1400" b="1" dirty="0"/>
                        <a:t>Άμφω</a:t>
                      </a:r>
                      <a:r>
                        <a:rPr lang="el-GR" sz="1400" dirty="0"/>
                        <a:t>:</a:t>
                      </a:r>
                    </a:p>
                    <a:p>
                      <a:r>
                        <a:rPr lang="el-GR" sz="1400" dirty="0"/>
                        <a:t>1. </a:t>
                      </a:r>
                      <a:r>
                        <a:rPr lang="el-GR" sz="1400" b="1" dirty="0"/>
                        <a:t>έκταση</a:t>
                      </a:r>
                      <a:r>
                        <a:rPr lang="el-GR" sz="1400" dirty="0"/>
                        <a:t> </a:t>
                      </a:r>
                      <a:r>
                        <a:rPr lang="el-GR" sz="1400" b="1" dirty="0"/>
                        <a:t>κεφαλής</a:t>
                      </a:r>
                      <a:r>
                        <a:rPr lang="el-GR" sz="1400" dirty="0"/>
                        <a:t> (</a:t>
                      </a:r>
                      <a:r>
                        <a:rPr lang="el-GR" sz="1400" dirty="0" err="1"/>
                        <a:t>ατλαντοϊνιακή</a:t>
                      </a:r>
                      <a:r>
                        <a:rPr lang="el-GR" sz="1400" dirty="0"/>
                        <a:t>)</a:t>
                      </a:r>
                    </a:p>
                    <a:p>
                      <a:r>
                        <a:rPr lang="el-GR" sz="1400" b="1" dirty="0"/>
                        <a:t>2.κάμψη</a:t>
                      </a:r>
                      <a:r>
                        <a:rPr lang="el-GR" sz="1400" b="1" baseline="0" dirty="0"/>
                        <a:t> ΑΜΣΣ </a:t>
                      </a:r>
                      <a:r>
                        <a:rPr lang="el-GR" sz="1400" baseline="0" dirty="0"/>
                        <a:t>(πώγωνας στο στέρνο)</a:t>
                      </a:r>
                    </a:p>
                    <a:p>
                      <a:r>
                        <a:rPr lang="el-GR" sz="1400" baseline="0" dirty="0"/>
                        <a:t>3. </a:t>
                      </a:r>
                      <a:r>
                        <a:rPr lang="el-GR" sz="1400" b="1" baseline="0" dirty="0"/>
                        <a:t>έκταση άνω ΑΜΣΣ, κάμψη κάτω ΑΜΣΣ </a:t>
                      </a:r>
                      <a:r>
                        <a:rPr lang="el-GR" sz="1400" baseline="0" dirty="0"/>
                        <a:t>(πώγωνας προβάλλει, σταθερή κεφαλή)</a:t>
                      </a:r>
                    </a:p>
                    <a:p>
                      <a:r>
                        <a:rPr lang="el-GR" sz="1400" baseline="0" dirty="0"/>
                        <a:t>4. Ανύψωση λαβής στέρνου-κλείδας (επικουρικός αναπνευστικός μυς)</a:t>
                      </a:r>
                    </a:p>
                  </a:txBody>
                  <a:tcPr/>
                </a:tc>
                <a:extLst>
                  <a:ext uri="{0D108BD9-81ED-4DB2-BD59-A6C34878D82A}">
                    <a16:rowId xmlns:a16="http://schemas.microsoft.com/office/drawing/2014/main" val="10002"/>
                  </a:ext>
                </a:extLst>
              </a:tr>
              <a:tr h="335300">
                <a:tc vMerge="1">
                  <a:txBody>
                    <a:bodyPr/>
                    <a:lstStyle/>
                    <a:p>
                      <a:endParaRPr lang="el-GR"/>
                    </a:p>
                  </a:txBody>
                  <a:tcPr/>
                </a:tc>
                <a:tc vMerge="1">
                  <a:txBody>
                    <a:bodyPr/>
                    <a:lstStyle/>
                    <a:p>
                      <a:endParaRPr lang="el-GR"/>
                    </a:p>
                  </a:txBody>
                  <a:tcPr/>
                </a:tc>
                <a:tc vMerge="1">
                  <a:txBody>
                    <a:bodyPr/>
                    <a:lstStyle/>
                    <a:p>
                      <a:endParaRPr lang="el-GR"/>
                    </a:p>
                  </a:txBody>
                  <a:tcPr/>
                </a:tc>
                <a:tc vMerge="1">
                  <a:txBody>
                    <a:bodyPr/>
                    <a:lstStyle/>
                    <a:p>
                      <a:endParaRPr lang="el-GR"/>
                    </a:p>
                  </a:txBody>
                  <a:tcPr/>
                </a:tc>
                <a:tc rowSpan="2">
                  <a:txBody>
                    <a:bodyPr/>
                    <a:lstStyle/>
                    <a:p>
                      <a:r>
                        <a:rPr lang="el-GR" sz="1400" dirty="0"/>
                        <a:t>Ανύψωση</a:t>
                      </a:r>
                      <a:r>
                        <a:rPr lang="el-GR" sz="1400" baseline="0" dirty="0"/>
                        <a:t> ωμοπλάτης, στροφή προς τα πίσω</a:t>
                      </a:r>
                    </a:p>
                    <a:p>
                      <a:r>
                        <a:rPr lang="el-GR" sz="1400" baseline="0" dirty="0"/>
                        <a:t>Κατιούσα μοίρα: ανύψωση ώμου (ενάντια στη βαρύτητα)</a:t>
                      </a:r>
                    </a:p>
                    <a:p>
                      <a:r>
                        <a:rPr lang="el-GR" sz="1400" baseline="0" dirty="0"/>
                        <a:t>Μέση μοίρα: έλξη ωμοπλάτης προς τη μέση γραμμή</a:t>
                      </a:r>
                    </a:p>
                    <a:p>
                      <a:r>
                        <a:rPr lang="el-GR" sz="1400" baseline="0" dirty="0"/>
                        <a:t>Ανιούσα μοίρα: χαμηλώνου ώμους.</a:t>
                      </a:r>
                    </a:p>
                    <a:p>
                      <a:r>
                        <a:rPr lang="el-GR" sz="1400" baseline="0" dirty="0" err="1"/>
                        <a:t>Κατιούσες</a:t>
                      </a:r>
                      <a:r>
                        <a:rPr lang="el-GR" sz="1400" baseline="0" dirty="0"/>
                        <a:t> και ανιούσες ίνες: στροφή ακανθωδών αποφύσεων ωμοπλάτης προς τα άνω</a:t>
                      </a:r>
                    </a:p>
                    <a:p>
                      <a:endParaRPr lang="el-GR" sz="1400" baseline="0" dirty="0"/>
                    </a:p>
                    <a:p>
                      <a:r>
                        <a:rPr lang="el-GR" sz="1400" b="1" baseline="0" dirty="0"/>
                        <a:t>Έκταση</a:t>
                      </a:r>
                      <a:r>
                        <a:rPr lang="el-GR" sz="1400" baseline="0" dirty="0"/>
                        <a:t> </a:t>
                      </a:r>
                      <a:r>
                        <a:rPr lang="el-GR" sz="1400" b="1" baseline="0" dirty="0"/>
                        <a:t>λαιμού</a:t>
                      </a:r>
                      <a:r>
                        <a:rPr lang="el-GR" sz="1400" baseline="0" dirty="0"/>
                        <a:t> όταν οι ώμοι είναι στερεωμένοι. Μονόπλευρη σύσπαση παράγει </a:t>
                      </a:r>
                      <a:r>
                        <a:rPr lang="el-GR" sz="1400" b="1" baseline="0" dirty="0"/>
                        <a:t>πλάγια κάμψη </a:t>
                      </a:r>
                      <a:r>
                        <a:rPr lang="el-GR" sz="1400" baseline="0" dirty="0"/>
                        <a:t>λαιμού στην ίδια πλευρά</a:t>
                      </a:r>
                      <a:endParaRPr lang="el-GR" sz="1400" dirty="0"/>
                    </a:p>
                  </a:txBody>
                  <a:tcPr/>
                </a:tc>
                <a:extLst>
                  <a:ext uri="{0D108BD9-81ED-4DB2-BD59-A6C34878D82A}">
                    <a16:rowId xmlns:a16="http://schemas.microsoft.com/office/drawing/2014/main" val="10003"/>
                  </a:ext>
                </a:extLst>
              </a:tr>
              <a:tr h="2840405">
                <a:tc>
                  <a:txBody>
                    <a:bodyPr/>
                    <a:lstStyle/>
                    <a:p>
                      <a:r>
                        <a:rPr lang="el-GR" sz="1400" dirty="0"/>
                        <a:t>Τραπεζοειδής </a:t>
                      </a:r>
                    </a:p>
                  </a:txBody>
                  <a:tcPr/>
                </a:tc>
                <a:tc>
                  <a:txBody>
                    <a:bodyPr/>
                    <a:lstStyle/>
                    <a:p>
                      <a:r>
                        <a:rPr lang="el-GR" sz="1400" dirty="0"/>
                        <a:t>Άνω αυχενική γραμμή, έξω ινιακό </a:t>
                      </a:r>
                      <a:r>
                        <a:rPr lang="el-GR" sz="1400" dirty="0" err="1"/>
                        <a:t>όγκωμ</a:t>
                      </a:r>
                      <a:r>
                        <a:rPr lang="el-GR" sz="1400" dirty="0"/>
                        <a:t>, </a:t>
                      </a:r>
                      <a:r>
                        <a:rPr lang="el-GR" sz="1400" dirty="0" err="1"/>
                        <a:t>αυχ</a:t>
                      </a:r>
                      <a:r>
                        <a:rPr lang="el-GR" sz="1400" dirty="0"/>
                        <a:t>.</a:t>
                      </a:r>
                      <a:r>
                        <a:rPr lang="el-GR" sz="1400" baseline="0" dirty="0"/>
                        <a:t> </a:t>
                      </a:r>
                      <a:r>
                        <a:rPr lang="el-GR" sz="1400" baseline="0" dirty="0" err="1"/>
                        <a:t>Σύνδεσμιό</a:t>
                      </a:r>
                      <a:r>
                        <a:rPr lang="el-GR" sz="1400" baseline="0" dirty="0"/>
                        <a:t>, </a:t>
                      </a:r>
                      <a:r>
                        <a:rPr lang="el-GR" sz="1400" baseline="0" dirty="0" err="1"/>
                        <a:t>ακανθ</a:t>
                      </a:r>
                      <a:r>
                        <a:rPr lang="el-GR" sz="1400" baseline="0" dirty="0"/>
                        <a:t>, </a:t>
                      </a:r>
                      <a:r>
                        <a:rPr lang="el-GR" sz="1400" baseline="0" dirty="0" err="1"/>
                        <a:t>αποφ</a:t>
                      </a:r>
                      <a:r>
                        <a:rPr lang="el-GR" sz="1400" baseline="0" dirty="0"/>
                        <a:t>. Α7-Θ12, ΟΜΣΣ, ΙΜΣΣ</a:t>
                      </a:r>
                      <a:endParaRPr lang="el-GR" sz="1400" dirty="0"/>
                    </a:p>
                  </a:txBody>
                  <a:tcPr/>
                </a:tc>
                <a:tc>
                  <a:txBody>
                    <a:bodyPr/>
                    <a:lstStyle/>
                    <a:p>
                      <a:r>
                        <a:rPr lang="el-GR" sz="1400" dirty="0"/>
                        <a:t>Έξω</a:t>
                      </a:r>
                      <a:r>
                        <a:rPr lang="el-GR" sz="1400" baseline="0" dirty="0"/>
                        <a:t> 1/3 κλείδας, ακρώμιο, ωμοπλατιαία άκανθα</a:t>
                      </a:r>
                      <a:endParaRPr lang="el-GR" sz="1400" dirty="0"/>
                    </a:p>
                  </a:txBody>
                  <a:tcPr/>
                </a:tc>
                <a:tc vMerge="1">
                  <a:txBody>
                    <a:bodyPr/>
                    <a:lstStyle/>
                    <a:p>
                      <a:endParaRPr lang="el-GR" sz="1400" dirty="0"/>
                    </a:p>
                  </a:txBody>
                  <a:tcPr/>
                </a:tc>
                <a:tc vMerge="1">
                  <a:txBody>
                    <a:bodyPr/>
                    <a:lstStyle/>
                    <a:p>
                      <a:endParaRPr lang="el-GR" sz="1400" dirty="0"/>
                    </a:p>
                  </a:txBody>
                  <a:tcPr/>
                </a:tc>
                <a:extLst>
                  <a:ext uri="{0D108BD9-81ED-4DB2-BD59-A6C34878D82A}">
                    <a16:rowId xmlns:a16="http://schemas.microsoft.com/office/drawing/2014/main" val="10004"/>
                  </a:ext>
                </a:extLst>
              </a:tr>
            </a:tbl>
          </a:graphicData>
        </a:graphic>
      </p:graphicFrame>
      <p:sp>
        <p:nvSpPr>
          <p:cNvPr id="5" name="4 - TextBox"/>
          <p:cNvSpPr txBox="1"/>
          <p:nvPr/>
        </p:nvSpPr>
        <p:spPr>
          <a:xfrm>
            <a:off x="2071670" y="0"/>
            <a:ext cx="3688574" cy="369332"/>
          </a:xfrm>
          <a:prstGeom prst="rect">
            <a:avLst/>
          </a:prstGeom>
          <a:noFill/>
        </p:spPr>
        <p:txBody>
          <a:bodyPr wrap="none" rtlCol="0">
            <a:spAutoFit/>
          </a:bodyPr>
          <a:lstStyle/>
          <a:p>
            <a:r>
              <a:rPr lang="el-GR" dirty="0"/>
              <a:t>ΔΕΡΜΑΤΙΚΟΙ ΕΠΙΠΟΛΗΣ ΜΥΣ ΛΑΙΜΟΥ</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Αποτέλεσμα εικόνας για PLATYSMA"/>
          <p:cNvPicPr>
            <a:picLocks noChangeAspect="1" noChangeArrowheads="1"/>
          </p:cNvPicPr>
          <p:nvPr/>
        </p:nvPicPr>
        <p:blipFill>
          <a:blip r:embed="rId2" cstate="print"/>
          <a:srcRect/>
          <a:stretch>
            <a:fillRect/>
          </a:stretch>
        </p:blipFill>
        <p:spPr bwMode="auto">
          <a:xfrm>
            <a:off x="571472" y="214290"/>
            <a:ext cx="7858180" cy="6066977"/>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Αποτέλεσμα εικόνας για sternocleidomastoid movement"/>
          <p:cNvPicPr>
            <a:picLocks noChangeAspect="1" noChangeArrowheads="1"/>
          </p:cNvPicPr>
          <p:nvPr/>
        </p:nvPicPr>
        <p:blipFill>
          <a:blip r:embed="rId2" cstate="print"/>
          <a:srcRect/>
          <a:stretch>
            <a:fillRect/>
          </a:stretch>
        </p:blipFill>
        <p:spPr bwMode="auto">
          <a:xfrm>
            <a:off x="714348" y="1357298"/>
            <a:ext cx="7934325" cy="2609851"/>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714348" y="360680"/>
          <a:ext cx="8001056" cy="5679440"/>
        </p:xfrm>
        <a:graphic>
          <a:graphicData uri="http://schemas.openxmlformats.org/drawingml/2006/table">
            <a:tbl>
              <a:tblPr firstRow="1" bandRow="1">
                <a:tableStyleId>{E8B1032C-EA38-4F05-BA0D-38AFFFC7BED3}</a:tableStyleId>
              </a:tblPr>
              <a:tblGrid>
                <a:gridCol w="2000264">
                  <a:extLst>
                    <a:ext uri="{9D8B030D-6E8A-4147-A177-3AD203B41FA5}">
                      <a16:colId xmlns:a16="http://schemas.microsoft.com/office/drawing/2014/main" val="20000"/>
                    </a:ext>
                  </a:extLst>
                </a:gridCol>
                <a:gridCol w="2000264">
                  <a:extLst>
                    <a:ext uri="{9D8B030D-6E8A-4147-A177-3AD203B41FA5}">
                      <a16:colId xmlns:a16="http://schemas.microsoft.com/office/drawing/2014/main" val="20001"/>
                    </a:ext>
                  </a:extLst>
                </a:gridCol>
                <a:gridCol w="2000264">
                  <a:extLst>
                    <a:ext uri="{9D8B030D-6E8A-4147-A177-3AD203B41FA5}">
                      <a16:colId xmlns:a16="http://schemas.microsoft.com/office/drawing/2014/main" val="20002"/>
                    </a:ext>
                  </a:extLst>
                </a:gridCol>
                <a:gridCol w="2000264">
                  <a:extLst>
                    <a:ext uri="{9D8B030D-6E8A-4147-A177-3AD203B41FA5}">
                      <a16:colId xmlns:a16="http://schemas.microsoft.com/office/drawing/2014/main" val="20003"/>
                    </a:ext>
                  </a:extLst>
                </a:gridCol>
              </a:tblGrid>
              <a:tr h="370840">
                <a:tc>
                  <a:txBody>
                    <a:bodyPr/>
                    <a:lstStyle/>
                    <a:p>
                      <a:r>
                        <a:rPr lang="el-GR" dirty="0"/>
                        <a:t>Κάμψη κεφαλής</a:t>
                      </a:r>
                    </a:p>
                  </a:txBody>
                  <a:tcPr/>
                </a:tc>
                <a:tc>
                  <a:txBody>
                    <a:bodyPr/>
                    <a:lstStyle/>
                    <a:p>
                      <a:r>
                        <a:rPr lang="el-GR" dirty="0"/>
                        <a:t>Έκταση κεφαλής</a:t>
                      </a:r>
                    </a:p>
                  </a:txBody>
                  <a:tcPr/>
                </a:tc>
                <a:tc>
                  <a:txBody>
                    <a:bodyPr/>
                    <a:lstStyle/>
                    <a:p>
                      <a:r>
                        <a:rPr lang="el-GR" dirty="0"/>
                        <a:t>Πλάγια κάμψη</a:t>
                      </a:r>
                    </a:p>
                  </a:txBody>
                  <a:tcPr/>
                </a:tc>
                <a:tc>
                  <a:txBody>
                    <a:bodyPr/>
                    <a:lstStyle/>
                    <a:p>
                      <a:r>
                        <a:rPr lang="el-GR" dirty="0"/>
                        <a:t>Στροφή κεφαλής</a:t>
                      </a:r>
                    </a:p>
                  </a:txBody>
                  <a:tcPr/>
                </a:tc>
                <a:extLst>
                  <a:ext uri="{0D108BD9-81ED-4DB2-BD59-A6C34878D82A}">
                    <a16:rowId xmlns:a16="http://schemas.microsoft.com/office/drawing/2014/main" val="10000"/>
                  </a:ext>
                </a:extLst>
              </a:tr>
              <a:tr h="370840">
                <a:tc>
                  <a:txBody>
                    <a:bodyPr/>
                    <a:lstStyle/>
                    <a:p>
                      <a:r>
                        <a:rPr lang="el-GR" dirty="0"/>
                        <a:t>Επιμήκης</a:t>
                      </a:r>
                      <a:r>
                        <a:rPr lang="el-GR" baseline="0" dirty="0"/>
                        <a:t> αυχενικός</a:t>
                      </a:r>
                      <a:endParaRPr lang="el-GR" dirty="0"/>
                    </a:p>
                  </a:txBody>
                  <a:tcPr/>
                </a:tc>
                <a:tc>
                  <a:txBody>
                    <a:bodyPr/>
                    <a:lstStyle/>
                    <a:p>
                      <a:r>
                        <a:rPr lang="el-GR" dirty="0" err="1"/>
                        <a:t>Ημιακανθώδης</a:t>
                      </a:r>
                      <a:r>
                        <a:rPr lang="el-GR" dirty="0"/>
                        <a:t>, </a:t>
                      </a:r>
                      <a:r>
                        <a:rPr lang="el-GR" dirty="0" err="1"/>
                        <a:t>λαγονοπλευρικός</a:t>
                      </a:r>
                      <a:r>
                        <a:rPr lang="el-GR" dirty="0"/>
                        <a:t> αυχενικός</a:t>
                      </a:r>
                    </a:p>
                  </a:txBody>
                  <a:tcPr/>
                </a:tc>
                <a:tc>
                  <a:txBody>
                    <a:bodyPr/>
                    <a:lstStyle/>
                    <a:p>
                      <a:r>
                        <a:rPr lang="el-GR" dirty="0" err="1"/>
                        <a:t>λαγονοπλευρικός</a:t>
                      </a:r>
                      <a:r>
                        <a:rPr lang="el-GR" baseline="0" dirty="0"/>
                        <a:t> αυχενικός</a:t>
                      </a:r>
                      <a:endParaRPr lang="el-GR" dirty="0"/>
                    </a:p>
                  </a:txBody>
                  <a:tcPr/>
                </a:tc>
                <a:tc>
                  <a:txBody>
                    <a:bodyPr/>
                    <a:lstStyle/>
                    <a:p>
                      <a:r>
                        <a:rPr lang="el-GR" dirty="0"/>
                        <a:t>Στροφείς</a:t>
                      </a:r>
                    </a:p>
                  </a:txBody>
                  <a:tcPr/>
                </a:tc>
                <a:extLst>
                  <a:ext uri="{0D108BD9-81ED-4DB2-BD59-A6C34878D82A}">
                    <a16:rowId xmlns:a16="http://schemas.microsoft.com/office/drawing/2014/main" val="10001"/>
                  </a:ext>
                </a:extLst>
              </a:tr>
              <a:tr h="370840">
                <a:tc>
                  <a:txBody>
                    <a:bodyPr/>
                    <a:lstStyle/>
                    <a:p>
                      <a:r>
                        <a:rPr lang="el-GR" dirty="0"/>
                        <a:t>Σκαληνοί</a:t>
                      </a:r>
                    </a:p>
                  </a:txBody>
                  <a:tcPr/>
                </a:tc>
                <a:tc>
                  <a:txBody>
                    <a:bodyPr/>
                    <a:lstStyle/>
                    <a:p>
                      <a:r>
                        <a:rPr lang="el-GR" dirty="0" err="1"/>
                        <a:t>Σπληνιοειδής</a:t>
                      </a:r>
                      <a:r>
                        <a:rPr lang="el-GR" dirty="0"/>
                        <a:t> αυχενικός, ανελκτήρας ωμοπλάτης</a:t>
                      </a:r>
                    </a:p>
                  </a:txBody>
                  <a:tcPr/>
                </a:tc>
                <a:tc>
                  <a:txBody>
                    <a:bodyPr/>
                    <a:lstStyle/>
                    <a:p>
                      <a:r>
                        <a:rPr lang="el-GR" dirty="0" err="1"/>
                        <a:t>Μήκιστος</a:t>
                      </a:r>
                      <a:r>
                        <a:rPr lang="el-GR" dirty="0"/>
                        <a:t> </a:t>
                      </a:r>
                      <a:r>
                        <a:rPr lang="el-GR" dirty="0" err="1"/>
                        <a:t>κςφαλικός</a:t>
                      </a:r>
                      <a:r>
                        <a:rPr lang="el-GR" dirty="0"/>
                        <a:t> και αυχενικός</a:t>
                      </a:r>
                    </a:p>
                  </a:txBody>
                  <a:tcPr/>
                </a:tc>
                <a:tc>
                  <a:txBody>
                    <a:bodyPr/>
                    <a:lstStyle/>
                    <a:p>
                      <a:r>
                        <a:rPr lang="el-GR" dirty="0" err="1"/>
                        <a:t>Ημιακαθώδης</a:t>
                      </a:r>
                      <a:r>
                        <a:rPr lang="el-GR" dirty="0"/>
                        <a:t> κεφαλικός και αυχενικός</a:t>
                      </a:r>
                    </a:p>
                  </a:txBody>
                  <a:tcPr/>
                </a:tc>
                <a:extLst>
                  <a:ext uri="{0D108BD9-81ED-4DB2-BD59-A6C34878D82A}">
                    <a16:rowId xmlns:a16="http://schemas.microsoft.com/office/drawing/2014/main" val="10002"/>
                  </a:ext>
                </a:extLst>
              </a:tr>
              <a:tr h="370840">
                <a:tc>
                  <a:txBody>
                    <a:bodyPr/>
                    <a:lstStyle/>
                    <a:p>
                      <a:r>
                        <a:rPr lang="el-GR" dirty="0" err="1"/>
                        <a:t>Στ.κλ.μαστ</a:t>
                      </a:r>
                      <a:endParaRPr lang="el-GR" dirty="0"/>
                    </a:p>
                  </a:txBody>
                  <a:tcPr/>
                </a:tc>
                <a:tc>
                  <a:txBody>
                    <a:bodyPr/>
                    <a:lstStyle/>
                    <a:p>
                      <a:r>
                        <a:rPr lang="el-GR" dirty="0" err="1"/>
                        <a:t>Σπληνιοειδής</a:t>
                      </a:r>
                      <a:r>
                        <a:rPr lang="el-GR" dirty="0"/>
                        <a:t> κεφαλικός</a:t>
                      </a:r>
                    </a:p>
                  </a:txBody>
                  <a:tcPr/>
                </a:tc>
                <a:tc>
                  <a:txBody>
                    <a:bodyPr/>
                    <a:lstStyle/>
                    <a:p>
                      <a:r>
                        <a:rPr lang="el-GR" dirty="0" err="1"/>
                        <a:t>Σπληνιοειδής</a:t>
                      </a:r>
                      <a:r>
                        <a:rPr lang="el-GR" dirty="0"/>
                        <a:t> </a:t>
                      </a:r>
                      <a:r>
                        <a:rPr lang="el-GR" dirty="0" err="1"/>
                        <a:t>κεφαλκός</a:t>
                      </a:r>
                      <a:r>
                        <a:rPr lang="el-GR" dirty="0"/>
                        <a:t> και αυχενικός</a:t>
                      </a:r>
                    </a:p>
                  </a:txBody>
                  <a:tcPr/>
                </a:tc>
                <a:tc>
                  <a:txBody>
                    <a:bodyPr/>
                    <a:lstStyle/>
                    <a:p>
                      <a:r>
                        <a:rPr lang="el-GR" dirty="0"/>
                        <a:t>Πολυσχιδής</a:t>
                      </a:r>
                    </a:p>
                  </a:txBody>
                  <a:tcPr/>
                </a:tc>
                <a:extLst>
                  <a:ext uri="{0D108BD9-81ED-4DB2-BD59-A6C34878D82A}">
                    <a16:rowId xmlns:a16="http://schemas.microsoft.com/office/drawing/2014/main" val="10003"/>
                  </a:ext>
                </a:extLst>
              </a:tr>
              <a:tr h="370840">
                <a:tc>
                  <a:txBody>
                    <a:bodyPr/>
                    <a:lstStyle/>
                    <a:p>
                      <a:endParaRPr lang="el-GR" dirty="0"/>
                    </a:p>
                  </a:txBody>
                  <a:tcPr/>
                </a:tc>
                <a:tc>
                  <a:txBody>
                    <a:bodyPr/>
                    <a:lstStyle/>
                    <a:p>
                      <a:r>
                        <a:rPr lang="el-GR" dirty="0"/>
                        <a:t>πολυσχιδής</a:t>
                      </a:r>
                    </a:p>
                  </a:txBody>
                  <a:tcPr/>
                </a:tc>
                <a:tc>
                  <a:txBody>
                    <a:bodyPr/>
                    <a:lstStyle/>
                    <a:p>
                      <a:r>
                        <a:rPr lang="el-GR" dirty="0" err="1"/>
                        <a:t>Μεσεγκάρσιος</a:t>
                      </a:r>
                      <a:r>
                        <a:rPr lang="el-GR" dirty="0"/>
                        <a:t> και σκαληνοί</a:t>
                      </a:r>
                    </a:p>
                  </a:txBody>
                  <a:tcPr/>
                </a:tc>
                <a:tc>
                  <a:txBody>
                    <a:bodyPr/>
                    <a:lstStyle/>
                    <a:p>
                      <a:r>
                        <a:rPr lang="el-GR" dirty="0" err="1"/>
                        <a:t>Σπληνιοειδής</a:t>
                      </a:r>
                      <a:r>
                        <a:rPr lang="el-GR" dirty="0"/>
                        <a:t> αυχενικός</a:t>
                      </a:r>
                    </a:p>
                  </a:txBody>
                  <a:tcPr/>
                </a:tc>
                <a:extLst>
                  <a:ext uri="{0D108BD9-81ED-4DB2-BD59-A6C34878D82A}">
                    <a16:rowId xmlns:a16="http://schemas.microsoft.com/office/drawing/2014/main" val="10004"/>
                  </a:ext>
                </a:extLst>
              </a:tr>
              <a:tr h="370840">
                <a:tc>
                  <a:txBody>
                    <a:bodyPr/>
                    <a:lstStyle/>
                    <a:p>
                      <a:endParaRPr lang="el-GR" dirty="0"/>
                    </a:p>
                  </a:txBody>
                  <a:tcPr/>
                </a:tc>
                <a:tc>
                  <a:txBody>
                    <a:bodyPr/>
                    <a:lstStyle/>
                    <a:p>
                      <a:r>
                        <a:rPr lang="el-GR" dirty="0" err="1"/>
                        <a:t>Μήκιστος</a:t>
                      </a:r>
                      <a:r>
                        <a:rPr lang="el-GR" baseline="0" dirty="0"/>
                        <a:t> κεφαλικός</a:t>
                      </a:r>
                      <a:endParaRPr lang="el-GR" dirty="0"/>
                    </a:p>
                  </a:txBody>
                  <a:tcPr/>
                </a:tc>
                <a:tc>
                  <a:txBody>
                    <a:bodyPr/>
                    <a:lstStyle/>
                    <a:p>
                      <a:endParaRPr lang="el-GR" dirty="0"/>
                    </a:p>
                  </a:txBody>
                  <a:tcPr/>
                </a:tc>
                <a:tc>
                  <a:txBody>
                    <a:bodyPr/>
                    <a:lstStyle/>
                    <a:p>
                      <a:endParaRPr lang="el-GR" dirty="0"/>
                    </a:p>
                  </a:txBody>
                  <a:tcPr/>
                </a:tc>
                <a:extLst>
                  <a:ext uri="{0D108BD9-81ED-4DB2-BD59-A6C34878D82A}">
                    <a16:rowId xmlns:a16="http://schemas.microsoft.com/office/drawing/2014/main" val="10005"/>
                  </a:ext>
                </a:extLst>
              </a:tr>
              <a:tr h="370840">
                <a:tc>
                  <a:txBody>
                    <a:bodyPr/>
                    <a:lstStyle/>
                    <a:p>
                      <a:endParaRPr lang="el-GR" dirty="0"/>
                    </a:p>
                  </a:txBody>
                  <a:tcPr/>
                </a:tc>
                <a:tc>
                  <a:txBody>
                    <a:bodyPr/>
                    <a:lstStyle/>
                    <a:p>
                      <a:r>
                        <a:rPr lang="el-GR" dirty="0" err="1"/>
                        <a:t>Ημιακανθώδης</a:t>
                      </a:r>
                      <a:r>
                        <a:rPr lang="el-GR" dirty="0"/>
                        <a:t> κεφαλικός</a:t>
                      </a:r>
                    </a:p>
                  </a:txBody>
                  <a:tcPr/>
                </a:tc>
                <a:tc>
                  <a:txBody>
                    <a:bodyPr/>
                    <a:lstStyle/>
                    <a:p>
                      <a:endParaRPr lang="el-GR" dirty="0"/>
                    </a:p>
                  </a:txBody>
                  <a:tcPr/>
                </a:tc>
                <a:tc>
                  <a:txBody>
                    <a:bodyPr/>
                    <a:lstStyle/>
                    <a:p>
                      <a:endParaRPr lang="el-GR" dirty="0"/>
                    </a:p>
                  </a:txBody>
                  <a:tcPr/>
                </a:tc>
                <a:extLst>
                  <a:ext uri="{0D108BD9-81ED-4DB2-BD59-A6C34878D82A}">
                    <a16:rowId xmlns:a16="http://schemas.microsoft.com/office/drawing/2014/main" val="10006"/>
                  </a:ext>
                </a:extLst>
              </a:tr>
              <a:tr h="370840">
                <a:tc>
                  <a:txBody>
                    <a:bodyPr/>
                    <a:lstStyle/>
                    <a:p>
                      <a:endParaRPr lang="el-GR" dirty="0"/>
                    </a:p>
                  </a:txBody>
                  <a:tcPr/>
                </a:tc>
                <a:tc>
                  <a:txBody>
                    <a:bodyPr/>
                    <a:lstStyle/>
                    <a:p>
                      <a:r>
                        <a:rPr lang="el-GR" dirty="0"/>
                        <a:t>Τραπεζοειδής</a:t>
                      </a:r>
                    </a:p>
                  </a:txBody>
                  <a:tcPr/>
                </a:tc>
                <a:tc>
                  <a:txBody>
                    <a:bodyPr/>
                    <a:lstStyle/>
                    <a:p>
                      <a:endParaRPr lang="el-GR" dirty="0"/>
                    </a:p>
                  </a:txBody>
                  <a:tcPr/>
                </a:tc>
                <a:tc>
                  <a:txBody>
                    <a:bodyPr/>
                    <a:lstStyle/>
                    <a:p>
                      <a:endParaRPr lang="el-GR" dirty="0"/>
                    </a:p>
                  </a:txBody>
                  <a:tcPr/>
                </a:tc>
                <a:extLst>
                  <a:ext uri="{0D108BD9-81ED-4DB2-BD59-A6C34878D82A}">
                    <a16:rowId xmlns:a16="http://schemas.microsoft.com/office/drawing/2014/main" val="10007"/>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1">
            <a:schemeClr val="accent2"/>
          </a:lnRef>
          <a:fillRef idx="3">
            <a:schemeClr val="accent2"/>
          </a:fillRef>
          <a:effectRef idx="2">
            <a:schemeClr val="accent2"/>
          </a:effectRef>
          <a:fontRef idx="minor">
            <a:schemeClr val="lt1"/>
          </a:fontRef>
        </p:style>
        <p:txBody>
          <a:bodyPr/>
          <a:lstStyle/>
          <a:p>
            <a:r>
              <a:rPr lang="el-GR" dirty="0"/>
              <a:t>ΠΛΑΓΙΑ ΤΡΑΧΗΛΙΚΗ ΧΩΡΑ</a:t>
            </a:r>
          </a:p>
        </p:txBody>
      </p:sp>
      <p:sp>
        <p:nvSpPr>
          <p:cNvPr id="3" name="2 - Θέση περιεχομένου"/>
          <p:cNvSpPr>
            <a:spLocks noGrp="1"/>
          </p:cNvSpPr>
          <p:nvPr>
            <p:ph idx="1"/>
          </p:nvPr>
        </p:nvSpPr>
        <p:spPr/>
        <p:txBody>
          <a:bodyPr>
            <a:normAutofit fontScale="92500" lnSpcReduction="10000"/>
          </a:bodyPr>
          <a:lstStyle/>
          <a:p>
            <a:r>
              <a:rPr lang="el-GR" dirty="0"/>
              <a:t>ΟΡΙΑ</a:t>
            </a:r>
          </a:p>
          <a:p>
            <a:r>
              <a:rPr lang="el-GR" dirty="0"/>
              <a:t>Μπροστά: οπ. χείλος </a:t>
            </a:r>
            <a:r>
              <a:rPr lang="el-GR" dirty="0" err="1"/>
              <a:t>στ.κλ.μαστ</a:t>
            </a:r>
            <a:r>
              <a:rPr lang="el-GR" dirty="0"/>
              <a:t>.</a:t>
            </a:r>
          </a:p>
          <a:p>
            <a:r>
              <a:rPr lang="el-GR" dirty="0"/>
              <a:t>Πίσω: </a:t>
            </a:r>
            <a:r>
              <a:rPr lang="el-GR" dirty="0" err="1"/>
              <a:t>πρ</a:t>
            </a:r>
            <a:r>
              <a:rPr lang="el-GR" dirty="0"/>
              <a:t>. χείλος τραπεζοειδή</a:t>
            </a:r>
          </a:p>
          <a:p>
            <a:r>
              <a:rPr lang="el-GR" dirty="0"/>
              <a:t>Κάτω: κλείδα</a:t>
            </a:r>
          </a:p>
          <a:p>
            <a:r>
              <a:rPr lang="el-GR" dirty="0"/>
              <a:t>Κορυφή: το σημείο που συναντώνται ο </a:t>
            </a:r>
            <a:r>
              <a:rPr lang="el-GR" dirty="0" err="1"/>
              <a:t>στ.κλ</a:t>
            </a:r>
            <a:r>
              <a:rPr lang="el-GR" dirty="0"/>
              <a:t>. </a:t>
            </a:r>
            <a:r>
              <a:rPr lang="el-GR" dirty="0" err="1"/>
              <a:t>μαστ</a:t>
            </a:r>
            <a:r>
              <a:rPr lang="el-GR" dirty="0"/>
              <a:t> και ο τραπεζοειδής (άνω αυχενική γραμμή)</a:t>
            </a:r>
          </a:p>
          <a:p>
            <a:r>
              <a:rPr lang="el-GR" dirty="0"/>
              <a:t>Οροφή: εν τω βάθει τραχηλική περιτονία</a:t>
            </a:r>
          </a:p>
          <a:p>
            <a:r>
              <a:rPr lang="el-GR" dirty="0"/>
              <a:t>Έδαφος: μυς που καλύπτει εν τω βάθει τραχηλική περιτονία</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lstStyle/>
          <a:p>
            <a:r>
              <a:rPr lang="el-GR" dirty="0"/>
              <a:t>ΜΥΣ ΠΛΑΓΙΑΣ ΤΡΑΧΗΛΙΚΗΣ ΧΩΡΑΣ</a:t>
            </a:r>
          </a:p>
        </p:txBody>
      </p:sp>
      <p:sp>
        <p:nvSpPr>
          <p:cNvPr id="3" name="2 - Θέση περιεχομένου"/>
          <p:cNvSpPr>
            <a:spLocks noGrp="1"/>
          </p:cNvSpPr>
          <p:nvPr>
            <p:ph idx="1"/>
          </p:nvPr>
        </p:nvSpPr>
        <p:spPr/>
        <p:txBody>
          <a:bodyPr/>
          <a:lstStyle/>
          <a:p>
            <a:pPr>
              <a:buNone/>
            </a:pPr>
            <a:r>
              <a:rPr lang="el-GR" dirty="0" err="1"/>
              <a:t>Σπληνιοειδής</a:t>
            </a:r>
            <a:r>
              <a:rPr lang="el-GR" dirty="0"/>
              <a:t> κεφαλικός</a:t>
            </a:r>
          </a:p>
          <a:p>
            <a:pPr>
              <a:buNone/>
            </a:pPr>
            <a:r>
              <a:rPr lang="el-GR" dirty="0"/>
              <a:t>Ανελκτήρας ωμοπλάτης</a:t>
            </a:r>
          </a:p>
          <a:p>
            <a:pPr>
              <a:buNone/>
            </a:pPr>
            <a:r>
              <a:rPr lang="el-GR" b="1" dirty="0"/>
              <a:t>Μέσος σκαληνός</a:t>
            </a:r>
          </a:p>
          <a:p>
            <a:pPr>
              <a:buNone/>
            </a:pPr>
            <a:r>
              <a:rPr lang="el-GR" b="1" dirty="0"/>
              <a:t>Οπίσθιος σκαληνός</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457200" y="274638"/>
            <a:ext cx="8229600" cy="654032"/>
          </a:xfrm>
        </p:spPr>
        <p:txBody>
          <a:bodyPr>
            <a:normAutofit fontScale="90000"/>
          </a:bodyPr>
          <a:lstStyle/>
          <a:p>
            <a:r>
              <a:rPr lang="el-GR" dirty="0"/>
              <a:t>ΑΥΧΕΝΙΚΟΙ ΣΠΟΝΔΥΛΟΙ (7)</a:t>
            </a:r>
          </a:p>
        </p:txBody>
      </p:sp>
      <p:sp>
        <p:nvSpPr>
          <p:cNvPr id="5" name="4 - Θέση περιεχομένου"/>
          <p:cNvSpPr>
            <a:spLocks noGrp="1"/>
          </p:cNvSpPr>
          <p:nvPr>
            <p:ph idx="1"/>
          </p:nvPr>
        </p:nvSpPr>
        <p:spPr>
          <a:xfrm>
            <a:off x="457200" y="857232"/>
            <a:ext cx="8229600" cy="5268931"/>
          </a:xfrm>
        </p:spPr>
        <p:txBody>
          <a:bodyPr>
            <a:normAutofit fontScale="62500" lnSpcReduction="20000"/>
          </a:bodyPr>
          <a:lstStyle/>
          <a:p>
            <a:pPr>
              <a:buNone/>
            </a:pPr>
            <a:r>
              <a:rPr lang="el-GR" dirty="0"/>
              <a:t>Οι </a:t>
            </a:r>
            <a:r>
              <a:rPr lang="el-GR" u="sng" dirty="0"/>
              <a:t>μικρότεροι</a:t>
            </a:r>
            <a:r>
              <a:rPr lang="el-GR" dirty="0"/>
              <a:t> από τους κινητούς σπ. (φέρουν λιγότερο βάρος) αλλά συγκριτικά οι ΜΣΔ είναι </a:t>
            </a:r>
            <a:r>
              <a:rPr lang="el-GR" u="sng" dirty="0" err="1"/>
              <a:t>παχείς</a:t>
            </a:r>
            <a:r>
              <a:rPr lang="el-GR" dirty="0"/>
              <a:t>. Οι αρθρ. επιφ. είναι </a:t>
            </a:r>
            <a:r>
              <a:rPr lang="el-GR" u="sng" dirty="0"/>
              <a:t>οριζόντιες</a:t>
            </a:r>
            <a:r>
              <a:rPr lang="el-GR" dirty="0"/>
              <a:t>. Οι </a:t>
            </a:r>
            <a:r>
              <a:rPr lang="el-GR" dirty="0" err="1"/>
              <a:t>λανω</a:t>
            </a:r>
            <a:r>
              <a:rPr lang="el-GR" dirty="0"/>
              <a:t> προς τα άνω και πίσω, οι κάτω προς τα κάτω και πίσω. Όλα αυτά διευκολύνουν μέγιστη </a:t>
            </a:r>
            <a:r>
              <a:rPr lang="el-GR" b="1" dirty="0"/>
              <a:t>κινητικότητα. </a:t>
            </a:r>
          </a:p>
          <a:p>
            <a:pPr>
              <a:buNone/>
            </a:pPr>
            <a:r>
              <a:rPr lang="el-GR" dirty="0"/>
              <a:t>Ιδιαίτερα χαρακτηριστικά</a:t>
            </a:r>
            <a:r>
              <a:rPr lang="el-GR" b="1" dirty="0"/>
              <a:t>:</a:t>
            </a:r>
          </a:p>
          <a:p>
            <a:pPr>
              <a:buNone/>
            </a:pPr>
            <a:r>
              <a:rPr lang="el-GR" dirty="0"/>
              <a:t>Συχνά οι ακανθώδεις αποφύσεις είναι δισχιδείς (όχι η Α7) </a:t>
            </a:r>
          </a:p>
          <a:p>
            <a:pPr>
              <a:buNone/>
            </a:pPr>
            <a:r>
              <a:rPr lang="el-GR" b="1" dirty="0"/>
              <a:t>Εγκάρσιο τρήμα </a:t>
            </a:r>
            <a:r>
              <a:rPr lang="el-GR" dirty="0"/>
              <a:t>στη εγκάρσια απόφυση (δίοδος σπονδυλικής αρτηρίας-</a:t>
            </a:r>
            <a:r>
              <a:rPr lang="el-GR" dirty="0" err="1"/>
              <a:t>δορυφόρες </a:t>
            </a:r>
            <a:r>
              <a:rPr lang="el-GR" dirty="0"/>
              <a:t>φλέβες (άνωθεν Α7 μόνο επικουρικές φλέβες, όχι αρτηρίες). </a:t>
            </a:r>
          </a:p>
          <a:p>
            <a:pPr>
              <a:buNone/>
            </a:pPr>
            <a:r>
              <a:rPr lang="el-GR" b="1" dirty="0"/>
              <a:t>Πρόσθιο και οπίσθιο φύμα</a:t>
            </a:r>
            <a:r>
              <a:rPr lang="el-GR" dirty="0"/>
              <a:t>: στις εγκάρσιες αποφύσεις, πρόσφυση τραχηλικών μυών (ανελκτήρας ωμοπλάτης, σκαληνοί). Τα </a:t>
            </a:r>
            <a:r>
              <a:rPr lang="el-GR" dirty="0" err="1"/>
              <a:t>πρ</a:t>
            </a:r>
            <a:r>
              <a:rPr lang="el-GR" dirty="0"/>
              <a:t>. φύματα Α6: </a:t>
            </a:r>
            <a:r>
              <a:rPr lang="el-GR" b="1" dirty="0"/>
              <a:t>καρωτιδικά</a:t>
            </a:r>
            <a:r>
              <a:rPr lang="el-GR" dirty="0"/>
              <a:t>: θέση συμπίεσης καρωτίδων (μεταξύ φύματος και σώματος για έλεγχο αιμορραγίας). Οι πρόσθιες ρίζες φέρονται </a:t>
            </a:r>
            <a:r>
              <a:rPr lang="el-GR" b="1" dirty="0"/>
              <a:t>πάνω από </a:t>
            </a:r>
            <a:r>
              <a:rPr lang="el-GR" dirty="0"/>
              <a:t>αντίστοιχες εγκάρσιες αποφύσεις (αύλακες).</a:t>
            </a:r>
          </a:p>
          <a:p>
            <a:pPr>
              <a:buNone/>
            </a:pPr>
            <a:r>
              <a:rPr lang="el-GR" dirty="0"/>
              <a:t>Οριζόντια προσανατολισμένες αρθρικές επιφάνειες-αυχενικοί σπ. λιγότερο σφιχτά συνδεδεμένοι. Μπορούν να μετατοπιστούν σε κακώσεις λαιμού με λιγότερη δύναμη από αυτή που απαιτείται για κάταγμα. Εξαιτίας μεγάλου σπ. σωλήνα μια ελαφρά μετατόπιση μπορεί να μην προκαλέσει βλάβη ΝΜ.</a:t>
            </a:r>
          </a:p>
          <a:p>
            <a:pPr>
              <a:buNone/>
            </a:pPr>
            <a:endParaRPr lang="el-G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1">
            <a:schemeClr val="accent2"/>
          </a:lnRef>
          <a:fillRef idx="3">
            <a:schemeClr val="accent2"/>
          </a:fillRef>
          <a:effectRef idx="2">
            <a:schemeClr val="accent2"/>
          </a:effectRef>
          <a:fontRef idx="minor">
            <a:schemeClr val="lt1"/>
          </a:fontRef>
        </p:style>
        <p:txBody>
          <a:bodyPr/>
          <a:lstStyle/>
          <a:p>
            <a:r>
              <a:rPr lang="el-GR" dirty="0"/>
              <a:t>ΠΡΟΣΘΙΑ ΤΡΑΧΗΛΙΚΗ ΧΩΡΑ</a:t>
            </a:r>
          </a:p>
        </p:txBody>
      </p:sp>
      <p:sp>
        <p:nvSpPr>
          <p:cNvPr id="3" name="2 - Θέση περιεχομένου"/>
          <p:cNvSpPr>
            <a:spLocks noGrp="1"/>
          </p:cNvSpPr>
          <p:nvPr>
            <p:ph idx="1"/>
          </p:nvPr>
        </p:nvSpPr>
        <p:spPr/>
        <p:txBody>
          <a:bodyPr>
            <a:normAutofit lnSpcReduction="10000"/>
          </a:bodyPr>
          <a:lstStyle/>
          <a:p>
            <a:r>
              <a:rPr lang="el-GR" dirty="0"/>
              <a:t>ΟΡΙΑ</a:t>
            </a:r>
          </a:p>
          <a:p>
            <a:r>
              <a:rPr lang="el-GR" dirty="0"/>
              <a:t>Μπροστά: μέση γραμμή λαιμού</a:t>
            </a:r>
          </a:p>
          <a:p>
            <a:r>
              <a:rPr lang="el-GR" dirty="0"/>
              <a:t>Πίσω: </a:t>
            </a:r>
            <a:r>
              <a:rPr lang="el-GR" dirty="0" err="1"/>
              <a:t>πρ</a:t>
            </a:r>
            <a:r>
              <a:rPr lang="el-GR" dirty="0"/>
              <a:t>. χείλος </a:t>
            </a:r>
            <a:r>
              <a:rPr lang="el-GR" dirty="0" err="1"/>
              <a:t>στ.κλ.μαστ</a:t>
            </a:r>
            <a:r>
              <a:rPr lang="el-GR" dirty="0"/>
              <a:t>.</a:t>
            </a:r>
          </a:p>
          <a:p>
            <a:r>
              <a:rPr lang="el-GR" dirty="0"/>
              <a:t>Άνω: κάτω γνάθος</a:t>
            </a:r>
          </a:p>
          <a:p>
            <a:r>
              <a:rPr lang="el-GR" dirty="0"/>
              <a:t>Κορυφή: σφαγιτιδική εντομή λαβής στέρνου</a:t>
            </a:r>
          </a:p>
          <a:p>
            <a:r>
              <a:rPr lang="el-GR" dirty="0"/>
              <a:t>Οροφή: υποδόριος και μυώδες πλάτυσμα</a:t>
            </a:r>
          </a:p>
          <a:p>
            <a:r>
              <a:rPr lang="el-GR" dirty="0"/>
              <a:t>Έδαφος: φάρυγγας, λάρυγγας, θυρεοειδής αδένας.</a:t>
            </a:r>
          </a:p>
          <a:p>
            <a:endParaRPr lang="el-GR"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785794"/>
          </a:xfrm>
        </p:spPr>
        <p:style>
          <a:lnRef idx="1">
            <a:schemeClr val="accent3"/>
          </a:lnRef>
          <a:fillRef idx="2">
            <a:schemeClr val="accent3"/>
          </a:fillRef>
          <a:effectRef idx="1">
            <a:schemeClr val="accent3"/>
          </a:effectRef>
          <a:fontRef idx="minor">
            <a:schemeClr val="dk1"/>
          </a:fontRef>
        </p:style>
        <p:txBody>
          <a:bodyPr>
            <a:noAutofit/>
          </a:bodyPr>
          <a:lstStyle/>
          <a:p>
            <a:r>
              <a:rPr lang="el-GR" sz="2400" dirty="0"/>
              <a:t>ΜΥΣ ΑΝΩΘΕΝ ΥΟΕΙΔΟΥΣ</a:t>
            </a:r>
            <a:br>
              <a:rPr lang="el-GR" sz="2400" dirty="0"/>
            </a:br>
            <a:r>
              <a:rPr lang="el-GR" sz="2400" dirty="0"/>
              <a:t>έδαφος στόματος</a:t>
            </a:r>
          </a:p>
        </p:txBody>
      </p:sp>
      <p:graphicFrame>
        <p:nvGraphicFramePr>
          <p:cNvPr id="4" name="3 - Θέση περιεχομένου"/>
          <p:cNvGraphicFramePr>
            <a:graphicFrameLocks noGrp="1"/>
          </p:cNvGraphicFramePr>
          <p:nvPr>
            <p:ph idx="1"/>
          </p:nvPr>
        </p:nvGraphicFramePr>
        <p:xfrm>
          <a:off x="142845" y="857233"/>
          <a:ext cx="8786875" cy="4829088"/>
        </p:xfrm>
        <a:graphic>
          <a:graphicData uri="http://schemas.openxmlformats.org/drawingml/2006/table">
            <a:tbl>
              <a:tblPr firstRow="1" bandRow="1">
                <a:tableStyleId>{69C7853C-536D-4A76-A0AE-DD22124D55A5}</a:tableStyleId>
              </a:tblPr>
              <a:tblGrid>
                <a:gridCol w="1757375">
                  <a:extLst>
                    <a:ext uri="{9D8B030D-6E8A-4147-A177-3AD203B41FA5}">
                      <a16:colId xmlns:a16="http://schemas.microsoft.com/office/drawing/2014/main" val="20000"/>
                    </a:ext>
                  </a:extLst>
                </a:gridCol>
                <a:gridCol w="2139653">
                  <a:extLst>
                    <a:ext uri="{9D8B030D-6E8A-4147-A177-3AD203B41FA5}">
                      <a16:colId xmlns:a16="http://schemas.microsoft.com/office/drawing/2014/main" val="20001"/>
                    </a:ext>
                  </a:extLst>
                </a:gridCol>
                <a:gridCol w="1375097">
                  <a:extLst>
                    <a:ext uri="{9D8B030D-6E8A-4147-A177-3AD203B41FA5}">
                      <a16:colId xmlns:a16="http://schemas.microsoft.com/office/drawing/2014/main" val="20002"/>
                    </a:ext>
                  </a:extLst>
                </a:gridCol>
                <a:gridCol w="1180751">
                  <a:extLst>
                    <a:ext uri="{9D8B030D-6E8A-4147-A177-3AD203B41FA5}">
                      <a16:colId xmlns:a16="http://schemas.microsoft.com/office/drawing/2014/main" val="20003"/>
                    </a:ext>
                  </a:extLst>
                </a:gridCol>
                <a:gridCol w="2333999">
                  <a:extLst>
                    <a:ext uri="{9D8B030D-6E8A-4147-A177-3AD203B41FA5}">
                      <a16:colId xmlns:a16="http://schemas.microsoft.com/office/drawing/2014/main" val="20004"/>
                    </a:ext>
                  </a:extLst>
                </a:gridCol>
              </a:tblGrid>
              <a:tr h="424540">
                <a:tc>
                  <a:txBody>
                    <a:bodyPr/>
                    <a:lstStyle/>
                    <a:p>
                      <a:r>
                        <a:rPr lang="el-GR" sz="1400" dirty="0"/>
                        <a:t>ΜΥΣ</a:t>
                      </a:r>
                    </a:p>
                  </a:txBody>
                  <a:tcPr/>
                </a:tc>
                <a:tc>
                  <a:txBody>
                    <a:bodyPr/>
                    <a:lstStyle/>
                    <a:p>
                      <a:r>
                        <a:rPr lang="el-GR" sz="1400" dirty="0"/>
                        <a:t>ΕΚΦΥΣΗ</a:t>
                      </a:r>
                    </a:p>
                  </a:txBody>
                  <a:tcPr/>
                </a:tc>
                <a:tc>
                  <a:txBody>
                    <a:bodyPr/>
                    <a:lstStyle/>
                    <a:p>
                      <a:r>
                        <a:rPr lang="el-GR" sz="1400" dirty="0"/>
                        <a:t>ΚΑΤΑΦΥΣΗ</a:t>
                      </a:r>
                    </a:p>
                  </a:txBody>
                  <a:tcPr/>
                </a:tc>
                <a:tc>
                  <a:txBody>
                    <a:bodyPr/>
                    <a:lstStyle/>
                    <a:p>
                      <a:r>
                        <a:rPr lang="el-GR" sz="1400" dirty="0"/>
                        <a:t>ΝΕΥΡΩΣΗ</a:t>
                      </a:r>
                    </a:p>
                  </a:txBody>
                  <a:tcPr/>
                </a:tc>
                <a:tc>
                  <a:txBody>
                    <a:bodyPr/>
                    <a:lstStyle/>
                    <a:p>
                      <a:r>
                        <a:rPr lang="el-GR" sz="1400" dirty="0"/>
                        <a:t>ΛΕΙΤΟΥΡΓΙΑ</a:t>
                      </a:r>
                    </a:p>
                  </a:txBody>
                  <a:tcPr/>
                </a:tc>
                <a:extLst>
                  <a:ext uri="{0D108BD9-81ED-4DB2-BD59-A6C34878D82A}">
                    <a16:rowId xmlns:a16="http://schemas.microsoft.com/office/drawing/2014/main" val="10000"/>
                  </a:ext>
                </a:extLst>
              </a:tr>
              <a:tr h="789905">
                <a:tc>
                  <a:txBody>
                    <a:bodyPr/>
                    <a:lstStyle/>
                    <a:p>
                      <a:r>
                        <a:rPr lang="el-GR" sz="1400" dirty="0" err="1"/>
                        <a:t>γναθοϋοειδής</a:t>
                      </a:r>
                      <a:endParaRPr lang="el-GR" sz="1400" dirty="0"/>
                    </a:p>
                  </a:txBody>
                  <a:tcPr/>
                </a:tc>
                <a:tc>
                  <a:txBody>
                    <a:bodyPr/>
                    <a:lstStyle/>
                    <a:p>
                      <a:r>
                        <a:rPr lang="el-GR" sz="1400" dirty="0" err="1"/>
                        <a:t>Γναθουοειδή</a:t>
                      </a:r>
                      <a:r>
                        <a:rPr lang="el-GR" sz="1400" dirty="0"/>
                        <a:t> γραμμή κάτω γνάθου</a:t>
                      </a:r>
                    </a:p>
                  </a:txBody>
                  <a:tcPr/>
                </a:tc>
                <a:tc>
                  <a:txBody>
                    <a:bodyPr/>
                    <a:lstStyle/>
                    <a:p>
                      <a:r>
                        <a:rPr lang="el-GR" sz="1400" dirty="0" err="1"/>
                        <a:t>Γναθουοειδή</a:t>
                      </a:r>
                      <a:r>
                        <a:rPr lang="el-GR" sz="1400" dirty="0"/>
                        <a:t> ραφή, σώμα υοειδούς</a:t>
                      </a:r>
                    </a:p>
                  </a:txBody>
                  <a:tcPr/>
                </a:tc>
                <a:tc>
                  <a:txBody>
                    <a:bodyPr/>
                    <a:lstStyle/>
                    <a:p>
                      <a:r>
                        <a:rPr lang="el-GR" sz="1400" dirty="0"/>
                        <a:t>Κλ. Φατνιακού, κλ. Κάτω γναθιαίου</a:t>
                      </a:r>
                      <a:r>
                        <a:rPr lang="el-GR" sz="1400" baseline="0" dirty="0"/>
                        <a:t> (5)</a:t>
                      </a:r>
                      <a:endParaRPr lang="el-GR" sz="1400" dirty="0"/>
                    </a:p>
                  </a:txBody>
                  <a:tcPr/>
                </a:tc>
                <a:tc>
                  <a:txBody>
                    <a:bodyPr/>
                    <a:lstStyle/>
                    <a:p>
                      <a:r>
                        <a:rPr lang="el-GR" sz="1400" dirty="0"/>
                        <a:t>Ανυψώνει υοειδές, έδαφος στόματος, γλώσσα στην κατάποση και ομιλία</a:t>
                      </a:r>
                    </a:p>
                  </a:txBody>
                  <a:tcPr/>
                </a:tc>
                <a:extLst>
                  <a:ext uri="{0D108BD9-81ED-4DB2-BD59-A6C34878D82A}">
                    <a16:rowId xmlns:a16="http://schemas.microsoft.com/office/drawing/2014/main" val="10001"/>
                  </a:ext>
                </a:extLst>
              </a:tr>
              <a:tr h="1360853">
                <a:tc>
                  <a:txBody>
                    <a:bodyPr/>
                    <a:lstStyle/>
                    <a:p>
                      <a:r>
                        <a:rPr lang="el-GR" sz="1400" dirty="0" err="1"/>
                        <a:t>γενειοϋοειδής</a:t>
                      </a:r>
                      <a:endParaRPr lang="el-GR" sz="1400" dirty="0"/>
                    </a:p>
                  </a:txBody>
                  <a:tcPr/>
                </a:tc>
                <a:tc>
                  <a:txBody>
                    <a:bodyPr/>
                    <a:lstStyle/>
                    <a:p>
                      <a:r>
                        <a:rPr lang="el-GR" sz="1400" dirty="0"/>
                        <a:t>Κάτω </a:t>
                      </a:r>
                      <a:r>
                        <a:rPr lang="el-GR" sz="1400" dirty="0" err="1"/>
                        <a:t>γενειακή</a:t>
                      </a:r>
                      <a:r>
                        <a:rPr lang="el-GR" sz="1400" dirty="0"/>
                        <a:t> άκανθα κάτω γνάθου</a:t>
                      </a:r>
                    </a:p>
                  </a:txBody>
                  <a:tcPr/>
                </a:tc>
                <a:tc rowSpan="2">
                  <a:txBody>
                    <a:bodyPr/>
                    <a:lstStyle/>
                    <a:p>
                      <a:r>
                        <a:rPr lang="el-GR" sz="1400" dirty="0"/>
                        <a:t>σώμα υοειδούς</a:t>
                      </a:r>
                    </a:p>
                  </a:txBody>
                  <a:tcPr/>
                </a:tc>
                <a:tc>
                  <a:txBody>
                    <a:bodyPr/>
                    <a:lstStyle/>
                    <a:p>
                      <a:r>
                        <a:rPr lang="el-GR" sz="1400" dirty="0"/>
                        <a:t>Α1 (12)</a:t>
                      </a:r>
                    </a:p>
                  </a:txBody>
                  <a:tcPr/>
                </a:tc>
                <a:tc>
                  <a:txBody>
                    <a:bodyPr/>
                    <a:lstStyle/>
                    <a:p>
                      <a:r>
                        <a:rPr lang="el-GR" sz="1400" dirty="0"/>
                        <a:t>Έλξη υοειδούς προς τα άνω, βράχυνση εδάφους στόματος, διεύρυνση φάρυγγα</a:t>
                      </a:r>
                    </a:p>
                  </a:txBody>
                  <a:tcPr/>
                </a:tc>
                <a:extLst>
                  <a:ext uri="{0D108BD9-81ED-4DB2-BD59-A6C34878D82A}">
                    <a16:rowId xmlns:a16="http://schemas.microsoft.com/office/drawing/2014/main" val="10002"/>
                  </a:ext>
                </a:extLst>
              </a:tr>
              <a:tr h="940575">
                <a:tc>
                  <a:txBody>
                    <a:bodyPr/>
                    <a:lstStyle/>
                    <a:p>
                      <a:r>
                        <a:rPr lang="el-GR" sz="1400" dirty="0" err="1"/>
                        <a:t>βελονοϋοειδής</a:t>
                      </a:r>
                      <a:endParaRPr lang="el-GR" sz="1400" dirty="0"/>
                    </a:p>
                  </a:txBody>
                  <a:tcPr/>
                </a:tc>
                <a:tc>
                  <a:txBody>
                    <a:bodyPr/>
                    <a:lstStyle/>
                    <a:p>
                      <a:r>
                        <a:rPr lang="el-GR" sz="1400" dirty="0"/>
                        <a:t>Βελονοειδή απόφυση</a:t>
                      </a:r>
                    </a:p>
                  </a:txBody>
                  <a:tcPr/>
                </a:tc>
                <a:tc vMerge="1">
                  <a:txBody>
                    <a:bodyPr/>
                    <a:lstStyle/>
                    <a:p>
                      <a:endParaRPr lang="el-GR" dirty="0"/>
                    </a:p>
                  </a:txBody>
                  <a:tcPr/>
                </a:tc>
                <a:tc>
                  <a:txBody>
                    <a:bodyPr/>
                    <a:lstStyle/>
                    <a:p>
                      <a:r>
                        <a:rPr lang="el-GR" sz="1400" dirty="0"/>
                        <a:t>7</a:t>
                      </a:r>
                    </a:p>
                  </a:txBody>
                  <a:tcPr/>
                </a:tc>
                <a:tc>
                  <a:txBody>
                    <a:bodyPr/>
                    <a:lstStyle/>
                    <a:p>
                      <a:r>
                        <a:rPr lang="el-GR" sz="1400" dirty="0"/>
                        <a:t>Ανύψωση και έλξη προς τα πίσω υοειδούς, επιμήκυνση εδάφους στόματος</a:t>
                      </a:r>
                    </a:p>
                  </a:txBody>
                  <a:tcPr/>
                </a:tc>
                <a:extLst>
                  <a:ext uri="{0D108BD9-81ED-4DB2-BD59-A6C34878D82A}">
                    <a16:rowId xmlns:a16="http://schemas.microsoft.com/office/drawing/2014/main" val="10003"/>
                  </a:ext>
                </a:extLst>
              </a:tr>
              <a:tr h="424540">
                <a:tc>
                  <a:txBody>
                    <a:bodyPr/>
                    <a:lstStyle/>
                    <a:p>
                      <a:r>
                        <a:rPr lang="el-GR" sz="1400" dirty="0" err="1"/>
                        <a:t>Διγάστορας</a:t>
                      </a:r>
                      <a:endParaRPr lang="el-GR" sz="1400" dirty="0"/>
                    </a:p>
                  </a:txBody>
                  <a:tcPr/>
                </a:tc>
                <a:tc>
                  <a:txBody>
                    <a:bodyPr/>
                    <a:lstStyle/>
                    <a:p>
                      <a:r>
                        <a:rPr lang="el-GR" sz="1400" dirty="0"/>
                        <a:t>Κάτω γνάθο (</a:t>
                      </a:r>
                      <a:r>
                        <a:rPr lang="el-GR" sz="1400" dirty="0" err="1"/>
                        <a:t>πρ</a:t>
                      </a:r>
                      <a:r>
                        <a:rPr lang="el-GR" sz="1400" dirty="0"/>
                        <a:t>)</a:t>
                      </a:r>
                    </a:p>
                    <a:p>
                      <a:r>
                        <a:rPr lang="el-GR" sz="1400" dirty="0"/>
                        <a:t>Μαστοειδή εντομή (οπ)</a:t>
                      </a:r>
                    </a:p>
                  </a:txBody>
                  <a:tcPr/>
                </a:tc>
                <a:tc>
                  <a:txBody>
                    <a:bodyPr/>
                    <a:lstStyle/>
                    <a:p>
                      <a:r>
                        <a:rPr lang="el-GR" sz="1400" dirty="0"/>
                        <a:t>Διάμεσος τένοντας στο σώμα και μείζων κέρας υοειδούς</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400" dirty="0"/>
                        <a:t>Κλ. Φατνιακού, κλ. Κάτω γναθιαίου</a:t>
                      </a:r>
                      <a:r>
                        <a:rPr lang="el-GR" sz="1400" baseline="0" dirty="0"/>
                        <a:t> (5)</a:t>
                      </a:r>
                      <a:endParaRPr lang="el-GR" sz="1400" dirty="0"/>
                    </a:p>
                    <a:p>
                      <a:r>
                        <a:rPr lang="el-GR" sz="1400" dirty="0"/>
                        <a:t>(7)</a:t>
                      </a:r>
                    </a:p>
                  </a:txBody>
                  <a:tcPr/>
                </a:tc>
                <a:tc>
                  <a:txBody>
                    <a:bodyPr/>
                    <a:lstStyle/>
                    <a:p>
                      <a:r>
                        <a:rPr lang="el-GR" sz="1400" dirty="0"/>
                        <a:t>Χαμηλώνει κάτω γνάθο</a:t>
                      </a:r>
                    </a:p>
                    <a:p>
                      <a:r>
                        <a:rPr lang="el-GR" sz="1400" dirty="0"/>
                        <a:t>Σταθεροποιεί και ανυψώνει υοειδές στην</a:t>
                      </a:r>
                      <a:r>
                        <a:rPr lang="el-GR" sz="1400" baseline="0" dirty="0"/>
                        <a:t> κατάποση και ομιλία</a:t>
                      </a:r>
                      <a:endParaRPr lang="el-GR" sz="1400" dirty="0"/>
                    </a:p>
                  </a:txBody>
                  <a:tcPr/>
                </a:tc>
                <a:extLst>
                  <a:ext uri="{0D108BD9-81ED-4DB2-BD59-A6C34878D82A}">
                    <a16:rowId xmlns:a16="http://schemas.microsoft.com/office/drawing/2014/main" val="10004"/>
                  </a:ext>
                </a:extLst>
              </a:tr>
            </a:tbl>
          </a:graphicData>
        </a:graphic>
      </p:graphicFrame>
      <p:sp>
        <p:nvSpPr>
          <p:cNvPr id="5" name="4 - TextBox"/>
          <p:cNvSpPr txBox="1"/>
          <p:nvPr/>
        </p:nvSpPr>
        <p:spPr>
          <a:xfrm>
            <a:off x="857224" y="5929330"/>
            <a:ext cx="6267806" cy="646331"/>
          </a:xfrm>
          <a:prstGeom prst="rect">
            <a:avLst/>
          </a:prstGeom>
          <a:noFill/>
        </p:spPr>
        <p:txBody>
          <a:bodyPr wrap="none" rtlCol="0">
            <a:spAutoFit/>
          </a:bodyPr>
          <a:lstStyle/>
          <a:p>
            <a:r>
              <a:rPr lang="el-GR" dirty="0"/>
              <a:t>Υποστηρίζουν υοειδές  παρέχοντας βάση για τη γλώσσα. </a:t>
            </a:r>
          </a:p>
          <a:p>
            <a:r>
              <a:rPr lang="el-GR" dirty="0"/>
              <a:t>Ανυψώνουν υοειδές και λάρυγγα κατά την κατάποση και ομιλία</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txBox="1">
            <a:spLocks/>
          </p:cNvSpPr>
          <p:nvPr/>
        </p:nvSpPr>
        <p:spPr>
          <a:xfrm>
            <a:off x="457200" y="0"/>
            <a:ext cx="8229600" cy="785794"/>
          </a:xfrm>
          <a:prstGeom prst="rect">
            <a:avLst/>
          </a:prstGeom>
        </p:spPr>
        <p:style>
          <a:lnRef idx="1">
            <a:schemeClr val="accent3"/>
          </a:lnRef>
          <a:fillRef idx="2">
            <a:schemeClr val="accent3"/>
          </a:fillRef>
          <a:effectRef idx="1">
            <a:schemeClr val="accent3"/>
          </a:effectRef>
          <a:fontRef idx="minor">
            <a:schemeClr val="dk1"/>
          </a:fontRef>
        </p:style>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0" i="0" u="none" strike="noStrike" kern="1200" cap="none" spc="0" normalizeH="0" baseline="0" noProof="0" dirty="0">
                <a:ln>
                  <a:noFill/>
                </a:ln>
                <a:solidFill>
                  <a:schemeClr val="dk1"/>
                </a:solidFill>
                <a:effectLst/>
                <a:uLnTx/>
                <a:uFillTx/>
                <a:latin typeface="+mn-lt"/>
                <a:ea typeface="+mn-ea"/>
                <a:cs typeface="+mn-cs"/>
              </a:rPr>
              <a:t>ΜΥΣ ΚΑΤΩΘΕΝ ΥΟΕΙΔΟΥΣ</a:t>
            </a:r>
          </a:p>
          <a:p>
            <a:pPr marL="0" marR="0" lvl="0" indent="0" algn="ctr" defTabSz="914400" rtl="0" eaLnBrk="1" fontAlgn="auto" latinLnBrk="0" hangingPunct="1">
              <a:lnSpc>
                <a:spcPct val="100000"/>
              </a:lnSpc>
              <a:spcBef>
                <a:spcPct val="0"/>
              </a:spcBef>
              <a:spcAft>
                <a:spcPts val="0"/>
              </a:spcAft>
              <a:buClrTx/>
              <a:buSzTx/>
              <a:buFontTx/>
              <a:buNone/>
              <a:tabLst/>
              <a:defRPr/>
            </a:pPr>
            <a:r>
              <a:rPr lang="el-GR" sz="2400" dirty="0"/>
              <a:t>ζωστήρες</a:t>
            </a:r>
            <a:br>
              <a:rPr kumimoji="0" lang="el-GR" sz="2400" b="0" i="0" u="none" strike="noStrike" kern="1200" cap="none" spc="0" normalizeH="0" baseline="0" noProof="0" dirty="0">
                <a:ln>
                  <a:noFill/>
                </a:ln>
                <a:solidFill>
                  <a:schemeClr val="dk1"/>
                </a:solidFill>
                <a:effectLst/>
                <a:uLnTx/>
                <a:uFillTx/>
                <a:latin typeface="+mn-lt"/>
                <a:ea typeface="+mn-ea"/>
                <a:cs typeface="+mn-cs"/>
              </a:rPr>
            </a:br>
            <a:endParaRPr kumimoji="0" lang="el-GR" sz="2400" b="0" i="0" u="none" strike="noStrike" kern="1200" cap="none" spc="0" normalizeH="0" baseline="0" noProof="0" dirty="0">
              <a:ln>
                <a:noFill/>
              </a:ln>
              <a:solidFill>
                <a:schemeClr val="dk1"/>
              </a:solidFill>
              <a:effectLst/>
              <a:uLnTx/>
              <a:uFillTx/>
              <a:latin typeface="+mn-lt"/>
              <a:ea typeface="+mn-ea"/>
              <a:cs typeface="+mn-cs"/>
            </a:endParaRPr>
          </a:p>
        </p:txBody>
      </p:sp>
      <p:graphicFrame>
        <p:nvGraphicFramePr>
          <p:cNvPr id="3" name="2 - Πίνακας"/>
          <p:cNvGraphicFramePr>
            <a:graphicFrameLocks noGrp="1"/>
          </p:cNvGraphicFramePr>
          <p:nvPr/>
        </p:nvGraphicFramePr>
        <p:xfrm>
          <a:off x="285720" y="928670"/>
          <a:ext cx="8715435" cy="4577080"/>
        </p:xfrm>
        <a:graphic>
          <a:graphicData uri="http://schemas.openxmlformats.org/drawingml/2006/table">
            <a:tbl>
              <a:tblPr firstRow="1" bandRow="1">
                <a:tableStyleId>{69C7853C-536D-4A76-A0AE-DD22124D55A5}</a:tableStyleId>
              </a:tblPr>
              <a:tblGrid>
                <a:gridCol w="2000264">
                  <a:extLst>
                    <a:ext uri="{9D8B030D-6E8A-4147-A177-3AD203B41FA5}">
                      <a16:colId xmlns:a16="http://schemas.microsoft.com/office/drawing/2014/main" val="20000"/>
                    </a:ext>
                  </a:extLst>
                </a:gridCol>
                <a:gridCol w="1485910">
                  <a:extLst>
                    <a:ext uri="{9D8B030D-6E8A-4147-A177-3AD203B41FA5}">
                      <a16:colId xmlns:a16="http://schemas.microsoft.com/office/drawing/2014/main" val="20001"/>
                    </a:ext>
                  </a:extLst>
                </a:gridCol>
                <a:gridCol w="1743087">
                  <a:extLst>
                    <a:ext uri="{9D8B030D-6E8A-4147-A177-3AD203B41FA5}">
                      <a16:colId xmlns:a16="http://schemas.microsoft.com/office/drawing/2014/main" val="20002"/>
                    </a:ext>
                  </a:extLst>
                </a:gridCol>
                <a:gridCol w="1743087">
                  <a:extLst>
                    <a:ext uri="{9D8B030D-6E8A-4147-A177-3AD203B41FA5}">
                      <a16:colId xmlns:a16="http://schemas.microsoft.com/office/drawing/2014/main" val="20003"/>
                    </a:ext>
                  </a:extLst>
                </a:gridCol>
                <a:gridCol w="1743087">
                  <a:extLst>
                    <a:ext uri="{9D8B030D-6E8A-4147-A177-3AD203B41FA5}">
                      <a16:colId xmlns:a16="http://schemas.microsoft.com/office/drawing/2014/main" val="20004"/>
                    </a:ext>
                  </a:extLst>
                </a:gridCol>
              </a:tblGrid>
              <a:tr h="370840">
                <a:tc>
                  <a:txBody>
                    <a:bodyPr/>
                    <a:lstStyle/>
                    <a:p>
                      <a:r>
                        <a:rPr lang="el-GR" sz="1200" dirty="0"/>
                        <a:t>ΜΥΣ</a:t>
                      </a:r>
                    </a:p>
                  </a:txBody>
                  <a:tcPr/>
                </a:tc>
                <a:tc>
                  <a:txBody>
                    <a:bodyPr/>
                    <a:lstStyle/>
                    <a:p>
                      <a:r>
                        <a:rPr lang="el-GR" sz="1200" dirty="0"/>
                        <a:t>ΕΚΦΥΣΗ</a:t>
                      </a:r>
                    </a:p>
                  </a:txBody>
                  <a:tcPr/>
                </a:tc>
                <a:tc>
                  <a:txBody>
                    <a:bodyPr/>
                    <a:lstStyle/>
                    <a:p>
                      <a:r>
                        <a:rPr lang="el-GR" sz="1200" dirty="0"/>
                        <a:t>ΚΑΤΑΦΥΣΗ</a:t>
                      </a:r>
                    </a:p>
                  </a:txBody>
                  <a:tcPr/>
                </a:tc>
                <a:tc>
                  <a:txBody>
                    <a:bodyPr/>
                    <a:lstStyle/>
                    <a:p>
                      <a:r>
                        <a:rPr lang="el-GR" sz="1200" dirty="0"/>
                        <a:t>ΝΕΥΡΩΣΗ</a:t>
                      </a:r>
                    </a:p>
                  </a:txBody>
                  <a:tcPr/>
                </a:tc>
                <a:tc>
                  <a:txBody>
                    <a:bodyPr/>
                    <a:lstStyle/>
                    <a:p>
                      <a:r>
                        <a:rPr lang="el-GR" sz="1200" dirty="0"/>
                        <a:t>ΛΕΙΤΟΥΡΓΙΑ</a:t>
                      </a:r>
                    </a:p>
                  </a:txBody>
                  <a:tcPr/>
                </a:tc>
                <a:extLst>
                  <a:ext uri="{0D108BD9-81ED-4DB2-BD59-A6C34878D82A}">
                    <a16:rowId xmlns:a16="http://schemas.microsoft.com/office/drawing/2014/main" val="10000"/>
                  </a:ext>
                </a:extLst>
              </a:tr>
              <a:tr h="370840">
                <a:tc>
                  <a:txBody>
                    <a:bodyPr/>
                    <a:lstStyle/>
                    <a:p>
                      <a:r>
                        <a:rPr lang="el-GR" dirty="0" err="1"/>
                        <a:t>Στερνοϋοειδής</a:t>
                      </a:r>
                      <a:endParaRPr lang="el-GR" dirty="0"/>
                    </a:p>
                  </a:txBody>
                  <a:tcPr/>
                </a:tc>
                <a:tc>
                  <a:txBody>
                    <a:bodyPr/>
                    <a:lstStyle/>
                    <a:p>
                      <a:r>
                        <a:rPr lang="el-GR" dirty="0"/>
                        <a:t>Λαβή</a:t>
                      </a:r>
                      <a:r>
                        <a:rPr lang="el-GR" baseline="0" dirty="0"/>
                        <a:t> στέρνου, κλείδα</a:t>
                      </a:r>
                      <a:endParaRPr lang="el-GR" dirty="0"/>
                    </a:p>
                  </a:txBody>
                  <a:tcPr/>
                </a:tc>
                <a:tc>
                  <a:txBody>
                    <a:bodyPr/>
                    <a:lstStyle/>
                    <a:p>
                      <a:r>
                        <a:rPr lang="el-GR" dirty="0"/>
                        <a:t>Σώμα υοειδούς</a:t>
                      </a:r>
                    </a:p>
                  </a:txBody>
                  <a:tcPr/>
                </a:tc>
                <a:tc rowSpan="2">
                  <a:txBody>
                    <a:bodyPr/>
                    <a:lstStyle/>
                    <a:p>
                      <a:r>
                        <a:rPr lang="el-GR" dirty="0"/>
                        <a:t>Α1-Α3</a:t>
                      </a:r>
                    </a:p>
                  </a:txBody>
                  <a:tcPr/>
                </a:tc>
                <a:tc>
                  <a:txBody>
                    <a:bodyPr/>
                    <a:lstStyle/>
                    <a:p>
                      <a:r>
                        <a:rPr lang="el-GR" dirty="0"/>
                        <a:t>Χαμηλώνει υοειδές</a:t>
                      </a:r>
                    </a:p>
                  </a:txBody>
                  <a:tcPr/>
                </a:tc>
                <a:extLst>
                  <a:ext uri="{0D108BD9-81ED-4DB2-BD59-A6C34878D82A}">
                    <a16:rowId xmlns:a16="http://schemas.microsoft.com/office/drawing/2014/main" val="10001"/>
                  </a:ext>
                </a:extLst>
              </a:tr>
              <a:tr h="370840">
                <a:tc>
                  <a:txBody>
                    <a:bodyPr/>
                    <a:lstStyle/>
                    <a:p>
                      <a:r>
                        <a:rPr lang="el-GR" dirty="0" err="1"/>
                        <a:t>ωμοϋοειδής</a:t>
                      </a:r>
                      <a:endParaRPr lang="el-GR" dirty="0"/>
                    </a:p>
                  </a:txBody>
                  <a:tcPr/>
                </a:tc>
                <a:tc>
                  <a:txBody>
                    <a:bodyPr/>
                    <a:lstStyle/>
                    <a:p>
                      <a:r>
                        <a:rPr lang="el-GR" dirty="0"/>
                        <a:t>Άνω χείλος ωμοπλάτης</a:t>
                      </a:r>
                    </a:p>
                  </a:txBody>
                  <a:tcPr/>
                </a:tc>
                <a:tc>
                  <a:txBody>
                    <a:bodyPr/>
                    <a:lstStyle/>
                    <a:p>
                      <a:r>
                        <a:rPr lang="el-GR" dirty="0"/>
                        <a:t>Κάτω χείλος υοειδούς</a:t>
                      </a:r>
                    </a:p>
                  </a:txBody>
                  <a:tcPr/>
                </a:tc>
                <a:tc vMerge="1">
                  <a:txBody>
                    <a:bodyPr/>
                    <a:lstStyle/>
                    <a:p>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Χαμηλώνει υοειδές, έλκει προς τα πίσω</a:t>
                      </a:r>
                    </a:p>
                  </a:txBody>
                  <a:tcPr/>
                </a:tc>
                <a:extLst>
                  <a:ext uri="{0D108BD9-81ED-4DB2-BD59-A6C34878D82A}">
                    <a16:rowId xmlns:a16="http://schemas.microsoft.com/office/drawing/2014/main" val="10002"/>
                  </a:ext>
                </a:extLst>
              </a:tr>
              <a:tr h="370840">
                <a:tc>
                  <a:txBody>
                    <a:bodyPr/>
                    <a:lstStyle/>
                    <a:p>
                      <a:r>
                        <a:rPr lang="el-GR" dirty="0" err="1"/>
                        <a:t>στερνοθυρεοϋοειδής</a:t>
                      </a:r>
                      <a:endParaRPr lang="el-GR" dirty="0"/>
                    </a:p>
                  </a:txBody>
                  <a:tcPr/>
                </a:tc>
                <a:tc>
                  <a:txBody>
                    <a:bodyPr/>
                    <a:lstStyle/>
                    <a:p>
                      <a:r>
                        <a:rPr lang="el-GR" dirty="0"/>
                        <a:t>Λαβή στέρνου</a:t>
                      </a:r>
                    </a:p>
                  </a:txBody>
                  <a:tcPr/>
                </a:tc>
                <a:tc>
                  <a:txBody>
                    <a:bodyPr/>
                    <a:lstStyle/>
                    <a:p>
                      <a:r>
                        <a:rPr lang="el-GR" dirty="0"/>
                        <a:t>Λοξή γραμμή θυρεοειδή χόνδρου</a:t>
                      </a:r>
                    </a:p>
                  </a:txBody>
                  <a:tcPr/>
                </a:tc>
                <a:tc>
                  <a:txBody>
                    <a:bodyPr/>
                    <a:lstStyle/>
                    <a:p>
                      <a:r>
                        <a:rPr lang="el-GR" dirty="0"/>
                        <a:t>Α2, Α3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Χαμηλώνει υοειδές και λάρυγγα</a:t>
                      </a:r>
                    </a:p>
                    <a:p>
                      <a:endParaRPr lang="el-GR" dirty="0"/>
                    </a:p>
                  </a:txBody>
                  <a:tcPr/>
                </a:tc>
                <a:extLst>
                  <a:ext uri="{0D108BD9-81ED-4DB2-BD59-A6C34878D82A}">
                    <a16:rowId xmlns:a16="http://schemas.microsoft.com/office/drawing/2014/main" val="10003"/>
                  </a:ext>
                </a:extLst>
              </a:tr>
              <a:tr h="370840">
                <a:tc>
                  <a:txBody>
                    <a:bodyPr/>
                    <a:lstStyle/>
                    <a:p>
                      <a:r>
                        <a:rPr lang="el-GR" dirty="0" err="1"/>
                        <a:t>θυρεοϋοειδής</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Λοξή γραμμή θυρεοειδή χόνδρου</a:t>
                      </a:r>
                    </a:p>
                    <a:p>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Κάτω χείλος υοειδούς, μείζων κέρας</a:t>
                      </a:r>
                    </a:p>
                    <a:p>
                      <a:endParaRPr lang="el-GR" dirty="0"/>
                    </a:p>
                  </a:txBody>
                  <a:tcPr/>
                </a:tc>
                <a:tc>
                  <a:txBody>
                    <a:bodyPr/>
                    <a:lstStyle/>
                    <a:p>
                      <a:r>
                        <a:rPr lang="el-GR" dirty="0"/>
                        <a:t>Α1 (12)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Χαμηλώνει υοειδές και ανυψώνει λάρυγγα</a:t>
                      </a:r>
                    </a:p>
                  </a:txBody>
                  <a:tcPr/>
                </a:tc>
                <a:extLst>
                  <a:ext uri="{0D108BD9-81ED-4DB2-BD59-A6C34878D82A}">
                    <a16:rowId xmlns:a16="http://schemas.microsoft.com/office/drawing/2014/main" val="10004"/>
                  </a:ext>
                </a:extLst>
              </a:tr>
            </a:tbl>
          </a:graphicData>
        </a:graphic>
      </p:graphicFrame>
      <p:sp>
        <p:nvSpPr>
          <p:cNvPr id="4" name="3 - TextBox"/>
          <p:cNvSpPr txBox="1"/>
          <p:nvPr/>
        </p:nvSpPr>
        <p:spPr>
          <a:xfrm>
            <a:off x="571472" y="5786454"/>
            <a:ext cx="7024552" cy="646331"/>
          </a:xfrm>
          <a:prstGeom prst="rect">
            <a:avLst/>
          </a:prstGeom>
          <a:noFill/>
        </p:spPr>
        <p:txBody>
          <a:bodyPr wrap="none" rtlCol="0">
            <a:spAutoFit/>
          </a:bodyPr>
          <a:lstStyle/>
          <a:p>
            <a:r>
              <a:rPr lang="el-GR" dirty="0"/>
              <a:t>Πιέζουν κάτω υοειδές και το λάρυγγα κατά την κατάποση και την ομιλία.</a:t>
            </a:r>
          </a:p>
          <a:p>
            <a:r>
              <a:rPr lang="el-GR" dirty="0"/>
              <a:t> Συνεργάζονται με τους άνωθεν παρέχοντας βάση για τη γλώσσα</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txBox="1">
            <a:spLocks/>
          </p:cNvSpPr>
          <p:nvPr/>
        </p:nvSpPr>
        <p:spPr>
          <a:xfrm>
            <a:off x="457200" y="0"/>
            <a:ext cx="8229600" cy="785794"/>
          </a:xfrm>
          <a:prstGeom prst="rect">
            <a:avLst/>
          </a:prstGeom>
        </p:spPr>
        <p:style>
          <a:lnRef idx="1">
            <a:schemeClr val="accent3"/>
          </a:lnRef>
          <a:fillRef idx="2">
            <a:schemeClr val="accent3"/>
          </a:fillRef>
          <a:effectRef idx="1">
            <a:schemeClr val="accent3"/>
          </a:effectRef>
          <a:fontRef idx="minor">
            <a:schemeClr val="dk1"/>
          </a:fontRef>
        </p:style>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0" i="0" u="none" strike="noStrike" kern="1200" cap="none" spc="0" normalizeH="0" baseline="0" noProof="0" dirty="0">
                <a:ln>
                  <a:noFill/>
                </a:ln>
                <a:solidFill>
                  <a:schemeClr val="dk1"/>
                </a:solidFill>
                <a:effectLst/>
                <a:uLnTx/>
                <a:uFillTx/>
                <a:latin typeface="+mn-lt"/>
                <a:ea typeface="+mn-ea"/>
                <a:cs typeface="+mn-cs"/>
              </a:rPr>
              <a:t>ΠΡΟΣΘΙΟΙ ΣΠΟΝΔΥΛΙΚΟΙ ΜΥΕΣ</a:t>
            </a:r>
            <a:br>
              <a:rPr kumimoji="0" lang="el-GR" sz="2400" b="0" i="0" u="none" strike="noStrike" kern="1200" cap="none" spc="0" normalizeH="0" baseline="0" noProof="0" dirty="0">
                <a:ln>
                  <a:noFill/>
                </a:ln>
                <a:solidFill>
                  <a:schemeClr val="dk1"/>
                </a:solidFill>
                <a:effectLst/>
                <a:uLnTx/>
                <a:uFillTx/>
                <a:latin typeface="+mn-lt"/>
                <a:ea typeface="+mn-ea"/>
                <a:cs typeface="+mn-cs"/>
              </a:rPr>
            </a:br>
            <a:endParaRPr kumimoji="0" lang="el-GR" sz="2400" b="0" i="0" u="none" strike="noStrike" kern="1200" cap="none" spc="0" normalizeH="0" baseline="0" noProof="0" dirty="0">
              <a:ln>
                <a:noFill/>
              </a:ln>
              <a:solidFill>
                <a:schemeClr val="dk1"/>
              </a:solidFill>
              <a:effectLst/>
              <a:uLnTx/>
              <a:uFillTx/>
              <a:latin typeface="+mn-lt"/>
              <a:ea typeface="+mn-ea"/>
              <a:cs typeface="+mn-cs"/>
            </a:endParaRPr>
          </a:p>
        </p:txBody>
      </p:sp>
      <p:graphicFrame>
        <p:nvGraphicFramePr>
          <p:cNvPr id="3" name="2 - Πίνακας"/>
          <p:cNvGraphicFramePr>
            <a:graphicFrameLocks noGrp="1"/>
          </p:cNvGraphicFramePr>
          <p:nvPr/>
        </p:nvGraphicFramePr>
        <p:xfrm>
          <a:off x="500032" y="1397000"/>
          <a:ext cx="8429685" cy="3754120"/>
        </p:xfrm>
        <a:graphic>
          <a:graphicData uri="http://schemas.openxmlformats.org/drawingml/2006/table">
            <a:tbl>
              <a:tblPr firstRow="1" bandRow="1">
                <a:tableStyleId>{69C7853C-536D-4A76-A0AE-DD22124D55A5}</a:tableStyleId>
              </a:tblPr>
              <a:tblGrid>
                <a:gridCol w="1685937">
                  <a:extLst>
                    <a:ext uri="{9D8B030D-6E8A-4147-A177-3AD203B41FA5}">
                      <a16:colId xmlns:a16="http://schemas.microsoft.com/office/drawing/2014/main" val="20000"/>
                    </a:ext>
                  </a:extLst>
                </a:gridCol>
                <a:gridCol w="1685937">
                  <a:extLst>
                    <a:ext uri="{9D8B030D-6E8A-4147-A177-3AD203B41FA5}">
                      <a16:colId xmlns:a16="http://schemas.microsoft.com/office/drawing/2014/main" val="20001"/>
                    </a:ext>
                  </a:extLst>
                </a:gridCol>
                <a:gridCol w="1685937">
                  <a:extLst>
                    <a:ext uri="{9D8B030D-6E8A-4147-A177-3AD203B41FA5}">
                      <a16:colId xmlns:a16="http://schemas.microsoft.com/office/drawing/2014/main" val="20002"/>
                    </a:ext>
                  </a:extLst>
                </a:gridCol>
                <a:gridCol w="1300173">
                  <a:extLst>
                    <a:ext uri="{9D8B030D-6E8A-4147-A177-3AD203B41FA5}">
                      <a16:colId xmlns:a16="http://schemas.microsoft.com/office/drawing/2014/main" val="20003"/>
                    </a:ext>
                  </a:extLst>
                </a:gridCol>
                <a:gridCol w="2071701">
                  <a:extLst>
                    <a:ext uri="{9D8B030D-6E8A-4147-A177-3AD203B41FA5}">
                      <a16:colId xmlns:a16="http://schemas.microsoft.com/office/drawing/2014/main" val="20004"/>
                    </a:ext>
                  </a:extLst>
                </a:gridCol>
              </a:tblGrid>
              <a:tr h="370840">
                <a:tc>
                  <a:txBody>
                    <a:bodyPr/>
                    <a:lstStyle/>
                    <a:p>
                      <a:r>
                        <a:rPr lang="el-GR" sz="1200" dirty="0"/>
                        <a:t>ΜΥΣ</a:t>
                      </a:r>
                    </a:p>
                  </a:txBody>
                  <a:tcPr/>
                </a:tc>
                <a:tc>
                  <a:txBody>
                    <a:bodyPr/>
                    <a:lstStyle/>
                    <a:p>
                      <a:r>
                        <a:rPr lang="el-GR" sz="1200" dirty="0"/>
                        <a:t>ΕΚΦΥΣΗ</a:t>
                      </a:r>
                    </a:p>
                  </a:txBody>
                  <a:tcPr/>
                </a:tc>
                <a:tc>
                  <a:txBody>
                    <a:bodyPr/>
                    <a:lstStyle/>
                    <a:p>
                      <a:r>
                        <a:rPr lang="el-GR" sz="1200" dirty="0"/>
                        <a:t>ΚΑΤΑΦΥΣΗ</a:t>
                      </a:r>
                    </a:p>
                  </a:txBody>
                  <a:tcPr/>
                </a:tc>
                <a:tc>
                  <a:txBody>
                    <a:bodyPr/>
                    <a:lstStyle/>
                    <a:p>
                      <a:r>
                        <a:rPr lang="el-GR" sz="1200" dirty="0"/>
                        <a:t>ΝΕΥΡΩΣΗ</a:t>
                      </a:r>
                    </a:p>
                  </a:txBody>
                  <a:tcPr/>
                </a:tc>
                <a:tc>
                  <a:txBody>
                    <a:bodyPr/>
                    <a:lstStyle/>
                    <a:p>
                      <a:r>
                        <a:rPr lang="el-GR" sz="1200" dirty="0"/>
                        <a:t>ΛΕΙΤΟΥΡΓΙΑ</a:t>
                      </a:r>
                    </a:p>
                  </a:txBody>
                  <a:tcPr/>
                </a:tc>
                <a:extLst>
                  <a:ext uri="{0D108BD9-81ED-4DB2-BD59-A6C34878D82A}">
                    <a16:rowId xmlns:a16="http://schemas.microsoft.com/office/drawing/2014/main" val="10000"/>
                  </a:ext>
                </a:extLst>
              </a:tr>
              <a:tr h="370840">
                <a:tc>
                  <a:txBody>
                    <a:bodyPr/>
                    <a:lstStyle/>
                    <a:p>
                      <a:r>
                        <a:rPr lang="el-GR" dirty="0"/>
                        <a:t>Επιμήκης τραχηλικός</a:t>
                      </a:r>
                    </a:p>
                  </a:txBody>
                  <a:tcPr/>
                </a:tc>
                <a:tc>
                  <a:txBody>
                    <a:bodyPr/>
                    <a:lstStyle/>
                    <a:p>
                      <a:r>
                        <a:rPr lang="el-GR" dirty="0"/>
                        <a:t>Φύμα Α1, σώμα Α1-Α3</a:t>
                      </a:r>
                    </a:p>
                    <a:p>
                      <a:r>
                        <a:rPr lang="el-GR" dirty="0"/>
                        <a:t>Εγκ. </a:t>
                      </a:r>
                      <a:r>
                        <a:rPr lang="el-GR" dirty="0" err="1"/>
                        <a:t>Αποφ</a:t>
                      </a:r>
                      <a:r>
                        <a:rPr lang="el-GR" dirty="0"/>
                        <a:t>. Α3-Α6</a:t>
                      </a:r>
                    </a:p>
                  </a:txBody>
                  <a:tcPr/>
                </a:tc>
                <a:tc>
                  <a:txBody>
                    <a:bodyPr/>
                    <a:lstStyle/>
                    <a:p>
                      <a:r>
                        <a:rPr lang="el-GR" dirty="0"/>
                        <a:t>Σώμα Α5-Θ3</a:t>
                      </a:r>
                    </a:p>
                    <a:p>
                      <a:r>
                        <a:rPr lang="el-GR" dirty="0"/>
                        <a:t>Εγκ. </a:t>
                      </a:r>
                      <a:r>
                        <a:rPr lang="el-GR" dirty="0" err="1"/>
                        <a:t>Αποφ</a:t>
                      </a:r>
                      <a:r>
                        <a:rPr lang="el-GR" dirty="0"/>
                        <a:t>. Α3-Α5</a:t>
                      </a:r>
                    </a:p>
                  </a:txBody>
                  <a:tcPr/>
                </a:tc>
                <a:tc>
                  <a:txBody>
                    <a:bodyPr/>
                    <a:lstStyle/>
                    <a:p>
                      <a:r>
                        <a:rPr lang="el-GR" dirty="0"/>
                        <a:t>Α2-Α6 (</a:t>
                      </a:r>
                      <a:r>
                        <a:rPr lang="el-GR" dirty="0" err="1"/>
                        <a:t>πρ</a:t>
                      </a:r>
                      <a:r>
                        <a:rPr lang="el-GR" dirty="0"/>
                        <a:t>)</a:t>
                      </a:r>
                    </a:p>
                  </a:txBody>
                  <a:tcPr/>
                </a:tc>
                <a:tc>
                  <a:txBody>
                    <a:bodyPr/>
                    <a:lstStyle/>
                    <a:p>
                      <a:r>
                        <a:rPr lang="el-GR" b="1" dirty="0"/>
                        <a:t>Κάμψη λαιμού </a:t>
                      </a:r>
                      <a:r>
                        <a:rPr lang="el-GR" dirty="0"/>
                        <a:t>(ΑΜΣΣ,</a:t>
                      </a:r>
                      <a:r>
                        <a:rPr lang="el-GR" baseline="0" dirty="0"/>
                        <a:t> Α2-Α7)</a:t>
                      </a:r>
                      <a:r>
                        <a:rPr lang="el-GR" dirty="0"/>
                        <a:t>, στροφή αντίθετα</a:t>
                      </a:r>
                    </a:p>
                  </a:txBody>
                  <a:tcPr/>
                </a:tc>
                <a:extLst>
                  <a:ext uri="{0D108BD9-81ED-4DB2-BD59-A6C34878D82A}">
                    <a16:rowId xmlns:a16="http://schemas.microsoft.com/office/drawing/2014/main" val="10001"/>
                  </a:ext>
                </a:extLst>
              </a:tr>
              <a:tr h="370840">
                <a:tc>
                  <a:txBody>
                    <a:bodyPr/>
                    <a:lstStyle/>
                    <a:p>
                      <a:r>
                        <a:rPr lang="el-GR" dirty="0"/>
                        <a:t>Επιμήκης κεφαλικός</a:t>
                      </a:r>
                    </a:p>
                  </a:txBody>
                  <a:tcPr/>
                </a:tc>
                <a:tc>
                  <a:txBody>
                    <a:bodyPr/>
                    <a:lstStyle/>
                    <a:p>
                      <a:r>
                        <a:rPr lang="el-GR" dirty="0"/>
                        <a:t>Ινιακό οστό βασική μοίρα</a:t>
                      </a:r>
                    </a:p>
                  </a:txBody>
                  <a:tcPr/>
                </a:tc>
                <a:tc>
                  <a:txBody>
                    <a:bodyPr/>
                    <a:lstStyle/>
                    <a:p>
                      <a:r>
                        <a:rPr lang="el-GR" dirty="0"/>
                        <a:t>Εγκ. </a:t>
                      </a:r>
                      <a:r>
                        <a:rPr lang="el-GR" dirty="0" err="1"/>
                        <a:t>αποφ</a:t>
                      </a:r>
                      <a:r>
                        <a:rPr lang="el-GR" dirty="0"/>
                        <a:t>. φύμα Α3-Α6</a:t>
                      </a:r>
                    </a:p>
                  </a:txBody>
                  <a:tcPr/>
                </a:tc>
                <a:tc>
                  <a:txBody>
                    <a:bodyPr/>
                    <a:lstStyle/>
                    <a:p>
                      <a:r>
                        <a:rPr lang="el-GR" dirty="0"/>
                        <a:t>Α1-Α3 (</a:t>
                      </a:r>
                      <a:r>
                        <a:rPr lang="el-GR" dirty="0" err="1"/>
                        <a:t>πρ</a:t>
                      </a:r>
                      <a:r>
                        <a:rPr lang="el-GR" dirty="0"/>
                        <a:t>)</a:t>
                      </a:r>
                    </a:p>
                  </a:txBody>
                  <a:tcPr/>
                </a:tc>
                <a:tc rowSpan="3">
                  <a:txBody>
                    <a:bodyPr/>
                    <a:lstStyle/>
                    <a:p>
                      <a:endParaRPr lang="el-GR" b="1" dirty="0"/>
                    </a:p>
                    <a:p>
                      <a:endParaRPr lang="el-GR" b="1" dirty="0"/>
                    </a:p>
                    <a:p>
                      <a:r>
                        <a:rPr lang="el-GR" b="1" dirty="0"/>
                        <a:t>Κάμψη κεφαλής </a:t>
                      </a:r>
                      <a:r>
                        <a:rPr lang="el-GR" dirty="0"/>
                        <a:t>(</a:t>
                      </a:r>
                      <a:r>
                        <a:rPr lang="el-GR" dirty="0" err="1"/>
                        <a:t>ατλαντοϊνιακή</a:t>
                      </a:r>
                      <a:r>
                        <a:rPr lang="el-GR" dirty="0"/>
                        <a:t> άρθρωση)</a:t>
                      </a:r>
                    </a:p>
                  </a:txBody>
                  <a:tcPr/>
                </a:tc>
                <a:extLst>
                  <a:ext uri="{0D108BD9-81ED-4DB2-BD59-A6C34878D82A}">
                    <a16:rowId xmlns:a16="http://schemas.microsoft.com/office/drawing/2014/main" val="10002"/>
                  </a:ext>
                </a:extLst>
              </a:tr>
              <a:tr h="370840">
                <a:tc>
                  <a:txBody>
                    <a:bodyPr/>
                    <a:lstStyle/>
                    <a:p>
                      <a:r>
                        <a:rPr lang="el-GR" dirty="0"/>
                        <a:t>Πρόσθιος ορθός κεφαλικός</a:t>
                      </a:r>
                    </a:p>
                  </a:txBody>
                  <a:tcPr/>
                </a:tc>
                <a:tc>
                  <a:txBody>
                    <a:bodyPr/>
                    <a:lstStyle/>
                    <a:p>
                      <a:r>
                        <a:rPr lang="el-GR" dirty="0"/>
                        <a:t>Βάση κρανίου</a:t>
                      </a:r>
                    </a:p>
                  </a:txBody>
                  <a:tcPr/>
                </a:tc>
                <a:tc>
                  <a:txBody>
                    <a:bodyPr/>
                    <a:lstStyle/>
                    <a:p>
                      <a:r>
                        <a:rPr lang="el-GR" dirty="0"/>
                        <a:t>Πλάγιο όγκωμα Α1</a:t>
                      </a:r>
                    </a:p>
                  </a:txBody>
                  <a:tcPr/>
                </a:tc>
                <a:tc>
                  <a:txBody>
                    <a:bodyPr/>
                    <a:lstStyle/>
                    <a:p>
                      <a:r>
                        <a:rPr lang="el-GR" dirty="0"/>
                        <a:t>Α1-Α2</a:t>
                      </a:r>
                    </a:p>
                  </a:txBody>
                  <a:tcPr/>
                </a:tc>
                <a:tc vMerge="1">
                  <a:txBody>
                    <a:bodyPr/>
                    <a:lstStyle/>
                    <a:p>
                      <a:endParaRPr lang="el-GR" dirty="0"/>
                    </a:p>
                  </a:txBody>
                  <a:tcPr/>
                </a:tc>
                <a:extLst>
                  <a:ext uri="{0D108BD9-81ED-4DB2-BD59-A6C34878D82A}">
                    <a16:rowId xmlns:a16="http://schemas.microsoft.com/office/drawing/2014/main" val="10003"/>
                  </a:ext>
                </a:extLst>
              </a:tr>
              <a:tr h="370840">
                <a:tc>
                  <a:txBody>
                    <a:bodyPr/>
                    <a:lstStyle/>
                    <a:p>
                      <a:r>
                        <a:rPr lang="el-GR" dirty="0"/>
                        <a:t>Πρόσθιος σκαληνός</a:t>
                      </a:r>
                    </a:p>
                  </a:txBody>
                  <a:tcPr/>
                </a:tc>
                <a:tc>
                  <a:txBody>
                    <a:bodyPr/>
                    <a:lstStyle/>
                    <a:p>
                      <a:r>
                        <a:rPr lang="el-GR" dirty="0"/>
                        <a:t>Εγκ. </a:t>
                      </a:r>
                      <a:r>
                        <a:rPr lang="el-GR" dirty="0" err="1"/>
                        <a:t>Αποφ</a:t>
                      </a:r>
                      <a:r>
                        <a:rPr lang="el-GR" dirty="0"/>
                        <a:t>. Α3-Α6</a:t>
                      </a:r>
                    </a:p>
                  </a:txBody>
                  <a:tcPr/>
                </a:tc>
                <a:tc>
                  <a:txBody>
                    <a:bodyPr/>
                    <a:lstStyle/>
                    <a:p>
                      <a:r>
                        <a:rPr lang="el-GR" dirty="0"/>
                        <a:t>Πλευρά 1η</a:t>
                      </a:r>
                    </a:p>
                  </a:txBody>
                  <a:tcPr/>
                </a:tc>
                <a:tc>
                  <a:txBody>
                    <a:bodyPr/>
                    <a:lstStyle/>
                    <a:p>
                      <a:r>
                        <a:rPr lang="el-GR" dirty="0"/>
                        <a:t>Α4-Α6</a:t>
                      </a:r>
                    </a:p>
                  </a:txBody>
                  <a:tcPr/>
                </a:tc>
                <a:tc vMerge="1">
                  <a:txBody>
                    <a:bodyPr/>
                    <a:lstStyle/>
                    <a:p>
                      <a:endParaRPr lang="el-GR" dirty="0"/>
                    </a:p>
                  </a:txBody>
                  <a:tcPr/>
                </a:tc>
                <a:extLst>
                  <a:ext uri="{0D108BD9-81ED-4DB2-BD59-A6C34878D82A}">
                    <a16:rowId xmlns:a16="http://schemas.microsoft.com/office/drawing/2014/main" val="10004"/>
                  </a:ext>
                </a:extLst>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txBox="1">
            <a:spLocks/>
          </p:cNvSpPr>
          <p:nvPr/>
        </p:nvSpPr>
        <p:spPr>
          <a:xfrm>
            <a:off x="457200" y="0"/>
            <a:ext cx="8229600" cy="785794"/>
          </a:xfrm>
          <a:prstGeom prst="rect">
            <a:avLst/>
          </a:prstGeom>
        </p:spPr>
        <p:style>
          <a:lnRef idx="1">
            <a:schemeClr val="accent3"/>
          </a:lnRef>
          <a:fillRef idx="2">
            <a:schemeClr val="accent3"/>
          </a:fillRef>
          <a:effectRef idx="1">
            <a:schemeClr val="accent3"/>
          </a:effectRef>
          <a:fontRef idx="minor">
            <a:schemeClr val="dk1"/>
          </a:fontRef>
        </p:style>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0" i="0" u="none" strike="noStrike" kern="1200" cap="none" spc="0" normalizeH="0" baseline="0" noProof="0" dirty="0">
                <a:ln>
                  <a:noFill/>
                </a:ln>
                <a:solidFill>
                  <a:schemeClr val="dk1"/>
                </a:solidFill>
                <a:effectLst/>
                <a:uLnTx/>
                <a:uFillTx/>
                <a:latin typeface="+mn-lt"/>
                <a:ea typeface="+mn-ea"/>
                <a:cs typeface="+mn-cs"/>
              </a:rPr>
              <a:t>ΠΛΑΓΙΟΙ ΣΠΟΝΔΥΛΙΚΟΙ ΜΥΕΣ</a:t>
            </a:r>
            <a:br>
              <a:rPr kumimoji="0" lang="el-GR" sz="2400" b="0" i="0" u="none" strike="noStrike" kern="1200" cap="none" spc="0" normalizeH="0" baseline="0" noProof="0" dirty="0">
                <a:ln>
                  <a:noFill/>
                </a:ln>
                <a:solidFill>
                  <a:schemeClr val="dk1"/>
                </a:solidFill>
                <a:effectLst/>
                <a:uLnTx/>
                <a:uFillTx/>
                <a:latin typeface="+mn-lt"/>
                <a:ea typeface="+mn-ea"/>
                <a:cs typeface="+mn-cs"/>
              </a:rPr>
            </a:br>
            <a:endParaRPr kumimoji="0" lang="el-GR" sz="2400" b="0" i="0" u="none" strike="noStrike" kern="1200" cap="none" spc="0" normalizeH="0" baseline="0" noProof="0" dirty="0">
              <a:ln>
                <a:noFill/>
              </a:ln>
              <a:solidFill>
                <a:schemeClr val="dk1"/>
              </a:solidFill>
              <a:effectLst/>
              <a:uLnTx/>
              <a:uFillTx/>
              <a:latin typeface="+mn-lt"/>
              <a:ea typeface="+mn-ea"/>
              <a:cs typeface="+mn-cs"/>
            </a:endParaRPr>
          </a:p>
        </p:txBody>
      </p:sp>
      <p:graphicFrame>
        <p:nvGraphicFramePr>
          <p:cNvPr id="3" name="2 - Πίνακας"/>
          <p:cNvGraphicFramePr>
            <a:graphicFrameLocks noGrp="1"/>
          </p:cNvGraphicFramePr>
          <p:nvPr/>
        </p:nvGraphicFramePr>
        <p:xfrm>
          <a:off x="428596" y="928670"/>
          <a:ext cx="8429685" cy="5765800"/>
        </p:xfrm>
        <a:graphic>
          <a:graphicData uri="http://schemas.openxmlformats.org/drawingml/2006/table">
            <a:tbl>
              <a:tblPr firstRow="1" bandRow="1">
                <a:tableStyleId>{69C7853C-536D-4A76-A0AE-DD22124D55A5}</a:tableStyleId>
              </a:tblPr>
              <a:tblGrid>
                <a:gridCol w="1685937">
                  <a:extLst>
                    <a:ext uri="{9D8B030D-6E8A-4147-A177-3AD203B41FA5}">
                      <a16:colId xmlns:a16="http://schemas.microsoft.com/office/drawing/2014/main" val="20000"/>
                    </a:ext>
                  </a:extLst>
                </a:gridCol>
                <a:gridCol w="1685937">
                  <a:extLst>
                    <a:ext uri="{9D8B030D-6E8A-4147-A177-3AD203B41FA5}">
                      <a16:colId xmlns:a16="http://schemas.microsoft.com/office/drawing/2014/main" val="20001"/>
                    </a:ext>
                  </a:extLst>
                </a:gridCol>
                <a:gridCol w="1685937">
                  <a:extLst>
                    <a:ext uri="{9D8B030D-6E8A-4147-A177-3AD203B41FA5}">
                      <a16:colId xmlns:a16="http://schemas.microsoft.com/office/drawing/2014/main" val="20002"/>
                    </a:ext>
                  </a:extLst>
                </a:gridCol>
                <a:gridCol w="1300173">
                  <a:extLst>
                    <a:ext uri="{9D8B030D-6E8A-4147-A177-3AD203B41FA5}">
                      <a16:colId xmlns:a16="http://schemas.microsoft.com/office/drawing/2014/main" val="20003"/>
                    </a:ext>
                  </a:extLst>
                </a:gridCol>
                <a:gridCol w="2071701">
                  <a:extLst>
                    <a:ext uri="{9D8B030D-6E8A-4147-A177-3AD203B41FA5}">
                      <a16:colId xmlns:a16="http://schemas.microsoft.com/office/drawing/2014/main" val="20004"/>
                    </a:ext>
                  </a:extLst>
                </a:gridCol>
              </a:tblGrid>
              <a:tr h="370840">
                <a:tc>
                  <a:txBody>
                    <a:bodyPr/>
                    <a:lstStyle/>
                    <a:p>
                      <a:r>
                        <a:rPr lang="el-GR" sz="1200" dirty="0"/>
                        <a:t>ΜΥΣ</a:t>
                      </a:r>
                    </a:p>
                  </a:txBody>
                  <a:tcPr/>
                </a:tc>
                <a:tc>
                  <a:txBody>
                    <a:bodyPr/>
                    <a:lstStyle/>
                    <a:p>
                      <a:r>
                        <a:rPr lang="el-GR" sz="1200" dirty="0"/>
                        <a:t>ΕΚΦΥΣΗ</a:t>
                      </a:r>
                    </a:p>
                  </a:txBody>
                  <a:tcPr/>
                </a:tc>
                <a:tc>
                  <a:txBody>
                    <a:bodyPr/>
                    <a:lstStyle/>
                    <a:p>
                      <a:r>
                        <a:rPr lang="el-GR" sz="1200" dirty="0"/>
                        <a:t>ΚΑΤΑΦΥΣΗ</a:t>
                      </a:r>
                    </a:p>
                  </a:txBody>
                  <a:tcPr/>
                </a:tc>
                <a:tc>
                  <a:txBody>
                    <a:bodyPr/>
                    <a:lstStyle/>
                    <a:p>
                      <a:r>
                        <a:rPr lang="el-GR" sz="1200" dirty="0"/>
                        <a:t>ΝΕΥΡΩΣΗ</a:t>
                      </a:r>
                    </a:p>
                  </a:txBody>
                  <a:tcPr/>
                </a:tc>
                <a:tc>
                  <a:txBody>
                    <a:bodyPr/>
                    <a:lstStyle/>
                    <a:p>
                      <a:r>
                        <a:rPr lang="el-GR" sz="1200" dirty="0"/>
                        <a:t>ΛΕΙΤΟΥΡΓΙΑ</a:t>
                      </a:r>
                    </a:p>
                  </a:txBody>
                  <a:tcPr/>
                </a:tc>
                <a:extLst>
                  <a:ext uri="{0D108BD9-81ED-4DB2-BD59-A6C34878D82A}">
                    <a16:rowId xmlns:a16="http://schemas.microsoft.com/office/drawing/2014/main" val="10000"/>
                  </a:ext>
                </a:extLst>
              </a:tr>
              <a:tr h="370840">
                <a:tc>
                  <a:txBody>
                    <a:bodyPr/>
                    <a:lstStyle/>
                    <a:p>
                      <a:r>
                        <a:rPr lang="el-GR" dirty="0"/>
                        <a:t>Πλάγιος</a:t>
                      </a:r>
                      <a:r>
                        <a:rPr lang="el-GR" baseline="0" dirty="0"/>
                        <a:t>  ορθός κεφαλικός</a:t>
                      </a:r>
                      <a:endParaRPr lang="el-GR" dirty="0"/>
                    </a:p>
                  </a:txBody>
                  <a:tcPr/>
                </a:tc>
                <a:tc>
                  <a:txBody>
                    <a:bodyPr/>
                    <a:lstStyle/>
                    <a:p>
                      <a:r>
                        <a:rPr lang="el-GR" dirty="0"/>
                        <a:t>Ινιακό οστό</a:t>
                      </a:r>
                    </a:p>
                  </a:txBody>
                  <a:tcPr/>
                </a:tc>
                <a:tc>
                  <a:txBody>
                    <a:bodyPr/>
                    <a:lstStyle/>
                    <a:p>
                      <a:r>
                        <a:rPr lang="el-GR" dirty="0"/>
                        <a:t>Εγκ. </a:t>
                      </a:r>
                      <a:r>
                        <a:rPr lang="el-GR" dirty="0" err="1"/>
                        <a:t>Αποφ</a:t>
                      </a:r>
                      <a:r>
                        <a:rPr lang="el-GR" dirty="0"/>
                        <a:t>. Α1</a:t>
                      </a:r>
                    </a:p>
                  </a:txBody>
                  <a:tcPr/>
                </a:tc>
                <a:tc>
                  <a:txBody>
                    <a:bodyPr/>
                    <a:lstStyle/>
                    <a:p>
                      <a:r>
                        <a:rPr lang="el-GR" dirty="0"/>
                        <a:t>Α1, Α2</a:t>
                      </a:r>
                    </a:p>
                  </a:txBody>
                  <a:tcPr/>
                </a:tc>
                <a:tc>
                  <a:txBody>
                    <a:bodyPr/>
                    <a:lstStyle/>
                    <a:p>
                      <a:r>
                        <a:rPr lang="el-GR" dirty="0"/>
                        <a:t>Κάμψη κεφαλής, σταθεροποίηση</a:t>
                      </a:r>
                    </a:p>
                  </a:txBody>
                  <a:tcPr/>
                </a:tc>
                <a:extLst>
                  <a:ext uri="{0D108BD9-81ED-4DB2-BD59-A6C34878D82A}">
                    <a16:rowId xmlns:a16="http://schemas.microsoft.com/office/drawing/2014/main" val="10001"/>
                  </a:ext>
                </a:extLst>
              </a:tr>
              <a:tr h="370840">
                <a:tc>
                  <a:txBody>
                    <a:bodyPr/>
                    <a:lstStyle/>
                    <a:p>
                      <a:r>
                        <a:rPr lang="el-GR" dirty="0" err="1"/>
                        <a:t>Σπληνιοειδής</a:t>
                      </a:r>
                      <a:r>
                        <a:rPr lang="el-GR" dirty="0"/>
                        <a:t> κεφαλικός</a:t>
                      </a:r>
                    </a:p>
                  </a:txBody>
                  <a:tcPr/>
                </a:tc>
                <a:tc>
                  <a:txBody>
                    <a:bodyPr/>
                    <a:lstStyle/>
                    <a:p>
                      <a:r>
                        <a:rPr lang="el-GR" dirty="0" err="1"/>
                        <a:t>Αυχ</a:t>
                      </a:r>
                      <a:r>
                        <a:rPr lang="el-GR" dirty="0"/>
                        <a:t>. </a:t>
                      </a:r>
                      <a:r>
                        <a:rPr lang="el-GR" dirty="0" err="1"/>
                        <a:t>συνδ</a:t>
                      </a:r>
                      <a:r>
                        <a:rPr lang="el-GR" dirty="0"/>
                        <a:t>, </a:t>
                      </a:r>
                      <a:r>
                        <a:rPr lang="el-GR" dirty="0" err="1"/>
                        <a:t>ακανθ</a:t>
                      </a:r>
                      <a:r>
                        <a:rPr lang="el-GR" dirty="0"/>
                        <a:t>. </a:t>
                      </a:r>
                      <a:r>
                        <a:rPr lang="el-GR" dirty="0" err="1"/>
                        <a:t>σποφ</a:t>
                      </a:r>
                      <a:r>
                        <a:rPr lang="el-GR" dirty="0"/>
                        <a:t>. Θ1-Θ6</a:t>
                      </a:r>
                    </a:p>
                  </a:txBody>
                  <a:tcPr/>
                </a:tc>
                <a:tc>
                  <a:txBody>
                    <a:bodyPr/>
                    <a:lstStyle/>
                    <a:p>
                      <a:r>
                        <a:rPr lang="el-GR" dirty="0"/>
                        <a:t>Μαστοειδής </a:t>
                      </a:r>
                      <a:r>
                        <a:rPr lang="el-GR" dirty="0" err="1"/>
                        <a:t>αποφ</a:t>
                      </a:r>
                      <a:r>
                        <a:rPr lang="el-GR" dirty="0"/>
                        <a:t>. Άνω </a:t>
                      </a:r>
                      <a:r>
                        <a:rPr lang="el-GR" dirty="0" err="1"/>
                        <a:t>αυχ</a:t>
                      </a:r>
                      <a:r>
                        <a:rPr lang="el-GR" dirty="0"/>
                        <a:t>. γραμμή</a:t>
                      </a:r>
                    </a:p>
                  </a:txBody>
                  <a:tcPr/>
                </a:tc>
                <a:tc>
                  <a:txBody>
                    <a:bodyPr/>
                    <a:lstStyle/>
                    <a:p>
                      <a:r>
                        <a:rPr lang="el-GR" dirty="0"/>
                        <a:t>Οπ. Κλ. </a:t>
                      </a:r>
                      <a:r>
                        <a:rPr lang="el-GR" dirty="0" err="1"/>
                        <a:t>Αυχ</a:t>
                      </a:r>
                      <a:r>
                        <a:rPr lang="el-GR" dirty="0"/>
                        <a:t>. </a:t>
                      </a:r>
                      <a:r>
                        <a:rPr lang="el-GR" dirty="0" err="1"/>
                        <a:t>Νωτ</a:t>
                      </a:r>
                      <a:r>
                        <a:rPr lang="el-GR" dirty="0"/>
                        <a:t>. Ν.</a:t>
                      </a:r>
                    </a:p>
                  </a:txBody>
                  <a:tcPr/>
                </a:tc>
                <a:tc>
                  <a:txBody>
                    <a:bodyPr/>
                    <a:lstStyle/>
                    <a:p>
                      <a:r>
                        <a:rPr lang="el-GR" dirty="0"/>
                        <a:t>Πλάγια κάμψη κεφαλής</a:t>
                      </a:r>
                      <a:r>
                        <a:rPr lang="el-GR" baseline="0" dirty="0"/>
                        <a:t> ομόπλευρα</a:t>
                      </a:r>
                    </a:p>
                    <a:p>
                      <a:r>
                        <a:rPr lang="el-GR" baseline="0" dirty="0"/>
                        <a:t>Άμφω: έκταση κεφαλής και λαιμού</a:t>
                      </a:r>
                      <a:endParaRPr lang="el-GR" dirty="0"/>
                    </a:p>
                  </a:txBody>
                  <a:tcPr/>
                </a:tc>
                <a:extLst>
                  <a:ext uri="{0D108BD9-81ED-4DB2-BD59-A6C34878D82A}">
                    <a16:rowId xmlns:a16="http://schemas.microsoft.com/office/drawing/2014/main" val="10002"/>
                  </a:ext>
                </a:extLst>
              </a:tr>
              <a:tr h="370840">
                <a:tc>
                  <a:txBody>
                    <a:bodyPr/>
                    <a:lstStyle/>
                    <a:p>
                      <a:r>
                        <a:rPr lang="el-GR" baseline="0" dirty="0"/>
                        <a:t>Ανελκτήρας ωμοπλάτης</a:t>
                      </a:r>
                      <a:endParaRPr lang="el-GR" dirty="0"/>
                    </a:p>
                  </a:txBody>
                  <a:tcPr/>
                </a:tc>
                <a:tc>
                  <a:txBody>
                    <a:bodyPr/>
                    <a:lstStyle/>
                    <a:p>
                      <a:r>
                        <a:rPr lang="el-GR" dirty="0"/>
                        <a:t>Εγκ. </a:t>
                      </a:r>
                      <a:r>
                        <a:rPr lang="el-GR" dirty="0" err="1"/>
                        <a:t>σποφ</a:t>
                      </a:r>
                      <a:r>
                        <a:rPr lang="el-GR" dirty="0"/>
                        <a:t>. Α2-Α6</a:t>
                      </a:r>
                    </a:p>
                  </a:txBody>
                  <a:tcPr/>
                </a:tc>
                <a:tc>
                  <a:txBody>
                    <a:bodyPr/>
                    <a:lstStyle/>
                    <a:p>
                      <a:r>
                        <a:rPr lang="el-GR" dirty="0"/>
                        <a:t>Έσω χείλος ωμοπλάτης</a:t>
                      </a:r>
                    </a:p>
                  </a:txBody>
                  <a:tcPr/>
                </a:tc>
                <a:tc>
                  <a:txBody>
                    <a:bodyPr/>
                    <a:lstStyle/>
                    <a:p>
                      <a:r>
                        <a:rPr lang="el-GR" dirty="0"/>
                        <a:t>Ραχιαίο ν. ωμοπλάτης,Α3, Α4</a:t>
                      </a:r>
                    </a:p>
                  </a:txBody>
                  <a:tcPr/>
                </a:tc>
                <a:tc>
                  <a:txBody>
                    <a:bodyPr/>
                    <a:lstStyle/>
                    <a:p>
                      <a:r>
                        <a:rPr lang="el-GR" dirty="0"/>
                        <a:t>Κάτω στροφή ωμοπλάτης</a:t>
                      </a:r>
                    </a:p>
                  </a:txBody>
                  <a:tcPr/>
                </a:tc>
                <a:extLst>
                  <a:ext uri="{0D108BD9-81ED-4DB2-BD59-A6C34878D82A}">
                    <a16:rowId xmlns:a16="http://schemas.microsoft.com/office/drawing/2014/main" val="10003"/>
                  </a:ext>
                </a:extLst>
              </a:tr>
              <a:tr h="868680">
                <a:tc>
                  <a:txBody>
                    <a:bodyPr/>
                    <a:lstStyle/>
                    <a:p>
                      <a:r>
                        <a:rPr lang="el-GR" dirty="0"/>
                        <a:t>Μέσος</a:t>
                      </a:r>
                      <a:r>
                        <a:rPr lang="el-GR" baseline="0" dirty="0"/>
                        <a:t> σκαληνός</a:t>
                      </a:r>
                    </a:p>
                  </a:txBody>
                  <a:tcPr/>
                </a:tc>
                <a:tc>
                  <a:txBody>
                    <a:bodyPr/>
                    <a:lstStyle/>
                    <a:p>
                      <a:r>
                        <a:rPr lang="el-GR" dirty="0"/>
                        <a:t>Εγκ. </a:t>
                      </a:r>
                      <a:r>
                        <a:rPr lang="el-GR" dirty="0" err="1"/>
                        <a:t>σποφ</a:t>
                      </a:r>
                      <a:r>
                        <a:rPr lang="el-GR" dirty="0"/>
                        <a:t>. Α5-Α7</a:t>
                      </a:r>
                    </a:p>
                  </a:txBody>
                  <a:tcPr/>
                </a:tc>
                <a:tc>
                  <a:txBody>
                    <a:bodyPr/>
                    <a:lstStyle/>
                    <a:p>
                      <a:r>
                        <a:rPr lang="el-GR" dirty="0"/>
                        <a:t>1</a:t>
                      </a:r>
                      <a:r>
                        <a:rPr lang="el-GR" baseline="30000" dirty="0"/>
                        <a:t>η</a:t>
                      </a:r>
                      <a:r>
                        <a:rPr lang="el-GR" dirty="0"/>
                        <a:t> πλευρά </a:t>
                      </a:r>
                    </a:p>
                    <a:p>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Οπ. Κλ. </a:t>
                      </a:r>
                      <a:r>
                        <a:rPr lang="el-GR" dirty="0" err="1"/>
                        <a:t>Αυχ</a:t>
                      </a:r>
                      <a:r>
                        <a:rPr lang="el-GR" dirty="0"/>
                        <a:t>. </a:t>
                      </a:r>
                      <a:r>
                        <a:rPr lang="el-GR" dirty="0" err="1"/>
                        <a:t>Νωτ</a:t>
                      </a:r>
                      <a:r>
                        <a:rPr lang="el-GR" dirty="0"/>
                        <a:t>. Ν.</a:t>
                      </a:r>
                    </a:p>
                  </a:txBody>
                  <a:tcPr/>
                </a:tc>
                <a:tc>
                  <a:txBody>
                    <a:bodyPr/>
                    <a:lstStyle/>
                    <a:p>
                      <a:r>
                        <a:rPr lang="el-GR" b="1" dirty="0"/>
                        <a:t>Πλάγια κάμψη λαιμού</a:t>
                      </a:r>
                      <a:r>
                        <a:rPr lang="el-GR" dirty="0"/>
                        <a:t>, ανύψωση 1</a:t>
                      </a:r>
                      <a:r>
                        <a:rPr lang="el-GR" baseline="30000" dirty="0"/>
                        <a:t>ης</a:t>
                      </a:r>
                      <a:r>
                        <a:rPr lang="el-GR" dirty="0"/>
                        <a:t> πλευράς (βαθιά εισπνοή)</a:t>
                      </a:r>
                    </a:p>
                  </a:txBody>
                  <a:tcPr/>
                </a:tc>
                <a:extLst>
                  <a:ext uri="{0D108BD9-81ED-4DB2-BD59-A6C34878D82A}">
                    <a16:rowId xmlns:a16="http://schemas.microsoft.com/office/drawing/2014/main" val="10004"/>
                  </a:ext>
                </a:extLst>
              </a:tr>
              <a:tr h="8686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baseline="0" dirty="0"/>
                        <a:t>Οπίσθιος σκαληνός</a:t>
                      </a:r>
                      <a:endParaRPr lang="el-GR" dirty="0"/>
                    </a:p>
                    <a:p>
                      <a:endParaRPr lang="el-GR" dirty="0"/>
                    </a:p>
                  </a:txBody>
                  <a:tcPr/>
                </a:tc>
                <a:tc>
                  <a:txBody>
                    <a:bodyPr/>
                    <a:lstStyle/>
                    <a:p>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2</a:t>
                      </a:r>
                      <a:r>
                        <a:rPr lang="el-GR" baseline="30000" dirty="0"/>
                        <a:t>η</a:t>
                      </a:r>
                      <a:r>
                        <a:rPr lang="el-GR" dirty="0"/>
                        <a:t> πλευρά</a:t>
                      </a:r>
                    </a:p>
                    <a:p>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err="1"/>
                        <a:t>Πρ</a:t>
                      </a:r>
                      <a:r>
                        <a:rPr lang="el-GR" dirty="0"/>
                        <a:t>. Κλ. </a:t>
                      </a:r>
                      <a:r>
                        <a:rPr lang="el-GR" dirty="0" err="1"/>
                        <a:t>Αυχ</a:t>
                      </a:r>
                      <a:r>
                        <a:rPr lang="el-GR" dirty="0"/>
                        <a:t>. </a:t>
                      </a:r>
                      <a:r>
                        <a:rPr lang="el-GR" dirty="0" err="1"/>
                        <a:t>Νωτ</a:t>
                      </a:r>
                      <a:r>
                        <a:rPr lang="el-GR" dirty="0"/>
                        <a:t>. Ν.</a:t>
                      </a:r>
                    </a:p>
                    <a:p>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b="1" dirty="0"/>
                        <a:t>Πλάγια κάμψη λαιμού</a:t>
                      </a:r>
                      <a:r>
                        <a:rPr lang="el-GR" dirty="0"/>
                        <a:t>, ανύψωση 2</a:t>
                      </a:r>
                      <a:r>
                        <a:rPr lang="el-GR" baseline="30000" dirty="0"/>
                        <a:t>ης</a:t>
                      </a:r>
                      <a:r>
                        <a:rPr lang="el-GR" dirty="0"/>
                        <a:t> πλευράς (βαθιά εισπνοή)</a:t>
                      </a:r>
                    </a:p>
                  </a:txBody>
                  <a:tcPr/>
                </a:tc>
                <a:extLst>
                  <a:ext uri="{0D108BD9-81ED-4DB2-BD59-A6C34878D82A}">
                    <a16:rowId xmlns:a16="http://schemas.microsoft.com/office/drawing/2014/main" val="10005"/>
                  </a:ext>
                </a:extLst>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μυς ραχησ 9.png"/>
          <p:cNvPicPr>
            <a:picLocks noChangeAspect="1"/>
          </p:cNvPicPr>
          <p:nvPr/>
        </p:nvPicPr>
        <p:blipFill>
          <a:blip r:embed="rId2" cstate="print"/>
          <a:stretch>
            <a:fillRect/>
          </a:stretch>
        </p:blipFill>
        <p:spPr>
          <a:xfrm>
            <a:off x="1452944" y="1142983"/>
            <a:ext cx="7405336" cy="5427513"/>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μυς ραχησ 8.png"/>
          <p:cNvPicPr>
            <a:picLocks noChangeAspect="1"/>
          </p:cNvPicPr>
          <p:nvPr/>
        </p:nvPicPr>
        <p:blipFill>
          <a:blip r:embed="rId2" cstate="print"/>
          <a:stretch>
            <a:fillRect/>
          </a:stretch>
        </p:blipFill>
        <p:spPr>
          <a:xfrm>
            <a:off x="386794" y="0"/>
            <a:ext cx="8370411" cy="685800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Σχετική εικόνα"/>
          <p:cNvPicPr>
            <a:picLocks noChangeAspect="1" noChangeArrowheads="1"/>
          </p:cNvPicPr>
          <p:nvPr/>
        </p:nvPicPr>
        <p:blipFill>
          <a:blip r:embed="rId2" cstate="print"/>
          <a:srcRect/>
          <a:stretch>
            <a:fillRect/>
          </a:stretch>
        </p:blipFill>
        <p:spPr bwMode="auto">
          <a:xfrm>
            <a:off x="785786" y="428604"/>
            <a:ext cx="4214842" cy="5614171"/>
          </a:xfrm>
          <a:prstGeom prst="rect">
            <a:avLst/>
          </a:prstGeom>
          <a:noFill/>
        </p:spPr>
      </p:pic>
      <p:sp>
        <p:nvSpPr>
          <p:cNvPr id="3" name="2 - TextBox"/>
          <p:cNvSpPr txBox="1"/>
          <p:nvPr/>
        </p:nvSpPr>
        <p:spPr>
          <a:xfrm>
            <a:off x="4929190" y="1285860"/>
            <a:ext cx="3932680" cy="923330"/>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l-GR" dirty="0"/>
              <a:t>Πρόσθιος: κάμψη κεφαλής</a:t>
            </a:r>
          </a:p>
          <a:p>
            <a:r>
              <a:rPr lang="el-GR" dirty="0"/>
              <a:t>Μέσος-οπίσθιος: πλάγια κάμψη λαιμού</a:t>
            </a:r>
          </a:p>
          <a:p>
            <a:endParaRPr lang="el-G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Αποτέλεσμα εικόνας για scalene muscles"/>
          <p:cNvPicPr>
            <a:picLocks noChangeAspect="1" noChangeArrowheads="1"/>
          </p:cNvPicPr>
          <p:nvPr/>
        </p:nvPicPr>
        <p:blipFill>
          <a:blip r:embed="rId2" cstate="print"/>
          <a:srcRect/>
          <a:stretch>
            <a:fillRect/>
          </a:stretch>
        </p:blipFill>
        <p:spPr bwMode="auto">
          <a:xfrm>
            <a:off x="1357290" y="500042"/>
            <a:ext cx="5643602" cy="6104560"/>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AutoShape 2" descr="Αποτέλεσμα εικόνας για head extension muscl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graphicFrame>
        <p:nvGraphicFramePr>
          <p:cNvPr id="4" name="3 - Πίνακας"/>
          <p:cNvGraphicFramePr>
            <a:graphicFrameLocks noGrp="1"/>
          </p:cNvGraphicFramePr>
          <p:nvPr/>
        </p:nvGraphicFramePr>
        <p:xfrm>
          <a:off x="357158" y="1142984"/>
          <a:ext cx="8358248" cy="5213050"/>
        </p:xfrm>
        <a:graphic>
          <a:graphicData uri="http://schemas.openxmlformats.org/drawingml/2006/table">
            <a:tbl>
              <a:tblPr firstRow="1" bandRow="1">
                <a:tableStyleId>{08FB837D-C827-4EFA-A057-4D05807E0F7C}</a:tableStyleId>
              </a:tblPr>
              <a:tblGrid>
                <a:gridCol w="2089562">
                  <a:extLst>
                    <a:ext uri="{9D8B030D-6E8A-4147-A177-3AD203B41FA5}">
                      <a16:colId xmlns:a16="http://schemas.microsoft.com/office/drawing/2014/main" val="20000"/>
                    </a:ext>
                  </a:extLst>
                </a:gridCol>
                <a:gridCol w="2089562">
                  <a:extLst>
                    <a:ext uri="{9D8B030D-6E8A-4147-A177-3AD203B41FA5}">
                      <a16:colId xmlns:a16="http://schemas.microsoft.com/office/drawing/2014/main" val="20001"/>
                    </a:ext>
                  </a:extLst>
                </a:gridCol>
                <a:gridCol w="2089562">
                  <a:extLst>
                    <a:ext uri="{9D8B030D-6E8A-4147-A177-3AD203B41FA5}">
                      <a16:colId xmlns:a16="http://schemas.microsoft.com/office/drawing/2014/main" val="20002"/>
                    </a:ext>
                  </a:extLst>
                </a:gridCol>
                <a:gridCol w="2089562">
                  <a:extLst>
                    <a:ext uri="{9D8B030D-6E8A-4147-A177-3AD203B41FA5}">
                      <a16:colId xmlns:a16="http://schemas.microsoft.com/office/drawing/2014/main" val="20003"/>
                    </a:ext>
                  </a:extLst>
                </a:gridCol>
              </a:tblGrid>
              <a:tr h="1000132">
                <a:tc>
                  <a:txBody>
                    <a:bodyPr/>
                    <a:lstStyle/>
                    <a:p>
                      <a:endParaRPr lang="el-GR" dirty="0"/>
                    </a:p>
                  </a:txBody>
                  <a:tcPr/>
                </a:tc>
                <a:tc>
                  <a:txBody>
                    <a:bodyPr/>
                    <a:lstStyle/>
                    <a:p>
                      <a:r>
                        <a:rPr lang="el-GR" dirty="0"/>
                        <a:t>ΚΑΜΨΗ</a:t>
                      </a:r>
                    </a:p>
                    <a:p>
                      <a:r>
                        <a:rPr lang="el-GR" dirty="0"/>
                        <a:t>ΕΚΤΑΣΗ</a:t>
                      </a:r>
                    </a:p>
                  </a:txBody>
                  <a:tcPr/>
                </a:tc>
                <a:tc>
                  <a:txBody>
                    <a:bodyPr/>
                    <a:lstStyle/>
                    <a:p>
                      <a:r>
                        <a:rPr lang="el-GR" dirty="0"/>
                        <a:t>ΣΤΡΟΦΗ</a:t>
                      </a:r>
                    </a:p>
                  </a:txBody>
                  <a:tcPr/>
                </a:tc>
                <a:tc>
                  <a:txBody>
                    <a:bodyPr/>
                    <a:lstStyle/>
                    <a:p>
                      <a:r>
                        <a:rPr lang="el-GR" dirty="0"/>
                        <a:t>ΠΛΑΓΙΑ ΚΑΜΨΗ</a:t>
                      </a:r>
                    </a:p>
                  </a:txBody>
                  <a:tcPr/>
                </a:tc>
                <a:extLst>
                  <a:ext uri="{0D108BD9-81ED-4DB2-BD59-A6C34878D82A}">
                    <a16:rowId xmlns:a16="http://schemas.microsoft.com/office/drawing/2014/main" val="10000"/>
                  </a:ext>
                </a:extLst>
              </a:tr>
              <a:tr h="1008066">
                <a:tc>
                  <a:txBody>
                    <a:bodyPr/>
                    <a:lstStyle/>
                    <a:p>
                      <a:r>
                        <a:rPr lang="en-US" dirty="0"/>
                        <a:t>A</a:t>
                      </a:r>
                      <a:r>
                        <a:rPr lang="el-GR" dirty="0" err="1"/>
                        <a:t>τλαντοϊνιακή</a:t>
                      </a:r>
                      <a:endParaRPr lang="el-GR" dirty="0"/>
                    </a:p>
                  </a:txBody>
                  <a:tcPr/>
                </a:tc>
                <a:tc>
                  <a:txBody>
                    <a:bodyPr/>
                    <a:lstStyle/>
                    <a:p>
                      <a:r>
                        <a:rPr lang="el-GR" dirty="0"/>
                        <a:t>Κάμψη: 5</a:t>
                      </a:r>
                    </a:p>
                    <a:p>
                      <a:r>
                        <a:rPr lang="el-GR" dirty="0"/>
                        <a:t>Έκταση: 10</a:t>
                      </a:r>
                    </a:p>
                    <a:p>
                      <a:r>
                        <a:rPr lang="el-GR" dirty="0"/>
                        <a:t>(</a:t>
                      </a:r>
                      <a:r>
                        <a:rPr lang="en-US" dirty="0"/>
                        <a:t>protraction,</a:t>
                      </a:r>
                      <a:r>
                        <a:rPr lang="en-US" baseline="0" dirty="0"/>
                        <a:t> retraction)</a:t>
                      </a:r>
                      <a:endParaRPr lang="el-GR" dirty="0"/>
                    </a:p>
                  </a:txBody>
                  <a:tcPr/>
                </a:tc>
                <a:tc>
                  <a:txBody>
                    <a:bodyPr/>
                    <a:lstStyle/>
                    <a:p>
                      <a:r>
                        <a:rPr lang="el-GR" u="sng" dirty="0"/>
                        <a:t>αμελητέα</a:t>
                      </a:r>
                    </a:p>
                  </a:txBody>
                  <a:tcPr/>
                </a:tc>
                <a:tc>
                  <a:txBody>
                    <a:bodyPr/>
                    <a:lstStyle/>
                    <a:p>
                      <a:r>
                        <a:rPr lang="el-GR" dirty="0"/>
                        <a:t>5</a:t>
                      </a:r>
                    </a:p>
                  </a:txBody>
                  <a:tcPr/>
                </a:tc>
                <a:extLst>
                  <a:ext uri="{0D108BD9-81ED-4DB2-BD59-A6C34878D82A}">
                    <a16:rowId xmlns:a16="http://schemas.microsoft.com/office/drawing/2014/main" val="10001"/>
                  </a:ext>
                </a:extLst>
              </a:tr>
              <a:tr h="1008066">
                <a:tc>
                  <a:txBody>
                    <a:bodyPr/>
                    <a:lstStyle/>
                    <a:p>
                      <a:r>
                        <a:rPr lang="en-US" dirty="0"/>
                        <a:t>A</a:t>
                      </a:r>
                      <a:r>
                        <a:rPr lang="el-GR" dirty="0" err="1"/>
                        <a:t>τλαντοαξονική</a:t>
                      </a:r>
                      <a:endParaRPr lang="el-GR" dirty="0"/>
                    </a:p>
                  </a:txBody>
                  <a:tcPr/>
                </a:tc>
                <a:tc>
                  <a:txBody>
                    <a:bodyPr/>
                    <a:lstStyle/>
                    <a:p>
                      <a:r>
                        <a:rPr lang="el-GR" dirty="0"/>
                        <a:t>Κάμψη: 5</a:t>
                      </a:r>
                    </a:p>
                    <a:p>
                      <a:r>
                        <a:rPr lang="el-GR" dirty="0"/>
                        <a:t>Έκταση: 10</a:t>
                      </a:r>
                    </a:p>
                  </a:txBody>
                  <a:tcPr/>
                </a:tc>
                <a:tc>
                  <a:txBody>
                    <a:bodyPr/>
                    <a:lstStyle/>
                    <a:p>
                      <a:r>
                        <a:rPr lang="el-GR" b="1" dirty="0"/>
                        <a:t>40-45</a:t>
                      </a:r>
                    </a:p>
                  </a:txBody>
                  <a:tcPr/>
                </a:tc>
                <a:tc>
                  <a:txBody>
                    <a:bodyPr/>
                    <a:lstStyle/>
                    <a:p>
                      <a:r>
                        <a:rPr lang="el-GR" u="sng" dirty="0"/>
                        <a:t>αμελητέα</a:t>
                      </a:r>
                    </a:p>
                  </a:txBody>
                  <a:tcPr/>
                </a:tc>
                <a:extLst>
                  <a:ext uri="{0D108BD9-81ED-4DB2-BD59-A6C34878D82A}">
                    <a16:rowId xmlns:a16="http://schemas.microsoft.com/office/drawing/2014/main" val="10002"/>
                  </a:ext>
                </a:extLst>
              </a:tr>
              <a:tr h="1008066">
                <a:tc>
                  <a:txBody>
                    <a:bodyPr/>
                    <a:lstStyle/>
                    <a:p>
                      <a:r>
                        <a:rPr lang="en-US" dirty="0"/>
                        <a:t>M</a:t>
                      </a:r>
                      <a:r>
                        <a:rPr lang="el-GR" dirty="0" err="1"/>
                        <a:t>εσοαυχενική</a:t>
                      </a:r>
                      <a:r>
                        <a:rPr lang="en-US" dirty="0"/>
                        <a:t> </a:t>
                      </a:r>
                    </a:p>
                    <a:p>
                      <a:r>
                        <a:rPr lang="en-US" dirty="0"/>
                        <a:t>(A2-A7)</a:t>
                      </a:r>
                      <a:endParaRPr lang="el-GR" dirty="0"/>
                    </a:p>
                  </a:txBody>
                  <a:tcPr/>
                </a:tc>
                <a:tc>
                  <a:txBody>
                    <a:bodyPr/>
                    <a:lstStyle/>
                    <a:p>
                      <a:r>
                        <a:rPr lang="el-GR" dirty="0"/>
                        <a:t>Κάμψη: 35</a:t>
                      </a:r>
                    </a:p>
                    <a:p>
                      <a:r>
                        <a:rPr lang="el-GR" dirty="0"/>
                        <a:t>Έκταση: 70</a:t>
                      </a:r>
                    </a:p>
                  </a:txBody>
                  <a:tcPr/>
                </a:tc>
                <a:tc>
                  <a:txBody>
                    <a:bodyPr/>
                    <a:lstStyle/>
                    <a:p>
                      <a:r>
                        <a:rPr lang="el-GR" dirty="0"/>
                        <a:t>45</a:t>
                      </a:r>
                    </a:p>
                  </a:txBody>
                  <a:tcPr/>
                </a:tc>
                <a:tc>
                  <a:txBody>
                    <a:bodyPr/>
                    <a:lstStyle/>
                    <a:p>
                      <a:r>
                        <a:rPr lang="el-GR" dirty="0"/>
                        <a:t>35</a:t>
                      </a:r>
                    </a:p>
                  </a:txBody>
                  <a:tcPr/>
                </a:tc>
                <a:extLst>
                  <a:ext uri="{0D108BD9-81ED-4DB2-BD59-A6C34878D82A}">
                    <a16:rowId xmlns:a16="http://schemas.microsoft.com/office/drawing/2014/main" val="10003"/>
                  </a:ext>
                </a:extLst>
              </a:tr>
              <a:tr h="1008066">
                <a:tc>
                  <a:txBody>
                    <a:bodyPr/>
                    <a:lstStyle/>
                    <a:p>
                      <a:r>
                        <a:rPr lang="el-GR" dirty="0">
                          <a:solidFill>
                            <a:srgbClr val="FF0000"/>
                          </a:solidFill>
                        </a:rPr>
                        <a:t>Συνολικά </a:t>
                      </a:r>
                      <a:r>
                        <a:rPr lang="el-GR" dirty="0" err="1">
                          <a:solidFill>
                            <a:srgbClr val="FF0000"/>
                          </a:solidFill>
                        </a:rPr>
                        <a:t>αυχενοκεφαλική</a:t>
                      </a:r>
                      <a:endParaRPr lang="el-GR" dirty="0">
                        <a:solidFill>
                          <a:srgbClr val="FF0000"/>
                        </a:solidFill>
                      </a:endParaRPr>
                    </a:p>
                    <a:p>
                      <a:r>
                        <a:rPr lang="el-GR" dirty="0">
                          <a:solidFill>
                            <a:srgbClr val="FF0000"/>
                          </a:solidFill>
                        </a:rPr>
                        <a:t>(άθροισμα)</a:t>
                      </a:r>
                    </a:p>
                  </a:txBody>
                  <a:tcPr/>
                </a:tc>
                <a:tc>
                  <a:txBody>
                    <a:bodyPr/>
                    <a:lstStyle/>
                    <a:p>
                      <a:r>
                        <a:rPr lang="el-GR" dirty="0">
                          <a:solidFill>
                            <a:srgbClr val="FF0000"/>
                          </a:solidFill>
                        </a:rPr>
                        <a:t>Κάμψη: 45-50</a:t>
                      </a:r>
                    </a:p>
                    <a:p>
                      <a:r>
                        <a:rPr lang="el-GR" dirty="0">
                          <a:solidFill>
                            <a:srgbClr val="FF0000"/>
                          </a:solidFill>
                        </a:rPr>
                        <a:t>Έκταση: 85</a:t>
                      </a:r>
                    </a:p>
                  </a:txBody>
                  <a:tcPr/>
                </a:tc>
                <a:tc>
                  <a:txBody>
                    <a:bodyPr/>
                    <a:lstStyle/>
                    <a:p>
                      <a:r>
                        <a:rPr lang="el-GR" dirty="0">
                          <a:solidFill>
                            <a:srgbClr val="FF0000"/>
                          </a:solidFill>
                        </a:rPr>
                        <a:t>90</a:t>
                      </a:r>
                    </a:p>
                  </a:txBody>
                  <a:tcPr/>
                </a:tc>
                <a:tc>
                  <a:txBody>
                    <a:bodyPr/>
                    <a:lstStyle/>
                    <a:p>
                      <a:r>
                        <a:rPr lang="el-GR" dirty="0">
                          <a:solidFill>
                            <a:srgbClr val="FF0000"/>
                          </a:solidFill>
                        </a:rPr>
                        <a:t>40</a:t>
                      </a:r>
                    </a:p>
                  </a:txBody>
                  <a:tcPr/>
                </a:tc>
                <a:extLst>
                  <a:ext uri="{0D108BD9-81ED-4DB2-BD59-A6C34878D82A}">
                    <a16:rowId xmlns:a16="http://schemas.microsoft.com/office/drawing/2014/main" val="10004"/>
                  </a:ext>
                </a:extLst>
              </a:tr>
            </a:tbl>
          </a:graphicData>
        </a:graphic>
      </p:graphicFrame>
      <p:sp>
        <p:nvSpPr>
          <p:cNvPr id="5" name="4 - TextBox"/>
          <p:cNvSpPr txBox="1"/>
          <p:nvPr/>
        </p:nvSpPr>
        <p:spPr>
          <a:xfrm>
            <a:off x="3428992" y="500042"/>
            <a:ext cx="1991892" cy="369332"/>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US" dirty="0"/>
              <a:t>ROM, Magee, 2014</a:t>
            </a:r>
            <a:endParaRPr lang="el-G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ΑΥΧΕΝΙΚΟΙ ΣΠΟΝΔΥΛΟΙ</a:t>
            </a:r>
          </a:p>
        </p:txBody>
      </p:sp>
      <p:sp>
        <p:nvSpPr>
          <p:cNvPr id="3" name="2 - Θέση περιεχομένου"/>
          <p:cNvSpPr>
            <a:spLocks noGrp="1"/>
          </p:cNvSpPr>
          <p:nvPr>
            <p:ph idx="1"/>
          </p:nvPr>
        </p:nvSpPr>
        <p:spPr>
          <a:xfrm>
            <a:off x="457200" y="1285860"/>
            <a:ext cx="8229600" cy="4840303"/>
          </a:xfrm>
        </p:spPr>
        <p:txBody>
          <a:bodyPr>
            <a:normAutofit/>
          </a:bodyPr>
          <a:lstStyle/>
          <a:p>
            <a:pPr>
              <a:buNone/>
            </a:pPr>
            <a:r>
              <a:rPr lang="el-GR" dirty="0">
                <a:solidFill>
                  <a:srgbClr val="FF0000"/>
                </a:solidFill>
              </a:rPr>
              <a:t>Α3-Α7 </a:t>
            </a:r>
            <a:r>
              <a:rPr lang="el-GR" dirty="0"/>
              <a:t>τυπικοί. Μικρό σώμα. Εγκ. διάμετρος&gt; ΠΡ-ΟΠ διάμετρο. Μεγάλα σπ. Τρήματα-τριγωνικό σχήμα (αυχενικό όγκωμα ΝΜ). Άνω επιφάνεια κοίλη-τα άνω και πλάγια χείλη σωμάτων είναι ανυψωμένα (πολυθρόνα). Κάτω επιφάνεια κυρτή. </a:t>
            </a:r>
            <a:r>
              <a:rPr lang="el-GR" u="sng" dirty="0"/>
              <a:t>Άγκιστρο</a:t>
            </a:r>
            <a:r>
              <a:rPr lang="el-GR" dirty="0"/>
              <a:t>: ανυψωμένο άνω έξω χείλος. Οι </a:t>
            </a:r>
            <a:r>
              <a:rPr lang="el-GR" u="sng" dirty="0"/>
              <a:t>ακανθώδεις αποφύσεις </a:t>
            </a:r>
            <a:r>
              <a:rPr lang="el-GR" dirty="0"/>
              <a:t>Α3-Α6 βραχείες. Ο Α7 είναι προεξέχων (μακρά ακανθώδης απόφυση, όχι δισχιδής). </a:t>
            </a:r>
          </a:p>
          <a:p>
            <a:pPr>
              <a:buNone/>
            </a:pPr>
            <a:endParaRPr lang="el-GR"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Θέση περιεχομένου"/>
          <p:cNvGraphicFramePr>
            <a:graphicFrameLocks/>
          </p:cNvGraphicFramePr>
          <p:nvPr/>
        </p:nvGraphicFramePr>
        <p:xfrm>
          <a:off x="0" y="1700808"/>
          <a:ext cx="8929720" cy="1925320"/>
        </p:xfrm>
        <a:graphic>
          <a:graphicData uri="http://schemas.openxmlformats.org/drawingml/2006/table">
            <a:tbl>
              <a:tblPr firstRow="1" bandRow="1">
                <a:tableStyleId>{69C7853C-536D-4A76-A0AE-DD22124D55A5}</a:tableStyleId>
              </a:tblPr>
              <a:tblGrid>
                <a:gridCol w="1357324">
                  <a:extLst>
                    <a:ext uri="{9D8B030D-6E8A-4147-A177-3AD203B41FA5}">
                      <a16:colId xmlns:a16="http://schemas.microsoft.com/office/drawing/2014/main" val="20000"/>
                    </a:ext>
                  </a:extLst>
                </a:gridCol>
                <a:gridCol w="2214564">
                  <a:extLst>
                    <a:ext uri="{9D8B030D-6E8A-4147-A177-3AD203B41FA5}">
                      <a16:colId xmlns:a16="http://schemas.microsoft.com/office/drawing/2014/main" val="20001"/>
                    </a:ext>
                  </a:extLst>
                </a:gridCol>
                <a:gridCol w="1428774">
                  <a:extLst>
                    <a:ext uri="{9D8B030D-6E8A-4147-A177-3AD203B41FA5}">
                      <a16:colId xmlns:a16="http://schemas.microsoft.com/office/drawing/2014/main" val="20002"/>
                    </a:ext>
                  </a:extLst>
                </a:gridCol>
                <a:gridCol w="2143114">
                  <a:extLst>
                    <a:ext uri="{9D8B030D-6E8A-4147-A177-3AD203B41FA5}">
                      <a16:colId xmlns:a16="http://schemas.microsoft.com/office/drawing/2014/main" val="20003"/>
                    </a:ext>
                  </a:extLst>
                </a:gridCol>
                <a:gridCol w="1785944">
                  <a:extLst>
                    <a:ext uri="{9D8B030D-6E8A-4147-A177-3AD203B41FA5}">
                      <a16:colId xmlns:a16="http://schemas.microsoft.com/office/drawing/2014/main" val="20004"/>
                    </a:ext>
                  </a:extLst>
                </a:gridCol>
              </a:tblGrid>
              <a:tr h="370840">
                <a:tc>
                  <a:txBody>
                    <a:bodyPr/>
                    <a:lstStyle/>
                    <a:p>
                      <a:r>
                        <a:rPr lang="el-GR" sz="1600" dirty="0"/>
                        <a:t>ΜΥΣ</a:t>
                      </a:r>
                    </a:p>
                  </a:txBody>
                  <a:tcPr/>
                </a:tc>
                <a:tc>
                  <a:txBody>
                    <a:bodyPr/>
                    <a:lstStyle/>
                    <a:p>
                      <a:r>
                        <a:rPr lang="el-GR" sz="1600" dirty="0"/>
                        <a:t>ΕΚΦΥΣΗ</a:t>
                      </a:r>
                    </a:p>
                  </a:txBody>
                  <a:tcPr/>
                </a:tc>
                <a:tc>
                  <a:txBody>
                    <a:bodyPr/>
                    <a:lstStyle/>
                    <a:p>
                      <a:r>
                        <a:rPr lang="el-GR" sz="1600" dirty="0"/>
                        <a:t>ΚΑΤΑΦΥΣΗ</a:t>
                      </a:r>
                    </a:p>
                  </a:txBody>
                  <a:tcPr/>
                </a:tc>
                <a:tc>
                  <a:txBody>
                    <a:bodyPr/>
                    <a:lstStyle/>
                    <a:p>
                      <a:r>
                        <a:rPr lang="el-GR" sz="1600" dirty="0"/>
                        <a:t>ΝΕΥΡΩΣΗ</a:t>
                      </a:r>
                    </a:p>
                  </a:txBody>
                  <a:tcPr/>
                </a:tc>
                <a:tc>
                  <a:txBody>
                    <a:bodyPr/>
                    <a:lstStyle/>
                    <a:p>
                      <a:r>
                        <a:rPr lang="el-GR" sz="1600" dirty="0"/>
                        <a:t>ΛΕΙΤΟΥΡΓΙΑ</a:t>
                      </a:r>
                    </a:p>
                  </a:txBody>
                  <a:tcPr/>
                </a:tc>
                <a:extLst>
                  <a:ext uri="{0D108BD9-81ED-4DB2-BD59-A6C34878D82A}">
                    <a16:rowId xmlns:a16="http://schemas.microsoft.com/office/drawing/2014/main" val="10000"/>
                  </a:ext>
                </a:extLst>
              </a:tr>
              <a:tr h="370840">
                <a:tc>
                  <a:txBody>
                    <a:bodyPr/>
                    <a:lstStyle/>
                    <a:p>
                      <a:r>
                        <a:rPr lang="el-GR" sz="1600" dirty="0" err="1"/>
                        <a:t>Σπληνιοειδής</a:t>
                      </a:r>
                      <a:r>
                        <a:rPr lang="el-GR" sz="1600" dirty="0"/>
                        <a:t> </a:t>
                      </a:r>
                    </a:p>
                  </a:txBody>
                  <a:tcPr/>
                </a:tc>
                <a:tc>
                  <a:txBody>
                    <a:bodyPr/>
                    <a:lstStyle/>
                    <a:p>
                      <a:r>
                        <a:rPr lang="el-GR" sz="1600" dirty="0" err="1"/>
                        <a:t>Αυχ</a:t>
                      </a:r>
                      <a:r>
                        <a:rPr lang="el-GR" sz="1600" dirty="0"/>
                        <a:t>. </a:t>
                      </a:r>
                      <a:r>
                        <a:rPr lang="el-GR" sz="1600" dirty="0" err="1"/>
                        <a:t>Συνδεσμο</a:t>
                      </a:r>
                      <a:r>
                        <a:rPr lang="el-GR" sz="1600" dirty="0"/>
                        <a:t>, ακανθώδεις αποφύσεις Α7-Θ3</a:t>
                      </a:r>
                    </a:p>
                  </a:txBody>
                  <a:tcPr/>
                </a:tc>
                <a:tc>
                  <a:txBody>
                    <a:bodyPr/>
                    <a:lstStyle/>
                    <a:p>
                      <a:r>
                        <a:rPr lang="el-GR" sz="1600" dirty="0"/>
                        <a:t>Μαστοειδή απόφυση-άνω αυχενική γραμμή</a:t>
                      </a:r>
                    </a:p>
                    <a:p>
                      <a:r>
                        <a:rPr lang="el-GR" sz="1600" dirty="0"/>
                        <a:t>Φύματα </a:t>
                      </a:r>
                      <a:r>
                        <a:rPr lang="el-GR" sz="1600" dirty="0" err="1"/>
                        <a:t>εγκ</a:t>
                      </a:r>
                      <a:r>
                        <a:rPr lang="el-GR" sz="1600" dirty="0"/>
                        <a:t>. αποφύσεων</a:t>
                      </a:r>
                    </a:p>
                  </a:txBody>
                  <a:tcPr/>
                </a:tc>
                <a:tc>
                  <a:txBody>
                    <a:bodyPr/>
                    <a:lstStyle/>
                    <a:p>
                      <a:r>
                        <a:rPr lang="el-GR" sz="1600" dirty="0"/>
                        <a:t>Οπ. Κλάδοι νωτιαίων</a:t>
                      </a:r>
                      <a:r>
                        <a:rPr lang="el-GR" sz="1600" baseline="0" dirty="0"/>
                        <a:t> νεύρων</a:t>
                      </a:r>
                      <a:endParaRPr lang="el-GR" sz="1600" dirty="0"/>
                    </a:p>
                  </a:txBody>
                  <a:tcPr/>
                </a:tc>
                <a:tc>
                  <a:txBody>
                    <a:bodyPr/>
                    <a:lstStyle/>
                    <a:p>
                      <a:r>
                        <a:rPr lang="el-GR" sz="1600" dirty="0" err="1"/>
                        <a:t>Ετερο</a:t>
                      </a:r>
                      <a:r>
                        <a:rPr lang="el-GR" sz="1600" dirty="0"/>
                        <a:t>. Κάμψη λαιμού, στροφή προς δρώντα μυ</a:t>
                      </a:r>
                    </a:p>
                    <a:p>
                      <a:r>
                        <a:rPr lang="el-GR" sz="1600" dirty="0"/>
                        <a:t>Άμφω: </a:t>
                      </a:r>
                      <a:r>
                        <a:rPr lang="el-GR" sz="1600" u="sng" dirty="0"/>
                        <a:t>έκταση </a:t>
                      </a:r>
                      <a:r>
                        <a:rPr lang="el-GR" sz="1600" dirty="0"/>
                        <a:t>κεφαλής και λαιμού</a:t>
                      </a:r>
                    </a:p>
                  </a:txBody>
                  <a:tcPr/>
                </a:tc>
                <a:extLst>
                  <a:ext uri="{0D108BD9-81ED-4DB2-BD59-A6C34878D82A}">
                    <a16:rowId xmlns:a16="http://schemas.microsoft.com/office/drawing/2014/main" val="10001"/>
                  </a:ext>
                </a:extLst>
              </a:tr>
            </a:tbl>
          </a:graphicData>
        </a:graphic>
      </p:graphicFrame>
      <p:sp>
        <p:nvSpPr>
          <p:cNvPr id="5" name="4 - TextBox"/>
          <p:cNvSpPr txBox="1"/>
          <p:nvPr/>
        </p:nvSpPr>
        <p:spPr>
          <a:xfrm>
            <a:off x="1000100" y="0"/>
            <a:ext cx="729276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Calibri"/>
                <a:ea typeface="+mn-ea"/>
                <a:cs typeface="+mn-cs"/>
              </a:rPr>
              <a:t>ΕΠΙΠΟΛΗΣ ΣΤΙΒΑΔΑ ΑΥΤΟΧΘΟΝΩΝ ΜΥΩΝ ΡΑΧΗΣ</a:t>
            </a:r>
          </a:p>
        </p:txBody>
      </p:sp>
      <p:sp>
        <p:nvSpPr>
          <p:cNvPr id="6" name="5 - TextBox"/>
          <p:cNvSpPr txBox="1"/>
          <p:nvPr/>
        </p:nvSpPr>
        <p:spPr>
          <a:xfrm>
            <a:off x="1115616" y="4149080"/>
            <a:ext cx="6854890" cy="646331"/>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Εκφύονται από μέση γραμμή εκτείνονται προς τα άνω και έξω.</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Καλύπτουν και συγκρατούν εν τω βάθει αυχενικούς μυς στη θέση τους</a:t>
            </a:r>
          </a:p>
        </p:txBody>
      </p:sp>
      <p:sp>
        <p:nvSpPr>
          <p:cNvPr id="7" name="6 - TextBox"/>
          <p:cNvSpPr txBox="1"/>
          <p:nvPr/>
        </p:nvSpPr>
        <p:spPr>
          <a:xfrm flipH="1">
            <a:off x="2771800" y="620688"/>
            <a:ext cx="41044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Calibri"/>
                <a:ea typeface="+mn-ea"/>
                <a:cs typeface="+mn-cs"/>
              </a:rPr>
              <a:t>ΕΠΙΦΑΝΕΙΑΚΟΙ</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Θέση περιεχομένου"/>
          <p:cNvGraphicFramePr>
            <a:graphicFrameLocks/>
          </p:cNvGraphicFramePr>
          <p:nvPr/>
        </p:nvGraphicFramePr>
        <p:xfrm>
          <a:off x="214280" y="1071546"/>
          <a:ext cx="8929720" cy="1437640"/>
        </p:xfrm>
        <a:graphic>
          <a:graphicData uri="http://schemas.openxmlformats.org/drawingml/2006/table">
            <a:tbl>
              <a:tblPr firstRow="1" bandRow="1">
                <a:tableStyleId>{69C7853C-536D-4A76-A0AE-DD22124D55A5}</a:tableStyleId>
              </a:tblPr>
              <a:tblGrid>
                <a:gridCol w="1357324">
                  <a:extLst>
                    <a:ext uri="{9D8B030D-6E8A-4147-A177-3AD203B41FA5}">
                      <a16:colId xmlns:a16="http://schemas.microsoft.com/office/drawing/2014/main" val="20000"/>
                    </a:ext>
                  </a:extLst>
                </a:gridCol>
                <a:gridCol w="2214564">
                  <a:extLst>
                    <a:ext uri="{9D8B030D-6E8A-4147-A177-3AD203B41FA5}">
                      <a16:colId xmlns:a16="http://schemas.microsoft.com/office/drawing/2014/main" val="20001"/>
                    </a:ext>
                  </a:extLst>
                </a:gridCol>
                <a:gridCol w="1428774">
                  <a:extLst>
                    <a:ext uri="{9D8B030D-6E8A-4147-A177-3AD203B41FA5}">
                      <a16:colId xmlns:a16="http://schemas.microsoft.com/office/drawing/2014/main" val="20002"/>
                    </a:ext>
                  </a:extLst>
                </a:gridCol>
                <a:gridCol w="2143114">
                  <a:extLst>
                    <a:ext uri="{9D8B030D-6E8A-4147-A177-3AD203B41FA5}">
                      <a16:colId xmlns:a16="http://schemas.microsoft.com/office/drawing/2014/main" val="20003"/>
                    </a:ext>
                  </a:extLst>
                </a:gridCol>
                <a:gridCol w="1785944">
                  <a:extLst>
                    <a:ext uri="{9D8B030D-6E8A-4147-A177-3AD203B41FA5}">
                      <a16:colId xmlns:a16="http://schemas.microsoft.com/office/drawing/2014/main" val="20004"/>
                    </a:ext>
                  </a:extLst>
                </a:gridCol>
              </a:tblGrid>
              <a:tr h="370840">
                <a:tc>
                  <a:txBody>
                    <a:bodyPr/>
                    <a:lstStyle/>
                    <a:p>
                      <a:r>
                        <a:rPr lang="el-GR" sz="1600" dirty="0"/>
                        <a:t>ΜΥΣ</a:t>
                      </a:r>
                    </a:p>
                  </a:txBody>
                  <a:tcPr/>
                </a:tc>
                <a:tc>
                  <a:txBody>
                    <a:bodyPr/>
                    <a:lstStyle/>
                    <a:p>
                      <a:r>
                        <a:rPr lang="el-GR" sz="1600" dirty="0"/>
                        <a:t>ΕΚΦΥΣΗ</a:t>
                      </a:r>
                    </a:p>
                  </a:txBody>
                  <a:tcPr/>
                </a:tc>
                <a:tc>
                  <a:txBody>
                    <a:bodyPr/>
                    <a:lstStyle/>
                    <a:p>
                      <a:r>
                        <a:rPr lang="el-GR" sz="1600" dirty="0"/>
                        <a:t>ΚΑΤΑΦΥΣΗ</a:t>
                      </a:r>
                    </a:p>
                  </a:txBody>
                  <a:tcPr/>
                </a:tc>
                <a:tc>
                  <a:txBody>
                    <a:bodyPr/>
                    <a:lstStyle/>
                    <a:p>
                      <a:r>
                        <a:rPr lang="el-GR" sz="1600" dirty="0"/>
                        <a:t>ΝΕΥΡΩΣΗ</a:t>
                      </a:r>
                    </a:p>
                  </a:txBody>
                  <a:tcPr/>
                </a:tc>
                <a:tc>
                  <a:txBody>
                    <a:bodyPr/>
                    <a:lstStyle/>
                    <a:p>
                      <a:r>
                        <a:rPr lang="el-GR" sz="1600" dirty="0"/>
                        <a:t>ΛΕΙΤΟΥΡΓΙΑ</a:t>
                      </a:r>
                    </a:p>
                  </a:txBody>
                  <a:tcPr/>
                </a:tc>
                <a:extLst>
                  <a:ext uri="{0D108BD9-81ED-4DB2-BD59-A6C34878D82A}">
                    <a16:rowId xmlns:a16="http://schemas.microsoft.com/office/drawing/2014/main" val="10000"/>
                  </a:ext>
                </a:extLst>
              </a:tr>
              <a:tr h="370840">
                <a:tc>
                  <a:txBody>
                    <a:bodyPr/>
                    <a:lstStyle/>
                    <a:p>
                      <a:r>
                        <a:rPr lang="el-GR" sz="1600" dirty="0" err="1"/>
                        <a:t>Ορθοτήρας</a:t>
                      </a:r>
                      <a:r>
                        <a:rPr lang="el-GR" sz="1600" baseline="0" dirty="0"/>
                        <a:t> του κορμού</a:t>
                      </a:r>
                      <a:endParaRPr lang="el-GR" sz="1600" dirty="0"/>
                    </a:p>
                  </a:txBody>
                  <a:tcPr/>
                </a:tc>
                <a:tc>
                  <a:txBody>
                    <a:bodyPr/>
                    <a:lstStyle/>
                    <a:p>
                      <a:endParaRPr lang="el-GR" sz="1600" dirty="0"/>
                    </a:p>
                  </a:txBody>
                  <a:tcPr/>
                </a:tc>
                <a:tc>
                  <a:txBody>
                    <a:bodyPr/>
                    <a:lstStyle/>
                    <a:p>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a:t>Οπ. Κλάδοι νωτιαίων</a:t>
                      </a:r>
                      <a:r>
                        <a:rPr lang="el-GR" sz="1600" baseline="0" dirty="0"/>
                        <a:t> νεύρων</a:t>
                      </a:r>
                      <a:endParaRPr lang="el-GR" sz="1600" dirty="0"/>
                    </a:p>
                    <a:p>
                      <a:endParaRPr lang="el-GR" sz="1600" dirty="0"/>
                    </a:p>
                  </a:txBody>
                  <a:tcPr/>
                </a:tc>
                <a:tc>
                  <a:txBody>
                    <a:bodyPr/>
                    <a:lstStyle/>
                    <a:p>
                      <a:r>
                        <a:rPr lang="el-GR" sz="1600" dirty="0" err="1"/>
                        <a:t>Ετερο</a:t>
                      </a:r>
                      <a:r>
                        <a:rPr lang="el-GR" sz="1600" dirty="0"/>
                        <a:t>: κάμψη ΣΣ προς τα έξω</a:t>
                      </a:r>
                    </a:p>
                    <a:p>
                      <a:r>
                        <a:rPr lang="el-GR" sz="1600" dirty="0"/>
                        <a:t>Άμφω: έκταση ΣΣ και κεφαλής</a:t>
                      </a:r>
                    </a:p>
                  </a:txBody>
                  <a:tcPr/>
                </a:tc>
                <a:extLst>
                  <a:ext uri="{0D108BD9-81ED-4DB2-BD59-A6C34878D82A}">
                    <a16:rowId xmlns:a16="http://schemas.microsoft.com/office/drawing/2014/main" val="10001"/>
                  </a:ext>
                </a:extLst>
              </a:tr>
            </a:tbl>
          </a:graphicData>
        </a:graphic>
      </p:graphicFrame>
      <p:sp>
        <p:nvSpPr>
          <p:cNvPr id="5" name="4 - TextBox"/>
          <p:cNvSpPr txBox="1"/>
          <p:nvPr/>
        </p:nvSpPr>
        <p:spPr>
          <a:xfrm>
            <a:off x="1000100" y="0"/>
            <a:ext cx="7124194"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Calibri"/>
                <a:ea typeface="+mn-ea"/>
                <a:cs typeface="+mn-cs"/>
              </a:rPr>
              <a:t>ΔΙΑΜΕΣΗ ΣΤΙΒΑΔΑ ΑΥΤΟΧΘΟΝΩΝ ΜΥΩΝ ΡΑΧΗΣ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srgbClr val="FF0000"/>
                </a:solidFill>
                <a:effectLst/>
                <a:uLnTx/>
                <a:uFillTx/>
                <a:latin typeface="Calibri"/>
                <a:ea typeface="+mn-ea"/>
                <a:cs typeface="+mn-cs"/>
              </a:rPr>
              <a:t>ΚΥΡΙΟΙ ΕΚΤΕΙΝΟΝΤΕΣ ΜΥΣ ΡΑΧΗΣ</a:t>
            </a:r>
          </a:p>
        </p:txBody>
      </p:sp>
      <p:sp>
        <p:nvSpPr>
          <p:cNvPr id="7" name="6 - TextBox"/>
          <p:cNvSpPr txBox="1"/>
          <p:nvPr/>
        </p:nvSpPr>
        <p:spPr>
          <a:xfrm>
            <a:off x="899592" y="3501008"/>
            <a:ext cx="8093113" cy="2031325"/>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Σε αύλακα μεταξύ ακανθωδών αποφύσεων και γωνιών πλευρών.</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err="1">
                <a:ln>
                  <a:noFill/>
                </a:ln>
                <a:solidFill>
                  <a:prstClr val="black"/>
                </a:solidFill>
                <a:effectLst/>
                <a:uLnTx/>
                <a:uFillTx/>
                <a:latin typeface="Calibri"/>
                <a:ea typeface="+mn-ea"/>
                <a:cs typeface="+mn-cs"/>
              </a:rPr>
              <a:t>Λαγονοπλευρικός</a:t>
            </a:r>
            <a:r>
              <a:rPr kumimoji="0" lang="el-GR" sz="1800" b="0" i="0" u="none" strike="noStrike" kern="1200" cap="none" spc="0" normalizeH="0" baseline="0" noProof="0" dirty="0">
                <a:ln>
                  <a:noFill/>
                </a:ln>
                <a:solidFill>
                  <a:prstClr val="black"/>
                </a:solidFill>
                <a:effectLst/>
                <a:uLnTx/>
                <a:uFillTx/>
                <a:latin typeface="Calibri"/>
                <a:ea typeface="+mn-ea"/>
                <a:cs typeface="+mn-cs"/>
              </a:rPr>
              <a:t>: (έξω) </a:t>
            </a:r>
            <a:r>
              <a:rPr kumimoji="0" lang="el-GR" sz="1800" b="0" i="0" u="none" strike="noStrike" kern="1200" cap="none" spc="0" normalizeH="0" baseline="0" noProof="0" dirty="0" err="1">
                <a:ln>
                  <a:noFill/>
                </a:ln>
                <a:solidFill>
                  <a:prstClr val="black"/>
                </a:solidFill>
                <a:effectLst/>
                <a:uLnTx/>
                <a:uFillTx/>
                <a:latin typeface="Calibri"/>
                <a:ea typeface="+mn-ea"/>
                <a:cs typeface="+mn-cs"/>
              </a:rPr>
              <a:t>οσφ</a:t>
            </a:r>
            <a:r>
              <a:rPr kumimoji="0" lang="el-GR" sz="1800" b="0" i="0" u="none" strike="noStrike" kern="1200" cap="none" spc="0" normalizeH="0" baseline="0" noProof="0" dirty="0">
                <a:ln>
                  <a:noFill/>
                </a:ln>
                <a:solidFill>
                  <a:prstClr val="black"/>
                </a:solidFill>
                <a:effectLst/>
                <a:uLnTx/>
                <a:uFillTx/>
                <a:latin typeface="Calibri"/>
                <a:ea typeface="+mn-ea"/>
                <a:cs typeface="+mn-cs"/>
              </a:rPr>
              <a:t>-</a:t>
            </a:r>
            <a:r>
              <a:rPr kumimoji="0" lang="el-GR" sz="1800" b="0" i="0" u="none" strike="noStrike" kern="1200" cap="none" spc="0" normalizeH="0" baseline="0" noProof="0" dirty="0" err="1">
                <a:ln>
                  <a:noFill/>
                </a:ln>
                <a:solidFill>
                  <a:prstClr val="black"/>
                </a:solidFill>
                <a:effectLst/>
                <a:uLnTx/>
                <a:uFillTx/>
                <a:latin typeface="Calibri"/>
                <a:ea typeface="+mn-ea"/>
                <a:cs typeface="+mn-cs"/>
              </a:rPr>
              <a:t>θωρ</a:t>
            </a:r>
            <a:r>
              <a:rPr kumimoji="0" lang="el-GR" sz="1800" b="0" i="0" u="none" strike="noStrike" kern="1200" cap="none" spc="0" normalizeH="0" baseline="0" noProof="0" dirty="0">
                <a:ln>
                  <a:noFill/>
                </a:ln>
                <a:solidFill>
                  <a:prstClr val="black"/>
                </a:solidFill>
                <a:effectLst/>
                <a:uLnTx/>
                <a:uFillTx/>
                <a:latin typeface="Calibri"/>
                <a:ea typeface="+mn-ea"/>
                <a:cs typeface="+mn-cs"/>
              </a:rPr>
              <a:t>-</a:t>
            </a:r>
            <a:r>
              <a:rPr kumimoji="0" lang="el-GR" sz="1800" b="0" i="0" u="none" strike="noStrike" kern="1200" cap="none" spc="0" normalizeH="0" baseline="0" noProof="0" dirty="0" err="1">
                <a:ln>
                  <a:noFill/>
                </a:ln>
                <a:solidFill>
                  <a:prstClr val="black"/>
                </a:solidFill>
                <a:effectLst/>
                <a:uLnTx/>
                <a:uFillTx/>
                <a:latin typeface="Calibri"/>
                <a:ea typeface="+mn-ea"/>
                <a:cs typeface="+mn-cs"/>
              </a:rPr>
              <a:t>αυχ</a:t>
            </a: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err="1">
                <a:ln>
                  <a:noFill/>
                </a:ln>
                <a:solidFill>
                  <a:prstClr val="black"/>
                </a:solidFill>
                <a:effectLst/>
                <a:uLnTx/>
                <a:uFillTx/>
                <a:latin typeface="Calibri"/>
                <a:ea typeface="+mn-ea"/>
                <a:cs typeface="+mn-cs"/>
              </a:rPr>
              <a:t>Μήκιστος</a:t>
            </a:r>
            <a:r>
              <a:rPr kumimoji="0" lang="el-GR" sz="1800" b="0" i="0" u="none" strike="noStrike" kern="1200" cap="none" spc="0" normalizeH="0" baseline="0" noProof="0" dirty="0">
                <a:ln>
                  <a:noFill/>
                </a:ln>
                <a:solidFill>
                  <a:prstClr val="black"/>
                </a:solidFill>
                <a:effectLst/>
                <a:uLnTx/>
                <a:uFillTx/>
                <a:latin typeface="Calibri"/>
                <a:ea typeface="+mn-ea"/>
                <a:cs typeface="+mn-cs"/>
              </a:rPr>
              <a:t>: (διάμεση στήλη) </a:t>
            </a:r>
            <a:r>
              <a:rPr kumimoji="0" lang="el-GR" sz="1800" b="0" i="0" u="none" strike="noStrike" kern="1200" cap="none" spc="0" normalizeH="0" baseline="0" noProof="0" dirty="0" err="1">
                <a:ln>
                  <a:noFill/>
                </a:ln>
                <a:solidFill>
                  <a:prstClr val="black"/>
                </a:solidFill>
                <a:effectLst/>
                <a:uLnTx/>
                <a:uFillTx/>
                <a:latin typeface="Calibri"/>
                <a:ea typeface="+mn-ea"/>
                <a:cs typeface="+mn-cs"/>
              </a:rPr>
              <a:t>θωρ</a:t>
            </a:r>
            <a:r>
              <a:rPr kumimoji="0" lang="el-GR" sz="1800" b="0" i="0" u="none" strike="noStrike" kern="1200" cap="none" spc="0" normalizeH="0" baseline="0" noProof="0" dirty="0">
                <a:ln>
                  <a:noFill/>
                </a:ln>
                <a:solidFill>
                  <a:prstClr val="black"/>
                </a:solidFill>
                <a:effectLst/>
                <a:uLnTx/>
                <a:uFillTx/>
                <a:latin typeface="Calibri"/>
                <a:ea typeface="+mn-ea"/>
                <a:cs typeface="+mn-cs"/>
              </a:rPr>
              <a:t>-</a:t>
            </a:r>
            <a:r>
              <a:rPr kumimoji="0" lang="el-GR" sz="1800" b="0" i="0" u="none" strike="noStrike" kern="1200" cap="none" spc="0" normalizeH="0" baseline="0" noProof="0" dirty="0" err="1">
                <a:ln>
                  <a:noFill/>
                </a:ln>
                <a:solidFill>
                  <a:prstClr val="black"/>
                </a:solidFill>
                <a:effectLst/>
                <a:uLnTx/>
                <a:uFillTx/>
                <a:latin typeface="Calibri"/>
                <a:ea typeface="+mn-ea"/>
                <a:cs typeface="+mn-cs"/>
              </a:rPr>
              <a:t>αυχ</a:t>
            </a:r>
            <a:r>
              <a:rPr kumimoji="0" lang="el-GR" sz="1800" b="0" i="0" u="none" strike="noStrike" kern="1200" cap="none" spc="0" normalizeH="0" baseline="0" noProof="0" dirty="0">
                <a:ln>
                  <a:noFill/>
                </a:ln>
                <a:solidFill>
                  <a:prstClr val="black"/>
                </a:solidFill>
                <a:effectLst/>
                <a:uLnTx/>
                <a:uFillTx/>
                <a:latin typeface="Calibri"/>
                <a:ea typeface="+mn-ea"/>
                <a:cs typeface="+mn-cs"/>
              </a:rPr>
              <a:t>-</a:t>
            </a:r>
            <a:r>
              <a:rPr kumimoji="0" lang="el-GR" sz="1800" b="0" i="0" u="none" strike="noStrike" kern="1200" cap="none" spc="0" normalizeH="0" baseline="0" noProof="0" dirty="0" err="1">
                <a:ln>
                  <a:noFill/>
                </a:ln>
                <a:solidFill>
                  <a:prstClr val="black"/>
                </a:solidFill>
                <a:effectLst/>
                <a:uLnTx/>
                <a:uFillTx/>
                <a:latin typeface="Calibri"/>
                <a:ea typeface="+mn-ea"/>
                <a:cs typeface="+mn-cs"/>
              </a:rPr>
              <a:t>κεφ</a:t>
            </a: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Calibri"/>
                <a:ea typeface="+mn-ea"/>
                <a:cs typeface="+mn-cs"/>
              </a:rPr>
              <a:t>Ακανθώδης</a:t>
            </a:r>
            <a:r>
              <a:rPr kumimoji="0" lang="el-GR" sz="1800" b="0" i="0" u="none" strike="noStrike" kern="1200" cap="none" spc="0" normalizeH="0" baseline="0" noProof="0" dirty="0">
                <a:ln>
                  <a:noFill/>
                </a:ln>
                <a:solidFill>
                  <a:prstClr val="black"/>
                </a:solidFill>
                <a:effectLst/>
                <a:uLnTx/>
                <a:uFillTx/>
                <a:latin typeface="Calibri"/>
                <a:ea typeface="+mn-ea"/>
                <a:cs typeface="+mn-cs"/>
              </a:rPr>
              <a:t>: (έσω στήλη) </a:t>
            </a:r>
            <a:r>
              <a:rPr kumimoji="0" lang="el-GR" sz="1800" b="0" i="0" u="none" strike="noStrike" kern="1200" cap="none" spc="0" normalizeH="0" baseline="0" noProof="0" dirty="0" err="1">
                <a:ln>
                  <a:noFill/>
                </a:ln>
                <a:solidFill>
                  <a:prstClr val="black"/>
                </a:solidFill>
                <a:effectLst/>
                <a:uLnTx/>
                <a:uFillTx/>
                <a:latin typeface="Calibri"/>
                <a:ea typeface="+mn-ea"/>
                <a:cs typeface="+mn-cs"/>
              </a:rPr>
              <a:t>θωρ</a:t>
            </a:r>
            <a:r>
              <a:rPr kumimoji="0" lang="el-GR" sz="1800" b="0" i="0" u="none" strike="noStrike" kern="1200" cap="none" spc="0" normalizeH="0" baseline="0" noProof="0" dirty="0">
                <a:ln>
                  <a:noFill/>
                </a:ln>
                <a:solidFill>
                  <a:prstClr val="black"/>
                </a:solidFill>
                <a:effectLst/>
                <a:uLnTx/>
                <a:uFillTx/>
                <a:latin typeface="Calibri"/>
                <a:ea typeface="+mn-ea"/>
                <a:cs typeface="+mn-cs"/>
              </a:rPr>
              <a:t>-</a:t>
            </a:r>
            <a:r>
              <a:rPr kumimoji="0" lang="el-GR" sz="1800" b="0" i="0" u="none" strike="noStrike" kern="1200" cap="none" spc="0" normalizeH="0" baseline="0" noProof="0" dirty="0" err="1">
                <a:ln>
                  <a:noFill/>
                </a:ln>
                <a:solidFill>
                  <a:prstClr val="black"/>
                </a:solidFill>
                <a:effectLst/>
                <a:uLnTx/>
                <a:uFillTx/>
                <a:latin typeface="Calibri"/>
                <a:ea typeface="+mn-ea"/>
                <a:cs typeface="+mn-cs"/>
              </a:rPr>
              <a:t>αυχ</a:t>
            </a:r>
            <a:r>
              <a:rPr kumimoji="0" lang="el-GR" sz="1800" b="0" i="0" u="none" strike="noStrike" kern="1200" cap="none" spc="0" normalizeH="0" baseline="0" noProof="0" dirty="0">
                <a:ln>
                  <a:noFill/>
                </a:ln>
                <a:solidFill>
                  <a:prstClr val="black"/>
                </a:solidFill>
                <a:effectLst/>
                <a:uLnTx/>
                <a:uFillTx/>
                <a:latin typeface="Calibri"/>
                <a:ea typeface="+mn-ea"/>
                <a:cs typeface="+mn-cs"/>
              </a:rPr>
              <a:t>-</a:t>
            </a:r>
            <a:r>
              <a:rPr kumimoji="0" lang="el-GR" sz="1800" b="0" i="0" u="none" strike="noStrike" kern="1200" cap="none" spc="0" normalizeH="0" baseline="0" noProof="0" dirty="0" err="1">
                <a:ln>
                  <a:noFill/>
                </a:ln>
                <a:solidFill>
                  <a:prstClr val="black"/>
                </a:solidFill>
                <a:effectLst/>
                <a:uLnTx/>
                <a:uFillTx/>
                <a:latin typeface="Calibri"/>
                <a:ea typeface="+mn-ea"/>
                <a:cs typeface="+mn-cs"/>
              </a:rPr>
              <a:t>κεφ</a:t>
            </a: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sng" strike="noStrike" kern="1200" cap="none" spc="0" normalizeH="0" baseline="0" noProof="0" dirty="0">
                <a:ln>
                  <a:noFill/>
                </a:ln>
                <a:solidFill>
                  <a:prstClr val="black"/>
                </a:solidFill>
                <a:effectLst/>
                <a:uLnTx/>
                <a:uFillTx/>
                <a:latin typeface="Calibri"/>
                <a:ea typeface="+mn-ea"/>
                <a:cs typeface="+mn-cs"/>
              </a:rPr>
              <a:t>Κοινή  έκφυση</a:t>
            </a:r>
            <a:r>
              <a:rPr kumimoji="0" lang="el-GR" sz="1800" b="0" i="0" u="none" strike="noStrike" kern="1200" cap="none" spc="0" normalizeH="0" baseline="0" noProof="0" dirty="0">
                <a:ln>
                  <a:noFill/>
                </a:ln>
                <a:solidFill>
                  <a:prstClr val="black"/>
                </a:solidFill>
                <a:effectLst/>
                <a:uLnTx/>
                <a:uFillTx/>
                <a:latin typeface="Calibri"/>
                <a:ea typeface="+mn-ea"/>
                <a:cs typeface="+mn-cs"/>
              </a:rPr>
              <a:t>: μέσω ενός πλατέως τένοντος από τη λαγόνια ακρολοφία, ιερό οστό,</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 ΙΛ σύνδεσμοι, οσφυϊκές ακανθώδεις αποφύσεις</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sng" strike="noStrike" kern="1200" cap="none" spc="0" normalizeH="0" baseline="0" noProof="0" dirty="0">
                <a:ln>
                  <a:noFill/>
                </a:ln>
                <a:solidFill>
                  <a:prstClr val="black"/>
                </a:solidFill>
                <a:effectLst/>
                <a:uLnTx/>
                <a:uFillTx/>
                <a:latin typeface="Calibri"/>
                <a:ea typeface="+mn-ea"/>
                <a:cs typeface="+mn-cs"/>
              </a:rPr>
              <a:t>Κατάφυση</a:t>
            </a:r>
            <a:r>
              <a:rPr kumimoji="0" lang="el-GR" sz="1800" b="0" i="0" u="none" strike="noStrike" kern="1200" cap="none" spc="0" normalizeH="0" baseline="0" noProof="0" dirty="0">
                <a:ln>
                  <a:noFill/>
                </a:ln>
                <a:solidFill>
                  <a:prstClr val="black"/>
                </a:solidFill>
                <a:effectLst/>
                <a:uLnTx/>
                <a:uFillTx/>
                <a:latin typeface="Calibri"/>
                <a:ea typeface="+mn-ea"/>
                <a:cs typeface="+mn-cs"/>
              </a:rPr>
              <a:t>: πλευρές, εγκάρσιες αποφύσεις, κρανίο</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1357290" y="500042"/>
            <a:ext cx="750099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Calibri"/>
                <a:ea typeface="+mn-ea"/>
                <a:cs typeface="+mn-cs"/>
              </a:rPr>
              <a:t>ΕΝ ΤΩ ΒΑΘΕΙ ΣΤΙΒΑΔΑ ΑΥΤΟΧΘΟΝΩΝ ΜΥΩΝ ΡΑΧΗΣ</a:t>
            </a:r>
          </a:p>
        </p:txBody>
      </p:sp>
      <p:graphicFrame>
        <p:nvGraphicFramePr>
          <p:cNvPr id="3" name="3 - Θέση περιεχομένου"/>
          <p:cNvGraphicFramePr>
            <a:graphicFrameLocks/>
          </p:cNvGraphicFramePr>
          <p:nvPr/>
        </p:nvGraphicFramePr>
        <p:xfrm>
          <a:off x="214280" y="1071546"/>
          <a:ext cx="8929720" cy="4287520"/>
        </p:xfrm>
        <a:graphic>
          <a:graphicData uri="http://schemas.openxmlformats.org/drawingml/2006/table">
            <a:tbl>
              <a:tblPr firstRow="1" bandRow="1">
                <a:tableStyleId>{69C7853C-536D-4A76-A0AE-DD22124D55A5}</a:tableStyleId>
              </a:tblPr>
              <a:tblGrid>
                <a:gridCol w="2143142">
                  <a:extLst>
                    <a:ext uri="{9D8B030D-6E8A-4147-A177-3AD203B41FA5}">
                      <a16:colId xmlns:a16="http://schemas.microsoft.com/office/drawing/2014/main" val="20000"/>
                    </a:ext>
                  </a:extLst>
                </a:gridCol>
                <a:gridCol w="1428746">
                  <a:extLst>
                    <a:ext uri="{9D8B030D-6E8A-4147-A177-3AD203B41FA5}">
                      <a16:colId xmlns:a16="http://schemas.microsoft.com/office/drawing/2014/main" val="20001"/>
                    </a:ext>
                  </a:extLst>
                </a:gridCol>
                <a:gridCol w="1428774">
                  <a:extLst>
                    <a:ext uri="{9D8B030D-6E8A-4147-A177-3AD203B41FA5}">
                      <a16:colId xmlns:a16="http://schemas.microsoft.com/office/drawing/2014/main" val="20002"/>
                    </a:ext>
                  </a:extLst>
                </a:gridCol>
                <a:gridCol w="2143114">
                  <a:extLst>
                    <a:ext uri="{9D8B030D-6E8A-4147-A177-3AD203B41FA5}">
                      <a16:colId xmlns:a16="http://schemas.microsoft.com/office/drawing/2014/main" val="20003"/>
                    </a:ext>
                  </a:extLst>
                </a:gridCol>
                <a:gridCol w="1785944">
                  <a:extLst>
                    <a:ext uri="{9D8B030D-6E8A-4147-A177-3AD203B41FA5}">
                      <a16:colId xmlns:a16="http://schemas.microsoft.com/office/drawing/2014/main" val="20004"/>
                    </a:ext>
                  </a:extLst>
                </a:gridCol>
              </a:tblGrid>
              <a:tr h="370840">
                <a:tc>
                  <a:txBody>
                    <a:bodyPr/>
                    <a:lstStyle/>
                    <a:p>
                      <a:r>
                        <a:rPr lang="el-GR" sz="1600" dirty="0"/>
                        <a:t>ΜΥΣ</a:t>
                      </a:r>
                    </a:p>
                  </a:txBody>
                  <a:tcPr/>
                </a:tc>
                <a:tc>
                  <a:txBody>
                    <a:bodyPr/>
                    <a:lstStyle/>
                    <a:p>
                      <a:r>
                        <a:rPr lang="el-GR" sz="1600" dirty="0"/>
                        <a:t>ΕΚΦΥΣΗ</a:t>
                      </a:r>
                    </a:p>
                  </a:txBody>
                  <a:tcPr/>
                </a:tc>
                <a:tc>
                  <a:txBody>
                    <a:bodyPr/>
                    <a:lstStyle/>
                    <a:p>
                      <a:r>
                        <a:rPr lang="el-GR" sz="1600" dirty="0"/>
                        <a:t>ΚΑΤΑΦΥΣΗ</a:t>
                      </a:r>
                    </a:p>
                  </a:txBody>
                  <a:tcPr/>
                </a:tc>
                <a:tc>
                  <a:txBody>
                    <a:bodyPr/>
                    <a:lstStyle/>
                    <a:p>
                      <a:r>
                        <a:rPr lang="el-GR" sz="1600" dirty="0"/>
                        <a:t>ΝΕΥΡΩΣΗ</a:t>
                      </a:r>
                    </a:p>
                  </a:txBody>
                  <a:tcPr/>
                </a:tc>
                <a:tc>
                  <a:txBody>
                    <a:bodyPr/>
                    <a:lstStyle/>
                    <a:p>
                      <a:r>
                        <a:rPr lang="el-GR" sz="1600" dirty="0"/>
                        <a:t>ΛΕΙΤΟΥΡΓΙΑ</a:t>
                      </a:r>
                    </a:p>
                  </a:txBody>
                  <a:tcPr/>
                </a:tc>
                <a:extLst>
                  <a:ext uri="{0D108BD9-81ED-4DB2-BD59-A6C34878D82A}">
                    <a16:rowId xmlns:a16="http://schemas.microsoft.com/office/drawing/2014/main" val="10000"/>
                  </a:ext>
                </a:extLst>
              </a:tr>
              <a:tr h="370840">
                <a:tc>
                  <a:txBody>
                    <a:bodyPr/>
                    <a:lstStyle/>
                    <a:p>
                      <a:r>
                        <a:rPr lang="el-GR" sz="1600" dirty="0" err="1"/>
                        <a:t>Εγκαρσιοακανθώδης</a:t>
                      </a:r>
                      <a:endParaRPr lang="el-GR" sz="1600" dirty="0"/>
                    </a:p>
                  </a:txBody>
                  <a:tcPr/>
                </a:tc>
                <a:tc>
                  <a:txBody>
                    <a:bodyPr/>
                    <a:lstStyle/>
                    <a:p>
                      <a:endParaRPr lang="el-GR" sz="1600" dirty="0"/>
                    </a:p>
                  </a:txBody>
                  <a:tcPr/>
                </a:tc>
                <a:tc>
                  <a:txBody>
                    <a:bodyPr/>
                    <a:lstStyle/>
                    <a:p>
                      <a:endParaRPr lang="el-GR" sz="1600" dirty="0"/>
                    </a:p>
                  </a:txBody>
                  <a:tcPr/>
                </a:tc>
                <a:tc row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l-GR" sz="1600" dirty="0"/>
                    </a:p>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a:t>Οπ. Κλάδοι νωτιαίων</a:t>
                      </a:r>
                      <a:r>
                        <a:rPr lang="el-GR" sz="1600" baseline="0" dirty="0"/>
                        <a:t> νεύρων</a:t>
                      </a:r>
                      <a:endParaRPr lang="el-GR" sz="1600" dirty="0"/>
                    </a:p>
                    <a:p>
                      <a:endParaRPr lang="el-GR" sz="1600" dirty="0"/>
                    </a:p>
                  </a:txBody>
                  <a:tcPr/>
                </a:tc>
                <a:tc>
                  <a:txBody>
                    <a:bodyPr/>
                    <a:lstStyle/>
                    <a:p>
                      <a:r>
                        <a:rPr lang="el-GR" sz="1600" dirty="0"/>
                        <a:t>έκταση</a:t>
                      </a:r>
                    </a:p>
                  </a:txBody>
                  <a:tcPr/>
                </a:tc>
                <a:extLst>
                  <a:ext uri="{0D108BD9-81ED-4DB2-BD59-A6C34878D82A}">
                    <a16:rowId xmlns:a16="http://schemas.microsoft.com/office/drawing/2014/main" val="10001"/>
                  </a:ext>
                </a:extLst>
              </a:tr>
              <a:tr h="370840">
                <a:tc>
                  <a:txBody>
                    <a:bodyPr/>
                    <a:lstStyle/>
                    <a:p>
                      <a:r>
                        <a:rPr lang="el-GR" sz="1600" dirty="0" err="1"/>
                        <a:t>Ημιακανθώδης</a:t>
                      </a:r>
                      <a:r>
                        <a:rPr lang="el-GR" sz="1600" dirty="0"/>
                        <a:t> </a:t>
                      </a:r>
                    </a:p>
                  </a:txBody>
                  <a:tcPr/>
                </a:tc>
                <a:tc>
                  <a:txBody>
                    <a:bodyPr/>
                    <a:lstStyle/>
                    <a:p>
                      <a:endParaRPr lang="el-GR" sz="1600" dirty="0"/>
                    </a:p>
                  </a:txBody>
                  <a:tcPr/>
                </a:tc>
                <a:tc>
                  <a:txBody>
                    <a:bodyPr/>
                    <a:lstStyle/>
                    <a:p>
                      <a:endParaRPr lang="el-GR" sz="1600" dirty="0"/>
                    </a:p>
                  </a:txBody>
                  <a:tcPr/>
                </a:tc>
                <a:tc vMerge="1">
                  <a:txBody>
                    <a:bodyPr/>
                    <a:lstStyle/>
                    <a:p>
                      <a:endParaRPr lang="el-GR" sz="1600" dirty="0"/>
                    </a:p>
                  </a:txBody>
                  <a:tcPr/>
                </a:tc>
                <a:tc>
                  <a:txBody>
                    <a:bodyPr/>
                    <a:lstStyle/>
                    <a:p>
                      <a:r>
                        <a:rPr lang="el-GR" sz="1600" dirty="0"/>
                        <a:t>Έκταση, περιστροφή</a:t>
                      </a:r>
                    </a:p>
                  </a:txBody>
                  <a:tcPr/>
                </a:tc>
                <a:extLst>
                  <a:ext uri="{0D108BD9-81ED-4DB2-BD59-A6C34878D82A}">
                    <a16:rowId xmlns:a16="http://schemas.microsoft.com/office/drawing/2014/main" val="10002"/>
                  </a:ext>
                </a:extLst>
              </a:tr>
              <a:tr h="370840">
                <a:tc>
                  <a:txBody>
                    <a:bodyPr/>
                    <a:lstStyle/>
                    <a:p>
                      <a:r>
                        <a:rPr lang="el-GR" sz="1600" dirty="0"/>
                        <a:t>Πολυσχιδής </a:t>
                      </a:r>
                    </a:p>
                  </a:txBody>
                  <a:tcPr/>
                </a:tc>
                <a:tc>
                  <a:txBody>
                    <a:bodyPr/>
                    <a:lstStyle/>
                    <a:p>
                      <a:endParaRPr lang="el-GR" sz="1600" dirty="0"/>
                    </a:p>
                  </a:txBody>
                  <a:tcPr/>
                </a:tc>
                <a:tc>
                  <a:txBody>
                    <a:bodyPr/>
                    <a:lstStyle/>
                    <a:p>
                      <a:endParaRPr lang="el-GR" sz="1600" dirty="0"/>
                    </a:p>
                  </a:txBody>
                  <a:tcPr/>
                </a:tc>
                <a:tc vMerge="1">
                  <a:txBody>
                    <a:bodyPr/>
                    <a:lstStyle/>
                    <a:p>
                      <a:endParaRPr lang="el-GR" sz="1600" dirty="0"/>
                    </a:p>
                  </a:txBody>
                  <a:tcPr/>
                </a:tc>
                <a:tc>
                  <a:txBody>
                    <a:bodyPr/>
                    <a:lstStyle/>
                    <a:p>
                      <a:r>
                        <a:rPr lang="el-GR" sz="1600" dirty="0"/>
                        <a:t>Σταθεροποιεί ΣΣ </a:t>
                      </a:r>
                    </a:p>
                  </a:txBody>
                  <a:tcPr/>
                </a:tc>
                <a:extLst>
                  <a:ext uri="{0D108BD9-81ED-4DB2-BD59-A6C34878D82A}">
                    <a16:rowId xmlns:a16="http://schemas.microsoft.com/office/drawing/2014/main" val="10003"/>
                  </a:ext>
                </a:extLst>
              </a:tr>
              <a:tr h="370840">
                <a:tc>
                  <a:txBody>
                    <a:bodyPr/>
                    <a:lstStyle/>
                    <a:p>
                      <a:r>
                        <a:rPr lang="el-GR" sz="1600" dirty="0"/>
                        <a:t>Στροφείς των νώτων</a:t>
                      </a:r>
                    </a:p>
                  </a:txBody>
                  <a:tcPr/>
                </a:tc>
                <a:tc>
                  <a:txBody>
                    <a:bodyPr/>
                    <a:lstStyle/>
                    <a:p>
                      <a:endParaRPr lang="el-GR" sz="1600" dirty="0"/>
                    </a:p>
                  </a:txBody>
                  <a:tcPr/>
                </a:tc>
                <a:tc>
                  <a:txBody>
                    <a:bodyPr/>
                    <a:lstStyle/>
                    <a:p>
                      <a:endParaRPr lang="el-GR" sz="1600" dirty="0"/>
                    </a:p>
                  </a:txBody>
                  <a:tcPr/>
                </a:tc>
                <a:tc vMerge="1">
                  <a:txBody>
                    <a:bodyPr/>
                    <a:lstStyle/>
                    <a:p>
                      <a:endParaRPr lang="el-GR" sz="1600" dirty="0"/>
                    </a:p>
                  </a:txBody>
                  <a:tcPr/>
                </a:tc>
                <a:tc>
                  <a:txBody>
                    <a:bodyPr/>
                    <a:lstStyle/>
                    <a:p>
                      <a:r>
                        <a:rPr lang="el-GR" sz="1600" dirty="0"/>
                        <a:t>Σταθεροποιούν σπ, τοπικές κινήσεις περιστροφής ΣΣ</a:t>
                      </a:r>
                    </a:p>
                  </a:txBody>
                  <a:tcPr/>
                </a:tc>
                <a:extLst>
                  <a:ext uri="{0D108BD9-81ED-4DB2-BD59-A6C34878D82A}">
                    <a16:rowId xmlns:a16="http://schemas.microsoft.com/office/drawing/2014/main" val="10004"/>
                  </a:ext>
                </a:extLst>
              </a:tr>
              <a:tr h="370840">
                <a:tc>
                  <a:txBody>
                    <a:bodyPr/>
                    <a:lstStyle/>
                    <a:p>
                      <a:r>
                        <a:rPr lang="el-GR" sz="1600" dirty="0" err="1"/>
                        <a:t>Μεσακάνθιοι</a:t>
                      </a:r>
                      <a:endParaRPr lang="el-GR" sz="1600" dirty="0"/>
                    </a:p>
                  </a:txBody>
                  <a:tcPr/>
                </a:tc>
                <a:tc>
                  <a:txBody>
                    <a:bodyPr/>
                    <a:lstStyle/>
                    <a:p>
                      <a:endParaRPr lang="el-GR" sz="1600" dirty="0"/>
                    </a:p>
                  </a:txBody>
                  <a:tcPr/>
                </a:tc>
                <a:tc>
                  <a:txBody>
                    <a:bodyPr/>
                    <a:lstStyle/>
                    <a:p>
                      <a:endParaRPr lang="el-GR" sz="1600" dirty="0"/>
                    </a:p>
                  </a:txBody>
                  <a:tcPr/>
                </a:tc>
                <a:tc>
                  <a:txBody>
                    <a:bodyPr/>
                    <a:lstStyle/>
                    <a:p>
                      <a:endParaRPr lang="el-GR" sz="1600" dirty="0"/>
                    </a:p>
                  </a:txBody>
                  <a:tcPr/>
                </a:tc>
                <a:tc>
                  <a:txBody>
                    <a:bodyPr/>
                    <a:lstStyle/>
                    <a:p>
                      <a:r>
                        <a:rPr lang="el-GR" sz="1600" dirty="0"/>
                        <a:t>Έκταση στροφή ΣΣ</a:t>
                      </a:r>
                    </a:p>
                  </a:txBody>
                  <a:tcPr/>
                </a:tc>
                <a:extLst>
                  <a:ext uri="{0D108BD9-81ED-4DB2-BD59-A6C34878D82A}">
                    <a16:rowId xmlns:a16="http://schemas.microsoft.com/office/drawing/2014/main" val="10005"/>
                  </a:ext>
                </a:extLst>
              </a:tr>
              <a:tr h="370840">
                <a:tc>
                  <a:txBody>
                    <a:bodyPr/>
                    <a:lstStyle/>
                    <a:p>
                      <a:r>
                        <a:rPr lang="el-GR" sz="1600" dirty="0" err="1"/>
                        <a:t>Μεσεγκάρσιοι</a:t>
                      </a:r>
                      <a:endParaRPr lang="el-GR" sz="1600" dirty="0"/>
                    </a:p>
                  </a:txBody>
                  <a:tcPr/>
                </a:tc>
                <a:tc>
                  <a:txBody>
                    <a:bodyPr/>
                    <a:lstStyle/>
                    <a:p>
                      <a:endParaRPr lang="el-GR" sz="1600" dirty="0"/>
                    </a:p>
                  </a:txBody>
                  <a:tcPr/>
                </a:tc>
                <a:tc>
                  <a:txBody>
                    <a:bodyPr/>
                    <a:lstStyle/>
                    <a:p>
                      <a:endParaRPr lang="el-GR" sz="1600" dirty="0"/>
                    </a:p>
                  </a:txBody>
                  <a:tcPr/>
                </a:tc>
                <a:tc>
                  <a:txBody>
                    <a:bodyPr/>
                    <a:lstStyle/>
                    <a:p>
                      <a:endParaRPr lang="el-GR" sz="1600" dirty="0"/>
                    </a:p>
                  </a:txBody>
                  <a:tcPr/>
                </a:tc>
                <a:tc>
                  <a:txBody>
                    <a:bodyPr/>
                    <a:lstStyle/>
                    <a:p>
                      <a:r>
                        <a:rPr lang="el-GR" sz="1600" dirty="0"/>
                        <a:t>Πλάγια κάμψη ΣΣ, σταθεροποίηση</a:t>
                      </a:r>
                    </a:p>
                  </a:txBody>
                  <a:tcPr/>
                </a:tc>
                <a:extLst>
                  <a:ext uri="{0D108BD9-81ED-4DB2-BD59-A6C34878D82A}">
                    <a16:rowId xmlns:a16="http://schemas.microsoft.com/office/drawing/2014/main" val="10006"/>
                  </a:ext>
                </a:extLst>
              </a:tr>
              <a:tr h="370840">
                <a:tc>
                  <a:txBody>
                    <a:bodyPr/>
                    <a:lstStyle/>
                    <a:p>
                      <a:r>
                        <a:rPr lang="el-GR" sz="1600" dirty="0" err="1"/>
                        <a:t>Ανελκτήρες</a:t>
                      </a:r>
                      <a:r>
                        <a:rPr lang="el-GR" sz="1600" dirty="0"/>
                        <a:t> πλευρών</a:t>
                      </a:r>
                    </a:p>
                  </a:txBody>
                  <a:tcPr/>
                </a:tc>
                <a:tc>
                  <a:txBody>
                    <a:bodyPr/>
                    <a:lstStyle/>
                    <a:p>
                      <a:endParaRPr lang="el-GR" sz="1600" dirty="0"/>
                    </a:p>
                  </a:txBody>
                  <a:tcPr/>
                </a:tc>
                <a:tc>
                  <a:txBody>
                    <a:bodyPr/>
                    <a:lstStyle/>
                    <a:p>
                      <a:endParaRPr lang="el-GR" sz="1600" dirty="0"/>
                    </a:p>
                  </a:txBody>
                  <a:tcPr/>
                </a:tc>
                <a:tc>
                  <a:txBody>
                    <a:bodyPr/>
                    <a:lstStyle/>
                    <a:p>
                      <a:endParaRPr lang="el-GR" sz="1600" dirty="0"/>
                    </a:p>
                  </a:txBody>
                  <a:tcPr/>
                </a:tc>
                <a:tc>
                  <a:txBody>
                    <a:bodyPr/>
                    <a:lstStyle/>
                    <a:p>
                      <a:r>
                        <a:rPr lang="el-GR" sz="1600" dirty="0"/>
                        <a:t>Ανυψώνουν πλευρές, πλάγια κάμψη</a:t>
                      </a:r>
                    </a:p>
                  </a:txBody>
                  <a:tcPr/>
                </a:tc>
                <a:extLst>
                  <a:ext uri="{0D108BD9-81ED-4DB2-BD59-A6C34878D82A}">
                    <a16:rowId xmlns:a16="http://schemas.microsoft.com/office/drawing/2014/main" val="10007"/>
                  </a:ext>
                </a:extLst>
              </a:tr>
            </a:tbl>
          </a:graphicData>
        </a:graphic>
      </p:graphicFrame>
      <p:sp>
        <p:nvSpPr>
          <p:cNvPr id="4" name="3 - TextBox"/>
          <p:cNvSpPr txBox="1"/>
          <p:nvPr/>
        </p:nvSpPr>
        <p:spPr>
          <a:xfrm>
            <a:off x="0" y="5572140"/>
            <a:ext cx="894315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Έκφυση από εγκάρσιες αποφύσεις, φέρονται στις ακανθώδεις αποφύσεις των ανώτερων σπ.</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Στην αύλακα μεταξύ εγκάρσιων και ακανθωδών αποφύσεων</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0" y="274638"/>
            <a:ext cx="8229600" cy="1143000"/>
          </a:xfrm>
        </p:spPr>
        <p:txBody>
          <a:bodyPr>
            <a:normAutofit fontScale="90000"/>
          </a:bodyPr>
          <a:lstStyle/>
          <a:p>
            <a:r>
              <a:rPr lang="el-GR" dirty="0"/>
              <a:t>ΙΝΙΟΑΥΧΕΝΙΚΟΙ ΜΥΣ-ΥΠΙΝΙΔΙΟ ΤΡΙΓΩΝΟ</a:t>
            </a:r>
          </a:p>
        </p:txBody>
      </p:sp>
      <p:graphicFrame>
        <p:nvGraphicFramePr>
          <p:cNvPr id="4" name="3 - Θέση περιεχομένου"/>
          <p:cNvGraphicFramePr>
            <a:graphicFrameLocks/>
          </p:cNvGraphicFramePr>
          <p:nvPr/>
        </p:nvGraphicFramePr>
        <p:xfrm>
          <a:off x="214280" y="1785926"/>
          <a:ext cx="8929720" cy="3175000"/>
        </p:xfrm>
        <a:graphic>
          <a:graphicData uri="http://schemas.openxmlformats.org/drawingml/2006/table">
            <a:tbl>
              <a:tblPr firstRow="1" bandRow="1">
                <a:tableStyleId>{69C7853C-536D-4A76-A0AE-DD22124D55A5}</a:tableStyleId>
              </a:tblPr>
              <a:tblGrid>
                <a:gridCol w="1928828">
                  <a:extLst>
                    <a:ext uri="{9D8B030D-6E8A-4147-A177-3AD203B41FA5}">
                      <a16:colId xmlns:a16="http://schemas.microsoft.com/office/drawing/2014/main" val="20000"/>
                    </a:ext>
                  </a:extLst>
                </a:gridCol>
                <a:gridCol w="1643060">
                  <a:extLst>
                    <a:ext uri="{9D8B030D-6E8A-4147-A177-3AD203B41FA5}">
                      <a16:colId xmlns:a16="http://schemas.microsoft.com/office/drawing/2014/main" val="20001"/>
                    </a:ext>
                  </a:extLst>
                </a:gridCol>
                <a:gridCol w="1428774">
                  <a:extLst>
                    <a:ext uri="{9D8B030D-6E8A-4147-A177-3AD203B41FA5}">
                      <a16:colId xmlns:a16="http://schemas.microsoft.com/office/drawing/2014/main" val="20002"/>
                    </a:ext>
                  </a:extLst>
                </a:gridCol>
                <a:gridCol w="2143114">
                  <a:extLst>
                    <a:ext uri="{9D8B030D-6E8A-4147-A177-3AD203B41FA5}">
                      <a16:colId xmlns:a16="http://schemas.microsoft.com/office/drawing/2014/main" val="20003"/>
                    </a:ext>
                  </a:extLst>
                </a:gridCol>
                <a:gridCol w="1785944">
                  <a:extLst>
                    <a:ext uri="{9D8B030D-6E8A-4147-A177-3AD203B41FA5}">
                      <a16:colId xmlns:a16="http://schemas.microsoft.com/office/drawing/2014/main" val="20004"/>
                    </a:ext>
                  </a:extLst>
                </a:gridCol>
              </a:tblGrid>
              <a:tr h="370840">
                <a:tc>
                  <a:txBody>
                    <a:bodyPr/>
                    <a:lstStyle/>
                    <a:p>
                      <a:r>
                        <a:rPr lang="el-GR" sz="1600" dirty="0"/>
                        <a:t>ΜΥΣ</a:t>
                      </a:r>
                    </a:p>
                  </a:txBody>
                  <a:tcPr/>
                </a:tc>
                <a:tc>
                  <a:txBody>
                    <a:bodyPr/>
                    <a:lstStyle/>
                    <a:p>
                      <a:r>
                        <a:rPr lang="el-GR" sz="1600" dirty="0"/>
                        <a:t>ΕΚΦΥΣΗ</a:t>
                      </a:r>
                    </a:p>
                  </a:txBody>
                  <a:tcPr/>
                </a:tc>
                <a:tc>
                  <a:txBody>
                    <a:bodyPr/>
                    <a:lstStyle/>
                    <a:p>
                      <a:r>
                        <a:rPr lang="el-GR" sz="1600" dirty="0"/>
                        <a:t>ΚΑΤΑΦΥΣΗ</a:t>
                      </a:r>
                    </a:p>
                  </a:txBody>
                  <a:tcPr/>
                </a:tc>
                <a:tc>
                  <a:txBody>
                    <a:bodyPr/>
                    <a:lstStyle/>
                    <a:p>
                      <a:r>
                        <a:rPr lang="el-GR" sz="1600" dirty="0"/>
                        <a:t>ΝΕΥΡΩΣΗ</a:t>
                      </a:r>
                    </a:p>
                  </a:txBody>
                  <a:tcPr/>
                </a:tc>
                <a:tc>
                  <a:txBody>
                    <a:bodyPr/>
                    <a:lstStyle/>
                    <a:p>
                      <a:r>
                        <a:rPr lang="el-GR" sz="1600" dirty="0"/>
                        <a:t>ΛΕΙΤΟΥΡΓΙΑ</a:t>
                      </a:r>
                    </a:p>
                  </a:txBody>
                  <a:tcPr/>
                </a:tc>
                <a:extLst>
                  <a:ext uri="{0D108BD9-81ED-4DB2-BD59-A6C34878D82A}">
                    <a16:rowId xmlns:a16="http://schemas.microsoft.com/office/drawing/2014/main" val="10000"/>
                  </a:ext>
                </a:extLst>
              </a:tr>
              <a:tr h="370840">
                <a:tc>
                  <a:txBody>
                    <a:bodyPr/>
                    <a:lstStyle/>
                    <a:p>
                      <a:r>
                        <a:rPr lang="el-GR" sz="1600" dirty="0"/>
                        <a:t>Μείζων οπίσθιος ορθός κεφαλικός</a:t>
                      </a:r>
                    </a:p>
                  </a:txBody>
                  <a:tcPr/>
                </a:tc>
                <a:tc>
                  <a:txBody>
                    <a:bodyPr/>
                    <a:lstStyle/>
                    <a:p>
                      <a:r>
                        <a:rPr lang="el-GR" sz="1600" dirty="0"/>
                        <a:t>ΑκαθδηαπόφυσηΑ2</a:t>
                      </a:r>
                    </a:p>
                  </a:txBody>
                  <a:tcPr/>
                </a:tc>
                <a:tc>
                  <a:txBody>
                    <a:bodyPr/>
                    <a:lstStyle/>
                    <a:p>
                      <a:r>
                        <a:rPr lang="el-GR" sz="1600" dirty="0"/>
                        <a:t>Κάτω </a:t>
                      </a:r>
                      <a:r>
                        <a:rPr lang="el-GR" sz="1600" dirty="0" err="1"/>
                        <a:t>αυχ</a:t>
                      </a:r>
                      <a:r>
                        <a:rPr lang="el-GR" sz="1600" dirty="0"/>
                        <a:t>. </a:t>
                      </a:r>
                      <a:r>
                        <a:rPr lang="el-GR" sz="1600" dirty="0" err="1"/>
                        <a:t>Γραμμη</a:t>
                      </a:r>
                      <a:endParaRPr lang="el-GR" sz="1600" dirty="0"/>
                    </a:p>
                  </a:txBody>
                  <a:tcPr/>
                </a:tc>
                <a:tc rowSpan="4">
                  <a:txBody>
                    <a:bodyPr/>
                    <a:lstStyle/>
                    <a:p>
                      <a:r>
                        <a:rPr lang="el-GR" sz="1600" dirty="0"/>
                        <a:t>Α1 οπ. Κλάδος –(</a:t>
                      </a:r>
                      <a:r>
                        <a:rPr lang="el-GR" sz="1600" dirty="0" err="1"/>
                        <a:t>υπινίδιο</a:t>
                      </a:r>
                      <a:r>
                        <a:rPr lang="el-GR" sz="1600" dirty="0"/>
                        <a:t> νεύρο)</a:t>
                      </a:r>
                    </a:p>
                  </a:txBody>
                  <a:tcPr/>
                </a:tc>
                <a:tc rowSpan="2">
                  <a:txBody>
                    <a:bodyPr/>
                    <a:lstStyle/>
                    <a:p>
                      <a:r>
                        <a:rPr lang="el-GR" sz="1600" dirty="0"/>
                        <a:t>Έκταση κεφαλής</a:t>
                      </a:r>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a:t>Ελάσσων</a:t>
                      </a:r>
                      <a:r>
                        <a:rPr lang="el-GR" sz="1600" baseline="0" dirty="0"/>
                        <a:t> </a:t>
                      </a:r>
                      <a:r>
                        <a:rPr lang="el-GR" sz="1600" dirty="0"/>
                        <a:t>οπίσθιος ορθός κεφαλικός</a:t>
                      </a:r>
                    </a:p>
                    <a:p>
                      <a:endParaRPr lang="el-GR" sz="1600" dirty="0"/>
                    </a:p>
                  </a:txBody>
                  <a:tcPr/>
                </a:tc>
                <a:tc>
                  <a:txBody>
                    <a:bodyPr/>
                    <a:lstStyle/>
                    <a:p>
                      <a:r>
                        <a:rPr lang="el-GR" sz="1600" dirty="0" err="1"/>
                        <a:t>Οπ.τόξο</a:t>
                      </a:r>
                      <a:r>
                        <a:rPr lang="el-GR" sz="1600" dirty="0"/>
                        <a:t> Α1</a:t>
                      </a:r>
                    </a:p>
                  </a:txBody>
                  <a:tcPr/>
                </a:tc>
                <a:tc>
                  <a:txBody>
                    <a:bodyPr/>
                    <a:lstStyle/>
                    <a:p>
                      <a:r>
                        <a:rPr lang="el-GR" sz="1600" dirty="0"/>
                        <a:t>Κάτω </a:t>
                      </a:r>
                      <a:r>
                        <a:rPr lang="el-GR" sz="1600" dirty="0" err="1"/>
                        <a:t>αυχ</a:t>
                      </a:r>
                      <a:r>
                        <a:rPr lang="el-GR" sz="1600" dirty="0"/>
                        <a:t>. Γραμμή</a:t>
                      </a:r>
                    </a:p>
                  </a:txBody>
                  <a:tcPr/>
                </a:tc>
                <a:tc vMerge="1">
                  <a:txBody>
                    <a:bodyPr/>
                    <a:lstStyle/>
                    <a:p>
                      <a:endParaRPr lang="el-GR" sz="1600" dirty="0"/>
                    </a:p>
                  </a:txBody>
                  <a:tcPr/>
                </a:tc>
                <a:tc vMerge="1">
                  <a:txBody>
                    <a:bodyPr/>
                    <a:lstStyle/>
                    <a:p>
                      <a:endParaRPr lang="el-GR" sz="1600" dirty="0"/>
                    </a:p>
                  </a:txBody>
                  <a:tcPr/>
                </a:tc>
                <a:extLst>
                  <a:ext uri="{0D108BD9-81ED-4DB2-BD59-A6C34878D82A}">
                    <a16:rowId xmlns:a16="http://schemas.microsoft.com/office/drawing/2014/main" val="10002"/>
                  </a:ext>
                </a:extLst>
              </a:tr>
              <a:tr h="370840">
                <a:tc>
                  <a:txBody>
                    <a:bodyPr/>
                    <a:lstStyle/>
                    <a:p>
                      <a:r>
                        <a:rPr lang="el-GR" sz="1600" dirty="0"/>
                        <a:t>Κάτω λοξός κεφαλικός</a:t>
                      </a:r>
                    </a:p>
                  </a:txBody>
                  <a:tcPr/>
                </a:tc>
                <a:tc>
                  <a:txBody>
                    <a:bodyPr/>
                    <a:lstStyle/>
                    <a:p>
                      <a:r>
                        <a:rPr lang="el-GR" sz="1600" dirty="0"/>
                        <a:t>Οπ. τόξο Α2</a:t>
                      </a:r>
                    </a:p>
                  </a:txBody>
                  <a:tcPr/>
                </a:tc>
                <a:tc>
                  <a:txBody>
                    <a:bodyPr/>
                    <a:lstStyle/>
                    <a:p>
                      <a:r>
                        <a:rPr lang="el-GR" sz="1600" dirty="0" err="1"/>
                        <a:t>εγκ,.αποφ</a:t>
                      </a:r>
                      <a:r>
                        <a:rPr lang="el-GR" sz="1600" dirty="0"/>
                        <a:t>. Α1</a:t>
                      </a:r>
                    </a:p>
                  </a:txBody>
                  <a:tcPr/>
                </a:tc>
                <a:tc vMerge="1">
                  <a:txBody>
                    <a:bodyPr/>
                    <a:lstStyle/>
                    <a:p>
                      <a:endParaRPr lang="el-GR" sz="1600" dirty="0"/>
                    </a:p>
                  </a:txBody>
                  <a:tcPr/>
                </a:tc>
                <a:tc>
                  <a:txBody>
                    <a:bodyPr/>
                    <a:lstStyle/>
                    <a:p>
                      <a:r>
                        <a:rPr lang="el-GR" sz="1600" dirty="0"/>
                        <a:t>Στροφή Α1 στον Α2</a:t>
                      </a:r>
                    </a:p>
                  </a:txBody>
                  <a:tcPr/>
                </a:tc>
                <a:extLst>
                  <a:ext uri="{0D108BD9-81ED-4DB2-BD59-A6C34878D82A}">
                    <a16:rowId xmlns:a16="http://schemas.microsoft.com/office/drawing/2014/main" val="10003"/>
                  </a:ext>
                </a:extLst>
              </a:tr>
              <a:tr h="370840">
                <a:tc>
                  <a:txBody>
                    <a:bodyPr/>
                    <a:lstStyle/>
                    <a:p>
                      <a:r>
                        <a:rPr lang="el-GR" sz="1600" dirty="0"/>
                        <a:t>Άνω λοξός κεφαλικός</a:t>
                      </a:r>
                    </a:p>
                  </a:txBody>
                  <a:tcPr/>
                </a:tc>
                <a:tc>
                  <a:txBody>
                    <a:bodyPr/>
                    <a:lstStyle/>
                    <a:p>
                      <a:r>
                        <a:rPr lang="el-GR" sz="1600" dirty="0" err="1"/>
                        <a:t>Εγκ.απόφυση</a:t>
                      </a:r>
                      <a:r>
                        <a:rPr lang="el-GR" sz="1600" dirty="0"/>
                        <a:t> Α1</a:t>
                      </a:r>
                    </a:p>
                  </a:txBody>
                  <a:tcPr/>
                </a:tc>
                <a:tc>
                  <a:txBody>
                    <a:bodyPr/>
                    <a:lstStyle/>
                    <a:p>
                      <a:r>
                        <a:rPr lang="el-GR" sz="1600" dirty="0"/>
                        <a:t>Μεταξύ άνω και κάτω </a:t>
                      </a:r>
                      <a:r>
                        <a:rPr lang="el-GR" sz="1600" dirty="0" err="1"/>
                        <a:t>αυχ</a:t>
                      </a:r>
                      <a:r>
                        <a:rPr lang="el-GR" sz="1600" dirty="0"/>
                        <a:t>. γραμμής</a:t>
                      </a:r>
                    </a:p>
                  </a:txBody>
                  <a:tcPr/>
                </a:tc>
                <a:tc vMerge="1">
                  <a:txBody>
                    <a:bodyPr/>
                    <a:lstStyle/>
                    <a:p>
                      <a:endParaRPr lang="el-GR" sz="1600" dirty="0"/>
                    </a:p>
                  </a:txBody>
                  <a:tcPr/>
                </a:tc>
                <a:tc>
                  <a:txBody>
                    <a:bodyPr/>
                    <a:lstStyle/>
                    <a:p>
                      <a:r>
                        <a:rPr lang="el-GR" sz="1600" dirty="0"/>
                        <a:t>Πλάγια κάμψη</a:t>
                      </a:r>
                    </a:p>
                  </a:txBody>
                  <a:tcPr/>
                </a:tc>
                <a:extLst>
                  <a:ext uri="{0D108BD9-81ED-4DB2-BD59-A6C34878D82A}">
                    <a16:rowId xmlns:a16="http://schemas.microsoft.com/office/drawing/2014/main" val="10004"/>
                  </a:ext>
                </a:extLst>
              </a:tr>
            </a:tbl>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
          <p:cNvPicPr>
            <a:picLocks noChangeAspect="1" noChangeArrowheads="1"/>
          </p:cNvPicPr>
          <p:nvPr/>
        </p:nvPicPr>
        <p:blipFill>
          <a:blip r:embed="rId2" cstate="print"/>
          <a:srcRect/>
          <a:stretch>
            <a:fillRect/>
          </a:stretch>
        </p:blipFill>
        <p:spPr bwMode="auto">
          <a:xfrm>
            <a:off x="611560" y="145678"/>
            <a:ext cx="5544616" cy="6712322"/>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2"/>
          <p:cNvPicPr>
            <a:picLocks noChangeAspect="1" noChangeArrowheads="1"/>
          </p:cNvPicPr>
          <p:nvPr/>
        </p:nvPicPr>
        <p:blipFill>
          <a:blip r:embed="rId2" cstate="print"/>
          <a:srcRect/>
          <a:stretch>
            <a:fillRect/>
          </a:stretch>
        </p:blipFill>
        <p:spPr bwMode="auto">
          <a:xfrm>
            <a:off x="1115616" y="60776"/>
            <a:ext cx="6624736" cy="6500910"/>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μυς ραχησ 5.png"/>
          <p:cNvPicPr>
            <a:picLocks noChangeAspect="1"/>
          </p:cNvPicPr>
          <p:nvPr/>
        </p:nvPicPr>
        <p:blipFill>
          <a:blip r:embed="rId2" cstate="print"/>
          <a:stretch>
            <a:fillRect/>
          </a:stretch>
        </p:blipFill>
        <p:spPr>
          <a:xfrm>
            <a:off x="1036544" y="0"/>
            <a:ext cx="7070912" cy="685800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ΚΙΝΗΣΗ ΑΜΣΣ</a:t>
            </a:r>
          </a:p>
        </p:txBody>
      </p:sp>
      <p:sp>
        <p:nvSpPr>
          <p:cNvPr id="3" name="2 - Θέση περιεχομένου"/>
          <p:cNvSpPr>
            <a:spLocks noGrp="1"/>
          </p:cNvSpPr>
          <p:nvPr>
            <p:ph idx="1"/>
          </p:nvPr>
        </p:nvSpPr>
        <p:spPr/>
        <p:txBody>
          <a:bodyPr/>
          <a:lstStyle/>
          <a:p>
            <a:pPr fontAlgn="t"/>
            <a:endParaRPr lang="el-GR" b="1" dirty="0"/>
          </a:p>
          <a:p>
            <a:pPr fontAlgn="t"/>
            <a:endParaRPr lang="el-GR" b="1" dirty="0"/>
          </a:p>
          <a:p>
            <a:pPr fontAlgn="t"/>
            <a:endParaRPr lang="el-GR" b="1" dirty="0"/>
          </a:p>
          <a:p>
            <a:pPr fontAlgn="t"/>
            <a:endParaRPr lang="el-GR" b="1" dirty="0"/>
          </a:p>
          <a:p>
            <a:pPr fontAlgn="t"/>
            <a:endParaRPr lang="el-GR" b="1" dirty="0"/>
          </a:p>
          <a:p>
            <a:pPr fontAlgn="t"/>
            <a:endParaRPr lang="el-GR" b="1" dirty="0"/>
          </a:p>
          <a:p>
            <a:pPr fontAlgn="t"/>
            <a:endParaRPr lang="el-GR" dirty="0"/>
          </a:p>
          <a:p>
            <a:pPr fontAlgn="t"/>
            <a:endParaRPr lang="el-GR" dirty="0"/>
          </a:p>
          <a:p>
            <a:pPr fontAlgn="t"/>
            <a:endParaRPr lang="el-GR" dirty="0"/>
          </a:p>
          <a:p>
            <a:pPr fontAlgn="t"/>
            <a:endParaRPr lang="el-GR" dirty="0"/>
          </a:p>
          <a:p>
            <a:pPr fontAlgn="t"/>
            <a:endParaRPr lang="el-GR" dirty="0"/>
          </a:p>
          <a:p>
            <a:pPr fontAlgn="t"/>
            <a:endParaRPr lang="el-GR" dirty="0"/>
          </a:p>
          <a:p>
            <a:pPr fontAlgn="t"/>
            <a:endParaRPr lang="el-GR" dirty="0"/>
          </a:p>
          <a:p>
            <a:pPr fontAlgn="t"/>
            <a:endParaRPr lang="el-GR" dirty="0"/>
          </a:p>
          <a:p>
            <a:pPr fontAlgn="t"/>
            <a:endParaRPr lang="el-GR" dirty="0"/>
          </a:p>
          <a:p>
            <a:pPr fontAlgn="t"/>
            <a:endParaRPr lang="el-GR" dirty="0"/>
          </a:p>
          <a:p>
            <a:pPr fontAlgn="t"/>
            <a:endParaRPr lang="el-GR" dirty="0"/>
          </a:p>
          <a:p>
            <a:pPr fontAlgn="t"/>
            <a:endParaRPr lang="el-GR" dirty="0"/>
          </a:p>
          <a:p>
            <a:pPr fontAlgn="t"/>
            <a:endParaRPr lang="el-GR" dirty="0"/>
          </a:p>
          <a:p>
            <a:pPr fontAlgn="t"/>
            <a:endParaRPr lang="el-GR" dirty="0"/>
          </a:p>
          <a:p>
            <a:pPr fontAlgn="t"/>
            <a:endParaRPr lang="el-GR" dirty="0"/>
          </a:p>
          <a:p>
            <a:pPr fontAlgn="t"/>
            <a:endParaRPr lang="el-GR" dirty="0"/>
          </a:p>
          <a:p>
            <a:pPr fontAlgn="t"/>
            <a:endParaRPr lang="el-GR" b="1" dirty="0"/>
          </a:p>
          <a:p>
            <a:pPr fontAlgn="t"/>
            <a:endParaRPr lang="el-GR" b="1" dirty="0"/>
          </a:p>
          <a:p>
            <a:pPr fontAlgn="t"/>
            <a:endParaRPr lang="el-GR" dirty="0"/>
          </a:p>
          <a:p>
            <a:pPr fontAlgn="t"/>
            <a:endParaRPr lang="el-GR" dirty="0"/>
          </a:p>
          <a:p>
            <a:pPr fontAlgn="t"/>
            <a:endParaRPr lang="el-GR" dirty="0"/>
          </a:p>
          <a:p>
            <a:pPr fontAlgn="t"/>
            <a:endParaRPr lang="el-GR" dirty="0"/>
          </a:p>
          <a:p>
            <a:pPr fontAlgn="t"/>
            <a:endParaRPr lang="el-GR" dirty="0"/>
          </a:p>
          <a:p>
            <a:pPr fontAlgn="t"/>
            <a:endParaRPr lang="el-GR" dirty="0"/>
          </a:p>
          <a:p>
            <a:pPr fontAlgn="t"/>
            <a:endParaRPr lang="el-GR" dirty="0"/>
          </a:p>
          <a:p>
            <a:pPr fontAlgn="t"/>
            <a:endParaRPr lang="el-GR" dirty="0"/>
          </a:p>
          <a:p>
            <a:pPr fontAlgn="t"/>
            <a:endParaRPr lang="el-GR" dirty="0"/>
          </a:p>
          <a:p>
            <a:pPr fontAlgn="t"/>
            <a:endParaRPr lang="el-GR" dirty="0"/>
          </a:p>
          <a:p>
            <a:pPr fontAlgn="t"/>
            <a:endParaRPr lang="el-GR" dirty="0"/>
          </a:p>
          <a:p>
            <a:pPr fontAlgn="t"/>
            <a:endParaRPr lang="el-GR" dirty="0"/>
          </a:p>
          <a:p>
            <a:pPr fontAlgn="t"/>
            <a:endParaRPr lang="el-GR" dirty="0"/>
          </a:p>
          <a:p>
            <a:pPr fontAlgn="t"/>
            <a:endParaRPr lang="el-GR" dirty="0"/>
          </a:p>
          <a:p>
            <a:pPr fontAlgn="t"/>
            <a:endParaRPr lang="el-GR" dirty="0"/>
          </a:p>
          <a:p>
            <a:pPr fontAlgn="t"/>
            <a:endParaRPr lang="el-GR" dirty="0"/>
          </a:p>
          <a:p>
            <a:endParaRPr lang="el-GR" dirty="0"/>
          </a:p>
        </p:txBody>
      </p:sp>
      <p:graphicFrame>
        <p:nvGraphicFramePr>
          <p:cNvPr id="4" name="3 - Πίνακας"/>
          <p:cNvGraphicFramePr>
            <a:graphicFrameLocks noGrp="1"/>
          </p:cNvGraphicFramePr>
          <p:nvPr/>
        </p:nvGraphicFramePr>
        <p:xfrm>
          <a:off x="285720" y="1397000"/>
          <a:ext cx="8858280" cy="4302760"/>
        </p:xfrm>
        <a:graphic>
          <a:graphicData uri="http://schemas.openxmlformats.org/drawingml/2006/table">
            <a:tbl>
              <a:tblPr firstRow="1" bandRow="1">
                <a:tableStyleId>{21E4AEA4-8DFA-4A89-87EB-49C32662AFE0}</a:tableStyleId>
              </a:tblPr>
              <a:tblGrid>
                <a:gridCol w="2500330">
                  <a:extLst>
                    <a:ext uri="{9D8B030D-6E8A-4147-A177-3AD203B41FA5}">
                      <a16:colId xmlns:a16="http://schemas.microsoft.com/office/drawing/2014/main" val="20000"/>
                    </a:ext>
                  </a:extLst>
                </a:gridCol>
                <a:gridCol w="1928810">
                  <a:extLst>
                    <a:ext uri="{9D8B030D-6E8A-4147-A177-3AD203B41FA5}">
                      <a16:colId xmlns:a16="http://schemas.microsoft.com/office/drawing/2014/main" val="20001"/>
                    </a:ext>
                  </a:extLst>
                </a:gridCol>
                <a:gridCol w="2214570">
                  <a:extLst>
                    <a:ext uri="{9D8B030D-6E8A-4147-A177-3AD203B41FA5}">
                      <a16:colId xmlns:a16="http://schemas.microsoft.com/office/drawing/2014/main" val="20002"/>
                    </a:ext>
                  </a:extLst>
                </a:gridCol>
                <a:gridCol w="2214570">
                  <a:extLst>
                    <a:ext uri="{9D8B030D-6E8A-4147-A177-3AD203B41FA5}">
                      <a16:colId xmlns:a16="http://schemas.microsoft.com/office/drawing/2014/main" val="20003"/>
                    </a:ext>
                  </a:extLst>
                </a:gridCol>
              </a:tblGrid>
              <a:tr h="370840">
                <a:tc>
                  <a:txBody>
                    <a:bodyPr/>
                    <a:lstStyle/>
                    <a:p>
                      <a:r>
                        <a:rPr lang="el-GR" dirty="0"/>
                        <a:t>ΚΑΜΨΗ</a:t>
                      </a:r>
                    </a:p>
                  </a:txBody>
                  <a:tcPr/>
                </a:tc>
                <a:tc>
                  <a:txBody>
                    <a:bodyPr/>
                    <a:lstStyle/>
                    <a:p>
                      <a:r>
                        <a:rPr lang="el-GR" dirty="0"/>
                        <a:t>ΕΚΤΑΣΗ</a:t>
                      </a:r>
                    </a:p>
                  </a:txBody>
                  <a:tcPr/>
                </a:tc>
                <a:tc>
                  <a:txBody>
                    <a:bodyPr/>
                    <a:lstStyle/>
                    <a:p>
                      <a:r>
                        <a:rPr lang="el-GR" dirty="0"/>
                        <a:t>ΠΛΑΓΙΑ ΚΑΜΨΗ</a:t>
                      </a:r>
                    </a:p>
                  </a:txBody>
                  <a:tcPr/>
                </a:tc>
                <a:tc>
                  <a:txBody>
                    <a:bodyPr/>
                    <a:lstStyle/>
                    <a:p>
                      <a:r>
                        <a:rPr lang="el-GR" dirty="0"/>
                        <a:t>ΣΤΡΟΦΗ</a:t>
                      </a:r>
                    </a:p>
                  </a:txBody>
                  <a:tcPr/>
                </a:tc>
                <a:extLst>
                  <a:ext uri="{0D108BD9-81ED-4DB2-BD59-A6C34878D82A}">
                    <a16:rowId xmlns:a16="http://schemas.microsoft.com/office/drawing/2014/main" val="10000"/>
                  </a:ext>
                </a:extLst>
              </a:tr>
              <a:tr h="370840">
                <a:tc>
                  <a:txBody>
                    <a:bodyPr/>
                    <a:lstStyle/>
                    <a:p>
                      <a:r>
                        <a:rPr lang="el-GR" dirty="0"/>
                        <a:t>Άμφω</a:t>
                      </a:r>
                    </a:p>
                    <a:p>
                      <a:r>
                        <a:rPr lang="el-GR" baseline="0" dirty="0"/>
                        <a:t> επιμήκους τραχηλικού, σκαληνοί, </a:t>
                      </a:r>
                    </a:p>
                    <a:p>
                      <a:r>
                        <a:rPr lang="el-GR" baseline="0" dirty="0" err="1"/>
                        <a:t>Στ.κλ.μστ</a:t>
                      </a:r>
                      <a:endParaRPr lang="el-GR" dirty="0"/>
                    </a:p>
                  </a:txBody>
                  <a:tcPr/>
                </a:tc>
                <a:tc>
                  <a:txBody>
                    <a:bodyPr/>
                    <a:lstStyle/>
                    <a:p>
                      <a:r>
                        <a:rPr lang="el-GR" dirty="0"/>
                        <a:t>Άμφω </a:t>
                      </a:r>
                      <a:r>
                        <a:rPr lang="el-GR" dirty="0" err="1"/>
                        <a:t>Σπληνιοειδής</a:t>
                      </a:r>
                      <a:endParaRPr lang="el-GR" dirty="0"/>
                    </a:p>
                    <a:p>
                      <a:r>
                        <a:rPr lang="el-GR" dirty="0" err="1"/>
                        <a:t>Ανελκτηρας</a:t>
                      </a:r>
                      <a:r>
                        <a:rPr lang="el-GR" dirty="0"/>
                        <a:t> ωμοπλάτης,</a:t>
                      </a:r>
                    </a:p>
                    <a:p>
                      <a:r>
                        <a:rPr lang="el-GR" dirty="0" err="1"/>
                        <a:t>Λαγονοπλευρικος</a:t>
                      </a:r>
                      <a:endParaRPr lang="el-GR" dirty="0"/>
                    </a:p>
                    <a:p>
                      <a:r>
                        <a:rPr lang="el-GR" dirty="0" err="1"/>
                        <a:t>Ημιακανθώδης</a:t>
                      </a:r>
                      <a:r>
                        <a:rPr lang="el-GR" dirty="0"/>
                        <a:t> κεφαλικός </a:t>
                      </a:r>
                    </a:p>
                    <a:p>
                      <a:r>
                        <a:rPr lang="el-GR" dirty="0" err="1"/>
                        <a:t>Ημιακανθώδης</a:t>
                      </a:r>
                      <a:r>
                        <a:rPr lang="el-GR" dirty="0"/>
                        <a:t> αυχενικός </a:t>
                      </a:r>
                      <a:r>
                        <a:rPr lang="el-GR" dirty="0" err="1"/>
                        <a:t>Μήκιστος</a:t>
                      </a:r>
                      <a:endParaRPr lang="el-GR" dirty="0"/>
                    </a:p>
                    <a:p>
                      <a:r>
                        <a:rPr lang="el-GR" dirty="0"/>
                        <a:t>Πολυσχιδής</a:t>
                      </a:r>
                    </a:p>
                    <a:p>
                      <a:r>
                        <a:rPr lang="el-GR" dirty="0"/>
                        <a:t>Εν τω</a:t>
                      </a:r>
                      <a:r>
                        <a:rPr lang="el-GR" baseline="0" dirty="0"/>
                        <a:t> βάθει στιβάδα</a:t>
                      </a:r>
                    </a:p>
                    <a:p>
                      <a:r>
                        <a:rPr lang="el-GR" baseline="0" dirty="0"/>
                        <a:t>τραπεζοειδής</a:t>
                      </a:r>
                      <a:endParaRPr lang="el-GR" dirty="0"/>
                    </a:p>
                  </a:txBody>
                  <a:tcPr/>
                </a:tc>
                <a:tc>
                  <a:txBody>
                    <a:bodyPr/>
                    <a:lstStyle/>
                    <a:p>
                      <a:r>
                        <a:rPr lang="el-GR" dirty="0" err="1"/>
                        <a:t>Ετερο</a:t>
                      </a:r>
                      <a:r>
                        <a:rPr lang="el-GR" dirty="0"/>
                        <a:t> </a:t>
                      </a:r>
                      <a:r>
                        <a:rPr lang="el-GR" dirty="0" err="1"/>
                        <a:t>λαγονοπλευρικού</a:t>
                      </a:r>
                      <a:endParaRPr lang="el-GR" dirty="0"/>
                    </a:p>
                    <a:p>
                      <a:r>
                        <a:rPr lang="el-GR" dirty="0" err="1"/>
                        <a:t>Μηκιστού</a:t>
                      </a:r>
                      <a:r>
                        <a:rPr lang="el-GR" dirty="0"/>
                        <a:t>, </a:t>
                      </a:r>
                      <a:r>
                        <a:rPr lang="el-GR" dirty="0" err="1"/>
                        <a:t>σπληνιοειδή</a:t>
                      </a:r>
                      <a:r>
                        <a:rPr lang="el-GR" baseline="0" dirty="0"/>
                        <a:t> </a:t>
                      </a:r>
                    </a:p>
                    <a:p>
                      <a:endParaRPr lang="el-GR" b="1" baseline="0" dirty="0"/>
                    </a:p>
                    <a:p>
                      <a:r>
                        <a:rPr lang="el-GR" b="1" baseline="0" dirty="0" err="1"/>
                        <a:t>μεσεγκάρσιοι</a:t>
                      </a:r>
                      <a:r>
                        <a:rPr lang="el-GR" b="1" baseline="0" dirty="0"/>
                        <a:t>, σκαληνοί</a:t>
                      </a:r>
                      <a:endParaRPr lang="el-GR" b="1" dirty="0"/>
                    </a:p>
                  </a:txBody>
                  <a:tcPr/>
                </a:tc>
                <a:tc>
                  <a:txBody>
                    <a:bodyPr/>
                    <a:lstStyle/>
                    <a:p>
                      <a:r>
                        <a:rPr lang="el-GR" dirty="0" err="1"/>
                        <a:t>Ετερο</a:t>
                      </a:r>
                      <a:endParaRPr lang="el-GR" dirty="0"/>
                    </a:p>
                    <a:p>
                      <a:r>
                        <a:rPr lang="el-GR" dirty="0"/>
                        <a:t>Στροφέων νώτων, </a:t>
                      </a:r>
                      <a:r>
                        <a:rPr lang="el-GR" dirty="0" err="1"/>
                        <a:t>ημιακανθώδης</a:t>
                      </a:r>
                      <a:r>
                        <a:rPr lang="el-GR" dirty="0"/>
                        <a:t> </a:t>
                      </a:r>
                      <a:r>
                        <a:rPr lang="el-GR" dirty="0" err="1"/>
                        <a:t>κεφ</a:t>
                      </a:r>
                      <a:r>
                        <a:rPr lang="el-GR" dirty="0"/>
                        <a:t> και </a:t>
                      </a:r>
                      <a:r>
                        <a:rPr lang="el-GR" dirty="0" err="1"/>
                        <a:t>αυχ</a:t>
                      </a:r>
                      <a:r>
                        <a:rPr lang="el-GR" dirty="0"/>
                        <a:t> , πολυσχιδής,</a:t>
                      </a:r>
                      <a:r>
                        <a:rPr lang="el-GR" baseline="0" dirty="0"/>
                        <a:t> </a:t>
                      </a:r>
                      <a:r>
                        <a:rPr lang="el-GR" baseline="0" dirty="0" err="1"/>
                        <a:t>σπληνιοειδής</a:t>
                      </a:r>
                      <a:endParaRPr lang="el-GR" dirty="0"/>
                    </a:p>
                  </a:txBody>
                  <a:tcPr/>
                </a:tc>
                <a:extLst>
                  <a:ext uri="{0D108BD9-81ED-4DB2-BD59-A6C34878D82A}">
                    <a16:rowId xmlns:a16="http://schemas.microsoft.com/office/drawing/2014/main" val="10001"/>
                  </a:ext>
                </a:extLst>
              </a:tr>
            </a:tbl>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ΚΙΝΗΣΕΙΣ ΑΤΛΑΝΤΟΪΝΙΑΚΩΝ ΑΡΘΡΩΣΕΩΝ</a:t>
            </a:r>
          </a:p>
        </p:txBody>
      </p:sp>
      <p:graphicFrame>
        <p:nvGraphicFramePr>
          <p:cNvPr id="4" name="3 - Θέση περιεχομένου"/>
          <p:cNvGraphicFramePr>
            <a:graphicFrameLocks noGrp="1"/>
          </p:cNvGraphicFramePr>
          <p:nvPr>
            <p:ph idx="1"/>
          </p:nvPr>
        </p:nvGraphicFramePr>
        <p:xfrm>
          <a:off x="457200" y="1600200"/>
          <a:ext cx="8686800" cy="2108200"/>
        </p:xfrm>
        <a:graphic>
          <a:graphicData uri="http://schemas.openxmlformats.org/drawingml/2006/table">
            <a:tbl>
              <a:tblPr firstRow="1" bandRow="1">
                <a:tableStyleId>{21E4AEA4-8DFA-4A89-87EB-49C32662AFE0}</a:tableStyleId>
              </a:tblPr>
              <a:tblGrid>
                <a:gridCol w="3177098">
                  <a:extLst>
                    <a:ext uri="{9D8B030D-6E8A-4147-A177-3AD203B41FA5}">
                      <a16:colId xmlns:a16="http://schemas.microsoft.com/office/drawing/2014/main" val="20000"/>
                    </a:ext>
                  </a:extLst>
                </a:gridCol>
                <a:gridCol w="2614102">
                  <a:extLst>
                    <a:ext uri="{9D8B030D-6E8A-4147-A177-3AD203B41FA5}">
                      <a16:colId xmlns:a16="http://schemas.microsoft.com/office/drawing/2014/main" val="20001"/>
                    </a:ext>
                  </a:extLst>
                </a:gridCol>
                <a:gridCol w="2895600">
                  <a:extLst>
                    <a:ext uri="{9D8B030D-6E8A-4147-A177-3AD203B41FA5}">
                      <a16:colId xmlns:a16="http://schemas.microsoft.com/office/drawing/2014/main" val="20002"/>
                    </a:ext>
                  </a:extLst>
                </a:gridCol>
              </a:tblGrid>
              <a:tr h="370840">
                <a:tc>
                  <a:txBody>
                    <a:bodyPr/>
                    <a:lstStyle/>
                    <a:p>
                      <a:r>
                        <a:rPr lang="el-GR" dirty="0"/>
                        <a:t>ΚΑΜΨΗ</a:t>
                      </a:r>
                    </a:p>
                  </a:txBody>
                  <a:tcPr/>
                </a:tc>
                <a:tc>
                  <a:txBody>
                    <a:bodyPr/>
                    <a:lstStyle/>
                    <a:p>
                      <a:r>
                        <a:rPr lang="el-GR" dirty="0"/>
                        <a:t>ΕΚΤΑΣΗ</a:t>
                      </a:r>
                    </a:p>
                  </a:txBody>
                  <a:tcPr/>
                </a:tc>
                <a:tc>
                  <a:txBody>
                    <a:bodyPr/>
                    <a:lstStyle/>
                    <a:p>
                      <a:r>
                        <a:rPr lang="el-GR" dirty="0"/>
                        <a:t>ΠΛΑΓΙΑ ΚΑΜΨΗ</a:t>
                      </a:r>
                    </a:p>
                  </a:txBody>
                  <a:tcPr/>
                </a:tc>
                <a:extLst>
                  <a:ext uri="{0D108BD9-81ED-4DB2-BD59-A6C34878D82A}">
                    <a16:rowId xmlns:a16="http://schemas.microsoft.com/office/drawing/2014/main" val="10000"/>
                  </a:ext>
                </a:extLst>
              </a:tr>
              <a:tr h="370840">
                <a:tc>
                  <a:txBody>
                    <a:bodyPr/>
                    <a:lstStyle/>
                    <a:p>
                      <a:r>
                        <a:rPr lang="el-GR" dirty="0"/>
                        <a:t>Επιμήκης κεφαλικός</a:t>
                      </a:r>
                    </a:p>
                    <a:p>
                      <a:r>
                        <a:rPr lang="el-GR" dirty="0" err="1"/>
                        <a:t>Πρ</a:t>
                      </a:r>
                      <a:r>
                        <a:rPr lang="el-GR" dirty="0"/>
                        <a:t>.  ορθός κεφαλικός</a:t>
                      </a:r>
                    </a:p>
                    <a:p>
                      <a:r>
                        <a:rPr lang="el-GR" dirty="0" err="1"/>
                        <a:t>Πρ</a:t>
                      </a:r>
                      <a:r>
                        <a:rPr lang="el-GR" dirty="0"/>
                        <a:t>. </a:t>
                      </a:r>
                      <a:r>
                        <a:rPr lang="el-GR" dirty="0" err="1"/>
                        <a:t>στ.κλ.μαστ</a:t>
                      </a:r>
                      <a:r>
                        <a:rPr lang="el-GR" dirty="0"/>
                        <a:t>.</a:t>
                      </a:r>
                    </a:p>
                    <a:p>
                      <a:r>
                        <a:rPr lang="el-GR" dirty="0"/>
                        <a:t>Άνω και κάτω υοειδούς  οστού μυς</a:t>
                      </a:r>
                    </a:p>
                    <a:p>
                      <a:endParaRPr lang="el-GR" dirty="0"/>
                    </a:p>
                  </a:txBody>
                  <a:tcPr/>
                </a:tc>
                <a:tc>
                  <a:txBody>
                    <a:bodyPr/>
                    <a:lstStyle/>
                    <a:p>
                      <a:r>
                        <a:rPr lang="el-GR" dirty="0"/>
                        <a:t>Οπ. Ορθοί κεφαλικοί</a:t>
                      </a:r>
                    </a:p>
                    <a:p>
                      <a:r>
                        <a:rPr lang="el-GR" dirty="0"/>
                        <a:t>Άνω λοξοί κεφαλικοί</a:t>
                      </a:r>
                    </a:p>
                    <a:p>
                      <a:r>
                        <a:rPr lang="el-GR" dirty="0" err="1"/>
                        <a:t>Σπληνιοειδέις</a:t>
                      </a:r>
                      <a:endParaRPr lang="el-GR" dirty="0"/>
                    </a:p>
                    <a:p>
                      <a:r>
                        <a:rPr lang="el-GR" dirty="0" err="1"/>
                        <a:t>Μήκιστός</a:t>
                      </a:r>
                      <a:endParaRPr lang="el-GR" dirty="0"/>
                    </a:p>
                    <a:p>
                      <a:r>
                        <a:rPr lang="el-GR" dirty="0" err="1"/>
                        <a:t>Τραπεζοείδής</a:t>
                      </a:r>
                      <a:endParaRPr lang="el-GR" dirty="0"/>
                    </a:p>
                  </a:txBody>
                  <a:tcPr/>
                </a:tc>
                <a:tc>
                  <a:txBody>
                    <a:bodyPr/>
                    <a:lstStyle/>
                    <a:p>
                      <a:r>
                        <a:rPr lang="el-GR" dirty="0"/>
                        <a:t>Στ. κλ..</a:t>
                      </a:r>
                      <a:r>
                        <a:rPr lang="el-GR" dirty="0" err="1"/>
                        <a:t>μαστ</a:t>
                      </a:r>
                      <a:endParaRPr lang="el-GR" dirty="0"/>
                    </a:p>
                    <a:p>
                      <a:r>
                        <a:rPr lang="el-GR" dirty="0"/>
                        <a:t>Άνω λοξοί κεφαλικοί</a:t>
                      </a:r>
                    </a:p>
                    <a:p>
                      <a:r>
                        <a:rPr lang="el-GR" dirty="0"/>
                        <a:t>Πλάγιος ορθός κεφαλικός</a:t>
                      </a:r>
                    </a:p>
                    <a:p>
                      <a:r>
                        <a:rPr lang="el-GR" dirty="0" err="1"/>
                        <a:t>Μήκιστος</a:t>
                      </a:r>
                      <a:r>
                        <a:rPr lang="el-GR" dirty="0"/>
                        <a:t> κεφαλικός</a:t>
                      </a:r>
                    </a:p>
                    <a:p>
                      <a:r>
                        <a:rPr lang="el-GR" dirty="0" err="1"/>
                        <a:t>Σπληνιοειδής</a:t>
                      </a:r>
                      <a:r>
                        <a:rPr lang="el-GR" dirty="0"/>
                        <a:t> κεφαλικός</a:t>
                      </a:r>
                    </a:p>
                  </a:txBody>
                  <a:tcPr/>
                </a:tc>
                <a:extLst>
                  <a:ext uri="{0D108BD9-81ED-4DB2-BD59-A6C34878D82A}">
                    <a16:rowId xmlns:a16="http://schemas.microsoft.com/office/drawing/2014/main" val="10001"/>
                  </a:ext>
                </a:extLst>
              </a:tr>
            </a:tbl>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ΚΙΝΗΣΕΙΣ ΑΤΛΑΝΤΟΑΞΟΝΙΚΩΝ ΑΡΘΡΩΣΕΩΝ</a:t>
            </a:r>
          </a:p>
        </p:txBody>
      </p:sp>
      <p:graphicFrame>
        <p:nvGraphicFramePr>
          <p:cNvPr id="4" name="3 - Θέση περιεχομένου"/>
          <p:cNvGraphicFramePr>
            <a:graphicFrameLocks noGrp="1"/>
          </p:cNvGraphicFramePr>
          <p:nvPr>
            <p:ph idx="1"/>
          </p:nvPr>
        </p:nvGraphicFramePr>
        <p:xfrm>
          <a:off x="457200" y="1600200"/>
          <a:ext cx="8229600" cy="2494280"/>
        </p:xfrm>
        <a:graphic>
          <a:graphicData uri="http://schemas.openxmlformats.org/drawingml/2006/table">
            <a:tbl>
              <a:tblPr firstRow="1" bandRow="1">
                <a:tableStyleId>{21E4AEA4-8DFA-4A89-87EB-49C32662AFE0}</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70840">
                <a:tc>
                  <a:txBody>
                    <a:bodyPr/>
                    <a:lstStyle/>
                    <a:p>
                      <a:r>
                        <a:rPr lang="el-GR" dirty="0"/>
                        <a:t>ΣΤΡΟΦΗ ΟΜΟΠΛΕΥΡΑ</a:t>
                      </a:r>
                    </a:p>
                  </a:txBody>
                  <a:tcPr/>
                </a:tc>
                <a:tc>
                  <a:txBody>
                    <a:bodyPr/>
                    <a:lstStyle/>
                    <a:p>
                      <a:r>
                        <a:rPr lang="el-GR" dirty="0"/>
                        <a:t>ΣΤΡΟΦΗ ΕΤΕΡΟΠΛΕΥΡΑ</a:t>
                      </a:r>
                    </a:p>
                  </a:txBody>
                  <a:tcPr/>
                </a:tc>
                <a:extLst>
                  <a:ext uri="{0D108BD9-81ED-4DB2-BD59-A6C34878D82A}">
                    <a16:rowId xmlns:a16="http://schemas.microsoft.com/office/drawing/2014/main" val="10000"/>
                  </a:ext>
                </a:extLst>
              </a:tr>
              <a:tr h="370840">
                <a:tc>
                  <a:txBody>
                    <a:bodyPr/>
                    <a:lstStyle/>
                    <a:p>
                      <a:r>
                        <a:rPr lang="el-GR" dirty="0"/>
                        <a:t>Κάτω</a:t>
                      </a:r>
                      <a:r>
                        <a:rPr lang="el-GR" baseline="0" dirty="0"/>
                        <a:t> λοξός κεφαλικός</a:t>
                      </a:r>
                      <a:endParaRPr lang="el-GR" dirty="0"/>
                    </a:p>
                  </a:txBody>
                  <a:tcPr/>
                </a:tc>
                <a:tc>
                  <a:txBody>
                    <a:bodyPr/>
                    <a:lstStyle/>
                    <a:p>
                      <a:r>
                        <a:rPr lang="el-GR" dirty="0" err="1"/>
                        <a:t>Στ.κλ</a:t>
                      </a:r>
                      <a:r>
                        <a:rPr lang="el-GR" dirty="0"/>
                        <a:t>..</a:t>
                      </a:r>
                      <a:r>
                        <a:rPr lang="el-GR" dirty="0" err="1"/>
                        <a:t>μαστ</a:t>
                      </a:r>
                      <a:r>
                        <a:rPr lang="el-GR" dirty="0"/>
                        <a:t>.</a:t>
                      </a:r>
                    </a:p>
                  </a:txBody>
                  <a:tcPr/>
                </a:tc>
                <a:extLst>
                  <a:ext uri="{0D108BD9-81ED-4DB2-BD59-A6C34878D82A}">
                    <a16:rowId xmlns:a16="http://schemas.microsoft.com/office/drawing/2014/main" val="10001"/>
                  </a:ext>
                </a:extLst>
              </a:tr>
              <a:tr h="370840">
                <a:tc>
                  <a:txBody>
                    <a:bodyPr/>
                    <a:lstStyle/>
                    <a:p>
                      <a:r>
                        <a:rPr lang="el-GR" dirty="0"/>
                        <a:t>Οπίσθιο ορθός κεφαλικός</a:t>
                      </a:r>
                    </a:p>
                    <a:p>
                      <a:r>
                        <a:rPr lang="el-GR" dirty="0"/>
                        <a:t>(μείζων και ελάσσων)</a:t>
                      </a:r>
                    </a:p>
                  </a:txBody>
                  <a:tcPr/>
                </a:tc>
                <a:tc>
                  <a:txBody>
                    <a:bodyPr/>
                    <a:lstStyle/>
                    <a:p>
                      <a:r>
                        <a:rPr lang="el-GR" dirty="0" err="1"/>
                        <a:t>Ημιακανθώδης</a:t>
                      </a:r>
                      <a:r>
                        <a:rPr lang="el-GR" baseline="0" dirty="0"/>
                        <a:t> κεφαλικός</a:t>
                      </a:r>
                      <a:endParaRPr lang="el-GR" dirty="0"/>
                    </a:p>
                  </a:txBody>
                  <a:tcPr/>
                </a:tc>
                <a:extLst>
                  <a:ext uri="{0D108BD9-81ED-4DB2-BD59-A6C34878D82A}">
                    <a16:rowId xmlns:a16="http://schemas.microsoft.com/office/drawing/2014/main" val="10002"/>
                  </a:ext>
                </a:extLst>
              </a:tr>
              <a:tr h="370840">
                <a:tc>
                  <a:txBody>
                    <a:bodyPr/>
                    <a:lstStyle/>
                    <a:p>
                      <a:r>
                        <a:rPr lang="el-GR" dirty="0" err="1"/>
                        <a:t>Μήκιστος</a:t>
                      </a:r>
                      <a:r>
                        <a:rPr lang="el-GR" dirty="0"/>
                        <a:t> κεφαλικός</a:t>
                      </a:r>
                    </a:p>
                  </a:txBody>
                  <a:tcPr/>
                </a:tc>
                <a:tc>
                  <a:txBody>
                    <a:bodyPr/>
                    <a:lstStyle/>
                    <a:p>
                      <a:endParaRPr lang="el-GR" dirty="0"/>
                    </a:p>
                  </a:txBody>
                  <a:tcPr/>
                </a:tc>
                <a:extLst>
                  <a:ext uri="{0D108BD9-81ED-4DB2-BD59-A6C34878D82A}">
                    <a16:rowId xmlns:a16="http://schemas.microsoft.com/office/drawing/2014/main" val="10003"/>
                  </a:ext>
                </a:extLst>
              </a:tr>
              <a:tr h="370840">
                <a:tc>
                  <a:txBody>
                    <a:bodyPr/>
                    <a:lstStyle/>
                    <a:p>
                      <a:r>
                        <a:rPr lang="el-GR" dirty="0" err="1"/>
                        <a:t>Σπληνιοειδής</a:t>
                      </a:r>
                      <a:r>
                        <a:rPr lang="el-GR" dirty="0"/>
                        <a:t> κεφαλικός</a:t>
                      </a:r>
                    </a:p>
                  </a:txBody>
                  <a:tcPr/>
                </a:tc>
                <a:tc>
                  <a:txBody>
                    <a:bodyPr/>
                    <a:lstStyle/>
                    <a:p>
                      <a:endParaRPr lang="el-GR" dirty="0"/>
                    </a:p>
                  </a:txBody>
                  <a:tcPr/>
                </a:tc>
                <a:extLst>
                  <a:ext uri="{0D108BD9-81ED-4DB2-BD59-A6C34878D82A}">
                    <a16:rowId xmlns:a16="http://schemas.microsoft.com/office/drawing/2014/main" val="10004"/>
                  </a:ext>
                </a:extLst>
              </a:tr>
              <a:tr h="370840">
                <a:tc>
                  <a:txBody>
                    <a:bodyPr/>
                    <a:lstStyle/>
                    <a:p>
                      <a:endParaRPr lang="el-GR" dirty="0"/>
                    </a:p>
                  </a:txBody>
                  <a:tcPr/>
                </a:tc>
                <a:tc>
                  <a:txBody>
                    <a:bodyPr/>
                    <a:lstStyle/>
                    <a:p>
                      <a:endParaRPr lang="el-GR" dirty="0"/>
                    </a:p>
                  </a:txBody>
                  <a:tcPr/>
                </a:tc>
                <a:extLst>
                  <a:ext uri="{0D108BD9-81ED-4DB2-BD59-A6C34878D82A}">
                    <a16:rowId xmlns:a16="http://schemas.microsoft.com/office/drawing/2014/main" val="10005"/>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ΑΥΧΕΝΙΚΟΙ ΣΠΟΝΔΥΛΟΙ</a:t>
            </a:r>
          </a:p>
        </p:txBody>
      </p:sp>
      <p:sp>
        <p:nvSpPr>
          <p:cNvPr id="3" name="2 - Θέση περιεχομένου"/>
          <p:cNvSpPr>
            <a:spLocks noGrp="1"/>
          </p:cNvSpPr>
          <p:nvPr>
            <p:ph idx="1"/>
          </p:nvPr>
        </p:nvSpPr>
        <p:spPr/>
        <p:txBody>
          <a:bodyPr>
            <a:normAutofit fontScale="85000" lnSpcReduction="10000"/>
          </a:bodyPr>
          <a:lstStyle/>
          <a:p>
            <a:r>
              <a:rPr lang="el-GR" dirty="0">
                <a:solidFill>
                  <a:srgbClr val="FF0000"/>
                </a:solidFill>
              </a:rPr>
              <a:t>Α1-Άτλας</a:t>
            </a:r>
            <a:r>
              <a:rPr lang="el-GR" dirty="0"/>
              <a:t>.  Ο πλατύτερος αυχενικός σπόνδυλος. </a:t>
            </a:r>
            <a:r>
              <a:rPr lang="el-GR" u="sng" dirty="0"/>
              <a:t>Ούτε σώμα, ούτε ακανθώδη απόφυση</a:t>
            </a:r>
            <a:r>
              <a:rPr lang="el-GR" dirty="0"/>
              <a:t>. Σχήμα δακτυλίου με  πλάγια ογκώματα. Οι εγκάρσιες αποφύσεις εκφύονται από πλάγια ογκώματα προς τα έξω. Οι κοίλες άνω αρθρικές επιφάνειες </a:t>
            </a:r>
            <a:r>
              <a:rPr lang="el-GR" u="sng" dirty="0"/>
              <a:t>πλάγιων ογκωμάτων </a:t>
            </a:r>
            <a:r>
              <a:rPr lang="el-GR" dirty="0"/>
              <a:t>αρθρώνονται με ινιακούς </a:t>
            </a:r>
            <a:r>
              <a:rPr lang="el-GR" dirty="0" err="1"/>
              <a:t>κόνδυλους</a:t>
            </a:r>
            <a:r>
              <a:rPr lang="el-GR" dirty="0"/>
              <a:t> (πλάγια μείζονος τρήματος). Μεταξύ πλάγιων ογκωμάτων εκτείνονται το </a:t>
            </a:r>
            <a:r>
              <a:rPr lang="el-GR" u="sng" dirty="0"/>
              <a:t>πρόσθιο και οπίσθιο </a:t>
            </a:r>
            <a:r>
              <a:rPr lang="el-GR" dirty="0"/>
              <a:t>(αντιστοιχεί στο πέταλο) </a:t>
            </a:r>
            <a:r>
              <a:rPr lang="el-GR" u="sng" dirty="0"/>
              <a:t>τόξο</a:t>
            </a:r>
            <a:r>
              <a:rPr lang="el-GR" dirty="0"/>
              <a:t> σχηματίζοντας πλήρη δακτύλιο. Το οπίσθιο έχει μία </a:t>
            </a:r>
            <a:r>
              <a:rPr lang="el-GR" u="sng" dirty="0"/>
              <a:t>αύλακα για τη σπονδυλική αρτηρία </a:t>
            </a:r>
            <a:r>
              <a:rPr lang="el-GR" dirty="0"/>
              <a:t>και </a:t>
            </a:r>
            <a:r>
              <a:rPr lang="el-GR" u="sng" dirty="0"/>
              <a:t>την Α1 ρίζα</a:t>
            </a:r>
            <a:r>
              <a:rPr lang="el-GR" dirty="0"/>
              <a:t>. Υποστηρίζει κρανίο και στρέφεται πάνω στον Α2.</a:t>
            </a:r>
          </a:p>
          <a:p>
            <a:endParaRPr lang="el-GR"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Σχετική εικόνα"/>
          <p:cNvPicPr>
            <a:picLocks noChangeAspect="1" noChangeArrowheads="1"/>
          </p:cNvPicPr>
          <p:nvPr/>
        </p:nvPicPr>
        <p:blipFill>
          <a:blip r:embed="rId2" cstate="print"/>
          <a:srcRect/>
          <a:stretch>
            <a:fillRect/>
          </a:stretch>
        </p:blipFill>
        <p:spPr bwMode="auto">
          <a:xfrm>
            <a:off x="0" y="785794"/>
            <a:ext cx="6989139" cy="5214974"/>
          </a:xfrm>
          <a:prstGeom prst="rect">
            <a:avLst/>
          </a:prstGeom>
          <a:noFill/>
        </p:spPr>
      </p:pic>
      <p:graphicFrame>
        <p:nvGraphicFramePr>
          <p:cNvPr id="3" name="2 - Πίνακας"/>
          <p:cNvGraphicFramePr>
            <a:graphicFrameLocks noGrp="1"/>
          </p:cNvGraphicFramePr>
          <p:nvPr/>
        </p:nvGraphicFramePr>
        <p:xfrm>
          <a:off x="7054438" y="428604"/>
          <a:ext cx="2089562" cy="4212918"/>
        </p:xfrm>
        <a:graphic>
          <a:graphicData uri="http://schemas.openxmlformats.org/drawingml/2006/table">
            <a:tbl>
              <a:tblPr firstRow="1" bandRow="1">
                <a:tableStyleId>{08FB837D-C827-4EFA-A057-4D05807E0F7C}</a:tableStyleId>
              </a:tblPr>
              <a:tblGrid>
                <a:gridCol w="2089562">
                  <a:extLst>
                    <a:ext uri="{9D8B030D-6E8A-4147-A177-3AD203B41FA5}">
                      <a16:colId xmlns:a16="http://schemas.microsoft.com/office/drawing/2014/main" val="20000"/>
                    </a:ext>
                  </a:extLst>
                </a:gridCol>
              </a:tblGrid>
              <a:tr h="1008066">
                <a:tc>
                  <a:txBody>
                    <a:bodyPr/>
                    <a:lstStyle/>
                    <a:p>
                      <a:r>
                        <a:rPr lang="el-GR" dirty="0">
                          <a:solidFill>
                            <a:schemeClr val="tx1"/>
                          </a:solidFill>
                        </a:rPr>
                        <a:t>Κάμψη: 5</a:t>
                      </a:r>
                    </a:p>
                    <a:p>
                      <a:r>
                        <a:rPr lang="el-GR" dirty="0">
                          <a:solidFill>
                            <a:schemeClr val="tx1"/>
                          </a:solidFill>
                        </a:rPr>
                        <a:t>Έκταση: 10</a:t>
                      </a:r>
                    </a:p>
                    <a:p>
                      <a:r>
                        <a:rPr lang="el-GR" dirty="0">
                          <a:solidFill>
                            <a:schemeClr val="tx1"/>
                          </a:solidFill>
                        </a:rPr>
                        <a:t>(</a:t>
                      </a:r>
                      <a:r>
                        <a:rPr lang="en-US" dirty="0">
                          <a:solidFill>
                            <a:schemeClr val="tx1"/>
                          </a:solidFill>
                        </a:rPr>
                        <a:t>protraction,</a:t>
                      </a:r>
                      <a:r>
                        <a:rPr lang="en-US" baseline="0" dirty="0">
                          <a:solidFill>
                            <a:schemeClr val="tx1"/>
                          </a:solidFill>
                        </a:rPr>
                        <a:t> retraction)</a:t>
                      </a:r>
                      <a:endParaRPr lang="el-GR" dirty="0">
                        <a:solidFill>
                          <a:schemeClr val="tx1"/>
                        </a:solidFill>
                      </a:endParaRPr>
                    </a:p>
                  </a:txBody>
                  <a:tcPr/>
                </a:tc>
                <a:extLst>
                  <a:ext uri="{0D108BD9-81ED-4DB2-BD59-A6C34878D82A}">
                    <a16:rowId xmlns:a16="http://schemas.microsoft.com/office/drawing/2014/main" val="10000"/>
                  </a:ext>
                </a:extLst>
              </a:tr>
              <a:tr h="1008066">
                <a:tc>
                  <a:txBody>
                    <a:bodyPr/>
                    <a:lstStyle/>
                    <a:p>
                      <a:r>
                        <a:rPr lang="el-GR" dirty="0"/>
                        <a:t>Κάμψη: 5</a:t>
                      </a:r>
                    </a:p>
                    <a:p>
                      <a:r>
                        <a:rPr lang="el-GR" dirty="0"/>
                        <a:t>Έκταση: 10</a:t>
                      </a:r>
                    </a:p>
                  </a:txBody>
                  <a:tcPr/>
                </a:tc>
                <a:extLst>
                  <a:ext uri="{0D108BD9-81ED-4DB2-BD59-A6C34878D82A}">
                    <a16:rowId xmlns:a16="http://schemas.microsoft.com/office/drawing/2014/main" val="10001"/>
                  </a:ext>
                </a:extLst>
              </a:tr>
              <a:tr h="1008066">
                <a:tc>
                  <a:txBody>
                    <a:bodyPr/>
                    <a:lstStyle/>
                    <a:p>
                      <a:r>
                        <a:rPr lang="el-GR" dirty="0"/>
                        <a:t>Κάμψη: 35</a:t>
                      </a:r>
                    </a:p>
                    <a:p>
                      <a:r>
                        <a:rPr lang="el-GR" dirty="0"/>
                        <a:t>Έκταση: 70</a:t>
                      </a:r>
                    </a:p>
                  </a:txBody>
                  <a:tcPr/>
                </a:tc>
                <a:extLst>
                  <a:ext uri="{0D108BD9-81ED-4DB2-BD59-A6C34878D82A}">
                    <a16:rowId xmlns:a16="http://schemas.microsoft.com/office/drawing/2014/main" val="10002"/>
                  </a:ext>
                </a:extLst>
              </a:tr>
              <a:tr h="1008066">
                <a:tc>
                  <a:txBody>
                    <a:bodyPr/>
                    <a:lstStyle/>
                    <a:p>
                      <a:r>
                        <a:rPr lang="el-GR" dirty="0">
                          <a:solidFill>
                            <a:srgbClr val="FF0000"/>
                          </a:solidFill>
                        </a:rPr>
                        <a:t>Κάμψη: 45-50</a:t>
                      </a:r>
                    </a:p>
                    <a:p>
                      <a:r>
                        <a:rPr lang="el-GR" dirty="0">
                          <a:solidFill>
                            <a:srgbClr val="FF0000"/>
                          </a:solidFill>
                        </a:rPr>
                        <a:t>Έκταση: 85</a:t>
                      </a:r>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image"/>
          <p:cNvPicPr>
            <a:picLocks noChangeAspect="1" noChangeArrowheads="1"/>
          </p:cNvPicPr>
          <p:nvPr/>
        </p:nvPicPr>
        <p:blipFill>
          <a:blip r:embed="rId2" cstate="print"/>
          <a:srcRect/>
          <a:stretch>
            <a:fillRect/>
          </a:stretch>
        </p:blipFill>
        <p:spPr bwMode="auto">
          <a:xfrm>
            <a:off x="0" y="428604"/>
            <a:ext cx="6843008" cy="5000660"/>
          </a:xfrm>
          <a:prstGeom prst="rect">
            <a:avLst/>
          </a:prstGeom>
          <a:noFill/>
        </p:spPr>
      </p:pic>
      <p:graphicFrame>
        <p:nvGraphicFramePr>
          <p:cNvPr id="3" name="2 - Πίνακας"/>
          <p:cNvGraphicFramePr>
            <a:graphicFrameLocks noGrp="1"/>
          </p:cNvGraphicFramePr>
          <p:nvPr/>
        </p:nvGraphicFramePr>
        <p:xfrm>
          <a:off x="7054438" y="428604"/>
          <a:ext cx="2089562" cy="4212918"/>
        </p:xfrm>
        <a:graphic>
          <a:graphicData uri="http://schemas.openxmlformats.org/drawingml/2006/table">
            <a:tbl>
              <a:tblPr firstRow="1" bandRow="1">
                <a:tableStyleId>{08FB837D-C827-4EFA-A057-4D05807E0F7C}</a:tableStyleId>
              </a:tblPr>
              <a:tblGrid>
                <a:gridCol w="2089562">
                  <a:extLst>
                    <a:ext uri="{9D8B030D-6E8A-4147-A177-3AD203B41FA5}">
                      <a16:colId xmlns:a16="http://schemas.microsoft.com/office/drawing/2014/main" val="20000"/>
                    </a:ext>
                  </a:extLst>
                </a:gridCol>
              </a:tblGrid>
              <a:tr h="1008066">
                <a:tc>
                  <a:txBody>
                    <a:bodyPr/>
                    <a:lstStyle/>
                    <a:p>
                      <a:r>
                        <a:rPr lang="el-GR" dirty="0">
                          <a:solidFill>
                            <a:schemeClr val="tx1"/>
                          </a:solidFill>
                        </a:rPr>
                        <a:t>Κάμψη: 5</a:t>
                      </a:r>
                    </a:p>
                    <a:p>
                      <a:r>
                        <a:rPr lang="el-GR" dirty="0">
                          <a:solidFill>
                            <a:schemeClr val="tx1"/>
                          </a:solidFill>
                        </a:rPr>
                        <a:t>Έκταση: 10</a:t>
                      </a:r>
                    </a:p>
                    <a:p>
                      <a:r>
                        <a:rPr lang="el-GR" dirty="0">
                          <a:solidFill>
                            <a:schemeClr val="tx1"/>
                          </a:solidFill>
                        </a:rPr>
                        <a:t>(</a:t>
                      </a:r>
                      <a:r>
                        <a:rPr lang="en-US" dirty="0">
                          <a:solidFill>
                            <a:schemeClr val="tx1"/>
                          </a:solidFill>
                        </a:rPr>
                        <a:t>protraction,</a:t>
                      </a:r>
                      <a:r>
                        <a:rPr lang="en-US" baseline="0" dirty="0">
                          <a:solidFill>
                            <a:schemeClr val="tx1"/>
                          </a:solidFill>
                        </a:rPr>
                        <a:t> retraction)</a:t>
                      </a:r>
                      <a:endParaRPr lang="el-GR" dirty="0">
                        <a:solidFill>
                          <a:schemeClr val="tx1"/>
                        </a:solidFill>
                      </a:endParaRPr>
                    </a:p>
                  </a:txBody>
                  <a:tcPr/>
                </a:tc>
                <a:extLst>
                  <a:ext uri="{0D108BD9-81ED-4DB2-BD59-A6C34878D82A}">
                    <a16:rowId xmlns:a16="http://schemas.microsoft.com/office/drawing/2014/main" val="10000"/>
                  </a:ext>
                </a:extLst>
              </a:tr>
              <a:tr h="1008066">
                <a:tc>
                  <a:txBody>
                    <a:bodyPr/>
                    <a:lstStyle/>
                    <a:p>
                      <a:r>
                        <a:rPr lang="el-GR" dirty="0"/>
                        <a:t>Κάμψη: 5</a:t>
                      </a:r>
                    </a:p>
                    <a:p>
                      <a:r>
                        <a:rPr lang="el-GR" dirty="0"/>
                        <a:t>Έκταση: 10</a:t>
                      </a:r>
                    </a:p>
                  </a:txBody>
                  <a:tcPr/>
                </a:tc>
                <a:extLst>
                  <a:ext uri="{0D108BD9-81ED-4DB2-BD59-A6C34878D82A}">
                    <a16:rowId xmlns:a16="http://schemas.microsoft.com/office/drawing/2014/main" val="10001"/>
                  </a:ext>
                </a:extLst>
              </a:tr>
              <a:tr h="1008066">
                <a:tc>
                  <a:txBody>
                    <a:bodyPr/>
                    <a:lstStyle/>
                    <a:p>
                      <a:r>
                        <a:rPr lang="el-GR" dirty="0"/>
                        <a:t>Κάμψη: 35</a:t>
                      </a:r>
                    </a:p>
                    <a:p>
                      <a:r>
                        <a:rPr lang="el-GR" dirty="0"/>
                        <a:t>Έκταση: 70</a:t>
                      </a:r>
                    </a:p>
                  </a:txBody>
                  <a:tcPr/>
                </a:tc>
                <a:extLst>
                  <a:ext uri="{0D108BD9-81ED-4DB2-BD59-A6C34878D82A}">
                    <a16:rowId xmlns:a16="http://schemas.microsoft.com/office/drawing/2014/main" val="10002"/>
                  </a:ext>
                </a:extLst>
              </a:tr>
              <a:tr h="1008066">
                <a:tc>
                  <a:txBody>
                    <a:bodyPr/>
                    <a:lstStyle/>
                    <a:p>
                      <a:r>
                        <a:rPr lang="el-GR" dirty="0">
                          <a:solidFill>
                            <a:srgbClr val="FF0000"/>
                          </a:solidFill>
                        </a:rPr>
                        <a:t>Κάμψη: 45-50</a:t>
                      </a:r>
                    </a:p>
                    <a:p>
                      <a:r>
                        <a:rPr lang="el-GR" dirty="0">
                          <a:solidFill>
                            <a:srgbClr val="FF0000"/>
                          </a:solidFill>
                        </a:rPr>
                        <a:t>Έκταση: 85</a:t>
                      </a:r>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image"/>
          <p:cNvPicPr>
            <a:picLocks noChangeAspect="1" noChangeArrowheads="1"/>
          </p:cNvPicPr>
          <p:nvPr/>
        </p:nvPicPr>
        <p:blipFill>
          <a:blip r:embed="rId2" cstate="print"/>
          <a:srcRect/>
          <a:stretch>
            <a:fillRect/>
          </a:stretch>
        </p:blipFill>
        <p:spPr bwMode="auto">
          <a:xfrm>
            <a:off x="357158" y="285728"/>
            <a:ext cx="5529743" cy="5214974"/>
          </a:xfrm>
          <a:prstGeom prst="rect">
            <a:avLst/>
          </a:prstGeom>
          <a:noFill/>
        </p:spPr>
      </p:pic>
      <p:graphicFrame>
        <p:nvGraphicFramePr>
          <p:cNvPr id="3" name="2 - Πίνακας"/>
          <p:cNvGraphicFramePr>
            <a:graphicFrameLocks noGrp="1"/>
          </p:cNvGraphicFramePr>
          <p:nvPr/>
        </p:nvGraphicFramePr>
        <p:xfrm>
          <a:off x="6215074" y="1428736"/>
          <a:ext cx="2089562" cy="4032264"/>
        </p:xfrm>
        <a:graphic>
          <a:graphicData uri="http://schemas.openxmlformats.org/drawingml/2006/table">
            <a:tbl>
              <a:tblPr firstRow="1" bandRow="1">
                <a:tableStyleId>{08FB837D-C827-4EFA-A057-4D05807E0F7C}</a:tableStyleId>
              </a:tblPr>
              <a:tblGrid>
                <a:gridCol w="2089562">
                  <a:extLst>
                    <a:ext uri="{9D8B030D-6E8A-4147-A177-3AD203B41FA5}">
                      <a16:colId xmlns:a16="http://schemas.microsoft.com/office/drawing/2014/main" val="20000"/>
                    </a:ext>
                  </a:extLst>
                </a:gridCol>
              </a:tblGrid>
              <a:tr h="1008066">
                <a:tc>
                  <a:txBody>
                    <a:bodyPr/>
                    <a:lstStyle/>
                    <a:p>
                      <a:r>
                        <a:rPr lang="el-GR" u="sng" dirty="0">
                          <a:solidFill>
                            <a:schemeClr val="tx1"/>
                          </a:solidFill>
                        </a:rPr>
                        <a:t>αμελητέα</a:t>
                      </a:r>
                    </a:p>
                  </a:txBody>
                  <a:tcPr/>
                </a:tc>
                <a:extLst>
                  <a:ext uri="{0D108BD9-81ED-4DB2-BD59-A6C34878D82A}">
                    <a16:rowId xmlns:a16="http://schemas.microsoft.com/office/drawing/2014/main" val="10000"/>
                  </a:ext>
                </a:extLst>
              </a:tr>
              <a:tr h="1008066">
                <a:tc>
                  <a:txBody>
                    <a:bodyPr/>
                    <a:lstStyle/>
                    <a:p>
                      <a:r>
                        <a:rPr lang="el-GR" b="1" dirty="0"/>
                        <a:t>40-45</a:t>
                      </a:r>
                    </a:p>
                  </a:txBody>
                  <a:tcPr/>
                </a:tc>
                <a:extLst>
                  <a:ext uri="{0D108BD9-81ED-4DB2-BD59-A6C34878D82A}">
                    <a16:rowId xmlns:a16="http://schemas.microsoft.com/office/drawing/2014/main" val="10001"/>
                  </a:ext>
                </a:extLst>
              </a:tr>
              <a:tr h="1008066">
                <a:tc>
                  <a:txBody>
                    <a:bodyPr/>
                    <a:lstStyle/>
                    <a:p>
                      <a:r>
                        <a:rPr lang="el-GR" dirty="0"/>
                        <a:t>45</a:t>
                      </a:r>
                    </a:p>
                  </a:txBody>
                  <a:tcPr/>
                </a:tc>
                <a:extLst>
                  <a:ext uri="{0D108BD9-81ED-4DB2-BD59-A6C34878D82A}">
                    <a16:rowId xmlns:a16="http://schemas.microsoft.com/office/drawing/2014/main" val="10002"/>
                  </a:ext>
                </a:extLst>
              </a:tr>
              <a:tr h="1008066">
                <a:tc>
                  <a:txBody>
                    <a:bodyPr/>
                    <a:lstStyle/>
                    <a:p>
                      <a:r>
                        <a:rPr lang="el-GR" dirty="0">
                          <a:solidFill>
                            <a:srgbClr val="FF0000"/>
                          </a:solidFill>
                        </a:rPr>
                        <a:t>90</a:t>
                      </a:r>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image"/>
          <p:cNvPicPr>
            <a:picLocks noChangeAspect="1" noChangeArrowheads="1"/>
          </p:cNvPicPr>
          <p:nvPr/>
        </p:nvPicPr>
        <p:blipFill>
          <a:blip r:embed="rId2" cstate="print"/>
          <a:srcRect/>
          <a:stretch>
            <a:fillRect/>
          </a:stretch>
        </p:blipFill>
        <p:spPr bwMode="auto">
          <a:xfrm>
            <a:off x="571472" y="857232"/>
            <a:ext cx="5873164" cy="4572032"/>
          </a:xfrm>
          <a:prstGeom prst="rect">
            <a:avLst/>
          </a:prstGeom>
          <a:noFill/>
        </p:spPr>
      </p:pic>
      <p:graphicFrame>
        <p:nvGraphicFramePr>
          <p:cNvPr id="3" name="2 - Πίνακας"/>
          <p:cNvGraphicFramePr>
            <a:graphicFrameLocks noGrp="1"/>
          </p:cNvGraphicFramePr>
          <p:nvPr/>
        </p:nvGraphicFramePr>
        <p:xfrm>
          <a:off x="6858016" y="1214422"/>
          <a:ext cx="2089562" cy="4032264"/>
        </p:xfrm>
        <a:graphic>
          <a:graphicData uri="http://schemas.openxmlformats.org/drawingml/2006/table">
            <a:tbl>
              <a:tblPr firstRow="1" bandRow="1">
                <a:tableStyleId>{08FB837D-C827-4EFA-A057-4D05807E0F7C}</a:tableStyleId>
              </a:tblPr>
              <a:tblGrid>
                <a:gridCol w="2089562">
                  <a:extLst>
                    <a:ext uri="{9D8B030D-6E8A-4147-A177-3AD203B41FA5}">
                      <a16:colId xmlns:a16="http://schemas.microsoft.com/office/drawing/2014/main" val="20000"/>
                    </a:ext>
                  </a:extLst>
                </a:gridCol>
              </a:tblGrid>
              <a:tr h="1008066">
                <a:tc>
                  <a:txBody>
                    <a:bodyPr/>
                    <a:lstStyle/>
                    <a:p>
                      <a:r>
                        <a:rPr lang="el-GR" dirty="0"/>
                        <a:t>5</a:t>
                      </a:r>
                    </a:p>
                  </a:txBody>
                  <a:tcPr/>
                </a:tc>
                <a:extLst>
                  <a:ext uri="{0D108BD9-81ED-4DB2-BD59-A6C34878D82A}">
                    <a16:rowId xmlns:a16="http://schemas.microsoft.com/office/drawing/2014/main" val="10000"/>
                  </a:ext>
                </a:extLst>
              </a:tr>
              <a:tr h="1008066">
                <a:tc>
                  <a:txBody>
                    <a:bodyPr/>
                    <a:lstStyle/>
                    <a:p>
                      <a:r>
                        <a:rPr lang="el-GR" u="sng" dirty="0"/>
                        <a:t>αμελητέα</a:t>
                      </a:r>
                    </a:p>
                  </a:txBody>
                  <a:tcPr/>
                </a:tc>
                <a:extLst>
                  <a:ext uri="{0D108BD9-81ED-4DB2-BD59-A6C34878D82A}">
                    <a16:rowId xmlns:a16="http://schemas.microsoft.com/office/drawing/2014/main" val="10001"/>
                  </a:ext>
                </a:extLst>
              </a:tr>
              <a:tr h="1008066">
                <a:tc>
                  <a:txBody>
                    <a:bodyPr/>
                    <a:lstStyle/>
                    <a:p>
                      <a:r>
                        <a:rPr lang="el-GR" dirty="0"/>
                        <a:t>35</a:t>
                      </a:r>
                    </a:p>
                  </a:txBody>
                  <a:tcPr/>
                </a:tc>
                <a:extLst>
                  <a:ext uri="{0D108BD9-81ED-4DB2-BD59-A6C34878D82A}">
                    <a16:rowId xmlns:a16="http://schemas.microsoft.com/office/drawing/2014/main" val="10002"/>
                  </a:ext>
                </a:extLst>
              </a:tr>
              <a:tr h="1008066">
                <a:tc>
                  <a:txBody>
                    <a:bodyPr/>
                    <a:lstStyle/>
                    <a:p>
                      <a:r>
                        <a:rPr lang="el-GR" dirty="0">
                          <a:solidFill>
                            <a:srgbClr val="FF0000"/>
                          </a:solidFill>
                        </a:rPr>
                        <a:t>40</a:t>
                      </a:r>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image"/>
          <p:cNvPicPr>
            <a:picLocks noChangeAspect="1" noChangeArrowheads="1"/>
          </p:cNvPicPr>
          <p:nvPr/>
        </p:nvPicPr>
        <p:blipFill>
          <a:blip r:embed="rId2" cstate="print"/>
          <a:srcRect/>
          <a:stretch>
            <a:fillRect/>
          </a:stretch>
        </p:blipFill>
        <p:spPr bwMode="auto">
          <a:xfrm>
            <a:off x="1714480" y="1214422"/>
            <a:ext cx="6191250" cy="361950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ΑΥΧΕΝΙΚΟΙ ΣΠΟΝΔΥΛΟΙ</a:t>
            </a:r>
          </a:p>
        </p:txBody>
      </p:sp>
      <p:sp>
        <p:nvSpPr>
          <p:cNvPr id="3" name="2 - Θέση περιεχομένου"/>
          <p:cNvSpPr>
            <a:spLocks noGrp="1"/>
          </p:cNvSpPr>
          <p:nvPr>
            <p:ph idx="1"/>
          </p:nvPr>
        </p:nvSpPr>
        <p:spPr/>
        <p:txBody>
          <a:bodyPr>
            <a:normAutofit fontScale="85000" lnSpcReduction="20000"/>
          </a:bodyPr>
          <a:lstStyle/>
          <a:p>
            <a:r>
              <a:rPr lang="el-GR" dirty="0">
                <a:solidFill>
                  <a:srgbClr val="FF0000"/>
                </a:solidFill>
              </a:rPr>
              <a:t>Α2-Άξονας</a:t>
            </a:r>
            <a:r>
              <a:rPr lang="el-GR" dirty="0"/>
              <a:t>: Ο ισχυρότερος αυχενικός. Δυο μεγάλες, επίπεδες άνω αρθρικές επιφάνειες πάνω στις οποίες στρέφεται ο άτλαντας. Ο </a:t>
            </a:r>
            <a:r>
              <a:rPr lang="el-GR" u="sng" dirty="0"/>
              <a:t>Οδόντας</a:t>
            </a:r>
            <a:r>
              <a:rPr lang="el-GR" dirty="0"/>
              <a:t>, προβάλλει πάνω από το σώμα και μαζί με ο ΝΜ περιβάλλεται από το άτλαντα και συγκρατείται από τον </a:t>
            </a:r>
            <a:r>
              <a:rPr lang="el-GR" u="sng" dirty="0"/>
              <a:t>εγκάρσιο σύνδεσμο</a:t>
            </a:r>
            <a:r>
              <a:rPr lang="el-GR" dirty="0"/>
              <a:t>.  Ο εγκάρσιος σύνδεσμος εκτείνεται από τα πλάγια ογκώματα του άτλαντα φερόμενος μεταξύ οδόντα και ΝΜ. Εμποδίζει οπίσθια </a:t>
            </a:r>
            <a:r>
              <a:rPr lang="el-GR" dirty="0" err="1"/>
              <a:t>παρεκτόπιση</a:t>
            </a:r>
            <a:r>
              <a:rPr lang="el-GR" dirty="0"/>
              <a:t> οδόντος και πρόσθια άτλαντα (που θα στένευε τρήμα –πίεση ΝΜ). Ο </a:t>
            </a:r>
            <a:r>
              <a:rPr lang="el-GR" u="sng" dirty="0"/>
              <a:t>Οδόντας λ</a:t>
            </a:r>
            <a:r>
              <a:rPr lang="el-GR" dirty="0"/>
              <a:t>ειτουργεί ως άξονας γύρω από τον οποίο στρέφεται η κεφαλή. Ο Α2 έχει μεγάλη </a:t>
            </a:r>
            <a:r>
              <a:rPr lang="el-GR" u="sng" dirty="0"/>
              <a:t>δισχιδή  ακανθώδη απόφυση</a:t>
            </a:r>
            <a:endParaRPr lang="el-G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ΑΤΛΑΣ</a:t>
            </a:r>
          </a:p>
        </p:txBody>
      </p:sp>
      <p:pic>
        <p:nvPicPr>
          <p:cNvPr id="4" name="3 - Θέση περιεχομένου" descr="ατλασ ινιακο.png"/>
          <p:cNvPicPr>
            <a:picLocks noGrp="1" noChangeAspect="1"/>
          </p:cNvPicPr>
          <p:nvPr>
            <p:ph idx="1"/>
          </p:nvPr>
        </p:nvPicPr>
        <p:blipFill>
          <a:blip r:embed="rId2" cstate="print"/>
          <a:stretch>
            <a:fillRect/>
          </a:stretch>
        </p:blipFill>
        <p:spPr>
          <a:xfrm>
            <a:off x="457200" y="2196741"/>
            <a:ext cx="8229600" cy="3332881"/>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ΑΤΛΑΣ</a:t>
            </a:r>
          </a:p>
        </p:txBody>
      </p:sp>
      <p:pic>
        <p:nvPicPr>
          <p:cNvPr id="4" name="3 - Θέση περιεχομένου" descr="ατλασ κάτω.png"/>
          <p:cNvPicPr>
            <a:picLocks noGrp="1" noChangeAspect="1"/>
          </p:cNvPicPr>
          <p:nvPr>
            <p:ph idx="1"/>
          </p:nvPr>
        </p:nvPicPr>
        <p:blipFill>
          <a:blip r:embed="rId2" cstate="print"/>
          <a:stretch>
            <a:fillRect/>
          </a:stretch>
        </p:blipFill>
        <p:spPr>
          <a:xfrm>
            <a:off x="2160061" y="2068516"/>
            <a:ext cx="4823878" cy="3589331"/>
          </a:xfrm>
        </p:spPr>
      </p:pic>
    </p:spTree>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413</TotalTime>
  <Words>2400</Words>
  <Application>Microsoft Office PowerPoint</Application>
  <PresentationFormat>Προβολή στην οθόνη (4:3)</PresentationFormat>
  <Paragraphs>479</Paragraphs>
  <Slides>64</Slides>
  <Notes>0</Notes>
  <HiddenSlides>0</HiddenSlides>
  <MMClips>0</MMClips>
  <ScaleCrop>false</ScaleCrop>
  <HeadingPairs>
    <vt:vector size="6" baseType="variant">
      <vt:variant>
        <vt:lpstr>Γραμματοσειρές που χρησιμοποιούνται</vt:lpstr>
      </vt:variant>
      <vt:variant>
        <vt:i4>2</vt:i4>
      </vt:variant>
      <vt:variant>
        <vt:lpstr>Θέμα</vt:lpstr>
      </vt:variant>
      <vt:variant>
        <vt:i4>1</vt:i4>
      </vt:variant>
      <vt:variant>
        <vt:lpstr>Τίτλοι διαφανειών</vt:lpstr>
      </vt:variant>
      <vt:variant>
        <vt:i4>64</vt:i4>
      </vt:variant>
    </vt:vector>
  </HeadingPairs>
  <TitlesOfParts>
    <vt:vector size="67" baseType="lpstr">
      <vt:lpstr>Arial</vt:lpstr>
      <vt:lpstr>Calibri</vt:lpstr>
      <vt:lpstr>Θέμα του Office</vt:lpstr>
      <vt:lpstr>ΛΑΙΜΟΣ</vt:lpstr>
      <vt:lpstr>Παρουσίαση του PowerPoint</vt:lpstr>
      <vt:lpstr>ΟΣΤΑ</vt:lpstr>
      <vt:lpstr>ΑΥΧΕΝΙΚΟΙ ΣΠΟΝΔΥΛΟΙ (7)</vt:lpstr>
      <vt:lpstr>ΑΥΧΕΝΙΚΟΙ ΣΠΟΝΔΥΛΟΙ</vt:lpstr>
      <vt:lpstr>ΑΥΧΕΝΙΚΟΙ ΣΠΟΝΔΥΛΟΙ</vt:lpstr>
      <vt:lpstr>ΑΥΧΕΝΙΚΟΙ ΣΠΟΝΔΥΛΟΙ</vt:lpstr>
      <vt:lpstr>ΑΤΛΑΣ</vt:lpstr>
      <vt:lpstr>ΑΤΛΑΣ</vt:lpstr>
      <vt:lpstr>Παρουσίαση του PowerPoint</vt:lpstr>
      <vt:lpstr>ΑΞΟΝΑΣ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ΥΟΕΙΔΕΣ-σχήμα Υ</vt:lpstr>
      <vt:lpstr>ΥΟΕΙΔΕΣ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ΜΥΩΔΕΣ ΠΛΑΤΥΣΜΑ</vt:lpstr>
      <vt:lpstr>Παρουσίαση του PowerPoint</vt:lpstr>
      <vt:lpstr>Παρουσίαση του PowerPoint</vt:lpstr>
      <vt:lpstr>Παρουσίαση του PowerPoint</vt:lpstr>
      <vt:lpstr>ΣΤΕΡΝΟΚΛΕΙΔΟΜΑΣΤΟΕΙΔΗΣ ΧΩΡΑ</vt:lpstr>
      <vt:lpstr>ΣΤΕΡΝΟΚΛΕΙΔΟΜΑΣΤΟΕΙΔΕΙΣ ΜΥΣ</vt:lpstr>
      <vt:lpstr>ΟΠΙΣΘΙΑ ΤΡΑΧΗΛΙΚΗ ΧΩΡΑ</vt:lpstr>
      <vt:lpstr>Παρουσίαση του PowerPoint</vt:lpstr>
      <vt:lpstr>Παρουσίαση του PowerPoint</vt:lpstr>
      <vt:lpstr>Παρουσίαση του PowerPoint</vt:lpstr>
      <vt:lpstr>Παρουσίαση του PowerPoint</vt:lpstr>
      <vt:lpstr>ΠΛΑΓΙΑ ΤΡΑΧΗΛΙΚΗ ΧΩΡΑ</vt:lpstr>
      <vt:lpstr>ΜΥΣ ΠΛΑΓΙΑΣ ΤΡΑΧΗΛΙΚΗΣ ΧΩΡΑΣ</vt:lpstr>
      <vt:lpstr>ΠΡΟΣΘΙΑ ΤΡΑΧΗΛΙΚΗ ΧΩΡΑ</vt:lpstr>
      <vt:lpstr>ΜΥΣ ΑΝΩΘΕΝ ΥΟΕΙΔΟΥΣ έδαφος στόματος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ΙΝΙΟΑΥΧΕΝΙΚΟΙ ΜΥΣ-ΥΠΙΝΙΔΙΟ ΤΡΙΓΩΝΟ</vt:lpstr>
      <vt:lpstr>Παρουσίαση του PowerPoint</vt:lpstr>
      <vt:lpstr>Παρουσίαση του PowerPoint</vt:lpstr>
      <vt:lpstr>Παρουσίαση του PowerPoint</vt:lpstr>
      <vt:lpstr>ΚΙΝΗΣΗ ΑΜΣΣ</vt:lpstr>
      <vt:lpstr>ΚΙΝΗΣΕΙΣ ΑΤΛΑΝΤΟΪΝΙΑΚΩΝ ΑΡΘΡΩΣΕΩΝ</vt:lpstr>
      <vt:lpstr>ΚΙΝΗΣΕΙΣ ΑΤΛΑΝΤΟΑΞΟΝΙΚΩΝ ΑΡΘΡΩΣΕΩΝ</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ΛΑΙΜΟΣ</dc:title>
  <dc:creator>mariannis</dc:creator>
  <cp:lastModifiedBy>marianna papadopoulou</cp:lastModifiedBy>
  <cp:revision>50</cp:revision>
  <dcterms:created xsi:type="dcterms:W3CDTF">2018-02-11T09:28:52Z</dcterms:created>
  <dcterms:modified xsi:type="dcterms:W3CDTF">2021-01-17T17:19:25Z</dcterms:modified>
</cp:coreProperties>
</file>