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8"/>
  </p:notesMasterIdLst>
  <p:handoutMasterIdLst>
    <p:handoutMasterId r:id="rId79"/>
  </p:handoutMasterIdLst>
  <p:sldIdLst>
    <p:sldId id="256" r:id="rId2"/>
    <p:sldId id="284" r:id="rId3"/>
    <p:sldId id="269" r:id="rId4"/>
    <p:sldId id="271" r:id="rId5"/>
    <p:sldId id="686" r:id="rId6"/>
    <p:sldId id="480" r:id="rId7"/>
    <p:sldId id="275" r:id="rId8"/>
    <p:sldId id="399" r:id="rId9"/>
    <p:sldId id="285" r:id="rId10"/>
    <p:sldId id="672" r:id="rId11"/>
    <p:sldId id="673" r:id="rId12"/>
    <p:sldId id="674" r:id="rId13"/>
    <p:sldId id="675" r:id="rId14"/>
    <p:sldId id="676" r:id="rId15"/>
    <p:sldId id="677" r:id="rId16"/>
    <p:sldId id="678" r:id="rId17"/>
    <p:sldId id="679" r:id="rId18"/>
    <p:sldId id="684" r:id="rId19"/>
    <p:sldId id="685" r:id="rId20"/>
    <p:sldId id="346" r:id="rId21"/>
    <p:sldId id="683" r:id="rId22"/>
    <p:sldId id="682" r:id="rId23"/>
    <p:sldId id="680" r:id="rId24"/>
    <p:sldId id="400" r:id="rId25"/>
    <p:sldId id="402" r:id="rId26"/>
    <p:sldId id="408" r:id="rId27"/>
    <p:sldId id="404" r:id="rId28"/>
    <p:sldId id="481" r:id="rId29"/>
    <p:sldId id="482" r:id="rId30"/>
    <p:sldId id="436" r:id="rId31"/>
    <p:sldId id="667" r:id="rId32"/>
    <p:sldId id="443" r:id="rId33"/>
    <p:sldId id="559" r:id="rId34"/>
    <p:sldId id="445" r:id="rId35"/>
    <p:sldId id="437" r:id="rId36"/>
    <p:sldId id="438" r:id="rId37"/>
    <p:sldId id="439" r:id="rId38"/>
    <p:sldId id="440" r:id="rId39"/>
    <p:sldId id="441" r:id="rId40"/>
    <p:sldId id="442" r:id="rId41"/>
    <p:sldId id="349" r:id="rId42"/>
    <p:sldId id="347" r:id="rId43"/>
    <p:sldId id="351" r:id="rId44"/>
    <p:sldId id="446" r:id="rId45"/>
    <p:sldId id="447" r:id="rId46"/>
    <p:sldId id="668" r:id="rId47"/>
    <p:sldId id="669" r:id="rId48"/>
    <p:sldId id="352" r:id="rId49"/>
    <p:sldId id="353" r:id="rId50"/>
    <p:sldId id="448" r:id="rId51"/>
    <p:sldId id="474" r:id="rId52"/>
    <p:sldId id="449" r:id="rId53"/>
    <p:sldId id="451" r:id="rId54"/>
    <p:sldId id="450" r:id="rId55"/>
    <p:sldId id="452" r:id="rId56"/>
    <p:sldId id="453" r:id="rId57"/>
    <p:sldId id="454" r:id="rId58"/>
    <p:sldId id="455" r:id="rId59"/>
    <p:sldId id="456" r:id="rId60"/>
    <p:sldId id="457" r:id="rId61"/>
    <p:sldId id="458" r:id="rId62"/>
    <p:sldId id="459" r:id="rId63"/>
    <p:sldId id="460" r:id="rId64"/>
    <p:sldId id="461" r:id="rId65"/>
    <p:sldId id="364" r:id="rId66"/>
    <p:sldId id="421" r:id="rId67"/>
    <p:sldId id="420" r:id="rId68"/>
    <p:sldId id="666" r:id="rId69"/>
    <p:sldId id="476" r:id="rId70"/>
    <p:sldId id="670" r:id="rId71"/>
    <p:sldId id="671" r:id="rId72"/>
    <p:sldId id="478" r:id="rId73"/>
    <p:sldId id="479" r:id="rId74"/>
    <p:sldId id="433" r:id="rId75"/>
    <p:sldId id="434" r:id="rId76"/>
    <p:sldId id="435" r:id="rId77"/>
  </p:sldIdLst>
  <p:sldSz cx="9144000" cy="6858000" type="screen4x3"/>
  <p:notesSz cx="7104063" cy="10234613"/>
  <p:custDataLst>
    <p:tags r:id="rId8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autoAdjust="0"/>
    <p:restoredTop sz="94225" autoAdjust="0"/>
  </p:normalViewPr>
  <p:slideViewPr>
    <p:cSldViewPr>
      <p:cViewPr varScale="1">
        <p:scale>
          <a:sx n="107" d="100"/>
          <a:sy n="107" d="100"/>
        </p:scale>
        <p:origin x="1880"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9/3/23</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9/3/23</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48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a:p>
        </p:txBody>
      </p:sp>
      <p:sp>
        <p:nvSpPr>
          <p:cNvPr id="20484" name="Θέση αριθμού διαφάνειας 3"/>
          <p:cNvSpPr>
            <a:spLocks noGrp="1"/>
          </p:cNvSpPr>
          <p:nvPr>
            <p:ph type="sldNum" sz="quarter" idx="5"/>
          </p:nvPr>
        </p:nvSpPr>
        <p:spPr bwMode="auto">
          <a:noFill/>
          <a:ln>
            <a:miter lim="800000"/>
            <a:headEnd/>
            <a:tailEnd/>
          </a:ln>
        </p:spPr>
        <p:txBody>
          <a:bodyPr/>
          <a:lstStyle/>
          <a:p>
            <a:fld id="{BBF1E67F-3134-47CE-9B5A-C999420F6D7D}" type="slidenum">
              <a:rPr lang="en-US" altLang="en-US"/>
              <a:pPr/>
              <a:t>58</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3B0BF-6449-4895-A54C-5EDDACE2A385}" type="slidenum">
              <a:rPr lang="en-US" altLang="en-US"/>
              <a:pPr/>
              <a:t>59</a:t>
            </a:fld>
            <a:endParaRPr lang="en-US" altLang="en-US"/>
          </a:p>
        </p:txBody>
      </p:sp>
      <p:sp>
        <p:nvSpPr>
          <p:cNvPr id="18434" name="Rectangle 2"/>
          <p:cNvSpPr>
            <a:spLocks noGrp="1" noChangeArrowheads="1"/>
          </p:cNvSpPr>
          <p:nvPr>
            <p:ph type="body" idx="1"/>
          </p:nvPr>
        </p:nvSpPr>
        <p:spPr>
          <a:xfrm>
            <a:off x="947209" y="4861441"/>
            <a:ext cx="5209646" cy="4605576"/>
          </a:xfrm>
          <a:ln/>
          <a:extLst>
            <a:ext uri="{91240B29-F687-4F45-9708-019B960494DF}">
              <a14:hiddenLine xmlns:a14="http://schemas.microsoft.com/office/drawing/2010/main" w="12700">
                <a:solidFill>
                  <a:schemeClr val="tx1"/>
                </a:solidFill>
                <a:miter lim="800000"/>
                <a:headEnd/>
                <a:tailEnd/>
              </a14:hiddenLine>
            </a:ext>
          </a:extLst>
        </p:spPr>
        <p:txBody>
          <a:bodyPr lIns="98044" tIns="48162" rIns="98044" bIns="48162"/>
          <a:lstStyle/>
          <a:p>
            <a:endParaRPr lang="en-US" altLang="en-US"/>
          </a:p>
        </p:txBody>
      </p:sp>
      <p:sp>
        <p:nvSpPr>
          <p:cNvPr id="18435" name="Rectangle 3"/>
          <p:cNvSpPr>
            <a:spLocks noGrp="1" noRot="1" noChangeAspect="1" noChangeArrowheads="1" noTextEdit="1"/>
          </p:cNvSpPr>
          <p:nvPr>
            <p:ph type="sldImg"/>
          </p:nvPr>
        </p:nvSpPr>
        <p:spPr>
          <a:xfrm>
            <a:off x="1001713" y="774700"/>
            <a:ext cx="5100637" cy="3824288"/>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40791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3B0BF-6449-4895-A54C-5EDDACE2A385}" type="slidenum">
              <a:rPr lang="en-US" altLang="en-US"/>
              <a:pPr/>
              <a:t>61</a:t>
            </a:fld>
            <a:endParaRPr lang="en-US" altLang="en-US"/>
          </a:p>
        </p:txBody>
      </p:sp>
      <p:sp>
        <p:nvSpPr>
          <p:cNvPr id="18434" name="Rectangle 2"/>
          <p:cNvSpPr>
            <a:spLocks noGrp="1" noChangeArrowheads="1"/>
          </p:cNvSpPr>
          <p:nvPr>
            <p:ph type="body" idx="1"/>
          </p:nvPr>
        </p:nvSpPr>
        <p:spPr>
          <a:xfrm>
            <a:off x="947209" y="4861441"/>
            <a:ext cx="5209646" cy="4605576"/>
          </a:xfrm>
          <a:ln/>
          <a:extLst>
            <a:ext uri="{91240B29-F687-4F45-9708-019B960494DF}">
              <a14:hiddenLine xmlns:a14="http://schemas.microsoft.com/office/drawing/2010/main" w="12700">
                <a:solidFill>
                  <a:schemeClr val="tx1"/>
                </a:solidFill>
                <a:miter lim="800000"/>
                <a:headEnd/>
                <a:tailEnd/>
              </a14:hiddenLine>
            </a:ext>
          </a:extLst>
        </p:spPr>
        <p:txBody>
          <a:bodyPr lIns="98044" tIns="48162" rIns="98044" bIns="48162"/>
          <a:lstStyle/>
          <a:p>
            <a:endParaRPr lang="en-US" altLang="en-US"/>
          </a:p>
        </p:txBody>
      </p:sp>
      <p:sp>
        <p:nvSpPr>
          <p:cNvPr id="18435" name="Rectangle 3"/>
          <p:cNvSpPr>
            <a:spLocks noGrp="1" noRot="1" noChangeAspect="1" noChangeArrowheads="1" noTextEdit="1"/>
          </p:cNvSpPr>
          <p:nvPr>
            <p:ph type="sldImg"/>
          </p:nvPr>
        </p:nvSpPr>
        <p:spPr>
          <a:xfrm>
            <a:off x="1001713" y="774700"/>
            <a:ext cx="5100637" cy="3824288"/>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47512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65</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E381C5B-4252-4071-8DDF-2883EA12C6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460BA7-E817-4EB5-9568-F5DAA6117EC5}" type="slidenum">
              <a:rPr lang="en-US" altLang="el-GR">
                <a:latin typeface="Tahoma" panose="020B0604030504040204" pitchFamily="34" charset="0"/>
              </a:rPr>
              <a:pPr>
                <a:spcBef>
                  <a:spcPct val="0"/>
                </a:spcBef>
              </a:pPr>
              <a:t>67</a:t>
            </a:fld>
            <a:endParaRPr lang="en-US" altLang="el-GR">
              <a:latin typeface="Tahoma" panose="020B0604030504040204" pitchFamily="34" charset="0"/>
            </a:endParaRPr>
          </a:p>
        </p:txBody>
      </p:sp>
      <p:sp>
        <p:nvSpPr>
          <p:cNvPr id="24579" name="Rectangle 2">
            <a:extLst>
              <a:ext uri="{FF2B5EF4-FFF2-40B4-BE49-F238E27FC236}">
                <a16:creationId xmlns:a16="http://schemas.microsoft.com/office/drawing/2014/main" id="{70EE3164-4372-4C1B-B540-14778C2B250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A0470F2-23A0-4036-AFF8-E8B63B21A3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l-GR"/>
          </a:p>
        </p:txBody>
      </p:sp>
      <p:sp>
        <p:nvSpPr>
          <p:cNvPr id="60420" name="Slide Number Placeholder 3"/>
          <p:cNvSpPr>
            <a:spLocks noGrp="1"/>
          </p:cNvSpPr>
          <p:nvPr>
            <p:ph type="sldNum" sz="quarter" idx="5"/>
          </p:nvPr>
        </p:nvSpPr>
        <p:spPr>
          <a:noFill/>
        </p:spPr>
        <p:txBody>
          <a:bodyPr/>
          <a:lstStyle/>
          <a:p>
            <a:fld id="{32CBA8ED-59EA-46E8-A9B5-C1010AC4D7B6}" type="slidenum">
              <a:rPr lang="en-US" smtClean="0">
                <a:cs typeface="Arial" charset="0"/>
              </a:rPr>
              <a:pPr/>
              <a:t>68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A1BD75-EFE4-4A92-9A6A-89E25730CF2A}" type="slidenum">
              <a:rPr lang="el-GR" altLang="el-GR" sz="1300"/>
              <a:pPr eaLnBrk="1" hangingPunct="1"/>
              <a:t>2</a:t>
            </a:fld>
            <a:endParaRPr lang="el-GR" altLang="el-G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11</a:t>
            </a:fld>
            <a:endParaRPr lang="en-US"/>
          </a:p>
        </p:txBody>
      </p:sp>
    </p:spTree>
    <p:extLst>
      <p:ext uri="{BB962C8B-B14F-4D97-AF65-F5344CB8AC3E}">
        <p14:creationId xmlns:p14="http://schemas.microsoft.com/office/powerpoint/2010/main" val="324447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l-GR"/>
          </a:p>
        </p:txBody>
      </p:sp>
      <p:sp>
        <p:nvSpPr>
          <p:cNvPr id="51204" name="Slide Number Placeholder 3"/>
          <p:cNvSpPr>
            <a:spLocks noGrp="1"/>
          </p:cNvSpPr>
          <p:nvPr>
            <p:ph type="sldNum" sz="quarter" idx="5"/>
          </p:nvPr>
        </p:nvSpPr>
        <p:spPr>
          <a:noFill/>
        </p:spPr>
        <p:txBody>
          <a:bodyPr/>
          <a:lstStyle/>
          <a:p>
            <a:fld id="{658E1A1F-D283-49E8-9B5E-7A2DDFF41A78}" type="slidenum">
              <a:rPr lang="en-US" smtClean="0">
                <a:cs typeface="Arial" charset="0"/>
              </a:rPr>
              <a:pPr/>
              <a:t>17</a:t>
            </a:fld>
            <a:endParaRPr lang="en-US">
              <a:cs typeface="Arial" charset="0"/>
            </a:endParaRPr>
          </a:p>
        </p:txBody>
      </p:sp>
    </p:spTree>
    <p:extLst>
      <p:ext uri="{BB962C8B-B14F-4D97-AF65-F5344CB8AC3E}">
        <p14:creationId xmlns:p14="http://schemas.microsoft.com/office/powerpoint/2010/main" val="54346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18</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353715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C2879C1-DA13-459B-9B5A-C505C02953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806AB7-4541-48E2-B9B3-CDC714240881}" type="slidenum">
              <a:rPr lang="en-US" altLang="el-GR">
                <a:latin typeface="Tahoma" panose="020B0604030504040204" pitchFamily="34" charset="0"/>
              </a:rPr>
              <a:pPr>
                <a:spcBef>
                  <a:spcPct val="0"/>
                </a:spcBef>
              </a:pPr>
              <a:t>32</a:t>
            </a:fld>
            <a:endParaRPr lang="en-US" altLang="el-GR">
              <a:latin typeface="Tahoma" panose="020B0604030504040204" pitchFamily="34" charset="0"/>
            </a:endParaRPr>
          </a:p>
        </p:txBody>
      </p:sp>
      <p:sp>
        <p:nvSpPr>
          <p:cNvPr id="20483" name="Rectangle 2">
            <a:extLst>
              <a:ext uri="{FF2B5EF4-FFF2-40B4-BE49-F238E27FC236}">
                <a16:creationId xmlns:a16="http://schemas.microsoft.com/office/drawing/2014/main" id="{655E36A3-8294-4E17-9EB5-E5EA283606B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DAD1D3E-F9E1-43F7-98DB-C85FB6CE8C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34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533400" y="1611313"/>
            <a:ext cx="4019550" cy="4713287"/>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l-G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artner.com/it-glossary/big-dat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ternetlivestat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gr/url?sa=t&amp;rct=j&amp;q=&amp;esrc=s&amp;source=web&amp;cd=1&amp;ved=0CCUQFjAA&amp;url=http://en.wikipedia.org/wiki/SECI_model_of_knowledge_dimensions&amp;ei=TAD8VO7CLoT3UKPRgJgF&amp;usg=AFQjCNG8qRtyOThNbpUH6Qp3c3j2ru6emA&amp;bvm=bv.87611401,d.d24"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image" Target="../media/image12.emf"/><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image" Target="../media/image13.png"/><Relationship Id="rId10" Type="http://schemas.openxmlformats.org/officeDocument/2006/relationships/oleObject" Target="../embeddings/oleObject8.bin"/><Relationship Id="rId4" Type="http://schemas.openxmlformats.org/officeDocument/2006/relationships/oleObject" Target="../embeddings/oleObject3.bin"/><Relationship Id="rId9"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technet.microsoft.com/en-us/library/ms174587(v=sql.90).aspx"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ademia.edu/963671/Data_mining_technologies_and_decision_support_systems_for_business_and_scientific_applications" TargetMode="External"/><Relationship Id="rId2" Type="http://schemas.openxmlformats.org/officeDocument/2006/relationships/hyperlink" Target="http://ceur-ws.org/Vol-86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lucene.apache.org/hadoo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inf.unikonstanz.de/dbis/teaching/ws0607/busintelligence/papers/TrendsBA.pdf" TargetMode="External"/><Relationship Id="rId2" Type="http://schemas.openxmlformats.org/officeDocument/2006/relationships/hyperlink" Target="http://linkeddatabook.com/editions/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rapidminer.com/downloads/DataMiningForTheMasses.pdf" TargetMode="External"/><Relationship Id="rId2" Type="http://schemas.openxmlformats.org/officeDocument/2006/relationships/hyperlink" Target="http://www.mmds.org/" TargetMode="External"/><Relationship Id="rId1" Type="http://schemas.openxmlformats.org/officeDocument/2006/relationships/slideLayout" Target="../slideLayouts/slideLayout2.xml"/><Relationship Id="rId5" Type="http://schemas.openxmlformats.org/officeDocument/2006/relationships/hyperlink" Target="http://myweb.sabanciuniv.edu/rdehkharghani/files/2016/02/The-Morgan-Kaufmann-Series-in-Data-Management-Systems-Jiawei-Han-Micheline-Kamber-Jian-Pei-Data-Mining.-Concepts-and-Techniques-3rd-Edition-Morgan-Kaufmann-2011.pdf" TargetMode="External"/><Relationship Id="rId4" Type="http://schemas.openxmlformats.org/officeDocument/2006/relationships/hyperlink" Target="https://hanj.cs.illinois.edu/bk3/bk3_slides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2856"/>
            <a:ext cx="7772400" cy="1470025"/>
          </a:xfrm>
        </p:spPr>
        <p:txBody>
          <a:bodyPr>
            <a:normAutofit/>
          </a:bodyPr>
          <a:lstStyle/>
          <a:p>
            <a:pPr lvl="1" algn="ctr"/>
            <a:r>
              <a:rPr lang="el-GR" sz="3600" dirty="0">
                <a:solidFill>
                  <a:schemeClr val="tx1"/>
                </a:solidFill>
                <a:latin typeface="+mn-lt"/>
              </a:rPr>
              <a:t>Διαχείριση Δεδομένων </a:t>
            </a:r>
            <a:br>
              <a:rPr lang="el-GR" sz="3600" dirty="0">
                <a:solidFill>
                  <a:schemeClr val="tx1"/>
                </a:solidFill>
                <a:latin typeface="+mn-lt"/>
              </a:rPr>
            </a:br>
            <a:r>
              <a:rPr lang="el-GR" sz="3600" dirty="0">
                <a:solidFill>
                  <a:schemeClr val="tx1"/>
                </a:solidFill>
                <a:latin typeface="+mn-lt"/>
              </a:rPr>
              <a:t>Μεγάλης Κλίμακας</a:t>
            </a:r>
          </a:p>
        </p:txBody>
      </p:sp>
      <p:sp>
        <p:nvSpPr>
          <p:cNvPr id="3" name="Υπότιτλος 2"/>
          <p:cNvSpPr>
            <a:spLocks noGrp="1"/>
          </p:cNvSpPr>
          <p:nvPr>
            <p:ph type="subTitle" idx="1"/>
          </p:nvPr>
        </p:nvSpPr>
        <p:spPr>
          <a:xfrm>
            <a:off x="1252926" y="3601867"/>
            <a:ext cx="6858967" cy="1752600"/>
          </a:xfrm>
        </p:spPr>
        <p:txBody>
          <a:bodyPr>
            <a:normAutofit/>
          </a:bodyPr>
          <a:lstStyle/>
          <a:p>
            <a:pPr>
              <a:spcBef>
                <a:spcPts val="0"/>
              </a:spcBef>
              <a:spcAft>
                <a:spcPts val="1200"/>
              </a:spcAft>
            </a:pPr>
            <a:r>
              <a:rPr lang="el-GR" sz="2800" dirty="0"/>
              <a:t>Ενότητα 1:</a:t>
            </a:r>
            <a:r>
              <a:rPr lang="en-US" sz="2800" dirty="0"/>
              <a:t> </a:t>
            </a:r>
            <a:r>
              <a:rPr lang="el-GR" sz="2800" dirty="0"/>
              <a:t>Εισαγωγή</a:t>
            </a:r>
            <a:r>
              <a:rPr lang="en-US" sz="2800" dirty="0"/>
              <a:t> </a:t>
            </a:r>
            <a:r>
              <a:rPr lang="el-GR" sz="2800" dirty="0"/>
              <a:t>στη</a:t>
            </a:r>
            <a:r>
              <a:rPr lang="en-US" sz="2800" dirty="0"/>
              <a:t> </a:t>
            </a:r>
            <a:r>
              <a:rPr lang="el-GR" sz="2600" dirty="0"/>
              <a:t>Διαχείριση Δεδομένων Μεγάλης Κλίμακας</a:t>
            </a:r>
            <a:endParaRPr lang="en-US" sz="2600" dirty="0"/>
          </a:p>
          <a:p>
            <a:pPr>
              <a:spcBef>
                <a:spcPts val="0"/>
              </a:spcBef>
              <a:spcAft>
                <a:spcPts val="1200"/>
              </a:spcAft>
            </a:pPr>
            <a:r>
              <a:rPr lang="el-GR" altLang="el-GR" sz="2600" dirty="0">
                <a:effectLst>
                  <a:outerShdw blurRad="38100" dist="38100" dir="2700000" algn="tl">
                    <a:srgbClr val="C0C0C0"/>
                  </a:outerShdw>
                </a:effectLst>
                <a:latin typeface="Calibri" pitchFamily="34" charset="0"/>
                <a:cs typeface="Times New Roman" panose="02020603050405020304" pitchFamily="18" charset="0"/>
              </a:rPr>
              <a:t>Περικλ</a:t>
            </a:r>
            <a:r>
              <a:rPr lang="en-CA" altLang="el-GR" sz="2600" dirty="0" err="1">
                <a:effectLst>
                  <a:outerShdw blurRad="38100" dist="38100" dir="2700000" algn="tl">
                    <a:srgbClr val="C0C0C0"/>
                  </a:outerShdw>
                </a:effectLst>
                <a:latin typeface="Calibri" pitchFamily="34" charset="0"/>
                <a:cs typeface="Times New Roman" panose="02020603050405020304" pitchFamily="18" charset="0"/>
              </a:rPr>
              <a:t>ή</a:t>
            </a:r>
            <a:r>
              <a:rPr lang="el-GR" altLang="el-GR" sz="2600" dirty="0">
                <a:effectLst>
                  <a:outerShdw blurRad="38100" dist="38100" dir="2700000" algn="tl">
                    <a:srgbClr val="C0C0C0"/>
                  </a:outerShdw>
                </a:effectLst>
                <a:latin typeface="Calibri" pitchFamily="34" charset="0"/>
                <a:cs typeface="Times New Roman" panose="02020603050405020304" pitchFamily="18" charset="0"/>
              </a:rPr>
              <a:t>ς Ανδρίτσος</a:t>
            </a:r>
            <a:endParaRPr lang="en-US" altLang="el-GR" sz="2400" dirty="0">
              <a:effectLst>
                <a:outerShdw blurRad="38100" dist="38100" dir="2700000" algn="tl">
                  <a:srgbClr val="C0C0C0"/>
                </a:outerShdw>
              </a:effectLst>
              <a:latin typeface="Calibri" pitchFamily="34" charset="0"/>
              <a:cs typeface="Times New Roman" panose="02020603050405020304" pitchFamily="18" charset="0"/>
            </a:endParaRP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sp>
        <p:nvSpPr>
          <p:cNvPr id="10" name="Rectangle 9"/>
          <p:cNvSpPr/>
          <p:nvPr/>
        </p:nvSpPr>
        <p:spPr>
          <a:xfrm>
            <a:off x="1237357" y="441890"/>
            <a:ext cx="6661150" cy="1077218"/>
          </a:xfrm>
          <a:prstGeom prst="rect">
            <a:avLst/>
          </a:prstGeom>
        </p:spPr>
        <p:txBody>
          <a:bodyPr>
            <a:spAutoFit/>
          </a:bodyPr>
          <a:lstStyle/>
          <a:p>
            <a:pPr algn="ctr"/>
            <a:r>
              <a:rPr lang="el-GR" sz="1600" dirty="0">
                <a:latin typeface="+mn-lt"/>
              </a:rPr>
              <a:t>Πανεπιστήμιο Δυτικής Αττικής</a:t>
            </a:r>
          </a:p>
          <a:p>
            <a:pPr algn="ctr"/>
            <a:r>
              <a:rPr lang="el-GR" sz="1600" dirty="0">
                <a:latin typeface="+mn-lt"/>
              </a:rPr>
              <a:t>Τμήμα  Μηχανικών Πληροφορικής και Υπολογιστών</a:t>
            </a:r>
          </a:p>
          <a:p>
            <a:pPr algn="ctr"/>
            <a:r>
              <a:rPr lang="el-GR" sz="1600" dirty="0">
                <a:latin typeface="+mn-lt"/>
              </a:rPr>
              <a:t>Προπτυχιακό Πρόγραμμα Σπουδών </a:t>
            </a:r>
          </a:p>
          <a:p>
            <a:pPr algn="ctr"/>
            <a:r>
              <a:rPr lang="el-GR" sz="1600" dirty="0">
                <a:latin typeface="+mn-lt"/>
              </a:rPr>
              <a:t>«Διαχείριση Δεδομένων Μεγάλης Κλίμακας»</a:t>
            </a:r>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03126"/>
            <a:ext cx="1080120" cy="908672"/>
          </a:xfrm>
          <a:prstGeom prst="rect">
            <a:avLst/>
          </a:prstGeom>
        </p:spPr>
      </p:pic>
      <p:pic>
        <p:nvPicPr>
          <p:cNvPr id="13"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367126"/>
            <a:ext cx="1971675" cy="702000"/>
          </a:xfrm>
          <a:prstGeom prst="rect">
            <a:avLst/>
          </a:prstGeom>
          <a:noFill/>
        </p:spPr>
      </p:pic>
    </p:spTree>
    <p:extLst>
      <p:ext uri="{BB962C8B-B14F-4D97-AF65-F5344CB8AC3E}">
        <p14:creationId xmlns:p14="http://schemas.microsoft.com/office/powerpoint/2010/main" val="207650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DF0D4-CDD5-4F8E-BD89-4F8752CDF0AF}"/>
              </a:ext>
            </a:extLst>
          </p:cNvPr>
          <p:cNvSpPr>
            <a:spLocks noGrp="1"/>
          </p:cNvSpPr>
          <p:nvPr>
            <p:ph type="title"/>
          </p:nvPr>
        </p:nvSpPr>
        <p:spPr/>
        <p:txBody>
          <a:bodyPr/>
          <a:lstStyle/>
          <a:p>
            <a:r>
              <a:rPr lang="el-GR" dirty="0"/>
              <a:t>Τι είναι μεγάλο;</a:t>
            </a:r>
          </a:p>
        </p:txBody>
      </p:sp>
      <p:sp>
        <p:nvSpPr>
          <p:cNvPr id="5" name="Θέση αριθμού διαφάνειας 4">
            <a:extLst>
              <a:ext uri="{FF2B5EF4-FFF2-40B4-BE49-F238E27FC236}">
                <a16:creationId xmlns:a16="http://schemas.microsoft.com/office/drawing/2014/main" id="{EE621711-CC44-4338-AD33-CBEC6A2198E2}"/>
              </a:ext>
            </a:extLst>
          </p:cNvPr>
          <p:cNvSpPr>
            <a:spLocks noGrp="1"/>
          </p:cNvSpPr>
          <p:nvPr>
            <p:ph type="sldNum" sz="quarter" idx="12"/>
          </p:nvPr>
        </p:nvSpPr>
        <p:spPr/>
        <p:txBody>
          <a:bodyPr/>
          <a:lstStyle/>
          <a:p>
            <a:fld id="{19B12225-5612-419B-A8D5-4B8EEE4C217E}" type="slidenum">
              <a:rPr lang="en-US" smtClean="0"/>
              <a:pPr/>
              <a:t>9</a:t>
            </a:fld>
            <a:endParaRPr lang="en-US"/>
          </a:p>
        </p:txBody>
      </p:sp>
      <p:graphicFrame>
        <p:nvGraphicFramePr>
          <p:cNvPr id="6" name="Group 63">
            <a:extLst>
              <a:ext uri="{FF2B5EF4-FFF2-40B4-BE49-F238E27FC236}">
                <a16:creationId xmlns:a16="http://schemas.microsoft.com/office/drawing/2014/main" id="{864EDB8C-C502-4301-836C-E27AE8CB02B9}"/>
              </a:ext>
            </a:extLst>
          </p:cNvPr>
          <p:cNvGraphicFramePr>
            <a:graphicFrameLocks noGrp="1"/>
          </p:cNvGraphicFramePr>
          <p:nvPr>
            <p:ph idx="1"/>
          </p:nvPr>
        </p:nvGraphicFramePr>
        <p:xfrm>
          <a:off x="628650" y="1844040"/>
          <a:ext cx="8229600" cy="4694873"/>
        </p:xfrm>
        <a:graphic>
          <a:graphicData uri="http://schemas.openxmlformats.org/drawingml/2006/table">
            <a:tbl>
              <a:tblPr/>
              <a:tblGrid>
                <a:gridCol w="1235075">
                  <a:extLst>
                    <a:ext uri="{9D8B030D-6E8A-4147-A177-3AD203B41FA5}">
                      <a16:colId xmlns:a16="http://schemas.microsoft.com/office/drawing/2014/main" val="3462119610"/>
                    </a:ext>
                  </a:extLst>
                </a:gridCol>
                <a:gridCol w="2663825">
                  <a:extLst>
                    <a:ext uri="{9D8B030D-6E8A-4147-A177-3AD203B41FA5}">
                      <a16:colId xmlns:a16="http://schemas.microsoft.com/office/drawing/2014/main" val="4275679623"/>
                    </a:ext>
                  </a:extLst>
                </a:gridCol>
                <a:gridCol w="1290638">
                  <a:extLst>
                    <a:ext uri="{9D8B030D-6E8A-4147-A177-3AD203B41FA5}">
                      <a16:colId xmlns:a16="http://schemas.microsoft.com/office/drawing/2014/main" val="4196291519"/>
                    </a:ext>
                  </a:extLst>
                </a:gridCol>
                <a:gridCol w="3040062">
                  <a:extLst>
                    <a:ext uri="{9D8B030D-6E8A-4147-A177-3AD203B41FA5}">
                      <a16:colId xmlns:a16="http://schemas.microsoft.com/office/drawing/2014/main" val="999157787"/>
                    </a:ext>
                  </a:extLst>
                </a:gridCol>
              </a:tblGrid>
              <a:tr h="31591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Μονάδα</a:t>
                      </a:r>
                      <a:endParaRPr kumimoji="0" lang="el-GR" altLang="el-GR" sz="1800" b="1" i="0" u="none" strike="noStrike" cap="none" normalizeH="0" baseline="0" dirty="0">
                        <a:ln>
                          <a:noFill/>
                        </a:ln>
                        <a:solidFill>
                          <a:schemeClr val="tx1"/>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Πλήθος </a:t>
                      </a:r>
                      <a:r>
                        <a:rPr kumimoji="0" lang="pl-PL"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byte</a:t>
                      </a:r>
                      <a:endParaRPr kumimoji="0" lang="pl-PL" altLang="el-GR" sz="18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Προσέγγιση</a:t>
                      </a:r>
                      <a:endParaRPr kumimoji="0" lang="el-GR" altLang="el-GR" sz="16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Ισοδύναμο με</a:t>
                      </a:r>
                      <a:endParaRPr kumimoji="0" lang="el-GR" altLang="el-GR" sz="18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650254"/>
                  </a:ext>
                </a:extLst>
              </a:tr>
              <a:tr h="346075">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byte</a:t>
                      </a:r>
                      <a:endParaRPr kumimoji="0" lang="pl-PL" altLang="el-GR" sz="2000" b="0" i="0" u="none" strike="noStrike" cap="none" normalizeH="0" baseline="0">
                        <a:ln>
                          <a:noFill/>
                        </a:ln>
                        <a:solidFill>
                          <a:schemeClr val="tx1"/>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 </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bits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l-GR"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χαρακτήρα</a:t>
                      </a:r>
                      <a:endParaRPr kumimoji="0" lang="el-GR"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2200827"/>
                  </a:ext>
                </a:extLst>
              </a:tr>
              <a:tr h="395288">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Kilobyte</a:t>
                      </a:r>
                      <a:endParaRPr kumimoji="0" lang="pl-PL" altLang="el-GR" sz="2000" b="0" i="0" u="none" strike="noStrike" cap="none" normalizeH="0" baseline="0">
                        <a:ln>
                          <a:noFill/>
                        </a:ln>
                        <a:solidFill>
                          <a:schemeClr val="tx1"/>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10</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(1024)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pl-PL"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 </a:t>
                      </a: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σελίδα</a:t>
                      </a:r>
                      <a:endParaRPr kumimoji="0" lang="el-GR" altLang="el-GR"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4658873"/>
                  </a:ext>
                </a:extLst>
              </a:tr>
              <a:tr h="414338">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Megabyte</a:t>
                      </a:r>
                      <a:endParaRPr kumimoji="0" lang="pl-PL" altLang="el-GR" sz="2000" b="0" i="0" u="none" strike="noStrike" cap="none" normalizeH="0" baseline="0">
                        <a:ln>
                          <a:noFill/>
                        </a:ln>
                        <a:solidFill>
                          <a:schemeClr val="tx1"/>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20</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(1.048.576)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ψηφιακή εικόνα</a:t>
                      </a:r>
                      <a:endParaRPr kumimoji="0" lang="el-GR"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2359699"/>
                  </a:ext>
                </a:extLst>
              </a:tr>
              <a:tr h="409575">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Gigabyte</a:t>
                      </a:r>
                      <a:endParaRPr kumimoji="0" lang="pl-PL" altLang="el-GR" sz="2000" b="0" i="0" u="none" strike="noStrike" cap="none" normalizeH="0" baseline="0">
                        <a:ln>
                          <a:noFill/>
                        </a:ln>
                        <a:solidFill>
                          <a:schemeClr val="tx1"/>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30</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(1.073.741.824)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9</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r>
                        <a:rPr kumimoji="0" lang="el-GR"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η</a:t>
                      </a: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συμφωνία Μπετόβεν σε </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CD</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5615560"/>
                  </a:ext>
                </a:extLst>
              </a:tr>
              <a:tr h="395288">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Terabyte</a:t>
                      </a:r>
                      <a:endParaRPr kumimoji="0" lang="pl-PL" altLang="el-GR" sz="2000" b="0" i="0" u="none" strike="noStrike" cap="none" normalizeH="0" baseline="0">
                        <a:ln>
                          <a:noFill/>
                        </a:ln>
                        <a:solidFill>
                          <a:schemeClr val="tx1"/>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40</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12</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2000 </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CD</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3923902"/>
                  </a:ext>
                </a:extLst>
              </a:tr>
              <a:tr h="34766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1" i="0" u="none" strike="noStrike" cap="none" normalizeH="0" baseline="0" dirty="0">
                          <a:ln>
                            <a:noFill/>
                          </a:ln>
                          <a:solidFill>
                            <a:srgbClr val="D60093"/>
                          </a:solidFill>
                          <a:effectLst/>
                          <a:latin typeface="Times New Roman" panose="02020603050405020304" pitchFamily="18" charset="0"/>
                          <a:cs typeface="Times New Roman" panose="02020603050405020304" pitchFamily="18" charset="0"/>
                        </a:rPr>
                        <a:t>Petabyte</a:t>
                      </a:r>
                      <a:endParaRPr kumimoji="0" lang="pl-PL" altLang="el-GR" sz="2000" b="1" i="0" u="none" strike="noStrike" cap="none" normalizeH="0" baseline="0" dirty="0">
                        <a:ln>
                          <a:noFill/>
                        </a:ln>
                        <a:solidFill>
                          <a:srgbClr val="D60093"/>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50</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10</a:t>
                      </a:r>
                      <a:r>
                        <a:rPr kumimoji="0" lang="pl-PL" altLang="el-GR" sz="1800" b="1" i="0" u="none" strike="noStrike" cap="none" normalizeH="0" baseline="30000" dirty="0">
                          <a:ln>
                            <a:noFill/>
                          </a:ln>
                          <a:solidFill>
                            <a:srgbClr val="008000"/>
                          </a:solidFill>
                          <a:effectLst/>
                          <a:latin typeface="Times New Roman" panose="02020603050405020304" pitchFamily="18" charset="0"/>
                          <a:cs typeface="Times New Roman" panose="02020603050405020304" pitchFamily="18" charset="0"/>
                        </a:rPr>
                        <a:t>15</a:t>
                      </a:r>
                      <a:r>
                        <a:rPr kumimoji="0" lang="pl-PL" altLang="el-GR" sz="18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bytes</a:t>
                      </a:r>
                      <a:endParaRPr kumimoji="0" lang="pl-PL" altLang="el-GR" sz="1800" b="1" i="0" u="none" strike="noStrike" cap="none" normalizeH="0" baseline="0" dirty="0">
                        <a:ln>
                          <a:noFill/>
                        </a:ln>
                        <a:solidFill>
                          <a:srgbClr val="008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160.000 DVD</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8517634"/>
                  </a:ext>
                </a:extLst>
              </a:tr>
              <a:tr h="415925">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1" i="0" u="none" strike="noStrike" cap="none" normalizeH="0" baseline="0" dirty="0">
                          <a:ln>
                            <a:noFill/>
                          </a:ln>
                          <a:solidFill>
                            <a:srgbClr val="D60093"/>
                          </a:solidFill>
                          <a:effectLst/>
                          <a:latin typeface="Times New Roman" panose="02020603050405020304" pitchFamily="18" charset="0"/>
                          <a:cs typeface="Times New Roman" panose="02020603050405020304" pitchFamily="18" charset="0"/>
                        </a:rPr>
                        <a:t>Exabyte</a:t>
                      </a:r>
                      <a:endParaRPr kumimoji="0" lang="pl-PL" altLang="el-GR" sz="2000" b="1" i="0" u="none" strike="noStrike" cap="none" normalizeH="0" baseline="0" dirty="0">
                        <a:ln>
                          <a:noFill/>
                        </a:ln>
                        <a:solidFill>
                          <a:srgbClr val="D60093"/>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60 </a:t>
                      </a:r>
                      <a:r>
                        <a:rPr kumimoji="0" lang="pl-PL"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10</a:t>
                      </a:r>
                      <a:r>
                        <a:rPr kumimoji="0" lang="pl-PL" altLang="el-GR" sz="1800" b="1" i="0" u="none" strike="noStrike" cap="none" normalizeH="0" baseline="30000" dirty="0">
                          <a:ln>
                            <a:noFill/>
                          </a:ln>
                          <a:solidFill>
                            <a:srgbClr val="008000"/>
                          </a:solidFill>
                          <a:effectLst/>
                          <a:latin typeface="Times New Roman" panose="02020603050405020304" pitchFamily="18" charset="0"/>
                          <a:cs typeface="Times New Roman" panose="02020603050405020304" pitchFamily="18" charset="0"/>
                        </a:rPr>
                        <a:t>18</a:t>
                      </a:r>
                      <a:r>
                        <a:rPr kumimoji="0" lang="pl-PL" altLang="el-GR" sz="18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bytes</a:t>
                      </a:r>
                      <a:endParaRPr kumimoji="0" lang="pl-PL" altLang="el-GR" sz="1800" b="1" i="0" u="none" strike="noStrike" cap="none" normalizeH="0" baseline="0" dirty="0">
                        <a:ln>
                          <a:noFill/>
                        </a:ln>
                        <a:solidFill>
                          <a:srgbClr val="008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1.000.000 σκληροί δίσκοι (των 1 ΤΒ) </a:t>
                      </a:r>
                      <a:endParaRPr kumimoji="0" lang="el-GR" altLang="el-GR"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9793326"/>
                  </a:ext>
                </a:extLst>
              </a:tr>
              <a:tr h="414338">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1" i="0" u="none" strike="noStrike" cap="none" normalizeH="0" baseline="0" dirty="0">
                          <a:ln>
                            <a:noFill/>
                          </a:ln>
                          <a:solidFill>
                            <a:srgbClr val="D60093"/>
                          </a:solidFill>
                          <a:effectLst/>
                          <a:latin typeface="Times New Roman" panose="02020603050405020304" pitchFamily="18" charset="0"/>
                          <a:cs typeface="Times New Roman" panose="02020603050405020304" pitchFamily="18" charset="0"/>
                        </a:rPr>
                        <a:t>Zettabyte</a:t>
                      </a:r>
                      <a:endParaRPr kumimoji="0" lang="pl-PL" altLang="el-GR" sz="2000" b="1" i="0" u="none" strike="noStrike" cap="none" normalizeH="0" baseline="0" dirty="0">
                        <a:ln>
                          <a:noFill/>
                        </a:ln>
                        <a:solidFill>
                          <a:srgbClr val="D60093"/>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70</a:t>
                      </a:r>
                      <a:r>
                        <a:rPr kumimoji="0" lang="pl-PL" altLang="el-G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1" i="0" u="none" strike="noStrike" cap="none" normalizeH="0" baseline="0" dirty="0">
                          <a:ln>
                            <a:noFill/>
                          </a:ln>
                          <a:solidFill>
                            <a:srgbClr val="008000"/>
                          </a:solidFill>
                          <a:effectLst/>
                          <a:latin typeface="Times New Roman" panose="02020603050405020304" pitchFamily="18" charset="0"/>
                        </a:rPr>
                        <a:t>10</a:t>
                      </a:r>
                      <a:r>
                        <a:rPr kumimoji="0" lang="pl-PL" altLang="el-GR" sz="1800" b="1" i="0" u="none" strike="noStrike" cap="none" normalizeH="0" baseline="30000" dirty="0">
                          <a:ln>
                            <a:noFill/>
                          </a:ln>
                          <a:solidFill>
                            <a:srgbClr val="008000"/>
                          </a:solidFill>
                          <a:effectLst/>
                          <a:latin typeface="Times New Roman" panose="02020603050405020304" pitchFamily="18" charset="0"/>
                        </a:rPr>
                        <a:t>21</a:t>
                      </a:r>
                      <a:r>
                        <a:rPr kumimoji="0" lang="pl-PL" altLang="el-GR" sz="1800" b="1" i="0" u="none" strike="noStrike" cap="none" normalizeH="0" baseline="0" dirty="0">
                          <a:ln>
                            <a:noFill/>
                          </a:ln>
                          <a:solidFill>
                            <a:srgbClr val="008000"/>
                          </a:solidFill>
                          <a:effectLst/>
                          <a:latin typeface="Times New Roman" panose="02020603050405020304" pitchFamily="18" charset="0"/>
                        </a:rPr>
                        <a:t> bytes</a:t>
                      </a:r>
                      <a:endParaRPr kumimoji="0" lang="el-GR" altLang="el-GR" sz="1800" b="1" i="0" u="none" strike="noStrike" cap="none" normalizeH="0" baseline="0" dirty="0">
                        <a:ln>
                          <a:noFill/>
                        </a:ln>
                        <a:solidFill>
                          <a:srgbClr val="008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Κόκκοι άμμου σε παγκόσμιες παραλίες</a:t>
                      </a:r>
                      <a:endParaRPr kumimoji="0" lang="el-GR" altLang="el-GR"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3689340"/>
                  </a:ext>
                </a:extLst>
              </a:tr>
              <a:tr h="258763">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2000" b="1" i="0" u="none" strike="noStrike" cap="none" normalizeH="0" baseline="0" dirty="0">
                          <a:ln>
                            <a:noFill/>
                          </a:ln>
                          <a:solidFill>
                            <a:srgbClr val="D60093"/>
                          </a:solidFill>
                          <a:effectLst/>
                          <a:latin typeface="Times New Roman" panose="02020603050405020304" pitchFamily="18" charset="0"/>
                          <a:cs typeface="Times New Roman" panose="02020603050405020304" pitchFamily="18" charset="0"/>
                        </a:rPr>
                        <a:t>Yottabyte</a:t>
                      </a:r>
                      <a:endParaRPr kumimoji="0" lang="pl-PL" altLang="el-GR" sz="2000" b="1" i="0" u="none" strike="noStrike" cap="none" normalizeH="0" baseline="0" dirty="0">
                        <a:ln>
                          <a:noFill/>
                        </a:ln>
                        <a:solidFill>
                          <a:srgbClr val="D60093"/>
                        </a:solidFill>
                        <a:effectLst/>
                        <a:latin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pl-PL" altLang="el-GR" sz="18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80</a:t>
                      </a:r>
                      <a:r>
                        <a:rPr kumimoji="0" lang="pl-PL"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bytes</a:t>
                      </a:r>
                      <a:endParaRPr kumimoji="0" lang="pl-PL" altLang="el-GR"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l-GR" sz="1800" b="1" i="0" u="none" strike="noStrike" cap="none" normalizeH="0" baseline="0" dirty="0">
                          <a:ln>
                            <a:noFill/>
                          </a:ln>
                          <a:solidFill>
                            <a:srgbClr val="008000"/>
                          </a:solidFill>
                          <a:effectLst/>
                          <a:latin typeface="Times New Roman" panose="02020603050405020304" pitchFamily="18" charset="0"/>
                        </a:rPr>
                        <a:t>10</a:t>
                      </a:r>
                      <a:r>
                        <a:rPr kumimoji="0" lang="pl-PL" altLang="el-GR" sz="1800" b="1" i="0" u="none" strike="noStrike" cap="none" normalizeH="0" baseline="30000" dirty="0">
                          <a:ln>
                            <a:noFill/>
                          </a:ln>
                          <a:solidFill>
                            <a:srgbClr val="008000"/>
                          </a:solidFill>
                          <a:effectLst/>
                          <a:latin typeface="Times New Roman" panose="02020603050405020304" pitchFamily="18" charset="0"/>
                        </a:rPr>
                        <a:t>24</a:t>
                      </a:r>
                      <a:r>
                        <a:rPr kumimoji="0" lang="pl-PL" altLang="el-GR" sz="1800" b="1" i="0" u="none" strike="noStrike" cap="none" normalizeH="0" baseline="0" dirty="0">
                          <a:ln>
                            <a:noFill/>
                          </a:ln>
                          <a:solidFill>
                            <a:srgbClr val="008000"/>
                          </a:solidFill>
                          <a:effectLst/>
                          <a:latin typeface="Times New Roman" panose="02020603050405020304" pitchFamily="18" charset="0"/>
                        </a:rPr>
                        <a:t> bytes</a:t>
                      </a:r>
                      <a:endParaRPr kumimoji="0" lang="el-GR" altLang="el-GR" sz="1800" b="1" i="0" u="none" strike="noStrike" cap="none" normalizeH="0" baseline="0" dirty="0">
                        <a:ln>
                          <a:noFill/>
                        </a:ln>
                        <a:solidFill>
                          <a:srgbClr val="008000"/>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Αριθμός ατόμων σε 2 κουταλιές νερό</a:t>
                      </a:r>
                      <a:endParaRPr kumimoji="0" lang="el-GR" altLang="el-GR"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8668227"/>
                  </a:ext>
                </a:extLst>
              </a:tr>
            </a:tbl>
          </a:graphicData>
        </a:graphic>
      </p:graphicFrame>
      <p:sp>
        <p:nvSpPr>
          <p:cNvPr id="3" name="Ορθογώνιο: Στρογγύλεμα γωνιών 2">
            <a:extLst>
              <a:ext uri="{FF2B5EF4-FFF2-40B4-BE49-F238E27FC236}">
                <a16:creationId xmlns:a16="http://schemas.microsoft.com/office/drawing/2014/main" id="{DD64339E-118A-4471-99D5-54D7B7A22E48}"/>
              </a:ext>
            </a:extLst>
          </p:cNvPr>
          <p:cNvSpPr/>
          <p:nvPr/>
        </p:nvSpPr>
        <p:spPr>
          <a:xfrm>
            <a:off x="467544" y="4188648"/>
            <a:ext cx="8496944" cy="250361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85A79FE7-6743-4105-85DB-86D3B7E74D2C}"/>
              </a:ext>
            </a:extLst>
          </p:cNvPr>
          <p:cNvSpPr/>
          <p:nvPr/>
        </p:nvSpPr>
        <p:spPr>
          <a:xfrm rot="17739724">
            <a:off x="2263958" y="4844948"/>
            <a:ext cx="257442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Big Data</a:t>
            </a:r>
            <a:endParaRPr lang="el-G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Ορθογώνιο: Στρογγύλεμα γωνιών 6">
            <a:extLst>
              <a:ext uri="{FF2B5EF4-FFF2-40B4-BE49-F238E27FC236}">
                <a16:creationId xmlns:a16="http://schemas.microsoft.com/office/drawing/2014/main" id="{5F6F510E-B7AB-4B23-B574-9DE1C248B31B}"/>
              </a:ext>
            </a:extLst>
          </p:cNvPr>
          <p:cNvSpPr/>
          <p:nvPr/>
        </p:nvSpPr>
        <p:spPr>
          <a:xfrm>
            <a:off x="465117" y="3429000"/>
            <a:ext cx="8499371" cy="862001"/>
          </a:xfrm>
          <a:prstGeom prst="roundRect">
            <a:avLst/>
          </a:prstGeom>
          <a:noFill/>
          <a:ln w="38100">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94453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BBC4DB-3502-4835-916C-9EA1CAA1E3EF}"/>
              </a:ext>
            </a:extLst>
          </p:cNvPr>
          <p:cNvSpPr>
            <a:spLocks noGrp="1"/>
          </p:cNvSpPr>
          <p:nvPr>
            <p:ph type="title"/>
          </p:nvPr>
        </p:nvSpPr>
        <p:spPr/>
        <p:txBody>
          <a:bodyPr/>
          <a:lstStyle/>
          <a:p>
            <a:r>
              <a:rPr lang="en-US" dirty="0"/>
              <a:t>Big Data 3Vs</a:t>
            </a:r>
            <a:endParaRPr lang="el-GR" dirty="0"/>
          </a:p>
        </p:txBody>
      </p:sp>
      <p:sp>
        <p:nvSpPr>
          <p:cNvPr id="3" name="Θέση περιεχομένου 2">
            <a:extLst>
              <a:ext uri="{FF2B5EF4-FFF2-40B4-BE49-F238E27FC236}">
                <a16:creationId xmlns:a16="http://schemas.microsoft.com/office/drawing/2014/main" id="{A726A7B2-570D-405A-B7CB-DBF7A12E0579}"/>
              </a:ext>
            </a:extLst>
          </p:cNvPr>
          <p:cNvSpPr>
            <a:spLocks noGrp="1"/>
          </p:cNvSpPr>
          <p:nvPr>
            <p:ph idx="1"/>
          </p:nvPr>
        </p:nvSpPr>
        <p:spPr/>
        <p:txBody>
          <a:bodyPr/>
          <a:lstStyle/>
          <a:p>
            <a:r>
              <a:rPr lang="el-GR" sz="2400" dirty="0"/>
              <a:t>Ορισμός 3V’s</a:t>
            </a:r>
            <a:r>
              <a:rPr lang="en-US" sz="2400" dirty="0"/>
              <a:t>.</a:t>
            </a:r>
            <a:r>
              <a:rPr lang="el-GR" sz="2400" dirty="0"/>
              <a:t> Τα μεγάλα δεδομένα είναι δεδομένα που έχουν: </a:t>
            </a:r>
          </a:p>
          <a:p>
            <a:pPr lvl="1"/>
            <a:r>
              <a:rPr lang="en-US" dirty="0">
                <a:solidFill>
                  <a:srgbClr val="D60093"/>
                </a:solidFill>
              </a:rPr>
              <a:t>1V -&gt;</a:t>
            </a:r>
            <a:r>
              <a:rPr lang="el-GR" dirty="0" err="1">
                <a:solidFill>
                  <a:srgbClr val="D60093"/>
                </a:solidFill>
              </a:rPr>
              <a:t>Volume</a:t>
            </a:r>
            <a:r>
              <a:rPr lang="el-GR" dirty="0">
                <a:solidFill>
                  <a:srgbClr val="D60093"/>
                </a:solidFill>
              </a:rPr>
              <a:t>: </a:t>
            </a:r>
            <a:r>
              <a:rPr lang="el-GR" dirty="0"/>
              <a:t>πολύ μεγάλο όγκο </a:t>
            </a:r>
          </a:p>
          <a:p>
            <a:pPr lvl="1"/>
            <a:r>
              <a:rPr lang="en-US" dirty="0">
                <a:solidFill>
                  <a:srgbClr val="D60093"/>
                </a:solidFill>
              </a:rPr>
              <a:t>2V -&gt;</a:t>
            </a:r>
            <a:r>
              <a:rPr lang="el-GR" dirty="0" err="1">
                <a:solidFill>
                  <a:srgbClr val="D60093"/>
                </a:solidFill>
              </a:rPr>
              <a:t>Velocity</a:t>
            </a:r>
            <a:r>
              <a:rPr lang="el-GR" dirty="0">
                <a:solidFill>
                  <a:srgbClr val="D60093"/>
                </a:solidFill>
              </a:rPr>
              <a:t>: </a:t>
            </a:r>
            <a:r>
              <a:rPr lang="el-GR" dirty="0"/>
              <a:t>μεγάλη ταχύτητα παραγωγής και διακίνησης</a:t>
            </a:r>
            <a:r>
              <a:rPr lang="en-US" dirty="0"/>
              <a:t> </a:t>
            </a:r>
            <a:endParaRPr lang="el-GR" dirty="0"/>
          </a:p>
          <a:p>
            <a:pPr lvl="1"/>
            <a:r>
              <a:rPr lang="en-US" dirty="0">
                <a:solidFill>
                  <a:srgbClr val="D60093"/>
                </a:solidFill>
              </a:rPr>
              <a:t>3V -&gt; </a:t>
            </a:r>
            <a:r>
              <a:rPr lang="el-GR" dirty="0" err="1">
                <a:solidFill>
                  <a:srgbClr val="D60093"/>
                </a:solidFill>
              </a:rPr>
              <a:t>Variety</a:t>
            </a:r>
            <a:r>
              <a:rPr lang="el-GR" dirty="0">
                <a:solidFill>
                  <a:srgbClr val="D60093"/>
                </a:solidFill>
              </a:rPr>
              <a:t>: </a:t>
            </a:r>
            <a:r>
              <a:rPr lang="el-GR" dirty="0"/>
              <a:t>μεγάλη ποικιλία </a:t>
            </a:r>
          </a:p>
          <a:p>
            <a:pPr marL="457200" lvl="1" indent="0">
              <a:buNone/>
            </a:pPr>
            <a:endParaRPr lang="en-US" sz="1800" dirty="0">
              <a:hlinkClick r:id="rId2"/>
            </a:endParaRPr>
          </a:p>
          <a:p>
            <a:pPr marL="457200" lvl="1" indent="0">
              <a:buNone/>
            </a:pPr>
            <a:r>
              <a:rPr lang="en-US" sz="1800" b="1" dirty="0"/>
              <a:t>“Big data</a:t>
            </a:r>
            <a:r>
              <a:rPr lang="en-US" sz="1800" dirty="0"/>
              <a:t> is high-volume, high-velocity and/or high-variety information assets that demand cost-effective, innovative forms of information processing that enable enhanced insight, decision making, and process automation” </a:t>
            </a:r>
            <a:endParaRPr lang="el-GR" sz="1800" dirty="0">
              <a:hlinkClick r:id="rId2"/>
            </a:endParaRPr>
          </a:p>
          <a:p>
            <a:pPr marL="457200" lvl="1" indent="0">
              <a:buNone/>
            </a:pPr>
            <a:r>
              <a:rPr lang="en-US" sz="1800" dirty="0">
                <a:hlinkClick r:id="rId2"/>
              </a:rPr>
              <a:t>https://www.gartner.com/it-glossary/big-data/</a:t>
            </a:r>
            <a:endParaRPr lang="el-GR" dirty="0"/>
          </a:p>
        </p:txBody>
      </p:sp>
      <p:sp>
        <p:nvSpPr>
          <p:cNvPr id="5" name="Θέση αριθμού διαφάνειας 4">
            <a:extLst>
              <a:ext uri="{FF2B5EF4-FFF2-40B4-BE49-F238E27FC236}">
                <a16:creationId xmlns:a16="http://schemas.microsoft.com/office/drawing/2014/main" id="{163B9271-D9FE-4930-B6D9-F361C6D41100}"/>
              </a:ext>
            </a:extLst>
          </p:cNvPr>
          <p:cNvSpPr>
            <a:spLocks noGrp="1"/>
          </p:cNvSpPr>
          <p:nvPr>
            <p:ph type="sldNum" sz="quarter" idx="12"/>
          </p:nvPr>
        </p:nvSpPr>
        <p:spPr/>
        <p:txBody>
          <a:bodyPr/>
          <a:lstStyle/>
          <a:p>
            <a:fld id="{19B12225-5612-419B-A8D5-4B8EEE4C217E}" type="slidenum">
              <a:rPr lang="en-US" smtClean="0"/>
              <a:pPr/>
              <a:t>10</a:t>
            </a:fld>
            <a:endParaRPr lang="en-US"/>
          </a:p>
        </p:txBody>
      </p:sp>
    </p:spTree>
    <p:extLst>
      <p:ext uri="{BB962C8B-B14F-4D97-AF65-F5344CB8AC3E}">
        <p14:creationId xmlns:p14="http://schemas.microsoft.com/office/powerpoint/2010/main" val="125289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defRPr/>
            </a:pPr>
            <a:r>
              <a:rPr lang="en-US" dirty="0"/>
              <a:t>Volume: </a:t>
            </a:r>
            <a:r>
              <a:rPr lang="el-GR" dirty="0"/>
              <a:t>Μεγάλος όγκος</a:t>
            </a:r>
            <a:endParaRPr lang="en-US" dirty="0"/>
          </a:p>
        </p:txBody>
      </p:sp>
      <p:sp>
        <p:nvSpPr>
          <p:cNvPr id="18436" name="Rectangle 3"/>
          <p:cNvSpPr>
            <a:spLocks noGrp="1" noChangeArrowheads="1"/>
          </p:cNvSpPr>
          <p:nvPr>
            <p:ph idx="1"/>
          </p:nvPr>
        </p:nvSpPr>
        <p:spPr/>
        <p:txBody>
          <a:bodyPr>
            <a:normAutofit fontScale="92500" lnSpcReduction="10000"/>
          </a:bodyPr>
          <a:lstStyle/>
          <a:p>
            <a:pPr lvl="1"/>
            <a:r>
              <a:rPr lang="el-GR" sz="2400" dirty="0"/>
              <a:t>90% των σημερινών δεδομένων δημιουργήθηκε τα τελευταία 2 χρόνια</a:t>
            </a:r>
            <a:endParaRPr lang="en-US" sz="2400" dirty="0"/>
          </a:p>
          <a:p>
            <a:pPr lvl="1"/>
            <a:r>
              <a:rPr lang="el-GR" sz="2400" dirty="0"/>
              <a:t>Κάθε 2 μέρες παράγουμε τόσα δεδομένα όσα έχουν παραχθεί από την αρχή της ιστορίας μέχρι το 2003.</a:t>
            </a:r>
            <a:r>
              <a:rPr lang="el-GR" dirty="0"/>
              <a:t> </a:t>
            </a:r>
          </a:p>
          <a:p>
            <a:pPr lvl="1"/>
            <a:r>
              <a:rPr lang="el-GR" dirty="0"/>
              <a:t>Το σύνολο των δεδομένων που συλλέγεται και αποθηκεύεται στη βιομηχανία διπλασιάζεται κάθε 1.2 χρόνια</a:t>
            </a:r>
          </a:p>
          <a:p>
            <a:pPr lvl="1"/>
            <a:r>
              <a:rPr lang="el-GR" dirty="0"/>
              <a:t>Μόνο το </a:t>
            </a:r>
            <a:r>
              <a:rPr lang="en-US" dirty="0"/>
              <a:t>Google </a:t>
            </a:r>
            <a:r>
              <a:rPr lang="el-GR" dirty="0"/>
              <a:t>διαχειρίζεται &gt; 100.000 ερωτήματα αναζήτησης ανά δευτερόλεπτο</a:t>
            </a:r>
          </a:p>
          <a:p>
            <a:pPr lvl="2"/>
            <a:r>
              <a:rPr lang="en-US" dirty="0">
                <a:hlinkClick r:id="rId3"/>
              </a:rPr>
              <a:t>https://www.internetlivestats.com/</a:t>
            </a:r>
            <a:r>
              <a:rPr lang="en-US" dirty="0"/>
              <a:t> </a:t>
            </a:r>
            <a:endParaRPr lang="el-GR" sz="2400" dirty="0"/>
          </a:p>
          <a:p>
            <a:pPr lvl="1"/>
            <a:r>
              <a:rPr lang="el-GR" sz="2400" dirty="0"/>
              <a:t>8 ΖΒ : </a:t>
            </a:r>
            <a:r>
              <a:rPr lang="el-GR" dirty="0"/>
              <a:t>σύνολο των ψηφιακών δεδομένων το 2016</a:t>
            </a:r>
            <a:endParaRPr lang="en-US" dirty="0"/>
          </a:p>
          <a:p>
            <a:pPr lvl="1"/>
            <a:r>
              <a:rPr lang="en-US" sz="2400" dirty="0"/>
              <a:t>33 ZB </a:t>
            </a:r>
            <a:r>
              <a:rPr lang="en-US" dirty="0"/>
              <a:t>: </a:t>
            </a:r>
            <a:r>
              <a:rPr lang="el-GR" dirty="0"/>
              <a:t>σύνολο των ψηφιακών δεδομένων το 201</a:t>
            </a:r>
            <a:r>
              <a:rPr lang="en-US" dirty="0"/>
              <a:t>8</a:t>
            </a:r>
            <a:endParaRPr lang="el-GR" sz="2400" dirty="0"/>
          </a:p>
          <a:p>
            <a:pPr lvl="1"/>
            <a:r>
              <a:rPr lang="en-US" sz="2400" b="1" dirty="0">
                <a:solidFill>
                  <a:srgbClr val="008000"/>
                </a:solidFill>
              </a:rPr>
              <a:t>175 ZB </a:t>
            </a:r>
            <a:r>
              <a:rPr lang="el-GR" sz="2400" b="1" dirty="0">
                <a:solidFill>
                  <a:srgbClr val="008000"/>
                </a:solidFill>
              </a:rPr>
              <a:t>: εκτίμηση για το 202</a:t>
            </a:r>
            <a:r>
              <a:rPr lang="en-US" sz="2400" b="1" dirty="0">
                <a:solidFill>
                  <a:srgbClr val="008000"/>
                </a:solidFill>
              </a:rPr>
              <a:t>5</a:t>
            </a:r>
            <a:r>
              <a:rPr lang="el-GR" sz="2400" b="1" dirty="0">
                <a:solidFill>
                  <a:srgbClr val="008000"/>
                </a:solidFill>
              </a:rPr>
              <a:t> </a:t>
            </a:r>
            <a:r>
              <a:rPr lang="en-US" sz="2400" b="1" dirty="0">
                <a:solidFill>
                  <a:srgbClr val="008000"/>
                </a:solidFill>
              </a:rPr>
              <a:t> </a:t>
            </a:r>
            <a:r>
              <a:rPr lang="en-US" sz="2400" dirty="0"/>
              <a:t>(</a:t>
            </a:r>
            <a:r>
              <a:rPr lang="nb-NO" dirty="0"/>
              <a:t>Reinsel et al., 2018)</a:t>
            </a:r>
            <a:endParaRPr lang="en-US" sz="2400" dirty="0"/>
          </a:p>
          <a:p>
            <a:pPr lvl="2"/>
            <a:endParaRPr lang="en-US" dirty="0"/>
          </a:p>
          <a:p>
            <a:pPr marL="342900" lvl="1" indent="0">
              <a:buNone/>
            </a:pPr>
            <a:endParaRPr lang="el-GR" sz="2400" dirty="0"/>
          </a:p>
          <a:p>
            <a:pPr lvl="2"/>
            <a:endParaRPr lang="en-US" sz="2100" dirty="0">
              <a:ea typeface="ＭＳ Ｐゴシック" pitchFamily="34" charset="-128"/>
            </a:endParaRPr>
          </a:p>
        </p:txBody>
      </p:sp>
      <p:sp>
        <p:nvSpPr>
          <p:cNvPr id="2" name="Θέση αριθμού διαφάνειας 1"/>
          <p:cNvSpPr>
            <a:spLocks noGrp="1"/>
          </p:cNvSpPr>
          <p:nvPr>
            <p:ph type="sldNum" sz="quarter" idx="12"/>
          </p:nvPr>
        </p:nvSpPr>
        <p:spPr/>
        <p:txBody>
          <a:bodyPr/>
          <a:lstStyle/>
          <a:p>
            <a:fld id="{19B12225-5612-419B-A8D5-4B8EEE4C217E}" type="slidenum">
              <a:rPr lang="en-US" smtClean="0"/>
              <a:pPr/>
              <a:t>11</a:t>
            </a:fld>
            <a:endParaRPr lang="en-US" dirty="0"/>
          </a:p>
        </p:txBody>
      </p:sp>
    </p:spTree>
    <p:extLst>
      <p:ext uri="{BB962C8B-B14F-4D97-AF65-F5344CB8AC3E}">
        <p14:creationId xmlns:p14="http://schemas.microsoft.com/office/powerpoint/2010/main" val="334863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EE017B-E3F1-4D60-9258-A8895D8EEA0A}"/>
              </a:ext>
            </a:extLst>
          </p:cNvPr>
          <p:cNvSpPr>
            <a:spLocks noGrp="1"/>
          </p:cNvSpPr>
          <p:nvPr>
            <p:ph type="title"/>
          </p:nvPr>
        </p:nvSpPr>
        <p:spPr/>
        <p:txBody>
          <a:bodyPr/>
          <a:lstStyle/>
          <a:p>
            <a:r>
              <a:rPr lang="en-US" dirty="0"/>
              <a:t>Variety</a:t>
            </a:r>
            <a:r>
              <a:rPr lang="el-GR" dirty="0"/>
              <a:t>: ποικιλία </a:t>
            </a:r>
          </a:p>
        </p:txBody>
      </p:sp>
      <p:sp>
        <p:nvSpPr>
          <p:cNvPr id="3" name="Θέση περιεχομένου 2">
            <a:extLst>
              <a:ext uri="{FF2B5EF4-FFF2-40B4-BE49-F238E27FC236}">
                <a16:creationId xmlns:a16="http://schemas.microsoft.com/office/drawing/2014/main" id="{7FFFF3D4-3C02-42B5-9296-72D491901AAA}"/>
              </a:ext>
            </a:extLst>
          </p:cNvPr>
          <p:cNvSpPr>
            <a:spLocks noGrp="1"/>
          </p:cNvSpPr>
          <p:nvPr>
            <p:ph idx="1"/>
          </p:nvPr>
        </p:nvSpPr>
        <p:spPr>
          <a:xfrm>
            <a:off x="628650" y="1196752"/>
            <a:ext cx="7886700" cy="4667249"/>
          </a:xfrm>
        </p:spPr>
        <p:txBody>
          <a:bodyPr>
            <a:normAutofit fontScale="92500" lnSpcReduction="20000"/>
          </a:bodyPr>
          <a:lstStyle/>
          <a:p>
            <a:r>
              <a:rPr lang="el-GR" sz="2600" dirty="0"/>
              <a:t>Ποικίλοι τύποι δεδομένων:</a:t>
            </a:r>
          </a:p>
          <a:p>
            <a:pPr lvl="1"/>
            <a:r>
              <a:rPr lang="el-GR" dirty="0">
                <a:solidFill>
                  <a:srgbClr val="008000"/>
                </a:solidFill>
              </a:rPr>
              <a:t>Δομημένα δεδομένα</a:t>
            </a:r>
            <a:r>
              <a:rPr lang="en-US" dirty="0">
                <a:solidFill>
                  <a:srgbClr val="008000"/>
                </a:solidFill>
              </a:rPr>
              <a:t> (structured data))</a:t>
            </a:r>
            <a:endParaRPr lang="el-GR" dirty="0">
              <a:solidFill>
                <a:srgbClr val="008000"/>
              </a:solidFill>
            </a:endParaRPr>
          </a:p>
          <a:p>
            <a:pPr lvl="2"/>
            <a:r>
              <a:rPr lang="el-GR" dirty="0"/>
              <a:t>Σχεσιακές ΒΔ</a:t>
            </a:r>
          </a:p>
          <a:p>
            <a:pPr lvl="1"/>
            <a:r>
              <a:rPr lang="el-GR" dirty="0" err="1">
                <a:solidFill>
                  <a:srgbClr val="008000"/>
                </a:solidFill>
              </a:rPr>
              <a:t>Ημι</a:t>
            </a:r>
            <a:r>
              <a:rPr lang="en-US" dirty="0">
                <a:solidFill>
                  <a:srgbClr val="008000"/>
                </a:solidFill>
              </a:rPr>
              <a:t>-</a:t>
            </a:r>
            <a:r>
              <a:rPr lang="el-GR" dirty="0">
                <a:solidFill>
                  <a:srgbClr val="008000"/>
                </a:solidFill>
              </a:rPr>
              <a:t>δομημένα δεδομένα </a:t>
            </a:r>
            <a:r>
              <a:rPr lang="en-US" dirty="0">
                <a:solidFill>
                  <a:srgbClr val="008000"/>
                </a:solidFill>
              </a:rPr>
              <a:t>(semi-structured data))</a:t>
            </a:r>
            <a:endParaRPr lang="el-GR" dirty="0">
              <a:solidFill>
                <a:srgbClr val="008000"/>
              </a:solidFill>
            </a:endParaRPr>
          </a:p>
          <a:p>
            <a:pPr lvl="2"/>
            <a:r>
              <a:rPr lang="en-US" dirty="0"/>
              <a:t>XML, JSON</a:t>
            </a:r>
            <a:endParaRPr lang="el-GR" dirty="0"/>
          </a:p>
          <a:p>
            <a:pPr lvl="1"/>
            <a:r>
              <a:rPr lang="el-GR" dirty="0">
                <a:solidFill>
                  <a:srgbClr val="008000"/>
                </a:solidFill>
              </a:rPr>
              <a:t>Σχεδόν δομημένα δεδομένα</a:t>
            </a:r>
            <a:r>
              <a:rPr lang="en-US" dirty="0">
                <a:solidFill>
                  <a:srgbClr val="008000"/>
                </a:solidFill>
              </a:rPr>
              <a:t> (quasi-structured data)</a:t>
            </a:r>
          </a:p>
          <a:p>
            <a:pPr lvl="2"/>
            <a:r>
              <a:rPr lang="el-GR" dirty="0"/>
              <a:t>Ροές δεδομένων</a:t>
            </a:r>
          </a:p>
          <a:p>
            <a:pPr lvl="1"/>
            <a:r>
              <a:rPr lang="el-GR" dirty="0">
                <a:solidFill>
                  <a:srgbClr val="008000"/>
                </a:solidFill>
              </a:rPr>
              <a:t>Αδόμητα Δεδομένα</a:t>
            </a:r>
            <a:r>
              <a:rPr lang="en-US" dirty="0">
                <a:solidFill>
                  <a:srgbClr val="008000"/>
                </a:solidFill>
              </a:rPr>
              <a:t> (unstructured data))</a:t>
            </a:r>
            <a:endParaRPr lang="el-GR" dirty="0">
              <a:solidFill>
                <a:srgbClr val="008000"/>
              </a:solidFill>
            </a:endParaRPr>
          </a:p>
          <a:p>
            <a:pPr lvl="2"/>
            <a:r>
              <a:rPr lang="en-US" dirty="0"/>
              <a:t>e-mails, chat messages, webpages, word documents, pdf files, </a:t>
            </a:r>
            <a:r>
              <a:rPr lang="el-GR" dirty="0"/>
              <a:t>εικόνες, βίντεο, αρχεία ήχου</a:t>
            </a:r>
          </a:p>
          <a:p>
            <a:r>
              <a:rPr lang="en-US" sz="2600" dirty="0"/>
              <a:t>Big Data: </a:t>
            </a:r>
            <a:r>
              <a:rPr lang="el-GR" sz="2600" dirty="0"/>
              <a:t> μίγμα τύπων δεδομένων</a:t>
            </a:r>
          </a:p>
          <a:p>
            <a:r>
              <a:rPr lang="el-GR" sz="2600" dirty="0"/>
              <a:t>Μια εφαρμογή μπορεί να </a:t>
            </a:r>
            <a:r>
              <a:rPr lang="el-GR" sz="2600" dirty="0" err="1"/>
              <a:t>παράξει</a:t>
            </a:r>
            <a:r>
              <a:rPr lang="el-GR" sz="2600" dirty="0"/>
              <a:t>/συλλέξει πολλούς τύπους δεδομένων</a:t>
            </a:r>
          </a:p>
        </p:txBody>
      </p:sp>
      <p:sp>
        <p:nvSpPr>
          <p:cNvPr id="5" name="Θέση αριθμού διαφάνειας 4">
            <a:extLst>
              <a:ext uri="{FF2B5EF4-FFF2-40B4-BE49-F238E27FC236}">
                <a16:creationId xmlns:a16="http://schemas.microsoft.com/office/drawing/2014/main" id="{DD65D934-BA36-469E-8115-6D914A845194}"/>
              </a:ext>
            </a:extLst>
          </p:cNvPr>
          <p:cNvSpPr>
            <a:spLocks noGrp="1"/>
          </p:cNvSpPr>
          <p:nvPr>
            <p:ph type="sldNum" sz="quarter" idx="12"/>
          </p:nvPr>
        </p:nvSpPr>
        <p:spPr/>
        <p:txBody>
          <a:bodyPr/>
          <a:lstStyle/>
          <a:p>
            <a:fld id="{19B12225-5612-419B-A8D5-4B8EEE4C217E}" type="slidenum">
              <a:rPr lang="en-US" smtClean="0"/>
              <a:pPr/>
              <a:t>12</a:t>
            </a:fld>
            <a:endParaRPr lang="en-US"/>
          </a:p>
        </p:txBody>
      </p:sp>
    </p:spTree>
    <p:extLst>
      <p:ext uri="{BB962C8B-B14F-4D97-AF65-F5344CB8AC3E}">
        <p14:creationId xmlns:p14="http://schemas.microsoft.com/office/powerpoint/2010/main" val="411888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18B85-871A-496E-8E2C-241356BC17F6}"/>
              </a:ext>
            </a:extLst>
          </p:cNvPr>
          <p:cNvSpPr>
            <a:spLocks noGrp="1"/>
          </p:cNvSpPr>
          <p:nvPr>
            <p:ph type="title"/>
          </p:nvPr>
        </p:nvSpPr>
        <p:spPr/>
        <p:txBody>
          <a:bodyPr/>
          <a:lstStyle/>
          <a:p>
            <a:r>
              <a:rPr lang="en-US" dirty="0"/>
              <a:t>Variety</a:t>
            </a:r>
            <a:r>
              <a:rPr lang="el-GR" dirty="0"/>
              <a:t>: Ποικιλία </a:t>
            </a:r>
          </a:p>
        </p:txBody>
      </p:sp>
      <p:sp>
        <p:nvSpPr>
          <p:cNvPr id="3" name="Θέση περιεχομένου 2">
            <a:extLst>
              <a:ext uri="{FF2B5EF4-FFF2-40B4-BE49-F238E27FC236}">
                <a16:creationId xmlns:a16="http://schemas.microsoft.com/office/drawing/2014/main" id="{43EA0603-CD46-47E0-92B3-1E3E000EAB5E}"/>
              </a:ext>
            </a:extLst>
          </p:cNvPr>
          <p:cNvSpPr>
            <a:spLocks noGrp="1"/>
          </p:cNvSpPr>
          <p:nvPr>
            <p:ph idx="1"/>
          </p:nvPr>
        </p:nvSpPr>
        <p:spPr>
          <a:xfrm>
            <a:off x="628650" y="1052736"/>
            <a:ext cx="8119814" cy="5087590"/>
          </a:xfrm>
        </p:spPr>
        <p:txBody>
          <a:bodyPr>
            <a:normAutofit fontScale="55000" lnSpcReduction="20000"/>
          </a:bodyPr>
          <a:lstStyle/>
          <a:p>
            <a:pPr marL="0" indent="0">
              <a:buNone/>
            </a:pPr>
            <a:r>
              <a:rPr lang="el-GR" sz="3600" dirty="0"/>
              <a:t>Ποικίλες Πηγές δεδομένων:</a:t>
            </a:r>
          </a:p>
          <a:p>
            <a:r>
              <a:rPr lang="en-US" sz="3600" dirty="0">
                <a:solidFill>
                  <a:srgbClr val="D60093"/>
                </a:solidFill>
              </a:rPr>
              <a:t>Web </a:t>
            </a:r>
            <a:r>
              <a:rPr lang="el-GR" sz="3600" dirty="0">
                <a:solidFill>
                  <a:srgbClr val="D60093"/>
                </a:solidFill>
              </a:rPr>
              <a:t>Δεδομένα</a:t>
            </a:r>
            <a:endParaRPr lang="en-US" sz="3600" dirty="0">
              <a:solidFill>
                <a:srgbClr val="D60093"/>
              </a:solidFill>
            </a:endParaRPr>
          </a:p>
          <a:p>
            <a:pPr lvl="1"/>
            <a:r>
              <a:rPr lang="en-US" sz="3600" dirty="0"/>
              <a:t>Log files </a:t>
            </a:r>
            <a:r>
              <a:rPr lang="el-GR" sz="3600" dirty="0"/>
              <a:t>για καταγραφή των κινήσεων των χρηστών/πελατών</a:t>
            </a:r>
          </a:p>
          <a:p>
            <a:r>
              <a:rPr lang="el-GR" sz="3600" dirty="0">
                <a:solidFill>
                  <a:srgbClr val="D60093"/>
                </a:solidFill>
              </a:rPr>
              <a:t>Δεδομένα από έξυπνα δίκτυα και αισθητήρες</a:t>
            </a:r>
          </a:p>
          <a:p>
            <a:pPr lvl="1"/>
            <a:r>
              <a:rPr lang="el-GR" sz="3600" dirty="0"/>
              <a:t>Δεδομένα </a:t>
            </a:r>
            <a:r>
              <a:rPr lang="en-US" sz="3600" dirty="0"/>
              <a:t>GPS</a:t>
            </a:r>
            <a:r>
              <a:rPr lang="el-GR" sz="3600" dirty="0"/>
              <a:t> (π.χ. τοποθεσία χρήστη)</a:t>
            </a:r>
          </a:p>
          <a:p>
            <a:pPr lvl="1"/>
            <a:r>
              <a:rPr lang="el-GR" sz="3600" dirty="0"/>
              <a:t>Δεδομένα σεισμικών, γεωφυσικών, περιβαλλοντικών αισθητήρων</a:t>
            </a:r>
          </a:p>
          <a:p>
            <a:r>
              <a:rPr lang="el-GR" sz="3600" dirty="0">
                <a:solidFill>
                  <a:srgbClr val="D60093"/>
                </a:solidFill>
              </a:rPr>
              <a:t>Δεδομένα κοινωνικών δικτύων</a:t>
            </a:r>
          </a:p>
          <a:p>
            <a:pPr lvl="1"/>
            <a:r>
              <a:rPr lang="el-GR" sz="3600" dirty="0"/>
              <a:t>Δεδομένα για καταναλωτικές συνήθειες, προφίλ χρήστη, … </a:t>
            </a:r>
          </a:p>
          <a:p>
            <a:r>
              <a:rPr lang="el-GR" sz="3600" dirty="0">
                <a:solidFill>
                  <a:srgbClr val="D60093"/>
                </a:solidFill>
              </a:rPr>
              <a:t>Ανοικτά δεδομένα</a:t>
            </a:r>
          </a:p>
          <a:p>
            <a:pPr lvl="1"/>
            <a:r>
              <a:rPr lang="el-GR" sz="3600" dirty="0"/>
              <a:t>Διεθνείς οργανισμοί και θεσμοί, υπουργεία, επιστημονικοί οργανισμοί,…</a:t>
            </a:r>
          </a:p>
          <a:p>
            <a:r>
              <a:rPr lang="el-GR" sz="3600" dirty="0">
                <a:solidFill>
                  <a:srgbClr val="D60093"/>
                </a:solidFill>
              </a:rPr>
              <a:t>Επιστημονικά δεδομένα</a:t>
            </a:r>
          </a:p>
          <a:p>
            <a:pPr lvl="1"/>
            <a:r>
              <a:rPr lang="el-GR" sz="3600" dirty="0"/>
              <a:t>Έξοδοι ιατρικών μηχανημάτων</a:t>
            </a:r>
          </a:p>
          <a:p>
            <a:pPr lvl="1"/>
            <a:r>
              <a:rPr lang="el-GR" sz="3600" dirty="0"/>
              <a:t>Ακολουθία </a:t>
            </a:r>
            <a:r>
              <a:rPr lang="el-GR" sz="3600" dirty="0" err="1"/>
              <a:t>νουκλεοτιδίων</a:t>
            </a:r>
            <a:r>
              <a:rPr lang="el-GR" sz="3600" dirty="0"/>
              <a:t> στο </a:t>
            </a:r>
            <a:r>
              <a:rPr lang="en-US" sz="3600" dirty="0"/>
              <a:t>DNA</a:t>
            </a:r>
            <a:endParaRPr lang="el-GR" sz="3600" dirty="0"/>
          </a:p>
          <a:p>
            <a:r>
              <a:rPr lang="el-GR" sz="3600" dirty="0">
                <a:solidFill>
                  <a:srgbClr val="D60093"/>
                </a:solidFill>
              </a:rPr>
              <a:t>Επιχειρησιακά Δεδομένα</a:t>
            </a:r>
          </a:p>
          <a:p>
            <a:pPr lvl="1"/>
            <a:r>
              <a:rPr lang="el-GR" sz="3600" dirty="0"/>
              <a:t>Αξιοποιούνται στα συστήματα </a:t>
            </a:r>
            <a:r>
              <a:rPr lang="en-US" sz="3600" dirty="0"/>
              <a:t>ERP, CRM</a:t>
            </a:r>
            <a:r>
              <a:rPr lang="el-GR" sz="3600" dirty="0"/>
              <a:t>, κ.α.</a:t>
            </a:r>
          </a:p>
          <a:p>
            <a:pPr marL="457200" lvl="1" indent="0">
              <a:buNone/>
            </a:pPr>
            <a:endParaRPr lang="el-GR" dirty="0"/>
          </a:p>
          <a:p>
            <a:pPr lvl="1"/>
            <a:endParaRPr lang="el-GR" dirty="0"/>
          </a:p>
        </p:txBody>
      </p:sp>
      <p:sp>
        <p:nvSpPr>
          <p:cNvPr id="5" name="Θέση αριθμού διαφάνειας 4">
            <a:extLst>
              <a:ext uri="{FF2B5EF4-FFF2-40B4-BE49-F238E27FC236}">
                <a16:creationId xmlns:a16="http://schemas.microsoft.com/office/drawing/2014/main" id="{2DAE4529-D297-4EFD-9863-C252F04DACB8}"/>
              </a:ext>
            </a:extLst>
          </p:cNvPr>
          <p:cNvSpPr>
            <a:spLocks noGrp="1"/>
          </p:cNvSpPr>
          <p:nvPr>
            <p:ph type="sldNum" sz="quarter" idx="12"/>
          </p:nvPr>
        </p:nvSpPr>
        <p:spPr/>
        <p:txBody>
          <a:bodyPr/>
          <a:lstStyle/>
          <a:p>
            <a:fld id="{19B12225-5612-419B-A8D5-4B8EEE4C217E}" type="slidenum">
              <a:rPr lang="en-US" smtClean="0"/>
              <a:pPr/>
              <a:t>13</a:t>
            </a:fld>
            <a:endParaRPr lang="en-US" dirty="0"/>
          </a:p>
        </p:txBody>
      </p:sp>
    </p:spTree>
    <p:extLst>
      <p:ext uri="{BB962C8B-B14F-4D97-AF65-F5344CB8AC3E}">
        <p14:creationId xmlns:p14="http://schemas.microsoft.com/office/powerpoint/2010/main" val="134727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50E345-7C22-43BD-80F2-C346036C25F6}"/>
              </a:ext>
            </a:extLst>
          </p:cNvPr>
          <p:cNvSpPr>
            <a:spLocks noGrp="1"/>
          </p:cNvSpPr>
          <p:nvPr>
            <p:ph type="title"/>
          </p:nvPr>
        </p:nvSpPr>
        <p:spPr/>
        <p:txBody>
          <a:bodyPr/>
          <a:lstStyle/>
          <a:p>
            <a:r>
              <a:rPr lang="en-US" dirty="0"/>
              <a:t>Velocity: </a:t>
            </a:r>
            <a:r>
              <a:rPr lang="el-GR" dirty="0"/>
              <a:t>ταχύτητα</a:t>
            </a:r>
          </a:p>
        </p:txBody>
      </p:sp>
      <p:sp>
        <p:nvSpPr>
          <p:cNvPr id="3" name="Θέση περιεχομένου 2">
            <a:extLst>
              <a:ext uri="{FF2B5EF4-FFF2-40B4-BE49-F238E27FC236}">
                <a16:creationId xmlns:a16="http://schemas.microsoft.com/office/drawing/2014/main" id="{4925E0D1-B996-434F-885C-A91C2DC6C85B}"/>
              </a:ext>
            </a:extLst>
          </p:cNvPr>
          <p:cNvSpPr>
            <a:spLocks noGrp="1"/>
          </p:cNvSpPr>
          <p:nvPr>
            <p:ph idx="1"/>
          </p:nvPr>
        </p:nvSpPr>
        <p:spPr>
          <a:xfrm>
            <a:off x="628650" y="980728"/>
            <a:ext cx="7975798" cy="4771728"/>
          </a:xfrm>
        </p:spPr>
        <p:txBody>
          <a:bodyPr>
            <a:noAutofit/>
          </a:bodyPr>
          <a:lstStyle/>
          <a:p>
            <a:r>
              <a:rPr lang="el-GR" sz="1800" dirty="0"/>
              <a:t>Τα δεδομένα δημιουργούνται σε πραγματικό χρόνο (</a:t>
            </a:r>
            <a:r>
              <a:rPr lang="en-US" sz="1800" dirty="0"/>
              <a:t>real time)</a:t>
            </a:r>
            <a:r>
              <a:rPr lang="el-GR" sz="1800" dirty="0"/>
              <a:t>, και χρειάζεται να αναλύονται σε πραγματικό χρόνο για άμεση λήψη αποφάσεων (</a:t>
            </a:r>
            <a:r>
              <a:rPr lang="en-US" sz="1800" dirty="0"/>
              <a:t>online data analytics)</a:t>
            </a:r>
            <a:endParaRPr lang="el-GR" sz="1800" dirty="0"/>
          </a:p>
          <a:p>
            <a:r>
              <a:rPr lang="el-GR" sz="1800" dirty="0"/>
              <a:t>Παραδείγματα εφαρμογών πραγματικού χρόνου:</a:t>
            </a:r>
          </a:p>
          <a:p>
            <a:pPr lvl="1"/>
            <a:r>
              <a:rPr lang="en-US" sz="1800" b="1" dirty="0">
                <a:solidFill>
                  <a:srgbClr val="008000"/>
                </a:solidFill>
              </a:rPr>
              <a:t>E-promotions</a:t>
            </a:r>
            <a:r>
              <a:rPr lang="en-US" sz="1800" dirty="0"/>
              <a:t>: </a:t>
            </a:r>
            <a:r>
              <a:rPr lang="el-GR" sz="1800" dirty="0"/>
              <a:t>γνωρίζοντας τις καταναλωτικές συνήθειες, τις προτιμήσεις και την τοποθεσία σας, στέλνονται διαφημίσεις που αφορούν το κατάστημα δίπλα σας</a:t>
            </a:r>
          </a:p>
          <a:p>
            <a:pPr lvl="1"/>
            <a:r>
              <a:rPr lang="el-GR" sz="1800" b="1" dirty="0">
                <a:solidFill>
                  <a:srgbClr val="008000"/>
                </a:solidFill>
              </a:rPr>
              <a:t>Παρακολούθηση κατάστασης υγείας</a:t>
            </a:r>
            <a:r>
              <a:rPr lang="el-GR" sz="1800" dirty="0"/>
              <a:t>: αισθητήρες παρακολουθούν τις δραστηριότητές σας και το σώμα σας, ώστε μη κανονικές μετρήσεις να εγείρουν άμεση αντίδραση (επίσης συναγερμός για επιδημίες)</a:t>
            </a:r>
          </a:p>
          <a:p>
            <a:pPr lvl="1"/>
            <a:r>
              <a:rPr lang="el-GR" sz="1800" b="1" dirty="0">
                <a:solidFill>
                  <a:srgbClr val="008000"/>
                </a:solidFill>
              </a:rPr>
              <a:t>Διαχείριση φυσικών καταστροφών </a:t>
            </a:r>
            <a:r>
              <a:rPr lang="el-GR" sz="1800" dirty="0"/>
              <a:t>(φωτιά, σεισμός)</a:t>
            </a:r>
          </a:p>
          <a:p>
            <a:pPr lvl="1"/>
            <a:r>
              <a:rPr lang="el-GR" sz="1800" b="1" dirty="0">
                <a:solidFill>
                  <a:srgbClr val="008000"/>
                </a:solidFill>
              </a:rPr>
              <a:t>Εντοπισμός ύποπτων ατόμων </a:t>
            </a:r>
            <a:r>
              <a:rPr lang="el-GR" sz="1800" dirty="0"/>
              <a:t>: αναλύοντας δεδομένα κοινωνικών δικτύων, αγοραστικών συνηθειών, και συνδυάζοντας με δεδομένα τοποθεσίας από κινητό τηλέφωνο,</a:t>
            </a:r>
            <a:r>
              <a:rPr lang="en-US" sz="1800" dirty="0"/>
              <a:t> </a:t>
            </a:r>
            <a:r>
              <a:rPr lang="el-GR" sz="1800" dirty="0"/>
              <a:t>εντοπίζεται ο ύποπτος</a:t>
            </a:r>
          </a:p>
          <a:p>
            <a:pPr lvl="1"/>
            <a:r>
              <a:rPr lang="el-GR" sz="1800" b="1" dirty="0">
                <a:solidFill>
                  <a:srgbClr val="008000"/>
                </a:solidFill>
              </a:rPr>
              <a:t>Έξυπνη διαχείριση κυκλοφορίας:</a:t>
            </a:r>
            <a:r>
              <a:rPr lang="el-GR" sz="1800" dirty="0"/>
              <a:t> αναλύοντας δεδομένα από κάμερες κυκλοφορίας και ιστορικά δεδομένα, ρυθμίζεται η λειτουργία των φαναριών </a:t>
            </a:r>
          </a:p>
          <a:p>
            <a:pPr lvl="1"/>
            <a:r>
              <a:rPr lang="el-GR" sz="1800" b="1" dirty="0">
                <a:solidFill>
                  <a:srgbClr val="008000"/>
                </a:solidFill>
              </a:rPr>
              <a:t>Χρηματιστήριο: </a:t>
            </a:r>
            <a:r>
              <a:rPr lang="el-GR" sz="1800" dirty="0"/>
              <a:t>αναλύοντας δεδομένα αγοράς και άλλους εξωγενείς παράγοντες, λαμβάνονται αποφάσεις αγοροπωλησιών</a:t>
            </a:r>
          </a:p>
        </p:txBody>
      </p:sp>
      <p:sp>
        <p:nvSpPr>
          <p:cNvPr id="5" name="Θέση αριθμού διαφάνειας 4">
            <a:extLst>
              <a:ext uri="{FF2B5EF4-FFF2-40B4-BE49-F238E27FC236}">
                <a16:creationId xmlns:a16="http://schemas.microsoft.com/office/drawing/2014/main" id="{EA308F10-A2EE-4325-90D9-B15B080DDAEA}"/>
              </a:ext>
            </a:extLst>
          </p:cNvPr>
          <p:cNvSpPr>
            <a:spLocks noGrp="1"/>
          </p:cNvSpPr>
          <p:nvPr>
            <p:ph type="sldNum" sz="quarter" idx="12"/>
          </p:nvPr>
        </p:nvSpPr>
        <p:spPr/>
        <p:txBody>
          <a:bodyPr/>
          <a:lstStyle/>
          <a:p>
            <a:fld id="{19B12225-5612-419B-A8D5-4B8EEE4C217E}" type="slidenum">
              <a:rPr lang="en-US" smtClean="0"/>
              <a:pPr/>
              <a:t>14</a:t>
            </a:fld>
            <a:endParaRPr lang="en-US"/>
          </a:p>
        </p:txBody>
      </p:sp>
    </p:spTree>
    <p:extLst>
      <p:ext uri="{BB962C8B-B14F-4D97-AF65-F5344CB8AC3E}">
        <p14:creationId xmlns:p14="http://schemas.microsoft.com/office/powerpoint/2010/main" val="231954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FE7250-CA58-4994-8CF9-DF07A7A7E486}"/>
              </a:ext>
            </a:extLst>
          </p:cNvPr>
          <p:cNvSpPr>
            <a:spLocks noGrp="1"/>
          </p:cNvSpPr>
          <p:nvPr>
            <p:ph type="title"/>
          </p:nvPr>
        </p:nvSpPr>
        <p:spPr/>
        <p:txBody>
          <a:bodyPr/>
          <a:lstStyle/>
          <a:p>
            <a:r>
              <a:rPr lang="el-GR" dirty="0"/>
              <a:t>Νέες διαστάσεις (6</a:t>
            </a:r>
            <a:r>
              <a:rPr lang="en-US" dirty="0"/>
              <a:t>V</a:t>
            </a:r>
            <a:r>
              <a:rPr lang="el-GR" dirty="0"/>
              <a:t>)</a:t>
            </a:r>
          </a:p>
        </p:txBody>
      </p:sp>
      <p:sp>
        <p:nvSpPr>
          <p:cNvPr id="3" name="Θέση περιεχομένου 2">
            <a:extLst>
              <a:ext uri="{FF2B5EF4-FFF2-40B4-BE49-F238E27FC236}">
                <a16:creationId xmlns:a16="http://schemas.microsoft.com/office/drawing/2014/main" id="{A53B7AB8-C2FA-47C6-B644-A65930CFCE3C}"/>
              </a:ext>
            </a:extLst>
          </p:cNvPr>
          <p:cNvSpPr>
            <a:spLocks noGrp="1"/>
          </p:cNvSpPr>
          <p:nvPr>
            <p:ph idx="1"/>
          </p:nvPr>
        </p:nvSpPr>
        <p:spPr/>
        <p:txBody>
          <a:bodyPr/>
          <a:lstStyle/>
          <a:p>
            <a:r>
              <a:rPr lang="en-US" sz="2800" b="1" dirty="0">
                <a:solidFill>
                  <a:srgbClr val="008000"/>
                </a:solidFill>
              </a:rPr>
              <a:t>4V -&gt; Value</a:t>
            </a:r>
            <a:r>
              <a:rPr lang="el-GR" sz="2800" b="1" dirty="0">
                <a:solidFill>
                  <a:srgbClr val="008000"/>
                </a:solidFill>
              </a:rPr>
              <a:t> (Αξία) </a:t>
            </a:r>
            <a:r>
              <a:rPr lang="el-GR" sz="2800" dirty="0"/>
              <a:t>: ανάγκη μετατροπής των δεδομένων μεγάλης κλίμακας σε </a:t>
            </a:r>
            <a:r>
              <a:rPr lang="el-GR" sz="2800" u="sng" dirty="0"/>
              <a:t>αξία</a:t>
            </a:r>
            <a:r>
              <a:rPr lang="el-GR" sz="2800" dirty="0"/>
              <a:t> για της επιχείρηση, μέσω επεξεργασίας και ανάλυσης</a:t>
            </a:r>
          </a:p>
          <a:p>
            <a:r>
              <a:rPr lang="el-GR" sz="2800" b="1" dirty="0">
                <a:solidFill>
                  <a:srgbClr val="008000"/>
                </a:solidFill>
              </a:rPr>
              <a:t>5</a:t>
            </a:r>
            <a:r>
              <a:rPr lang="en-US" sz="2800" b="1" dirty="0">
                <a:solidFill>
                  <a:srgbClr val="008000"/>
                </a:solidFill>
              </a:rPr>
              <a:t>V -&gt;</a:t>
            </a:r>
            <a:r>
              <a:rPr lang="en-US" sz="2800" b="1" dirty="0">
                <a:solidFill>
                  <a:srgbClr val="00B050"/>
                </a:solidFill>
              </a:rPr>
              <a:t> </a:t>
            </a:r>
            <a:r>
              <a:rPr lang="en-US" sz="2800" b="1" dirty="0">
                <a:solidFill>
                  <a:srgbClr val="008000"/>
                </a:solidFill>
              </a:rPr>
              <a:t>Veracity</a:t>
            </a:r>
            <a:r>
              <a:rPr lang="en-US" sz="2800" dirty="0"/>
              <a:t> </a:t>
            </a:r>
            <a:r>
              <a:rPr lang="el-GR" sz="2800" dirty="0"/>
              <a:t>και </a:t>
            </a:r>
            <a:r>
              <a:rPr lang="en-US" sz="2800" b="1" dirty="0">
                <a:solidFill>
                  <a:srgbClr val="008000"/>
                </a:solidFill>
              </a:rPr>
              <a:t>Validity</a:t>
            </a:r>
            <a:r>
              <a:rPr lang="en-US" sz="2800" dirty="0"/>
              <a:t>: </a:t>
            </a:r>
            <a:r>
              <a:rPr lang="el-GR" sz="2800" dirty="0"/>
              <a:t>ορθότητα και αξιοπιστία των δεδομένων</a:t>
            </a:r>
          </a:p>
          <a:p>
            <a:pPr marL="0" indent="0" algn="ctr">
              <a:buNone/>
            </a:pPr>
            <a:r>
              <a:rPr lang="en-US" sz="2800" b="1" i="1" dirty="0">
                <a:solidFill>
                  <a:srgbClr val="D60093"/>
                </a:solidFill>
              </a:rPr>
              <a:t>Data = quantity + quality</a:t>
            </a:r>
            <a:endParaRPr lang="el-GR" sz="2800" b="1" i="1" dirty="0">
              <a:solidFill>
                <a:srgbClr val="D60093"/>
              </a:solidFill>
            </a:endParaRPr>
          </a:p>
          <a:p>
            <a:r>
              <a:rPr lang="el-GR" sz="2800" b="1" dirty="0">
                <a:solidFill>
                  <a:srgbClr val="008000"/>
                </a:solidFill>
              </a:rPr>
              <a:t>6</a:t>
            </a:r>
            <a:r>
              <a:rPr lang="en-US" sz="2800" b="1" dirty="0">
                <a:solidFill>
                  <a:srgbClr val="008000"/>
                </a:solidFill>
              </a:rPr>
              <a:t>V -&gt;</a:t>
            </a:r>
            <a:r>
              <a:rPr lang="en-US" sz="2800" dirty="0"/>
              <a:t> </a:t>
            </a:r>
            <a:r>
              <a:rPr lang="en-US" sz="2800" b="1" dirty="0">
                <a:solidFill>
                  <a:srgbClr val="008000"/>
                </a:solidFill>
              </a:rPr>
              <a:t>Visibility</a:t>
            </a:r>
            <a:r>
              <a:rPr lang="el-GR" sz="2800" b="1" dirty="0">
                <a:solidFill>
                  <a:srgbClr val="008000"/>
                </a:solidFill>
              </a:rPr>
              <a:t> </a:t>
            </a:r>
            <a:r>
              <a:rPr lang="el-GR" sz="2800" b="1" dirty="0"/>
              <a:t>και</a:t>
            </a:r>
            <a:r>
              <a:rPr lang="el-GR" sz="2800" b="1" dirty="0">
                <a:solidFill>
                  <a:srgbClr val="008000"/>
                </a:solidFill>
              </a:rPr>
              <a:t> </a:t>
            </a:r>
            <a:r>
              <a:rPr lang="en-US" sz="2800" b="1" dirty="0">
                <a:solidFill>
                  <a:srgbClr val="008000"/>
                </a:solidFill>
              </a:rPr>
              <a:t>Visualization</a:t>
            </a:r>
            <a:r>
              <a:rPr lang="el-GR" sz="2800" dirty="0"/>
              <a:t>: ορατότητα και απεικόνιση δεδομένων</a:t>
            </a:r>
          </a:p>
          <a:p>
            <a:pPr marL="0" indent="0">
              <a:buNone/>
            </a:pPr>
            <a:endParaRPr lang="el-GR" dirty="0"/>
          </a:p>
        </p:txBody>
      </p:sp>
      <p:sp>
        <p:nvSpPr>
          <p:cNvPr id="5" name="Θέση αριθμού διαφάνειας 4">
            <a:extLst>
              <a:ext uri="{FF2B5EF4-FFF2-40B4-BE49-F238E27FC236}">
                <a16:creationId xmlns:a16="http://schemas.microsoft.com/office/drawing/2014/main" id="{F90880B9-9123-4429-925C-45F5A59072DB}"/>
              </a:ext>
            </a:extLst>
          </p:cNvPr>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24395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1A04E-A3B9-4271-8A7B-5113363CF367}"/>
              </a:ext>
            </a:extLst>
          </p:cNvPr>
          <p:cNvSpPr>
            <a:spLocks noGrp="1"/>
          </p:cNvSpPr>
          <p:nvPr>
            <p:ph type="title"/>
          </p:nvPr>
        </p:nvSpPr>
        <p:spPr/>
        <p:txBody>
          <a:bodyPr/>
          <a:lstStyle/>
          <a:p>
            <a:r>
              <a:rPr lang="el-GR" dirty="0"/>
              <a:t>Περισσότερα </a:t>
            </a:r>
            <a:r>
              <a:rPr lang="en-US" dirty="0"/>
              <a:t>V’s</a:t>
            </a:r>
            <a:endParaRPr lang="el-GR" dirty="0"/>
          </a:p>
        </p:txBody>
      </p:sp>
      <p:sp>
        <p:nvSpPr>
          <p:cNvPr id="3" name="Θέση περιεχομένου 2">
            <a:extLst>
              <a:ext uri="{FF2B5EF4-FFF2-40B4-BE49-F238E27FC236}">
                <a16:creationId xmlns:a16="http://schemas.microsoft.com/office/drawing/2014/main" id="{EF02A922-C8CB-4DC9-A243-3FACF252D2CC}"/>
              </a:ext>
            </a:extLst>
          </p:cNvPr>
          <p:cNvSpPr>
            <a:spLocks noGrp="1"/>
          </p:cNvSpPr>
          <p:nvPr>
            <p:ph idx="1"/>
          </p:nvPr>
        </p:nvSpPr>
        <p:spPr/>
        <p:txBody>
          <a:bodyPr>
            <a:normAutofit fontScale="85000" lnSpcReduction="10000"/>
          </a:bodyPr>
          <a:lstStyle/>
          <a:p>
            <a:r>
              <a:rPr lang="en-US" b="1" dirty="0">
                <a:solidFill>
                  <a:srgbClr val="008000"/>
                </a:solidFill>
              </a:rPr>
              <a:t>Volatility</a:t>
            </a:r>
            <a:r>
              <a:rPr lang="el-GR" dirty="0"/>
              <a:t>: μεταβλητότητα δεδομένων που αφορά το χρονικό διάστημα εγκυρότητας και διατήρησης των δεδομένων</a:t>
            </a:r>
          </a:p>
          <a:p>
            <a:r>
              <a:rPr lang="en-US" b="1" dirty="0">
                <a:solidFill>
                  <a:srgbClr val="008000"/>
                </a:solidFill>
              </a:rPr>
              <a:t>Viscosity</a:t>
            </a:r>
            <a:r>
              <a:rPr lang="en-US" dirty="0"/>
              <a:t>: </a:t>
            </a:r>
            <a:r>
              <a:rPr lang="el-GR" dirty="0"/>
              <a:t>ο χρόνος καθυστέρησης </a:t>
            </a:r>
            <a:r>
              <a:rPr lang="en-US" dirty="0"/>
              <a:t>(lag time) </a:t>
            </a:r>
            <a:r>
              <a:rPr lang="el-GR" dirty="0"/>
              <a:t>των δεδομένων που σχετίζονται με το συμβάν που περιγράφεται (μπορεί να σχετιστεί με το </a:t>
            </a:r>
            <a:r>
              <a:rPr lang="en-US" dirty="0"/>
              <a:t>Velocity)</a:t>
            </a:r>
            <a:endParaRPr lang="el-GR" dirty="0"/>
          </a:p>
          <a:p>
            <a:r>
              <a:rPr lang="en-US" b="1" dirty="0">
                <a:solidFill>
                  <a:srgbClr val="008000"/>
                </a:solidFill>
              </a:rPr>
              <a:t>Virality</a:t>
            </a:r>
            <a:r>
              <a:rPr lang="el-GR" dirty="0"/>
              <a:t>:</a:t>
            </a:r>
            <a:r>
              <a:rPr lang="en-US" dirty="0"/>
              <a:t> </a:t>
            </a:r>
            <a:r>
              <a:rPr lang="el-GR" dirty="0"/>
              <a:t>ο ρυθμός διάδοσης των δεδομένων, δηλαδή πόσο συχνά επιλέγονται και αναπαράγονται από άλλους χρήστες ή συμβάντα </a:t>
            </a:r>
          </a:p>
          <a:p>
            <a:r>
              <a:rPr lang="en-US" b="1" dirty="0">
                <a:solidFill>
                  <a:srgbClr val="008000"/>
                </a:solidFill>
              </a:rPr>
              <a:t>Variability</a:t>
            </a:r>
            <a:r>
              <a:rPr lang="el-GR" dirty="0"/>
              <a:t>: αναφέρεται στα δεδομένα των οποίων η σημασία σταθερά αλλάζει, π.χ. όταν η συλλογή των δεδομένων εξαρτάται από τη γλωσσική επεξεργασία.</a:t>
            </a:r>
          </a:p>
          <a:p>
            <a:endParaRPr lang="el-GR" dirty="0"/>
          </a:p>
        </p:txBody>
      </p:sp>
      <p:sp>
        <p:nvSpPr>
          <p:cNvPr id="5" name="Θέση αριθμού διαφάνειας 4">
            <a:extLst>
              <a:ext uri="{FF2B5EF4-FFF2-40B4-BE49-F238E27FC236}">
                <a16:creationId xmlns:a16="http://schemas.microsoft.com/office/drawing/2014/main" id="{5E30B73A-9512-40A1-8731-595CCC3AA5B2}"/>
              </a:ext>
            </a:extLst>
          </p:cNvPr>
          <p:cNvSpPr>
            <a:spLocks noGrp="1"/>
          </p:cNvSpPr>
          <p:nvPr>
            <p:ph type="sldNum" sz="quarter" idx="12"/>
          </p:nvPr>
        </p:nvSpPr>
        <p:spPr/>
        <p:txBody>
          <a:bodyPr/>
          <a:lstStyle/>
          <a:p>
            <a:fld id="{19B12225-5612-419B-A8D5-4B8EEE4C217E}" type="slidenum">
              <a:rPr lang="en-US" smtClean="0"/>
              <a:pPr/>
              <a:t>16</a:t>
            </a:fld>
            <a:endParaRPr lang="en-US"/>
          </a:p>
        </p:txBody>
      </p:sp>
    </p:spTree>
    <p:extLst>
      <p:ext uri="{BB962C8B-B14F-4D97-AF65-F5344CB8AC3E}">
        <p14:creationId xmlns:p14="http://schemas.microsoft.com/office/powerpoint/2010/main" val="69043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Το Επιχειρηματικό Περιβάλλον</a:t>
            </a:r>
            <a:endParaRPr lang="en-US" dirty="0"/>
          </a:p>
        </p:txBody>
      </p:sp>
      <p:sp>
        <p:nvSpPr>
          <p:cNvPr id="8195" name="Content Placeholder 2"/>
          <p:cNvSpPr>
            <a:spLocks noGrp="1"/>
          </p:cNvSpPr>
          <p:nvPr>
            <p:ph idx="1"/>
          </p:nvPr>
        </p:nvSpPr>
        <p:spPr/>
        <p:txBody>
          <a:bodyPr>
            <a:normAutofit fontScale="92500" lnSpcReduction="20000"/>
          </a:bodyPr>
          <a:lstStyle/>
          <a:p>
            <a:pPr lvl="1">
              <a:buNone/>
            </a:pPr>
            <a:r>
              <a:rPr lang="el-GR" sz="3500" dirty="0"/>
              <a:t>Το περιβάλλον στο οποίο οι οργανισμοί λειτουργούν σήμερα γίνεται όλο και πιο πολύπλοκο, δημιουργώντας ευκαιρίες και προβλήματα. </a:t>
            </a:r>
          </a:p>
          <a:p>
            <a:pPr lvl="1">
              <a:buNone/>
            </a:pPr>
            <a:r>
              <a:rPr lang="el-GR" sz="3500" dirty="0"/>
              <a:t>Παγκοσμιοποίηση (</a:t>
            </a:r>
            <a:r>
              <a:rPr lang="en-US" sz="3500" dirty="0"/>
              <a:t>globalization</a:t>
            </a:r>
            <a:r>
              <a:rPr lang="el-GR" sz="3500" dirty="0"/>
              <a:t>).</a:t>
            </a:r>
          </a:p>
          <a:p>
            <a:pPr lvl="1">
              <a:buNone/>
            </a:pPr>
            <a:r>
              <a:rPr lang="el-GR" sz="3500" dirty="0"/>
              <a:t>Κατηγορίες παραγόντων επιχειρηματικού περιβάλλοντος: αγορές, απαιτήσεις καταναλωτών, τεχνολογία, και κοινωνία </a:t>
            </a:r>
          </a:p>
          <a:p>
            <a:pPr lvl="1">
              <a:buNone/>
            </a:pPr>
            <a:r>
              <a:rPr lang="el-GR" sz="3500" dirty="0"/>
              <a:t>(</a:t>
            </a:r>
            <a:r>
              <a:rPr lang="en-US" sz="3500" dirty="0"/>
              <a:t>markets, consumer demands, technology, societal</a:t>
            </a:r>
            <a:r>
              <a:rPr lang="el-GR" sz="3500" dirty="0"/>
              <a:t>)</a:t>
            </a:r>
          </a:p>
          <a:p>
            <a:pPr lvl="1">
              <a:buNone/>
            </a:pPr>
            <a:br>
              <a:rPr lang="el-GR" dirty="0"/>
            </a:br>
            <a:endParaRPr lang="en-US"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8304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2736304"/>
          </a:xfrm>
        </p:spPr>
        <p:txBody>
          <a:bodyPr>
            <a:noAutofit/>
          </a:bodyPr>
          <a:lstStyle/>
          <a:p>
            <a:r>
              <a:rPr lang="en-US" b="1" dirty="0">
                <a:solidFill>
                  <a:srgbClr val="FF0000"/>
                </a:solidFill>
              </a:rPr>
              <a:t>PEST analysis</a:t>
            </a:r>
            <a:r>
              <a:rPr lang="en-US" dirty="0">
                <a:solidFill>
                  <a:srgbClr val="FF0000"/>
                </a:solidFill>
              </a:rPr>
              <a:t> </a:t>
            </a:r>
            <a:endParaRPr lang="el-GR" dirty="0">
              <a:solidFill>
                <a:srgbClr val="FF0000"/>
              </a:solidFill>
            </a:endParaRPr>
          </a:p>
          <a:p>
            <a:pPr>
              <a:buNone/>
            </a:pPr>
            <a:r>
              <a:rPr lang="en-US" b="1" i="1" dirty="0"/>
              <a:t>    Political, Economic, Social and Technological analysis</a:t>
            </a:r>
            <a:r>
              <a:rPr lang="en-US" dirty="0"/>
              <a:t> </a:t>
            </a:r>
            <a:endParaRPr lang="el-GR" dirty="0"/>
          </a:p>
          <a:p>
            <a:r>
              <a:rPr lang="en-US" b="1" dirty="0">
                <a:solidFill>
                  <a:srgbClr val="FF0000"/>
                </a:solidFill>
              </a:rPr>
              <a:t>PESTLE analysis</a:t>
            </a:r>
            <a:r>
              <a:rPr lang="en-US" dirty="0">
                <a:solidFill>
                  <a:srgbClr val="FF0000"/>
                </a:solidFill>
              </a:rPr>
              <a:t> </a:t>
            </a:r>
            <a:endParaRPr lang="el-GR" dirty="0">
              <a:solidFill>
                <a:srgbClr val="FF0000"/>
              </a:solidFill>
            </a:endParaRPr>
          </a:p>
          <a:p>
            <a:pPr>
              <a:buNone/>
            </a:pPr>
            <a:r>
              <a:rPr lang="en-US" b="1" i="1" dirty="0"/>
              <a:t> 	Political, Economic, Social , Technological, Legal, Environmental analysis</a:t>
            </a:r>
            <a:r>
              <a:rPr lang="en-US" dirty="0"/>
              <a:t> </a:t>
            </a:r>
            <a:endParaRPr lang="el-GR" dirty="0"/>
          </a:p>
          <a:p>
            <a:r>
              <a:rPr lang="en-US" b="1" dirty="0">
                <a:solidFill>
                  <a:srgbClr val="FF0000"/>
                </a:solidFill>
              </a:rPr>
              <a:t>SWOT analysis</a:t>
            </a:r>
            <a:r>
              <a:rPr lang="en-US" dirty="0">
                <a:solidFill>
                  <a:srgbClr val="FF0000"/>
                </a:solidFill>
              </a:rPr>
              <a:t> </a:t>
            </a:r>
            <a:endParaRPr lang="el-GR" dirty="0"/>
          </a:p>
          <a:p>
            <a:pPr>
              <a:buNone/>
            </a:pPr>
            <a:r>
              <a:rPr lang="en-US" b="1" i="1" dirty="0"/>
              <a:t>    Strengths, Weaknesses, Opportunities,  Threats</a:t>
            </a:r>
            <a:endParaRPr lang="el-GR" i="1" dirty="0"/>
          </a:p>
          <a:p>
            <a:endParaRPr lang="el-GR" sz="2400" dirty="0">
              <a:solidFill>
                <a:srgbClr val="FF0000"/>
              </a:solidFill>
            </a:endParaRPr>
          </a:p>
          <a:p>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a:xfrm>
            <a:off x="467544" y="360040"/>
            <a:ext cx="8229600" cy="908720"/>
          </a:xfrm>
        </p:spPr>
        <p:txBody>
          <a:bodyPr>
            <a:noAutofit/>
          </a:bodyPr>
          <a:lstStyle/>
          <a:p>
            <a:r>
              <a:rPr lang="el-GR" sz="3600" dirty="0"/>
              <a:t>Στρατηγική ανάλυση</a:t>
            </a:r>
            <a:br>
              <a:rPr lang="el-GR" sz="3600" dirty="0"/>
            </a:br>
            <a:endParaRPr lang="el-GR" sz="3600"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90314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363272" cy="2736304"/>
          </a:xfrm>
        </p:spPr>
        <p:txBody>
          <a:bodyPr>
            <a:noAutofit/>
          </a:bodyPr>
          <a:lstStyle/>
          <a:p>
            <a:r>
              <a:rPr lang="el-GR" sz="2400" dirty="0"/>
              <a:t>Στην πρώτη συνάντηση γίνεται παρουσίαση του μαθήματος και μία σύντομη συζήτηση κάποιων βασικών εννοιών. </a:t>
            </a:r>
          </a:p>
          <a:p>
            <a:r>
              <a:rPr lang="el-GR" sz="2400" dirty="0"/>
              <a:t>Γίνεται αναφορά σε έννοιες δεδομένων μεγάλης κλίμακας</a:t>
            </a:r>
            <a:r>
              <a:rPr lang="en-US" sz="2400" dirty="0"/>
              <a:t> (big data) </a:t>
            </a:r>
            <a:r>
              <a:rPr lang="el-GR" sz="2400" dirty="0"/>
              <a:t>και γίνεται σύνδεση με διαχείριση γνώσης</a:t>
            </a:r>
            <a:r>
              <a:rPr lang="en-US" sz="2400" dirty="0"/>
              <a:t> (knowledge management)</a:t>
            </a:r>
            <a:r>
              <a:rPr lang="el-GR" sz="2400" dirty="0"/>
              <a:t>, επιχειρηματική ευφυΐα</a:t>
            </a:r>
            <a:r>
              <a:rPr lang="en-US" sz="2400" dirty="0"/>
              <a:t> (business intelligence)</a:t>
            </a:r>
            <a:r>
              <a:rPr lang="el-GR" sz="2400" dirty="0"/>
              <a:t>, αποθήκες δεδομένων </a:t>
            </a:r>
            <a:r>
              <a:rPr lang="en-US" sz="2400" dirty="0"/>
              <a:t>(data warehouses), </a:t>
            </a:r>
            <a:r>
              <a:rPr lang="el-GR" sz="2400" dirty="0"/>
              <a:t>εξόρυξη δεδομένων</a:t>
            </a:r>
            <a:r>
              <a:rPr lang="en-US" sz="2400" dirty="0"/>
              <a:t> (data mining)</a:t>
            </a:r>
            <a:r>
              <a:rPr lang="el-GR" sz="2400" dirty="0"/>
              <a:t> κ.λπ. </a:t>
            </a:r>
          </a:p>
          <a:p>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a:t>Εναρκτήρια συνάντηση</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4181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4 - Θέση αριθμού διαφάνειας"/>
          <p:cNvSpPr>
            <a:spLocks noGrp="1"/>
          </p:cNvSpPr>
          <p:nvPr>
            <p:ph type="sldNum" sz="quarter" idx="11"/>
          </p:nvPr>
        </p:nvSpPr>
        <p:spPr>
          <a:noFill/>
        </p:spPr>
        <p:txBody>
          <a:bodyPr/>
          <a:lstStyle/>
          <a:p>
            <a:fld id="{D3CEBF87-2C60-4763-8C11-995EE726CAA8}" type="slidenum">
              <a:rPr lang="en-US"/>
              <a:pPr/>
              <a:t>19</a:t>
            </a:fld>
            <a:endParaRPr lang="en-US"/>
          </a:p>
        </p:txBody>
      </p:sp>
      <p:sp>
        <p:nvSpPr>
          <p:cNvPr id="1208322" name="Rectangle 2"/>
          <p:cNvSpPr>
            <a:spLocks noGrp="1" noChangeArrowheads="1"/>
          </p:cNvSpPr>
          <p:nvPr>
            <p:ph type="title"/>
          </p:nvPr>
        </p:nvSpPr>
        <p:spPr/>
        <p:txBody>
          <a:bodyPr>
            <a:normAutofit fontScale="90000"/>
          </a:bodyPr>
          <a:lstStyle/>
          <a:p>
            <a:pPr>
              <a:defRPr/>
            </a:pPr>
            <a:br>
              <a:rPr lang="el-GR" dirty="0"/>
            </a:br>
            <a:br>
              <a:rPr lang="el-GR" dirty="0"/>
            </a:br>
            <a:r>
              <a:rPr lang="el-GR" sz="3100" b="0" dirty="0"/>
              <a:t>πελάτες, προϊόντα, προώθηση προϊόντος και έσοδα, περιθώρια κέρδους κ.λπ.</a:t>
            </a:r>
          </a:p>
        </p:txBody>
      </p:sp>
      <p:graphicFrame>
        <p:nvGraphicFramePr>
          <p:cNvPr id="3074" name="Object 4"/>
          <p:cNvGraphicFramePr>
            <a:graphicFrameLocks noChangeAspect="1"/>
          </p:cNvGraphicFramePr>
          <p:nvPr/>
        </p:nvGraphicFramePr>
        <p:xfrm>
          <a:off x="3124200" y="2895600"/>
          <a:ext cx="2622550" cy="2263775"/>
        </p:xfrm>
        <a:graphic>
          <a:graphicData uri="http://schemas.openxmlformats.org/presentationml/2006/ole">
            <mc:AlternateContent xmlns:mc="http://schemas.openxmlformats.org/markup-compatibility/2006">
              <mc:Choice xmlns:v="urn:schemas-microsoft-com:vml" Requires="v">
                <p:oleObj name="Clip" r:id="rId2" imgW="23679150" imgH="23822025" progId="">
                  <p:embed/>
                </p:oleObj>
              </mc:Choice>
              <mc:Fallback>
                <p:oleObj name="Clip" r:id="rId2" imgW="23679150" imgH="23822025" progId="">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2622550" cy="226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3048000" y="1600200"/>
            <a:ext cx="2452688" cy="1423988"/>
            <a:chOff x="1920" y="1008"/>
            <a:chExt cx="1545" cy="897"/>
          </a:xfrm>
        </p:grpSpPr>
        <p:sp>
          <p:nvSpPr>
            <p:cNvPr id="1208326" name="Oval 6"/>
            <p:cNvSpPr>
              <a:spLocks noChangeArrowheads="1"/>
            </p:cNvSpPr>
            <p:nvPr/>
          </p:nvSpPr>
          <p:spPr bwMode="auto">
            <a:xfrm>
              <a:off x="1920" y="1008"/>
              <a:ext cx="1545" cy="686"/>
            </a:xfrm>
            <a:prstGeom prst="ellipse">
              <a:avLst/>
            </a:prstGeom>
            <a:solidFill>
              <a:srgbClr val="CC99FF"/>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dirty="0">
                  <a:latin typeface="Tahoma" charset="0"/>
                </a:rPr>
                <a:t>Which are our</a:t>
              </a:r>
              <a:br>
                <a:rPr lang="en-US" dirty="0">
                  <a:latin typeface="Tahoma" charset="0"/>
                </a:rPr>
              </a:br>
              <a:r>
                <a:rPr lang="en-US" dirty="0">
                  <a:latin typeface="Tahoma" charset="0"/>
                </a:rPr>
                <a:t> lowest/highest margin </a:t>
              </a:r>
              <a:br>
                <a:rPr lang="en-US" dirty="0">
                  <a:latin typeface="Tahoma" charset="0"/>
                </a:rPr>
              </a:br>
              <a:r>
                <a:rPr lang="en-US" dirty="0">
                  <a:latin typeface="Tahoma" charset="0"/>
                </a:rPr>
                <a:t>customers ?</a:t>
              </a:r>
              <a:endParaRPr lang="en-US" sz="1400" dirty="0">
                <a:latin typeface="Times New Roman" pitchFamily="18" charset="0"/>
              </a:endParaRPr>
            </a:p>
          </p:txBody>
        </p:sp>
        <p:sp>
          <p:nvSpPr>
            <p:cNvPr id="3096" name="Line 7"/>
            <p:cNvSpPr>
              <a:spLocks noChangeShapeType="1"/>
            </p:cNvSpPr>
            <p:nvPr/>
          </p:nvSpPr>
          <p:spPr bwMode="auto">
            <a:xfrm>
              <a:off x="2688" y="1680"/>
              <a:ext cx="0" cy="225"/>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3" name="Group 8"/>
          <p:cNvGrpSpPr>
            <a:grpSpLocks/>
          </p:cNvGrpSpPr>
          <p:nvPr/>
        </p:nvGrpSpPr>
        <p:grpSpPr bwMode="auto">
          <a:xfrm>
            <a:off x="5486400" y="2286000"/>
            <a:ext cx="3048000" cy="1447800"/>
            <a:chOff x="3456" y="1440"/>
            <a:chExt cx="1920" cy="912"/>
          </a:xfrm>
        </p:grpSpPr>
        <p:sp>
          <p:nvSpPr>
            <p:cNvPr id="1208329" name="Oval 9"/>
            <p:cNvSpPr>
              <a:spLocks noChangeArrowheads="1"/>
            </p:cNvSpPr>
            <p:nvPr/>
          </p:nvSpPr>
          <p:spPr bwMode="auto">
            <a:xfrm>
              <a:off x="3600" y="1440"/>
              <a:ext cx="1776" cy="912"/>
            </a:xfrm>
            <a:prstGeom prst="ellipse">
              <a:avLst/>
            </a:prstGeom>
            <a:solidFill>
              <a:srgbClr val="FFCC99"/>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Who are my customers </a:t>
              </a:r>
              <a:br>
                <a:rPr lang="en-US">
                  <a:latin typeface="Tahoma" charset="0"/>
                </a:rPr>
              </a:br>
              <a:r>
                <a:rPr lang="en-US">
                  <a:latin typeface="Tahoma" charset="0"/>
                </a:rPr>
                <a:t>and what products </a:t>
              </a:r>
              <a:br>
                <a:rPr lang="en-US">
                  <a:latin typeface="Tahoma" charset="0"/>
                </a:rPr>
              </a:br>
              <a:r>
                <a:rPr lang="en-US">
                  <a:latin typeface="Tahoma" charset="0"/>
                </a:rPr>
                <a:t>are they buying?</a:t>
              </a:r>
              <a:endParaRPr lang="en-US" sz="1400">
                <a:latin typeface="Times New Roman" pitchFamily="18" charset="0"/>
              </a:endParaRPr>
            </a:p>
          </p:txBody>
        </p:sp>
        <p:sp>
          <p:nvSpPr>
            <p:cNvPr id="3094" name="Line 10"/>
            <p:cNvSpPr>
              <a:spLocks noChangeShapeType="1"/>
            </p:cNvSpPr>
            <p:nvPr/>
          </p:nvSpPr>
          <p:spPr bwMode="auto">
            <a:xfrm flipH="1">
              <a:off x="3456" y="2112"/>
              <a:ext cx="254" cy="96"/>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4" name="Group 11"/>
          <p:cNvGrpSpPr>
            <a:grpSpLocks/>
          </p:cNvGrpSpPr>
          <p:nvPr/>
        </p:nvGrpSpPr>
        <p:grpSpPr bwMode="auto">
          <a:xfrm>
            <a:off x="5334000" y="4267200"/>
            <a:ext cx="3554413" cy="1239838"/>
            <a:chOff x="3360" y="2688"/>
            <a:chExt cx="2239" cy="781"/>
          </a:xfrm>
        </p:grpSpPr>
        <p:sp>
          <p:nvSpPr>
            <p:cNvPr id="1208332" name="Oval 12"/>
            <p:cNvSpPr>
              <a:spLocks noChangeArrowheads="1"/>
            </p:cNvSpPr>
            <p:nvPr/>
          </p:nvSpPr>
          <p:spPr bwMode="auto">
            <a:xfrm>
              <a:off x="3840" y="2688"/>
              <a:ext cx="1759" cy="781"/>
            </a:xfrm>
            <a:prstGeom prst="ellipse">
              <a:avLst/>
            </a:prstGeom>
            <a:solidFill>
              <a:srgbClr val="FF99CC"/>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Which customers</a:t>
              </a:r>
              <a:br>
                <a:rPr lang="en-US">
                  <a:latin typeface="Tahoma" charset="0"/>
                </a:rPr>
              </a:br>
              <a:r>
                <a:rPr lang="en-US">
                  <a:latin typeface="Tahoma" charset="0"/>
                </a:rPr>
                <a:t> are most likely to go </a:t>
              </a:r>
              <a:br>
                <a:rPr lang="en-US">
                  <a:latin typeface="Tahoma" charset="0"/>
                </a:rPr>
              </a:br>
              <a:r>
                <a:rPr lang="en-US">
                  <a:latin typeface="Tahoma" charset="0"/>
                </a:rPr>
                <a:t>to the competition ?</a:t>
              </a:r>
              <a:r>
                <a:rPr lang="en-US" sz="1400">
                  <a:latin typeface="Times New Roman" pitchFamily="18" charset="0"/>
                </a:rPr>
                <a:t> </a:t>
              </a:r>
            </a:p>
          </p:txBody>
        </p:sp>
        <p:sp>
          <p:nvSpPr>
            <p:cNvPr id="3092" name="Line 13"/>
            <p:cNvSpPr>
              <a:spLocks noChangeShapeType="1"/>
            </p:cNvSpPr>
            <p:nvPr/>
          </p:nvSpPr>
          <p:spPr bwMode="auto">
            <a:xfrm flipH="1" flipV="1">
              <a:off x="3360" y="3024"/>
              <a:ext cx="480" cy="48"/>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5" name="Group 14"/>
          <p:cNvGrpSpPr>
            <a:grpSpLocks/>
          </p:cNvGrpSpPr>
          <p:nvPr/>
        </p:nvGrpSpPr>
        <p:grpSpPr bwMode="auto">
          <a:xfrm>
            <a:off x="3124200" y="5029200"/>
            <a:ext cx="2570163" cy="1676400"/>
            <a:chOff x="1968" y="3168"/>
            <a:chExt cx="1619" cy="1056"/>
          </a:xfrm>
        </p:grpSpPr>
        <p:sp>
          <p:nvSpPr>
            <p:cNvPr id="1208335" name="Oval 15"/>
            <p:cNvSpPr>
              <a:spLocks noChangeArrowheads="1"/>
            </p:cNvSpPr>
            <p:nvPr/>
          </p:nvSpPr>
          <p:spPr bwMode="auto">
            <a:xfrm>
              <a:off x="1968" y="3360"/>
              <a:ext cx="1619" cy="864"/>
            </a:xfrm>
            <a:prstGeom prst="ellipse">
              <a:avLst/>
            </a:prstGeom>
            <a:solidFill>
              <a:srgbClr val="CCFFCC"/>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dirty="0">
                  <a:latin typeface="Tahoma" charset="0"/>
                </a:rPr>
                <a:t>What impact will </a:t>
              </a:r>
              <a:br>
                <a:rPr lang="en-US" dirty="0">
                  <a:latin typeface="Tahoma" charset="0"/>
                </a:rPr>
              </a:br>
              <a:r>
                <a:rPr lang="en-US" dirty="0">
                  <a:latin typeface="Tahoma" charset="0"/>
                </a:rPr>
                <a:t>new products/services </a:t>
              </a:r>
            </a:p>
            <a:p>
              <a:pPr algn="ctr" eaLnBrk="0" hangingPunct="0">
                <a:defRPr/>
              </a:pPr>
              <a:r>
                <a:rPr lang="en-US" dirty="0">
                  <a:latin typeface="Tahoma" charset="0"/>
                </a:rPr>
                <a:t>have on revenue </a:t>
              </a:r>
              <a:br>
                <a:rPr lang="en-US" dirty="0">
                  <a:latin typeface="Tahoma" charset="0"/>
                </a:rPr>
              </a:br>
              <a:r>
                <a:rPr lang="en-US" dirty="0">
                  <a:latin typeface="Tahoma" charset="0"/>
                </a:rPr>
                <a:t>and margins?</a:t>
              </a:r>
              <a:endParaRPr lang="en-US" sz="1400" dirty="0">
                <a:latin typeface="Times New Roman" pitchFamily="18" charset="0"/>
              </a:endParaRPr>
            </a:p>
          </p:txBody>
        </p:sp>
        <p:sp>
          <p:nvSpPr>
            <p:cNvPr id="3090" name="Line 16"/>
            <p:cNvSpPr>
              <a:spLocks noChangeShapeType="1"/>
            </p:cNvSpPr>
            <p:nvPr/>
          </p:nvSpPr>
          <p:spPr bwMode="auto">
            <a:xfrm flipV="1">
              <a:off x="2784" y="3168"/>
              <a:ext cx="0" cy="192"/>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6" name="Group 17"/>
          <p:cNvGrpSpPr>
            <a:grpSpLocks/>
          </p:cNvGrpSpPr>
          <p:nvPr/>
        </p:nvGrpSpPr>
        <p:grpSpPr bwMode="auto">
          <a:xfrm>
            <a:off x="152400" y="4114800"/>
            <a:ext cx="3154363" cy="1450975"/>
            <a:chOff x="96" y="2592"/>
            <a:chExt cx="1987" cy="914"/>
          </a:xfrm>
        </p:grpSpPr>
        <p:sp>
          <p:nvSpPr>
            <p:cNvPr id="1208338" name="Oval 18"/>
            <p:cNvSpPr>
              <a:spLocks noChangeArrowheads="1"/>
            </p:cNvSpPr>
            <p:nvPr/>
          </p:nvSpPr>
          <p:spPr bwMode="auto">
            <a:xfrm>
              <a:off x="96" y="2592"/>
              <a:ext cx="1619" cy="914"/>
            </a:xfrm>
            <a:prstGeom prst="ellipse">
              <a:avLst/>
            </a:prstGeom>
            <a:solidFill>
              <a:srgbClr val="FFFF99"/>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What product prom-</a:t>
              </a:r>
              <a:br>
                <a:rPr lang="en-US">
                  <a:latin typeface="Tahoma" charset="0"/>
                </a:rPr>
              </a:br>
              <a:r>
                <a:rPr lang="en-US">
                  <a:latin typeface="Tahoma" charset="0"/>
                </a:rPr>
                <a:t>-otions have the biggest </a:t>
              </a:r>
              <a:br>
                <a:rPr lang="en-US">
                  <a:latin typeface="Tahoma" charset="0"/>
                </a:rPr>
              </a:br>
              <a:r>
                <a:rPr lang="en-US">
                  <a:latin typeface="Tahoma" charset="0"/>
                </a:rPr>
                <a:t>impact on revenue?</a:t>
              </a:r>
              <a:endParaRPr lang="en-US" sz="1400">
                <a:latin typeface="Times New Roman" pitchFamily="18" charset="0"/>
              </a:endParaRPr>
            </a:p>
          </p:txBody>
        </p:sp>
        <p:sp>
          <p:nvSpPr>
            <p:cNvPr id="3088" name="Line 19"/>
            <p:cNvSpPr>
              <a:spLocks noChangeShapeType="1"/>
            </p:cNvSpPr>
            <p:nvPr/>
          </p:nvSpPr>
          <p:spPr bwMode="auto">
            <a:xfrm flipV="1">
              <a:off x="1728" y="3024"/>
              <a:ext cx="355" cy="0"/>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7" name="Group 20"/>
          <p:cNvGrpSpPr>
            <a:grpSpLocks/>
          </p:cNvGrpSpPr>
          <p:nvPr/>
        </p:nvGrpSpPr>
        <p:grpSpPr bwMode="auto">
          <a:xfrm>
            <a:off x="457200" y="2743200"/>
            <a:ext cx="2819400" cy="1196975"/>
            <a:chOff x="288" y="1728"/>
            <a:chExt cx="1776" cy="754"/>
          </a:xfrm>
        </p:grpSpPr>
        <p:sp>
          <p:nvSpPr>
            <p:cNvPr id="1208341" name="Oval 21"/>
            <p:cNvSpPr>
              <a:spLocks noChangeArrowheads="1"/>
            </p:cNvSpPr>
            <p:nvPr/>
          </p:nvSpPr>
          <p:spPr bwMode="auto">
            <a:xfrm>
              <a:off x="288" y="1728"/>
              <a:ext cx="1536" cy="754"/>
            </a:xfrm>
            <a:prstGeom prst="ellipse">
              <a:avLst/>
            </a:prstGeom>
            <a:solidFill>
              <a:srgbClr val="99CCFF"/>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What is the most </a:t>
              </a:r>
              <a:br>
                <a:rPr lang="en-US">
                  <a:latin typeface="Tahoma" charset="0"/>
                </a:rPr>
              </a:br>
              <a:r>
                <a:rPr lang="en-US">
                  <a:latin typeface="Tahoma" charset="0"/>
                </a:rPr>
                <a:t>effective distribution </a:t>
              </a:r>
              <a:br>
                <a:rPr lang="en-US">
                  <a:latin typeface="Tahoma" charset="0"/>
                </a:rPr>
              </a:br>
              <a:r>
                <a:rPr lang="en-US">
                  <a:latin typeface="Tahoma" charset="0"/>
                </a:rPr>
                <a:t>channel?</a:t>
              </a:r>
              <a:endParaRPr lang="en-US" sz="1400">
                <a:latin typeface="Times New Roman" pitchFamily="18" charset="0"/>
              </a:endParaRPr>
            </a:p>
          </p:txBody>
        </p:sp>
        <p:sp>
          <p:nvSpPr>
            <p:cNvPr id="3086" name="Line 22"/>
            <p:cNvSpPr>
              <a:spLocks noChangeShapeType="1"/>
            </p:cNvSpPr>
            <p:nvPr/>
          </p:nvSpPr>
          <p:spPr bwMode="auto">
            <a:xfrm>
              <a:off x="1824" y="2160"/>
              <a:ext cx="240" cy="48"/>
            </a:xfrm>
            <a:prstGeom prst="line">
              <a:avLst/>
            </a:prstGeom>
            <a:noFill/>
            <a:ln w="38100">
              <a:solidFill>
                <a:schemeClr val="tx1"/>
              </a:solidFill>
              <a:round/>
              <a:headEnd/>
              <a:tailEnd type="triangle" w="med" len="med"/>
            </a:ln>
          </p:spPr>
          <p:txBody>
            <a:bodyPr wrap="none" anchor="ctr"/>
            <a:lstStyle/>
            <a:p>
              <a:endParaRPr lang="el-GR"/>
            </a:p>
          </p:txBody>
        </p:sp>
      </p:grpSp>
      <p:sp>
        <p:nvSpPr>
          <p:cNvPr id="1208343" name="Rectangle 23"/>
          <p:cNvSpPr>
            <a:spLocks noChangeArrowheads="1"/>
          </p:cNvSpPr>
          <p:nvPr/>
        </p:nvSpPr>
        <p:spPr bwMode="auto">
          <a:xfrm>
            <a:off x="406400" y="228600"/>
            <a:ext cx="7772400" cy="608112"/>
          </a:xfrm>
          <a:prstGeom prst="rect">
            <a:avLst/>
          </a:prstGeom>
          <a:noFill/>
          <a:ln w="9525">
            <a:noFill/>
            <a:miter lim="800000"/>
            <a:headEnd/>
            <a:tailEnd/>
          </a:ln>
        </p:spPr>
        <p:txBody>
          <a:bodyPr anchor="b"/>
          <a:lstStyle/>
          <a:p>
            <a:pPr algn="ctr">
              <a:defRPr/>
            </a:pPr>
            <a:r>
              <a:rPr lang="el-GR" sz="3600" b="1" dirty="0">
                <a:effectLst>
                  <a:outerShdw blurRad="38100" dist="38100" dir="2700000" algn="tl">
                    <a:srgbClr val="C0C0C0"/>
                  </a:outerShdw>
                </a:effectLst>
              </a:rPr>
              <a:t>Τι πρέπει να γνωρίζουμε </a:t>
            </a:r>
            <a:r>
              <a:rPr lang="en-US" sz="3600" b="1" dirty="0">
                <a:effectLst>
                  <a:outerShdw blurRad="38100" dist="38100" dir="2700000" algn="tl">
                    <a:srgbClr val="C0C0C0"/>
                  </a:outerShdw>
                </a:effectLst>
              </a:rPr>
              <a:t>….</a:t>
            </a:r>
            <a:endParaRPr lang="en-US" sz="32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FFAA-CB7B-434F-89C3-2707E711F45D}"/>
              </a:ext>
            </a:extLst>
          </p:cNvPr>
          <p:cNvSpPr>
            <a:spLocks noGrp="1"/>
          </p:cNvSpPr>
          <p:nvPr>
            <p:ph type="title"/>
          </p:nvPr>
        </p:nvSpPr>
        <p:spPr/>
        <p:txBody>
          <a:bodyPr/>
          <a:lstStyle/>
          <a:p>
            <a:r>
              <a:rPr lang="el-GR" dirty="0"/>
              <a:t>Επιχειρήσεις και </a:t>
            </a:r>
            <a:r>
              <a:rPr lang="en-US" dirty="0"/>
              <a:t>Big Data</a:t>
            </a:r>
            <a:endParaRPr lang="el-GR" dirty="0"/>
          </a:p>
        </p:txBody>
      </p:sp>
      <p:sp>
        <p:nvSpPr>
          <p:cNvPr id="3" name="Slide Number Placeholder 2">
            <a:extLst>
              <a:ext uri="{FF2B5EF4-FFF2-40B4-BE49-F238E27FC236}">
                <a16:creationId xmlns:a16="http://schemas.microsoft.com/office/drawing/2014/main" id="{67B04F7B-E91C-45CC-9F44-BDED069466F1}"/>
              </a:ext>
            </a:extLst>
          </p:cNvPr>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5" name="TextBox 4">
            <a:extLst>
              <a:ext uri="{FF2B5EF4-FFF2-40B4-BE49-F238E27FC236}">
                <a16:creationId xmlns:a16="http://schemas.microsoft.com/office/drawing/2014/main" id="{8EBCD3B4-AF6F-47B1-B586-2D37BB767B48}"/>
              </a:ext>
            </a:extLst>
          </p:cNvPr>
          <p:cNvSpPr txBox="1"/>
          <p:nvPr/>
        </p:nvSpPr>
        <p:spPr>
          <a:xfrm>
            <a:off x="323528" y="1124744"/>
            <a:ext cx="8496944" cy="3693319"/>
          </a:xfrm>
          <a:prstGeom prst="rect">
            <a:avLst/>
          </a:prstGeom>
          <a:noFill/>
        </p:spPr>
        <p:txBody>
          <a:bodyPr wrap="square">
            <a:spAutoFit/>
          </a:bodyPr>
          <a:lstStyle/>
          <a:p>
            <a:r>
              <a:rPr lang="en-US" sz="2400" dirty="0"/>
              <a:t>Big Data </a:t>
            </a:r>
            <a:r>
              <a:rPr lang="el-GR" sz="2400" dirty="0"/>
              <a:t>ως εργαλείο για</a:t>
            </a:r>
            <a:r>
              <a:rPr lang="en-US" sz="2400" dirty="0"/>
              <a:t>:</a:t>
            </a:r>
          </a:p>
          <a:p>
            <a:endParaRPr lang="el-GR" sz="2400" dirty="0"/>
          </a:p>
          <a:p>
            <a:r>
              <a:rPr lang="en-US" sz="2400" dirty="0"/>
              <a:t>1. </a:t>
            </a:r>
            <a:r>
              <a:rPr lang="el-GR" sz="2400" dirty="0"/>
              <a:t>Κατανόηση πελατών (</a:t>
            </a:r>
            <a:r>
              <a:rPr lang="en-US" sz="2400" dirty="0"/>
              <a:t>Customers</a:t>
            </a:r>
            <a:r>
              <a:rPr lang="el-GR" sz="2400" dirty="0"/>
              <a:t>)</a:t>
            </a:r>
            <a:endParaRPr lang="en-US" sz="2400" dirty="0"/>
          </a:p>
          <a:p>
            <a:r>
              <a:rPr lang="el-GR" sz="2400" dirty="0"/>
              <a:t>2</a:t>
            </a:r>
            <a:r>
              <a:rPr lang="en-US" sz="2400" dirty="0"/>
              <a:t>. </a:t>
            </a:r>
            <a:r>
              <a:rPr lang="el-GR" sz="2400" dirty="0"/>
              <a:t>Εξατομικευμένη προώθηση προϊόντων (</a:t>
            </a:r>
            <a:r>
              <a:rPr lang="en-US" sz="2400" dirty="0"/>
              <a:t>Marketing</a:t>
            </a:r>
            <a:r>
              <a:rPr lang="el-GR" sz="2400" dirty="0"/>
              <a:t>)</a:t>
            </a:r>
          </a:p>
          <a:p>
            <a:r>
              <a:rPr lang="el-GR" sz="2400" dirty="0"/>
              <a:t>3. Γνώση ανταγωνισμού (</a:t>
            </a:r>
            <a:r>
              <a:rPr lang="en-US" sz="2400" dirty="0"/>
              <a:t>Competition</a:t>
            </a:r>
            <a:r>
              <a:rPr lang="el-GR" sz="2400" dirty="0"/>
              <a:t>)</a:t>
            </a:r>
            <a:endParaRPr lang="en-US" sz="2400" dirty="0"/>
          </a:p>
          <a:p>
            <a:r>
              <a:rPr lang="el-GR" sz="2400" dirty="0"/>
              <a:t>4</a:t>
            </a:r>
            <a:r>
              <a:rPr lang="en-US" sz="2400" dirty="0"/>
              <a:t>. </a:t>
            </a:r>
            <a:r>
              <a:rPr lang="el-GR" sz="2400" dirty="0"/>
              <a:t>Προσδιορισμός νέων τάσεων (</a:t>
            </a:r>
            <a:r>
              <a:rPr lang="en-US" sz="2400" dirty="0"/>
              <a:t>Trends</a:t>
            </a:r>
            <a:r>
              <a:rPr lang="el-GR" sz="2400" dirty="0"/>
              <a:t>)</a:t>
            </a:r>
            <a:endParaRPr lang="en-US" sz="2400" dirty="0"/>
          </a:p>
          <a:p>
            <a:r>
              <a:rPr lang="el-GR" sz="2400" dirty="0"/>
              <a:t>5</a:t>
            </a:r>
            <a:r>
              <a:rPr lang="en-US" sz="2400" dirty="0"/>
              <a:t>. </a:t>
            </a:r>
            <a:r>
              <a:rPr lang="el-GR" sz="2400" dirty="0"/>
              <a:t>Διαχείριση ανθρώπινου δυναμικού (</a:t>
            </a:r>
            <a:r>
              <a:rPr lang="en-US" sz="2400" dirty="0"/>
              <a:t>Human Resources</a:t>
            </a:r>
            <a:r>
              <a:rPr lang="el-GR" sz="2400" dirty="0"/>
              <a:t>)</a:t>
            </a:r>
          </a:p>
          <a:p>
            <a:r>
              <a:rPr lang="el-GR" sz="2400" dirty="0"/>
              <a:t>6. Εκπόνηση στρατηγικής διαχείρισης κινδύνου (</a:t>
            </a:r>
            <a:r>
              <a:rPr lang="en-US" sz="2400" dirty="0"/>
              <a:t>Risk Management</a:t>
            </a:r>
            <a:r>
              <a:rPr lang="el-GR" sz="2400" dirty="0"/>
              <a:t>)</a:t>
            </a:r>
          </a:p>
          <a:p>
            <a:endParaRPr lang="en-US" dirty="0"/>
          </a:p>
        </p:txBody>
      </p:sp>
    </p:spTree>
    <p:extLst>
      <p:ext uri="{BB962C8B-B14F-4D97-AF65-F5344CB8AC3E}">
        <p14:creationId xmlns:p14="http://schemas.microsoft.com/office/powerpoint/2010/main" val="318752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D6539-13AE-4BE7-B4F6-2E93E59B8A49}"/>
              </a:ext>
            </a:extLst>
          </p:cNvPr>
          <p:cNvSpPr>
            <a:spLocks noGrp="1"/>
          </p:cNvSpPr>
          <p:nvPr>
            <p:ph type="sldNum" sz="quarter" idx="12"/>
          </p:nvPr>
        </p:nvSpPr>
        <p:spPr/>
        <p:txBody>
          <a:bodyPr/>
          <a:lstStyle/>
          <a:p>
            <a:pPr>
              <a:defRPr/>
            </a:pPr>
            <a:fld id="{FA4CD122-866E-4D3B-9682-8196304B43DE}" type="slidenum">
              <a:rPr lang="el-GR" smtClean="0"/>
              <a:pPr>
                <a:defRPr/>
              </a:pPr>
              <a:t>21</a:t>
            </a:fld>
            <a:endParaRPr lang="el-GR"/>
          </a:p>
        </p:txBody>
      </p:sp>
      <p:sp>
        <p:nvSpPr>
          <p:cNvPr id="4" name="TextBox 3">
            <a:extLst>
              <a:ext uri="{FF2B5EF4-FFF2-40B4-BE49-F238E27FC236}">
                <a16:creationId xmlns:a16="http://schemas.microsoft.com/office/drawing/2014/main" id="{E7E57C87-7DF9-4CE8-A16C-41680502CAF9}"/>
              </a:ext>
            </a:extLst>
          </p:cNvPr>
          <p:cNvSpPr txBox="1"/>
          <p:nvPr/>
        </p:nvSpPr>
        <p:spPr>
          <a:xfrm>
            <a:off x="107504" y="197346"/>
            <a:ext cx="8712968" cy="5262979"/>
          </a:xfrm>
          <a:prstGeom prst="rect">
            <a:avLst/>
          </a:prstGeom>
          <a:noFill/>
        </p:spPr>
        <p:txBody>
          <a:bodyPr wrap="square">
            <a:spAutoFit/>
          </a:bodyPr>
          <a:lstStyle/>
          <a:p>
            <a:r>
              <a:rPr lang="en-US" sz="2400" dirty="0"/>
              <a:t>Big data provides an opportunity for organizations to gain insights from their data in order to make better decision. Large companies in several sectors are achieving enormous improvements by applying big data analytics. Small and medium enterprises (SMEs), which have smaller size and less revenue, can also benefit from big data to add value to their business. This paper presents the capabilities, readiness, and challenges for SMEs to implement big data. The qualitative research is conducted by observation and interview of 40 SMEs whose businesses are in service or production sector in Thailand. </a:t>
            </a:r>
          </a:p>
          <a:p>
            <a:r>
              <a:rPr lang="en-US" dirty="0"/>
              <a:t>      </a:t>
            </a:r>
            <a:r>
              <a:rPr lang="en-US" dirty="0" err="1"/>
              <a:t>Wasinee</a:t>
            </a:r>
            <a:r>
              <a:rPr lang="en-US" dirty="0"/>
              <a:t> </a:t>
            </a:r>
            <a:r>
              <a:rPr lang="en-US" dirty="0" err="1"/>
              <a:t>Noonpakdee</a:t>
            </a:r>
            <a:r>
              <a:rPr lang="en-US" dirty="0"/>
              <a:t>, </a:t>
            </a:r>
            <a:r>
              <a:rPr lang="en-US" dirty="0" err="1"/>
              <a:t>Acharaphun</a:t>
            </a:r>
            <a:r>
              <a:rPr lang="en-US" dirty="0"/>
              <a:t> </a:t>
            </a:r>
            <a:r>
              <a:rPr lang="en-US" dirty="0" err="1"/>
              <a:t>Phothichai</a:t>
            </a:r>
            <a:r>
              <a:rPr lang="en-US" dirty="0"/>
              <a:t>, </a:t>
            </a:r>
            <a:r>
              <a:rPr lang="en-US" dirty="0" err="1"/>
              <a:t>Thitiporn</a:t>
            </a:r>
            <a:r>
              <a:rPr lang="en-US" dirty="0"/>
              <a:t> </a:t>
            </a:r>
            <a:r>
              <a:rPr lang="en-US" dirty="0" err="1"/>
              <a:t>Khunkornsiri</a:t>
            </a:r>
            <a:r>
              <a:rPr lang="en-US" dirty="0"/>
              <a:t> (2018) Big Data Implementation for Small and Medium Enterprises, The 27th Wireless and Optical Communications Conference (WOCC2018)</a:t>
            </a:r>
          </a:p>
          <a:p>
            <a:r>
              <a:rPr lang="en-US" dirty="0"/>
              <a:t> </a:t>
            </a:r>
            <a:endParaRPr lang="el-GR" dirty="0"/>
          </a:p>
        </p:txBody>
      </p:sp>
    </p:spTree>
    <p:extLst>
      <p:ext uri="{BB962C8B-B14F-4D97-AF65-F5344CB8AC3E}">
        <p14:creationId xmlns:p14="http://schemas.microsoft.com/office/powerpoint/2010/main" val="219086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39DAEB-68FA-4047-B54C-0C3EE544D960}"/>
              </a:ext>
            </a:extLst>
          </p:cNvPr>
          <p:cNvSpPr>
            <a:spLocks noGrp="1"/>
          </p:cNvSpPr>
          <p:nvPr>
            <p:ph type="sldNum" sz="quarter" idx="12"/>
          </p:nvPr>
        </p:nvSpPr>
        <p:spPr/>
        <p:txBody>
          <a:bodyPr/>
          <a:lstStyle/>
          <a:p>
            <a:pPr>
              <a:defRPr/>
            </a:pPr>
            <a:fld id="{FA4CD122-866E-4D3B-9682-8196304B43DE}" type="slidenum">
              <a:rPr lang="el-GR" smtClean="0"/>
              <a:pPr>
                <a:defRPr/>
              </a:pPr>
              <a:t>22</a:t>
            </a:fld>
            <a:endParaRPr lang="el-GR"/>
          </a:p>
        </p:txBody>
      </p:sp>
      <p:sp>
        <p:nvSpPr>
          <p:cNvPr id="4" name="TextBox 3">
            <a:extLst>
              <a:ext uri="{FF2B5EF4-FFF2-40B4-BE49-F238E27FC236}">
                <a16:creationId xmlns:a16="http://schemas.microsoft.com/office/drawing/2014/main" id="{E034048C-7B61-42B2-901D-BB1B5CB43E94}"/>
              </a:ext>
            </a:extLst>
          </p:cNvPr>
          <p:cNvSpPr txBox="1"/>
          <p:nvPr/>
        </p:nvSpPr>
        <p:spPr>
          <a:xfrm>
            <a:off x="323528" y="612845"/>
            <a:ext cx="8640960" cy="6093976"/>
          </a:xfrm>
          <a:prstGeom prst="rect">
            <a:avLst/>
          </a:prstGeom>
          <a:noFill/>
        </p:spPr>
        <p:txBody>
          <a:bodyPr wrap="square">
            <a:spAutoFit/>
          </a:bodyPr>
          <a:lstStyle/>
          <a:p>
            <a:r>
              <a:rPr lang="en-US" sz="2400" dirty="0"/>
              <a:t>Big data is an essential aspect of innovation which has recently gained major attention from both academics and practitioners. Considering the importance of the education sector, the current tendency is moving towards examining the role of big data in this sector. So far, many studies have been conducted to comprehend the application of big data in different fields for various purposes. However, a comprehensive review is still lacking in big data in education. Thus, this study aims to conduct a systematic review on big data in education in order to explore the trends, classify the research themes, and highlight the limitations and provide possible future directions in the domain.</a:t>
            </a:r>
          </a:p>
          <a:p>
            <a:endParaRPr lang="en-US" sz="2400" dirty="0"/>
          </a:p>
          <a:p>
            <a:r>
              <a:rPr lang="en-US" dirty="0"/>
              <a:t>Maria Ijaz </a:t>
            </a:r>
            <a:r>
              <a:rPr lang="en-US" dirty="0" err="1"/>
              <a:t>Baig</a:t>
            </a:r>
            <a:r>
              <a:rPr lang="en-US" dirty="0"/>
              <a:t>, </a:t>
            </a:r>
            <a:r>
              <a:rPr lang="en-US" dirty="0" err="1"/>
              <a:t>Liyana</a:t>
            </a:r>
            <a:r>
              <a:rPr lang="en-US" dirty="0"/>
              <a:t> </a:t>
            </a:r>
            <a:r>
              <a:rPr lang="en-US" dirty="0" err="1"/>
              <a:t>Shuib</a:t>
            </a:r>
            <a:r>
              <a:rPr lang="en-US" dirty="0"/>
              <a:t> and </a:t>
            </a:r>
            <a:r>
              <a:rPr lang="en-US" dirty="0" err="1"/>
              <a:t>Elaheh</a:t>
            </a:r>
            <a:r>
              <a:rPr lang="en-US" dirty="0"/>
              <a:t> </a:t>
            </a:r>
            <a:r>
              <a:rPr lang="en-US" dirty="0" err="1"/>
              <a:t>Yadegaridehkord</a:t>
            </a:r>
            <a:r>
              <a:rPr lang="en-US" dirty="0"/>
              <a:t> (2020), Big data in education: a state of the art, limitations, and future research directions, International Journal of Educational Technology in Higher Education</a:t>
            </a:r>
          </a:p>
          <a:p>
            <a:endParaRPr lang="en-US" sz="2400" dirty="0"/>
          </a:p>
        </p:txBody>
      </p:sp>
    </p:spTree>
    <p:extLst>
      <p:ext uri="{BB962C8B-B14F-4D97-AF65-F5344CB8AC3E}">
        <p14:creationId xmlns:p14="http://schemas.microsoft.com/office/powerpoint/2010/main" val="320448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Knowledge Management </a:t>
            </a:r>
            <a:br>
              <a:rPr lang="en-US" dirty="0"/>
            </a:br>
            <a:r>
              <a:rPr lang="en-US" dirty="0"/>
              <a:t> </a:t>
            </a:r>
            <a:r>
              <a:rPr lang="el-GR" sz="2700" dirty="0"/>
              <a:t>πρακτική προσέγγιση </a:t>
            </a:r>
            <a:r>
              <a:rPr lang="en-US" sz="2700" dirty="0">
                <a:solidFill>
                  <a:srgbClr val="FF0000"/>
                </a:solidFill>
              </a:rPr>
              <a:t>a practitioner’s approach</a:t>
            </a:r>
          </a:p>
        </p:txBody>
      </p:sp>
      <p:sp>
        <p:nvSpPr>
          <p:cNvPr id="3" name="Content Placeholder 2"/>
          <p:cNvSpPr>
            <a:spLocks noGrp="1"/>
          </p:cNvSpPr>
          <p:nvPr>
            <p:ph idx="1"/>
          </p:nvPr>
        </p:nvSpPr>
        <p:spPr>
          <a:xfrm>
            <a:off x="0" y="1196752"/>
            <a:ext cx="8964488" cy="5040560"/>
          </a:xfrm>
        </p:spPr>
        <p:txBody>
          <a:bodyPr>
            <a:normAutofit fontScale="85000" lnSpcReduction="20000"/>
          </a:bodyPr>
          <a:lstStyle/>
          <a:p>
            <a:pPr lvl="1">
              <a:buNone/>
            </a:pPr>
            <a:r>
              <a:rPr lang="el-GR" sz="3200" dirty="0"/>
              <a:t>Διαχείριση της γνώσης </a:t>
            </a:r>
            <a:r>
              <a:rPr lang="en-US" sz="3200" dirty="0"/>
              <a:t>(Knowledge management) </a:t>
            </a:r>
            <a:r>
              <a:rPr lang="el-GR" sz="3200" dirty="0"/>
              <a:t>είναι η συστηματική προσπάθεια συντονισμού στο επίπεδο ενός οργανισμού των ανθρώπων, της τεχνολογίας, των διαδικασιών και της οργανωτική δομής (</a:t>
            </a:r>
            <a:r>
              <a:rPr lang="en-US" sz="3200" dirty="0">
                <a:solidFill>
                  <a:srgbClr val="FF0000"/>
                </a:solidFill>
                <a:effectLst>
                  <a:outerShdw blurRad="38100" dist="38100" dir="2700000" algn="tl">
                    <a:srgbClr val="000000">
                      <a:alpha val="43137"/>
                    </a:srgbClr>
                  </a:outerShdw>
                </a:effectLst>
              </a:rPr>
              <a:t>people, technology, processes, and organizational structure</a:t>
            </a:r>
            <a:r>
              <a:rPr lang="el-GR" sz="3200" dirty="0">
                <a:solidFill>
                  <a:srgbClr val="FF0000"/>
                </a:solidFill>
                <a:effectLst>
                  <a:outerShdw blurRad="38100" dist="38100" dir="2700000" algn="tl">
                    <a:srgbClr val="000000">
                      <a:alpha val="43137"/>
                    </a:srgbClr>
                  </a:outerShdw>
                </a:effectLst>
              </a:rPr>
              <a:t>)</a:t>
            </a:r>
            <a:r>
              <a:rPr lang="el-GR" sz="3200" dirty="0"/>
              <a:t>, προκειμένου να προστεθεί αξία μέσω της επαναχρησιμοποίησης και της καινοτομίας. </a:t>
            </a:r>
          </a:p>
          <a:p>
            <a:pPr lvl="1">
              <a:buNone/>
            </a:pPr>
            <a:r>
              <a:rPr lang="el-GR" sz="3200" dirty="0"/>
              <a:t>Ο συντονισμός επιτυγχάνεται μέσω της δημιουργίας, ανταλλαγής, και εφαρμογή της γνώσης (</a:t>
            </a:r>
            <a:r>
              <a:rPr lang="en-US" sz="3200" dirty="0">
                <a:solidFill>
                  <a:srgbClr val="FF0000"/>
                </a:solidFill>
                <a:effectLst>
                  <a:outerShdw blurRad="38100" dist="38100" dir="2700000" algn="tl">
                    <a:srgbClr val="000000">
                      <a:alpha val="43137"/>
                    </a:srgbClr>
                  </a:outerShdw>
                </a:effectLst>
              </a:rPr>
              <a:t>creating, sharing, and applying knowledge</a:t>
            </a:r>
            <a:r>
              <a:rPr lang="el-GR" sz="3200" dirty="0">
                <a:solidFill>
                  <a:srgbClr val="FF0000"/>
                </a:solidFill>
                <a:effectLst>
                  <a:outerShdw blurRad="38100" dist="38100" dir="2700000" algn="tl">
                    <a:srgbClr val="000000">
                      <a:alpha val="43137"/>
                    </a:srgbClr>
                  </a:outerShdw>
                </a:effectLst>
              </a:rPr>
              <a:t>)</a:t>
            </a:r>
            <a:r>
              <a:rPr lang="el-GR" sz="3200" dirty="0"/>
              <a:t>, καθώς και μέσα από την «τροφοδοσία»  της εταιρικής μνήμης του οργανισμού (</a:t>
            </a:r>
            <a:r>
              <a:rPr lang="en-US" sz="3200" dirty="0"/>
              <a:t>corporate memory</a:t>
            </a:r>
            <a:r>
              <a:rPr lang="el-GR" sz="3200" dirty="0"/>
              <a:t>)</a:t>
            </a:r>
            <a:r>
              <a:rPr lang="en-US" sz="3200" dirty="0"/>
              <a:t> </a:t>
            </a:r>
            <a:r>
              <a:rPr lang="el-GR" sz="3200" dirty="0"/>
              <a:t>με πολύτιμα διδάγματα και βέλτιστες πρακτικές, ώστε να προωθηθεί  η συνεχής οργανωτική μάθηση (</a:t>
            </a:r>
            <a:r>
              <a:rPr lang="en-US" sz="3200" dirty="0"/>
              <a:t>organizational learning</a:t>
            </a:r>
            <a:r>
              <a:rPr lang="el-GR" sz="3200" dirty="0"/>
              <a:t>)</a:t>
            </a:r>
            <a:endParaRPr lang="en-US" sz="3200" dirty="0"/>
          </a:p>
          <a:p>
            <a:pPr>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γνώσης - </a:t>
            </a:r>
            <a:r>
              <a:rPr lang="en-US" dirty="0"/>
              <a:t>Types of Knowledge</a:t>
            </a:r>
          </a:p>
        </p:txBody>
      </p:sp>
      <p:sp>
        <p:nvSpPr>
          <p:cNvPr id="3" name="Content Placeholder 2"/>
          <p:cNvSpPr>
            <a:spLocks noGrp="1"/>
          </p:cNvSpPr>
          <p:nvPr>
            <p:ph idx="1"/>
          </p:nvPr>
        </p:nvSpPr>
        <p:spPr>
          <a:xfrm>
            <a:off x="179512" y="1196752"/>
            <a:ext cx="8507288" cy="5040560"/>
          </a:xfrm>
        </p:spPr>
        <p:txBody>
          <a:bodyPr>
            <a:normAutofit fontScale="92500" lnSpcReduction="10000"/>
          </a:bodyPr>
          <a:lstStyle/>
          <a:p>
            <a:pPr>
              <a:buNone/>
            </a:pPr>
            <a:r>
              <a:rPr lang="en-US" b="1" dirty="0"/>
              <a:t>Tacit knowledge</a:t>
            </a:r>
            <a:r>
              <a:rPr lang="el-GR" b="1" dirty="0"/>
              <a:t> - άρρητη γνώση</a:t>
            </a:r>
            <a:r>
              <a:rPr lang="en-US" b="1" dirty="0"/>
              <a:t>:</a:t>
            </a:r>
            <a:r>
              <a:rPr lang="en-US" dirty="0"/>
              <a:t> awareness, expertise, Judgment, corporate memory</a:t>
            </a:r>
          </a:p>
          <a:p>
            <a:pPr lvl="0"/>
            <a:r>
              <a:rPr lang="el-GR" dirty="0"/>
              <a:t>ευαισθητοποίηση, εμπειρία, κρίση,                     εταιρική μνήμη</a:t>
            </a:r>
            <a:endParaRPr lang="en-US" dirty="0"/>
          </a:p>
          <a:p>
            <a:pPr lvl="0">
              <a:buNone/>
            </a:pPr>
            <a:r>
              <a:rPr lang="en-US" dirty="0"/>
              <a:t> </a:t>
            </a:r>
            <a:r>
              <a:rPr lang="el-GR" dirty="0"/>
              <a:t> </a:t>
            </a:r>
            <a:r>
              <a:rPr lang="en-US" dirty="0"/>
              <a:t>                                             </a:t>
            </a:r>
            <a:r>
              <a:rPr lang="el-GR" dirty="0"/>
              <a:t>               </a:t>
            </a:r>
            <a:r>
              <a:rPr lang="en-US" dirty="0"/>
              <a:t> </a:t>
            </a:r>
            <a:r>
              <a:rPr lang="en-US" sz="2400" dirty="0"/>
              <a:t>The Thinker                                                       </a:t>
            </a:r>
          </a:p>
          <a:p>
            <a:pPr lvl="0">
              <a:buNone/>
            </a:pPr>
            <a:r>
              <a:rPr lang="en-US" sz="2400" dirty="0"/>
              <a:t>                                                                    </a:t>
            </a:r>
            <a:r>
              <a:rPr lang="el-GR" sz="2400" dirty="0"/>
              <a:t>                      </a:t>
            </a:r>
            <a:r>
              <a:rPr lang="en-US" sz="2400" dirty="0"/>
              <a:t>(Rodin)</a:t>
            </a:r>
          </a:p>
          <a:p>
            <a:pPr>
              <a:buNone/>
            </a:pPr>
            <a:r>
              <a:rPr lang="en-US" b="1" dirty="0"/>
              <a:t>Explicit knowledge</a:t>
            </a:r>
            <a:r>
              <a:rPr lang="el-GR" b="1" dirty="0"/>
              <a:t> – ρητή γνώση</a:t>
            </a:r>
            <a:r>
              <a:rPr lang="en-US" dirty="0"/>
              <a:t>:                              e.g. publications, books, reports, photos,             diagrams, illustrations, presentations, speeches, lectures, lessons learned, recordings, procedures, policies</a:t>
            </a:r>
          </a:p>
          <a:p>
            <a:endParaRPr lang="en-US" dirty="0"/>
          </a:p>
          <a:p>
            <a:pPr lvl="0" algn="just"/>
            <a:endParaRPr lang="en-US" dirty="0"/>
          </a:p>
          <a:p>
            <a:pPr lvl="1">
              <a:buNone/>
            </a:pPr>
            <a:endParaRPr lang="en-US" dirty="0"/>
          </a:p>
          <a:p>
            <a:pPr lvl="1">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092280" y="2276872"/>
            <a:ext cx="1631112" cy="20560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25</a:t>
            </a:fld>
            <a:endParaRPr lang="el-GR" dirty="0"/>
          </a:p>
        </p:txBody>
      </p:sp>
      <p:pic>
        <p:nvPicPr>
          <p:cNvPr id="355330" name="Picture 2" descr="SECI model of Knowledge creation."/>
          <p:cNvPicPr>
            <a:picLocks noChangeAspect="1" noChangeArrowheads="1"/>
          </p:cNvPicPr>
          <p:nvPr/>
        </p:nvPicPr>
        <p:blipFill>
          <a:blip r:embed="rId2" cstate="print"/>
          <a:srcRect/>
          <a:stretch>
            <a:fillRect/>
          </a:stretch>
        </p:blipFill>
        <p:spPr bwMode="auto">
          <a:xfrm>
            <a:off x="987127" y="620688"/>
            <a:ext cx="6753225" cy="5619751"/>
          </a:xfrm>
          <a:prstGeom prst="rect">
            <a:avLst/>
          </a:prstGeom>
          <a:noFill/>
        </p:spPr>
      </p:pic>
      <p:sp>
        <p:nvSpPr>
          <p:cNvPr id="4" name="3 - Ορθογώνιο"/>
          <p:cNvSpPr/>
          <p:nvPr/>
        </p:nvSpPr>
        <p:spPr>
          <a:xfrm>
            <a:off x="179512" y="6165304"/>
            <a:ext cx="5832648" cy="307777"/>
          </a:xfrm>
          <a:prstGeom prst="rect">
            <a:avLst/>
          </a:prstGeom>
        </p:spPr>
        <p:txBody>
          <a:bodyPr wrap="square">
            <a:spAutoFit/>
          </a:bodyPr>
          <a:lstStyle/>
          <a:p>
            <a:r>
              <a:rPr lang="en-US" sz="1400" dirty="0" err="1">
                <a:latin typeface="+mn-lt"/>
              </a:rPr>
              <a:t>Nonaka</a:t>
            </a:r>
            <a:r>
              <a:rPr lang="en-US" sz="1400" dirty="0">
                <a:latin typeface="+mn-lt"/>
              </a:rPr>
              <a:t> and Takeuchi: </a:t>
            </a:r>
            <a:r>
              <a:rPr lang="en-US" sz="1400" u="sng" dirty="0">
                <a:latin typeface="+mn-lt"/>
                <a:hlinkClick r:id="rId3"/>
              </a:rPr>
              <a:t>SECI model of knowledge dimensions - Wikipedia</a:t>
            </a:r>
            <a:endParaRPr lang="en-US" sz="1400" u="sng"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err="1"/>
              <a:t>Nonaka’s</a:t>
            </a:r>
            <a:r>
              <a:rPr lang="en-US" dirty="0"/>
              <a:t> four models of knowledge </a:t>
            </a:r>
            <a:br>
              <a:rPr lang="el-GR" dirty="0"/>
            </a:br>
            <a:r>
              <a:rPr lang="en-US" dirty="0"/>
              <a:t>conversion explanation</a:t>
            </a:r>
          </a:p>
        </p:txBody>
      </p:sp>
      <p:sp>
        <p:nvSpPr>
          <p:cNvPr id="3" name="Content Placeholder 2"/>
          <p:cNvSpPr>
            <a:spLocks noGrp="1"/>
          </p:cNvSpPr>
          <p:nvPr>
            <p:ph idx="1"/>
          </p:nvPr>
        </p:nvSpPr>
        <p:spPr>
          <a:xfrm>
            <a:off x="467544" y="1600200"/>
            <a:ext cx="8097336" cy="5257800"/>
          </a:xfrm>
        </p:spPr>
        <p:txBody>
          <a:bodyPr>
            <a:normAutofit fontScale="55000" lnSpcReduction="20000"/>
          </a:bodyPr>
          <a:lstStyle/>
          <a:p>
            <a:r>
              <a:rPr lang="en-US" sz="3600" b="1" dirty="0" err="1"/>
              <a:t>Socialisation</a:t>
            </a:r>
            <a:r>
              <a:rPr lang="en-US" sz="3600" b="1" dirty="0"/>
              <a:t> (tacit to tacit) : </a:t>
            </a:r>
            <a:r>
              <a:rPr lang="el-GR" sz="3600" dirty="0"/>
              <a:t>διαδικασία μάθησης (</a:t>
            </a:r>
            <a:r>
              <a:rPr lang="en-US" sz="3600" dirty="0"/>
              <a:t>process of learning</a:t>
            </a:r>
            <a:r>
              <a:rPr lang="el-GR" sz="3600" dirty="0"/>
              <a:t>) με ανταλλαγή («μοίρασμα») εμπειριών (</a:t>
            </a:r>
            <a:r>
              <a:rPr lang="en-US" sz="3600" dirty="0"/>
              <a:t>through sharing experiences</a:t>
            </a:r>
            <a:r>
              <a:rPr lang="el-GR" sz="3600" dirty="0"/>
              <a:t>) που δημιουργεί άρρητη γνώση  με τη μορφή κοινών νοητικών μοντέλων και επαγγελματικών δεξιοτήτων (</a:t>
            </a:r>
            <a:r>
              <a:rPr lang="en-US" sz="3600" dirty="0"/>
              <a:t>as shared mental models and professional skills</a:t>
            </a:r>
            <a:r>
              <a:rPr lang="el-GR" sz="3600" dirty="0"/>
              <a:t>) πχ</a:t>
            </a:r>
            <a:r>
              <a:rPr lang="en-US" sz="3600" dirty="0"/>
              <a:t>. </a:t>
            </a:r>
            <a:r>
              <a:rPr lang="el-GR" sz="3600" dirty="0"/>
              <a:t>συναίνεση ειδικών που επιτυγχάνεται κατά τη διάρκεια ιατρικών συναντήσεων</a:t>
            </a:r>
            <a:endParaRPr lang="en-US" sz="3600" dirty="0"/>
          </a:p>
          <a:p>
            <a:r>
              <a:rPr lang="en-US" sz="3600" b="1" dirty="0"/>
              <a:t>Externalization (tacit to explicit): </a:t>
            </a:r>
            <a:r>
              <a:rPr lang="el-GR" sz="3600" dirty="0"/>
              <a:t>διαδικασία μετατροπής (</a:t>
            </a:r>
            <a:r>
              <a:rPr lang="en-US" sz="3600" dirty="0"/>
              <a:t>process of conversion</a:t>
            </a:r>
            <a:r>
              <a:rPr lang="el-GR" sz="3600" dirty="0"/>
              <a:t>) άρρητης σε ρητή γνώση πχ. τα αποτελέσματα κλινικής δοκιμής (</a:t>
            </a:r>
            <a:r>
              <a:rPr lang="en-US" sz="3600" dirty="0"/>
              <a:t>clinical trial</a:t>
            </a:r>
            <a:r>
              <a:rPr lang="el-GR" sz="3600" dirty="0"/>
              <a:t>) «μεταφράζονται» σε σύσταση για την κλινική πρακτική (</a:t>
            </a:r>
            <a:r>
              <a:rPr lang="en-US" sz="3600" dirty="0"/>
              <a:t>recommendation for clinical practice</a:t>
            </a:r>
            <a:r>
              <a:rPr lang="el-GR" sz="3600" dirty="0"/>
              <a:t>)</a:t>
            </a:r>
            <a:endParaRPr lang="en-US" sz="3600" dirty="0"/>
          </a:p>
          <a:p>
            <a:r>
              <a:rPr lang="en-US" sz="3600" b="1" dirty="0"/>
              <a:t>Internalization (explicit to tacit): </a:t>
            </a:r>
            <a:r>
              <a:rPr lang="el-GR" sz="3600" dirty="0"/>
              <a:t>διαδικασία μάθησης κατά την οποία το άτομο μαθαίνει μέσα από την επαναληπτική εκτέλεσης μιας δραστηριότητας εφαρμόζοντας κάποιο είδος ρητής γνώσης</a:t>
            </a:r>
            <a:r>
              <a:rPr lang="en-US" sz="3600" dirty="0"/>
              <a:t>,</a:t>
            </a:r>
            <a:r>
              <a:rPr lang="el-GR" sz="3600" dirty="0"/>
              <a:t> πχ. η σχέση δράσεων (</a:t>
            </a:r>
            <a:r>
              <a:rPr lang="en-US" sz="3600" dirty="0"/>
              <a:t>actions) </a:t>
            </a:r>
            <a:r>
              <a:rPr lang="el-GR" sz="3600" dirty="0"/>
              <a:t>και αποτελεσμάτων  γίνεται κτήμα  ως νέα ατομική άρρητη γνώση</a:t>
            </a:r>
            <a:endParaRPr lang="en-US" sz="3600" dirty="0"/>
          </a:p>
          <a:p>
            <a:r>
              <a:rPr lang="en-US" sz="3600" b="1" dirty="0"/>
              <a:t>Combination (explicit to explicit): </a:t>
            </a:r>
            <a:r>
              <a:rPr lang="el-GR" sz="3600" dirty="0"/>
              <a:t>διαδικασία εμπλουτισμού της διαθέσιμης ρητής γνώσης για την παραγωγή γνώσης πχ. Συνδυάζοντας ιατρική και οργανωτική γνώση σε ένα σύστημα υποστήριξης αποφάσεων</a:t>
            </a:r>
            <a:endParaRPr lang="en-US" sz="3600" dirty="0"/>
          </a:p>
          <a:p>
            <a:pPr lvl="1"/>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AE1B6E-7054-41A0-9B17-A8D84E88F174}"/>
              </a:ext>
            </a:extLst>
          </p:cNvPr>
          <p:cNvSpPr>
            <a:spLocks noGrp="1"/>
          </p:cNvSpPr>
          <p:nvPr>
            <p:ph type="sldNum" sz="quarter" idx="12"/>
          </p:nvPr>
        </p:nvSpPr>
        <p:spPr/>
        <p:txBody>
          <a:bodyPr/>
          <a:lstStyle/>
          <a:p>
            <a:pPr>
              <a:defRPr/>
            </a:pPr>
            <a:fld id="{FA4CD122-866E-4D3B-9682-8196304B43DE}" type="slidenum">
              <a:rPr lang="el-GR" smtClean="0"/>
              <a:pPr>
                <a:defRPr/>
              </a:pPr>
              <a:t>27</a:t>
            </a:fld>
            <a:endParaRPr lang="el-GR"/>
          </a:p>
        </p:txBody>
      </p:sp>
      <p:sp>
        <p:nvSpPr>
          <p:cNvPr id="4" name="TextBox 3">
            <a:extLst>
              <a:ext uri="{FF2B5EF4-FFF2-40B4-BE49-F238E27FC236}">
                <a16:creationId xmlns:a16="http://schemas.microsoft.com/office/drawing/2014/main" id="{06CA518E-565D-4FEF-8EA1-ACBD9551112C}"/>
              </a:ext>
            </a:extLst>
          </p:cNvPr>
          <p:cNvSpPr txBox="1"/>
          <p:nvPr/>
        </p:nvSpPr>
        <p:spPr>
          <a:xfrm>
            <a:off x="179512" y="908720"/>
            <a:ext cx="8856984" cy="4801314"/>
          </a:xfrm>
          <a:prstGeom prst="rect">
            <a:avLst/>
          </a:prstGeom>
          <a:noFill/>
        </p:spPr>
        <p:txBody>
          <a:bodyPr wrap="square">
            <a:spAutoFit/>
          </a:bodyPr>
          <a:lstStyle/>
          <a:p>
            <a:r>
              <a:rPr lang="en-US" dirty="0"/>
              <a:t>This paper will look at knowledge management in the context of projects with a particular focus on the concept of big data. Big data can be considered as an outcome / representation of the current technological capability to capture</a:t>
            </a:r>
          </a:p>
          <a:p>
            <a:r>
              <a:rPr lang="en-US" dirty="0"/>
              <a:t>a huge amount of (real-time) data through different channels – such as monitors, sensors – that can then be analyzed to provide valuable information and knowledge. This paper will look at the interaction between knowledge management and big data within the context of projects. In this regard, this paper will discuss:</a:t>
            </a:r>
          </a:p>
          <a:p>
            <a:r>
              <a:rPr lang="en-US" dirty="0"/>
              <a:t>1. How big data can contribute to enhance knowledge management in projects and project-based organizations</a:t>
            </a:r>
          </a:p>
          <a:p>
            <a:r>
              <a:rPr lang="en-US" dirty="0"/>
              <a:t>2. What kind of pitfalls, challenges and opportunities that are associated with the interplay between knowledge management and big data</a:t>
            </a:r>
          </a:p>
          <a:p>
            <a:r>
              <a:rPr lang="en-US" dirty="0"/>
              <a:t>3. How this interplay can improve projects so that the projects can be carried out effectively and efficiently. </a:t>
            </a:r>
          </a:p>
          <a:p>
            <a:endParaRPr lang="en-US" dirty="0"/>
          </a:p>
          <a:p>
            <a:r>
              <a:rPr lang="en-US" dirty="0" err="1"/>
              <a:t>Anandasivakumar</a:t>
            </a:r>
            <a:r>
              <a:rPr lang="en-US" dirty="0"/>
              <a:t> </a:t>
            </a:r>
            <a:r>
              <a:rPr lang="en-US" dirty="0" err="1"/>
              <a:t>Ekambaram</a:t>
            </a:r>
            <a:r>
              <a:rPr lang="en-US" dirty="0"/>
              <a:t>, Anette Ø. </a:t>
            </a:r>
            <a:r>
              <a:rPr lang="en-US" dirty="0" err="1"/>
              <a:t>Sørensen</a:t>
            </a:r>
            <a:r>
              <a:rPr lang="en-US" dirty="0"/>
              <a:t>, Heidi Bull-</a:t>
            </a:r>
            <a:r>
              <a:rPr lang="en-US" dirty="0" err="1"/>
              <a:t>Berga</a:t>
            </a:r>
            <a:r>
              <a:rPr lang="en-US" dirty="0"/>
              <a:t>, Nils O.E. (2018) The role of big data and knowledge management in improving projects and project-based organizations, </a:t>
            </a:r>
            <a:r>
              <a:rPr lang="it-IT" dirty="0"/>
              <a:t>Procedia Computer Science, 138, 851–858</a:t>
            </a:r>
            <a:endParaRPr lang="el-GR" dirty="0"/>
          </a:p>
        </p:txBody>
      </p:sp>
    </p:spTree>
    <p:extLst>
      <p:ext uri="{BB962C8B-B14F-4D97-AF65-F5344CB8AC3E}">
        <p14:creationId xmlns:p14="http://schemas.microsoft.com/office/powerpoint/2010/main" val="195382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0D403-C148-47C1-A362-F77C9F1E9A68}"/>
              </a:ext>
            </a:extLst>
          </p:cNvPr>
          <p:cNvSpPr>
            <a:spLocks noGrp="1"/>
          </p:cNvSpPr>
          <p:nvPr>
            <p:ph type="sldNum" sz="quarter" idx="12"/>
          </p:nvPr>
        </p:nvSpPr>
        <p:spPr/>
        <p:txBody>
          <a:bodyPr/>
          <a:lstStyle/>
          <a:p>
            <a:pPr>
              <a:defRPr/>
            </a:pPr>
            <a:fld id="{FA4CD122-866E-4D3B-9682-8196304B43DE}" type="slidenum">
              <a:rPr lang="el-GR" smtClean="0"/>
              <a:pPr>
                <a:defRPr/>
              </a:pPr>
              <a:t>28</a:t>
            </a:fld>
            <a:endParaRPr lang="el-GR"/>
          </a:p>
        </p:txBody>
      </p:sp>
      <p:sp>
        <p:nvSpPr>
          <p:cNvPr id="4" name="TextBox 3">
            <a:extLst>
              <a:ext uri="{FF2B5EF4-FFF2-40B4-BE49-F238E27FC236}">
                <a16:creationId xmlns:a16="http://schemas.microsoft.com/office/drawing/2014/main" id="{A407560C-96D5-403A-B04C-54B50F5FE896}"/>
              </a:ext>
            </a:extLst>
          </p:cNvPr>
          <p:cNvSpPr txBox="1"/>
          <p:nvPr/>
        </p:nvSpPr>
        <p:spPr>
          <a:xfrm>
            <a:off x="179512" y="222895"/>
            <a:ext cx="8640960" cy="6740307"/>
          </a:xfrm>
          <a:prstGeom prst="rect">
            <a:avLst/>
          </a:prstGeom>
          <a:noFill/>
        </p:spPr>
        <p:txBody>
          <a:bodyPr wrap="square">
            <a:spAutoFit/>
          </a:bodyPr>
          <a:lstStyle/>
          <a:p>
            <a:r>
              <a:rPr lang="en-US" sz="2400" dirty="0"/>
              <a:t>KM historically, when applied correctly, has helped managers to make decisions faster and better, prevented reinventing the wheel, preserved some talented processes through keeping track of best practices, and prompted innovation due to knowledge sharing and dissemination.</a:t>
            </a:r>
          </a:p>
          <a:p>
            <a:r>
              <a:rPr lang="en-US" sz="2400" dirty="0"/>
              <a:t>BD deals with massive amount of data and does not require a traditional database to be effective. BD has its tools and requirement that can be enhanced through KM. The final aim of this paper is to recreate a model where both big data and knowledge management coexist. The author hopes with a better understanding of both fields to develop a new course where the focus is a productive intersection of knowledge management and big data. To keep up with changing times, this paper will bring the needed awareness of these fields for information systems and business students. </a:t>
            </a:r>
          </a:p>
          <a:p>
            <a:r>
              <a:rPr lang="en-US" dirty="0"/>
              <a:t>    Sam Hijazi (2017) Big Data and Knowledge Management: A Possible Course to Combine them Together, Annual Meeting of the Association Supporting Computer Users in Education (ASCUE), ASCUE Proceedings</a:t>
            </a:r>
          </a:p>
          <a:p>
            <a:endParaRPr lang="el-GR" dirty="0"/>
          </a:p>
        </p:txBody>
      </p:sp>
    </p:spTree>
    <p:extLst>
      <p:ext uri="{BB962C8B-B14F-4D97-AF65-F5344CB8AC3E}">
        <p14:creationId xmlns:p14="http://schemas.microsoft.com/office/powerpoint/2010/main" val="10607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Περιγραφή Μαθήματος</a:t>
            </a:r>
          </a:p>
        </p:txBody>
      </p:sp>
      <p:sp>
        <p:nvSpPr>
          <p:cNvPr id="3" name="Content Placeholder 2"/>
          <p:cNvSpPr>
            <a:spLocks noGrp="1"/>
          </p:cNvSpPr>
          <p:nvPr>
            <p:ph idx="1"/>
          </p:nvPr>
        </p:nvSpPr>
        <p:spPr>
          <a:xfrm>
            <a:off x="251520" y="1196752"/>
            <a:ext cx="8640960" cy="5040560"/>
          </a:xfrm>
        </p:spPr>
        <p:txBody>
          <a:bodyPr>
            <a:noAutofit/>
          </a:bodyPr>
          <a:lstStyle/>
          <a:p>
            <a:r>
              <a:rPr lang="el-GR" altLang="el-GR" sz="2400" dirty="0">
                <a:cs typeface="Arial" charset="0"/>
              </a:rPr>
              <a:t>Σκοπός του μαθήματος είναι η παρουσίαση τεχνικών διαχείρισης δεδομένων μεγάλης κλίμακας και προηγμένων θεμάτων  Εξόρυξης Δεδομένων καθώς και των εφαρμογών τους.</a:t>
            </a:r>
          </a:p>
          <a:p>
            <a:r>
              <a:rPr lang="el-GR" altLang="el-GR" sz="2400" dirty="0">
                <a:cs typeface="Arial" charset="0"/>
              </a:rPr>
              <a:t> Το μάθημα δίνει τη δυνατότητα στους σπουδαστές να:</a:t>
            </a:r>
          </a:p>
          <a:p>
            <a:pPr>
              <a:buNone/>
            </a:pPr>
            <a:r>
              <a:rPr lang="el-GR" altLang="el-GR" sz="2400" dirty="0">
                <a:cs typeface="Arial" charset="0"/>
              </a:rPr>
              <a:t>    - Κατανοήσουν  τα θέματα  που αφορούν τα αποθετήρια δεδομένων μεγάλης κλίμακας.</a:t>
            </a:r>
          </a:p>
          <a:p>
            <a:pPr>
              <a:buNone/>
            </a:pPr>
            <a:r>
              <a:rPr lang="el-GR" altLang="el-GR" sz="2400" dirty="0">
                <a:cs typeface="Arial" charset="0"/>
              </a:rPr>
              <a:t>    - Εμβαθύνουν σε μεθόδους και πρακτικές που  αφορούν  την Εξόρυξη Δεδομένων μεγάλης κλίμακας στον Παγκόσμιο Ιστό</a:t>
            </a:r>
          </a:p>
          <a:p>
            <a:pPr>
              <a:buNone/>
            </a:pPr>
            <a:r>
              <a:rPr lang="el-GR" altLang="el-GR" sz="2400" dirty="0">
                <a:cs typeface="Arial" charset="0"/>
              </a:rPr>
              <a:t>    - Εξοικειωθούν με  ερευνητικές προσεγγίσεις και νέες λύσεις στα προβλήματα που προκύπτουν.</a:t>
            </a:r>
          </a:p>
          <a:p>
            <a:pPr>
              <a:buNone/>
            </a:pPr>
            <a:r>
              <a:rPr lang="el-GR" altLang="el-GR" sz="2400" dirty="0">
                <a:cs typeface="Arial" charset="0"/>
              </a:rPr>
              <a:t>    - Εξοικειωθούν με  εφαρμογές της θεωρίας σε πραγματικά προβλήματα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154893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5 - Θέση αριθμού διαφάνειας"/>
          <p:cNvSpPr>
            <a:spLocks noGrp="1"/>
          </p:cNvSpPr>
          <p:nvPr>
            <p:ph type="sldNum" sz="quarter" idx="12"/>
          </p:nvPr>
        </p:nvSpPr>
        <p:spPr>
          <a:noFill/>
        </p:spPr>
        <p:txBody>
          <a:bodyPr/>
          <a:lstStyle/>
          <a:p>
            <a:fld id="{B9EF91D0-E9B7-45B9-809E-91A7952AA417}" type="slidenum">
              <a:rPr lang="en-US"/>
              <a:pPr/>
              <a:t>29</a:t>
            </a:fld>
            <a:endParaRPr lang="en-US"/>
          </a:p>
        </p:txBody>
      </p:sp>
      <p:sp>
        <p:nvSpPr>
          <p:cNvPr id="1029" name="Rectangle 1026"/>
          <p:cNvSpPr>
            <a:spLocks noGrp="1" noChangeArrowheads="1"/>
          </p:cNvSpPr>
          <p:nvPr>
            <p:ph type="title"/>
          </p:nvPr>
        </p:nvSpPr>
        <p:spPr>
          <a:xfrm>
            <a:off x="785786" y="714356"/>
            <a:ext cx="7507288" cy="809625"/>
          </a:xfrm>
          <a:noFill/>
        </p:spPr>
        <p:txBody>
          <a:bodyPr lIns="92075" tIns="46038" rIns="92075" bIns="46038" anchor="ctr"/>
          <a:lstStyle/>
          <a:p>
            <a:pPr eaLnBrk="1" hangingPunct="1"/>
            <a:r>
              <a:rPr lang="el-GR" sz="3600" dirty="0"/>
              <a:t>Τι είναι </a:t>
            </a:r>
            <a:r>
              <a:rPr lang="en-US" sz="3600" dirty="0"/>
              <a:t>Data Mining</a:t>
            </a:r>
          </a:p>
        </p:txBody>
      </p:sp>
      <p:sp>
        <p:nvSpPr>
          <p:cNvPr id="1030" name="Rectangle 1027"/>
          <p:cNvSpPr>
            <a:spLocks noGrp="1" noChangeArrowheads="1"/>
          </p:cNvSpPr>
          <p:nvPr>
            <p:ph type="body" idx="1"/>
          </p:nvPr>
        </p:nvSpPr>
        <p:spPr>
          <a:xfrm>
            <a:off x="838200" y="1628800"/>
            <a:ext cx="7543800" cy="4343400"/>
          </a:xfrm>
          <a:noFill/>
        </p:spPr>
        <p:txBody>
          <a:bodyPr lIns="92075" tIns="46038" rIns="92075" bIns="46038">
            <a:normAutofit fontScale="92500" lnSpcReduction="20000"/>
          </a:bodyPr>
          <a:lstStyle/>
          <a:p>
            <a:pPr eaLnBrk="1" hangingPunct="1">
              <a:lnSpc>
                <a:spcPct val="90000"/>
              </a:lnSpc>
              <a:buNone/>
            </a:pPr>
            <a:r>
              <a:rPr lang="el-GR" sz="2400" dirty="0"/>
              <a:t>Σε πρώτη προσέγγιση</a:t>
            </a:r>
            <a:r>
              <a:rPr lang="en-US" sz="2400" dirty="0"/>
              <a:t>:</a:t>
            </a:r>
            <a:endParaRPr lang="el-GR" sz="2400" dirty="0"/>
          </a:p>
          <a:p>
            <a:pPr>
              <a:buNone/>
            </a:pPr>
            <a:r>
              <a:rPr lang="el-GR" sz="2800" dirty="0"/>
              <a:t>Η εξόρυξη δεδομένων είναι η εξαγωγή</a:t>
            </a:r>
            <a:r>
              <a:rPr lang="en-US" sz="2800" dirty="0"/>
              <a:t>:</a:t>
            </a:r>
          </a:p>
          <a:p>
            <a:pPr>
              <a:buNone/>
            </a:pPr>
            <a:r>
              <a:rPr lang="en-US" sz="2800" dirty="0"/>
              <a:t>-</a:t>
            </a:r>
            <a:r>
              <a:rPr lang="el-GR" sz="2800" dirty="0"/>
              <a:t> ενδιαφέρουσας μη τετριμμένης, έμμεσης (υποκρυπτόμενης), προηγουμένως άγνωστης και δυνητικά χρήσιμης πληροφορίας</a:t>
            </a:r>
            <a:endParaRPr lang="en-US" sz="2800" dirty="0"/>
          </a:p>
          <a:p>
            <a:pPr>
              <a:buNone/>
            </a:pPr>
            <a:r>
              <a:rPr lang="el-GR" sz="2800" dirty="0"/>
              <a:t> </a:t>
            </a:r>
            <a:r>
              <a:rPr lang="en-US" sz="2800" dirty="0"/>
              <a:t>- </a:t>
            </a:r>
            <a:r>
              <a:rPr lang="el-GR" sz="2800" dirty="0"/>
              <a:t>προτύπων από δεδομένα σε μεγάλες βάσεις δεδομένων</a:t>
            </a:r>
          </a:p>
          <a:p>
            <a:pPr>
              <a:buNone/>
            </a:pPr>
            <a:r>
              <a:rPr lang="el-GR" sz="2400" dirty="0"/>
              <a:t>Παρατίθενται οι αγγλικοί όροι</a:t>
            </a:r>
            <a:r>
              <a:rPr lang="en-US" sz="2400" dirty="0"/>
              <a:t>:</a:t>
            </a:r>
            <a:endParaRPr lang="el-GR" sz="2400" dirty="0"/>
          </a:p>
          <a:p>
            <a:pPr eaLnBrk="1" hangingPunct="1">
              <a:lnSpc>
                <a:spcPct val="90000"/>
              </a:lnSpc>
              <a:buNone/>
            </a:pPr>
            <a:r>
              <a:rPr lang="en-US" sz="2400" dirty="0"/>
              <a:t>Data mining</a:t>
            </a:r>
          </a:p>
          <a:p>
            <a:pPr eaLnBrk="1" hangingPunct="1">
              <a:lnSpc>
                <a:spcPct val="90000"/>
              </a:lnSpc>
              <a:buNone/>
            </a:pPr>
            <a:r>
              <a:rPr lang="en-US" sz="2400" dirty="0"/>
              <a:t>- Interesting, </a:t>
            </a:r>
            <a:r>
              <a:rPr lang="en-GB" sz="2400" dirty="0"/>
              <a:t>non-trivial, implicit, previously unknown and potentially useful information </a:t>
            </a:r>
          </a:p>
          <a:p>
            <a:pPr eaLnBrk="1" hangingPunct="1">
              <a:lnSpc>
                <a:spcPct val="90000"/>
              </a:lnSpc>
              <a:buNone/>
            </a:pPr>
            <a:r>
              <a:rPr lang="en-GB" sz="2400" dirty="0"/>
              <a:t>- patterns from data in large databases</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794DC-ADCA-4E76-9955-0814B7010046}"/>
              </a:ext>
            </a:extLst>
          </p:cNvPr>
          <p:cNvSpPr>
            <a:spLocks noGrp="1"/>
          </p:cNvSpPr>
          <p:nvPr>
            <p:ph type="sldNum" sz="quarter" idx="12"/>
          </p:nvPr>
        </p:nvSpPr>
        <p:spPr/>
        <p:txBody>
          <a:bodyPr/>
          <a:lstStyle/>
          <a:p>
            <a:pPr>
              <a:defRPr/>
            </a:pPr>
            <a:fld id="{FA4CD122-866E-4D3B-9682-8196304B43DE}" type="slidenum">
              <a:rPr lang="el-GR" smtClean="0"/>
              <a:pPr>
                <a:defRPr/>
              </a:pPr>
              <a:t>30</a:t>
            </a:fld>
            <a:endParaRPr lang="el-GR"/>
          </a:p>
        </p:txBody>
      </p:sp>
      <p:sp>
        <p:nvSpPr>
          <p:cNvPr id="4" name="TextBox 3">
            <a:extLst>
              <a:ext uri="{FF2B5EF4-FFF2-40B4-BE49-F238E27FC236}">
                <a16:creationId xmlns:a16="http://schemas.microsoft.com/office/drawing/2014/main" id="{AB17C797-F499-4CC0-AE4C-44286F7C232C}"/>
              </a:ext>
            </a:extLst>
          </p:cNvPr>
          <p:cNvSpPr txBox="1"/>
          <p:nvPr/>
        </p:nvSpPr>
        <p:spPr>
          <a:xfrm>
            <a:off x="251520" y="116632"/>
            <a:ext cx="8640960" cy="5262979"/>
          </a:xfrm>
          <a:prstGeom prst="rect">
            <a:avLst/>
          </a:prstGeom>
          <a:noFill/>
        </p:spPr>
        <p:txBody>
          <a:bodyPr wrap="square">
            <a:spAutoFit/>
          </a:bodyPr>
          <a:lstStyle/>
          <a:p>
            <a:r>
              <a:rPr lang="en-US" sz="2400" dirty="0"/>
              <a:t>To support Big Data mining, high-performance computing platforms are required, which impose systematic designs to unleash the full power of the Big Data. At the data level, the</a:t>
            </a:r>
          </a:p>
          <a:p>
            <a:r>
              <a:rPr lang="en-US" sz="2400" dirty="0"/>
              <a:t>autonomous information sources and the variety of the</a:t>
            </a:r>
          </a:p>
          <a:p>
            <a:r>
              <a:rPr lang="en-US" sz="2400" dirty="0"/>
              <a:t>data collection environments, often result in data with</a:t>
            </a:r>
          </a:p>
          <a:p>
            <a:r>
              <a:rPr lang="en-US" sz="2400" dirty="0"/>
              <a:t>complicated conditions, such as missing/uncertain values.</a:t>
            </a:r>
          </a:p>
          <a:p>
            <a:r>
              <a:rPr lang="en-US" sz="2400" dirty="0"/>
              <a:t>In other situations, privacy concerns, noise, and errors can</a:t>
            </a:r>
          </a:p>
          <a:p>
            <a:r>
              <a:rPr lang="en-US" sz="2400" dirty="0"/>
              <a:t>be introduced into the data, to produce altered data copies.</a:t>
            </a:r>
          </a:p>
          <a:p>
            <a:r>
              <a:rPr lang="en-US" sz="2400" dirty="0"/>
              <a:t>Developing a safe and sound information sharing protocol</a:t>
            </a:r>
          </a:p>
          <a:p>
            <a:r>
              <a:rPr lang="en-US" sz="2400" dirty="0"/>
              <a:t>is a major challenge. </a:t>
            </a:r>
          </a:p>
          <a:p>
            <a:endParaRPr lang="en-US" sz="2400" dirty="0"/>
          </a:p>
          <a:p>
            <a:r>
              <a:rPr lang="en-US" dirty="0" err="1"/>
              <a:t>Xindong</a:t>
            </a:r>
            <a:r>
              <a:rPr lang="en-US" dirty="0"/>
              <a:t> Wu, </a:t>
            </a:r>
            <a:r>
              <a:rPr lang="en-US" dirty="0" err="1"/>
              <a:t>Xingquan</a:t>
            </a:r>
            <a:r>
              <a:rPr lang="en-US" dirty="0"/>
              <a:t> Zhu, Gong-Qing Wu, and Wei Ding (2014) Data Mining with Big Data. IEEE TRANSACTIONS ON KNOWLEDGE AND DATA ENGINEERING, VOL. 26, NO. 1</a:t>
            </a:r>
          </a:p>
          <a:p>
            <a:endParaRPr lang="el-GR" dirty="0"/>
          </a:p>
        </p:txBody>
      </p:sp>
    </p:spTree>
    <p:extLst>
      <p:ext uri="{BB962C8B-B14F-4D97-AF65-F5344CB8AC3E}">
        <p14:creationId xmlns:p14="http://schemas.microsoft.com/office/powerpoint/2010/main" val="2191174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4"/>
          <p:cNvSpPr>
            <a:spLocks noGrp="1"/>
          </p:cNvSpPr>
          <p:nvPr>
            <p:ph type="title"/>
          </p:nvPr>
        </p:nvSpPr>
        <p:spPr/>
        <p:txBody>
          <a:bodyPr/>
          <a:lstStyle/>
          <a:p>
            <a:pPr eaLnBrk="1" hangingPunct="1"/>
            <a:r>
              <a:rPr lang="en-US" altLang="en-US"/>
              <a:t>Knowledge Discovery</a:t>
            </a:r>
          </a:p>
        </p:txBody>
      </p:sp>
      <p:sp>
        <p:nvSpPr>
          <p:cNvPr id="7" name="Διάγραμμα ροής: Μαγνητικός δίσκος 6"/>
          <p:cNvSpPr/>
          <p:nvPr/>
        </p:nvSpPr>
        <p:spPr>
          <a:xfrm>
            <a:off x="738188" y="1517650"/>
            <a:ext cx="1028700" cy="914400"/>
          </a:xfrm>
          <a:prstGeom prst="flowChartMagneticDisk">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Data </a:t>
            </a:r>
          </a:p>
        </p:txBody>
      </p:sp>
      <p:sp>
        <p:nvSpPr>
          <p:cNvPr id="11" name="Ορθογώνιο 10"/>
          <p:cNvSpPr/>
          <p:nvPr/>
        </p:nvSpPr>
        <p:spPr>
          <a:xfrm>
            <a:off x="3364706" y="4437112"/>
            <a:ext cx="1279302" cy="93610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Data Mining Algorithms</a:t>
            </a:r>
          </a:p>
        </p:txBody>
      </p:sp>
      <p:sp>
        <p:nvSpPr>
          <p:cNvPr id="22" name="Ορθογώνιο 21"/>
          <p:cNvSpPr/>
          <p:nvPr/>
        </p:nvSpPr>
        <p:spPr>
          <a:xfrm>
            <a:off x="1599010" y="2736851"/>
            <a:ext cx="1245394" cy="3460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Selection</a:t>
            </a:r>
          </a:p>
        </p:txBody>
      </p:sp>
      <p:sp>
        <p:nvSpPr>
          <p:cNvPr id="24" name="Ορθογώνιο 23"/>
          <p:cNvSpPr/>
          <p:nvPr/>
        </p:nvSpPr>
        <p:spPr>
          <a:xfrm>
            <a:off x="2119313" y="3387725"/>
            <a:ext cx="1245394" cy="3460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Cleaning</a:t>
            </a:r>
          </a:p>
        </p:txBody>
      </p:sp>
      <p:sp>
        <p:nvSpPr>
          <p:cNvPr id="25" name="Ορθογώνιο 24"/>
          <p:cNvSpPr/>
          <p:nvPr/>
        </p:nvSpPr>
        <p:spPr>
          <a:xfrm>
            <a:off x="2742010" y="3861049"/>
            <a:ext cx="1246584" cy="4506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Transformation</a:t>
            </a:r>
          </a:p>
        </p:txBody>
      </p:sp>
      <p:pic>
        <p:nvPicPr>
          <p:cNvPr id="11272" name="Εικόνα 1"/>
          <p:cNvPicPr>
            <a:picLocks noChangeAspect="1"/>
          </p:cNvPicPr>
          <p:nvPr/>
        </p:nvPicPr>
        <p:blipFill>
          <a:blip r:embed="rId2" cstate="print"/>
          <a:srcRect/>
          <a:stretch>
            <a:fillRect/>
          </a:stretch>
        </p:blipFill>
        <p:spPr bwMode="auto">
          <a:xfrm>
            <a:off x="4714876" y="5286388"/>
            <a:ext cx="717947" cy="957262"/>
          </a:xfrm>
          <a:prstGeom prst="rect">
            <a:avLst/>
          </a:prstGeom>
          <a:noFill/>
          <a:ln w="9525">
            <a:noFill/>
            <a:miter lim="800000"/>
            <a:headEnd/>
            <a:tailEnd/>
          </a:ln>
        </p:spPr>
      </p:pic>
      <p:sp>
        <p:nvSpPr>
          <p:cNvPr id="3" name="Βέλος λυγισμένο προς τα επάνω 2"/>
          <p:cNvSpPr/>
          <p:nvPr/>
        </p:nvSpPr>
        <p:spPr>
          <a:xfrm rot="5400000">
            <a:off x="991196" y="2546946"/>
            <a:ext cx="609600" cy="503634"/>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Βέλος λυγισμένο προς τα επάνω 25"/>
          <p:cNvSpPr/>
          <p:nvPr/>
        </p:nvSpPr>
        <p:spPr>
          <a:xfrm rot="5400000">
            <a:off x="1604963" y="3283347"/>
            <a:ext cx="509588" cy="388144"/>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Βέλος λυγισμένο προς τα επάνω 26"/>
          <p:cNvSpPr/>
          <p:nvPr/>
        </p:nvSpPr>
        <p:spPr>
          <a:xfrm rot="5400000">
            <a:off x="2202657" y="3862785"/>
            <a:ext cx="509587" cy="388144"/>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Βέλος λυγισμένο προς τα επάνω 27"/>
          <p:cNvSpPr/>
          <p:nvPr/>
        </p:nvSpPr>
        <p:spPr>
          <a:xfrm rot="5400000">
            <a:off x="2855120" y="4561285"/>
            <a:ext cx="509587" cy="388144"/>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Βέλος λυγισμένο προς τα επάνω 28"/>
          <p:cNvSpPr/>
          <p:nvPr/>
        </p:nvSpPr>
        <p:spPr>
          <a:xfrm rot="16200000">
            <a:off x="4657328" y="4673402"/>
            <a:ext cx="458788" cy="522684"/>
          </a:xfrm>
          <a:prstGeom prst="bentUpArrow">
            <a:avLst>
              <a:gd name="adj1" fmla="val 25000"/>
              <a:gd name="adj2" fmla="val 25000"/>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78" name="TextBox 3"/>
          <p:cNvSpPr txBox="1">
            <a:spLocks noChangeArrowheads="1"/>
          </p:cNvSpPr>
          <p:nvPr/>
        </p:nvSpPr>
        <p:spPr bwMode="auto">
          <a:xfrm>
            <a:off x="4714876" y="6215082"/>
            <a:ext cx="954107" cy="369332"/>
          </a:xfrm>
          <a:prstGeom prst="rect">
            <a:avLst/>
          </a:prstGeom>
          <a:noFill/>
          <a:ln w="9525">
            <a:noFill/>
            <a:miter lim="800000"/>
            <a:headEnd/>
            <a:tailEnd/>
          </a:ln>
        </p:spPr>
        <p:txBody>
          <a:bodyPr wrap="none">
            <a:spAutoFit/>
          </a:bodyPr>
          <a:lstStyle/>
          <a:p>
            <a:pPr eaLnBrk="1" hangingPunct="1"/>
            <a:r>
              <a:rPr lang="en-US" altLang="en-US" dirty="0"/>
              <a:t>Results</a:t>
            </a:r>
          </a:p>
        </p:txBody>
      </p:sp>
      <p:sp>
        <p:nvSpPr>
          <p:cNvPr id="30" name="Βέλος λυγισμένο προς τα επάνω 29"/>
          <p:cNvSpPr/>
          <p:nvPr/>
        </p:nvSpPr>
        <p:spPr>
          <a:xfrm rot="5400000">
            <a:off x="3977680" y="5440958"/>
            <a:ext cx="458788" cy="784622"/>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Βέλος λυγισμένο προς τα επάνω 30"/>
          <p:cNvSpPr/>
          <p:nvPr/>
        </p:nvSpPr>
        <p:spPr>
          <a:xfrm rot="16200000">
            <a:off x="4005858" y="4024511"/>
            <a:ext cx="457200" cy="377429"/>
          </a:xfrm>
          <a:prstGeom prst="bentUpArrow">
            <a:avLst>
              <a:gd name="adj1" fmla="val 25000"/>
              <a:gd name="adj2" fmla="val 25000"/>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Βέλος λυγισμένο προς τα επάνω 31"/>
          <p:cNvSpPr/>
          <p:nvPr/>
        </p:nvSpPr>
        <p:spPr>
          <a:xfrm rot="16200000">
            <a:off x="3463330" y="3358952"/>
            <a:ext cx="458788" cy="522685"/>
          </a:xfrm>
          <a:prstGeom prst="bentUpArrow">
            <a:avLst>
              <a:gd name="adj1" fmla="val 25000"/>
              <a:gd name="adj2" fmla="val 25000"/>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Βέλος λυγισμένο προς τα επάνω 32"/>
          <p:cNvSpPr/>
          <p:nvPr/>
        </p:nvSpPr>
        <p:spPr>
          <a:xfrm rot="16200000">
            <a:off x="2876352" y="2708077"/>
            <a:ext cx="458788" cy="522684"/>
          </a:xfrm>
          <a:prstGeom prst="bentUpArrow">
            <a:avLst>
              <a:gd name="adj1" fmla="val 25000"/>
              <a:gd name="adj2" fmla="val 25000"/>
              <a:gd name="adj3"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83" name="TextBox 34"/>
          <p:cNvSpPr txBox="1">
            <a:spLocks noChangeArrowheads="1"/>
          </p:cNvSpPr>
          <p:nvPr/>
        </p:nvSpPr>
        <p:spPr bwMode="auto">
          <a:xfrm rot="2722265">
            <a:off x="3263457" y="3377685"/>
            <a:ext cx="2480166" cy="369332"/>
          </a:xfrm>
          <a:prstGeom prst="rect">
            <a:avLst/>
          </a:prstGeom>
          <a:noFill/>
          <a:ln w="9525">
            <a:noFill/>
            <a:miter lim="800000"/>
            <a:headEnd/>
            <a:tailEnd/>
          </a:ln>
        </p:spPr>
        <p:txBody>
          <a:bodyPr wrap="none">
            <a:spAutoFit/>
          </a:bodyPr>
          <a:lstStyle/>
          <a:p>
            <a:pPr eaLnBrk="1" hangingPunct="1"/>
            <a:r>
              <a:rPr lang="en-US" altLang="en-US"/>
              <a:t>Feedback - Evaluation</a:t>
            </a:r>
          </a:p>
        </p:txBody>
      </p:sp>
      <p:sp>
        <p:nvSpPr>
          <p:cNvPr id="6" name="Επάνω βέλος 5"/>
          <p:cNvSpPr/>
          <p:nvPr/>
        </p:nvSpPr>
        <p:spPr>
          <a:xfrm>
            <a:off x="7215206" y="3643314"/>
            <a:ext cx="450056" cy="1182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Ορθογώνιο 36"/>
          <p:cNvSpPr/>
          <p:nvPr/>
        </p:nvSpPr>
        <p:spPr>
          <a:xfrm>
            <a:off x="6143636" y="5000636"/>
            <a:ext cx="2720579" cy="610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Associations, clusters, classification,..</a:t>
            </a:r>
          </a:p>
        </p:txBody>
      </p:sp>
      <p:sp>
        <p:nvSpPr>
          <p:cNvPr id="8" name="Ισοσκελές τρίγωνο 7"/>
          <p:cNvSpPr/>
          <p:nvPr/>
        </p:nvSpPr>
        <p:spPr>
          <a:xfrm>
            <a:off x="6143636" y="2285992"/>
            <a:ext cx="2667497" cy="1255713"/>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t>Knowledge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D59AC16-7A06-4074-8BD1-D94C283717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fld id="{A3148859-2718-4DEE-B2F7-5C215444705A}" type="slidenum">
              <a:rPr lang="en-US" altLang="el-GR" sz="1400"/>
              <a:pPr>
                <a:lnSpc>
                  <a:spcPct val="100000"/>
                </a:lnSpc>
                <a:spcBef>
                  <a:spcPct val="0"/>
                </a:spcBef>
                <a:buClrTx/>
                <a:buSzTx/>
                <a:buFontTx/>
                <a:buNone/>
              </a:pPr>
              <a:t>32</a:t>
            </a:fld>
            <a:endParaRPr lang="en-US" altLang="el-GR" sz="1400"/>
          </a:p>
        </p:txBody>
      </p:sp>
      <p:sp>
        <p:nvSpPr>
          <p:cNvPr id="19459" name="Rectangle 2050">
            <a:extLst>
              <a:ext uri="{FF2B5EF4-FFF2-40B4-BE49-F238E27FC236}">
                <a16:creationId xmlns:a16="http://schemas.microsoft.com/office/drawing/2014/main" id="{58E78F20-4BC6-4605-9ED1-B160A2B8875E}"/>
              </a:ext>
            </a:extLst>
          </p:cNvPr>
          <p:cNvSpPr>
            <a:spLocks noGrp="1" noChangeArrowheads="1"/>
          </p:cNvSpPr>
          <p:nvPr>
            <p:ph type="title"/>
          </p:nvPr>
        </p:nvSpPr>
        <p:spPr>
          <a:xfrm>
            <a:off x="0" y="228600"/>
            <a:ext cx="9144000" cy="914400"/>
          </a:xfrm>
          <a:noFill/>
        </p:spPr>
        <p:txBody>
          <a:bodyPr lIns="92075" tIns="46038" rIns="92075" bIns="46038" anchor="ctr"/>
          <a:lstStyle/>
          <a:p>
            <a:pPr eaLnBrk="1" hangingPunct="1"/>
            <a:r>
              <a:rPr lang="en-US" altLang="el-GR" sz="3200"/>
              <a:t>Knowledge Discovery (KDD) Process</a:t>
            </a:r>
            <a:endParaRPr lang="en-US" altLang="el-GR" sz="3200" b="0"/>
          </a:p>
        </p:txBody>
      </p:sp>
      <p:sp>
        <p:nvSpPr>
          <p:cNvPr id="19460" name="Rectangle 2051">
            <a:extLst>
              <a:ext uri="{FF2B5EF4-FFF2-40B4-BE49-F238E27FC236}">
                <a16:creationId xmlns:a16="http://schemas.microsoft.com/office/drawing/2014/main" id="{196532F9-66CE-40E6-B94C-12802257DC4B}"/>
              </a:ext>
            </a:extLst>
          </p:cNvPr>
          <p:cNvSpPr>
            <a:spLocks noGrp="1" noChangeArrowheads="1"/>
          </p:cNvSpPr>
          <p:nvPr>
            <p:ph type="body" idx="1"/>
          </p:nvPr>
        </p:nvSpPr>
        <p:spPr>
          <a:xfrm>
            <a:off x="152400" y="1295400"/>
            <a:ext cx="4419600" cy="1752600"/>
          </a:xfrm>
          <a:noFill/>
        </p:spPr>
        <p:txBody>
          <a:bodyPr lIns="92075" tIns="46038" rIns="92075" bIns="46038"/>
          <a:lstStyle/>
          <a:p>
            <a:pPr eaLnBrk="1" hangingPunct="1">
              <a:lnSpc>
                <a:spcPct val="90000"/>
              </a:lnSpc>
            </a:pPr>
            <a:r>
              <a:rPr lang="en-US" altLang="el-GR" sz="2000"/>
              <a:t>This is a view from typical database systems and data warehousing communities</a:t>
            </a:r>
          </a:p>
          <a:p>
            <a:pPr eaLnBrk="1" hangingPunct="1">
              <a:lnSpc>
                <a:spcPct val="90000"/>
              </a:lnSpc>
            </a:pPr>
            <a:r>
              <a:rPr lang="en-US" altLang="el-GR" sz="2000"/>
              <a:t>Data mining plays an essential role in the knowledge discovery process</a:t>
            </a:r>
            <a:endParaRPr lang="en-US" altLang="el-GR" sz="2000" b="1"/>
          </a:p>
        </p:txBody>
      </p:sp>
      <p:sp>
        <p:nvSpPr>
          <p:cNvPr id="19461" name="Line 2052">
            <a:extLst>
              <a:ext uri="{FF2B5EF4-FFF2-40B4-BE49-F238E27FC236}">
                <a16:creationId xmlns:a16="http://schemas.microsoft.com/office/drawing/2014/main" id="{23CC946F-FD15-409E-AE53-ECC336AF4AEC}"/>
              </a:ext>
            </a:extLst>
          </p:cNvPr>
          <p:cNvSpPr>
            <a:spLocks noChangeShapeType="1"/>
          </p:cNvSpPr>
          <p:nvPr/>
        </p:nvSpPr>
        <p:spPr bwMode="auto">
          <a:xfrm flipV="1">
            <a:off x="1219200" y="51054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62" name="Line 2053">
            <a:extLst>
              <a:ext uri="{FF2B5EF4-FFF2-40B4-BE49-F238E27FC236}">
                <a16:creationId xmlns:a16="http://schemas.microsoft.com/office/drawing/2014/main" id="{F89A67A0-8856-4F56-B77E-CF73E3FB5E13}"/>
              </a:ext>
            </a:extLst>
          </p:cNvPr>
          <p:cNvSpPr>
            <a:spLocks noChangeShapeType="1"/>
          </p:cNvSpPr>
          <p:nvPr/>
        </p:nvSpPr>
        <p:spPr bwMode="auto">
          <a:xfrm flipV="1">
            <a:off x="6781800" y="16002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63" name="Line 2054">
            <a:extLst>
              <a:ext uri="{FF2B5EF4-FFF2-40B4-BE49-F238E27FC236}">
                <a16:creationId xmlns:a16="http://schemas.microsoft.com/office/drawing/2014/main" id="{5CCE6358-D43E-4E54-BF11-380BB8057762}"/>
              </a:ext>
            </a:extLst>
          </p:cNvPr>
          <p:cNvSpPr>
            <a:spLocks noChangeShapeType="1"/>
          </p:cNvSpPr>
          <p:nvPr/>
        </p:nvSpPr>
        <p:spPr bwMode="auto">
          <a:xfrm flipV="1">
            <a:off x="5105400" y="26670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64" name="Line 2055">
            <a:extLst>
              <a:ext uri="{FF2B5EF4-FFF2-40B4-BE49-F238E27FC236}">
                <a16:creationId xmlns:a16="http://schemas.microsoft.com/office/drawing/2014/main" id="{ADC69130-64FF-4647-9B8D-AF57BCC0846E}"/>
              </a:ext>
            </a:extLst>
          </p:cNvPr>
          <p:cNvSpPr>
            <a:spLocks noChangeShapeType="1"/>
          </p:cNvSpPr>
          <p:nvPr/>
        </p:nvSpPr>
        <p:spPr bwMode="auto">
          <a:xfrm flipV="1">
            <a:off x="3276600" y="3733800"/>
            <a:ext cx="990600" cy="60960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65" name="Oval 2056">
            <a:extLst>
              <a:ext uri="{FF2B5EF4-FFF2-40B4-BE49-F238E27FC236}">
                <a16:creationId xmlns:a16="http://schemas.microsoft.com/office/drawing/2014/main" id="{92AD1D3B-B08A-4BAE-9D34-E6AB3C2764FF}"/>
              </a:ext>
            </a:extLst>
          </p:cNvPr>
          <p:cNvSpPr>
            <a:spLocks noChangeArrowheads="1"/>
          </p:cNvSpPr>
          <p:nvPr/>
        </p:nvSpPr>
        <p:spPr bwMode="auto">
          <a:xfrm>
            <a:off x="228600" y="5562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66" name="Rectangle 2057">
            <a:extLst>
              <a:ext uri="{FF2B5EF4-FFF2-40B4-BE49-F238E27FC236}">
                <a16:creationId xmlns:a16="http://schemas.microsoft.com/office/drawing/2014/main" id="{49DC7AB7-7ACF-4DA7-AE28-C3C3DE931702}"/>
              </a:ext>
            </a:extLst>
          </p:cNvPr>
          <p:cNvSpPr>
            <a:spLocks noChangeArrowheads="1"/>
          </p:cNvSpPr>
          <p:nvPr/>
        </p:nvSpPr>
        <p:spPr bwMode="auto">
          <a:xfrm>
            <a:off x="228600" y="5638800"/>
            <a:ext cx="685800" cy="406400"/>
          </a:xfrm>
          <a:prstGeom prst="rect">
            <a:avLst/>
          </a:prstGeom>
          <a:solidFill>
            <a:srgbClr val="00CC66"/>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67" name="Oval 2058">
            <a:extLst>
              <a:ext uri="{FF2B5EF4-FFF2-40B4-BE49-F238E27FC236}">
                <a16:creationId xmlns:a16="http://schemas.microsoft.com/office/drawing/2014/main" id="{24658B04-1470-4769-932A-969A0638DB44}"/>
              </a:ext>
            </a:extLst>
          </p:cNvPr>
          <p:cNvSpPr>
            <a:spLocks noChangeArrowheads="1"/>
          </p:cNvSpPr>
          <p:nvPr/>
        </p:nvSpPr>
        <p:spPr bwMode="auto">
          <a:xfrm>
            <a:off x="228600" y="5943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68" name="Oval 2059">
            <a:extLst>
              <a:ext uri="{FF2B5EF4-FFF2-40B4-BE49-F238E27FC236}">
                <a16:creationId xmlns:a16="http://schemas.microsoft.com/office/drawing/2014/main" id="{F84DFBAA-7F69-42E6-99C5-6811C6C66CFF}"/>
              </a:ext>
            </a:extLst>
          </p:cNvPr>
          <p:cNvSpPr>
            <a:spLocks noChangeArrowheads="1"/>
          </p:cNvSpPr>
          <p:nvPr/>
        </p:nvSpPr>
        <p:spPr bwMode="auto">
          <a:xfrm>
            <a:off x="609600" y="5943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69" name="Rectangle 2060">
            <a:extLst>
              <a:ext uri="{FF2B5EF4-FFF2-40B4-BE49-F238E27FC236}">
                <a16:creationId xmlns:a16="http://schemas.microsoft.com/office/drawing/2014/main" id="{2C6438B1-5D6D-4D57-B155-E6EF0D98A300}"/>
              </a:ext>
            </a:extLst>
          </p:cNvPr>
          <p:cNvSpPr>
            <a:spLocks noChangeArrowheads="1"/>
          </p:cNvSpPr>
          <p:nvPr/>
        </p:nvSpPr>
        <p:spPr bwMode="auto">
          <a:xfrm>
            <a:off x="609600" y="6019800"/>
            <a:ext cx="685800" cy="406400"/>
          </a:xfrm>
          <a:prstGeom prst="rect">
            <a:avLst/>
          </a:prstGeom>
          <a:solidFill>
            <a:srgbClr val="00CC66"/>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70" name="Oval 2061">
            <a:extLst>
              <a:ext uri="{FF2B5EF4-FFF2-40B4-BE49-F238E27FC236}">
                <a16:creationId xmlns:a16="http://schemas.microsoft.com/office/drawing/2014/main" id="{F816E0D3-53DE-4BE7-941C-FC3E8DE4565B}"/>
              </a:ext>
            </a:extLst>
          </p:cNvPr>
          <p:cNvSpPr>
            <a:spLocks noChangeArrowheads="1"/>
          </p:cNvSpPr>
          <p:nvPr/>
        </p:nvSpPr>
        <p:spPr bwMode="auto">
          <a:xfrm>
            <a:off x="609600" y="63246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71" name="Oval 2062">
            <a:extLst>
              <a:ext uri="{FF2B5EF4-FFF2-40B4-BE49-F238E27FC236}">
                <a16:creationId xmlns:a16="http://schemas.microsoft.com/office/drawing/2014/main" id="{31E8C792-E7A8-4080-AA8C-EDA896553E44}"/>
              </a:ext>
            </a:extLst>
          </p:cNvPr>
          <p:cNvSpPr>
            <a:spLocks noChangeArrowheads="1"/>
          </p:cNvSpPr>
          <p:nvPr/>
        </p:nvSpPr>
        <p:spPr bwMode="auto">
          <a:xfrm>
            <a:off x="1295400" y="57150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72" name="Rectangle 2063">
            <a:extLst>
              <a:ext uri="{FF2B5EF4-FFF2-40B4-BE49-F238E27FC236}">
                <a16:creationId xmlns:a16="http://schemas.microsoft.com/office/drawing/2014/main" id="{A2E7F391-8DC1-46AA-9957-C2D53C35CF90}"/>
              </a:ext>
            </a:extLst>
          </p:cNvPr>
          <p:cNvSpPr>
            <a:spLocks noChangeArrowheads="1"/>
          </p:cNvSpPr>
          <p:nvPr/>
        </p:nvSpPr>
        <p:spPr bwMode="auto">
          <a:xfrm>
            <a:off x="1295400" y="5791200"/>
            <a:ext cx="685800" cy="406400"/>
          </a:xfrm>
          <a:prstGeom prst="rect">
            <a:avLst/>
          </a:prstGeom>
          <a:solidFill>
            <a:srgbClr val="00CC66"/>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73" name="Oval 2064">
            <a:extLst>
              <a:ext uri="{FF2B5EF4-FFF2-40B4-BE49-F238E27FC236}">
                <a16:creationId xmlns:a16="http://schemas.microsoft.com/office/drawing/2014/main" id="{6BB52444-4A0E-4B5F-BDA3-0132930C047B}"/>
              </a:ext>
            </a:extLst>
          </p:cNvPr>
          <p:cNvSpPr>
            <a:spLocks noChangeArrowheads="1"/>
          </p:cNvSpPr>
          <p:nvPr/>
        </p:nvSpPr>
        <p:spPr bwMode="auto">
          <a:xfrm>
            <a:off x="1295400" y="6096000"/>
            <a:ext cx="685800" cy="152400"/>
          </a:xfrm>
          <a:prstGeom prst="ellipse">
            <a:avLst/>
          </a:prstGeom>
          <a:solidFill>
            <a:srgbClr val="00CC66"/>
          </a:solidFill>
          <a:ln w="12700">
            <a:solidFill>
              <a:schemeClr val="tx1"/>
            </a:solidFill>
            <a:round/>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74" name="Text Box 2065">
            <a:extLst>
              <a:ext uri="{FF2B5EF4-FFF2-40B4-BE49-F238E27FC236}">
                <a16:creationId xmlns:a16="http://schemas.microsoft.com/office/drawing/2014/main" id="{2D01BD80-57A4-4376-9258-1A90A319F99A}"/>
              </a:ext>
            </a:extLst>
          </p:cNvPr>
          <p:cNvSpPr txBox="1">
            <a:spLocks noChangeArrowheads="1"/>
          </p:cNvSpPr>
          <p:nvPr/>
        </p:nvSpPr>
        <p:spPr bwMode="auto">
          <a:xfrm>
            <a:off x="304800" y="4876800"/>
            <a:ext cx="174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latin typeface="Times New Roman" panose="02020603050405020304" pitchFamily="18" charset="0"/>
              </a:rPr>
              <a:t>Data Cleaning</a:t>
            </a:r>
            <a:endParaRPr lang="en-US" altLang="el-GR" sz="1800">
              <a:latin typeface="Times New Roman" panose="02020603050405020304" pitchFamily="18" charset="0"/>
            </a:endParaRPr>
          </a:p>
        </p:txBody>
      </p:sp>
      <p:sp>
        <p:nvSpPr>
          <p:cNvPr id="19475" name="Text Box 2066">
            <a:extLst>
              <a:ext uri="{FF2B5EF4-FFF2-40B4-BE49-F238E27FC236}">
                <a16:creationId xmlns:a16="http://schemas.microsoft.com/office/drawing/2014/main" id="{DFE7CAFD-7995-4A5D-8FA5-BABA49EC34AE}"/>
              </a:ext>
            </a:extLst>
          </p:cNvPr>
          <p:cNvSpPr txBox="1">
            <a:spLocks noChangeArrowheads="1"/>
          </p:cNvSpPr>
          <p:nvPr/>
        </p:nvSpPr>
        <p:spPr bwMode="auto">
          <a:xfrm>
            <a:off x="1600200" y="5410200"/>
            <a:ext cx="1995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latin typeface="Times New Roman" panose="02020603050405020304" pitchFamily="18" charset="0"/>
              </a:rPr>
              <a:t>Data Integration</a:t>
            </a:r>
            <a:endParaRPr lang="en-US" altLang="el-GR" sz="1800">
              <a:latin typeface="Times New Roman" panose="02020603050405020304" pitchFamily="18" charset="0"/>
            </a:endParaRPr>
          </a:p>
        </p:txBody>
      </p:sp>
      <p:sp>
        <p:nvSpPr>
          <p:cNvPr id="19476" name="Text Box 2067">
            <a:extLst>
              <a:ext uri="{FF2B5EF4-FFF2-40B4-BE49-F238E27FC236}">
                <a16:creationId xmlns:a16="http://schemas.microsoft.com/office/drawing/2014/main" id="{A36198FF-21E2-4CF5-B66E-7F0E059D68D8}"/>
              </a:ext>
            </a:extLst>
          </p:cNvPr>
          <p:cNvSpPr txBox="1">
            <a:spLocks noChangeArrowheads="1"/>
          </p:cNvSpPr>
          <p:nvPr/>
        </p:nvSpPr>
        <p:spPr bwMode="auto">
          <a:xfrm>
            <a:off x="1371600" y="62484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solidFill>
                  <a:srgbClr val="000099"/>
                </a:solidFill>
                <a:latin typeface="Times New Roman" panose="02020603050405020304" pitchFamily="18" charset="0"/>
              </a:rPr>
              <a:t>Databases</a:t>
            </a:r>
          </a:p>
        </p:txBody>
      </p:sp>
      <p:sp>
        <p:nvSpPr>
          <p:cNvPr id="19477" name="Text Box 2068">
            <a:extLst>
              <a:ext uri="{FF2B5EF4-FFF2-40B4-BE49-F238E27FC236}">
                <a16:creationId xmlns:a16="http://schemas.microsoft.com/office/drawing/2014/main" id="{134B0D07-A302-4ADA-8272-B94DA64CB39B}"/>
              </a:ext>
            </a:extLst>
          </p:cNvPr>
          <p:cNvSpPr txBox="1">
            <a:spLocks noChangeArrowheads="1"/>
          </p:cNvSpPr>
          <p:nvPr/>
        </p:nvSpPr>
        <p:spPr bwMode="auto">
          <a:xfrm>
            <a:off x="1066800" y="4114800"/>
            <a:ext cx="199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solidFill>
                  <a:srgbClr val="000099"/>
                </a:solidFill>
                <a:latin typeface="Times New Roman" panose="02020603050405020304" pitchFamily="18" charset="0"/>
              </a:rPr>
              <a:t>Data Warehouse</a:t>
            </a:r>
          </a:p>
        </p:txBody>
      </p:sp>
      <p:sp>
        <p:nvSpPr>
          <p:cNvPr id="19478" name="Rectangle 2069">
            <a:extLst>
              <a:ext uri="{FF2B5EF4-FFF2-40B4-BE49-F238E27FC236}">
                <a16:creationId xmlns:a16="http://schemas.microsoft.com/office/drawing/2014/main" id="{831E229C-04A7-4FD0-8FC0-E30687A2DB2A}"/>
              </a:ext>
            </a:extLst>
          </p:cNvPr>
          <p:cNvSpPr>
            <a:spLocks noChangeArrowheads="1"/>
          </p:cNvSpPr>
          <p:nvPr/>
        </p:nvSpPr>
        <p:spPr bwMode="auto">
          <a:xfrm>
            <a:off x="2362200" y="4572000"/>
            <a:ext cx="685800" cy="6858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79" name="Rectangle 2070">
            <a:extLst>
              <a:ext uri="{FF2B5EF4-FFF2-40B4-BE49-F238E27FC236}">
                <a16:creationId xmlns:a16="http://schemas.microsoft.com/office/drawing/2014/main" id="{BB41FC68-2C18-428D-8FF0-278A0B9D9A42}"/>
              </a:ext>
            </a:extLst>
          </p:cNvPr>
          <p:cNvSpPr>
            <a:spLocks noChangeArrowheads="1"/>
          </p:cNvSpPr>
          <p:nvPr/>
        </p:nvSpPr>
        <p:spPr bwMode="auto">
          <a:xfrm>
            <a:off x="4419600" y="3429000"/>
            <a:ext cx="457200" cy="457200"/>
          </a:xfrm>
          <a:prstGeom prst="rect">
            <a:avLst/>
          </a:prstGeom>
          <a:solidFill>
            <a:srgbClr val="00CC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66"/>
            </a:extrusionClr>
            <a:contourClr>
              <a:srgbClr val="00CC66"/>
            </a:contourClr>
          </a:sp3d>
        </p:spPr>
        <p:txBody>
          <a:bodyPr wrap="none" anchor="ctr">
            <a:flatTx/>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0" name="Rectangle 2071">
            <a:extLst>
              <a:ext uri="{FF2B5EF4-FFF2-40B4-BE49-F238E27FC236}">
                <a16:creationId xmlns:a16="http://schemas.microsoft.com/office/drawing/2014/main" id="{2C8C9AEA-80EF-41B8-A7EC-5A6B4E0BEE0B}"/>
              </a:ext>
            </a:extLst>
          </p:cNvPr>
          <p:cNvSpPr>
            <a:spLocks noChangeArrowheads="1"/>
          </p:cNvSpPr>
          <p:nvPr/>
        </p:nvSpPr>
        <p:spPr bwMode="auto">
          <a:xfrm>
            <a:off x="6477000" y="1981200"/>
            <a:ext cx="76200" cy="609600"/>
          </a:xfrm>
          <a:prstGeom prst="rect">
            <a:avLst/>
          </a:prstGeom>
          <a:solidFill>
            <a:schemeClr val="hlink"/>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1" name="Rectangle 2072">
            <a:extLst>
              <a:ext uri="{FF2B5EF4-FFF2-40B4-BE49-F238E27FC236}">
                <a16:creationId xmlns:a16="http://schemas.microsoft.com/office/drawing/2014/main" id="{5C6608BF-0CFF-4641-9D78-A46E51C7F4C1}"/>
              </a:ext>
            </a:extLst>
          </p:cNvPr>
          <p:cNvSpPr>
            <a:spLocks noChangeArrowheads="1"/>
          </p:cNvSpPr>
          <p:nvPr/>
        </p:nvSpPr>
        <p:spPr bwMode="auto">
          <a:xfrm>
            <a:off x="6553200" y="2209800"/>
            <a:ext cx="76200" cy="381000"/>
          </a:xfrm>
          <a:prstGeom prst="rect">
            <a:avLst/>
          </a:prstGeom>
          <a:solidFill>
            <a:schemeClr val="accent2"/>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2" name="Rectangle 2073">
            <a:extLst>
              <a:ext uri="{FF2B5EF4-FFF2-40B4-BE49-F238E27FC236}">
                <a16:creationId xmlns:a16="http://schemas.microsoft.com/office/drawing/2014/main" id="{57BEE199-90CF-49D8-8013-C582522BBE9B}"/>
              </a:ext>
            </a:extLst>
          </p:cNvPr>
          <p:cNvSpPr>
            <a:spLocks noChangeArrowheads="1"/>
          </p:cNvSpPr>
          <p:nvPr/>
        </p:nvSpPr>
        <p:spPr bwMode="auto">
          <a:xfrm>
            <a:off x="6400800" y="2133600"/>
            <a:ext cx="76200" cy="457200"/>
          </a:xfrm>
          <a:prstGeom prst="rect">
            <a:avLst/>
          </a:prstGeom>
          <a:solidFill>
            <a:schemeClr val="accent1"/>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3" name="Rectangle 2074">
            <a:extLst>
              <a:ext uri="{FF2B5EF4-FFF2-40B4-BE49-F238E27FC236}">
                <a16:creationId xmlns:a16="http://schemas.microsoft.com/office/drawing/2014/main" id="{6650DECE-7EB0-4ECD-9046-6C83431CEA26}"/>
              </a:ext>
            </a:extLst>
          </p:cNvPr>
          <p:cNvSpPr>
            <a:spLocks noChangeArrowheads="1"/>
          </p:cNvSpPr>
          <p:nvPr/>
        </p:nvSpPr>
        <p:spPr bwMode="auto">
          <a:xfrm>
            <a:off x="6629400" y="2362200"/>
            <a:ext cx="76200" cy="228600"/>
          </a:xfrm>
          <a:prstGeom prst="rect">
            <a:avLst/>
          </a:prstGeom>
          <a:solidFill>
            <a:schemeClr val="tx1"/>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4" name="Rectangle 2075">
            <a:extLst>
              <a:ext uri="{FF2B5EF4-FFF2-40B4-BE49-F238E27FC236}">
                <a16:creationId xmlns:a16="http://schemas.microsoft.com/office/drawing/2014/main" id="{68A5EA0B-E3D6-4DA2-8A9F-09A64B9788A5}"/>
              </a:ext>
            </a:extLst>
          </p:cNvPr>
          <p:cNvSpPr>
            <a:spLocks noChangeArrowheads="1"/>
          </p:cNvSpPr>
          <p:nvPr/>
        </p:nvSpPr>
        <p:spPr bwMode="auto">
          <a:xfrm>
            <a:off x="6172200" y="2590800"/>
            <a:ext cx="685800" cy="76200"/>
          </a:xfrm>
          <a:prstGeom prst="rect">
            <a:avLst/>
          </a:prstGeom>
          <a:solidFill>
            <a:schemeClr val="accent1"/>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5" name="Rectangle 2076">
            <a:extLst>
              <a:ext uri="{FF2B5EF4-FFF2-40B4-BE49-F238E27FC236}">
                <a16:creationId xmlns:a16="http://schemas.microsoft.com/office/drawing/2014/main" id="{36EE6952-8C0C-498B-9C10-D745C713700F}"/>
              </a:ext>
            </a:extLst>
          </p:cNvPr>
          <p:cNvSpPr>
            <a:spLocks noChangeArrowheads="1"/>
          </p:cNvSpPr>
          <p:nvPr/>
        </p:nvSpPr>
        <p:spPr bwMode="auto">
          <a:xfrm>
            <a:off x="6248400" y="2362200"/>
            <a:ext cx="152400" cy="228600"/>
          </a:xfrm>
          <a:prstGeom prst="rect">
            <a:avLst/>
          </a:prstGeom>
          <a:solidFill>
            <a:srgbClr val="FF99FF"/>
          </a:solidFill>
          <a:ln w="12700">
            <a:solidFill>
              <a:schemeClr val="tx1"/>
            </a:solidFill>
            <a:miter lim="800000"/>
            <a:headEnd type="none" w="sm" len="sm"/>
            <a:tailEnd type="none" w="sm" len="sm"/>
          </a:ln>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endParaRPr lang="el-GR" altLang="el-GR"/>
          </a:p>
        </p:txBody>
      </p:sp>
      <p:sp>
        <p:nvSpPr>
          <p:cNvPr id="19486" name="WordArt 2077">
            <a:extLst>
              <a:ext uri="{FF2B5EF4-FFF2-40B4-BE49-F238E27FC236}">
                <a16:creationId xmlns:a16="http://schemas.microsoft.com/office/drawing/2014/main" id="{7F45BD4B-BB98-4B3F-B5A8-4B6A574A4ABF}"/>
              </a:ext>
            </a:extLst>
          </p:cNvPr>
          <p:cNvSpPr>
            <a:spLocks noChangeArrowheads="1" noChangeShapeType="1" noTextEdit="1"/>
          </p:cNvSpPr>
          <p:nvPr/>
        </p:nvSpPr>
        <p:spPr bwMode="auto">
          <a:xfrm>
            <a:off x="7086600" y="990600"/>
            <a:ext cx="1743075" cy="612775"/>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r>
              <a:rPr lang="en-US" kern="10">
                <a:ln w="9525">
                  <a:round/>
                  <a:headEnd/>
                  <a:tailEnd/>
                </a:ln>
                <a:gradFill rotWithShape="1">
                  <a:gsLst>
                    <a:gs pos="0">
                      <a:srgbClr val="FFE701"/>
                    </a:gs>
                    <a:gs pos="100000">
                      <a:srgbClr val="FE3E02"/>
                    </a:gs>
                  </a:gsLst>
                  <a:lin ang="5400000" scaled="1"/>
                </a:gradFill>
                <a:latin typeface="Impact" panose="020B0806030902050204" pitchFamily="34" charset="0"/>
              </a:rPr>
              <a:t>Knowledge</a:t>
            </a:r>
            <a:endParaRPr lang="el-GR" kern="1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19487" name="Text Box 2078">
            <a:extLst>
              <a:ext uri="{FF2B5EF4-FFF2-40B4-BE49-F238E27FC236}">
                <a16:creationId xmlns:a16="http://schemas.microsoft.com/office/drawing/2014/main" id="{52E0A01B-3B8A-4A40-BE13-BAF0F02F0703}"/>
              </a:ext>
            </a:extLst>
          </p:cNvPr>
          <p:cNvSpPr txBox="1">
            <a:spLocks noChangeArrowheads="1"/>
          </p:cNvSpPr>
          <p:nvPr/>
        </p:nvSpPr>
        <p:spPr bwMode="auto">
          <a:xfrm>
            <a:off x="2514600" y="3276600"/>
            <a:ext cx="227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solidFill>
                  <a:srgbClr val="000099"/>
                </a:solidFill>
                <a:latin typeface="Times New Roman" panose="02020603050405020304" pitchFamily="18" charset="0"/>
              </a:rPr>
              <a:t>Task-relevant Data</a:t>
            </a:r>
          </a:p>
        </p:txBody>
      </p:sp>
      <p:sp>
        <p:nvSpPr>
          <p:cNvPr id="19488" name="Text Box 2079">
            <a:extLst>
              <a:ext uri="{FF2B5EF4-FFF2-40B4-BE49-F238E27FC236}">
                <a16:creationId xmlns:a16="http://schemas.microsoft.com/office/drawing/2014/main" id="{A0C8B0E6-D140-40F5-B4A8-110FB31FC1F7}"/>
              </a:ext>
            </a:extLst>
          </p:cNvPr>
          <p:cNvSpPr txBox="1">
            <a:spLocks noChangeArrowheads="1"/>
          </p:cNvSpPr>
          <p:nvPr/>
        </p:nvSpPr>
        <p:spPr bwMode="auto">
          <a:xfrm>
            <a:off x="3641725" y="4052888"/>
            <a:ext cx="115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latin typeface="Times New Roman" panose="02020603050405020304" pitchFamily="18" charset="0"/>
              </a:rPr>
              <a:t>Selection</a:t>
            </a:r>
          </a:p>
        </p:txBody>
      </p:sp>
      <p:sp>
        <p:nvSpPr>
          <p:cNvPr id="19489" name="Text Box 2080">
            <a:extLst>
              <a:ext uri="{FF2B5EF4-FFF2-40B4-BE49-F238E27FC236}">
                <a16:creationId xmlns:a16="http://schemas.microsoft.com/office/drawing/2014/main" id="{F6CB9266-DFEE-424C-B623-12AFB1995608}"/>
              </a:ext>
            </a:extLst>
          </p:cNvPr>
          <p:cNvSpPr txBox="1">
            <a:spLocks noChangeArrowheads="1"/>
          </p:cNvSpPr>
          <p:nvPr/>
        </p:nvSpPr>
        <p:spPr bwMode="auto">
          <a:xfrm>
            <a:off x="4267200" y="2590800"/>
            <a:ext cx="155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solidFill>
                  <a:schemeClr val="hlink"/>
                </a:solidFill>
                <a:latin typeface="Times New Roman" panose="02020603050405020304" pitchFamily="18" charset="0"/>
              </a:rPr>
              <a:t>Data Mining</a:t>
            </a:r>
          </a:p>
        </p:txBody>
      </p:sp>
      <p:sp>
        <p:nvSpPr>
          <p:cNvPr id="19490" name="Text Box 2081">
            <a:extLst>
              <a:ext uri="{FF2B5EF4-FFF2-40B4-BE49-F238E27FC236}">
                <a16:creationId xmlns:a16="http://schemas.microsoft.com/office/drawing/2014/main" id="{8D79023B-71D4-4096-B1BF-68B347CB7E9F}"/>
              </a:ext>
            </a:extLst>
          </p:cNvPr>
          <p:cNvSpPr txBox="1">
            <a:spLocks noChangeArrowheads="1"/>
          </p:cNvSpPr>
          <p:nvPr/>
        </p:nvSpPr>
        <p:spPr bwMode="auto">
          <a:xfrm>
            <a:off x="5257800" y="1676400"/>
            <a:ext cx="224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00000"/>
              </a:lnSpc>
              <a:spcBef>
                <a:spcPct val="0"/>
              </a:spcBef>
              <a:buClrTx/>
              <a:buSzTx/>
              <a:buFontTx/>
              <a:buNone/>
            </a:pPr>
            <a:r>
              <a:rPr lang="en-US" altLang="el-GR" sz="2000" b="1">
                <a:latin typeface="Times New Roman" panose="02020603050405020304" pitchFamily="18" charset="0"/>
              </a:rPr>
              <a:t>Pattern Evaluation</a:t>
            </a:r>
          </a:p>
        </p:txBody>
      </p:sp>
      <p:sp>
        <p:nvSpPr>
          <p:cNvPr id="19491" name="Line 2082">
            <a:extLst>
              <a:ext uri="{FF2B5EF4-FFF2-40B4-BE49-F238E27FC236}">
                <a16:creationId xmlns:a16="http://schemas.microsoft.com/office/drawing/2014/main" id="{0E34BA7D-4ACF-4010-9D8F-853A7E8D85AF}"/>
              </a:ext>
            </a:extLst>
          </p:cNvPr>
          <p:cNvSpPr>
            <a:spLocks noChangeShapeType="1"/>
          </p:cNvSpPr>
          <p:nvPr/>
        </p:nvSpPr>
        <p:spPr bwMode="auto">
          <a:xfrm>
            <a:off x="5638800" y="3124200"/>
            <a:ext cx="0" cy="2133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92" name="Line 2083">
            <a:extLst>
              <a:ext uri="{FF2B5EF4-FFF2-40B4-BE49-F238E27FC236}">
                <a16:creationId xmlns:a16="http://schemas.microsoft.com/office/drawing/2014/main" id="{D5C92870-98DD-43AF-896F-BBF260946413}"/>
              </a:ext>
            </a:extLst>
          </p:cNvPr>
          <p:cNvSpPr>
            <a:spLocks noChangeShapeType="1"/>
          </p:cNvSpPr>
          <p:nvPr/>
        </p:nvSpPr>
        <p:spPr bwMode="auto">
          <a:xfrm>
            <a:off x="7315200" y="2057400"/>
            <a:ext cx="0" cy="3200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93" name="Line 2084">
            <a:extLst>
              <a:ext uri="{FF2B5EF4-FFF2-40B4-BE49-F238E27FC236}">
                <a16:creationId xmlns:a16="http://schemas.microsoft.com/office/drawing/2014/main" id="{D04298C4-F98D-4EAE-9263-244CF1D567B6}"/>
              </a:ext>
            </a:extLst>
          </p:cNvPr>
          <p:cNvSpPr>
            <a:spLocks noChangeShapeType="1"/>
          </p:cNvSpPr>
          <p:nvPr/>
        </p:nvSpPr>
        <p:spPr bwMode="auto">
          <a:xfrm flipH="1">
            <a:off x="3962400" y="5257800"/>
            <a:ext cx="3352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94" name="Line 2085">
            <a:extLst>
              <a:ext uri="{FF2B5EF4-FFF2-40B4-BE49-F238E27FC236}">
                <a16:creationId xmlns:a16="http://schemas.microsoft.com/office/drawing/2014/main" id="{E2F1778E-FD38-44A6-8DFD-040D85EDBD47}"/>
              </a:ext>
            </a:extLst>
          </p:cNvPr>
          <p:cNvSpPr>
            <a:spLocks noChangeShapeType="1"/>
          </p:cNvSpPr>
          <p:nvPr/>
        </p:nvSpPr>
        <p:spPr bwMode="auto">
          <a:xfrm flipV="1">
            <a:off x="3962400" y="4343400"/>
            <a:ext cx="0" cy="9144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95" name="Line 2086">
            <a:extLst>
              <a:ext uri="{FF2B5EF4-FFF2-40B4-BE49-F238E27FC236}">
                <a16:creationId xmlns:a16="http://schemas.microsoft.com/office/drawing/2014/main" id="{6C5D1661-0827-4CE0-9D12-1913D55AC240}"/>
              </a:ext>
            </a:extLst>
          </p:cNvPr>
          <p:cNvSpPr>
            <a:spLocks noChangeShapeType="1"/>
          </p:cNvSpPr>
          <p:nvPr/>
        </p:nvSpPr>
        <p:spPr bwMode="auto">
          <a:xfrm>
            <a:off x="7315200" y="5257800"/>
            <a:ext cx="0" cy="83820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96" name="Line 2087">
            <a:extLst>
              <a:ext uri="{FF2B5EF4-FFF2-40B4-BE49-F238E27FC236}">
                <a16:creationId xmlns:a16="http://schemas.microsoft.com/office/drawing/2014/main" id="{112AC4E1-5184-48A8-B8F1-6CAB057FF27E}"/>
              </a:ext>
            </a:extLst>
          </p:cNvPr>
          <p:cNvSpPr>
            <a:spLocks noChangeShapeType="1"/>
          </p:cNvSpPr>
          <p:nvPr/>
        </p:nvSpPr>
        <p:spPr bwMode="auto">
          <a:xfrm flipH="1">
            <a:off x="2286000" y="6096000"/>
            <a:ext cx="5029200" cy="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97" name="Line 2088">
            <a:extLst>
              <a:ext uri="{FF2B5EF4-FFF2-40B4-BE49-F238E27FC236}">
                <a16:creationId xmlns:a16="http://schemas.microsoft.com/office/drawing/2014/main" id="{92CE1883-4139-4BD7-8540-24290B2F1B05}"/>
              </a:ext>
            </a:extLst>
          </p:cNvPr>
          <p:cNvSpPr>
            <a:spLocks noChangeShapeType="1"/>
          </p:cNvSpPr>
          <p:nvPr/>
        </p:nvSpPr>
        <p:spPr bwMode="auto">
          <a:xfrm flipH="1" flipV="1">
            <a:off x="1905000" y="5410200"/>
            <a:ext cx="381000" cy="685800"/>
          </a:xfrm>
          <a:prstGeom prst="line">
            <a:avLst/>
          </a:prstGeom>
          <a:noFill/>
          <a:ln w="38100">
            <a:solidFill>
              <a:schemeClr val="tx1"/>
            </a:solidFill>
            <a:prstDash val="sysDot"/>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98" name="Line 2089">
            <a:extLst>
              <a:ext uri="{FF2B5EF4-FFF2-40B4-BE49-F238E27FC236}">
                <a16:creationId xmlns:a16="http://schemas.microsoft.com/office/drawing/2014/main" id="{D03B543C-7C7A-4FFE-83D8-A7A2E8001474}"/>
              </a:ext>
            </a:extLst>
          </p:cNvPr>
          <p:cNvSpPr>
            <a:spLocks noChangeShapeType="1"/>
          </p:cNvSpPr>
          <p:nvPr/>
        </p:nvSpPr>
        <p:spPr bwMode="auto">
          <a:xfrm>
            <a:off x="2057400" y="5410200"/>
            <a:ext cx="1600200" cy="0"/>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19499" name="Line 2090">
            <a:extLst>
              <a:ext uri="{FF2B5EF4-FFF2-40B4-BE49-F238E27FC236}">
                <a16:creationId xmlns:a16="http://schemas.microsoft.com/office/drawing/2014/main" id="{1166A531-C9D1-44E2-AF65-03759774F142}"/>
              </a:ext>
            </a:extLst>
          </p:cNvPr>
          <p:cNvSpPr>
            <a:spLocks noChangeShapeType="1"/>
          </p:cNvSpPr>
          <p:nvPr/>
        </p:nvSpPr>
        <p:spPr bwMode="auto">
          <a:xfrm flipV="1">
            <a:off x="3657600" y="4191000"/>
            <a:ext cx="0" cy="1219200"/>
          </a:xfrm>
          <a:prstGeom prst="line">
            <a:avLst/>
          </a:prstGeom>
          <a:noFill/>
          <a:ln w="2857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l-GR"/>
          </a:p>
        </p:txBody>
      </p:sp>
      <p:sp>
        <p:nvSpPr>
          <p:cNvPr id="44" name="5 - Θέση ημερομηνίας">
            <a:extLst>
              <a:ext uri="{FF2B5EF4-FFF2-40B4-BE49-F238E27FC236}">
                <a16:creationId xmlns:a16="http://schemas.microsoft.com/office/drawing/2014/main" id="{D6B42DC9-F26F-4C0D-AB7E-B805B0C0C7A5}"/>
              </a:ext>
            </a:extLst>
          </p:cNvPr>
          <p:cNvSpPr txBox="1">
            <a:spLocks/>
          </p:cNvSpPr>
          <p:nvPr/>
        </p:nvSpPr>
        <p:spPr>
          <a:xfrm>
            <a:off x="5174704" y="6237312"/>
            <a:ext cx="2133600" cy="365125"/>
          </a:xfrm>
          <a:prstGeom prst="rect">
            <a:avLst/>
          </a:prstGeom>
          <a:noFill/>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Jiawei Han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l-GR" altLang="en-US"/>
              <a:t>Κατηγοριοποίηση</a:t>
            </a:r>
          </a:p>
        </p:txBody>
      </p:sp>
      <p:sp>
        <p:nvSpPr>
          <p:cNvPr id="2" name="Διάγραμμα ροής: Μαγνητικός δίσκος 1"/>
          <p:cNvSpPr/>
          <p:nvPr/>
        </p:nvSpPr>
        <p:spPr>
          <a:xfrm>
            <a:off x="962025" y="2433638"/>
            <a:ext cx="1248966" cy="1295400"/>
          </a:xfrm>
          <a:prstGeom prst="flowChartMagneticDisk">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t>Δεδομένα</a:t>
            </a:r>
            <a:endParaRPr lang="en-US" dirty="0"/>
          </a:p>
        </p:txBody>
      </p:sp>
      <p:sp>
        <p:nvSpPr>
          <p:cNvPr id="3" name="Στρογγυλεμένο ορθογώνιο 2"/>
          <p:cNvSpPr/>
          <p:nvPr/>
        </p:nvSpPr>
        <p:spPr>
          <a:xfrm>
            <a:off x="3131841" y="2624138"/>
            <a:ext cx="20162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t>Κατηγοριοποίηση Καταναλωτών</a:t>
            </a:r>
            <a:endParaRPr lang="en-US" dirty="0"/>
          </a:p>
        </p:txBody>
      </p:sp>
      <p:sp>
        <p:nvSpPr>
          <p:cNvPr id="4" name="Διάγραμμα ροής: Εξαγωγή 3"/>
          <p:cNvSpPr/>
          <p:nvPr/>
        </p:nvSpPr>
        <p:spPr>
          <a:xfrm>
            <a:off x="5955507" y="1772816"/>
            <a:ext cx="2864965" cy="1944216"/>
          </a:xfrm>
          <a:prstGeom prst="flowChartExtra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1400" dirty="0"/>
              <a:t>Πώληση Προϊόντων σε συγκεκριμένη ομάδα</a:t>
            </a:r>
            <a:endParaRPr lang="en-US" sz="1400" dirty="0"/>
          </a:p>
        </p:txBody>
      </p:sp>
      <p:sp>
        <p:nvSpPr>
          <p:cNvPr id="5" name="Δεξί βέλος 4"/>
          <p:cNvSpPr/>
          <p:nvPr/>
        </p:nvSpPr>
        <p:spPr>
          <a:xfrm>
            <a:off x="2226394" y="2884489"/>
            <a:ext cx="833438"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Δεξί βέλος 8"/>
          <p:cNvSpPr/>
          <p:nvPr/>
        </p:nvSpPr>
        <p:spPr>
          <a:xfrm>
            <a:off x="5250730" y="2884489"/>
            <a:ext cx="833438"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Διάγραμμα ροής: Πολλαπλό έγγραφο 7"/>
          <p:cNvSpPr/>
          <p:nvPr/>
        </p:nvSpPr>
        <p:spPr>
          <a:xfrm>
            <a:off x="962025" y="4337050"/>
            <a:ext cx="511969" cy="592138"/>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Διάγραμμα ροής: Πολλαπλό έγγραφο 13"/>
          <p:cNvSpPr/>
          <p:nvPr/>
        </p:nvSpPr>
        <p:spPr>
          <a:xfrm>
            <a:off x="1493044" y="4002088"/>
            <a:ext cx="511969" cy="59055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Διάγραμμα ροής: Πολλαπλό έγγραφο 14"/>
          <p:cNvSpPr/>
          <p:nvPr/>
        </p:nvSpPr>
        <p:spPr>
          <a:xfrm>
            <a:off x="1678782" y="4632325"/>
            <a:ext cx="511969" cy="592138"/>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7" name="TextBox 15"/>
          <p:cNvSpPr txBox="1">
            <a:spLocks noChangeArrowheads="1"/>
          </p:cNvSpPr>
          <p:nvPr/>
        </p:nvSpPr>
        <p:spPr bwMode="auto">
          <a:xfrm>
            <a:off x="962026" y="5311776"/>
            <a:ext cx="2169814" cy="923330"/>
          </a:xfrm>
          <a:prstGeom prst="rect">
            <a:avLst/>
          </a:prstGeom>
          <a:noFill/>
          <a:ln w="9525">
            <a:noFill/>
            <a:miter lim="800000"/>
            <a:headEnd/>
            <a:tailEnd/>
          </a:ln>
        </p:spPr>
        <p:txBody>
          <a:bodyPr wrap="square">
            <a:spAutoFit/>
          </a:bodyPr>
          <a:lstStyle/>
          <a:p>
            <a:pPr eaLnBrk="1" hangingPunct="1"/>
            <a:r>
              <a:rPr lang="el-GR" altLang="en-US" dirty="0"/>
              <a:t>Δεδομένα Καταναλωτικών συνήθειων</a:t>
            </a:r>
            <a:endParaRPr lang="en-US" altLang="en-US" dirty="0"/>
          </a:p>
        </p:txBody>
      </p:sp>
      <p:pic>
        <p:nvPicPr>
          <p:cNvPr id="19468" name="Picture 2"/>
          <p:cNvPicPr>
            <a:picLocks noChangeAspect="1" noChangeArrowheads="1"/>
          </p:cNvPicPr>
          <p:nvPr/>
        </p:nvPicPr>
        <p:blipFill>
          <a:blip r:embed="rId2" cstate="print"/>
          <a:srcRect/>
          <a:stretch>
            <a:fillRect/>
          </a:stretch>
        </p:blipFill>
        <p:spPr bwMode="auto">
          <a:xfrm>
            <a:off x="3684985" y="3886201"/>
            <a:ext cx="1307306" cy="1743075"/>
          </a:xfrm>
          <a:prstGeom prst="rect">
            <a:avLst/>
          </a:prstGeom>
          <a:noFill/>
          <a:ln w="9525">
            <a:noFill/>
            <a:miter lim="800000"/>
            <a:headEnd/>
            <a:tailEnd/>
          </a:ln>
        </p:spPr>
      </p:pic>
      <p:pic>
        <p:nvPicPr>
          <p:cNvPr id="19469" name="Picture 3"/>
          <p:cNvPicPr>
            <a:picLocks noChangeAspect="1" noChangeArrowheads="1"/>
          </p:cNvPicPr>
          <p:nvPr/>
        </p:nvPicPr>
        <p:blipFill>
          <a:blip r:embed="rId3" cstate="print"/>
          <a:srcRect/>
          <a:stretch>
            <a:fillRect/>
          </a:stretch>
        </p:blipFill>
        <p:spPr bwMode="auto">
          <a:xfrm>
            <a:off x="6298406" y="3802064"/>
            <a:ext cx="1452563" cy="17748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34</a:t>
            </a:fld>
            <a:endParaRPr lang="en-US"/>
          </a:p>
        </p:txBody>
      </p:sp>
      <p:sp>
        <p:nvSpPr>
          <p:cNvPr id="794626" name="Rectangle 2"/>
          <p:cNvSpPr>
            <a:spLocks noGrp="1" noChangeArrowheads="1"/>
          </p:cNvSpPr>
          <p:nvPr>
            <p:ph type="title"/>
          </p:nvPr>
        </p:nvSpPr>
        <p:spPr/>
        <p:txBody>
          <a:bodyPr lIns="92075" tIns="46038" rIns="92075" bIns="46038">
            <a:normAutofit fontScale="90000"/>
          </a:bodyPr>
          <a:lstStyle/>
          <a:p>
            <a:pPr>
              <a:defRPr/>
            </a:pPr>
            <a:r>
              <a:rPr lang="en-US" sz="2400" dirty="0"/>
              <a:t>CRISP-DM Conceptual Model</a:t>
            </a:r>
            <a:br>
              <a:rPr lang="en-US" sz="2400" dirty="0"/>
            </a:br>
            <a:r>
              <a:rPr lang="en-US" sz="2400" dirty="0"/>
              <a:t>Cross-industry standard process for data mining</a:t>
            </a:r>
            <a:endParaRPr lang="en-US" sz="2800" dirty="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440160"/>
          </a:xfrm>
        </p:spPr>
        <p:txBody>
          <a:bodyPr>
            <a:normAutofit fontScale="90000"/>
          </a:bodyPr>
          <a:lstStyle/>
          <a:p>
            <a:r>
              <a:rPr lang="en-US" dirty="0"/>
              <a:t>CRISP-DM Step 1: </a:t>
            </a:r>
            <a:br>
              <a:rPr lang="en-US" dirty="0"/>
            </a:br>
            <a:r>
              <a:rPr lang="en-US" dirty="0"/>
              <a:t>Business (Organizational) Understanding</a:t>
            </a:r>
            <a:br>
              <a:rPr lang="el-GR" dirty="0"/>
            </a:br>
            <a:endParaRPr lang="el-GR" dirty="0"/>
          </a:p>
        </p:txBody>
      </p:sp>
      <p:sp>
        <p:nvSpPr>
          <p:cNvPr id="3" name="2 - Θέση περιεχομένου"/>
          <p:cNvSpPr>
            <a:spLocks noGrp="1"/>
          </p:cNvSpPr>
          <p:nvPr>
            <p:ph idx="1"/>
          </p:nvPr>
        </p:nvSpPr>
        <p:spPr/>
        <p:txBody>
          <a:bodyPr>
            <a:normAutofit/>
          </a:bodyPr>
          <a:lstStyle/>
          <a:p>
            <a:endParaRPr lang="en-US" dirty="0"/>
          </a:p>
          <a:p>
            <a:r>
              <a:rPr lang="el-GR" dirty="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5" name="Rectangle 4">
            <a:extLst>
              <a:ext uri="{FF2B5EF4-FFF2-40B4-BE49-F238E27FC236}">
                <a16:creationId xmlns:a16="http://schemas.microsoft.com/office/drawing/2014/main" id="{E650EAEA-0C3E-4296-BEE9-E8A1A7687B6B}"/>
              </a:ext>
            </a:extLst>
          </p:cNvPr>
          <p:cNvSpPr/>
          <p:nvPr/>
        </p:nvSpPr>
        <p:spPr>
          <a:xfrm>
            <a:off x="2286000" y="1196752"/>
            <a:ext cx="4572000" cy="923330"/>
          </a:xfrm>
          <a:prstGeom prst="rect">
            <a:avLst/>
          </a:prstGeom>
        </p:spPr>
        <p:txBody>
          <a:bodyPr>
            <a:spAutoFit/>
          </a:bodyPr>
          <a:lstStyle/>
          <a:p>
            <a:r>
              <a:rPr lang="el-GR" dirty="0"/>
              <a:t>(</a:t>
            </a:r>
            <a:r>
              <a:rPr lang="en-US" dirty="0"/>
              <a:t>Data Mining for the Masses</a:t>
            </a:r>
            <a:r>
              <a:rPr lang="el-GR" dirty="0"/>
              <a:t>)</a:t>
            </a:r>
            <a:br>
              <a:rPr lang="en-US" dirty="0"/>
            </a:br>
            <a:br>
              <a:rPr lang="el-GR" dirty="0"/>
            </a:b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br>
              <a:rPr lang="en-US" dirty="0"/>
            </a:br>
            <a:r>
              <a:rPr lang="en-US" dirty="0"/>
              <a:t>CRISP-DM Step 2: </a:t>
            </a:r>
            <a:br>
              <a:rPr lang="en-US" dirty="0"/>
            </a:br>
            <a:r>
              <a:rPr lang="en-US" dirty="0"/>
              <a:t>Data Understanding</a:t>
            </a:r>
            <a:br>
              <a:rPr lang="el-GR" dirty="0"/>
            </a:br>
            <a:br>
              <a:rPr lang="el-GR" dirty="0"/>
            </a:br>
            <a:endParaRPr lang="el-GR" dirty="0"/>
          </a:p>
        </p:txBody>
      </p:sp>
      <p:sp>
        <p:nvSpPr>
          <p:cNvPr id="3" name="2 - Θέση περιεχομένου"/>
          <p:cNvSpPr>
            <a:spLocks noGrp="1"/>
          </p:cNvSpPr>
          <p:nvPr>
            <p:ph idx="1"/>
          </p:nvPr>
        </p:nvSpPr>
        <p:spPr/>
        <p:txBody>
          <a:bodyPr>
            <a:normAutofit/>
          </a:bodyPr>
          <a:lstStyle/>
          <a:p>
            <a:endParaRPr lang="el-GR" dirty="0"/>
          </a:p>
          <a:p>
            <a:r>
              <a:rPr lang="el-GR" dirty="0"/>
              <a:t>Από πού προέρχονται τα δεδομένα; Από ποιόν συλλέγονται</a:t>
            </a:r>
            <a:r>
              <a:rPr lang="en-US" dirty="0"/>
              <a:t>; </a:t>
            </a:r>
            <a:r>
              <a:rPr lang="el-GR" dirty="0"/>
              <a:t>Χρησιμοποιήθηκε μια τυποποιημένη μέθοδος συλλογής (</a:t>
            </a:r>
            <a:r>
              <a:rPr lang="en-US" dirty="0"/>
              <a:t>a standard method of collection</a:t>
            </a:r>
            <a:r>
              <a:rPr lang="el-GR" dirty="0"/>
              <a:t>); Τι σημαίνουν οι διάφορες στήλες και οι γραμμές των δεδομένων; Υπάρχουν ακρωνύμια ή συντομογραφίες που είναι άγνωστα ή ασαφή;</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5" name="Rectangle 4">
            <a:extLst>
              <a:ext uri="{FF2B5EF4-FFF2-40B4-BE49-F238E27FC236}">
                <a16:creationId xmlns:a16="http://schemas.microsoft.com/office/drawing/2014/main" id="{E31D3DE7-0E68-4036-BAF4-330FB4D98FD6}"/>
              </a:ext>
            </a:extLst>
          </p:cNvPr>
          <p:cNvSpPr/>
          <p:nvPr/>
        </p:nvSpPr>
        <p:spPr>
          <a:xfrm>
            <a:off x="2592288" y="1124744"/>
            <a:ext cx="4572000" cy="923330"/>
          </a:xfrm>
          <a:prstGeom prst="rect">
            <a:avLst/>
          </a:prstGeom>
        </p:spPr>
        <p:txBody>
          <a:bodyPr>
            <a:spAutoFit/>
          </a:bodyPr>
          <a:lstStyle/>
          <a:p>
            <a:r>
              <a:rPr lang="el-GR" dirty="0"/>
              <a:t>(</a:t>
            </a:r>
            <a:r>
              <a:rPr lang="en-US" dirty="0"/>
              <a:t>Data Mining for the Masses</a:t>
            </a:r>
            <a:r>
              <a:rPr lang="el-GR" dirty="0"/>
              <a:t>)</a:t>
            </a:r>
            <a:br>
              <a:rPr lang="en-US" dirty="0"/>
            </a:br>
            <a:br>
              <a:rPr lang="el-GR" dirty="0"/>
            </a:b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br>
              <a:rPr lang="en-US" dirty="0"/>
            </a:br>
            <a:br>
              <a:rPr lang="el-GR" dirty="0"/>
            </a:br>
            <a:br>
              <a:rPr lang="el-GR" dirty="0"/>
            </a:br>
            <a:r>
              <a:rPr lang="en-US" dirty="0"/>
              <a:t>CRISP-DM Step 3: Data Preparation</a:t>
            </a:r>
            <a:r>
              <a:rPr lang="el-GR" dirty="0"/>
              <a:t> </a:t>
            </a:r>
            <a:br>
              <a:rPr lang="el-GR" dirty="0"/>
            </a:br>
            <a:r>
              <a:rPr lang="el-GR" sz="2000" b="0" dirty="0"/>
              <a:t>(</a:t>
            </a:r>
            <a:r>
              <a:rPr lang="en-US" sz="2000" b="0" dirty="0"/>
              <a:t>Data Mining for the Masses</a:t>
            </a:r>
            <a:r>
              <a:rPr lang="el-GR" sz="2000" b="0" dirty="0"/>
              <a:t>)</a:t>
            </a:r>
            <a:br>
              <a:rPr lang="en-US" b="0" dirty="0"/>
            </a:br>
            <a:br>
              <a:rPr lang="el-GR" dirty="0"/>
            </a:br>
            <a:br>
              <a:rPr lang="el-GR" dirty="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a:p>
          <a:p>
            <a:r>
              <a:rPr lang="el-GR" dirty="0"/>
              <a:t>Η </a:t>
            </a:r>
            <a:r>
              <a:rPr lang="el-GR" b="1" dirty="0"/>
              <a:t>Προετοιμασία των δεδομένων (</a:t>
            </a:r>
            <a:r>
              <a:rPr lang="en-US" b="1" dirty="0"/>
              <a:t>Data Preparation</a:t>
            </a:r>
            <a:r>
              <a:rPr lang="el-GR" b="1" dirty="0"/>
              <a:t>) </a:t>
            </a:r>
            <a:r>
              <a:rPr lang="el-GR" dirty="0"/>
              <a:t>περιλαμβάνει μια σειρά από δραστηριότητες. </a:t>
            </a:r>
          </a:p>
          <a:p>
            <a:r>
              <a:rPr lang="el-GR" dirty="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ελλιπή δεδομένα, να μορφοποιεί εκ νέου δεδομένα για λόγους συνέπειας κ.λπ.</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br>
              <a:rPr lang="en-US" dirty="0"/>
            </a:br>
            <a:br>
              <a:rPr lang="el-GR" dirty="0"/>
            </a:br>
            <a:r>
              <a:rPr lang="en-US" dirty="0"/>
              <a:t>CRISP-DM Step 4:</a:t>
            </a:r>
            <a:r>
              <a:rPr lang="el-GR" dirty="0"/>
              <a:t> </a:t>
            </a:r>
            <a:r>
              <a:rPr lang="en-US" dirty="0"/>
              <a:t>Modeling</a:t>
            </a:r>
            <a:r>
              <a:rPr lang="el-GR" dirty="0"/>
              <a:t> </a:t>
            </a:r>
            <a:br>
              <a:rPr lang="el-GR" dirty="0"/>
            </a:br>
            <a:r>
              <a:rPr lang="el-GR" sz="2000" b="0" dirty="0"/>
              <a:t>(</a:t>
            </a:r>
            <a:r>
              <a:rPr lang="en-US" sz="2000" b="0" dirty="0"/>
              <a:t>Data Mining for the Masses</a:t>
            </a:r>
            <a:r>
              <a:rPr lang="el-GR" sz="2000" b="0" dirty="0"/>
              <a:t>)</a:t>
            </a:r>
            <a:br>
              <a:rPr lang="en-US" b="0" dirty="0"/>
            </a:br>
            <a:br>
              <a:rPr lang="el-GR" dirty="0"/>
            </a:br>
            <a:br>
              <a:rPr lang="el-GR" dirty="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a:p>
          <a:p>
            <a:r>
              <a:rPr lang="el-GR" dirty="0"/>
              <a:t>Απλουστεύοντας, ένα </a:t>
            </a:r>
            <a:r>
              <a:rPr lang="el-GR" b="1" dirty="0"/>
              <a:t>μοντέλο</a:t>
            </a:r>
            <a:r>
              <a:rPr lang="el-GR" dirty="0"/>
              <a:t>, στην εξόρυξη δεδομένων, είναι μια ηλεκτρονική αναπαράσταση παρατηρήσεων – μετρήσεων (</a:t>
            </a:r>
            <a:r>
              <a:rPr lang="en-US" dirty="0"/>
              <a:t>observations</a:t>
            </a:r>
            <a:r>
              <a:rPr lang="el-GR" dirty="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a:t>Υπάρχουν δύο βασικά είδη μοντέλων εξόρυξης: εκείνα που ταξινομούν</a:t>
            </a:r>
            <a:r>
              <a:rPr lang="en-US" b="1" dirty="0"/>
              <a:t> </a:t>
            </a:r>
            <a:r>
              <a:rPr lang="el-GR" b="1" dirty="0"/>
              <a:t>(</a:t>
            </a:r>
            <a:r>
              <a:rPr lang="en-US" b="1" dirty="0"/>
              <a:t>classify</a:t>
            </a:r>
            <a:r>
              <a:rPr lang="el-GR" b="1" dirty="0"/>
              <a:t>)</a:t>
            </a:r>
            <a:r>
              <a:rPr lang="el-GR" dirty="0"/>
              <a:t> και εκείνα που προβλέπουν (</a:t>
            </a:r>
            <a:r>
              <a:rPr lang="en-US" b="1" dirty="0"/>
              <a:t>predict</a:t>
            </a:r>
            <a:r>
              <a:rPr lang="el-GR" b="1" dirty="0"/>
              <a:t>)</a:t>
            </a:r>
            <a:r>
              <a:rPr lang="el-GR" dirty="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Περίγραμμα ύλης µ</a:t>
            </a:r>
            <a:r>
              <a:rPr lang="el-GR" sz="3600" dirty="0" err="1"/>
              <a:t>αθήµατος</a:t>
            </a:r>
            <a:r>
              <a:rPr lang="en-US" sz="3600" dirty="0"/>
              <a:t> (</a:t>
            </a:r>
            <a:r>
              <a:rPr lang="el-GR" sz="3600" dirty="0" err="1"/>
              <a:t>Syllabus</a:t>
            </a:r>
            <a:r>
              <a:rPr lang="el-GR" sz="3600" dirty="0"/>
              <a:t>)</a:t>
            </a:r>
          </a:p>
        </p:txBody>
      </p:sp>
      <p:sp>
        <p:nvSpPr>
          <p:cNvPr id="3" name="Content Placeholder 2"/>
          <p:cNvSpPr>
            <a:spLocks noGrp="1"/>
          </p:cNvSpPr>
          <p:nvPr>
            <p:ph idx="1"/>
          </p:nvPr>
        </p:nvSpPr>
        <p:spPr>
          <a:xfrm>
            <a:off x="457200" y="1196752"/>
            <a:ext cx="8435280" cy="5328592"/>
          </a:xfrm>
        </p:spPr>
        <p:txBody>
          <a:bodyPr>
            <a:normAutofit fontScale="55000" lnSpcReduction="20000"/>
          </a:bodyPr>
          <a:lstStyle/>
          <a:p>
            <a:pPr lvl="0"/>
            <a:r>
              <a:rPr lang="el-GR" dirty="0"/>
              <a:t>Συλλογή και </a:t>
            </a:r>
            <a:r>
              <a:rPr lang="el-GR" dirty="0" err="1"/>
              <a:t>προεπεξεργασία</a:t>
            </a:r>
            <a:r>
              <a:rPr lang="el-GR" dirty="0"/>
              <a:t> δεδομένων (</a:t>
            </a:r>
            <a:r>
              <a:rPr lang="en-US" dirty="0"/>
              <a:t>Data collection and preparation). </a:t>
            </a:r>
          </a:p>
          <a:p>
            <a:pPr lvl="0"/>
            <a:r>
              <a:rPr lang="el-GR" dirty="0"/>
              <a:t>Επισκόπηση Τεχνικών Εξόρυξης Δεδομένων (</a:t>
            </a:r>
            <a:r>
              <a:rPr lang="en-US" dirty="0"/>
              <a:t>Introduction to Data Mining)</a:t>
            </a:r>
          </a:p>
          <a:p>
            <a:pPr lvl="0"/>
            <a:r>
              <a:rPr lang="el-GR" dirty="0"/>
              <a:t>Εξόρυξη Δεδομένων και Επιχειρησιακή Νοημοσύνη (</a:t>
            </a:r>
            <a:r>
              <a:rPr lang="en-US" dirty="0"/>
              <a:t>Data Mining and Business Intelligence)</a:t>
            </a:r>
          </a:p>
          <a:p>
            <a:pPr lvl="0"/>
            <a:r>
              <a:rPr lang="el-GR" dirty="0"/>
              <a:t>Δεδομένα Μεγάλης Κλίμακας. Ολοκλήρωση δομημένων και μη δομημένων δεδομένων. </a:t>
            </a:r>
            <a:r>
              <a:rPr lang="el-GR" dirty="0" err="1"/>
              <a:t>Οπτικοποίηση</a:t>
            </a:r>
            <a:r>
              <a:rPr lang="el-GR" dirty="0"/>
              <a:t>. (</a:t>
            </a:r>
            <a:r>
              <a:rPr lang="en-US" dirty="0"/>
              <a:t>Big Data. Integration of structured and unstructured data. Data visualization)</a:t>
            </a:r>
          </a:p>
          <a:p>
            <a:pPr lvl="0"/>
            <a:r>
              <a:rPr lang="el-GR" dirty="0"/>
              <a:t>Διαχείριση Δεδομένων Μεγάλης Κλίμακας. Εργαλεία και αρχιτεκτονικές. </a:t>
            </a:r>
            <a:r>
              <a:rPr lang="en-US" dirty="0"/>
              <a:t>Map Reduce. Hadoop. </a:t>
            </a:r>
            <a:r>
              <a:rPr lang="el-GR" dirty="0"/>
              <a:t>Ο ρόλος των βάσεων δεδομένων </a:t>
            </a:r>
            <a:r>
              <a:rPr lang="en-US" dirty="0"/>
              <a:t>NoSQL (Data Management in the big data world. Map Reduce. Hadoop. NoSQL databases)</a:t>
            </a:r>
          </a:p>
          <a:p>
            <a:pPr lvl="0"/>
            <a:r>
              <a:rPr lang="el-GR" dirty="0"/>
              <a:t>Δεδομένα Μεγάλης Κλίμακας και Αποθήκες Δεδομένων. Άμεση Αναλυτική Επεξεργασία. (</a:t>
            </a:r>
            <a:r>
              <a:rPr lang="en-US" dirty="0"/>
              <a:t>Big Data and Data Warehousing. OLAP)</a:t>
            </a:r>
          </a:p>
          <a:p>
            <a:pPr lvl="0"/>
            <a:r>
              <a:rPr lang="el-GR" dirty="0"/>
              <a:t>Προχωρημένα θέματα:</a:t>
            </a:r>
          </a:p>
          <a:p>
            <a:pPr lvl="1"/>
            <a:r>
              <a:rPr lang="el-GR" dirty="0"/>
              <a:t>Σημασιολογικός Ιστός και Δεδομένα Μεγάλης Κλίμακας (</a:t>
            </a:r>
            <a:r>
              <a:rPr lang="en-US" dirty="0"/>
              <a:t>Semantic Web and Big Data).</a:t>
            </a:r>
          </a:p>
          <a:p>
            <a:pPr lvl="1"/>
            <a:r>
              <a:rPr lang="el-GR" dirty="0"/>
              <a:t>Εξόρυξη από Ροές Δεδομένων (</a:t>
            </a:r>
            <a:r>
              <a:rPr lang="en-US" dirty="0"/>
              <a:t>Mining Data Streams)</a:t>
            </a:r>
          </a:p>
          <a:p>
            <a:pPr lvl="1"/>
            <a:r>
              <a:rPr lang="el-GR" dirty="0"/>
              <a:t>Εξόρυξη Δεδομένων από Γράφους Κοινωνικών Δικτύων (</a:t>
            </a:r>
            <a:r>
              <a:rPr lang="en-US" dirty="0"/>
              <a:t>Mining Social-Network Graphs). </a:t>
            </a:r>
          </a:p>
          <a:p>
            <a:pPr lvl="1"/>
            <a:r>
              <a:rPr lang="el-GR" dirty="0"/>
              <a:t>Διαφήμιση στον Παγκόσμιο Ιστό (</a:t>
            </a:r>
            <a:r>
              <a:rPr lang="en-US" dirty="0"/>
              <a:t>Advertising on the Web). </a:t>
            </a:r>
          </a:p>
          <a:p>
            <a:pPr lvl="1"/>
            <a:r>
              <a:rPr lang="el-GR" dirty="0"/>
              <a:t>Συστήματα Συστάσεων (</a:t>
            </a:r>
            <a:r>
              <a:rPr lang="en-US" dirty="0"/>
              <a:t>Recommendation Systems).</a:t>
            </a:r>
          </a:p>
          <a:p>
            <a:pPr marL="400050" lvl="1" indent="0">
              <a:buNone/>
            </a:pPr>
            <a:r>
              <a:rPr lang="el-GR" dirty="0"/>
              <a:t> </a:t>
            </a:r>
            <a:endParaRPr lang="en-US" dirty="0"/>
          </a:p>
          <a:p>
            <a:pPr marL="514350" indent="-514350">
              <a:buFont typeface="+mj-lt"/>
              <a:buAutoNum type="arabicPeriod"/>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559278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br>
              <a:rPr lang="en-US" dirty="0"/>
            </a:br>
            <a:r>
              <a:rPr lang="en-US" dirty="0"/>
              <a:t>CRISP-DM Step 4: </a:t>
            </a:r>
            <a:br>
              <a:rPr lang="en-US" dirty="0"/>
            </a:br>
            <a:r>
              <a:rPr lang="en-US" dirty="0"/>
              <a:t>Modeling</a:t>
            </a:r>
            <a:br>
              <a:rPr lang="el-GR" dirty="0"/>
            </a:br>
            <a:br>
              <a:rPr lang="el-GR" dirty="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5" name="4 - Εικόνα"/>
          <p:cNvPicPr/>
          <p:nvPr/>
        </p:nvPicPr>
        <p:blipFill>
          <a:blip r:embed="rId2" cstate="print"/>
          <a:srcRect/>
          <a:stretch>
            <a:fillRect/>
          </a:stretch>
        </p:blipFill>
        <p:spPr bwMode="auto">
          <a:xfrm>
            <a:off x="2123728" y="1844824"/>
            <a:ext cx="4392488" cy="266429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4 - Θέση αριθμού διαφάνειας"/>
          <p:cNvSpPr>
            <a:spLocks noGrp="1"/>
          </p:cNvSpPr>
          <p:nvPr>
            <p:ph type="sldNum" sz="quarter" idx="11"/>
          </p:nvPr>
        </p:nvSpPr>
        <p:spPr>
          <a:noFill/>
        </p:spPr>
        <p:txBody>
          <a:bodyPr/>
          <a:lstStyle/>
          <a:p>
            <a:fld id="{E1A3E3B9-5145-4A5F-9E4A-33E0D674BFBB}" type="slidenum">
              <a:rPr lang="en-US"/>
              <a:pPr/>
              <a:t>40</a:t>
            </a:fld>
            <a:endParaRPr lang="en-US"/>
          </a:p>
        </p:txBody>
      </p:sp>
      <p:sp>
        <p:nvSpPr>
          <p:cNvPr id="1216516" name="Rectangle 4"/>
          <p:cNvSpPr>
            <a:spLocks noChangeArrowheads="1"/>
          </p:cNvSpPr>
          <p:nvPr/>
        </p:nvSpPr>
        <p:spPr bwMode="auto">
          <a:xfrm>
            <a:off x="914400" y="685800"/>
            <a:ext cx="7721600" cy="1735088"/>
          </a:xfrm>
          <a:prstGeom prst="rect">
            <a:avLst/>
          </a:prstGeom>
          <a:noFill/>
          <a:ln w="9525">
            <a:noFill/>
            <a:miter lim="800000"/>
            <a:headEnd/>
            <a:tailEnd/>
          </a:ln>
        </p:spPr>
        <p:txBody>
          <a:bodyPr anchor="b"/>
          <a:lstStyle/>
          <a:p>
            <a:pPr>
              <a:defRPr/>
            </a:pPr>
            <a:endParaRPr lang="en-US" sz="4400" dirty="0"/>
          </a:p>
          <a:p>
            <a:pPr>
              <a:defRPr/>
            </a:pPr>
            <a:endParaRPr lang="en-US" sz="4400" dirty="0"/>
          </a:p>
          <a:p>
            <a:pPr>
              <a:defRPr/>
            </a:pPr>
            <a:endParaRPr lang="en-US" sz="4400" dirty="0"/>
          </a:p>
          <a:p>
            <a:pPr>
              <a:defRPr/>
            </a:pPr>
            <a:r>
              <a:rPr lang="en-US" sz="4400" dirty="0"/>
              <a:t>Data Warehouse vs. Operational DBMS.</a:t>
            </a:r>
          </a:p>
          <a:p>
            <a:pPr>
              <a:defRPr/>
            </a:pPr>
            <a:r>
              <a:rPr lang="en-US" sz="4400" b="1" dirty="0">
                <a:effectLst>
                  <a:outerShdw blurRad="38100" dist="38100" dir="2700000" algn="tl">
                    <a:srgbClr val="C0C0C0"/>
                  </a:outerShdw>
                </a:effectLst>
              </a:rPr>
              <a:t>So, what’s different?</a:t>
            </a:r>
          </a:p>
        </p:txBody>
      </p:sp>
      <p:graphicFrame>
        <p:nvGraphicFramePr>
          <p:cNvPr id="4098" name="Object 5"/>
          <p:cNvGraphicFramePr>
            <a:graphicFrameLocks noChangeAspect="1"/>
          </p:cNvGraphicFramePr>
          <p:nvPr/>
        </p:nvGraphicFramePr>
        <p:xfrm>
          <a:off x="1219200" y="2971800"/>
          <a:ext cx="3429000" cy="2330450"/>
        </p:xfrm>
        <a:graphic>
          <a:graphicData uri="http://schemas.openxmlformats.org/presentationml/2006/ole">
            <mc:AlternateContent xmlns:mc="http://schemas.openxmlformats.org/markup-compatibility/2006">
              <mc:Choice xmlns:v="urn:schemas-microsoft-com:vml" Requires="v">
                <p:oleObj name="Clip" r:id="rId2" imgW="16983075" imgH="11553825" progId="">
                  <p:embed/>
                </p:oleObj>
              </mc:Choice>
              <mc:Fallback>
                <p:oleObj name="Clip" r:id="rId2" imgW="16983075" imgH="11553825" progId="">
                  <p:embed/>
                  <p:pic>
                    <p:nvPicPr>
                      <p:cNvPr id="0"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1800"/>
                        <a:ext cx="3429000"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5246688" y="2971800"/>
            <a:ext cx="3440112" cy="2438400"/>
            <a:chOff x="3305" y="1872"/>
            <a:chExt cx="2167" cy="1536"/>
          </a:xfrm>
        </p:grpSpPr>
        <p:sp>
          <p:nvSpPr>
            <p:cNvPr id="4113" name="Freeform 7"/>
            <p:cNvSpPr>
              <a:spLocks/>
            </p:cNvSpPr>
            <p:nvPr/>
          </p:nvSpPr>
          <p:spPr bwMode="auto">
            <a:xfrm flipH="1">
              <a:off x="4114" y="1926"/>
              <a:ext cx="1153" cy="1353"/>
            </a:xfrm>
            <a:custGeom>
              <a:avLst/>
              <a:gdLst>
                <a:gd name="T0" fmla="*/ 14 w 1153"/>
                <a:gd name="T1" fmla="*/ 895 h 1353"/>
                <a:gd name="T2" fmla="*/ 1 w 1153"/>
                <a:gd name="T3" fmla="*/ 752 h 1353"/>
                <a:gd name="T4" fmla="*/ 3 w 1153"/>
                <a:gd name="T5" fmla="*/ 603 h 1353"/>
                <a:gd name="T6" fmla="*/ 20 w 1153"/>
                <a:gd name="T7" fmla="*/ 466 h 1353"/>
                <a:gd name="T8" fmla="*/ 43 w 1153"/>
                <a:gd name="T9" fmla="*/ 405 h 1353"/>
                <a:gd name="T10" fmla="*/ 69 w 1153"/>
                <a:gd name="T11" fmla="*/ 390 h 1353"/>
                <a:gd name="T12" fmla="*/ 100 w 1153"/>
                <a:gd name="T13" fmla="*/ 372 h 1353"/>
                <a:gd name="T14" fmla="*/ 139 w 1153"/>
                <a:gd name="T15" fmla="*/ 351 h 1353"/>
                <a:gd name="T16" fmla="*/ 183 w 1153"/>
                <a:gd name="T17" fmla="*/ 327 h 1353"/>
                <a:gd name="T18" fmla="*/ 232 w 1153"/>
                <a:gd name="T19" fmla="*/ 301 h 1353"/>
                <a:gd name="T20" fmla="*/ 286 w 1153"/>
                <a:gd name="T21" fmla="*/ 273 h 1353"/>
                <a:gd name="T22" fmla="*/ 343 w 1153"/>
                <a:gd name="T23" fmla="*/ 244 h 1353"/>
                <a:gd name="T24" fmla="*/ 401 w 1153"/>
                <a:gd name="T25" fmla="*/ 212 h 1353"/>
                <a:gd name="T26" fmla="*/ 461 w 1153"/>
                <a:gd name="T27" fmla="*/ 182 h 1353"/>
                <a:gd name="T28" fmla="*/ 522 w 1153"/>
                <a:gd name="T29" fmla="*/ 151 h 1353"/>
                <a:gd name="T30" fmla="*/ 584 w 1153"/>
                <a:gd name="T31" fmla="*/ 120 h 1353"/>
                <a:gd name="T32" fmla="*/ 643 w 1153"/>
                <a:gd name="T33" fmla="*/ 90 h 1353"/>
                <a:gd name="T34" fmla="*/ 700 w 1153"/>
                <a:gd name="T35" fmla="*/ 62 h 1353"/>
                <a:gd name="T36" fmla="*/ 754 w 1153"/>
                <a:gd name="T37" fmla="*/ 36 h 1353"/>
                <a:gd name="T38" fmla="*/ 805 w 1153"/>
                <a:gd name="T39" fmla="*/ 11 h 1353"/>
                <a:gd name="T40" fmla="*/ 817 w 1153"/>
                <a:gd name="T41" fmla="*/ 33 h 1353"/>
                <a:gd name="T42" fmla="*/ 805 w 1153"/>
                <a:gd name="T43" fmla="*/ 175 h 1353"/>
                <a:gd name="T44" fmla="*/ 813 w 1153"/>
                <a:gd name="T45" fmla="*/ 389 h 1353"/>
                <a:gd name="T46" fmla="*/ 844 w 1153"/>
                <a:gd name="T47" fmla="*/ 639 h 1353"/>
                <a:gd name="T48" fmla="*/ 884 w 1153"/>
                <a:gd name="T49" fmla="*/ 828 h 1353"/>
                <a:gd name="T50" fmla="*/ 920 w 1153"/>
                <a:gd name="T51" fmla="*/ 944 h 1353"/>
                <a:gd name="T52" fmla="*/ 962 w 1153"/>
                <a:gd name="T53" fmla="*/ 1049 h 1353"/>
                <a:gd name="T54" fmla="*/ 1005 w 1153"/>
                <a:gd name="T55" fmla="*/ 1139 h 1353"/>
                <a:gd name="T56" fmla="*/ 1049 w 1153"/>
                <a:gd name="T57" fmla="*/ 1216 h 1353"/>
                <a:gd name="T58" fmla="*/ 1089 w 1153"/>
                <a:gd name="T59" fmla="*/ 1276 h 1353"/>
                <a:gd name="T60" fmla="*/ 1121 w 1153"/>
                <a:gd name="T61" fmla="*/ 1320 h 1353"/>
                <a:gd name="T62" fmla="*/ 1146 w 1153"/>
                <a:gd name="T63" fmla="*/ 1344 h 1353"/>
                <a:gd name="T64" fmla="*/ 1136 w 1153"/>
                <a:gd name="T65" fmla="*/ 1347 h 1353"/>
                <a:gd name="T66" fmla="*/ 1096 w 1153"/>
                <a:gd name="T67" fmla="*/ 1347 h 1353"/>
                <a:gd name="T68" fmla="*/ 1045 w 1153"/>
                <a:gd name="T69" fmla="*/ 1346 h 1353"/>
                <a:gd name="T70" fmla="*/ 986 w 1153"/>
                <a:gd name="T71" fmla="*/ 1346 h 1353"/>
                <a:gd name="T72" fmla="*/ 920 w 1153"/>
                <a:gd name="T73" fmla="*/ 1347 h 1353"/>
                <a:gd name="T74" fmla="*/ 850 w 1153"/>
                <a:gd name="T75" fmla="*/ 1347 h 1353"/>
                <a:gd name="T76" fmla="*/ 776 w 1153"/>
                <a:gd name="T77" fmla="*/ 1349 h 1353"/>
                <a:gd name="T78" fmla="*/ 702 w 1153"/>
                <a:gd name="T79" fmla="*/ 1349 h 1353"/>
                <a:gd name="T80" fmla="*/ 627 w 1153"/>
                <a:gd name="T81" fmla="*/ 1350 h 1353"/>
                <a:gd name="T82" fmla="*/ 555 w 1153"/>
                <a:gd name="T83" fmla="*/ 1351 h 1353"/>
                <a:gd name="T84" fmla="*/ 485 w 1153"/>
                <a:gd name="T85" fmla="*/ 1352 h 1353"/>
                <a:gd name="T86" fmla="*/ 422 w 1153"/>
                <a:gd name="T87" fmla="*/ 1353 h 1353"/>
                <a:gd name="T88" fmla="*/ 366 w 1153"/>
                <a:gd name="T89" fmla="*/ 1353 h 1353"/>
                <a:gd name="T90" fmla="*/ 317 w 1153"/>
                <a:gd name="T91" fmla="*/ 1353 h 1353"/>
                <a:gd name="T92" fmla="*/ 278 w 1153"/>
                <a:gd name="T93" fmla="*/ 1353 h 1353"/>
                <a:gd name="T94" fmla="*/ 253 w 1153"/>
                <a:gd name="T95" fmla="*/ 1353 h 1353"/>
                <a:gd name="T96" fmla="*/ 231 w 1153"/>
                <a:gd name="T97" fmla="*/ 1349 h 1353"/>
                <a:gd name="T98" fmla="*/ 200 w 1153"/>
                <a:gd name="T99" fmla="*/ 1321 h 1353"/>
                <a:gd name="T100" fmla="*/ 166 w 1153"/>
                <a:gd name="T101" fmla="*/ 1274 h 1353"/>
                <a:gd name="T102" fmla="*/ 132 w 1153"/>
                <a:gd name="T103" fmla="*/ 1212 h 1353"/>
                <a:gd name="T104" fmla="*/ 99 w 1153"/>
                <a:gd name="T105" fmla="*/ 1145 h 1353"/>
                <a:gd name="T106" fmla="*/ 69 w 1153"/>
                <a:gd name="T107" fmla="*/ 1079 h 1353"/>
                <a:gd name="T108" fmla="*/ 46 w 1153"/>
                <a:gd name="T109" fmla="*/ 1018 h 1353"/>
                <a:gd name="T110" fmla="*/ 30 w 1153"/>
                <a:gd name="T111" fmla="*/ 972 h 13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3"/>
                <a:gd name="T169" fmla="*/ 0 h 1353"/>
                <a:gd name="T170" fmla="*/ 1153 w 1153"/>
                <a:gd name="T171" fmla="*/ 1353 h 13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3" h="1353">
                  <a:moveTo>
                    <a:pt x="25" y="957"/>
                  </a:moveTo>
                  <a:lnTo>
                    <a:pt x="14" y="895"/>
                  </a:lnTo>
                  <a:lnTo>
                    <a:pt x="6" y="826"/>
                  </a:lnTo>
                  <a:lnTo>
                    <a:pt x="1" y="752"/>
                  </a:lnTo>
                  <a:lnTo>
                    <a:pt x="0" y="677"/>
                  </a:lnTo>
                  <a:lnTo>
                    <a:pt x="3" y="603"/>
                  </a:lnTo>
                  <a:lnTo>
                    <a:pt x="9" y="533"/>
                  </a:lnTo>
                  <a:lnTo>
                    <a:pt x="20" y="466"/>
                  </a:lnTo>
                  <a:lnTo>
                    <a:pt x="35" y="410"/>
                  </a:lnTo>
                  <a:lnTo>
                    <a:pt x="43" y="405"/>
                  </a:lnTo>
                  <a:lnTo>
                    <a:pt x="55" y="397"/>
                  </a:lnTo>
                  <a:lnTo>
                    <a:pt x="69" y="390"/>
                  </a:lnTo>
                  <a:lnTo>
                    <a:pt x="83" y="382"/>
                  </a:lnTo>
                  <a:lnTo>
                    <a:pt x="100" y="372"/>
                  </a:lnTo>
                  <a:lnTo>
                    <a:pt x="118" y="362"/>
                  </a:lnTo>
                  <a:lnTo>
                    <a:pt x="139" y="351"/>
                  </a:lnTo>
                  <a:lnTo>
                    <a:pt x="160" y="339"/>
                  </a:lnTo>
                  <a:lnTo>
                    <a:pt x="183" y="327"/>
                  </a:lnTo>
                  <a:lnTo>
                    <a:pt x="207" y="314"/>
                  </a:lnTo>
                  <a:lnTo>
                    <a:pt x="232" y="301"/>
                  </a:lnTo>
                  <a:lnTo>
                    <a:pt x="259" y="287"/>
                  </a:lnTo>
                  <a:lnTo>
                    <a:pt x="286" y="273"/>
                  </a:lnTo>
                  <a:lnTo>
                    <a:pt x="313" y="258"/>
                  </a:lnTo>
                  <a:lnTo>
                    <a:pt x="343" y="244"/>
                  </a:lnTo>
                  <a:lnTo>
                    <a:pt x="372" y="228"/>
                  </a:lnTo>
                  <a:lnTo>
                    <a:pt x="401" y="212"/>
                  </a:lnTo>
                  <a:lnTo>
                    <a:pt x="431" y="198"/>
                  </a:lnTo>
                  <a:lnTo>
                    <a:pt x="461" y="182"/>
                  </a:lnTo>
                  <a:lnTo>
                    <a:pt x="492" y="166"/>
                  </a:lnTo>
                  <a:lnTo>
                    <a:pt x="522" y="151"/>
                  </a:lnTo>
                  <a:lnTo>
                    <a:pt x="553" y="135"/>
                  </a:lnTo>
                  <a:lnTo>
                    <a:pt x="584" y="120"/>
                  </a:lnTo>
                  <a:lnTo>
                    <a:pt x="613" y="105"/>
                  </a:lnTo>
                  <a:lnTo>
                    <a:pt x="643" y="90"/>
                  </a:lnTo>
                  <a:lnTo>
                    <a:pt x="672" y="75"/>
                  </a:lnTo>
                  <a:lnTo>
                    <a:pt x="700" y="62"/>
                  </a:lnTo>
                  <a:lnTo>
                    <a:pt x="728" y="49"/>
                  </a:lnTo>
                  <a:lnTo>
                    <a:pt x="754" y="36"/>
                  </a:lnTo>
                  <a:lnTo>
                    <a:pt x="781" y="23"/>
                  </a:lnTo>
                  <a:lnTo>
                    <a:pt x="805" y="11"/>
                  </a:lnTo>
                  <a:lnTo>
                    <a:pt x="830" y="0"/>
                  </a:lnTo>
                  <a:lnTo>
                    <a:pt x="817" y="33"/>
                  </a:lnTo>
                  <a:lnTo>
                    <a:pt x="809" y="92"/>
                  </a:lnTo>
                  <a:lnTo>
                    <a:pt x="805" y="175"/>
                  </a:lnTo>
                  <a:lnTo>
                    <a:pt x="807" y="275"/>
                  </a:lnTo>
                  <a:lnTo>
                    <a:pt x="813" y="389"/>
                  </a:lnTo>
                  <a:lnTo>
                    <a:pt x="825" y="512"/>
                  </a:lnTo>
                  <a:lnTo>
                    <a:pt x="844" y="639"/>
                  </a:lnTo>
                  <a:lnTo>
                    <a:pt x="868" y="767"/>
                  </a:lnTo>
                  <a:lnTo>
                    <a:pt x="884" y="828"/>
                  </a:lnTo>
                  <a:lnTo>
                    <a:pt x="901" y="888"/>
                  </a:lnTo>
                  <a:lnTo>
                    <a:pt x="920" y="944"/>
                  </a:lnTo>
                  <a:lnTo>
                    <a:pt x="941" y="998"/>
                  </a:lnTo>
                  <a:lnTo>
                    <a:pt x="962" y="1049"/>
                  </a:lnTo>
                  <a:lnTo>
                    <a:pt x="983" y="1096"/>
                  </a:lnTo>
                  <a:lnTo>
                    <a:pt x="1005" y="1139"/>
                  </a:lnTo>
                  <a:lnTo>
                    <a:pt x="1027" y="1179"/>
                  </a:lnTo>
                  <a:lnTo>
                    <a:pt x="1049" y="1216"/>
                  </a:lnTo>
                  <a:lnTo>
                    <a:pt x="1069" y="1248"/>
                  </a:lnTo>
                  <a:lnTo>
                    <a:pt x="1089" y="1276"/>
                  </a:lnTo>
                  <a:lnTo>
                    <a:pt x="1106" y="1300"/>
                  </a:lnTo>
                  <a:lnTo>
                    <a:pt x="1121" y="1320"/>
                  </a:lnTo>
                  <a:lnTo>
                    <a:pt x="1135" y="1334"/>
                  </a:lnTo>
                  <a:lnTo>
                    <a:pt x="1146" y="1344"/>
                  </a:lnTo>
                  <a:lnTo>
                    <a:pt x="1153" y="1349"/>
                  </a:lnTo>
                  <a:lnTo>
                    <a:pt x="1136" y="1347"/>
                  </a:lnTo>
                  <a:lnTo>
                    <a:pt x="1118" y="1347"/>
                  </a:lnTo>
                  <a:lnTo>
                    <a:pt x="1096" y="1347"/>
                  </a:lnTo>
                  <a:lnTo>
                    <a:pt x="1071" y="1347"/>
                  </a:lnTo>
                  <a:lnTo>
                    <a:pt x="1045" y="1346"/>
                  </a:lnTo>
                  <a:lnTo>
                    <a:pt x="1016" y="1346"/>
                  </a:lnTo>
                  <a:lnTo>
                    <a:pt x="986" y="1346"/>
                  </a:lnTo>
                  <a:lnTo>
                    <a:pt x="953" y="1347"/>
                  </a:lnTo>
                  <a:lnTo>
                    <a:pt x="920" y="1347"/>
                  </a:lnTo>
                  <a:lnTo>
                    <a:pt x="885" y="1347"/>
                  </a:lnTo>
                  <a:lnTo>
                    <a:pt x="850" y="1347"/>
                  </a:lnTo>
                  <a:lnTo>
                    <a:pt x="814" y="1347"/>
                  </a:lnTo>
                  <a:lnTo>
                    <a:pt x="776" y="1349"/>
                  </a:lnTo>
                  <a:lnTo>
                    <a:pt x="740" y="1349"/>
                  </a:lnTo>
                  <a:lnTo>
                    <a:pt x="702" y="1349"/>
                  </a:lnTo>
                  <a:lnTo>
                    <a:pt x="665" y="1350"/>
                  </a:lnTo>
                  <a:lnTo>
                    <a:pt x="627" y="1350"/>
                  </a:lnTo>
                  <a:lnTo>
                    <a:pt x="591" y="1351"/>
                  </a:lnTo>
                  <a:lnTo>
                    <a:pt x="555" y="1351"/>
                  </a:lnTo>
                  <a:lnTo>
                    <a:pt x="519" y="1351"/>
                  </a:lnTo>
                  <a:lnTo>
                    <a:pt x="485" y="1352"/>
                  </a:lnTo>
                  <a:lnTo>
                    <a:pt x="453" y="1352"/>
                  </a:lnTo>
                  <a:lnTo>
                    <a:pt x="422" y="1353"/>
                  </a:lnTo>
                  <a:lnTo>
                    <a:pt x="392" y="1353"/>
                  </a:lnTo>
                  <a:lnTo>
                    <a:pt x="366" y="1353"/>
                  </a:lnTo>
                  <a:lnTo>
                    <a:pt x="340" y="1353"/>
                  </a:lnTo>
                  <a:lnTo>
                    <a:pt x="317" y="1353"/>
                  </a:lnTo>
                  <a:lnTo>
                    <a:pt x="296" y="1353"/>
                  </a:lnTo>
                  <a:lnTo>
                    <a:pt x="278" y="1353"/>
                  </a:lnTo>
                  <a:lnTo>
                    <a:pt x="264" y="1353"/>
                  </a:lnTo>
                  <a:lnTo>
                    <a:pt x="253" y="1353"/>
                  </a:lnTo>
                  <a:lnTo>
                    <a:pt x="244" y="1353"/>
                  </a:lnTo>
                  <a:lnTo>
                    <a:pt x="231" y="1349"/>
                  </a:lnTo>
                  <a:lnTo>
                    <a:pt x="215" y="1338"/>
                  </a:lnTo>
                  <a:lnTo>
                    <a:pt x="200" y="1321"/>
                  </a:lnTo>
                  <a:lnTo>
                    <a:pt x="184" y="1299"/>
                  </a:lnTo>
                  <a:lnTo>
                    <a:pt x="166" y="1274"/>
                  </a:lnTo>
                  <a:lnTo>
                    <a:pt x="149" y="1243"/>
                  </a:lnTo>
                  <a:lnTo>
                    <a:pt x="132" y="1212"/>
                  </a:lnTo>
                  <a:lnTo>
                    <a:pt x="115" y="1179"/>
                  </a:lnTo>
                  <a:lnTo>
                    <a:pt x="99" y="1145"/>
                  </a:lnTo>
                  <a:lnTo>
                    <a:pt x="83" y="1111"/>
                  </a:lnTo>
                  <a:lnTo>
                    <a:pt x="69" y="1079"/>
                  </a:lnTo>
                  <a:lnTo>
                    <a:pt x="57" y="1047"/>
                  </a:lnTo>
                  <a:lnTo>
                    <a:pt x="46" y="1018"/>
                  </a:lnTo>
                  <a:lnTo>
                    <a:pt x="36" y="993"/>
                  </a:lnTo>
                  <a:lnTo>
                    <a:pt x="30" y="972"/>
                  </a:lnTo>
                  <a:lnTo>
                    <a:pt x="25" y="957"/>
                  </a:lnTo>
                  <a:close/>
                </a:path>
              </a:pathLst>
            </a:custGeom>
            <a:solidFill>
              <a:srgbClr val="FFEDD8"/>
            </a:solidFill>
            <a:ln w="9525">
              <a:noFill/>
              <a:round/>
              <a:headEnd/>
              <a:tailEnd/>
            </a:ln>
          </p:spPr>
          <p:txBody>
            <a:bodyPr/>
            <a:lstStyle/>
            <a:p>
              <a:endParaRPr lang="el-GR"/>
            </a:p>
          </p:txBody>
        </p:sp>
        <p:sp>
          <p:nvSpPr>
            <p:cNvPr id="4114" name="Freeform 8"/>
            <p:cNvSpPr>
              <a:spLocks/>
            </p:cNvSpPr>
            <p:nvPr/>
          </p:nvSpPr>
          <p:spPr bwMode="auto">
            <a:xfrm flipH="1">
              <a:off x="3932" y="1914"/>
              <a:ext cx="423" cy="1329"/>
            </a:xfrm>
            <a:custGeom>
              <a:avLst/>
              <a:gdLst>
                <a:gd name="T0" fmla="*/ 358 w 423"/>
                <a:gd name="T1" fmla="*/ 1329 h 1329"/>
                <a:gd name="T2" fmla="*/ 378 w 423"/>
                <a:gd name="T3" fmla="*/ 1299 h 1329"/>
                <a:gd name="T4" fmla="*/ 396 w 423"/>
                <a:gd name="T5" fmla="*/ 1255 h 1329"/>
                <a:gd name="T6" fmla="*/ 411 w 423"/>
                <a:gd name="T7" fmla="*/ 1195 h 1329"/>
                <a:gd name="T8" fmla="*/ 420 w 423"/>
                <a:gd name="T9" fmla="*/ 1121 h 1329"/>
                <a:gd name="T10" fmla="*/ 423 w 423"/>
                <a:gd name="T11" fmla="*/ 1031 h 1329"/>
                <a:gd name="T12" fmla="*/ 418 w 423"/>
                <a:gd name="T13" fmla="*/ 926 h 1329"/>
                <a:gd name="T14" fmla="*/ 403 w 423"/>
                <a:gd name="T15" fmla="*/ 806 h 1329"/>
                <a:gd name="T16" fmla="*/ 377 w 423"/>
                <a:gd name="T17" fmla="*/ 671 h 1329"/>
                <a:gd name="T18" fmla="*/ 360 w 423"/>
                <a:gd name="T19" fmla="*/ 601 h 1329"/>
                <a:gd name="T20" fmla="*/ 343 w 423"/>
                <a:gd name="T21" fmla="*/ 535 h 1329"/>
                <a:gd name="T22" fmla="*/ 325 w 423"/>
                <a:gd name="T23" fmla="*/ 472 h 1329"/>
                <a:gd name="T24" fmla="*/ 306 w 423"/>
                <a:gd name="T25" fmla="*/ 413 h 1329"/>
                <a:gd name="T26" fmla="*/ 287 w 423"/>
                <a:gd name="T27" fmla="*/ 359 h 1329"/>
                <a:gd name="T28" fmla="*/ 268 w 423"/>
                <a:gd name="T29" fmla="*/ 307 h 1329"/>
                <a:gd name="T30" fmla="*/ 247 w 423"/>
                <a:gd name="T31" fmla="*/ 259 h 1329"/>
                <a:gd name="T32" fmla="*/ 226 w 423"/>
                <a:gd name="T33" fmla="*/ 216 h 1329"/>
                <a:gd name="T34" fmla="*/ 206 w 423"/>
                <a:gd name="T35" fmla="*/ 175 h 1329"/>
                <a:gd name="T36" fmla="*/ 185 w 423"/>
                <a:gd name="T37" fmla="*/ 138 h 1329"/>
                <a:gd name="T38" fmla="*/ 163 w 423"/>
                <a:gd name="T39" fmla="*/ 106 h 1329"/>
                <a:gd name="T40" fmla="*/ 143 w 423"/>
                <a:gd name="T41" fmla="*/ 78 h 1329"/>
                <a:gd name="T42" fmla="*/ 122 w 423"/>
                <a:gd name="T43" fmla="*/ 52 h 1329"/>
                <a:gd name="T44" fmla="*/ 100 w 423"/>
                <a:gd name="T45" fmla="*/ 31 h 1329"/>
                <a:gd name="T46" fmla="*/ 80 w 423"/>
                <a:gd name="T47" fmla="*/ 14 h 1329"/>
                <a:gd name="T48" fmla="*/ 59 w 423"/>
                <a:gd name="T49" fmla="*/ 0 h 1329"/>
                <a:gd name="T50" fmla="*/ 35 w 423"/>
                <a:gd name="T51" fmla="*/ 46 h 1329"/>
                <a:gd name="T52" fmla="*/ 17 w 423"/>
                <a:gd name="T53" fmla="*/ 106 h 1329"/>
                <a:gd name="T54" fmla="*/ 5 w 423"/>
                <a:gd name="T55" fmla="*/ 179 h 1329"/>
                <a:gd name="T56" fmla="*/ 0 w 423"/>
                <a:gd name="T57" fmla="*/ 267 h 1329"/>
                <a:gd name="T58" fmla="*/ 2 w 423"/>
                <a:gd name="T59" fmla="*/ 367 h 1329"/>
                <a:gd name="T60" fmla="*/ 12 w 423"/>
                <a:gd name="T61" fmla="*/ 480 h 1329"/>
                <a:gd name="T62" fmla="*/ 31 w 423"/>
                <a:gd name="T63" fmla="*/ 604 h 1329"/>
                <a:gd name="T64" fmla="*/ 59 w 423"/>
                <a:gd name="T65" fmla="*/ 742 h 1329"/>
                <a:gd name="T66" fmla="*/ 76 w 423"/>
                <a:gd name="T67" fmla="*/ 811 h 1329"/>
                <a:gd name="T68" fmla="*/ 93 w 423"/>
                <a:gd name="T69" fmla="*/ 877 h 1329"/>
                <a:gd name="T70" fmla="*/ 113 w 423"/>
                <a:gd name="T71" fmla="*/ 936 h 1329"/>
                <a:gd name="T72" fmla="*/ 132 w 423"/>
                <a:gd name="T73" fmla="*/ 992 h 1329"/>
                <a:gd name="T74" fmla="*/ 151 w 423"/>
                <a:gd name="T75" fmla="*/ 1041 h 1329"/>
                <a:gd name="T76" fmla="*/ 172 w 423"/>
                <a:gd name="T77" fmla="*/ 1088 h 1329"/>
                <a:gd name="T78" fmla="*/ 193 w 423"/>
                <a:gd name="T79" fmla="*/ 1129 h 1329"/>
                <a:gd name="T80" fmla="*/ 213 w 423"/>
                <a:gd name="T81" fmla="*/ 1168 h 1329"/>
                <a:gd name="T82" fmla="*/ 234 w 423"/>
                <a:gd name="T83" fmla="*/ 1201 h 1329"/>
                <a:gd name="T84" fmla="*/ 254 w 423"/>
                <a:gd name="T85" fmla="*/ 1231 h 1329"/>
                <a:gd name="T86" fmla="*/ 274 w 423"/>
                <a:gd name="T87" fmla="*/ 1257 h 1329"/>
                <a:gd name="T88" fmla="*/ 293 w 423"/>
                <a:gd name="T89" fmla="*/ 1278 h 1329"/>
                <a:gd name="T90" fmla="*/ 311 w 423"/>
                <a:gd name="T91" fmla="*/ 1297 h 1329"/>
                <a:gd name="T92" fmla="*/ 328 w 423"/>
                <a:gd name="T93" fmla="*/ 1311 h 1329"/>
                <a:gd name="T94" fmla="*/ 344 w 423"/>
                <a:gd name="T95" fmla="*/ 1322 h 1329"/>
                <a:gd name="T96" fmla="*/ 358 w 423"/>
                <a:gd name="T97" fmla="*/ 1329 h 1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3"/>
                <a:gd name="T148" fmla="*/ 0 h 1329"/>
                <a:gd name="T149" fmla="*/ 423 w 423"/>
                <a:gd name="T150" fmla="*/ 1329 h 1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3" h="1329">
                  <a:moveTo>
                    <a:pt x="358" y="1329"/>
                  </a:moveTo>
                  <a:lnTo>
                    <a:pt x="378" y="1299"/>
                  </a:lnTo>
                  <a:lnTo>
                    <a:pt x="396" y="1255"/>
                  </a:lnTo>
                  <a:lnTo>
                    <a:pt x="411" y="1195"/>
                  </a:lnTo>
                  <a:lnTo>
                    <a:pt x="420" y="1121"/>
                  </a:lnTo>
                  <a:lnTo>
                    <a:pt x="423" y="1031"/>
                  </a:lnTo>
                  <a:lnTo>
                    <a:pt x="418" y="926"/>
                  </a:lnTo>
                  <a:lnTo>
                    <a:pt x="403" y="806"/>
                  </a:lnTo>
                  <a:lnTo>
                    <a:pt x="377" y="671"/>
                  </a:lnTo>
                  <a:lnTo>
                    <a:pt x="360" y="601"/>
                  </a:lnTo>
                  <a:lnTo>
                    <a:pt x="343" y="535"/>
                  </a:lnTo>
                  <a:lnTo>
                    <a:pt x="325" y="472"/>
                  </a:lnTo>
                  <a:lnTo>
                    <a:pt x="306" y="413"/>
                  </a:lnTo>
                  <a:lnTo>
                    <a:pt x="287" y="359"/>
                  </a:lnTo>
                  <a:lnTo>
                    <a:pt x="268" y="307"/>
                  </a:lnTo>
                  <a:lnTo>
                    <a:pt x="247" y="259"/>
                  </a:lnTo>
                  <a:lnTo>
                    <a:pt x="226" y="216"/>
                  </a:lnTo>
                  <a:lnTo>
                    <a:pt x="206" y="175"/>
                  </a:lnTo>
                  <a:lnTo>
                    <a:pt x="185" y="138"/>
                  </a:lnTo>
                  <a:lnTo>
                    <a:pt x="163" y="106"/>
                  </a:lnTo>
                  <a:lnTo>
                    <a:pt x="143" y="78"/>
                  </a:lnTo>
                  <a:lnTo>
                    <a:pt x="122" y="52"/>
                  </a:lnTo>
                  <a:lnTo>
                    <a:pt x="100" y="31"/>
                  </a:lnTo>
                  <a:lnTo>
                    <a:pt x="80" y="14"/>
                  </a:lnTo>
                  <a:lnTo>
                    <a:pt x="59" y="0"/>
                  </a:lnTo>
                  <a:lnTo>
                    <a:pt x="35" y="46"/>
                  </a:lnTo>
                  <a:lnTo>
                    <a:pt x="17" y="106"/>
                  </a:lnTo>
                  <a:lnTo>
                    <a:pt x="5" y="179"/>
                  </a:lnTo>
                  <a:lnTo>
                    <a:pt x="0" y="267"/>
                  </a:lnTo>
                  <a:lnTo>
                    <a:pt x="2" y="367"/>
                  </a:lnTo>
                  <a:lnTo>
                    <a:pt x="12" y="480"/>
                  </a:lnTo>
                  <a:lnTo>
                    <a:pt x="31" y="604"/>
                  </a:lnTo>
                  <a:lnTo>
                    <a:pt x="59" y="742"/>
                  </a:lnTo>
                  <a:lnTo>
                    <a:pt x="76" y="811"/>
                  </a:lnTo>
                  <a:lnTo>
                    <a:pt x="93" y="877"/>
                  </a:lnTo>
                  <a:lnTo>
                    <a:pt x="113" y="936"/>
                  </a:lnTo>
                  <a:lnTo>
                    <a:pt x="132" y="992"/>
                  </a:lnTo>
                  <a:lnTo>
                    <a:pt x="151" y="1041"/>
                  </a:lnTo>
                  <a:lnTo>
                    <a:pt x="172" y="1088"/>
                  </a:lnTo>
                  <a:lnTo>
                    <a:pt x="193" y="1129"/>
                  </a:lnTo>
                  <a:lnTo>
                    <a:pt x="213" y="1168"/>
                  </a:lnTo>
                  <a:lnTo>
                    <a:pt x="234" y="1201"/>
                  </a:lnTo>
                  <a:lnTo>
                    <a:pt x="254" y="1231"/>
                  </a:lnTo>
                  <a:lnTo>
                    <a:pt x="274" y="1257"/>
                  </a:lnTo>
                  <a:lnTo>
                    <a:pt x="293" y="1278"/>
                  </a:lnTo>
                  <a:lnTo>
                    <a:pt x="311" y="1297"/>
                  </a:lnTo>
                  <a:lnTo>
                    <a:pt x="328" y="1311"/>
                  </a:lnTo>
                  <a:lnTo>
                    <a:pt x="344" y="1322"/>
                  </a:lnTo>
                  <a:lnTo>
                    <a:pt x="358" y="1329"/>
                  </a:lnTo>
                  <a:close/>
                </a:path>
              </a:pathLst>
            </a:custGeom>
            <a:solidFill>
              <a:srgbClr val="FFEDD8"/>
            </a:solidFill>
            <a:ln w="9525">
              <a:noFill/>
              <a:round/>
              <a:headEnd/>
              <a:tailEnd/>
            </a:ln>
          </p:spPr>
          <p:txBody>
            <a:bodyPr/>
            <a:lstStyle/>
            <a:p>
              <a:endParaRPr lang="el-GR"/>
            </a:p>
          </p:txBody>
        </p:sp>
        <p:sp>
          <p:nvSpPr>
            <p:cNvPr id="4115" name="Freeform 9"/>
            <p:cNvSpPr>
              <a:spLocks/>
            </p:cNvSpPr>
            <p:nvPr/>
          </p:nvSpPr>
          <p:spPr bwMode="auto">
            <a:xfrm flipH="1">
              <a:off x="3997" y="1897"/>
              <a:ext cx="465" cy="1382"/>
            </a:xfrm>
            <a:custGeom>
              <a:avLst/>
              <a:gdLst>
                <a:gd name="T0" fmla="*/ 142 w 465"/>
                <a:gd name="T1" fmla="*/ 63 h 1382"/>
                <a:gd name="T2" fmla="*/ 112 w 465"/>
                <a:gd name="T3" fmla="*/ 196 h 1382"/>
                <a:gd name="T4" fmla="*/ 109 w 465"/>
                <a:gd name="T5" fmla="*/ 384 h 1382"/>
                <a:gd name="T6" fmla="*/ 138 w 465"/>
                <a:gd name="T7" fmla="*/ 621 h 1382"/>
                <a:gd name="T8" fmla="*/ 183 w 465"/>
                <a:gd name="T9" fmla="*/ 828 h 1382"/>
                <a:gd name="T10" fmla="*/ 220 w 465"/>
                <a:gd name="T11" fmla="*/ 953 h 1382"/>
                <a:gd name="T12" fmla="*/ 258 w 465"/>
                <a:gd name="T13" fmla="*/ 1058 h 1382"/>
                <a:gd name="T14" fmla="*/ 300 w 465"/>
                <a:gd name="T15" fmla="*/ 1146 h 1382"/>
                <a:gd name="T16" fmla="*/ 341 w 465"/>
                <a:gd name="T17" fmla="*/ 1218 h 1382"/>
                <a:gd name="T18" fmla="*/ 381 w 465"/>
                <a:gd name="T19" fmla="*/ 1274 h 1382"/>
                <a:gd name="T20" fmla="*/ 418 w 465"/>
                <a:gd name="T21" fmla="*/ 1314 h 1382"/>
                <a:gd name="T22" fmla="*/ 451 w 465"/>
                <a:gd name="T23" fmla="*/ 1339 h 1382"/>
                <a:gd name="T24" fmla="*/ 455 w 465"/>
                <a:gd name="T25" fmla="*/ 1357 h 1382"/>
                <a:gd name="T26" fmla="*/ 424 w 465"/>
                <a:gd name="T27" fmla="*/ 1373 h 1382"/>
                <a:gd name="T28" fmla="*/ 392 w 465"/>
                <a:gd name="T29" fmla="*/ 1381 h 1382"/>
                <a:gd name="T30" fmla="*/ 361 w 465"/>
                <a:gd name="T31" fmla="*/ 1381 h 1382"/>
                <a:gd name="T32" fmla="*/ 341 w 465"/>
                <a:gd name="T33" fmla="*/ 1373 h 1382"/>
                <a:gd name="T34" fmla="*/ 316 w 465"/>
                <a:gd name="T35" fmla="*/ 1349 h 1382"/>
                <a:gd name="T36" fmla="*/ 284 w 465"/>
                <a:gd name="T37" fmla="*/ 1305 h 1382"/>
                <a:gd name="T38" fmla="*/ 244 w 465"/>
                <a:gd name="T39" fmla="*/ 1245 h 1382"/>
                <a:gd name="T40" fmla="*/ 200 w 465"/>
                <a:gd name="T41" fmla="*/ 1168 h 1382"/>
                <a:gd name="T42" fmla="*/ 157 w 465"/>
                <a:gd name="T43" fmla="*/ 1078 h 1382"/>
                <a:gd name="T44" fmla="*/ 115 w 465"/>
                <a:gd name="T45" fmla="*/ 973 h 1382"/>
                <a:gd name="T46" fmla="*/ 79 w 465"/>
                <a:gd name="T47" fmla="*/ 857 h 1382"/>
                <a:gd name="T48" fmla="*/ 39 w 465"/>
                <a:gd name="T49" fmla="*/ 668 h 1382"/>
                <a:gd name="T50" fmla="*/ 8 w 465"/>
                <a:gd name="T51" fmla="*/ 418 h 1382"/>
                <a:gd name="T52" fmla="*/ 0 w 465"/>
                <a:gd name="T53" fmla="*/ 204 h 1382"/>
                <a:gd name="T54" fmla="*/ 12 w 465"/>
                <a:gd name="T55" fmla="*/ 62 h 1382"/>
                <a:gd name="T56" fmla="*/ 40 w 465"/>
                <a:gd name="T57" fmla="*/ 15 h 1382"/>
                <a:gd name="T58" fmla="*/ 80 w 465"/>
                <a:gd name="T59" fmla="*/ 2 h 1382"/>
                <a:gd name="T60" fmla="*/ 121 w 465"/>
                <a:gd name="T61" fmla="*/ 3 h 1382"/>
                <a:gd name="T62" fmla="*/ 155 w 465"/>
                <a:gd name="T63" fmla="*/ 11 h 1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5"/>
                <a:gd name="T97" fmla="*/ 0 h 1382"/>
                <a:gd name="T98" fmla="*/ 465 w 465"/>
                <a:gd name="T99" fmla="*/ 1382 h 1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5" h="1382">
                  <a:moveTo>
                    <a:pt x="166" y="17"/>
                  </a:moveTo>
                  <a:lnTo>
                    <a:pt x="142" y="63"/>
                  </a:lnTo>
                  <a:lnTo>
                    <a:pt x="124" y="123"/>
                  </a:lnTo>
                  <a:lnTo>
                    <a:pt x="112" y="196"/>
                  </a:lnTo>
                  <a:lnTo>
                    <a:pt x="107" y="284"/>
                  </a:lnTo>
                  <a:lnTo>
                    <a:pt x="109" y="384"/>
                  </a:lnTo>
                  <a:lnTo>
                    <a:pt x="119" y="497"/>
                  </a:lnTo>
                  <a:lnTo>
                    <a:pt x="138" y="621"/>
                  </a:lnTo>
                  <a:lnTo>
                    <a:pt x="166" y="759"/>
                  </a:lnTo>
                  <a:lnTo>
                    <a:pt x="183" y="828"/>
                  </a:lnTo>
                  <a:lnTo>
                    <a:pt x="200" y="894"/>
                  </a:lnTo>
                  <a:lnTo>
                    <a:pt x="220" y="953"/>
                  </a:lnTo>
                  <a:lnTo>
                    <a:pt x="239" y="1009"/>
                  </a:lnTo>
                  <a:lnTo>
                    <a:pt x="258" y="1058"/>
                  </a:lnTo>
                  <a:lnTo>
                    <a:pt x="279" y="1105"/>
                  </a:lnTo>
                  <a:lnTo>
                    <a:pt x="300" y="1146"/>
                  </a:lnTo>
                  <a:lnTo>
                    <a:pt x="320" y="1185"/>
                  </a:lnTo>
                  <a:lnTo>
                    <a:pt x="341" y="1218"/>
                  </a:lnTo>
                  <a:lnTo>
                    <a:pt x="361" y="1248"/>
                  </a:lnTo>
                  <a:lnTo>
                    <a:pt x="381" y="1274"/>
                  </a:lnTo>
                  <a:lnTo>
                    <a:pt x="400" y="1295"/>
                  </a:lnTo>
                  <a:lnTo>
                    <a:pt x="418" y="1314"/>
                  </a:lnTo>
                  <a:lnTo>
                    <a:pt x="435" y="1328"/>
                  </a:lnTo>
                  <a:lnTo>
                    <a:pt x="451" y="1339"/>
                  </a:lnTo>
                  <a:lnTo>
                    <a:pt x="465" y="1346"/>
                  </a:lnTo>
                  <a:lnTo>
                    <a:pt x="455" y="1357"/>
                  </a:lnTo>
                  <a:lnTo>
                    <a:pt x="440" y="1366"/>
                  </a:lnTo>
                  <a:lnTo>
                    <a:pt x="424" y="1373"/>
                  </a:lnTo>
                  <a:lnTo>
                    <a:pt x="409" y="1378"/>
                  </a:lnTo>
                  <a:lnTo>
                    <a:pt x="392" y="1381"/>
                  </a:lnTo>
                  <a:lnTo>
                    <a:pt x="376" y="1382"/>
                  </a:lnTo>
                  <a:lnTo>
                    <a:pt x="361" y="1381"/>
                  </a:lnTo>
                  <a:lnTo>
                    <a:pt x="348" y="1378"/>
                  </a:lnTo>
                  <a:lnTo>
                    <a:pt x="341" y="1373"/>
                  </a:lnTo>
                  <a:lnTo>
                    <a:pt x="330" y="1363"/>
                  </a:lnTo>
                  <a:lnTo>
                    <a:pt x="316" y="1349"/>
                  </a:lnTo>
                  <a:lnTo>
                    <a:pt x="301" y="1329"/>
                  </a:lnTo>
                  <a:lnTo>
                    <a:pt x="284" y="1305"/>
                  </a:lnTo>
                  <a:lnTo>
                    <a:pt x="264" y="1277"/>
                  </a:lnTo>
                  <a:lnTo>
                    <a:pt x="244" y="1245"/>
                  </a:lnTo>
                  <a:lnTo>
                    <a:pt x="222" y="1208"/>
                  </a:lnTo>
                  <a:lnTo>
                    <a:pt x="200" y="1168"/>
                  </a:lnTo>
                  <a:lnTo>
                    <a:pt x="178" y="1125"/>
                  </a:lnTo>
                  <a:lnTo>
                    <a:pt x="157" y="1078"/>
                  </a:lnTo>
                  <a:lnTo>
                    <a:pt x="136" y="1027"/>
                  </a:lnTo>
                  <a:lnTo>
                    <a:pt x="115" y="973"/>
                  </a:lnTo>
                  <a:lnTo>
                    <a:pt x="96" y="917"/>
                  </a:lnTo>
                  <a:lnTo>
                    <a:pt x="79" y="857"/>
                  </a:lnTo>
                  <a:lnTo>
                    <a:pt x="63" y="796"/>
                  </a:lnTo>
                  <a:lnTo>
                    <a:pt x="39" y="668"/>
                  </a:lnTo>
                  <a:lnTo>
                    <a:pt x="20" y="541"/>
                  </a:lnTo>
                  <a:lnTo>
                    <a:pt x="8" y="418"/>
                  </a:lnTo>
                  <a:lnTo>
                    <a:pt x="2" y="304"/>
                  </a:lnTo>
                  <a:lnTo>
                    <a:pt x="0" y="204"/>
                  </a:lnTo>
                  <a:lnTo>
                    <a:pt x="4" y="121"/>
                  </a:lnTo>
                  <a:lnTo>
                    <a:pt x="12" y="62"/>
                  </a:lnTo>
                  <a:lnTo>
                    <a:pt x="25" y="29"/>
                  </a:lnTo>
                  <a:lnTo>
                    <a:pt x="40" y="15"/>
                  </a:lnTo>
                  <a:lnTo>
                    <a:pt x="60" y="6"/>
                  </a:lnTo>
                  <a:lnTo>
                    <a:pt x="80" y="2"/>
                  </a:lnTo>
                  <a:lnTo>
                    <a:pt x="101" y="0"/>
                  </a:lnTo>
                  <a:lnTo>
                    <a:pt x="121" y="3"/>
                  </a:lnTo>
                  <a:lnTo>
                    <a:pt x="140" y="6"/>
                  </a:lnTo>
                  <a:lnTo>
                    <a:pt x="155" y="11"/>
                  </a:lnTo>
                  <a:lnTo>
                    <a:pt x="166" y="17"/>
                  </a:lnTo>
                  <a:close/>
                </a:path>
              </a:pathLst>
            </a:custGeom>
            <a:solidFill>
              <a:srgbClr val="BF723F"/>
            </a:solidFill>
            <a:ln w="9525">
              <a:noFill/>
              <a:round/>
              <a:headEnd/>
              <a:tailEnd/>
            </a:ln>
          </p:spPr>
          <p:txBody>
            <a:bodyPr/>
            <a:lstStyle/>
            <a:p>
              <a:endParaRPr lang="el-GR"/>
            </a:p>
          </p:txBody>
        </p:sp>
        <p:sp>
          <p:nvSpPr>
            <p:cNvPr id="4116" name="Freeform 10"/>
            <p:cNvSpPr>
              <a:spLocks/>
            </p:cNvSpPr>
            <p:nvPr/>
          </p:nvSpPr>
          <p:spPr bwMode="auto">
            <a:xfrm flipH="1">
              <a:off x="4442" y="2394"/>
              <a:ext cx="824" cy="300"/>
            </a:xfrm>
            <a:custGeom>
              <a:avLst/>
              <a:gdLst>
                <a:gd name="T0" fmla="*/ 820 w 824"/>
                <a:gd name="T1" fmla="*/ 0 h 300"/>
                <a:gd name="T2" fmla="*/ 814 w 824"/>
                <a:gd name="T3" fmla="*/ 1 h 300"/>
                <a:gd name="T4" fmla="*/ 804 w 824"/>
                <a:gd name="T5" fmla="*/ 4 h 300"/>
                <a:gd name="T6" fmla="*/ 791 w 824"/>
                <a:gd name="T7" fmla="*/ 8 h 300"/>
                <a:gd name="T8" fmla="*/ 774 w 824"/>
                <a:gd name="T9" fmla="*/ 13 h 300"/>
                <a:gd name="T10" fmla="*/ 755 w 824"/>
                <a:gd name="T11" fmla="*/ 20 h 300"/>
                <a:gd name="T12" fmla="*/ 732 w 824"/>
                <a:gd name="T13" fmla="*/ 27 h 300"/>
                <a:gd name="T14" fmla="*/ 706 w 824"/>
                <a:gd name="T15" fmla="*/ 36 h 300"/>
                <a:gd name="T16" fmla="*/ 678 w 824"/>
                <a:gd name="T17" fmla="*/ 44 h 300"/>
                <a:gd name="T18" fmla="*/ 649 w 824"/>
                <a:gd name="T19" fmla="*/ 54 h 300"/>
                <a:gd name="T20" fmla="*/ 618 w 824"/>
                <a:gd name="T21" fmla="*/ 65 h 300"/>
                <a:gd name="T22" fmla="*/ 584 w 824"/>
                <a:gd name="T23" fmla="*/ 76 h 300"/>
                <a:gd name="T24" fmla="*/ 550 w 824"/>
                <a:gd name="T25" fmla="*/ 88 h 300"/>
                <a:gd name="T26" fmla="*/ 515 w 824"/>
                <a:gd name="T27" fmla="*/ 99 h 300"/>
                <a:gd name="T28" fmla="*/ 478 w 824"/>
                <a:gd name="T29" fmla="*/ 111 h 300"/>
                <a:gd name="T30" fmla="*/ 442 w 824"/>
                <a:gd name="T31" fmla="*/ 124 h 300"/>
                <a:gd name="T32" fmla="*/ 405 w 824"/>
                <a:gd name="T33" fmla="*/ 136 h 300"/>
                <a:gd name="T34" fmla="*/ 368 w 824"/>
                <a:gd name="T35" fmla="*/ 148 h 300"/>
                <a:gd name="T36" fmla="*/ 332 w 824"/>
                <a:gd name="T37" fmla="*/ 161 h 300"/>
                <a:gd name="T38" fmla="*/ 295 w 824"/>
                <a:gd name="T39" fmla="*/ 173 h 300"/>
                <a:gd name="T40" fmla="*/ 260 w 824"/>
                <a:gd name="T41" fmla="*/ 185 h 300"/>
                <a:gd name="T42" fmla="*/ 226 w 824"/>
                <a:gd name="T43" fmla="*/ 196 h 300"/>
                <a:gd name="T44" fmla="*/ 194 w 824"/>
                <a:gd name="T45" fmla="*/ 207 h 300"/>
                <a:gd name="T46" fmla="*/ 163 w 824"/>
                <a:gd name="T47" fmla="*/ 217 h 300"/>
                <a:gd name="T48" fmla="*/ 134 w 824"/>
                <a:gd name="T49" fmla="*/ 227 h 300"/>
                <a:gd name="T50" fmla="*/ 107 w 824"/>
                <a:gd name="T51" fmla="*/ 236 h 300"/>
                <a:gd name="T52" fmla="*/ 82 w 824"/>
                <a:gd name="T53" fmla="*/ 244 h 300"/>
                <a:gd name="T54" fmla="*/ 60 w 824"/>
                <a:gd name="T55" fmla="*/ 251 h 300"/>
                <a:gd name="T56" fmla="*/ 41 w 824"/>
                <a:gd name="T57" fmla="*/ 257 h 300"/>
                <a:gd name="T58" fmla="*/ 25 w 824"/>
                <a:gd name="T59" fmla="*/ 262 h 300"/>
                <a:gd name="T60" fmla="*/ 13 w 824"/>
                <a:gd name="T61" fmla="*/ 267 h 300"/>
                <a:gd name="T62" fmla="*/ 5 w 824"/>
                <a:gd name="T63" fmla="*/ 269 h 300"/>
                <a:gd name="T64" fmla="*/ 0 w 824"/>
                <a:gd name="T65" fmla="*/ 271 h 300"/>
                <a:gd name="T66" fmla="*/ 1 w 824"/>
                <a:gd name="T67" fmla="*/ 300 h 300"/>
                <a:gd name="T68" fmla="*/ 824 w 824"/>
                <a:gd name="T69" fmla="*/ 27 h 300"/>
                <a:gd name="T70" fmla="*/ 820 w 824"/>
                <a:gd name="T71" fmla="*/ 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4"/>
                <a:gd name="T109" fmla="*/ 0 h 300"/>
                <a:gd name="T110" fmla="*/ 824 w 824"/>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4" h="300">
                  <a:moveTo>
                    <a:pt x="820" y="0"/>
                  </a:moveTo>
                  <a:lnTo>
                    <a:pt x="814" y="1"/>
                  </a:lnTo>
                  <a:lnTo>
                    <a:pt x="804" y="4"/>
                  </a:lnTo>
                  <a:lnTo>
                    <a:pt x="791" y="8"/>
                  </a:lnTo>
                  <a:lnTo>
                    <a:pt x="774" y="13"/>
                  </a:lnTo>
                  <a:lnTo>
                    <a:pt x="755" y="20"/>
                  </a:lnTo>
                  <a:lnTo>
                    <a:pt x="732" y="27"/>
                  </a:lnTo>
                  <a:lnTo>
                    <a:pt x="706" y="36"/>
                  </a:lnTo>
                  <a:lnTo>
                    <a:pt x="678" y="44"/>
                  </a:lnTo>
                  <a:lnTo>
                    <a:pt x="649" y="54"/>
                  </a:lnTo>
                  <a:lnTo>
                    <a:pt x="618" y="65"/>
                  </a:lnTo>
                  <a:lnTo>
                    <a:pt x="584" y="76"/>
                  </a:lnTo>
                  <a:lnTo>
                    <a:pt x="550" y="88"/>
                  </a:lnTo>
                  <a:lnTo>
                    <a:pt x="515" y="99"/>
                  </a:lnTo>
                  <a:lnTo>
                    <a:pt x="478" y="111"/>
                  </a:lnTo>
                  <a:lnTo>
                    <a:pt x="442" y="124"/>
                  </a:lnTo>
                  <a:lnTo>
                    <a:pt x="405" y="136"/>
                  </a:lnTo>
                  <a:lnTo>
                    <a:pt x="368" y="148"/>
                  </a:lnTo>
                  <a:lnTo>
                    <a:pt x="332" y="161"/>
                  </a:lnTo>
                  <a:lnTo>
                    <a:pt x="295" y="173"/>
                  </a:lnTo>
                  <a:lnTo>
                    <a:pt x="260" y="185"/>
                  </a:lnTo>
                  <a:lnTo>
                    <a:pt x="226" y="196"/>
                  </a:lnTo>
                  <a:lnTo>
                    <a:pt x="194" y="207"/>
                  </a:lnTo>
                  <a:lnTo>
                    <a:pt x="163" y="217"/>
                  </a:lnTo>
                  <a:lnTo>
                    <a:pt x="134" y="227"/>
                  </a:lnTo>
                  <a:lnTo>
                    <a:pt x="107" y="236"/>
                  </a:lnTo>
                  <a:lnTo>
                    <a:pt x="82" y="244"/>
                  </a:lnTo>
                  <a:lnTo>
                    <a:pt x="60" y="251"/>
                  </a:lnTo>
                  <a:lnTo>
                    <a:pt x="41" y="257"/>
                  </a:lnTo>
                  <a:lnTo>
                    <a:pt x="25" y="262"/>
                  </a:lnTo>
                  <a:lnTo>
                    <a:pt x="13" y="267"/>
                  </a:lnTo>
                  <a:lnTo>
                    <a:pt x="5" y="269"/>
                  </a:lnTo>
                  <a:lnTo>
                    <a:pt x="0" y="271"/>
                  </a:lnTo>
                  <a:lnTo>
                    <a:pt x="1" y="300"/>
                  </a:lnTo>
                  <a:lnTo>
                    <a:pt x="824" y="27"/>
                  </a:lnTo>
                  <a:lnTo>
                    <a:pt x="820" y="0"/>
                  </a:lnTo>
                  <a:close/>
                </a:path>
              </a:pathLst>
            </a:custGeom>
            <a:solidFill>
              <a:srgbClr val="BF723F"/>
            </a:solidFill>
            <a:ln w="9525">
              <a:noFill/>
              <a:round/>
              <a:headEnd/>
              <a:tailEnd/>
            </a:ln>
          </p:spPr>
          <p:txBody>
            <a:bodyPr/>
            <a:lstStyle/>
            <a:p>
              <a:endParaRPr lang="el-GR"/>
            </a:p>
          </p:txBody>
        </p:sp>
        <p:sp>
          <p:nvSpPr>
            <p:cNvPr id="4117" name="Freeform 11"/>
            <p:cNvSpPr>
              <a:spLocks/>
            </p:cNvSpPr>
            <p:nvPr/>
          </p:nvSpPr>
          <p:spPr bwMode="auto">
            <a:xfrm flipH="1">
              <a:off x="4457" y="2237"/>
              <a:ext cx="809" cy="324"/>
            </a:xfrm>
            <a:custGeom>
              <a:avLst/>
              <a:gdLst>
                <a:gd name="T0" fmla="*/ 808 w 809"/>
                <a:gd name="T1" fmla="*/ 0 h 324"/>
                <a:gd name="T2" fmla="*/ 802 w 809"/>
                <a:gd name="T3" fmla="*/ 2 h 324"/>
                <a:gd name="T4" fmla="*/ 792 w 809"/>
                <a:gd name="T5" fmla="*/ 5 h 324"/>
                <a:gd name="T6" fmla="*/ 779 w 809"/>
                <a:gd name="T7" fmla="*/ 10 h 324"/>
                <a:gd name="T8" fmla="*/ 763 w 809"/>
                <a:gd name="T9" fmla="*/ 16 h 324"/>
                <a:gd name="T10" fmla="*/ 743 w 809"/>
                <a:gd name="T11" fmla="*/ 22 h 324"/>
                <a:gd name="T12" fmla="*/ 721 w 809"/>
                <a:gd name="T13" fmla="*/ 31 h 324"/>
                <a:gd name="T14" fmla="*/ 695 w 809"/>
                <a:gd name="T15" fmla="*/ 40 h 324"/>
                <a:gd name="T16" fmla="*/ 669 w 809"/>
                <a:gd name="T17" fmla="*/ 50 h 324"/>
                <a:gd name="T18" fmla="*/ 640 w 809"/>
                <a:gd name="T19" fmla="*/ 61 h 324"/>
                <a:gd name="T20" fmla="*/ 608 w 809"/>
                <a:gd name="T21" fmla="*/ 72 h 324"/>
                <a:gd name="T22" fmla="*/ 575 w 809"/>
                <a:gd name="T23" fmla="*/ 84 h 324"/>
                <a:gd name="T24" fmla="*/ 541 w 809"/>
                <a:gd name="T25" fmla="*/ 97 h 324"/>
                <a:gd name="T26" fmla="*/ 507 w 809"/>
                <a:gd name="T27" fmla="*/ 109 h 324"/>
                <a:gd name="T28" fmla="*/ 471 w 809"/>
                <a:gd name="T29" fmla="*/ 123 h 324"/>
                <a:gd name="T30" fmla="*/ 436 w 809"/>
                <a:gd name="T31" fmla="*/ 136 h 324"/>
                <a:gd name="T32" fmla="*/ 400 w 809"/>
                <a:gd name="T33" fmla="*/ 151 h 324"/>
                <a:gd name="T34" fmla="*/ 363 w 809"/>
                <a:gd name="T35" fmla="*/ 164 h 324"/>
                <a:gd name="T36" fmla="*/ 327 w 809"/>
                <a:gd name="T37" fmla="*/ 177 h 324"/>
                <a:gd name="T38" fmla="*/ 292 w 809"/>
                <a:gd name="T39" fmla="*/ 190 h 324"/>
                <a:gd name="T40" fmla="*/ 258 w 809"/>
                <a:gd name="T41" fmla="*/ 203 h 324"/>
                <a:gd name="T42" fmla="*/ 224 w 809"/>
                <a:gd name="T43" fmla="*/ 216 h 324"/>
                <a:gd name="T44" fmla="*/ 193 w 809"/>
                <a:gd name="T45" fmla="*/ 228 h 324"/>
                <a:gd name="T46" fmla="*/ 162 w 809"/>
                <a:gd name="T47" fmla="*/ 239 h 324"/>
                <a:gd name="T48" fmla="*/ 133 w 809"/>
                <a:gd name="T49" fmla="*/ 250 h 324"/>
                <a:gd name="T50" fmla="*/ 107 w 809"/>
                <a:gd name="T51" fmla="*/ 259 h 324"/>
                <a:gd name="T52" fmla="*/ 82 w 809"/>
                <a:gd name="T53" fmla="*/ 268 h 324"/>
                <a:gd name="T54" fmla="*/ 60 w 809"/>
                <a:gd name="T55" fmla="*/ 276 h 324"/>
                <a:gd name="T56" fmla="*/ 42 w 809"/>
                <a:gd name="T57" fmla="*/ 282 h 324"/>
                <a:gd name="T58" fmla="*/ 27 w 809"/>
                <a:gd name="T59" fmla="*/ 289 h 324"/>
                <a:gd name="T60" fmla="*/ 14 w 809"/>
                <a:gd name="T61" fmla="*/ 293 h 324"/>
                <a:gd name="T62" fmla="*/ 6 w 809"/>
                <a:gd name="T63" fmla="*/ 296 h 324"/>
                <a:gd name="T64" fmla="*/ 1 w 809"/>
                <a:gd name="T65" fmla="*/ 297 h 324"/>
                <a:gd name="T66" fmla="*/ 0 w 809"/>
                <a:gd name="T67" fmla="*/ 324 h 324"/>
                <a:gd name="T68" fmla="*/ 809 w 809"/>
                <a:gd name="T69" fmla="*/ 30 h 324"/>
                <a:gd name="T70" fmla="*/ 808 w 809"/>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9"/>
                <a:gd name="T109" fmla="*/ 0 h 324"/>
                <a:gd name="T110" fmla="*/ 809 w 809"/>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9" h="324">
                  <a:moveTo>
                    <a:pt x="808" y="0"/>
                  </a:moveTo>
                  <a:lnTo>
                    <a:pt x="802" y="2"/>
                  </a:lnTo>
                  <a:lnTo>
                    <a:pt x="792" y="5"/>
                  </a:lnTo>
                  <a:lnTo>
                    <a:pt x="779" y="10"/>
                  </a:lnTo>
                  <a:lnTo>
                    <a:pt x="763" y="16"/>
                  </a:lnTo>
                  <a:lnTo>
                    <a:pt x="743" y="22"/>
                  </a:lnTo>
                  <a:lnTo>
                    <a:pt x="721" y="31"/>
                  </a:lnTo>
                  <a:lnTo>
                    <a:pt x="695" y="40"/>
                  </a:lnTo>
                  <a:lnTo>
                    <a:pt x="669" y="50"/>
                  </a:lnTo>
                  <a:lnTo>
                    <a:pt x="640" y="61"/>
                  </a:lnTo>
                  <a:lnTo>
                    <a:pt x="608" y="72"/>
                  </a:lnTo>
                  <a:lnTo>
                    <a:pt x="575" y="84"/>
                  </a:lnTo>
                  <a:lnTo>
                    <a:pt x="541" y="97"/>
                  </a:lnTo>
                  <a:lnTo>
                    <a:pt x="507" y="109"/>
                  </a:lnTo>
                  <a:lnTo>
                    <a:pt x="471" y="123"/>
                  </a:lnTo>
                  <a:lnTo>
                    <a:pt x="436" y="136"/>
                  </a:lnTo>
                  <a:lnTo>
                    <a:pt x="400" y="151"/>
                  </a:lnTo>
                  <a:lnTo>
                    <a:pt x="363" y="164"/>
                  </a:lnTo>
                  <a:lnTo>
                    <a:pt x="327" y="177"/>
                  </a:lnTo>
                  <a:lnTo>
                    <a:pt x="292" y="190"/>
                  </a:lnTo>
                  <a:lnTo>
                    <a:pt x="258" y="203"/>
                  </a:lnTo>
                  <a:lnTo>
                    <a:pt x="224" y="216"/>
                  </a:lnTo>
                  <a:lnTo>
                    <a:pt x="193" y="228"/>
                  </a:lnTo>
                  <a:lnTo>
                    <a:pt x="162" y="239"/>
                  </a:lnTo>
                  <a:lnTo>
                    <a:pt x="133" y="250"/>
                  </a:lnTo>
                  <a:lnTo>
                    <a:pt x="107" y="259"/>
                  </a:lnTo>
                  <a:lnTo>
                    <a:pt x="82" y="268"/>
                  </a:lnTo>
                  <a:lnTo>
                    <a:pt x="60" y="276"/>
                  </a:lnTo>
                  <a:lnTo>
                    <a:pt x="42" y="282"/>
                  </a:lnTo>
                  <a:lnTo>
                    <a:pt x="27" y="289"/>
                  </a:lnTo>
                  <a:lnTo>
                    <a:pt x="14" y="293"/>
                  </a:lnTo>
                  <a:lnTo>
                    <a:pt x="6" y="296"/>
                  </a:lnTo>
                  <a:lnTo>
                    <a:pt x="1" y="297"/>
                  </a:lnTo>
                  <a:lnTo>
                    <a:pt x="0" y="324"/>
                  </a:lnTo>
                  <a:lnTo>
                    <a:pt x="809" y="30"/>
                  </a:lnTo>
                  <a:lnTo>
                    <a:pt x="808" y="0"/>
                  </a:lnTo>
                  <a:close/>
                </a:path>
              </a:pathLst>
            </a:custGeom>
            <a:solidFill>
              <a:srgbClr val="BF723F"/>
            </a:solidFill>
            <a:ln w="9525">
              <a:noFill/>
              <a:round/>
              <a:headEnd/>
              <a:tailEnd/>
            </a:ln>
          </p:spPr>
          <p:txBody>
            <a:bodyPr/>
            <a:lstStyle/>
            <a:p>
              <a:endParaRPr lang="el-GR"/>
            </a:p>
          </p:txBody>
        </p:sp>
        <p:sp>
          <p:nvSpPr>
            <p:cNvPr id="4118" name="Freeform 12"/>
            <p:cNvSpPr>
              <a:spLocks/>
            </p:cNvSpPr>
            <p:nvPr/>
          </p:nvSpPr>
          <p:spPr bwMode="auto">
            <a:xfrm flipH="1">
              <a:off x="4459" y="2060"/>
              <a:ext cx="793" cy="359"/>
            </a:xfrm>
            <a:custGeom>
              <a:avLst/>
              <a:gdLst>
                <a:gd name="T0" fmla="*/ 793 w 793"/>
                <a:gd name="T1" fmla="*/ 0 h 359"/>
                <a:gd name="T2" fmla="*/ 777 w 793"/>
                <a:gd name="T3" fmla="*/ 4 h 359"/>
                <a:gd name="T4" fmla="*/ 748 w 793"/>
                <a:gd name="T5" fmla="*/ 17 h 359"/>
                <a:gd name="T6" fmla="*/ 707 w 793"/>
                <a:gd name="T7" fmla="*/ 33 h 359"/>
                <a:gd name="T8" fmla="*/ 656 w 793"/>
                <a:gd name="T9" fmla="*/ 54 h 359"/>
                <a:gd name="T10" fmla="*/ 598 w 793"/>
                <a:gd name="T11" fmla="*/ 78 h 359"/>
                <a:gd name="T12" fmla="*/ 533 w 793"/>
                <a:gd name="T13" fmla="*/ 106 h 359"/>
                <a:gd name="T14" fmla="*/ 464 w 793"/>
                <a:gd name="T15" fmla="*/ 135 h 359"/>
                <a:gd name="T16" fmla="*/ 394 w 793"/>
                <a:gd name="T17" fmla="*/ 165 h 359"/>
                <a:gd name="T18" fmla="*/ 325 w 793"/>
                <a:gd name="T19" fmla="*/ 194 h 359"/>
                <a:gd name="T20" fmla="*/ 256 w 793"/>
                <a:gd name="T21" fmla="*/ 223 h 359"/>
                <a:gd name="T22" fmla="*/ 193 w 793"/>
                <a:gd name="T23" fmla="*/ 251 h 359"/>
                <a:gd name="T24" fmla="*/ 135 w 793"/>
                <a:gd name="T25" fmla="*/ 276 h 359"/>
                <a:gd name="T26" fmla="*/ 86 w 793"/>
                <a:gd name="T27" fmla="*/ 296 h 359"/>
                <a:gd name="T28" fmla="*/ 46 w 793"/>
                <a:gd name="T29" fmla="*/ 312 h 359"/>
                <a:gd name="T30" fmla="*/ 20 w 793"/>
                <a:gd name="T31" fmla="*/ 323 h 359"/>
                <a:gd name="T32" fmla="*/ 6 w 793"/>
                <a:gd name="T33" fmla="*/ 328 h 359"/>
                <a:gd name="T34" fmla="*/ 0 w 793"/>
                <a:gd name="T35" fmla="*/ 359 h 359"/>
                <a:gd name="T36" fmla="*/ 792 w 793"/>
                <a:gd name="T37" fmla="*/ 27 h 359"/>
                <a:gd name="T38" fmla="*/ 793 w 793"/>
                <a:gd name="T39" fmla="*/ 0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3"/>
                <a:gd name="T61" fmla="*/ 0 h 359"/>
                <a:gd name="T62" fmla="*/ 793 w 793"/>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3" h="359">
                  <a:moveTo>
                    <a:pt x="793" y="0"/>
                  </a:moveTo>
                  <a:lnTo>
                    <a:pt x="777" y="4"/>
                  </a:lnTo>
                  <a:lnTo>
                    <a:pt x="748" y="17"/>
                  </a:lnTo>
                  <a:lnTo>
                    <a:pt x="707" y="33"/>
                  </a:lnTo>
                  <a:lnTo>
                    <a:pt x="656" y="54"/>
                  </a:lnTo>
                  <a:lnTo>
                    <a:pt x="598" y="78"/>
                  </a:lnTo>
                  <a:lnTo>
                    <a:pt x="533" y="106"/>
                  </a:lnTo>
                  <a:lnTo>
                    <a:pt x="464" y="135"/>
                  </a:lnTo>
                  <a:lnTo>
                    <a:pt x="394" y="165"/>
                  </a:lnTo>
                  <a:lnTo>
                    <a:pt x="325" y="194"/>
                  </a:lnTo>
                  <a:lnTo>
                    <a:pt x="256" y="223"/>
                  </a:lnTo>
                  <a:lnTo>
                    <a:pt x="193" y="251"/>
                  </a:lnTo>
                  <a:lnTo>
                    <a:pt x="135" y="276"/>
                  </a:lnTo>
                  <a:lnTo>
                    <a:pt x="86" y="296"/>
                  </a:lnTo>
                  <a:lnTo>
                    <a:pt x="46" y="312"/>
                  </a:lnTo>
                  <a:lnTo>
                    <a:pt x="20" y="323"/>
                  </a:lnTo>
                  <a:lnTo>
                    <a:pt x="6" y="328"/>
                  </a:lnTo>
                  <a:lnTo>
                    <a:pt x="0" y="359"/>
                  </a:lnTo>
                  <a:lnTo>
                    <a:pt x="792" y="27"/>
                  </a:lnTo>
                  <a:lnTo>
                    <a:pt x="793" y="0"/>
                  </a:lnTo>
                  <a:close/>
                </a:path>
              </a:pathLst>
            </a:custGeom>
            <a:solidFill>
              <a:srgbClr val="BF723F"/>
            </a:solidFill>
            <a:ln w="9525">
              <a:noFill/>
              <a:round/>
              <a:headEnd/>
              <a:tailEnd/>
            </a:ln>
          </p:spPr>
          <p:txBody>
            <a:bodyPr/>
            <a:lstStyle/>
            <a:p>
              <a:endParaRPr lang="el-GR"/>
            </a:p>
          </p:txBody>
        </p:sp>
        <p:sp>
          <p:nvSpPr>
            <p:cNvPr id="4119" name="Freeform 13"/>
            <p:cNvSpPr>
              <a:spLocks/>
            </p:cNvSpPr>
            <p:nvPr/>
          </p:nvSpPr>
          <p:spPr bwMode="auto">
            <a:xfrm flipH="1">
              <a:off x="4411" y="2611"/>
              <a:ext cx="842" cy="235"/>
            </a:xfrm>
            <a:custGeom>
              <a:avLst/>
              <a:gdLst>
                <a:gd name="T0" fmla="*/ 839 w 842"/>
                <a:gd name="T1" fmla="*/ 0 h 235"/>
                <a:gd name="T2" fmla="*/ 832 w 842"/>
                <a:gd name="T3" fmla="*/ 2 h 235"/>
                <a:gd name="T4" fmla="*/ 823 w 842"/>
                <a:gd name="T5" fmla="*/ 4 h 235"/>
                <a:gd name="T6" fmla="*/ 809 w 842"/>
                <a:gd name="T7" fmla="*/ 8 h 235"/>
                <a:gd name="T8" fmla="*/ 791 w 842"/>
                <a:gd name="T9" fmla="*/ 11 h 235"/>
                <a:gd name="T10" fmla="*/ 772 w 842"/>
                <a:gd name="T11" fmla="*/ 17 h 235"/>
                <a:gd name="T12" fmla="*/ 748 w 842"/>
                <a:gd name="T13" fmla="*/ 22 h 235"/>
                <a:gd name="T14" fmla="*/ 722 w 842"/>
                <a:gd name="T15" fmla="*/ 29 h 235"/>
                <a:gd name="T16" fmla="*/ 694 w 842"/>
                <a:gd name="T17" fmla="*/ 36 h 235"/>
                <a:gd name="T18" fmla="*/ 664 w 842"/>
                <a:gd name="T19" fmla="*/ 44 h 235"/>
                <a:gd name="T20" fmla="*/ 631 w 842"/>
                <a:gd name="T21" fmla="*/ 51 h 235"/>
                <a:gd name="T22" fmla="*/ 597 w 842"/>
                <a:gd name="T23" fmla="*/ 60 h 235"/>
                <a:gd name="T24" fmla="*/ 562 w 842"/>
                <a:gd name="T25" fmla="*/ 68 h 235"/>
                <a:gd name="T26" fmla="*/ 526 w 842"/>
                <a:gd name="T27" fmla="*/ 78 h 235"/>
                <a:gd name="T28" fmla="*/ 490 w 842"/>
                <a:gd name="T29" fmla="*/ 86 h 235"/>
                <a:gd name="T30" fmla="*/ 452 w 842"/>
                <a:gd name="T31" fmla="*/ 96 h 235"/>
                <a:gd name="T32" fmla="*/ 415 w 842"/>
                <a:gd name="T33" fmla="*/ 106 h 235"/>
                <a:gd name="T34" fmla="*/ 376 w 842"/>
                <a:gd name="T35" fmla="*/ 114 h 235"/>
                <a:gd name="T36" fmla="*/ 339 w 842"/>
                <a:gd name="T37" fmla="*/ 124 h 235"/>
                <a:gd name="T38" fmla="*/ 302 w 842"/>
                <a:gd name="T39" fmla="*/ 132 h 235"/>
                <a:gd name="T40" fmla="*/ 267 w 842"/>
                <a:gd name="T41" fmla="*/ 142 h 235"/>
                <a:gd name="T42" fmla="*/ 232 w 842"/>
                <a:gd name="T43" fmla="*/ 151 h 235"/>
                <a:gd name="T44" fmla="*/ 198 w 842"/>
                <a:gd name="T45" fmla="*/ 159 h 235"/>
                <a:gd name="T46" fmla="*/ 166 w 842"/>
                <a:gd name="T47" fmla="*/ 166 h 235"/>
                <a:gd name="T48" fmla="*/ 137 w 842"/>
                <a:gd name="T49" fmla="*/ 174 h 235"/>
                <a:gd name="T50" fmla="*/ 109 w 842"/>
                <a:gd name="T51" fmla="*/ 181 h 235"/>
                <a:gd name="T52" fmla="*/ 84 w 842"/>
                <a:gd name="T53" fmla="*/ 187 h 235"/>
                <a:gd name="T54" fmla="*/ 62 w 842"/>
                <a:gd name="T55" fmla="*/ 193 h 235"/>
                <a:gd name="T56" fmla="*/ 43 w 842"/>
                <a:gd name="T57" fmla="*/ 198 h 235"/>
                <a:gd name="T58" fmla="*/ 26 w 842"/>
                <a:gd name="T59" fmla="*/ 201 h 235"/>
                <a:gd name="T60" fmla="*/ 14 w 842"/>
                <a:gd name="T61" fmla="*/ 204 h 235"/>
                <a:gd name="T62" fmla="*/ 5 w 842"/>
                <a:gd name="T63" fmla="*/ 206 h 235"/>
                <a:gd name="T64" fmla="*/ 0 w 842"/>
                <a:gd name="T65" fmla="*/ 207 h 235"/>
                <a:gd name="T66" fmla="*/ 4 w 842"/>
                <a:gd name="T67" fmla="*/ 235 h 235"/>
                <a:gd name="T68" fmla="*/ 842 w 842"/>
                <a:gd name="T69" fmla="*/ 28 h 235"/>
                <a:gd name="T70" fmla="*/ 839 w 842"/>
                <a:gd name="T71" fmla="*/ 0 h 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2"/>
                <a:gd name="T109" fmla="*/ 0 h 235"/>
                <a:gd name="T110" fmla="*/ 842 w 842"/>
                <a:gd name="T111" fmla="*/ 235 h 2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2" h="235">
                  <a:moveTo>
                    <a:pt x="839" y="0"/>
                  </a:moveTo>
                  <a:lnTo>
                    <a:pt x="832" y="2"/>
                  </a:lnTo>
                  <a:lnTo>
                    <a:pt x="823" y="4"/>
                  </a:lnTo>
                  <a:lnTo>
                    <a:pt x="809" y="8"/>
                  </a:lnTo>
                  <a:lnTo>
                    <a:pt x="791" y="11"/>
                  </a:lnTo>
                  <a:lnTo>
                    <a:pt x="772" y="17"/>
                  </a:lnTo>
                  <a:lnTo>
                    <a:pt x="748" y="22"/>
                  </a:lnTo>
                  <a:lnTo>
                    <a:pt x="722" y="29"/>
                  </a:lnTo>
                  <a:lnTo>
                    <a:pt x="694" y="36"/>
                  </a:lnTo>
                  <a:lnTo>
                    <a:pt x="664" y="44"/>
                  </a:lnTo>
                  <a:lnTo>
                    <a:pt x="631" y="51"/>
                  </a:lnTo>
                  <a:lnTo>
                    <a:pt x="597" y="60"/>
                  </a:lnTo>
                  <a:lnTo>
                    <a:pt x="562" y="68"/>
                  </a:lnTo>
                  <a:lnTo>
                    <a:pt x="526" y="78"/>
                  </a:lnTo>
                  <a:lnTo>
                    <a:pt x="490" y="86"/>
                  </a:lnTo>
                  <a:lnTo>
                    <a:pt x="452" y="96"/>
                  </a:lnTo>
                  <a:lnTo>
                    <a:pt x="415" y="106"/>
                  </a:lnTo>
                  <a:lnTo>
                    <a:pt x="376" y="114"/>
                  </a:lnTo>
                  <a:lnTo>
                    <a:pt x="339" y="124"/>
                  </a:lnTo>
                  <a:lnTo>
                    <a:pt x="302" y="132"/>
                  </a:lnTo>
                  <a:lnTo>
                    <a:pt x="267" y="142"/>
                  </a:lnTo>
                  <a:lnTo>
                    <a:pt x="232" y="151"/>
                  </a:lnTo>
                  <a:lnTo>
                    <a:pt x="198" y="159"/>
                  </a:lnTo>
                  <a:lnTo>
                    <a:pt x="166" y="166"/>
                  </a:lnTo>
                  <a:lnTo>
                    <a:pt x="137" y="174"/>
                  </a:lnTo>
                  <a:lnTo>
                    <a:pt x="109" y="181"/>
                  </a:lnTo>
                  <a:lnTo>
                    <a:pt x="84" y="187"/>
                  </a:lnTo>
                  <a:lnTo>
                    <a:pt x="62" y="193"/>
                  </a:lnTo>
                  <a:lnTo>
                    <a:pt x="43" y="198"/>
                  </a:lnTo>
                  <a:lnTo>
                    <a:pt x="26" y="201"/>
                  </a:lnTo>
                  <a:lnTo>
                    <a:pt x="14" y="204"/>
                  </a:lnTo>
                  <a:lnTo>
                    <a:pt x="5" y="206"/>
                  </a:lnTo>
                  <a:lnTo>
                    <a:pt x="0" y="207"/>
                  </a:lnTo>
                  <a:lnTo>
                    <a:pt x="4" y="235"/>
                  </a:lnTo>
                  <a:lnTo>
                    <a:pt x="842" y="28"/>
                  </a:lnTo>
                  <a:lnTo>
                    <a:pt x="839" y="0"/>
                  </a:lnTo>
                  <a:close/>
                </a:path>
              </a:pathLst>
            </a:custGeom>
            <a:solidFill>
              <a:srgbClr val="BF723F"/>
            </a:solidFill>
            <a:ln w="9525">
              <a:noFill/>
              <a:round/>
              <a:headEnd/>
              <a:tailEnd/>
            </a:ln>
          </p:spPr>
          <p:txBody>
            <a:bodyPr/>
            <a:lstStyle/>
            <a:p>
              <a:endParaRPr lang="el-GR"/>
            </a:p>
          </p:txBody>
        </p:sp>
        <p:sp>
          <p:nvSpPr>
            <p:cNvPr id="4120" name="Freeform 14"/>
            <p:cNvSpPr>
              <a:spLocks/>
            </p:cNvSpPr>
            <p:nvPr/>
          </p:nvSpPr>
          <p:spPr bwMode="auto">
            <a:xfrm flipH="1">
              <a:off x="4347" y="2840"/>
              <a:ext cx="859" cy="166"/>
            </a:xfrm>
            <a:custGeom>
              <a:avLst/>
              <a:gdLst>
                <a:gd name="T0" fmla="*/ 850 w 859"/>
                <a:gd name="T1" fmla="*/ 0 h 166"/>
                <a:gd name="T2" fmla="*/ 844 w 859"/>
                <a:gd name="T3" fmla="*/ 1 h 166"/>
                <a:gd name="T4" fmla="*/ 834 w 859"/>
                <a:gd name="T5" fmla="*/ 4 h 166"/>
                <a:gd name="T6" fmla="*/ 819 w 859"/>
                <a:gd name="T7" fmla="*/ 6 h 166"/>
                <a:gd name="T8" fmla="*/ 802 w 859"/>
                <a:gd name="T9" fmla="*/ 9 h 166"/>
                <a:gd name="T10" fmla="*/ 782 w 859"/>
                <a:gd name="T11" fmla="*/ 12 h 166"/>
                <a:gd name="T12" fmla="*/ 759 w 859"/>
                <a:gd name="T13" fmla="*/ 17 h 166"/>
                <a:gd name="T14" fmla="*/ 732 w 859"/>
                <a:gd name="T15" fmla="*/ 22 h 166"/>
                <a:gd name="T16" fmla="*/ 703 w 859"/>
                <a:gd name="T17" fmla="*/ 27 h 166"/>
                <a:gd name="T18" fmla="*/ 673 w 859"/>
                <a:gd name="T19" fmla="*/ 32 h 166"/>
                <a:gd name="T20" fmla="*/ 640 w 859"/>
                <a:gd name="T21" fmla="*/ 38 h 166"/>
                <a:gd name="T22" fmla="*/ 606 w 859"/>
                <a:gd name="T23" fmla="*/ 44 h 166"/>
                <a:gd name="T24" fmla="*/ 570 w 859"/>
                <a:gd name="T25" fmla="*/ 50 h 166"/>
                <a:gd name="T26" fmla="*/ 534 w 859"/>
                <a:gd name="T27" fmla="*/ 56 h 166"/>
                <a:gd name="T28" fmla="*/ 496 w 859"/>
                <a:gd name="T29" fmla="*/ 62 h 166"/>
                <a:gd name="T30" fmla="*/ 458 w 859"/>
                <a:gd name="T31" fmla="*/ 69 h 166"/>
                <a:gd name="T32" fmla="*/ 420 w 859"/>
                <a:gd name="T33" fmla="*/ 75 h 166"/>
                <a:gd name="T34" fmla="*/ 382 w 859"/>
                <a:gd name="T35" fmla="*/ 82 h 166"/>
                <a:gd name="T36" fmla="*/ 345 w 859"/>
                <a:gd name="T37" fmla="*/ 89 h 166"/>
                <a:gd name="T38" fmla="*/ 307 w 859"/>
                <a:gd name="T39" fmla="*/ 95 h 166"/>
                <a:gd name="T40" fmla="*/ 271 w 859"/>
                <a:gd name="T41" fmla="*/ 101 h 166"/>
                <a:gd name="T42" fmla="*/ 235 w 859"/>
                <a:gd name="T43" fmla="*/ 107 h 166"/>
                <a:gd name="T44" fmla="*/ 202 w 859"/>
                <a:gd name="T45" fmla="*/ 113 h 166"/>
                <a:gd name="T46" fmla="*/ 169 w 859"/>
                <a:gd name="T47" fmla="*/ 119 h 166"/>
                <a:gd name="T48" fmla="*/ 139 w 859"/>
                <a:gd name="T49" fmla="*/ 124 h 166"/>
                <a:gd name="T50" fmla="*/ 111 w 859"/>
                <a:gd name="T51" fmla="*/ 128 h 166"/>
                <a:gd name="T52" fmla="*/ 85 w 859"/>
                <a:gd name="T53" fmla="*/ 133 h 166"/>
                <a:gd name="T54" fmla="*/ 63 w 859"/>
                <a:gd name="T55" fmla="*/ 137 h 166"/>
                <a:gd name="T56" fmla="*/ 43 w 859"/>
                <a:gd name="T57" fmla="*/ 141 h 166"/>
                <a:gd name="T58" fmla="*/ 27 w 859"/>
                <a:gd name="T59" fmla="*/ 143 h 166"/>
                <a:gd name="T60" fmla="*/ 14 w 859"/>
                <a:gd name="T61" fmla="*/ 145 h 166"/>
                <a:gd name="T62" fmla="*/ 5 w 859"/>
                <a:gd name="T63" fmla="*/ 147 h 166"/>
                <a:gd name="T64" fmla="*/ 0 w 859"/>
                <a:gd name="T65" fmla="*/ 148 h 166"/>
                <a:gd name="T66" fmla="*/ 10 w 859"/>
                <a:gd name="T67" fmla="*/ 166 h 166"/>
                <a:gd name="T68" fmla="*/ 859 w 859"/>
                <a:gd name="T69" fmla="*/ 28 h 166"/>
                <a:gd name="T70" fmla="*/ 850 w 859"/>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9"/>
                <a:gd name="T109" fmla="*/ 0 h 166"/>
                <a:gd name="T110" fmla="*/ 859 w 859"/>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9" h="166">
                  <a:moveTo>
                    <a:pt x="850" y="0"/>
                  </a:moveTo>
                  <a:lnTo>
                    <a:pt x="844" y="1"/>
                  </a:lnTo>
                  <a:lnTo>
                    <a:pt x="834" y="4"/>
                  </a:lnTo>
                  <a:lnTo>
                    <a:pt x="819" y="6"/>
                  </a:lnTo>
                  <a:lnTo>
                    <a:pt x="802" y="9"/>
                  </a:lnTo>
                  <a:lnTo>
                    <a:pt x="782" y="12"/>
                  </a:lnTo>
                  <a:lnTo>
                    <a:pt x="759" y="17"/>
                  </a:lnTo>
                  <a:lnTo>
                    <a:pt x="732" y="22"/>
                  </a:lnTo>
                  <a:lnTo>
                    <a:pt x="703" y="27"/>
                  </a:lnTo>
                  <a:lnTo>
                    <a:pt x="673" y="32"/>
                  </a:lnTo>
                  <a:lnTo>
                    <a:pt x="640" y="38"/>
                  </a:lnTo>
                  <a:lnTo>
                    <a:pt x="606" y="44"/>
                  </a:lnTo>
                  <a:lnTo>
                    <a:pt x="570" y="50"/>
                  </a:lnTo>
                  <a:lnTo>
                    <a:pt x="534" y="56"/>
                  </a:lnTo>
                  <a:lnTo>
                    <a:pt x="496" y="62"/>
                  </a:lnTo>
                  <a:lnTo>
                    <a:pt x="458" y="69"/>
                  </a:lnTo>
                  <a:lnTo>
                    <a:pt x="420" y="75"/>
                  </a:lnTo>
                  <a:lnTo>
                    <a:pt x="382" y="82"/>
                  </a:lnTo>
                  <a:lnTo>
                    <a:pt x="345" y="89"/>
                  </a:lnTo>
                  <a:lnTo>
                    <a:pt x="307" y="95"/>
                  </a:lnTo>
                  <a:lnTo>
                    <a:pt x="271" y="101"/>
                  </a:lnTo>
                  <a:lnTo>
                    <a:pt x="235" y="107"/>
                  </a:lnTo>
                  <a:lnTo>
                    <a:pt x="202" y="113"/>
                  </a:lnTo>
                  <a:lnTo>
                    <a:pt x="169" y="119"/>
                  </a:lnTo>
                  <a:lnTo>
                    <a:pt x="139" y="124"/>
                  </a:lnTo>
                  <a:lnTo>
                    <a:pt x="111" y="128"/>
                  </a:lnTo>
                  <a:lnTo>
                    <a:pt x="85" y="133"/>
                  </a:lnTo>
                  <a:lnTo>
                    <a:pt x="63" y="137"/>
                  </a:lnTo>
                  <a:lnTo>
                    <a:pt x="43" y="141"/>
                  </a:lnTo>
                  <a:lnTo>
                    <a:pt x="27" y="143"/>
                  </a:lnTo>
                  <a:lnTo>
                    <a:pt x="14" y="145"/>
                  </a:lnTo>
                  <a:lnTo>
                    <a:pt x="5" y="147"/>
                  </a:lnTo>
                  <a:lnTo>
                    <a:pt x="0" y="148"/>
                  </a:lnTo>
                  <a:lnTo>
                    <a:pt x="10" y="166"/>
                  </a:lnTo>
                  <a:lnTo>
                    <a:pt x="859" y="28"/>
                  </a:lnTo>
                  <a:lnTo>
                    <a:pt x="850" y="0"/>
                  </a:lnTo>
                  <a:close/>
                </a:path>
              </a:pathLst>
            </a:custGeom>
            <a:solidFill>
              <a:srgbClr val="BF723F"/>
            </a:solidFill>
            <a:ln w="9525">
              <a:noFill/>
              <a:round/>
              <a:headEnd/>
              <a:tailEnd/>
            </a:ln>
          </p:spPr>
          <p:txBody>
            <a:bodyPr/>
            <a:lstStyle/>
            <a:p>
              <a:endParaRPr lang="el-GR"/>
            </a:p>
          </p:txBody>
        </p:sp>
        <p:sp>
          <p:nvSpPr>
            <p:cNvPr id="4121" name="Freeform 15"/>
            <p:cNvSpPr>
              <a:spLocks/>
            </p:cNvSpPr>
            <p:nvPr/>
          </p:nvSpPr>
          <p:spPr bwMode="auto">
            <a:xfrm flipH="1">
              <a:off x="4273" y="3017"/>
              <a:ext cx="871" cy="123"/>
            </a:xfrm>
            <a:custGeom>
              <a:avLst/>
              <a:gdLst>
                <a:gd name="T0" fmla="*/ 858 w 871"/>
                <a:gd name="T1" fmla="*/ 0 h 123"/>
                <a:gd name="T2" fmla="*/ 852 w 871"/>
                <a:gd name="T3" fmla="*/ 1 h 123"/>
                <a:gd name="T4" fmla="*/ 842 w 871"/>
                <a:gd name="T5" fmla="*/ 2 h 123"/>
                <a:gd name="T6" fmla="*/ 828 w 871"/>
                <a:gd name="T7" fmla="*/ 5 h 123"/>
                <a:gd name="T8" fmla="*/ 811 w 871"/>
                <a:gd name="T9" fmla="*/ 7 h 123"/>
                <a:gd name="T10" fmla="*/ 790 w 871"/>
                <a:gd name="T11" fmla="*/ 10 h 123"/>
                <a:gd name="T12" fmla="*/ 766 w 871"/>
                <a:gd name="T13" fmla="*/ 12 h 123"/>
                <a:gd name="T14" fmla="*/ 739 w 871"/>
                <a:gd name="T15" fmla="*/ 16 h 123"/>
                <a:gd name="T16" fmla="*/ 710 w 871"/>
                <a:gd name="T17" fmla="*/ 19 h 123"/>
                <a:gd name="T18" fmla="*/ 680 w 871"/>
                <a:gd name="T19" fmla="*/ 23 h 123"/>
                <a:gd name="T20" fmla="*/ 646 w 871"/>
                <a:gd name="T21" fmla="*/ 26 h 123"/>
                <a:gd name="T22" fmla="*/ 612 w 871"/>
                <a:gd name="T23" fmla="*/ 31 h 123"/>
                <a:gd name="T24" fmla="*/ 576 w 871"/>
                <a:gd name="T25" fmla="*/ 35 h 123"/>
                <a:gd name="T26" fmla="*/ 539 w 871"/>
                <a:gd name="T27" fmla="*/ 40 h 123"/>
                <a:gd name="T28" fmla="*/ 501 w 871"/>
                <a:gd name="T29" fmla="*/ 45 h 123"/>
                <a:gd name="T30" fmla="*/ 463 w 871"/>
                <a:gd name="T31" fmla="*/ 48 h 123"/>
                <a:gd name="T32" fmla="*/ 424 w 871"/>
                <a:gd name="T33" fmla="*/ 53 h 123"/>
                <a:gd name="T34" fmla="*/ 385 w 871"/>
                <a:gd name="T35" fmla="*/ 58 h 123"/>
                <a:gd name="T36" fmla="*/ 348 w 871"/>
                <a:gd name="T37" fmla="*/ 63 h 123"/>
                <a:gd name="T38" fmla="*/ 309 w 871"/>
                <a:gd name="T39" fmla="*/ 68 h 123"/>
                <a:gd name="T40" fmla="*/ 273 w 871"/>
                <a:gd name="T41" fmla="*/ 71 h 123"/>
                <a:gd name="T42" fmla="*/ 238 w 871"/>
                <a:gd name="T43" fmla="*/ 76 h 123"/>
                <a:gd name="T44" fmla="*/ 204 w 871"/>
                <a:gd name="T45" fmla="*/ 80 h 123"/>
                <a:gd name="T46" fmla="*/ 171 w 871"/>
                <a:gd name="T47" fmla="*/ 83 h 123"/>
                <a:gd name="T48" fmla="*/ 141 w 871"/>
                <a:gd name="T49" fmla="*/ 87 h 123"/>
                <a:gd name="T50" fmla="*/ 112 w 871"/>
                <a:gd name="T51" fmla="*/ 91 h 123"/>
                <a:gd name="T52" fmla="*/ 86 w 871"/>
                <a:gd name="T53" fmla="*/ 94 h 123"/>
                <a:gd name="T54" fmla="*/ 63 w 871"/>
                <a:gd name="T55" fmla="*/ 97 h 123"/>
                <a:gd name="T56" fmla="*/ 44 w 871"/>
                <a:gd name="T57" fmla="*/ 99 h 123"/>
                <a:gd name="T58" fmla="*/ 27 w 871"/>
                <a:gd name="T59" fmla="*/ 102 h 123"/>
                <a:gd name="T60" fmla="*/ 14 w 871"/>
                <a:gd name="T61" fmla="*/ 103 h 123"/>
                <a:gd name="T62" fmla="*/ 5 w 871"/>
                <a:gd name="T63" fmla="*/ 104 h 123"/>
                <a:gd name="T64" fmla="*/ 0 w 871"/>
                <a:gd name="T65" fmla="*/ 105 h 123"/>
                <a:gd name="T66" fmla="*/ 10 w 871"/>
                <a:gd name="T67" fmla="*/ 123 h 123"/>
                <a:gd name="T68" fmla="*/ 871 w 871"/>
                <a:gd name="T69" fmla="*/ 25 h 123"/>
                <a:gd name="T70" fmla="*/ 858 w 871"/>
                <a:gd name="T71" fmla="*/ 0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1"/>
                <a:gd name="T109" fmla="*/ 0 h 123"/>
                <a:gd name="T110" fmla="*/ 871 w 871"/>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1" h="123">
                  <a:moveTo>
                    <a:pt x="858" y="0"/>
                  </a:moveTo>
                  <a:lnTo>
                    <a:pt x="852" y="1"/>
                  </a:lnTo>
                  <a:lnTo>
                    <a:pt x="842" y="2"/>
                  </a:lnTo>
                  <a:lnTo>
                    <a:pt x="828" y="5"/>
                  </a:lnTo>
                  <a:lnTo>
                    <a:pt x="811" y="7"/>
                  </a:lnTo>
                  <a:lnTo>
                    <a:pt x="790" y="10"/>
                  </a:lnTo>
                  <a:lnTo>
                    <a:pt x="766" y="12"/>
                  </a:lnTo>
                  <a:lnTo>
                    <a:pt x="739" y="16"/>
                  </a:lnTo>
                  <a:lnTo>
                    <a:pt x="710" y="19"/>
                  </a:lnTo>
                  <a:lnTo>
                    <a:pt x="680" y="23"/>
                  </a:lnTo>
                  <a:lnTo>
                    <a:pt x="646" y="26"/>
                  </a:lnTo>
                  <a:lnTo>
                    <a:pt x="612" y="31"/>
                  </a:lnTo>
                  <a:lnTo>
                    <a:pt x="576" y="35"/>
                  </a:lnTo>
                  <a:lnTo>
                    <a:pt x="539" y="40"/>
                  </a:lnTo>
                  <a:lnTo>
                    <a:pt x="501" y="45"/>
                  </a:lnTo>
                  <a:lnTo>
                    <a:pt x="463" y="48"/>
                  </a:lnTo>
                  <a:lnTo>
                    <a:pt x="424" y="53"/>
                  </a:lnTo>
                  <a:lnTo>
                    <a:pt x="385" y="58"/>
                  </a:lnTo>
                  <a:lnTo>
                    <a:pt x="348" y="63"/>
                  </a:lnTo>
                  <a:lnTo>
                    <a:pt x="309" y="68"/>
                  </a:lnTo>
                  <a:lnTo>
                    <a:pt x="273" y="71"/>
                  </a:lnTo>
                  <a:lnTo>
                    <a:pt x="238" y="76"/>
                  </a:lnTo>
                  <a:lnTo>
                    <a:pt x="204" y="80"/>
                  </a:lnTo>
                  <a:lnTo>
                    <a:pt x="171" y="83"/>
                  </a:lnTo>
                  <a:lnTo>
                    <a:pt x="141" y="87"/>
                  </a:lnTo>
                  <a:lnTo>
                    <a:pt x="112" y="91"/>
                  </a:lnTo>
                  <a:lnTo>
                    <a:pt x="86" y="94"/>
                  </a:lnTo>
                  <a:lnTo>
                    <a:pt x="63" y="97"/>
                  </a:lnTo>
                  <a:lnTo>
                    <a:pt x="44" y="99"/>
                  </a:lnTo>
                  <a:lnTo>
                    <a:pt x="27" y="102"/>
                  </a:lnTo>
                  <a:lnTo>
                    <a:pt x="14" y="103"/>
                  </a:lnTo>
                  <a:lnTo>
                    <a:pt x="5" y="104"/>
                  </a:lnTo>
                  <a:lnTo>
                    <a:pt x="0" y="105"/>
                  </a:lnTo>
                  <a:lnTo>
                    <a:pt x="10" y="123"/>
                  </a:lnTo>
                  <a:lnTo>
                    <a:pt x="871" y="25"/>
                  </a:lnTo>
                  <a:lnTo>
                    <a:pt x="858" y="0"/>
                  </a:lnTo>
                  <a:close/>
                </a:path>
              </a:pathLst>
            </a:custGeom>
            <a:solidFill>
              <a:srgbClr val="BF723F"/>
            </a:solidFill>
            <a:ln w="9525">
              <a:noFill/>
              <a:round/>
              <a:headEnd/>
              <a:tailEnd/>
            </a:ln>
          </p:spPr>
          <p:txBody>
            <a:bodyPr/>
            <a:lstStyle/>
            <a:p>
              <a:endParaRPr lang="el-GR"/>
            </a:p>
          </p:txBody>
        </p:sp>
        <p:sp>
          <p:nvSpPr>
            <p:cNvPr id="4122" name="Freeform 16"/>
            <p:cNvSpPr>
              <a:spLocks/>
            </p:cNvSpPr>
            <p:nvPr/>
          </p:nvSpPr>
          <p:spPr bwMode="auto">
            <a:xfrm flipH="1">
              <a:off x="4196" y="3151"/>
              <a:ext cx="886" cy="95"/>
            </a:xfrm>
            <a:custGeom>
              <a:avLst/>
              <a:gdLst>
                <a:gd name="T0" fmla="*/ 871 w 886"/>
                <a:gd name="T1" fmla="*/ 0 h 95"/>
                <a:gd name="T2" fmla="*/ 865 w 886"/>
                <a:gd name="T3" fmla="*/ 1 h 95"/>
                <a:gd name="T4" fmla="*/ 855 w 886"/>
                <a:gd name="T5" fmla="*/ 3 h 95"/>
                <a:gd name="T6" fmla="*/ 841 w 886"/>
                <a:gd name="T7" fmla="*/ 4 h 95"/>
                <a:gd name="T8" fmla="*/ 823 w 886"/>
                <a:gd name="T9" fmla="*/ 6 h 95"/>
                <a:gd name="T10" fmla="*/ 802 w 886"/>
                <a:gd name="T11" fmla="*/ 7 h 95"/>
                <a:gd name="T12" fmla="*/ 778 w 886"/>
                <a:gd name="T13" fmla="*/ 10 h 95"/>
                <a:gd name="T14" fmla="*/ 751 w 886"/>
                <a:gd name="T15" fmla="*/ 12 h 95"/>
                <a:gd name="T16" fmla="*/ 721 w 886"/>
                <a:gd name="T17" fmla="*/ 15 h 95"/>
                <a:gd name="T18" fmla="*/ 689 w 886"/>
                <a:gd name="T19" fmla="*/ 18 h 95"/>
                <a:gd name="T20" fmla="*/ 657 w 886"/>
                <a:gd name="T21" fmla="*/ 21 h 95"/>
                <a:gd name="T22" fmla="*/ 622 w 886"/>
                <a:gd name="T23" fmla="*/ 23 h 95"/>
                <a:gd name="T24" fmla="*/ 584 w 886"/>
                <a:gd name="T25" fmla="*/ 27 h 95"/>
                <a:gd name="T26" fmla="*/ 546 w 886"/>
                <a:gd name="T27" fmla="*/ 29 h 95"/>
                <a:gd name="T28" fmla="*/ 509 w 886"/>
                <a:gd name="T29" fmla="*/ 33 h 95"/>
                <a:gd name="T30" fmla="*/ 469 w 886"/>
                <a:gd name="T31" fmla="*/ 37 h 95"/>
                <a:gd name="T32" fmla="*/ 430 w 886"/>
                <a:gd name="T33" fmla="*/ 39 h 95"/>
                <a:gd name="T34" fmla="*/ 391 w 886"/>
                <a:gd name="T35" fmla="*/ 43 h 95"/>
                <a:gd name="T36" fmla="*/ 353 w 886"/>
                <a:gd name="T37" fmla="*/ 45 h 95"/>
                <a:gd name="T38" fmla="*/ 314 w 886"/>
                <a:gd name="T39" fmla="*/ 49 h 95"/>
                <a:gd name="T40" fmla="*/ 276 w 886"/>
                <a:gd name="T41" fmla="*/ 51 h 95"/>
                <a:gd name="T42" fmla="*/ 240 w 886"/>
                <a:gd name="T43" fmla="*/ 55 h 95"/>
                <a:gd name="T44" fmla="*/ 206 w 886"/>
                <a:gd name="T45" fmla="*/ 57 h 95"/>
                <a:gd name="T46" fmla="*/ 172 w 886"/>
                <a:gd name="T47" fmla="*/ 60 h 95"/>
                <a:gd name="T48" fmla="*/ 142 w 886"/>
                <a:gd name="T49" fmla="*/ 62 h 95"/>
                <a:gd name="T50" fmla="*/ 113 w 886"/>
                <a:gd name="T51" fmla="*/ 64 h 95"/>
                <a:gd name="T52" fmla="*/ 87 w 886"/>
                <a:gd name="T53" fmla="*/ 67 h 95"/>
                <a:gd name="T54" fmla="*/ 63 w 886"/>
                <a:gd name="T55" fmla="*/ 69 h 95"/>
                <a:gd name="T56" fmla="*/ 44 w 886"/>
                <a:gd name="T57" fmla="*/ 70 h 95"/>
                <a:gd name="T58" fmla="*/ 27 w 886"/>
                <a:gd name="T59" fmla="*/ 73 h 95"/>
                <a:gd name="T60" fmla="*/ 13 w 886"/>
                <a:gd name="T61" fmla="*/ 74 h 95"/>
                <a:gd name="T62" fmla="*/ 5 w 886"/>
                <a:gd name="T63" fmla="*/ 74 h 95"/>
                <a:gd name="T64" fmla="*/ 0 w 886"/>
                <a:gd name="T65" fmla="*/ 75 h 95"/>
                <a:gd name="T66" fmla="*/ 15 w 886"/>
                <a:gd name="T67" fmla="*/ 95 h 95"/>
                <a:gd name="T68" fmla="*/ 886 w 886"/>
                <a:gd name="T69" fmla="*/ 27 h 95"/>
                <a:gd name="T70" fmla="*/ 871 w 886"/>
                <a:gd name="T71" fmla="*/ 0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6"/>
                <a:gd name="T109" fmla="*/ 0 h 95"/>
                <a:gd name="T110" fmla="*/ 886 w 886"/>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6" h="95">
                  <a:moveTo>
                    <a:pt x="871" y="0"/>
                  </a:moveTo>
                  <a:lnTo>
                    <a:pt x="865" y="1"/>
                  </a:lnTo>
                  <a:lnTo>
                    <a:pt x="855" y="3"/>
                  </a:lnTo>
                  <a:lnTo>
                    <a:pt x="841" y="4"/>
                  </a:lnTo>
                  <a:lnTo>
                    <a:pt x="823" y="6"/>
                  </a:lnTo>
                  <a:lnTo>
                    <a:pt x="802" y="7"/>
                  </a:lnTo>
                  <a:lnTo>
                    <a:pt x="778" y="10"/>
                  </a:lnTo>
                  <a:lnTo>
                    <a:pt x="751" y="12"/>
                  </a:lnTo>
                  <a:lnTo>
                    <a:pt x="721" y="15"/>
                  </a:lnTo>
                  <a:lnTo>
                    <a:pt x="689" y="18"/>
                  </a:lnTo>
                  <a:lnTo>
                    <a:pt x="657" y="21"/>
                  </a:lnTo>
                  <a:lnTo>
                    <a:pt x="622" y="23"/>
                  </a:lnTo>
                  <a:lnTo>
                    <a:pt x="584" y="27"/>
                  </a:lnTo>
                  <a:lnTo>
                    <a:pt x="546" y="29"/>
                  </a:lnTo>
                  <a:lnTo>
                    <a:pt x="509" y="33"/>
                  </a:lnTo>
                  <a:lnTo>
                    <a:pt x="469" y="37"/>
                  </a:lnTo>
                  <a:lnTo>
                    <a:pt x="430" y="39"/>
                  </a:lnTo>
                  <a:lnTo>
                    <a:pt x="391" y="43"/>
                  </a:lnTo>
                  <a:lnTo>
                    <a:pt x="353" y="45"/>
                  </a:lnTo>
                  <a:lnTo>
                    <a:pt x="314" y="49"/>
                  </a:lnTo>
                  <a:lnTo>
                    <a:pt x="276" y="51"/>
                  </a:lnTo>
                  <a:lnTo>
                    <a:pt x="240" y="55"/>
                  </a:lnTo>
                  <a:lnTo>
                    <a:pt x="206" y="57"/>
                  </a:lnTo>
                  <a:lnTo>
                    <a:pt x="172" y="60"/>
                  </a:lnTo>
                  <a:lnTo>
                    <a:pt x="142" y="62"/>
                  </a:lnTo>
                  <a:lnTo>
                    <a:pt x="113" y="64"/>
                  </a:lnTo>
                  <a:lnTo>
                    <a:pt x="87" y="67"/>
                  </a:lnTo>
                  <a:lnTo>
                    <a:pt x="63" y="69"/>
                  </a:lnTo>
                  <a:lnTo>
                    <a:pt x="44" y="70"/>
                  </a:lnTo>
                  <a:lnTo>
                    <a:pt x="27" y="73"/>
                  </a:lnTo>
                  <a:lnTo>
                    <a:pt x="13" y="74"/>
                  </a:lnTo>
                  <a:lnTo>
                    <a:pt x="5" y="74"/>
                  </a:lnTo>
                  <a:lnTo>
                    <a:pt x="0" y="75"/>
                  </a:lnTo>
                  <a:lnTo>
                    <a:pt x="15" y="95"/>
                  </a:lnTo>
                  <a:lnTo>
                    <a:pt x="886" y="27"/>
                  </a:lnTo>
                  <a:lnTo>
                    <a:pt x="871" y="0"/>
                  </a:lnTo>
                  <a:close/>
                </a:path>
              </a:pathLst>
            </a:custGeom>
            <a:solidFill>
              <a:srgbClr val="BF723F"/>
            </a:solidFill>
            <a:ln w="9525">
              <a:noFill/>
              <a:round/>
              <a:headEnd/>
              <a:tailEnd/>
            </a:ln>
          </p:spPr>
          <p:txBody>
            <a:bodyPr/>
            <a:lstStyle/>
            <a:p>
              <a:endParaRPr lang="el-GR"/>
            </a:p>
          </p:txBody>
        </p:sp>
        <p:sp>
          <p:nvSpPr>
            <p:cNvPr id="4123" name="Freeform 17"/>
            <p:cNvSpPr>
              <a:spLocks/>
            </p:cNvSpPr>
            <p:nvPr/>
          </p:nvSpPr>
          <p:spPr bwMode="auto">
            <a:xfrm flipH="1">
              <a:off x="4525" y="2098"/>
              <a:ext cx="404" cy="1186"/>
            </a:xfrm>
            <a:custGeom>
              <a:avLst/>
              <a:gdLst>
                <a:gd name="T0" fmla="*/ 123 w 404"/>
                <a:gd name="T1" fmla="*/ 41 h 1186"/>
                <a:gd name="T2" fmla="*/ 98 w 404"/>
                <a:gd name="T3" fmla="*/ 165 h 1186"/>
                <a:gd name="T4" fmla="*/ 97 w 404"/>
                <a:gd name="T5" fmla="*/ 338 h 1186"/>
                <a:gd name="T6" fmla="*/ 122 w 404"/>
                <a:gd name="T7" fmla="*/ 551 h 1186"/>
                <a:gd name="T8" fmla="*/ 161 w 404"/>
                <a:gd name="T9" fmla="*/ 730 h 1186"/>
                <a:gd name="T10" fmla="*/ 192 w 404"/>
                <a:gd name="T11" fmla="*/ 837 h 1186"/>
                <a:gd name="T12" fmla="*/ 226 w 404"/>
                <a:gd name="T13" fmla="*/ 929 h 1186"/>
                <a:gd name="T14" fmla="*/ 263 w 404"/>
                <a:gd name="T15" fmla="*/ 1004 h 1186"/>
                <a:gd name="T16" fmla="*/ 298 w 404"/>
                <a:gd name="T17" fmla="*/ 1065 h 1186"/>
                <a:gd name="T18" fmla="*/ 332 w 404"/>
                <a:gd name="T19" fmla="*/ 1114 h 1186"/>
                <a:gd name="T20" fmla="*/ 363 w 404"/>
                <a:gd name="T21" fmla="*/ 1148 h 1186"/>
                <a:gd name="T22" fmla="*/ 392 w 404"/>
                <a:gd name="T23" fmla="*/ 1171 h 1186"/>
                <a:gd name="T24" fmla="*/ 392 w 404"/>
                <a:gd name="T25" fmla="*/ 1180 h 1186"/>
                <a:gd name="T26" fmla="*/ 362 w 404"/>
                <a:gd name="T27" fmla="*/ 1185 h 1186"/>
                <a:gd name="T28" fmla="*/ 327 w 404"/>
                <a:gd name="T29" fmla="*/ 1186 h 1186"/>
                <a:gd name="T30" fmla="*/ 296 w 404"/>
                <a:gd name="T31" fmla="*/ 1183 h 1186"/>
                <a:gd name="T32" fmla="*/ 278 w 404"/>
                <a:gd name="T33" fmla="*/ 1175 h 1186"/>
                <a:gd name="T34" fmla="*/ 259 w 404"/>
                <a:gd name="T35" fmla="*/ 1156 h 1186"/>
                <a:gd name="T36" fmla="*/ 233 w 404"/>
                <a:gd name="T37" fmla="*/ 1122 h 1186"/>
                <a:gd name="T38" fmla="*/ 202 w 404"/>
                <a:gd name="T39" fmla="*/ 1074 h 1186"/>
                <a:gd name="T40" fmla="*/ 169 w 404"/>
                <a:gd name="T41" fmla="*/ 1013 h 1186"/>
                <a:gd name="T42" fmla="*/ 134 w 404"/>
                <a:gd name="T43" fmla="*/ 938 h 1186"/>
                <a:gd name="T44" fmla="*/ 101 w 404"/>
                <a:gd name="T45" fmla="*/ 852 h 1186"/>
                <a:gd name="T46" fmla="*/ 72 w 404"/>
                <a:gd name="T47" fmla="*/ 755 h 1186"/>
                <a:gd name="T48" fmla="*/ 37 w 404"/>
                <a:gd name="T49" fmla="*/ 593 h 1186"/>
                <a:gd name="T50" fmla="*/ 9 w 404"/>
                <a:gd name="T51" fmla="*/ 384 h 1186"/>
                <a:gd name="T52" fmla="*/ 0 w 404"/>
                <a:gd name="T53" fmla="*/ 207 h 1186"/>
                <a:gd name="T54" fmla="*/ 8 w 404"/>
                <a:gd name="T55" fmla="*/ 91 h 1186"/>
                <a:gd name="T56" fmla="*/ 31 w 404"/>
                <a:gd name="T57" fmla="*/ 50 h 1186"/>
                <a:gd name="T58" fmla="*/ 60 w 404"/>
                <a:gd name="T59" fmla="*/ 28 h 1186"/>
                <a:gd name="T60" fmla="*/ 93 w 404"/>
                <a:gd name="T61" fmla="*/ 12 h 1186"/>
                <a:gd name="T62" fmla="*/ 127 w 404"/>
                <a:gd name="T63" fmla="*/ 3 h 1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186"/>
                <a:gd name="T98" fmla="*/ 404 w 404"/>
                <a:gd name="T99" fmla="*/ 1186 h 1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186">
                  <a:moveTo>
                    <a:pt x="144" y="0"/>
                  </a:moveTo>
                  <a:lnTo>
                    <a:pt x="123" y="41"/>
                  </a:lnTo>
                  <a:lnTo>
                    <a:pt x="108" y="96"/>
                  </a:lnTo>
                  <a:lnTo>
                    <a:pt x="98" y="165"/>
                  </a:lnTo>
                  <a:lnTo>
                    <a:pt x="94" y="246"/>
                  </a:lnTo>
                  <a:lnTo>
                    <a:pt x="97" y="338"/>
                  </a:lnTo>
                  <a:lnTo>
                    <a:pt x="106" y="440"/>
                  </a:lnTo>
                  <a:lnTo>
                    <a:pt x="122" y="551"/>
                  </a:lnTo>
                  <a:lnTo>
                    <a:pt x="146" y="671"/>
                  </a:lnTo>
                  <a:lnTo>
                    <a:pt x="161" y="730"/>
                  </a:lnTo>
                  <a:lnTo>
                    <a:pt x="177" y="786"/>
                  </a:lnTo>
                  <a:lnTo>
                    <a:pt x="192" y="837"/>
                  </a:lnTo>
                  <a:lnTo>
                    <a:pt x="209" y="885"/>
                  </a:lnTo>
                  <a:lnTo>
                    <a:pt x="226" y="929"/>
                  </a:lnTo>
                  <a:lnTo>
                    <a:pt x="244" y="968"/>
                  </a:lnTo>
                  <a:lnTo>
                    <a:pt x="263" y="1004"/>
                  </a:lnTo>
                  <a:lnTo>
                    <a:pt x="280" y="1036"/>
                  </a:lnTo>
                  <a:lnTo>
                    <a:pt x="298" y="1065"/>
                  </a:lnTo>
                  <a:lnTo>
                    <a:pt x="315" y="1092"/>
                  </a:lnTo>
                  <a:lnTo>
                    <a:pt x="332" y="1114"/>
                  </a:lnTo>
                  <a:lnTo>
                    <a:pt x="349" y="1133"/>
                  </a:lnTo>
                  <a:lnTo>
                    <a:pt x="363" y="1148"/>
                  </a:lnTo>
                  <a:lnTo>
                    <a:pt x="378" y="1161"/>
                  </a:lnTo>
                  <a:lnTo>
                    <a:pt x="392" y="1171"/>
                  </a:lnTo>
                  <a:lnTo>
                    <a:pt x="404" y="1177"/>
                  </a:lnTo>
                  <a:lnTo>
                    <a:pt x="392" y="1180"/>
                  </a:lnTo>
                  <a:lnTo>
                    <a:pt x="378" y="1184"/>
                  </a:lnTo>
                  <a:lnTo>
                    <a:pt x="362" y="1185"/>
                  </a:lnTo>
                  <a:lnTo>
                    <a:pt x="345" y="1186"/>
                  </a:lnTo>
                  <a:lnTo>
                    <a:pt x="327" y="1186"/>
                  </a:lnTo>
                  <a:lnTo>
                    <a:pt x="311" y="1184"/>
                  </a:lnTo>
                  <a:lnTo>
                    <a:pt x="296" y="1183"/>
                  </a:lnTo>
                  <a:lnTo>
                    <a:pt x="284" y="1179"/>
                  </a:lnTo>
                  <a:lnTo>
                    <a:pt x="278" y="1175"/>
                  </a:lnTo>
                  <a:lnTo>
                    <a:pt x="270" y="1167"/>
                  </a:lnTo>
                  <a:lnTo>
                    <a:pt x="259" y="1156"/>
                  </a:lnTo>
                  <a:lnTo>
                    <a:pt x="247" y="1140"/>
                  </a:lnTo>
                  <a:lnTo>
                    <a:pt x="233" y="1122"/>
                  </a:lnTo>
                  <a:lnTo>
                    <a:pt x="218" y="1099"/>
                  </a:lnTo>
                  <a:lnTo>
                    <a:pt x="202" y="1074"/>
                  </a:lnTo>
                  <a:lnTo>
                    <a:pt x="186" y="1045"/>
                  </a:lnTo>
                  <a:lnTo>
                    <a:pt x="169" y="1013"/>
                  </a:lnTo>
                  <a:lnTo>
                    <a:pt x="152" y="977"/>
                  </a:lnTo>
                  <a:lnTo>
                    <a:pt x="134" y="938"/>
                  </a:lnTo>
                  <a:lnTo>
                    <a:pt x="118" y="897"/>
                  </a:lnTo>
                  <a:lnTo>
                    <a:pt x="101" y="852"/>
                  </a:lnTo>
                  <a:lnTo>
                    <a:pt x="87" y="805"/>
                  </a:lnTo>
                  <a:lnTo>
                    <a:pt x="72" y="755"/>
                  </a:lnTo>
                  <a:lnTo>
                    <a:pt x="59" y="702"/>
                  </a:lnTo>
                  <a:lnTo>
                    <a:pt x="37" y="593"/>
                  </a:lnTo>
                  <a:lnTo>
                    <a:pt x="21" y="487"/>
                  </a:lnTo>
                  <a:lnTo>
                    <a:pt x="9" y="384"/>
                  </a:lnTo>
                  <a:lnTo>
                    <a:pt x="2" y="291"/>
                  </a:lnTo>
                  <a:lnTo>
                    <a:pt x="0" y="207"/>
                  </a:lnTo>
                  <a:lnTo>
                    <a:pt x="2" y="141"/>
                  </a:lnTo>
                  <a:lnTo>
                    <a:pt x="8" y="91"/>
                  </a:lnTo>
                  <a:lnTo>
                    <a:pt x="18" y="64"/>
                  </a:lnTo>
                  <a:lnTo>
                    <a:pt x="31" y="50"/>
                  </a:lnTo>
                  <a:lnTo>
                    <a:pt x="45" y="38"/>
                  </a:lnTo>
                  <a:lnTo>
                    <a:pt x="60" y="28"/>
                  </a:lnTo>
                  <a:lnTo>
                    <a:pt x="76" y="20"/>
                  </a:lnTo>
                  <a:lnTo>
                    <a:pt x="93" y="12"/>
                  </a:lnTo>
                  <a:lnTo>
                    <a:pt x="110" y="6"/>
                  </a:lnTo>
                  <a:lnTo>
                    <a:pt x="127" y="3"/>
                  </a:lnTo>
                  <a:lnTo>
                    <a:pt x="144" y="0"/>
                  </a:lnTo>
                  <a:close/>
                </a:path>
              </a:pathLst>
            </a:custGeom>
            <a:solidFill>
              <a:srgbClr val="BF723F"/>
            </a:solidFill>
            <a:ln w="9525">
              <a:noFill/>
              <a:round/>
              <a:headEnd/>
              <a:tailEnd/>
            </a:ln>
          </p:spPr>
          <p:txBody>
            <a:bodyPr/>
            <a:lstStyle/>
            <a:p>
              <a:endParaRPr lang="el-GR"/>
            </a:p>
          </p:txBody>
        </p:sp>
        <p:sp>
          <p:nvSpPr>
            <p:cNvPr id="4124" name="Freeform 18"/>
            <p:cNvSpPr>
              <a:spLocks/>
            </p:cNvSpPr>
            <p:nvPr/>
          </p:nvSpPr>
          <p:spPr bwMode="auto">
            <a:xfrm flipH="1">
              <a:off x="3305" y="2867"/>
              <a:ext cx="65" cy="158"/>
            </a:xfrm>
            <a:custGeom>
              <a:avLst/>
              <a:gdLst>
                <a:gd name="T0" fmla="*/ 51 w 65"/>
                <a:gd name="T1" fmla="*/ 5 h 158"/>
                <a:gd name="T2" fmla="*/ 65 w 65"/>
                <a:gd name="T3" fmla="*/ 0 h 158"/>
                <a:gd name="T4" fmla="*/ 65 w 65"/>
                <a:gd name="T5" fmla="*/ 18 h 158"/>
                <a:gd name="T6" fmla="*/ 62 w 65"/>
                <a:gd name="T7" fmla="*/ 40 h 158"/>
                <a:gd name="T8" fmla="*/ 54 w 65"/>
                <a:gd name="T9" fmla="*/ 64 h 158"/>
                <a:gd name="T10" fmla="*/ 46 w 65"/>
                <a:gd name="T11" fmla="*/ 89 h 158"/>
                <a:gd name="T12" fmla="*/ 35 w 65"/>
                <a:gd name="T13" fmla="*/ 114 h 158"/>
                <a:gd name="T14" fmla="*/ 25 w 65"/>
                <a:gd name="T15" fmla="*/ 134 h 158"/>
                <a:gd name="T16" fmla="*/ 17 w 65"/>
                <a:gd name="T17" fmla="*/ 150 h 158"/>
                <a:gd name="T18" fmla="*/ 11 w 65"/>
                <a:gd name="T19" fmla="*/ 158 h 158"/>
                <a:gd name="T20" fmla="*/ 7 w 65"/>
                <a:gd name="T21" fmla="*/ 158 h 158"/>
                <a:gd name="T22" fmla="*/ 5 w 65"/>
                <a:gd name="T23" fmla="*/ 157 h 158"/>
                <a:gd name="T24" fmla="*/ 2 w 65"/>
                <a:gd name="T25" fmla="*/ 157 h 158"/>
                <a:gd name="T26" fmla="*/ 0 w 65"/>
                <a:gd name="T27" fmla="*/ 157 h 158"/>
                <a:gd name="T28" fmla="*/ 5 w 65"/>
                <a:gd name="T29" fmla="*/ 147 h 158"/>
                <a:gd name="T30" fmla="*/ 13 w 65"/>
                <a:gd name="T31" fmla="*/ 132 h 158"/>
                <a:gd name="T32" fmla="*/ 23 w 65"/>
                <a:gd name="T33" fmla="*/ 111 h 158"/>
                <a:gd name="T34" fmla="*/ 34 w 65"/>
                <a:gd name="T35" fmla="*/ 88 h 158"/>
                <a:gd name="T36" fmla="*/ 43 w 65"/>
                <a:gd name="T37" fmla="*/ 65 h 158"/>
                <a:gd name="T38" fmla="*/ 49 w 65"/>
                <a:gd name="T39" fmla="*/ 42 h 158"/>
                <a:gd name="T40" fmla="*/ 53 w 65"/>
                <a:gd name="T41" fmla="*/ 22 h 158"/>
                <a:gd name="T42" fmla="*/ 51 w 65"/>
                <a:gd name="T43" fmla="*/ 5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158"/>
                <a:gd name="T68" fmla="*/ 65 w 65"/>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158">
                  <a:moveTo>
                    <a:pt x="51" y="5"/>
                  </a:moveTo>
                  <a:lnTo>
                    <a:pt x="65" y="0"/>
                  </a:lnTo>
                  <a:lnTo>
                    <a:pt x="65" y="18"/>
                  </a:lnTo>
                  <a:lnTo>
                    <a:pt x="62" y="40"/>
                  </a:lnTo>
                  <a:lnTo>
                    <a:pt x="54" y="64"/>
                  </a:lnTo>
                  <a:lnTo>
                    <a:pt x="46" y="89"/>
                  </a:lnTo>
                  <a:lnTo>
                    <a:pt x="35" y="114"/>
                  </a:lnTo>
                  <a:lnTo>
                    <a:pt x="25" y="134"/>
                  </a:lnTo>
                  <a:lnTo>
                    <a:pt x="17" y="150"/>
                  </a:lnTo>
                  <a:lnTo>
                    <a:pt x="11" y="158"/>
                  </a:lnTo>
                  <a:lnTo>
                    <a:pt x="7" y="158"/>
                  </a:lnTo>
                  <a:lnTo>
                    <a:pt x="5" y="157"/>
                  </a:lnTo>
                  <a:lnTo>
                    <a:pt x="2" y="157"/>
                  </a:lnTo>
                  <a:lnTo>
                    <a:pt x="0" y="157"/>
                  </a:lnTo>
                  <a:lnTo>
                    <a:pt x="5" y="147"/>
                  </a:lnTo>
                  <a:lnTo>
                    <a:pt x="13" y="132"/>
                  </a:lnTo>
                  <a:lnTo>
                    <a:pt x="23" y="111"/>
                  </a:lnTo>
                  <a:lnTo>
                    <a:pt x="34" y="88"/>
                  </a:lnTo>
                  <a:lnTo>
                    <a:pt x="43" y="65"/>
                  </a:lnTo>
                  <a:lnTo>
                    <a:pt x="49" y="42"/>
                  </a:lnTo>
                  <a:lnTo>
                    <a:pt x="53" y="22"/>
                  </a:lnTo>
                  <a:lnTo>
                    <a:pt x="51" y="5"/>
                  </a:lnTo>
                  <a:close/>
                </a:path>
              </a:pathLst>
            </a:custGeom>
            <a:solidFill>
              <a:srgbClr val="260000"/>
            </a:solidFill>
            <a:ln w="9525">
              <a:noFill/>
              <a:round/>
              <a:headEnd/>
              <a:tailEnd/>
            </a:ln>
          </p:spPr>
          <p:txBody>
            <a:bodyPr/>
            <a:lstStyle/>
            <a:p>
              <a:endParaRPr lang="el-GR"/>
            </a:p>
          </p:txBody>
        </p:sp>
        <p:sp>
          <p:nvSpPr>
            <p:cNvPr id="4125" name="Freeform 19"/>
            <p:cNvSpPr>
              <a:spLocks/>
            </p:cNvSpPr>
            <p:nvPr/>
          </p:nvSpPr>
          <p:spPr bwMode="auto">
            <a:xfrm flipH="1">
              <a:off x="3713" y="2944"/>
              <a:ext cx="103" cy="107"/>
            </a:xfrm>
            <a:custGeom>
              <a:avLst/>
              <a:gdLst>
                <a:gd name="T0" fmla="*/ 103 w 103"/>
                <a:gd name="T1" fmla="*/ 97 h 107"/>
                <a:gd name="T2" fmla="*/ 90 w 103"/>
                <a:gd name="T3" fmla="*/ 104 h 107"/>
                <a:gd name="T4" fmla="*/ 75 w 103"/>
                <a:gd name="T5" fmla="*/ 107 h 107"/>
                <a:gd name="T6" fmla="*/ 61 w 103"/>
                <a:gd name="T7" fmla="*/ 106 h 107"/>
                <a:gd name="T8" fmla="*/ 45 w 103"/>
                <a:gd name="T9" fmla="*/ 102 h 107"/>
                <a:gd name="T10" fmla="*/ 31 w 103"/>
                <a:gd name="T11" fmla="*/ 95 h 107"/>
                <a:gd name="T12" fmla="*/ 18 w 103"/>
                <a:gd name="T13" fmla="*/ 84 h 107"/>
                <a:gd name="T14" fmla="*/ 8 w 103"/>
                <a:gd name="T15" fmla="*/ 70 h 107"/>
                <a:gd name="T16" fmla="*/ 2 w 103"/>
                <a:gd name="T17" fmla="*/ 55 h 107"/>
                <a:gd name="T18" fmla="*/ 0 w 103"/>
                <a:gd name="T19" fmla="*/ 39 h 107"/>
                <a:gd name="T20" fmla="*/ 0 w 103"/>
                <a:gd name="T21" fmla="*/ 24 h 107"/>
                <a:gd name="T22" fmla="*/ 5 w 103"/>
                <a:gd name="T23" fmla="*/ 14 h 107"/>
                <a:gd name="T24" fmla="*/ 11 w 103"/>
                <a:gd name="T25" fmla="*/ 5 h 107"/>
                <a:gd name="T26" fmla="*/ 19 w 103"/>
                <a:gd name="T27" fmla="*/ 0 h 107"/>
                <a:gd name="T28" fmla="*/ 29 w 103"/>
                <a:gd name="T29" fmla="*/ 0 h 107"/>
                <a:gd name="T30" fmla="*/ 41 w 103"/>
                <a:gd name="T31" fmla="*/ 5 h 107"/>
                <a:gd name="T32" fmla="*/ 53 w 103"/>
                <a:gd name="T33" fmla="*/ 15 h 107"/>
                <a:gd name="T34" fmla="*/ 46 w 103"/>
                <a:gd name="T35" fmla="*/ 16 h 107"/>
                <a:gd name="T36" fmla="*/ 39 w 103"/>
                <a:gd name="T37" fmla="*/ 20 h 107"/>
                <a:gd name="T38" fmla="*/ 31 w 103"/>
                <a:gd name="T39" fmla="*/ 27 h 107"/>
                <a:gd name="T40" fmla="*/ 29 w 103"/>
                <a:gd name="T41" fmla="*/ 35 h 107"/>
                <a:gd name="T42" fmla="*/ 33 w 103"/>
                <a:gd name="T43" fmla="*/ 47 h 107"/>
                <a:gd name="T44" fmla="*/ 45 w 103"/>
                <a:gd name="T45" fmla="*/ 62 h 107"/>
                <a:gd name="T46" fmla="*/ 67 w 103"/>
                <a:gd name="T47" fmla="*/ 79 h 107"/>
                <a:gd name="T48" fmla="*/ 103 w 103"/>
                <a:gd name="T49" fmla="*/ 97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07"/>
                <a:gd name="T77" fmla="*/ 103 w 10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07">
                  <a:moveTo>
                    <a:pt x="103" y="97"/>
                  </a:moveTo>
                  <a:lnTo>
                    <a:pt x="90" y="104"/>
                  </a:lnTo>
                  <a:lnTo>
                    <a:pt x="75" y="107"/>
                  </a:lnTo>
                  <a:lnTo>
                    <a:pt x="61" y="106"/>
                  </a:lnTo>
                  <a:lnTo>
                    <a:pt x="45" y="102"/>
                  </a:lnTo>
                  <a:lnTo>
                    <a:pt x="31" y="95"/>
                  </a:lnTo>
                  <a:lnTo>
                    <a:pt x="18" y="84"/>
                  </a:lnTo>
                  <a:lnTo>
                    <a:pt x="8" y="70"/>
                  </a:lnTo>
                  <a:lnTo>
                    <a:pt x="2" y="55"/>
                  </a:lnTo>
                  <a:lnTo>
                    <a:pt x="0" y="39"/>
                  </a:lnTo>
                  <a:lnTo>
                    <a:pt x="0" y="24"/>
                  </a:lnTo>
                  <a:lnTo>
                    <a:pt x="5" y="14"/>
                  </a:lnTo>
                  <a:lnTo>
                    <a:pt x="11" y="5"/>
                  </a:lnTo>
                  <a:lnTo>
                    <a:pt x="19" y="0"/>
                  </a:lnTo>
                  <a:lnTo>
                    <a:pt x="29" y="0"/>
                  </a:lnTo>
                  <a:lnTo>
                    <a:pt x="41" y="5"/>
                  </a:lnTo>
                  <a:lnTo>
                    <a:pt x="53" y="15"/>
                  </a:lnTo>
                  <a:lnTo>
                    <a:pt x="46" y="16"/>
                  </a:lnTo>
                  <a:lnTo>
                    <a:pt x="39" y="20"/>
                  </a:lnTo>
                  <a:lnTo>
                    <a:pt x="31" y="27"/>
                  </a:lnTo>
                  <a:lnTo>
                    <a:pt x="29" y="35"/>
                  </a:lnTo>
                  <a:lnTo>
                    <a:pt x="33" y="47"/>
                  </a:lnTo>
                  <a:lnTo>
                    <a:pt x="45" y="62"/>
                  </a:lnTo>
                  <a:lnTo>
                    <a:pt x="67" y="79"/>
                  </a:lnTo>
                  <a:lnTo>
                    <a:pt x="103" y="97"/>
                  </a:lnTo>
                  <a:close/>
                </a:path>
              </a:pathLst>
            </a:custGeom>
            <a:solidFill>
              <a:srgbClr val="660000"/>
            </a:solidFill>
            <a:ln w="9525">
              <a:noFill/>
              <a:round/>
              <a:headEnd/>
              <a:tailEnd/>
            </a:ln>
          </p:spPr>
          <p:txBody>
            <a:bodyPr/>
            <a:lstStyle/>
            <a:p>
              <a:endParaRPr lang="el-GR"/>
            </a:p>
          </p:txBody>
        </p:sp>
        <p:sp>
          <p:nvSpPr>
            <p:cNvPr id="4126" name="Freeform 20"/>
            <p:cNvSpPr>
              <a:spLocks/>
            </p:cNvSpPr>
            <p:nvPr/>
          </p:nvSpPr>
          <p:spPr bwMode="auto">
            <a:xfrm flipH="1">
              <a:off x="3633" y="2903"/>
              <a:ext cx="145" cy="103"/>
            </a:xfrm>
            <a:custGeom>
              <a:avLst/>
              <a:gdLst>
                <a:gd name="T0" fmla="*/ 129 w 145"/>
                <a:gd name="T1" fmla="*/ 0 h 103"/>
                <a:gd name="T2" fmla="*/ 145 w 145"/>
                <a:gd name="T3" fmla="*/ 5 h 103"/>
                <a:gd name="T4" fmla="*/ 135 w 145"/>
                <a:gd name="T5" fmla="*/ 21 h 103"/>
                <a:gd name="T6" fmla="*/ 118 w 145"/>
                <a:gd name="T7" fmla="*/ 36 h 103"/>
                <a:gd name="T8" fmla="*/ 99 w 145"/>
                <a:gd name="T9" fmla="*/ 52 h 103"/>
                <a:gd name="T10" fmla="*/ 77 w 145"/>
                <a:gd name="T11" fmla="*/ 67 h 103"/>
                <a:gd name="T12" fmla="*/ 54 w 145"/>
                <a:gd name="T13" fmla="*/ 80 h 103"/>
                <a:gd name="T14" fmla="*/ 35 w 145"/>
                <a:gd name="T15" fmla="*/ 91 h 103"/>
                <a:gd name="T16" fmla="*/ 18 w 145"/>
                <a:gd name="T17" fmla="*/ 99 h 103"/>
                <a:gd name="T18" fmla="*/ 8 w 145"/>
                <a:gd name="T19" fmla="*/ 103 h 103"/>
                <a:gd name="T20" fmla="*/ 6 w 145"/>
                <a:gd name="T21" fmla="*/ 101 h 103"/>
                <a:gd name="T22" fmla="*/ 3 w 145"/>
                <a:gd name="T23" fmla="*/ 99 h 103"/>
                <a:gd name="T24" fmla="*/ 2 w 145"/>
                <a:gd name="T25" fmla="*/ 98 h 103"/>
                <a:gd name="T26" fmla="*/ 0 w 145"/>
                <a:gd name="T27" fmla="*/ 96 h 103"/>
                <a:gd name="T28" fmla="*/ 9 w 145"/>
                <a:gd name="T29" fmla="*/ 91 h 103"/>
                <a:gd name="T30" fmla="*/ 25 w 145"/>
                <a:gd name="T31" fmla="*/ 82 h 103"/>
                <a:gd name="T32" fmla="*/ 44 w 145"/>
                <a:gd name="T33" fmla="*/ 72 h 103"/>
                <a:gd name="T34" fmla="*/ 66 w 145"/>
                <a:gd name="T35" fmla="*/ 58 h 103"/>
                <a:gd name="T36" fmla="*/ 88 w 145"/>
                <a:gd name="T37" fmla="*/ 45 h 103"/>
                <a:gd name="T38" fmla="*/ 107 w 145"/>
                <a:gd name="T39" fmla="*/ 30 h 103"/>
                <a:gd name="T40" fmla="*/ 122 w 145"/>
                <a:gd name="T41" fmla="*/ 15 h 103"/>
                <a:gd name="T42" fmla="*/ 129 w 145"/>
                <a:gd name="T43" fmla="*/ 0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03"/>
                <a:gd name="T68" fmla="*/ 145 w 145"/>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03">
                  <a:moveTo>
                    <a:pt x="129" y="0"/>
                  </a:moveTo>
                  <a:lnTo>
                    <a:pt x="145" y="5"/>
                  </a:lnTo>
                  <a:lnTo>
                    <a:pt x="135" y="21"/>
                  </a:lnTo>
                  <a:lnTo>
                    <a:pt x="118" y="36"/>
                  </a:lnTo>
                  <a:lnTo>
                    <a:pt x="99" y="52"/>
                  </a:lnTo>
                  <a:lnTo>
                    <a:pt x="77" y="67"/>
                  </a:lnTo>
                  <a:lnTo>
                    <a:pt x="54" y="80"/>
                  </a:lnTo>
                  <a:lnTo>
                    <a:pt x="35" y="91"/>
                  </a:lnTo>
                  <a:lnTo>
                    <a:pt x="18" y="99"/>
                  </a:lnTo>
                  <a:lnTo>
                    <a:pt x="8" y="103"/>
                  </a:lnTo>
                  <a:lnTo>
                    <a:pt x="6" y="101"/>
                  </a:lnTo>
                  <a:lnTo>
                    <a:pt x="3" y="99"/>
                  </a:lnTo>
                  <a:lnTo>
                    <a:pt x="2" y="98"/>
                  </a:lnTo>
                  <a:lnTo>
                    <a:pt x="0" y="96"/>
                  </a:lnTo>
                  <a:lnTo>
                    <a:pt x="9" y="91"/>
                  </a:lnTo>
                  <a:lnTo>
                    <a:pt x="25" y="82"/>
                  </a:lnTo>
                  <a:lnTo>
                    <a:pt x="44" y="72"/>
                  </a:lnTo>
                  <a:lnTo>
                    <a:pt x="66" y="58"/>
                  </a:lnTo>
                  <a:lnTo>
                    <a:pt x="88" y="45"/>
                  </a:lnTo>
                  <a:lnTo>
                    <a:pt x="107" y="30"/>
                  </a:lnTo>
                  <a:lnTo>
                    <a:pt x="122" y="15"/>
                  </a:lnTo>
                  <a:lnTo>
                    <a:pt x="129" y="0"/>
                  </a:lnTo>
                  <a:close/>
                </a:path>
              </a:pathLst>
            </a:custGeom>
            <a:solidFill>
              <a:srgbClr val="260000"/>
            </a:solidFill>
            <a:ln w="9525">
              <a:noFill/>
              <a:round/>
              <a:headEnd/>
              <a:tailEnd/>
            </a:ln>
          </p:spPr>
          <p:txBody>
            <a:bodyPr/>
            <a:lstStyle/>
            <a:p>
              <a:endParaRPr lang="el-GR"/>
            </a:p>
          </p:txBody>
        </p:sp>
        <p:sp>
          <p:nvSpPr>
            <p:cNvPr id="4127" name="Freeform 21"/>
            <p:cNvSpPr>
              <a:spLocks/>
            </p:cNvSpPr>
            <p:nvPr/>
          </p:nvSpPr>
          <p:spPr bwMode="auto">
            <a:xfrm flipH="1">
              <a:off x="3837" y="2902"/>
              <a:ext cx="199" cy="171"/>
            </a:xfrm>
            <a:custGeom>
              <a:avLst/>
              <a:gdLst>
                <a:gd name="T0" fmla="*/ 158 w 199"/>
                <a:gd name="T1" fmla="*/ 46 h 171"/>
                <a:gd name="T2" fmla="*/ 141 w 199"/>
                <a:gd name="T3" fmla="*/ 48 h 171"/>
                <a:gd name="T4" fmla="*/ 123 w 199"/>
                <a:gd name="T5" fmla="*/ 54 h 171"/>
                <a:gd name="T6" fmla="*/ 102 w 199"/>
                <a:gd name="T7" fmla="*/ 63 h 171"/>
                <a:gd name="T8" fmla="*/ 82 w 199"/>
                <a:gd name="T9" fmla="*/ 75 h 171"/>
                <a:gd name="T10" fmla="*/ 60 w 199"/>
                <a:gd name="T11" fmla="*/ 91 h 171"/>
                <a:gd name="T12" fmla="*/ 41 w 199"/>
                <a:gd name="T13" fmla="*/ 111 h 171"/>
                <a:gd name="T14" fmla="*/ 23 w 199"/>
                <a:gd name="T15" fmla="*/ 134 h 171"/>
                <a:gd name="T16" fmla="*/ 8 w 199"/>
                <a:gd name="T17" fmla="*/ 163 h 171"/>
                <a:gd name="T18" fmla="*/ 2 w 199"/>
                <a:gd name="T19" fmla="*/ 171 h 171"/>
                <a:gd name="T20" fmla="*/ 0 w 199"/>
                <a:gd name="T21" fmla="*/ 164 h 171"/>
                <a:gd name="T22" fmla="*/ 1 w 199"/>
                <a:gd name="T23" fmla="*/ 148 h 171"/>
                <a:gd name="T24" fmla="*/ 9 w 199"/>
                <a:gd name="T25" fmla="*/ 126 h 171"/>
                <a:gd name="T26" fmla="*/ 20 w 199"/>
                <a:gd name="T27" fmla="*/ 109 h 171"/>
                <a:gd name="T28" fmla="*/ 36 w 199"/>
                <a:gd name="T29" fmla="*/ 91 h 171"/>
                <a:gd name="T30" fmla="*/ 55 w 199"/>
                <a:gd name="T31" fmla="*/ 73 h 171"/>
                <a:gd name="T32" fmla="*/ 77 w 199"/>
                <a:gd name="T33" fmla="*/ 56 h 171"/>
                <a:gd name="T34" fmla="*/ 104 w 199"/>
                <a:gd name="T35" fmla="*/ 39 h 171"/>
                <a:gd name="T36" fmla="*/ 133 w 199"/>
                <a:gd name="T37" fmla="*/ 23 h 171"/>
                <a:gd name="T38" fmla="*/ 164 w 199"/>
                <a:gd name="T39" fmla="*/ 11 h 171"/>
                <a:gd name="T40" fmla="*/ 199 w 199"/>
                <a:gd name="T41" fmla="*/ 0 h 171"/>
                <a:gd name="T42" fmla="*/ 190 w 199"/>
                <a:gd name="T43" fmla="*/ 6 h 171"/>
                <a:gd name="T44" fmla="*/ 181 w 199"/>
                <a:gd name="T45" fmla="*/ 12 h 171"/>
                <a:gd name="T46" fmla="*/ 173 w 199"/>
                <a:gd name="T47" fmla="*/ 17 h 171"/>
                <a:gd name="T48" fmla="*/ 164 w 199"/>
                <a:gd name="T49" fmla="*/ 23 h 171"/>
                <a:gd name="T50" fmla="*/ 159 w 199"/>
                <a:gd name="T51" fmla="*/ 29 h 171"/>
                <a:gd name="T52" fmla="*/ 156 w 199"/>
                <a:gd name="T53" fmla="*/ 34 h 171"/>
                <a:gd name="T54" fmla="*/ 155 w 199"/>
                <a:gd name="T55" fmla="*/ 40 h 171"/>
                <a:gd name="T56" fmla="*/ 158 w 199"/>
                <a:gd name="T57" fmla="*/ 46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171"/>
                <a:gd name="T89" fmla="*/ 199 w 19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171">
                  <a:moveTo>
                    <a:pt x="158" y="46"/>
                  </a:moveTo>
                  <a:lnTo>
                    <a:pt x="141" y="48"/>
                  </a:lnTo>
                  <a:lnTo>
                    <a:pt x="123" y="54"/>
                  </a:lnTo>
                  <a:lnTo>
                    <a:pt x="102" y="63"/>
                  </a:lnTo>
                  <a:lnTo>
                    <a:pt x="82" y="75"/>
                  </a:lnTo>
                  <a:lnTo>
                    <a:pt x="60" y="91"/>
                  </a:lnTo>
                  <a:lnTo>
                    <a:pt x="41" y="111"/>
                  </a:lnTo>
                  <a:lnTo>
                    <a:pt x="23" y="134"/>
                  </a:lnTo>
                  <a:lnTo>
                    <a:pt x="8" y="163"/>
                  </a:lnTo>
                  <a:lnTo>
                    <a:pt x="2" y="171"/>
                  </a:lnTo>
                  <a:lnTo>
                    <a:pt x="0" y="164"/>
                  </a:lnTo>
                  <a:lnTo>
                    <a:pt x="1" y="148"/>
                  </a:lnTo>
                  <a:lnTo>
                    <a:pt x="9" y="126"/>
                  </a:lnTo>
                  <a:lnTo>
                    <a:pt x="20" y="109"/>
                  </a:lnTo>
                  <a:lnTo>
                    <a:pt x="36" y="91"/>
                  </a:lnTo>
                  <a:lnTo>
                    <a:pt x="55" y="73"/>
                  </a:lnTo>
                  <a:lnTo>
                    <a:pt x="77" y="56"/>
                  </a:lnTo>
                  <a:lnTo>
                    <a:pt x="104" y="39"/>
                  </a:lnTo>
                  <a:lnTo>
                    <a:pt x="133" y="23"/>
                  </a:lnTo>
                  <a:lnTo>
                    <a:pt x="164" y="11"/>
                  </a:lnTo>
                  <a:lnTo>
                    <a:pt x="199" y="0"/>
                  </a:lnTo>
                  <a:lnTo>
                    <a:pt x="190" y="6"/>
                  </a:lnTo>
                  <a:lnTo>
                    <a:pt x="181" y="12"/>
                  </a:lnTo>
                  <a:lnTo>
                    <a:pt x="173" y="17"/>
                  </a:lnTo>
                  <a:lnTo>
                    <a:pt x="164" y="23"/>
                  </a:lnTo>
                  <a:lnTo>
                    <a:pt x="159" y="29"/>
                  </a:lnTo>
                  <a:lnTo>
                    <a:pt x="156" y="34"/>
                  </a:lnTo>
                  <a:lnTo>
                    <a:pt x="155" y="40"/>
                  </a:lnTo>
                  <a:lnTo>
                    <a:pt x="158" y="46"/>
                  </a:lnTo>
                  <a:close/>
                </a:path>
              </a:pathLst>
            </a:custGeom>
            <a:solidFill>
              <a:srgbClr val="D85959"/>
            </a:solidFill>
            <a:ln w="9525">
              <a:noFill/>
              <a:round/>
              <a:headEnd/>
              <a:tailEnd/>
            </a:ln>
          </p:spPr>
          <p:txBody>
            <a:bodyPr/>
            <a:lstStyle/>
            <a:p>
              <a:endParaRPr lang="el-GR"/>
            </a:p>
          </p:txBody>
        </p:sp>
        <p:sp>
          <p:nvSpPr>
            <p:cNvPr id="4128" name="Freeform 22"/>
            <p:cNvSpPr>
              <a:spLocks/>
            </p:cNvSpPr>
            <p:nvPr/>
          </p:nvSpPr>
          <p:spPr bwMode="auto">
            <a:xfrm flipH="1">
              <a:off x="4056" y="1983"/>
              <a:ext cx="117" cy="86"/>
            </a:xfrm>
            <a:custGeom>
              <a:avLst/>
              <a:gdLst>
                <a:gd name="T0" fmla="*/ 115 w 117"/>
                <a:gd name="T1" fmla="*/ 0 h 86"/>
                <a:gd name="T2" fmla="*/ 117 w 117"/>
                <a:gd name="T3" fmla="*/ 15 h 86"/>
                <a:gd name="T4" fmla="*/ 116 w 117"/>
                <a:gd name="T5" fmla="*/ 29 h 86"/>
                <a:gd name="T6" fmla="*/ 111 w 117"/>
                <a:gd name="T7" fmla="*/ 44 h 86"/>
                <a:gd name="T8" fmla="*/ 104 w 117"/>
                <a:gd name="T9" fmla="*/ 57 h 86"/>
                <a:gd name="T10" fmla="*/ 93 w 117"/>
                <a:gd name="T11" fmla="*/ 69 h 86"/>
                <a:gd name="T12" fmla="*/ 80 w 117"/>
                <a:gd name="T13" fmla="*/ 79 h 86"/>
                <a:gd name="T14" fmla="*/ 65 w 117"/>
                <a:gd name="T15" fmla="*/ 85 h 86"/>
                <a:gd name="T16" fmla="*/ 48 w 117"/>
                <a:gd name="T17" fmla="*/ 86 h 86"/>
                <a:gd name="T18" fmla="*/ 32 w 117"/>
                <a:gd name="T19" fmla="*/ 85 h 86"/>
                <a:gd name="T20" fmla="*/ 19 w 117"/>
                <a:gd name="T21" fmla="*/ 80 h 86"/>
                <a:gd name="T22" fmla="*/ 8 w 117"/>
                <a:gd name="T23" fmla="*/ 74 h 86"/>
                <a:gd name="T24" fmla="*/ 2 w 117"/>
                <a:gd name="T25" fmla="*/ 66 h 86"/>
                <a:gd name="T26" fmla="*/ 0 w 117"/>
                <a:gd name="T27" fmla="*/ 56 h 86"/>
                <a:gd name="T28" fmla="*/ 2 w 117"/>
                <a:gd name="T29" fmla="*/ 46 h 86"/>
                <a:gd name="T30" fmla="*/ 9 w 117"/>
                <a:gd name="T31" fmla="*/ 37 h 86"/>
                <a:gd name="T32" fmla="*/ 21 w 117"/>
                <a:gd name="T33" fmla="*/ 27 h 86"/>
                <a:gd name="T34" fmla="*/ 21 w 117"/>
                <a:gd name="T35" fmla="*/ 34 h 86"/>
                <a:gd name="T36" fmla="*/ 23 w 117"/>
                <a:gd name="T37" fmla="*/ 43 h 86"/>
                <a:gd name="T38" fmla="*/ 29 w 117"/>
                <a:gd name="T39" fmla="*/ 51 h 86"/>
                <a:gd name="T40" fmla="*/ 37 w 117"/>
                <a:gd name="T41" fmla="*/ 56 h 86"/>
                <a:gd name="T42" fmla="*/ 49 w 117"/>
                <a:gd name="T43" fmla="*/ 56 h 86"/>
                <a:gd name="T44" fmla="*/ 66 w 117"/>
                <a:gd name="T45" fmla="*/ 48 h 86"/>
                <a:gd name="T46" fmla="*/ 88 w 117"/>
                <a:gd name="T47" fmla="*/ 31 h 86"/>
                <a:gd name="T48" fmla="*/ 115 w 117"/>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86"/>
                <a:gd name="T77" fmla="*/ 117 w 117"/>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86">
                  <a:moveTo>
                    <a:pt x="115" y="0"/>
                  </a:moveTo>
                  <a:lnTo>
                    <a:pt x="117" y="15"/>
                  </a:lnTo>
                  <a:lnTo>
                    <a:pt x="116" y="29"/>
                  </a:lnTo>
                  <a:lnTo>
                    <a:pt x="111" y="44"/>
                  </a:lnTo>
                  <a:lnTo>
                    <a:pt x="104" y="57"/>
                  </a:lnTo>
                  <a:lnTo>
                    <a:pt x="93" y="69"/>
                  </a:lnTo>
                  <a:lnTo>
                    <a:pt x="80" y="79"/>
                  </a:lnTo>
                  <a:lnTo>
                    <a:pt x="65" y="85"/>
                  </a:lnTo>
                  <a:lnTo>
                    <a:pt x="48" y="86"/>
                  </a:lnTo>
                  <a:lnTo>
                    <a:pt x="32" y="85"/>
                  </a:lnTo>
                  <a:lnTo>
                    <a:pt x="19" y="80"/>
                  </a:lnTo>
                  <a:lnTo>
                    <a:pt x="8" y="74"/>
                  </a:lnTo>
                  <a:lnTo>
                    <a:pt x="2" y="66"/>
                  </a:lnTo>
                  <a:lnTo>
                    <a:pt x="0" y="56"/>
                  </a:lnTo>
                  <a:lnTo>
                    <a:pt x="2" y="46"/>
                  </a:lnTo>
                  <a:lnTo>
                    <a:pt x="9" y="37"/>
                  </a:lnTo>
                  <a:lnTo>
                    <a:pt x="21" y="27"/>
                  </a:lnTo>
                  <a:lnTo>
                    <a:pt x="21" y="34"/>
                  </a:lnTo>
                  <a:lnTo>
                    <a:pt x="23" y="43"/>
                  </a:lnTo>
                  <a:lnTo>
                    <a:pt x="29" y="51"/>
                  </a:lnTo>
                  <a:lnTo>
                    <a:pt x="37" y="56"/>
                  </a:lnTo>
                  <a:lnTo>
                    <a:pt x="49" y="56"/>
                  </a:lnTo>
                  <a:lnTo>
                    <a:pt x="66" y="48"/>
                  </a:lnTo>
                  <a:lnTo>
                    <a:pt x="88" y="31"/>
                  </a:lnTo>
                  <a:lnTo>
                    <a:pt x="115" y="0"/>
                  </a:lnTo>
                  <a:close/>
                </a:path>
              </a:pathLst>
            </a:custGeom>
            <a:solidFill>
              <a:srgbClr val="660000"/>
            </a:solidFill>
            <a:ln w="9525">
              <a:noFill/>
              <a:round/>
              <a:headEnd/>
              <a:tailEnd/>
            </a:ln>
          </p:spPr>
          <p:txBody>
            <a:bodyPr/>
            <a:lstStyle/>
            <a:p>
              <a:endParaRPr lang="el-GR"/>
            </a:p>
          </p:txBody>
        </p:sp>
        <p:sp>
          <p:nvSpPr>
            <p:cNvPr id="4129" name="Freeform 23"/>
            <p:cNvSpPr>
              <a:spLocks/>
            </p:cNvSpPr>
            <p:nvPr/>
          </p:nvSpPr>
          <p:spPr bwMode="auto">
            <a:xfrm flipH="1">
              <a:off x="4107" y="1872"/>
              <a:ext cx="66" cy="163"/>
            </a:xfrm>
            <a:custGeom>
              <a:avLst/>
              <a:gdLst>
                <a:gd name="T0" fmla="*/ 0 w 66"/>
                <a:gd name="T1" fmla="*/ 13 h 163"/>
                <a:gd name="T2" fmla="*/ 8 w 66"/>
                <a:gd name="T3" fmla="*/ 0 h 163"/>
                <a:gd name="T4" fmla="*/ 20 w 66"/>
                <a:gd name="T5" fmla="*/ 13 h 163"/>
                <a:gd name="T6" fmla="*/ 30 w 66"/>
                <a:gd name="T7" fmla="*/ 34 h 163"/>
                <a:gd name="T8" fmla="*/ 41 w 66"/>
                <a:gd name="T9" fmla="*/ 57 h 163"/>
                <a:gd name="T10" fmla="*/ 49 w 66"/>
                <a:gd name="T11" fmla="*/ 82 h 163"/>
                <a:gd name="T12" fmla="*/ 57 w 66"/>
                <a:gd name="T13" fmla="*/ 108 h 163"/>
                <a:gd name="T14" fmla="*/ 61 w 66"/>
                <a:gd name="T15" fmla="*/ 129 h 163"/>
                <a:gd name="T16" fmla="*/ 65 w 66"/>
                <a:gd name="T17" fmla="*/ 148 h 163"/>
                <a:gd name="T18" fmla="*/ 66 w 66"/>
                <a:gd name="T19" fmla="*/ 159 h 163"/>
                <a:gd name="T20" fmla="*/ 63 w 66"/>
                <a:gd name="T21" fmla="*/ 160 h 163"/>
                <a:gd name="T22" fmla="*/ 61 w 66"/>
                <a:gd name="T23" fmla="*/ 161 h 163"/>
                <a:gd name="T24" fmla="*/ 59 w 66"/>
                <a:gd name="T25" fmla="*/ 162 h 163"/>
                <a:gd name="T26" fmla="*/ 57 w 66"/>
                <a:gd name="T27" fmla="*/ 163 h 163"/>
                <a:gd name="T28" fmla="*/ 54 w 66"/>
                <a:gd name="T29" fmla="*/ 152 h 163"/>
                <a:gd name="T30" fmla="*/ 51 w 66"/>
                <a:gd name="T31" fmla="*/ 136 h 163"/>
                <a:gd name="T32" fmla="*/ 46 w 66"/>
                <a:gd name="T33" fmla="*/ 114 h 163"/>
                <a:gd name="T34" fmla="*/ 40 w 66"/>
                <a:gd name="T35" fmla="*/ 90 h 163"/>
                <a:gd name="T36" fmla="*/ 31 w 66"/>
                <a:gd name="T37" fmla="*/ 65 h 163"/>
                <a:gd name="T38" fmla="*/ 23 w 66"/>
                <a:gd name="T39" fmla="*/ 42 h 163"/>
                <a:gd name="T40" fmla="*/ 12 w 66"/>
                <a:gd name="T41" fmla="*/ 25 h 163"/>
                <a:gd name="T42" fmla="*/ 0 w 66"/>
                <a:gd name="T43" fmla="*/ 13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63"/>
                <a:gd name="T68" fmla="*/ 66 w 66"/>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63">
                  <a:moveTo>
                    <a:pt x="0" y="13"/>
                  </a:moveTo>
                  <a:lnTo>
                    <a:pt x="8" y="0"/>
                  </a:lnTo>
                  <a:lnTo>
                    <a:pt x="20" y="13"/>
                  </a:lnTo>
                  <a:lnTo>
                    <a:pt x="30" y="34"/>
                  </a:lnTo>
                  <a:lnTo>
                    <a:pt x="41" y="57"/>
                  </a:lnTo>
                  <a:lnTo>
                    <a:pt x="49" y="82"/>
                  </a:lnTo>
                  <a:lnTo>
                    <a:pt x="57" y="108"/>
                  </a:lnTo>
                  <a:lnTo>
                    <a:pt x="61" y="129"/>
                  </a:lnTo>
                  <a:lnTo>
                    <a:pt x="65" y="148"/>
                  </a:lnTo>
                  <a:lnTo>
                    <a:pt x="66" y="159"/>
                  </a:lnTo>
                  <a:lnTo>
                    <a:pt x="63" y="160"/>
                  </a:lnTo>
                  <a:lnTo>
                    <a:pt x="61" y="161"/>
                  </a:lnTo>
                  <a:lnTo>
                    <a:pt x="59" y="162"/>
                  </a:lnTo>
                  <a:lnTo>
                    <a:pt x="57" y="163"/>
                  </a:lnTo>
                  <a:lnTo>
                    <a:pt x="54" y="152"/>
                  </a:lnTo>
                  <a:lnTo>
                    <a:pt x="51" y="136"/>
                  </a:lnTo>
                  <a:lnTo>
                    <a:pt x="46" y="114"/>
                  </a:lnTo>
                  <a:lnTo>
                    <a:pt x="40" y="90"/>
                  </a:lnTo>
                  <a:lnTo>
                    <a:pt x="31" y="65"/>
                  </a:lnTo>
                  <a:lnTo>
                    <a:pt x="23" y="42"/>
                  </a:lnTo>
                  <a:lnTo>
                    <a:pt x="12" y="25"/>
                  </a:lnTo>
                  <a:lnTo>
                    <a:pt x="0" y="13"/>
                  </a:lnTo>
                  <a:close/>
                </a:path>
              </a:pathLst>
            </a:custGeom>
            <a:solidFill>
              <a:srgbClr val="260000"/>
            </a:solidFill>
            <a:ln w="9525">
              <a:noFill/>
              <a:round/>
              <a:headEnd/>
              <a:tailEnd/>
            </a:ln>
          </p:spPr>
          <p:txBody>
            <a:bodyPr/>
            <a:lstStyle/>
            <a:p>
              <a:endParaRPr lang="el-GR"/>
            </a:p>
          </p:txBody>
        </p:sp>
        <p:sp>
          <p:nvSpPr>
            <p:cNvPr id="4130" name="Freeform 24"/>
            <p:cNvSpPr>
              <a:spLocks/>
            </p:cNvSpPr>
            <p:nvPr/>
          </p:nvSpPr>
          <p:spPr bwMode="auto">
            <a:xfrm flipH="1">
              <a:off x="4956" y="3121"/>
              <a:ext cx="208" cy="163"/>
            </a:xfrm>
            <a:custGeom>
              <a:avLst/>
              <a:gdLst>
                <a:gd name="T0" fmla="*/ 53 w 208"/>
                <a:gd name="T1" fmla="*/ 30 h 163"/>
                <a:gd name="T2" fmla="*/ 59 w 208"/>
                <a:gd name="T3" fmla="*/ 46 h 163"/>
                <a:gd name="T4" fmla="*/ 69 w 208"/>
                <a:gd name="T5" fmla="*/ 63 h 163"/>
                <a:gd name="T6" fmla="*/ 81 w 208"/>
                <a:gd name="T7" fmla="*/ 81 h 163"/>
                <a:gd name="T8" fmla="*/ 97 w 208"/>
                <a:gd name="T9" fmla="*/ 99 h 163"/>
                <a:gd name="T10" fmla="*/ 117 w 208"/>
                <a:gd name="T11" fmla="*/ 117 h 163"/>
                <a:gd name="T12" fmla="*/ 140 w 208"/>
                <a:gd name="T13" fmla="*/ 132 h 163"/>
                <a:gd name="T14" fmla="*/ 167 w 208"/>
                <a:gd name="T15" fmla="*/ 145 h 163"/>
                <a:gd name="T16" fmla="*/ 198 w 208"/>
                <a:gd name="T17" fmla="*/ 154 h 163"/>
                <a:gd name="T18" fmla="*/ 206 w 208"/>
                <a:gd name="T19" fmla="*/ 156 h 163"/>
                <a:gd name="T20" fmla="*/ 208 w 208"/>
                <a:gd name="T21" fmla="*/ 158 h 163"/>
                <a:gd name="T22" fmla="*/ 206 w 208"/>
                <a:gd name="T23" fmla="*/ 160 h 163"/>
                <a:gd name="T24" fmla="*/ 202 w 208"/>
                <a:gd name="T25" fmla="*/ 162 h 163"/>
                <a:gd name="T26" fmla="*/ 195 w 208"/>
                <a:gd name="T27" fmla="*/ 163 h 163"/>
                <a:gd name="T28" fmla="*/ 185 w 208"/>
                <a:gd name="T29" fmla="*/ 163 h 163"/>
                <a:gd name="T30" fmla="*/ 174 w 208"/>
                <a:gd name="T31" fmla="*/ 162 h 163"/>
                <a:gd name="T32" fmla="*/ 162 w 208"/>
                <a:gd name="T33" fmla="*/ 160 h 163"/>
                <a:gd name="T34" fmla="*/ 143 w 208"/>
                <a:gd name="T35" fmla="*/ 152 h 163"/>
                <a:gd name="T36" fmla="*/ 122 w 208"/>
                <a:gd name="T37" fmla="*/ 142 h 163"/>
                <a:gd name="T38" fmla="*/ 100 w 208"/>
                <a:gd name="T39" fmla="*/ 126 h 163"/>
                <a:gd name="T40" fmla="*/ 78 w 208"/>
                <a:gd name="T41" fmla="*/ 108 h 163"/>
                <a:gd name="T42" fmla="*/ 57 w 208"/>
                <a:gd name="T43" fmla="*/ 86 h 163"/>
                <a:gd name="T44" fmla="*/ 36 w 208"/>
                <a:gd name="T45" fmla="*/ 60 h 163"/>
                <a:gd name="T46" fmla="*/ 17 w 208"/>
                <a:gd name="T47" fmla="*/ 31 h 163"/>
                <a:gd name="T48" fmla="*/ 0 w 208"/>
                <a:gd name="T49" fmla="*/ 0 h 163"/>
                <a:gd name="T50" fmla="*/ 7 w 208"/>
                <a:gd name="T51" fmla="*/ 7 h 163"/>
                <a:gd name="T52" fmla="*/ 15 w 208"/>
                <a:gd name="T53" fmla="*/ 14 h 163"/>
                <a:gd name="T54" fmla="*/ 23 w 208"/>
                <a:gd name="T55" fmla="*/ 22 h 163"/>
                <a:gd name="T56" fmla="*/ 30 w 208"/>
                <a:gd name="T57" fmla="*/ 28 h 163"/>
                <a:gd name="T58" fmla="*/ 36 w 208"/>
                <a:gd name="T59" fmla="*/ 33 h 163"/>
                <a:gd name="T60" fmla="*/ 42 w 208"/>
                <a:gd name="T61" fmla="*/ 35 h 163"/>
                <a:gd name="T62" fmla="*/ 48 w 208"/>
                <a:gd name="T63" fmla="*/ 34 h 163"/>
                <a:gd name="T64" fmla="*/ 53 w 208"/>
                <a:gd name="T65" fmla="*/ 3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63"/>
                <a:gd name="T101" fmla="*/ 208 w 20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63">
                  <a:moveTo>
                    <a:pt x="53" y="30"/>
                  </a:moveTo>
                  <a:lnTo>
                    <a:pt x="59" y="46"/>
                  </a:lnTo>
                  <a:lnTo>
                    <a:pt x="69" y="63"/>
                  </a:lnTo>
                  <a:lnTo>
                    <a:pt x="81" y="81"/>
                  </a:lnTo>
                  <a:lnTo>
                    <a:pt x="97" y="99"/>
                  </a:lnTo>
                  <a:lnTo>
                    <a:pt x="117" y="117"/>
                  </a:lnTo>
                  <a:lnTo>
                    <a:pt x="140" y="132"/>
                  </a:lnTo>
                  <a:lnTo>
                    <a:pt x="167" y="145"/>
                  </a:lnTo>
                  <a:lnTo>
                    <a:pt x="198" y="154"/>
                  </a:lnTo>
                  <a:lnTo>
                    <a:pt x="206" y="156"/>
                  </a:lnTo>
                  <a:lnTo>
                    <a:pt x="208" y="158"/>
                  </a:lnTo>
                  <a:lnTo>
                    <a:pt x="206" y="160"/>
                  </a:lnTo>
                  <a:lnTo>
                    <a:pt x="202" y="162"/>
                  </a:lnTo>
                  <a:lnTo>
                    <a:pt x="195" y="163"/>
                  </a:lnTo>
                  <a:lnTo>
                    <a:pt x="185" y="163"/>
                  </a:lnTo>
                  <a:lnTo>
                    <a:pt x="174" y="162"/>
                  </a:lnTo>
                  <a:lnTo>
                    <a:pt x="162" y="160"/>
                  </a:lnTo>
                  <a:lnTo>
                    <a:pt x="143" y="152"/>
                  </a:lnTo>
                  <a:lnTo>
                    <a:pt x="122" y="142"/>
                  </a:lnTo>
                  <a:lnTo>
                    <a:pt x="100" y="126"/>
                  </a:lnTo>
                  <a:lnTo>
                    <a:pt x="78" y="108"/>
                  </a:lnTo>
                  <a:lnTo>
                    <a:pt x="57" y="86"/>
                  </a:lnTo>
                  <a:lnTo>
                    <a:pt x="36" y="60"/>
                  </a:lnTo>
                  <a:lnTo>
                    <a:pt x="17" y="31"/>
                  </a:lnTo>
                  <a:lnTo>
                    <a:pt x="0" y="0"/>
                  </a:lnTo>
                  <a:lnTo>
                    <a:pt x="7" y="7"/>
                  </a:lnTo>
                  <a:lnTo>
                    <a:pt x="15" y="14"/>
                  </a:lnTo>
                  <a:lnTo>
                    <a:pt x="23" y="22"/>
                  </a:lnTo>
                  <a:lnTo>
                    <a:pt x="30" y="28"/>
                  </a:lnTo>
                  <a:lnTo>
                    <a:pt x="36" y="33"/>
                  </a:lnTo>
                  <a:lnTo>
                    <a:pt x="42" y="35"/>
                  </a:lnTo>
                  <a:lnTo>
                    <a:pt x="48" y="34"/>
                  </a:lnTo>
                  <a:lnTo>
                    <a:pt x="53" y="30"/>
                  </a:lnTo>
                  <a:close/>
                </a:path>
              </a:pathLst>
            </a:custGeom>
            <a:solidFill>
              <a:srgbClr val="D85959"/>
            </a:solidFill>
            <a:ln w="9525">
              <a:noFill/>
              <a:round/>
              <a:headEnd/>
              <a:tailEnd/>
            </a:ln>
          </p:spPr>
          <p:txBody>
            <a:bodyPr/>
            <a:lstStyle/>
            <a:p>
              <a:endParaRPr lang="el-GR"/>
            </a:p>
          </p:txBody>
        </p:sp>
        <p:graphicFrame>
          <p:nvGraphicFramePr>
            <p:cNvPr id="4099" name="Object 25"/>
            <p:cNvGraphicFramePr>
              <a:graphicFrameLocks noChangeAspect="1"/>
            </p:cNvGraphicFramePr>
            <p:nvPr/>
          </p:nvGraphicFramePr>
          <p:xfrm>
            <a:off x="3696" y="2832"/>
            <a:ext cx="384" cy="384"/>
          </p:xfrm>
          <a:graphic>
            <a:graphicData uri="http://schemas.openxmlformats.org/presentationml/2006/ole">
              <mc:AlternateContent xmlns:mc="http://schemas.openxmlformats.org/markup-compatibility/2006">
                <mc:Choice xmlns:v="urn:schemas-microsoft-com:vml" Requires="v">
                  <p:oleObj name="Clip" r:id="rId4" imgW="350254" imgH="350254" progId="">
                    <p:embed/>
                  </p:oleObj>
                </mc:Choice>
                <mc:Fallback>
                  <p:oleObj name="Clip" r:id="rId4" imgW="350254" imgH="350254" progId="">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2832"/>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26"/>
            <p:cNvGraphicFramePr>
              <a:graphicFrameLocks noChangeAspect="1"/>
            </p:cNvGraphicFramePr>
            <p:nvPr/>
          </p:nvGraphicFramePr>
          <p:xfrm>
            <a:off x="3888" y="2448"/>
            <a:ext cx="384" cy="384"/>
          </p:xfrm>
          <a:graphic>
            <a:graphicData uri="http://schemas.openxmlformats.org/presentationml/2006/ole">
              <mc:AlternateContent xmlns:mc="http://schemas.openxmlformats.org/markup-compatibility/2006">
                <mc:Choice xmlns:v="urn:schemas-microsoft-com:vml" Requires="v">
                  <p:oleObj name="Clip" r:id="rId6" imgW="350254" imgH="350254" progId="">
                    <p:embed/>
                  </p:oleObj>
                </mc:Choice>
                <mc:Fallback>
                  <p:oleObj name="Clip" r:id="rId6" imgW="350254" imgH="350254"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244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27"/>
            <p:cNvGraphicFramePr>
              <a:graphicFrameLocks noChangeAspect="1"/>
            </p:cNvGraphicFramePr>
            <p:nvPr/>
          </p:nvGraphicFramePr>
          <p:xfrm>
            <a:off x="3888" y="2016"/>
            <a:ext cx="384" cy="384"/>
          </p:xfrm>
          <a:graphic>
            <a:graphicData uri="http://schemas.openxmlformats.org/presentationml/2006/ole">
              <mc:AlternateContent xmlns:mc="http://schemas.openxmlformats.org/markup-compatibility/2006">
                <mc:Choice xmlns:v="urn:schemas-microsoft-com:vml" Requires="v">
                  <p:oleObj name="Clip" r:id="rId7" imgW="350254" imgH="350254" progId="">
                    <p:embed/>
                  </p:oleObj>
                </mc:Choice>
                <mc:Fallback>
                  <p:oleObj name="Clip" r:id="rId7" imgW="350254" imgH="350254"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201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28"/>
            <p:cNvGraphicFramePr>
              <a:graphicFrameLocks noChangeAspect="1"/>
            </p:cNvGraphicFramePr>
            <p:nvPr/>
          </p:nvGraphicFramePr>
          <p:xfrm>
            <a:off x="3600" y="2256"/>
            <a:ext cx="384" cy="384"/>
          </p:xfrm>
          <a:graphic>
            <a:graphicData uri="http://schemas.openxmlformats.org/presentationml/2006/ole">
              <mc:AlternateContent xmlns:mc="http://schemas.openxmlformats.org/markup-compatibility/2006">
                <mc:Choice xmlns:v="urn:schemas-microsoft-com:vml" Requires="v">
                  <p:oleObj name="Clip" r:id="rId8" imgW="350254" imgH="350254" progId="">
                    <p:embed/>
                  </p:oleObj>
                </mc:Choice>
                <mc:Fallback>
                  <p:oleObj name="Clip" r:id="rId8" imgW="350254" imgH="350254"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225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29"/>
            <p:cNvGraphicFramePr>
              <a:graphicFrameLocks noChangeAspect="1"/>
            </p:cNvGraphicFramePr>
            <p:nvPr/>
          </p:nvGraphicFramePr>
          <p:xfrm>
            <a:off x="4464" y="2928"/>
            <a:ext cx="384" cy="384"/>
          </p:xfrm>
          <a:graphic>
            <a:graphicData uri="http://schemas.openxmlformats.org/presentationml/2006/ole">
              <mc:AlternateContent xmlns:mc="http://schemas.openxmlformats.org/markup-compatibility/2006">
                <mc:Choice xmlns:v="urn:schemas-microsoft-com:vml" Requires="v">
                  <p:oleObj name="Clip" r:id="rId9" imgW="350254" imgH="350254" progId="">
                    <p:embed/>
                  </p:oleObj>
                </mc:Choice>
                <mc:Fallback>
                  <p:oleObj name="Clip" r:id="rId9" imgW="350254" imgH="350254"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 y="292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30"/>
            <p:cNvGraphicFramePr>
              <a:graphicFrameLocks noChangeAspect="1"/>
            </p:cNvGraphicFramePr>
            <p:nvPr/>
          </p:nvGraphicFramePr>
          <p:xfrm>
            <a:off x="3312" y="2640"/>
            <a:ext cx="384" cy="384"/>
          </p:xfrm>
          <a:graphic>
            <a:graphicData uri="http://schemas.openxmlformats.org/presentationml/2006/ole">
              <mc:AlternateContent xmlns:mc="http://schemas.openxmlformats.org/markup-compatibility/2006">
                <mc:Choice xmlns:v="urn:schemas-microsoft-com:vml" Requires="v">
                  <p:oleObj name="Clip" r:id="rId10" imgW="350254" imgH="350254" progId="">
                    <p:embed/>
                  </p:oleObj>
                </mc:Choice>
                <mc:Fallback>
                  <p:oleObj name="Clip" r:id="rId10" imgW="350254" imgH="350254"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2640"/>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31"/>
            <p:cNvGraphicFramePr>
              <a:graphicFrameLocks noChangeAspect="1"/>
            </p:cNvGraphicFramePr>
            <p:nvPr/>
          </p:nvGraphicFramePr>
          <p:xfrm>
            <a:off x="5088" y="3024"/>
            <a:ext cx="384" cy="384"/>
          </p:xfrm>
          <a:graphic>
            <a:graphicData uri="http://schemas.openxmlformats.org/presentationml/2006/ole">
              <mc:AlternateContent xmlns:mc="http://schemas.openxmlformats.org/markup-compatibility/2006">
                <mc:Choice xmlns:v="urn:schemas-microsoft-com:vml" Requires="v">
                  <p:oleObj name="Clip" r:id="rId11" imgW="350254" imgH="350254" progId="">
                    <p:embed/>
                  </p:oleObj>
                </mc:Choice>
                <mc:Fallback>
                  <p:oleObj name="Clip" r:id="rId11" imgW="350254" imgH="350254"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 y="3024"/>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32"/>
            <p:cNvGraphicFramePr>
              <a:graphicFrameLocks noChangeAspect="1"/>
            </p:cNvGraphicFramePr>
            <p:nvPr/>
          </p:nvGraphicFramePr>
          <p:xfrm>
            <a:off x="3600" y="2544"/>
            <a:ext cx="384" cy="384"/>
          </p:xfrm>
          <a:graphic>
            <a:graphicData uri="http://schemas.openxmlformats.org/presentationml/2006/ole">
              <mc:AlternateContent xmlns:mc="http://schemas.openxmlformats.org/markup-compatibility/2006">
                <mc:Choice xmlns:v="urn:schemas-microsoft-com:vml" Requires="v">
                  <p:oleObj name="Clip" r:id="rId12" imgW="350254" imgH="350254" progId="">
                    <p:embed/>
                  </p:oleObj>
                </mc:Choice>
                <mc:Fallback>
                  <p:oleObj name="Clip" r:id="rId12" imgW="350254" imgH="350254"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2544"/>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7" name="Object 33"/>
            <p:cNvGraphicFramePr>
              <a:graphicFrameLocks noChangeAspect="1"/>
            </p:cNvGraphicFramePr>
            <p:nvPr/>
          </p:nvGraphicFramePr>
          <p:xfrm>
            <a:off x="4032" y="2256"/>
            <a:ext cx="384" cy="384"/>
          </p:xfrm>
          <a:graphic>
            <a:graphicData uri="http://schemas.openxmlformats.org/presentationml/2006/ole">
              <mc:AlternateContent xmlns:mc="http://schemas.openxmlformats.org/markup-compatibility/2006">
                <mc:Choice xmlns:v="urn:schemas-microsoft-com:vml" Requires="v">
                  <p:oleObj name="Clip" r:id="rId13" imgW="350254" imgH="350254" progId="">
                    <p:embed/>
                  </p:oleObj>
                </mc:Choice>
                <mc:Fallback>
                  <p:oleObj name="Clip" r:id="rId13" imgW="350254" imgH="350254"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225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41</a:t>
            </a:fld>
            <a:endParaRPr lang="en-US"/>
          </a:p>
        </p:txBody>
      </p:sp>
      <p:sp>
        <p:nvSpPr>
          <p:cNvPr id="794626" name="Rectangle 2"/>
          <p:cNvSpPr>
            <a:spLocks noGrp="1" noChangeArrowheads="1"/>
          </p:cNvSpPr>
          <p:nvPr>
            <p:ph type="title"/>
          </p:nvPr>
        </p:nvSpPr>
        <p:spPr>
          <a:xfrm>
            <a:off x="0" y="332656"/>
            <a:ext cx="9144000" cy="487363"/>
          </a:xfrm>
        </p:spPr>
        <p:txBody>
          <a:bodyPr lIns="92075" tIns="46038" rIns="92075" bIns="46038">
            <a:normAutofit fontScale="90000"/>
          </a:bodyPr>
          <a:lstStyle/>
          <a:p>
            <a:pPr eaLnBrk="1" hangingPunct="1">
              <a:defRPr/>
            </a:pPr>
            <a:r>
              <a:rPr lang="el-GR" dirty="0"/>
              <a:t>Τι είναι </a:t>
            </a:r>
            <a:r>
              <a:rPr lang="en-US" dirty="0"/>
              <a:t>Data Warehouse</a:t>
            </a:r>
            <a:endParaRPr lang="en-US" sz="2800" dirty="0"/>
          </a:p>
        </p:txBody>
      </p:sp>
      <p:sp>
        <p:nvSpPr>
          <p:cNvPr id="12293" name="Rectangle 3"/>
          <p:cNvSpPr>
            <a:spLocks noGrp="1" noChangeArrowheads="1"/>
          </p:cNvSpPr>
          <p:nvPr>
            <p:ph type="body" sz="half" idx="1"/>
          </p:nvPr>
        </p:nvSpPr>
        <p:spPr>
          <a:xfrm>
            <a:off x="179512" y="836712"/>
            <a:ext cx="8784976" cy="5519638"/>
          </a:xfrm>
          <a:noFill/>
        </p:spPr>
        <p:txBody>
          <a:bodyPr lIns="92075" tIns="46038" rIns="92075" bIns="46038">
            <a:normAutofit fontScale="47500" lnSpcReduction="20000"/>
          </a:bodyPr>
          <a:lstStyle/>
          <a:p>
            <a:endParaRPr lang="el-GR" sz="2000" dirty="0"/>
          </a:p>
          <a:p>
            <a:pPr marL="0" indent="0">
              <a:buNone/>
            </a:pPr>
            <a:r>
              <a:rPr lang="el-GR" sz="4400" dirty="0">
                <a:latin typeface="Cambria" panose="02040503050406030204" pitchFamily="18" charset="0"/>
                <a:ea typeface="Cambria" panose="02040503050406030204" pitchFamily="18" charset="0"/>
              </a:rPr>
              <a:t>Η Αποθήκη Δεδομένων ορίζεται με πολλούς διαφορετικούς τρόπους, συχνά όχι αυστηρά.</a:t>
            </a:r>
            <a:r>
              <a:rPr lang="en-US" sz="4400" dirty="0">
                <a:latin typeface="Cambria" panose="02040503050406030204" pitchFamily="18" charset="0"/>
                <a:ea typeface="Cambria" panose="02040503050406030204" pitchFamily="18" charset="0"/>
              </a:rPr>
              <a:t> </a:t>
            </a:r>
            <a:r>
              <a:rPr lang="el-GR" sz="4400" dirty="0">
                <a:latin typeface="Cambria" panose="02040503050406030204" pitchFamily="18" charset="0"/>
                <a:ea typeface="Cambria" panose="02040503050406030204" pitchFamily="18" charset="0"/>
              </a:rPr>
              <a:t>Απλουστεύοντας λίγο είναι μια βάση δεδομένων υποστήριξης αποφάσεων που διατηρείται χωριστά από την επιχειρησιακή βάση δεδομένων του οργανισμού και υποστηρίζει την παραπέρα επεξεργασία των πληροφοριών, παρέχοντας μια σταθερή πλατφόρμα ανάλυσης ενοποιημένων ιστορικών στοιχείων.</a:t>
            </a:r>
          </a:p>
          <a:p>
            <a:pPr marL="0" indent="0" eaLnBrk="1" hangingPunct="1">
              <a:lnSpc>
                <a:spcPct val="140000"/>
              </a:lnSpc>
              <a:buNone/>
            </a:pPr>
            <a:r>
              <a:rPr lang="en-US" sz="4400" b="1" dirty="0">
                <a:solidFill>
                  <a:srgbClr val="157573"/>
                </a:solidFill>
                <a:latin typeface="Cambria" panose="02040503050406030204" pitchFamily="18" charset="0"/>
                <a:ea typeface="Cambria" panose="02040503050406030204" pitchFamily="18" charset="0"/>
              </a:rPr>
              <a:t>“A data warehouse is a</a:t>
            </a:r>
            <a:r>
              <a:rPr lang="en-US" sz="4400" b="1" dirty="0">
                <a:latin typeface="Cambria" panose="02040503050406030204" pitchFamily="18" charset="0"/>
                <a:ea typeface="Cambria" panose="02040503050406030204" pitchFamily="18" charset="0"/>
              </a:rPr>
              <a:t> </a:t>
            </a:r>
            <a:r>
              <a:rPr lang="en-US" sz="4400" b="1" u="sng" dirty="0">
                <a:solidFill>
                  <a:schemeClr val="hlink"/>
                </a:solidFill>
                <a:latin typeface="Cambria" panose="02040503050406030204" pitchFamily="18" charset="0"/>
                <a:ea typeface="Cambria" panose="02040503050406030204" pitchFamily="18" charset="0"/>
              </a:rPr>
              <a:t>subject-oriented</a:t>
            </a:r>
            <a:r>
              <a:rPr lang="en-US" sz="4400" b="1" dirty="0">
                <a:latin typeface="Cambria" panose="02040503050406030204" pitchFamily="18" charset="0"/>
                <a:ea typeface="Cambria" panose="02040503050406030204" pitchFamily="18" charset="0"/>
              </a:rPr>
              <a:t>,</a:t>
            </a:r>
            <a:r>
              <a:rPr lang="en-US" sz="4400" b="1" u="sng" dirty="0">
                <a:solidFill>
                  <a:schemeClr val="hlink"/>
                </a:solidFill>
                <a:latin typeface="Cambria" panose="02040503050406030204" pitchFamily="18" charset="0"/>
                <a:ea typeface="Cambria" panose="02040503050406030204" pitchFamily="18" charset="0"/>
              </a:rPr>
              <a:t> integrated</a:t>
            </a:r>
            <a:r>
              <a:rPr lang="en-US" sz="4400" b="1" dirty="0">
                <a:latin typeface="Cambria" panose="02040503050406030204" pitchFamily="18" charset="0"/>
                <a:ea typeface="Cambria" panose="02040503050406030204" pitchFamily="18" charset="0"/>
              </a:rPr>
              <a:t>, </a:t>
            </a:r>
            <a:r>
              <a:rPr lang="en-US" sz="4400" b="1" u="sng" dirty="0">
                <a:solidFill>
                  <a:schemeClr val="hlink"/>
                </a:solidFill>
                <a:latin typeface="Cambria" panose="02040503050406030204" pitchFamily="18" charset="0"/>
                <a:ea typeface="Cambria" panose="02040503050406030204" pitchFamily="18" charset="0"/>
              </a:rPr>
              <a:t>time-variant</a:t>
            </a:r>
            <a:r>
              <a:rPr lang="en-US" sz="4400" b="1" dirty="0">
                <a:latin typeface="Cambria" panose="02040503050406030204" pitchFamily="18" charset="0"/>
                <a:ea typeface="Cambria" panose="02040503050406030204" pitchFamily="18" charset="0"/>
              </a:rPr>
              <a:t>, </a:t>
            </a:r>
            <a:r>
              <a:rPr lang="en-US" sz="4400" b="1" dirty="0">
                <a:solidFill>
                  <a:srgbClr val="157573"/>
                </a:solidFill>
                <a:latin typeface="Cambria" panose="02040503050406030204" pitchFamily="18" charset="0"/>
                <a:ea typeface="Cambria" panose="02040503050406030204" pitchFamily="18" charset="0"/>
              </a:rPr>
              <a:t>and </a:t>
            </a:r>
            <a:r>
              <a:rPr lang="en-US" sz="4400" b="1" u="sng" dirty="0">
                <a:solidFill>
                  <a:schemeClr val="hlink"/>
                </a:solidFill>
                <a:latin typeface="Cambria" panose="02040503050406030204" pitchFamily="18" charset="0"/>
                <a:ea typeface="Cambria" panose="02040503050406030204" pitchFamily="18" charset="0"/>
              </a:rPr>
              <a:t>nonvolatile</a:t>
            </a:r>
            <a:r>
              <a:rPr lang="en-US" sz="4400" b="1" dirty="0">
                <a:latin typeface="Cambria" panose="02040503050406030204" pitchFamily="18" charset="0"/>
                <a:ea typeface="Cambria" panose="02040503050406030204" pitchFamily="18" charset="0"/>
              </a:rPr>
              <a:t> </a:t>
            </a:r>
            <a:r>
              <a:rPr lang="en-US" sz="4400" b="1" dirty="0">
                <a:solidFill>
                  <a:srgbClr val="157573"/>
                </a:solidFill>
                <a:latin typeface="Cambria" panose="02040503050406030204" pitchFamily="18" charset="0"/>
                <a:ea typeface="Cambria" panose="02040503050406030204" pitchFamily="18" charset="0"/>
              </a:rPr>
              <a:t>collection of data in support of management’s decision-making process.”—W. H. </a:t>
            </a:r>
            <a:r>
              <a:rPr lang="en-US" sz="4400" b="1" dirty="0" err="1">
                <a:solidFill>
                  <a:srgbClr val="157573"/>
                </a:solidFill>
                <a:latin typeface="Cambria" panose="02040503050406030204" pitchFamily="18" charset="0"/>
                <a:ea typeface="Cambria" panose="02040503050406030204" pitchFamily="18" charset="0"/>
              </a:rPr>
              <a:t>Inmon</a:t>
            </a:r>
            <a:endParaRPr lang="en-US" sz="4400" b="1" dirty="0">
              <a:solidFill>
                <a:srgbClr val="157573"/>
              </a:solidFill>
              <a:latin typeface="Cambria" panose="02040503050406030204" pitchFamily="18" charset="0"/>
              <a:ea typeface="Cambria" panose="02040503050406030204" pitchFamily="18" charset="0"/>
            </a:endParaRPr>
          </a:p>
          <a:p>
            <a:pPr marL="0" indent="0" eaLnBrk="1" hangingPunct="1">
              <a:lnSpc>
                <a:spcPct val="140000"/>
              </a:lnSpc>
              <a:buNone/>
            </a:pPr>
            <a:r>
              <a:rPr lang="el-GR" altLang="ii-CN" sz="4400" dirty="0">
                <a:latin typeface="Cambria" panose="02040503050406030204" pitchFamily="18" charset="0"/>
                <a:ea typeface="Cambria" panose="02040503050406030204" pitchFamily="18" charset="0"/>
              </a:rPr>
              <a:t>«Μια συλλογή δεδομένων που χρησιμοποιείται κυρίως για την λήψη αποφάσεων </a:t>
            </a:r>
            <a:r>
              <a:rPr lang="el-GR" altLang="el-GR" sz="4400" dirty="0">
                <a:latin typeface="Cambria" panose="02040503050406030204" pitchFamily="18" charset="0"/>
                <a:ea typeface="Cambria" panose="02040503050406030204" pitchFamily="18" charset="0"/>
              </a:rPr>
              <a:t>σε ένα οργανισμό, και είναι</a:t>
            </a:r>
            <a:r>
              <a:rPr lang="el-GR" altLang="ii-CN" sz="4400" dirty="0">
                <a:latin typeface="Cambria" panose="02040503050406030204" pitchFamily="18" charset="0"/>
                <a:ea typeface="Cambria" panose="02040503050406030204" pitchFamily="18" charset="0"/>
              </a:rPr>
              <a:t> θεματικά προσανατολισμένη, έχουσα «ολοκληρωμένα» δεδομένα, τα οποία </a:t>
            </a:r>
            <a:r>
              <a:rPr lang="el-GR" altLang="ii-CN" sz="4400" dirty="0" err="1">
                <a:latin typeface="Cambria" panose="02040503050406030204" pitchFamily="18" charset="0"/>
                <a:ea typeface="Cambria" panose="02040503050406030204" pitchFamily="18" charset="0"/>
              </a:rPr>
              <a:t>κρατώνται</a:t>
            </a:r>
            <a:r>
              <a:rPr lang="el-GR" altLang="ii-CN" sz="4400" dirty="0">
                <a:latin typeface="Cambria" panose="02040503050406030204" pitchFamily="18" charset="0"/>
                <a:ea typeface="Cambria" panose="02040503050406030204" pitchFamily="18" charset="0"/>
              </a:rPr>
              <a:t> σε βάθος χρόνου χωρίς να διαγράφονται»</a:t>
            </a:r>
            <a:r>
              <a:rPr lang="en-US" altLang="ii-CN" sz="4400" dirty="0">
                <a:latin typeface="Cambria" panose="02040503050406030204" pitchFamily="18" charset="0"/>
                <a:ea typeface="Cambria" panose="02040503050406030204" pitchFamily="18" charset="0"/>
              </a:rPr>
              <a:t> (</a:t>
            </a:r>
            <a:r>
              <a:rPr lang="el-GR" altLang="ii-CN" sz="4400" dirty="0">
                <a:latin typeface="Cambria" panose="02040503050406030204" pitchFamily="18" charset="0"/>
                <a:ea typeface="Cambria" panose="02040503050406030204" pitchFamily="18" charset="0"/>
              </a:rPr>
              <a:t>μετάφραση Πάνου Βασιλειάδη)</a:t>
            </a:r>
          </a:p>
          <a:p>
            <a:pPr marL="0" indent="0" eaLnBrk="1" hangingPunct="1">
              <a:lnSpc>
                <a:spcPct val="140000"/>
              </a:lnSpc>
              <a:buNone/>
            </a:pPr>
            <a:endParaRPr lang="en-US" sz="3400" b="1" dirty="0">
              <a:solidFill>
                <a:srgbClr val="157573"/>
              </a:solidFill>
            </a:endParaRPr>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 Θέση αριθμού διαφάνειας"/>
          <p:cNvSpPr>
            <a:spLocks noGrp="1"/>
          </p:cNvSpPr>
          <p:nvPr>
            <p:ph type="sldNum" sz="quarter" idx="11"/>
          </p:nvPr>
        </p:nvSpPr>
        <p:spPr>
          <a:noFill/>
        </p:spPr>
        <p:txBody>
          <a:bodyPr/>
          <a:lstStyle/>
          <a:p>
            <a:fld id="{DDEA210A-50B1-4D61-923A-D4B2D0DEDF54}" type="slidenum">
              <a:rPr lang="en-US"/>
              <a:pPr/>
              <a:t>42</a:t>
            </a:fld>
            <a:endParaRPr lang="en-US"/>
          </a:p>
        </p:txBody>
      </p:sp>
      <p:sp>
        <p:nvSpPr>
          <p:cNvPr id="1217538" name="Rectangle 2"/>
          <p:cNvSpPr>
            <a:spLocks noGrp="1" noChangeArrowheads="1"/>
          </p:cNvSpPr>
          <p:nvPr>
            <p:ph type="title"/>
          </p:nvPr>
        </p:nvSpPr>
        <p:spPr/>
        <p:txBody>
          <a:bodyPr/>
          <a:lstStyle/>
          <a:p>
            <a:pPr eaLnBrk="1" hangingPunct="1">
              <a:defRPr/>
            </a:pPr>
            <a:r>
              <a:rPr lang="en-US" sz="2800" dirty="0"/>
              <a:t>To summarize ...</a:t>
            </a:r>
          </a:p>
        </p:txBody>
      </p:sp>
      <p:sp>
        <p:nvSpPr>
          <p:cNvPr id="1217540" name="Rectangle 4"/>
          <p:cNvSpPr>
            <a:spLocks noChangeArrowheads="1"/>
          </p:cNvSpPr>
          <p:nvPr/>
        </p:nvSpPr>
        <p:spPr bwMode="auto">
          <a:xfrm>
            <a:off x="406400" y="228600"/>
            <a:ext cx="7772400" cy="1066800"/>
          </a:xfrm>
          <a:prstGeom prst="rect">
            <a:avLst/>
          </a:prstGeom>
          <a:noFill/>
          <a:ln w="9525">
            <a:noFill/>
            <a:miter lim="800000"/>
            <a:headEnd/>
            <a:tailEnd/>
          </a:ln>
        </p:spPr>
        <p:txBody>
          <a:bodyPr anchor="b"/>
          <a:lstStyle/>
          <a:p>
            <a:pPr algn="ctr">
              <a:defRPr/>
            </a:pPr>
            <a:endParaRPr lang="el-GR" sz="3200" b="1">
              <a:effectLst>
                <a:outerShdw blurRad="38100" dist="38100" dir="2700000" algn="tl">
                  <a:srgbClr val="C0C0C0"/>
                </a:outerShdw>
              </a:effectLst>
            </a:endParaRPr>
          </a:p>
        </p:txBody>
      </p:sp>
      <p:sp>
        <p:nvSpPr>
          <p:cNvPr id="6152" name="Rectangle 5"/>
          <p:cNvSpPr>
            <a:spLocks noChangeArrowheads="1"/>
          </p:cNvSpPr>
          <p:nvPr/>
        </p:nvSpPr>
        <p:spPr bwMode="auto">
          <a:xfrm>
            <a:off x="457200" y="1676400"/>
            <a:ext cx="4013200" cy="4419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pPr>
            <a:r>
              <a:rPr lang="en-US" sz="2400" dirty="0"/>
              <a:t>OLTP Systems are </a:t>
            </a:r>
            <a:br>
              <a:rPr lang="en-US" sz="2400" dirty="0"/>
            </a:br>
            <a:r>
              <a:rPr lang="en-US" sz="2400" dirty="0"/>
              <a:t>used to </a:t>
            </a:r>
            <a:r>
              <a:rPr lang="en-US" sz="2400" i="1" dirty="0">
                <a:solidFill>
                  <a:schemeClr val="tx2"/>
                </a:solidFill>
              </a:rPr>
              <a:t>“run”</a:t>
            </a:r>
            <a:r>
              <a:rPr lang="en-US" sz="2400" dirty="0"/>
              <a:t> a business</a:t>
            </a:r>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p:txBody>
      </p:sp>
      <p:graphicFrame>
        <p:nvGraphicFramePr>
          <p:cNvPr id="6146" name="Object 6"/>
          <p:cNvGraphicFramePr>
            <a:graphicFrameLocks noChangeAspect="1"/>
          </p:cNvGraphicFramePr>
          <p:nvPr/>
        </p:nvGraphicFramePr>
        <p:xfrm>
          <a:off x="5638800" y="1752600"/>
          <a:ext cx="1752600" cy="2286000"/>
        </p:xfrm>
        <a:graphic>
          <a:graphicData uri="http://schemas.openxmlformats.org/presentationml/2006/ole">
            <mc:AlternateContent xmlns:mc="http://schemas.openxmlformats.org/markup-compatibility/2006">
              <mc:Choice xmlns:v="urn:schemas-microsoft-com:vml" Requires="v">
                <p:oleObj name="Clip" r:id="rId2" imgW="761744" imgH="716039" progId="">
                  <p:embed/>
                </p:oleObj>
              </mc:Choice>
              <mc:Fallback>
                <p:oleObj name="Clip" r:id="rId2" imgW="761744" imgH="716039" progId="">
                  <p:embed/>
                  <p:pic>
                    <p:nvPicPr>
                      <p:cNvPr id="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17526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7"/>
          <p:cNvSpPr>
            <a:spLocks noChangeArrowheads="1"/>
          </p:cNvSpPr>
          <p:nvPr/>
        </p:nvSpPr>
        <p:spPr bwMode="auto">
          <a:xfrm>
            <a:off x="4622800" y="4572000"/>
            <a:ext cx="4013200" cy="15240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pPr>
            <a:r>
              <a:rPr lang="en-US" sz="2400"/>
              <a:t>The Data Warehouse helps to </a:t>
            </a:r>
            <a:r>
              <a:rPr lang="en-US" sz="2400" i="1">
                <a:solidFill>
                  <a:schemeClr val="tx2"/>
                </a:solidFill>
              </a:rPr>
              <a:t>“optimize”</a:t>
            </a:r>
            <a:r>
              <a:rPr lang="en-US" sz="2400"/>
              <a:t> the business</a:t>
            </a:r>
          </a:p>
        </p:txBody>
      </p:sp>
      <p:graphicFrame>
        <p:nvGraphicFramePr>
          <p:cNvPr id="6147" name="Object 8"/>
          <p:cNvGraphicFramePr>
            <a:graphicFrameLocks noChangeAspect="1"/>
          </p:cNvGraphicFramePr>
          <p:nvPr/>
        </p:nvGraphicFramePr>
        <p:xfrm>
          <a:off x="1905000" y="3429000"/>
          <a:ext cx="1014413" cy="2906713"/>
        </p:xfrm>
        <a:graphic>
          <a:graphicData uri="http://schemas.openxmlformats.org/presentationml/2006/ole">
            <mc:AlternateContent xmlns:mc="http://schemas.openxmlformats.org/markup-compatibility/2006">
              <mc:Choice xmlns:v="urn:schemas-microsoft-com:vml" Requires="v">
                <p:oleObj name="Clip" r:id="rId4" imgW="10572750" imgH="30279975" progId="">
                  <p:embed/>
                </p:oleObj>
              </mc:Choice>
              <mc:Fallback>
                <p:oleObj name="Clip" r:id="rId4" imgW="10572750" imgH="30279975"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429000"/>
                        <a:ext cx="1014413" cy="290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normAutofit fontScale="90000"/>
          </a:bodyPr>
          <a:lstStyle/>
          <a:p>
            <a:pPr eaLnBrk="1" hangingPunct="1"/>
            <a:r>
              <a:rPr lang="el-GR" altLang="en-US" b="1"/>
              <a:t>Αποθήκες δεδομένων (</a:t>
            </a:r>
            <a:r>
              <a:rPr lang="en-US" altLang="en-US" b="1"/>
              <a:t>Data Warehouse</a:t>
            </a:r>
            <a:r>
              <a:rPr lang="el-GR" altLang="en-US" b="1"/>
              <a:t>) </a:t>
            </a:r>
            <a:endParaRPr lang="en-US" altLang="en-US"/>
          </a:p>
        </p:txBody>
      </p:sp>
      <p:sp>
        <p:nvSpPr>
          <p:cNvPr id="15363" name="Θέση περιεχομένου 2"/>
          <p:cNvSpPr>
            <a:spLocks noGrp="1"/>
          </p:cNvSpPr>
          <p:nvPr>
            <p:ph idx="1"/>
          </p:nvPr>
        </p:nvSpPr>
        <p:spPr/>
        <p:txBody>
          <a:bodyPr>
            <a:normAutofit fontScale="92500" lnSpcReduction="10000"/>
          </a:bodyPr>
          <a:lstStyle/>
          <a:p>
            <a:pPr eaLnBrk="1" hangingPunct="1"/>
            <a:r>
              <a:rPr lang="el-GR" altLang="en-US" dirty="0"/>
              <a:t>Οι αποθήκες δεδομένων σχεδιάζονται με σκοπό να συλλέγουν συγκεντρωτικά στοιχεία προκειμένου να υποστηρίξουν συστήματα λήψης αποφάσεων.</a:t>
            </a:r>
          </a:p>
          <a:p>
            <a:pPr eaLnBrk="1" hangingPunct="1"/>
            <a:r>
              <a:rPr lang="el-GR" altLang="en-US" dirty="0"/>
              <a:t>Οι αποθήκες δεν υποστηρίζουν τη συνήθη λειτουργία ενός πληροφοριακού συστήματος και δεν υποκαθιστούν την βάση δεδομένων, αλλά λειτουργούν συμπληρωματικά με αυτή.</a:t>
            </a:r>
          </a:p>
          <a:p>
            <a:pPr eaLnBrk="1" hangingPunct="1"/>
            <a:r>
              <a:rPr lang="el-GR" altLang="en-US" dirty="0"/>
              <a:t>Οι χρήστες στους οποίους απευθύνονται είναι οι αναλυτές δεδομένων και τα στελέχη των εταιριών.</a:t>
            </a:r>
          </a:p>
          <a:p>
            <a:pPr eaLnBrk="1" hangingPunct="1"/>
            <a:endParaRPr lang="el-GR" altLang="en-US" dirty="0"/>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n-US" b="1"/>
              <a:t>Αποθήκες δεδομένων </a:t>
            </a:r>
            <a:endParaRPr lang="en-US" altLang="en-US"/>
          </a:p>
        </p:txBody>
      </p:sp>
      <p:sp>
        <p:nvSpPr>
          <p:cNvPr id="16387" name="Θέση περιεχομένου 2"/>
          <p:cNvSpPr>
            <a:spLocks noGrp="1"/>
          </p:cNvSpPr>
          <p:nvPr>
            <p:ph idx="1"/>
          </p:nvPr>
        </p:nvSpPr>
        <p:spPr/>
        <p:txBody>
          <a:bodyPr>
            <a:normAutofit fontScale="92500"/>
          </a:bodyPr>
          <a:lstStyle/>
          <a:p>
            <a:pPr eaLnBrk="1" hangingPunct="1"/>
            <a:r>
              <a:rPr lang="el-GR" altLang="en-US"/>
              <a:t>Μία αποθήκη δεδομένων αποτελεί μία συλλογή δεδομένων που</a:t>
            </a:r>
            <a:r>
              <a:rPr lang="en-US" altLang="en-US"/>
              <a:t> </a:t>
            </a:r>
            <a:r>
              <a:rPr lang="el-GR" altLang="en-US"/>
              <a:t>προέρχονται από ετερογενείς πηγές </a:t>
            </a:r>
            <a:r>
              <a:rPr lang="en-US" altLang="en-US"/>
              <a:t>(</a:t>
            </a:r>
            <a:r>
              <a:rPr lang="el-GR" altLang="en-US"/>
              <a:t>σχεσιακή βάση, αρχείο </a:t>
            </a:r>
            <a:r>
              <a:rPr lang="en-US" altLang="en-US"/>
              <a:t>csv, log files,….)</a:t>
            </a:r>
            <a:r>
              <a:rPr lang="el-GR" altLang="en-US"/>
              <a:t>  για την επεξεργασία των οποίων χρησιμοποιείται η τεχνική </a:t>
            </a:r>
            <a:r>
              <a:rPr lang="en-US" altLang="en-US"/>
              <a:t>ETL (Extract Transform Load)</a:t>
            </a:r>
            <a:endParaRPr lang="el-GR" altLang="en-US"/>
          </a:p>
          <a:p>
            <a:pPr eaLnBrk="1" hangingPunct="1"/>
            <a:r>
              <a:rPr lang="el-GR" altLang="en-US"/>
              <a:t>Μια αποθήκη δεδομένων μπορεί να αποτελείται από έναν ή περισσότερους κύβους.</a:t>
            </a:r>
          </a:p>
          <a:p>
            <a:pPr eaLnBrk="1" hangingPunct="1"/>
            <a:r>
              <a:rPr lang="el-GR" altLang="en-US"/>
              <a:t>Στη συνέχεια και με σκοπό την λήψη αποφάσεων σε έναν οργανισμό, τα δεδομένα αναλύονται με χρήση αλγορίθμων μηχανικής μάθησης.</a:t>
            </a:r>
          </a:p>
          <a:p>
            <a:pPr eaLnBrk="1" hangingPunct="1"/>
            <a:endParaRPr lang="en-US" altLang="en-US"/>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E45BC-BDB0-47DF-83D2-D40531C8E847}"/>
              </a:ext>
            </a:extLst>
          </p:cNvPr>
          <p:cNvSpPr>
            <a:spLocks noGrp="1"/>
          </p:cNvSpPr>
          <p:nvPr>
            <p:ph type="sldNum" sz="quarter" idx="12"/>
          </p:nvPr>
        </p:nvSpPr>
        <p:spPr/>
        <p:txBody>
          <a:bodyPr/>
          <a:lstStyle/>
          <a:p>
            <a:pPr>
              <a:defRPr/>
            </a:pPr>
            <a:fld id="{FA4CD122-866E-4D3B-9682-8196304B43DE}" type="slidenum">
              <a:rPr lang="el-GR" smtClean="0"/>
              <a:pPr>
                <a:defRPr/>
              </a:pPr>
              <a:t>45</a:t>
            </a:fld>
            <a:endParaRPr lang="el-GR"/>
          </a:p>
        </p:txBody>
      </p:sp>
      <p:sp>
        <p:nvSpPr>
          <p:cNvPr id="4" name="TextBox 3">
            <a:extLst>
              <a:ext uri="{FF2B5EF4-FFF2-40B4-BE49-F238E27FC236}">
                <a16:creationId xmlns:a16="http://schemas.microsoft.com/office/drawing/2014/main" id="{C0ECD284-C283-44DD-9F3B-2FCFA0AB40A3}"/>
              </a:ext>
            </a:extLst>
          </p:cNvPr>
          <p:cNvSpPr txBox="1"/>
          <p:nvPr/>
        </p:nvSpPr>
        <p:spPr>
          <a:xfrm>
            <a:off x="323528" y="116632"/>
            <a:ext cx="8568952" cy="6463308"/>
          </a:xfrm>
          <a:prstGeom prst="rect">
            <a:avLst/>
          </a:prstGeom>
          <a:noFill/>
        </p:spPr>
        <p:txBody>
          <a:bodyPr wrap="square">
            <a:spAutoFit/>
          </a:bodyPr>
          <a:lstStyle/>
          <a:p>
            <a:r>
              <a:rPr lang="en-US" sz="2400" dirty="0"/>
              <a:t>Nowadays, data warehouse tools and technologies cannot handle the load and analytic process of data into meaningful information for top management. Big data technology should be implemented to extend the existing data warehouse solutions. Universities already collect vast amounts of data so the academic data of university has been growing significantly and become a big academic data. These datasets are rich and growing. University’s top-level management needs tools to produce information from the records.</a:t>
            </a:r>
          </a:p>
          <a:p>
            <a:r>
              <a:rPr lang="en-US" sz="2400" dirty="0"/>
              <a:t>The generated information is expected to support the decision-making process of top-level management. This paper explores how big data technology could be implemented with data warehouse to support decision making process. In this framework, we propose Hadoop as big data analytic tools to be implemented for data ingestion/staging</a:t>
            </a:r>
          </a:p>
          <a:p>
            <a:endParaRPr lang="en-US" dirty="0"/>
          </a:p>
          <a:p>
            <a:r>
              <a:rPr lang="en-US" dirty="0"/>
              <a:t>Leo </a:t>
            </a:r>
            <a:r>
              <a:rPr lang="en-US" dirty="0" err="1"/>
              <a:t>Willyanto</a:t>
            </a:r>
            <a:r>
              <a:rPr lang="en-US" dirty="0"/>
              <a:t> </a:t>
            </a:r>
            <a:r>
              <a:rPr lang="en-US" dirty="0" err="1"/>
              <a:t>Santoso</a:t>
            </a:r>
            <a:r>
              <a:rPr lang="en-US" dirty="0"/>
              <a:t>, </a:t>
            </a:r>
            <a:r>
              <a:rPr lang="en-US" dirty="0" err="1"/>
              <a:t>Yulia</a:t>
            </a:r>
            <a:r>
              <a:rPr lang="en-US" dirty="0"/>
              <a:t> (2017) Data Warehouse with Big Data Technology for Higher Education, </a:t>
            </a:r>
            <a:r>
              <a:rPr lang="it-IT" dirty="0"/>
              <a:t>Procedia Computer Science,124, 93–99</a:t>
            </a:r>
            <a:endParaRPr lang="el-GR" dirty="0"/>
          </a:p>
        </p:txBody>
      </p:sp>
    </p:spTree>
    <p:extLst>
      <p:ext uri="{BB962C8B-B14F-4D97-AF65-F5344CB8AC3E}">
        <p14:creationId xmlns:p14="http://schemas.microsoft.com/office/powerpoint/2010/main" val="3579859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3B1A56-F55B-4FD6-A722-921C48FB4F2E}"/>
              </a:ext>
            </a:extLst>
          </p:cNvPr>
          <p:cNvSpPr>
            <a:spLocks noGrp="1"/>
          </p:cNvSpPr>
          <p:nvPr>
            <p:ph type="sldNum" sz="quarter" idx="12"/>
          </p:nvPr>
        </p:nvSpPr>
        <p:spPr/>
        <p:txBody>
          <a:bodyPr/>
          <a:lstStyle/>
          <a:p>
            <a:pPr>
              <a:defRPr/>
            </a:pPr>
            <a:fld id="{FA4CD122-866E-4D3B-9682-8196304B43DE}" type="slidenum">
              <a:rPr lang="el-GR" smtClean="0"/>
              <a:pPr>
                <a:defRPr/>
              </a:pPr>
              <a:t>46</a:t>
            </a:fld>
            <a:endParaRPr lang="el-GR"/>
          </a:p>
        </p:txBody>
      </p:sp>
      <p:pic>
        <p:nvPicPr>
          <p:cNvPr id="4" name="Picture 3">
            <a:extLst>
              <a:ext uri="{FF2B5EF4-FFF2-40B4-BE49-F238E27FC236}">
                <a16:creationId xmlns:a16="http://schemas.microsoft.com/office/drawing/2014/main" id="{C7629CD4-FF17-4668-A6D9-C1BAA1C836BB}"/>
              </a:ext>
            </a:extLst>
          </p:cNvPr>
          <p:cNvPicPr>
            <a:picLocks noChangeAspect="1"/>
          </p:cNvPicPr>
          <p:nvPr/>
        </p:nvPicPr>
        <p:blipFill>
          <a:blip r:embed="rId2"/>
          <a:stretch>
            <a:fillRect/>
          </a:stretch>
        </p:blipFill>
        <p:spPr>
          <a:xfrm>
            <a:off x="1187624" y="207274"/>
            <a:ext cx="6120680" cy="5826526"/>
          </a:xfrm>
          <a:prstGeom prst="rect">
            <a:avLst/>
          </a:prstGeom>
        </p:spPr>
      </p:pic>
      <p:sp>
        <p:nvSpPr>
          <p:cNvPr id="6" name="TextBox 5">
            <a:extLst>
              <a:ext uri="{FF2B5EF4-FFF2-40B4-BE49-F238E27FC236}">
                <a16:creationId xmlns:a16="http://schemas.microsoft.com/office/drawing/2014/main" id="{D54BB87C-F844-44AC-8A52-A877F69C1F14}"/>
              </a:ext>
            </a:extLst>
          </p:cNvPr>
          <p:cNvSpPr txBox="1"/>
          <p:nvPr/>
        </p:nvSpPr>
        <p:spPr>
          <a:xfrm>
            <a:off x="457200" y="5901079"/>
            <a:ext cx="7283152" cy="1200329"/>
          </a:xfrm>
          <a:prstGeom prst="rect">
            <a:avLst/>
          </a:prstGeom>
          <a:noFill/>
        </p:spPr>
        <p:txBody>
          <a:bodyPr wrap="square">
            <a:spAutoFit/>
          </a:bodyPr>
          <a:lstStyle/>
          <a:p>
            <a:r>
              <a:rPr lang="en-US" dirty="0"/>
              <a:t>Sonia </a:t>
            </a:r>
            <a:r>
              <a:rPr lang="en-US" dirty="0" err="1"/>
              <a:t>Ordoñez</a:t>
            </a:r>
            <a:r>
              <a:rPr lang="en-US" dirty="0"/>
              <a:t> Salinas and Alba Consuelo Nieto Lemus (2017) DATA WAREHOUSE AND BIG DATA INTEGRATION, International Journal of Computer Science &amp; Information Technology (IJCSIT) Vol 9, No 2</a:t>
            </a:r>
          </a:p>
          <a:p>
            <a:endParaRPr lang="en-US" dirty="0"/>
          </a:p>
        </p:txBody>
      </p:sp>
      <p:sp>
        <p:nvSpPr>
          <p:cNvPr id="7" name="TextBox 6">
            <a:extLst>
              <a:ext uri="{FF2B5EF4-FFF2-40B4-BE49-F238E27FC236}">
                <a16:creationId xmlns:a16="http://schemas.microsoft.com/office/drawing/2014/main" id="{CCBA4517-8904-49E1-846D-1EABFE15CBD6}"/>
              </a:ext>
            </a:extLst>
          </p:cNvPr>
          <p:cNvSpPr txBox="1"/>
          <p:nvPr/>
        </p:nvSpPr>
        <p:spPr>
          <a:xfrm>
            <a:off x="144016" y="548680"/>
            <a:ext cx="1547664" cy="2308324"/>
          </a:xfrm>
          <a:prstGeom prst="rect">
            <a:avLst/>
          </a:prstGeom>
          <a:noFill/>
        </p:spPr>
        <p:txBody>
          <a:bodyPr wrap="square">
            <a:spAutoFit/>
          </a:bodyPr>
          <a:lstStyle/>
          <a:p>
            <a:r>
              <a:rPr lang="en-US" b="0" i="0" dirty="0">
                <a:solidFill>
                  <a:srgbClr val="4D5156"/>
                </a:solidFill>
                <a:effectLst/>
                <a:latin typeface="arial" panose="020B0604020202020204" pitchFamily="34" charset="0"/>
              </a:rPr>
              <a:t>Unstructured repetitive data </a:t>
            </a:r>
          </a:p>
          <a:p>
            <a:r>
              <a:rPr lang="en-US" b="0" i="0" dirty="0">
                <a:solidFill>
                  <a:srgbClr val="4D5156"/>
                </a:solidFill>
                <a:effectLst/>
                <a:latin typeface="arial" panose="020B0604020202020204" pitchFamily="34" charset="0"/>
              </a:rPr>
              <a:t>(</a:t>
            </a:r>
            <a:r>
              <a:rPr lang="en-US" b="1" i="0" dirty="0">
                <a:solidFill>
                  <a:srgbClr val="5F6368"/>
                </a:solidFill>
                <a:effectLst/>
                <a:latin typeface="arial" panose="020B0604020202020204" pitchFamily="34" charset="0"/>
              </a:rPr>
              <a:t>US</a:t>
            </a:r>
            <a:r>
              <a:rPr lang="en-US" b="0" i="0" dirty="0">
                <a:solidFill>
                  <a:srgbClr val="4D5156"/>
                </a:solidFill>
                <a:effectLst/>
                <a:latin typeface="arial" panose="020B0604020202020204" pitchFamily="34" charset="0"/>
              </a:rPr>
              <a:t>-</a:t>
            </a:r>
            <a:r>
              <a:rPr lang="en-US" b="1" i="0" dirty="0">
                <a:solidFill>
                  <a:srgbClr val="5F6368"/>
                </a:solidFill>
                <a:effectLst/>
                <a:latin typeface="arial" panose="020B0604020202020204" pitchFamily="34" charset="0"/>
              </a:rPr>
              <a:t>RD</a:t>
            </a:r>
            <a:r>
              <a:rPr lang="en-US" b="0" i="0" dirty="0">
                <a:solidFill>
                  <a:srgbClr val="4D5156"/>
                </a:solidFill>
                <a:effectLst/>
                <a:latin typeface="arial" panose="020B0604020202020204" pitchFamily="34" charset="0"/>
              </a:rPr>
              <a:t>) Unstructured unrepetitive data </a:t>
            </a:r>
          </a:p>
          <a:p>
            <a:r>
              <a:rPr lang="en-US" b="0" i="0" dirty="0">
                <a:solidFill>
                  <a:srgbClr val="4D5156"/>
                </a:solidFill>
                <a:effectLst/>
                <a:latin typeface="arial" panose="020B0604020202020204" pitchFamily="34" charset="0"/>
              </a:rPr>
              <a:t>(</a:t>
            </a:r>
            <a:r>
              <a:rPr lang="en-US" b="1" i="0" dirty="0">
                <a:solidFill>
                  <a:srgbClr val="5F6368"/>
                </a:solidFill>
                <a:effectLst/>
                <a:latin typeface="arial" panose="020B0604020202020204" pitchFamily="34" charset="0"/>
              </a:rPr>
              <a:t>US</a:t>
            </a:r>
            <a:r>
              <a:rPr lang="en-US" b="0" i="0" dirty="0">
                <a:solidFill>
                  <a:srgbClr val="4D5156"/>
                </a:solidFill>
                <a:effectLst/>
                <a:latin typeface="arial" panose="020B0604020202020204" pitchFamily="34" charset="0"/>
              </a:rPr>
              <a:t>-</a:t>
            </a:r>
            <a:r>
              <a:rPr lang="en-US" b="1" i="0" dirty="0">
                <a:solidFill>
                  <a:srgbClr val="5F6368"/>
                </a:solidFill>
                <a:effectLst/>
                <a:latin typeface="arial" panose="020B0604020202020204" pitchFamily="34" charset="0"/>
              </a:rPr>
              <a:t>URD</a:t>
            </a:r>
            <a:r>
              <a:rPr lang="en-US" b="0" i="0" dirty="0">
                <a:solidFill>
                  <a:srgbClr val="4D5156"/>
                </a:solidFill>
                <a:effectLst/>
                <a:latin typeface="arial" panose="020B0604020202020204" pitchFamily="34" charset="0"/>
              </a:rPr>
              <a:t>)</a:t>
            </a:r>
            <a:endParaRPr lang="el-GR" dirty="0"/>
          </a:p>
        </p:txBody>
      </p:sp>
    </p:spTree>
    <p:extLst>
      <p:ext uri="{BB962C8B-B14F-4D97-AF65-F5344CB8AC3E}">
        <p14:creationId xmlns:p14="http://schemas.microsoft.com/office/powerpoint/2010/main" val="1982675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αριθμού διαφάνειας"/>
          <p:cNvSpPr>
            <a:spLocks noGrp="1"/>
          </p:cNvSpPr>
          <p:nvPr>
            <p:ph type="sldNum" sz="quarter" idx="11"/>
          </p:nvPr>
        </p:nvSpPr>
        <p:spPr>
          <a:noFill/>
        </p:spPr>
        <p:txBody>
          <a:bodyPr/>
          <a:lstStyle/>
          <a:p>
            <a:fld id="{2D66A455-87CC-488A-80A1-1A60B90ED0A5}" type="slidenum">
              <a:rPr lang="en-US"/>
              <a:pPr/>
              <a:t>47</a:t>
            </a:fld>
            <a:endParaRPr lang="en-US"/>
          </a:p>
        </p:txBody>
      </p:sp>
      <p:sp>
        <p:nvSpPr>
          <p:cNvPr id="882690" name="Rectangle 2"/>
          <p:cNvSpPr>
            <a:spLocks noGrp="1" noChangeArrowheads="1"/>
          </p:cNvSpPr>
          <p:nvPr>
            <p:ph type="title"/>
          </p:nvPr>
        </p:nvSpPr>
        <p:spPr>
          <a:xfrm>
            <a:off x="467544" y="360040"/>
            <a:ext cx="8229600" cy="908720"/>
          </a:xfrm>
        </p:spPr>
        <p:txBody>
          <a:bodyPr lIns="92075" tIns="46038" rIns="92075" bIns="46038" anchor="b">
            <a:normAutofit fontScale="90000"/>
          </a:bodyPr>
          <a:lstStyle/>
          <a:p>
            <a:pPr eaLnBrk="1" hangingPunct="1">
              <a:tabLst>
                <a:tab pos="4040188" algn="l"/>
              </a:tabLst>
              <a:defRPr/>
            </a:pPr>
            <a:br>
              <a:rPr lang="el-GR" dirty="0"/>
            </a:br>
            <a:br>
              <a:rPr lang="el-GR" dirty="0"/>
            </a:br>
            <a:br>
              <a:rPr lang="el-GR" dirty="0"/>
            </a:br>
            <a:r>
              <a:rPr lang="el-GR" dirty="0"/>
              <a:t>Πολυδιάστατα δεδομένα </a:t>
            </a:r>
            <a:r>
              <a:rPr lang="en-US" dirty="0"/>
              <a:t>Multidimensional Data</a:t>
            </a:r>
          </a:p>
        </p:txBody>
      </p:sp>
      <p:sp>
        <p:nvSpPr>
          <p:cNvPr id="35845" name="Rectangle 3"/>
          <p:cNvSpPr>
            <a:spLocks noGrp="1" noChangeArrowheads="1"/>
          </p:cNvSpPr>
          <p:nvPr>
            <p:ph type="body" idx="1"/>
          </p:nvPr>
        </p:nvSpPr>
        <p:spPr>
          <a:xfrm>
            <a:off x="533400" y="1717675"/>
            <a:ext cx="8113713" cy="4286250"/>
          </a:xfrm>
          <a:noFill/>
        </p:spPr>
        <p:txBody>
          <a:bodyPr lIns="92075" tIns="46038" rIns="92075" bIns="46038"/>
          <a:lstStyle/>
          <a:p>
            <a:pPr eaLnBrk="1" hangingPunct="1"/>
            <a:r>
              <a:rPr lang="el-GR" dirty="0"/>
              <a:t>Όγκος πωλήσεων ως συνάρτηση </a:t>
            </a:r>
            <a:r>
              <a:rPr lang="en-US" dirty="0"/>
              <a:t>product, month, region</a:t>
            </a:r>
          </a:p>
        </p:txBody>
      </p:sp>
      <p:sp>
        <p:nvSpPr>
          <p:cNvPr id="35846" name="AutoShape 4"/>
          <p:cNvSpPr>
            <a:spLocks noChangeArrowheads="1"/>
          </p:cNvSpPr>
          <p:nvPr/>
        </p:nvSpPr>
        <p:spPr bwMode="auto">
          <a:xfrm>
            <a:off x="1377950" y="3130550"/>
            <a:ext cx="3263900" cy="2882900"/>
          </a:xfrm>
          <a:prstGeom prst="cube">
            <a:avLst>
              <a:gd name="adj" fmla="val 24995"/>
            </a:avLst>
          </a:prstGeom>
          <a:noFill/>
          <a:ln w="12700">
            <a:solidFill>
              <a:schemeClr val="tx1"/>
            </a:solidFill>
            <a:miter lim="800000"/>
            <a:headEnd/>
            <a:tailEnd/>
          </a:ln>
        </p:spPr>
        <p:txBody>
          <a:bodyPr wrap="none" anchor="ctr"/>
          <a:lstStyle/>
          <a:p>
            <a:endParaRPr lang="el-GR"/>
          </a:p>
        </p:txBody>
      </p:sp>
      <p:sp>
        <p:nvSpPr>
          <p:cNvPr id="35847" name="Line 5"/>
          <p:cNvSpPr>
            <a:spLocks noChangeShapeType="1"/>
          </p:cNvSpPr>
          <p:nvPr/>
        </p:nvSpPr>
        <p:spPr bwMode="auto">
          <a:xfrm>
            <a:off x="1371600" y="41910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48" name="Line 6"/>
          <p:cNvSpPr>
            <a:spLocks noChangeShapeType="1"/>
          </p:cNvSpPr>
          <p:nvPr/>
        </p:nvSpPr>
        <p:spPr bwMode="auto">
          <a:xfrm>
            <a:off x="1371600" y="44958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49" name="Line 7"/>
          <p:cNvSpPr>
            <a:spLocks noChangeShapeType="1"/>
          </p:cNvSpPr>
          <p:nvPr/>
        </p:nvSpPr>
        <p:spPr bwMode="auto">
          <a:xfrm>
            <a:off x="1371600" y="48768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0" name="Line 8"/>
          <p:cNvSpPr>
            <a:spLocks noChangeShapeType="1"/>
          </p:cNvSpPr>
          <p:nvPr/>
        </p:nvSpPr>
        <p:spPr bwMode="auto">
          <a:xfrm>
            <a:off x="1371600" y="51816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1" name="Line 9"/>
          <p:cNvSpPr>
            <a:spLocks noChangeShapeType="1"/>
          </p:cNvSpPr>
          <p:nvPr/>
        </p:nvSpPr>
        <p:spPr bwMode="auto">
          <a:xfrm>
            <a:off x="1371600" y="54864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2" name="Line 10"/>
          <p:cNvSpPr>
            <a:spLocks noChangeShapeType="1"/>
          </p:cNvSpPr>
          <p:nvPr/>
        </p:nvSpPr>
        <p:spPr bwMode="auto">
          <a:xfrm>
            <a:off x="1371600" y="57912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3" name="Line 11"/>
          <p:cNvSpPr>
            <a:spLocks noChangeShapeType="1"/>
          </p:cNvSpPr>
          <p:nvPr/>
        </p:nvSpPr>
        <p:spPr bwMode="auto">
          <a:xfrm>
            <a:off x="16764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4" name="Line 12"/>
          <p:cNvSpPr>
            <a:spLocks noChangeShapeType="1"/>
          </p:cNvSpPr>
          <p:nvPr/>
        </p:nvSpPr>
        <p:spPr bwMode="auto">
          <a:xfrm>
            <a:off x="2362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5" name="Line 13"/>
          <p:cNvSpPr>
            <a:spLocks noChangeShapeType="1"/>
          </p:cNvSpPr>
          <p:nvPr/>
        </p:nvSpPr>
        <p:spPr bwMode="auto">
          <a:xfrm>
            <a:off x="2743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6" name="Line 14"/>
          <p:cNvSpPr>
            <a:spLocks noChangeShapeType="1"/>
          </p:cNvSpPr>
          <p:nvPr/>
        </p:nvSpPr>
        <p:spPr bwMode="auto">
          <a:xfrm>
            <a:off x="30480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7" name="Line 15"/>
          <p:cNvSpPr>
            <a:spLocks noChangeShapeType="1"/>
          </p:cNvSpPr>
          <p:nvPr/>
        </p:nvSpPr>
        <p:spPr bwMode="auto">
          <a:xfrm>
            <a:off x="33528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8" name="Line 16"/>
          <p:cNvSpPr>
            <a:spLocks noChangeShapeType="1"/>
          </p:cNvSpPr>
          <p:nvPr/>
        </p:nvSpPr>
        <p:spPr bwMode="auto">
          <a:xfrm>
            <a:off x="1981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9" name="Line 17"/>
          <p:cNvSpPr>
            <a:spLocks noChangeShapeType="1"/>
          </p:cNvSpPr>
          <p:nvPr/>
        </p:nvSpPr>
        <p:spPr bwMode="auto">
          <a:xfrm flipV="1">
            <a:off x="1676400" y="3124200"/>
            <a:ext cx="7620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0" name="Line 18"/>
          <p:cNvSpPr>
            <a:spLocks noChangeShapeType="1"/>
          </p:cNvSpPr>
          <p:nvPr/>
        </p:nvSpPr>
        <p:spPr bwMode="auto">
          <a:xfrm flipV="1">
            <a:off x="1981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1" name="Line 19"/>
          <p:cNvSpPr>
            <a:spLocks noChangeShapeType="1"/>
          </p:cNvSpPr>
          <p:nvPr/>
        </p:nvSpPr>
        <p:spPr bwMode="auto">
          <a:xfrm flipV="1">
            <a:off x="2362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2" name="Line 20"/>
          <p:cNvSpPr>
            <a:spLocks noChangeShapeType="1"/>
          </p:cNvSpPr>
          <p:nvPr/>
        </p:nvSpPr>
        <p:spPr bwMode="auto">
          <a:xfrm flipV="1">
            <a:off x="30480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3" name="Line 21"/>
          <p:cNvSpPr>
            <a:spLocks noChangeShapeType="1"/>
          </p:cNvSpPr>
          <p:nvPr/>
        </p:nvSpPr>
        <p:spPr bwMode="auto">
          <a:xfrm flipV="1">
            <a:off x="33528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4" name="Line 22"/>
          <p:cNvSpPr>
            <a:spLocks noChangeShapeType="1"/>
          </p:cNvSpPr>
          <p:nvPr/>
        </p:nvSpPr>
        <p:spPr bwMode="auto">
          <a:xfrm flipV="1">
            <a:off x="36576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5" name="Line 23"/>
          <p:cNvSpPr>
            <a:spLocks noChangeShapeType="1"/>
          </p:cNvSpPr>
          <p:nvPr/>
        </p:nvSpPr>
        <p:spPr bwMode="auto">
          <a:xfrm>
            <a:off x="1905000" y="3352800"/>
            <a:ext cx="25146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6" name="Line 24"/>
          <p:cNvSpPr>
            <a:spLocks noChangeShapeType="1"/>
          </p:cNvSpPr>
          <p:nvPr/>
        </p:nvSpPr>
        <p:spPr bwMode="auto">
          <a:xfrm>
            <a:off x="1676400" y="35814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7" name="Line 25"/>
          <p:cNvSpPr>
            <a:spLocks noChangeShapeType="1"/>
          </p:cNvSpPr>
          <p:nvPr/>
        </p:nvSpPr>
        <p:spPr bwMode="auto">
          <a:xfrm>
            <a:off x="36576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8" name="Line 26"/>
          <p:cNvSpPr>
            <a:spLocks noChangeShapeType="1"/>
          </p:cNvSpPr>
          <p:nvPr/>
        </p:nvSpPr>
        <p:spPr bwMode="auto">
          <a:xfrm>
            <a:off x="4419600" y="3352800"/>
            <a:ext cx="0" cy="2209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9" name="Line 27"/>
          <p:cNvSpPr>
            <a:spLocks noChangeShapeType="1"/>
          </p:cNvSpPr>
          <p:nvPr/>
        </p:nvSpPr>
        <p:spPr bwMode="auto">
          <a:xfrm flipV="1">
            <a:off x="3962400" y="3505200"/>
            <a:ext cx="685800" cy="685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0" name="Line 28"/>
          <p:cNvSpPr>
            <a:spLocks noChangeShapeType="1"/>
          </p:cNvSpPr>
          <p:nvPr/>
        </p:nvSpPr>
        <p:spPr bwMode="auto">
          <a:xfrm flipV="1">
            <a:off x="3962400" y="38862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1" name="Line 29"/>
          <p:cNvSpPr>
            <a:spLocks noChangeShapeType="1"/>
          </p:cNvSpPr>
          <p:nvPr/>
        </p:nvSpPr>
        <p:spPr bwMode="auto">
          <a:xfrm flipV="1">
            <a:off x="3962400" y="42672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2" name="Line 30"/>
          <p:cNvSpPr>
            <a:spLocks noChangeShapeType="1"/>
          </p:cNvSpPr>
          <p:nvPr/>
        </p:nvSpPr>
        <p:spPr bwMode="auto">
          <a:xfrm flipV="1">
            <a:off x="3962400" y="45720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3" name="Line 31"/>
          <p:cNvSpPr>
            <a:spLocks noChangeShapeType="1"/>
          </p:cNvSpPr>
          <p:nvPr/>
        </p:nvSpPr>
        <p:spPr bwMode="auto">
          <a:xfrm flipV="1">
            <a:off x="3962400" y="48768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4" name="Line 32"/>
          <p:cNvSpPr>
            <a:spLocks noChangeShapeType="1"/>
          </p:cNvSpPr>
          <p:nvPr/>
        </p:nvSpPr>
        <p:spPr bwMode="auto">
          <a:xfrm flipV="1">
            <a:off x="3962400" y="5105400"/>
            <a:ext cx="685800" cy="685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5" name="Rectangle 33"/>
          <p:cNvSpPr>
            <a:spLocks noChangeArrowheads="1"/>
          </p:cNvSpPr>
          <p:nvPr/>
        </p:nvSpPr>
        <p:spPr bwMode="auto">
          <a:xfrm rot="16200000" flipH="1">
            <a:off x="348456" y="4528344"/>
            <a:ext cx="1131888"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Product</a:t>
            </a:r>
          </a:p>
        </p:txBody>
      </p:sp>
      <p:sp>
        <p:nvSpPr>
          <p:cNvPr id="35876" name="Rectangle 34"/>
          <p:cNvSpPr>
            <a:spLocks noChangeArrowheads="1"/>
          </p:cNvSpPr>
          <p:nvPr/>
        </p:nvSpPr>
        <p:spPr bwMode="auto">
          <a:xfrm rot="-2880000">
            <a:off x="686593" y="2971007"/>
            <a:ext cx="1065213" cy="457200"/>
          </a:xfrm>
          <a:prstGeom prst="rect">
            <a:avLst/>
          </a:prstGeom>
          <a:noFill/>
          <a:ln w="9525">
            <a:noFill/>
            <a:miter lim="800000"/>
            <a:headEnd/>
            <a:tailEnd/>
          </a:ln>
        </p:spPr>
        <p:txBody>
          <a:bodyPr lIns="92075" tIns="46038" rIns="92075" bIns="46038">
            <a:spAutoFit/>
          </a:bodyPr>
          <a:lstStyle/>
          <a:p>
            <a:pPr eaLnBrk="0" hangingPunct="0"/>
            <a:r>
              <a:rPr lang="en-US" sz="2400" dirty="0">
                <a:latin typeface="Times New Roman" pitchFamily="18" charset="0"/>
              </a:rPr>
              <a:t>Region</a:t>
            </a:r>
          </a:p>
        </p:txBody>
      </p:sp>
      <p:sp>
        <p:nvSpPr>
          <p:cNvPr id="35877" name="Rectangle 35"/>
          <p:cNvSpPr>
            <a:spLocks noChangeArrowheads="1"/>
          </p:cNvSpPr>
          <p:nvPr/>
        </p:nvSpPr>
        <p:spPr bwMode="auto">
          <a:xfrm>
            <a:off x="2117725" y="6003925"/>
            <a:ext cx="996950"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Month</a:t>
            </a:r>
          </a:p>
        </p:txBody>
      </p:sp>
      <p:sp>
        <p:nvSpPr>
          <p:cNvPr id="35878" name="Line 36"/>
          <p:cNvSpPr>
            <a:spLocks noChangeShapeType="1"/>
          </p:cNvSpPr>
          <p:nvPr/>
        </p:nvSpPr>
        <p:spPr bwMode="auto">
          <a:xfrm>
            <a:off x="4267200" y="35814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9" name="Line 37"/>
          <p:cNvSpPr>
            <a:spLocks noChangeShapeType="1"/>
          </p:cNvSpPr>
          <p:nvPr/>
        </p:nvSpPr>
        <p:spPr bwMode="auto">
          <a:xfrm flipV="1">
            <a:off x="2743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80" name="Rectangle 38"/>
          <p:cNvSpPr>
            <a:spLocks noChangeArrowheads="1"/>
          </p:cNvSpPr>
          <p:nvPr/>
        </p:nvSpPr>
        <p:spPr bwMode="auto">
          <a:xfrm>
            <a:off x="4788024" y="4108368"/>
            <a:ext cx="3056927" cy="708528"/>
          </a:xfrm>
          <a:prstGeom prst="rect">
            <a:avLst/>
          </a:prstGeom>
          <a:noFill/>
          <a:ln w="9525">
            <a:noFill/>
            <a:miter lim="800000"/>
            <a:headEnd/>
            <a:tailEnd/>
          </a:ln>
        </p:spPr>
        <p:txBody>
          <a:bodyPr wrap="none" lIns="92075" tIns="46038" rIns="92075" bIns="46038">
            <a:spAutoFit/>
          </a:bodyPr>
          <a:lstStyle/>
          <a:p>
            <a:pPr eaLnBrk="0" hangingPunct="0"/>
            <a:r>
              <a:rPr lang="el-GR" sz="2000" b="1" dirty="0">
                <a:latin typeface="Times New Roman" pitchFamily="18" charset="0"/>
              </a:rPr>
              <a:t>Διαστάσεις (</a:t>
            </a:r>
            <a:r>
              <a:rPr lang="en-US" sz="2000" b="1" dirty="0">
                <a:latin typeface="Times New Roman" pitchFamily="18" charset="0"/>
              </a:rPr>
              <a:t>Dimensions</a:t>
            </a:r>
            <a:r>
              <a:rPr lang="el-GR" sz="2000" b="1" dirty="0">
                <a:latin typeface="Times New Roman" pitchFamily="18" charset="0"/>
              </a:rPr>
              <a:t>)</a:t>
            </a:r>
            <a:r>
              <a:rPr lang="en-US" sz="2000" b="1" dirty="0">
                <a:latin typeface="Times New Roman" pitchFamily="18" charset="0"/>
              </a:rPr>
              <a:t>: </a:t>
            </a:r>
            <a:endParaRPr lang="el-GR" sz="2000" b="1" dirty="0">
              <a:latin typeface="Times New Roman" pitchFamily="18" charset="0"/>
            </a:endParaRPr>
          </a:p>
          <a:p>
            <a:pPr eaLnBrk="0" hangingPunct="0"/>
            <a:r>
              <a:rPr lang="el-GR" sz="2000" b="1" dirty="0">
                <a:latin typeface="Times New Roman" pitchFamily="18" charset="0"/>
              </a:rPr>
              <a:t> </a:t>
            </a:r>
            <a:r>
              <a:rPr lang="en-US" sz="2000" b="1" dirty="0">
                <a:latin typeface="Times New Roman" pitchFamily="18" charset="0"/>
              </a:rPr>
              <a:t>Product, Location, Time</a:t>
            </a:r>
          </a:p>
        </p:txBody>
      </p:sp>
      <p:sp>
        <p:nvSpPr>
          <p:cNvPr id="40" name="5 - Θέση ημερομηνίας">
            <a:extLst>
              <a:ext uri="{FF2B5EF4-FFF2-40B4-BE49-F238E27FC236}">
                <a16:creationId xmlns:a16="http://schemas.microsoft.com/office/drawing/2014/main" id="{22B550E1-726F-4E4C-AB5A-AC00C071DDFD}"/>
              </a:ext>
            </a:extLst>
          </p:cNvPr>
          <p:cNvSpPr txBox="1">
            <a:spLocks/>
          </p:cNvSpPr>
          <p:nvPr/>
        </p:nvSpPr>
        <p:spPr>
          <a:xfrm>
            <a:off x="5750768" y="6237312"/>
            <a:ext cx="2133600" cy="365125"/>
          </a:xfrm>
          <a:prstGeom prst="rect">
            <a:avLst/>
          </a:prstGeom>
          <a:noFill/>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a:t>Jiawei Han</a:t>
            </a:r>
          </a:p>
          <a:p>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 Θέση αριθμού διαφάνειας"/>
          <p:cNvSpPr>
            <a:spLocks noGrp="1"/>
          </p:cNvSpPr>
          <p:nvPr>
            <p:ph type="sldNum" sz="quarter" idx="11"/>
          </p:nvPr>
        </p:nvSpPr>
        <p:spPr>
          <a:noFill/>
        </p:spPr>
        <p:txBody>
          <a:bodyPr/>
          <a:lstStyle/>
          <a:p>
            <a:fld id="{80EFA91D-B3A9-45EE-BB28-0570CE227C3D}" type="slidenum">
              <a:rPr lang="en-US"/>
              <a:pPr/>
              <a:t>48</a:t>
            </a:fld>
            <a:endParaRPr lang="en-US"/>
          </a:p>
        </p:txBody>
      </p:sp>
      <p:sp>
        <p:nvSpPr>
          <p:cNvPr id="883714" name="Rectangle 2"/>
          <p:cNvSpPr>
            <a:spLocks noGrp="1" noChangeArrowheads="1"/>
          </p:cNvSpPr>
          <p:nvPr>
            <p:ph type="title"/>
          </p:nvPr>
        </p:nvSpPr>
        <p:spPr>
          <a:xfrm>
            <a:off x="249238" y="642938"/>
            <a:ext cx="8561387" cy="409575"/>
          </a:xfrm>
        </p:spPr>
        <p:txBody>
          <a:bodyPr lIns="90488" tIns="44450" rIns="90488" bIns="44450">
            <a:normAutofit fontScale="90000"/>
          </a:bodyPr>
          <a:lstStyle/>
          <a:p>
            <a:pPr eaLnBrk="1" hangingPunct="1">
              <a:defRPr/>
            </a:pPr>
            <a:r>
              <a:rPr lang="en-US" dirty="0"/>
              <a:t>Data Cube</a:t>
            </a:r>
            <a:endParaRPr lang="en-US" sz="2400" dirty="0"/>
          </a:p>
        </p:txBody>
      </p:sp>
      <p:sp>
        <p:nvSpPr>
          <p:cNvPr id="36869" name="Rectangle 3"/>
          <p:cNvSpPr>
            <a:spLocks noChangeArrowheads="1"/>
          </p:cNvSpPr>
          <p:nvPr/>
        </p:nvSpPr>
        <p:spPr bwMode="auto">
          <a:xfrm>
            <a:off x="704850" y="6191250"/>
            <a:ext cx="8001000" cy="1828800"/>
          </a:xfrm>
          <a:prstGeom prst="rect">
            <a:avLst/>
          </a:prstGeom>
          <a:noFill/>
          <a:ln w="9525">
            <a:noFill/>
            <a:miter lim="800000"/>
            <a:headEnd/>
            <a:tailEnd/>
          </a:ln>
        </p:spPr>
        <p:txBody>
          <a:bodyPr lIns="92075" tIns="46038" rIns="92075" bIns="46038"/>
          <a:lstStyle/>
          <a:p>
            <a:pPr eaLnBrk="0" hangingPunct="0">
              <a:buFont typeface="Monotype Sorts" pitchFamily="2" charset="2"/>
              <a:buNone/>
            </a:pPr>
            <a:endParaRPr lang="el-GR" sz="2000">
              <a:latin typeface="Times New Roman" pitchFamily="18" charset="0"/>
            </a:endParaRPr>
          </a:p>
        </p:txBody>
      </p:sp>
      <p:grpSp>
        <p:nvGrpSpPr>
          <p:cNvPr id="2" name="Group 5"/>
          <p:cNvGrpSpPr>
            <a:grpSpLocks/>
          </p:cNvGrpSpPr>
          <p:nvPr/>
        </p:nvGrpSpPr>
        <p:grpSpPr bwMode="auto">
          <a:xfrm>
            <a:off x="884238" y="1600200"/>
            <a:ext cx="6589713" cy="4532313"/>
            <a:chOff x="521" y="1008"/>
            <a:chExt cx="4151" cy="2855"/>
          </a:xfrm>
        </p:grpSpPr>
        <p:sp>
          <p:nvSpPr>
            <p:cNvPr id="36872" name="Rectangle 6"/>
            <p:cNvSpPr>
              <a:spLocks noChangeArrowheads="1"/>
            </p:cNvSpPr>
            <p:nvPr/>
          </p:nvSpPr>
          <p:spPr bwMode="auto">
            <a:xfrm>
              <a:off x="2412" y="1008"/>
              <a:ext cx="498"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Times New Roman" pitchFamily="18" charset="0"/>
                </a:rPr>
                <a:t>Date</a:t>
              </a:r>
            </a:p>
          </p:txBody>
        </p:sp>
        <p:sp>
          <p:nvSpPr>
            <p:cNvPr id="36873" name="Rectangle 7"/>
            <p:cNvSpPr>
              <a:spLocks noChangeArrowheads="1"/>
            </p:cNvSpPr>
            <p:nvPr/>
          </p:nvSpPr>
          <p:spPr bwMode="auto">
            <a:xfrm rot="18615059">
              <a:off x="276" y="1447"/>
              <a:ext cx="775" cy="286"/>
            </a:xfrm>
            <a:prstGeom prst="rect">
              <a:avLst/>
            </a:prstGeom>
            <a:noFill/>
            <a:ln w="12700">
              <a:noFill/>
              <a:miter lim="800000"/>
              <a:headEnd/>
              <a:tailEnd/>
            </a:ln>
          </p:spPr>
          <p:txBody>
            <a:bodyPr wrap="none" lIns="90488" tIns="44450" rIns="90488" bIns="44450">
              <a:spAutoFit/>
            </a:bodyPr>
            <a:lstStyle/>
            <a:p>
              <a:pPr eaLnBrk="0" hangingPunct="0"/>
              <a:r>
                <a:rPr lang="en-US" sz="2400" b="1" dirty="0">
                  <a:latin typeface="Times New Roman" pitchFamily="18" charset="0"/>
                </a:rPr>
                <a:t>Product</a:t>
              </a:r>
            </a:p>
          </p:txBody>
        </p:sp>
        <p:sp>
          <p:nvSpPr>
            <p:cNvPr id="36874" name="Rectangle 8"/>
            <p:cNvSpPr>
              <a:spLocks noChangeArrowheads="1"/>
            </p:cNvSpPr>
            <p:nvPr/>
          </p:nvSpPr>
          <p:spPr bwMode="auto">
            <a:xfrm rot="16200000">
              <a:off x="4125" y="2088"/>
              <a:ext cx="808" cy="286"/>
            </a:xfrm>
            <a:prstGeom prst="rect">
              <a:avLst/>
            </a:prstGeom>
            <a:noFill/>
            <a:ln w="12700">
              <a:noFill/>
              <a:miter lim="800000"/>
              <a:headEnd/>
              <a:tailEnd/>
            </a:ln>
          </p:spPr>
          <p:txBody>
            <a:bodyPr wrap="none" lIns="90488" tIns="44450" rIns="90488" bIns="44450">
              <a:spAutoFit/>
            </a:bodyPr>
            <a:lstStyle/>
            <a:p>
              <a:pPr eaLnBrk="0" hangingPunct="0"/>
              <a:r>
                <a:rPr lang="en-US" sz="2400" b="1" dirty="0">
                  <a:latin typeface="Times New Roman" pitchFamily="18" charset="0"/>
                </a:rPr>
                <a:t>Country</a:t>
              </a:r>
            </a:p>
          </p:txBody>
        </p:sp>
        <p:sp>
          <p:nvSpPr>
            <p:cNvPr id="36876" name="AutoShape 12"/>
            <p:cNvSpPr>
              <a:spLocks noChangeArrowheads="1"/>
            </p:cNvSpPr>
            <p:nvPr/>
          </p:nvSpPr>
          <p:spPr bwMode="auto">
            <a:xfrm>
              <a:off x="3473" y="2787"/>
              <a:ext cx="640" cy="563"/>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77" name="AutoShape 13"/>
            <p:cNvSpPr>
              <a:spLocks noChangeArrowheads="1"/>
            </p:cNvSpPr>
            <p:nvPr/>
          </p:nvSpPr>
          <p:spPr bwMode="auto">
            <a:xfrm>
              <a:off x="3473" y="2328"/>
              <a:ext cx="640"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78" name="AutoShape 14"/>
            <p:cNvSpPr>
              <a:spLocks noChangeArrowheads="1"/>
            </p:cNvSpPr>
            <p:nvPr/>
          </p:nvSpPr>
          <p:spPr bwMode="auto">
            <a:xfrm>
              <a:off x="3473" y="1870"/>
              <a:ext cx="640"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79" name="AutoShape 15"/>
            <p:cNvSpPr>
              <a:spLocks noChangeArrowheads="1"/>
            </p:cNvSpPr>
            <p:nvPr/>
          </p:nvSpPr>
          <p:spPr bwMode="auto">
            <a:xfrm>
              <a:off x="3296" y="2958"/>
              <a:ext cx="640" cy="564"/>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80" name="AutoShape 16"/>
            <p:cNvSpPr>
              <a:spLocks noChangeArrowheads="1"/>
            </p:cNvSpPr>
            <p:nvPr/>
          </p:nvSpPr>
          <p:spPr bwMode="auto">
            <a:xfrm>
              <a:off x="3296" y="2500"/>
              <a:ext cx="640"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1" name="AutoShape 17"/>
            <p:cNvSpPr>
              <a:spLocks noChangeArrowheads="1"/>
            </p:cNvSpPr>
            <p:nvPr/>
          </p:nvSpPr>
          <p:spPr bwMode="auto">
            <a:xfrm>
              <a:off x="3296" y="2043"/>
              <a:ext cx="640" cy="562"/>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2" name="AutoShape 18"/>
            <p:cNvSpPr>
              <a:spLocks noChangeArrowheads="1"/>
            </p:cNvSpPr>
            <p:nvPr/>
          </p:nvSpPr>
          <p:spPr bwMode="auto">
            <a:xfrm>
              <a:off x="3118" y="3130"/>
              <a:ext cx="641" cy="563"/>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83" name="AutoShape 19"/>
            <p:cNvSpPr>
              <a:spLocks noChangeArrowheads="1"/>
            </p:cNvSpPr>
            <p:nvPr/>
          </p:nvSpPr>
          <p:spPr bwMode="auto">
            <a:xfrm>
              <a:off x="3118" y="2673"/>
              <a:ext cx="641" cy="562"/>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4" name="AutoShape 20"/>
            <p:cNvSpPr>
              <a:spLocks noChangeArrowheads="1"/>
            </p:cNvSpPr>
            <p:nvPr/>
          </p:nvSpPr>
          <p:spPr bwMode="auto">
            <a:xfrm>
              <a:off x="3118" y="2214"/>
              <a:ext cx="641"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6" name="Rectangle 22"/>
            <p:cNvSpPr>
              <a:spLocks noChangeArrowheads="1"/>
            </p:cNvSpPr>
            <p:nvPr/>
          </p:nvSpPr>
          <p:spPr bwMode="auto">
            <a:xfrm>
              <a:off x="3616" y="1206"/>
              <a:ext cx="416" cy="248"/>
            </a:xfrm>
            <a:prstGeom prst="rect">
              <a:avLst/>
            </a:prstGeom>
            <a:noFill/>
            <a:ln w="12700">
              <a:noFill/>
              <a:miter lim="800000"/>
              <a:headEnd/>
              <a:tailEnd/>
            </a:ln>
          </p:spPr>
          <p:txBody>
            <a:bodyPr wrap="none" lIns="90488" tIns="44450" rIns="90488" bIns="44450">
              <a:spAutoFit/>
            </a:bodyPr>
            <a:lstStyle/>
            <a:p>
              <a:pPr eaLnBrk="0" hangingPunct="0"/>
              <a:r>
                <a:rPr lang="en-US" sz="2000" i="1" dirty="0"/>
                <a:t>sum</a:t>
              </a:r>
              <a:endParaRPr lang="en-US" sz="1600" i="1" dirty="0"/>
            </a:p>
          </p:txBody>
        </p:sp>
        <p:sp>
          <p:nvSpPr>
            <p:cNvPr id="36887" name="AutoShape 23"/>
            <p:cNvSpPr>
              <a:spLocks noChangeArrowheads="1"/>
            </p:cNvSpPr>
            <p:nvPr/>
          </p:nvSpPr>
          <p:spPr bwMode="auto">
            <a:xfrm>
              <a:off x="1346"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88" name="AutoShape 24"/>
            <p:cNvSpPr>
              <a:spLocks noChangeArrowheads="1"/>
            </p:cNvSpPr>
            <p:nvPr/>
          </p:nvSpPr>
          <p:spPr bwMode="auto">
            <a:xfrm>
              <a:off x="1170"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89" name="AutoShape 25"/>
            <p:cNvSpPr>
              <a:spLocks noChangeArrowheads="1"/>
            </p:cNvSpPr>
            <p:nvPr/>
          </p:nvSpPr>
          <p:spPr bwMode="auto">
            <a:xfrm>
              <a:off x="992" y="1771"/>
              <a:ext cx="640"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0" name="AutoShape 26"/>
            <p:cNvSpPr>
              <a:spLocks noChangeArrowheads="1"/>
            </p:cNvSpPr>
            <p:nvPr/>
          </p:nvSpPr>
          <p:spPr bwMode="auto">
            <a:xfrm>
              <a:off x="1879" y="1428"/>
              <a:ext cx="639"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1" name="AutoShape 27"/>
            <p:cNvSpPr>
              <a:spLocks noChangeArrowheads="1"/>
            </p:cNvSpPr>
            <p:nvPr/>
          </p:nvSpPr>
          <p:spPr bwMode="auto">
            <a:xfrm>
              <a:off x="1701"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2" name="AutoShape 28"/>
            <p:cNvSpPr>
              <a:spLocks noChangeArrowheads="1"/>
            </p:cNvSpPr>
            <p:nvPr/>
          </p:nvSpPr>
          <p:spPr bwMode="auto">
            <a:xfrm>
              <a:off x="1524"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3" name="AutoShape 29"/>
            <p:cNvSpPr>
              <a:spLocks noChangeArrowheads="1"/>
            </p:cNvSpPr>
            <p:nvPr/>
          </p:nvSpPr>
          <p:spPr bwMode="auto">
            <a:xfrm>
              <a:off x="2410"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4" name="AutoShape 30"/>
            <p:cNvSpPr>
              <a:spLocks noChangeArrowheads="1"/>
            </p:cNvSpPr>
            <p:nvPr/>
          </p:nvSpPr>
          <p:spPr bwMode="auto">
            <a:xfrm>
              <a:off x="2233"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5" name="AutoShape 31"/>
            <p:cNvSpPr>
              <a:spLocks noChangeArrowheads="1"/>
            </p:cNvSpPr>
            <p:nvPr/>
          </p:nvSpPr>
          <p:spPr bwMode="auto">
            <a:xfrm>
              <a:off x="2055"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6" name="AutoShape 32"/>
            <p:cNvSpPr>
              <a:spLocks noChangeArrowheads="1"/>
            </p:cNvSpPr>
            <p:nvPr/>
          </p:nvSpPr>
          <p:spPr bwMode="auto">
            <a:xfrm>
              <a:off x="2942"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7" name="AutoShape 33"/>
            <p:cNvSpPr>
              <a:spLocks noChangeArrowheads="1"/>
            </p:cNvSpPr>
            <p:nvPr/>
          </p:nvSpPr>
          <p:spPr bwMode="auto">
            <a:xfrm>
              <a:off x="2766"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8" name="AutoShape 34"/>
            <p:cNvSpPr>
              <a:spLocks noChangeArrowheads="1"/>
            </p:cNvSpPr>
            <p:nvPr/>
          </p:nvSpPr>
          <p:spPr bwMode="auto">
            <a:xfrm>
              <a:off x="2588" y="1771"/>
              <a:ext cx="639"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9" name="AutoShape 35"/>
            <p:cNvSpPr>
              <a:spLocks noChangeArrowheads="1"/>
            </p:cNvSpPr>
            <p:nvPr/>
          </p:nvSpPr>
          <p:spPr bwMode="auto">
            <a:xfrm>
              <a:off x="3475" y="1428"/>
              <a:ext cx="639"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900" name="AutoShape 36"/>
            <p:cNvSpPr>
              <a:spLocks noChangeArrowheads="1"/>
            </p:cNvSpPr>
            <p:nvPr/>
          </p:nvSpPr>
          <p:spPr bwMode="auto">
            <a:xfrm>
              <a:off x="3297" y="1599"/>
              <a:ext cx="639"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901" name="AutoShape 37"/>
            <p:cNvSpPr>
              <a:spLocks noChangeArrowheads="1"/>
            </p:cNvSpPr>
            <p:nvPr/>
          </p:nvSpPr>
          <p:spPr bwMode="auto">
            <a:xfrm>
              <a:off x="3119" y="1771"/>
              <a:ext cx="641"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grpSp>
          <p:nvGrpSpPr>
            <p:cNvPr id="4" name="Group 38"/>
            <p:cNvGrpSpPr>
              <a:grpSpLocks/>
            </p:cNvGrpSpPr>
            <p:nvPr/>
          </p:nvGrpSpPr>
          <p:grpSpPr bwMode="auto">
            <a:xfrm>
              <a:off x="823" y="1926"/>
              <a:ext cx="2768" cy="1937"/>
              <a:chOff x="1388" y="1937"/>
              <a:chExt cx="2026" cy="1310"/>
            </a:xfrm>
          </p:grpSpPr>
          <p:sp>
            <p:nvSpPr>
              <p:cNvPr id="36915" name="AutoShape 39"/>
              <p:cNvSpPr>
                <a:spLocks noChangeArrowheads="1"/>
              </p:cNvSpPr>
              <p:nvPr/>
            </p:nvSpPr>
            <p:spPr bwMode="auto">
              <a:xfrm>
                <a:off x="1388"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16" name="AutoShape 40"/>
              <p:cNvSpPr>
                <a:spLocks noChangeArrowheads="1"/>
              </p:cNvSpPr>
              <p:nvPr/>
            </p:nvSpPr>
            <p:spPr bwMode="auto">
              <a:xfrm>
                <a:off x="1778" y="2867"/>
                <a:ext cx="468"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17" name="AutoShape 41"/>
              <p:cNvSpPr>
                <a:spLocks noChangeArrowheads="1"/>
              </p:cNvSpPr>
              <p:nvPr/>
            </p:nvSpPr>
            <p:spPr bwMode="auto">
              <a:xfrm>
                <a:off x="1388"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18" name="AutoShape 42"/>
              <p:cNvSpPr>
                <a:spLocks noChangeArrowheads="1"/>
              </p:cNvSpPr>
              <p:nvPr/>
            </p:nvSpPr>
            <p:spPr bwMode="auto">
              <a:xfrm>
                <a:off x="1389" y="2258"/>
                <a:ext cx="469" cy="380"/>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19" name="AutoShape 43"/>
              <p:cNvSpPr>
                <a:spLocks noChangeArrowheads="1"/>
              </p:cNvSpPr>
              <p:nvPr/>
            </p:nvSpPr>
            <p:spPr bwMode="auto">
              <a:xfrm>
                <a:off x="1778" y="2557"/>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0" name="AutoShape 44"/>
              <p:cNvSpPr>
                <a:spLocks noChangeArrowheads="1"/>
              </p:cNvSpPr>
              <p:nvPr/>
            </p:nvSpPr>
            <p:spPr bwMode="auto">
              <a:xfrm>
                <a:off x="1778" y="2247"/>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1" name="AutoShape 45"/>
              <p:cNvSpPr>
                <a:spLocks noChangeArrowheads="1"/>
              </p:cNvSpPr>
              <p:nvPr/>
            </p:nvSpPr>
            <p:spPr bwMode="auto">
              <a:xfrm>
                <a:off x="2167"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22" name="AutoShape 46"/>
              <p:cNvSpPr>
                <a:spLocks noChangeArrowheads="1"/>
              </p:cNvSpPr>
              <p:nvPr/>
            </p:nvSpPr>
            <p:spPr bwMode="auto">
              <a:xfrm>
                <a:off x="2167"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3" name="AutoShape 47"/>
              <p:cNvSpPr>
                <a:spLocks noChangeArrowheads="1"/>
              </p:cNvSpPr>
              <p:nvPr/>
            </p:nvSpPr>
            <p:spPr bwMode="auto">
              <a:xfrm>
                <a:off x="2167"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4" name="AutoShape 48"/>
              <p:cNvSpPr>
                <a:spLocks noChangeArrowheads="1"/>
              </p:cNvSpPr>
              <p:nvPr/>
            </p:nvSpPr>
            <p:spPr bwMode="auto">
              <a:xfrm>
                <a:off x="2556"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25" name="AutoShape 49"/>
              <p:cNvSpPr>
                <a:spLocks noChangeArrowheads="1"/>
              </p:cNvSpPr>
              <p:nvPr/>
            </p:nvSpPr>
            <p:spPr bwMode="auto">
              <a:xfrm>
                <a:off x="2556"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6" name="AutoShape 50"/>
              <p:cNvSpPr>
                <a:spLocks noChangeArrowheads="1"/>
              </p:cNvSpPr>
              <p:nvPr/>
            </p:nvSpPr>
            <p:spPr bwMode="auto">
              <a:xfrm>
                <a:off x="2556"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7" name="AutoShape 51"/>
              <p:cNvSpPr>
                <a:spLocks noChangeArrowheads="1"/>
              </p:cNvSpPr>
              <p:nvPr/>
            </p:nvSpPr>
            <p:spPr bwMode="auto">
              <a:xfrm>
                <a:off x="2946" y="2867"/>
                <a:ext cx="468" cy="380"/>
              </a:xfrm>
              <a:prstGeom prst="cube">
                <a:avLst>
                  <a:gd name="adj" fmla="val 24995"/>
                </a:avLst>
              </a:prstGeom>
              <a:solidFill>
                <a:srgbClr val="003366"/>
              </a:solidFill>
              <a:ln w="12700">
                <a:solidFill>
                  <a:schemeClr val="tx1"/>
                </a:solidFill>
                <a:miter lim="800000"/>
                <a:headEnd/>
                <a:tailEnd/>
              </a:ln>
            </p:spPr>
            <p:txBody>
              <a:bodyPr wrap="none" anchor="ctr"/>
              <a:lstStyle/>
              <a:p>
                <a:endParaRPr lang="el-GR"/>
              </a:p>
            </p:txBody>
          </p:sp>
          <p:sp>
            <p:nvSpPr>
              <p:cNvPr id="36928" name="AutoShape 52"/>
              <p:cNvSpPr>
                <a:spLocks noChangeArrowheads="1"/>
              </p:cNvSpPr>
              <p:nvPr/>
            </p:nvSpPr>
            <p:spPr bwMode="auto">
              <a:xfrm>
                <a:off x="2946" y="255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endParaRPr lang="el-GR"/>
              </a:p>
            </p:txBody>
          </p:sp>
          <p:sp>
            <p:nvSpPr>
              <p:cNvPr id="36929" name="AutoShape 53"/>
              <p:cNvSpPr>
                <a:spLocks noChangeArrowheads="1"/>
              </p:cNvSpPr>
              <p:nvPr/>
            </p:nvSpPr>
            <p:spPr bwMode="auto">
              <a:xfrm>
                <a:off x="2946" y="224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endParaRPr lang="el-GR"/>
              </a:p>
            </p:txBody>
          </p:sp>
          <p:sp>
            <p:nvSpPr>
              <p:cNvPr id="36930" name="AutoShape 54"/>
              <p:cNvSpPr>
                <a:spLocks noChangeArrowheads="1"/>
              </p:cNvSpPr>
              <p:nvPr/>
            </p:nvSpPr>
            <p:spPr bwMode="auto">
              <a:xfrm>
                <a:off x="1389"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1" name="AutoShape 55"/>
              <p:cNvSpPr>
                <a:spLocks noChangeArrowheads="1"/>
              </p:cNvSpPr>
              <p:nvPr/>
            </p:nvSpPr>
            <p:spPr bwMode="auto">
              <a:xfrm>
                <a:off x="1779" y="1948"/>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2" name="AutoShape 56"/>
              <p:cNvSpPr>
                <a:spLocks noChangeArrowheads="1"/>
              </p:cNvSpPr>
              <p:nvPr/>
            </p:nvSpPr>
            <p:spPr bwMode="auto">
              <a:xfrm>
                <a:off x="2168"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3" name="AutoShape 57"/>
              <p:cNvSpPr>
                <a:spLocks noChangeArrowheads="1"/>
              </p:cNvSpPr>
              <p:nvPr/>
            </p:nvSpPr>
            <p:spPr bwMode="auto">
              <a:xfrm>
                <a:off x="2557"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4" name="AutoShape 58"/>
              <p:cNvSpPr>
                <a:spLocks noChangeArrowheads="1"/>
              </p:cNvSpPr>
              <p:nvPr/>
            </p:nvSpPr>
            <p:spPr bwMode="auto">
              <a:xfrm>
                <a:off x="2946" y="193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pPr algn="ctr" eaLnBrk="0" hangingPunct="0"/>
                <a:endParaRPr lang="el-GR" sz="2400" b="1">
                  <a:latin typeface="Times New Roman" pitchFamily="18" charset="0"/>
                </a:endParaRPr>
              </a:p>
            </p:txBody>
          </p:sp>
        </p:grpSp>
        <p:sp>
          <p:nvSpPr>
            <p:cNvPr id="36903" name="Rectangle 59"/>
            <p:cNvSpPr>
              <a:spLocks noChangeArrowheads="1"/>
            </p:cNvSpPr>
            <p:nvPr/>
          </p:nvSpPr>
          <p:spPr bwMode="auto">
            <a:xfrm>
              <a:off x="2468" y="1182"/>
              <a:ext cx="769" cy="210"/>
            </a:xfrm>
            <a:prstGeom prst="rect">
              <a:avLst/>
            </a:prstGeom>
            <a:noFill/>
            <a:ln w="12700">
              <a:noFill/>
              <a:miter lim="800000"/>
              <a:headEnd/>
              <a:tailEnd/>
            </a:ln>
          </p:spPr>
          <p:txBody>
            <a:bodyPr lIns="90488" tIns="44450" rIns="90488" bIns="44450">
              <a:spAutoFit/>
            </a:bodyPr>
            <a:lstStyle/>
            <a:p>
              <a:pPr eaLnBrk="0" hangingPunct="0"/>
              <a:r>
                <a:rPr lang="en-US" sz="1600" i="1"/>
                <a:t> </a:t>
              </a:r>
            </a:p>
          </p:txBody>
        </p:sp>
        <p:sp>
          <p:nvSpPr>
            <p:cNvPr id="36914" name="Text Box 70"/>
            <p:cNvSpPr txBox="1">
              <a:spLocks noChangeArrowheads="1"/>
            </p:cNvSpPr>
            <p:nvPr/>
          </p:nvSpPr>
          <p:spPr bwMode="auto">
            <a:xfrm>
              <a:off x="4180" y="2874"/>
              <a:ext cx="374" cy="250"/>
            </a:xfrm>
            <a:prstGeom prst="rect">
              <a:avLst/>
            </a:prstGeom>
            <a:noFill/>
            <a:ln w="9525">
              <a:noFill/>
              <a:miter lim="800000"/>
              <a:headEnd/>
              <a:tailEnd/>
            </a:ln>
          </p:spPr>
          <p:txBody>
            <a:bodyPr wrap="none">
              <a:spAutoFit/>
            </a:bodyPr>
            <a:lstStyle/>
            <a:p>
              <a:pPr algn="ctr" eaLnBrk="0" hangingPunct="0">
                <a:spcBef>
                  <a:spcPct val="50000"/>
                </a:spcBef>
              </a:pPr>
              <a:r>
                <a:rPr lang="en-US" sz="2000" i="1">
                  <a:latin typeface="Times New Roman" pitchFamily="18" charset="0"/>
                </a:rPr>
                <a:t>sum</a:t>
              </a:r>
              <a:endParaRPr lang="en-US" sz="2400">
                <a:latin typeface="Times New Roman" pitchFamily="18" charset="0"/>
              </a:endParaRPr>
            </a:p>
          </p:txBody>
        </p:sp>
      </p:grpSp>
      <p:sp>
        <p:nvSpPr>
          <p:cNvPr id="57" name="5 - Θέση ημερομηνίας">
            <a:extLst>
              <a:ext uri="{FF2B5EF4-FFF2-40B4-BE49-F238E27FC236}">
                <a16:creationId xmlns:a16="http://schemas.microsoft.com/office/drawing/2014/main" id="{9781C9B6-3172-4758-819A-7452B7E86E81}"/>
              </a:ext>
            </a:extLst>
          </p:cNvPr>
          <p:cNvSpPr txBox="1">
            <a:spLocks/>
          </p:cNvSpPr>
          <p:nvPr/>
        </p:nvSpPr>
        <p:spPr>
          <a:xfrm>
            <a:off x="6254824" y="6237312"/>
            <a:ext cx="2133600" cy="365125"/>
          </a:xfrm>
          <a:prstGeom prst="rect">
            <a:avLst/>
          </a:prstGeom>
          <a:noFill/>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Jiawei Han</a:t>
            </a:r>
          </a:p>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FE95-07B2-F5DB-EAE3-EEB10DA64F96}"/>
              </a:ext>
            </a:extLst>
          </p:cNvPr>
          <p:cNvSpPr>
            <a:spLocks noGrp="1"/>
          </p:cNvSpPr>
          <p:nvPr>
            <p:ph type="title"/>
          </p:nvPr>
        </p:nvSpPr>
        <p:spPr/>
        <p:txBody>
          <a:bodyPr/>
          <a:lstStyle/>
          <a:p>
            <a:r>
              <a:rPr lang="el-GR" dirty="0"/>
              <a:t>Αξιολ</a:t>
            </a:r>
            <a:r>
              <a:rPr lang="en-US" dirty="0"/>
              <a:t>ό</a:t>
            </a:r>
            <a:r>
              <a:rPr lang="el-GR" dirty="0"/>
              <a:t>γηση του μαθήματος</a:t>
            </a:r>
            <a:endParaRPr lang="en-US" dirty="0"/>
          </a:p>
        </p:txBody>
      </p:sp>
      <p:sp>
        <p:nvSpPr>
          <p:cNvPr id="3" name="Content Placeholder 2">
            <a:extLst>
              <a:ext uri="{FF2B5EF4-FFF2-40B4-BE49-F238E27FC236}">
                <a16:creationId xmlns:a16="http://schemas.microsoft.com/office/drawing/2014/main" id="{96A0AC8E-A7EF-89BC-B72E-ECF493E23BCF}"/>
              </a:ext>
            </a:extLst>
          </p:cNvPr>
          <p:cNvSpPr>
            <a:spLocks noGrp="1"/>
          </p:cNvSpPr>
          <p:nvPr>
            <p:ph idx="1"/>
          </p:nvPr>
        </p:nvSpPr>
        <p:spPr/>
        <p:txBody>
          <a:bodyPr/>
          <a:lstStyle/>
          <a:p>
            <a:r>
              <a:rPr lang="el-GR" dirty="0"/>
              <a:t>Τελική εξέταση: 60%</a:t>
            </a:r>
          </a:p>
          <a:p>
            <a:endParaRPr lang="el-GR" dirty="0"/>
          </a:p>
          <a:p>
            <a:r>
              <a:rPr lang="el-GR"/>
              <a:t>Ομαδική </a:t>
            </a:r>
            <a:r>
              <a:rPr lang="el-GR" dirty="0"/>
              <a:t>εργασία (3 ατόμων): 40%</a:t>
            </a:r>
          </a:p>
          <a:p>
            <a:endParaRPr lang="el-GR" dirty="0"/>
          </a:p>
          <a:p>
            <a:r>
              <a:rPr lang="el-GR" dirty="0"/>
              <a:t>Περισσότερες πληροφορίες θα δοθούν μέχρι την 4</a:t>
            </a:r>
            <a:r>
              <a:rPr lang="el-GR" baseline="30000" dirty="0"/>
              <a:t>η</a:t>
            </a:r>
            <a:r>
              <a:rPr lang="el-GR" dirty="0"/>
              <a:t> εβδομάδα των μαθημάτων</a:t>
            </a:r>
            <a:endParaRPr lang="en-US" dirty="0"/>
          </a:p>
        </p:txBody>
      </p:sp>
      <p:sp>
        <p:nvSpPr>
          <p:cNvPr id="4" name="Slide Number Placeholder 3">
            <a:extLst>
              <a:ext uri="{FF2B5EF4-FFF2-40B4-BE49-F238E27FC236}">
                <a16:creationId xmlns:a16="http://schemas.microsoft.com/office/drawing/2014/main" id="{63E54A51-2840-47BA-E1EC-81CC52295EC7}"/>
              </a:ext>
            </a:extLst>
          </p:cNvPr>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310748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1"/>
          <p:cNvPicPr>
            <a:picLocks noChangeAspect="1"/>
          </p:cNvPicPr>
          <p:nvPr/>
        </p:nvPicPr>
        <p:blipFill>
          <a:blip r:embed="rId2" cstate="print"/>
          <a:srcRect/>
          <a:stretch>
            <a:fillRect/>
          </a:stretch>
        </p:blipFill>
        <p:spPr bwMode="auto">
          <a:xfrm>
            <a:off x="1551385" y="1508125"/>
            <a:ext cx="3128963" cy="3390900"/>
          </a:xfrm>
          <a:prstGeom prst="rect">
            <a:avLst/>
          </a:prstGeom>
          <a:noFill/>
          <a:ln w="9525">
            <a:noFill/>
            <a:miter lim="800000"/>
            <a:headEnd/>
            <a:tailEnd/>
          </a:ln>
        </p:spPr>
      </p:pic>
      <p:sp>
        <p:nvSpPr>
          <p:cNvPr id="19459" name="TextBox 6"/>
          <p:cNvSpPr txBox="1">
            <a:spLocks noChangeArrowheads="1"/>
          </p:cNvSpPr>
          <p:nvPr/>
        </p:nvSpPr>
        <p:spPr bwMode="auto">
          <a:xfrm>
            <a:off x="1200150" y="5715001"/>
            <a:ext cx="6629400" cy="307975"/>
          </a:xfrm>
          <a:prstGeom prst="rect">
            <a:avLst/>
          </a:prstGeom>
          <a:noFill/>
          <a:ln w="9525">
            <a:noFill/>
            <a:miter lim="800000"/>
            <a:headEnd/>
            <a:tailEnd/>
          </a:ln>
        </p:spPr>
        <p:txBody>
          <a:bodyPr>
            <a:spAutoFit/>
          </a:bodyPr>
          <a:lstStyle/>
          <a:p>
            <a:pPr eaLnBrk="1" hangingPunct="1"/>
            <a:r>
              <a:rPr lang="en-US" altLang="en-US" sz="1400">
                <a:solidFill>
                  <a:srgbClr val="000000"/>
                </a:solidFill>
                <a:latin typeface="Times New Roman" pitchFamily="18" charset="0"/>
              </a:rPr>
              <a:t>Reference: </a:t>
            </a:r>
            <a:r>
              <a:rPr lang="en-US" altLang="en-US" sz="1400">
                <a:solidFill>
                  <a:srgbClr val="000000"/>
                </a:solidFill>
                <a:latin typeface="Times New Roman" pitchFamily="18" charset="0"/>
                <a:hlinkClick r:id="rId3"/>
              </a:rPr>
              <a:t>http://technet.microsoft.com/en-us/library/ms174587(v=sql.90).aspx</a:t>
            </a:r>
            <a:endParaRPr lang="en-US" altLang="en-US" sz="1400">
              <a:solidFill>
                <a:srgbClr val="000000"/>
              </a:solidFill>
              <a:latin typeface="Times New Roman" pitchFamily="18" charset="0"/>
            </a:endParaRPr>
          </a:p>
        </p:txBody>
      </p:sp>
      <p:cxnSp>
        <p:nvCxnSpPr>
          <p:cNvPr id="16" name="Straight Arrow Connector 15"/>
          <p:cNvCxnSpPr/>
          <p:nvPr/>
        </p:nvCxnSpPr>
        <p:spPr>
          <a:xfrm flipH="1">
            <a:off x="4114800" y="1676400"/>
            <a:ext cx="1085850" cy="1219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461" name="TextBox 20"/>
          <p:cNvSpPr txBox="1">
            <a:spLocks noChangeArrowheads="1"/>
          </p:cNvSpPr>
          <p:nvPr/>
        </p:nvSpPr>
        <p:spPr bwMode="auto">
          <a:xfrm>
            <a:off x="5280423" y="1428750"/>
            <a:ext cx="2263378" cy="2585323"/>
          </a:xfrm>
          <a:prstGeom prst="rect">
            <a:avLst/>
          </a:prstGeom>
          <a:noFill/>
          <a:ln w="9525">
            <a:noFill/>
            <a:miter lim="800000"/>
            <a:headEnd/>
            <a:tailEnd/>
          </a:ln>
        </p:spPr>
        <p:txBody>
          <a:bodyPr>
            <a:spAutoFit/>
          </a:bodyPr>
          <a:lstStyle/>
          <a:p>
            <a:pPr eaLnBrk="1" hangingPunct="1"/>
            <a:r>
              <a:rPr lang="en-US" altLang="en-US" b="1">
                <a:solidFill>
                  <a:srgbClr val="000000"/>
                </a:solidFill>
                <a:latin typeface="Times New Roman" pitchFamily="18" charset="0"/>
              </a:rPr>
              <a:t>MEASURE</a:t>
            </a:r>
          </a:p>
          <a:p>
            <a:pPr eaLnBrk="1" hangingPunct="1"/>
            <a:endParaRPr lang="en-US" altLang="en-US">
              <a:solidFill>
                <a:srgbClr val="000000"/>
              </a:solidFill>
              <a:latin typeface="Times New Roman" pitchFamily="18" charset="0"/>
            </a:endParaRPr>
          </a:p>
          <a:p>
            <a:pPr eaLnBrk="1" hangingPunct="1"/>
            <a:r>
              <a:rPr lang="el-GR" altLang="en-US">
                <a:solidFill>
                  <a:srgbClr val="000000"/>
                </a:solidFill>
                <a:latin typeface="Times New Roman" pitchFamily="18" charset="0"/>
              </a:rPr>
              <a:t>Το </a:t>
            </a:r>
            <a:r>
              <a:rPr lang="en-US" altLang="en-US">
                <a:solidFill>
                  <a:srgbClr val="000000"/>
                </a:solidFill>
                <a:latin typeface="Times New Roman" pitchFamily="18" charset="0"/>
              </a:rPr>
              <a:t>“measure”</a:t>
            </a:r>
            <a:r>
              <a:rPr lang="el-GR" altLang="en-US">
                <a:solidFill>
                  <a:srgbClr val="000000"/>
                </a:solidFill>
                <a:latin typeface="Times New Roman" pitchFamily="18" charset="0"/>
              </a:rPr>
              <a:t> δείχνει τον αριθμό των μεταφορών. Για παράδειγμα το 410 δείχνει </a:t>
            </a:r>
            <a:r>
              <a:rPr lang="en-US" altLang="en-US">
                <a:solidFill>
                  <a:srgbClr val="000000"/>
                </a:solidFill>
                <a:latin typeface="Times New Roman" pitchFamily="18" charset="0"/>
              </a:rPr>
              <a:t> </a:t>
            </a:r>
            <a:r>
              <a:rPr lang="el-GR" altLang="en-US">
                <a:solidFill>
                  <a:srgbClr val="000000"/>
                </a:solidFill>
                <a:latin typeface="Times New Roman" pitchFamily="18" charset="0"/>
              </a:rPr>
              <a:t>τον αριθμό των πακέτων που μεταφέρθηκαν.</a:t>
            </a:r>
            <a:endParaRPr lang="en-US" altLang="en-US">
              <a:solidFill>
                <a:srgbClr val="000000"/>
              </a:solidFill>
              <a:latin typeface="Times New Roman" pitchFamily="18" charset="0"/>
            </a:endParaRPr>
          </a:p>
        </p:txBody>
      </p:sp>
      <p:sp>
        <p:nvSpPr>
          <p:cNvPr id="19462" name="8 - Τίτλος"/>
          <p:cNvSpPr>
            <a:spLocks noGrp="1"/>
          </p:cNvSpPr>
          <p:nvPr>
            <p:ph type="title"/>
          </p:nvPr>
        </p:nvSpPr>
        <p:spPr/>
        <p:txBody>
          <a:bodyPr>
            <a:normAutofit fontScale="90000"/>
          </a:bodyPr>
          <a:lstStyle/>
          <a:p>
            <a:pPr eaLnBrk="1" hangingPunct="1"/>
            <a:r>
              <a:rPr lang="en-US" altLang="en-US">
                <a:solidFill>
                  <a:schemeClr val="tx2"/>
                </a:solidFill>
                <a:latin typeface="Cambria" pitchFamily="18" charset="0"/>
              </a:rPr>
              <a:t>Multi-Dimensional</a:t>
            </a:r>
            <a:r>
              <a:rPr lang="en-US" altLang="en-US" sz="2800" b="1"/>
              <a:t> </a:t>
            </a:r>
            <a:r>
              <a:rPr lang="en-US" altLang="en-US">
                <a:solidFill>
                  <a:schemeClr val="tx2"/>
                </a:solidFill>
                <a:latin typeface="Cambria" pitchFamily="18" charset="0"/>
              </a:rPr>
              <a:t>Database (Cube)</a:t>
            </a:r>
            <a:endParaRPr lang="el-GR" altLang="en-US"/>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73A7-8378-4920-B6C4-E09C8D66348B}"/>
              </a:ext>
            </a:extLst>
          </p:cNvPr>
          <p:cNvSpPr>
            <a:spLocks noGrp="1"/>
          </p:cNvSpPr>
          <p:nvPr>
            <p:ph type="title"/>
          </p:nvPr>
        </p:nvSpPr>
        <p:spPr/>
        <p:txBody>
          <a:bodyPr>
            <a:normAutofit fontScale="90000"/>
          </a:bodyPr>
          <a:lstStyle/>
          <a:p>
            <a:r>
              <a:rPr lang="en-US" dirty="0"/>
              <a:t>Data preparation, Data Mining models and methods</a:t>
            </a:r>
            <a:endParaRPr lang="el-GR" dirty="0"/>
          </a:p>
        </p:txBody>
      </p:sp>
      <p:sp>
        <p:nvSpPr>
          <p:cNvPr id="3" name="Slide Number Placeholder 2">
            <a:extLst>
              <a:ext uri="{FF2B5EF4-FFF2-40B4-BE49-F238E27FC236}">
                <a16:creationId xmlns:a16="http://schemas.microsoft.com/office/drawing/2014/main" id="{226EB8B6-E395-4035-A5AB-EBE8134CA53E}"/>
              </a:ext>
            </a:extLst>
          </p:cNvPr>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69354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fontScale="90000"/>
          </a:bodyPr>
          <a:lstStyle/>
          <a:p>
            <a:pPr eaLnBrk="1" hangingPunct="1"/>
            <a:r>
              <a:rPr lang="el-GR" altLang="en-US" b="1"/>
              <a:t>Βασικά Στάδια κατά την Προετοιμασία των δεδομένων</a:t>
            </a:r>
            <a:endParaRPr lang="en-US" altLang="en-US"/>
          </a:p>
        </p:txBody>
      </p:sp>
      <p:sp>
        <p:nvSpPr>
          <p:cNvPr id="3075" name="Θέση περιεχομένου 2"/>
          <p:cNvSpPr>
            <a:spLocks noGrp="1"/>
          </p:cNvSpPr>
          <p:nvPr>
            <p:ph idx="1"/>
          </p:nvPr>
        </p:nvSpPr>
        <p:spPr/>
        <p:txBody>
          <a:bodyPr>
            <a:normAutofit lnSpcReduction="10000"/>
          </a:bodyPr>
          <a:lstStyle/>
          <a:p>
            <a:pPr eaLnBrk="1" hangingPunct="1"/>
            <a:r>
              <a:rPr lang="el-GR" altLang="en-US" dirty="0"/>
              <a:t>Καθαρισμός των Δεδομένων (</a:t>
            </a:r>
            <a:r>
              <a:rPr lang="en-US" altLang="en-US" b="1" dirty="0"/>
              <a:t>cleaning</a:t>
            </a:r>
            <a:r>
              <a:rPr lang="el-GR" altLang="en-US" dirty="0"/>
              <a:t>)</a:t>
            </a:r>
          </a:p>
          <a:p>
            <a:pPr lvl="1" eaLnBrk="1" hangingPunct="1"/>
            <a:r>
              <a:rPr lang="el-GR" altLang="en-US" dirty="0"/>
              <a:t>Ελλιπείς τιμές</a:t>
            </a:r>
            <a:r>
              <a:rPr lang="en-US" altLang="en-US" dirty="0"/>
              <a:t> (missing values)</a:t>
            </a:r>
            <a:endParaRPr lang="el-GR" altLang="en-US" dirty="0"/>
          </a:p>
          <a:p>
            <a:pPr lvl="1" eaLnBrk="1" hangingPunct="1"/>
            <a:r>
              <a:rPr lang="el-GR" altLang="en-US" dirty="0"/>
              <a:t>Μη σωστά δεδομένα – ακραίες τιμές (</a:t>
            </a:r>
            <a:r>
              <a:rPr lang="en-US" altLang="en-US" dirty="0"/>
              <a:t>outliers</a:t>
            </a:r>
            <a:r>
              <a:rPr lang="el-GR" altLang="en-US" dirty="0"/>
              <a:t>)</a:t>
            </a:r>
            <a:endParaRPr lang="en-US" altLang="en-US" dirty="0"/>
          </a:p>
          <a:p>
            <a:pPr lvl="1" eaLnBrk="1" hangingPunct="1"/>
            <a:r>
              <a:rPr lang="el-GR" altLang="en-US" dirty="0"/>
              <a:t>Δεδομένα με προβλήματα συσχέτισης(</a:t>
            </a:r>
            <a:r>
              <a:rPr lang="en-US" altLang="en-US" dirty="0"/>
              <a:t>Inconsistent data</a:t>
            </a:r>
            <a:r>
              <a:rPr lang="el-GR" altLang="en-US" dirty="0"/>
              <a:t>)</a:t>
            </a:r>
          </a:p>
          <a:p>
            <a:pPr lvl="1" eaLnBrk="1" hangingPunct="1"/>
            <a:r>
              <a:rPr lang="el-GR" altLang="en-US" dirty="0" err="1"/>
              <a:t>Διπλοεγγραφές</a:t>
            </a:r>
            <a:endParaRPr lang="en-US" altLang="en-US" dirty="0"/>
          </a:p>
          <a:p>
            <a:pPr eaLnBrk="1" hangingPunct="1"/>
            <a:r>
              <a:rPr lang="el-GR" altLang="en-US" dirty="0"/>
              <a:t>Σύνδεση δεδομένων από διαφορετικές πηγές (βάσεις δεδομένων, αρχεία,…</a:t>
            </a:r>
            <a:r>
              <a:rPr lang="en-US" altLang="en-US" dirty="0"/>
              <a:t>)</a:t>
            </a:r>
            <a:r>
              <a:rPr lang="el-GR" altLang="en-US" dirty="0"/>
              <a:t> (</a:t>
            </a:r>
            <a:r>
              <a:rPr lang="en-US" altLang="en-US" b="1" dirty="0"/>
              <a:t>integration</a:t>
            </a:r>
            <a:r>
              <a:rPr lang="el-GR" altLang="en-US" dirty="0"/>
              <a:t>)</a:t>
            </a:r>
          </a:p>
          <a:p>
            <a:pPr eaLnBrk="1" hangingPunct="1"/>
            <a:r>
              <a:rPr lang="el-GR" altLang="en-US" dirty="0"/>
              <a:t>Μετασχηματισμός των δεδομένων (</a:t>
            </a:r>
            <a:r>
              <a:rPr lang="en-US" altLang="en-US" b="1" dirty="0"/>
              <a:t>transformation</a:t>
            </a:r>
            <a:r>
              <a:rPr lang="el-GR" altLang="en-US" dirty="0"/>
              <a:t>)</a:t>
            </a:r>
            <a:endParaRPr lang="en-US" alt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Καθαρισμός των Δεδομένων (</a:t>
            </a:r>
            <a:r>
              <a:rPr lang="en-US" dirty="0"/>
              <a:t>cleaning</a:t>
            </a:r>
            <a:r>
              <a:rPr lang="el-GR" dirty="0"/>
              <a:t>)</a:t>
            </a:r>
          </a:p>
        </p:txBody>
      </p:sp>
      <p:sp>
        <p:nvSpPr>
          <p:cNvPr id="3" name="Θέση περιεχομένου 2"/>
          <p:cNvSpPr>
            <a:spLocks noGrp="1"/>
          </p:cNvSpPr>
          <p:nvPr>
            <p:ph idx="1"/>
          </p:nvPr>
        </p:nvSpPr>
        <p:spPr/>
        <p:txBody>
          <a:bodyPr/>
          <a:lstStyle/>
          <a:p>
            <a:pPr marL="0" indent="0">
              <a:buNone/>
            </a:pPr>
            <a:r>
              <a:rPr lang="el-GR" dirty="0"/>
              <a:t>προβλήματα που εντοπίζονται κατά την ανάλυση δεδομένων και περιλαμβάνονται στο στάδιο του καθαρισμού των δεδομένων</a:t>
            </a:r>
            <a:r>
              <a:rPr lang="en-US" dirty="0"/>
              <a:t>:</a:t>
            </a:r>
          </a:p>
          <a:p>
            <a:pPr lvl="1"/>
            <a:r>
              <a:rPr lang="el-GR" dirty="0"/>
              <a:t>Ελλιπείς τιμές</a:t>
            </a:r>
            <a:r>
              <a:rPr lang="en-US" dirty="0"/>
              <a:t> (missing values)</a:t>
            </a:r>
            <a:endParaRPr lang="el-GR" dirty="0"/>
          </a:p>
          <a:p>
            <a:pPr lvl="1"/>
            <a:r>
              <a:rPr lang="el-GR" dirty="0"/>
              <a:t>Μη σωστά δεδομένα (</a:t>
            </a:r>
            <a:r>
              <a:rPr lang="en-US" dirty="0"/>
              <a:t>outliers</a:t>
            </a:r>
            <a:r>
              <a:rPr lang="el-GR" dirty="0"/>
              <a:t>)</a:t>
            </a:r>
            <a:endParaRPr lang="en-US" dirty="0"/>
          </a:p>
          <a:p>
            <a:pPr lvl="1"/>
            <a:r>
              <a:rPr lang="el-GR" dirty="0" err="1"/>
              <a:t>Διπλοεγγραφές</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489098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n-US"/>
              <a:t>Ελλιπείς τιμές (</a:t>
            </a:r>
            <a:r>
              <a:rPr lang="en-US" altLang="en-US"/>
              <a:t>missing values</a:t>
            </a:r>
            <a:r>
              <a:rPr lang="el-GR" altLang="en-US"/>
              <a:t>)</a:t>
            </a:r>
            <a:endParaRPr lang="en-US" altLang="en-US"/>
          </a:p>
        </p:txBody>
      </p:sp>
      <p:pic>
        <p:nvPicPr>
          <p:cNvPr id="4099" name="Εικόνα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160" y="2268539"/>
            <a:ext cx="69294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Θέση περιεχομένου 4"/>
          <p:cNvSpPr>
            <a:spLocks noGrp="1"/>
          </p:cNvSpPr>
          <p:nvPr>
            <p:ph idx="1"/>
          </p:nvPr>
        </p:nvSpPr>
        <p:spPr/>
        <p:txBody>
          <a:bodyPr/>
          <a:lstStyle/>
          <a:p>
            <a:pPr eaLnBrk="1" hangingPunct="1"/>
            <a:endParaRPr lang="el-GR" altLang="en-US"/>
          </a:p>
        </p:txBody>
      </p:sp>
      <p:sp>
        <p:nvSpPr>
          <p:cNvPr id="6" name="Ορθογώνιο 5"/>
          <p:cNvSpPr/>
          <p:nvPr/>
        </p:nvSpPr>
        <p:spPr>
          <a:xfrm>
            <a:off x="5879307" y="3976688"/>
            <a:ext cx="616744" cy="311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Ορθογώνιο 6"/>
          <p:cNvSpPr/>
          <p:nvPr/>
        </p:nvSpPr>
        <p:spPr>
          <a:xfrm>
            <a:off x="6937772" y="3932238"/>
            <a:ext cx="617934" cy="311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Ορθογώνιο 7"/>
          <p:cNvSpPr/>
          <p:nvPr/>
        </p:nvSpPr>
        <p:spPr>
          <a:xfrm>
            <a:off x="6423422" y="4624388"/>
            <a:ext cx="617934" cy="311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4" name="TextBox 9"/>
          <p:cNvSpPr txBox="1">
            <a:spLocks noChangeArrowheads="1"/>
          </p:cNvSpPr>
          <p:nvPr/>
        </p:nvSpPr>
        <p:spPr bwMode="auto">
          <a:xfrm>
            <a:off x="8090298" y="3209925"/>
            <a:ext cx="105370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n-US"/>
              <a:t>Ελλιπείς τιμές</a:t>
            </a:r>
            <a:endParaRPr lang="en-US" altLang="en-US"/>
          </a:p>
          <a:p>
            <a:pPr eaLnBrk="1" hangingPunct="1"/>
            <a:endParaRPr lang="en-US" altLang="en-US"/>
          </a:p>
        </p:txBody>
      </p:sp>
      <p:cxnSp>
        <p:nvCxnSpPr>
          <p:cNvPr id="12" name="Ευθύγραμμο βέλος σύνδεσης 11"/>
          <p:cNvCxnSpPr>
            <a:stCxn id="7" idx="3"/>
            <a:endCxn id="4104" idx="1"/>
          </p:cNvCxnSpPr>
          <p:nvPr/>
        </p:nvCxnSpPr>
        <p:spPr>
          <a:xfrm flipV="1">
            <a:off x="7555706" y="3671889"/>
            <a:ext cx="534591" cy="415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6" idx="0"/>
            <a:endCxn id="4104" idx="1"/>
          </p:cNvCxnSpPr>
          <p:nvPr/>
        </p:nvCxnSpPr>
        <p:spPr>
          <a:xfrm flipV="1">
            <a:off x="6187679" y="3671888"/>
            <a:ext cx="1902619"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8" idx="3"/>
          </p:cNvCxnSpPr>
          <p:nvPr/>
        </p:nvCxnSpPr>
        <p:spPr>
          <a:xfrm flipV="1">
            <a:off x="7041357" y="3781425"/>
            <a:ext cx="1350169" cy="998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Ελλιπείς τιμές (</a:t>
            </a:r>
            <a:r>
              <a:rPr lang="en-US" dirty="0"/>
              <a:t>missing values</a:t>
            </a:r>
            <a:r>
              <a:rPr lang="el-GR" dirty="0"/>
              <a:t>)</a:t>
            </a:r>
            <a:endParaRPr lang="en-US" dirty="0"/>
          </a:p>
        </p:txBody>
      </p:sp>
      <p:sp>
        <p:nvSpPr>
          <p:cNvPr id="3" name="Θέση περιεχομένου 2"/>
          <p:cNvSpPr>
            <a:spLocks noGrp="1"/>
          </p:cNvSpPr>
          <p:nvPr>
            <p:ph idx="1"/>
          </p:nvPr>
        </p:nvSpPr>
        <p:spPr/>
        <p:txBody>
          <a:bodyPr/>
          <a:lstStyle/>
          <a:p>
            <a:pPr marL="0" indent="0">
              <a:buNone/>
            </a:pPr>
            <a:r>
              <a:rPr lang="el-GR" dirty="0"/>
              <a:t>Προκειμένου να διορθώσουμε τις εγγραφές που παρουσιάζουν ελλιπείς τιμές μπορούμε να εφαρμόσουμε μια από τις παρακάτω μεθόδους</a:t>
            </a:r>
          </a:p>
          <a:p>
            <a:r>
              <a:rPr lang="el-GR" dirty="0"/>
              <a:t>Αντικατάσταση τιμής βάσει </a:t>
            </a:r>
          </a:p>
          <a:p>
            <a:pPr lvl="1"/>
            <a:r>
              <a:rPr lang="el-GR" dirty="0"/>
              <a:t>του ΜΟ των υπολοίπων τιμών</a:t>
            </a:r>
          </a:p>
          <a:p>
            <a:pPr lvl="1"/>
            <a:r>
              <a:rPr lang="el-GR" dirty="0"/>
              <a:t>Της μικρότερης τιμής</a:t>
            </a:r>
          </a:p>
          <a:p>
            <a:pPr lvl="1"/>
            <a:r>
              <a:rPr lang="el-GR" dirty="0"/>
              <a:t>Της μεγαλύτερης τιμής</a:t>
            </a:r>
          </a:p>
          <a:p>
            <a:pPr lvl="1"/>
            <a:r>
              <a:rPr lang="el-GR" dirty="0"/>
              <a:t>Να βάλουμε μια δική μας τιμή</a:t>
            </a:r>
          </a:p>
          <a:p>
            <a:pPr lvl="1"/>
            <a:r>
              <a:rPr lang="el-GR" dirty="0"/>
              <a:t>Να βάλουμε το μηδέν.</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4101889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1"/>
            <a:r>
              <a:rPr lang="el-GR" sz="3200" dirty="0">
                <a:latin typeface="+mn-lt"/>
              </a:rPr>
              <a:t>Δεδομένα με ακραίες τιμές</a:t>
            </a:r>
            <a:r>
              <a:rPr lang="en-US" sz="3200" dirty="0">
                <a:latin typeface="+mn-lt"/>
              </a:rPr>
              <a:t> </a:t>
            </a:r>
            <a:r>
              <a:rPr lang="el-GR" sz="3200" dirty="0">
                <a:latin typeface="+mn-lt"/>
              </a:rPr>
              <a:t>(</a:t>
            </a:r>
            <a:r>
              <a:rPr lang="en-US" sz="3200" dirty="0">
                <a:latin typeface="+mn-lt"/>
              </a:rPr>
              <a:t>outliers</a:t>
            </a:r>
            <a:r>
              <a:rPr lang="el-GR" sz="3200" dirty="0">
                <a:latin typeface="+mn-lt"/>
              </a:rPr>
              <a:t>)</a:t>
            </a:r>
            <a:endParaRPr lang="en-US" sz="3200" dirty="0">
              <a:latin typeface="+mn-lt"/>
            </a:endParaRPr>
          </a:p>
        </p:txBody>
      </p:sp>
      <p:sp>
        <p:nvSpPr>
          <p:cNvPr id="3" name="Θέση περιεχομένου 2"/>
          <p:cNvSpPr>
            <a:spLocks noGrp="1"/>
          </p:cNvSpPr>
          <p:nvPr>
            <p:ph type="body" idx="1"/>
          </p:nvPr>
        </p:nvSpPr>
        <p:spPr/>
        <p:txBody>
          <a:bodyPr/>
          <a:lstStyle/>
          <a:p>
            <a:pPr marL="0" indent="0">
              <a:buNone/>
            </a:pPr>
            <a:endParaRPr lang="el-GR" dirty="0"/>
          </a:p>
          <a:p>
            <a:endParaRPr lang="en-US" dirty="0"/>
          </a:p>
        </p:txBody>
      </p:sp>
      <p:sp>
        <p:nvSpPr>
          <p:cNvPr id="7" name="Θέση περιεχομένου 6"/>
          <p:cNvSpPr>
            <a:spLocks noGrp="1"/>
          </p:cNvSpPr>
          <p:nvPr>
            <p:ph sz="half" idx="2"/>
          </p:nvPr>
        </p:nvSpPr>
        <p:spPr>
          <a:xfrm>
            <a:off x="323528" y="1124744"/>
            <a:ext cx="8372645" cy="5328592"/>
          </a:xfrm>
        </p:spPr>
        <p:txBody>
          <a:bodyPr>
            <a:normAutofit fontScale="25000" lnSpcReduction="20000"/>
          </a:bodyPr>
          <a:lstStyle/>
          <a:p>
            <a:pPr marL="0" lvl="0" indent="0" eaLnBrk="0" hangingPunct="0">
              <a:lnSpc>
                <a:spcPct val="100000"/>
              </a:lnSpc>
              <a:spcBef>
                <a:spcPct val="0"/>
              </a:spcBef>
              <a:buNone/>
            </a:pPr>
            <a:r>
              <a:rPr lang="el-GR" altLang="en-US" sz="9600" dirty="0">
                <a:latin typeface="Calibri" panose="020F0502020204030204" pitchFamily="34" charset="0"/>
                <a:cs typeface="Calibri" panose="020F0502020204030204" pitchFamily="34" charset="0"/>
              </a:rPr>
              <a:t>Μέσω της διαδικασίας «</a:t>
            </a:r>
            <a:r>
              <a:rPr lang="en-US" altLang="en-US" sz="9600" dirty="0">
                <a:latin typeface="Calibri" panose="020F0502020204030204" pitchFamily="34" charset="0"/>
                <a:cs typeface="Calibri" panose="020F0502020204030204" pitchFamily="34" charset="0"/>
              </a:rPr>
              <a:t>Outlier detection</a:t>
            </a:r>
            <a:r>
              <a:rPr lang="el-GR" altLang="en-US" sz="9600" dirty="0">
                <a:latin typeface="Calibri" panose="020F0502020204030204" pitchFamily="34" charset="0"/>
                <a:cs typeface="Calibri" panose="020F0502020204030204" pitchFamily="34" charset="0"/>
              </a:rPr>
              <a:t>» μπορούμε να εντοπίσουμε αντικείμενα τα οποία παρουσιάζουν συμπεριφορά διαφορετική από την αναμενόμενη</a:t>
            </a:r>
            <a:r>
              <a:rPr lang="en-US" altLang="en-US" sz="9600" dirty="0">
                <a:latin typeface="Calibri" panose="020F0502020204030204" pitchFamily="34" charset="0"/>
                <a:cs typeface="Calibri" panose="020F0502020204030204" pitchFamily="34" charset="0"/>
              </a:rPr>
              <a:t>.</a:t>
            </a:r>
            <a:endParaRPr lang="el-GR" altLang="en-US" sz="9600" dirty="0">
              <a:latin typeface="Calibri" panose="020F0502020204030204" pitchFamily="34" charset="0"/>
              <a:cs typeface="Calibri" panose="020F0502020204030204" pitchFamily="34" charset="0"/>
            </a:endParaRPr>
          </a:p>
          <a:p>
            <a:pPr marL="0" lvl="0" indent="0" eaLnBrk="0" hangingPunct="0">
              <a:lnSpc>
                <a:spcPct val="100000"/>
              </a:lnSpc>
              <a:spcBef>
                <a:spcPct val="0"/>
              </a:spcBef>
              <a:buNone/>
            </a:pPr>
            <a:endParaRPr lang="el-GR" altLang="en-US" sz="9600" dirty="0">
              <a:latin typeface="Calibri" panose="020F0502020204030204" pitchFamily="34" charset="0"/>
              <a:cs typeface="Calibri" panose="020F0502020204030204" pitchFamily="34" charset="0"/>
            </a:endParaRPr>
          </a:p>
          <a:p>
            <a:pPr marL="0" lvl="0" indent="0" eaLnBrk="0" hangingPunct="0">
              <a:lnSpc>
                <a:spcPct val="100000"/>
              </a:lnSpc>
              <a:spcBef>
                <a:spcPct val="0"/>
              </a:spcBef>
              <a:buNone/>
            </a:pPr>
            <a:r>
              <a:rPr lang="el-GR" altLang="en-US" sz="9600" dirty="0">
                <a:latin typeface="Calibri" panose="020F0502020204030204" pitchFamily="34" charset="0"/>
                <a:cs typeface="Calibri" panose="020F0502020204030204" pitchFamily="34" charset="0"/>
              </a:rPr>
              <a:t>Σε αυτά τα αντικείμενα συνήθως εστιάζει ένας αναλυτής για περαιτέρω ανάλυση γιατί ενδεχομένως</a:t>
            </a:r>
          </a:p>
          <a:p>
            <a:pPr eaLnBrk="0" hangingPunct="0">
              <a:lnSpc>
                <a:spcPct val="100000"/>
              </a:lnSpc>
              <a:spcBef>
                <a:spcPct val="0"/>
              </a:spcBef>
            </a:pPr>
            <a:r>
              <a:rPr lang="el-GR" altLang="en-US" sz="9600" dirty="0">
                <a:latin typeface="Calibri" panose="020F0502020204030204" pitchFamily="34" charset="0"/>
                <a:cs typeface="Calibri" panose="020F0502020204030204" pitchFamily="34" charset="0"/>
              </a:rPr>
              <a:t>Να δείχνουν μια οικονομική απάτη</a:t>
            </a:r>
          </a:p>
          <a:p>
            <a:pPr eaLnBrk="0" hangingPunct="0">
              <a:lnSpc>
                <a:spcPct val="100000"/>
              </a:lnSpc>
              <a:spcBef>
                <a:spcPct val="0"/>
              </a:spcBef>
            </a:pPr>
            <a:r>
              <a:rPr lang="el-GR" altLang="en-US" sz="9600" dirty="0">
                <a:latin typeface="Calibri" panose="020F0502020204030204" pitchFamily="34" charset="0"/>
                <a:cs typeface="Calibri" panose="020F0502020204030204" pitchFamily="34" charset="0"/>
              </a:rPr>
              <a:t>Να ανιχνεύουν κάποιο φαινόμενο σε μια ανάλυση ιατρικών δεδομένων</a:t>
            </a:r>
          </a:p>
          <a:p>
            <a:pPr eaLnBrk="0" hangingPunct="0">
              <a:lnSpc>
                <a:spcPct val="100000"/>
              </a:lnSpc>
              <a:spcBef>
                <a:spcPct val="0"/>
              </a:spcBef>
            </a:pPr>
            <a:r>
              <a:rPr lang="el-GR" altLang="en-US" sz="9600" dirty="0">
                <a:latin typeface="Calibri" panose="020F0502020204030204" pitchFamily="34" charset="0"/>
                <a:cs typeface="Calibri" panose="020F0502020204030204" pitchFamily="34" charset="0"/>
              </a:rPr>
              <a:t>Να ανιχνεύουν παραβιάσεις στην ασφάλεια ενός δικτύου.</a:t>
            </a:r>
          </a:p>
          <a:p>
            <a:pPr marL="0" lvl="0" indent="0" eaLnBrk="0" hangingPunct="0">
              <a:lnSpc>
                <a:spcPct val="100000"/>
              </a:lnSpc>
              <a:spcBef>
                <a:spcPct val="0"/>
              </a:spcBef>
              <a:buNone/>
            </a:pPr>
            <a:r>
              <a:rPr lang="el-GR" altLang="en-US" sz="9600" dirty="0">
                <a:latin typeface="Calibri" panose="020F0502020204030204" pitchFamily="34" charset="0"/>
                <a:cs typeface="Calibri" panose="020F0502020204030204" pitchFamily="34" charset="0"/>
              </a:rPr>
              <a:t> </a:t>
            </a:r>
          </a:p>
          <a:p>
            <a:pPr marL="0" lvl="0" indent="0" eaLnBrk="0" hangingPunct="0">
              <a:lnSpc>
                <a:spcPct val="100000"/>
              </a:lnSpc>
              <a:spcBef>
                <a:spcPct val="0"/>
              </a:spcBef>
              <a:buNone/>
            </a:pPr>
            <a:r>
              <a:rPr lang="el-GR" altLang="en-US" sz="9600" dirty="0">
                <a:latin typeface="Calibri" panose="020F0502020204030204" pitchFamily="34" charset="0"/>
                <a:cs typeface="Calibri" panose="020F0502020204030204" pitchFamily="34" charset="0"/>
              </a:rPr>
              <a:t>Βέβαια υπάρχουν και περιπτώσεις που μπορεί απλά να προστέθηκαν από λάθος στο δείγμα και να πρέπει να απομακρυνθούν για διορθωθεί τα δεδομένα.</a:t>
            </a:r>
          </a:p>
          <a:p>
            <a:pPr marL="0" lvl="0" indent="0" eaLnBrk="0" hangingPunct="0">
              <a:lnSpc>
                <a:spcPct val="100000"/>
              </a:lnSpc>
              <a:spcBef>
                <a:spcPct val="0"/>
              </a:spcBef>
              <a:buNone/>
            </a:pPr>
            <a:r>
              <a:rPr lang="en-US" altLang="en-US" sz="2400" dirty="0">
                <a:latin typeface="Arial" panose="020B0604020202020204" pitchFamily="34" charset="0"/>
              </a:rPr>
              <a:t>                                                                                                                                                                                                                                                                                                          </a:t>
            </a:r>
          </a:p>
          <a:p>
            <a:pPr marL="0" lvl="0" indent="0" eaLnBrk="0" hangingPunct="0">
              <a:lnSpc>
                <a:spcPct val="100000"/>
              </a:lnSpc>
              <a:spcBef>
                <a:spcPct val="0"/>
              </a:spcBef>
              <a:buNone/>
            </a:pPr>
            <a:br>
              <a:rPr lang="en-US" altLang="en-US" sz="2400" dirty="0">
                <a:latin typeface="Arial" panose="020B0604020202020204" pitchFamily="34" charset="0"/>
              </a:rPr>
            </a:br>
            <a:endParaRPr lang="en-US" altLang="en-US" sz="2400" dirty="0">
              <a:latin typeface="Arial" panose="020B0604020202020204" pitchFamily="34" charset="0"/>
            </a:endParaRPr>
          </a:p>
          <a:p>
            <a:pPr marL="0" indent="0">
              <a:buNone/>
            </a:pPr>
            <a:endParaRPr lang="en-US" sz="2400" dirty="0"/>
          </a:p>
          <a:p>
            <a:pPr marL="0" indent="0">
              <a:buNone/>
            </a:pPr>
            <a:endParaRPr lang="en-US" sz="2400" dirty="0"/>
          </a:p>
        </p:txBody>
      </p:sp>
      <p:sp>
        <p:nvSpPr>
          <p:cNvPr id="4" name="Rectangle 1"/>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742961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err="1"/>
              <a:t>Διπλοεγγραφές</a:t>
            </a:r>
            <a:endParaRPr lang="en-US" dirty="0"/>
          </a:p>
        </p:txBody>
      </p:sp>
      <p:sp>
        <p:nvSpPr>
          <p:cNvPr id="8" name="Θέση περιεχομένου 7"/>
          <p:cNvSpPr>
            <a:spLocks noGrp="1"/>
          </p:cNvSpPr>
          <p:nvPr>
            <p:ph idx="1"/>
          </p:nvPr>
        </p:nvSpPr>
        <p:spPr/>
        <p:txBody>
          <a:bodyPr/>
          <a:lstStyle/>
          <a:p>
            <a:pPr marL="0" indent="0">
              <a:buNone/>
            </a:pPr>
            <a:r>
              <a:rPr lang="el-GR" dirty="0"/>
              <a:t>Στο εργαλείο </a:t>
            </a:r>
            <a:r>
              <a:rPr lang="en-US" dirty="0"/>
              <a:t>Rapid Miner</a:t>
            </a:r>
            <a:r>
              <a:rPr lang="el-GR" dirty="0"/>
              <a:t> απομακρύνουμε τις </a:t>
            </a:r>
            <a:r>
              <a:rPr lang="el-GR" dirty="0" err="1"/>
              <a:t>διπλοεγγραφές</a:t>
            </a:r>
            <a:r>
              <a:rPr lang="el-GR" dirty="0"/>
              <a:t> από το δείγμα μας χρησιμοποιώντας τον </a:t>
            </a:r>
            <a:r>
              <a:rPr lang="en-US" dirty="0"/>
              <a:t>operator “Remove Duplicates”</a:t>
            </a:r>
            <a:endParaRPr lang="el-GR" dirty="0"/>
          </a:p>
          <a:p>
            <a:endParaRPr lang="el-GR" dirty="0"/>
          </a:p>
          <a:p>
            <a:endParaRPr lang="en-US" dirty="0"/>
          </a:p>
        </p:txBody>
      </p:sp>
      <p:pic>
        <p:nvPicPr>
          <p:cNvPr id="9" name="Εικόνα 8"/>
          <p:cNvPicPr>
            <a:picLocks noChangeAspect="1"/>
          </p:cNvPicPr>
          <p:nvPr/>
        </p:nvPicPr>
        <p:blipFill rotWithShape="1">
          <a:blip r:embed="rId2" cstate="print"/>
          <a:srcRect l="5714" t="15228" r="51004" b="43304"/>
          <a:stretch/>
        </p:blipFill>
        <p:spPr>
          <a:xfrm>
            <a:off x="2079172" y="3347843"/>
            <a:ext cx="4223657" cy="3033485"/>
          </a:xfrm>
          <a:prstGeom prst="rect">
            <a:avLst/>
          </a:prstGeom>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4217763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n-US" dirty="0"/>
              <a:t>Ομαδοποίηση </a:t>
            </a:r>
            <a:r>
              <a:rPr lang="en-US" altLang="en-US" dirty="0"/>
              <a:t>(clustering)</a:t>
            </a:r>
          </a:p>
        </p:txBody>
      </p:sp>
      <p:pic>
        <p:nvPicPr>
          <p:cNvPr id="9219" name="Θέση περιεχομένου 3"/>
          <p:cNvPicPr>
            <a:picLocks noGrp="1" noChangeAspect="1"/>
          </p:cNvPicPr>
          <p:nvPr>
            <p:ph idx="1"/>
          </p:nvPr>
        </p:nvPicPr>
        <p:blipFill>
          <a:blip r:embed="rId2" cstate="print"/>
          <a:srcRect l="16911" t="20805" r="48009" b="41826"/>
          <a:stretch>
            <a:fillRect/>
          </a:stretch>
        </p:blipFill>
        <p:spPr>
          <a:xfrm>
            <a:off x="1788319" y="1760538"/>
            <a:ext cx="4210050" cy="3738562"/>
          </a:xfrm>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r>
              <a:rPr lang="en-US" altLang="en-US" b="1" dirty="0"/>
              <a:t>k-Means – centroid</a:t>
            </a:r>
            <a:endParaRPr lang="el-GR" altLang="en-US" dirty="0"/>
          </a:p>
        </p:txBody>
      </p:sp>
      <p:sp>
        <p:nvSpPr>
          <p:cNvPr id="3" name="2 - Θέση περιεχομένου"/>
          <p:cNvSpPr>
            <a:spLocks noGrp="1"/>
          </p:cNvSpPr>
          <p:nvPr>
            <p:ph idx="1"/>
          </p:nvPr>
        </p:nvSpPr>
        <p:spPr/>
        <p:txBody>
          <a:bodyPr/>
          <a:lstStyle/>
          <a:p>
            <a:pPr marL="0" indent="0" eaLnBrk="1" hangingPunct="1">
              <a:buFont typeface="Arial" charset="0"/>
              <a:buNone/>
              <a:defRPr/>
            </a:pPr>
            <a:endParaRPr lang="el-GR" dirty="0"/>
          </a:p>
          <a:p>
            <a:pPr eaLnBrk="1" hangingPunct="1">
              <a:buFont typeface="Arial" charset="0"/>
              <a:buChar char="•"/>
              <a:defRPr/>
            </a:pPr>
            <a:endParaRPr lang="el-GR" dirty="0"/>
          </a:p>
          <a:p>
            <a:pPr marL="0" indent="0" eaLnBrk="1" hangingPunct="1">
              <a:buFont typeface="Arial" charset="0"/>
              <a:buNone/>
              <a:defRPr/>
            </a:pPr>
            <a:endParaRPr lang="el-GR" dirty="0"/>
          </a:p>
        </p:txBody>
      </p:sp>
      <p:pic>
        <p:nvPicPr>
          <p:cNvPr id="19460" name="Εικόνα 4"/>
          <p:cNvPicPr>
            <a:picLocks noChangeAspect="1"/>
          </p:cNvPicPr>
          <p:nvPr/>
        </p:nvPicPr>
        <p:blipFill>
          <a:blip r:embed="rId3" cstate="print"/>
          <a:srcRect/>
          <a:stretch>
            <a:fillRect/>
          </a:stretch>
        </p:blipFill>
        <p:spPr bwMode="auto">
          <a:xfrm>
            <a:off x="2375297" y="1455739"/>
            <a:ext cx="3381375" cy="47212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EA44-EEC5-4193-AC8D-700D9237A8F0}"/>
              </a:ext>
            </a:extLst>
          </p:cNvPr>
          <p:cNvSpPr>
            <a:spLocks noGrp="1"/>
          </p:cNvSpPr>
          <p:nvPr>
            <p:ph type="title"/>
          </p:nvPr>
        </p:nvSpPr>
        <p:spPr/>
        <p:txBody>
          <a:bodyPr/>
          <a:lstStyle/>
          <a:p>
            <a:r>
              <a:rPr lang="el-GR" dirty="0"/>
              <a:t>Βιβλιογραφία</a:t>
            </a:r>
          </a:p>
        </p:txBody>
      </p:sp>
      <p:sp>
        <p:nvSpPr>
          <p:cNvPr id="3" name="Slide Number Placeholder 2">
            <a:extLst>
              <a:ext uri="{FF2B5EF4-FFF2-40B4-BE49-F238E27FC236}">
                <a16:creationId xmlns:a16="http://schemas.microsoft.com/office/drawing/2014/main" id="{05B143B4-F036-4B01-9D5F-A8872F397F5D}"/>
              </a:ext>
            </a:extLst>
          </p:cNvPr>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7" name="TextBox 6">
            <a:extLst>
              <a:ext uri="{FF2B5EF4-FFF2-40B4-BE49-F238E27FC236}">
                <a16:creationId xmlns:a16="http://schemas.microsoft.com/office/drawing/2014/main" id="{CFCD6691-406E-404B-B6E6-D42B1BA6762A}"/>
              </a:ext>
            </a:extLst>
          </p:cNvPr>
          <p:cNvSpPr txBox="1"/>
          <p:nvPr/>
        </p:nvSpPr>
        <p:spPr>
          <a:xfrm>
            <a:off x="323528" y="1340768"/>
            <a:ext cx="8229600" cy="3416320"/>
          </a:xfrm>
          <a:prstGeom prst="rect">
            <a:avLst/>
          </a:prstGeom>
          <a:noFill/>
        </p:spPr>
        <p:txBody>
          <a:bodyPr wrap="square">
            <a:spAutoFit/>
          </a:bodyPr>
          <a:lstStyle/>
          <a:p>
            <a:r>
              <a:rPr lang="en-US" sz="2400" dirty="0"/>
              <a:t>1) Anand Rajaraman, Jeff Ullman, </a:t>
            </a:r>
            <a:r>
              <a:rPr lang="el-GR" sz="2400" dirty="0"/>
              <a:t>Εξόρυξη από Μεγάλα Σύνολα Δεδομένων,</a:t>
            </a:r>
            <a:r>
              <a:rPr lang="en-US" sz="2400" dirty="0"/>
              <a:t> </a:t>
            </a:r>
            <a:r>
              <a:rPr lang="el-GR" sz="2400" dirty="0"/>
              <a:t>Εκδόσεις Νέων Τεχνολογιών</a:t>
            </a:r>
            <a:r>
              <a:rPr lang="el-GR" sz="2400"/>
              <a:t>, 2020</a:t>
            </a:r>
            <a:endParaRPr lang="el-GR" sz="2400" dirty="0"/>
          </a:p>
          <a:p>
            <a:endParaRPr lang="en-US" sz="2400" dirty="0"/>
          </a:p>
          <a:p>
            <a:r>
              <a:rPr lang="el-GR" sz="2400" dirty="0"/>
              <a:t>2) </a:t>
            </a:r>
            <a:r>
              <a:rPr lang="en-US" sz="2400" dirty="0"/>
              <a:t>P.-N. Tan, M. Steinbach, V. Kumar, </a:t>
            </a:r>
            <a:r>
              <a:rPr lang="el-GR" sz="2400" dirty="0"/>
              <a:t>Εισαγωγή στην Εξόρυξη Δεδομένων,</a:t>
            </a:r>
            <a:r>
              <a:rPr lang="en-US" sz="2400" dirty="0"/>
              <a:t>  </a:t>
            </a:r>
            <a:r>
              <a:rPr lang="el-GR" sz="2400" dirty="0"/>
              <a:t>Εκδόσεις </a:t>
            </a:r>
            <a:r>
              <a:rPr lang="el-GR" sz="2400" dirty="0" err="1"/>
              <a:t>Τζιόλα</a:t>
            </a:r>
            <a:r>
              <a:rPr lang="el-GR" sz="2400" dirty="0"/>
              <a:t>, 2019</a:t>
            </a:r>
          </a:p>
          <a:p>
            <a:endParaRPr lang="en-US" sz="2400" dirty="0"/>
          </a:p>
          <a:p>
            <a:r>
              <a:rPr lang="el-GR" sz="2400" dirty="0"/>
              <a:t>3) </a:t>
            </a:r>
            <a:r>
              <a:rPr lang="en-US" sz="2400" dirty="0"/>
              <a:t>Jure </a:t>
            </a:r>
            <a:r>
              <a:rPr lang="en-US" sz="2400" dirty="0" err="1"/>
              <a:t>Leskovec</a:t>
            </a:r>
            <a:r>
              <a:rPr lang="en-US" sz="2400" dirty="0"/>
              <a:t>, Anand Rajaraman, Jeff Ullman, Mining of Massive Datasets  (2nd edition), Stanford University, http://www.mmds.org</a:t>
            </a:r>
          </a:p>
        </p:txBody>
      </p:sp>
    </p:spTree>
    <p:extLst>
      <p:ext uri="{BB962C8B-B14F-4D97-AF65-F5344CB8AC3E}">
        <p14:creationId xmlns:p14="http://schemas.microsoft.com/office/powerpoint/2010/main" val="1893112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57350" y="6248400"/>
            <a:ext cx="1428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3"/>
          <p:cNvSpPr>
            <a:spLocks noChangeArrowheads="1"/>
          </p:cNvSpPr>
          <p:nvPr/>
        </p:nvSpPr>
        <p:spPr bwMode="auto">
          <a:xfrm>
            <a:off x="3486150" y="6248400"/>
            <a:ext cx="217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Rectangle 4"/>
          <p:cNvSpPr>
            <a:spLocks noGrp="1" noChangeArrowheads="1"/>
          </p:cNvSpPr>
          <p:nvPr>
            <p:ph type="body" idx="1"/>
          </p:nvPr>
        </p:nvSpPr>
        <p:spPr>
          <a:xfrm>
            <a:off x="628650" y="1825625"/>
            <a:ext cx="8142732" cy="4351338"/>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normAutofit/>
          </a:bodyPr>
          <a:lstStyle/>
          <a:p>
            <a:r>
              <a:rPr lang="el-GR" dirty="0"/>
              <a:t>Δημοφιλέστατα μοντέλα </a:t>
            </a:r>
            <a:r>
              <a:rPr lang="el-GR" altLang="zh-CN" dirty="0"/>
              <a:t>πρόβλεψης </a:t>
            </a:r>
            <a:r>
              <a:rPr lang="en-US" altLang="zh-CN" dirty="0"/>
              <a:t>(predictive model)</a:t>
            </a:r>
            <a:r>
              <a:rPr lang="el-GR" dirty="0"/>
              <a:t>.</a:t>
            </a:r>
          </a:p>
          <a:p>
            <a:r>
              <a:rPr lang="el-GR" altLang="zh-CN" dirty="0"/>
              <a:t>Το μοντέλο πρόβλεψης </a:t>
            </a:r>
            <a:r>
              <a:rPr lang="en-US" altLang="zh-CN" dirty="0"/>
              <a:t>“</a:t>
            </a:r>
            <a:r>
              <a:rPr lang="el-GR" altLang="zh-CN" dirty="0"/>
              <a:t>χτίζεται</a:t>
            </a:r>
            <a:r>
              <a:rPr lang="en-US" altLang="zh-CN" dirty="0"/>
              <a:t>”</a:t>
            </a:r>
            <a:r>
              <a:rPr lang="el-GR" altLang="zh-CN" dirty="0"/>
              <a:t> μέσα από μια σειρά </a:t>
            </a:r>
            <a:r>
              <a:rPr lang="en-US" altLang="zh-CN" dirty="0"/>
              <a:t>Boolean </a:t>
            </a:r>
            <a:r>
              <a:rPr lang="el-GR" altLang="zh-CN" dirty="0"/>
              <a:t>αποφάσεων του τύπου ναι/όχι, μεγαλύτερο/μικρότερο</a:t>
            </a:r>
            <a:r>
              <a:rPr lang="en-US" altLang="zh-CN" dirty="0"/>
              <a:t> </a:t>
            </a:r>
            <a:r>
              <a:rPr lang="el-GR" altLang="zh-CN" dirty="0"/>
              <a:t>κ.λπ.</a:t>
            </a:r>
          </a:p>
          <a:p>
            <a:r>
              <a:rPr lang="el-GR" dirty="0"/>
              <a:t>Ένα ΔΑ αποτελείται από </a:t>
            </a:r>
            <a:r>
              <a:rPr lang="el-GR" altLang="en-US" dirty="0"/>
              <a:t>κορυφή</a:t>
            </a:r>
            <a:r>
              <a:rPr lang="en-US" altLang="en-US" dirty="0"/>
              <a:t>,</a:t>
            </a:r>
            <a:r>
              <a:rPr lang="el-GR" altLang="en-US" dirty="0"/>
              <a:t> </a:t>
            </a:r>
            <a:r>
              <a:rPr lang="el-GR" dirty="0"/>
              <a:t>ενδιάμεσους κόμβους και φύλλα</a:t>
            </a:r>
            <a:r>
              <a:rPr lang="en-US" dirty="0"/>
              <a:t> (</a:t>
            </a:r>
            <a:r>
              <a:rPr lang="el-GR" dirty="0"/>
              <a:t>κόμβοι στο τελευταίο επίπεδο</a:t>
            </a:r>
            <a:r>
              <a:rPr lang="en-US" dirty="0"/>
              <a:t> - </a:t>
            </a:r>
            <a:r>
              <a:rPr lang="el-GR" dirty="0"/>
              <a:t>δεν έχουν απογόνους</a:t>
            </a:r>
            <a:r>
              <a:rPr lang="en-US" dirty="0"/>
              <a:t>)</a:t>
            </a:r>
            <a:r>
              <a:rPr lang="el-GR" dirty="0"/>
              <a:t>. </a:t>
            </a:r>
            <a:endParaRPr lang="en-US" altLang="en-US" dirty="0"/>
          </a:p>
        </p:txBody>
      </p:sp>
      <p:sp>
        <p:nvSpPr>
          <p:cNvPr id="17413" name="Rectangle 5"/>
          <p:cNvSpPr>
            <a:spLocks noGrp="1" noChangeArrowheads="1"/>
          </p:cNvSpPr>
          <p:nvPr>
            <p:ph type="title"/>
          </p:nvPr>
        </p:nvSpPr>
        <p:spPr/>
        <p:txBody>
          <a:bodyPr>
            <a:normAutofit/>
          </a:bodyPr>
          <a:lstStyle/>
          <a:p>
            <a:r>
              <a:rPr lang="el-GR" altLang="en-US" dirty="0"/>
              <a:t>Δέντρο Αποφάσεων (ΔΑ)</a:t>
            </a:r>
            <a:endParaRPr lang="en-US" alt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326001141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n-US" dirty="0"/>
              <a:t>Δέντρο Αποφάσεων</a:t>
            </a:r>
            <a:endParaRPr lang="en-US" dirty="0"/>
          </a:p>
        </p:txBody>
      </p:sp>
      <p:sp>
        <p:nvSpPr>
          <p:cNvPr id="3" name="Θέση περιεχομένου 2"/>
          <p:cNvSpPr>
            <a:spLocks noGrp="1"/>
          </p:cNvSpPr>
          <p:nvPr>
            <p:ph idx="1"/>
          </p:nvPr>
        </p:nvSpPr>
        <p:spPr/>
        <p:txBody>
          <a:bodyPr/>
          <a:lstStyle/>
          <a:p>
            <a:r>
              <a:rPr lang="el-GR" dirty="0"/>
              <a:t>Κάθε παρατήρηση - εγγραφή (</a:t>
            </a:r>
            <a:r>
              <a:rPr lang="en-US" dirty="0"/>
              <a:t>observation) </a:t>
            </a:r>
            <a:r>
              <a:rPr lang="el-GR" dirty="0"/>
              <a:t>περιέχει ένα σύνολο από χαρακτηριστικά (</a:t>
            </a:r>
            <a:r>
              <a:rPr lang="el-GR" dirty="0" err="1"/>
              <a:t>attributes</a:t>
            </a:r>
            <a:r>
              <a:rPr lang="el-GR" dirty="0"/>
              <a:t>). Ένα από αυτά είναι η κλάση/κατηγορία (</a:t>
            </a:r>
            <a:r>
              <a:rPr lang="el-GR" dirty="0" err="1"/>
              <a:t>class</a:t>
            </a:r>
            <a:r>
              <a:rPr lang="el-GR" dirty="0"/>
              <a:t>)</a:t>
            </a:r>
            <a:endParaRPr lang="en-US" dirty="0"/>
          </a:p>
        </p:txBody>
      </p:sp>
      <p:graphicFrame>
        <p:nvGraphicFramePr>
          <p:cNvPr id="4" name="Πίνακας 3"/>
          <p:cNvGraphicFramePr>
            <a:graphicFrameLocks noGrp="1"/>
          </p:cNvGraphicFramePr>
          <p:nvPr>
            <p:extLst>
              <p:ext uri="{D42A27DB-BD31-4B8C-83A1-F6EECF244321}">
                <p14:modId xmlns:p14="http://schemas.microsoft.com/office/powerpoint/2010/main" val="2094574836"/>
              </p:ext>
            </p:extLst>
          </p:nvPr>
        </p:nvGraphicFramePr>
        <p:xfrm>
          <a:off x="2309935" y="4302965"/>
          <a:ext cx="2583454" cy="2050749"/>
        </p:xfrm>
        <a:graphic>
          <a:graphicData uri="http://schemas.openxmlformats.org/drawingml/2006/table">
            <a:tbl>
              <a:tblPr>
                <a:tableStyleId>{5C22544A-7EE6-4342-B048-85BDC9FD1C3A}</a:tableStyleId>
              </a:tblPr>
              <a:tblGrid>
                <a:gridCol w="263831">
                  <a:extLst>
                    <a:ext uri="{9D8B030D-6E8A-4147-A177-3AD203B41FA5}">
                      <a16:colId xmlns:a16="http://schemas.microsoft.com/office/drawing/2014/main" val="352697113"/>
                    </a:ext>
                  </a:extLst>
                </a:gridCol>
                <a:gridCol w="718073">
                  <a:extLst>
                    <a:ext uri="{9D8B030D-6E8A-4147-A177-3AD203B41FA5}">
                      <a16:colId xmlns:a16="http://schemas.microsoft.com/office/drawing/2014/main" val="109676364"/>
                    </a:ext>
                  </a:extLst>
                </a:gridCol>
                <a:gridCol w="427616">
                  <a:extLst>
                    <a:ext uri="{9D8B030D-6E8A-4147-A177-3AD203B41FA5}">
                      <a16:colId xmlns:a16="http://schemas.microsoft.com/office/drawing/2014/main" val="954130628"/>
                    </a:ext>
                  </a:extLst>
                </a:gridCol>
                <a:gridCol w="376236">
                  <a:extLst>
                    <a:ext uri="{9D8B030D-6E8A-4147-A177-3AD203B41FA5}">
                      <a16:colId xmlns:a16="http://schemas.microsoft.com/office/drawing/2014/main" val="2235605503"/>
                    </a:ext>
                  </a:extLst>
                </a:gridCol>
                <a:gridCol w="797698">
                  <a:extLst>
                    <a:ext uri="{9D8B030D-6E8A-4147-A177-3AD203B41FA5}">
                      <a16:colId xmlns:a16="http://schemas.microsoft.com/office/drawing/2014/main" val="321640747"/>
                    </a:ext>
                  </a:extLst>
                </a:gridCol>
              </a:tblGrid>
              <a:tr h="284324">
                <a:tc>
                  <a:txBody>
                    <a:bodyPr/>
                    <a:lstStyle/>
                    <a:p>
                      <a:pPr algn="ctr" fontAlgn="b"/>
                      <a:r>
                        <a:rPr lang="el-GR" sz="1100" u="none" strike="noStrike" dirty="0">
                          <a:effectLst/>
                        </a:rPr>
                        <a:t>Α</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kern="1200" dirty="0">
                          <a:solidFill>
                            <a:schemeClr val="dk1"/>
                          </a:solidFill>
                          <a:effectLst/>
                          <a:latin typeface="+mn-lt"/>
                          <a:ea typeface="+mn-ea"/>
                          <a:cs typeface="+mn-cs"/>
                        </a:rPr>
                        <a:t>Θερμοκρασία</a:t>
                      </a:r>
                    </a:p>
                  </a:txBody>
                  <a:tcPr marL="7144" marR="7144"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altLang="en-US" sz="1100" u="none" strike="noStrike" kern="1200" dirty="0">
                          <a:solidFill>
                            <a:schemeClr val="dk1"/>
                          </a:solidFill>
                          <a:effectLst/>
                          <a:latin typeface="+mn-lt"/>
                          <a:ea typeface="+mn-ea"/>
                          <a:cs typeface="+mn-cs"/>
                        </a:rPr>
                        <a:t>Έχει κύμα</a:t>
                      </a:r>
                      <a:endParaRPr lang="en-US" altLang="en-US" sz="1100" u="none" strike="noStrike" kern="1200" dirty="0">
                        <a:solidFill>
                          <a:schemeClr val="dk1"/>
                        </a:solidFill>
                        <a:effectLst/>
                        <a:latin typeface="+mn-lt"/>
                        <a:ea typeface="+mn-ea"/>
                        <a:cs typeface="+mn-cs"/>
                      </a:endParaRPr>
                    </a:p>
                  </a:txBody>
                  <a:tcPr marL="7144" marR="7144" marT="9525" marB="0" anchor="b"/>
                </a:tc>
                <a:tc>
                  <a:txBody>
                    <a:bodyPr/>
                    <a:lstStyle/>
                    <a:p>
                      <a:pPr algn="l" fontAlgn="b"/>
                      <a:r>
                        <a:rPr lang="el-GR" sz="1100" u="none" strike="noStrike" kern="1200" dirty="0">
                          <a:solidFill>
                            <a:schemeClr val="dk1"/>
                          </a:solidFill>
                          <a:effectLst/>
                          <a:latin typeface="+mn-lt"/>
                          <a:ea typeface="+mn-ea"/>
                          <a:cs typeface="+mn-cs"/>
                        </a:rPr>
                        <a:t>Βροχή</a:t>
                      </a:r>
                    </a:p>
                  </a:txBody>
                  <a:tcPr marL="7144" marR="7144" marT="9525" marB="0" anchor="b"/>
                </a:tc>
                <a:tc>
                  <a:txBody>
                    <a:bodyPr/>
                    <a:lstStyle/>
                    <a:p>
                      <a:pPr algn="l" fontAlgn="b"/>
                      <a:r>
                        <a:rPr lang="el-GR" sz="1100" u="none" strike="noStrike" dirty="0">
                          <a:effectLst/>
                        </a:rPr>
                        <a:t>Μπάνιο</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2989585062"/>
                  </a:ext>
                </a:extLst>
              </a:tr>
              <a:tr h="284324">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kern="1200" dirty="0">
                          <a:solidFill>
                            <a:schemeClr val="dk1"/>
                          </a:solidFill>
                          <a:effectLst/>
                          <a:latin typeface="+mn-lt"/>
                          <a:ea typeface="+mn-ea"/>
                          <a:cs typeface="+mn-cs"/>
                        </a:rPr>
                        <a:t>Ζέστη</a:t>
                      </a:r>
                    </a:p>
                  </a:txBody>
                  <a:tcPr marL="7144" marR="7144" marT="9525" marB="0" anchor="b"/>
                </a:tc>
                <a:tc>
                  <a:txBody>
                    <a:bodyPr/>
                    <a:lstStyle/>
                    <a:p>
                      <a:pPr algn="l" fontAlgn="b"/>
                      <a:r>
                        <a:rPr lang="el-GR" sz="1100" u="none" strike="noStrike" kern="1200" dirty="0">
                          <a:solidFill>
                            <a:schemeClr val="dk1"/>
                          </a:solidFill>
                          <a:effectLst/>
                          <a:latin typeface="+mn-lt"/>
                          <a:ea typeface="+mn-ea"/>
                          <a:cs typeface="+mn-cs"/>
                        </a:rPr>
                        <a:t>Όχι</a:t>
                      </a:r>
                    </a:p>
                  </a:txBody>
                  <a:tcPr marL="7144" marR="7144" marT="9525" marB="0" anchor="b"/>
                </a:tc>
                <a:tc>
                  <a:txBody>
                    <a:bodyPr/>
                    <a:lstStyle/>
                    <a:p>
                      <a:pPr algn="l" fontAlgn="b"/>
                      <a:r>
                        <a:rPr lang="el-GR" sz="1100" u="none" strike="noStrike" kern="1200" dirty="0">
                          <a:solidFill>
                            <a:schemeClr val="dk1"/>
                          </a:solidFill>
                          <a:effectLst/>
                          <a:latin typeface="+mn-lt"/>
                          <a:ea typeface="+mn-ea"/>
                          <a:cs typeface="+mn-cs"/>
                        </a:rPr>
                        <a:t>Όχι</a:t>
                      </a:r>
                    </a:p>
                  </a:txBody>
                  <a:tcPr marL="7144" marR="7144" marT="9525" marB="0" anchor="b"/>
                </a:tc>
                <a:tc>
                  <a:txBody>
                    <a:bodyPr/>
                    <a:lstStyle/>
                    <a:p>
                      <a:pPr algn="l" fontAlgn="b"/>
                      <a:r>
                        <a:rPr lang="el-GR" sz="1100" u="none" strike="noStrike" dirty="0">
                          <a:effectLst/>
                        </a:rPr>
                        <a:t>Ναι</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701633778"/>
                  </a:ext>
                </a:extLst>
              </a:tr>
              <a:tr h="284324">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kern="1200">
                          <a:solidFill>
                            <a:schemeClr val="dk1"/>
                          </a:solidFill>
                          <a:effectLst/>
                          <a:latin typeface="+mn-lt"/>
                          <a:ea typeface="+mn-ea"/>
                          <a:cs typeface="+mn-cs"/>
                        </a:rPr>
                        <a:t>Ζέστη</a:t>
                      </a:r>
                    </a:p>
                  </a:txBody>
                  <a:tcPr marL="7144" marR="7144"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sz="1100" u="none" strike="noStrike" kern="1200" dirty="0">
                          <a:solidFill>
                            <a:schemeClr val="dk1"/>
                          </a:solidFill>
                          <a:effectLst/>
                          <a:latin typeface="+mn-lt"/>
                          <a:ea typeface="+mn-ea"/>
                          <a:cs typeface="+mn-cs"/>
                        </a:rPr>
                        <a:t>Ναι</a:t>
                      </a:r>
                    </a:p>
                  </a:txBody>
                  <a:tcPr marL="7144" marR="7144" marT="9525" marB="0" anchor="b"/>
                </a:tc>
                <a:tc>
                  <a:txBody>
                    <a:bodyPr/>
                    <a:lstStyle/>
                    <a:p>
                      <a:pPr algn="l" fontAlgn="b"/>
                      <a:r>
                        <a:rPr lang="el-GR" sz="1100" u="none" strike="noStrike" kern="1200" dirty="0">
                          <a:solidFill>
                            <a:schemeClr val="dk1"/>
                          </a:solidFill>
                          <a:effectLst/>
                          <a:latin typeface="+mn-lt"/>
                          <a:ea typeface="+mn-ea"/>
                          <a:cs typeface="+mn-cs"/>
                        </a:rPr>
                        <a:t>Ναι</a:t>
                      </a: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1178059137"/>
                  </a:ext>
                </a:extLst>
              </a:tr>
              <a:tr h="284324">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a:effectLst/>
                        </a:rPr>
                        <a:t>Ζέστη</a:t>
                      </a:r>
                      <a:endParaRPr lang="el-GR" sz="1100" b="0" i="0" u="none" strike="noStrike">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a:effectLst/>
                        </a:rPr>
                        <a:t>Όχι</a:t>
                      </a:r>
                      <a:endParaRPr lang="el-GR" sz="1100" b="0" i="0" u="none" strike="noStrike">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Ναι</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3427271731"/>
                  </a:ext>
                </a:extLst>
              </a:tr>
              <a:tr h="284324">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Κρύο</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a:effectLst/>
                        </a:rPr>
                        <a:t>Όχι</a:t>
                      </a:r>
                      <a:endParaRPr lang="el-GR" sz="1100" b="0" i="0" u="none" strike="noStrike">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381104239"/>
                  </a:ext>
                </a:extLst>
              </a:tr>
              <a:tr h="284324">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Κρύο</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sz="1100" u="none" strike="noStrike" dirty="0">
                          <a:effectLst/>
                        </a:rPr>
                        <a:t>Ναι</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a:effectLst/>
                        </a:rPr>
                        <a:t>Ναι</a:t>
                      </a:r>
                      <a:endParaRPr lang="el-GR" sz="1100" b="0" i="0" u="none" strike="noStrike">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1920275472"/>
                  </a:ext>
                </a:extLst>
              </a:tr>
              <a:tr h="284324">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a:effectLst/>
                        </a:rPr>
                        <a:t>Κρύο</a:t>
                      </a:r>
                      <a:endParaRPr lang="el-GR" sz="1100" b="0" i="0" u="none" strike="noStrike">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a:effectLst/>
                        </a:rPr>
                        <a:t>Όχι</a:t>
                      </a:r>
                      <a:endParaRPr lang="el-GR" sz="1100" b="0" i="0" u="none" strike="noStrike">
                        <a:solidFill>
                          <a:srgbClr val="000000"/>
                        </a:solidFill>
                        <a:effectLst/>
                        <a:latin typeface="Calibri" panose="020F0502020204030204" pitchFamily="34" charset="0"/>
                      </a:endParaRPr>
                    </a:p>
                  </a:txBody>
                  <a:tcPr marL="7144" marR="7144" marT="9525" marB="0" anchor="b"/>
                </a:tc>
                <a:tc>
                  <a:txBody>
                    <a:bodyPr/>
                    <a:lstStyle/>
                    <a:p>
                      <a:pPr algn="l" fontAlgn="b"/>
                      <a:r>
                        <a:rPr lang="el-GR" sz="1100" u="none" strike="noStrike" dirty="0">
                          <a:effectLst/>
                        </a:rPr>
                        <a:t>Όχι</a:t>
                      </a:r>
                      <a:endParaRPr lang="el-GR" sz="1100" b="0" i="0" u="none" strike="noStrike" dirty="0">
                        <a:solidFill>
                          <a:srgbClr val="000000"/>
                        </a:solidFill>
                        <a:effectLst/>
                        <a:latin typeface="Calibri" panose="020F0502020204030204" pitchFamily="34" charset="0"/>
                      </a:endParaRPr>
                    </a:p>
                  </a:txBody>
                  <a:tcPr marL="7144" marR="7144" marT="9525" marB="0" anchor="b"/>
                </a:tc>
                <a:extLst>
                  <a:ext uri="{0D108BD9-81ED-4DB2-BD59-A6C34878D82A}">
                    <a16:rowId xmlns:a16="http://schemas.microsoft.com/office/drawing/2014/main" val="475844756"/>
                  </a:ext>
                </a:extLst>
              </a:tr>
            </a:tbl>
          </a:graphicData>
        </a:graphic>
      </p:graphicFrame>
      <p:sp>
        <p:nvSpPr>
          <p:cNvPr id="6" name="Ορθογώνιο 5"/>
          <p:cNvSpPr/>
          <p:nvPr/>
        </p:nvSpPr>
        <p:spPr>
          <a:xfrm>
            <a:off x="5268559" y="5226440"/>
            <a:ext cx="710451" cy="369332"/>
          </a:xfrm>
          <a:prstGeom prst="rect">
            <a:avLst/>
          </a:prstGeom>
        </p:spPr>
        <p:txBody>
          <a:bodyPr wrap="none">
            <a:spAutoFit/>
          </a:bodyPr>
          <a:lstStyle/>
          <a:p>
            <a:r>
              <a:rPr lang="en-US" dirty="0"/>
              <a:t>class</a:t>
            </a:r>
          </a:p>
        </p:txBody>
      </p:sp>
      <p:sp>
        <p:nvSpPr>
          <p:cNvPr id="7" name="Δεξί άγκιστρο 6"/>
          <p:cNvSpPr/>
          <p:nvPr/>
        </p:nvSpPr>
        <p:spPr>
          <a:xfrm rot="16200000">
            <a:off x="3491200" y="2900774"/>
            <a:ext cx="500225" cy="23041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Ορθογώνιο 7"/>
          <p:cNvSpPr/>
          <p:nvPr/>
        </p:nvSpPr>
        <p:spPr>
          <a:xfrm>
            <a:off x="3420743" y="3483134"/>
            <a:ext cx="1133644" cy="369332"/>
          </a:xfrm>
          <a:prstGeom prst="rect">
            <a:avLst/>
          </a:prstGeom>
        </p:spPr>
        <p:txBody>
          <a:bodyPr wrap="none">
            <a:spAutoFit/>
          </a:bodyPr>
          <a:lstStyle/>
          <a:p>
            <a:r>
              <a:rPr lang="el-GR" dirty="0" err="1"/>
              <a:t>attributes</a:t>
            </a:r>
            <a:endParaRPr lang="en-US" dirty="0"/>
          </a:p>
        </p:txBody>
      </p:sp>
      <p:sp>
        <p:nvSpPr>
          <p:cNvPr id="9" name="Οβάλ 8"/>
          <p:cNvSpPr/>
          <p:nvPr/>
        </p:nvSpPr>
        <p:spPr>
          <a:xfrm>
            <a:off x="3941617" y="4330725"/>
            <a:ext cx="658717" cy="20229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Ευθύγραμμο βέλος σύνδεσης 10"/>
          <p:cNvCxnSpPr>
            <a:stCxn id="9" idx="6"/>
            <a:endCxn id="6" idx="1"/>
          </p:cNvCxnSpPr>
          <p:nvPr/>
        </p:nvCxnSpPr>
        <p:spPr>
          <a:xfrm>
            <a:off x="4600334" y="5342219"/>
            <a:ext cx="668225" cy="68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2911621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57350" y="6248400"/>
            <a:ext cx="1428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3"/>
          <p:cNvSpPr>
            <a:spLocks noChangeArrowheads="1"/>
          </p:cNvSpPr>
          <p:nvPr/>
        </p:nvSpPr>
        <p:spPr bwMode="auto">
          <a:xfrm>
            <a:off x="3486150" y="6248400"/>
            <a:ext cx="217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Rectangle 5"/>
          <p:cNvSpPr>
            <a:spLocks noGrp="1" noChangeArrowheads="1"/>
          </p:cNvSpPr>
          <p:nvPr>
            <p:ph type="title"/>
          </p:nvPr>
        </p:nvSpPr>
        <p:spPr/>
        <p:txBody>
          <a:bodyPr>
            <a:normAutofit/>
          </a:bodyPr>
          <a:lstStyle/>
          <a:p>
            <a:r>
              <a:rPr lang="el-GR" altLang="en-US" dirty="0"/>
              <a:t>δέντρο αποφάσεων (ΔΑ)</a:t>
            </a:r>
            <a:endParaRPr lang="en-US" altLang="en-US" dirty="0"/>
          </a:p>
        </p:txBody>
      </p:sp>
      <p:sp>
        <p:nvSpPr>
          <p:cNvPr id="29" name="Rectangle 3"/>
          <p:cNvSpPr>
            <a:spLocks noChangeArrowheads="1"/>
          </p:cNvSpPr>
          <p:nvPr/>
        </p:nvSpPr>
        <p:spPr bwMode="auto">
          <a:xfrm>
            <a:off x="3599368" y="1951131"/>
            <a:ext cx="1573661" cy="5334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n-US" sz="1600" dirty="0">
                <a:solidFill>
                  <a:schemeClr val="bg1"/>
                </a:solidFill>
                <a:latin typeface="Times New Roman" panose="02020603050405020304" pitchFamily="18" charset="0"/>
              </a:rPr>
              <a:t>Θερμοκρασία</a:t>
            </a:r>
            <a:endParaRPr lang="en-US" altLang="en-US" sz="1600" dirty="0">
              <a:solidFill>
                <a:schemeClr val="bg1"/>
              </a:solidFill>
              <a:latin typeface="Times New Roman" panose="02020603050405020304" pitchFamily="18" charset="0"/>
            </a:endParaRPr>
          </a:p>
        </p:txBody>
      </p:sp>
      <p:sp>
        <p:nvSpPr>
          <p:cNvPr id="30" name="Rectangle 4"/>
          <p:cNvSpPr>
            <a:spLocks noChangeArrowheads="1"/>
          </p:cNvSpPr>
          <p:nvPr/>
        </p:nvSpPr>
        <p:spPr bwMode="auto">
          <a:xfrm>
            <a:off x="2572705" y="3360751"/>
            <a:ext cx="977300" cy="46272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n-US" sz="1600" dirty="0">
                <a:solidFill>
                  <a:schemeClr val="bg1"/>
                </a:solidFill>
                <a:latin typeface="Times New Roman" panose="02020603050405020304" pitchFamily="18" charset="0"/>
              </a:rPr>
              <a:t>Βρέχει</a:t>
            </a:r>
            <a:endParaRPr lang="en-US" altLang="en-US" sz="1600" dirty="0">
              <a:solidFill>
                <a:schemeClr val="bg1"/>
              </a:solidFill>
              <a:latin typeface="Times New Roman" panose="02020603050405020304" pitchFamily="18" charset="0"/>
            </a:endParaRPr>
          </a:p>
        </p:txBody>
      </p:sp>
      <p:sp>
        <p:nvSpPr>
          <p:cNvPr id="32" name="Text Box 6"/>
          <p:cNvSpPr txBox="1">
            <a:spLocks noChangeArrowheads="1"/>
          </p:cNvSpPr>
          <p:nvPr/>
        </p:nvSpPr>
        <p:spPr bwMode="auto">
          <a:xfrm>
            <a:off x="2843808" y="2604514"/>
            <a:ext cx="801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l-GR" altLang="en-US" sz="1200" dirty="0">
                <a:latin typeface="Times New Roman" panose="02020603050405020304" pitchFamily="18" charset="0"/>
              </a:rPr>
              <a:t>Ζέστη</a:t>
            </a:r>
            <a:endParaRPr lang="en-US" altLang="en-US" sz="1200" dirty="0">
              <a:latin typeface="Times New Roman" panose="02020603050405020304" pitchFamily="18" charset="0"/>
            </a:endParaRPr>
          </a:p>
        </p:txBody>
      </p:sp>
      <p:sp>
        <p:nvSpPr>
          <p:cNvPr id="33" name="Text Box 7"/>
          <p:cNvSpPr txBox="1">
            <a:spLocks noChangeArrowheads="1"/>
          </p:cNvSpPr>
          <p:nvPr/>
        </p:nvSpPr>
        <p:spPr bwMode="auto">
          <a:xfrm>
            <a:off x="5284123" y="3106353"/>
            <a:ext cx="5483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l-GR" altLang="en-US" sz="1200" dirty="0">
                <a:latin typeface="Times New Roman" panose="02020603050405020304" pitchFamily="18" charset="0"/>
              </a:rPr>
              <a:t>Κρύο</a:t>
            </a:r>
            <a:endParaRPr lang="en-US" altLang="en-US" sz="1200" dirty="0">
              <a:latin typeface="Times New Roman" panose="02020603050405020304" pitchFamily="18" charset="0"/>
            </a:endParaRPr>
          </a:p>
        </p:txBody>
      </p:sp>
      <p:cxnSp>
        <p:nvCxnSpPr>
          <p:cNvPr id="35" name="AutoShape 9"/>
          <p:cNvCxnSpPr>
            <a:cxnSpLocks noChangeShapeType="1"/>
            <a:stCxn id="29" idx="2"/>
            <a:endCxn id="30" idx="0"/>
          </p:cNvCxnSpPr>
          <p:nvPr/>
        </p:nvCxnSpPr>
        <p:spPr bwMode="auto">
          <a:xfrm flipH="1">
            <a:off x="3061354" y="2484531"/>
            <a:ext cx="1324844" cy="87622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 Box 18"/>
          <p:cNvSpPr txBox="1">
            <a:spLocks noChangeArrowheads="1"/>
          </p:cNvSpPr>
          <p:nvPr/>
        </p:nvSpPr>
        <p:spPr bwMode="auto">
          <a:xfrm>
            <a:off x="395536" y="5679628"/>
            <a:ext cx="1152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l-GR" altLang="en-US" sz="1200" dirty="0">
                <a:latin typeface="Times New Roman" panose="02020603050405020304" pitchFamily="18" charset="0"/>
              </a:rPr>
              <a:t>Πάμε για μπάνιο</a:t>
            </a:r>
            <a:endParaRPr lang="en-US" altLang="en-US" sz="1200" dirty="0">
              <a:latin typeface="Times New Roman" panose="02020603050405020304" pitchFamily="18" charset="0"/>
            </a:endParaRPr>
          </a:p>
        </p:txBody>
      </p:sp>
      <p:cxnSp>
        <p:nvCxnSpPr>
          <p:cNvPr id="47" name="AutoShape 22"/>
          <p:cNvCxnSpPr>
            <a:cxnSpLocks noChangeShapeType="1"/>
            <a:stCxn id="29" idx="2"/>
            <a:endCxn id="115" idx="0"/>
          </p:cNvCxnSpPr>
          <p:nvPr/>
        </p:nvCxnSpPr>
        <p:spPr bwMode="auto">
          <a:xfrm>
            <a:off x="4386199" y="2484532"/>
            <a:ext cx="1792241" cy="160580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26"/>
          <p:cNvSpPr>
            <a:spLocks noChangeArrowheads="1"/>
          </p:cNvSpPr>
          <p:nvPr/>
        </p:nvSpPr>
        <p:spPr bwMode="auto">
          <a:xfrm>
            <a:off x="595948" y="5684092"/>
            <a:ext cx="711994" cy="457200"/>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51" name="AutoShape 27"/>
          <p:cNvCxnSpPr>
            <a:cxnSpLocks noChangeShapeType="1"/>
            <a:stCxn id="125" idx="2"/>
            <a:endCxn id="50" idx="0"/>
          </p:cNvCxnSpPr>
          <p:nvPr/>
        </p:nvCxnSpPr>
        <p:spPr bwMode="auto">
          <a:xfrm flipH="1">
            <a:off x="951945" y="4859154"/>
            <a:ext cx="1225972" cy="82493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Text Box 6"/>
          <p:cNvSpPr txBox="1">
            <a:spLocks noChangeArrowheads="1"/>
          </p:cNvSpPr>
          <p:nvPr/>
        </p:nvSpPr>
        <p:spPr bwMode="auto">
          <a:xfrm>
            <a:off x="2274113" y="3915380"/>
            <a:ext cx="4361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l-GR" altLang="en-US" sz="1200" dirty="0">
                <a:latin typeface="Times New Roman" panose="02020603050405020304" pitchFamily="18" charset="0"/>
              </a:rPr>
              <a:t>Όχι</a:t>
            </a:r>
            <a:endParaRPr lang="en-US" altLang="en-US" sz="1200" dirty="0">
              <a:latin typeface="Times New Roman" panose="02020603050405020304" pitchFamily="18" charset="0"/>
            </a:endParaRPr>
          </a:p>
        </p:txBody>
      </p:sp>
      <p:sp>
        <p:nvSpPr>
          <p:cNvPr id="108" name="Oval 26"/>
          <p:cNvSpPr>
            <a:spLocks noChangeArrowheads="1"/>
          </p:cNvSpPr>
          <p:nvPr/>
        </p:nvSpPr>
        <p:spPr bwMode="auto">
          <a:xfrm>
            <a:off x="3308556" y="4647064"/>
            <a:ext cx="711994" cy="457200"/>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451" name="Ορθογώνιο 17450"/>
          <p:cNvSpPr/>
          <p:nvPr/>
        </p:nvSpPr>
        <p:spPr>
          <a:xfrm>
            <a:off x="5724128" y="4088101"/>
            <a:ext cx="1296143" cy="461665"/>
          </a:xfrm>
          <a:prstGeom prst="rect">
            <a:avLst/>
          </a:prstGeom>
        </p:spPr>
        <p:txBody>
          <a:bodyPr wrap="square">
            <a:spAutoFit/>
          </a:bodyPr>
          <a:lstStyle/>
          <a:p>
            <a:pPr algn="ctr">
              <a:spcBef>
                <a:spcPct val="50000"/>
              </a:spcBef>
            </a:pPr>
            <a:r>
              <a:rPr lang="el-GR" altLang="en-US" sz="1200" dirty="0">
                <a:latin typeface="Times New Roman" panose="02020603050405020304" pitchFamily="18" charset="0"/>
              </a:rPr>
              <a:t>Δεν πάμε για μπάνιο</a:t>
            </a:r>
            <a:endParaRPr lang="en-US" altLang="en-US" sz="1200" dirty="0">
              <a:latin typeface="Times New Roman" panose="02020603050405020304" pitchFamily="18" charset="0"/>
            </a:endParaRPr>
          </a:p>
        </p:txBody>
      </p:sp>
      <p:cxnSp>
        <p:nvCxnSpPr>
          <p:cNvPr id="112" name="AutoShape 27"/>
          <p:cNvCxnSpPr>
            <a:cxnSpLocks noChangeShapeType="1"/>
            <a:stCxn id="30" idx="2"/>
          </p:cNvCxnSpPr>
          <p:nvPr/>
        </p:nvCxnSpPr>
        <p:spPr bwMode="auto">
          <a:xfrm>
            <a:off x="3061355" y="3823475"/>
            <a:ext cx="542506" cy="85903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Oval 26"/>
          <p:cNvSpPr>
            <a:spLocks noChangeArrowheads="1"/>
          </p:cNvSpPr>
          <p:nvPr/>
        </p:nvSpPr>
        <p:spPr bwMode="auto">
          <a:xfrm>
            <a:off x="5822442" y="4090332"/>
            <a:ext cx="711994" cy="457200"/>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6" name="Ορθογώνιο 115"/>
          <p:cNvSpPr/>
          <p:nvPr/>
        </p:nvSpPr>
        <p:spPr>
          <a:xfrm>
            <a:off x="3059832" y="4642600"/>
            <a:ext cx="1368151" cy="461665"/>
          </a:xfrm>
          <a:prstGeom prst="rect">
            <a:avLst/>
          </a:prstGeom>
        </p:spPr>
        <p:txBody>
          <a:bodyPr wrap="square">
            <a:spAutoFit/>
          </a:bodyPr>
          <a:lstStyle/>
          <a:p>
            <a:pPr algn="ctr">
              <a:spcBef>
                <a:spcPct val="50000"/>
              </a:spcBef>
            </a:pPr>
            <a:r>
              <a:rPr lang="el-GR" altLang="en-US" sz="1200" dirty="0">
                <a:latin typeface="Times New Roman" panose="02020603050405020304" pitchFamily="18" charset="0"/>
              </a:rPr>
              <a:t>Δεν πάμε για μπάνιο</a:t>
            </a:r>
            <a:endParaRPr lang="en-US" altLang="en-US" sz="1200" dirty="0">
              <a:latin typeface="Times New Roman" panose="02020603050405020304" pitchFamily="18" charset="0"/>
            </a:endParaRPr>
          </a:p>
        </p:txBody>
      </p:sp>
      <p:sp>
        <p:nvSpPr>
          <p:cNvPr id="121" name="Text Box 7"/>
          <p:cNvSpPr txBox="1">
            <a:spLocks noChangeArrowheads="1"/>
          </p:cNvSpPr>
          <p:nvPr/>
        </p:nvSpPr>
        <p:spPr bwMode="auto">
          <a:xfrm>
            <a:off x="3295344" y="4053880"/>
            <a:ext cx="628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l-GR" altLang="en-US" sz="1200" dirty="0">
                <a:latin typeface="Times New Roman" panose="02020603050405020304" pitchFamily="18" charset="0"/>
              </a:rPr>
              <a:t>Ναι</a:t>
            </a:r>
            <a:endParaRPr lang="en-US" altLang="en-US" sz="1200" dirty="0">
              <a:latin typeface="Times New Roman" panose="02020603050405020304" pitchFamily="18" charset="0"/>
            </a:endParaRPr>
          </a:p>
        </p:txBody>
      </p:sp>
      <p:sp>
        <p:nvSpPr>
          <p:cNvPr id="125" name="Rectangle 4"/>
          <p:cNvSpPr>
            <a:spLocks noChangeArrowheads="1"/>
          </p:cNvSpPr>
          <p:nvPr/>
        </p:nvSpPr>
        <p:spPr bwMode="auto">
          <a:xfrm>
            <a:off x="1689267" y="4396429"/>
            <a:ext cx="977300" cy="46272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n-US" sz="1600" dirty="0">
                <a:solidFill>
                  <a:schemeClr val="bg1"/>
                </a:solidFill>
                <a:latin typeface="Times New Roman" panose="02020603050405020304" pitchFamily="18" charset="0"/>
              </a:rPr>
              <a:t>Έχει κύμα</a:t>
            </a:r>
            <a:endParaRPr lang="en-US" altLang="en-US" sz="1600" dirty="0">
              <a:solidFill>
                <a:schemeClr val="bg1"/>
              </a:solidFill>
              <a:latin typeface="Times New Roman" panose="02020603050405020304" pitchFamily="18" charset="0"/>
            </a:endParaRPr>
          </a:p>
        </p:txBody>
      </p:sp>
      <p:cxnSp>
        <p:nvCxnSpPr>
          <p:cNvPr id="129" name="AutoShape 27"/>
          <p:cNvCxnSpPr>
            <a:cxnSpLocks noChangeShapeType="1"/>
            <a:stCxn id="30" idx="2"/>
          </p:cNvCxnSpPr>
          <p:nvPr/>
        </p:nvCxnSpPr>
        <p:spPr bwMode="auto">
          <a:xfrm flipH="1">
            <a:off x="2171301" y="3823475"/>
            <a:ext cx="890054" cy="56430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Text Box 6"/>
          <p:cNvSpPr txBox="1">
            <a:spLocks noChangeArrowheads="1"/>
          </p:cNvSpPr>
          <p:nvPr/>
        </p:nvSpPr>
        <p:spPr bwMode="auto">
          <a:xfrm>
            <a:off x="1224104" y="5083928"/>
            <a:ext cx="4361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l-GR" altLang="en-US" sz="1200" dirty="0">
                <a:latin typeface="Times New Roman" panose="02020603050405020304" pitchFamily="18" charset="0"/>
              </a:rPr>
              <a:t>Όχι</a:t>
            </a:r>
            <a:endParaRPr lang="en-US" altLang="en-US" sz="1200" dirty="0">
              <a:latin typeface="Times New Roman" panose="02020603050405020304" pitchFamily="18" charset="0"/>
            </a:endParaRPr>
          </a:p>
        </p:txBody>
      </p:sp>
      <p:sp>
        <p:nvSpPr>
          <p:cNvPr id="133" name="Oval 26"/>
          <p:cNvSpPr>
            <a:spLocks noChangeArrowheads="1"/>
          </p:cNvSpPr>
          <p:nvPr/>
        </p:nvSpPr>
        <p:spPr bwMode="auto">
          <a:xfrm>
            <a:off x="2370246" y="5727310"/>
            <a:ext cx="711994" cy="457200"/>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4" name="Ορθογώνιο 133"/>
          <p:cNvSpPr/>
          <p:nvPr/>
        </p:nvSpPr>
        <p:spPr>
          <a:xfrm>
            <a:off x="2304272" y="5722846"/>
            <a:ext cx="1428750" cy="461665"/>
          </a:xfrm>
          <a:prstGeom prst="rect">
            <a:avLst/>
          </a:prstGeom>
        </p:spPr>
        <p:txBody>
          <a:bodyPr wrap="square">
            <a:spAutoFit/>
          </a:bodyPr>
          <a:lstStyle/>
          <a:p>
            <a:pPr algn="ctr">
              <a:spcBef>
                <a:spcPct val="50000"/>
              </a:spcBef>
            </a:pPr>
            <a:r>
              <a:rPr lang="el-GR" altLang="en-US" sz="1200" dirty="0">
                <a:latin typeface="Times New Roman" panose="02020603050405020304" pitchFamily="18" charset="0"/>
              </a:rPr>
              <a:t>Δεν πάμε για μπάνιο</a:t>
            </a:r>
            <a:endParaRPr lang="en-US" altLang="en-US" sz="1200" dirty="0">
              <a:latin typeface="Times New Roman" panose="02020603050405020304" pitchFamily="18" charset="0"/>
            </a:endParaRPr>
          </a:p>
        </p:txBody>
      </p:sp>
      <p:sp>
        <p:nvSpPr>
          <p:cNvPr id="135" name="Text Box 7"/>
          <p:cNvSpPr txBox="1">
            <a:spLocks noChangeArrowheads="1"/>
          </p:cNvSpPr>
          <p:nvPr/>
        </p:nvSpPr>
        <p:spPr bwMode="auto">
          <a:xfrm>
            <a:off x="2357034" y="5134126"/>
            <a:ext cx="6307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l-GR" altLang="en-US" sz="1200" dirty="0">
                <a:latin typeface="Times New Roman" panose="02020603050405020304" pitchFamily="18" charset="0"/>
              </a:rPr>
              <a:t>Ναι</a:t>
            </a:r>
            <a:endParaRPr lang="en-US" altLang="en-US" sz="1200" dirty="0">
              <a:latin typeface="Times New Roman" panose="02020603050405020304" pitchFamily="18" charset="0"/>
            </a:endParaRPr>
          </a:p>
        </p:txBody>
      </p:sp>
      <p:cxnSp>
        <p:nvCxnSpPr>
          <p:cNvPr id="136" name="AutoShape 27"/>
          <p:cNvCxnSpPr>
            <a:cxnSpLocks noChangeShapeType="1"/>
            <a:stCxn id="125" idx="2"/>
            <a:endCxn id="134" idx="0"/>
          </p:cNvCxnSpPr>
          <p:nvPr/>
        </p:nvCxnSpPr>
        <p:spPr bwMode="auto">
          <a:xfrm>
            <a:off x="2177917" y="4859153"/>
            <a:ext cx="840730" cy="86369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579241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500" fill="hold"/>
                                        <p:tgtEl>
                                          <p:spTgt spid="51"/>
                                        </p:tgtEl>
                                        <p:attrNameLst>
                                          <p:attrName>stroke.color</p:attrName>
                                        </p:attrNameLst>
                                      </p:cBhvr>
                                      <p:to>
                                        <a:srgbClr val="FF0000"/>
                                      </p:to>
                                    </p:animClr>
                                    <p:set>
                                      <p:cBhvr>
                                        <p:cTn id="9" dur="500" fill="hold"/>
                                        <p:tgtEl>
                                          <p:spTgt spid="51"/>
                                        </p:tgtEl>
                                        <p:attrNameLst>
                                          <p:attrName>stroke.on</p:attrName>
                                        </p:attrNameLst>
                                      </p:cBhvr>
                                      <p:to>
                                        <p:strVal val="true"/>
                                      </p:to>
                                    </p:set>
                                  </p:childTnLst>
                                </p:cTn>
                              </p:par>
                              <p:par>
                                <p:cTn id="10" presetID="1" presetClass="entr" presetSubtype="0" fill="hold" nodeType="withEffect">
                                  <p:stCondLst>
                                    <p:cond delay="0"/>
                                  </p:stCondLst>
                                  <p:childTnLst>
                                    <p:set>
                                      <p:cBhvr>
                                        <p:cTn id="11" dur="1" fill="hold">
                                          <p:stCondLst>
                                            <p:cond delay="0"/>
                                          </p:stCondLst>
                                        </p:cTn>
                                        <p:tgtEl>
                                          <p:spTgt spid="108"/>
                                        </p:tgtEl>
                                        <p:attrNameLst>
                                          <p:attrName>style.visibility</p:attrName>
                                        </p:attrNameLst>
                                      </p:cBhvr>
                                      <p:to>
                                        <p:strVal val="visible"/>
                                      </p:to>
                                    </p:set>
                                  </p:childTnLst>
                                </p:cTn>
                              </p:par>
                              <p:par>
                                <p:cTn id="12" presetID="7" presetClass="emph" presetSubtype="2" fill="hold" nodeType="withEffect">
                                  <p:stCondLst>
                                    <p:cond delay="0"/>
                                  </p:stCondLst>
                                  <p:childTnLst>
                                    <p:animClr clrSpc="rgb" dir="cw">
                                      <p:cBhvr>
                                        <p:cTn id="13" dur="500" fill="hold"/>
                                        <p:tgtEl>
                                          <p:spTgt spid="112"/>
                                        </p:tgtEl>
                                        <p:attrNameLst>
                                          <p:attrName>stroke.color</p:attrName>
                                        </p:attrNameLst>
                                      </p:cBhvr>
                                      <p:to>
                                        <a:srgbClr val="FF0000"/>
                                      </p:to>
                                    </p:animClr>
                                    <p:set>
                                      <p:cBhvr>
                                        <p:cTn id="14" dur="500" fill="hold"/>
                                        <p:tgtEl>
                                          <p:spTgt spid="112"/>
                                        </p:tgtEl>
                                        <p:attrNameLst>
                                          <p:attrName>stroke.on</p:attrName>
                                        </p:attrNameLst>
                                      </p:cBhvr>
                                      <p:to>
                                        <p:strVal val="tru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par>
                                <p:cTn id="17" presetID="7" presetClass="emph" presetSubtype="2" fill="hold" nodeType="withEffect">
                                  <p:stCondLst>
                                    <p:cond delay="0"/>
                                  </p:stCondLst>
                                  <p:childTnLst>
                                    <p:animClr clrSpc="rgb" dir="cw">
                                      <p:cBhvr>
                                        <p:cTn id="18" dur="500" fill="hold"/>
                                        <p:tgtEl>
                                          <p:spTgt spid="129"/>
                                        </p:tgtEl>
                                        <p:attrNameLst>
                                          <p:attrName>stroke.color</p:attrName>
                                        </p:attrNameLst>
                                      </p:cBhvr>
                                      <p:to>
                                        <a:srgbClr val="FF0000"/>
                                      </p:to>
                                    </p:animClr>
                                    <p:set>
                                      <p:cBhvr>
                                        <p:cTn id="19" dur="500" fill="hold"/>
                                        <p:tgtEl>
                                          <p:spTgt spid="129"/>
                                        </p:tgtEl>
                                        <p:attrNameLst>
                                          <p:attrName>stroke.on</p:attrName>
                                        </p:attrNameLst>
                                      </p:cBhvr>
                                      <p:to>
                                        <p:strVal val="true"/>
                                      </p:to>
                                    </p:set>
                                  </p:childTnLst>
                                </p:cTn>
                              </p:par>
                              <p:par>
                                <p:cTn id="20" presetID="1"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childTnLst>
                                </p:cTn>
                              </p:par>
                              <p:par>
                                <p:cTn id="22" presetID="7" presetClass="emph" presetSubtype="2" fill="hold" nodeType="withEffect">
                                  <p:stCondLst>
                                    <p:cond delay="0"/>
                                  </p:stCondLst>
                                  <p:childTnLst>
                                    <p:animClr clrSpc="rgb" dir="cw">
                                      <p:cBhvr>
                                        <p:cTn id="23" dur="500" fill="hold"/>
                                        <p:tgtEl>
                                          <p:spTgt spid="136"/>
                                        </p:tgtEl>
                                        <p:attrNameLst>
                                          <p:attrName>stroke.color</p:attrName>
                                        </p:attrNameLst>
                                      </p:cBhvr>
                                      <p:to>
                                        <a:srgbClr val="FF0000"/>
                                      </p:to>
                                    </p:animClr>
                                    <p:set>
                                      <p:cBhvr>
                                        <p:cTn id="24" dur="500" fill="hold"/>
                                        <p:tgtEl>
                                          <p:spTgt spid="1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altLang="en-US" dirty="0"/>
              <a:t>Δέντρο Αποφάσεων</a:t>
            </a:r>
            <a:endParaRPr lang="en-US" altLang="en-US" dirty="0"/>
          </a:p>
        </p:txBody>
      </p:sp>
      <p:sp>
        <p:nvSpPr>
          <p:cNvPr id="20483" name="Rectangle 3"/>
          <p:cNvSpPr>
            <a:spLocks noGrp="1" noChangeArrowheads="1"/>
          </p:cNvSpPr>
          <p:nvPr>
            <p:ph type="body" idx="1"/>
          </p:nvPr>
        </p:nvSpPr>
        <p:spPr/>
        <p:txBody>
          <a:bodyPr>
            <a:normAutofit lnSpcReduction="10000"/>
          </a:bodyPr>
          <a:lstStyle/>
          <a:p>
            <a:pPr>
              <a:lnSpc>
                <a:spcPct val="90000"/>
              </a:lnSpc>
            </a:pPr>
            <a:r>
              <a:rPr lang="el-GR" altLang="en-US" dirty="0"/>
              <a:t>Στο προηγούμενο ΔΑ</a:t>
            </a:r>
            <a:r>
              <a:rPr lang="en-US" altLang="en-US" dirty="0"/>
              <a:t>,</a:t>
            </a:r>
            <a:r>
              <a:rPr lang="el-GR" altLang="en-US" dirty="0"/>
              <a:t> μέσα από μια σειρά ερωτήσεων-απαντήσεων χτίζουμε το αντίστοιχο κλαδί.</a:t>
            </a:r>
          </a:p>
          <a:p>
            <a:pPr lvl="1"/>
            <a:r>
              <a:rPr lang="el-GR" altLang="en-US" dirty="0"/>
              <a:t>Έχει ζέστη</a:t>
            </a:r>
            <a:r>
              <a:rPr lang="en-US" altLang="en-US" dirty="0"/>
              <a:t>;</a:t>
            </a:r>
          </a:p>
          <a:p>
            <a:pPr lvl="1">
              <a:lnSpc>
                <a:spcPct val="90000"/>
              </a:lnSpc>
            </a:pPr>
            <a:r>
              <a:rPr lang="el-GR" altLang="en-US" dirty="0"/>
              <a:t>Βρέχει</a:t>
            </a:r>
            <a:r>
              <a:rPr lang="en-US" altLang="en-US" dirty="0"/>
              <a:t>;</a:t>
            </a:r>
          </a:p>
          <a:p>
            <a:pPr lvl="1">
              <a:lnSpc>
                <a:spcPct val="90000"/>
              </a:lnSpc>
            </a:pPr>
            <a:r>
              <a:rPr lang="el-GR" altLang="en-US" dirty="0"/>
              <a:t>Έχει κύμα η θάλασσα</a:t>
            </a:r>
            <a:r>
              <a:rPr lang="en-US" altLang="en-US" dirty="0"/>
              <a:t>;</a:t>
            </a:r>
          </a:p>
          <a:p>
            <a:pPr>
              <a:lnSpc>
                <a:spcPct val="90000"/>
              </a:lnSpc>
            </a:pPr>
            <a:endParaRPr lang="en-US" altLang="en-US" dirty="0"/>
          </a:p>
          <a:p>
            <a:pPr>
              <a:lnSpc>
                <a:spcPct val="90000"/>
              </a:lnSpc>
            </a:pPr>
            <a:r>
              <a:rPr lang="el-GR" altLang="en-US" dirty="0"/>
              <a:t>Απαντώντας στις παραπάνω ερωτήσεις (ναι/όχι)</a:t>
            </a:r>
            <a:r>
              <a:rPr lang="en-US" altLang="en-US" dirty="0"/>
              <a:t>, </a:t>
            </a:r>
            <a:r>
              <a:rPr lang="el-GR" altLang="en-US" dirty="0"/>
              <a:t>αποφασίζουμε (οδηγούμαστε στο συμπέρασμα) αν μπορούμε να κάνουμε μπάνιο ή όχι.</a:t>
            </a:r>
            <a:endParaRPr lang="en-US" altLang="en-US"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2986462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Δένδρα Απόφασης</a:t>
            </a:r>
            <a:endParaRPr lang="en-US" dirty="0"/>
          </a:p>
        </p:txBody>
      </p:sp>
      <p:sp>
        <p:nvSpPr>
          <p:cNvPr id="3" name="Θέση περιεχομένου 2"/>
          <p:cNvSpPr>
            <a:spLocks noGrp="1"/>
          </p:cNvSpPr>
          <p:nvPr>
            <p:ph idx="1"/>
          </p:nvPr>
        </p:nvSpPr>
        <p:spPr/>
        <p:txBody>
          <a:bodyPr>
            <a:normAutofit lnSpcReduction="10000"/>
          </a:bodyPr>
          <a:lstStyle/>
          <a:p>
            <a:pPr eaLnBrk="1" hangingPunct="1"/>
            <a:r>
              <a:rPr lang="el-GR" altLang="en-US" dirty="0"/>
              <a:t>Τα βασικά στάδια ενός αλγορίθμου ΔΑ είναι τα παρακάτω</a:t>
            </a:r>
            <a:r>
              <a:rPr lang="en-US" altLang="en-US" dirty="0"/>
              <a:t>:</a:t>
            </a:r>
          </a:p>
          <a:p>
            <a:pPr lvl="1" eaLnBrk="1" hangingPunct="1"/>
            <a:r>
              <a:rPr lang="el-GR" altLang="en-US" dirty="0"/>
              <a:t>Επιλογή του κατάλληλου χαρακτηριστικού προκειμένου να αποτελέσει την κορυφή του δέντρου.</a:t>
            </a:r>
            <a:endParaRPr lang="en-US" altLang="en-US" dirty="0"/>
          </a:p>
          <a:p>
            <a:pPr lvl="1" eaLnBrk="1" hangingPunct="1"/>
            <a:r>
              <a:rPr lang="el-GR" altLang="en-US" dirty="0"/>
              <a:t>Επανάληψη της διαδικασίας στο επόμενο επίπεδο για κάθε παιδί του κόμβου που προκύπτει.</a:t>
            </a:r>
          </a:p>
          <a:p>
            <a:pPr lvl="1" eaLnBrk="1" hangingPunct="1"/>
            <a:r>
              <a:rPr lang="el-GR" altLang="en-US" dirty="0"/>
              <a:t>Η διαδικασία τερματίζει όταν</a:t>
            </a:r>
            <a:r>
              <a:rPr lang="en-US" altLang="en-US" dirty="0"/>
              <a:t>:</a:t>
            </a:r>
          </a:p>
          <a:p>
            <a:pPr lvl="2" eaLnBrk="1" hangingPunct="1"/>
            <a:r>
              <a:rPr lang="el-GR" altLang="en-US" dirty="0"/>
              <a:t>Όλες οι εγγραφές καταλήγουν στην ίδια παράμετρο.</a:t>
            </a:r>
            <a:endParaRPr lang="en-US" altLang="en-US" dirty="0"/>
          </a:p>
          <a:p>
            <a:pPr lvl="2" eaLnBrk="1" hangingPunct="1"/>
            <a:r>
              <a:rPr lang="el-GR" dirty="0"/>
              <a:t>δεν υπάρχουν υποσύνολα που περιέχουν περισσότερες από μία κατηγορίες ή έχουν χρησιμοποιηθεί όλα τα χαρακτηριστικά</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834460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i="1" dirty="0"/>
            </a:br>
            <a:br>
              <a:rPr lang="en-US" i="1" dirty="0"/>
            </a:br>
            <a:br>
              <a:rPr lang="en-US" i="1" dirty="0"/>
            </a:br>
            <a:br>
              <a:rPr lang="en-US" i="1" dirty="0"/>
            </a:br>
            <a:br>
              <a:rPr lang="en-US" i="1" dirty="0"/>
            </a:br>
            <a:br>
              <a:rPr lang="en-US" i="1" dirty="0"/>
            </a:br>
            <a:br>
              <a:rPr lang="en-US" i="1" dirty="0"/>
            </a:br>
            <a:br>
              <a:rPr lang="en-US" i="1" dirty="0"/>
            </a:br>
            <a:r>
              <a:rPr lang="en-US" i="1" dirty="0"/>
              <a:t>GIGO, </a:t>
            </a:r>
            <a:r>
              <a:rPr lang="en-US" dirty="0"/>
              <a:t>or </a:t>
            </a:r>
            <a:r>
              <a:rPr lang="en-US" i="1" dirty="0"/>
              <a:t>Garbage In, Garbage Out. </a:t>
            </a:r>
            <a:br>
              <a:rPr lang="el-GR" dirty="0"/>
            </a:br>
            <a:br>
              <a:rPr lang="en-US" dirty="0"/>
            </a:br>
            <a:r>
              <a:rPr lang="el-GR" b="0" dirty="0"/>
              <a:t>Η ποιότητα των αποτελεσμάτων της εξόρυξης δεδομένων θα εξαρτηθεί άμεσα από την ποιότητα της συλλογής δεδομένων και την οργάνωσή τους.</a:t>
            </a:r>
            <a:br>
              <a:rPr lang="en-US" b="0" dirty="0"/>
            </a:br>
            <a:br>
              <a:rPr lang="el-GR" dirty="0"/>
            </a:b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2800" dirty="0"/>
              <a:t>Ορισμός</a:t>
            </a:r>
            <a:r>
              <a:rPr lang="en-US" sz="2800" dirty="0"/>
              <a:t> </a:t>
            </a:r>
            <a:r>
              <a:rPr lang="el-GR" sz="2800" dirty="0"/>
              <a:t>Επιχειρηματικής Ευφυίας (</a:t>
            </a:r>
            <a:r>
              <a:rPr lang="en-US" sz="2800" dirty="0"/>
              <a:t>Turban</a:t>
            </a:r>
            <a:r>
              <a:rPr lang="el-GR" sz="2800" dirty="0"/>
              <a:t> </a:t>
            </a:r>
            <a:r>
              <a:rPr lang="en-US" sz="2800" dirty="0"/>
              <a:t>et al.</a:t>
            </a:r>
            <a:r>
              <a:rPr lang="el-GR" sz="2800" dirty="0"/>
              <a:t>)</a:t>
            </a:r>
            <a:endParaRPr lang="en-US" sz="2800" dirty="0"/>
          </a:p>
        </p:txBody>
      </p:sp>
      <p:sp>
        <p:nvSpPr>
          <p:cNvPr id="14339" name="Content Placeholder 2"/>
          <p:cNvSpPr>
            <a:spLocks noGrp="1"/>
          </p:cNvSpPr>
          <p:nvPr>
            <p:ph idx="1"/>
          </p:nvPr>
        </p:nvSpPr>
        <p:spPr/>
        <p:txBody>
          <a:bodyPr>
            <a:normAutofit fontScale="92500" lnSpcReduction="20000"/>
          </a:bodyPr>
          <a:lstStyle/>
          <a:p>
            <a:r>
              <a:rPr lang="el-GR" sz="2800" dirty="0"/>
              <a:t>ΕΕ είναι ένας γενικός όρος που συνδυάζει αρχιτεκτονικές, εργαλεία, βάσεις δεδομένων, αναλυτικά εργαλεία, εφαρμογές και μεθοδολογίες.</a:t>
            </a:r>
          </a:p>
          <a:p>
            <a:r>
              <a:rPr lang="el-GR" sz="2800" dirty="0"/>
              <a:t>ΕΕ μια έκφραση ελεύθερη περιεχομένου (</a:t>
            </a:r>
            <a:r>
              <a:rPr lang="en-US" sz="2800" dirty="0"/>
              <a:t>content-free expression</a:t>
            </a:r>
            <a:r>
              <a:rPr lang="el-GR" sz="2800" dirty="0"/>
              <a:t>), έτσι ώστε να σημαίνει διαφορετικά πράγματα σε διαφορετικούς ανθρώπους.</a:t>
            </a:r>
          </a:p>
          <a:p>
            <a:r>
              <a:rPr lang="el-GR" sz="2800" dirty="0"/>
              <a:t>Κύριος στόχος της ΕΕ είναι να επιτρέπει την εύκολη πρόσβαση στα δεδομένα (και μοντέλα) για να παρέχει στους </a:t>
            </a:r>
            <a:r>
              <a:rPr lang="en-US" sz="2800" dirty="0"/>
              <a:t>managers</a:t>
            </a:r>
            <a:r>
              <a:rPr lang="el-GR" sz="2800" dirty="0"/>
              <a:t> των επιχειρήσεων την ικανότητα να διεξάγουν ανάλυση.</a:t>
            </a:r>
          </a:p>
          <a:p>
            <a:r>
              <a:rPr lang="el-GR" sz="2800" dirty="0"/>
              <a:t>ΕΕ βοηθά τη μετατροπή των δεδομένων, σε πληροφορίες (και γνώσεις), για την υποστήριξη αποφάσεων και τελικά στήριξη της επιχειρηματικής δράσης.</a:t>
            </a:r>
            <a:endParaRPr lang="en-US" sz="28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Ορισμός</a:t>
            </a:r>
            <a:r>
              <a:rPr lang="en-US" dirty="0"/>
              <a:t> BI</a:t>
            </a:r>
            <a:r>
              <a:rPr lang="el-GR" dirty="0"/>
              <a:t> </a:t>
            </a:r>
            <a:r>
              <a:rPr lang="el-GR" sz="3200" dirty="0"/>
              <a:t>(</a:t>
            </a:r>
            <a:r>
              <a:rPr lang="en-US" sz="3200" dirty="0"/>
              <a:t>Turban</a:t>
            </a:r>
            <a:r>
              <a:rPr lang="el-GR" sz="3200" dirty="0"/>
              <a:t> </a:t>
            </a:r>
            <a:r>
              <a:rPr lang="en-US" sz="3200" dirty="0"/>
              <a:t>et al.</a:t>
            </a:r>
            <a:r>
              <a:rPr lang="el-GR" sz="3200" dirty="0"/>
              <a:t>)</a:t>
            </a:r>
            <a:endParaRPr lang="en-US" sz="3200" dirty="0"/>
          </a:p>
        </p:txBody>
      </p:sp>
      <p:sp>
        <p:nvSpPr>
          <p:cNvPr id="14339" name="Content Placeholder 2"/>
          <p:cNvSpPr>
            <a:spLocks noGrp="1"/>
          </p:cNvSpPr>
          <p:nvPr>
            <p:ph idx="1"/>
          </p:nvPr>
        </p:nvSpPr>
        <p:spPr/>
        <p:txBody>
          <a:bodyPr/>
          <a:lstStyle/>
          <a:p>
            <a:pPr eaLnBrk="1" hangingPunct="1"/>
            <a:r>
              <a:rPr lang="en-US" sz="2800" dirty="0"/>
              <a:t>BI is an umbrella term that combines architectures, tools, databases, analytical tools, applications, and methodologies.</a:t>
            </a:r>
          </a:p>
          <a:p>
            <a:pPr eaLnBrk="1" hangingPunct="1"/>
            <a:r>
              <a:rPr lang="en-US" sz="2800" dirty="0"/>
              <a:t>BI a content-free expression, so it means different things to different people.</a:t>
            </a:r>
          </a:p>
          <a:p>
            <a:pPr eaLnBrk="1" hangingPunct="1"/>
            <a:r>
              <a:rPr lang="en-US" sz="2800" dirty="0"/>
              <a:t>BI's major objective is to enable easy access to data (and models) to provide business managers with the ability to conduct analysis.</a:t>
            </a:r>
          </a:p>
          <a:p>
            <a:pPr eaLnBrk="1" hangingPunct="1"/>
            <a:r>
              <a:rPr lang="en-US" sz="2800" dirty="0"/>
              <a:t>BI helps </a:t>
            </a:r>
            <a:r>
              <a:rPr lang="en-US" sz="2800" i="1" dirty="0"/>
              <a:t>transform</a:t>
            </a:r>
            <a:r>
              <a:rPr lang="en-US" sz="2800" dirty="0"/>
              <a:t> data, to information (and knowledge), to decisions and finally to action.</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8D556B6A-2366-429A-9326-9FA8CF7F52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fld id="{38549FF6-5CDA-4D58-BE50-30313B532F4A}" type="slidenum">
              <a:rPr lang="en-US" altLang="el-GR" sz="1400"/>
              <a:pPr>
                <a:lnSpc>
                  <a:spcPct val="100000"/>
                </a:lnSpc>
                <a:spcBef>
                  <a:spcPct val="0"/>
                </a:spcBef>
                <a:buClrTx/>
                <a:buSzTx/>
                <a:buFontTx/>
                <a:buNone/>
              </a:pPr>
              <a:t>67</a:t>
            </a:fld>
            <a:endParaRPr lang="en-US" altLang="el-GR" sz="1400"/>
          </a:p>
        </p:txBody>
      </p:sp>
      <p:sp>
        <p:nvSpPr>
          <p:cNvPr id="23555" name="Rectangle 2">
            <a:extLst>
              <a:ext uri="{FF2B5EF4-FFF2-40B4-BE49-F238E27FC236}">
                <a16:creationId xmlns:a16="http://schemas.microsoft.com/office/drawing/2014/main" id="{7FCA0214-F8DE-4426-968F-B4EE9588E95D}"/>
              </a:ext>
            </a:extLst>
          </p:cNvPr>
          <p:cNvSpPr>
            <a:spLocks noGrp="1" noChangeArrowheads="1"/>
          </p:cNvSpPr>
          <p:nvPr>
            <p:ph type="title"/>
          </p:nvPr>
        </p:nvSpPr>
        <p:spPr>
          <a:xfrm>
            <a:off x="228600" y="381000"/>
            <a:ext cx="8686800" cy="533400"/>
          </a:xfrm>
          <a:noFill/>
        </p:spPr>
        <p:txBody>
          <a:bodyPr lIns="92075" tIns="46038" rIns="92075" bIns="46038" anchor="ctr">
            <a:normAutofit fontScale="90000"/>
          </a:bodyPr>
          <a:lstStyle/>
          <a:p>
            <a:pPr eaLnBrk="1" hangingPunct="1"/>
            <a:r>
              <a:rPr lang="en-US" altLang="el-GR" sz="3200"/>
              <a:t>Data Mining in Business Intelligence</a:t>
            </a:r>
            <a:r>
              <a:rPr lang="en-US" altLang="el-GR" sz="2800" b="0"/>
              <a:t> </a:t>
            </a:r>
          </a:p>
        </p:txBody>
      </p:sp>
      <p:sp>
        <p:nvSpPr>
          <p:cNvPr id="23556" name="AutoShape 3">
            <a:extLst>
              <a:ext uri="{FF2B5EF4-FFF2-40B4-BE49-F238E27FC236}">
                <a16:creationId xmlns:a16="http://schemas.microsoft.com/office/drawing/2014/main" id="{E74AF539-75B9-4E57-AA47-E2EF5BC2690F}"/>
              </a:ext>
            </a:extLst>
          </p:cNvPr>
          <p:cNvSpPr>
            <a:spLocks noChangeArrowheads="1"/>
          </p:cNvSpPr>
          <p:nvPr/>
        </p:nvSpPr>
        <p:spPr bwMode="auto">
          <a:xfrm>
            <a:off x="762000" y="1447800"/>
            <a:ext cx="7467600" cy="5029200"/>
          </a:xfrm>
          <a:prstGeom prst="flowChartExtra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100000"/>
              </a:lnSpc>
              <a:spcBef>
                <a:spcPct val="0"/>
              </a:spcBef>
              <a:buClrTx/>
              <a:buSzTx/>
              <a:buFontTx/>
              <a:buNone/>
            </a:pPr>
            <a:endParaRPr lang="el-GR" altLang="el-GR" sz="2400">
              <a:latin typeface="Times New Roman" panose="02020603050405020304" pitchFamily="18" charset="0"/>
            </a:endParaRPr>
          </a:p>
        </p:txBody>
      </p:sp>
      <p:sp>
        <p:nvSpPr>
          <p:cNvPr id="23557" name="Line 4">
            <a:extLst>
              <a:ext uri="{FF2B5EF4-FFF2-40B4-BE49-F238E27FC236}">
                <a16:creationId xmlns:a16="http://schemas.microsoft.com/office/drawing/2014/main" id="{C6CE3C81-B511-49C2-9F75-4F5C0F19DBB6}"/>
              </a:ext>
            </a:extLst>
          </p:cNvPr>
          <p:cNvSpPr>
            <a:spLocks noChangeShapeType="1"/>
          </p:cNvSpPr>
          <p:nvPr/>
        </p:nvSpPr>
        <p:spPr bwMode="auto">
          <a:xfrm>
            <a:off x="1219200" y="5867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58" name="Line 5">
            <a:extLst>
              <a:ext uri="{FF2B5EF4-FFF2-40B4-BE49-F238E27FC236}">
                <a16:creationId xmlns:a16="http://schemas.microsoft.com/office/drawing/2014/main" id="{DAADF03A-B65E-45BA-B031-CC93F41B44DF}"/>
              </a:ext>
            </a:extLst>
          </p:cNvPr>
          <p:cNvSpPr>
            <a:spLocks noChangeShapeType="1"/>
          </p:cNvSpPr>
          <p:nvPr/>
        </p:nvSpPr>
        <p:spPr bwMode="auto">
          <a:xfrm>
            <a:off x="1676400" y="5257800"/>
            <a:ext cx="563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59" name="Line 6">
            <a:extLst>
              <a:ext uri="{FF2B5EF4-FFF2-40B4-BE49-F238E27FC236}">
                <a16:creationId xmlns:a16="http://schemas.microsoft.com/office/drawing/2014/main" id="{1A2EA9B3-7D56-4A8B-9F02-C0AA13C5C411}"/>
              </a:ext>
            </a:extLst>
          </p:cNvPr>
          <p:cNvSpPr>
            <a:spLocks noChangeShapeType="1"/>
          </p:cNvSpPr>
          <p:nvPr/>
        </p:nvSpPr>
        <p:spPr bwMode="auto">
          <a:xfrm>
            <a:off x="2209800" y="4495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0" name="Line 7">
            <a:extLst>
              <a:ext uri="{FF2B5EF4-FFF2-40B4-BE49-F238E27FC236}">
                <a16:creationId xmlns:a16="http://schemas.microsoft.com/office/drawing/2014/main" id="{0D4142CD-CBA6-4F6D-824C-255EA7E509D0}"/>
              </a:ext>
            </a:extLst>
          </p:cNvPr>
          <p:cNvSpPr>
            <a:spLocks noChangeShapeType="1"/>
          </p:cNvSpPr>
          <p:nvPr/>
        </p:nvSpPr>
        <p:spPr bwMode="auto">
          <a:xfrm>
            <a:off x="2819400" y="3733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1" name="Line 8">
            <a:extLst>
              <a:ext uri="{FF2B5EF4-FFF2-40B4-BE49-F238E27FC236}">
                <a16:creationId xmlns:a16="http://schemas.microsoft.com/office/drawing/2014/main" id="{23CA1A89-BDB2-4A79-8E3F-620C7190A945}"/>
              </a:ext>
            </a:extLst>
          </p:cNvPr>
          <p:cNvSpPr>
            <a:spLocks noChangeShapeType="1"/>
          </p:cNvSpPr>
          <p:nvPr/>
        </p:nvSpPr>
        <p:spPr bwMode="auto">
          <a:xfrm>
            <a:off x="3429000" y="28956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2" name="Line 9">
            <a:extLst>
              <a:ext uri="{FF2B5EF4-FFF2-40B4-BE49-F238E27FC236}">
                <a16:creationId xmlns:a16="http://schemas.microsoft.com/office/drawing/2014/main" id="{7E73CFAA-C1E5-4D9C-A9C8-4F12FBDBE851}"/>
              </a:ext>
            </a:extLst>
          </p:cNvPr>
          <p:cNvSpPr>
            <a:spLocks noChangeShapeType="1"/>
          </p:cNvSpPr>
          <p:nvPr/>
        </p:nvSpPr>
        <p:spPr bwMode="auto">
          <a:xfrm flipV="1">
            <a:off x="533400" y="1447800"/>
            <a:ext cx="0" cy="502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63" name="Line 10">
            <a:extLst>
              <a:ext uri="{FF2B5EF4-FFF2-40B4-BE49-F238E27FC236}">
                <a16:creationId xmlns:a16="http://schemas.microsoft.com/office/drawing/2014/main" id="{F3D439E0-9C55-4F66-8830-272151D9E0D3}"/>
              </a:ext>
            </a:extLst>
          </p:cNvPr>
          <p:cNvSpPr>
            <a:spLocks noChangeShapeType="1"/>
          </p:cNvSpPr>
          <p:nvPr/>
        </p:nvSpPr>
        <p:spPr bwMode="auto">
          <a:xfrm flipV="1">
            <a:off x="8839200" y="1447800"/>
            <a:ext cx="0" cy="502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3564" name="Text Box 11">
            <a:extLst>
              <a:ext uri="{FF2B5EF4-FFF2-40B4-BE49-F238E27FC236}">
                <a16:creationId xmlns:a16="http://schemas.microsoft.com/office/drawing/2014/main" id="{49A01F08-24FC-4480-8F57-ED05A9D470F0}"/>
              </a:ext>
            </a:extLst>
          </p:cNvPr>
          <p:cNvSpPr txBox="1">
            <a:spLocks noChangeArrowheads="1"/>
          </p:cNvSpPr>
          <p:nvPr/>
        </p:nvSpPr>
        <p:spPr bwMode="auto">
          <a:xfrm>
            <a:off x="593725" y="1509713"/>
            <a:ext cx="1920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600" b="1">
                <a:latin typeface="Times New Roman" panose="02020603050405020304" pitchFamily="18" charset="0"/>
              </a:rPr>
              <a:t>Increasing potential</a:t>
            </a:r>
          </a:p>
          <a:p>
            <a:pPr>
              <a:lnSpc>
                <a:spcPct val="100000"/>
              </a:lnSpc>
              <a:spcBef>
                <a:spcPct val="0"/>
              </a:spcBef>
              <a:buClrTx/>
              <a:buSzTx/>
              <a:buFontTx/>
              <a:buNone/>
            </a:pPr>
            <a:r>
              <a:rPr lang="en-US" altLang="el-GR" sz="1600" b="1">
                <a:latin typeface="Times New Roman" panose="02020603050405020304" pitchFamily="18" charset="0"/>
              </a:rPr>
              <a:t>to support</a:t>
            </a:r>
          </a:p>
          <a:p>
            <a:pPr>
              <a:lnSpc>
                <a:spcPct val="100000"/>
              </a:lnSpc>
              <a:spcBef>
                <a:spcPct val="0"/>
              </a:spcBef>
              <a:buClrTx/>
              <a:buSzTx/>
              <a:buFontTx/>
              <a:buNone/>
            </a:pPr>
            <a:r>
              <a:rPr lang="en-US" altLang="el-GR" sz="1600" b="1">
                <a:latin typeface="Times New Roman" panose="02020603050405020304" pitchFamily="18" charset="0"/>
              </a:rPr>
              <a:t>business decisions</a:t>
            </a:r>
          </a:p>
        </p:txBody>
      </p:sp>
      <p:sp>
        <p:nvSpPr>
          <p:cNvPr id="23565" name="Text Box 12">
            <a:extLst>
              <a:ext uri="{FF2B5EF4-FFF2-40B4-BE49-F238E27FC236}">
                <a16:creationId xmlns:a16="http://schemas.microsoft.com/office/drawing/2014/main" id="{9729038B-1D16-4274-95C4-22A36E619E58}"/>
              </a:ext>
            </a:extLst>
          </p:cNvPr>
          <p:cNvSpPr txBox="1">
            <a:spLocks noChangeArrowheads="1"/>
          </p:cNvSpPr>
          <p:nvPr/>
        </p:nvSpPr>
        <p:spPr bwMode="auto">
          <a:xfrm>
            <a:off x="7748588" y="1955800"/>
            <a:ext cx="1001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lnSpc>
                <a:spcPct val="100000"/>
              </a:lnSpc>
              <a:spcBef>
                <a:spcPct val="0"/>
              </a:spcBef>
              <a:buClrTx/>
              <a:buSzTx/>
              <a:buFontTx/>
              <a:buNone/>
            </a:pPr>
            <a:r>
              <a:rPr lang="en-US" altLang="el-GR" sz="1600" b="1">
                <a:latin typeface="Times New Roman" panose="02020603050405020304" pitchFamily="18" charset="0"/>
              </a:rPr>
              <a:t>End User</a:t>
            </a:r>
            <a:endParaRPr lang="en-US" altLang="el-GR" sz="1600">
              <a:latin typeface="Times New Roman" panose="02020603050405020304" pitchFamily="18" charset="0"/>
            </a:endParaRPr>
          </a:p>
        </p:txBody>
      </p:sp>
      <p:sp>
        <p:nvSpPr>
          <p:cNvPr id="23566" name="Text Box 13">
            <a:extLst>
              <a:ext uri="{FF2B5EF4-FFF2-40B4-BE49-F238E27FC236}">
                <a16:creationId xmlns:a16="http://schemas.microsoft.com/office/drawing/2014/main" id="{DA51DE10-EE8E-47BD-A115-1AF986E57BAF}"/>
              </a:ext>
            </a:extLst>
          </p:cNvPr>
          <p:cNvSpPr txBox="1">
            <a:spLocks noChangeArrowheads="1"/>
          </p:cNvSpPr>
          <p:nvPr/>
        </p:nvSpPr>
        <p:spPr bwMode="auto">
          <a:xfrm>
            <a:off x="7751763" y="2946400"/>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lnSpc>
                <a:spcPct val="100000"/>
              </a:lnSpc>
              <a:spcBef>
                <a:spcPct val="0"/>
              </a:spcBef>
              <a:buClrTx/>
              <a:buSzTx/>
              <a:buFontTx/>
              <a:buNone/>
            </a:pPr>
            <a:r>
              <a:rPr lang="en-US" altLang="el-GR" sz="1600" b="1">
                <a:latin typeface="Times New Roman" panose="02020603050405020304" pitchFamily="18" charset="0"/>
              </a:rPr>
              <a:t>Business</a:t>
            </a:r>
          </a:p>
          <a:p>
            <a:pPr algn="r">
              <a:lnSpc>
                <a:spcPct val="100000"/>
              </a:lnSpc>
              <a:spcBef>
                <a:spcPct val="0"/>
              </a:spcBef>
              <a:buClrTx/>
              <a:buSzTx/>
              <a:buFontTx/>
              <a:buNone/>
            </a:pPr>
            <a:r>
              <a:rPr lang="en-US" altLang="el-GR" sz="1600" b="1">
                <a:latin typeface="Times New Roman" panose="02020603050405020304" pitchFamily="18" charset="0"/>
              </a:rPr>
              <a:t>  Analyst</a:t>
            </a:r>
          </a:p>
        </p:txBody>
      </p:sp>
      <p:sp>
        <p:nvSpPr>
          <p:cNvPr id="23567" name="Text Box 14">
            <a:extLst>
              <a:ext uri="{FF2B5EF4-FFF2-40B4-BE49-F238E27FC236}">
                <a16:creationId xmlns:a16="http://schemas.microsoft.com/office/drawing/2014/main" id="{31F47508-ECC5-4BAE-B18C-4E0B983430E9}"/>
              </a:ext>
            </a:extLst>
          </p:cNvPr>
          <p:cNvSpPr txBox="1">
            <a:spLocks noChangeArrowheads="1"/>
          </p:cNvSpPr>
          <p:nvPr/>
        </p:nvSpPr>
        <p:spPr bwMode="auto">
          <a:xfrm>
            <a:off x="7840663" y="3784600"/>
            <a:ext cx="855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lnSpc>
                <a:spcPct val="100000"/>
              </a:lnSpc>
              <a:spcBef>
                <a:spcPct val="0"/>
              </a:spcBef>
              <a:buClrTx/>
              <a:buSzTx/>
              <a:buFontTx/>
              <a:buNone/>
            </a:pPr>
            <a:r>
              <a:rPr lang="en-US" altLang="el-GR" sz="1600" b="1">
                <a:latin typeface="Times New Roman" panose="02020603050405020304" pitchFamily="18" charset="0"/>
              </a:rPr>
              <a:t>     Data</a:t>
            </a:r>
          </a:p>
          <a:p>
            <a:pPr algn="r">
              <a:lnSpc>
                <a:spcPct val="100000"/>
              </a:lnSpc>
              <a:spcBef>
                <a:spcPct val="0"/>
              </a:spcBef>
              <a:buClrTx/>
              <a:buSzTx/>
              <a:buFontTx/>
              <a:buNone/>
            </a:pPr>
            <a:r>
              <a:rPr lang="en-US" altLang="el-GR" sz="1600" b="1">
                <a:latin typeface="Times New Roman" panose="02020603050405020304" pitchFamily="18" charset="0"/>
              </a:rPr>
              <a:t>Analyst</a:t>
            </a:r>
          </a:p>
        </p:txBody>
      </p:sp>
      <p:sp>
        <p:nvSpPr>
          <p:cNvPr id="23568" name="Text Box 15">
            <a:extLst>
              <a:ext uri="{FF2B5EF4-FFF2-40B4-BE49-F238E27FC236}">
                <a16:creationId xmlns:a16="http://schemas.microsoft.com/office/drawing/2014/main" id="{66F97C2E-9F24-4E53-9B2D-9327D559C470}"/>
              </a:ext>
            </a:extLst>
          </p:cNvPr>
          <p:cNvSpPr txBox="1">
            <a:spLocks noChangeArrowheads="1"/>
          </p:cNvSpPr>
          <p:nvPr/>
        </p:nvSpPr>
        <p:spPr bwMode="auto">
          <a:xfrm>
            <a:off x="8102600" y="5689600"/>
            <a:ext cx="61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lnSpc>
                <a:spcPct val="100000"/>
              </a:lnSpc>
              <a:spcBef>
                <a:spcPct val="0"/>
              </a:spcBef>
              <a:buClrTx/>
              <a:buSzTx/>
              <a:buFontTx/>
              <a:buNone/>
            </a:pPr>
            <a:r>
              <a:rPr lang="en-US" altLang="el-GR" sz="1600" b="1">
                <a:latin typeface="Times New Roman" panose="02020603050405020304" pitchFamily="18" charset="0"/>
              </a:rPr>
              <a:t>DBA</a:t>
            </a:r>
          </a:p>
        </p:txBody>
      </p:sp>
      <p:sp>
        <p:nvSpPr>
          <p:cNvPr id="23569" name="Text Box 16">
            <a:extLst>
              <a:ext uri="{FF2B5EF4-FFF2-40B4-BE49-F238E27FC236}">
                <a16:creationId xmlns:a16="http://schemas.microsoft.com/office/drawing/2014/main" id="{1F13F22C-7D0F-49F6-BE96-6BBEBD9112C2}"/>
              </a:ext>
            </a:extLst>
          </p:cNvPr>
          <p:cNvSpPr txBox="1">
            <a:spLocks noChangeArrowheads="1"/>
          </p:cNvSpPr>
          <p:nvPr/>
        </p:nvSpPr>
        <p:spPr bwMode="auto">
          <a:xfrm>
            <a:off x="3886200" y="21780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100000"/>
              </a:lnSpc>
              <a:spcBef>
                <a:spcPct val="0"/>
              </a:spcBef>
              <a:buClrTx/>
              <a:buSzTx/>
              <a:buFontTx/>
              <a:buNone/>
            </a:pPr>
            <a:r>
              <a:rPr lang="en-US" altLang="el-GR" sz="1800" b="1"/>
              <a:t>Decision</a:t>
            </a:r>
            <a:r>
              <a:rPr lang="en-US" altLang="el-GR" sz="1800"/>
              <a:t> </a:t>
            </a:r>
            <a:r>
              <a:rPr lang="en-US" altLang="el-GR" sz="1800" b="1"/>
              <a:t>Making</a:t>
            </a:r>
          </a:p>
        </p:txBody>
      </p:sp>
      <p:sp>
        <p:nvSpPr>
          <p:cNvPr id="23570" name="Text Box 17">
            <a:extLst>
              <a:ext uri="{FF2B5EF4-FFF2-40B4-BE49-F238E27FC236}">
                <a16:creationId xmlns:a16="http://schemas.microsoft.com/office/drawing/2014/main" id="{21F84D19-9A4D-48CC-BF80-3D94535CEB0B}"/>
              </a:ext>
            </a:extLst>
          </p:cNvPr>
          <p:cNvSpPr txBox="1">
            <a:spLocks noChangeArrowheads="1"/>
          </p:cNvSpPr>
          <p:nvPr/>
        </p:nvSpPr>
        <p:spPr bwMode="auto">
          <a:xfrm>
            <a:off x="3352800" y="2992438"/>
            <a:ext cx="226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a:t>Data Presentation</a:t>
            </a:r>
          </a:p>
        </p:txBody>
      </p:sp>
      <p:sp>
        <p:nvSpPr>
          <p:cNvPr id="23571" name="Text Box 18">
            <a:extLst>
              <a:ext uri="{FF2B5EF4-FFF2-40B4-BE49-F238E27FC236}">
                <a16:creationId xmlns:a16="http://schemas.microsoft.com/office/drawing/2014/main" id="{1C832CA7-3771-459A-B3E3-CF0057E75A96}"/>
              </a:ext>
            </a:extLst>
          </p:cNvPr>
          <p:cNvSpPr txBox="1">
            <a:spLocks noChangeArrowheads="1"/>
          </p:cNvSpPr>
          <p:nvPr/>
        </p:nvSpPr>
        <p:spPr bwMode="auto">
          <a:xfrm>
            <a:off x="3276600" y="3352800"/>
            <a:ext cx="257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i="1">
                <a:latin typeface="Times New Roman" panose="02020603050405020304" pitchFamily="18" charset="0"/>
              </a:rPr>
              <a:t>Visualization Techniques</a:t>
            </a:r>
          </a:p>
        </p:txBody>
      </p:sp>
      <p:sp>
        <p:nvSpPr>
          <p:cNvPr id="23572" name="Text Box 19">
            <a:extLst>
              <a:ext uri="{FF2B5EF4-FFF2-40B4-BE49-F238E27FC236}">
                <a16:creationId xmlns:a16="http://schemas.microsoft.com/office/drawing/2014/main" id="{C8451042-45B3-4D96-A6A7-BB8492C904B0}"/>
              </a:ext>
            </a:extLst>
          </p:cNvPr>
          <p:cNvSpPr txBox="1">
            <a:spLocks noChangeArrowheads="1"/>
          </p:cNvSpPr>
          <p:nvPr/>
        </p:nvSpPr>
        <p:spPr bwMode="auto">
          <a:xfrm>
            <a:off x="3657600" y="3765550"/>
            <a:ext cx="1782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a:t>Data Mining</a:t>
            </a:r>
            <a:endParaRPr lang="en-US" altLang="el-GR" sz="1800" b="1">
              <a:solidFill>
                <a:schemeClr val="bg1"/>
              </a:solidFill>
            </a:endParaRPr>
          </a:p>
        </p:txBody>
      </p:sp>
      <p:sp>
        <p:nvSpPr>
          <p:cNvPr id="23573" name="Text Box 20">
            <a:extLst>
              <a:ext uri="{FF2B5EF4-FFF2-40B4-BE49-F238E27FC236}">
                <a16:creationId xmlns:a16="http://schemas.microsoft.com/office/drawing/2014/main" id="{5170BB65-F1C3-4192-9C7B-AACF9C9A489B}"/>
              </a:ext>
            </a:extLst>
          </p:cNvPr>
          <p:cNvSpPr txBox="1">
            <a:spLocks noChangeArrowheads="1"/>
          </p:cNvSpPr>
          <p:nvPr/>
        </p:nvSpPr>
        <p:spPr bwMode="auto">
          <a:xfrm>
            <a:off x="3581400" y="403860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i="1">
                <a:latin typeface="Times New Roman" panose="02020603050405020304" pitchFamily="18" charset="0"/>
              </a:rPr>
              <a:t>Information Discovery</a:t>
            </a:r>
          </a:p>
        </p:txBody>
      </p:sp>
      <p:sp>
        <p:nvSpPr>
          <p:cNvPr id="23574" name="Text Box 21">
            <a:extLst>
              <a:ext uri="{FF2B5EF4-FFF2-40B4-BE49-F238E27FC236}">
                <a16:creationId xmlns:a16="http://schemas.microsoft.com/office/drawing/2014/main" id="{BC4F23BE-B762-4514-8FB7-BA449C7FAD71}"/>
              </a:ext>
            </a:extLst>
          </p:cNvPr>
          <p:cNvSpPr txBox="1">
            <a:spLocks noChangeArrowheads="1"/>
          </p:cNvSpPr>
          <p:nvPr/>
        </p:nvSpPr>
        <p:spPr bwMode="auto">
          <a:xfrm>
            <a:off x="3368675" y="4572000"/>
            <a:ext cx="2346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100000"/>
              </a:lnSpc>
              <a:spcBef>
                <a:spcPct val="0"/>
              </a:spcBef>
              <a:buClrTx/>
              <a:buSzTx/>
              <a:buFontTx/>
              <a:buNone/>
            </a:pPr>
            <a:r>
              <a:rPr lang="en-US" altLang="el-GR" sz="1800" b="1"/>
              <a:t>Data Exploration</a:t>
            </a:r>
          </a:p>
        </p:txBody>
      </p:sp>
      <p:sp>
        <p:nvSpPr>
          <p:cNvPr id="23575" name="Text Box 23">
            <a:extLst>
              <a:ext uri="{FF2B5EF4-FFF2-40B4-BE49-F238E27FC236}">
                <a16:creationId xmlns:a16="http://schemas.microsoft.com/office/drawing/2014/main" id="{6B2786A5-9DA9-421E-8C7A-13439C76809F}"/>
              </a:ext>
            </a:extLst>
          </p:cNvPr>
          <p:cNvSpPr txBox="1">
            <a:spLocks noChangeArrowheads="1"/>
          </p:cNvSpPr>
          <p:nvPr/>
        </p:nvSpPr>
        <p:spPr bwMode="auto">
          <a:xfrm>
            <a:off x="2133600" y="4876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i="1">
                <a:latin typeface="Times New Roman" panose="02020603050405020304" pitchFamily="18" charset="0"/>
              </a:rPr>
              <a:t>Statistical Summary, Querying, and Reporting</a:t>
            </a:r>
            <a:endParaRPr lang="en-US" altLang="el-GR" sz="1800" b="1" i="1">
              <a:solidFill>
                <a:schemeClr val="bg1"/>
              </a:solidFill>
              <a:latin typeface="Times New Roman" panose="02020603050405020304" pitchFamily="18" charset="0"/>
            </a:endParaRPr>
          </a:p>
        </p:txBody>
      </p:sp>
      <p:sp>
        <p:nvSpPr>
          <p:cNvPr id="23576" name="Text Box 24">
            <a:extLst>
              <a:ext uri="{FF2B5EF4-FFF2-40B4-BE49-F238E27FC236}">
                <a16:creationId xmlns:a16="http://schemas.microsoft.com/office/drawing/2014/main" id="{F17B04BE-2ADB-4EB4-A360-07C4A696E307}"/>
              </a:ext>
            </a:extLst>
          </p:cNvPr>
          <p:cNvSpPr txBox="1">
            <a:spLocks noChangeArrowheads="1"/>
          </p:cNvSpPr>
          <p:nvPr/>
        </p:nvSpPr>
        <p:spPr bwMode="auto">
          <a:xfrm>
            <a:off x="1600200" y="5410200"/>
            <a:ext cx="6021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a:t>Data Preprocessing/Integration, Data Warehouses</a:t>
            </a:r>
          </a:p>
        </p:txBody>
      </p:sp>
      <p:sp>
        <p:nvSpPr>
          <p:cNvPr id="23577" name="Text Box 25">
            <a:extLst>
              <a:ext uri="{FF2B5EF4-FFF2-40B4-BE49-F238E27FC236}">
                <a16:creationId xmlns:a16="http://schemas.microsoft.com/office/drawing/2014/main" id="{A465460D-680F-4499-B8F6-8F10AE30684C}"/>
              </a:ext>
            </a:extLst>
          </p:cNvPr>
          <p:cNvSpPr txBox="1">
            <a:spLocks noChangeArrowheads="1"/>
          </p:cNvSpPr>
          <p:nvPr/>
        </p:nvSpPr>
        <p:spPr bwMode="auto">
          <a:xfrm>
            <a:off x="3581400" y="5791200"/>
            <a:ext cx="169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a:t>Data Sources</a:t>
            </a:r>
            <a:endParaRPr lang="en-US" altLang="el-GR" sz="1800" b="1">
              <a:solidFill>
                <a:schemeClr val="bg1"/>
              </a:solidFill>
            </a:endParaRPr>
          </a:p>
        </p:txBody>
      </p:sp>
      <p:sp>
        <p:nvSpPr>
          <p:cNvPr id="23578" name="Text Box 26">
            <a:extLst>
              <a:ext uri="{FF2B5EF4-FFF2-40B4-BE49-F238E27FC236}">
                <a16:creationId xmlns:a16="http://schemas.microsoft.com/office/drawing/2014/main" id="{E174C1AC-C4C6-4066-BE8D-CF0E0A3DAE51}"/>
              </a:ext>
            </a:extLst>
          </p:cNvPr>
          <p:cNvSpPr txBox="1">
            <a:spLocks noChangeArrowheads="1"/>
          </p:cNvSpPr>
          <p:nvPr/>
        </p:nvSpPr>
        <p:spPr bwMode="auto">
          <a:xfrm>
            <a:off x="1066800" y="6096000"/>
            <a:ext cx="711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0000"/>
              </a:lnSpc>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lnSpc>
                <a:spcPct val="80000"/>
              </a:lnSpc>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lnSpc>
                <a:spcPct val="80000"/>
              </a:lnSpc>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lnSpc>
                <a:spcPct val="80000"/>
              </a:lnSpc>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lnSpc>
                <a:spcPct val="80000"/>
              </a:lnSpc>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lnSpc>
                <a:spcPct val="80000"/>
              </a:lnSpc>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r>
              <a:rPr lang="en-US" altLang="el-GR" sz="1800" b="1" i="1">
                <a:latin typeface="Times New Roman" panose="02020603050405020304" pitchFamily="18" charset="0"/>
              </a:rPr>
              <a:t>Paper, Files, Web documents, Scientific experiments, Database Systems</a:t>
            </a:r>
          </a:p>
        </p:txBody>
      </p:sp>
      <p:sp>
        <p:nvSpPr>
          <p:cNvPr id="23579" name="Line 27">
            <a:extLst>
              <a:ext uri="{FF2B5EF4-FFF2-40B4-BE49-F238E27FC236}">
                <a16:creationId xmlns:a16="http://schemas.microsoft.com/office/drawing/2014/main" id="{1B26B59E-40A2-4956-BBF4-E41378ACC096}"/>
              </a:ext>
            </a:extLst>
          </p:cNvPr>
          <p:cNvSpPr>
            <a:spLocks noChangeShapeType="1"/>
          </p:cNvSpPr>
          <p:nvPr/>
        </p:nvSpPr>
        <p:spPr bwMode="auto">
          <a:xfrm>
            <a:off x="457200" y="64770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8" name="5 - Θέση ημερομηνίας">
            <a:extLst>
              <a:ext uri="{FF2B5EF4-FFF2-40B4-BE49-F238E27FC236}">
                <a16:creationId xmlns:a16="http://schemas.microsoft.com/office/drawing/2014/main" id="{BA05FE2A-673A-4C5E-BCA5-19577DB9EDD6}"/>
              </a:ext>
            </a:extLst>
          </p:cNvPr>
          <p:cNvSpPr txBox="1">
            <a:spLocks/>
          </p:cNvSpPr>
          <p:nvPr/>
        </p:nvSpPr>
        <p:spPr>
          <a:xfrm>
            <a:off x="6614864" y="548680"/>
            <a:ext cx="2133600" cy="365125"/>
          </a:xfrm>
          <a:prstGeom prst="rect">
            <a:avLst/>
          </a:prstGeom>
          <a:noFill/>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b="1" dirty="0">
                <a:solidFill>
                  <a:srgbClr val="FF0000"/>
                </a:solidFill>
              </a:rPr>
              <a:t>Jiawei Han</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l-GR" dirty="0"/>
              <a:t>Αρχιτεκτονική </a:t>
            </a:r>
            <a:r>
              <a:rPr lang="en-US" dirty="0"/>
              <a:t>BI</a:t>
            </a:r>
          </a:p>
        </p:txBody>
      </p:sp>
      <p:sp>
        <p:nvSpPr>
          <p:cNvPr id="17411" name="Content Placeholder 2"/>
          <p:cNvSpPr>
            <a:spLocks noGrp="1"/>
          </p:cNvSpPr>
          <p:nvPr>
            <p:ph idx="1"/>
          </p:nvPr>
        </p:nvSpPr>
        <p:spPr/>
        <p:txBody>
          <a:bodyPr>
            <a:normAutofit fontScale="92500" lnSpcReduction="20000"/>
          </a:bodyPr>
          <a:lstStyle/>
          <a:p>
            <a:pPr eaLnBrk="1" hangingPunct="1"/>
            <a:r>
              <a:rPr lang="el-GR" dirty="0"/>
              <a:t>Ένα σύστημα </a:t>
            </a:r>
            <a:r>
              <a:rPr lang="en-US" dirty="0"/>
              <a:t>BI </a:t>
            </a:r>
            <a:r>
              <a:rPr lang="el-GR" dirty="0"/>
              <a:t>έχει 4 συνιστώσες</a:t>
            </a:r>
            <a:r>
              <a:rPr lang="en-US" dirty="0"/>
              <a:t>:</a:t>
            </a:r>
          </a:p>
          <a:p>
            <a:pPr lvl="1"/>
            <a:r>
              <a:rPr lang="en-US" dirty="0">
                <a:solidFill>
                  <a:srgbClr val="FF3300"/>
                </a:solidFill>
              </a:rPr>
              <a:t>data warehouse</a:t>
            </a:r>
            <a:r>
              <a:rPr lang="en-US" dirty="0"/>
              <a:t>, </a:t>
            </a:r>
            <a:r>
              <a:rPr lang="el-GR" dirty="0"/>
              <a:t>με δεδομένα</a:t>
            </a:r>
            <a:endParaRPr lang="en-US" dirty="0"/>
          </a:p>
          <a:p>
            <a:pPr lvl="1"/>
            <a:r>
              <a:rPr lang="en-US" dirty="0">
                <a:solidFill>
                  <a:srgbClr val="FF3300"/>
                </a:solidFill>
              </a:rPr>
              <a:t>business analytics</a:t>
            </a:r>
            <a:r>
              <a:rPr lang="en-US" dirty="0"/>
              <a:t>, </a:t>
            </a:r>
            <a:r>
              <a:rPr lang="el-GR" dirty="0"/>
              <a:t>συλλογή από εργαλεία για το χειρισμό, την εξόρυξη και την ανάλυση των δεδομένων της αποθήκης δεδομένων, π.χ., </a:t>
            </a:r>
            <a:r>
              <a:rPr lang="en-US" dirty="0"/>
              <a:t>queries, data/text mining tools</a:t>
            </a:r>
            <a:r>
              <a:rPr lang="el-GR" dirty="0"/>
              <a:t> κ.λπ.</a:t>
            </a:r>
            <a:endParaRPr lang="en-US" dirty="0"/>
          </a:p>
          <a:p>
            <a:pPr lvl="1"/>
            <a:r>
              <a:rPr lang="en-US" dirty="0">
                <a:solidFill>
                  <a:srgbClr val="FF3300"/>
                </a:solidFill>
              </a:rPr>
              <a:t>business performance management </a:t>
            </a:r>
            <a:r>
              <a:rPr lang="en-US" dirty="0"/>
              <a:t>(BPM) </a:t>
            </a:r>
            <a:r>
              <a:rPr lang="el-GR" dirty="0"/>
              <a:t>(</a:t>
            </a:r>
            <a:r>
              <a:rPr lang="el-GR" sz="2400" dirty="0"/>
              <a:t>ή </a:t>
            </a:r>
            <a:r>
              <a:rPr lang="en-US" sz="2400" dirty="0"/>
              <a:t>Corporate Performance Management (CPM)</a:t>
            </a:r>
            <a:r>
              <a:rPr lang="en-US" dirty="0"/>
              <a:t>), </a:t>
            </a:r>
            <a:r>
              <a:rPr lang="el-GR" dirty="0"/>
              <a:t>εφαρμογές στο πλαίσιο ΒΙ για την παρακολούθηση και την ανάλυση των επιδόσεων της επιχειρήσεως.</a:t>
            </a:r>
            <a:endParaRPr lang="en-US" dirty="0"/>
          </a:p>
          <a:p>
            <a:pPr lvl="1"/>
            <a:r>
              <a:rPr lang="en-US" dirty="0">
                <a:solidFill>
                  <a:srgbClr val="FF3300"/>
                </a:solidFill>
              </a:rPr>
              <a:t>user interface </a:t>
            </a:r>
            <a:r>
              <a:rPr lang="el-GR" dirty="0">
                <a:solidFill>
                  <a:srgbClr val="FF3300"/>
                </a:solidFill>
              </a:rPr>
              <a:t> </a:t>
            </a:r>
            <a:r>
              <a:rPr lang="en-US" dirty="0">
                <a:solidFill>
                  <a:srgbClr val="FF3300"/>
                </a:solidFill>
              </a:rPr>
              <a:t>(</a:t>
            </a:r>
            <a:r>
              <a:rPr lang="en-US" sz="2600" dirty="0">
                <a:solidFill>
                  <a:srgbClr val="FF3300"/>
                </a:solidFill>
              </a:rPr>
              <a:t>“a comprehensive graphical/pictorial view of corporate performance measures, trends, and exceptions”, </a:t>
            </a:r>
            <a:r>
              <a:rPr lang="en-US" sz="2600" dirty="0"/>
              <a:t>Turban</a:t>
            </a:r>
            <a:r>
              <a:rPr lang="el-GR" sz="2600" dirty="0"/>
              <a:t> </a:t>
            </a:r>
            <a:r>
              <a:rPr lang="en-US" sz="2600" dirty="0"/>
              <a:t>et al.</a:t>
            </a:r>
            <a:r>
              <a:rPr lang="en-US" dirty="0"/>
              <a:t>)</a:t>
            </a:r>
            <a:r>
              <a:rPr lang="en-US" dirty="0">
                <a:solidFill>
                  <a:srgbClr val="FF3300"/>
                </a:solidFill>
              </a:rPr>
              <a:t>  </a:t>
            </a:r>
            <a:r>
              <a:rPr lang="el-GR" dirty="0"/>
              <a:t>π.χ., </a:t>
            </a:r>
            <a:r>
              <a:rPr lang="en-US" dirty="0"/>
              <a:t>dashboard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908720"/>
          </a:xfrm>
        </p:spPr>
        <p:txBody>
          <a:bodyPr>
            <a:normAutofit/>
          </a:bodyPr>
          <a:lstStyle/>
          <a:p>
            <a:r>
              <a:rPr lang="el-GR" dirty="0"/>
              <a:t>Ενδεικτική Βιβλιογραφία</a:t>
            </a:r>
          </a:p>
        </p:txBody>
      </p:sp>
      <p:sp>
        <p:nvSpPr>
          <p:cNvPr id="3" name="Content Placeholder 2"/>
          <p:cNvSpPr>
            <a:spLocks noGrp="1"/>
          </p:cNvSpPr>
          <p:nvPr>
            <p:ph idx="1"/>
          </p:nvPr>
        </p:nvSpPr>
        <p:spPr>
          <a:xfrm>
            <a:off x="457200" y="836712"/>
            <a:ext cx="8229600" cy="5661248"/>
          </a:xfrm>
        </p:spPr>
        <p:txBody>
          <a:bodyPr>
            <a:noAutofit/>
          </a:bodyPr>
          <a:lstStyle/>
          <a:p>
            <a:r>
              <a:rPr lang="en-US" sz="2000" dirty="0">
                <a:cs typeface="Arial" panose="020B0604020202020204" pitchFamily="34" charset="0"/>
              </a:rPr>
              <a:t>M. </a:t>
            </a:r>
            <a:r>
              <a:rPr lang="en-US" sz="2000" dirty="0" err="1">
                <a:cs typeface="Arial" panose="020B0604020202020204" pitchFamily="34" charset="0"/>
              </a:rPr>
              <a:t>d’Aquin</a:t>
            </a:r>
            <a:r>
              <a:rPr lang="en-US" sz="2000" dirty="0">
                <a:cs typeface="Arial" panose="020B0604020202020204" pitchFamily="34" charset="0"/>
              </a:rPr>
              <a:t>, G. </a:t>
            </a:r>
            <a:r>
              <a:rPr lang="en-US" sz="2000" dirty="0" err="1">
                <a:cs typeface="Arial" panose="020B0604020202020204" pitchFamily="34" charset="0"/>
              </a:rPr>
              <a:t>Kronberger</a:t>
            </a:r>
            <a:r>
              <a:rPr lang="en-US" sz="2000" dirty="0">
                <a:cs typeface="Arial" panose="020B0604020202020204" pitchFamily="34" charset="0"/>
              </a:rPr>
              <a:t>,  M. </a:t>
            </a:r>
            <a:r>
              <a:rPr lang="en-US" sz="2000" dirty="0" err="1">
                <a:cs typeface="Arial" panose="020B0604020202020204" pitchFamily="34" charset="0"/>
              </a:rPr>
              <a:t>Suárez</a:t>
            </a:r>
            <a:r>
              <a:rPr lang="en-US" sz="2000" dirty="0">
                <a:cs typeface="Arial" panose="020B0604020202020204" pitchFamily="34" charset="0"/>
              </a:rPr>
              <a:t>-Figueroa,  “Combining Data Mining and Ontology Engineering to enrich </a:t>
            </a:r>
            <a:r>
              <a:rPr lang="en-US" sz="2000" dirty="0" err="1">
                <a:cs typeface="Arial" panose="020B0604020202020204" pitchFamily="34" charset="0"/>
              </a:rPr>
              <a:t>Ontologies</a:t>
            </a:r>
            <a:r>
              <a:rPr lang="en-US" sz="2000" dirty="0">
                <a:cs typeface="Arial" panose="020B0604020202020204" pitchFamily="34" charset="0"/>
              </a:rPr>
              <a:t> and Linked Data”, in:</a:t>
            </a:r>
            <a:r>
              <a:rPr lang="en-US" sz="2000" i="1" dirty="0">
                <a:cs typeface="Arial" panose="020B0604020202020204" pitchFamily="34" charset="0"/>
              </a:rPr>
              <a:t> J. Volker, H. </a:t>
            </a:r>
            <a:r>
              <a:rPr lang="en-US" sz="2000" i="1" dirty="0" err="1">
                <a:cs typeface="Arial" panose="020B0604020202020204" pitchFamily="34" charset="0"/>
              </a:rPr>
              <a:t>Paulheim</a:t>
            </a:r>
            <a:r>
              <a:rPr lang="en-US" sz="2000" i="1" dirty="0">
                <a:cs typeface="Arial" panose="020B0604020202020204" pitchFamily="34" charset="0"/>
              </a:rPr>
              <a:t>, J. Lehmann, M. </a:t>
            </a:r>
            <a:r>
              <a:rPr lang="en-US" sz="2000" i="1" dirty="0" err="1">
                <a:cs typeface="Arial" panose="020B0604020202020204" pitchFamily="34" charset="0"/>
              </a:rPr>
              <a:t>Niepert</a:t>
            </a:r>
            <a:r>
              <a:rPr lang="en-US" sz="2000" i="1" dirty="0">
                <a:cs typeface="Arial" panose="020B0604020202020204" pitchFamily="34" charset="0"/>
              </a:rPr>
              <a:t> (eds.): Proceedings of the 1</a:t>
            </a:r>
            <a:r>
              <a:rPr lang="en-US" sz="2000" i="1" baseline="30000" dirty="0">
                <a:cs typeface="Arial" panose="020B0604020202020204" pitchFamily="34" charset="0"/>
              </a:rPr>
              <a:t>st</a:t>
            </a:r>
            <a:r>
              <a:rPr lang="en-US" sz="2000" i="1" dirty="0">
                <a:cs typeface="Arial" panose="020B0604020202020204" pitchFamily="34" charset="0"/>
              </a:rPr>
              <a:t> International Workshop “Knowledge Discovery and Data Mining Meets Linked Open Data”,</a:t>
            </a:r>
            <a:r>
              <a:rPr lang="en-US" sz="2000" dirty="0">
                <a:cs typeface="Arial" panose="020B0604020202020204" pitchFamily="34" charset="0"/>
              </a:rPr>
              <a:t> </a:t>
            </a:r>
            <a:r>
              <a:rPr lang="en-US" sz="2000" dirty="0" err="1">
                <a:cs typeface="Arial" panose="020B0604020202020204" pitchFamily="34" charset="0"/>
              </a:rPr>
              <a:t>Heraklion</a:t>
            </a:r>
            <a:r>
              <a:rPr lang="en-US" sz="2000" dirty="0">
                <a:cs typeface="Arial" panose="020B0604020202020204" pitchFamily="34" charset="0"/>
              </a:rPr>
              <a:t>, 2012, (</a:t>
            </a:r>
            <a:r>
              <a:rPr lang="en-US" sz="2000" dirty="0">
                <a:cs typeface="Arial" panose="020B0604020202020204" pitchFamily="34" charset="0"/>
                <a:hlinkClick r:id="rId2"/>
              </a:rPr>
              <a:t>http://ceur-ws.org/Vol-868</a:t>
            </a:r>
            <a:r>
              <a:rPr lang="en-US" sz="2000" dirty="0">
                <a:cs typeface="Arial" panose="020B0604020202020204" pitchFamily="34" charset="0"/>
              </a:rPr>
              <a:t>/)</a:t>
            </a:r>
          </a:p>
          <a:p>
            <a:r>
              <a:rPr lang="en-US" sz="2000" dirty="0">
                <a:cs typeface="Arial" panose="020B0604020202020204" pitchFamily="34" charset="0"/>
              </a:rPr>
              <a:t>P. </a:t>
            </a:r>
            <a:r>
              <a:rPr lang="en-US" sz="2000" dirty="0" err="1">
                <a:cs typeface="Arial" panose="020B0604020202020204" pitchFamily="34" charset="0"/>
              </a:rPr>
              <a:t>Cimiano</a:t>
            </a:r>
            <a:r>
              <a:rPr lang="en-US" sz="2000" dirty="0">
                <a:cs typeface="Arial" panose="020B0604020202020204" pitchFamily="34" charset="0"/>
              </a:rPr>
              <a:t>, O. </a:t>
            </a:r>
            <a:r>
              <a:rPr lang="en-US" sz="2000" dirty="0" err="1">
                <a:cs typeface="Arial" panose="020B0604020202020204" pitchFamily="34" charset="0"/>
              </a:rPr>
              <a:t>Corcho</a:t>
            </a:r>
            <a:r>
              <a:rPr lang="en-US" sz="2000" dirty="0">
                <a:cs typeface="Arial" panose="020B0604020202020204" pitchFamily="34" charset="0"/>
              </a:rPr>
              <a:t>, V. </a:t>
            </a:r>
            <a:r>
              <a:rPr lang="en-US" sz="2000" dirty="0" err="1">
                <a:cs typeface="Arial" panose="020B0604020202020204" pitchFamily="34" charset="0"/>
              </a:rPr>
              <a:t>Presutti</a:t>
            </a:r>
            <a:r>
              <a:rPr lang="en-US" sz="2000" dirty="0">
                <a:cs typeface="Arial" panose="020B0604020202020204" pitchFamily="34" charset="0"/>
              </a:rPr>
              <a:t>, L. </a:t>
            </a:r>
            <a:r>
              <a:rPr lang="en-US" sz="2000" dirty="0" err="1">
                <a:cs typeface="Arial" panose="020B0604020202020204" pitchFamily="34" charset="0"/>
              </a:rPr>
              <a:t>Hollink</a:t>
            </a:r>
            <a:r>
              <a:rPr lang="en-US" sz="2000" dirty="0">
                <a:cs typeface="Arial" panose="020B0604020202020204" pitchFamily="34" charset="0"/>
              </a:rPr>
              <a:t>, S. Rudolph (eds.), </a:t>
            </a:r>
            <a:r>
              <a:rPr lang="en-US" sz="2000" i="1" dirty="0">
                <a:cs typeface="Arial" panose="020B0604020202020204" pitchFamily="34" charset="0"/>
              </a:rPr>
              <a:t>The Semantic Web: Semantics and Big Data, Proceedings of the 10</a:t>
            </a:r>
            <a:r>
              <a:rPr lang="en-US" sz="2000" i="1" baseline="30000" dirty="0">
                <a:cs typeface="Arial" panose="020B0604020202020204" pitchFamily="34" charset="0"/>
              </a:rPr>
              <a:t>th</a:t>
            </a:r>
            <a:r>
              <a:rPr lang="en-US" sz="2000" i="1" dirty="0">
                <a:cs typeface="Arial" panose="020B0604020202020204" pitchFamily="34" charset="0"/>
              </a:rPr>
              <a:t>  International Conference, ESWC 2013</a:t>
            </a:r>
            <a:r>
              <a:rPr lang="en-US" sz="2000" dirty="0">
                <a:cs typeface="Arial" panose="020B0604020202020204" pitchFamily="34" charset="0"/>
              </a:rPr>
              <a:t>, Montpellier, LNCS 7882, Springer, 2013.</a:t>
            </a:r>
          </a:p>
          <a:p>
            <a:r>
              <a:rPr lang="en-US" sz="2000" dirty="0">
                <a:cs typeface="Arial" panose="020B0604020202020204" pitchFamily="34" charset="0"/>
              </a:rPr>
              <a:t>H.  Chen, R. H. L. Chiang, V. C. Storey, “Business Intelligence and Analytics: From Big Data to Big Impact”, </a:t>
            </a:r>
            <a:r>
              <a:rPr lang="en-US" sz="2000" i="1" dirty="0">
                <a:cs typeface="Arial" panose="020B0604020202020204" pitchFamily="34" charset="0"/>
              </a:rPr>
              <a:t>MIS Quarterly, vol. 36</a:t>
            </a:r>
            <a:r>
              <a:rPr lang="en-US" sz="2000" dirty="0">
                <a:cs typeface="Arial" panose="020B0604020202020204" pitchFamily="34" charset="0"/>
              </a:rPr>
              <a:t>, issue 4, Dec. 2012, p1165-1188</a:t>
            </a:r>
          </a:p>
          <a:p>
            <a:r>
              <a:rPr lang="en-US" sz="2000" dirty="0">
                <a:cs typeface="Arial" panose="020B0604020202020204" pitchFamily="34" charset="0"/>
              </a:rPr>
              <a:t>W.  Fan, A. </a:t>
            </a:r>
            <a:r>
              <a:rPr lang="en-US" sz="2000" dirty="0" err="1">
                <a:cs typeface="Arial" panose="020B0604020202020204" pitchFamily="34" charset="0"/>
              </a:rPr>
              <a:t>Bifet</a:t>
            </a:r>
            <a:r>
              <a:rPr lang="en-US" sz="2000" dirty="0">
                <a:cs typeface="Arial" panose="020B0604020202020204" pitchFamily="34" charset="0"/>
              </a:rPr>
              <a:t>,  “Mining Big Data: Current Status, and Forecast to the Future”, </a:t>
            </a:r>
            <a:r>
              <a:rPr lang="en-US" sz="2000" i="1" dirty="0">
                <a:cs typeface="Arial" panose="020B0604020202020204" pitchFamily="34" charset="0"/>
              </a:rPr>
              <a:t>SIGKDD Explorations vol.14</a:t>
            </a:r>
            <a:r>
              <a:rPr lang="en-US" sz="2000" dirty="0">
                <a:cs typeface="Arial" panose="020B0604020202020204" pitchFamily="34" charset="0"/>
              </a:rPr>
              <a:t>, issue 2, ACM Press</a:t>
            </a:r>
          </a:p>
          <a:p>
            <a:r>
              <a:rPr lang="en-US" sz="2000" dirty="0">
                <a:cs typeface="Arial" panose="020B0604020202020204" pitchFamily="34" charset="0"/>
              </a:rPr>
              <a:t>A. R. </a:t>
            </a:r>
            <a:r>
              <a:rPr lang="en-US" sz="2000" dirty="0" err="1">
                <a:cs typeface="Arial" panose="020B0604020202020204" pitchFamily="34" charset="0"/>
              </a:rPr>
              <a:t>Ganguly</a:t>
            </a:r>
            <a:r>
              <a:rPr lang="en-US" sz="2000" dirty="0">
                <a:cs typeface="Arial" panose="020B0604020202020204" pitchFamily="34" charset="0"/>
              </a:rPr>
              <a:t> and A. Gupta, </a:t>
            </a:r>
            <a:r>
              <a:rPr lang="en-US" sz="2000" i="1" dirty="0">
                <a:cs typeface="Arial" panose="020B0604020202020204" pitchFamily="34" charset="0"/>
              </a:rPr>
              <a:t>Data Mining Technologies and Decision Support Systems for Business and Scientific Applications</a:t>
            </a:r>
            <a:r>
              <a:rPr lang="en-US" sz="2000" dirty="0">
                <a:cs typeface="Arial" panose="020B0604020202020204" pitchFamily="34" charset="0"/>
              </a:rPr>
              <a:t>, Encyclopedia of Data Warehousing and Mining, 2005     </a:t>
            </a:r>
            <a:r>
              <a:rPr lang="en-US" sz="1200" dirty="0">
                <a:hlinkClick r:id="rId3"/>
              </a:rPr>
              <a:t>(99+) (PDF) Data mining technologies and decision support systems for business and scientific applications | Margaret </a:t>
            </a:r>
            <a:r>
              <a:rPr lang="en-US" sz="1200" dirty="0" err="1">
                <a:hlinkClick r:id="rId3"/>
              </a:rPr>
              <a:t>Chelal</a:t>
            </a:r>
            <a:r>
              <a:rPr lang="en-US" sz="1200" dirty="0">
                <a:hlinkClick r:id="rId3"/>
              </a:rPr>
              <a:t> - Academia.edu</a:t>
            </a:r>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83061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559C10-F69F-4B4F-B138-3DDF8AFF9A28}"/>
              </a:ext>
            </a:extLst>
          </p:cNvPr>
          <p:cNvSpPr>
            <a:spLocks noGrp="1"/>
          </p:cNvSpPr>
          <p:nvPr>
            <p:ph type="sldNum" sz="quarter" idx="12"/>
          </p:nvPr>
        </p:nvSpPr>
        <p:spPr/>
        <p:txBody>
          <a:bodyPr/>
          <a:lstStyle/>
          <a:p>
            <a:pPr>
              <a:defRPr/>
            </a:pPr>
            <a:fld id="{FA4CD122-866E-4D3B-9682-8196304B43DE}" type="slidenum">
              <a:rPr lang="el-GR" smtClean="0"/>
              <a:pPr>
                <a:defRPr/>
              </a:pPr>
              <a:t>69</a:t>
            </a:fld>
            <a:endParaRPr lang="el-GR"/>
          </a:p>
        </p:txBody>
      </p:sp>
      <p:sp>
        <p:nvSpPr>
          <p:cNvPr id="4" name="TextBox 3">
            <a:extLst>
              <a:ext uri="{FF2B5EF4-FFF2-40B4-BE49-F238E27FC236}">
                <a16:creationId xmlns:a16="http://schemas.microsoft.com/office/drawing/2014/main" id="{7A4284BF-61C5-4283-8B2C-CF0A167E6E39}"/>
              </a:ext>
            </a:extLst>
          </p:cNvPr>
          <p:cNvSpPr txBox="1"/>
          <p:nvPr/>
        </p:nvSpPr>
        <p:spPr>
          <a:xfrm>
            <a:off x="539552" y="188640"/>
            <a:ext cx="8147248" cy="3970318"/>
          </a:xfrm>
          <a:prstGeom prst="rect">
            <a:avLst/>
          </a:prstGeom>
          <a:noFill/>
        </p:spPr>
        <p:txBody>
          <a:bodyPr wrap="square">
            <a:spAutoFit/>
          </a:bodyPr>
          <a:lstStyle/>
          <a:p>
            <a:r>
              <a:rPr lang="en-US" sz="2400" dirty="0"/>
              <a:t>Offering unprecedented levels of intelligence concerning the habits of consumers and rivals, big data promises to revolutionize the way enterprises are run. And yet, the concept of big data is one of the most poorly understood terms in business today. The implications for big data analytics are not as straightforward as they might seem—particularly when it comes to the so-called dark data from social media.</a:t>
            </a:r>
          </a:p>
          <a:p>
            <a:endParaRPr lang="en-US" sz="2400" dirty="0"/>
          </a:p>
          <a:p>
            <a:r>
              <a:rPr lang="en-US" dirty="0"/>
              <a:t>Chris Kimble  Giannis </a:t>
            </a:r>
            <a:r>
              <a:rPr lang="en-US" dirty="0" err="1"/>
              <a:t>Milolidakis</a:t>
            </a:r>
            <a:r>
              <a:rPr lang="en-US" dirty="0"/>
              <a:t> (2015) Big Data and Business Intelligence: Debunking the Myths, Global Business and Organizational Excellence</a:t>
            </a:r>
          </a:p>
        </p:txBody>
      </p:sp>
    </p:spTree>
    <p:extLst>
      <p:ext uri="{BB962C8B-B14F-4D97-AF65-F5344CB8AC3E}">
        <p14:creationId xmlns:p14="http://schemas.microsoft.com/office/powerpoint/2010/main" val="3961431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39DAEB-68FA-4047-B54C-0C3EE544D960}"/>
              </a:ext>
            </a:extLst>
          </p:cNvPr>
          <p:cNvSpPr>
            <a:spLocks noGrp="1"/>
          </p:cNvSpPr>
          <p:nvPr>
            <p:ph type="sldNum" sz="quarter" idx="12"/>
          </p:nvPr>
        </p:nvSpPr>
        <p:spPr/>
        <p:txBody>
          <a:bodyPr/>
          <a:lstStyle/>
          <a:p>
            <a:pPr>
              <a:defRPr/>
            </a:pPr>
            <a:fld id="{FA4CD122-866E-4D3B-9682-8196304B43DE}" type="slidenum">
              <a:rPr lang="el-GR" smtClean="0"/>
              <a:pPr>
                <a:defRPr/>
              </a:pPr>
              <a:t>70</a:t>
            </a:fld>
            <a:endParaRPr lang="el-GR"/>
          </a:p>
        </p:txBody>
      </p:sp>
      <p:sp>
        <p:nvSpPr>
          <p:cNvPr id="4" name="TextBox 3">
            <a:extLst>
              <a:ext uri="{FF2B5EF4-FFF2-40B4-BE49-F238E27FC236}">
                <a16:creationId xmlns:a16="http://schemas.microsoft.com/office/drawing/2014/main" id="{E034048C-7B61-42B2-901D-BB1B5CB43E94}"/>
              </a:ext>
            </a:extLst>
          </p:cNvPr>
          <p:cNvSpPr txBox="1"/>
          <p:nvPr/>
        </p:nvSpPr>
        <p:spPr>
          <a:xfrm>
            <a:off x="323528" y="612845"/>
            <a:ext cx="8640960" cy="6093976"/>
          </a:xfrm>
          <a:prstGeom prst="rect">
            <a:avLst/>
          </a:prstGeom>
          <a:noFill/>
        </p:spPr>
        <p:txBody>
          <a:bodyPr wrap="square">
            <a:spAutoFit/>
          </a:bodyPr>
          <a:lstStyle/>
          <a:p>
            <a:r>
              <a:rPr lang="en-US" sz="2400" dirty="0"/>
              <a:t>Big data is an essential aspect of innovation which has recently gained major attention from both academics and practitioners. Considering the importance of the education sector, the current tendency is moving towards examining the role of big data in this sector. So far, many studies have been conducted to comprehend the application of big data in different fields for various purposes. However, a comprehensive review is still lacking in big data in education. Thus, this study aims to conduct a systematic review on big data in education in order to explore the trends, classify the research themes, and highlight the limitations and provide possible future directions in the domain.</a:t>
            </a:r>
          </a:p>
          <a:p>
            <a:endParaRPr lang="en-US" sz="2400" dirty="0"/>
          </a:p>
          <a:p>
            <a:r>
              <a:rPr lang="en-US" dirty="0"/>
              <a:t>Maria Ijaz </a:t>
            </a:r>
            <a:r>
              <a:rPr lang="en-US" dirty="0" err="1"/>
              <a:t>Baig</a:t>
            </a:r>
            <a:r>
              <a:rPr lang="en-US" dirty="0"/>
              <a:t>, </a:t>
            </a:r>
            <a:r>
              <a:rPr lang="en-US" dirty="0" err="1"/>
              <a:t>Liyana</a:t>
            </a:r>
            <a:r>
              <a:rPr lang="en-US" dirty="0"/>
              <a:t> </a:t>
            </a:r>
            <a:r>
              <a:rPr lang="en-US" dirty="0" err="1"/>
              <a:t>Shuib</a:t>
            </a:r>
            <a:r>
              <a:rPr lang="en-US" dirty="0"/>
              <a:t> and </a:t>
            </a:r>
            <a:r>
              <a:rPr lang="en-US" dirty="0" err="1"/>
              <a:t>Elaheh</a:t>
            </a:r>
            <a:r>
              <a:rPr lang="en-US" dirty="0"/>
              <a:t> </a:t>
            </a:r>
            <a:r>
              <a:rPr lang="en-US" dirty="0" err="1"/>
              <a:t>Yadegaridehkord</a:t>
            </a:r>
            <a:r>
              <a:rPr lang="en-US" dirty="0"/>
              <a:t> (2020), Big data in education: a state of the art, limitations, and future research directions, International Journal of Educational Technology in Higher Education</a:t>
            </a:r>
          </a:p>
          <a:p>
            <a:endParaRPr lang="en-US" sz="2400" dirty="0"/>
          </a:p>
        </p:txBody>
      </p:sp>
    </p:spTree>
    <p:extLst>
      <p:ext uri="{BB962C8B-B14F-4D97-AF65-F5344CB8AC3E}">
        <p14:creationId xmlns:p14="http://schemas.microsoft.com/office/powerpoint/2010/main" val="3035753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B032-1C16-426B-ABF2-9D97AD1DB663}"/>
              </a:ext>
            </a:extLst>
          </p:cNvPr>
          <p:cNvSpPr>
            <a:spLocks noGrp="1"/>
          </p:cNvSpPr>
          <p:nvPr>
            <p:ph type="title"/>
          </p:nvPr>
        </p:nvSpPr>
        <p:spPr/>
        <p:txBody>
          <a:bodyPr/>
          <a:lstStyle/>
          <a:p>
            <a:r>
              <a:rPr lang="el-GR" dirty="0"/>
              <a:t>Αντιγραφή από </a:t>
            </a:r>
            <a:r>
              <a:rPr lang="en-US" dirty="0"/>
              <a:t>manuals MySQL 8.0</a:t>
            </a:r>
            <a:endParaRPr lang="el-GR" dirty="0"/>
          </a:p>
        </p:txBody>
      </p:sp>
      <p:sp>
        <p:nvSpPr>
          <p:cNvPr id="3" name="Slide Number Placeholder 2">
            <a:extLst>
              <a:ext uri="{FF2B5EF4-FFF2-40B4-BE49-F238E27FC236}">
                <a16:creationId xmlns:a16="http://schemas.microsoft.com/office/drawing/2014/main" id="{A8B611EB-29EA-4F63-B90E-F7A495AF6DE5}"/>
              </a:ext>
            </a:extLst>
          </p:cNvPr>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
        <p:nvSpPr>
          <p:cNvPr id="4" name="Rectangle 3">
            <a:extLst>
              <a:ext uri="{FF2B5EF4-FFF2-40B4-BE49-F238E27FC236}">
                <a16:creationId xmlns:a16="http://schemas.microsoft.com/office/drawing/2014/main" id="{D5F3CA0D-54C8-4C29-B8E6-2C1F709241AD}"/>
              </a:ext>
            </a:extLst>
          </p:cNvPr>
          <p:cNvSpPr/>
          <p:nvPr/>
        </p:nvSpPr>
        <p:spPr>
          <a:xfrm>
            <a:off x="179512" y="1103768"/>
            <a:ext cx="8517632" cy="3998723"/>
          </a:xfrm>
          <a:prstGeom prst="rect">
            <a:avLst/>
          </a:prstGeom>
        </p:spPr>
        <p:txBody>
          <a:bodyPr wrap="square">
            <a:spAutoFit/>
          </a:bodyPr>
          <a:lstStyle/>
          <a:p>
            <a:pPr>
              <a:lnSpc>
                <a:spcPct val="107000"/>
              </a:lnSpc>
              <a:spcAft>
                <a:spcPts val="800"/>
              </a:spcAft>
            </a:pPr>
            <a:r>
              <a:rPr lang="en-US" sz="2000" dirty="0">
                <a:latin typeface="Cambria" panose="02040503050406030204" pitchFamily="18" charset="0"/>
                <a:ea typeface="Calibri" panose="020F0502020204030204" pitchFamily="34" charset="0"/>
                <a:cs typeface="Times New Roman" panose="02020603050405020304" pitchFamily="18" charset="0"/>
              </a:rPr>
              <a:t>MySQL 8.0 or combining the flexibility of the document store model with the power of the relational model.</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mbria" panose="02040503050406030204" pitchFamily="18" charset="0"/>
                <a:ea typeface="Calibri" panose="020F0502020204030204" pitchFamily="34" charset="0"/>
                <a:cs typeface="Times New Roman" panose="02020603050405020304" pitchFamily="18" charset="0"/>
              </a:rPr>
              <a:t>To use MySQL as a document store, you use the following server features:</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dirty="0">
                <a:latin typeface="Cambria" panose="02040503050406030204" pitchFamily="18" charset="0"/>
                <a:ea typeface="Calibri" panose="020F0502020204030204" pitchFamily="34" charset="0"/>
                <a:cs typeface="Times New Roman" panose="02020603050405020304" pitchFamily="18" charset="0"/>
              </a:rPr>
              <a:t>X Plugin enables MySQL Server to communicate with clients using X Protocol, which is a prerequisite for using MySQL as a document store.</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dirty="0">
                <a:latin typeface="Cambria" panose="02040503050406030204" pitchFamily="18" charset="0"/>
                <a:ea typeface="Calibri" panose="020F0502020204030204" pitchFamily="34" charset="0"/>
                <a:cs typeface="Times New Roman" panose="02020603050405020304" pitchFamily="18" charset="0"/>
              </a:rPr>
              <a:t>X Protocol supports both CRUD and SQL operations. Clients compatible with X Protocol include MySQL Shell and MySQL 8.0 Connectors.</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000" dirty="0">
                <a:latin typeface="Cambria" panose="02040503050406030204" pitchFamily="18" charset="0"/>
                <a:ea typeface="Calibri" panose="020F0502020204030204" pitchFamily="34" charset="0"/>
                <a:cs typeface="Times New Roman" panose="02020603050405020304" pitchFamily="18" charset="0"/>
              </a:rPr>
              <a:t>Clients that communicate with a MySQL Server using X Protocol can use X </a:t>
            </a:r>
            <a:r>
              <a:rPr lang="en-US" sz="2000" dirty="0" err="1">
                <a:latin typeface="Cambria" panose="02040503050406030204" pitchFamily="18" charset="0"/>
                <a:ea typeface="Calibri" panose="020F0502020204030204" pitchFamily="34" charset="0"/>
                <a:cs typeface="Times New Roman" panose="02020603050405020304" pitchFamily="18" charset="0"/>
              </a:rPr>
              <a:t>DevAPI</a:t>
            </a:r>
            <a:r>
              <a:rPr lang="en-US" sz="2000" dirty="0">
                <a:latin typeface="Cambria" panose="02040503050406030204" pitchFamily="18" charset="0"/>
                <a:ea typeface="Calibri" panose="020F0502020204030204" pitchFamily="34" charset="0"/>
                <a:cs typeface="Times New Roman" panose="02020603050405020304" pitchFamily="18" charset="0"/>
              </a:rPr>
              <a:t> to develop applications. </a:t>
            </a:r>
          </a:p>
          <a:p>
            <a:pPr marL="342900" lvl="0" indent="-342900">
              <a:lnSpc>
                <a:spcPct val="107000"/>
              </a:lnSpc>
              <a:spcAft>
                <a:spcPts val="800"/>
              </a:spcAft>
              <a:buFont typeface="Symbol" panose="05050102010706020507" pitchFamily="18" charset="2"/>
              <a:buChar char=""/>
            </a:pPr>
            <a:r>
              <a:rPr lang="en-US" sz="2000" dirty="0">
                <a:latin typeface="Cambria" panose="02040503050406030204" pitchFamily="18" charset="0"/>
                <a:ea typeface="Calibri" panose="020F0502020204030204" pitchFamily="34" charset="0"/>
                <a:cs typeface="Times New Roman" panose="02020603050405020304" pitchFamily="18" charset="0"/>
              </a:rPr>
              <a:t>MySQL Shell is an interactive interface to MySQL supporting JavaScript, Python, or SQL modes.</a:t>
            </a:r>
            <a:endParaRPr lang="el-GR" sz="2000" dirty="0"/>
          </a:p>
        </p:txBody>
      </p:sp>
    </p:spTree>
    <p:extLst>
      <p:ext uri="{BB962C8B-B14F-4D97-AF65-F5344CB8AC3E}">
        <p14:creationId xmlns:p14="http://schemas.microsoft.com/office/powerpoint/2010/main" val="4182004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D343-184C-42AC-A7A2-BD46E671D658}"/>
              </a:ext>
            </a:extLst>
          </p:cNvPr>
          <p:cNvSpPr>
            <a:spLocks noGrp="1"/>
          </p:cNvSpPr>
          <p:nvPr>
            <p:ph type="title"/>
          </p:nvPr>
        </p:nvSpPr>
        <p:spPr>
          <a:xfrm>
            <a:off x="467544" y="471587"/>
            <a:ext cx="8229600" cy="365125"/>
          </a:xfrm>
        </p:spPr>
        <p:txBody>
          <a:bodyPr>
            <a:normAutofit fontScale="90000"/>
          </a:bodyPr>
          <a:lstStyle/>
          <a:p>
            <a:r>
              <a:rPr lang="en-US" dirty="0"/>
              <a:t>Document Store Concepts</a:t>
            </a:r>
            <a:br>
              <a:rPr lang="el-GR" dirty="0"/>
            </a:br>
            <a:endParaRPr lang="el-GR" dirty="0"/>
          </a:p>
        </p:txBody>
      </p:sp>
      <p:sp>
        <p:nvSpPr>
          <p:cNvPr id="3" name="Slide Number Placeholder 2">
            <a:extLst>
              <a:ext uri="{FF2B5EF4-FFF2-40B4-BE49-F238E27FC236}">
                <a16:creationId xmlns:a16="http://schemas.microsoft.com/office/drawing/2014/main" id="{493761F0-BC6F-48F9-8D21-F7C42ACD8788}"/>
              </a:ext>
            </a:extLst>
          </p:cNvPr>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6" name="Rectangle 5">
            <a:extLst>
              <a:ext uri="{FF2B5EF4-FFF2-40B4-BE49-F238E27FC236}">
                <a16:creationId xmlns:a16="http://schemas.microsoft.com/office/drawing/2014/main" id="{6715B6D6-4F84-4E0A-B257-BA6829885D82}"/>
              </a:ext>
            </a:extLst>
          </p:cNvPr>
          <p:cNvSpPr/>
          <p:nvPr/>
        </p:nvSpPr>
        <p:spPr>
          <a:xfrm>
            <a:off x="179512" y="692696"/>
            <a:ext cx="8517632" cy="2862322"/>
          </a:xfrm>
          <a:prstGeom prst="rect">
            <a:avLst/>
          </a:prstGeom>
        </p:spPr>
        <p:txBody>
          <a:bodyPr wrap="square">
            <a:spAutoFit/>
          </a:bodyPr>
          <a:lstStyle/>
          <a:p>
            <a:r>
              <a:rPr lang="en-US" sz="2000" dirty="0"/>
              <a:t>A </a:t>
            </a:r>
            <a:r>
              <a:rPr lang="en-US" sz="2000" b="1" dirty="0"/>
              <a:t>JSON document</a:t>
            </a:r>
            <a:r>
              <a:rPr lang="en-US" sz="2000" dirty="0"/>
              <a:t> is a data structure composed of key-value pairs and is the fundamental structure for using MySQL as document store. </a:t>
            </a:r>
          </a:p>
          <a:p>
            <a:r>
              <a:rPr lang="en-US" sz="2000" dirty="0"/>
              <a:t>This document shows that the values of keys can be simple data types, such as integers or strings, but can also contain other documents, arrays, and lists of documents. A </a:t>
            </a:r>
            <a:r>
              <a:rPr lang="en-US" sz="2000" b="1" dirty="0"/>
              <a:t>collection</a:t>
            </a:r>
            <a:r>
              <a:rPr lang="en-US" sz="2000" dirty="0"/>
              <a:t> is a container that is used to store JSON documents in a MySQL database.</a:t>
            </a:r>
          </a:p>
          <a:p>
            <a:r>
              <a:rPr lang="en-US" sz="2000" b="1" dirty="0"/>
              <a:t>CRUD Operations</a:t>
            </a:r>
            <a:r>
              <a:rPr lang="en-US" sz="2000" dirty="0"/>
              <a:t>: 1) Create a new document (insertion or addition), 2) Read one or more documents (queries), 3) Update one or more documents, 4) Delete one or more documents</a:t>
            </a:r>
          </a:p>
        </p:txBody>
      </p:sp>
      <p:pic>
        <p:nvPicPr>
          <p:cNvPr id="8" name="Picture 7">
            <a:extLst>
              <a:ext uri="{FF2B5EF4-FFF2-40B4-BE49-F238E27FC236}">
                <a16:creationId xmlns:a16="http://schemas.microsoft.com/office/drawing/2014/main" id="{1137A9F1-9BDB-46ED-A318-D7C4638DC973}"/>
              </a:ext>
            </a:extLst>
          </p:cNvPr>
          <p:cNvPicPr/>
          <p:nvPr/>
        </p:nvPicPr>
        <p:blipFill>
          <a:blip r:embed="rId2">
            <a:extLst>
              <a:ext uri="{28A0092B-C50C-407E-A947-70E740481C1C}">
                <a14:useLocalDpi xmlns:a14="http://schemas.microsoft.com/office/drawing/2010/main" val="0"/>
              </a:ext>
            </a:extLst>
          </a:blip>
          <a:stretch>
            <a:fillRect/>
          </a:stretch>
        </p:blipFill>
        <p:spPr>
          <a:xfrm>
            <a:off x="4716016" y="3555018"/>
            <a:ext cx="3878694" cy="3302982"/>
          </a:xfrm>
          <a:prstGeom prst="rect">
            <a:avLst/>
          </a:prstGeom>
        </p:spPr>
      </p:pic>
    </p:spTree>
    <p:extLst>
      <p:ext uri="{BB962C8B-B14F-4D97-AF65-F5344CB8AC3E}">
        <p14:creationId xmlns:p14="http://schemas.microsoft.com/office/powerpoint/2010/main" val="1275557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Προγραμματιστικό Μοντέλο </a:t>
            </a:r>
            <a:r>
              <a:rPr lang="en-US" dirty="0"/>
              <a:t>MapReduce</a:t>
            </a:r>
          </a:p>
        </p:txBody>
      </p:sp>
      <p:sp>
        <p:nvSpPr>
          <p:cNvPr id="3" name="Content Placeholder 2"/>
          <p:cNvSpPr>
            <a:spLocks noGrp="1"/>
          </p:cNvSpPr>
          <p:nvPr>
            <p:ph idx="1"/>
          </p:nvPr>
        </p:nvSpPr>
        <p:spPr/>
        <p:txBody>
          <a:bodyPr>
            <a:normAutofit fontScale="92500" lnSpcReduction="10000"/>
          </a:bodyPr>
          <a:lstStyle/>
          <a:p>
            <a:r>
              <a:rPr lang="el-GR" dirty="0">
                <a:solidFill>
                  <a:srgbClr val="FF0066"/>
                </a:solidFill>
              </a:rPr>
              <a:t>Υπολογιστική ευρείας κλίμακας για εξόρυξη δεδομένων</a:t>
            </a:r>
            <a:endParaRPr lang="en-US" b="1" dirty="0">
              <a:solidFill>
                <a:srgbClr val="FF0066"/>
              </a:solidFill>
            </a:endParaRPr>
          </a:p>
          <a:p>
            <a:r>
              <a:rPr lang="el-GR" b="1" dirty="0">
                <a:solidFill>
                  <a:srgbClr val="0000FF"/>
                </a:solidFill>
              </a:rPr>
              <a:t>Προκλήσεις</a:t>
            </a:r>
            <a:r>
              <a:rPr lang="en-US" b="1" dirty="0">
                <a:solidFill>
                  <a:srgbClr val="0000FF"/>
                </a:solidFill>
              </a:rPr>
              <a:t>:</a:t>
            </a:r>
          </a:p>
          <a:p>
            <a:pPr lvl="1"/>
            <a:r>
              <a:rPr lang="el-GR" dirty="0"/>
              <a:t>Πως να κατανέμουμε τους υπολογισμούς;</a:t>
            </a:r>
            <a:endParaRPr lang="en-US" dirty="0"/>
          </a:p>
          <a:p>
            <a:pPr lvl="1"/>
            <a:r>
              <a:rPr lang="el-GR" dirty="0"/>
              <a:t>Ο Κατανεμημένος/παράλληλος προγραμματισμός είναι δύσκολο πρόβλημα</a:t>
            </a:r>
            <a:endParaRPr lang="en-US" dirty="0"/>
          </a:p>
          <a:p>
            <a:pPr lvl="8"/>
            <a:endParaRPr lang="en-US" dirty="0"/>
          </a:p>
          <a:p>
            <a:r>
              <a:rPr lang="el-GR" dirty="0"/>
              <a:t>Το</a:t>
            </a:r>
            <a:r>
              <a:rPr lang="el-GR" b="1" dirty="0">
                <a:solidFill>
                  <a:srgbClr val="008000"/>
                </a:solidFill>
              </a:rPr>
              <a:t> </a:t>
            </a:r>
            <a:r>
              <a:rPr lang="en-US" b="1" dirty="0">
                <a:solidFill>
                  <a:srgbClr val="008000"/>
                </a:solidFill>
              </a:rPr>
              <a:t>Map-reduce</a:t>
            </a:r>
            <a:r>
              <a:rPr lang="en-US" dirty="0">
                <a:solidFill>
                  <a:schemeClr val="accent4"/>
                </a:solidFill>
              </a:rPr>
              <a:t> </a:t>
            </a:r>
            <a:r>
              <a:rPr lang="el-GR" dirty="0"/>
              <a:t>είναι ένα προγραμματιστικό μοντέλο που</a:t>
            </a:r>
            <a:r>
              <a:rPr lang="el-GR" dirty="0">
                <a:solidFill>
                  <a:schemeClr val="accent4"/>
                </a:solidFill>
              </a:rPr>
              <a:t> </a:t>
            </a:r>
            <a:r>
              <a:rPr lang="el-GR" dirty="0"/>
              <a:t>αντιμετωπίζει τις προκλήσεις</a:t>
            </a:r>
            <a:endParaRPr lang="en-US" dirty="0"/>
          </a:p>
          <a:p>
            <a:pPr lvl="1"/>
            <a:r>
              <a:rPr lang="el-GR" dirty="0"/>
              <a:t>Είναι το μοντέλο διαχείρισης δεδομένων της </a:t>
            </a:r>
            <a:r>
              <a:rPr lang="en-US" dirty="0"/>
              <a:t>Google</a:t>
            </a:r>
            <a:endParaRPr lang="el-GR" dirty="0"/>
          </a:p>
          <a:p>
            <a:pPr lvl="1"/>
            <a:r>
              <a:rPr lang="el-GR" dirty="0"/>
              <a:t>Κομψός τρόπος εργασίας με μεγάλα δεδομένα</a:t>
            </a:r>
            <a:endParaRPr lang="en-US" dirty="0"/>
          </a:p>
          <a:p>
            <a:endParaRPr lang="en-US" dirty="0"/>
          </a:p>
        </p:txBody>
      </p:sp>
      <p:sp>
        <p:nvSpPr>
          <p:cNvPr id="9" name="Slide Number Placeholder 8"/>
          <p:cNvSpPr>
            <a:spLocks noGrp="1"/>
          </p:cNvSpPr>
          <p:nvPr>
            <p:ph type="sldNum" sz="quarter" idx="12"/>
          </p:nvPr>
        </p:nvSpPr>
        <p:spPr/>
        <p:txBody>
          <a:bodyPr/>
          <a:lstStyle/>
          <a:p>
            <a:fld id="{19B12225-5612-419B-A8D5-4B8EEE4C217E}" type="slidenum">
              <a:rPr lang="en-US" smtClean="0"/>
              <a:pPr/>
              <a:t>73</a:t>
            </a:fld>
            <a:endParaRPr lang="en-US"/>
          </a:p>
        </p:txBody>
      </p:sp>
    </p:spTree>
    <p:extLst>
      <p:ext uri="{BB962C8B-B14F-4D97-AF65-F5344CB8AC3E}">
        <p14:creationId xmlns:p14="http://schemas.microsoft.com/office/powerpoint/2010/main" val="3533997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l-GR" dirty="0"/>
              <a:t>Υλοποιήσεις </a:t>
            </a:r>
            <a:r>
              <a:rPr lang="en-US" dirty="0"/>
              <a:t>MapReduce</a:t>
            </a:r>
          </a:p>
        </p:txBody>
      </p:sp>
      <p:sp>
        <p:nvSpPr>
          <p:cNvPr id="95235" name="Rectangle 3"/>
          <p:cNvSpPr>
            <a:spLocks noGrp="1" noChangeArrowheads="1"/>
          </p:cNvSpPr>
          <p:nvPr>
            <p:ph type="body" idx="1"/>
          </p:nvPr>
        </p:nvSpPr>
        <p:spPr/>
        <p:txBody>
          <a:bodyPr>
            <a:normAutofit lnSpcReduction="10000"/>
          </a:bodyPr>
          <a:lstStyle/>
          <a:p>
            <a:pPr>
              <a:lnSpc>
                <a:spcPct val="90000"/>
              </a:lnSpc>
            </a:pPr>
            <a:r>
              <a:rPr lang="en-US" dirty="0"/>
              <a:t>Google</a:t>
            </a:r>
          </a:p>
          <a:p>
            <a:pPr lvl="1">
              <a:lnSpc>
                <a:spcPct val="90000"/>
              </a:lnSpc>
            </a:pPr>
            <a:r>
              <a:rPr lang="el-GR" dirty="0"/>
              <a:t>Δεν είναι διαθέσιμη εκτός </a:t>
            </a:r>
            <a:r>
              <a:rPr lang="en-US" dirty="0"/>
              <a:t>Google</a:t>
            </a:r>
          </a:p>
          <a:p>
            <a:pPr>
              <a:lnSpc>
                <a:spcPct val="90000"/>
              </a:lnSpc>
            </a:pPr>
            <a:r>
              <a:rPr lang="en-US" b="1" dirty="0" err="1">
                <a:solidFill>
                  <a:srgbClr val="008000"/>
                </a:solidFill>
              </a:rPr>
              <a:t>Hadoop</a:t>
            </a:r>
            <a:endParaRPr lang="en-US" b="1" dirty="0">
              <a:solidFill>
                <a:srgbClr val="008000"/>
              </a:solidFill>
            </a:endParaRPr>
          </a:p>
          <a:p>
            <a:pPr lvl="1">
              <a:lnSpc>
                <a:spcPct val="90000"/>
              </a:lnSpc>
            </a:pPr>
            <a:r>
              <a:rPr lang="el-GR" dirty="0"/>
              <a:t>Υλοποίηση ανοικτού κώδικα σε </a:t>
            </a:r>
            <a:r>
              <a:rPr lang="en-US" dirty="0"/>
              <a:t>Java</a:t>
            </a:r>
          </a:p>
          <a:p>
            <a:pPr lvl="1">
              <a:lnSpc>
                <a:spcPct val="90000"/>
              </a:lnSpc>
            </a:pPr>
            <a:r>
              <a:rPr lang="el-GR" dirty="0"/>
              <a:t>Χρήση </a:t>
            </a:r>
            <a:r>
              <a:rPr lang="en-US" dirty="0"/>
              <a:t>HDFS</a:t>
            </a:r>
            <a:r>
              <a:rPr lang="en-US" baseline="30000" dirty="0"/>
              <a:t>TM</a:t>
            </a:r>
            <a:r>
              <a:rPr lang="en-US" dirty="0"/>
              <a:t> </a:t>
            </a:r>
            <a:r>
              <a:rPr lang="el-GR" dirty="0"/>
              <a:t>(</a:t>
            </a:r>
            <a:r>
              <a:rPr lang="en-US" dirty="0"/>
              <a:t>Hadoop Distributed File System) </a:t>
            </a:r>
            <a:r>
              <a:rPr lang="el-GR" dirty="0"/>
              <a:t>για την αποθήκευση</a:t>
            </a:r>
            <a:endParaRPr lang="en-US" dirty="0"/>
          </a:p>
          <a:p>
            <a:pPr lvl="1">
              <a:lnSpc>
                <a:spcPct val="90000"/>
              </a:lnSpc>
            </a:pPr>
            <a:r>
              <a:rPr lang="en-US" dirty="0"/>
              <a:t>Download: </a:t>
            </a:r>
            <a:r>
              <a:rPr lang="en-US" sz="2400" dirty="0">
                <a:latin typeface="Arial Unicode MS" pitchFamily="34" charset="-128"/>
                <a:hlinkClick r:id="rId2"/>
              </a:rPr>
              <a:t>http://lucene.apache.org/hadoop/</a:t>
            </a:r>
            <a:endParaRPr lang="en-US" sz="2400" dirty="0">
              <a:latin typeface="Arial Unicode MS" pitchFamily="34" charset="-128"/>
            </a:endParaRPr>
          </a:p>
          <a:p>
            <a:pPr>
              <a:lnSpc>
                <a:spcPct val="90000"/>
              </a:lnSpc>
            </a:pPr>
            <a:r>
              <a:rPr lang="en-US" sz="2800" dirty="0"/>
              <a:t>Aster Data</a:t>
            </a:r>
          </a:p>
          <a:p>
            <a:pPr lvl="1">
              <a:lnSpc>
                <a:spcPct val="90000"/>
              </a:lnSpc>
            </a:pPr>
            <a:r>
              <a:rPr lang="en-US" dirty="0"/>
              <a:t>Cluster-optimized SQL Database</a:t>
            </a:r>
          </a:p>
          <a:p>
            <a:pPr marL="0" indent="0">
              <a:buNone/>
            </a:pPr>
            <a:r>
              <a:rPr lang="en-US" dirty="0"/>
              <a:t>Aster Data </a:t>
            </a:r>
            <a:r>
              <a:rPr lang="el-GR" dirty="0"/>
              <a:t>και</a:t>
            </a:r>
            <a:r>
              <a:rPr lang="en-US" dirty="0"/>
              <a:t> Hadoop </a:t>
            </a:r>
            <a:r>
              <a:rPr lang="el-GR" dirty="0"/>
              <a:t>μπορούν να «τρέχουν» σε </a:t>
            </a:r>
            <a:r>
              <a:rPr lang="en-US" dirty="0"/>
              <a:t>“Elastic Compute Cloud” (EC2)</a:t>
            </a:r>
          </a:p>
          <a:p>
            <a:endParaRPr lang="en-US" sz="3000" dirty="0"/>
          </a:p>
          <a:p>
            <a:pPr>
              <a:lnSpc>
                <a:spcPct val="90000"/>
              </a:lnSpc>
              <a:buFont typeface="Wingdings" pitchFamily="2" charset="2"/>
              <a:buNone/>
            </a:pPr>
            <a:endParaRPr lang="en-US" sz="2400" dirty="0"/>
          </a:p>
          <a:p>
            <a:pPr>
              <a:lnSpc>
                <a:spcPct val="90000"/>
              </a:lnSpc>
              <a:buFont typeface="Wingdings" pitchFamily="2" charset="2"/>
              <a:buNone/>
            </a:pPr>
            <a:endParaRPr lang="en-US" dirty="0"/>
          </a:p>
          <a:p>
            <a:pPr>
              <a:lnSpc>
                <a:spcPct val="90000"/>
              </a:lnSpc>
              <a:buFont typeface="Wingdings" pitchFamily="2" charset="2"/>
              <a:buNone/>
            </a:pPr>
            <a:endParaRPr lang="en-US" dirty="0"/>
          </a:p>
          <a:p>
            <a:pPr>
              <a:lnSpc>
                <a:spcPct val="90000"/>
              </a:lnSpc>
            </a:pPr>
            <a:endParaRPr lang="en-US" dirty="0"/>
          </a:p>
          <a:p>
            <a:pPr>
              <a:lnSpc>
                <a:spcPct val="90000"/>
              </a:lnSpc>
            </a:pPr>
            <a:endParaRPr lang="en-US" dirty="0"/>
          </a:p>
        </p:txBody>
      </p:sp>
      <p:sp>
        <p:nvSpPr>
          <p:cNvPr id="4" name="Slide Number Placeholder 3"/>
          <p:cNvSpPr>
            <a:spLocks noGrp="1"/>
          </p:cNvSpPr>
          <p:nvPr>
            <p:ph type="sldNum" sz="quarter" idx="12"/>
          </p:nvPr>
        </p:nvSpPr>
        <p:spPr/>
        <p:txBody>
          <a:bodyPr/>
          <a:lstStyle/>
          <a:p>
            <a:fld id="{19B12225-5612-419B-A8D5-4B8EEE4C217E}" type="slidenum">
              <a:rPr lang="en-US" smtClean="0"/>
              <a:pPr/>
              <a:t>74</a:t>
            </a:fld>
            <a:endParaRPr lang="en-US"/>
          </a:p>
        </p:txBody>
      </p:sp>
    </p:spTree>
    <p:extLst>
      <p:ext uri="{BB962C8B-B14F-4D97-AF65-F5344CB8AC3E}">
        <p14:creationId xmlns:p14="http://schemas.microsoft.com/office/powerpoint/2010/main" val="232755607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75</a:t>
            </a:fld>
            <a:endParaRPr lang="el-GR"/>
          </a:p>
        </p:txBody>
      </p:sp>
      <p:pic>
        <p:nvPicPr>
          <p:cNvPr id="3" name="Picture 8"/>
          <p:cNvPicPr>
            <a:picLocks noChangeAspect="1" noChangeArrowheads="1"/>
          </p:cNvPicPr>
          <p:nvPr/>
        </p:nvPicPr>
        <p:blipFill>
          <a:blip r:embed="rId2" cstate="print"/>
          <a:srcRect/>
          <a:stretch>
            <a:fillRect/>
          </a:stretch>
        </p:blipFill>
        <p:spPr bwMode="auto">
          <a:xfrm>
            <a:off x="88901" y="1584325"/>
            <a:ext cx="8515548" cy="3554834"/>
          </a:xfrm>
          <a:prstGeom prst="rect">
            <a:avLst/>
          </a:prstGeom>
          <a:noFill/>
          <a:ln w="9525" algn="ctr">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Βιβλιογραφία</a:t>
            </a:r>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r>
              <a:rPr lang="en-US" dirty="0">
                <a:cs typeface="Arial" panose="020B0604020202020204" pitchFamily="34" charset="0"/>
              </a:rPr>
              <a:t>T. Heath, C. </a:t>
            </a:r>
            <a:r>
              <a:rPr lang="en-US" dirty="0" err="1">
                <a:cs typeface="Arial" panose="020B0604020202020204" pitchFamily="34" charset="0"/>
              </a:rPr>
              <a:t>Bizer</a:t>
            </a:r>
            <a:r>
              <a:rPr lang="en-US" dirty="0">
                <a:cs typeface="Arial" panose="020B0604020202020204" pitchFamily="34" charset="0"/>
              </a:rPr>
              <a:t>, </a:t>
            </a:r>
            <a:r>
              <a:rPr lang="en-US" i="1" dirty="0">
                <a:cs typeface="Arial" panose="020B0604020202020204" pitchFamily="34" charset="0"/>
              </a:rPr>
              <a:t>Linked Data: Evolving the Web into a Global Data Space</a:t>
            </a:r>
            <a:r>
              <a:rPr lang="en-US" dirty="0">
                <a:cs typeface="Arial" panose="020B0604020202020204" pitchFamily="34" charset="0"/>
              </a:rPr>
              <a:t>, Morgan &amp; Claypool, 2011 (</a:t>
            </a:r>
            <a:r>
              <a:rPr lang="en-US" dirty="0">
                <a:cs typeface="Arial" panose="020B0604020202020204" pitchFamily="34" charset="0"/>
                <a:hlinkClick r:id="rId2"/>
              </a:rPr>
              <a:t>http://linkeddatabook.com/editions/1.0/</a:t>
            </a:r>
            <a:r>
              <a:rPr lang="en-US" dirty="0">
                <a:cs typeface="Arial" panose="020B0604020202020204" pitchFamily="34" charset="0"/>
              </a:rPr>
              <a:t>)</a:t>
            </a:r>
          </a:p>
          <a:p>
            <a:r>
              <a:rPr lang="en-US" dirty="0">
                <a:cs typeface="Arial" panose="020B0604020202020204" pitchFamily="34" charset="0"/>
              </a:rPr>
              <a:t>R. </a:t>
            </a:r>
            <a:r>
              <a:rPr lang="en-US" dirty="0" err="1">
                <a:cs typeface="Arial" panose="020B0604020202020204" pitchFamily="34" charset="0"/>
              </a:rPr>
              <a:t>Kohavi</a:t>
            </a:r>
            <a:r>
              <a:rPr lang="en-US" dirty="0">
                <a:cs typeface="Arial" panose="020B0604020202020204" pitchFamily="34" charset="0"/>
              </a:rPr>
              <a:t>, N. J. </a:t>
            </a:r>
            <a:r>
              <a:rPr lang="en-US" dirty="0" err="1">
                <a:cs typeface="Arial" panose="020B0604020202020204" pitchFamily="34" charset="0"/>
              </a:rPr>
              <a:t>Rothleder</a:t>
            </a:r>
            <a:r>
              <a:rPr lang="en-US" dirty="0">
                <a:cs typeface="Arial" panose="020B0604020202020204" pitchFamily="34" charset="0"/>
              </a:rPr>
              <a:t>, E. </a:t>
            </a:r>
            <a:r>
              <a:rPr lang="en-US" dirty="0" err="1">
                <a:cs typeface="Arial" panose="020B0604020202020204" pitchFamily="34" charset="0"/>
              </a:rPr>
              <a:t>Simoudis</a:t>
            </a:r>
            <a:r>
              <a:rPr lang="en-US" dirty="0">
                <a:cs typeface="Arial" panose="020B0604020202020204" pitchFamily="34" charset="0"/>
              </a:rPr>
              <a:t>, “Emerging trends in business analytics”, </a:t>
            </a:r>
            <a:r>
              <a:rPr lang="en-US" i="1" dirty="0">
                <a:cs typeface="Arial" panose="020B0604020202020204" pitchFamily="34" charset="0"/>
              </a:rPr>
              <a:t>Communications of the ACM – Evolving data mining into solutions for insights, vol. 45,</a:t>
            </a:r>
            <a:r>
              <a:rPr lang="en-US" dirty="0">
                <a:cs typeface="Arial" panose="020B0604020202020204" pitchFamily="34" charset="0"/>
              </a:rPr>
              <a:t> issue 8, August 2002, pp 45-48  (</a:t>
            </a:r>
            <a:r>
              <a:rPr lang="en-US" dirty="0">
                <a:cs typeface="Arial" panose="020B0604020202020204" pitchFamily="34" charset="0"/>
                <a:hlinkClick r:id="rId3"/>
              </a:rPr>
              <a:t>http://www.inf.unikonstanz.de/dbis/teaching/ws0607/busintelligence/papers/TrendsBA.pdf</a:t>
            </a:r>
            <a:endParaRPr lang="el-GR" dirty="0">
              <a:cs typeface="Arial" panose="020B0604020202020204" pitchFamily="34" charset="0"/>
            </a:endParaRPr>
          </a:p>
          <a:p>
            <a:r>
              <a:rPr lang="en-US" dirty="0">
                <a:cs typeface="Arial" panose="020B0604020202020204" pitchFamily="34" charset="0"/>
              </a:rPr>
              <a:t>H. </a:t>
            </a:r>
            <a:r>
              <a:rPr lang="en-US" dirty="0" err="1">
                <a:cs typeface="Arial" panose="020B0604020202020204" pitchFamily="34" charset="0"/>
              </a:rPr>
              <a:t>Paulheim</a:t>
            </a:r>
            <a:r>
              <a:rPr lang="en-US" dirty="0">
                <a:cs typeface="Arial" panose="020B0604020202020204" pitchFamily="34" charset="0"/>
              </a:rPr>
              <a:t>, “Exploiting Linked Open Data as Background Knowledge in Data Mining”, in: C. d’ Amato, P. </a:t>
            </a:r>
            <a:r>
              <a:rPr lang="en-US" dirty="0" err="1">
                <a:cs typeface="Arial" panose="020B0604020202020204" pitchFamily="34" charset="0"/>
              </a:rPr>
              <a:t>Berka</a:t>
            </a:r>
            <a:r>
              <a:rPr lang="en-US" dirty="0">
                <a:cs typeface="Arial" panose="020B0604020202020204" pitchFamily="34" charset="0"/>
              </a:rPr>
              <a:t>, V. </a:t>
            </a:r>
            <a:r>
              <a:rPr lang="en-US" dirty="0" err="1">
                <a:cs typeface="Arial" panose="020B0604020202020204" pitchFamily="34" charset="0"/>
              </a:rPr>
              <a:t>Svátek</a:t>
            </a:r>
            <a:r>
              <a:rPr lang="en-US" dirty="0">
                <a:cs typeface="Arial" panose="020B0604020202020204" pitchFamily="34" charset="0"/>
              </a:rPr>
              <a:t>, K.  </a:t>
            </a:r>
            <a:r>
              <a:rPr lang="en-US" dirty="0" err="1">
                <a:cs typeface="Arial" panose="020B0604020202020204" pitchFamily="34" charset="0"/>
              </a:rPr>
              <a:t>Wecel</a:t>
            </a:r>
            <a:r>
              <a:rPr lang="en-US" dirty="0">
                <a:cs typeface="Arial" panose="020B0604020202020204" pitchFamily="34" charset="0"/>
              </a:rPr>
              <a:t> (eds.): Proceedings of the International Workshop on Data Mining on Linked Data (</a:t>
            </a:r>
            <a:r>
              <a:rPr lang="en-US" dirty="0" err="1">
                <a:cs typeface="Arial" panose="020B0604020202020204" pitchFamily="34" charset="0"/>
              </a:rPr>
              <a:t>DMoLD</a:t>
            </a:r>
            <a:r>
              <a:rPr lang="en-US" dirty="0">
                <a:cs typeface="Arial" panose="020B0604020202020204" pitchFamily="34" charset="0"/>
              </a:rPr>
              <a:t>), Prague, 2013,  (http://ceur-ws.org/Vol-1082/)</a:t>
            </a:r>
          </a:p>
          <a:p>
            <a:r>
              <a:rPr lang="en-US" dirty="0">
                <a:cs typeface="Arial" panose="020B0604020202020204" pitchFamily="34" charset="0"/>
              </a:rPr>
              <a:t>J.P. Shim, M. </a:t>
            </a:r>
            <a:r>
              <a:rPr lang="en-US" dirty="0" err="1">
                <a:cs typeface="Arial" panose="020B0604020202020204" pitchFamily="34" charset="0"/>
              </a:rPr>
              <a:t>Warkentin</a:t>
            </a:r>
            <a:r>
              <a:rPr lang="en-US" dirty="0">
                <a:cs typeface="Arial" panose="020B0604020202020204" pitchFamily="34" charset="0"/>
              </a:rPr>
              <a:t>, J.F. Courtney, D.J. Power, R. </a:t>
            </a:r>
            <a:r>
              <a:rPr lang="en-US" dirty="0" err="1">
                <a:cs typeface="Arial" panose="020B0604020202020204" pitchFamily="34" charset="0"/>
              </a:rPr>
              <a:t>Sharda</a:t>
            </a:r>
            <a:r>
              <a:rPr lang="en-US" dirty="0">
                <a:cs typeface="Arial" panose="020B0604020202020204" pitchFamily="34" charset="0"/>
              </a:rPr>
              <a:t>, Ch. </a:t>
            </a:r>
            <a:r>
              <a:rPr lang="en-US" dirty="0" err="1">
                <a:cs typeface="Arial" panose="020B0604020202020204" pitchFamily="34" charset="0"/>
              </a:rPr>
              <a:t>Carlsson</a:t>
            </a:r>
            <a:r>
              <a:rPr lang="en-US" dirty="0">
                <a:cs typeface="Arial" panose="020B0604020202020204" pitchFamily="34" charset="0"/>
              </a:rPr>
              <a:t>, “Past, Present and Future of Decision Support Technology”, Decision Support Systems: Directions for the Next Decade, vol.33, issue 2, June 2002, pp. 111-126 (http://www.sciencedirect.com/science/article/pii/S0167923601001397)</a:t>
            </a:r>
          </a:p>
          <a:p>
            <a:pPr>
              <a:buNone/>
            </a:pP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8306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Βιβλιογραφία</a:t>
            </a:r>
          </a:p>
        </p:txBody>
      </p:sp>
      <p:sp>
        <p:nvSpPr>
          <p:cNvPr id="3" name="Content Placeholder 2"/>
          <p:cNvSpPr>
            <a:spLocks noGrp="1"/>
          </p:cNvSpPr>
          <p:nvPr>
            <p:ph idx="1"/>
          </p:nvPr>
        </p:nvSpPr>
        <p:spPr>
          <a:xfrm>
            <a:off x="457200" y="980728"/>
            <a:ext cx="8229600" cy="5661248"/>
          </a:xfrm>
        </p:spPr>
        <p:txBody>
          <a:bodyPr>
            <a:noAutofit/>
          </a:bodyPr>
          <a:lstStyle/>
          <a:p>
            <a:r>
              <a:rPr lang="en-US" sz="2000" dirty="0"/>
              <a:t>Y. Sun, J. Han, Mining Heterogeneous Information Networks: Principles and Methodologies, Morgan &amp; Claypool, 2012</a:t>
            </a:r>
          </a:p>
          <a:p>
            <a:r>
              <a:rPr lang="en-US" sz="2000" dirty="0"/>
              <a:t>E. Turban, R. </a:t>
            </a:r>
            <a:r>
              <a:rPr lang="en-US" sz="2000" dirty="0" err="1"/>
              <a:t>Sharda</a:t>
            </a:r>
            <a:r>
              <a:rPr lang="en-US" sz="2000" dirty="0"/>
              <a:t>, D. </a:t>
            </a:r>
            <a:r>
              <a:rPr lang="en-US" sz="2000" dirty="0" err="1"/>
              <a:t>Delen</a:t>
            </a:r>
            <a:r>
              <a:rPr lang="en-US" sz="2000" dirty="0"/>
              <a:t>, D. King, Business Intelligence: A Managerial Approach (2nd Edition), Prentice Hall, 2011</a:t>
            </a:r>
          </a:p>
          <a:p>
            <a:r>
              <a:rPr lang="en-US" sz="2000" dirty="0"/>
              <a:t>H.J. Watson, B. H. Wixom, “The Current State of Business Intelligence”. IEEE Computer, vol. 40, issue 9, Sept. 2007, pp 96-99 </a:t>
            </a:r>
          </a:p>
          <a:p>
            <a:pPr marL="0" indent="0">
              <a:buNone/>
            </a:pPr>
            <a:r>
              <a:rPr lang="el-GR" sz="2000" b="1" dirty="0"/>
              <a:t>Ειδική μνεία για</a:t>
            </a:r>
            <a:r>
              <a:rPr lang="en-US" sz="2000" b="1" dirty="0"/>
              <a:t>:</a:t>
            </a:r>
            <a:endParaRPr lang="el-GR" sz="2000" b="1" dirty="0"/>
          </a:p>
          <a:p>
            <a:pPr marL="457200" indent="-457200">
              <a:buAutoNum type="arabicParenR"/>
            </a:pPr>
            <a:r>
              <a:rPr lang="en-US" sz="2000" dirty="0"/>
              <a:t>Jure </a:t>
            </a:r>
            <a:r>
              <a:rPr lang="en-US" sz="2000" dirty="0" err="1"/>
              <a:t>Leskovec</a:t>
            </a:r>
            <a:r>
              <a:rPr lang="en-US" sz="2000" dirty="0"/>
              <a:t>, Anand Rajaraman, Jeff Ullman, Mining of Massive Datasets (2nd edition), Stanford University, </a:t>
            </a:r>
            <a:r>
              <a:rPr lang="en-US" sz="2000" dirty="0">
                <a:hlinkClick r:id="rId2"/>
              </a:rPr>
              <a:t>http://www.mmds.org</a:t>
            </a:r>
            <a:endParaRPr lang="en-US" sz="2000" dirty="0"/>
          </a:p>
          <a:p>
            <a:pPr marL="457200" indent="-457200">
              <a:buFont typeface="Arial" pitchFamily="34" charset="0"/>
              <a:buAutoNum type="arabicParenR"/>
            </a:pPr>
            <a:r>
              <a:rPr lang="en-US" sz="2000" dirty="0"/>
              <a:t>M</a:t>
            </a:r>
            <a:r>
              <a:rPr lang="el-GR" sz="2000" dirty="0"/>
              <a:t>. </a:t>
            </a:r>
            <a:r>
              <a:rPr lang="en-US" sz="2000" dirty="0"/>
              <a:t>North</a:t>
            </a:r>
            <a:r>
              <a:rPr lang="el-GR" sz="2000" dirty="0"/>
              <a:t>, </a:t>
            </a:r>
            <a:r>
              <a:rPr lang="en-US" sz="2000" dirty="0"/>
              <a:t>Data Mining for the Masses, This book is licensed under a Creative Commons Attribution 3.0 License </a:t>
            </a:r>
            <a:r>
              <a:rPr lang="en-US" sz="2000" dirty="0">
                <a:hlinkClick r:id="rId3"/>
              </a:rPr>
              <a:t>https://docs.rapidminer.com/downloads/DataMiningForTheMasses.pdf</a:t>
            </a:r>
            <a:r>
              <a:rPr lang="en-US" sz="2000" dirty="0"/>
              <a:t> </a:t>
            </a:r>
          </a:p>
          <a:p>
            <a:pPr marL="457200" indent="-457200">
              <a:buFont typeface="Arial" pitchFamily="34" charset="0"/>
              <a:buAutoNum type="arabicParenR"/>
            </a:pPr>
            <a:r>
              <a:rPr lang="en-US" altLang="el-GR" sz="2000" dirty="0" err="1"/>
              <a:t>Jiawei</a:t>
            </a:r>
            <a:r>
              <a:rPr lang="en-US" altLang="el-GR" sz="2000" dirty="0"/>
              <a:t> Han, Micheline </a:t>
            </a:r>
            <a:r>
              <a:rPr lang="en-US" altLang="el-GR" sz="2000" dirty="0" err="1"/>
              <a:t>Kamber</a:t>
            </a:r>
            <a:r>
              <a:rPr lang="en-US" altLang="el-GR" sz="2000" dirty="0"/>
              <a:t> and Jian Pei, Data Mining: Concepts and Techniques, 3rd ed., Morgan Kaufmann Publishers, July 2011. ISBN 978-0123814791 </a:t>
            </a:r>
            <a:r>
              <a:rPr lang="en-US" altLang="el-GR" sz="2000" dirty="0">
                <a:latin typeface="Times New Roman" panose="02020603050405020304" pitchFamily="18" charset="0"/>
                <a:cs typeface="Times New Roman" panose="02020603050405020304" pitchFamily="18" charset="0"/>
              </a:rPr>
              <a:t>(slides </a:t>
            </a:r>
            <a:r>
              <a:rPr lang="en-US" altLang="el-GR" sz="2000" dirty="0">
                <a:latin typeface="+mj-lt"/>
                <a:cs typeface="Times New Roman" panose="02020603050405020304" pitchFamily="18" charset="0"/>
                <a:hlinkClick r:id="rId4"/>
              </a:rPr>
              <a:t>https://hanj.cs.illinois.edu/bk3/bk3_slidesindex.htm</a:t>
            </a:r>
            <a:r>
              <a:rPr lang="en-US" altLang="el-GR" sz="2000" dirty="0">
                <a:latin typeface="+mj-lt"/>
                <a:cs typeface="Times New Roman" panose="02020603050405020304" pitchFamily="18" charset="0"/>
              </a:rPr>
              <a:t>)</a:t>
            </a:r>
          </a:p>
          <a:p>
            <a:pPr>
              <a:buNone/>
            </a:pPr>
            <a:r>
              <a:rPr lang="en-US" sz="1600" dirty="0">
                <a:latin typeface="+mj-lt"/>
                <a:hlinkClick r:id="rId5"/>
              </a:rPr>
              <a:t>Data Mining. Concepts and Techniques, 3rd Edition (The Morgan Kaufmann Series in Data Management Systems) (sabanciuniv.edu)</a:t>
            </a:r>
            <a:endParaRPr lang="el-GR" altLang="el-GR" sz="1600" b="1" dirty="0">
              <a:latin typeface="+mj-lt"/>
              <a:cs typeface="Times New Roman" panose="02020603050405020304" pitchFamily="18" charset="0"/>
            </a:endParaRPr>
          </a:p>
          <a:p>
            <a:pPr>
              <a:buNone/>
            </a:pPr>
            <a:r>
              <a:rPr lang="el-GR" sz="1600" dirty="0"/>
              <a:t>      </a:t>
            </a:r>
            <a:endParaRPr lang="en-US" sz="16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3061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1603</TotalTime>
  <Words>6047</Words>
  <Application>Microsoft Macintosh PowerPoint</Application>
  <PresentationFormat>On-screen Show (4:3)</PresentationFormat>
  <Paragraphs>633</Paragraphs>
  <Slides>76</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9" baseType="lpstr">
      <vt:lpstr>Arial Unicode MS</vt:lpstr>
      <vt:lpstr>Arial</vt:lpstr>
      <vt:lpstr>Arial</vt:lpstr>
      <vt:lpstr>Calibri</vt:lpstr>
      <vt:lpstr>Cambria</vt:lpstr>
      <vt:lpstr>Impact</vt:lpstr>
      <vt:lpstr>Monotype Sorts</vt:lpstr>
      <vt:lpstr>Symbol</vt:lpstr>
      <vt:lpstr>Tahoma</vt:lpstr>
      <vt:lpstr>Times New Roman</vt:lpstr>
      <vt:lpstr>Wingdings</vt:lpstr>
      <vt:lpstr>exo-opistho_simeiomata</vt:lpstr>
      <vt:lpstr>Clip</vt:lpstr>
      <vt:lpstr>Διαχείριση Δεδομένων  Μεγάλης Κλίμακας</vt:lpstr>
      <vt:lpstr>Εναρκτήρια συνάντηση</vt:lpstr>
      <vt:lpstr>Περιγραφή Μαθήματος</vt:lpstr>
      <vt:lpstr>Περίγραμμα ύλης µαθήµατος (Syllabus)</vt:lpstr>
      <vt:lpstr>Αξιολόγηση του μαθήματος</vt:lpstr>
      <vt:lpstr>Βιβλιογραφία</vt:lpstr>
      <vt:lpstr>Ενδεικτική Βιβλιογραφία</vt:lpstr>
      <vt:lpstr>Ενδεικτική Βιβλιογραφία</vt:lpstr>
      <vt:lpstr>Ενδεικτική Βιβλιογραφία</vt:lpstr>
      <vt:lpstr>Τι είναι μεγάλο;</vt:lpstr>
      <vt:lpstr>Big Data 3Vs</vt:lpstr>
      <vt:lpstr>Volume: Μεγάλος όγκος</vt:lpstr>
      <vt:lpstr>Variety: ποικιλία </vt:lpstr>
      <vt:lpstr>Variety: Ποικιλία </vt:lpstr>
      <vt:lpstr>Velocity: ταχύτητα</vt:lpstr>
      <vt:lpstr>Νέες διαστάσεις (6V)</vt:lpstr>
      <vt:lpstr>Περισσότερα V’s</vt:lpstr>
      <vt:lpstr>Το Επιχειρηματικό Περιβάλλον</vt:lpstr>
      <vt:lpstr>Στρατηγική ανάλυση </vt:lpstr>
      <vt:lpstr>  πελάτες, προϊόντα, προώθηση προϊόντος και έσοδα, περιθώρια κέρδους κ.λπ.</vt:lpstr>
      <vt:lpstr>Επιχειρήσεις και Big Data</vt:lpstr>
      <vt:lpstr>PowerPoint Presentation</vt:lpstr>
      <vt:lpstr>PowerPoint Presentation</vt:lpstr>
      <vt:lpstr>Knowledge Management   πρακτική προσέγγιση a practitioner’s approach</vt:lpstr>
      <vt:lpstr>Τύποι γνώσης - Types of Knowledge</vt:lpstr>
      <vt:lpstr>PowerPoint Presentation</vt:lpstr>
      <vt:lpstr>Nonaka’s four models of knowledge  conversion explanation</vt:lpstr>
      <vt:lpstr>PowerPoint Presentation</vt:lpstr>
      <vt:lpstr>PowerPoint Presentation</vt:lpstr>
      <vt:lpstr>Τι είναι Data Mining</vt:lpstr>
      <vt:lpstr>PowerPoint Presentation</vt:lpstr>
      <vt:lpstr>Knowledge Discovery</vt:lpstr>
      <vt:lpstr>Knowledge Discovery (KDD) Process</vt:lpstr>
      <vt:lpstr>Κατηγοριοποίηση</vt:lpstr>
      <vt:lpstr>CRISP-DM Conceptual Model Cross-industry standard process for data mining</vt:lpstr>
      <vt:lpstr>CRISP-DM Step 1:  Business (Organizational) Understanding </vt:lpstr>
      <vt:lpstr> CRISP-DM Step 2:  Data Understanding  </vt:lpstr>
      <vt:lpstr>   CRISP-DM Step 3: Data Preparation  (Data Mining for the Masses)   </vt:lpstr>
      <vt:lpstr>  CRISP-DM Step 4: Modeling  (Data Mining for the Masses)   </vt:lpstr>
      <vt:lpstr> CRISP-DM Step 4:  Modeling  </vt:lpstr>
      <vt:lpstr>PowerPoint Presentation</vt:lpstr>
      <vt:lpstr>Τι είναι Data Warehouse</vt:lpstr>
      <vt:lpstr>To summarize ...</vt:lpstr>
      <vt:lpstr>Αποθήκες δεδομένων (Data Warehouse) </vt:lpstr>
      <vt:lpstr>Αποθήκες δεδομένων </vt:lpstr>
      <vt:lpstr>PowerPoint Presentation</vt:lpstr>
      <vt:lpstr>PowerPoint Presentation</vt:lpstr>
      <vt:lpstr>   Πολυδιάστατα δεδομένα Multidimensional Data</vt:lpstr>
      <vt:lpstr>Data Cube</vt:lpstr>
      <vt:lpstr>Multi-Dimensional Database (Cube)</vt:lpstr>
      <vt:lpstr>Data preparation, Data Mining models and methods</vt:lpstr>
      <vt:lpstr>Βασικά Στάδια κατά την Προετοιμασία των δεδομένων</vt:lpstr>
      <vt:lpstr>Καθαρισμός των Δεδομένων (cleaning)</vt:lpstr>
      <vt:lpstr>Ελλιπείς τιμές (missing values)</vt:lpstr>
      <vt:lpstr>Ελλιπείς τιμές (missing values)</vt:lpstr>
      <vt:lpstr>Δεδομένα με ακραίες τιμές (outliers)</vt:lpstr>
      <vt:lpstr>Διπλοεγγραφές</vt:lpstr>
      <vt:lpstr>Ομαδοποίηση (clustering)</vt:lpstr>
      <vt:lpstr>k-Means – centroid</vt:lpstr>
      <vt:lpstr>Δέντρο Αποφάσεων (ΔΑ)</vt:lpstr>
      <vt:lpstr>Δέντρο Αποφάσεων</vt:lpstr>
      <vt:lpstr>δέντρο αποφάσεων (ΔΑ)</vt:lpstr>
      <vt:lpstr>Δέντρο Αποφάσεων</vt:lpstr>
      <vt:lpstr>Δένδρα Απόφασης</vt:lpstr>
      <vt:lpstr>        GIGO, or Garbage In, Garbage Out.   Η ποιότητα των αποτελεσμάτων της εξόρυξης δεδομένων θα εξαρτηθεί άμεσα από την ποιότητα της συλλογής δεδομένων και την οργάνωσή τους.  </vt:lpstr>
      <vt:lpstr>Ορισμός Επιχειρηματικής Ευφυίας (Turban et al.)</vt:lpstr>
      <vt:lpstr>Ορισμός BI (Turban et al.)</vt:lpstr>
      <vt:lpstr>Data Mining in Business Intelligence </vt:lpstr>
      <vt:lpstr>Αρχιτεκτονική BI</vt:lpstr>
      <vt:lpstr>PowerPoint Presentation</vt:lpstr>
      <vt:lpstr>PowerPoint Presentation</vt:lpstr>
      <vt:lpstr>Αντιγραφή από manuals MySQL 8.0</vt:lpstr>
      <vt:lpstr>Document Store Concepts </vt:lpstr>
      <vt:lpstr>Προγραμματιστικό Μοντέλο MapReduce</vt:lpstr>
      <vt:lpstr>Υλοποιήσεις MapReduce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Periklis Andritsos</cp:lastModifiedBy>
  <cp:revision>192</cp:revision>
  <dcterms:created xsi:type="dcterms:W3CDTF">2014-10-20T11:54:42Z</dcterms:created>
  <dcterms:modified xsi:type="dcterms:W3CDTF">2023-03-09T15:06:32Z</dcterms:modified>
</cp:coreProperties>
</file>