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96" r:id="rId8"/>
    <p:sldId id="276" r:id="rId9"/>
    <p:sldId id="295" r:id="rId10"/>
    <p:sldId id="304" r:id="rId11"/>
    <p:sldId id="277" r:id="rId12"/>
    <p:sldId id="278" r:id="rId13"/>
    <p:sldId id="279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5A5E80B-5087-496D-B0AE-E714910B9DF6}" type="datetimeFigureOut">
              <a:rPr lang="el-GR" smtClean="0"/>
              <a:pPr/>
              <a:t>16/10/2019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23528" y="2060848"/>
            <a:ext cx="8458200" cy="1470025"/>
          </a:xfrm>
        </p:spPr>
        <p:txBody>
          <a:bodyPr/>
          <a:lstStyle/>
          <a:p>
            <a:r>
              <a:rPr lang="el-GR" dirty="0" smtClean="0"/>
              <a:t>Ενότητα 1: Εισαγωγή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4149080"/>
            <a:ext cx="6228184" cy="1440160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Εισαγωγή στην Μικροβιολογία Τροφίμων</a:t>
            </a:r>
          </a:p>
          <a:p>
            <a:r>
              <a:rPr lang="el-GR" dirty="0" smtClean="0"/>
              <a:t>Τμήμα Επιστήμης και Τεχνολογίας Τροφίμων</a:t>
            </a:r>
          </a:p>
          <a:p>
            <a:r>
              <a:rPr lang="el-GR" dirty="0" smtClean="0"/>
              <a:t>Πανεπιστήμιο Δυτικής Αττικής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</a:t>
            </a:fld>
            <a:endParaRPr lang="el-GR" dirty="0"/>
          </a:p>
        </p:txBody>
      </p:sp>
      <p:pic>
        <p:nvPicPr>
          <p:cNvPr id="38914" name="Picture 2" descr="Image result for acetobac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8640"/>
            <a:ext cx="3263779" cy="2204864"/>
          </a:xfrm>
          <a:prstGeom prst="rect">
            <a:avLst/>
          </a:prstGeom>
          <a:noFill/>
        </p:spPr>
      </p:pic>
      <p:pic>
        <p:nvPicPr>
          <p:cNvPr id="38916" name="Picture 4" descr="Image result for saccharomyces cerevisiae w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547788" cy="2348880"/>
          </a:xfrm>
          <a:prstGeom prst="rect">
            <a:avLst/>
          </a:prstGeom>
          <a:noFill/>
        </p:spPr>
      </p:pic>
      <p:pic>
        <p:nvPicPr>
          <p:cNvPr id="38918" name="Picture 6" descr="Image result for bacterial colo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50" y="4005064"/>
            <a:ext cx="2609850" cy="2609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5123" name="Picture 3" descr="p28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4128"/>
            <a:ext cx="7189564" cy="551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10</a:t>
            </a:fld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0" y="2924944"/>
            <a:ext cx="403244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400" b="1" dirty="0" err="1" smtClean="0"/>
              <a:t>Φάγος</a:t>
            </a:r>
            <a:r>
              <a:rPr lang="el-GR" sz="2400" b="1" dirty="0" smtClean="0"/>
              <a:t> λ (βακτηριοφάγος ιός) </a:t>
            </a:r>
            <a:endParaRPr lang="en-US" sz="2400" b="1" dirty="0" smtClean="0"/>
          </a:p>
          <a:p>
            <a:r>
              <a:rPr lang="el-GR" sz="2400" b="1" dirty="0" smtClean="0"/>
              <a:t>65 </a:t>
            </a:r>
            <a:r>
              <a:rPr lang="en-US" sz="2400" b="1" dirty="0" smtClean="0"/>
              <a:t>nm</a:t>
            </a:r>
            <a:endParaRPr lang="el-GR" sz="2400" b="1" dirty="0"/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V="1">
            <a:off x="3779912" y="3068960"/>
            <a:ext cx="2088232" cy="648072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Βέλος προς τα κάτω"/>
          <p:cNvSpPr/>
          <p:nvPr/>
        </p:nvSpPr>
        <p:spPr>
          <a:xfrm>
            <a:off x="1547664" y="4149080"/>
            <a:ext cx="504056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6588224" y="1124744"/>
            <a:ext cx="255577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Ευκαρυωτικό</a:t>
            </a:r>
            <a:r>
              <a:rPr lang="el-GR" sz="2000" b="1" dirty="0" smtClean="0"/>
              <a:t> κύτταρο</a:t>
            </a:r>
            <a:endParaRPr lang="el-GR" sz="2000" b="1" dirty="0"/>
          </a:p>
        </p:txBody>
      </p:sp>
      <p:sp>
        <p:nvSpPr>
          <p:cNvPr id="12" name="11 - Βέλος προς τα κάτω"/>
          <p:cNvSpPr/>
          <p:nvPr/>
        </p:nvSpPr>
        <p:spPr>
          <a:xfrm>
            <a:off x="7308304" y="1988840"/>
            <a:ext cx="2880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6876256" y="4077072"/>
            <a:ext cx="226774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προκαρυωτικό</a:t>
            </a:r>
            <a:r>
              <a:rPr lang="el-GR" sz="2000" b="1" dirty="0" smtClean="0"/>
              <a:t> κύτταρο</a:t>
            </a:r>
            <a:endParaRPr lang="el-GR" sz="2000" b="1" dirty="0"/>
          </a:p>
        </p:txBody>
      </p:sp>
      <p:cxnSp>
        <p:nvCxnSpPr>
          <p:cNvPr id="15" name="14 - Ευθύγραμμο βέλος σύνδεσης"/>
          <p:cNvCxnSpPr/>
          <p:nvPr/>
        </p:nvCxnSpPr>
        <p:spPr>
          <a:xfrm flipH="1" flipV="1">
            <a:off x="6444208" y="3933056"/>
            <a:ext cx="360040" cy="50405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TextBox"/>
          <p:cNvSpPr txBox="1"/>
          <p:nvPr/>
        </p:nvSpPr>
        <p:spPr>
          <a:xfrm>
            <a:off x="0" y="404665"/>
            <a:ext cx="6948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Σύγκριση μεγέθους μεταξύ ενός βακτηρίου, ενός </a:t>
            </a:r>
            <a:r>
              <a:rPr lang="el-GR" sz="2400" b="1" dirty="0" err="1" smtClean="0"/>
              <a:t>ευκαρυωτικού</a:t>
            </a:r>
            <a:r>
              <a:rPr lang="el-GR" sz="2400" b="1" dirty="0" smtClean="0"/>
              <a:t> κυττάρου και ενός ιού </a:t>
            </a:r>
            <a:endParaRPr lang="el-G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/>
          <a:lstStyle/>
          <a:p>
            <a:r>
              <a:rPr lang="el-GR" dirty="0" smtClean="0"/>
              <a:t>Οι μικροοργανισμοί </a:t>
            </a:r>
            <a:endParaRPr lang="el-GR" dirty="0"/>
          </a:p>
        </p:txBody>
      </p:sp>
      <p:sp>
        <p:nvSpPr>
          <p:cNvPr id="5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484784"/>
            <a:ext cx="7776864" cy="4325112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Είναι συνήθως </a:t>
            </a:r>
            <a:r>
              <a:rPr lang="el-GR" b="1" dirty="0" smtClean="0"/>
              <a:t>µ</a:t>
            </a:r>
            <a:r>
              <a:rPr lang="el-GR" b="1" dirty="0" err="1" smtClean="0"/>
              <a:t>ονοκύτταροι</a:t>
            </a:r>
            <a:r>
              <a:rPr lang="el-GR" dirty="0" smtClean="0"/>
              <a:t> </a:t>
            </a:r>
            <a:r>
              <a:rPr lang="el-GR" dirty="0" err="1" smtClean="0"/>
              <a:t>οργανισµοί</a:t>
            </a:r>
            <a:r>
              <a:rPr lang="el-GR" dirty="0" smtClean="0"/>
              <a:t> </a:t>
            </a:r>
            <a:r>
              <a:rPr lang="en-US" dirty="0" smtClean="0"/>
              <a:t> (</a:t>
            </a:r>
            <a:r>
              <a:rPr lang="el-GR" dirty="0" smtClean="0"/>
              <a:t>αποτελούνται από ένα κύτταρο όπως τα </a:t>
            </a:r>
            <a:r>
              <a:rPr lang="el-GR" dirty="0" smtClean="0"/>
              <a:t>βακτήρια</a:t>
            </a:r>
            <a:r>
              <a:rPr lang="en-US" dirty="0" smtClean="0"/>
              <a:t> </a:t>
            </a:r>
            <a:r>
              <a:rPr lang="el-GR" dirty="0" smtClean="0"/>
              <a:t>και οι ζύμες)</a:t>
            </a:r>
            <a:endParaRPr lang="en-US" dirty="0" smtClean="0"/>
          </a:p>
          <a:p>
            <a:pPr>
              <a:buNone/>
            </a:pPr>
            <a:endParaRPr lang="el-GR" dirty="0" smtClean="0"/>
          </a:p>
          <a:p>
            <a:r>
              <a:rPr lang="el-GR" dirty="0" smtClean="0"/>
              <a:t>ή </a:t>
            </a:r>
            <a:r>
              <a:rPr lang="el-GR" b="1" dirty="0" err="1" smtClean="0"/>
              <a:t>κοινοκυτταρικοί</a:t>
            </a:r>
            <a:r>
              <a:rPr lang="el-GR" dirty="0" smtClean="0"/>
              <a:t> χωρίς εγκάρσια </a:t>
            </a:r>
            <a:r>
              <a:rPr lang="el-GR" dirty="0" err="1" smtClean="0"/>
              <a:t>τοιχώµατα</a:t>
            </a:r>
            <a:r>
              <a:rPr lang="el-GR" dirty="0" smtClean="0"/>
              <a:t>  (όπως κάποιοι </a:t>
            </a:r>
            <a:r>
              <a:rPr lang="el-GR" dirty="0" smtClean="0"/>
              <a:t>νηματοειδείς μύκητες</a:t>
            </a:r>
            <a:r>
              <a:rPr lang="el-GR" dirty="0" smtClean="0"/>
              <a:t>)</a:t>
            </a:r>
            <a:endParaRPr lang="en-US" dirty="0" smtClean="0"/>
          </a:p>
          <a:p>
            <a:pPr>
              <a:buNone/>
            </a:pPr>
            <a:endParaRPr lang="el-GR" dirty="0" smtClean="0"/>
          </a:p>
          <a:p>
            <a:r>
              <a:rPr lang="el-GR" dirty="0" smtClean="0"/>
              <a:t>ή και </a:t>
            </a:r>
            <a:r>
              <a:rPr lang="el-GR" b="1" dirty="0" err="1" smtClean="0"/>
              <a:t>πολυκυτταρικοί</a:t>
            </a:r>
            <a:r>
              <a:rPr lang="el-GR" dirty="0" smtClean="0"/>
              <a:t> όπως οι νηματοειδείς μύκητες (μούχλες) χωρίς όµως διαφοροποίηση των κυττάρων για </a:t>
            </a:r>
            <a:r>
              <a:rPr lang="el-GR" dirty="0" err="1" smtClean="0"/>
              <a:t>σχηµατισµό</a:t>
            </a:r>
            <a:r>
              <a:rPr lang="el-GR" dirty="0" smtClean="0"/>
              <a:t> οργάνων ή ιστών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dirty="0"/>
              <a:t>BIOΛOΓIA TΩN MIKPOOPΓANIΣMΩN – ΠANEΠIΣTHMIAKEΣ EKΔOΣEIΣ KPHTHΣ</a:t>
            </a:r>
          </a:p>
        </p:txBody>
      </p:sp>
      <p:pic>
        <p:nvPicPr>
          <p:cNvPr id="10243" name="Picture 3" descr="p33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28600"/>
            <a:ext cx="529208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12</a:t>
            </a:fld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112474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Οι οργανισμοί κατατάσσονται σε ομάδες και ανάλογα με τον </a:t>
            </a:r>
            <a:r>
              <a:rPr lang="el-GR" sz="2400" u="sng" dirty="0" smtClean="0"/>
              <a:t>τρόπο πρόσληψης ενέργειας</a:t>
            </a:r>
            <a:endParaRPr lang="el-GR" sz="2400" u="sng" dirty="0"/>
          </a:p>
        </p:txBody>
      </p:sp>
      <p:sp>
        <p:nvSpPr>
          <p:cNvPr id="6" name="5 - TextBox"/>
          <p:cNvSpPr txBox="1"/>
          <p:nvPr/>
        </p:nvSpPr>
        <p:spPr>
          <a:xfrm>
            <a:off x="5076056" y="548680"/>
            <a:ext cx="2195736" cy="92333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Ενέργεια από χημικές ουσίες (πχ σάκχαρα)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4932040" y="2276872"/>
            <a:ext cx="2304256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χημειότροφοι</a:t>
            </a:r>
            <a:endParaRPr lang="el-GR" sz="20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7452320" y="1196752"/>
            <a:ext cx="15121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Ενέργεια από τον ήλιο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7164288" y="2276872"/>
            <a:ext cx="197971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φωτότροφοι</a:t>
            </a:r>
            <a:endParaRPr lang="el-GR" sz="20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3203848" y="3573016"/>
            <a:ext cx="2376264" cy="338554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l-GR" sz="1600" b="1" dirty="0" err="1" smtClean="0"/>
              <a:t>χημειοργανότροφοι</a:t>
            </a:r>
            <a:endParaRPr lang="el-GR" sz="16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5580112" y="3573016"/>
            <a:ext cx="2304256" cy="338554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l-GR" sz="1600" b="1" dirty="0" err="1" smtClean="0"/>
              <a:t>χημειολιθότροφοι</a:t>
            </a:r>
            <a:endParaRPr lang="el-GR" sz="16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9219" name="Picture 3" descr="p31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9144000" cy="402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323528" y="764704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800" dirty="0" smtClean="0"/>
              <a:t>Οι διάφορες κατηγορίες οργανισμών ταξινομούνται σε ένα «φυλογενετικό δένδρο της ζωής»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Θεωρείται ότι όλοι οι οργανισμοί έχουν προέλθει από έναν κοινό αρχέγονο πρόγονο.</a:t>
            </a:r>
            <a:endParaRPr lang="el-GR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3315" name="Picture 3" descr="p75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2971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p75b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770438"/>
            <a:ext cx="487680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07904" y="620688"/>
            <a:ext cx="518457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u="sng" dirty="0" smtClean="0"/>
              <a:t>1. Βακτήρια (</a:t>
            </a:r>
            <a:r>
              <a:rPr lang="el-GR" sz="2400" b="1" u="sng" dirty="0" err="1" smtClean="0"/>
              <a:t>προκαρυωτικοί</a:t>
            </a:r>
            <a:r>
              <a:rPr lang="el-GR" sz="2400" b="1" u="sng" dirty="0" smtClean="0"/>
              <a:t>)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400" dirty="0" smtClean="0"/>
              <a:t> </a:t>
            </a:r>
            <a:r>
              <a:rPr lang="el-GR" sz="1600" dirty="0" smtClean="0"/>
              <a:t>Πρόκειται για µ</a:t>
            </a:r>
            <a:r>
              <a:rPr lang="el-GR" sz="1600" dirty="0" err="1" smtClean="0"/>
              <a:t>ικροσκοπικούς</a:t>
            </a:r>
            <a:r>
              <a:rPr lang="el-GR" sz="1600" dirty="0" smtClean="0"/>
              <a:t> µ</a:t>
            </a:r>
            <a:r>
              <a:rPr lang="el-GR" sz="1600" dirty="0" err="1" smtClean="0"/>
              <a:t>ονοκύτταρους</a:t>
            </a:r>
            <a:r>
              <a:rPr lang="el-GR" sz="1600" dirty="0" smtClean="0"/>
              <a:t> </a:t>
            </a:r>
            <a:r>
              <a:rPr lang="el-GR" sz="1600" dirty="0" err="1" smtClean="0"/>
              <a:t>οργανισµούς</a:t>
            </a:r>
            <a:r>
              <a:rPr lang="el-GR" sz="1600" dirty="0" smtClean="0"/>
              <a:t>, που πολλαπλασιάζονται µε διαίρεση.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600" dirty="0" smtClean="0"/>
              <a:t>Δεν έχουν </a:t>
            </a:r>
            <a:r>
              <a:rPr lang="el-GR" sz="1600" dirty="0" err="1" smtClean="0"/>
              <a:t>διάκριτο</a:t>
            </a:r>
            <a:r>
              <a:rPr lang="el-GR" sz="1600" dirty="0" smtClean="0"/>
              <a:t> κυτταρικό πυρήνα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600" dirty="0" err="1" smtClean="0"/>
              <a:t>Εχουν</a:t>
            </a:r>
            <a:r>
              <a:rPr lang="el-GR" sz="1600" dirty="0" smtClean="0"/>
              <a:t> σχήμα σφαιρικό (κόκκοι), </a:t>
            </a:r>
            <a:r>
              <a:rPr lang="el-GR" sz="1600" dirty="0" err="1" smtClean="0"/>
              <a:t>ραβδόµορφο</a:t>
            </a:r>
            <a:r>
              <a:rPr lang="el-GR" sz="1600" dirty="0" smtClean="0"/>
              <a:t> ή σπειροειδές.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600" dirty="0" smtClean="0"/>
              <a:t>Τα σφαιρικά διαιρούνται προς κάθε επίπεδο και διακρίνονται σε </a:t>
            </a:r>
            <a:r>
              <a:rPr lang="el-GR" sz="1600" dirty="0" err="1" smtClean="0"/>
              <a:t>διπλόκοκκους</a:t>
            </a:r>
            <a:r>
              <a:rPr lang="el-GR" sz="1600" dirty="0" smtClean="0"/>
              <a:t>, </a:t>
            </a:r>
            <a:r>
              <a:rPr lang="el-GR" sz="1600" dirty="0" err="1" smtClean="0"/>
              <a:t>τετράκοκκους</a:t>
            </a:r>
            <a:r>
              <a:rPr lang="el-GR" sz="1600" dirty="0" smtClean="0"/>
              <a:t>, στρεπτόκοκκους και σταφυλόκοκκους.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600" dirty="0" smtClean="0"/>
              <a:t>Τα </a:t>
            </a:r>
            <a:r>
              <a:rPr lang="el-GR" sz="1600" dirty="0" err="1" smtClean="0"/>
              <a:t>ραβδόµορφα</a:t>
            </a:r>
            <a:r>
              <a:rPr lang="el-GR" sz="1600" dirty="0" smtClean="0"/>
              <a:t> διαιρούνται εγκάρσια και διακρίνονται σε </a:t>
            </a:r>
            <a:r>
              <a:rPr lang="el-GR" sz="1600" dirty="0" err="1" smtClean="0"/>
              <a:t>λεπτοτριχοειδή</a:t>
            </a:r>
            <a:r>
              <a:rPr lang="el-GR" sz="1600" dirty="0" smtClean="0"/>
              <a:t> </a:t>
            </a:r>
            <a:r>
              <a:rPr lang="el-GR" sz="1600" dirty="0" err="1" smtClean="0"/>
              <a:t>κλωστρίδια</a:t>
            </a:r>
            <a:r>
              <a:rPr lang="el-GR" sz="1600" dirty="0" smtClean="0"/>
              <a:t> (διόγκωση στο µέσο) </a:t>
            </a:r>
            <a:r>
              <a:rPr lang="el-GR" sz="1600" dirty="0" err="1" smtClean="0"/>
              <a:t>κεφαλοσπόρια</a:t>
            </a:r>
            <a:r>
              <a:rPr lang="el-GR" sz="1600" dirty="0" smtClean="0"/>
              <a:t> (διόγκωση στο άκρο).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600" dirty="0" smtClean="0"/>
              <a:t>Τα σπειροειδή είναι σαν τα </a:t>
            </a:r>
            <a:r>
              <a:rPr lang="el-GR" sz="1600" dirty="0" err="1" smtClean="0"/>
              <a:t>ραβδόµορφα</a:t>
            </a:r>
            <a:r>
              <a:rPr lang="el-GR" sz="1600" dirty="0" smtClean="0"/>
              <a:t> παρουσιάζουν όµως απολήξεις ή ελικοειδή περιστροφή και διακρίνονται σε δονάκια και </a:t>
            </a:r>
            <a:r>
              <a:rPr lang="el-GR" sz="1600" dirty="0" err="1" smtClean="0"/>
              <a:t>σπειρύλια</a:t>
            </a:r>
            <a:r>
              <a:rPr lang="el-GR" sz="1600" dirty="0" smtClean="0"/>
              <a:t>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7171" name="Picture 3" descr=" p105a.tif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2088"/>
            <a:ext cx="7391400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0" y="548680"/>
            <a:ext cx="8481120" cy="1512168"/>
          </a:xfrm>
        </p:spPr>
        <p:txBody>
          <a:bodyPr>
            <a:normAutofit/>
          </a:bodyPr>
          <a:lstStyle/>
          <a:p>
            <a:r>
              <a:rPr lang="el-GR" b="1" dirty="0" smtClean="0"/>
              <a:t>2. ΜΥΚΗΤΕΣ (</a:t>
            </a:r>
            <a:r>
              <a:rPr lang="en-US" b="1" dirty="0" smtClean="0"/>
              <a:t>fungi)</a:t>
            </a:r>
            <a:br>
              <a:rPr lang="en-US" b="1" dirty="0" smtClean="0"/>
            </a:br>
            <a:r>
              <a:rPr lang="el-GR" b="1" dirty="0" err="1" smtClean="0"/>
              <a:t>ευκαρυωτικοί</a:t>
            </a:r>
            <a:r>
              <a:rPr lang="en-US" b="1" dirty="0" smtClean="0"/>
              <a:t> </a:t>
            </a:r>
            <a:r>
              <a:rPr lang="el-GR" b="1" dirty="0" smtClean="0"/>
              <a:t>οργανισμοί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Πολύ μεγάλη ομάδα </a:t>
            </a:r>
            <a:r>
              <a:rPr lang="el-GR" dirty="0" err="1" smtClean="0"/>
              <a:t>ευκαρυωτικών</a:t>
            </a:r>
            <a:r>
              <a:rPr lang="el-GR" dirty="0" smtClean="0"/>
              <a:t> οργανισμών.</a:t>
            </a:r>
          </a:p>
          <a:p>
            <a:r>
              <a:rPr lang="el-GR" dirty="0" smtClean="0"/>
              <a:t>Διακρίνονται σε:</a:t>
            </a:r>
          </a:p>
          <a:p>
            <a:pPr lvl="1"/>
            <a:r>
              <a:rPr lang="el-GR" dirty="0" smtClean="0"/>
              <a:t>Νηματοειδείς μύκητες (ή </a:t>
            </a:r>
            <a:r>
              <a:rPr lang="el-GR" dirty="0" err="1" smtClean="0"/>
              <a:t>υφομύκητες</a:t>
            </a:r>
            <a:r>
              <a:rPr lang="el-GR" dirty="0" smtClean="0"/>
              <a:t> ή μούχλες, </a:t>
            </a:r>
            <a:r>
              <a:rPr lang="en-US" dirty="0" smtClean="0"/>
              <a:t>molds</a:t>
            </a:r>
            <a:r>
              <a:rPr lang="el-GR" dirty="0" smtClean="0"/>
              <a:t>, </a:t>
            </a:r>
            <a:r>
              <a:rPr lang="en-US" dirty="0" smtClean="0"/>
              <a:t>filamentous fungi)</a:t>
            </a:r>
          </a:p>
          <a:p>
            <a:pPr lvl="1"/>
            <a:r>
              <a:rPr lang="el-GR" dirty="0" smtClean="0"/>
              <a:t>Ζυμομύκητες (</a:t>
            </a:r>
            <a:r>
              <a:rPr lang="en-US" dirty="0" smtClean="0"/>
              <a:t>yeasts)</a:t>
            </a:r>
          </a:p>
          <a:p>
            <a:pPr lvl="1"/>
            <a:r>
              <a:rPr lang="el-GR" dirty="0" smtClean="0"/>
              <a:t>Μανιτάρια 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179512" y="240804"/>
            <a:ext cx="504056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2</a:t>
            </a:r>
            <a:r>
              <a:rPr lang="el-GR" sz="3200" b="1" baseline="30000" dirty="0" smtClean="0"/>
              <a:t>α</a:t>
            </a:r>
            <a:r>
              <a:rPr lang="el-GR" sz="3200" b="1" dirty="0" smtClean="0"/>
              <a:t>. Νηματοειδείς µ</a:t>
            </a:r>
            <a:r>
              <a:rPr lang="el-GR" sz="3200" b="1" dirty="0" err="1" smtClean="0"/>
              <a:t>ύκητες</a:t>
            </a:r>
            <a:r>
              <a:rPr lang="el-GR" sz="3200" b="1" dirty="0" smtClean="0"/>
              <a:t> (Μούχλες) 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Είναι πολυκύτταροι µ</a:t>
            </a:r>
            <a:r>
              <a:rPr lang="el-GR" sz="2400" dirty="0" err="1" smtClean="0"/>
              <a:t>ικροοργανισµοί</a:t>
            </a:r>
            <a:r>
              <a:rPr lang="el-GR" sz="2400" dirty="0" smtClean="0"/>
              <a:t> </a:t>
            </a:r>
            <a:r>
              <a:rPr lang="el-GR" sz="2400" dirty="0" err="1" smtClean="0"/>
              <a:t>νηµατοειδούς</a:t>
            </a:r>
            <a:r>
              <a:rPr lang="el-GR" sz="2400" dirty="0" smtClean="0"/>
              <a:t> µ</a:t>
            </a:r>
            <a:r>
              <a:rPr lang="el-GR" sz="2400" dirty="0" err="1" smtClean="0"/>
              <a:t>ορφής</a:t>
            </a:r>
            <a:r>
              <a:rPr lang="el-GR" sz="2400" dirty="0" smtClean="0"/>
              <a:t>. </a:t>
            </a:r>
          </a:p>
          <a:p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Αποτελούνται από ένα βλαστικό κι ένα καρποφόρο µ</a:t>
            </a:r>
            <a:r>
              <a:rPr lang="el-GR" sz="2400" dirty="0" err="1" smtClean="0"/>
              <a:t>έρος</a:t>
            </a:r>
            <a:r>
              <a:rPr lang="el-GR" sz="2400" dirty="0" smtClean="0"/>
              <a:t>. </a:t>
            </a:r>
          </a:p>
          <a:p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Το βλαστικό µ</a:t>
            </a:r>
            <a:r>
              <a:rPr lang="el-GR" sz="2400" dirty="0" err="1" smtClean="0"/>
              <a:t>έρος</a:t>
            </a:r>
            <a:r>
              <a:rPr lang="el-GR" sz="2400" dirty="0" smtClean="0"/>
              <a:t> </a:t>
            </a:r>
            <a:r>
              <a:rPr lang="el-GR" sz="2400" dirty="0" err="1" smtClean="0"/>
              <a:t>περιλαµβάνει</a:t>
            </a:r>
            <a:r>
              <a:rPr lang="el-GR" sz="2400" dirty="0"/>
              <a:t> </a:t>
            </a:r>
            <a:r>
              <a:rPr lang="el-GR" sz="2400" dirty="0" err="1" smtClean="0"/>
              <a:t>διακλαδωµένα</a:t>
            </a:r>
            <a:r>
              <a:rPr lang="el-GR" sz="2400" dirty="0" smtClean="0"/>
              <a:t> </a:t>
            </a:r>
            <a:r>
              <a:rPr lang="el-GR" sz="2400" dirty="0" err="1" smtClean="0"/>
              <a:t>νηµατοειδή</a:t>
            </a:r>
            <a:r>
              <a:rPr lang="el-GR" sz="2400" dirty="0" smtClean="0"/>
              <a:t> κύτταρα (</a:t>
            </a:r>
            <a:r>
              <a:rPr lang="el-GR" sz="2400" dirty="0" err="1" smtClean="0"/>
              <a:t>νηµατώδη</a:t>
            </a:r>
            <a:r>
              <a:rPr lang="el-GR" sz="2400" dirty="0" smtClean="0"/>
              <a:t> υφή) που </a:t>
            </a:r>
            <a:r>
              <a:rPr lang="el-GR" sz="2400" dirty="0" err="1" smtClean="0"/>
              <a:t>σχηµατίζουν</a:t>
            </a:r>
            <a:r>
              <a:rPr lang="el-GR" sz="2400" dirty="0" smtClean="0"/>
              <a:t> </a:t>
            </a:r>
            <a:r>
              <a:rPr lang="el-GR" sz="2400" b="1" dirty="0" smtClean="0"/>
              <a:t>µ</a:t>
            </a:r>
            <a:r>
              <a:rPr lang="el-GR" sz="2400" b="1" dirty="0" err="1" smtClean="0"/>
              <a:t>υκήλια</a:t>
            </a:r>
            <a:r>
              <a:rPr lang="el-GR" sz="2400" dirty="0" smtClean="0"/>
              <a:t>.</a:t>
            </a:r>
          </a:p>
          <a:p>
            <a:r>
              <a:rPr lang="el-GR" sz="24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Το καρποφόρο µ</a:t>
            </a:r>
            <a:r>
              <a:rPr lang="el-GR" sz="2400" dirty="0" err="1" smtClean="0"/>
              <a:t>έρος</a:t>
            </a:r>
            <a:r>
              <a:rPr lang="el-GR" sz="2400" dirty="0" smtClean="0"/>
              <a:t> αποτελεί µια </a:t>
            </a:r>
            <a:r>
              <a:rPr lang="el-GR" sz="2400" dirty="0" err="1" smtClean="0"/>
              <a:t>νηµατώδη</a:t>
            </a:r>
            <a:r>
              <a:rPr lang="el-GR" sz="2400" dirty="0" smtClean="0"/>
              <a:t> υφή που </a:t>
            </a:r>
            <a:r>
              <a:rPr lang="el-GR" sz="2400" dirty="0" err="1" smtClean="0"/>
              <a:t>σχηµατίζει</a:t>
            </a:r>
            <a:r>
              <a:rPr lang="el-GR" sz="2400" dirty="0" smtClean="0"/>
              <a:t> </a:t>
            </a:r>
            <a:r>
              <a:rPr lang="el-GR" sz="2400" b="1" dirty="0" smtClean="0"/>
              <a:t>σπόρια</a:t>
            </a:r>
            <a:r>
              <a:rPr lang="el-GR" sz="2400" dirty="0" smtClean="0"/>
              <a:t> (</a:t>
            </a:r>
            <a:r>
              <a:rPr lang="el-GR" sz="2400" b="1" dirty="0" err="1" smtClean="0"/>
              <a:t>κονιδιοφόρος</a:t>
            </a:r>
            <a:r>
              <a:rPr lang="el-GR" sz="2400" dirty="0" smtClean="0"/>
              <a:t>).</a:t>
            </a:r>
            <a:endParaRPr lang="el-GR" sz="2400" dirty="0"/>
          </a:p>
        </p:txBody>
      </p:sp>
      <p:pic>
        <p:nvPicPr>
          <p:cNvPr id="3" name="Picture 3" descr="p561.tif 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196752"/>
            <a:ext cx="3312368" cy="541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17</a:t>
            </a:fld>
            <a:endParaRPr lang="el-GR"/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flipV="1">
            <a:off x="5076056" y="4293096"/>
            <a:ext cx="1800200" cy="208823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- TextBox"/>
          <p:cNvSpPr txBox="1"/>
          <p:nvPr/>
        </p:nvSpPr>
        <p:spPr>
          <a:xfrm>
            <a:off x="5940152" y="62068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Μύκητες του γένους </a:t>
            </a:r>
            <a:r>
              <a:rPr lang="en-US" b="1" i="1" dirty="0" err="1" smtClean="0"/>
              <a:t>Aspergillus</a:t>
            </a:r>
            <a:endParaRPr lang="el-GR" b="1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3075" name="Picture 3" descr=" p562c.tif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700808"/>
            <a:ext cx="489654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3528" y="692696"/>
            <a:ext cx="35283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/>
              <a:t>2β. </a:t>
            </a:r>
            <a:r>
              <a:rPr lang="el-GR" sz="2400" b="1" dirty="0" err="1" smtClean="0"/>
              <a:t>Ζυµοµύκητες</a:t>
            </a:r>
            <a:r>
              <a:rPr lang="el-GR" sz="2400" b="1" dirty="0" smtClean="0"/>
              <a:t> (Ζύμες)</a:t>
            </a:r>
          </a:p>
          <a:p>
            <a:endParaRPr lang="el-GR" sz="2000" b="1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Πρόκειται για μονοκύτταρους µ</a:t>
            </a:r>
            <a:r>
              <a:rPr lang="el-GR" sz="2000" dirty="0" err="1" smtClean="0"/>
              <a:t>ικροοργανισµούς</a:t>
            </a:r>
            <a:r>
              <a:rPr lang="el-GR" sz="2000" dirty="0" smtClean="0"/>
              <a:t>. </a:t>
            </a:r>
          </a:p>
          <a:p>
            <a:endParaRPr lang="el-GR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Το </a:t>
            </a:r>
            <a:r>
              <a:rPr lang="el-GR" sz="2000" dirty="0" smtClean="0"/>
              <a:t>µ</a:t>
            </a:r>
            <a:r>
              <a:rPr lang="el-GR" sz="2000" dirty="0" err="1" smtClean="0"/>
              <a:t>έγεθος</a:t>
            </a:r>
            <a:r>
              <a:rPr lang="el-GR" sz="2000" dirty="0" smtClean="0"/>
              <a:t> </a:t>
            </a:r>
            <a:r>
              <a:rPr lang="el-GR" sz="2000" dirty="0" smtClean="0"/>
              <a:t>τους ποικίλλει από 2-8 µm, ενώ ο </a:t>
            </a:r>
            <a:r>
              <a:rPr lang="el-GR" sz="2000" dirty="0" err="1" smtClean="0"/>
              <a:t>πολλαπλασιασµός</a:t>
            </a:r>
            <a:r>
              <a:rPr lang="el-GR" sz="2000" dirty="0" smtClean="0"/>
              <a:t> τους γίνεται µε εκβλάστηση, </a:t>
            </a:r>
            <a:r>
              <a:rPr lang="el-GR" sz="2000" dirty="0" err="1" smtClean="0"/>
              <a:t>διχοτόµηση</a:t>
            </a:r>
            <a:r>
              <a:rPr lang="el-GR" sz="2000" dirty="0" smtClean="0"/>
              <a:t> (</a:t>
            </a:r>
            <a:r>
              <a:rPr lang="el-GR" sz="2000" dirty="0" err="1" smtClean="0"/>
              <a:t>σχιζοµύκητες</a:t>
            </a:r>
            <a:r>
              <a:rPr lang="el-GR" sz="2000" dirty="0" smtClean="0"/>
              <a:t>) ή σπορογονία (</a:t>
            </a:r>
            <a:r>
              <a:rPr lang="el-GR" sz="2000" dirty="0" err="1" smtClean="0"/>
              <a:t>δυσµενείς</a:t>
            </a:r>
            <a:r>
              <a:rPr lang="el-GR" sz="2000" dirty="0" smtClean="0"/>
              <a:t> συνθήκες).</a:t>
            </a:r>
          </a:p>
          <a:p>
            <a:endParaRPr lang="el-GR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 Μπορεί να είναι σπορογόνοι ή και άσποροι</a:t>
            </a:r>
            <a:endParaRPr lang="el-GR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4339" name="Picture 3" descr="p555.tif 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8532440" cy="342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40466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3. ΠΡΩΤΙΣΤΑ   (</a:t>
            </a:r>
            <a:r>
              <a:rPr lang="el-GR" sz="2400" b="1" dirty="0" err="1" smtClean="0"/>
              <a:t>Ευκαρυωτικά</a:t>
            </a:r>
            <a:r>
              <a:rPr lang="el-GR" sz="2400" b="1" dirty="0" smtClean="0"/>
              <a:t>)</a:t>
            </a:r>
          </a:p>
          <a:p>
            <a:r>
              <a:rPr lang="el-GR" sz="2400" b="1" dirty="0" smtClean="0"/>
              <a:t>Στην κατηγορία  αυτή ανήκουν τα παράσιτα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19</a:t>
            </a:fld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179512" y="422108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αμοιβάδα</a:t>
            </a:r>
            <a:endParaRPr lang="el-GR" sz="3600" dirty="0"/>
          </a:p>
        </p:txBody>
      </p:sp>
      <p:sp>
        <p:nvSpPr>
          <p:cNvPr id="8" name="7 - Βέλος προς τα επάνω"/>
          <p:cNvSpPr/>
          <p:nvPr/>
        </p:nvSpPr>
        <p:spPr>
          <a:xfrm>
            <a:off x="971600" y="3284984"/>
            <a:ext cx="504056" cy="9361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TextBox"/>
          <p:cNvSpPr txBox="1"/>
          <p:nvPr/>
        </p:nvSpPr>
        <p:spPr>
          <a:xfrm>
            <a:off x="1259632" y="508518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Paramecium</a:t>
            </a:r>
            <a:r>
              <a:rPr lang="en-US" sz="3600" dirty="0" smtClean="0"/>
              <a:t> (</a:t>
            </a:r>
            <a:r>
              <a:rPr lang="el-GR" sz="3600" dirty="0" smtClean="0"/>
              <a:t>βλεφαριδοφόρο)</a:t>
            </a:r>
            <a:endParaRPr lang="el-GR" sz="3600" dirty="0"/>
          </a:p>
        </p:txBody>
      </p:sp>
      <p:sp>
        <p:nvSpPr>
          <p:cNvPr id="10" name="9 - Βέλος προς τα επάνω"/>
          <p:cNvSpPr/>
          <p:nvPr/>
        </p:nvSpPr>
        <p:spPr>
          <a:xfrm>
            <a:off x="2987824" y="3356992"/>
            <a:ext cx="576064" cy="18002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3635896" y="436510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Μαστιγοφόρο</a:t>
            </a:r>
            <a:endParaRPr lang="el-GR" sz="3600" dirty="0"/>
          </a:p>
        </p:txBody>
      </p:sp>
      <p:sp>
        <p:nvSpPr>
          <p:cNvPr id="12" name="11 - TextBox"/>
          <p:cNvSpPr txBox="1"/>
          <p:nvPr/>
        </p:nvSpPr>
        <p:spPr>
          <a:xfrm>
            <a:off x="6156176" y="5085184"/>
            <a:ext cx="2987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Plasmodium </a:t>
            </a:r>
            <a:r>
              <a:rPr lang="en-US" sz="3600" i="1" dirty="0" err="1" smtClean="0"/>
              <a:t>vivax</a:t>
            </a:r>
            <a:r>
              <a:rPr lang="en-US" sz="3600" i="1" dirty="0" smtClean="0"/>
              <a:t> </a:t>
            </a:r>
            <a:r>
              <a:rPr lang="en-US" sz="3600" dirty="0" smtClean="0"/>
              <a:t>(</a:t>
            </a:r>
            <a:r>
              <a:rPr lang="el-GR" sz="3600" dirty="0" err="1" smtClean="0"/>
              <a:t>σπορόζωο</a:t>
            </a:r>
            <a:r>
              <a:rPr lang="el-GR" sz="3600" dirty="0" smtClean="0"/>
              <a:t>)</a:t>
            </a:r>
            <a:endParaRPr lang="el-GR" sz="3600" dirty="0"/>
          </a:p>
        </p:txBody>
      </p:sp>
      <p:sp>
        <p:nvSpPr>
          <p:cNvPr id="14" name="13 - Βέλος προς τα επάνω"/>
          <p:cNvSpPr/>
          <p:nvPr/>
        </p:nvSpPr>
        <p:spPr>
          <a:xfrm>
            <a:off x="7380312" y="3356992"/>
            <a:ext cx="576064" cy="18002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Βέλος προς τα επάνω"/>
          <p:cNvSpPr/>
          <p:nvPr/>
        </p:nvSpPr>
        <p:spPr>
          <a:xfrm>
            <a:off x="5076056" y="3501008"/>
            <a:ext cx="504056" cy="9361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 dirty="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23528" y="980728"/>
            <a:ext cx="7848872" cy="175260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Μικροβιολογία: Η επιστήμη που μελετά τους μικροοργανισμούς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6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5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1600" y="188641"/>
            <a:ext cx="7628384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ΜΙΚΡΟΒΙΟΛΟΓΙΑ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2</a:t>
            </a:fld>
            <a:endParaRPr lang="el-GR" dirty="0"/>
          </a:p>
        </p:txBody>
      </p:sp>
      <p:pic>
        <p:nvPicPr>
          <p:cNvPr id="9" name="Picture 3" descr="CHAP-27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1"/>
            <a:ext cx="4427984" cy="349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www.ehagroup.com/resources/pathogens/images/yersinia-enterocolitica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060848"/>
            <a:ext cx="1905000" cy="2514600"/>
          </a:xfrm>
          <a:prstGeom prst="rect">
            <a:avLst/>
          </a:prstGeom>
          <a:noFill/>
        </p:spPr>
      </p:pic>
      <p:pic>
        <p:nvPicPr>
          <p:cNvPr id="11" name="Picture 4" descr="http://salmonella-typhi.wikispaces.com/file/view/salmonella_typhi.jpg/199669976/salmonella_typ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060848"/>
            <a:ext cx="2857500" cy="2695576"/>
          </a:xfrm>
          <a:prstGeom prst="rect">
            <a:avLst/>
          </a:prstGeom>
          <a:noFill/>
        </p:spPr>
      </p:pic>
      <p:pic>
        <p:nvPicPr>
          <p:cNvPr id="12" name="Picture 3" descr=" p562c.tif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581276"/>
            <a:ext cx="3096344" cy="227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 dirty="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0243" name="Picture 3" descr="p608.tif                                                       00055C86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417748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 p599b.tif                                                      00055C86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2389" y="2924944"/>
            <a:ext cx="2391611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47667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4. ΙΟΙ</a:t>
            </a:r>
            <a:endParaRPr lang="el-GR" sz="2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20</a:t>
            </a:fld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 flipH="1">
            <a:off x="3455368" y="836712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Οι ιοί είναι ενδοκυτταρικά παράσιτα</a:t>
            </a:r>
          </a:p>
          <a:p>
            <a:endParaRPr lang="el-GR" sz="2400" b="1" dirty="0" smtClean="0"/>
          </a:p>
          <a:p>
            <a:r>
              <a:rPr lang="el-GR" sz="2400" b="1" dirty="0" smtClean="0"/>
              <a:t>Οι ιοί προσβάλλουν κάθε τύπο οργανισμού από τα βακτήρια μέχρι τον άνθρωπο.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u="sng" dirty="0" smtClean="0"/>
              <a:t>Η μικροβιολογία Τροφίμων και Ποτών ασχολείται κυρίως με μικροοργανισμούς που μπορεί να είναι: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996952"/>
            <a:ext cx="5338936" cy="3577584"/>
          </a:xfrm>
        </p:spPr>
        <p:txBody>
          <a:bodyPr>
            <a:normAutofit fontScale="92500" lnSpcReduction="20000"/>
          </a:bodyPr>
          <a:lstStyle/>
          <a:p>
            <a:r>
              <a:rPr lang="el-GR" sz="4000" b="1" dirty="0" smtClean="0"/>
              <a:t>Ωφέλιμοι</a:t>
            </a:r>
            <a:r>
              <a:rPr lang="el-GR" sz="4000" dirty="0" smtClean="0"/>
              <a:t> </a:t>
            </a:r>
            <a:r>
              <a:rPr lang="el-GR" dirty="0" smtClean="0"/>
              <a:t>(παράγουν χρήσιμες ουσίες όπως η αλκοόλη)</a:t>
            </a:r>
          </a:p>
          <a:p>
            <a:pPr>
              <a:buNone/>
            </a:pPr>
            <a:endParaRPr lang="el-GR" dirty="0" smtClean="0"/>
          </a:p>
          <a:p>
            <a:r>
              <a:rPr lang="el-GR" sz="4000" b="1" dirty="0" err="1" smtClean="0"/>
              <a:t>Αλλοιωγόνοι</a:t>
            </a:r>
            <a:r>
              <a:rPr lang="el-GR" sz="4000" dirty="0" smtClean="0"/>
              <a:t> </a:t>
            </a:r>
            <a:r>
              <a:rPr lang="el-GR" dirty="0" smtClean="0"/>
              <a:t>(αλλοιώνουν την ποιότητα των τροφίμων ή ποτών)</a:t>
            </a:r>
          </a:p>
          <a:p>
            <a:r>
              <a:rPr lang="el-GR" sz="4000" b="1" dirty="0" smtClean="0"/>
              <a:t>Παθογόνοι</a:t>
            </a:r>
            <a:r>
              <a:rPr lang="el-GR" sz="4000" dirty="0" smtClean="0"/>
              <a:t> </a:t>
            </a:r>
            <a:r>
              <a:rPr lang="el-GR" sz="2600" dirty="0" smtClean="0"/>
              <a:t>(προκαλούν λοίμωξη)</a:t>
            </a:r>
            <a:endParaRPr lang="el-GR" sz="2600" dirty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5436096" y="3212976"/>
            <a:ext cx="370790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ΕΠΙΘΥΜΗΤΟΙ ΜΙΚΡΟΟΡΓΑΝΙΣΜΟΙ</a:t>
            </a:r>
            <a:endParaRPr lang="el-GR" sz="24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5580112" y="4941168"/>
            <a:ext cx="356388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ΑΝΕΠΙΘΥΜΗΤΟΙ ΜΙΚΡΟΟΡΓΑΝΙΣΜΟΙ</a:t>
            </a:r>
            <a:endParaRPr lang="el-GR" sz="2400" b="1" dirty="0"/>
          </a:p>
        </p:txBody>
      </p:sp>
      <p:sp>
        <p:nvSpPr>
          <p:cNvPr id="6" name="5 - Δεξιό άγκιστρο"/>
          <p:cNvSpPr/>
          <p:nvPr/>
        </p:nvSpPr>
        <p:spPr>
          <a:xfrm>
            <a:off x="5364088" y="4797152"/>
            <a:ext cx="288032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Δεξιό άγκιστρο"/>
          <p:cNvSpPr/>
          <p:nvPr/>
        </p:nvSpPr>
        <p:spPr>
          <a:xfrm>
            <a:off x="5076056" y="3212976"/>
            <a:ext cx="360040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251520" y="1052736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l-GR" sz="2800" dirty="0"/>
              <a:t>Ο όρος "µ</a:t>
            </a:r>
            <a:r>
              <a:rPr lang="el-GR" sz="2800" dirty="0" err="1"/>
              <a:t>ικρόβιο</a:t>
            </a:r>
            <a:r>
              <a:rPr lang="el-GR" sz="2800" dirty="0"/>
              <a:t>" ή "µ</a:t>
            </a:r>
            <a:r>
              <a:rPr lang="el-GR" sz="2800" dirty="0" err="1"/>
              <a:t>ικροοργανισµός</a:t>
            </a:r>
            <a:r>
              <a:rPr lang="el-GR" sz="2800" dirty="0"/>
              <a:t>" αφορά ένα σύνολο </a:t>
            </a:r>
            <a:r>
              <a:rPr lang="el-GR" sz="2800" dirty="0" err="1"/>
              <a:t>εµβίων</a:t>
            </a:r>
            <a:r>
              <a:rPr lang="el-GR" sz="2800" dirty="0"/>
              <a:t> όντων από διάφορες </a:t>
            </a:r>
            <a:r>
              <a:rPr lang="el-GR" sz="2800" dirty="0" err="1"/>
              <a:t>ταξινοµικές</a:t>
            </a:r>
            <a:r>
              <a:rPr lang="el-GR" sz="2800" dirty="0"/>
              <a:t> </a:t>
            </a:r>
            <a:r>
              <a:rPr lang="el-GR" sz="2800" dirty="0" err="1"/>
              <a:t>οµάδες</a:t>
            </a:r>
            <a:r>
              <a:rPr lang="el-GR" sz="2800" dirty="0"/>
              <a:t> µε </a:t>
            </a:r>
            <a:r>
              <a:rPr lang="el-GR" sz="2800" dirty="0" err="1"/>
              <a:t>ορισµένα</a:t>
            </a:r>
            <a:r>
              <a:rPr lang="el-GR" sz="2800" dirty="0"/>
              <a:t> κοινά χαρακτηριστικά.  </a:t>
            </a:r>
            <a:endParaRPr lang="el-GR" sz="2800" dirty="0" smtClean="0"/>
          </a:p>
        </p:txBody>
      </p:sp>
      <p:pic>
        <p:nvPicPr>
          <p:cNvPr id="3" name="Picture 3" descr="p67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2243" y="3789040"/>
            <a:ext cx="471141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251520" y="429309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2400" dirty="0" smtClean="0"/>
              <a:t>Η παρατήρηση των μικροοργανισμών γίνεται με το μικροσκόπιο</a:t>
            </a:r>
          </a:p>
          <a:p>
            <a:endParaRPr lang="el-GR" sz="2400" dirty="0"/>
          </a:p>
        </p:txBody>
      </p:sp>
      <p:sp>
        <p:nvSpPr>
          <p:cNvPr id="5" name="4 - Δεξιό βέλος"/>
          <p:cNvSpPr/>
          <p:nvPr/>
        </p:nvSpPr>
        <p:spPr>
          <a:xfrm>
            <a:off x="2627784" y="5229200"/>
            <a:ext cx="1512168" cy="8640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Παρατηρούμε τους μικροοργανισμούς με μικροσκόπιο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 smtClean="0"/>
              <a:t>Οι µ</a:t>
            </a:r>
            <a:r>
              <a:rPr lang="el-GR" dirty="0" err="1" smtClean="0"/>
              <a:t>ικροοργανισµοί</a:t>
            </a:r>
            <a:r>
              <a:rPr lang="el-GR" dirty="0" smtClean="0"/>
              <a:t> έχουν μικροσκοπικές διαστάσεις και είναι αόρατοι µε </a:t>
            </a:r>
            <a:r>
              <a:rPr lang="el-GR" dirty="0" err="1" smtClean="0"/>
              <a:t>γυµνό</a:t>
            </a:r>
            <a:r>
              <a:rPr lang="el-GR" dirty="0" smtClean="0"/>
              <a:t> </a:t>
            </a:r>
            <a:r>
              <a:rPr lang="el-GR" dirty="0" err="1" smtClean="0"/>
              <a:t>οφθαλµό</a:t>
            </a:r>
            <a:endParaRPr lang="en-US" dirty="0" smtClean="0"/>
          </a:p>
          <a:p>
            <a:pPr lvl="0">
              <a:buNone/>
            </a:pPr>
            <a:endParaRPr lang="el-GR" dirty="0" smtClean="0"/>
          </a:p>
          <a:p>
            <a:pPr lvl="0"/>
            <a:r>
              <a:rPr lang="el-GR" dirty="0" smtClean="0"/>
              <a:t>Μπορούμε να τους παρατηρήσουμε με το οπτικό μικροσκόπιο που έχει διακριτική ικανότητα ως 0.2 µ</a:t>
            </a:r>
            <a:r>
              <a:rPr lang="en-US" dirty="0" smtClean="0"/>
              <a:t>m</a:t>
            </a:r>
            <a:r>
              <a:rPr lang="el-GR" dirty="0" smtClean="0"/>
              <a:t>. </a:t>
            </a:r>
          </a:p>
          <a:p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106" y="764704"/>
            <a:ext cx="6320894" cy="569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251520" y="2492896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Οπτικό μικροσκόπιο από 0,2-100μ</a:t>
            </a:r>
            <a:r>
              <a:rPr lang="en-US" sz="2400" dirty="0" smtClean="0"/>
              <a:t>m</a:t>
            </a:r>
            <a:endParaRPr lang="el-GR" sz="2400" dirty="0"/>
          </a:p>
        </p:txBody>
      </p:sp>
      <p:sp>
        <p:nvSpPr>
          <p:cNvPr id="7" name="6 - Δεξιό βέλος"/>
          <p:cNvSpPr/>
          <p:nvPr/>
        </p:nvSpPr>
        <p:spPr>
          <a:xfrm>
            <a:off x="2195736" y="2924944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251520" y="4365104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 smtClean="0"/>
              <a:t>ηλεκτρονιακό</a:t>
            </a:r>
            <a:r>
              <a:rPr lang="el-GR" sz="2400" dirty="0" smtClean="0"/>
              <a:t> μικροσκόπιο για μεγέθη &lt;1μ</a:t>
            </a:r>
            <a:r>
              <a:rPr lang="en-US" sz="2400" dirty="0" smtClean="0"/>
              <a:t>m</a:t>
            </a:r>
            <a:endParaRPr lang="el-GR" sz="2400" dirty="0"/>
          </a:p>
        </p:txBody>
      </p:sp>
      <p:sp>
        <p:nvSpPr>
          <p:cNvPr id="9" name="8 - Δεξιό βέλος"/>
          <p:cNvSpPr/>
          <p:nvPr/>
        </p:nvSpPr>
        <p:spPr>
          <a:xfrm>
            <a:off x="1691680" y="5589240"/>
            <a:ext cx="100811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73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052736"/>
            <a:ext cx="3888432" cy="513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11560" y="1412776"/>
            <a:ext cx="338437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Παρατήρηση σε κλίμακα &lt;0,1 μ</a:t>
            </a:r>
            <a:r>
              <a:rPr lang="en-US" sz="2800" b="1" dirty="0" smtClean="0"/>
              <a:t>m:</a:t>
            </a:r>
          </a:p>
          <a:p>
            <a:r>
              <a:rPr lang="el-GR" sz="2400" dirty="0" smtClean="0"/>
              <a:t>Η παρατήρηση των οργανιδίων των κυττάρων και των ιών γίνεται με το </a:t>
            </a:r>
            <a:r>
              <a:rPr lang="el-GR" sz="2400" dirty="0" err="1" smtClean="0"/>
              <a:t>ηλεκτρονιακό</a:t>
            </a:r>
            <a:r>
              <a:rPr lang="el-GR" sz="2400" dirty="0" smtClean="0"/>
              <a:t> μικροσκόπιο</a:t>
            </a:r>
            <a:r>
              <a:rPr lang="en-US" sz="2400" dirty="0" smtClean="0"/>
              <a:t> </a:t>
            </a:r>
            <a:r>
              <a:rPr lang="el-GR" sz="2400" dirty="0" smtClean="0"/>
              <a:t>που χρησιμοποιεί επιταχυνόμενα ηλεκτρόνια ως πηγή φωτισμού και έχει πολύ υψηλή διακριτική ικανότητα</a:t>
            </a:r>
            <a:endParaRPr lang="el-GR" sz="24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251520" y="548680"/>
            <a:ext cx="7848872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l-GR" sz="2400" b="1" u="sng" dirty="0" smtClean="0"/>
              <a:t>4 ΚΑΤΗΓΟΡΙΕΣ ΜΙΚΡΟΟΡΓΑΝΙΣΜΩΝ </a:t>
            </a:r>
            <a:endParaRPr lang="en-US" sz="2400" b="1" u="sng" dirty="0" smtClean="0"/>
          </a:p>
          <a:p>
            <a:r>
              <a:rPr lang="el-GR" sz="2400" b="1" u="sng" dirty="0" smtClean="0"/>
              <a:t>που </a:t>
            </a:r>
            <a:r>
              <a:rPr lang="el-GR" sz="2400" b="1" u="sng" dirty="0" smtClean="0"/>
              <a:t>μελετάει η μικροβιολογία</a:t>
            </a:r>
          </a:p>
        </p:txBody>
      </p:sp>
      <p:sp>
        <p:nvSpPr>
          <p:cNvPr id="6" name="5 - Έλλειψη"/>
          <p:cNvSpPr/>
          <p:nvPr/>
        </p:nvSpPr>
        <p:spPr>
          <a:xfrm>
            <a:off x="179512" y="1844824"/>
            <a:ext cx="4464496" cy="1800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el-GR" sz="3200" dirty="0" smtClean="0">
                <a:solidFill>
                  <a:schemeClr val="tx1"/>
                </a:solidFill>
              </a:rPr>
              <a:t>ΒΑΚΤΗΡΙΑ</a:t>
            </a:r>
          </a:p>
          <a:p>
            <a:pPr marL="514350" indent="-514350" algn="ctr"/>
            <a:r>
              <a:rPr lang="el-GR" sz="3200" dirty="0" smtClean="0">
                <a:solidFill>
                  <a:schemeClr val="tx1"/>
                </a:solidFill>
              </a:rPr>
              <a:t>(</a:t>
            </a:r>
            <a:r>
              <a:rPr lang="el-GR" sz="3200" dirty="0" err="1" smtClean="0">
                <a:solidFill>
                  <a:schemeClr val="tx1"/>
                </a:solidFill>
              </a:rPr>
              <a:t>προκαρυώτες</a:t>
            </a:r>
            <a:r>
              <a:rPr lang="el-GR" sz="32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l-GR" dirty="0"/>
          </a:p>
        </p:txBody>
      </p:sp>
      <p:sp>
        <p:nvSpPr>
          <p:cNvPr id="7" name="6 - Έλλειψη"/>
          <p:cNvSpPr/>
          <p:nvPr/>
        </p:nvSpPr>
        <p:spPr>
          <a:xfrm>
            <a:off x="4644008" y="1772816"/>
            <a:ext cx="3672408" cy="194421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2) ΜΥΚΗΤΕΣ (και ΖΥΜΕΣ)</a:t>
            </a:r>
          </a:p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(</a:t>
            </a:r>
            <a:r>
              <a:rPr lang="el-GR" sz="2800" dirty="0" err="1" smtClean="0">
                <a:solidFill>
                  <a:schemeClr val="tx1"/>
                </a:solidFill>
              </a:rPr>
              <a:t>ευκαρυώτες</a:t>
            </a:r>
            <a:r>
              <a:rPr lang="el-GR" sz="28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l-GR" dirty="0"/>
          </a:p>
        </p:txBody>
      </p:sp>
      <p:sp>
        <p:nvSpPr>
          <p:cNvPr id="8" name="7 - Έλλειψη"/>
          <p:cNvSpPr/>
          <p:nvPr/>
        </p:nvSpPr>
        <p:spPr>
          <a:xfrm>
            <a:off x="467544" y="4077072"/>
            <a:ext cx="4104456" cy="194421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200" dirty="0" smtClean="0">
              <a:solidFill>
                <a:schemeClr val="tx1"/>
              </a:solidFill>
            </a:endParaRPr>
          </a:p>
          <a:p>
            <a:pPr algn="ctr"/>
            <a:r>
              <a:rPr lang="el-GR" sz="3200" dirty="0" smtClean="0">
                <a:solidFill>
                  <a:schemeClr val="tx1"/>
                </a:solidFill>
              </a:rPr>
              <a:t>3) ΠΡΩΤΙΣΤΑ</a:t>
            </a:r>
          </a:p>
          <a:p>
            <a:pPr algn="ctr"/>
            <a:r>
              <a:rPr lang="el-GR" sz="2000" dirty="0" smtClean="0">
                <a:solidFill>
                  <a:schemeClr val="tx1"/>
                </a:solidFill>
              </a:rPr>
              <a:t>(σε αυτή την κατηγορία ανήκουν τα πρωτόζωα που ονομάζονται και παράσιτα)</a:t>
            </a:r>
          </a:p>
          <a:p>
            <a:pPr algn="ctr"/>
            <a:endParaRPr lang="el-GR" dirty="0"/>
          </a:p>
        </p:txBody>
      </p:sp>
      <p:sp>
        <p:nvSpPr>
          <p:cNvPr id="9" name="8 - Έλλειψη"/>
          <p:cNvSpPr/>
          <p:nvPr/>
        </p:nvSpPr>
        <p:spPr>
          <a:xfrm>
            <a:off x="5004048" y="4077072"/>
            <a:ext cx="3312368" cy="18722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4) ΙΟΙ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</a:rPr>
              <a:t>(ενδοκυτταρικά παράσιτα)</a:t>
            </a:r>
          </a:p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92696"/>
            <a:ext cx="4788024" cy="1368152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Οι μικροοργανισμοί μπορεί να </a:t>
            </a:r>
            <a:r>
              <a:rPr lang="el-GR" u="sng" dirty="0" err="1" smtClean="0"/>
              <a:t>προκαρυωτικοί</a:t>
            </a:r>
            <a:r>
              <a:rPr lang="el-GR" u="sng" dirty="0" smtClean="0"/>
              <a:t> ή </a:t>
            </a:r>
            <a:r>
              <a:rPr lang="el-GR" u="sng" dirty="0" err="1" smtClean="0"/>
              <a:t>ευκαρυωτικοί</a:t>
            </a:r>
            <a:r>
              <a:rPr lang="el-GR" dirty="0" smtClean="0"/>
              <a:t>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-324544" y="2708920"/>
            <a:ext cx="4038600" cy="963552"/>
          </a:xfrm>
        </p:spPr>
        <p:txBody>
          <a:bodyPr>
            <a:normAutofit fontScale="85000" lnSpcReduction="10000"/>
          </a:bodyPr>
          <a:lstStyle/>
          <a:p>
            <a:r>
              <a:rPr lang="el-GR" sz="2400" dirty="0" smtClean="0"/>
              <a:t>Τα </a:t>
            </a:r>
            <a:r>
              <a:rPr lang="el-GR" sz="2400" b="1" dirty="0" smtClean="0"/>
              <a:t>βακτήρια</a:t>
            </a:r>
            <a:r>
              <a:rPr lang="el-GR" sz="2400" dirty="0" smtClean="0"/>
              <a:t> είναι </a:t>
            </a:r>
            <a:r>
              <a:rPr lang="el-GR" sz="2400" dirty="0" err="1" smtClean="0"/>
              <a:t>προκαρυωτικά</a:t>
            </a:r>
            <a:endParaRPr lang="el-GR" sz="2400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half" idx="2"/>
          </p:nvPr>
        </p:nvSpPr>
        <p:spPr>
          <a:xfrm>
            <a:off x="3779912" y="1628800"/>
            <a:ext cx="2376264" cy="1008112"/>
          </a:xfrm>
        </p:spPr>
        <p:txBody>
          <a:bodyPr>
            <a:normAutofit fontScale="85000" lnSpcReduction="10000"/>
          </a:bodyPr>
          <a:lstStyle/>
          <a:p>
            <a:r>
              <a:rPr lang="el-GR" sz="2400" dirty="0" smtClean="0"/>
              <a:t>Οι </a:t>
            </a:r>
            <a:r>
              <a:rPr lang="el-GR" sz="2400" b="1" dirty="0" smtClean="0"/>
              <a:t>ζύμες</a:t>
            </a:r>
            <a:r>
              <a:rPr lang="el-GR" sz="2400" dirty="0" smtClean="0"/>
              <a:t> και οι </a:t>
            </a:r>
            <a:r>
              <a:rPr lang="el-GR" sz="2400" b="1" dirty="0" smtClean="0"/>
              <a:t>μύκητες</a:t>
            </a:r>
            <a:r>
              <a:rPr lang="el-GR" sz="2400" dirty="0" smtClean="0"/>
              <a:t> είναι </a:t>
            </a:r>
            <a:r>
              <a:rPr lang="el-GR" sz="2400" dirty="0" err="1" smtClean="0"/>
              <a:t>ευκαρυωτικοί</a:t>
            </a:r>
            <a:endParaRPr lang="el-GR" sz="24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26626" name="Picture 2" descr="Image result for single cell organis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985792"/>
            <a:ext cx="1872208" cy="1872208"/>
          </a:xfrm>
          <a:prstGeom prst="rect">
            <a:avLst/>
          </a:prstGeom>
          <a:noFill/>
        </p:spPr>
      </p:pic>
      <p:pic>
        <p:nvPicPr>
          <p:cNvPr id="26628" name="Picture 4" descr="Image result for bacte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2445554" cy="1728192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660232" y="530120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Και τα </a:t>
            </a:r>
            <a:r>
              <a:rPr lang="el-GR" sz="2400" b="1" dirty="0" smtClean="0"/>
              <a:t>πρωτόζωα</a:t>
            </a:r>
            <a:endParaRPr lang="el-GR" sz="2400" b="1" dirty="0"/>
          </a:p>
        </p:txBody>
      </p:sp>
      <p:sp>
        <p:nvSpPr>
          <p:cNvPr id="10" name="9 - Αριστερό βέλος"/>
          <p:cNvSpPr/>
          <p:nvPr/>
        </p:nvSpPr>
        <p:spPr>
          <a:xfrm>
            <a:off x="6444208" y="6021288"/>
            <a:ext cx="720080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Picture 3" descr="p41a.tif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0665" y="404664"/>
            <a:ext cx="2823335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mage result for saccharomyces cerevisiae w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780928"/>
            <a:ext cx="2827815" cy="1872208"/>
          </a:xfrm>
          <a:prstGeom prst="rect">
            <a:avLst/>
          </a:prstGeom>
          <a:noFill/>
        </p:spPr>
      </p:pic>
      <p:sp>
        <p:nvSpPr>
          <p:cNvPr id="12" name="11 - Βέλος προς τα κάτω"/>
          <p:cNvSpPr/>
          <p:nvPr/>
        </p:nvSpPr>
        <p:spPr>
          <a:xfrm>
            <a:off x="827584" y="3429000"/>
            <a:ext cx="432048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683568" y="6211669"/>
            <a:ext cx="36724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 smtClean="0"/>
              <a:t>ΠΡΟΤΟΖΩΑ</a:t>
            </a:r>
            <a:r>
              <a:rPr lang="el-GR" dirty="0" smtClean="0"/>
              <a:t> (</a:t>
            </a:r>
            <a:r>
              <a:rPr lang="el-GR" dirty="0" err="1" smtClean="0"/>
              <a:t>ευκαρυωτικά</a:t>
            </a:r>
            <a:r>
              <a:rPr lang="el-GR" dirty="0" smtClean="0"/>
              <a:t> (βλεφαριδοφόρο </a:t>
            </a:r>
            <a:r>
              <a:rPr lang="en-US" i="1" dirty="0" smtClean="0"/>
              <a:t>Paramecium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14" name="13 - Δεξιό βέλος"/>
          <p:cNvSpPr/>
          <p:nvPr/>
        </p:nvSpPr>
        <p:spPr>
          <a:xfrm>
            <a:off x="3995936" y="6309320"/>
            <a:ext cx="648072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TextBox"/>
          <p:cNvSpPr txBox="1"/>
          <p:nvPr/>
        </p:nvSpPr>
        <p:spPr>
          <a:xfrm>
            <a:off x="4427984" y="836712"/>
            <a:ext cx="18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 </a:t>
            </a:r>
            <a:r>
              <a:rPr lang="el-GR" sz="2000" b="1" dirty="0" err="1" smtClean="0"/>
              <a:t>φύκη</a:t>
            </a:r>
            <a:r>
              <a:rPr lang="el-GR" dirty="0" smtClean="0"/>
              <a:t> είναι </a:t>
            </a:r>
            <a:r>
              <a:rPr lang="el-GR" dirty="0" err="1" smtClean="0"/>
              <a:t>ευκαρυωτικά</a:t>
            </a:r>
            <a:endParaRPr lang="el-GR" dirty="0"/>
          </a:p>
        </p:txBody>
      </p:sp>
      <p:sp>
        <p:nvSpPr>
          <p:cNvPr id="16" name="15 - Δεξιό βέλος"/>
          <p:cNvSpPr/>
          <p:nvPr/>
        </p:nvSpPr>
        <p:spPr>
          <a:xfrm>
            <a:off x="6012160" y="141277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Βέλος προς τα κάτω"/>
          <p:cNvSpPr/>
          <p:nvPr/>
        </p:nvSpPr>
        <p:spPr>
          <a:xfrm>
            <a:off x="5220072" y="2492896"/>
            <a:ext cx="360040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Δεξιό βέλος"/>
          <p:cNvSpPr/>
          <p:nvPr/>
        </p:nvSpPr>
        <p:spPr>
          <a:xfrm>
            <a:off x="5796136" y="2420888"/>
            <a:ext cx="1008112" cy="288032"/>
          </a:xfrm>
          <a:prstGeom prst="rightArrow">
            <a:avLst>
              <a:gd name="adj1" fmla="val 6562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3075" name="Picture 3" descr="p26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8600"/>
            <a:ext cx="425608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836712"/>
            <a:ext cx="3528392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u="sng" dirty="0" smtClean="0"/>
              <a:t>ΠΡΟΚΑΡΥΩΤΗΣ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Δεν έχει πυρήνα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Δεν έχει οργανίδια (μόνο </a:t>
            </a:r>
            <a:r>
              <a:rPr lang="el-GR" sz="2800" b="1" dirty="0" err="1" smtClean="0"/>
              <a:t>ριβοσώματα</a:t>
            </a:r>
            <a:r>
              <a:rPr lang="el-GR" sz="2800" b="1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Μικρό μέγεθος (0,5-10μ</a:t>
            </a:r>
            <a:r>
              <a:rPr lang="en-US" sz="2800" b="1" dirty="0" smtClean="0"/>
              <a:t>m)</a:t>
            </a:r>
            <a:endParaRPr lang="el-GR" sz="2800" b="1" dirty="0"/>
          </a:p>
        </p:txBody>
      </p:sp>
      <p:sp>
        <p:nvSpPr>
          <p:cNvPr id="6" name="Right Arrow 5"/>
          <p:cNvSpPr/>
          <p:nvPr/>
        </p:nvSpPr>
        <p:spPr>
          <a:xfrm>
            <a:off x="3635896" y="836712"/>
            <a:ext cx="93610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179512" y="4293096"/>
            <a:ext cx="3456384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u="sng" dirty="0" smtClean="0"/>
              <a:t>ΕΥΚΑΡΥΩΤΗΣ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Έχει πυρήνα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Έχει οργανίδια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Μεγάλο </a:t>
            </a:r>
            <a:r>
              <a:rPr lang="el-GR" sz="2800" b="1" dirty="0" err="1" smtClean="0"/>
              <a:t>μεγέθος</a:t>
            </a:r>
            <a:r>
              <a:rPr lang="el-GR" sz="2800" b="1" dirty="0" smtClean="0"/>
              <a:t> (10-100μ</a:t>
            </a:r>
            <a:r>
              <a:rPr lang="en-US" sz="2800" b="1" dirty="0" smtClean="0"/>
              <a:t>m</a:t>
            </a:r>
            <a:r>
              <a:rPr lang="el-GR" sz="2800" b="1" dirty="0" smtClean="0"/>
              <a:t>)</a:t>
            </a:r>
            <a:endParaRPr lang="el-GR" sz="2800" b="1" dirty="0"/>
          </a:p>
        </p:txBody>
      </p:sp>
      <p:sp>
        <p:nvSpPr>
          <p:cNvPr id="8" name="Right Arrow 7"/>
          <p:cNvSpPr/>
          <p:nvPr/>
        </p:nvSpPr>
        <p:spPr>
          <a:xfrm>
            <a:off x="3275856" y="4581128"/>
            <a:ext cx="100811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1908</TotalTime>
  <Words>767</Words>
  <Application>Microsoft Office PowerPoint</Application>
  <PresentationFormat>Προβολή στην οθόνη (4:3)</PresentationFormat>
  <Paragraphs>140</Paragraphs>
  <Slides>21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Αστικό</vt:lpstr>
      <vt:lpstr>Ενότητα 1: Εισαγωγή</vt:lpstr>
      <vt:lpstr>Διαφάνεια 2</vt:lpstr>
      <vt:lpstr>Διαφάνεια 3</vt:lpstr>
      <vt:lpstr>Παρατηρούμε τους μικροοργανισμούς με μικροσκόπιο</vt:lpstr>
      <vt:lpstr>Διαφάνεια 5</vt:lpstr>
      <vt:lpstr>Διαφάνεια 6</vt:lpstr>
      <vt:lpstr>Διαφάνεια 7</vt:lpstr>
      <vt:lpstr>Οι μικροοργανισμοί μπορεί να προκαρυωτικοί ή ευκαρυωτικοί:</vt:lpstr>
      <vt:lpstr>Διαφάνεια 9</vt:lpstr>
      <vt:lpstr>Διαφάνεια 10</vt:lpstr>
      <vt:lpstr>Οι μικροοργανισμοί </vt:lpstr>
      <vt:lpstr>Διαφάνεια 12</vt:lpstr>
      <vt:lpstr>Διαφάνεια 13</vt:lpstr>
      <vt:lpstr>Διαφάνεια 14</vt:lpstr>
      <vt:lpstr>Διαφάνεια 15</vt:lpstr>
      <vt:lpstr>2. ΜΥΚΗΤΕΣ (fungi) ευκαρυωτικοί οργανισμοί</vt:lpstr>
      <vt:lpstr>Διαφάνεια 17</vt:lpstr>
      <vt:lpstr>Διαφάνεια 18</vt:lpstr>
      <vt:lpstr>Διαφάνεια 19</vt:lpstr>
      <vt:lpstr>Διαφάνεια 20</vt:lpstr>
      <vt:lpstr>Η μικροβιολογία Τροφίμων και Ποτών ασχολείται κυρίως με μικροοργανισμούς που μπορεί να είναι: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Ενότητα 1: Εισαγωγή</dc:title>
  <dc:creator>AsusUser</dc:creator>
  <cp:lastModifiedBy>AsusUser</cp:lastModifiedBy>
  <cp:revision>6</cp:revision>
  <dcterms:created xsi:type="dcterms:W3CDTF">2018-07-24T13:24:55Z</dcterms:created>
  <dcterms:modified xsi:type="dcterms:W3CDTF">2019-10-16T20:13:25Z</dcterms:modified>
</cp:coreProperties>
</file>