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73" r:id="rId8"/>
    <p:sldId id="272" r:id="rId9"/>
    <p:sldId id="259" r:id="rId10"/>
    <p:sldId id="261" r:id="rId11"/>
    <p:sldId id="262" r:id="rId12"/>
    <p:sldId id="264" r:id="rId13"/>
    <p:sldId id="270" r:id="rId14"/>
    <p:sldId id="271" r:id="rId15"/>
    <p:sldId id="266" r:id="rId16"/>
    <p:sldId id="267" r:id="rId17"/>
    <p:sldId id="268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433061C-0862-E74F-A9BF-C34334CE0B35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E96DE8E-605B-A442-8785-A41E426B4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gressimage_MelkesyreBakter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5" y="180582"/>
            <a:ext cx="2653964" cy="1815680"/>
          </a:xfrm>
          <a:prstGeom prst="rect">
            <a:avLst/>
          </a:prstGeom>
        </p:spPr>
      </p:pic>
      <p:pic>
        <p:nvPicPr>
          <p:cNvPr id="5" name="Picture 4" descr="lactobacillus_acidophil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24" y="5080272"/>
            <a:ext cx="2296975" cy="1431781"/>
          </a:xfrm>
          <a:prstGeom prst="rect">
            <a:avLst/>
          </a:prstGeom>
        </p:spPr>
      </p:pic>
      <p:pic>
        <p:nvPicPr>
          <p:cNvPr id="6" name="Picture 5" descr="lactobacillus-bacteria-are-gram-posit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5" y="2421990"/>
            <a:ext cx="1539856" cy="2053141"/>
          </a:xfrm>
          <a:prstGeom prst="rect">
            <a:avLst/>
          </a:prstGeom>
        </p:spPr>
      </p:pic>
      <p:pic>
        <p:nvPicPr>
          <p:cNvPr id="11" name="Picture 10" descr="213406_79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218" y="180582"/>
            <a:ext cx="2930921" cy="2023248"/>
          </a:xfrm>
          <a:prstGeom prst="rect">
            <a:avLst/>
          </a:prstGeom>
        </p:spPr>
      </p:pic>
      <p:pic>
        <p:nvPicPr>
          <p:cNvPr id="12" name="Picture 11" descr="5429190502_001944a52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289" y="2803930"/>
            <a:ext cx="2204052" cy="1470704"/>
          </a:xfrm>
          <a:prstGeom prst="rect">
            <a:avLst/>
          </a:prstGeom>
        </p:spPr>
      </p:pic>
      <p:pic>
        <p:nvPicPr>
          <p:cNvPr id="13" name="Picture 12" descr="article-new_ds-photo_getty_article_88_228_87970746_X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289" y="180581"/>
            <a:ext cx="2204052" cy="2241409"/>
          </a:xfrm>
          <a:prstGeom prst="rect">
            <a:avLst/>
          </a:prstGeom>
        </p:spPr>
      </p:pic>
      <p:pic>
        <p:nvPicPr>
          <p:cNvPr id="14" name="Picture 13" descr="gholami2011081405363428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884" y="4857750"/>
            <a:ext cx="2481457" cy="165430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26895" y="2804609"/>
            <a:ext cx="5215244" cy="1470025"/>
          </a:xfrm>
        </p:spPr>
        <p:txBody>
          <a:bodyPr>
            <a:normAutofit fontScale="90000"/>
          </a:bodyPr>
          <a:lstStyle/>
          <a:p>
            <a:r>
              <a:rPr lang="el-GR" dirty="0"/>
              <a:t>Οξυγαλακτικά βακτήρια</a:t>
            </a:r>
            <a:endParaRPr lang="en-US" dirty="0"/>
          </a:p>
        </p:txBody>
      </p:sp>
      <p:pic>
        <p:nvPicPr>
          <p:cNvPr id="15" name="Picture 14" descr="i.lsimg.net__ls_images_article_3000-3999_3931-image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588" y="4857750"/>
            <a:ext cx="2597206" cy="16543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Θετική δράση οξυγαλακτικών βακτηρίων στα τρόφιμα: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434"/>
          </a:xfrm>
        </p:spPr>
        <p:txBody>
          <a:bodyPr/>
          <a:lstStyle/>
          <a:p>
            <a:pPr marL="514350" indent="-514350">
              <a:buNone/>
            </a:pPr>
            <a:r>
              <a:rPr lang="el-GR" dirty="0"/>
              <a:t>2. Υγεία του ανθρώπου</a:t>
            </a:r>
          </a:p>
          <a:p>
            <a:pPr marL="514350" indent="-514350"/>
            <a:r>
              <a:rPr lang="el-GR" dirty="0"/>
              <a:t>προβιοτικά</a:t>
            </a:r>
          </a:p>
          <a:p>
            <a:pPr marL="514350" indent="-514350"/>
            <a:r>
              <a:rPr lang="el-GR" dirty="0"/>
              <a:t>αντιμικροβιακή δράση στο έντερο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r>
              <a:rPr lang="el-GR" dirty="0"/>
              <a:t> καταπολεμούν ανεπιθύμητους μ/ο και τις τοξίνες τους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r>
              <a:rPr lang="el-GR" dirty="0"/>
              <a:t> συμβάλουν στην υγεία του οργανισμού και διατήρηση της ομοιοστασίας του</a:t>
            </a:r>
          </a:p>
          <a:p>
            <a:pPr marL="514350" indent="-514350"/>
            <a:r>
              <a:rPr lang="el-GR" dirty="0"/>
              <a:t>γαλακτική ζύμωση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r>
              <a:rPr lang="el-GR" dirty="0"/>
              <a:t> προϊόντα με αυξημένη διατροφική αξία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Θετική δράση οξυγαλακτικών βακτηρίων στα τρόφιμα: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None/>
            </a:pPr>
            <a:r>
              <a:rPr lang="el-GR" dirty="0"/>
              <a:t>3. Άτομα με αλλεργία </a:t>
            </a:r>
            <a:r>
              <a:rPr lang="en-US" dirty="0"/>
              <a:t>(</a:t>
            </a:r>
            <a:r>
              <a:rPr lang="el-GR" dirty="0"/>
              <a:t>δυσανεξία) στη λακτόζη (σάκχαρο του γάλακτος)</a:t>
            </a:r>
          </a:p>
          <a:p>
            <a:pPr marL="442913" indent="-442913">
              <a:buNone/>
            </a:pPr>
            <a:r>
              <a:rPr lang="el-GR" dirty="0"/>
              <a:t>4. Συμβάλλουν στην ομαλή λειτουργία του ανοσοποιητικού συστήματος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Αρνητική δράση οξυγαλακτικών βακτηρίων στα τρόφιμα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l-GR" dirty="0"/>
              <a:t>Αλλοίωση</a:t>
            </a:r>
          </a:p>
          <a:p>
            <a:pPr marL="914400" lvl="1" indent="-514350"/>
            <a:r>
              <a:rPr lang="el-GR" dirty="0"/>
              <a:t>Κρέας σε κενό αέρος ή σε ψυγείο</a:t>
            </a:r>
          </a:p>
          <a:p>
            <a:pPr marL="1314450" lvl="2" indent="-514350"/>
            <a:r>
              <a:rPr lang="el-GR" dirty="0"/>
              <a:t>πρασίνισμα επιφάνειας</a:t>
            </a:r>
          </a:p>
          <a:p>
            <a:pPr marL="1314450" lvl="2" indent="-514350"/>
            <a:r>
              <a:rPr lang="el-GR" dirty="0"/>
              <a:t>παραγωγή αερίων</a:t>
            </a:r>
          </a:p>
          <a:p>
            <a:pPr marL="1314450" lvl="2" indent="-514350"/>
            <a:r>
              <a:rPr lang="el-GR" dirty="0"/>
              <a:t>παραγωγή βλέννας</a:t>
            </a:r>
          </a:p>
          <a:p>
            <a:pPr marL="914400" lvl="1" indent="-514350"/>
            <a:r>
              <a:rPr lang="el-GR" dirty="0"/>
              <a:t>Τυριά</a:t>
            </a:r>
          </a:p>
          <a:p>
            <a:pPr marL="1314450" lvl="2" indent="-514350"/>
            <a:r>
              <a:rPr lang="el-GR" dirty="0"/>
              <a:t>άσχημη οσμή τυριού</a:t>
            </a:r>
          </a:p>
          <a:p>
            <a:pPr marL="1314450" lvl="2" indent="-514350"/>
            <a:r>
              <a:rPr lang="el-GR" dirty="0"/>
              <a:t>ξίνισμα</a:t>
            </a:r>
          </a:p>
          <a:p>
            <a:pPr marL="1314450" lvl="2" indent="-514350"/>
            <a:r>
              <a:rPr lang="el-GR" dirty="0"/>
              <a:t>ανεπιθύμητο «σκάσιμο» λόγω παραγωγής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l-GR" baseline="-25000" dirty="0"/>
          </a:p>
          <a:p>
            <a:pPr marL="914400" lvl="1" indent="-514350"/>
            <a:r>
              <a:rPr lang="el-GR" dirty="0"/>
              <a:t>Άλλα προϊόντα</a:t>
            </a:r>
          </a:p>
          <a:p>
            <a:pPr marL="1314450" lvl="2" indent="-514350"/>
            <a:r>
              <a:rPr lang="el-GR" dirty="0"/>
              <a:t>ξίνισμα κρασιού</a:t>
            </a:r>
          </a:p>
          <a:p>
            <a:pPr marL="1314450" lvl="2" indent="-514350"/>
            <a:r>
              <a:rPr lang="el-GR" dirty="0"/>
              <a:t>διόγκωση κονσερβών</a:t>
            </a:r>
          </a:p>
          <a:p>
            <a:pPr marL="1314450" lvl="2" indent="-514350"/>
            <a:r>
              <a:rPr lang="el-GR" dirty="0"/>
              <a:t>σχηματισμός αερίων, βλέννας, δύσοσμων ουσιών στη μαγιονέζα στα  μαρινάτα ψάρια κλπ.</a:t>
            </a:r>
            <a:endParaRPr lang="en-US" dirty="0"/>
          </a:p>
          <a:p>
            <a:pPr marL="914400" lvl="1" indent="-514350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Αρνητική δράση οξυγαλακτικών βακτηρίων στα τρόφιμα</a:t>
            </a:r>
            <a:endParaRPr lang="en-US" dirty="0"/>
          </a:p>
        </p:txBody>
      </p:sp>
      <p:pic>
        <p:nvPicPr>
          <p:cNvPr id="5" name="Picture 4" descr="b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18" y="2131844"/>
            <a:ext cx="2737791" cy="36503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u="sng" dirty="0"/>
              <a:t>Απαιτήσεις σε θ</a:t>
            </a:r>
            <a:r>
              <a:rPr lang="en-GB" i="1" u="sng" dirty="0" err="1"/>
              <a:t>ρε</a:t>
            </a:r>
            <a:r>
              <a:rPr lang="el-GR" i="1" u="sng" dirty="0"/>
              <a:t>π</a:t>
            </a:r>
            <a:r>
              <a:rPr lang="en-GB" i="1" u="sng" dirty="0"/>
              <a:t>τικά </a:t>
            </a:r>
            <a:r>
              <a:rPr lang="en-GB" i="1" u="sng" dirty="0" err="1"/>
              <a:t>συστ</a:t>
            </a:r>
            <a:r>
              <a:rPr lang="en-GB" i="1" u="sng" dirty="0"/>
              <a:t>ατικά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έχουν πολύπλοκες απαιτήσεις σε θρεπτικά συστατικά σαν ετερότροφοι μ/ο </a:t>
            </a:r>
          </a:p>
          <a:p>
            <a:r>
              <a:rPr lang="el-GR" dirty="0"/>
              <a:t>λόγω έλλειψης ικανότητας βιοσύνθεσης, εξαρτώνται απ’ την παρουσία ζυμωτικών υδατανθράκων για την ανάπτυξή τους</a:t>
            </a:r>
          </a:p>
          <a:p>
            <a:r>
              <a:rPr lang="el-GR" dirty="0"/>
              <a:t>τα περισσότερα είδη έχουν αυξημένες απαιτήσεις σε αμινοξέα και βιταμίνες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Ανάπτυξη οξυγαλακτικών σε </a:t>
            </a:r>
            <a:r>
              <a:rPr lang="en-US" dirty="0"/>
              <a:t>MRS</a:t>
            </a:r>
            <a:r>
              <a:rPr lang="el-GR" dirty="0"/>
              <a:t> </a:t>
            </a:r>
            <a:r>
              <a:rPr lang="en-US" dirty="0"/>
              <a:t> Agar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697491" cy="4971666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l-GR" dirty="0"/>
              <a:t>δείγμα (10</a:t>
            </a:r>
            <a:r>
              <a:rPr lang="en-US" dirty="0"/>
              <a:t>g</a:t>
            </a:r>
            <a:r>
              <a:rPr lang="el-GR" dirty="0"/>
              <a:t>)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endParaRPr lang="el-GR" dirty="0"/>
          </a:p>
          <a:p>
            <a:pPr marL="0" lvl="1" indent="0">
              <a:buNone/>
            </a:pPr>
            <a:endParaRPr lang="el-GR" dirty="0"/>
          </a:p>
          <a:p>
            <a:pPr marL="0" lvl="1" indent="0">
              <a:buNone/>
            </a:pPr>
            <a:r>
              <a:rPr lang="el-GR" dirty="0"/>
              <a:t>διαδοχικές δεκαδικές αραιώσεις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  <a:p>
            <a:pPr marL="0" lvl="1" indent="0">
              <a:buNone/>
            </a:pPr>
            <a:endParaRPr lang="el-GR" b="1" u="sng" dirty="0"/>
          </a:p>
          <a:p>
            <a:pPr marL="0" lvl="1" indent="0">
              <a:buNone/>
            </a:pPr>
            <a:r>
              <a:rPr lang="el-GR" b="1" u="sng" dirty="0"/>
              <a:t>μέθοδος επιστιβάδευσης</a:t>
            </a:r>
            <a:r>
              <a:rPr lang="el-GR" dirty="0"/>
              <a:t> (μικροαερόφιλες συνθήκες </a:t>
            </a:r>
            <a:r>
              <a:rPr lang="el-GR" dirty="0">
                <a:latin typeface="Wingdings"/>
                <a:ea typeface="Wingdings"/>
                <a:cs typeface="Wingdings"/>
              </a:rPr>
              <a:t></a:t>
            </a:r>
            <a:endParaRPr lang="el-GR" dirty="0"/>
          </a:p>
          <a:p>
            <a:pPr marL="0" lvl="1" indent="0">
              <a:buNone/>
            </a:pPr>
            <a:endParaRPr lang="el-GR" dirty="0"/>
          </a:p>
          <a:p>
            <a:pPr marL="0" lvl="1" indent="0">
              <a:buNone/>
            </a:pPr>
            <a:r>
              <a:rPr lang="el-GR" dirty="0"/>
              <a:t>37°</a:t>
            </a:r>
            <a:r>
              <a:rPr lang="en-US" dirty="0"/>
              <a:t>C</a:t>
            </a:r>
            <a:r>
              <a:rPr lang="el-GR" dirty="0"/>
              <a:t> για </a:t>
            </a:r>
            <a:r>
              <a:rPr lang="en-US" dirty="0"/>
              <a:t>3 </a:t>
            </a:r>
            <a:r>
              <a:rPr lang="el-GR" dirty="0"/>
              <a:t>ημέρες ή</a:t>
            </a:r>
          </a:p>
          <a:p>
            <a:pPr marL="0" lvl="1" indent="0">
              <a:buNone/>
            </a:pPr>
            <a:r>
              <a:rPr lang="el-GR" dirty="0"/>
              <a:t>30°</a:t>
            </a:r>
            <a:r>
              <a:rPr lang="en-US" dirty="0"/>
              <a:t>C</a:t>
            </a:r>
            <a:r>
              <a:rPr lang="el-GR" dirty="0"/>
              <a:t> για 5</a:t>
            </a:r>
            <a:r>
              <a:rPr lang="en-US" dirty="0"/>
              <a:t> </a:t>
            </a:r>
            <a:r>
              <a:rPr lang="el-GR" dirty="0"/>
              <a:t>ημέρες</a:t>
            </a:r>
          </a:p>
          <a:p>
            <a:pPr marL="0" lvl="1" indent="0">
              <a:buNone/>
            </a:pPr>
            <a:endParaRPr lang="en-US" b="1" u="sng" dirty="0"/>
          </a:p>
        </p:txBody>
      </p:sp>
      <p:pic>
        <p:nvPicPr>
          <p:cNvPr id="4" name="Picture 3" descr="M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47" y="1600199"/>
            <a:ext cx="5319553" cy="3989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277" y="5844222"/>
            <a:ext cx="434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αποικίες: κρεμ, στρογγυλές ή ελλειψοειδείς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84"/>
            <a:ext cx="8229600" cy="1143000"/>
          </a:xfrm>
        </p:spPr>
        <p:txBody>
          <a:bodyPr/>
          <a:lstStyle/>
          <a:p>
            <a:r>
              <a:rPr lang="el-GR" dirty="0"/>
              <a:t>Μέθοδος επιστιβάδευσης: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893" y="2083639"/>
            <a:ext cx="3953814" cy="2965360"/>
          </a:xfrm>
        </p:spPr>
      </p:pic>
      <p:sp>
        <p:nvSpPr>
          <p:cNvPr id="5" name="TextBox 4"/>
          <p:cNvSpPr txBox="1"/>
          <p:nvPr/>
        </p:nvSpPr>
        <p:spPr>
          <a:xfrm>
            <a:off x="6284890" y="2897746"/>
            <a:ext cx="2401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στάδιο</a:t>
            </a:r>
          </a:p>
          <a:p>
            <a:r>
              <a:rPr lang="en-US" dirty="0"/>
              <a:t>-</a:t>
            </a:r>
            <a:r>
              <a:rPr lang="el-GR" dirty="0"/>
              <a:t>ενοφθαλμισμός 1 </a:t>
            </a:r>
            <a:r>
              <a:rPr lang="en-US" dirty="0"/>
              <a:t>ml </a:t>
            </a:r>
            <a:r>
              <a:rPr lang="el-GR" dirty="0"/>
              <a:t>δείγματος </a:t>
            </a:r>
          </a:p>
          <a:p>
            <a:r>
              <a:rPr lang="en-US" dirty="0"/>
              <a:t>-</a:t>
            </a:r>
            <a:r>
              <a:rPr lang="el-GR" dirty="0"/>
              <a:t>προσθήκη θρεπτικού υποστρώματος καλή ανάδευση και στερεοποίησή του.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επιστιβάδευσης:</a:t>
            </a:r>
            <a:endParaRPr lang="en-US" dirty="0"/>
          </a:p>
        </p:txBody>
      </p:sp>
      <p:pic>
        <p:nvPicPr>
          <p:cNvPr id="6" name="Content Placeholder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263" y="2215166"/>
            <a:ext cx="3039025" cy="2279269"/>
          </a:xfrm>
        </p:spPr>
      </p:pic>
      <p:sp>
        <p:nvSpPr>
          <p:cNvPr id="4" name="TextBox 3"/>
          <p:cNvSpPr txBox="1"/>
          <p:nvPr/>
        </p:nvSpPr>
        <p:spPr>
          <a:xfrm>
            <a:off x="6014434" y="2524259"/>
            <a:ext cx="2009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στάδιο: προσθήκη υποστρώματος για σχηματισμό δεύτερης στιβάδας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επιστιβάδευσης:</a:t>
            </a:r>
            <a:endParaRPr lang="en-US" dirty="0"/>
          </a:p>
        </p:txBody>
      </p:sp>
      <p:pic>
        <p:nvPicPr>
          <p:cNvPr id="6" name="Content Placeholder 5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8" y="2161660"/>
            <a:ext cx="3363532" cy="2509195"/>
          </a:xfrm>
        </p:spPr>
      </p:pic>
      <p:sp>
        <p:nvSpPr>
          <p:cNvPr id="4" name="TextBox 3"/>
          <p:cNvSpPr txBox="1"/>
          <p:nvPr/>
        </p:nvSpPr>
        <p:spPr>
          <a:xfrm>
            <a:off x="5434885" y="2768958"/>
            <a:ext cx="298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επώαση στους 30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 </a:t>
            </a:r>
            <a:r>
              <a:rPr lang="el-GR" dirty="0"/>
              <a:t>για 5 ημέρες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Θάλαμος αναεροβίωσης</a:t>
            </a:r>
          </a:p>
        </p:txBody>
      </p:sp>
      <p:pic>
        <p:nvPicPr>
          <p:cNvPr id="4" name="Picture 3" descr=" p188b.tif                                                      00055C7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75582"/>
            <a:ext cx="8001083" cy="462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l-GR" sz="4800" dirty="0"/>
              <a:t>Οξυγαλακτικά βακτήρια – κυριότερα γένη: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416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i="1" dirty="0" err="1"/>
              <a:t>Lactococcus</a:t>
            </a:r>
            <a:endParaRPr lang="en-US" sz="4000" i="1" dirty="0"/>
          </a:p>
          <a:p>
            <a:r>
              <a:rPr lang="en-US" sz="4000" i="1" dirty="0" err="1"/>
              <a:t>Leuconostoc</a:t>
            </a:r>
            <a:endParaRPr lang="en-US" sz="4000" i="1" dirty="0"/>
          </a:p>
          <a:p>
            <a:r>
              <a:rPr lang="en-US" sz="4000" i="1" dirty="0" err="1"/>
              <a:t>Pediococcus</a:t>
            </a:r>
            <a:endParaRPr lang="en-US" sz="4000" i="1" dirty="0"/>
          </a:p>
          <a:p>
            <a:r>
              <a:rPr lang="en-US" sz="4000" i="1" dirty="0"/>
              <a:t>Lactobacillus</a:t>
            </a:r>
          </a:p>
          <a:p>
            <a:r>
              <a:rPr lang="en-US" sz="4000" i="1" dirty="0"/>
              <a:t>Streptococcus</a:t>
            </a:r>
            <a:endParaRPr lang="el-GR" sz="4000" i="1" dirty="0"/>
          </a:p>
          <a:p>
            <a:r>
              <a:rPr lang="en-US" sz="4000" i="1" dirty="0" err="1"/>
              <a:t>Bifidobacterium</a:t>
            </a:r>
            <a:endParaRPr lang="en-US" sz="4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Χαρακτηριστικά οξυγαλακτικών βακτηρίων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96536"/>
            <a:ext cx="8229600" cy="2047555"/>
          </a:xfrm>
        </p:spPr>
        <p:txBody>
          <a:bodyPr/>
          <a:lstStyle/>
          <a:p>
            <a:r>
              <a:rPr lang="en-US" dirty="0"/>
              <a:t>gram +</a:t>
            </a:r>
          </a:p>
          <a:p>
            <a:r>
              <a:rPr lang="el-GR" dirty="0"/>
              <a:t>καταλάση –</a:t>
            </a:r>
          </a:p>
          <a:p>
            <a:r>
              <a:rPr lang="el-GR" dirty="0"/>
              <a:t>βάκιλλοι ή κόκκοι</a:t>
            </a:r>
            <a:endParaRPr lang="en-US" dirty="0"/>
          </a:p>
          <a:p>
            <a:r>
              <a:rPr lang="el-GR" dirty="0"/>
              <a:t>μη σπορογόνα</a:t>
            </a:r>
            <a:endParaRPr lang="en-US" dirty="0"/>
          </a:p>
        </p:txBody>
      </p:sp>
      <p:pic>
        <p:nvPicPr>
          <p:cNvPr id="4" name="Picture 3" descr="Leuconostoc_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8" y="3647754"/>
            <a:ext cx="3494002" cy="2326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825" y="5977237"/>
            <a:ext cx="288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Leuconostoc</a:t>
            </a:r>
            <a:r>
              <a:rPr lang="en-US" sz="2400" i="1" dirty="0"/>
              <a:t> </a:t>
            </a:r>
            <a:r>
              <a:rPr lang="en-US" sz="2400" dirty="0"/>
              <a:t>sp.</a:t>
            </a:r>
          </a:p>
        </p:txBody>
      </p:sp>
      <p:pic>
        <p:nvPicPr>
          <p:cNvPr id="6" name="Picture 5" descr="116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61" y="3647755"/>
            <a:ext cx="3105976" cy="2329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1888" y="5977237"/>
            <a:ext cx="340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Lactobacillus </a:t>
            </a:r>
            <a:r>
              <a:rPr lang="en-US" sz="2400" dirty="0"/>
              <a:t>sp.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Χαρακτηριστικά οξυγαλακτικών βακτηρίων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5374"/>
          </a:xfrm>
        </p:spPr>
        <p:txBody>
          <a:bodyPr>
            <a:normAutofit/>
          </a:bodyPr>
          <a:lstStyle/>
          <a:p>
            <a:r>
              <a:rPr lang="el-GR" dirty="0"/>
              <a:t>προαιρετικά αναερόβια</a:t>
            </a:r>
          </a:p>
          <a:p>
            <a:r>
              <a:rPr lang="el-GR" dirty="0"/>
              <a:t>θερμοκρασία: 4-45 °</a:t>
            </a:r>
            <a:r>
              <a:rPr lang="en-US" dirty="0"/>
              <a:t>C</a:t>
            </a:r>
            <a:r>
              <a:rPr lang="el-GR" dirty="0"/>
              <a:t> με Τ</a:t>
            </a:r>
            <a:r>
              <a:rPr lang="en-US" baseline="-25000" dirty="0"/>
              <a:t>opt</a:t>
            </a:r>
            <a:r>
              <a:rPr lang="en-US" dirty="0"/>
              <a:t>= 30-37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</a:p>
          <a:p>
            <a:r>
              <a:rPr lang="el-GR" dirty="0"/>
              <a:t>κυριαρχούν σε συνθήκες:	</a:t>
            </a:r>
          </a:p>
          <a:p>
            <a:endParaRPr lang="el-GR" dirty="0">
              <a:latin typeface="Wingdings"/>
              <a:ea typeface="Wingdings"/>
              <a:cs typeface="Wingdings"/>
            </a:endParaRPr>
          </a:p>
          <a:p>
            <a:pPr>
              <a:buNone/>
            </a:pPr>
            <a:r>
              <a:rPr lang="el-GR" dirty="0">
                <a:latin typeface="Wingdings"/>
                <a:ea typeface="Wingdings"/>
                <a:cs typeface="Wingdings"/>
              </a:rPr>
              <a:t>	 </a:t>
            </a:r>
            <a:r>
              <a:rPr lang="el-GR" dirty="0">
                <a:ea typeface="Wingdings"/>
                <a:cs typeface="Wingdings"/>
              </a:rPr>
              <a:t>Θερμοκρασία</a:t>
            </a:r>
          </a:p>
          <a:p>
            <a:pPr>
              <a:buNone/>
            </a:pPr>
            <a:r>
              <a:rPr lang="el-GR" dirty="0">
                <a:latin typeface="Wingdings"/>
                <a:ea typeface="Wingdings"/>
                <a:cs typeface="Wingdings"/>
              </a:rPr>
              <a:t>		</a:t>
            </a:r>
            <a:r>
              <a:rPr lang="en-US" dirty="0">
                <a:ea typeface="Wingdings"/>
                <a:cs typeface="Wingdings"/>
              </a:rPr>
              <a:t>O</a:t>
            </a:r>
            <a:r>
              <a:rPr lang="en-US" baseline="-25000" dirty="0">
                <a:ea typeface="Wingdings"/>
                <a:cs typeface="Wingdings"/>
              </a:rPr>
              <a:t>2</a:t>
            </a:r>
          </a:p>
          <a:p>
            <a:pPr>
              <a:buNone/>
            </a:pPr>
            <a:r>
              <a:rPr lang="en-US" baseline="-25000" dirty="0"/>
              <a:t>										</a:t>
            </a:r>
            <a:r>
              <a:rPr lang="el-GR" dirty="0">
                <a:latin typeface="Wingdings"/>
                <a:ea typeface="Wingdings"/>
                <a:cs typeface="Wingdings"/>
              </a:rPr>
              <a:t></a:t>
            </a:r>
            <a:r>
              <a:rPr lang="en-US" dirty="0">
                <a:ea typeface="Wingdings"/>
                <a:cs typeface="Wingdings"/>
              </a:rPr>
              <a:t>pH</a:t>
            </a:r>
            <a:r>
              <a:rPr lang="el-GR" dirty="0">
                <a:ea typeface="Wingdings"/>
                <a:cs typeface="Wingdings"/>
              </a:rPr>
              <a:t>  (οξεόφιλα)</a:t>
            </a:r>
            <a:endParaRPr lang="el-GR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οξυγαλακτικών βακτηρίων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5837"/>
          </a:xfrm>
        </p:spPr>
        <p:txBody>
          <a:bodyPr>
            <a:normAutofit/>
          </a:bodyPr>
          <a:lstStyle/>
          <a:p>
            <a:r>
              <a:rPr lang="el-GR" dirty="0"/>
              <a:t>ζύμωση σακχάρων και παραγωγή γαλακτικού οξέος</a:t>
            </a:r>
          </a:p>
          <a:p>
            <a:pPr lvl="1"/>
            <a:r>
              <a:rPr lang="el-GR" u="sng" dirty="0" err="1"/>
              <a:t>ομοζυμωτικοί</a:t>
            </a:r>
            <a:r>
              <a:rPr lang="el-GR" dirty="0"/>
              <a:t>:</a:t>
            </a:r>
          </a:p>
          <a:p>
            <a:pPr lvl="2"/>
            <a:r>
              <a:rPr lang="el-GR" dirty="0"/>
              <a:t>γλυκόζη	</a:t>
            </a:r>
            <a:r>
              <a:rPr lang="el-GR" dirty="0">
                <a:latin typeface="Wingdings"/>
                <a:ea typeface="Wingdings"/>
                <a:cs typeface="Wingdings"/>
              </a:rPr>
              <a:t></a:t>
            </a:r>
            <a:r>
              <a:rPr lang="el-GR" dirty="0"/>
              <a:t>	&gt;85% γαλακτικό οξύ</a:t>
            </a:r>
          </a:p>
          <a:p>
            <a:pPr lvl="1"/>
            <a:r>
              <a:rPr lang="el-GR" u="sng" dirty="0" err="1"/>
              <a:t>ετεροζυμωτικοί</a:t>
            </a:r>
            <a:r>
              <a:rPr lang="el-GR" dirty="0"/>
              <a:t>:</a:t>
            </a:r>
          </a:p>
          <a:p>
            <a:pPr lvl="2"/>
            <a:r>
              <a:rPr lang="el-GR" dirty="0"/>
              <a:t>γλυκόζη	</a:t>
            </a:r>
            <a:r>
              <a:rPr lang="el-GR" dirty="0">
                <a:latin typeface="Wingdings"/>
                <a:ea typeface="Wingdings"/>
                <a:cs typeface="Wingdings"/>
              </a:rPr>
              <a:t></a:t>
            </a:r>
            <a:r>
              <a:rPr lang="el-GR" dirty="0"/>
              <a:t>	50% γαλακτικό οξύ και 50%</a:t>
            </a:r>
          </a:p>
          <a:p>
            <a:pPr lvl="2">
              <a:buNone/>
            </a:pPr>
            <a:r>
              <a:rPr lang="el-GR" dirty="0"/>
              <a:t>						αιθανόλη</a:t>
            </a:r>
          </a:p>
          <a:p>
            <a:pPr lvl="2">
              <a:buNone/>
            </a:pPr>
            <a:r>
              <a:rPr lang="el-GR" dirty="0"/>
              <a:t>						οξικό οξύ και</a:t>
            </a:r>
          </a:p>
          <a:p>
            <a:pPr lvl="2">
              <a:buNone/>
            </a:pPr>
            <a:r>
              <a:rPr lang="el-GR" dirty="0"/>
              <a:t>						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>
                <a:latin typeface="Wingdings"/>
                <a:ea typeface="Wingdings"/>
                <a:cs typeface="Wingdings"/>
              </a:rPr>
              <a:t>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9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Οξυγαλακτική ζύμωση: τρόφιμα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036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Γαλακτοκομικά προϊόντα </a:t>
            </a:r>
            <a:r>
              <a:rPr lang="el-GR" sz="2800" dirty="0"/>
              <a:t>(με βάση το γάλα)</a:t>
            </a:r>
          </a:p>
          <a:p>
            <a:pPr lvl="1"/>
            <a:r>
              <a:rPr lang="el-GR" dirty="0"/>
              <a:t>γιαούρτι</a:t>
            </a:r>
          </a:p>
          <a:p>
            <a:pPr lvl="1"/>
            <a:r>
              <a:rPr lang="el-GR" dirty="0"/>
              <a:t>ορισμένα τυριά</a:t>
            </a:r>
          </a:p>
          <a:p>
            <a:pPr lvl="1"/>
            <a:r>
              <a:rPr lang="el-GR" dirty="0"/>
              <a:t>κεφίρ</a:t>
            </a:r>
          </a:p>
          <a:p>
            <a:pPr lvl="1"/>
            <a:r>
              <a:rPr lang="el-GR" dirty="0"/>
              <a:t>βουτυρόγαλα</a:t>
            </a:r>
          </a:p>
          <a:p>
            <a:pPr lvl="1"/>
            <a:r>
              <a:rPr lang="el-GR" dirty="0"/>
              <a:t>ξινόγαλα</a:t>
            </a:r>
          </a:p>
          <a:p>
            <a:r>
              <a:rPr lang="el-GR" dirty="0"/>
              <a:t>Τουρσιά (με βάση λαχανικά)</a:t>
            </a:r>
          </a:p>
          <a:p>
            <a:pPr lvl="1"/>
            <a:r>
              <a:rPr lang="el-GR" dirty="0"/>
              <a:t>πίκλες</a:t>
            </a:r>
          </a:p>
          <a:p>
            <a:pPr lvl="1"/>
            <a:r>
              <a:rPr lang="el-GR" dirty="0"/>
              <a:t>ελιές</a:t>
            </a:r>
          </a:p>
          <a:p>
            <a:pPr lvl="1"/>
            <a:r>
              <a:rPr lang="el-GR" dirty="0"/>
              <a:t>αγγουράκια</a:t>
            </a:r>
          </a:p>
          <a:p>
            <a:r>
              <a:rPr lang="el-GR" dirty="0"/>
              <a:t>Ορισμένα κρασιά</a:t>
            </a:r>
          </a:p>
          <a:p>
            <a:r>
              <a:rPr lang="el-GR" dirty="0"/>
              <a:t>Αλλαντικά ζύμωσης όπως σαλάμι αέρος κλπ.</a:t>
            </a:r>
          </a:p>
          <a:p>
            <a:r>
              <a:rPr lang="el-GR" dirty="0"/>
              <a:t>Προϊόντα ξινής ζύμης (</a:t>
            </a:r>
            <a:r>
              <a:rPr lang="en-US" dirty="0"/>
              <a:t>sourdough)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Καλλιέργειες εκκίνησης</a:t>
            </a:r>
            <a:br>
              <a:rPr lang="el-GR" dirty="0"/>
            </a:br>
            <a:r>
              <a:rPr lang="el-GR" dirty="0"/>
              <a:t>(</a:t>
            </a:r>
            <a:r>
              <a:rPr lang="en-US" dirty="0"/>
              <a:t>starter cultures)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μίγματα μ/ο σε λυοφιλιωμένη μορφή που χρησιμοποιούνται για να ξεκινήσουν οξυγαλακτική ζύμωση</a:t>
            </a:r>
          </a:p>
          <a:p>
            <a:r>
              <a:rPr lang="el-GR" dirty="0"/>
              <a:t>διατίθενται εμπορικά</a:t>
            </a:r>
          </a:p>
          <a:p>
            <a:r>
              <a:rPr lang="el-GR" dirty="0"/>
              <a:t>όπως στην παρασκευή γιαούρτης</a:t>
            </a:r>
          </a:p>
          <a:p>
            <a:pPr lvl="1"/>
            <a:r>
              <a:rPr lang="en-US" i="1" dirty="0"/>
              <a:t>Lactobacillus </a:t>
            </a:r>
            <a:r>
              <a:rPr lang="en-US" i="1" dirty="0" err="1"/>
              <a:t>delbrueckii</a:t>
            </a:r>
            <a:r>
              <a:rPr lang="en-US" i="1" dirty="0"/>
              <a:t> </a:t>
            </a:r>
            <a:r>
              <a:rPr lang="en-US" i="1" dirty="0" err="1"/>
              <a:t>bulgaricus</a:t>
            </a:r>
            <a:endParaRPr lang="en-US" i="1" dirty="0"/>
          </a:p>
          <a:p>
            <a:pPr lvl="1"/>
            <a:r>
              <a:rPr lang="en-US" i="1" dirty="0"/>
              <a:t>Streptococcus </a:t>
            </a:r>
            <a:r>
              <a:rPr lang="en-US" i="1" dirty="0" err="1"/>
              <a:t>thermofilus</a:t>
            </a:r>
            <a:endParaRPr lang="el-G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Στη γαλακτική ζύμωση: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η χρήση γαλακτικών βακτηρίων μειώνει τη συγκέντρωση των υδατανθράκων στα τρόφιμα ζύμωσης, καθώς και την τιμή του </a:t>
            </a:r>
            <a:r>
              <a:rPr lang="en-GB" dirty="0"/>
              <a:t>pH</a:t>
            </a:r>
            <a:r>
              <a:rPr lang="el-GR" dirty="0"/>
              <a:t>, λόγω παραγωγής γαλακτικού οξέος </a:t>
            </a:r>
          </a:p>
          <a:p>
            <a:endParaRPr lang="el-GR" dirty="0"/>
          </a:p>
          <a:p>
            <a:r>
              <a:rPr lang="el-GR" dirty="0"/>
              <a:t>το </a:t>
            </a:r>
            <a:r>
              <a:rPr lang="en-GB" dirty="0"/>
              <a:t>pH</a:t>
            </a:r>
            <a:r>
              <a:rPr lang="el-GR" dirty="0"/>
              <a:t>  των τροφίμων μπορεί να μειωθεί μέχρι το 4, τιμή αρκετά χαμηλή για αναστολή ανάπτυξης των περισσότερων μ/ο συμπεριλαμβανομένων και των παθογόνων</a:t>
            </a:r>
          </a:p>
          <a:p>
            <a:endParaRPr lang="el-GR" dirty="0"/>
          </a:p>
          <a:p>
            <a:r>
              <a:rPr lang="el-GR" dirty="0"/>
              <a:t>αυξάνεται ο χρόνος συντήρησης των τροφίμων </a:t>
            </a:r>
          </a:p>
          <a:p>
            <a:r>
              <a:rPr lang="el-GR" dirty="0"/>
              <a:t>η οξύτητα επιφέρει αλλαγές στη σύστασή τους, λόγω καθίζησης ορισμένων πρωτεϊνών και βιοχημικών μεταβολλιτών ενισχύοντας έτσι τα οργανοληπτικά χαρακτηριστικά τους</a:t>
            </a:r>
          </a:p>
          <a:p>
            <a:r>
              <a:rPr lang="el-GR" dirty="0"/>
              <a:t>η ανάπτυξή τους αναστέλλεται όταν το </a:t>
            </a:r>
            <a:r>
              <a:rPr lang="en-US" dirty="0"/>
              <a:t>pH</a:t>
            </a:r>
            <a:r>
              <a:rPr lang="el-GR" dirty="0"/>
              <a:t>  μειωθεί αρκετά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5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Θετική δράση οξυγαλακτικών βακτηρίων στα τρόφιμα: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/>
              <a:t>Αντιμικροβιακή δράση</a:t>
            </a:r>
          </a:p>
          <a:p>
            <a:pPr marL="914400" lvl="1" indent="-514350"/>
            <a:r>
              <a:rPr lang="el-GR" dirty="0"/>
              <a:t>Ασφάλεια προϊόντων</a:t>
            </a:r>
          </a:p>
          <a:p>
            <a:pPr marL="1314450" lvl="2" indent="-514350"/>
            <a:r>
              <a:rPr lang="en-US" dirty="0" err="1">
                <a:latin typeface="Wingdings"/>
                <a:ea typeface="Wingdings"/>
                <a:cs typeface="Wingdings"/>
              </a:rPr>
              <a:t></a:t>
            </a:r>
            <a:r>
              <a:rPr lang="el-GR" dirty="0"/>
              <a:t> </a:t>
            </a:r>
            <a:r>
              <a:rPr lang="en-US" dirty="0"/>
              <a:t>pH</a:t>
            </a:r>
          </a:p>
          <a:p>
            <a:pPr marL="1314450" lvl="2" indent="-514350"/>
            <a:r>
              <a:rPr lang="el-GR" dirty="0"/>
              <a:t>Παράγουν:</a:t>
            </a:r>
          </a:p>
          <a:p>
            <a:pPr marL="1497330" lvl="3" indent="-514350"/>
            <a:r>
              <a:rPr lang="el-GR" dirty="0"/>
              <a:t>οργανικά οξέα</a:t>
            </a:r>
          </a:p>
          <a:p>
            <a:pPr marL="1497330" lvl="3" indent="-514350"/>
            <a:r>
              <a:rPr lang="el-GR" dirty="0"/>
              <a:t>βακτηριοσίνες (φυσικές αντιμικροβιακές ουσίες)</a:t>
            </a:r>
          </a:p>
          <a:p>
            <a:pPr marL="1497330" lvl="3" indent="-514350"/>
            <a:r>
              <a:rPr lang="el-GR" dirty="0"/>
              <a:t>αιθανόλη</a:t>
            </a:r>
          </a:p>
          <a:p>
            <a:pPr marL="1497330" lvl="3" indent="-514350"/>
            <a:r>
              <a:rPr lang="el-GR" dirty="0"/>
              <a:t>εξωκυτταρικά ένζυμα</a:t>
            </a:r>
          </a:p>
          <a:p>
            <a:pPr marL="1314450" lvl="2" indent="-514350"/>
            <a:r>
              <a:rPr lang="el-GR" dirty="0"/>
              <a:t>Εμποδίζουν την ανάπτυξη ανταγωνιστικών μ/ο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522</TotalTime>
  <Words>596</Words>
  <Application>Microsoft Office PowerPoint</Application>
  <PresentationFormat>Προβολή στην οθόνη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Cambria</vt:lpstr>
      <vt:lpstr>Rockwell</vt:lpstr>
      <vt:lpstr>Wingdings</vt:lpstr>
      <vt:lpstr>Wingdings 2</vt:lpstr>
      <vt:lpstr>Foundry</vt:lpstr>
      <vt:lpstr>Οξυγαλακτικά βακτήρια</vt:lpstr>
      <vt:lpstr>Οξυγαλακτικά βακτήρια – κυριότερα γένη:</vt:lpstr>
      <vt:lpstr>Χαρακτηριστικά οξυγαλακτικών βακτηρίων</vt:lpstr>
      <vt:lpstr>Χαρακτηριστικά οξυγαλακτικών βακτηρίων</vt:lpstr>
      <vt:lpstr>Χαρακτηριστικά οξυγαλακτικών βακτηρίων</vt:lpstr>
      <vt:lpstr>Οξυγαλακτική ζύμωση: τρόφιμα</vt:lpstr>
      <vt:lpstr>Καλλιέργειες εκκίνησης (starter cultures)</vt:lpstr>
      <vt:lpstr>Στη γαλακτική ζύμωση:</vt:lpstr>
      <vt:lpstr>Θετική δράση οξυγαλακτικών βακτηρίων στα τρόφιμα:</vt:lpstr>
      <vt:lpstr>Θετική δράση οξυγαλακτικών βακτηρίων στα τρόφιμα:</vt:lpstr>
      <vt:lpstr>Θετική δράση οξυγαλακτικών βακτηρίων στα τρόφιμα:</vt:lpstr>
      <vt:lpstr>Αρνητική δράση οξυγαλακτικών βακτηρίων στα τρόφιμα</vt:lpstr>
      <vt:lpstr>Αρνητική δράση οξυγαλακτικών βακτηρίων στα τρόφιμα</vt:lpstr>
      <vt:lpstr>Απαιτήσεις σε θρεπτικά συστατικά </vt:lpstr>
      <vt:lpstr>Ανάπτυξη οξυγαλακτικών σε MRS  Agar</vt:lpstr>
      <vt:lpstr>Μέθοδος επιστιβάδευσης:</vt:lpstr>
      <vt:lpstr>Μέθοδος επιστιβάδευσης:</vt:lpstr>
      <vt:lpstr>Μέθοδος επιστιβάδευσης:</vt:lpstr>
      <vt:lpstr>Θάλαμος αναεροβίωσης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Galatios Moschonas</dc:creator>
  <cp:lastModifiedBy>vrkyr</cp:lastModifiedBy>
  <cp:revision>46</cp:revision>
  <dcterms:created xsi:type="dcterms:W3CDTF">2012-12-08T11:24:15Z</dcterms:created>
  <dcterms:modified xsi:type="dcterms:W3CDTF">2021-02-16T11:51:24Z</dcterms:modified>
</cp:coreProperties>
</file>