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331" r:id="rId11"/>
    <p:sldId id="332"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340" r:id="rId31"/>
    <p:sldId id="342" r:id="rId32"/>
    <p:sldId id="343" r:id="rId33"/>
    <p:sldId id="283" r:id="rId34"/>
    <p:sldId id="284" r:id="rId35"/>
    <p:sldId id="285" r:id="rId36"/>
    <p:sldId id="346" r:id="rId37"/>
    <p:sldId id="286" r:id="rId38"/>
    <p:sldId id="287" r:id="rId3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B14BE5-0864-4AF0-A3A8-F893C5A1FD0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5D769D1-9961-4923-8522-A60B157842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9B57F2B-F94F-45C9-AD65-D82DE3A7E52A}"/>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C2667AFD-19EA-42A4-95E8-1A2B806259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80ABF9-C547-4436-B605-F6537DCEC570}"/>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2243943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5029F0-26FD-47AF-A083-CCA918F1B7A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FA02C16-0827-4B30-9207-C8C90CE2282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AB915ED-6863-46E0-A0BE-36B251B8FF97}"/>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A8D96027-E46A-48D4-A27A-F833553E3F3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3B95C5-B8CD-4A41-98B3-11FB5F94B97C}"/>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88119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237AC62-4834-4D0B-AA90-15314681844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734DDDC-3049-4E43-8576-339920C8233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3D416A2-D6FF-4781-91AA-9A7C249F38B3}"/>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D8119777-B92A-4AB3-9DF1-B31AE2DAE7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D09EBE-12BD-48EE-8F46-689A7DF01B51}"/>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3167142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AECB62-6F58-48DE-A7B7-7FCBBFFFCF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C0FEC4-0124-4EA5-8745-505401E3AFA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0B29AB-A323-43DF-BCC9-35D52F8CAB57}"/>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EDE50E26-448A-4680-AE43-C9388BCF97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F04409-FB43-4F1E-8BFC-6BA40E94C719}"/>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160083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1BBF27-AA80-402A-A572-943A445A644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EFA313-12CD-430B-98F1-2D89E1AD04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8CB4EEF-07C6-468B-9DC5-52275E14D9F9}"/>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01045A99-E9AD-4B2D-B32E-8DE6357F9B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944AB9-178B-4207-ACF1-142E55A2CC0E}"/>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391822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B28D6B-4E6A-476D-BB0C-E02390A77C6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539231D-FE93-4D64-833E-DE738D3CD58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2C26324-C3FC-4190-B7D1-69B36881A7E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A3CB6C1-11F5-4055-9535-6EB4D930EB0D}"/>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6" name="Θέση υποσέλιδου 5">
            <a:extLst>
              <a:ext uri="{FF2B5EF4-FFF2-40B4-BE49-F238E27FC236}">
                <a16:creationId xmlns:a16="http://schemas.microsoft.com/office/drawing/2014/main" id="{49EA7828-1933-4A2E-833E-D3CF0ACCF1E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381280B-2061-49BB-8132-59B639E08331}"/>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92066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C01CF7-56C4-4059-B59B-2106D2FD98A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7861F0-FC7B-464C-831B-5B825CB0FF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3CF3C12-DA3D-4B26-840C-31F7B2911CE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A54307F-013F-4387-AACA-BD60D95BD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7208740-1BB0-4066-A638-36DDF8EF43D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2FA63B5-FA00-4A51-B181-83BAC3FBA9AF}"/>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8" name="Θέση υποσέλιδου 7">
            <a:extLst>
              <a:ext uri="{FF2B5EF4-FFF2-40B4-BE49-F238E27FC236}">
                <a16:creationId xmlns:a16="http://schemas.microsoft.com/office/drawing/2014/main" id="{8FDCD2A3-5224-4049-B19E-4BE86AC9319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632B22A-982E-4AEA-9086-FA48F5D8FF9F}"/>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428839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2B71B3-FFD8-4C80-A830-282190A171B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709AC9C-53D8-4E7C-AF0A-362BF322A1A9}"/>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4" name="Θέση υποσέλιδου 3">
            <a:extLst>
              <a:ext uri="{FF2B5EF4-FFF2-40B4-BE49-F238E27FC236}">
                <a16:creationId xmlns:a16="http://schemas.microsoft.com/office/drawing/2014/main" id="{8918AC6C-F81D-4D11-9847-2CA785126D6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C1A87E3-BBB9-4275-BF7B-C7BC4186634E}"/>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260772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89002EA-0CBB-47AC-B1E4-0AC8C0EB9507}"/>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3" name="Θέση υποσέλιδου 2">
            <a:extLst>
              <a:ext uri="{FF2B5EF4-FFF2-40B4-BE49-F238E27FC236}">
                <a16:creationId xmlns:a16="http://schemas.microsoft.com/office/drawing/2014/main" id="{4CE8BAD5-AF65-4931-9888-09D2AEF18D7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FAB9441-9931-4E8A-A108-6E4D531D0BF5}"/>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164713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53827A-5D5A-4A6D-AFB9-4C72CAB4744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20306EA-CE99-4A05-A313-0E76F2E765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E4B3F89-23A7-4ADB-B07A-5D51E20ED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F48AE04-67EF-4DBF-86EA-E6E8B17E8694}"/>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6" name="Θέση υποσέλιδου 5">
            <a:extLst>
              <a:ext uri="{FF2B5EF4-FFF2-40B4-BE49-F238E27FC236}">
                <a16:creationId xmlns:a16="http://schemas.microsoft.com/office/drawing/2014/main" id="{FFA6A5DB-958D-4051-B13A-D23BB6EAA51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96D18AA-996A-4866-9DEB-BA3BC666AB9D}"/>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314984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55993E-A43B-41D2-9CFA-1025D4A179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766D5AB-51B1-45F4-B58C-1184A41287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D1946DE-53B5-4D92-B22A-DAC6103BA8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C477536-9958-4C89-8D52-6305EAB78331}"/>
              </a:ext>
            </a:extLst>
          </p:cNvPr>
          <p:cNvSpPr>
            <a:spLocks noGrp="1"/>
          </p:cNvSpPr>
          <p:nvPr>
            <p:ph type="dt" sz="half" idx="10"/>
          </p:nvPr>
        </p:nvSpPr>
        <p:spPr/>
        <p:txBody>
          <a:bodyPr/>
          <a:lstStyle/>
          <a:p>
            <a:fld id="{67135B51-EFCB-4C38-97C1-359C4FA9C2F0}" type="datetimeFigureOut">
              <a:rPr lang="el-GR" smtClean="0"/>
              <a:t>28/10/2024</a:t>
            </a:fld>
            <a:endParaRPr lang="el-GR"/>
          </a:p>
        </p:txBody>
      </p:sp>
      <p:sp>
        <p:nvSpPr>
          <p:cNvPr id="6" name="Θέση υποσέλιδου 5">
            <a:extLst>
              <a:ext uri="{FF2B5EF4-FFF2-40B4-BE49-F238E27FC236}">
                <a16:creationId xmlns:a16="http://schemas.microsoft.com/office/drawing/2014/main" id="{56E571E0-E1FA-49F0-9DFE-5BB0B69932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576774C-B02E-431F-AEB1-EE4F7008FB5B}"/>
              </a:ext>
            </a:extLst>
          </p:cNvPr>
          <p:cNvSpPr>
            <a:spLocks noGrp="1"/>
          </p:cNvSpPr>
          <p:nvPr>
            <p:ph type="sldNum" sz="quarter" idx="12"/>
          </p:nvPr>
        </p:nvSpPr>
        <p:spPr/>
        <p:txBody>
          <a:bodyPr/>
          <a:lstStyle/>
          <a:p>
            <a:fld id="{0EA3337E-1E65-4BB5-93E7-D33A078191AE}" type="slidenum">
              <a:rPr lang="el-GR" smtClean="0"/>
              <a:t>‹#›</a:t>
            </a:fld>
            <a:endParaRPr lang="el-GR"/>
          </a:p>
        </p:txBody>
      </p:sp>
    </p:spTree>
    <p:extLst>
      <p:ext uri="{BB962C8B-B14F-4D97-AF65-F5344CB8AC3E}">
        <p14:creationId xmlns:p14="http://schemas.microsoft.com/office/powerpoint/2010/main" val="1178184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solidDmnd">
          <a:fgClr>
            <a:schemeClr val="accent4">
              <a:lumMod val="40000"/>
              <a:lumOff val="60000"/>
            </a:schemeClr>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38D7266-2074-4D0E-A669-A950CBE8AD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02E71DF-5E31-4DC5-8EF6-21794754F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13DE75C-0B6A-400F-A3DC-EB896F869D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35B51-EFCB-4C38-97C1-359C4FA9C2F0}" type="datetimeFigureOut">
              <a:rPr lang="el-GR" smtClean="0"/>
              <a:t>28/10/2024</a:t>
            </a:fld>
            <a:endParaRPr lang="el-GR"/>
          </a:p>
        </p:txBody>
      </p:sp>
      <p:sp>
        <p:nvSpPr>
          <p:cNvPr id="5" name="Θέση υποσέλιδου 4">
            <a:extLst>
              <a:ext uri="{FF2B5EF4-FFF2-40B4-BE49-F238E27FC236}">
                <a16:creationId xmlns:a16="http://schemas.microsoft.com/office/drawing/2014/main" id="{46DA3D87-6277-4BA1-9FD2-78BBDF6CD6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FABA5A0-CCA9-4E96-8C91-449725C6A9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3337E-1E65-4BB5-93E7-D33A078191AE}" type="slidenum">
              <a:rPr lang="el-GR" smtClean="0"/>
              <a:t>‹#›</a:t>
            </a:fld>
            <a:endParaRPr lang="el-GR"/>
          </a:p>
        </p:txBody>
      </p:sp>
    </p:spTree>
    <p:extLst>
      <p:ext uri="{BB962C8B-B14F-4D97-AF65-F5344CB8AC3E}">
        <p14:creationId xmlns:p14="http://schemas.microsoft.com/office/powerpoint/2010/main" val="3212603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B28E4-13FF-4AB7-8E76-D39905AECC5C}"/>
              </a:ext>
            </a:extLst>
          </p:cNvPr>
          <p:cNvSpPr>
            <a:spLocks noGrp="1"/>
          </p:cNvSpPr>
          <p:nvPr>
            <p:ph type="ctrTitle"/>
          </p:nvPr>
        </p:nvSpPr>
        <p:spPr/>
        <p:txBody>
          <a:bodyPr/>
          <a:lstStyle/>
          <a:p>
            <a:r>
              <a:rPr lang="el-GR" dirty="0"/>
              <a:t>4_Δικαίωμα στο Έργο και Εργοθεραπεία</a:t>
            </a:r>
          </a:p>
        </p:txBody>
      </p:sp>
      <p:sp>
        <p:nvSpPr>
          <p:cNvPr id="3" name="Υπότιτλος 2">
            <a:extLst>
              <a:ext uri="{FF2B5EF4-FFF2-40B4-BE49-F238E27FC236}">
                <a16:creationId xmlns:a16="http://schemas.microsoft.com/office/drawing/2014/main" id="{2AD48EF4-EFAA-4840-A6CF-C197A088F368}"/>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4070437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normAutofit fontScale="90000"/>
          </a:bodyPr>
          <a:lstStyle/>
          <a:p>
            <a:pPr algn="ctr">
              <a:defRPr/>
            </a:pPr>
            <a:r>
              <a:rPr lang="el-GR" sz="3600" b="1" dirty="0"/>
              <a:t>Σχετικά με τις οργανώτριες αυτών των προγραμμάτων</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defRPr/>
            </a:pPr>
            <a:r>
              <a:rPr lang="el-GR" sz="2400" dirty="0">
                <a:solidFill>
                  <a:schemeClr val="tx1">
                    <a:lumMod val="95000"/>
                    <a:lumOff val="5000"/>
                  </a:schemeClr>
                </a:solidFill>
              </a:rPr>
              <a:t>Η </a:t>
            </a:r>
            <a:r>
              <a:rPr lang="el-GR" sz="2400" dirty="0" err="1">
                <a:solidFill>
                  <a:schemeClr val="tx1">
                    <a:lumMod val="95000"/>
                    <a:lumOff val="5000"/>
                  </a:schemeClr>
                </a:solidFill>
              </a:rPr>
              <a:t>Μπήλιω</a:t>
            </a:r>
            <a:r>
              <a:rPr lang="el-GR" sz="2400" dirty="0">
                <a:solidFill>
                  <a:schemeClr val="tx1">
                    <a:lumMod val="95000"/>
                    <a:lumOff val="5000"/>
                  </a:schemeClr>
                </a:solidFill>
              </a:rPr>
              <a:t> </a:t>
            </a:r>
            <a:r>
              <a:rPr lang="en-US" sz="2400" dirty="0">
                <a:solidFill>
                  <a:schemeClr val="tx1">
                    <a:lumMod val="95000"/>
                    <a:lumOff val="5000"/>
                  </a:schemeClr>
                </a:solidFill>
              </a:rPr>
              <a:t>O</a:t>
            </a:r>
            <a:r>
              <a:rPr lang="el-GR" sz="2400" dirty="0">
                <a:solidFill>
                  <a:schemeClr val="tx1">
                    <a:lumMod val="95000"/>
                    <a:lumOff val="5000"/>
                  </a:schemeClr>
                </a:solidFill>
              </a:rPr>
              <a:t>’</a:t>
            </a:r>
            <a:r>
              <a:rPr lang="en-US" sz="2400" dirty="0" err="1">
                <a:solidFill>
                  <a:schemeClr val="tx1">
                    <a:lumMod val="95000"/>
                    <a:lumOff val="5000"/>
                  </a:schemeClr>
                </a:solidFill>
              </a:rPr>
              <a:t>Caffrey</a:t>
            </a:r>
            <a:r>
              <a:rPr lang="en-US" sz="2400" dirty="0">
                <a:solidFill>
                  <a:schemeClr val="tx1">
                    <a:lumMod val="95000"/>
                    <a:lumOff val="5000"/>
                  </a:schemeClr>
                </a:solidFill>
              </a:rPr>
              <a:t> </a:t>
            </a:r>
            <a:r>
              <a:rPr lang="el-GR" sz="2400" dirty="0">
                <a:solidFill>
                  <a:schemeClr val="tx1">
                    <a:lumMod val="95000"/>
                    <a:lumOff val="5000"/>
                  </a:schemeClr>
                </a:solidFill>
              </a:rPr>
              <a:t>ανακάλυψε την </a:t>
            </a:r>
            <a:r>
              <a:rPr lang="el-GR" sz="2400" dirty="0" err="1">
                <a:solidFill>
                  <a:schemeClr val="tx1">
                    <a:lumMod val="95000"/>
                    <a:lumOff val="5000"/>
                  </a:schemeClr>
                </a:solidFill>
              </a:rPr>
              <a:t>εργοθεραπεία</a:t>
            </a:r>
            <a:r>
              <a:rPr lang="el-GR" sz="2400" dirty="0">
                <a:solidFill>
                  <a:schemeClr val="tx1">
                    <a:lumMod val="95000"/>
                    <a:lumOff val="5000"/>
                  </a:schemeClr>
                </a:solidFill>
              </a:rPr>
              <a:t> και έδειξε ενδιαφέρον για την ειδικότητα μέσα από τα ταξίδια που έκανε στο Ηνωμένο Βασίλειο, αλλά και τον εθελοντισμό της στο Βρετανικό Ερυθρό Σταυρό</a:t>
            </a:r>
          </a:p>
          <a:p>
            <a:pPr algn="just">
              <a:buClr>
                <a:schemeClr val="bg1"/>
              </a:buClr>
              <a:defRPr/>
            </a:pPr>
            <a:r>
              <a:rPr lang="el-GR" sz="2400" dirty="0">
                <a:solidFill>
                  <a:schemeClr val="tx1">
                    <a:lumMod val="95000"/>
                    <a:lumOff val="5000"/>
                  </a:schemeClr>
                </a:solidFill>
              </a:rPr>
              <a:t>Η </a:t>
            </a:r>
            <a:r>
              <a:rPr lang="en-US" sz="2400" dirty="0">
                <a:solidFill>
                  <a:schemeClr val="tx1">
                    <a:lumMod val="95000"/>
                    <a:lumOff val="5000"/>
                  </a:schemeClr>
                </a:solidFill>
              </a:rPr>
              <a:t>Grieve </a:t>
            </a:r>
            <a:r>
              <a:rPr lang="el-GR" sz="2400" dirty="0">
                <a:solidFill>
                  <a:schemeClr val="tx1">
                    <a:lumMod val="95000"/>
                    <a:lumOff val="5000"/>
                  </a:schemeClr>
                </a:solidFill>
              </a:rPr>
              <a:t>ήρθε στην Ελλάδα το 1946, μετά το τέλος του πολέμου για να οργανώσει προγράμματα αποκατάστασης στην Αθήνα για τους ανάπηρους στρατιώτες</a:t>
            </a:r>
          </a:p>
          <a:p>
            <a:pPr algn="just">
              <a:buClr>
                <a:schemeClr val="bg1"/>
              </a:buClr>
              <a:defRPr/>
            </a:pPr>
            <a:r>
              <a:rPr lang="el-GR" sz="2400" dirty="0">
                <a:solidFill>
                  <a:schemeClr val="tx1">
                    <a:lumMod val="95000"/>
                    <a:lumOff val="5000"/>
                  </a:schemeClr>
                </a:solidFill>
              </a:rPr>
              <a:t>Τα προγράμματα αποκατάστασης που οργάνωσε η </a:t>
            </a:r>
            <a:r>
              <a:rPr lang="en-US" sz="2400" dirty="0">
                <a:solidFill>
                  <a:schemeClr val="tx1">
                    <a:lumMod val="95000"/>
                    <a:lumOff val="5000"/>
                  </a:schemeClr>
                </a:solidFill>
              </a:rPr>
              <a:t>Grieve </a:t>
            </a:r>
            <a:r>
              <a:rPr lang="el-GR" sz="2400" dirty="0">
                <a:solidFill>
                  <a:schemeClr val="tx1">
                    <a:lumMod val="95000"/>
                    <a:lumOff val="5000"/>
                  </a:schemeClr>
                </a:solidFill>
              </a:rPr>
              <a:t>με βοηθό την </a:t>
            </a:r>
            <a:r>
              <a:rPr lang="en-US" sz="2400" dirty="0">
                <a:solidFill>
                  <a:schemeClr val="tx1">
                    <a:lumMod val="95000"/>
                    <a:lumOff val="5000"/>
                  </a:schemeClr>
                </a:solidFill>
              </a:rPr>
              <a:t>O</a:t>
            </a:r>
            <a:r>
              <a:rPr lang="el-GR" sz="2400" dirty="0">
                <a:solidFill>
                  <a:schemeClr val="tx1">
                    <a:lumMod val="95000"/>
                    <a:lumOff val="5000"/>
                  </a:schemeClr>
                </a:solidFill>
              </a:rPr>
              <a:t>’</a:t>
            </a:r>
            <a:r>
              <a:rPr lang="en-US" sz="2400" dirty="0" err="1">
                <a:solidFill>
                  <a:schemeClr val="tx1">
                    <a:lumMod val="95000"/>
                    <a:lumOff val="5000"/>
                  </a:schemeClr>
                </a:solidFill>
              </a:rPr>
              <a:t>Caffrey</a:t>
            </a:r>
            <a:r>
              <a:rPr lang="en-US" sz="2400" dirty="0">
                <a:solidFill>
                  <a:schemeClr val="tx1">
                    <a:lumMod val="95000"/>
                    <a:lumOff val="5000"/>
                  </a:schemeClr>
                </a:solidFill>
              </a:rPr>
              <a:t> </a:t>
            </a:r>
            <a:r>
              <a:rPr lang="el-GR" sz="2400" dirty="0">
                <a:solidFill>
                  <a:schemeClr val="tx1">
                    <a:lumMod val="95000"/>
                    <a:lumOff val="5000"/>
                  </a:schemeClr>
                </a:solidFill>
              </a:rPr>
              <a:t>αρχικά πραγματοποιούνταν στο </a:t>
            </a:r>
            <a:r>
              <a:rPr lang="el-GR" sz="2400" dirty="0" err="1">
                <a:solidFill>
                  <a:schemeClr val="tx1">
                    <a:lumMod val="95000"/>
                    <a:lumOff val="5000"/>
                  </a:schemeClr>
                </a:solidFill>
              </a:rPr>
              <a:t>Ριζάρειο</a:t>
            </a:r>
            <a:r>
              <a:rPr lang="el-GR" sz="2400" dirty="0">
                <a:solidFill>
                  <a:schemeClr val="tx1">
                    <a:lumMod val="95000"/>
                    <a:lumOff val="5000"/>
                  </a:schemeClr>
                </a:solidFill>
              </a:rPr>
              <a:t> νοσοκομείο και στη συνέχεια στο καινούργιο τότε Κέντρο Αποκατάστασης Τραυματιών (ΚΑΤ)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600" b="1" dirty="0"/>
              <a:t>Στη συνέχεια …</a:t>
            </a:r>
          </a:p>
        </p:txBody>
      </p:sp>
      <p:sp>
        <p:nvSpPr>
          <p:cNvPr id="3" name="2 - Θέση περιεχομένου"/>
          <p:cNvSpPr>
            <a:spLocks noGrp="1"/>
          </p:cNvSpPr>
          <p:nvPr>
            <p:ph sz="quarter" idx="1"/>
          </p:nvPr>
        </p:nvSpPr>
        <p:spPr>
          <a:xfrm>
            <a:off x="2136775" y="1600200"/>
            <a:ext cx="8153400" cy="4757738"/>
          </a:xfrm>
          <a:solidFill>
            <a:schemeClr val="accent2">
              <a:lumMod val="75000"/>
            </a:schemeClr>
          </a:solidFill>
        </p:spPr>
        <p:txBody>
          <a:bodyPr/>
          <a:lstStyle/>
          <a:p>
            <a:pPr algn="just">
              <a:defRPr/>
            </a:pPr>
            <a:r>
              <a:rPr lang="el-GR" sz="2000" dirty="0">
                <a:solidFill>
                  <a:schemeClr val="bg1"/>
                </a:solidFill>
              </a:rPr>
              <a:t>ο Ελληνικός Ερυθρός Σταυρός ζήτησε από την </a:t>
            </a:r>
            <a:r>
              <a:rPr lang="el-GR" sz="2000" dirty="0" err="1">
                <a:solidFill>
                  <a:schemeClr val="bg1"/>
                </a:solidFill>
              </a:rPr>
              <a:t>Μπήλιω</a:t>
            </a:r>
            <a:r>
              <a:rPr lang="el-GR" sz="2000" dirty="0">
                <a:solidFill>
                  <a:schemeClr val="bg1"/>
                </a:solidFill>
              </a:rPr>
              <a:t> </a:t>
            </a:r>
            <a:r>
              <a:rPr lang="en-US" sz="2000" dirty="0">
                <a:solidFill>
                  <a:schemeClr val="bg1"/>
                </a:solidFill>
              </a:rPr>
              <a:t>O</a:t>
            </a:r>
            <a:r>
              <a:rPr lang="el-GR" sz="2000" dirty="0">
                <a:solidFill>
                  <a:schemeClr val="bg1"/>
                </a:solidFill>
              </a:rPr>
              <a:t>’</a:t>
            </a:r>
            <a:r>
              <a:rPr lang="en-US" sz="2000" dirty="0" err="1">
                <a:solidFill>
                  <a:schemeClr val="bg1"/>
                </a:solidFill>
              </a:rPr>
              <a:t>Caffrey</a:t>
            </a:r>
            <a:r>
              <a:rPr lang="el-GR" sz="2000" dirty="0">
                <a:solidFill>
                  <a:schemeClr val="bg1"/>
                </a:solidFill>
              </a:rPr>
              <a:t> να αναλάβει την οργάνωση εθελοντριών </a:t>
            </a:r>
            <a:r>
              <a:rPr lang="el-GR" sz="2000" dirty="0" err="1">
                <a:solidFill>
                  <a:schemeClr val="bg1"/>
                </a:solidFill>
              </a:rPr>
              <a:t>εργοθεραπευτών</a:t>
            </a:r>
            <a:r>
              <a:rPr lang="el-GR" sz="2000" dirty="0">
                <a:solidFill>
                  <a:schemeClr val="bg1"/>
                </a:solidFill>
              </a:rPr>
              <a:t> για να στελεχώσουν νέα τμήματα σε όσα περισσότερα νοσοκομεία ήταν δυνατόν</a:t>
            </a:r>
          </a:p>
          <a:p>
            <a:pPr algn="just">
              <a:defRPr/>
            </a:pPr>
            <a:r>
              <a:rPr lang="el-GR" sz="2000" dirty="0">
                <a:solidFill>
                  <a:schemeClr val="bg1"/>
                </a:solidFill>
              </a:rPr>
              <a:t>Η προσπάθεια ενισχύθηκε και από τον Παγκόσμιο Οργανισμό Υγείας (ΠΟΥ) ο οποίος είχε δραστηριοποιηθεί στη χώρα μας για να αναπτύξει προγράμματα αποκατάστασης</a:t>
            </a:r>
          </a:p>
          <a:p>
            <a:pPr algn="just">
              <a:defRPr/>
            </a:pPr>
            <a:r>
              <a:rPr lang="el-GR" sz="2000" dirty="0">
                <a:solidFill>
                  <a:schemeClr val="bg1"/>
                </a:solidFill>
              </a:rPr>
              <a:t>Πολλά προγράμματα «</a:t>
            </a:r>
            <a:r>
              <a:rPr lang="el-GR" sz="2000" dirty="0" err="1">
                <a:solidFill>
                  <a:schemeClr val="bg1"/>
                </a:solidFill>
              </a:rPr>
              <a:t>απασχολησιοθεραπείας</a:t>
            </a:r>
            <a:r>
              <a:rPr lang="el-GR" sz="2000" dirty="0">
                <a:solidFill>
                  <a:schemeClr val="bg1"/>
                </a:solidFill>
              </a:rPr>
              <a:t>» δημιουργήθηκαν για να απασχολούν και να ψυχαγωγούν τους τραυματίες πολέμου </a:t>
            </a:r>
          </a:p>
          <a:p>
            <a:pPr algn="just">
              <a:defRPr/>
            </a:pPr>
            <a:r>
              <a:rPr lang="el-GR" sz="2000" dirty="0">
                <a:solidFill>
                  <a:schemeClr val="bg1"/>
                </a:solidFill>
              </a:rPr>
              <a:t>αρχικά σε τρία στρατιωτικά νοσοκομεία στην περιοχή της Αθήνας</a:t>
            </a:r>
          </a:p>
          <a:p>
            <a:pPr algn="just">
              <a:defRPr/>
            </a:pPr>
            <a:r>
              <a:rPr lang="el-GR" sz="2000" dirty="0">
                <a:solidFill>
                  <a:schemeClr val="bg1"/>
                </a:solidFill>
              </a:rPr>
              <a:t>στη συνέχεια  σε άλλα πλαίσια όπως το Δαφνί, το </a:t>
            </a:r>
            <a:r>
              <a:rPr lang="el-GR" sz="2000" dirty="0" err="1">
                <a:solidFill>
                  <a:schemeClr val="bg1"/>
                </a:solidFill>
              </a:rPr>
              <a:t>Δρομοκαϊτειο</a:t>
            </a:r>
            <a:r>
              <a:rPr lang="el-GR" sz="2000" dirty="0">
                <a:solidFill>
                  <a:schemeClr val="bg1"/>
                </a:solidFill>
              </a:rPr>
              <a:t> Ψυχιατρικό νοσοκομείο, το Ασκληπιείο Βούλας, δύο σανατόρια για φυματικούς ασθενείς της εποχής, το δημόσιο νοσοκομείο λοιμωδών νόσων της αγίας Βαρβάρας, αλλά και στην επαρχία.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FB109A-786E-4AA4-9FDD-2BC31F967F57}"/>
              </a:ext>
            </a:extLst>
          </p:cNvPr>
          <p:cNvSpPr>
            <a:spLocks noGrp="1"/>
          </p:cNvSpPr>
          <p:nvPr>
            <p:ph idx="1"/>
          </p:nvPr>
        </p:nvSpPr>
        <p:spPr/>
        <p:txBody>
          <a:bodyPr/>
          <a:lstStyle/>
          <a:p>
            <a:r>
              <a:rPr lang="el-GR" b="1" dirty="0"/>
              <a:t>Δραστηριότητες των Προγραμμάτων</a:t>
            </a:r>
            <a:r>
              <a:rPr lang="el-GR" dirty="0"/>
              <a:t>:</a:t>
            </a:r>
          </a:p>
          <a:p>
            <a:pPr>
              <a:buFont typeface="Arial" panose="020B0604020202020204" pitchFamily="34" charset="0"/>
              <a:buChar char="•"/>
            </a:pPr>
            <a:r>
              <a:rPr lang="el-GR" dirty="0"/>
              <a:t>Τα προγράμματα εργασιοθεραπείας που εφαρμόστηκαν μετά τον Β' Παγκόσμιο Πόλεμο επικεντρώνονταν σε χειροτεχνικές και καλλιτεχνικές δραστηριότητες, οι οποίες είχαν θεραπευτικό χαρακτήρα και στόχευαν στην αποκατάσταση των τραυματισμένων στρατιωτών.</a:t>
            </a:r>
          </a:p>
          <a:p>
            <a:endParaRPr lang="el-GR" dirty="0"/>
          </a:p>
        </p:txBody>
      </p:sp>
      <p:sp>
        <p:nvSpPr>
          <p:cNvPr id="5" name="Τίτλος 4">
            <a:extLst>
              <a:ext uri="{FF2B5EF4-FFF2-40B4-BE49-F238E27FC236}">
                <a16:creationId xmlns:a16="http://schemas.microsoft.com/office/drawing/2014/main" id="{015710CB-D263-4201-853D-70F3DA7EC24C}"/>
              </a:ext>
            </a:extLst>
          </p:cNvPr>
          <p:cNvSpPr>
            <a:spLocks noGrp="1"/>
          </p:cNvSpPr>
          <p:nvPr>
            <p:ph type="title"/>
          </p:nvPr>
        </p:nvSpPr>
        <p:spPr/>
        <p:txBody>
          <a:bodyPr/>
          <a:lstStyle/>
          <a:p>
            <a:pPr algn="ctr"/>
            <a:r>
              <a:rPr lang="el-GR" dirty="0"/>
              <a:t>Προγράμματα Εργασιοθεραπείας στην Ελλάδα</a:t>
            </a:r>
          </a:p>
        </p:txBody>
      </p:sp>
    </p:spTree>
    <p:extLst>
      <p:ext uri="{BB962C8B-B14F-4D97-AF65-F5344CB8AC3E}">
        <p14:creationId xmlns:p14="http://schemas.microsoft.com/office/powerpoint/2010/main" val="2012034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5065D3-6DB4-4967-A61A-3AF46BBD4C1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EFFA55C-D510-4754-B86B-FEB2DF447335}"/>
              </a:ext>
            </a:extLst>
          </p:cNvPr>
          <p:cNvSpPr>
            <a:spLocks noGrp="1"/>
          </p:cNvSpPr>
          <p:nvPr>
            <p:ph idx="1"/>
          </p:nvPr>
        </p:nvSpPr>
        <p:spPr/>
        <p:txBody>
          <a:bodyPr/>
          <a:lstStyle/>
          <a:p>
            <a:pPr>
              <a:buFont typeface="Arial" panose="020B0604020202020204" pitchFamily="34" charset="0"/>
              <a:buChar char="•"/>
            </a:pPr>
            <a:r>
              <a:rPr lang="el-GR" dirty="0"/>
              <a:t>Περιλάμβαναν ποικιλία δραστηριοτήτων </a:t>
            </a:r>
            <a:r>
              <a:rPr lang="el-GR" dirty="0" err="1"/>
              <a:t>όπως:</a:t>
            </a:r>
            <a:r>
              <a:rPr lang="el-GR" b="1" dirty="0" err="1"/>
              <a:t>Χειροτεχνίες</a:t>
            </a:r>
            <a:r>
              <a:rPr lang="el-GR" dirty="0"/>
              <a:t>: Βιβλιοδεσία, κέντημα, υφαντική, </a:t>
            </a:r>
            <a:r>
              <a:rPr lang="el-GR" dirty="0" err="1"/>
              <a:t>δερματοτεχνία</a:t>
            </a:r>
            <a:r>
              <a:rPr lang="el-GR" dirty="0"/>
              <a:t>.</a:t>
            </a:r>
          </a:p>
          <a:p>
            <a:pPr>
              <a:buFont typeface="Arial" panose="020B0604020202020204" pitchFamily="34" charset="0"/>
              <a:buChar char="•"/>
            </a:pPr>
            <a:r>
              <a:rPr lang="el-GR" b="1" dirty="0"/>
              <a:t>Καλλιτεχνικές Δραστηριότητες</a:t>
            </a:r>
            <a:r>
              <a:rPr lang="el-GR" dirty="0"/>
              <a:t>: Ζωγραφική, καθώς και κατασκευή βαλιτσών και άλλων αντικειμένων. Αυτές οι δραστηριότητες όχι μόνο προσέφεραν απασχόληση αλλά και βοηθούσαν στην αποκατάσταση της κινητικότητας και της αυτοπεποίθησης των συμμετεχόντων.</a:t>
            </a:r>
          </a:p>
          <a:p>
            <a:endParaRPr lang="el-GR" dirty="0"/>
          </a:p>
        </p:txBody>
      </p:sp>
    </p:spTree>
    <p:extLst>
      <p:ext uri="{BB962C8B-B14F-4D97-AF65-F5344CB8AC3E}">
        <p14:creationId xmlns:p14="http://schemas.microsoft.com/office/powerpoint/2010/main" val="1562319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7236FC-3CCA-4490-B40D-C2528C34AEB5}"/>
              </a:ext>
            </a:extLst>
          </p:cNvPr>
          <p:cNvSpPr>
            <a:spLocks noGrp="1"/>
          </p:cNvSpPr>
          <p:nvPr>
            <p:ph type="title"/>
          </p:nvPr>
        </p:nvSpPr>
        <p:spPr/>
        <p:txBody>
          <a:bodyPr/>
          <a:lstStyle/>
          <a:p>
            <a:r>
              <a:rPr lang="el-GR" b="1" dirty="0"/>
              <a:t>Οργάνωση και Συντονισμός</a:t>
            </a:r>
            <a:r>
              <a:rPr lang="el-GR" dirty="0"/>
              <a:t>:</a:t>
            </a:r>
          </a:p>
        </p:txBody>
      </p:sp>
      <p:sp>
        <p:nvSpPr>
          <p:cNvPr id="5" name="Rectangle 2">
            <a:extLst>
              <a:ext uri="{FF2B5EF4-FFF2-40B4-BE49-F238E27FC236}">
                <a16:creationId xmlns:a16="http://schemas.microsoft.com/office/drawing/2014/main" id="{2AC3020C-25BA-47FD-AD53-4A8AE79546EA}"/>
              </a:ext>
            </a:extLst>
          </p:cNvPr>
          <p:cNvSpPr>
            <a:spLocks noGrp="1" noChangeArrowheads="1"/>
          </p:cNvSpPr>
          <p:nvPr>
            <p:ph idx="1"/>
          </p:nvPr>
        </p:nvSpPr>
        <p:spPr bwMode="auto">
          <a:xfrm>
            <a:off x="335903" y="1690688"/>
            <a:ext cx="10515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3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3200" b="0" i="0" u="none" strike="noStrike" cap="none" normalizeH="0" baseline="0" dirty="0">
                <a:ln>
                  <a:noFill/>
                </a:ln>
                <a:solidFill>
                  <a:schemeClr val="tx1"/>
                </a:solidFill>
                <a:effectLst/>
                <a:latin typeface="Arial" panose="020B0604020202020204" pitchFamily="34" charset="0"/>
              </a:rPr>
              <a:t>Τα προγράμματα υλοποιήθηκαν υπό την ευθύνη του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3200" b="1" i="0" u="none" strike="noStrike" cap="none" normalizeH="0" baseline="0" dirty="0">
                <a:ln>
                  <a:noFill/>
                </a:ln>
                <a:solidFill>
                  <a:schemeClr val="tx1"/>
                </a:solidFill>
                <a:effectLst/>
                <a:latin typeface="Arial" panose="020B0604020202020204" pitchFamily="34" charset="0"/>
              </a:rPr>
              <a:t>Σώματος Ελληνίδων Εθελοντριών του Ερυθρού Σταυρού</a:t>
            </a:r>
            <a:r>
              <a:rPr kumimoji="0" lang="el-GR" altLang="el-GR" sz="3200" b="0" i="0" u="none" strike="noStrike" cap="none" normalizeH="0" baseline="0" dirty="0">
                <a:ln>
                  <a:noFill/>
                </a:ln>
                <a:solidFill>
                  <a:schemeClr val="tx1"/>
                </a:solidFill>
                <a:effectLst/>
                <a:latin typeface="Arial" panose="020B0604020202020204" pitchFamily="34" charset="0"/>
              </a:rPr>
              <a:t>, το οποίο διαδραμάτισε σημαντικό ρόλο στην παροχή στήριξης στους τραυματίες.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3200" b="0" i="0" u="none" strike="noStrike" cap="none" normalizeH="0" baseline="0" dirty="0">
                <a:ln>
                  <a:noFill/>
                </a:ln>
                <a:solidFill>
                  <a:schemeClr val="tx1"/>
                </a:solidFill>
                <a:effectLst/>
                <a:latin typeface="Arial" panose="020B0604020202020204" pitchFamily="34" charset="0"/>
              </a:rPr>
              <a:t>Η </a:t>
            </a:r>
            <a:r>
              <a:rPr kumimoji="0" lang="el-GR" altLang="el-GR" sz="3200" b="1" i="0" u="none" strike="noStrike" cap="none" normalizeH="0" baseline="0" dirty="0" err="1">
                <a:ln>
                  <a:noFill/>
                </a:ln>
                <a:solidFill>
                  <a:schemeClr val="tx1"/>
                </a:solidFill>
                <a:effectLst/>
                <a:latin typeface="Arial" panose="020B0604020202020204" pitchFamily="34" charset="0"/>
              </a:rPr>
              <a:t>Μπήλιω</a:t>
            </a:r>
            <a:r>
              <a:rPr kumimoji="0" lang="el-GR" altLang="el-GR" sz="3200" b="1" i="0" u="none" strike="noStrike" cap="none" normalizeH="0" baseline="0" dirty="0">
                <a:ln>
                  <a:noFill/>
                </a:ln>
                <a:solidFill>
                  <a:schemeClr val="tx1"/>
                </a:solidFill>
                <a:effectLst/>
                <a:latin typeface="Arial" panose="020B0604020202020204" pitchFamily="34" charset="0"/>
              </a:rPr>
              <a:t> </a:t>
            </a:r>
            <a:r>
              <a:rPr kumimoji="0" lang="el-GR" altLang="el-GR" sz="3200" b="1" i="0" u="none" strike="noStrike" cap="none" normalizeH="0" baseline="0" dirty="0" err="1">
                <a:ln>
                  <a:noFill/>
                </a:ln>
                <a:solidFill>
                  <a:schemeClr val="tx1"/>
                </a:solidFill>
                <a:effectLst/>
                <a:latin typeface="Arial" panose="020B0604020202020204" pitchFamily="34" charset="0"/>
              </a:rPr>
              <a:t>O’Caffrey</a:t>
            </a:r>
            <a:r>
              <a:rPr kumimoji="0" lang="el-GR" altLang="el-GR" sz="3200" b="0" i="0" u="none" strike="noStrike" cap="none" normalizeH="0" baseline="0" dirty="0">
                <a:ln>
                  <a:noFill/>
                </a:ln>
                <a:solidFill>
                  <a:schemeClr val="tx1"/>
                </a:solidFill>
                <a:effectLst/>
                <a:latin typeface="Arial" panose="020B0604020202020204" pitchFamily="34" charset="0"/>
              </a:rPr>
              <a:t> είχε τον συντονιστικό ρόλο και ήταν αυτή που έπεισε τον Ερυθρό Σταυρό να δημιουργήσει μια ειδική </a:t>
            </a:r>
            <a:r>
              <a:rPr kumimoji="0" lang="el-GR" altLang="el-GR" sz="3200" b="1" i="0" u="none" strike="noStrike" cap="none" normalizeH="0" baseline="0" dirty="0">
                <a:ln>
                  <a:noFill/>
                </a:ln>
                <a:solidFill>
                  <a:schemeClr val="tx1"/>
                </a:solidFill>
                <a:effectLst/>
                <a:latin typeface="Arial" panose="020B0604020202020204" pitchFamily="34" charset="0"/>
              </a:rPr>
              <a:t>Επιτροπή Εργοθεραπείας</a:t>
            </a:r>
            <a:r>
              <a:rPr kumimoji="0" lang="el-GR" altLang="el-GR" sz="3200" b="0" i="0" u="none" strike="noStrike" cap="none" normalizeH="0" baseline="0" dirty="0">
                <a:ln>
                  <a:noFill/>
                </a:ln>
                <a:solidFill>
                  <a:schemeClr val="tx1"/>
                </a:solidFill>
                <a:effectLst/>
                <a:latin typeface="Arial" panose="020B0604020202020204" pitchFamily="34" charset="0"/>
              </a:rPr>
              <a:t> για τη διαχείριση </a:t>
            </a:r>
            <a:r>
              <a:rPr kumimoji="0" lang="el-GR" altLang="el-GR" sz="3200" b="0" i="0" u="none" strike="noStrike" cap="none" normalizeH="0" baseline="0">
                <a:ln>
                  <a:noFill/>
                </a:ln>
                <a:solidFill>
                  <a:schemeClr val="tx1"/>
                </a:solidFill>
                <a:effectLst/>
                <a:latin typeface="Arial" panose="020B0604020202020204" pitchFamily="34" charset="0"/>
              </a:rPr>
              <a:t>των δράσεων</a:t>
            </a:r>
            <a:endParaRPr kumimoji="0" lang="el-GR" altLang="el-GR"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49856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93B17-065E-49B9-BF5A-1F27546A7992}"/>
              </a:ext>
            </a:extLst>
          </p:cNvPr>
          <p:cNvSpPr>
            <a:spLocks noGrp="1"/>
          </p:cNvSpPr>
          <p:nvPr>
            <p:ph type="title"/>
          </p:nvPr>
        </p:nvSpPr>
        <p:spPr/>
        <p:txBody>
          <a:bodyPr/>
          <a:lstStyle/>
          <a:p>
            <a:r>
              <a:rPr lang="el-GR" b="1" dirty="0"/>
              <a:t>Χρηματοδότηση των Προγραμμάτων</a:t>
            </a:r>
            <a:r>
              <a:rPr lang="el-GR" dirty="0"/>
              <a:t>:</a:t>
            </a:r>
          </a:p>
        </p:txBody>
      </p:sp>
      <p:sp>
        <p:nvSpPr>
          <p:cNvPr id="4" name="Rectangle 1">
            <a:extLst>
              <a:ext uri="{FF2B5EF4-FFF2-40B4-BE49-F238E27FC236}">
                <a16:creationId xmlns:a16="http://schemas.microsoft.com/office/drawing/2014/main" id="{E0AE2836-C7B0-40FD-985C-CFE9C413D362}"/>
              </a:ext>
            </a:extLst>
          </p:cNvPr>
          <p:cNvSpPr>
            <a:spLocks noGrp="1" noChangeArrowheads="1"/>
          </p:cNvSpPr>
          <p:nvPr>
            <p:ph idx="1"/>
          </p:nvPr>
        </p:nvSpPr>
        <p:spPr bwMode="auto">
          <a:xfrm>
            <a:off x="176270" y="1977419"/>
            <a:ext cx="1183946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Το κόστος των προγραμμάτων καλύφθηκε αρχικά από τον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1" i="0" u="none" strike="noStrike" cap="none" normalizeH="0" baseline="0" dirty="0">
                <a:ln>
                  <a:noFill/>
                </a:ln>
                <a:solidFill>
                  <a:schemeClr val="tx1"/>
                </a:solidFill>
                <a:effectLst/>
                <a:latin typeface="Arial" panose="020B0604020202020204" pitchFamily="34" charset="0"/>
              </a:rPr>
              <a:t>Βρετανικό Στρατό</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 ο οποίος συνέβαλε στη στήριξη των στρατιωτών.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Αργότερα, τη χρηματοδότηση ανέλαβε ο </a:t>
            </a:r>
            <a:r>
              <a:rPr kumimoji="0" lang="el-GR" altLang="el-GR" b="1" i="0" u="none" strike="noStrike" cap="none" normalizeH="0" baseline="0" dirty="0">
                <a:ln>
                  <a:noFill/>
                </a:ln>
                <a:solidFill>
                  <a:schemeClr val="tx1"/>
                </a:solidFill>
                <a:effectLst/>
                <a:latin typeface="Arial" panose="020B0604020202020204" pitchFamily="34" charset="0"/>
              </a:rPr>
              <a:t>Ελληνικός Ερυθρός Σταυρός</a:t>
            </a:r>
            <a:r>
              <a:rPr kumimoji="0" lang="el-GR" altLang="el-GR"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με πόρους που εξασφαλίστηκαν μέσω της νέας Επιτροπής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Εργοθεραπείας,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την οποία οργάνωσε η </a:t>
            </a:r>
            <a:r>
              <a:rPr kumimoji="0" lang="el-GR" altLang="el-GR" b="0" i="0" u="none" strike="noStrike" cap="none" normalizeH="0" baseline="0" dirty="0" err="1">
                <a:ln>
                  <a:noFill/>
                </a:ln>
                <a:solidFill>
                  <a:schemeClr val="tx1"/>
                </a:solidFill>
                <a:effectLst/>
                <a:latin typeface="Arial" panose="020B0604020202020204" pitchFamily="34" charset="0"/>
              </a:rPr>
              <a:t>O’Caffrey</a:t>
            </a:r>
            <a:r>
              <a:rPr kumimoji="0" lang="el-GR" altLang="el-GR" b="0" i="0" u="none" strike="noStrike" cap="none" normalizeH="0" baseline="0" dirty="0">
                <a:ln>
                  <a:noFill/>
                </a:ln>
                <a:solidFill>
                  <a:schemeClr val="tx1"/>
                </a:solidFill>
                <a:effectLst/>
                <a:latin typeface="Arial" panose="020B0604020202020204" pitchFamily="34" charset="0"/>
              </a:rPr>
              <a:t> για να εξασφαλίσει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τη συνέχιση και επέκταση των προγραμμάτων</a:t>
            </a:r>
            <a:r>
              <a:rPr kumimoji="0" lang="el-GR" altLang="el-GR"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88136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A5A103-F99A-409B-9156-B5B7D6722DFC}"/>
              </a:ext>
            </a:extLst>
          </p:cNvPr>
          <p:cNvSpPr>
            <a:spLocks noGrp="1"/>
          </p:cNvSpPr>
          <p:nvPr>
            <p:ph type="title"/>
          </p:nvPr>
        </p:nvSpPr>
        <p:spPr/>
        <p:txBody>
          <a:bodyPr/>
          <a:lstStyle/>
          <a:p>
            <a:r>
              <a:rPr lang="el-GR" b="1" dirty="0"/>
              <a:t>Χώροι Υλοποίησης</a:t>
            </a:r>
            <a:endParaRPr lang="el-GR" dirty="0"/>
          </a:p>
        </p:txBody>
      </p:sp>
      <p:sp>
        <p:nvSpPr>
          <p:cNvPr id="3" name="Θέση περιεχομένου 2">
            <a:extLst>
              <a:ext uri="{FF2B5EF4-FFF2-40B4-BE49-F238E27FC236}">
                <a16:creationId xmlns:a16="http://schemas.microsoft.com/office/drawing/2014/main" id="{D79A971A-8E52-43E0-88E3-791C19ED900B}"/>
              </a:ext>
            </a:extLst>
          </p:cNvPr>
          <p:cNvSpPr>
            <a:spLocks noGrp="1"/>
          </p:cNvSpPr>
          <p:nvPr>
            <p:ph idx="1"/>
          </p:nvPr>
        </p:nvSpPr>
        <p:spPr/>
        <p:txBody>
          <a:bodyPr/>
          <a:lstStyle/>
          <a:p>
            <a:pPr>
              <a:buFont typeface="Arial" panose="020B0604020202020204" pitchFamily="34" charset="0"/>
              <a:buChar char="•"/>
            </a:pPr>
            <a:endParaRPr lang="el-GR" dirty="0"/>
          </a:p>
          <a:p>
            <a:pPr marL="742950" lvl="1" indent="-285750">
              <a:buFont typeface="Arial" panose="020B0604020202020204" pitchFamily="34" charset="0"/>
              <a:buChar char="•"/>
            </a:pPr>
            <a:r>
              <a:rPr lang="el-GR" sz="2800" dirty="0"/>
              <a:t>Οι πρώτες δραστηριότητες πραγματοποιήθηκαν στο </a:t>
            </a:r>
            <a:r>
              <a:rPr lang="el-GR" sz="2800" b="1" dirty="0" err="1"/>
              <a:t>Ριζάρειο</a:t>
            </a:r>
            <a:r>
              <a:rPr lang="el-GR" sz="2800" b="1" dirty="0"/>
              <a:t> Νοσοκομείο</a:t>
            </a:r>
            <a:r>
              <a:rPr lang="el-GR" sz="2800" dirty="0"/>
              <a:t>, όπου έγιναν τα πρώτα βήματα για την εφαρμογή της εργασιοθεραπείας.</a:t>
            </a:r>
          </a:p>
          <a:p>
            <a:pPr marL="742950" lvl="1" indent="-285750">
              <a:buFont typeface="Arial" panose="020B0604020202020204" pitchFamily="34" charset="0"/>
              <a:buChar char="•"/>
            </a:pPr>
            <a:r>
              <a:rPr lang="el-GR" sz="2800" dirty="0"/>
              <a:t>Αργότερα, τα προγράμματα μεταφέρθηκαν στο νέο τότε </a:t>
            </a:r>
            <a:r>
              <a:rPr lang="el-GR" sz="2800" b="1" dirty="0"/>
              <a:t>Κέντρο Αποκατάστασης Τραυματιών (ΚΑΤ)</a:t>
            </a:r>
            <a:r>
              <a:rPr lang="el-GR" sz="2800" dirty="0"/>
              <a:t>, το οποίο συνέβαλε στην πιο οργανωμένη παροχή υπηρεσιών αποκατάστασης.</a:t>
            </a:r>
          </a:p>
          <a:p>
            <a:endParaRPr lang="el-GR" dirty="0"/>
          </a:p>
        </p:txBody>
      </p:sp>
    </p:spTree>
    <p:extLst>
      <p:ext uri="{BB962C8B-B14F-4D97-AF65-F5344CB8AC3E}">
        <p14:creationId xmlns:p14="http://schemas.microsoft.com/office/powerpoint/2010/main" val="734587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1B019B-0EB2-4C3C-A220-5B13C8CA6D50}"/>
              </a:ext>
            </a:extLst>
          </p:cNvPr>
          <p:cNvSpPr>
            <a:spLocks noGrp="1"/>
          </p:cNvSpPr>
          <p:nvPr>
            <p:ph type="title"/>
          </p:nvPr>
        </p:nvSpPr>
        <p:spPr/>
        <p:txBody>
          <a:bodyPr/>
          <a:lstStyle/>
          <a:p>
            <a:r>
              <a:rPr lang="el-GR" dirty="0"/>
              <a:t>Επιτροπή Εργοθεραπείας</a:t>
            </a:r>
          </a:p>
        </p:txBody>
      </p:sp>
      <p:sp>
        <p:nvSpPr>
          <p:cNvPr id="4" name="Rectangle 1">
            <a:extLst>
              <a:ext uri="{FF2B5EF4-FFF2-40B4-BE49-F238E27FC236}">
                <a16:creationId xmlns:a16="http://schemas.microsoft.com/office/drawing/2014/main" id="{3A9A2687-B70A-4AD6-AE08-685F02EC1C57}"/>
              </a:ext>
            </a:extLst>
          </p:cNvPr>
          <p:cNvSpPr>
            <a:spLocks noGrp="1" noChangeArrowheads="1"/>
          </p:cNvSpPr>
          <p:nvPr>
            <p:ph idx="1"/>
          </p:nvPr>
        </p:nvSpPr>
        <p:spPr bwMode="auto">
          <a:xfrm>
            <a:off x="0" y="1089899"/>
            <a:ext cx="16233803"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Σύνθεση και Ρόλος</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Η Επιτροπή Εργοθεραπείας ιδρύθηκε με πρωτοβουλία της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1" i="0" u="none" strike="noStrike" cap="none" normalizeH="0" baseline="0" dirty="0" err="1">
                <a:ln>
                  <a:noFill/>
                </a:ln>
                <a:solidFill>
                  <a:schemeClr val="tx1"/>
                </a:solidFill>
                <a:effectLst/>
                <a:latin typeface="Arial" panose="020B0604020202020204" pitchFamily="34" charset="0"/>
              </a:rPr>
              <a:t>Μπήλιως</a:t>
            </a:r>
            <a:r>
              <a:rPr kumimoji="0" lang="el-GR" altLang="el-GR" b="1" i="0" u="none" strike="noStrike" cap="none" normalizeH="0" baseline="0" dirty="0">
                <a:ln>
                  <a:noFill/>
                </a:ln>
                <a:solidFill>
                  <a:schemeClr val="tx1"/>
                </a:solidFill>
                <a:effectLst/>
                <a:latin typeface="Arial" panose="020B0604020202020204" pitchFamily="34" charset="0"/>
              </a:rPr>
              <a:t> </a:t>
            </a:r>
            <a:r>
              <a:rPr kumimoji="0" lang="el-GR" altLang="el-GR" b="1" i="0" u="none" strike="noStrike" cap="none" normalizeH="0" baseline="0" dirty="0" err="1">
                <a:ln>
                  <a:noFill/>
                </a:ln>
                <a:solidFill>
                  <a:schemeClr val="tx1"/>
                </a:solidFill>
                <a:effectLst/>
                <a:latin typeface="Arial" panose="020B0604020202020204" pitchFamily="34" charset="0"/>
              </a:rPr>
              <a:t>O’Caffrey</a:t>
            </a:r>
            <a:r>
              <a:rPr kumimoji="0" lang="el-GR" altLang="el-GR"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και περιλάμβανε σημαντικές προσωπικότητες της Αθηναϊκής κοινωνίας, καθώς και εθελόντριες κυρίες</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 που είχαν εμπειρία ως αδελφές νοσοκόμες στον </a:t>
            </a:r>
            <a:r>
              <a:rPr kumimoji="0" lang="el-GR" altLang="el-GR" b="1" i="0" u="none" strike="noStrike" cap="none" normalizeH="0" baseline="0" dirty="0">
                <a:ln>
                  <a:noFill/>
                </a:ln>
                <a:solidFill>
                  <a:schemeClr val="tx1"/>
                </a:solidFill>
                <a:effectLst/>
                <a:latin typeface="Arial" panose="020B0604020202020204" pitchFamily="34" charset="0"/>
              </a:rPr>
              <a:t>Ερυθρό Σταυρό</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Η επιτροπή υπήρξε ιδιαίτερα δραστήρια, αναλαμβάνοντας τον συντονισμό </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και την υλοποίηση όλων των προγραμμάτων </a:t>
            </a:r>
            <a:r>
              <a:rPr kumimoji="0" lang="el-GR" altLang="el-GR" b="0" i="0" u="none" strike="noStrike" cap="none" normalizeH="0" baseline="0" dirty="0" err="1">
                <a:ln>
                  <a:noFill/>
                </a:ln>
                <a:solidFill>
                  <a:schemeClr val="tx1"/>
                </a:solidFill>
                <a:effectLst/>
                <a:latin typeface="Arial" panose="020B0604020202020204" pitchFamily="34" charset="0"/>
              </a:rPr>
              <a:t>εργοθεραπείας</a:t>
            </a:r>
            <a:r>
              <a:rPr kumimoji="0" lang="el-GR" altLang="el-GR" b="0" i="0" u="none" strike="noStrike" cap="none" normalizeH="0" baseline="0" dirty="0">
                <a:ln>
                  <a:noFill/>
                </a:ln>
                <a:solidFill>
                  <a:schemeClr val="tx1"/>
                </a:solidFill>
                <a:effectLst/>
                <a:latin typeface="Arial" panose="020B0604020202020204" pitchFamily="34" charset="0"/>
              </a:rPr>
              <a:t> που εφαρμόστηκαν στην</a:t>
            </a:r>
          </a:p>
          <a:p>
            <a:pPr marL="0" marR="0" lvl="0" indent="0" algn="l" defTabSz="914400" rtl="0" eaLnBrk="0" fontAlgn="base" latinLnBrk="0" hangingPunct="0">
              <a:lnSpc>
                <a:spcPct val="100000"/>
              </a:lnSpc>
              <a:spcBef>
                <a:spcPct val="0"/>
              </a:spcBef>
              <a:spcAft>
                <a:spcPct val="0"/>
              </a:spcAft>
              <a:buClrTx/>
              <a:buSzTx/>
              <a:buNone/>
              <a:tabLst/>
            </a:pPr>
            <a:r>
              <a:rPr kumimoji="0" lang="el-GR" altLang="el-GR" b="0" i="0" u="none" strike="noStrike" cap="none" normalizeH="0" baseline="0" dirty="0">
                <a:ln>
                  <a:noFill/>
                </a:ln>
                <a:solidFill>
                  <a:schemeClr val="tx1"/>
                </a:solidFill>
                <a:effectLst/>
                <a:latin typeface="Arial" panose="020B0604020202020204" pitchFamily="34" charset="0"/>
              </a:rPr>
              <a:t> Ελλάδα την περίοδο εκείνη.</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768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AD3594A-1542-4D14-863C-0B8C337C2EEE}"/>
              </a:ext>
            </a:extLst>
          </p:cNvPr>
          <p:cNvSpPr>
            <a:spLocks noGrp="1"/>
          </p:cNvSpPr>
          <p:nvPr>
            <p:ph idx="1"/>
          </p:nvPr>
        </p:nvSpPr>
        <p:spPr>
          <a:xfrm>
            <a:off x="242596" y="261257"/>
            <a:ext cx="11111204" cy="5915706"/>
          </a:xfrm>
        </p:spPr>
        <p:txBody>
          <a:bodyPr>
            <a:normAutofit fontScale="92500" lnSpcReduction="10000"/>
          </a:bodyPr>
          <a:lstStyle/>
          <a:p>
            <a:pPr>
              <a:buFont typeface="Arial" panose="020B0604020202020204" pitchFamily="34" charset="0"/>
              <a:buChar char="•"/>
            </a:pPr>
            <a:r>
              <a:rPr lang="el-GR" b="1" dirty="0"/>
              <a:t>Στελέχωση και Εκπαίδευση</a:t>
            </a:r>
            <a:r>
              <a:rPr lang="el-GR" dirty="0"/>
              <a:t>:</a:t>
            </a:r>
          </a:p>
          <a:p>
            <a:pPr marL="742950" lvl="1" indent="-285750">
              <a:buFont typeface="Arial" panose="020B0604020202020204" pitchFamily="34" charset="0"/>
              <a:buChar char="•"/>
            </a:pPr>
            <a:r>
              <a:rPr lang="el-GR" dirty="0"/>
              <a:t>Η στελέχωση των προγραμμάτων έγινε κυρίως με </a:t>
            </a:r>
            <a:r>
              <a:rPr lang="el-GR" b="1" dirty="0"/>
              <a:t>εθελόντριες βοηθούς </a:t>
            </a:r>
            <a:r>
              <a:rPr lang="el-GR" b="1" dirty="0" err="1"/>
              <a:t>εργοθεραπείας</a:t>
            </a:r>
            <a:r>
              <a:rPr lang="el-GR" dirty="0"/>
              <a:t>, οι οποίες εκπαιδεύτηκαν μέσα από ειδικά σχεδιασμένα εκπαιδευτικά προγράμματα.</a:t>
            </a:r>
          </a:p>
          <a:p>
            <a:pPr marL="742950" lvl="1" indent="-285750">
              <a:buFont typeface="Arial" panose="020B0604020202020204" pitchFamily="34" charset="0"/>
              <a:buChar char="•"/>
            </a:pPr>
            <a:r>
              <a:rPr lang="el-GR" dirty="0"/>
              <a:t>Συγκεκριμένα, η Επιτροπή Εργοθεραπείας οργάνωσε </a:t>
            </a:r>
            <a:r>
              <a:rPr lang="el-GR" b="1" dirty="0"/>
              <a:t>τρεις εκπαιδευτικές σειρές </a:t>
            </a:r>
            <a:r>
              <a:rPr lang="el-GR" b="1" dirty="0" err="1"/>
              <a:t>εργοθεραπείας</a:t>
            </a:r>
            <a:r>
              <a:rPr lang="el-GR" dirty="0"/>
              <a:t>:</a:t>
            </a:r>
          </a:p>
          <a:p>
            <a:pPr marL="1143000" lvl="2" indent="-228600">
              <a:buFont typeface="Arial" panose="020B0604020202020204" pitchFamily="34" charset="0"/>
              <a:buChar char="•"/>
            </a:pPr>
            <a:r>
              <a:rPr lang="el-GR" b="1" dirty="0"/>
              <a:t>1950-51</a:t>
            </a:r>
            <a:r>
              <a:rPr lang="el-GR" dirty="0"/>
              <a:t>: Πρώτη σειρά εκπαίδευσης εθελοντριών, με στόχο να καλυφθούν οι ανάγκες των πρώτων δομών αποκατάστασης.</a:t>
            </a:r>
          </a:p>
          <a:p>
            <a:pPr marL="1143000" lvl="2" indent="-228600">
              <a:buFont typeface="Arial" panose="020B0604020202020204" pitchFamily="34" charset="0"/>
              <a:buChar char="•"/>
            </a:pPr>
            <a:r>
              <a:rPr lang="el-GR" b="1" dirty="0"/>
              <a:t>1956-57</a:t>
            </a:r>
            <a:r>
              <a:rPr lang="el-GR" dirty="0"/>
              <a:t>: Δεύτερη σειρά εκπαίδευσης για την επέκταση των προγραμμάτων και την ενίσχυση του δικτύου βοηθών </a:t>
            </a:r>
            <a:r>
              <a:rPr lang="el-GR" dirty="0" err="1"/>
              <a:t>εργοθεραπείας</a:t>
            </a:r>
            <a:r>
              <a:rPr lang="el-GR" dirty="0"/>
              <a:t>.</a:t>
            </a:r>
          </a:p>
          <a:p>
            <a:pPr marL="1143000" lvl="2" indent="-228600">
              <a:buFont typeface="Arial" panose="020B0604020202020204" pitchFamily="34" charset="0"/>
              <a:buChar char="•"/>
            </a:pPr>
            <a:r>
              <a:rPr lang="el-GR" b="1" dirty="0"/>
              <a:t>1960-61</a:t>
            </a:r>
            <a:r>
              <a:rPr lang="el-GR" dirty="0"/>
              <a:t>: Τρίτη σειρά εκπαίδευσης, που στόχευε στην παροχή πιο εξειδικευμένων δεξιοτήτων και στην ανανέωση του ανθρώπινου δυναμικού.</a:t>
            </a:r>
          </a:p>
          <a:p>
            <a:pPr>
              <a:buFont typeface="Arial" panose="020B0604020202020204" pitchFamily="34" charset="0"/>
              <a:buChar char="•"/>
            </a:pPr>
            <a:r>
              <a:rPr lang="el-GR" b="1" dirty="0"/>
              <a:t>Συνεισφορά στην Εργοθεραπεία στην Ελλάδα</a:t>
            </a:r>
            <a:r>
              <a:rPr lang="el-GR" dirty="0"/>
              <a:t>:</a:t>
            </a:r>
          </a:p>
          <a:p>
            <a:pPr marL="742950" lvl="1" indent="-285750">
              <a:buFont typeface="Arial" panose="020B0604020202020204" pitchFamily="34" charset="0"/>
              <a:buChar char="•"/>
            </a:pPr>
            <a:r>
              <a:rPr lang="el-GR" dirty="0"/>
              <a:t>Η επιτροπή διαδραμάτισε καθοριστικό ρόλο στην εδραίωση της </a:t>
            </a:r>
            <a:r>
              <a:rPr lang="el-GR" dirty="0" err="1"/>
              <a:t>εργοθεραπείας</a:t>
            </a:r>
            <a:r>
              <a:rPr lang="el-GR" dirty="0"/>
              <a:t> ως πρακτικής στην Ελλάδα, προσφέροντας σημαντική στήριξη στις δραστηριότητες αποκατάστασης και ενισχύοντας την παροχή υπηρεσιών μέσω της εκπαίδευσης νέων στελεχών.</a:t>
            </a:r>
          </a:p>
          <a:p>
            <a:pPr marL="742950" lvl="1" indent="-285750">
              <a:buFont typeface="Arial" panose="020B0604020202020204" pitchFamily="34" charset="0"/>
              <a:buChar char="•"/>
            </a:pPr>
            <a:r>
              <a:rPr lang="el-GR" dirty="0"/>
              <a:t>Η εκπαίδευση των εθελοντριών σε διαφορετικές χρονικές περιόδους βοήθησε στη διασφάλιση της διαρκούς παρουσίας και της επαγγελματικής ανάπτυξης του κλάδου, δημιουργώντας τις βάσεις για την μετέπειτα θεσμική αναγνώριση της </a:t>
            </a:r>
            <a:r>
              <a:rPr lang="el-GR" dirty="0" err="1"/>
              <a:t>εργοθεραπείας</a:t>
            </a:r>
            <a:r>
              <a:rPr lang="el-GR" dirty="0"/>
              <a:t> στη χώρα.</a:t>
            </a:r>
          </a:p>
          <a:p>
            <a:endParaRPr lang="el-GR" dirty="0"/>
          </a:p>
        </p:txBody>
      </p:sp>
    </p:spTree>
    <p:extLst>
      <p:ext uri="{BB962C8B-B14F-4D97-AF65-F5344CB8AC3E}">
        <p14:creationId xmlns:p14="http://schemas.microsoft.com/office/powerpoint/2010/main" val="930820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26B589-7789-45F6-AEC5-0ECDED8A863A}"/>
              </a:ext>
            </a:extLst>
          </p:cNvPr>
          <p:cNvSpPr>
            <a:spLocks noGrp="1"/>
          </p:cNvSpPr>
          <p:nvPr>
            <p:ph type="title"/>
          </p:nvPr>
        </p:nvSpPr>
        <p:spPr/>
        <p:txBody>
          <a:bodyPr/>
          <a:lstStyle/>
          <a:p>
            <a:r>
              <a:rPr lang="el-GR" dirty="0"/>
              <a:t>Πρώτοι Έλληνες Πτυχιούχοι </a:t>
            </a:r>
            <a:r>
              <a:rPr lang="el-GR" dirty="0" err="1"/>
              <a:t>Εργοθεραπευτές</a:t>
            </a:r>
            <a:endParaRPr lang="el-GR" dirty="0"/>
          </a:p>
        </p:txBody>
      </p:sp>
      <p:sp>
        <p:nvSpPr>
          <p:cNvPr id="3" name="Θέση περιεχομένου 2">
            <a:extLst>
              <a:ext uri="{FF2B5EF4-FFF2-40B4-BE49-F238E27FC236}">
                <a16:creationId xmlns:a16="http://schemas.microsoft.com/office/drawing/2014/main" id="{BBB7A30B-0727-4EF7-9A12-318E6BFF381E}"/>
              </a:ext>
            </a:extLst>
          </p:cNvPr>
          <p:cNvSpPr>
            <a:spLocks noGrp="1"/>
          </p:cNvSpPr>
          <p:nvPr>
            <p:ph idx="1"/>
          </p:nvPr>
        </p:nvSpPr>
        <p:spPr/>
        <p:txBody>
          <a:bodyPr>
            <a:normAutofit fontScale="92500" lnSpcReduction="10000"/>
          </a:bodyPr>
          <a:lstStyle/>
          <a:p>
            <a:r>
              <a:rPr lang="el-GR" b="1" dirty="0"/>
              <a:t>Ρούλα Γρηγοριάδου</a:t>
            </a:r>
            <a:r>
              <a:rPr lang="el-GR" dirty="0"/>
              <a:t>:</a:t>
            </a:r>
          </a:p>
          <a:p>
            <a:pPr>
              <a:buFont typeface="Arial" panose="020B0604020202020204" pitchFamily="34" charset="0"/>
              <a:buChar char="•"/>
            </a:pPr>
            <a:r>
              <a:rPr lang="el-GR" dirty="0"/>
              <a:t>Η πρώτη πτυχιούχος </a:t>
            </a:r>
            <a:r>
              <a:rPr lang="el-GR" dirty="0" err="1"/>
              <a:t>εργοθεραπεύτρια</a:t>
            </a:r>
            <a:r>
              <a:rPr lang="el-GR" dirty="0"/>
              <a:t> στην Ελλάδα, η Ρούλα Γρηγοριάδου, επέστρεψε από την Αγγλία το </a:t>
            </a:r>
            <a:r>
              <a:rPr lang="el-GR" b="1" dirty="0"/>
              <a:t>1949</a:t>
            </a:r>
            <a:r>
              <a:rPr lang="el-GR" dirty="0"/>
              <a:t>. Είχε πρώτα υπηρετήσει ως εθελόντρια του </a:t>
            </a:r>
            <a:r>
              <a:rPr lang="el-GR" b="1" dirty="0"/>
              <a:t>Ερυθρού Σταυρού</a:t>
            </a:r>
            <a:r>
              <a:rPr lang="el-GR" dirty="0"/>
              <a:t> και είχε σταλεί με υποτροφία στην Αγγλία για να σπουδάσει </a:t>
            </a:r>
            <a:r>
              <a:rPr lang="el-GR" dirty="0" err="1"/>
              <a:t>εργοθεραπεία</a:t>
            </a:r>
            <a:r>
              <a:rPr lang="el-GR" dirty="0"/>
              <a:t>.</a:t>
            </a:r>
          </a:p>
          <a:p>
            <a:pPr>
              <a:buFont typeface="Arial" panose="020B0604020202020204" pitchFamily="34" charset="0"/>
              <a:buChar char="•"/>
            </a:pPr>
            <a:r>
              <a:rPr lang="el-GR" dirty="0"/>
              <a:t>Με την επιστροφή της, ανέλαβε τη θέση της </a:t>
            </a:r>
            <a:r>
              <a:rPr lang="el-GR" b="1" dirty="0"/>
              <a:t>Προϊσταμένης του Τμήματος Εργοθεραπείας στο Ασκληπιείο Βούλας</a:t>
            </a:r>
            <a:r>
              <a:rPr lang="el-GR" dirty="0"/>
              <a:t>, συμβάλλοντας καθοριστικά στην καθιέρωση της </a:t>
            </a:r>
            <a:r>
              <a:rPr lang="el-GR" dirty="0" err="1"/>
              <a:t>εργοθεραπείας</a:t>
            </a:r>
            <a:r>
              <a:rPr lang="el-GR" dirty="0"/>
              <a:t> ως επαγγελματικού κλάδου στην Ελλάδα.</a:t>
            </a:r>
          </a:p>
          <a:p>
            <a:pPr>
              <a:buFont typeface="Arial" panose="020B0604020202020204" pitchFamily="34" charset="0"/>
              <a:buChar char="•"/>
            </a:pPr>
            <a:r>
              <a:rPr lang="el-GR" dirty="0"/>
              <a:t>Συμμετείχε ως εκπαιδεύτρια στις τρεις εκπαιδευτικές σειρές </a:t>
            </a:r>
            <a:r>
              <a:rPr lang="el-GR" dirty="0" err="1"/>
              <a:t>εργοθεραπείας</a:t>
            </a:r>
            <a:r>
              <a:rPr lang="el-GR" dirty="0"/>
              <a:t> (1950-51, 1956-57, 1960-61), διδάσκοντας τα θεωρητικά μαθήματα.</a:t>
            </a:r>
          </a:p>
        </p:txBody>
      </p:sp>
    </p:spTree>
    <p:extLst>
      <p:ext uri="{BB962C8B-B14F-4D97-AF65-F5344CB8AC3E}">
        <p14:creationId xmlns:p14="http://schemas.microsoft.com/office/powerpoint/2010/main" val="2469063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B3D0F9-0C14-4BF8-8C6F-E6B79B55D92C}"/>
              </a:ext>
            </a:extLst>
          </p:cNvPr>
          <p:cNvSpPr>
            <a:spLocks noGrp="1"/>
          </p:cNvSpPr>
          <p:nvPr>
            <p:ph type="title"/>
          </p:nvPr>
        </p:nvSpPr>
        <p:spPr/>
        <p:txBody>
          <a:bodyPr/>
          <a:lstStyle/>
          <a:p>
            <a:r>
              <a:rPr lang="el-GR" dirty="0"/>
              <a:t>Δικαίωμα στο Έργο και Εργοθεραπεία</a:t>
            </a:r>
          </a:p>
        </p:txBody>
      </p:sp>
      <p:sp>
        <p:nvSpPr>
          <p:cNvPr id="3" name="Θέση περιεχομένου 2">
            <a:extLst>
              <a:ext uri="{FF2B5EF4-FFF2-40B4-BE49-F238E27FC236}">
                <a16:creationId xmlns:a16="http://schemas.microsoft.com/office/drawing/2014/main" id="{62E8DD95-089E-4A1C-8BBF-B4CB5E92A675}"/>
              </a:ext>
            </a:extLst>
          </p:cNvPr>
          <p:cNvSpPr>
            <a:spLocks noGrp="1"/>
          </p:cNvSpPr>
          <p:nvPr>
            <p:ph idx="1"/>
          </p:nvPr>
        </p:nvSpPr>
        <p:spPr/>
        <p:txBody>
          <a:bodyPr/>
          <a:lstStyle/>
          <a:p>
            <a:r>
              <a:rPr lang="el-GR" b="1" dirty="0"/>
              <a:t>Ορισμός και Σημασία της Δικαιοσύνης στην Εργοθεραπεία </a:t>
            </a:r>
          </a:p>
          <a:p>
            <a:r>
              <a:rPr lang="el-GR" b="1" dirty="0"/>
              <a:t>(</a:t>
            </a:r>
            <a:r>
              <a:rPr lang="el-GR" b="1" dirty="0" err="1"/>
              <a:t>Occupational</a:t>
            </a:r>
            <a:r>
              <a:rPr lang="el-GR" b="1" dirty="0"/>
              <a:t> Justice)</a:t>
            </a:r>
            <a:r>
              <a:rPr lang="el-GR" dirty="0"/>
              <a:t>:</a:t>
            </a:r>
          </a:p>
          <a:p>
            <a:pPr>
              <a:buFont typeface="Arial" panose="020B0604020202020204" pitchFamily="34" charset="0"/>
              <a:buChar char="•"/>
            </a:pPr>
            <a:r>
              <a:rPr lang="el-GR" dirty="0"/>
              <a:t>Το δικαίωμα στο έργο αναφέρεται στη δυνατότητα των ατόμων να συμμετέχουν σε δραστηριότητες που έχουν νόημα για εκείνους, ενισχύοντας έτσι την υγεία και την ευημερία τους (</a:t>
            </a:r>
            <a:r>
              <a:rPr lang="el-GR" dirty="0" err="1"/>
              <a:t>Wilcock</a:t>
            </a:r>
            <a:r>
              <a:rPr lang="el-GR" dirty="0"/>
              <a:t> &amp; </a:t>
            </a:r>
            <a:r>
              <a:rPr lang="el-GR" dirty="0" err="1"/>
              <a:t>Hocking</a:t>
            </a:r>
            <a:r>
              <a:rPr lang="el-GR" dirty="0"/>
              <a:t>, 2015).</a:t>
            </a:r>
          </a:p>
          <a:p>
            <a:pPr>
              <a:buFont typeface="Arial" panose="020B0604020202020204" pitchFamily="34" charset="0"/>
              <a:buChar char="•"/>
            </a:pPr>
            <a:r>
              <a:rPr lang="el-GR" dirty="0"/>
              <a:t>Η δικαιοσύνη στην </a:t>
            </a:r>
            <a:r>
              <a:rPr lang="el-GR" dirty="0" err="1"/>
              <a:t>εργοθεράπεία</a:t>
            </a:r>
            <a:r>
              <a:rPr lang="el-GR" dirty="0"/>
              <a:t> αφορά τις ευκαιρίες και τις δυνατότητες που παρέχονται στα άτομα για εμπλοκή σε έργα, που είναι θεμελιώδεις για την ανάπτυξή τους.</a:t>
            </a:r>
          </a:p>
          <a:p>
            <a:endParaRPr lang="el-GR" dirty="0"/>
          </a:p>
        </p:txBody>
      </p:sp>
    </p:spTree>
    <p:extLst>
      <p:ext uri="{BB962C8B-B14F-4D97-AF65-F5344CB8AC3E}">
        <p14:creationId xmlns:p14="http://schemas.microsoft.com/office/powerpoint/2010/main" val="1417666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3AEC9F-2EC4-41FE-8391-62A36D5E06E5}"/>
              </a:ext>
            </a:extLst>
          </p:cNvPr>
          <p:cNvSpPr>
            <a:spLocks noGrp="1"/>
          </p:cNvSpPr>
          <p:nvPr>
            <p:ph idx="1"/>
          </p:nvPr>
        </p:nvSpPr>
        <p:spPr>
          <a:xfrm>
            <a:off x="578498" y="485192"/>
            <a:ext cx="10775302" cy="5691771"/>
          </a:xfrm>
        </p:spPr>
        <p:txBody>
          <a:bodyPr/>
          <a:lstStyle/>
          <a:p>
            <a:r>
              <a:rPr lang="el-GR" b="1" dirty="0"/>
              <a:t>Λίνα </a:t>
            </a:r>
            <a:r>
              <a:rPr lang="el-GR" b="1" dirty="0" err="1"/>
              <a:t>Συρρού</a:t>
            </a:r>
            <a:r>
              <a:rPr lang="el-GR" b="1" dirty="0"/>
              <a:t>-Κωστάκη και Άννα Δεληγιάννη-</a:t>
            </a:r>
            <a:r>
              <a:rPr lang="el-GR" b="1" dirty="0" err="1"/>
              <a:t>Πανουή</a:t>
            </a:r>
            <a:r>
              <a:rPr lang="el-GR" dirty="0"/>
              <a:t>:</a:t>
            </a:r>
          </a:p>
          <a:p>
            <a:pPr>
              <a:buFont typeface="Arial" panose="020B0604020202020204" pitchFamily="34" charset="0"/>
              <a:buChar char="•"/>
            </a:pPr>
            <a:r>
              <a:rPr lang="el-GR" dirty="0"/>
              <a:t>Ακολούθησαν τη Γρηγοριάδου, επιστρέφοντας στην Ελλάδα από τις σπουδές τους στην </a:t>
            </a:r>
            <a:r>
              <a:rPr lang="el-GR" b="1" dirty="0"/>
              <a:t>Αμερική</a:t>
            </a:r>
            <a:r>
              <a:rPr lang="el-GR" dirty="0"/>
              <a:t> και συμμετείχαν στην εκπαίδευση νέων βοηθών </a:t>
            </a:r>
            <a:r>
              <a:rPr lang="el-GR" dirty="0" err="1"/>
              <a:t>εργοθεραπείας</a:t>
            </a:r>
            <a:r>
              <a:rPr lang="el-GR" dirty="0"/>
              <a:t>.</a:t>
            </a:r>
          </a:p>
          <a:p>
            <a:pPr>
              <a:buFont typeface="Arial" panose="020B0604020202020204" pitchFamily="34" charset="0"/>
              <a:buChar char="•"/>
            </a:pPr>
            <a:r>
              <a:rPr lang="el-GR" dirty="0"/>
              <a:t>Η συμβολή τους ήταν σημαντική, καθώς προσέφεραν νέα γνώση και εμπειρία στην πρακτική της </a:t>
            </a:r>
            <a:r>
              <a:rPr lang="el-GR" dirty="0" err="1"/>
              <a:t>εργοθεραπείας</a:t>
            </a:r>
            <a:r>
              <a:rPr lang="el-GR" dirty="0"/>
              <a:t>, ενισχύοντας τα προγράμματα εκπαίδευσης και τις υπηρεσίες αποκατάστασης.</a:t>
            </a:r>
          </a:p>
          <a:p>
            <a:endParaRPr lang="el-GR" dirty="0"/>
          </a:p>
        </p:txBody>
      </p:sp>
    </p:spTree>
    <p:extLst>
      <p:ext uri="{BB962C8B-B14F-4D97-AF65-F5344CB8AC3E}">
        <p14:creationId xmlns:p14="http://schemas.microsoft.com/office/powerpoint/2010/main" val="3078104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4A75BF-12B7-4572-9C29-E99B99EC7E0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5C24686-6A02-4E1A-AA15-45DD586C31B0}"/>
              </a:ext>
            </a:extLst>
          </p:cNvPr>
          <p:cNvSpPr>
            <a:spLocks noGrp="1"/>
          </p:cNvSpPr>
          <p:nvPr>
            <p:ph idx="1"/>
          </p:nvPr>
        </p:nvSpPr>
        <p:spPr/>
        <p:txBody>
          <a:bodyPr/>
          <a:lstStyle/>
          <a:p>
            <a:r>
              <a:rPr lang="el-GR" b="1" dirty="0"/>
              <a:t>Σοφία </a:t>
            </a:r>
            <a:r>
              <a:rPr lang="el-GR" b="1" dirty="0" err="1"/>
              <a:t>Δούμα</a:t>
            </a:r>
            <a:r>
              <a:rPr lang="el-GR" b="1" dirty="0"/>
              <a:t>-Ανέστη</a:t>
            </a:r>
            <a:r>
              <a:rPr lang="el-GR" dirty="0"/>
              <a:t>:</a:t>
            </a:r>
          </a:p>
          <a:p>
            <a:pPr>
              <a:buFont typeface="Arial" panose="020B0604020202020204" pitchFamily="34" charset="0"/>
              <a:buChar char="•"/>
            </a:pPr>
            <a:r>
              <a:rPr lang="el-GR" dirty="0"/>
              <a:t>Επέστρεψε στην Ελλάδα το </a:t>
            </a:r>
            <a:r>
              <a:rPr lang="el-GR" b="1" dirty="0"/>
              <a:t>1961</a:t>
            </a:r>
            <a:r>
              <a:rPr lang="el-GR" dirty="0"/>
              <a:t>, αφού ολοκλήρωσε τις σπουδές της στην </a:t>
            </a:r>
            <a:r>
              <a:rPr lang="el-GR" dirty="0" err="1"/>
              <a:t>εργοθεραπεία</a:t>
            </a:r>
            <a:r>
              <a:rPr lang="el-GR" dirty="0"/>
              <a:t> στην </a:t>
            </a:r>
            <a:r>
              <a:rPr lang="el-GR" b="1" dirty="0"/>
              <a:t>Αμερική</a:t>
            </a:r>
            <a:r>
              <a:rPr lang="el-GR" dirty="0"/>
              <a:t>.</a:t>
            </a:r>
          </a:p>
          <a:p>
            <a:pPr>
              <a:buFont typeface="Arial" panose="020B0604020202020204" pitchFamily="34" charset="0"/>
              <a:buChar char="•"/>
            </a:pPr>
            <a:r>
              <a:rPr lang="el-GR" dirty="0"/>
              <a:t>Ανέλαβε την οργάνωση και </a:t>
            </a:r>
            <a:r>
              <a:rPr lang="el-GR" dirty="0" err="1"/>
              <a:t>προϊσταμενία</a:t>
            </a:r>
            <a:r>
              <a:rPr lang="el-GR" dirty="0"/>
              <a:t> του </a:t>
            </a:r>
            <a:r>
              <a:rPr lang="el-GR" b="1" dirty="0"/>
              <a:t>Τμήματος Εργοθεραπείας της Ελληνικής Εταιρείας Αποκατάστασης Αναπήρων </a:t>
            </a:r>
            <a:r>
              <a:rPr lang="el-GR" b="1" dirty="0" err="1"/>
              <a:t>Παίδων</a:t>
            </a:r>
            <a:r>
              <a:rPr lang="el-GR" b="1" dirty="0"/>
              <a:t> (ΕΛΕΠΑΑΠ)</a:t>
            </a:r>
            <a:r>
              <a:rPr lang="el-GR" dirty="0"/>
              <a:t>, όπου προσέφερε σημαντικές υπηρεσίες στην αποκατάσταση παιδιών με αναπηρίες.</a:t>
            </a:r>
          </a:p>
          <a:p>
            <a:pPr>
              <a:buFont typeface="Arial" panose="020B0604020202020204" pitchFamily="34" charset="0"/>
              <a:buChar char="•"/>
            </a:pPr>
            <a:r>
              <a:rPr lang="el-GR" dirty="0"/>
              <a:t>Η εμπειρία της από την Αμερική ενίσχυσε την εισαγωγή σύγχρονων προσεγγίσεων και πρακτικών </a:t>
            </a:r>
            <a:r>
              <a:rPr lang="el-GR" dirty="0" err="1"/>
              <a:t>εργοθεραπείας</a:t>
            </a:r>
            <a:r>
              <a:rPr lang="el-GR" dirty="0"/>
              <a:t> στην Ελλάδα.</a:t>
            </a:r>
          </a:p>
          <a:p>
            <a:endParaRPr lang="el-GR" dirty="0"/>
          </a:p>
        </p:txBody>
      </p:sp>
    </p:spTree>
    <p:extLst>
      <p:ext uri="{BB962C8B-B14F-4D97-AF65-F5344CB8AC3E}">
        <p14:creationId xmlns:p14="http://schemas.microsoft.com/office/powerpoint/2010/main" val="543996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3123B9-3B17-4D0A-9EC7-51470CA758F5}"/>
              </a:ext>
            </a:extLst>
          </p:cNvPr>
          <p:cNvSpPr>
            <a:spLocks noGrp="1"/>
          </p:cNvSpPr>
          <p:nvPr>
            <p:ph idx="1"/>
          </p:nvPr>
        </p:nvSpPr>
        <p:spPr/>
        <p:txBody>
          <a:bodyPr/>
          <a:lstStyle/>
          <a:p>
            <a:r>
              <a:rPr lang="el-GR" b="1" dirty="0"/>
              <a:t>Συνολική Συμβολή</a:t>
            </a:r>
            <a:r>
              <a:rPr lang="el-GR" dirty="0"/>
              <a:t>:</a:t>
            </a:r>
          </a:p>
          <a:p>
            <a:pPr>
              <a:buFont typeface="Arial" panose="020B0604020202020204" pitchFamily="34" charset="0"/>
              <a:buChar char="•"/>
            </a:pPr>
            <a:r>
              <a:rPr lang="el-GR" dirty="0"/>
              <a:t>Οι πρώτοι πτυχιούχοι </a:t>
            </a:r>
            <a:r>
              <a:rPr lang="el-GR" dirty="0" err="1"/>
              <a:t>εργοθεραπευτές</a:t>
            </a:r>
            <a:r>
              <a:rPr lang="el-GR" dirty="0"/>
              <a:t> διαδραμάτισαν καθοριστικό ρόλο στην εδραίωση του επαγγέλματος στην Ελλάδα, όχι μόνο μέσω της κλινικής τους εργασίας, αλλά και μέσω της εκπαίδευσης νέων στελεχών.</a:t>
            </a:r>
          </a:p>
          <a:p>
            <a:pPr>
              <a:buFont typeface="Arial" panose="020B0604020202020204" pitchFamily="34" charset="0"/>
              <a:buChar char="•"/>
            </a:pPr>
            <a:r>
              <a:rPr lang="el-GR" dirty="0"/>
              <a:t>Η συμμετοχή τους σε εκπαιδευτικά προγράμματα και η εισαγωγή νέων μεθόδων θεραπείας έθεσαν τα θεμέλια για τη θεσμική αναγνώριση και ανάπτυξη του κλάδου στην Ελλάδα.</a:t>
            </a:r>
          </a:p>
          <a:p>
            <a:endParaRPr lang="el-GR" dirty="0"/>
          </a:p>
        </p:txBody>
      </p:sp>
    </p:spTree>
    <p:extLst>
      <p:ext uri="{BB962C8B-B14F-4D97-AF65-F5344CB8AC3E}">
        <p14:creationId xmlns:p14="http://schemas.microsoft.com/office/powerpoint/2010/main" val="3740578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185584-0FF0-476C-9343-D737B946A5D9}"/>
              </a:ext>
            </a:extLst>
          </p:cNvPr>
          <p:cNvSpPr>
            <a:spLocks noGrp="1"/>
          </p:cNvSpPr>
          <p:nvPr>
            <p:ph type="title"/>
          </p:nvPr>
        </p:nvSpPr>
        <p:spPr>
          <a:xfrm>
            <a:off x="298580" y="365125"/>
            <a:ext cx="11066106" cy="1325563"/>
          </a:xfrm>
        </p:spPr>
        <p:txBody>
          <a:bodyPr/>
          <a:lstStyle/>
          <a:p>
            <a:r>
              <a:rPr lang="el-GR" dirty="0"/>
              <a:t>Πρώτα Εκπαιδευτικά Προγράμματα Εργοθεραπείας</a:t>
            </a:r>
          </a:p>
        </p:txBody>
      </p:sp>
      <p:sp>
        <p:nvSpPr>
          <p:cNvPr id="3" name="Θέση περιεχομένου 2">
            <a:extLst>
              <a:ext uri="{FF2B5EF4-FFF2-40B4-BE49-F238E27FC236}">
                <a16:creationId xmlns:a16="http://schemas.microsoft.com/office/drawing/2014/main" id="{DB810A3F-ABE4-48ED-B55E-A5E79DC731CF}"/>
              </a:ext>
            </a:extLst>
          </p:cNvPr>
          <p:cNvSpPr>
            <a:spLocks noGrp="1"/>
          </p:cNvSpPr>
          <p:nvPr>
            <p:ph idx="1"/>
          </p:nvPr>
        </p:nvSpPr>
        <p:spPr>
          <a:xfrm>
            <a:off x="287694" y="1825625"/>
            <a:ext cx="11066106" cy="5172334"/>
          </a:xfrm>
        </p:spPr>
        <p:txBody>
          <a:bodyPr>
            <a:normAutofit lnSpcReduction="10000"/>
          </a:bodyPr>
          <a:lstStyle/>
          <a:p>
            <a:r>
              <a:rPr lang="el-GR" b="1" dirty="0"/>
              <a:t>Περιεχόμενο και Δομή Προγραμμάτων</a:t>
            </a:r>
            <a:r>
              <a:rPr lang="el-GR" dirty="0"/>
              <a:t>:</a:t>
            </a:r>
          </a:p>
          <a:p>
            <a:pPr>
              <a:buFont typeface="Arial" panose="020B0604020202020204" pitchFamily="34" charset="0"/>
              <a:buChar char="•"/>
            </a:pPr>
            <a:r>
              <a:rPr lang="el-GR" dirty="0"/>
              <a:t>Τα πρώτα εκπαιδευτικά προγράμματα </a:t>
            </a:r>
            <a:r>
              <a:rPr lang="el-GR" dirty="0" err="1"/>
              <a:t>εργοθεραπείας</a:t>
            </a:r>
            <a:r>
              <a:rPr lang="el-GR" dirty="0"/>
              <a:t> στην Ελλάδα είχαν μια ποικιλόμορφη προσέγγιση, συνδυάζοντας θεωρητικά και πρακτικά μαθήματα:</a:t>
            </a:r>
          </a:p>
          <a:p>
            <a:pPr marL="742950" lvl="1" indent="-285750">
              <a:buFont typeface="Arial" panose="020B0604020202020204" pitchFamily="34" charset="0"/>
              <a:buChar char="•"/>
            </a:pPr>
            <a:r>
              <a:rPr lang="el-GR" b="1" dirty="0"/>
              <a:t>Θεωρητικά Μαθήματα Εργοθεραπείας</a:t>
            </a:r>
            <a:r>
              <a:rPr lang="el-GR" dirty="0"/>
              <a:t>: Οι σπουδάστριες διδάσκονταν βασικές αρχές της </a:t>
            </a:r>
            <a:r>
              <a:rPr lang="el-GR" dirty="0" err="1"/>
              <a:t>εργοθεραπείας</a:t>
            </a:r>
            <a:r>
              <a:rPr lang="el-GR" dirty="0"/>
              <a:t>, τις θεραπευτικές τεχνικές και τις μεθόδους αποκατάστασης.</a:t>
            </a:r>
          </a:p>
          <a:p>
            <a:pPr marL="742950" lvl="1" indent="-285750">
              <a:buFont typeface="Arial" panose="020B0604020202020204" pitchFamily="34" charset="0"/>
              <a:buChar char="•"/>
            </a:pPr>
            <a:r>
              <a:rPr lang="el-GR" b="1" dirty="0"/>
              <a:t>Ιατρικά Μαθήματα</a:t>
            </a:r>
            <a:r>
              <a:rPr lang="el-GR" dirty="0"/>
              <a:t>: Προσφέρονταν από γιατρούς του </a:t>
            </a:r>
            <a:r>
              <a:rPr lang="el-GR" b="1" dirty="0"/>
              <a:t>Ερυθρού Σταυρού</a:t>
            </a:r>
            <a:r>
              <a:rPr lang="el-GR" dirty="0"/>
              <a:t>, με έμφαση στις ανατομικές και φυσιολογικές γνώσεις που ήταν απαραίτητες για την κατανόηση των θεραπευτικών παρεμβάσεων.</a:t>
            </a:r>
          </a:p>
          <a:p>
            <a:pPr marL="742950" lvl="1" indent="-285750">
              <a:buFont typeface="Arial" panose="020B0604020202020204" pitchFamily="34" charset="0"/>
              <a:buChar char="•"/>
            </a:pPr>
            <a:r>
              <a:rPr lang="el-GR" b="1" dirty="0"/>
              <a:t>Χειροτεχνίες</a:t>
            </a:r>
            <a:r>
              <a:rPr lang="el-GR" dirty="0"/>
              <a:t>: Οι πρακτικές ασκήσεις περιλάμβαναν διάφορες χειροτεχνικές δραστηριότητες, που χρησιμοποιούνταν ως μέσο αποκατάστασης. Οι σπουδάστριες έπρεπε να κατανοήσουν την αξία της χειροτεχνίας ως θεραπευτικό εργαλείο και να αποκτήσουν τις σχετικές δεξιότητες.</a:t>
            </a:r>
          </a:p>
          <a:p>
            <a:endParaRPr lang="el-GR" dirty="0"/>
          </a:p>
        </p:txBody>
      </p:sp>
    </p:spTree>
    <p:extLst>
      <p:ext uri="{BB962C8B-B14F-4D97-AF65-F5344CB8AC3E}">
        <p14:creationId xmlns:p14="http://schemas.microsoft.com/office/powerpoint/2010/main" val="4268032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584991-1AC0-4F69-A244-9613D0624456}"/>
              </a:ext>
            </a:extLst>
          </p:cNvPr>
          <p:cNvSpPr>
            <a:spLocks noGrp="1"/>
          </p:cNvSpPr>
          <p:nvPr>
            <p:ph type="title"/>
          </p:nvPr>
        </p:nvSpPr>
        <p:spPr/>
        <p:txBody>
          <a:bodyPr/>
          <a:lstStyle/>
          <a:p>
            <a:r>
              <a:rPr lang="el-GR" b="1" dirty="0"/>
              <a:t>Απαιτήσεις Ολοκλήρωσης Σπουδών</a:t>
            </a:r>
            <a:endParaRPr lang="el-GR" dirty="0"/>
          </a:p>
        </p:txBody>
      </p:sp>
      <p:sp>
        <p:nvSpPr>
          <p:cNvPr id="3" name="Θέση περιεχομένου 2">
            <a:extLst>
              <a:ext uri="{FF2B5EF4-FFF2-40B4-BE49-F238E27FC236}">
                <a16:creationId xmlns:a16="http://schemas.microsoft.com/office/drawing/2014/main" id="{295C80EC-2AAC-4063-B3DE-92E4629F48A2}"/>
              </a:ext>
            </a:extLst>
          </p:cNvPr>
          <p:cNvSpPr>
            <a:spLocks noGrp="1"/>
          </p:cNvSpPr>
          <p:nvPr>
            <p:ph idx="1"/>
          </p:nvPr>
        </p:nvSpPr>
        <p:spPr/>
        <p:txBody>
          <a:bodyPr/>
          <a:lstStyle/>
          <a:p>
            <a:r>
              <a:rPr lang="el-GR" b="1" dirty="0"/>
              <a:t>Απαιτήσεις Ολοκλήρωσης Σπουδών</a:t>
            </a:r>
            <a:r>
              <a:rPr lang="el-GR" dirty="0"/>
              <a:t>:</a:t>
            </a:r>
          </a:p>
          <a:p>
            <a:pPr>
              <a:buFont typeface="Arial" panose="020B0604020202020204" pitchFamily="34" charset="0"/>
              <a:buChar char="•"/>
            </a:pPr>
            <a:r>
              <a:rPr lang="el-GR" dirty="0"/>
              <a:t>Οι είκοσι σπουδάστριες που συμμετείχαν σε κάθε εκπαιδευτική σειρά παρακολουθούσαν διαλέξεις και έπρεπε να ολοκληρώσουν επιτυχώς </a:t>
            </a:r>
            <a:r>
              <a:rPr lang="el-GR" b="1" dirty="0"/>
              <a:t>τελικές εξετάσεις</a:t>
            </a:r>
            <a:r>
              <a:rPr lang="el-GR" dirty="0"/>
              <a:t>.</a:t>
            </a:r>
          </a:p>
          <a:p>
            <a:pPr>
              <a:buFont typeface="Arial" panose="020B0604020202020204" pitchFamily="34" charset="0"/>
              <a:buChar char="•"/>
            </a:pPr>
            <a:r>
              <a:rPr lang="el-GR" dirty="0"/>
              <a:t>Κάθε σπουδάστρια υποχρεωνόταν να υποβάλει στο τέλος των σπουδών της </a:t>
            </a:r>
            <a:r>
              <a:rPr lang="el-GR" b="1" dirty="0"/>
              <a:t>60 αντικείμενα χειροτεχνίας</a:t>
            </a:r>
            <a:r>
              <a:rPr lang="el-GR" dirty="0"/>
              <a:t>, τα οποία αξιολογούνταν ως μέρος των πρακτικών ασκήσεων.</a:t>
            </a:r>
          </a:p>
          <a:p>
            <a:endParaRPr lang="el-GR" dirty="0"/>
          </a:p>
        </p:txBody>
      </p:sp>
    </p:spTree>
    <p:extLst>
      <p:ext uri="{BB962C8B-B14F-4D97-AF65-F5344CB8AC3E}">
        <p14:creationId xmlns:p14="http://schemas.microsoft.com/office/powerpoint/2010/main" val="1773314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818B279-7672-4191-870D-5D18469CF385}"/>
              </a:ext>
            </a:extLst>
          </p:cNvPr>
          <p:cNvSpPr>
            <a:spLocks noGrp="1"/>
          </p:cNvSpPr>
          <p:nvPr>
            <p:ph idx="1"/>
          </p:nvPr>
        </p:nvSpPr>
        <p:spPr>
          <a:xfrm>
            <a:off x="503853" y="429208"/>
            <a:ext cx="10849947" cy="5747755"/>
          </a:xfrm>
        </p:spPr>
        <p:txBody>
          <a:bodyPr/>
          <a:lstStyle/>
          <a:p>
            <a:r>
              <a:rPr lang="el-GR" b="1" dirty="0"/>
              <a:t>Συνεισφορά των Πρώτων Πτυχιούχων</a:t>
            </a:r>
            <a:r>
              <a:rPr lang="el-GR" dirty="0"/>
              <a:t>:</a:t>
            </a:r>
          </a:p>
          <a:p>
            <a:endParaRPr lang="el-GR" dirty="0"/>
          </a:p>
          <a:p>
            <a:pPr marL="0" indent="0">
              <a:buNone/>
            </a:pPr>
            <a:endParaRPr lang="el-GR" dirty="0"/>
          </a:p>
          <a:p>
            <a:pPr>
              <a:buFont typeface="Arial" panose="020B0604020202020204" pitchFamily="34" charset="0"/>
              <a:buChar char="•"/>
            </a:pPr>
            <a:r>
              <a:rPr lang="el-GR" dirty="0"/>
              <a:t>Οι πρώτες </a:t>
            </a:r>
            <a:r>
              <a:rPr lang="el-GR" dirty="0" err="1"/>
              <a:t>πτυχιούχες</a:t>
            </a:r>
            <a:r>
              <a:rPr lang="el-GR" dirty="0"/>
              <a:t> </a:t>
            </a:r>
            <a:r>
              <a:rPr lang="el-GR" dirty="0" err="1"/>
              <a:t>εργοθεραπεύτριες</a:t>
            </a:r>
            <a:r>
              <a:rPr lang="el-GR" dirty="0"/>
              <a:t> έπαιξαν καθοριστικό ρόλο στην </a:t>
            </a:r>
            <a:r>
              <a:rPr lang="el-GR" b="1" dirty="0"/>
              <a:t>εδραίωση του επαγγέλματος</a:t>
            </a:r>
            <a:r>
              <a:rPr lang="el-GR" dirty="0"/>
              <a:t> στην Ελλάδα, όχι μόνο παρέχοντας υπηρεσίες αποκατάστασης αλλά και συμβάλλοντας στη διαμόρφωση και ανάπτυξη των προγραμμάτων εκπαίδευσης.</a:t>
            </a:r>
          </a:p>
          <a:p>
            <a:pPr>
              <a:buFont typeface="Arial" panose="020B0604020202020204" pitchFamily="34" charset="0"/>
              <a:buChar char="•"/>
            </a:pPr>
            <a:r>
              <a:rPr lang="el-GR" dirty="0"/>
              <a:t>Η παρουσία τους αποτέλεσε επίσης τη βάση για τη </a:t>
            </a:r>
            <a:r>
              <a:rPr lang="el-GR" b="1" dirty="0"/>
              <a:t>δημιουργία της Σχολής Εργοθεραπείας</a:t>
            </a:r>
            <a:r>
              <a:rPr lang="el-GR" dirty="0"/>
              <a:t> αργότερα, καθιστώντας την </a:t>
            </a:r>
            <a:r>
              <a:rPr lang="el-GR" dirty="0" err="1"/>
              <a:t>εργοθεραπεία</a:t>
            </a:r>
            <a:r>
              <a:rPr lang="el-GR" dirty="0"/>
              <a:t> οργανωμένο και αναγνωρισμένο επάγγελμα.</a:t>
            </a:r>
          </a:p>
          <a:p>
            <a:endParaRPr lang="el-GR" dirty="0"/>
          </a:p>
        </p:txBody>
      </p:sp>
    </p:spTree>
    <p:extLst>
      <p:ext uri="{BB962C8B-B14F-4D97-AF65-F5344CB8AC3E}">
        <p14:creationId xmlns:p14="http://schemas.microsoft.com/office/powerpoint/2010/main" val="2990007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F61ABB-1493-448C-968A-AD8AAAC3D2EB}"/>
              </a:ext>
            </a:extLst>
          </p:cNvPr>
          <p:cNvSpPr>
            <a:spLocks noGrp="1"/>
          </p:cNvSpPr>
          <p:nvPr>
            <p:ph type="title"/>
          </p:nvPr>
        </p:nvSpPr>
        <p:spPr/>
        <p:txBody>
          <a:bodyPr/>
          <a:lstStyle/>
          <a:p>
            <a:r>
              <a:rPr lang="el-GR" dirty="0"/>
              <a:t>Εξέλιξη της Εργοθεραπείας και Νομοθετικές Ρυθμίσεις</a:t>
            </a:r>
          </a:p>
        </p:txBody>
      </p:sp>
      <p:sp>
        <p:nvSpPr>
          <p:cNvPr id="3" name="Θέση περιεχομένου 2">
            <a:extLst>
              <a:ext uri="{FF2B5EF4-FFF2-40B4-BE49-F238E27FC236}">
                <a16:creationId xmlns:a16="http://schemas.microsoft.com/office/drawing/2014/main" id="{07316855-FB1A-48A1-8510-616C39648B3F}"/>
              </a:ext>
            </a:extLst>
          </p:cNvPr>
          <p:cNvSpPr>
            <a:spLocks noGrp="1"/>
          </p:cNvSpPr>
          <p:nvPr>
            <p:ph idx="1"/>
          </p:nvPr>
        </p:nvSpPr>
        <p:spPr/>
        <p:txBody>
          <a:bodyPr/>
          <a:lstStyle/>
          <a:p>
            <a:r>
              <a:rPr lang="el-GR" b="1" dirty="0"/>
              <a:t>Αυξανόμενες Ανάγκες για </a:t>
            </a:r>
            <a:r>
              <a:rPr lang="el-GR" b="1" dirty="0" err="1"/>
              <a:t>Εργοθεραπευτές</a:t>
            </a:r>
            <a:r>
              <a:rPr lang="el-GR" dirty="0"/>
              <a:t>:</a:t>
            </a:r>
          </a:p>
          <a:p>
            <a:pPr>
              <a:buFont typeface="Arial" panose="020B0604020202020204" pitchFamily="34" charset="0"/>
              <a:buChar char="•"/>
            </a:pPr>
            <a:r>
              <a:rPr lang="el-GR" dirty="0"/>
              <a:t>Μετά την έναρξη της </a:t>
            </a:r>
            <a:r>
              <a:rPr lang="el-GR" dirty="0" err="1"/>
              <a:t>εργοθεραπείας</a:t>
            </a:r>
            <a:r>
              <a:rPr lang="el-GR" dirty="0"/>
              <a:t> στην Ελλάδα, οι ανάγκες για εξειδικευμένο προσωπικό αυξήθηκαν σημαντικά, καθώς η ζήτηση για υπηρεσίες αποκατάστασης και θεραπείας επεκτάθηκε.</a:t>
            </a:r>
          </a:p>
          <a:p>
            <a:pPr>
              <a:buFont typeface="Arial" panose="020B0604020202020204" pitchFamily="34" charset="0"/>
              <a:buChar char="•"/>
            </a:pPr>
            <a:r>
              <a:rPr lang="el-GR" dirty="0"/>
              <a:t>Οι λίγες διαθέσιμες </a:t>
            </a:r>
            <a:r>
              <a:rPr lang="el-GR" dirty="0" err="1"/>
              <a:t>εργοθεραπεύτριες</a:t>
            </a:r>
            <a:r>
              <a:rPr lang="el-GR" dirty="0"/>
              <a:t>, οι οποίες ήταν πτυχιούχοι σχολών του εξωτερικού, καθώς και οι εθελόντριες των εκπαιδευτικών σειρών του </a:t>
            </a:r>
            <a:r>
              <a:rPr lang="el-GR" b="1" dirty="0"/>
              <a:t>Ερυθρού Σταυρού</a:t>
            </a:r>
            <a:r>
              <a:rPr lang="el-GR" dirty="0"/>
              <a:t>, δεν επαρκούσαν για να καλύψουν τις ανάγκες των κλινικών και των θεραπευτικών κέντρων.</a:t>
            </a:r>
          </a:p>
          <a:p>
            <a:pPr marL="0" indent="0">
              <a:buNone/>
            </a:pPr>
            <a:endParaRPr lang="el-GR" dirty="0"/>
          </a:p>
        </p:txBody>
      </p:sp>
    </p:spTree>
    <p:extLst>
      <p:ext uri="{BB962C8B-B14F-4D97-AF65-F5344CB8AC3E}">
        <p14:creationId xmlns:p14="http://schemas.microsoft.com/office/powerpoint/2010/main" val="303054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FA73295-E118-4732-91EF-B7AFEA3A364E}"/>
              </a:ext>
            </a:extLst>
          </p:cNvPr>
          <p:cNvSpPr>
            <a:spLocks noGrp="1"/>
          </p:cNvSpPr>
          <p:nvPr>
            <p:ph idx="1"/>
          </p:nvPr>
        </p:nvSpPr>
        <p:spPr>
          <a:xfrm>
            <a:off x="0" y="597159"/>
            <a:ext cx="11353800" cy="5579804"/>
          </a:xfrm>
        </p:spPr>
        <p:txBody>
          <a:bodyPr>
            <a:normAutofit lnSpcReduction="10000"/>
          </a:bodyPr>
          <a:lstStyle/>
          <a:p>
            <a:r>
              <a:rPr lang="el-GR" b="1" dirty="0"/>
              <a:t>Νομοθετική Κατοχύρωση της Εργοθεραπείας (1962)</a:t>
            </a:r>
            <a:r>
              <a:rPr lang="el-GR" dirty="0"/>
              <a:t>:</a:t>
            </a:r>
          </a:p>
          <a:p>
            <a:endParaRPr lang="el-GR" dirty="0"/>
          </a:p>
          <a:p>
            <a:pPr marL="0" indent="0">
              <a:buNone/>
            </a:pPr>
            <a:endParaRPr lang="el-GR" dirty="0"/>
          </a:p>
          <a:p>
            <a:pPr>
              <a:buFont typeface="Arial" panose="020B0604020202020204" pitchFamily="34" charset="0"/>
              <a:buChar char="•"/>
            </a:pPr>
            <a:r>
              <a:rPr lang="el-GR" dirty="0"/>
              <a:t>Το </a:t>
            </a:r>
            <a:r>
              <a:rPr lang="el-GR" b="1" dirty="0"/>
              <a:t>1962</a:t>
            </a:r>
            <a:r>
              <a:rPr lang="el-GR" dirty="0"/>
              <a:t>, με το </a:t>
            </a:r>
            <a:r>
              <a:rPr lang="el-GR" b="1" dirty="0"/>
              <a:t>άρθρο 54 του Βασιλικού Διατάγματος 451</a:t>
            </a:r>
            <a:r>
              <a:rPr lang="el-GR" dirty="0"/>
              <a:t>, θεσπίστηκε η πρώτη νομοθετική ρύθμιση που αφορούσε την </a:t>
            </a:r>
            <a:r>
              <a:rPr lang="el-GR" dirty="0" err="1"/>
              <a:t>εργοθεραπεία</a:t>
            </a:r>
            <a:r>
              <a:rPr lang="el-GR" dirty="0"/>
              <a:t> στην Ελλάδα.</a:t>
            </a:r>
          </a:p>
          <a:p>
            <a:pPr>
              <a:buFont typeface="Arial" panose="020B0604020202020204" pitchFamily="34" charset="0"/>
              <a:buChar char="•"/>
            </a:pPr>
            <a:r>
              <a:rPr lang="el-GR" dirty="0"/>
              <a:t>Η διάταξη αυτή καθιστούσε υποχρεωτική την πρόσληψη «</a:t>
            </a:r>
            <a:r>
              <a:rPr lang="el-GR" b="1" dirty="0" err="1"/>
              <a:t>απασχολησιοθεραπεύτριας</a:t>
            </a:r>
            <a:r>
              <a:rPr lang="el-GR" dirty="0"/>
              <a:t>» στις </a:t>
            </a:r>
            <a:r>
              <a:rPr lang="el-GR" b="1" dirty="0" err="1"/>
              <a:t>νευροψυχιατρικές</a:t>
            </a:r>
            <a:r>
              <a:rPr lang="el-GR" b="1" dirty="0"/>
              <a:t> κλινικές</a:t>
            </a:r>
            <a:r>
              <a:rPr lang="el-GR" dirty="0"/>
              <a:t>, αναγνωρίζοντας επίσημα την ανάγκη για εξειδικευμένους επαγγελματίες στην ψυχική υγεία και την αποκατάσταση.</a:t>
            </a:r>
          </a:p>
          <a:p>
            <a:pPr>
              <a:buFont typeface="Arial" panose="020B0604020202020204" pitchFamily="34" charset="0"/>
              <a:buChar char="•"/>
            </a:pPr>
            <a:r>
              <a:rPr lang="el-GR" dirty="0"/>
              <a:t>Η νομοθετική αυτή ρύθμιση αποτέλεσε ένα σημαντικό βήμα προς την </a:t>
            </a:r>
            <a:r>
              <a:rPr lang="el-GR" b="1" dirty="0"/>
              <a:t>θεσμική αναγνώριση της </a:t>
            </a:r>
            <a:r>
              <a:rPr lang="el-GR" b="1" dirty="0" err="1"/>
              <a:t>εργοθεραπείας</a:t>
            </a:r>
            <a:r>
              <a:rPr lang="el-GR" dirty="0"/>
              <a:t> ως επαγγελματικού κλάδου και ενίσχυσε τη ζήτηση για περισσότερους εκπαιδευμένους </a:t>
            </a:r>
            <a:r>
              <a:rPr lang="el-GR" dirty="0" err="1"/>
              <a:t>εργοθεραπευτές</a:t>
            </a:r>
            <a:r>
              <a:rPr lang="el-GR" dirty="0"/>
              <a:t>.</a:t>
            </a:r>
          </a:p>
          <a:p>
            <a:endParaRPr lang="el-GR" dirty="0"/>
          </a:p>
        </p:txBody>
      </p:sp>
    </p:spTree>
    <p:extLst>
      <p:ext uri="{BB962C8B-B14F-4D97-AF65-F5344CB8AC3E}">
        <p14:creationId xmlns:p14="http://schemas.microsoft.com/office/powerpoint/2010/main" val="2466372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A78613-0460-48B8-A1A9-B5C3641655AE}"/>
              </a:ext>
            </a:extLst>
          </p:cNvPr>
          <p:cNvSpPr txBox="1"/>
          <p:nvPr/>
        </p:nvSpPr>
        <p:spPr>
          <a:xfrm>
            <a:off x="597159" y="681037"/>
            <a:ext cx="11308702" cy="3539430"/>
          </a:xfrm>
          <a:prstGeom prst="rect">
            <a:avLst/>
          </a:prstGeom>
          <a:noFill/>
        </p:spPr>
        <p:txBody>
          <a:bodyPr wrap="square">
            <a:spAutoFit/>
          </a:bodyPr>
          <a:lstStyle/>
          <a:p>
            <a:pPr algn="just">
              <a:defRPr/>
            </a:pPr>
            <a:r>
              <a:rPr lang="el-GR" sz="3200" dirty="0"/>
              <a:t>Απόφοιτες της </a:t>
            </a:r>
            <a:r>
              <a:rPr lang="el-GR" sz="3200" dirty="0" err="1"/>
              <a:t>Χαροκοπείου</a:t>
            </a:r>
            <a:r>
              <a:rPr lang="el-GR" sz="3200" dirty="0"/>
              <a:t> Σχολής Αθήνας και της </a:t>
            </a:r>
            <a:r>
              <a:rPr lang="el-GR" sz="3200" dirty="0" err="1"/>
              <a:t>Αριαδνείου</a:t>
            </a:r>
            <a:r>
              <a:rPr lang="el-GR" sz="3200" dirty="0"/>
              <a:t> Σχολής (ανώτερες σχολές οικιακής οικονομίας) θέσεις «</a:t>
            </a:r>
            <a:r>
              <a:rPr lang="el-GR" sz="3200" dirty="0" err="1"/>
              <a:t>απασχολησιοθεραπευτριών</a:t>
            </a:r>
            <a:r>
              <a:rPr lang="el-GR" sz="3200" dirty="0"/>
              <a:t>»</a:t>
            </a:r>
          </a:p>
          <a:p>
            <a:pPr algn="just">
              <a:defRPr/>
            </a:pPr>
            <a:r>
              <a:rPr lang="el-GR" sz="3200" dirty="0"/>
              <a:t>το χρονικό διάστημα μεταξύ 1960 έως 1980, η </a:t>
            </a:r>
            <a:r>
              <a:rPr lang="el-GR" sz="3200" dirty="0" err="1"/>
              <a:t>απασχολησιοθεραπεία</a:t>
            </a:r>
            <a:r>
              <a:rPr lang="el-GR" sz="3200" dirty="0"/>
              <a:t> σε πολλά θεραπευτικά ταυτίστηκε με τις χειροτεχνίες (</a:t>
            </a:r>
            <a:r>
              <a:rPr lang="el-GR" sz="3200" dirty="0" err="1"/>
              <a:t>καλαθοπλεκτική</a:t>
            </a:r>
            <a:r>
              <a:rPr lang="el-GR" sz="3200" dirty="0"/>
              <a:t>, υφαντική κλπ.) και τη γενική απασχόληση χωρίς ξεκάθαρους θεραπευτικούς στόχους</a:t>
            </a:r>
          </a:p>
        </p:txBody>
      </p:sp>
    </p:spTree>
    <p:extLst>
      <p:ext uri="{BB962C8B-B14F-4D97-AF65-F5344CB8AC3E}">
        <p14:creationId xmlns:p14="http://schemas.microsoft.com/office/powerpoint/2010/main" val="3965439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3E1022F-3243-45C1-AA7B-B5BCA4BF9717}"/>
              </a:ext>
            </a:extLst>
          </p:cNvPr>
          <p:cNvSpPr>
            <a:spLocks noGrp="1"/>
          </p:cNvSpPr>
          <p:nvPr>
            <p:ph idx="1"/>
          </p:nvPr>
        </p:nvSpPr>
        <p:spPr>
          <a:xfrm>
            <a:off x="838200" y="1007706"/>
            <a:ext cx="10515600" cy="5169257"/>
          </a:xfrm>
        </p:spPr>
        <p:txBody>
          <a:bodyPr/>
          <a:lstStyle/>
          <a:p>
            <a:r>
              <a:rPr lang="el-GR" sz="3600" dirty="0"/>
              <a:t>Παρόλα αυτά θα πρέπει να αναγνωρισθεί η συνεισφορά αυτών των αποφοίτων στην εξέλιξη της </a:t>
            </a:r>
            <a:r>
              <a:rPr lang="el-GR" sz="3600" dirty="0" err="1"/>
              <a:t>ειδικότητάς</a:t>
            </a:r>
            <a:r>
              <a:rPr lang="el-GR" sz="3600" dirty="0"/>
              <a:t> μας, μιας και το προσωπικό τους μεράκι και η ευσυνείδητη εργασία τους, βοήθησε σε αρκετές περιπτώσεις να εδραιωθούν τα τμήματα Εργοθεραπείας που ήδη λειτουργούσαν και μερικές φορές οδήγησε και στη δημιουργία νέων τμημάτων</a:t>
            </a:r>
          </a:p>
          <a:p>
            <a:endParaRPr lang="el-GR" dirty="0"/>
          </a:p>
        </p:txBody>
      </p:sp>
    </p:spTree>
    <p:extLst>
      <p:ext uri="{BB962C8B-B14F-4D97-AF65-F5344CB8AC3E}">
        <p14:creationId xmlns:p14="http://schemas.microsoft.com/office/powerpoint/2010/main" val="58741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0BFB42-BAB2-4917-BFFD-CAF79F44D6AC}"/>
              </a:ext>
            </a:extLst>
          </p:cNvPr>
          <p:cNvSpPr>
            <a:spLocks noGrp="1"/>
          </p:cNvSpPr>
          <p:nvPr>
            <p:ph type="title"/>
          </p:nvPr>
        </p:nvSpPr>
        <p:spPr/>
        <p:txBody>
          <a:bodyPr/>
          <a:lstStyle/>
          <a:p>
            <a:r>
              <a:rPr lang="el-GR" b="1" dirty="0"/>
              <a:t>Παγκόσμιες Στρατηγικές και Πολιτικές</a:t>
            </a:r>
            <a:r>
              <a:rPr lang="el-GR" dirty="0"/>
              <a:t>:</a:t>
            </a:r>
          </a:p>
        </p:txBody>
      </p:sp>
      <p:sp>
        <p:nvSpPr>
          <p:cNvPr id="3" name="Θέση περιεχομένου 2">
            <a:extLst>
              <a:ext uri="{FF2B5EF4-FFF2-40B4-BE49-F238E27FC236}">
                <a16:creationId xmlns:a16="http://schemas.microsoft.com/office/drawing/2014/main" id="{DD2BD859-F633-4788-9817-F8F56A82719F}"/>
              </a:ext>
            </a:extLst>
          </p:cNvPr>
          <p:cNvSpPr>
            <a:spLocks noGrp="1"/>
          </p:cNvSpPr>
          <p:nvPr>
            <p:ph idx="1"/>
          </p:nvPr>
        </p:nvSpPr>
        <p:spPr/>
        <p:txBody>
          <a:bodyPr/>
          <a:lstStyle/>
          <a:p>
            <a:pPr>
              <a:buFont typeface="Arial" panose="020B0604020202020204" pitchFamily="34" charset="0"/>
              <a:buChar char="•"/>
            </a:pPr>
            <a:r>
              <a:rPr lang="el-GR" dirty="0"/>
              <a:t>Οι κυβερνήσεις στις ΗΠΑ και άλλες χώρες έχουν αρχίσει να υιοθετούν στρατηγικές που προάγουν την πρόληψη και την προώθηση της υγείας των πληθυσμών σε κίνδυνο, μέσω της υποστήριξης συμμετοχικών προγραμμάτων (</a:t>
            </a:r>
            <a:r>
              <a:rPr lang="el-GR" dirty="0" err="1"/>
              <a:t>Rosenberg</a:t>
            </a:r>
            <a:r>
              <a:rPr lang="el-GR" dirty="0"/>
              <a:t> </a:t>
            </a:r>
            <a:r>
              <a:rPr lang="el-GR" dirty="0" err="1"/>
              <a:t>et</a:t>
            </a:r>
            <a:r>
              <a:rPr lang="el-GR" dirty="0"/>
              <a:t> </a:t>
            </a:r>
            <a:r>
              <a:rPr lang="el-GR" dirty="0" err="1"/>
              <a:t>al</a:t>
            </a:r>
            <a:r>
              <a:rPr lang="el-GR" dirty="0"/>
              <a:t>., 2020).</a:t>
            </a:r>
          </a:p>
          <a:p>
            <a:pPr>
              <a:buFont typeface="Arial" panose="020B0604020202020204" pitchFamily="34" charset="0"/>
              <a:buChar char="•"/>
            </a:pPr>
            <a:r>
              <a:rPr lang="el-GR" dirty="0"/>
              <a:t>Προγράμματα αυτά στοχεύουν στην ενδυνάμωση των κοινοτήτων και στην προώθηση της συμμετοχής τους σε δραστηριότητες που προάγουν την υγεία και την ευημερία.</a:t>
            </a:r>
          </a:p>
          <a:p>
            <a:endParaRPr lang="el-GR" dirty="0"/>
          </a:p>
        </p:txBody>
      </p:sp>
    </p:spTree>
    <p:extLst>
      <p:ext uri="{BB962C8B-B14F-4D97-AF65-F5344CB8AC3E}">
        <p14:creationId xmlns:p14="http://schemas.microsoft.com/office/powerpoint/2010/main" val="35470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Όταν δημιουργήθηκε η σχολή </a:t>
            </a:r>
            <a:r>
              <a:rPr lang="el-GR" sz="3200" b="1" dirty="0" err="1"/>
              <a:t>εργοθεραπείας</a:t>
            </a:r>
            <a:r>
              <a:rPr lang="el-GR" sz="3200" b="1" dirty="0"/>
              <a:t> </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defRPr/>
            </a:pPr>
            <a:r>
              <a:rPr lang="el-GR" dirty="0">
                <a:solidFill>
                  <a:schemeClr val="bg1"/>
                </a:solidFill>
              </a:rPr>
              <a:t>Σταμάτησε ο διορισμός επαγγελματιών άλλων ειδικοτήτων σε θέσεις </a:t>
            </a:r>
            <a:r>
              <a:rPr lang="el-GR" dirty="0" err="1">
                <a:solidFill>
                  <a:schemeClr val="bg1"/>
                </a:solidFill>
              </a:rPr>
              <a:t>Εργοθεραπείας</a:t>
            </a:r>
            <a:r>
              <a:rPr lang="el-GR" dirty="0">
                <a:solidFill>
                  <a:schemeClr val="bg1"/>
                </a:solidFill>
              </a:rPr>
              <a:t> </a:t>
            </a:r>
          </a:p>
          <a:p>
            <a:pPr>
              <a:defRPr/>
            </a:pPr>
            <a:r>
              <a:rPr lang="el-GR" dirty="0">
                <a:solidFill>
                  <a:schemeClr val="bg1"/>
                </a:solidFill>
              </a:rPr>
              <a:t>Εκείνη την εποχή με το σύστημα των πανελληνίων εξετάσεων εισάγονται και άνδρες στην εκπαίδευση της </a:t>
            </a:r>
            <a:r>
              <a:rPr lang="el-GR" dirty="0" err="1">
                <a:solidFill>
                  <a:schemeClr val="bg1"/>
                </a:solidFill>
              </a:rPr>
              <a:t>εργοθεραπευτών</a:t>
            </a:r>
            <a:r>
              <a:rPr lang="el-GR" dirty="0">
                <a:solidFill>
                  <a:schemeClr val="bg1"/>
                </a:solidFill>
              </a:rPr>
              <a:t> μιας και μέχρι τότε η </a:t>
            </a:r>
            <a:r>
              <a:rPr lang="el-GR" dirty="0" err="1">
                <a:solidFill>
                  <a:schemeClr val="bg1"/>
                </a:solidFill>
              </a:rPr>
              <a:t>Εργοθεραπεία</a:t>
            </a:r>
            <a:r>
              <a:rPr lang="el-GR" dirty="0">
                <a:solidFill>
                  <a:schemeClr val="bg1"/>
                </a:solidFill>
              </a:rPr>
              <a:t>, όπως και τα περισσότερα επαγγέλματα υγείας, ήταν ένα αυστηρά γυναικείο επάγγελμα.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Όροι που χρησιμοποιήθηκαν για την ειδικότητα </a:t>
            </a:r>
          </a:p>
        </p:txBody>
      </p:sp>
      <p:sp>
        <p:nvSpPr>
          <p:cNvPr id="3" name="Content Placeholder 2"/>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000" dirty="0">
                <a:solidFill>
                  <a:schemeClr val="bg1"/>
                </a:solidFill>
              </a:rPr>
              <a:t>«</a:t>
            </a:r>
            <a:r>
              <a:rPr lang="el-GR" sz="2000" dirty="0" err="1">
                <a:solidFill>
                  <a:schemeClr val="bg1"/>
                </a:solidFill>
              </a:rPr>
              <a:t>απασχολησιοθεραπεία</a:t>
            </a:r>
            <a:r>
              <a:rPr lang="el-GR" sz="2000" dirty="0">
                <a:solidFill>
                  <a:schemeClr val="bg1"/>
                </a:solidFill>
              </a:rPr>
              <a:t>» χρησιμοποιήθηκε αρχικά για να ονομασθεί αυτή η νέα ειδικότητα και σήμαινε τη θεραπεία που επιτυγχάνεται μέσω οποιασδήποτε ασχολίας, η οποία γίνεται για να καλύπτει τον χρόνο των ατόμων χωρίς όμως συγκεκριμένο στόχο ή σκοπό</a:t>
            </a:r>
            <a:endParaRPr lang="en-US" sz="2000" dirty="0">
              <a:solidFill>
                <a:schemeClr val="bg1"/>
              </a:solidFill>
            </a:endParaRPr>
          </a:p>
          <a:p>
            <a:pPr algn="just">
              <a:buClr>
                <a:schemeClr val="bg1"/>
              </a:buClr>
              <a:buFont typeface="Wingdings" pitchFamily="2" charset="2"/>
              <a:buChar char="Ø"/>
              <a:defRPr/>
            </a:pPr>
            <a:r>
              <a:rPr lang="el-GR" sz="2000" dirty="0">
                <a:solidFill>
                  <a:schemeClr val="bg1"/>
                </a:solidFill>
              </a:rPr>
              <a:t> Αργότερα το επάγγελμα πήρε το όνομα «εργασιοθεραπεία» δηλαδή τη θεραπεία που απορρέει μέσα από μια εργασία μια επαγγελματική δραστηριότητα εφόσον ο όρος εργασία συνδέεται με την αμειβόμενη απασχόληση</a:t>
            </a:r>
            <a:endParaRPr lang="en-US" sz="2000" dirty="0">
              <a:solidFill>
                <a:schemeClr val="bg1"/>
              </a:solidFill>
            </a:endParaRPr>
          </a:p>
          <a:p>
            <a:pPr algn="just">
              <a:buClr>
                <a:schemeClr val="bg1"/>
              </a:buClr>
              <a:buFont typeface="Wingdings" pitchFamily="2" charset="2"/>
              <a:buChar char="Ø"/>
              <a:defRPr/>
            </a:pPr>
            <a:r>
              <a:rPr lang="el-GR" sz="2000" dirty="0">
                <a:solidFill>
                  <a:schemeClr val="bg1"/>
                </a:solidFill>
              </a:rPr>
              <a:t>Ο σημερινός Σύλλογος Ελλήνων </a:t>
            </a:r>
            <a:r>
              <a:rPr lang="el-GR" sz="2000" dirty="0" err="1">
                <a:solidFill>
                  <a:schemeClr val="bg1"/>
                </a:solidFill>
              </a:rPr>
              <a:t>Εργοθεραπευτών</a:t>
            </a:r>
            <a:r>
              <a:rPr lang="el-GR" sz="2000" dirty="0">
                <a:solidFill>
                  <a:schemeClr val="bg1"/>
                </a:solidFill>
              </a:rPr>
              <a:t> ψήφισε το 1985 την αλλαγή του ονόματος του επαγγέλματος σε «</a:t>
            </a:r>
            <a:r>
              <a:rPr lang="el-GR" sz="2000" dirty="0" err="1">
                <a:solidFill>
                  <a:schemeClr val="bg1"/>
                </a:solidFill>
              </a:rPr>
              <a:t>Εργοθεραπεία</a:t>
            </a:r>
            <a:r>
              <a:rPr lang="el-GR" sz="2000" dirty="0">
                <a:solidFill>
                  <a:schemeClr val="bg1"/>
                </a:solidFill>
              </a:rPr>
              <a:t>» εφόσον ο όρος «έργο» περιλαμβάνει ένα σύνολο δραστηριοτήτων που απαιτούνται για την επίτευξη ενός στόχου, ανεξάρτητα αν πρόκειται για εργασία, δημιουργία, αμειβόμενη απασχόληση, προϊόν χειρονακτικής ή πνευματικής προσπάθειας, καλλιτέχνημα </a:t>
            </a:r>
            <a:r>
              <a:rPr lang="el-GR" sz="2000" dirty="0" err="1">
                <a:solidFill>
                  <a:schemeClr val="bg1"/>
                </a:solidFill>
              </a:rPr>
              <a:t>κ.λ.π</a:t>
            </a:r>
            <a:r>
              <a:rPr lang="el-GR" sz="2000" dirty="0">
                <a:solidFill>
                  <a:schemeClr val="bg1"/>
                </a:solidFill>
              </a:rPr>
              <a:t>.</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Τμήμα </a:t>
            </a:r>
            <a:r>
              <a:rPr lang="el-GR" sz="3200" b="1" dirty="0" err="1"/>
              <a:t>Εργοθεραπείας</a:t>
            </a:r>
            <a:endParaRPr lang="el-GR" sz="3200" b="1" dirty="0"/>
          </a:p>
        </p:txBody>
      </p:sp>
      <p:sp>
        <p:nvSpPr>
          <p:cNvPr id="3" name="Content Placeholder 2"/>
          <p:cNvSpPr>
            <a:spLocks noGrp="1"/>
          </p:cNvSpPr>
          <p:nvPr>
            <p:ph sz="quarter" idx="1"/>
          </p:nvPr>
        </p:nvSpPr>
        <p:spPr>
          <a:xfrm>
            <a:off x="2136775" y="1600200"/>
            <a:ext cx="8153400" cy="4781550"/>
          </a:xfrm>
          <a:solidFill>
            <a:schemeClr val="accent2">
              <a:lumMod val="75000"/>
            </a:schemeClr>
          </a:solidFill>
        </p:spPr>
        <p:txBody>
          <a:bodyPr/>
          <a:lstStyle/>
          <a:p>
            <a:pPr>
              <a:defRPr/>
            </a:pPr>
            <a:r>
              <a:rPr lang="el-GR" dirty="0">
                <a:solidFill>
                  <a:schemeClr val="bg1"/>
                </a:solidFill>
              </a:rPr>
              <a:t>ιδρύεται το 1977 στην Ανώτερη Σχολή Υγείας και Κοινωνικής Πρόνοιας του Κέντρου Ανώτερης Τεχνολογικής και Επαγγελματικής Εκπαίδευσης (Κ.Α.Τ.Ε.Ε.)</a:t>
            </a:r>
          </a:p>
          <a:p>
            <a:pPr>
              <a:defRPr/>
            </a:pPr>
            <a:r>
              <a:rPr lang="el-GR" dirty="0">
                <a:solidFill>
                  <a:schemeClr val="bg1"/>
                </a:solidFill>
              </a:rPr>
              <a:t>Από το 1984, βάσει του νόμου 1404 προβλέπεται η κατάργηση των Κ.Α.Τ.Ε.Ε. και η δημιουργία των Τεχνολογικών Εκπαιδευτικών Ιδρυμάτων (ΤΕΙ)</a:t>
            </a:r>
          </a:p>
          <a:p>
            <a:pPr>
              <a:defRPr/>
            </a:pPr>
            <a:r>
              <a:rPr lang="el-GR" dirty="0">
                <a:solidFill>
                  <a:schemeClr val="bg1"/>
                </a:solidFill>
              </a:rPr>
              <a:t> το Τμήμα </a:t>
            </a:r>
            <a:r>
              <a:rPr lang="el-GR" dirty="0" err="1">
                <a:solidFill>
                  <a:schemeClr val="bg1"/>
                </a:solidFill>
              </a:rPr>
              <a:t>Εργοθεραπείας</a:t>
            </a:r>
            <a:r>
              <a:rPr lang="el-GR" dirty="0">
                <a:solidFill>
                  <a:schemeClr val="bg1"/>
                </a:solidFill>
              </a:rPr>
              <a:t> εντάσσεται στη Σχολή Επαγγελμάτων Υγείας και Πρόνοιας (ΣΕΥΠ) του ΤΕΙ Αθήνας.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0E868D-F291-476F-9CFC-CE015B46BEA6}"/>
              </a:ext>
            </a:extLst>
          </p:cNvPr>
          <p:cNvSpPr>
            <a:spLocks noGrp="1"/>
          </p:cNvSpPr>
          <p:nvPr>
            <p:ph type="title"/>
          </p:nvPr>
        </p:nvSpPr>
        <p:spPr/>
        <p:txBody>
          <a:bodyPr/>
          <a:lstStyle/>
          <a:p>
            <a:r>
              <a:rPr lang="el-GR" dirty="0"/>
              <a:t>Παγκόσμια Ομοσπονδία </a:t>
            </a:r>
            <a:r>
              <a:rPr lang="el-GR" dirty="0" err="1"/>
              <a:t>Εργοθεραπευτών</a:t>
            </a:r>
            <a:r>
              <a:rPr lang="el-GR" dirty="0"/>
              <a:t> (</a:t>
            </a:r>
            <a:r>
              <a:rPr lang="en-US" dirty="0"/>
              <a:t>WFOT)</a:t>
            </a:r>
            <a:endParaRPr lang="el-GR" dirty="0"/>
          </a:p>
        </p:txBody>
      </p:sp>
      <p:sp>
        <p:nvSpPr>
          <p:cNvPr id="3" name="Θέση περιεχομένου 2">
            <a:extLst>
              <a:ext uri="{FF2B5EF4-FFF2-40B4-BE49-F238E27FC236}">
                <a16:creationId xmlns:a16="http://schemas.microsoft.com/office/drawing/2014/main" id="{33B24CD0-F48C-45B5-9B1E-D37120696301}"/>
              </a:ext>
            </a:extLst>
          </p:cNvPr>
          <p:cNvSpPr>
            <a:spLocks noGrp="1"/>
          </p:cNvSpPr>
          <p:nvPr>
            <p:ph idx="1"/>
          </p:nvPr>
        </p:nvSpPr>
        <p:spPr/>
        <p:txBody>
          <a:bodyPr/>
          <a:lstStyle/>
          <a:p>
            <a:r>
              <a:rPr lang="el-GR" b="1" dirty="0"/>
              <a:t>Ίδρυση και Σκοπός</a:t>
            </a:r>
            <a:r>
              <a:rPr lang="el-GR" dirty="0"/>
              <a:t>:</a:t>
            </a:r>
          </a:p>
          <a:p>
            <a:pPr>
              <a:buFont typeface="Arial" panose="020B0604020202020204" pitchFamily="34" charset="0"/>
              <a:buChar char="•"/>
            </a:pPr>
            <a:r>
              <a:rPr lang="el-GR" dirty="0"/>
              <a:t>Η </a:t>
            </a:r>
            <a:r>
              <a:rPr lang="el-GR" b="1" dirty="0"/>
              <a:t>Παγκόσμια Ομοσπονδία </a:t>
            </a:r>
            <a:r>
              <a:rPr lang="el-GR" b="1" dirty="0" err="1"/>
              <a:t>Εργοθεραπευτών</a:t>
            </a:r>
            <a:r>
              <a:rPr lang="el-GR" b="1" dirty="0"/>
              <a:t> (WFOT)</a:t>
            </a:r>
            <a:r>
              <a:rPr lang="el-GR" dirty="0"/>
              <a:t> ιδρύθηκε το </a:t>
            </a:r>
            <a:r>
              <a:rPr lang="el-GR" b="1" dirty="0"/>
              <a:t>1952</a:t>
            </a:r>
            <a:r>
              <a:rPr lang="el-GR" dirty="0"/>
              <a:t> με στόχο την </a:t>
            </a:r>
            <a:r>
              <a:rPr lang="el-GR" b="1" dirty="0"/>
              <a:t>προώθηση και εκπροσώπηση της </a:t>
            </a:r>
            <a:r>
              <a:rPr lang="el-GR" b="1" dirty="0" err="1"/>
              <a:t>εργοθεραπείας</a:t>
            </a:r>
            <a:r>
              <a:rPr lang="el-GR" dirty="0"/>
              <a:t> σε διεθνές επίπεδο. Σκοπός της ήταν να ενισχύσει την αναγνώριση του επαγγέλματος και να βελτιώσει την ποιότητα των παρεχόμενων υπηρεσιών.</a:t>
            </a:r>
          </a:p>
          <a:p>
            <a:pPr>
              <a:buFont typeface="Arial" panose="020B0604020202020204" pitchFamily="34" charset="0"/>
              <a:buChar char="•"/>
            </a:pPr>
            <a:r>
              <a:rPr lang="el-GR" dirty="0"/>
              <a:t>Ένας από τους βασικούς στόχους της WFOT είναι η δημιουργία και διατήρηση των </a:t>
            </a:r>
            <a:r>
              <a:rPr lang="el-GR" b="1" dirty="0"/>
              <a:t>ελάχιστων εκπαιδευτικών κριτηρίων</a:t>
            </a:r>
            <a:r>
              <a:rPr lang="el-GR" dirty="0"/>
              <a:t> για την εκπαίδευση </a:t>
            </a:r>
            <a:r>
              <a:rPr lang="el-GR" dirty="0" err="1"/>
              <a:t>εργοθεραπευτών</a:t>
            </a:r>
            <a:r>
              <a:rPr lang="el-GR" dirty="0"/>
              <a:t> στις χώρες-μέλη της, διασφαλίζοντας τη συνεκτικότητα και το υψηλό επίπεδο εκπαίδευσης παγκοσμίως.</a:t>
            </a:r>
          </a:p>
          <a:p>
            <a:endParaRPr lang="el-GR" dirty="0"/>
          </a:p>
        </p:txBody>
      </p:sp>
    </p:spTree>
    <p:extLst>
      <p:ext uri="{BB962C8B-B14F-4D97-AF65-F5344CB8AC3E}">
        <p14:creationId xmlns:p14="http://schemas.microsoft.com/office/powerpoint/2010/main" val="3415466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9BC6337-4F46-4F13-A073-A50AB3326560}"/>
              </a:ext>
            </a:extLst>
          </p:cNvPr>
          <p:cNvSpPr>
            <a:spLocks noGrp="1"/>
          </p:cNvSpPr>
          <p:nvPr>
            <p:ph idx="1"/>
          </p:nvPr>
        </p:nvSpPr>
        <p:spPr>
          <a:xfrm>
            <a:off x="671804" y="1119673"/>
            <a:ext cx="10681996" cy="5057290"/>
          </a:xfrm>
        </p:spPr>
        <p:txBody>
          <a:bodyPr/>
          <a:lstStyle/>
          <a:p>
            <a:r>
              <a:rPr lang="el-GR" b="1" dirty="0"/>
              <a:t>Διεθνής Συνεργασία και Ανταλλαγή Πληροφοριών</a:t>
            </a:r>
            <a:r>
              <a:rPr lang="el-GR" dirty="0"/>
              <a:t>:</a:t>
            </a:r>
          </a:p>
          <a:p>
            <a:pPr>
              <a:buFont typeface="Arial" panose="020B0604020202020204" pitchFamily="34" charset="0"/>
              <a:buChar char="•"/>
            </a:pPr>
            <a:r>
              <a:rPr lang="el-GR" dirty="0"/>
              <a:t>Η WFOT λειτουργεί ως πλατφόρμα για τη </a:t>
            </a:r>
            <a:r>
              <a:rPr lang="el-GR" b="1" dirty="0"/>
              <a:t>διεθνή ανταλλαγή πληροφοριών</a:t>
            </a:r>
            <a:r>
              <a:rPr lang="el-GR" dirty="0"/>
              <a:t> ανάμεσα σε συλλόγους </a:t>
            </a:r>
            <a:r>
              <a:rPr lang="el-GR" dirty="0" err="1"/>
              <a:t>εργοθεραπείας</a:t>
            </a:r>
            <a:r>
              <a:rPr lang="el-GR" dirty="0"/>
              <a:t> διαφορετικών χωρών, επαγγελματίες </a:t>
            </a:r>
            <a:r>
              <a:rPr lang="el-GR" dirty="0" err="1"/>
              <a:t>εργοθεραπευτές</a:t>
            </a:r>
            <a:r>
              <a:rPr lang="el-GR" dirty="0"/>
              <a:t>, αλλά και άλλους ειδικούς των υπηρεσιών υγείας.</a:t>
            </a:r>
          </a:p>
          <a:p>
            <a:pPr>
              <a:buFont typeface="Arial" panose="020B0604020202020204" pitchFamily="34" charset="0"/>
              <a:buChar char="•"/>
            </a:pPr>
            <a:r>
              <a:rPr lang="el-GR" dirty="0"/>
              <a:t>Προωθεί τη συνεργασία και την ανταλλαγή καλών πρακτικών, ενισχύοντας την εξέλιξη του κλάδου και την εφαρμογή καινοτόμων μεθόδων θεραπείας.</a:t>
            </a:r>
          </a:p>
          <a:p>
            <a:endParaRPr lang="el-GR" dirty="0"/>
          </a:p>
        </p:txBody>
      </p:sp>
    </p:spTree>
    <p:extLst>
      <p:ext uri="{BB962C8B-B14F-4D97-AF65-F5344CB8AC3E}">
        <p14:creationId xmlns:p14="http://schemas.microsoft.com/office/powerpoint/2010/main" val="2662880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0B2E1DA-71AB-4151-A668-3C49096B69D5}"/>
              </a:ext>
            </a:extLst>
          </p:cNvPr>
          <p:cNvSpPr>
            <a:spLocks noGrp="1"/>
          </p:cNvSpPr>
          <p:nvPr>
            <p:ph idx="1"/>
          </p:nvPr>
        </p:nvSpPr>
        <p:spPr>
          <a:xfrm>
            <a:off x="707571" y="873903"/>
            <a:ext cx="10515600" cy="4351338"/>
          </a:xfrm>
        </p:spPr>
        <p:txBody>
          <a:bodyPr/>
          <a:lstStyle/>
          <a:p>
            <a:r>
              <a:rPr lang="el-GR" b="1" dirty="0"/>
              <a:t>Εκδόσεις και Επιστημονική Συμβολή</a:t>
            </a:r>
            <a:r>
              <a:rPr lang="el-GR" dirty="0"/>
              <a:t>:</a:t>
            </a:r>
          </a:p>
          <a:p>
            <a:pPr>
              <a:buFont typeface="Arial" panose="020B0604020202020204" pitchFamily="34" charset="0"/>
              <a:buChar char="•"/>
            </a:pPr>
            <a:r>
              <a:rPr lang="el-GR" dirty="0"/>
              <a:t>Η WFOT είναι υπεύθυνη για την έκδοση διαφόρων δημοσιεύσεων, περιλαμβανομένου του </a:t>
            </a:r>
            <a:r>
              <a:rPr lang="el-GR" b="1" dirty="0"/>
              <a:t>επίσημου περιοδικού της (WFOT Journal)</a:t>
            </a:r>
            <a:r>
              <a:rPr lang="el-GR" dirty="0"/>
              <a:t>, το οποίο παρέχει μια πλατφόρμα για την επιστημονική τεκμηρίωση και την προώθηση της έρευνας στον τομέα της </a:t>
            </a:r>
            <a:r>
              <a:rPr lang="el-GR" dirty="0" err="1"/>
              <a:t>εργοθεραπείας</a:t>
            </a:r>
            <a:r>
              <a:rPr lang="el-GR" dirty="0"/>
              <a:t>.</a:t>
            </a:r>
          </a:p>
          <a:p>
            <a:pPr marL="0" indent="0">
              <a:buNone/>
            </a:pPr>
            <a:endParaRPr lang="el-GR" dirty="0"/>
          </a:p>
          <a:p>
            <a:pPr>
              <a:buFont typeface="Arial" panose="020B0604020202020204" pitchFamily="34" charset="0"/>
              <a:buChar char="•"/>
            </a:pPr>
            <a:r>
              <a:rPr lang="el-GR" dirty="0"/>
              <a:t>Κάθε </a:t>
            </a:r>
            <a:r>
              <a:rPr lang="el-GR" b="1" dirty="0"/>
              <a:t>τέσσερα χρόνια</a:t>
            </a:r>
            <a:r>
              <a:rPr lang="el-GR" dirty="0"/>
              <a:t>, η WFOT διοργανώνει και χρηματοδοτεί ένα </a:t>
            </a:r>
            <a:r>
              <a:rPr lang="el-GR" b="1" dirty="0"/>
              <a:t>διεθνές συνέδριο</a:t>
            </a:r>
            <a:r>
              <a:rPr lang="el-GR" dirty="0"/>
              <a:t>, το οποίο αποτελεί σημαντική εκδήλωση για την παρουσίαση ερευνητικών επιτευγμάτων, την ανταλλαγή γνώσεων και την ενίσχυση των διεθνών συνεργασιών στον κλάδο.</a:t>
            </a:r>
          </a:p>
          <a:p>
            <a:endParaRPr lang="el-GR" dirty="0"/>
          </a:p>
        </p:txBody>
      </p:sp>
    </p:spTree>
    <p:extLst>
      <p:ext uri="{BB962C8B-B14F-4D97-AF65-F5344CB8AC3E}">
        <p14:creationId xmlns:p14="http://schemas.microsoft.com/office/powerpoint/2010/main" val="2446097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2800" b="1" dirty="0"/>
              <a:t>Τα προγράμματα της ομοσπονδίας</a:t>
            </a:r>
          </a:p>
        </p:txBody>
      </p:sp>
      <p:sp>
        <p:nvSpPr>
          <p:cNvPr id="101379" name="Content Placeholder 2"/>
          <p:cNvSpPr>
            <a:spLocks noGrp="1"/>
          </p:cNvSpPr>
          <p:nvPr>
            <p:ph sz="quarter" idx="1"/>
          </p:nvPr>
        </p:nvSpPr>
        <p:spPr>
          <a:xfrm>
            <a:off x="2136775" y="1600200"/>
            <a:ext cx="8153400" cy="4495800"/>
          </a:xfrm>
          <a:solidFill>
            <a:schemeClr val="accent2">
              <a:lumMod val="75000"/>
            </a:schemeClr>
          </a:solidFill>
        </p:spPr>
        <p:txBody>
          <a:bodyPr/>
          <a:lstStyle/>
          <a:p>
            <a:pPr>
              <a:defRPr/>
            </a:pPr>
            <a:r>
              <a:rPr lang="el-GR" dirty="0">
                <a:solidFill>
                  <a:schemeClr val="bg1"/>
                </a:solidFill>
              </a:rPr>
              <a:t>επικεντρώνονται σε πέντε περιοχές:</a:t>
            </a:r>
          </a:p>
          <a:p>
            <a:pPr>
              <a:buFont typeface="Wingdings" pitchFamily="2" charset="2"/>
              <a:buNone/>
              <a:defRPr/>
            </a:pPr>
            <a:r>
              <a:rPr lang="el-GR" dirty="0">
                <a:solidFill>
                  <a:schemeClr val="bg1"/>
                </a:solidFill>
              </a:rPr>
              <a:t>-κριτήρια και ποιότητα </a:t>
            </a:r>
          </a:p>
          <a:p>
            <a:pPr>
              <a:buFont typeface="Wingdings" pitchFamily="2" charset="2"/>
              <a:buNone/>
              <a:defRPr/>
            </a:pPr>
            <a:r>
              <a:rPr lang="el-GR" dirty="0">
                <a:solidFill>
                  <a:schemeClr val="bg1"/>
                </a:solidFill>
              </a:rPr>
              <a:t>-ανάπτυξη και πρακτική </a:t>
            </a:r>
          </a:p>
          <a:p>
            <a:pPr>
              <a:buFont typeface="Wingdings" pitchFamily="2" charset="2"/>
              <a:buNone/>
              <a:defRPr/>
            </a:pPr>
            <a:r>
              <a:rPr lang="el-GR" dirty="0">
                <a:solidFill>
                  <a:schemeClr val="bg1"/>
                </a:solidFill>
              </a:rPr>
              <a:t>-εκπαίδευση </a:t>
            </a:r>
          </a:p>
          <a:p>
            <a:pPr>
              <a:buFont typeface="Wingdings" pitchFamily="2" charset="2"/>
              <a:buNone/>
              <a:defRPr/>
            </a:pPr>
            <a:r>
              <a:rPr lang="el-GR" dirty="0">
                <a:solidFill>
                  <a:schemeClr val="bg1"/>
                </a:solidFill>
              </a:rPr>
              <a:t>-έρευνα</a:t>
            </a:r>
          </a:p>
          <a:p>
            <a:pPr>
              <a:buFont typeface="Wingdings" pitchFamily="2" charset="2"/>
              <a:buNone/>
              <a:defRPr/>
            </a:pPr>
            <a:r>
              <a:rPr lang="el-GR" dirty="0">
                <a:solidFill>
                  <a:schemeClr val="bg1"/>
                </a:solidFill>
              </a:rPr>
              <a:t>-προγράμματα διοίκησης</a:t>
            </a:r>
          </a:p>
          <a:p>
            <a:pPr>
              <a:buFont typeface="Wingdings" pitchFamily="2" charset="2"/>
              <a:buNone/>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1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6C6D36-695B-486F-AFFD-C4AB7620BEFD}"/>
              </a:ext>
            </a:extLst>
          </p:cNvPr>
          <p:cNvSpPr>
            <a:spLocks noGrp="1"/>
          </p:cNvSpPr>
          <p:nvPr>
            <p:ph type="title"/>
          </p:nvPr>
        </p:nvSpPr>
        <p:spPr/>
        <p:txBody>
          <a:bodyPr/>
          <a:lstStyle/>
          <a:p>
            <a:r>
              <a:rPr lang="el-GR" sz="4400" b="1" dirty="0"/>
              <a:t>Χώρες μέλη της ΠΟΕ</a:t>
            </a:r>
            <a:endParaRPr lang="el-GR" dirty="0"/>
          </a:p>
        </p:txBody>
      </p:sp>
      <p:sp>
        <p:nvSpPr>
          <p:cNvPr id="3" name="Θέση περιεχομένου 2">
            <a:extLst>
              <a:ext uri="{FF2B5EF4-FFF2-40B4-BE49-F238E27FC236}">
                <a16:creationId xmlns:a16="http://schemas.microsoft.com/office/drawing/2014/main" id="{3AC72491-23C3-441A-8161-68F9B938A8D5}"/>
              </a:ext>
            </a:extLst>
          </p:cNvPr>
          <p:cNvSpPr>
            <a:spLocks noGrp="1"/>
          </p:cNvSpPr>
          <p:nvPr>
            <p:ph idx="1"/>
          </p:nvPr>
        </p:nvSpPr>
        <p:spPr/>
        <p:txBody>
          <a:bodyPr/>
          <a:lstStyle/>
          <a:p>
            <a:pPr>
              <a:defRPr/>
            </a:pPr>
            <a:r>
              <a:rPr lang="el-GR" sz="3200" dirty="0"/>
              <a:t>Πλήρες μέλος γίνεται κάθε χώρα στην οποία λειτουργεί σχολή Εργοθεραπείας που πληροί τα εκπαιδευτικά κριτήρια της Ομοσπονδίας</a:t>
            </a:r>
          </a:p>
          <a:p>
            <a:pPr>
              <a:defRPr/>
            </a:pPr>
            <a:r>
              <a:rPr lang="el-GR" sz="3200" dirty="0"/>
              <a:t>Ατομικά μέλη μπορούν να γίνουν μέλη εθνικών συλλόγων Εργοθεραπείας</a:t>
            </a:r>
          </a:p>
          <a:p>
            <a:pPr>
              <a:defRPr/>
            </a:pPr>
            <a:r>
              <a:rPr lang="el-GR" sz="3200" dirty="0"/>
              <a:t>Δόκιμα μέλη μπορούν να γίνουν χώρες στις οποίες λειτουργεί σύλλογος Εργοθεραπείας,  αλλά δεν διαθέτουν σχολές της ειδικότητας. </a:t>
            </a:r>
          </a:p>
          <a:p>
            <a:endParaRPr lang="el-GR" dirty="0"/>
          </a:p>
        </p:txBody>
      </p:sp>
    </p:spTree>
    <p:extLst>
      <p:ext uri="{BB962C8B-B14F-4D97-AF65-F5344CB8AC3E}">
        <p14:creationId xmlns:p14="http://schemas.microsoft.com/office/powerpoint/2010/main" val="2598591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777ADD-F04B-4074-BE46-6DB961A312CC}"/>
              </a:ext>
            </a:extLst>
          </p:cNvPr>
          <p:cNvSpPr>
            <a:spLocks noGrp="1"/>
          </p:cNvSpPr>
          <p:nvPr>
            <p:ph type="title"/>
          </p:nvPr>
        </p:nvSpPr>
        <p:spPr/>
        <p:txBody>
          <a:bodyPr/>
          <a:lstStyle/>
          <a:p>
            <a:r>
              <a:rPr lang="el-GR" b="1" dirty="0"/>
              <a:t>Ελλάδα μέλος της Παγκόσμιας Οργάνωσης Εργοθεραπείας</a:t>
            </a:r>
            <a:endParaRPr lang="el-GR" dirty="0"/>
          </a:p>
        </p:txBody>
      </p:sp>
      <p:sp>
        <p:nvSpPr>
          <p:cNvPr id="3" name="Θέση περιεχομένου 2">
            <a:extLst>
              <a:ext uri="{FF2B5EF4-FFF2-40B4-BE49-F238E27FC236}">
                <a16:creationId xmlns:a16="http://schemas.microsoft.com/office/drawing/2014/main" id="{AE983B8F-CD48-4970-8F70-51EA12C2555E}"/>
              </a:ext>
            </a:extLst>
          </p:cNvPr>
          <p:cNvSpPr>
            <a:spLocks noGrp="1"/>
          </p:cNvSpPr>
          <p:nvPr>
            <p:ph idx="1"/>
          </p:nvPr>
        </p:nvSpPr>
        <p:spPr/>
        <p:txBody>
          <a:bodyPr>
            <a:normAutofit lnSpcReduction="10000"/>
          </a:bodyPr>
          <a:lstStyle/>
          <a:p>
            <a:pPr algn="just">
              <a:defRPr/>
            </a:pPr>
            <a:r>
              <a:rPr lang="el-GR" dirty="0"/>
              <a:t>Έγινε δόκιμο μέλος στα μέσα της δεκαετίας του 1960</a:t>
            </a:r>
          </a:p>
          <a:p>
            <a:pPr algn="just">
              <a:defRPr/>
            </a:pPr>
            <a:r>
              <a:rPr lang="el-GR" dirty="0"/>
              <a:t>Η καθυστέρηση στην ίδρυση της σχολής Εργοθεραπείας οδήγησε την Παγκόσμια Ομοσπονδία </a:t>
            </a:r>
            <a:r>
              <a:rPr lang="el-GR" dirty="0" err="1"/>
              <a:t>Εργοθεραπευτών</a:t>
            </a:r>
            <a:r>
              <a:rPr lang="el-GR" dirty="0"/>
              <a:t> στη διακοπή αυτής της ιδιότητας μερικά χρόνια αργότερα</a:t>
            </a:r>
          </a:p>
          <a:p>
            <a:pPr algn="just">
              <a:defRPr/>
            </a:pPr>
            <a:r>
              <a:rPr lang="el-GR" dirty="0"/>
              <a:t>Με την ίδρυση της σχολής Εργοθεραπείας το 1977, επιτεύχθηκε και πάλι η σύνδεση των Ελλήνων </a:t>
            </a:r>
            <a:r>
              <a:rPr lang="el-GR" dirty="0" err="1"/>
              <a:t>Εργοθεραπευτών</a:t>
            </a:r>
            <a:r>
              <a:rPr lang="el-GR" dirty="0"/>
              <a:t> και της Παγκόσμιας Ομοσπονδίας</a:t>
            </a:r>
          </a:p>
          <a:p>
            <a:pPr algn="just">
              <a:defRPr/>
            </a:pPr>
            <a:r>
              <a:rPr lang="el-GR" dirty="0"/>
              <a:t>Το 1992 (προϊσταμένη Τμήματος η κ. Ιωάννα </a:t>
            </a:r>
            <a:r>
              <a:rPr lang="el-GR" dirty="0" err="1"/>
              <a:t>Τζονιχάκη</a:t>
            </a:r>
            <a:r>
              <a:rPr lang="el-GR" dirty="0"/>
              <a:t>), η χώρα μας έγινε πλήρες μέλος της Παγκόσμιας Ομοσπονδίας </a:t>
            </a:r>
            <a:r>
              <a:rPr lang="el-GR" dirty="0" err="1"/>
              <a:t>Εργοθεραπευτών</a:t>
            </a:r>
            <a:r>
              <a:rPr lang="el-GR" dirty="0"/>
              <a:t> με εισήγηση της απεσταλμένης εκπροσώπου για να αξιολογήσει το πρόγραμμα σποδών του Τμήματος Εργοθεραπείας</a:t>
            </a:r>
          </a:p>
          <a:p>
            <a:endParaRPr lang="el-GR" dirty="0"/>
          </a:p>
        </p:txBody>
      </p:sp>
    </p:spTree>
    <p:extLst>
      <p:ext uri="{BB962C8B-B14F-4D97-AF65-F5344CB8AC3E}">
        <p14:creationId xmlns:p14="http://schemas.microsoft.com/office/powerpoint/2010/main" val="311093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6B1E85-71C6-4C99-9A43-750E9C5EA4C7}"/>
              </a:ext>
            </a:extLst>
          </p:cNvPr>
          <p:cNvSpPr>
            <a:spLocks noGrp="1"/>
          </p:cNvSpPr>
          <p:nvPr>
            <p:ph type="title"/>
          </p:nvPr>
        </p:nvSpPr>
        <p:spPr>
          <a:xfrm>
            <a:off x="838200" y="2492504"/>
            <a:ext cx="10515600" cy="1325563"/>
          </a:xfrm>
        </p:spPr>
        <p:txBody>
          <a:bodyPr>
            <a:normAutofit fontScale="90000"/>
          </a:bodyPr>
          <a:lstStyle/>
          <a:p>
            <a:r>
              <a:rPr lang="el-GR" sz="3100" b="1" dirty="0"/>
              <a:t>Επίδραση στην Εργοθεραπεία</a:t>
            </a:r>
            <a:r>
              <a:rPr lang="el-GR" sz="3100" dirty="0"/>
              <a:t>:</a:t>
            </a:r>
            <a:br>
              <a:rPr lang="el-GR" sz="3100" dirty="0"/>
            </a:br>
            <a:br>
              <a:rPr lang="el-GR" sz="3100" dirty="0"/>
            </a:br>
            <a:br>
              <a:rPr lang="el-GR" sz="3100" dirty="0"/>
            </a:br>
            <a:r>
              <a:rPr lang="el-GR" sz="3100" dirty="0"/>
              <a:t>Το δικαίωμα στο έργο έχει σημαντική επίδραση στην πρακτική της </a:t>
            </a:r>
            <a:r>
              <a:rPr lang="el-GR" sz="3100" dirty="0" err="1"/>
              <a:t>εργοθεραπείας</a:t>
            </a:r>
            <a:r>
              <a:rPr lang="el-GR" sz="3100" dirty="0"/>
              <a:t> σε παγκόσμιο επίπεδο, καθώς οι </a:t>
            </a:r>
            <a:r>
              <a:rPr lang="el-GR" sz="3100" dirty="0" err="1"/>
              <a:t>εργοθεραπευτές</a:t>
            </a:r>
            <a:r>
              <a:rPr lang="el-GR" sz="3100" dirty="0"/>
              <a:t> αναγνωρίζουν τη σημασία της συμμετοχής σε σκόπιμες δραστηριότητες για την αποκατάσταση και την ευημερία των ατόμων (</a:t>
            </a:r>
            <a:r>
              <a:rPr lang="el-GR" sz="3100" dirty="0" err="1"/>
              <a:t>Barton</a:t>
            </a:r>
            <a:r>
              <a:rPr lang="el-GR" sz="3100" dirty="0"/>
              <a:t> &amp; </a:t>
            </a:r>
            <a:r>
              <a:rPr lang="el-GR" sz="3100" dirty="0" err="1"/>
              <a:t>Tansey</a:t>
            </a:r>
            <a:r>
              <a:rPr lang="el-GR" sz="3100" dirty="0"/>
              <a:t>, 2010).</a:t>
            </a:r>
            <a:br>
              <a:rPr lang="el-GR" sz="3100" dirty="0"/>
            </a:br>
            <a:r>
              <a:rPr lang="el-GR" sz="3100" dirty="0"/>
              <a:t>Η </a:t>
            </a:r>
            <a:r>
              <a:rPr lang="el-GR" sz="3100" dirty="0" err="1"/>
              <a:t>εργοθεραπεία</a:t>
            </a:r>
            <a:r>
              <a:rPr lang="el-GR" sz="3100" dirty="0"/>
              <a:t> μετατοπίζεται από μια παραδοσιακή προσέγγιση επικέντρωσης στη θεραπεία σε μια πιο ολιστική προσέγγιση, που ενσωματώνει την κοινωνική δικαιοσύνη και την υποστήριξη των ατόμων για συμμετοχή σε έργα με νόημα</a:t>
            </a:r>
            <a:br>
              <a:rPr lang="el-GR" dirty="0"/>
            </a:br>
            <a:endParaRPr lang="el-GR" dirty="0"/>
          </a:p>
        </p:txBody>
      </p:sp>
    </p:spTree>
    <p:extLst>
      <p:ext uri="{BB962C8B-B14F-4D97-AF65-F5344CB8AC3E}">
        <p14:creationId xmlns:p14="http://schemas.microsoft.com/office/powerpoint/2010/main" val="2881499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5C03FB0C-A386-49CC-9641-9414341CCC26}"/>
              </a:ext>
            </a:extLst>
          </p:cNvPr>
          <p:cNvPicPr>
            <a:picLocks noChangeAspect="1"/>
          </p:cNvPicPr>
          <p:nvPr/>
        </p:nvPicPr>
        <p:blipFill>
          <a:blip r:embed="rId2"/>
          <a:stretch>
            <a:fillRect/>
          </a:stretch>
        </p:blipFill>
        <p:spPr>
          <a:xfrm>
            <a:off x="1586205" y="1828994"/>
            <a:ext cx="7773870" cy="4344600"/>
          </a:xfrm>
          <a:prstGeom prst="rect">
            <a:avLst/>
          </a:prstGeom>
        </p:spPr>
      </p:pic>
    </p:spTree>
    <p:extLst>
      <p:ext uri="{BB962C8B-B14F-4D97-AF65-F5344CB8AC3E}">
        <p14:creationId xmlns:p14="http://schemas.microsoft.com/office/powerpoint/2010/main" val="69116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33F0C1-CBEE-4C5A-9B7F-C3EC235288AC}"/>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658421A1-6C2F-4721-8068-68B4D3007166}"/>
              </a:ext>
            </a:extLst>
          </p:cNvPr>
          <p:cNvPicPr>
            <a:picLocks noGrp="1" noChangeAspect="1"/>
          </p:cNvPicPr>
          <p:nvPr>
            <p:ph idx="1"/>
          </p:nvPr>
        </p:nvPicPr>
        <p:blipFill>
          <a:blip r:embed="rId2"/>
          <a:stretch>
            <a:fillRect/>
          </a:stretch>
        </p:blipFill>
        <p:spPr>
          <a:xfrm>
            <a:off x="1194318" y="337166"/>
            <a:ext cx="7788160" cy="5821842"/>
          </a:xfrm>
        </p:spPr>
      </p:pic>
    </p:spTree>
    <p:extLst>
      <p:ext uri="{BB962C8B-B14F-4D97-AF65-F5344CB8AC3E}">
        <p14:creationId xmlns:p14="http://schemas.microsoft.com/office/powerpoint/2010/main" val="1270030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23BF17-4971-4026-B30A-AF832B212A1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20CEF96-4C5E-47D1-AB0A-CECCE4D715D6}"/>
              </a:ext>
            </a:extLst>
          </p:cNvPr>
          <p:cNvSpPr>
            <a:spLocks noGrp="1"/>
          </p:cNvSpPr>
          <p:nvPr>
            <p:ph idx="1"/>
          </p:nvPr>
        </p:nvSpPr>
        <p:spPr/>
        <p:txBody>
          <a:bodyPr/>
          <a:lstStyle/>
          <a:p>
            <a:endParaRPr lang="el-GR"/>
          </a:p>
        </p:txBody>
      </p:sp>
      <p:pic>
        <p:nvPicPr>
          <p:cNvPr id="5" name="Εικόνα 4">
            <a:extLst>
              <a:ext uri="{FF2B5EF4-FFF2-40B4-BE49-F238E27FC236}">
                <a16:creationId xmlns:a16="http://schemas.microsoft.com/office/drawing/2014/main" id="{D17EC479-829E-45A1-A1A8-756E4C7C9C90}"/>
              </a:ext>
            </a:extLst>
          </p:cNvPr>
          <p:cNvPicPr>
            <a:picLocks noChangeAspect="1"/>
          </p:cNvPicPr>
          <p:nvPr/>
        </p:nvPicPr>
        <p:blipFill>
          <a:blip r:embed="rId2"/>
          <a:stretch>
            <a:fillRect/>
          </a:stretch>
        </p:blipFill>
        <p:spPr>
          <a:xfrm>
            <a:off x="1212980" y="438350"/>
            <a:ext cx="7509416" cy="5981299"/>
          </a:xfrm>
          <a:prstGeom prst="rect">
            <a:avLst/>
          </a:prstGeom>
        </p:spPr>
      </p:pic>
    </p:spTree>
    <p:extLst>
      <p:ext uri="{BB962C8B-B14F-4D97-AF65-F5344CB8AC3E}">
        <p14:creationId xmlns:p14="http://schemas.microsoft.com/office/powerpoint/2010/main" val="3594729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37E1CD-9F1B-4DA1-BE33-C6CC72C308A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F85E39C-FA15-4D37-B647-F810BECE13DF}"/>
              </a:ext>
            </a:extLst>
          </p:cNvPr>
          <p:cNvSpPr>
            <a:spLocks noGrp="1"/>
          </p:cNvSpPr>
          <p:nvPr>
            <p:ph idx="1"/>
          </p:nvPr>
        </p:nvSpPr>
        <p:spPr/>
        <p:txBody>
          <a:bodyPr/>
          <a:lstStyle/>
          <a:p>
            <a:endParaRPr lang="el-GR"/>
          </a:p>
        </p:txBody>
      </p:sp>
      <p:pic>
        <p:nvPicPr>
          <p:cNvPr id="5" name="Εικόνα 4">
            <a:extLst>
              <a:ext uri="{FF2B5EF4-FFF2-40B4-BE49-F238E27FC236}">
                <a16:creationId xmlns:a16="http://schemas.microsoft.com/office/drawing/2014/main" id="{B42DA7CE-F167-47DB-AFDE-584753CC99A1}"/>
              </a:ext>
            </a:extLst>
          </p:cNvPr>
          <p:cNvPicPr>
            <a:picLocks noChangeAspect="1"/>
          </p:cNvPicPr>
          <p:nvPr/>
        </p:nvPicPr>
        <p:blipFill>
          <a:blip r:embed="rId2"/>
          <a:stretch>
            <a:fillRect/>
          </a:stretch>
        </p:blipFill>
        <p:spPr>
          <a:xfrm>
            <a:off x="1866122" y="996820"/>
            <a:ext cx="7087777" cy="4075472"/>
          </a:xfrm>
          <a:prstGeom prst="rect">
            <a:avLst/>
          </a:prstGeom>
        </p:spPr>
      </p:pic>
    </p:spTree>
    <p:extLst>
      <p:ext uri="{BB962C8B-B14F-4D97-AF65-F5344CB8AC3E}">
        <p14:creationId xmlns:p14="http://schemas.microsoft.com/office/powerpoint/2010/main" val="4033660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D549E4-1231-493A-848B-45CE6EE3333D}"/>
              </a:ext>
            </a:extLst>
          </p:cNvPr>
          <p:cNvSpPr>
            <a:spLocks noGrp="1"/>
          </p:cNvSpPr>
          <p:nvPr>
            <p:ph type="title"/>
          </p:nvPr>
        </p:nvSpPr>
        <p:spPr/>
        <p:txBody>
          <a:bodyPr/>
          <a:lstStyle/>
          <a:p>
            <a:endParaRPr lang="el-GR"/>
          </a:p>
        </p:txBody>
      </p:sp>
      <p:pic>
        <p:nvPicPr>
          <p:cNvPr id="7" name="Θέση περιεχομένου 6">
            <a:extLst>
              <a:ext uri="{FF2B5EF4-FFF2-40B4-BE49-F238E27FC236}">
                <a16:creationId xmlns:a16="http://schemas.microsoft.com/office/drawing/2014/main" id="{580DC092-DD69-4F5E-93A9-ED2A2D027478}"/>
              </a:ext>
            </a:extLst>
          </p:cNvPr>
          <p:cNvPicPr>
            <a:picLocks noGrp="1" noChangeAspect="1"/>
          </p:cNvPicPr>
          <p:nvPr>
            <p:ph idx="1"/>
          </p:nvPr>
        </p:nvPicPr>
        <p:blipFill>
          <a:blip r:embed="rId2"/>
          <a:stretch>
            <a:fillRect/>
          </a:stretch>
        </p:blipFill>
        <p:spPr>
          <a:xfrm>
            <a:off x="757272" y="1690688"/>
            <a:ext cx="10442212" cy="3212063"/>
          </a:xfrm>
        </p:spPr>
      </p:pic>
    </p:spTree>
    <p:extLst>
      <p:ext uri="{BB962C8B-B14F-4D97-AF65-F5344CB8AC3E}">
        <p14:creationId xmlns:p14="http://schemas.microsoft.com/office/powerpoint/2010/main" val="5649389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2309</Words>
  <Application>Microsoft Office PowerPoint</Application>
  <PresentationFormat>Ευρεία οθόνη</PresentationFormat>
  <Paragraphs>145</Paragraphs>
  <Slides>38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38</vt:i4>
      </vt:variant>
    </vt:vector>
  </HeadingPairs>
  <TitlesOfParts>
    <vt:vector size="43" baseType="lpstr">
      <vt:lpstr>Arial</vt:lpstr>
      <vt:lpstr>Calibri</vt:lpstr>
      <vt:lpstr>Calibri Light</vt:lpstr>
      <vt:lpstr>Wingdings</vt:lpstr>
      <vt:lpstr>Θέμα του Office</vt:lpstr>
      <vt:lpstr>4_Δικαίωμα στο Έργο και Εργοθεραπεία</vt:lpstr>
      <vt:lpstr>Δικαίωμα στο Έργο και Εργοθεραπεία</vt:lpstr>
      <vt:lpstr>Παγκόσμιες Στρατηγικές και Πολιτικές:</vt:lpstr>
      <vt:lpstr>Επίδραση στην Εργοθεραπεία:   Το δικαίωμα στο έργο έχει σημαντική επίδραση στην πρακτική της εργοθεραπείας σε παγκόσμιο επίπεδο, καθώς οι εργοθεραπευτές αναγνωρίζουν τη σημασία της συμμετοχής σε σκόπιμες δραστηριότητες για την αποκατάσταση και την ευημερία των ατόμων (Barton &amp; Tansey, 2010). Η εργοθεραπεία μετατοπίζεται από μια παραδοσιακή προσέγγιση επικέντρωσης στη θεραπεία σε μια πιο ολιστική προσέγγιση, που ενσωματώνει την κοινωνική δικαιοσύνη και την υποστήριξη των ατόμων για συμμετοχή σε έργα με νόημα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Σχετικά με τις οργανώτριες αυτών των προγραμμάτων</vt:lpstr>
      <vt:lpstr>Στη συνέχεια …</vt:lpstr>
      <vt:lpstr>Προγράμματα Εργασιοθεραπείας στην Ελλάδα</vt:lpstr>
      <vt:lpstr>Παρουσίαση του PowerPoint</vt:lpstr>
      <vt:lpstr>Οργάνωση και Συντονισμός:</vt:lpstr>
      <vt:lpstr>Χρηματοδότηση των Προγραμμάτων:</vt:lpstr>
      <vt:lpstr>Χώροι Υλοποίησης</vt:lpstr>
      <vt:lpstr>Επιτροπή Εργοθεραπείας</vt:lpstr>
      <vt:lpstr>Παρουσίαση του PowerPoint</vt:lpstr>
      <vt:lpstr>Πρώτοι Έλληνες Πτυχιούχοι Εργοθεραπευτές</vt:lpstr>
      <vt:lpstr>Παρουσίαση του PowerPoint</vt:lpstr>
      <vt:lpstr>Παρουσίαση του PowerPoint</vt:lpstr>
      <vt:lpstr>Παρουσίαση του PowerPoint</vt:lpstr>
      <vt:lpstr>Πρώτα Εκπαιδευτικά Προγράμματα Εργοθεραπείας</vt:lpstr>
      <vt:lpstr>Απαιτήσεις Ολοκλήρωσης Σπουδών</vt:lpstr>
      <vt:lpstr>Παρουσίαση του PowerPoint</vt:lpstr>
      <vt:lpstr>Εξέλιξη της Εργοθεραπείας και Νομοθετικές Ρυθμίσεις</vt:lpstr>
      <vt:lpstr>Παρουσίαση του PowerPoint</vt:lpstr>
      <vt:lpstr>Παρουσίαση του PowerPoint</vt:lpstr>
      <vt:lpstr>Παρουσίαση του PowerPoint</vt:lpstr>
      <vt:lpstr>Όταν δημιουργήθηκε η σχολή εργοθεραπείας </vt:lpstr>
      <vt:lpstr>Όροι που χρησιμοποιήθηκαν για την ειδικότητα </vt:lpstr>
      <vt:lpstr>Τμήμα Εργοθεραπείας</vt:lpstr>
      <vt:lpstr>Παγκόσμια Ομοσπονδία Εργοθεραπευτών (WFOT)</vt:lpstr>
      <vt:lpstr>Παρουσίαση του PowerPoint</vt:lpstr>
      <vt:lpstr>Παρουσίαση του PowerPoint</vt:lpstr>
      <vt:lpstr>Τα προγράμματα της ομοσπονδίας</vt:lpstr>
      <vt:lpstr>Χώρες μέλη της ΠΟΕ</vt:lpstr>
      <vt:lpstr>Ελλάδα μέλος της Παγκόσμιας Οργάνωσης Εργοθεραπείας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Pinelopi vlotinou</dc:creator>
  <cp:lastModifiedBy>Pinelopi vlotinou</cp:lastModifiedBy>
  <cp:revision>13</cp:revision>
  <dcterms:created xsi:type="dcterms:W3CDTF">2024-10-22T16:36:37Z</dcterms:created>
  <dcterms:modified xsi:type="dcterms:W3CDTF">2024-10-28T10:58:19Z</dcterms:modified>
</cp:coreProperties>
</file>