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8"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0" clrIdx="0">
    <p:extLst>
      <p:ext uri="{19B8F6BF-5375-455C-9EA6-DF929625EA0E}">
        <p15:presenceInfo xmlns:p15="http://schemas.microsoft.com/office/powerpoint/2012/main" userId="cf8970eb092cf2f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3255297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3316320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F8CFAF-F851-4F3A-B135-089935B44827}"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9079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9467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F8CFAF-F851-4F3A-B135-089935B44827}"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749142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1483013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417565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2199318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2214631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FDE04158-6B35-4981-91E1-0402CF98A00F}" type="datetimeFigureOut">
              <a:rPr lang="el-GR" smtClean="0"/>
              <a:t>31/5/2020</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2279226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932374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FDE04158-6B35-4981-91E1-0402CF98A00F}" type="datetimeFigureOut">
              <a:rPr lang="el-GR" smtClean="0"/>
              <a:t>31/5/2020</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148072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FDE04158-6B35-4981-91E1-0402CF98A00F}" type="datetimeFigureOut">
              <a:rPr lang="el-GR" smtClean="0"/>
              <a:t>31/5/2020</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407311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04158-6B35-4981-91E1-0402CF98A00F}" type="datetimeFigureOut">
              <a:rPr lang="el-GR" smtClean="0"/>
              <a:t>31/5/2020</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40685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794220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FDE04158-6B35-4981-91E1-0402CF98A00F}" type="datetimeFigureOut">
              <a:rPr lang="el-GR" smtClean="0"/>
              <a:t>31/5/2020</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0F8CFAF-F851-4F3A-B135-089935B44827}" type="slidenum">
              <a:rPr lang="el-GR" smtClean="0"/>
              <a:t>‹#›</a:t>
            </a:fld>
            <a:endParaRPr lang="el-GR"/>
          </a:p>
        </p:txBody>
      </p:sp>
    </p:spTree>
    <p:extLst>
      <p:ext uri="{BB962C8B-B14F-4D97-AF65-F5344CB8AC3E}">
        <p14:creationId xmlns:p14="http://schemas.microsoft.com/office/powerpoint/2010/main" val="3131614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DE04158-6B35-4981-91E1-0402CF98A00F}" type="datetimeFigureOut">
              <a:rPr lang="el-GR" smtClean="0"/>
              <a:t>31/5/2020</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0F8CFAF-F851-4F3A-B135-089935B44827}" type="slidenum">
              <a:rPr lang="el-GR" smtClean="0"/>
              <a:t>‹#›</a:t>
            </a:fld>
            <a:endParaRPr lang="el-GR"/>
          </a:p>
        </p:txBody>
      </p:sp>
    </p:spTree>
    <p:extLst>
      <p:ext uri="{BB962C8B-B14F-4D97-AF65-F5344CB8AC3E}">
        <p14:creationId xmlns:p14="http://schemas.microsoft.com/office/powerpoint/2010/main" val="25276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stixoi.info/stixoi.php?info=Lyrics&amp;act=index&amp;sort=alpha&amp;composer_id=176" TargetMode="External"/><Relationship Id="rId2" Type="http://schemas.openxmlformats.org/officeDocument/2006/relationships/hyperlink" Target="http://www.stixoi.info/stixoi.php?info=Lyrics&amp;act=index&amp;sort=alpha&amp;lyricist_id=54" TargetMode="External"/><Relationship Id="rId1" Type="http://schemas.openxmlformats.org/officeDocument/2006/relationships/slideLayout" Target="../slideLayouts/slideLayout7.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stixoi.info/stixoi.php?info=Lyrics&amp;act=index&amp;sort=alpha&amp;composer_id=11" TargetMode="External"/><Relationship Id="rId2" Type="http://schemas.openxmlformats.org/officeDocument/2006/relationships/hyperlink" Target="http://www.stixoi.info/stixoi.php?info=Lyrics&amp;act=index&amp;sort=alpha&amp;lyricist_id=3420"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Θεωρία</a:t>
            </a:r>
            <a:br>
              <a:rPr lang="el-GR" dirty="0" smtClean="0"/>
            </a:br>
            <a:r>
              <a:rPr lang="el-GR" dirty="0" smtClean="0"/>
              <a:t>Ρυθμός και κίνηση</a:t>
            </a:r>
            <a:endParaRPr lang="el-GR" dirty="0"/>
          </a:p>
        </p:txBody>
      </p:sp>
      <p:sp>
        <p:nvSpPr>
          <p:cNvPr id="3" name="Υπότιτλος 2"/>
          <p:cNvSpPr>
            <a:spLocks noGrp="1"/>
          </p:cNvSpPr>
          <p:nvPr>
            <p:ph type="subTitle" idx="1"/>
          </p:nvPr>
        </p:nvSpPr>
        <p:spPr/>
        <p:txBody>
          <a:bodyPr>
            <a:normAutofit/>
          </a:bodyPr>
          <a:lstStyle/>
          <a:p>
            <a:r>
              <a:rPr lang="el-GR" sz="3200" dirty="0" smtClean="0"/>
              <a:t>Μελοποιημένη ποίηση</a:t>
            </a:r>
            <a:endParaRPr lang="el-GR" sz="3200" dirty="0"/>
          </a:p>
        </p:txBody>
      </p:sp>
    </p:spTree>
    <p:extLst>
      <p:ext uri="{BB962C8B-B14F-4D97-AF65-F5344CB8AC3E}">
        <p14:creationId xmlns:p14="http://schemas.microsoft.com/office/powerpoint/2010/main" val="3079312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171217"/>
            <a:ext cx="6096000" cy="6791283"/>
          </a:xfrm>
          <a:prstGeom prst="rect">
            <a:avLst/>
          </a:prstGeom>
        </p:spPr>
        <p:txBody>
          <a:bodyPr>
            <a:spAutoFit/>
          </a:bodyPr>
          <a:lstStyle/>
          <a:p>
            <a:pPr algn="just">
              <a:lnSpc>
                <a:spcPct val="107000"/>
              </a:lnSpc>
              <a:spcAft>
                <a:spcPts val="800"/>
              </a:spcAft>
            </a:pP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Στίχοι: Ζαχαρία Παπαντωνίου Μουσική: Μίμη </a:t>
            </a:r>
            <a:r>
              <a:rPr lang="el-GR" sz="1100" b="1" dirty="0" err="1" smtClean="0">
                <a:effectLst/>
                <a:latin typeface="Calibri" panose="020F0502020204030204" pitchFamily="34" charset="0"/>
                <a:ea typeface="Calibri" panose="020F0502020204030204" pitchFamily="34" charset="0"/>
                <a:cs typeface="Times New Roman" panose="02020603050405020304" pitchFamily="18" charset="0"/>
              </a:rPr>
              <a:t>Πλέσσα</a:t>
            </a: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Σε μια ρώγα από σταφύλι</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έπεσαν οχτώ σπουργίτες</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και τρωγόπιναν οι φίλοι.</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τσιριτρί</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Εχτυπούσανε</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τις μύτες</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και κουνούσαν τις ουρές</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κι είχαν γέλια και χαρές.</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τσιριτρί</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Πώπω</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πώπω</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σε μια ρώγα</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φαγοπότι και φωνή!</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την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αφήκαν</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αδειανή.</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τσιριτρί</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Και μεθύσαν κι όλη μέρα</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πάνε δώθε, πάνε πέρα,</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τραγουδώντας στον αέρα.</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τίρι</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τσιριτρί</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r>
              <a:rPr lang="el-GR" sz="1100" dirty="0" err="1" smtClean="0">
                <a:effectLst/>
                <a:latin typeface="Calibri" panose="020F0502020204030204" pitchFamily="34" charset="0"/>
                <a:ea typeface="Calibri" panose="020F0502020204030204" pitchFamily="34" charset="0"/>
                <a:cs typeface="Times New Roman" panose="02020603050405020304" pitchFamily="18" charset="0"/>
              </a:rPr>
              <a:t>τσιριτρό</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Ορθογώνιο 2"/>
          <p:cNvSpPr/>
          <p:nvPr/>
        </p:nvSpPr>
        <p:spPr>
          <a:xfrm>
            <a:off x="6537196" y="2110702"/>
            <a:ext cx="2606804" cy="388696"/>
          </a:xfrm>
          <a:prstGeom prst="rect">
            <a:avLst/>
          </a:prstGeom>
        </p:spPr>
        <p:txBody>
          <a:bodyPr wrap="none">
            <a:spAutoFit/>
          </a:bodyPr>
          <a:lstStyle/>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Σε μια ρώγα από σταφύλι</a:t>
            </a:r>
          </a:p>
        </p:txBody>
      </p:sp>
    </p:spTree>
    <p:extLst>
      <p:ext uri="{BB962C8B-B14F-4D97-AF65-F5344CB8AC3E}">
        <p14:creationId xmlns:p14="http://schemas.microsoft.com/office/powerpoint/2010/main" val="33862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ο Γυμνάσιο Νέας Μάκρης Σχ.έτος : Παρουσίαση προγραμμάτων «Μουσικό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1223" y="110680"/>
            <a:ext cx="9144000"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476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Δημήτρης Κυριαζής Ph.D. Φυσικής Αγωγής Α. Η επίδραση της ..."/>
          <p:cNvSpPr>
            <a:spLocks noChangeAspect="1" noChangeArrowheads="1"/>
          </p:cNvSpPr>
          <p:nvPr/>
        </p:nvSpPr>
        <p:spPr bwMode="auto">
          <a:xfrm>
            <a:off x="6684391" y="301021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pic>
        <p:nvPicPr>
          <p:cNvPr id="4" name="Εικόνα 3"/>
          <p:cNvPicPr>
            <a:picLocks noChangeAspect="1"/>
          </p:cNvPicPr>
          <p:nvPr/>
        </p:nvPicPr>
        <p:blipFill>
          <a:blip r:embed="rId2"/>
          <a:stretch>
            <a:fillRect/>
          </a:stretch>
        </p:blipFill>
        <p:spPr>
          <a:xfrm>
            <a:off x="1362456" y="910146"/>
            <a:ext cx="8165592" cy="4809744"/>
          </a:xfrm>
          <a:prstGeom prst="rect">
            <a:avLst/>
          </a:prstGeom>
        </p:spPr>
      </p:pic>
    </p:spTree>
    <p:extLst>
      <p:ext uri="{BB962C8B-B14F-4D97-AF65-F5344CB8AC3E}">
        <p14:creationId xmlns:p14="http://schemas.microsoft.com/office/powerpoint/2010/main" val="330845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35808" y="667512"/>
            <a:ext cx="6071616" cy="5451172"/>
          </a:xfrm>
          <a:prstGeom prst="rect">
            <a:avLst/>
          </a:prstGeom>
        </p:spPr>
        <p:txBody>
          <a:bodyPr wrap="square">
            <a:spAutoFit/>
          </a:bodyPr>
          <a:lstStyle/>
          <a:p>
            <a:pPr algn="ctr">
              <a:lnSpc>
                <a:spcPct val="107000"/>
              </a:lnSpc>
              <a:spcAft>
                <a:spcPts val="800"/>
              </a:spcAft>
            </a:pPr>
            <a:r>
              <a:rPr lang="el-GR" sz="1400" b="1" dirty="0" smtClean="0">
                <a:effectLst/>
                <a:latin typeface="Calibri" panose="020F0502020204030204" pitchFamily="34" charset="0"/>
                <a:ea typeface="Calibri" panose="020F0502020204030204" pitchFamily="34" charset="0"/>
                <a:cs typeface="Times New Roman" panose="02020603050405020304" pitchFamily="18" charset="0"/>
              </a:rPr>
              <a:t>Μελοποιημένη ποίηση</a:t>
            </a:r>
            <a:endParaRPr lang="el-G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Μελοποιημένη ποίηση ονομάζεται η ποίηση η οποία έχει επενδυθεί, μελωδικά και ρυθμικά, έχει δηλαδή ενορχηστρωθεί. Η μελοποιημένη ποίηση προσφέρει πολλαπλά οφέλη στα παιδιά καθώς:</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Έχει τη δύναμη να επιδρά συναισθηματικά στον ψυχισμό των παιδιών και να δημιουργεί ψυχική ανάταση και μέθεξη.</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Δημιουργεί πλήθος εικόνες στη φαντασία των παιδιών και συντελεί στην αισθητική τους ψυχαγωγία και καλλιέργεια.</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Βοηθά τα παιδιά να απελευθερωθούν εκφραστικά και κινητικά και να εξωτερικεύσουν το συναισθηματικό τους κόσμο.</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Μέσω της μελοποιημένης ποίησης, τα παιδιά έρχονται σε επαφή και με άλλα είδη καλλιτεχνικής δημιουργίας, όπως για παράδειγμα η ζωγραφική, η δραματοποίηση και το θεατρικό παιχνίδι. </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Βοηθά τα παιδιά να αποκτήσουν ποιοτικά αισθητικά κριτήρια, όσον αφορά τις μουσικές τους επιλογές.</a:t>
            </a:r>
          </a:p>
          <a:p>
            <a:pPr marL="342900" lvl="0" indent="-342900" algn="just">
              <a:lnSpc>
                <a:spcPct val="107000"/>
              </a:lnSpc>
              <a:spcAft>
                <a:spcPts val="0"/>
              </a:spcAft>
              <a:buFont typeface="Symbol" panose="05050102010706020507" pitchFamily="18" charset="2"/>
              <a:buChar char=""/>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Οι γρήγορες και συχνά εναλλασσόμενες εικόνες, οι ποικίλοι ρυθμοί, οι διαφορετικές μελωδίες, οι ομοιοκαταληξίες των στίχων, το λεξιλόγιο των ποιημάτων ενεργοποιούν τη φαντασία, τη γνώση και συνδυαστικά με την κατάκτηση της νέας γνώσης ενισχύουν τη γλωσσομάθεια, τη </a:t>
            </a:r>
            <a:r>
              <a:rPr lang="el-GR" sz="1400" dirty="0" err="1" smtClean="0">
                <a:effectLst/>
                <a:latin typeface="Calibri" panose="020F0502020204030204" pitchFamily="34" charset="0"/>
                <a:ea typeface="Calibri" panose="020F0502020204030204" pitchFamily="34" charset="0"/>
                <a:cs typeface="Times New Roman" panose="02020603050405020304" pitchFamily="18" charset="0"/>
              </a:rPr>
              <a:t>φιλαναγνωσία</a:t>
            </a: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και τη δημιουργική έκφραση των παιδιών. </a:t>
            </a:r>
          </a:p>
          <a:p>
            <a:pPr marL="457200" algn="just">
              <a:lnSpc>
                <a:spcPct val="107000"/>
              </a:lnSpc>
              <a:spcAft>
                <a:spcPts val="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marL="457200">
              <a:lnSpc>
                <a:spcPct val="107000"/>
              </a:lnSpc>
              <a:spcAft>
                <a:spcPts val="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Μελοποιημένη ποίηση… για τον κήπο Δέσποινα Λάσκου ΠΕ16.01</a:t>
            </a:r>
          </a:p>
          <a:p>
            <a:pPr marL="457200">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https://perivallonkaipaideia.weebly.com/uploads/2/2/3/8/22388376/71.pdf</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8787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2391152"/>
            <a:ext cx="6096000" cy="2782428"/>
          </a:xfrm>
          <a:prstGeom prst="rect">
            <a:avLst/>
          </a:prstGeom>
        </p:spPr>
        <p:txBody>
          <a:bodyPr>
            <a:spAutoFit/>
          </a:bodyPr>
          <a:lstStyle/>
          <a:p>
            <a:pPr algn="ctr">
              <a:lnSpc>
                <a:spcPct val="107000"/>
              </a:lnSpc>
              <a:spcAft>
                <a:spcPts val="800"/>
              </a:spcAft>
            </a:pPr>
            <a:r>
              <a:rPr lang="el-GR" b="1" dirty="0" smtClean="0">
                <a:effectLst/>
                <a:latin typeface="Calibri" panose="020F0502020204030204" pitchFamily="34" charset="0"/>
                <a:ea typeface="Calibri" panose="020F0502020204030204" pitchFamily="34" charset="0"/>
                <a:cs typeface="Times New Roman" panose="02020603050405020304" pitchFamily="18" charset="0"/>
              </a:rPr>
              <a:t>Κουβέντα με ένα λουλούδι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Στίχοι: Γιάννης Ρίτσος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Μουσική: Μίκης Θεοδωράκης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Κυκλάμινο </a:t>
            </a:r>
            <a:r>
              <a:rPr lang="el-GR" dirty="0" err="1" smtClean="0">
                <a:effectLst/>
                <a:latin typeface="Calibri" panose="020F0502020204030204" pitchFamily="34" charset="0"/>
                <a:ea typeface="Calibri" panose="020F0502020204030204" pitchFamily="34" charset="0"/>
                <a:cs typeface="Times New Roman" panose="02020603050405020304" pitchFamily="18" charset="0"/>
              </a:rPr>
              <a:t>κυκλάμινο</a:t>
            </a:r>
            <a:r>
              <a:rPr lang="el-GR" dirty="0" smtClean="0">
                <a:effectLst/>
                <a:latin typeface="Calibri" panose="020F0502020204030204" pitchFamily="34" charset="0"/>
                <a:ea typeface="Calibri" panose="020F0502020204030204" pitchFamily="34" charset="0"/>
                <a:cs typeface="Times New Roman" panose="02020603050405020304" pitchFamily="18" charset="0"/>
              </a:rPr>
              <a:t> στου βράχου τη σχισμάδα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πού βρήκες χρώματα κι ανθείς πού μίσχο και σαλεύεις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Μέσα στο βράχο σύναξα το </a:t>
            </a:r>
            <a:r>
              <a:rPr lang="el-GR" dirty="0" err="1" smtClean="0">
                <a:effectLst/>
                <a:latin typeface="Calibri" panose="020F0502020204030204" pitchFamily="34" charset="0"/>
                <a:ea typeface="Calibri" panose="020F0502020204030204" pitchFamily="34" charset="0"/>
                <a:cs typeface="Times New Roman" panose="02020603050405020304" pitchFamily="18" charset="0"/>
              </a:rPr>
              <a:t>γαίμα</a:t>
            </a:r>
            <a:r>
              <a:rPr lang="el-GR" dirty="0" smtClean="0">
                <a:effectLst/>
                <a:latin typeface="Calibri" panose="020F0502020204030204" pitchFamily="34" charset="0"/>
                <a:ea typeface="Calibri" panose="020F0502020204030204" pitchFamily="34" charset="0"/>
                <a:cs typeface="Times New Roman" panose="02020603050405020304" pitchFamily="18" charset="0"/>
              </a:rPr>
              <a:t> στάλα </a:t>
            </a:r>
            <a:r>
              <a:rPr lang="el-GR" dirty="0" err="1" smtClean="0">
                <a:effectLst/>
                <a:latin typeface="Calibri" panose="020F0502020204030204" pitchFamily="34" charset="0"/>
                <a:ea typeface="Calibri" panose="020F0502020204030204" pitchFamily="34" charset="0"/>
                <a:cs typeface="Times New Roman" panose="02020603050405020304" pitchFamily="18" charset="0"/>
              </a:rPr>
              <a:t>στάλα</a:t>
            </a:r>
            <a:r>
              <a:rPr lang="el-GR"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dirty="0" smtClean="0">
                <a:effectLst/>
                <a:latin typeface="Calibri" panose="020F0502020204030204" pitchFamily="34" charset="0"/>
                <a:ea typeface="Calibri" panose="020F0502020204030204" pitchFamily="34" charset="0"/>
                <a:cs typeface="Times New Roman" panose="02020603050405020304" pitchFamily="18" charset="0"/>
              </a:rPr>
              <a:t>μαντήλι ρόδινο έπλεξα κι ήλιο μαζεύω τώρα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7378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47088" y="0"/>
            <a:ext cx="9372600" cy="5632311"/>
          </a:xfrm>
          <a:prstGeom prst="rect">
            <a:avLst/>
          </a:prstGeom>
        </p:spPr>
        <p:txBody>
          <a:bodyPr wrap="square">
            <a:spAutoFit/>
          </a:bodyPr>
          <a:lstStyle/>
          <a:p>
            <a:r>
              <a:rPr lang="el-GR" dirty="0">
                <a:solidFill>
                  <a:srgbClr val="0D72A5"/>
                </a:solidFill>
                <a:latin typeface="Arial" panose="020B0604020202020204" pitchFamily="34" charset="0"/>
              </a:rPr>
              <a:t>Μέθυσα και </a:t>
            </a:r>
            <a:r>
              <a:rPr lang="el-GR" dirty="0" smtClean="0">
                <a:solidFill>
                  <a:srgbClr val="0D72A5"/>
                </a:solidFill>
                <a:latin typeface="Arial" panose="020B0604020202020204" pitchFamily="34" charset="0"/>
              </a:rPr>
              <a:t>τρέχω Στίχοι: </a:t>
            </a:r>
            <a:r>
              <a:rPr lang="el-GR" dirty="0" err="1" smtClean="0">
                <a:solidFill>
                  <a:srgbClr val="0D72A5"/>
                </a:solidFill>
                <a:latin typeface="Arial" panose="020B0604020202020204" pitchFamily="34" charset="0"/>
              </a:rPr>
              <a:t>Άκος</a:t>
            </a:r>
            <a:r>
              <a:rPr lang="el-GR" dirty="0" smtClean="0">
                <a:solidFill>
                  <a:srgbClr val="0D72A5"/>
                </a:solidFill>
                <a:latin typeface="Arial" panose="020B0604020202020204" pitchFamily="34" charset="0"/>
              </a:rPr>
              <a:t> Δασκαλόπουλος</a:t>
            </a:r>
            <a:r>
              <a:rPr lang="el-GR" dirty="0" smtClean="0"/>
              <a:t> </a:t>
            </a:r>
            <a:r>
              <a:rPr lang="el-GR" dirty="0" smtClean="0">
                <a:solidFill>
                  <a:srgbClr val="0D72A5"/>
                </a:solidFill>
                <a:latin typeface="Arial" panose="020B0604020202020204" pitchFamily="34" charset="0"/>
              </a:rPr>
              <a:t>Μουσική: Γιώργος </a:t>
            </a:r>
            <a:r>
              <a:rPr lang="el-GR" dirty="0" err="1" smtClean="0">
                <a:solidFill>
                  <a:srgbClr val="0D72A5"/>
                </a:solidFill>
                <a:latin typeface="Arial" panose="020B0604020202020204" pitchFamily="34" charset="0"/>
              </a:rPr>
              <a:t>Κοντογιώργος</a:t>
            </a:r>
            <a:r>
              <a:rPr lang="el-GR" dirty="0"/>
              <a:t/>
            </a:r>
            <a:br>
              <a:rPr lang="el-GR" dirty="0"/>
            </a:br>
            <a:endParaRPr lang="el-GR" dirty="0" smtClean="0"/>
          </a:p>
          <a:p>
            <a:r>
              <a:rPr lang="el-GR" dirty="0" smtClean="0">
                <a:solidFill>
                  <a:srgbClr val="0D72A5"/>
                </a:solidFill>
                <a:latin typeface="Arial" panose="020B0604020202020204" pitchFamily="34" charset="0"/>
              </a:rPr>
              <a:t>Σου </a:t>
            </a:r>
            <a:r>
              <a:rPr lang="el-GR" dirty="0">
                <a:solidFill>
                  <a:srgbClr val="0D72A5"/>
                </a:solidFill>
                <a:latin typeface="Arial" panose="020B0604020202020204" pitchFamily="34" charset="0"/>
              </a:rPr>
              <a:t>’</a:t>
            </a:r>
            <a:r>
              <a:rPr lang="el-GR" dirty="0" err="1">
                <a:solidFill>
                  <a:srgbClr val="0D72A5"/>
                </a:solidFill>
                <a:latin typeface="Arial" panose="020B0604020202020204" pitchFamily="34" charset="0"/>
              </a:rPr>
              <a:t>χτισα</a:t>
            </a:r>
            <a:r>
              <a:rPr lang="el-GR" dirty="0">
                <a:solidFill>
                  <a:srgbClr val="0D72A5"/>
                </a:solidFill>
                <a:latin typeface="Arial" panose="020B0604020202020204" pitchFamily="34" charset="0"/>
              </a:rPr>
              <a:t> σπιτάκι</a:t>
            </a:r>
            <a:r>
              <a:rPr lang="el-GR" dirty="0"/>
              <a:t/>
            </a:r>
            <a:br>
              <a:rPr lang="el-GR" dirty="0"/>
            </a:br>
            <a:r>
              <a:rPr lang="el-GR" dirty="0">
                <a:solidFill>
                  <a:srgbClr val="0D72A5"/>
                </a:solidFill>
                <a:latin typeface="Arial" panose="020B0604020202020204" pitchFamily="34" charset="0"/>
              </a:rPr>
              <a:t>στην ακρογιαλιά</a:t>
            </a:r>
            <a:r>
              <a:rPr lang="el-GR" dirty="0"/>
              <a:t/>
            </a:r>
            <a:br>
              <a:rPr lang="el-GR" dirty="0"/>
            </a:br>
            <a:r>
              <a:rPr lang="el-GR" dirty="0">
                <a:solidFill>
                  <a:srgbClr val="0D72A5"/>
                </a:solidFill>
                <a:latin typeface="Arial" panose="020B0604020202020204" pitchFamily="34" charset="0"/>
              </a:rPr>
              <a:t>και περιβολάκι</a:t>
            </a:r>
            <a:r>
              <a:rPr lang="el-GR" dirty="0"/>
              <a:t/>
            </a:r>
            <a:br>
              <a:rPr lang="el-GR" dirty="0"/>
            </a:br>
            <a:r>
              <a:rPr lang="el-GR" dirty="0">
                <a:solidFill>
                  <a:srgbClr val="0D72A5"/>
                </a:solidFill>
                <a:latin typeface="Arial" panose="020B0604020202020204" pitchFamily="34" charset="0"/>
              </a:rPr>
              <a:t>στην αστροφεγγιά</a:t>
            </a:r>
            <a:r>
              <a:rPr lang="el-GR" dirty="0" smtClean="0">
                <a:solidFill>
                  <a:srgbClr val="0D72A5"/>
                </a:solidFill>
                <a:latin typeface="Arial" panose="020B0604020202020204" pitchFamily="34" charset="0"/>
              </a:rPr>
              <a:t>.</a:t>
            </a:r>
          </a:p>
          <a:p>
            <a:r>
              <a:rPr lang="el-GR" dirty="0"/>
              <a:t/>
            </a:r>
            <a:br>
              <a:rPr lang="el-GR" dirty="0"/>
            </a:br>
            <a:r>
              <a:rPr lang="el-GR" dirty="0">
                <a:solidFill>
                  <a:srgbClr val="0D72A5"/>
                </a:solidFill>
                <a:latin typeface="Arial" panose="020B0604020202020204" pitchFamily="34" charset="0"/>
              </a:rPr>
              <a:t>Πιάσε με μην πέσω</a:t>
            </a:r>
            <a:r>
              <a:rPr lang="el-GR" dirty="0"/>
              <a:t/>
            </a:r>
            <a:br>
              <a:rPr lang="el-GR" dirty="0"/>
            </a:br>
            <a:r>
              <a:rPr lang="el-GR" dirty="0">
                <a:solidFill>
                  <a:srgbClr val="0D72A5"/>
                </a:solidFill>
                <a:latin typeface="Arial" panose="020B0604020202020204" pitchFamily="34" charset="0"/>
              </a:rPr>
              <a:t>στα βαθιά νερά,</a:t>
            </a:r>
            <a:r>
              <a:rPr lang="el-GR" dirty="0"/>
              <a:t/>
            </a:r>
            <a:br>
              <a:rPr lang="el-GR" dirty="0"/>
            </a:br>
            <a:r>
              <a:rPr lang="el-GR" dirty="0">
                <a:solidFill>
                  <a:srgbClr val="0D72A5"/>
                </a:solidFill>
                <a:latin typeface="Arial" panose="020B0604020202020204" pitchFamily="34" charset="0"/>
              </a:rPr>
              <a:t>δέσε μου στην πλάτη</a:t>
            </a:r>
            <a:r>
              <a:rPr lang="el-GR" dirty="0"/>
              <a:t/>
            </a:r>
            <a:br>
              <a:rPr lang="el-GR" dirty="0"/>
            </a:br>
            <a:r>
              <a:rPr lang="el-GR" dirty="0">
                <a:solidFill>
                  <a:srgbClr val="0D72A5"/>
                </a:solidFill>
                <a:latin typeface="Arial" panose="020B0604020202020204" pitchFamily="34" charset="0"/>
              </a:rPr>
              <a:t>χάρτινα φτερά.</a:t>
            </a:r>
            <a:r>
              <a:rPr lang="el-GR" dirty="0"/>
              <a:t/>
            </a:r>
            <a:br>
              <a:rPr lang="el-GR" dirty="0"/>
            </a:br>
            <a:endParaRPr lang="el-GR" dirty="0" smtClean="0"/>
          </a:p>
          <a:p>
            <a:r>
              <a:rPr lang="el-GR" dirty="0"/>
              <a:t/>
            </a:r>
            <a:br>
              <a:rPr lang="el-GR" dirty="0"/>
            </a:br>
            <a:r>
              <a:rPr lang="el-GR" dirty="0">
                <a:solidFill>
                  <a:srgbClr val="0D72A5"/>
                </a:solidFill>
                <a:latin typeface="Arial" panose="020B0604020202020204" pitchFamily="34" charset="0"/>
              </a:rPr>
              <a:t>Μέθυσα και τρέχω</a:t>
            </a:r>
            <a:r>
              <a:rPr lang="el-GR" dirty="0"/>
              <a:t/>
            </a:r>
            <a:br>
              <a:rPr lang="el-GR" dirty="0"/>
            </a:br>
            <a:r>
              <a:rPr lang="el-GR" dirty="0">
                <a:solidFill>
                  <a:srgbClr val="0D72A5"/>
                </a:solidFill>
                <a:latin typeface="Arial" panose="020B0604020202020204" pitchFamily="34" charset="0"/>
              </a:rPr>
              <a:t>σαν μικρό παιδί,</a:t>
            </a:r>
            <a:r>
              <a:rPr lang="el-GR" dirty="0"/>
              <a:t/>
            </a:r>
            <a:br>
              <a:rPr lang="el-GR" dirty="0"/>
            </a:br>
            <a:r>
              <a:rPr lang="el-GR" dirty="0" err="1">
                <a:solidFill>
                  <a:srgbClr val="0D72A5"/>
                </a:solidFill>
                <a:latin typeface="Arial" panose="020B0604020202020204" pitchFamily="34" charset="0"/>
              </a:rPr>
              <a:t>σκάλωσ</a:t>
            </a:r>
            <a:r>
              <a:rPr lang="el-GR" dirty="0">
                <a:solidFill>
                  <a:srgbClr val="0D72A5"/>
                </a:solidFill>
                <a:latin typeface="Arial" panose="020B0604020202020204" pitchFamily="34" charset="0"/>
              </a:rPr>
              <a:t>’ η καρδιά μου</a:t>
            </a:r>
            <a:r>
              <a:rPr lang="el-GR" dirty="0"/>
              <a:t/>
            </a:r>
            <a:br>
              <a:rPr lang="el-GR" dirty="0"/>
            </a:br>
            <a:r>
              <a:rPr lang="el-GR" dirty="0">
                <a:solidFill>
                  <a:srgbClr val="0D72A5"/>
                </a:solidFill>
                <a:latin typeface="Arial" panose="020B0604020202020204" pitchFamily="34" charset="0"/>
              </a:rPr>
              <a:t>σε ψηλό κλαρί.</a:t>
            </a:r>
            <a:r>
              <a:rPr lang="el-GR" dirty="0"/>
              <a:t/>
            </a:r>
            <a:br>
              <a:rPr lang="el-GR" dirty="0"/>
            </a:br>
            <a:r>
              <a:rPr lang="el-GR" dirty="0"/>
              <a:t/>
            </a:r>
            <a:br>
              <a:rPr lang="el-GR" dirty="0"/>
            </a:br>
            <a:r>
              <a:rPr lang="el-GR" dirty="0"/>
              <a:t/>
            </a:r>
            <a:br>
              <a:rPr lang="el-GR" dirty="0"/>
            </a:br>
            <a:endParaRPr lang="el-GR" dirty="0"/>
          </a:p>
        </p:txBody>
      </p:sp>
      <p:pic>
        <p:nvPicPr>
          <p:cNvPr id="3" name="Εικόνα 2"/>
          <p:cNvPicPr>
            <a:picLocks noChangeAspect="1"/>
          </p:cNvPicPr>
          <p:nvPr/>
        </p:nvPicPr>
        <p:blipFill>
          <a:blip r:embed="rId2"/>
          <a:stretch>
            <a:fillRect/>
          </a:stretch>
        </p:blipFill>
        <p:spPr>
          <a:xfrm>
            <a:off x="4840119" y="540430"/>
            <a:ext cx="2420322" cy="2414225"/>
          </a:xfrm>
          <a:prstGeom prst="rect">
            <a:avLst/>
          </a:prstGeom>
        </p:spPr>
      </p:pic>
    </p:spTree>
    <p:extLst>
      <p:ext uri="{BB962C8B-B14F-4D97-AF65-F5344CB8AC3E}">
        <p14:creationId xmlns:p14="http://schemas.microsoft.com/office/powerpoint/2010/main" val="3496905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Πίνακας 4"/>
          <p:cNvGraphicFramePr>
            <a:graphicFrameLocks noGrp="1"/>
          </p:cNvGraphicFramePr>
          <p:nvPr>
            <p:extLst>
              <p:ext uri="{D42A27DB-BD31-4B8C-83A1-F6EECF244321}">
                <p14:modId xmlns:p14="http://schemas.microsoft.com/office/powerpoint/2010/main" val="100253312"/>
              </p:ext>
            </p:extLst>
          </p:nvPr>
        </p:nvGraphicFramePr>
        <p:xfrm>
          <a:off x="2178666" y="115526"/>
          <a:ext cx="1933206" cy="2675299"/>
        </p:xfrm>
        <a:graphic>
          <a:graphicData uri="http://schemas.openxmlformats.org/drawingml/2006/table">
            <a:tbl>
              <a:tblPr firstRow="1" firstCol="1" bandRow="1"/>
              <a:tblGrid>
                <a:gridCol w="644402"/>
                <a:gridCol w="644402"/>
                <a:gridCol w="644402"/>
              </a:tblGrid>
              <a:tr h="2675299">
                <a:tc>
                  <a:txBody>
                    <a:bodyPr/>
                    <a:lstStyle/>
                    <a:p>
                      <a:pPr>
                        <a:lnSpc>
                          <a:spcPct val="107000"/>
                        </a:lnSpc>
                      </a:pPr>
                      <a:endParaRPr lang="el-GR" sz="1400" dirty="0">
                        <a:solidFill>
                          <a:schemeClr val="tx1"/>
                        </a:solidFill>
                        <a:effectLst/>
                        <a:latin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tcPr>
                </a:tc>
                <a:tc>
                  <a:txBody>
                    <a:bodyPr/>
                    <a:lstStyle/>
                    <a:p>
                      <a:pPr>
                        <a:lnSpc>
                          <a:spcPct val="107000"/>
                        </a:lnSpc>
                        <a:spcAft>
                          <a:spcPts val="0"/>
                        </a:spcAft>
                      </a:pPr>
                      <a:endParaRPr lang="el-G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lnL>
                      <a:noFill/>
                    </a:lnL>
                    <a:lnR>
                      <a:noFill/>
                    </a:lnR>
                    <a:lnT>
                      <a:noFill/>
                    </a:lnT>
                    <a:lnB>
                      <a:noFill/>
                    </a:lnB>
                  </a:tcPr>
                </a:tc>
                <a:tc>
                  <a:txBody>
                    <a:bodyPr/>
                    <a:lstStyle/>
                    <a:p>
                      <a:pPr>
                        <a:lnSpc>
                          <a:spcPct val="107000"/>
                        </a:lnSpc>
                        <a:spcAft>
                          <a:spcPts val="0"/>
                        </a:spcAft>
                      </a:pPr>
                      <a:endParaRPr lang="el-GR" sz="900" dirty="0">
                        <a:solidFill>
                          <a:srgbClr val="B63508"/>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9525" marR="9525" marT="9525" marB="9525" anchor="ctr">
                    <a:lnL>
                      <a:noFill/>
                    </a:lnL>
                    <a:lnR>
                      <a:noFill/>
                    </a:lnR>
                    <a:lnT>
                      <a:noFill/>
                    </a:lnT>
                    <a:lnB>
                      <a:noFill/>
                    </a:lnB>
                  </a:tcPr>
                </a:tc>
              </a:tr>
            </a:tbl>
          </a:graphicData>
        </a:graphic>
      </p:graphicFrame>
      <p:sp>
        <p:nvSpPr>
          <p:cNvPr id="6" name="Rectangle 7"/>
          <p:cNvSpPr>
            <a:spLocks noChangeArrowheads="1"/>
          </p:cNvSpPr>
          <p:nvPr/>
        </p:nvSpPr>
        <p:spPr bwMode="auto">
          <a:xfrm>
            <a:off x="2178667" y="275489"/>
            <a:ext cx="134558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effectLst/>
                <a:latin typeface="Calibri" panose="020F0502020204030204" pitchFamily="34" charset="0"/>
                <a:ea typeface="Calibri" panose="020F0502020204030204" pitchFamily="34" charset="0"/>
                <a:cs typeface="Times New Roman" panose="02020603050405020304" pitchFamily="18" charset="0"/>
              </a:rPr>
              <a:t>Σ</a:t>
            </a:r>
            <a:r>
              <a:rPr kumimoji="0" lang="el-GR" sz="1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τίχοι: </a:t>
            </a:r>
            <a:r>
              <a:rPr kumimoji="0" lang="el-GR" sz="1400" b="1" i="0" u="none" strike="noStrike" cap="none" normalizeH="0" baseline="0" dirty="0" smtClean="0">
                <a:ln>
                  <a:noFill/>
                </a:ln>
                <a:effectLst/>
                <a:latin typeface="Calibri" panose="020F0502020204030204" pitchFamily="34" charset="0"/>
                <a:ea typeface="Times New Roman" panose="02020603050405020304" pitchFamily="18" charset="0"/>
                <a:cs typeface="Arial" panose="020B0604020202020204" pitchFamily="34" charset="0"/>
              </a:rPr>
              <a:t> </a:t>
            </a:r>
            <a:endParaRPr kumimoji="0" lang="el-GR" sz="1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hlinkClick r:id="rId2"/>
              </a:rPr>
              <a:t>Οδυσσέας Ελύτης</a:t>
            </a:r>
            <a:endParaRPr kumimoji="0" lang="el-GR" sz="1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Μουσική: </a:t>
            </a:r>
            <a:r>
              <a:rPr kumimoji="0" lang="el-GR" sz="1400" b="1" i="0" u="none" strike="noStrike" cap="none" normalizeH="0" baseline="0" dirty="0" smtClean="0">
                <a:ln>
                  <a:noFill/>
                </a:ln>
                <a:effectLst/>
                <a:latin typeface="Calibri" panose="020F0502020204030204" pitchFamily="34" charset="0"/>
                <a:ea typeface="Times New Roman" panose="02020603050405020304" pitchFamily="18" charset="0"/>
                <a:cs typeface="Arial" panose="020B0604020202020204" pitchFamily="34" charset="0"/>
              </a:rPr>
              <a:t> </a:t>
            </a:r>
            <a:endParaRPr kumimoji="0" lang="el-GR" sz="1400" b="0" i="0" u="none" strike="noStrike" cap="none" normalizeH="0" baseline="0" dirty="0" smtClean="0">
              <a:ln>
                <a:noFill/>
              </a:ln>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400" b="1" i="0" u="none" strike="noStrike" cap="none" normalizeH="0" baseline="0" dirty="0" err="1" smtClean="0">
                <a:ln>
                  <a:noFill/>
                </a:ln>
                <a:effectLst/>
                <a:latin typeface="Arial" panose="020B0604020202020204" pitchFamily="34" charset="0"/>
                <a:ea typeface="Times New Roman" panose="02020603050405020304" pitchFamily="18" charset="0"/>
                <a:cs typeface="Arial" panose="020B0604020202020204" pitchFamily="34" charset="0"/>
                <a:hlinkClick r:id="rId3"/>
              </a:rPr>
              <a:t>Λίνος</a:t>
            </a:r>
            <a:r>
              <a:rPr kumimoji="0" lang="el-GR" sz="1400" b="1"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hlinkClick r:id="rId3"/>
              </a:rPr>
              <a:t> </a:t>
            </a:r>
            <a:r>
              <a:rPr kumimoji="0" lang="el-GR" sz="1400" b="1" i="0" u="none" strike="noStrike" cap="none" normalizeH="0" baseline="0" dirty="0" err="1" smtClean="0">
                <a:ln>
                  <a:noFill/>
                </a:ln>
                <a:effectLst/>
                <a:latin typeface="Arial" panose="020B0604020202020204" pitchFamily="34" charset="0"/>
                <a:ea typeface="Times New Roman" panose="02020603050405020304" pitchFamily="18" charset="0"/>
                <a:cs typeface="Arial" panose="020B0604020202020204" pitchFamily="34" charset="0"/>
                <a:hlinkClick r:id="rId3"/>
              </a:rPr>
              <a:t>Κόκοτος</a:t>
            </a:r>
            <a:endParaRPr kumimoji="0" lang="el-GR" sz="1400" b="0" i="0" u="none" strike="noStrike" cap="none" normalizeH="0" baseline="0" dirty="0" smtClean="0">
              <a:ln>
                <a:noFill/>
              </a:ln>
              <a:effectLst/>
              <a:latin typeface="Arial" panose="020B0604020202020204" pitchFamily="34" charset="0"/>
            </a:endParaRPr>
          </a:p>
        </p:txBody>
      </p:sp>
      <p:pic>
        <p:nvPicPr>
          <p:cNvPr id="7" name="Εικόνα 6"/>
          <p:cNvPicPr>
            <a:picLocks noChangeAspect="1"/>
          </p:cNvPicPr>
          <p:nvPr/>
        </p:nvPicPr>
        <p:blipFill>
          <a:blip r:embed="rId4"/>
          <a:stretch>
            <a:fillRect/>
          </a:stretch>
        </p:blipFill>
        <p:spPr>
          <a:xfrm>
            <a:off x="6204858" y="0"/>
            <a:ext cx="5607698" cy="6748220"/>
          </a:xfrm>
          <a:prstGeom prst="rect">
            <a:avLst/>
          </a:prstGeom>
        </p:spPr>
      </p:pic>
    </p:spTree>
    <p:extLst>
      <p:ext uri="{BB962C8B-B14F-4D97-AF65-F5344CB8AC3E}">
        <p14:creationId xmlns:p14="http://schemas.microsoft.com/office/powerpoint/2010/main" val="567517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295775" y="212527"/>
            <a:ext cx="6096000" cy="6370975"/>
          </a:xfrm>
          <a:prstGeom prst="rect">
            <a:avLst/>
          </a:prstGeom>
        </p:spPr>
        <p:txBody>
          <a:bodyPr>
            <a:spAutoFit/>
          </a:bodyPr>
          <a:lstStyle/>
          <a:p>
            <a:r>
              <a:rPr lang="el-GR" sz="1200" b="1" dirty="0" smtClean="0"/>
              <a:t>Τα τζιτζίκια</a:t>
            </a:r>
          </a:p>
          <a:p>
            <a:r>
              <a:rPr lang="el-GR" sz="1200" b="1" dirty="0" err="1" smtClean="0"/>
              <a:t>Στίχοι:Οδυσσέας</a:t>
            </a:r>
            <a:r>
              <a:rPr lang="el-GR" sz="1200" b="1" dirty="0" smtClean="0"/>
              <a:t> Ελύτης</a:t>
            </a:r>
          </a:p>
          <a:p>
            <a:r>
              <a:rPr lang="el-GR" sz="1200" b="1" dirty="0" err="1" smtClean="0"/>
              <a:t>Μουσική:Λίνος</a:t>
            </a:r>
            <a:r>
              <a:rPr lang="el-GR" sz="1200" b="1" dirty="0" smtClean="0"/>
              <a:t> </a:t>
            </a:r>
            <a:r>
              <a:rPr lang="el-GR" sz="1200" b="1" dirty="0" err="1" smtClean="0"/>
              <a:t>Κόκοτος</a:t>
            </a:r>
            <a:endParaRPr lang="el-GR" sz="1200" b="1" dirty="0" smtClean="0"/>
          </a:p>
          <a:p>
            <a:endParaRPr lang="el-GR" sz="1200" b="1" dirty="0" smtClean="0"/>
          </a:p>
          <a:p>
            <a:r>
              <a:rPr lang="el-GR" sz="1200" b="1" dirty="0" smtClean="0"/>
              <a:t>Η Παναγιά τα πέλαγα</a:t>
            </a:r>
          </a:p>
          <a:p>
            <a:r>
              <a:rPr lang="el-GR" sz="1200" b="1" dirty="0" smtClean="0"/>
              <a:t>κρατούσε στην ποδιά της.</a:t>
            </a:r>
          </a:p>
          <a:p>
            <a:r>
              <a:rPr lang="el-GR" sz="1200" b="1" dirty="0" smtClean="0"/>
              <a:t>Την Σίκινο, την </a:t>
            </a:r>
            <a:r>
              <a:rPr lang="el-GR" sz="1200" b="1" dirty="0" err="1" smtClean="0"/>
              <a:t>Αμοργο</a:t>
            </a:r>
            <a:endParaRPr lang="el-GR" sz="1200" b="1" dirty="0" smtClean="0"/>
          </a:p>
          <a:p>
            <a:r>
              <a:rPr lang="el-GR" sz="1200" b="1" dirty="0" smtClean="0"/>
              <a:t>και τ’ άλλα τα παιδιά της.</a:t>
            </a:r>
          </a:p>
          <a:p>
            <a:r>
              <a:rPr lang="el-GR" sz="1200" b="1" dirty="0" smtClean="0"/>
              <a:t>Ε σεις τζιτζίκια μου άγγελοι</a:t>
            </a:r>
          </a:p>
          <a:p>
            <a:r>
              <a:rPr lang="el-GR" sz="1200" b="1" dirty="0" smtClean="0"/>
              <a:t>γεια σας κι η ώρα η καλή.</a:t>
            </a:r>
          </a:p>
          <a:p>
            <a:r>
              <a:rPr lang="el-GR" sz="1200" b="1" dirty="0" smtClean="0"/>
              <a:t>Ο βασιλιάς ο Ήλιος ζει;</a:t>
            </a:r>
          </a:p>
          <a:p>
            <a:r>
              <a:rPr lang="el-GR" sz="1200" b="1" dirty="0" smtClean="0"/>
              <a:t>Κι όλ’ αποκρίνονται μαζί.</a:t>
            </a:r>
          </a:p>
          <a:p>
            <a:r>
              <a:rPr lang="el-GR" sz="1200" b="1" dirty="0" smtClean="0"/>
              <a:t>Ζει και ζει και ζει .....</a:t>
            </a:r>
          </a:p>
          <a:p>
            <a:r>
              <a:rPr lang="el-GR" sz="1200" b="1" dirty="0" smtClean="0"/>
              <a:t>ο βασιλιάς ο ήλιος ζει.</a:t>
            </a:r>
          </a:p>
          <a:p>
            <a:r>
              <a:rPr lang="el-GR" sz="1200" b="1" dirty="0" err="1" smtClean="0"/>
              <a:t>Απο</a:t>
            </a:r>
            <a:r>
              <a:rPr lang="el-GR" sz="1200" b="1" dirty="0" smtClean="0"/>
              <a:t> την άκρη του καιρού</a:t>
            </a:r>
          </a:p>
          <a:p>
            <a:r>
              <a:rPr lang="el-GR" sz="1200" b="1" dirty="0" smtClean="0"/>
              <a:t>και πίσω απ’ τους χειμώνες</a:t>
            </a:r>
          </a:p>
          <a:p>
            <a:r>
              <a:rPr lang="el-GR" sz="1200" b="1" dirty="0" smtClean="0"/>
              <a:t>άκουγα σφύριζε η </a:t>
            </a:r>
            <a:r>
              <a:rPr lang="el-GR" sz="1200" b="1" dirty="0" err="1" smtClean="0"/>
              <a:t>μπουρού</a:t>
            </a:r>
            <a:endParaRPr lang="el-GR" sz="1200" b="1" dirty="0" smtClean="0"/>
          </a:p>
          <a:p>
            <a:r>
              <a:rPr lang="el-GR" sz="1200" b="1" dirty="0" smtClean="0"/>
              <a:t>κι έβγαιναν οι Γοργόνες.</a:t>
            </a:r>
          </a:p>
          <a:p>
            <a:r>
              <a:rPr lang="el-GR" sz="1200" b="1" dirty="0" smtClean="0"/>
              <a:t>Ε σεις τζιτζίκια μου άγγελοι</a:t>
            </a:r>
          </a:p>
          <a:p>
            <a:r>
              <a:rPr lang="el-GR" sz="1200" b="1" dirty="0" smtClean="0"/>
              <a:t>γεια σας κι η ώρα η καλή.</a:t>
            </a:r>
          </a:p>
          <a:p>
            <a:r>
              <a:rPr lang="el-GR" sz="1200" b="1" dirty="0" smtClean="0"/>
              <a:t>Ο βασιλιάς ο Ήλιος ζει;</a:t>
            </a:r>
          </a:p>
          <a:p>
            <a:r>
              <a:rPr lang="el-GR" sz="1200" b="1" dirty="0" smtClean="0"/>
              <a:t>Κι όλ’ αποκρίνονται μαζί.</a:t>
            </a:r>
          </a:p>
          <a:p>
            <a:r>
              <a:rPr lang="el-GR" sz="1200" b="1" dirty="0" smtClean="0"/>
              <a:t>Ζει και ζει και ζει .....</a:t>
            </a:r>
          </a:p>
          <a:p>
            <a:r>
              <a:rPr lang="el-GR" sz="1200" b="1" dirty="0" smtClean="0"/>
              <a:t>ο βασιλιάς ο ήλιος ζει.</a:t>
            </a:r>
          </a:p>
          <a:p>
            <a:r>
              <a:rPr lang="el-GR" sz="1200" b="1" dirty="0" smtClean="0"/>
              <a:t>Κι εγώ μέσα στους αχινούς</a:t>
            </a:r>
          </a:p>
          <a:p>
            <a:r>
              <a:rPr lang="el-GR" sz="1200" b="1" dirty="0" smtClean="0"/>
              <a:t>στις γούβες στ’ αρμυρίκια</a:t>
            </a:r>
          </a:p>
          <a:p>
            <a:r>
              <a:rPr lang="el-GR" sz="1200" b="1" dirty="0" smtClean="0"/>
              <a:t>σαν τους παλιούς θαλασσινούς</a:t>
            </a:r>
          </a:p>
          <a:p>
            <a:r>
              <a:rPr lang="el-GR" sz="1200" b="1" dirty="0" smtClean="0"/>
              <a:t>ρωτούσα τα τζιτζίκια:</a:t>
            </a:r>
          </a:p>
          <a:p>
            <a:r>
              <a:rPr lang="el-GR" sz="1200" b="1" dirty="0" smtClean="0"/>
              <a:t>Ε σεις τζιτζίκια μου άγγελοι</a:t>
            </a:r>
          </a:p>
          <a:p>
            <a:r>
              <a:rPr lang="el-GR" sz="1200" b="1" dirty="0" smtClean="0"/>
              <a:t>γεια σας κι η ώρα η καλή.</a:t>
            </a:r>
          </a:p>
          <a:p>
            <a:r>
              <a:rPr lang="el-GR" sz="1200" b="1" dirty="0" smtClean="0"/>
              <a:t>Ο βασιλιάς ο Ήλιος ζει;</a:t>
            </a:r>
          </a:p>
          <a:p>
            <a:r>
              <a:rPr lang="el-GR" sz="1200" b="1" dirty="0" smtClean="0"/>
              <a:t>Κι όλ’ αποκρίνονται μαζί.</a:t>
            </a:r>
          </a:p>
          <a:p>
            <a:r>
              <a:rPr lang="el-GR" sz="1200" b="1" dirty="0" smtClean="0"/>
              <a:t>Ζει και ζει και ζει .....</a:t>
            </a:r>
          </a:p>
          <a:p>
            <a:r>
              <a:rPr lang="el-GR" sz="1200" b="1" dirty="0" smtClean="0"/>
              <a:t>ο βασιλιάς ο ήλιος ζει</a:t>
            </a:r>
            <a:endParaRPr lang="el-GR" sz="1200" b="1" dirty="0"/>
          </a:p>
        </p:txBody>
      </p:sp>
    </p:spTree>
    <p:extLst>
      <p:ext uri="{BB962C8B-B14F-4D97-AF65-F5344CB8AC3E}">
        <p14:creationId xmlns:p14="http://schemas.microsoft.com/office/powerpoint/2010/main" val="2529477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48000" y="313083"/>
            <a:ext cx="6096000" cy="6121227"/>
          </a:xfrm>
          <a:prstGeom prst="rect">
            <a:avLst/>
          </a:prstGeom>
        </p:spPr>
        <p:txBody>
          <a:bodyPr>
            <a:spAutoFit/>
          </a:bodyPr>
          <a:lstStyle/>
          <a:p>
            <a:pPr algn="just">
              <a:lnSpc>
                <a:spcPct val="107000"/>
              </a:lnSpc>
              <a:spcAft>
                <a:spcPts val="800"/>
              </a:spcAft>
            </a:pP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l-GR" sz="1100" b="1" u="sng" dirty="0" smtClean="0">
                <a:effectLst/>
                <a:latin typeface="Calibri" panose="020F0502020204030204" pitchFamily="34" charset="0"/>
                <a:ea typeface="Calibri" panose="020F0502020204030204" pitchFamily="34" charset="0"/>
                <a:cs typeface="Times New Roman" panose="02020603050405020304" pitchFamily="18" charset="0"/>
              </a:rPr>
              <a:t>Το Ποταμάκι</a:t>
            </a: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Από που είσαι, ποταμάκι;</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Από `κείνο το βουνό.</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Πώς τον λέγαν τον παππού σου;</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Σύννεφο στον ουρανό.</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Ποια είναι η μάνα σου;</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Η μπόρα.</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Πώς κατέβηκες στη χώρα;</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Τα χωράφια να ποτίσω</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και τους μύλους να γυρίσω.</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Στάσου να σε ιδούμε λίγο, </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ποταμάκι μου καλό.</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Βιάζομαι πολύ να φύγω, </a:t>
            </a:r>
          </a:p>
          <a:p>
            <a:pPr algn="just">
              <a:lnSpc>
                <a:spcPct val="107000"/>
              </a:lnSpc>
              <a:spcAft>
                <a:spcPts val="800"/>
              </a:spcAft>
            </a:pPr>
            <a:r>
              <a:rPr lang="el-GR" sz="1400" dirty="0" smtClean="0">
                <a:effectLst/>
                <a:latin typeface="Calibri" panose="020F0502020204030204" pitchFamily="34" charset="0"/>
                <a:ea typeface="Calibri" panose="020F0502020204030204" pitchFamily="34" charset="0"/>
                <a:cs typeface="Times New Roman" panose="02020603050405020304" pitchFamily="18" charset="0"/>
              </a:rPr>
              <a:t>ν’ ανταμώσω το γιαλό.</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100" dirty="0" smtClean="0">
                <a:effectLst/>
                <a:latin typeface="Calibri" panose="020F0502020204030204" pitchFamily="34" charset="0"/>
                <a:ea typeface="Calibri" panose="020F0502020204030204" pitchFamily="34" charset="0"/>
                <a:cs typeface="Times New Roman" panose="02020603050405020304" pitchFamily="18" charset="0"/>
              </a:rPr>
              <a:t>Ποίηση: Ζαχαρίας Παπαντωνίου – Μουσική: Γιάννης Ζουγανέλης</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3988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3067050" y="437019"/>
            <a:ext cx="6096000" cy="6186309"/>
          </a:xfrm>
          <a:prstGeom prst="rect">
            <a:avLst/>
          </a:prstGeom>
        </p:spPr>
        <p:txBody>
          <a:bodyPr>
            <a:spAutoFit/>
          </a:bodyPr>
          <a:lstStyle/>
          <a:p>
            <a:r>
              <a:rPr lang="el-GR" dirty="0" err="1" smtClean="0">
                <a:solidFill>
                  <a:srgbClr val="0D72A5"/>
                </a:solidFill>
                <a:effectLst/>
                <a:latin typeface="Arial" panose="020B0604020202020204" pitchFamily="34" charset="0"/>
                <a:ea typeface="Times New Roman" panose="02020603050405020304" pitchFamily="18" charset="0"/>
              </a:rPr>
              <a:t>Στίχοι:</a:t>
            </a:r>
            <a:r>
              <a:rPr lang="el-GR" b="1" dirty="0" err="1">
                <a:hlinkClick r:id="rId2"/>
              </a:rPr>
              <a:t>Ελένη</a:t>
            </a:r>
            <a:r>
              <a:rPr lang="el-GR" b="1" dirty="0">
                <a:hlinkClick r:id="rId2"/>
              </a:rPr>
              <a:t> </a:t>
            </a:r>
            <a:r>
              <a:rPr lang="el-GR" b="1" dirty="0" err="1">
                <a:hlinkClick r:id="rId2"/>
              </a:rPr>
              <a:t>Χωρεάνθη</a:t>
            </a:r>
            <a:endParaRPr lang="el-GR" dirty="0"/>
          </a:p>
          <a:p>
            <a:r>
              <a:rPr lang="el-GR" dirty="0" smtClean="0">
                <a:solidFill>
                  <a:srgbClr val="0D72A5"/>
                </a:solidFill>
                <a:effectLst/>
                <a:latin typeface="Arial" panose="020B0604020202020204" pitchFamily="34" charset="0"/>
                <a:ea typeface="Times New Roman" panose="02020603050405020304" pitchFamily="18" charset="0"/>
              </a:rPr>
              <a:t>Μουσική: </a:t>
            </a:r>
            <a:r>
              <a:rPr lang="el-GR" b="1" dirty="0">
                <a:hlinkClick r:id="rId3"/>
              </a:rPr>
              <a:t>Μίμης </a:t>
            </a:r>
            <a:r>
              <a:rPr lang="el-GR" b="1" dirty="0" err="1">
                <a:hlinkClick r:id="rId3"/>
              </a:rPr>
              <a:t>Πλέσσας</a:t>
            </a:r>
            <a:endParaRPr lang="el-GR" dirty="0"/>
          </a:p>
          <a:p>
            <a:pPr algn="ctr"/>
            <a:r>
              <a:rPr lang="el-GR" b="1" dirty="0" smtClean="0">
                <a:solidFill>
                  <a:srgbClr val="0D72A5"/>
                </a:solidFill>
                <a:effectLst/>
                <a:latin typeface="Arial" panose="020B0604020202020204" pitchFamily="34" charset="0"/>
                <a:ea typeface="Times New Roman" panose="02020603050405020304" pitchFamily="18" charset="0"/>
              </a:rPr>
              <a:t>Τρελή νυχτιά</a:t>
            </a:r>
            <a:endParaRPr lang="el-GR" b="1" dirty="0">
              <a:solidFill>
                <a:srgbClr val="0D72A5"/>
              </a:solidFill>
              <a:latin typeface="Arial" panose="020B0604020202020204" pitchFamily="34" charset="0"/>
              <a:ea typeface="Times New Roman" panose="02020603050405020304" pitchFamily="18" charset="0"/>
            </a:endParaRPr>
          </a:p>
          <a:p>
            <a:r>
              <a:rPr lang="el-GR" dirty="0" smtClean="0">
                <a:solidFill>
                  <a:srgbClr val="0D72A5"/>
                </a:solidFill>
                <a:effectLst/>
                <a:latin typeface="Arial" panose="020B0604020202020204" pitchFamily="34" charset="0"/>
                <a:ea typeface="Times New Roman" panose="02020603050405020304" pitchFamily="18" charset="0"/>
              </a:rPr>
              <a:t>Με τούτη τη αστροφεγγιά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Θεέ μου τρελάθηκε η νυχτιά,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κάτω απ’ το ξύλινο μπαλκόνι</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έχει δειπνήσει το τριζόνι.</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Μέσα στης λίμνης τα νερά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πέφτουν αστέρια αλαργινά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κι ο βάτραχος ο χασομέρης</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στη ρίζα ακούμπησε της φτέρης.</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Και τα παιδιά της γειτονιάς</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ξεμυαλιστήκανε με μιας</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και στο πλακόστρωτο τ’ αλώνι</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μαζώχτηκαν και δεν τους σώνει.</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Να `</a:t>
            </a:r>
            <a:r>
              <a:rPr lang="el-GR" dirty="0" err="1" smtClean="0">
                <a:solidFill>
                  <a:srgbClr val="0D72A5"/>
                </a:solidFill>
                <a:effectLst/>
                <a:latin typeface="Arial" panose="020B0604020202020204" pitchFamily="34" charset="0"/>
                <a:ea typeface="Times New Roman" panose="02020603050405020304" pitchFamily="18" charset="0"/>
              </a:rPr>
              <a:t>ταν</a:t>
            </a:r>
            <a:r>
              <a:rPr lang="el-GR" dirty="0" smtClean="0">
                <a:solidFill>
                  <a:srgbClr val="0D72A5"/>
                </a:solidFill>
                <a:effectLst/>
                <a:latin typeface="Arial" panose="020B0604020202020204" pitchFamily="34" charset="0"/>
                <a:ea typeface="Times New Roman" panose="02020603050405020304" pitchFamily="18" charset="0"/>
              </a:rPr>
              <a:t> ο κόσμος γειτονιά,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μια ειρηνοφόρα αγκαλιά</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κι όλοι να </a:t>
            </a:r>
            <a:r>
              <a:rPr lang="el-GR" dirty="0" err="1" smtClean="0">
                <a:solidFill>
                  <a:srgbClr val="0D72A5"/>
                </a:solidFill>
                <a:effectLst/>
                <a:latin typeface="Arial" panose="020B0604020202020204" pitchFamily="34" charset="0"/>
                <a:ea typeface="Times New Roman" panose="02020603050405020304" pitchFamily="18" charset="0"/>
              </a:rPr>
              <a:t>γένανε</a:t>
            </a:r>
            <a:r>
              <a:rPr lang="el-GR" dirty="0" smtClean="0">
                <a:solidFill>
                  <a:srgbClr val="0D72A5"/>
                </a:solidFill>
                <a:effectLst/>
                <a:latin typeface="Arial" panose="020B0604020202020204" pitchFamily="34" charset="0"/>
                <a:ea typeface="Times New Roman" panose="02020603050405020304" pitchFamily="18" charset="0"/>
              </a:rPr>
              <a:t> </a:t>
            </a:r>
            <a:r>
              <a:rPr lang="el-GR" dirty="0" err="1" smtClean="0">
                <a:solidFill>
                  <a:srgbClr val="0D72A5"/>
                </a:solidFill>
                <a:effectLst/>
                <a:latin typeface="Arial" panose="020B0604020202020204" pitchFamily="34" charset="0"/>
                <a:ea typeface="Times New Roman" panose="02020603050405020304" pitchFamily="18" charset="0"/>
              </a:rPr>
              <a:t>γειτόνοι</a:t>
            </a:r>
            <a:r>
              <a:rPr lang="el-GR" dirty="0" smtClean="0">
                <a:solidFill>
                  <a:srgbClr val="0D72A5"/>
                </a:solidFill>
                <a:effectLst/>
                <a:latin typeface="Arial" panose="020B0604020202020204" pitchFamily="34" charset="0"/>
                <a:ea typeface="Times New Roman" panose="02020603050405020304" pitchFamily="18" charset="0"/>
              </a:rPr>
              <a:t/>
            </a:r>
            <a:br>
              <a:rPr lang="el-GR" dirty="0" smtClean="0">
                <a:solidFill>
                  <a:srgbClr val="0D72A5"/>
                </a:solidFill>
                <a:effectLst/>
                <a:latin typeface="Arial" panose="020B0604020202020204" pitchFamily="34" charset="0"/>
                <a:ea typeface="Times New Roman" panose="02020603050405020304" pitchFamily="18" charset="0"/>
              </a:rPr>
            </a:br>
            <a:r>
              <a:rPr lang="el-GR" dirty="0" smtClean="0">
                <a:solidFill>
                  <a:srgbClr val="0D72A5"/>
                </a:solidFill>
                <a:effectLst/>
                <a:latin typeface="Arial" panose="020B0604020202020204" pitchFamily="34" charset="0"/>
                <a:ea typeface="Times New Roman" panose="02020603050405020304" pitchFamily="18" charset="0"/>
              </a:rPr>
              <a:t>στης γης το ξέφωτο τ’ αλώνι.</a:t>
            </a:r>
            <a:endParaRPr lang="el-GR" dirty="0"/>
          </a:p>
        </p:txBody>
      </p:sp>
    </p:spTree>
    <p:extLst>
      <p:ext uri="{BB962C8B-B14F-4D97-AF65-F5344CB8AC3E}">
        <p14:creationId xmlns:p14="http://schemas.microsoft.com/office/powerpoint/2010/main" val="357445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778371" y="0"/>
            <a:ext cx="7092462" cy="6687536"/>
          </a:xfrm>
          <a:prstGeom prst="rect">
            <a:avLst/>
          </a:prstGeom>
        </p:spPr>
        <p:txBody>
          <a:bodyPr wrap="square">
            <a:spAutoFit/>
          </a:bodyPr>
          <a:lstStyle/>
          <a:p>
            <a:pPr algn="ctr">
              <a:lnSpc>
                <a:spcPct val="107000"/>
              </a:lnSpc>
              <a:spcAft>
                <a:spcPts val="800"/>
              </a:spcAft>
            </a:pP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Αν όλα τα παιδιά της γης Στίχοι: Γιάννης Ρίτσος Μουσική: Μίμη </a:t>
            </a:r>
            <a:r>
              <a:rPr lang="el-GR" sz="1100" b="1" dirty="0" err="1" smtClean="0">
                <a:effectLst/>
                <a:latin typeface="Calibri" panose="020F0502020204030204" pitchFamily="34" charset="0"/>
                <a:ea typeface="Calibri" panose="020F0502020204030204" pitchFamily="34" charset="0"/>
                <a:cs typeface="Times New Roman" panose="02020603050405020304" pitchFamily="18" charset="0"/>
              </a:rPr>
              <a:t>Πλέσσα</a:t>
            </a:r>
            <a:r>
              <a:rPr lang="el-GR" sz="1100" b="1" dirty="0" smtClean="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Αν όλα τα παιδιά της γης</a:t>
            </a:r>
          </a:p>
          <a:p>
            <a:pPr algn="just">
              <a:lnSpc>
                <a:spcPct val="107000"/>
              </a:lnSpc>
              <a:spcAft>
                <a:spcPts val="800"/>
              </a:spcAft>
            </a:pPr>
            <a:r>
              <a:rPr lang="el-GR" sz="1000" dirty="0" err="1" smtClean="0">
                <a:effectLst/>
                <a:latin typeface="Calibri" panose="020F0502020204030204" pitchFamily="34" charset="0"/>
                <a:ea typeface="Calibri" panose="020F0502020204030204" pitchFamily="34" charset="0"/>
                <a:cs typeface="Times New Roman" panose="02020603050405020304" pitchFamily="18" charset="0"/>
              </a:rPr>
              <a:t>πιάναν</a:t>
            </a: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 γερά τα χέρια</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κορίτσια αγόρια στη σειρά</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και στήνανε χορό</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ο κύκλος θα γινότανε</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πολύ </a:t>
            </a:r>
            <a:r>
              <a:rPr lang="el-GR" sz="1000" dirty="0" err="1" smtClean="0">
                <a:effectLst/>
                <a:latin typeface="Calibri" panose="020F0502020204030204" pitchFamily="34" charset="0"/>
                <a:ea typeface="Calibri" panose="020F0502020204030204" pitchFamily="34" charset="0"/>
                <a:cs typeface="Times New Roman" panose="02020603050405020304" pitchFamily="18" charset="0"/>
              </a:rPr>
              <a:t>πολύ</a:t>
            </a: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 μεγάλος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κι ολόκληρη τη Γη μας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 αγκάλιαζε θαρρώ.</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Αν όλα τα παιδιά της γης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φωνάζαν τους μεγάλους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κι αφήναν τα γραφεία τους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και μπαίναν στο χορό</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ο κύκλος θα γινότανε</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ακόμα πιο μεγάλος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και δυο φορές τη Γη μας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 αγκάλιαζε θαρρώ.</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Θα `</a:t>
            </a:r>
            <a:r>
              <a:rPr lang="el-GR" sz="1000" dirty="0" err="1" smtClean="0">
                <a:effectLst/>
                <a:latin typeface="Calibri" panose="020F0502020204030204" pitchFamily="34" charset="0"/>
                <a:ea typeface="Calibri" panose="020F0502020204030204" pitchFamily="34" charset="0"/>
                <a:cs typeface="Times New Roman" panose="02020603050405020304" pitchFamily="18" charset="0"/>
              </a:rPr>
              <a:t>ρχόνταν</a:t>
            </a: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 τότε τα πουλιά</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θα `</a:t>
            </a:r>
            <a:r>
              <a:rPr lang="el-GR" sz="1000" dirty="0" err="1" smtClean="0">
                <a:effectLst/>
                <a:latin typeface="Calibri" panose="020F0502020204030204" pitchFamily="34" charset="0"/>
                <a:ea typeface="Calibri" panose="020F0502020204030204" pitchFamily="34" charset="0"/>
                <a:cs typeface="Times New Roman" panose="02020603050405020304" pitchFamily="18" charset="0"/>
              </a:rPr>
              <a:t>ρχόνταν</a:t>
            </a: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 τα λουλούδια</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θα `</a:t>
            </a:r>
            <a:r>
              <a:rPr lang="el-GR" sz="1000" dirty="0" err="1" smtClean="0">
                <a:effectLst/>
                <a:latin typeface="Calibri" panose="020F0502020204030204" pitchFamily="34" charset="0"/>
                <a:ea typeface="Calibri" panose="020F0502020204030204" pitchFamily="34" charset="0"/>
                <a:cs typeface="Times New Roman" panose="02020603050405020304" pitchFamily="18" charset="0"/>
              </a:rPr>
              <a:t>ρχότανε</a:t>
            </a: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 κι η άνοιξη</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να μπει μες στο χορό</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κι ο κύκλος θα γινότανε</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ακόμα πιο μεγάλος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και τρεις φορές τη Γη μας</a:t>
            </a:r>
          </a:p>
          <a:p>
            <a:pPr algn="just">
              <a:lnSpc>
                <a:spcPct val="107000"/>
              </a:lnSpc>
              <a:spcAft>
                <a:spcPts val="800"/>
              </a:spcAft>
            </a:pPr>
            <a:r>
              <a:rPr lang="el-GR" sz="1000" dirty="0" smtClean="0">
                <a:effectLst/>
                <a:latin typeface="Calibri" panose="020F0502020204030204" pitchFamily="34" charset="0"/>
                <a:ea typeface="Calibri" panose="020F0502020204030204" pitchFamily="34" charset="0"/>
                <a:cs typeface="Times New Roman" panose="02020603050405020304" pitchFamily="18" charset="0"/>
              </a:rPr>
              <a:t>θ’ αγκάλιαζε θαρρώ!</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29387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475</Words>
  <Application>Microsoft Office PowerPoint</Application>
  <PresentationFormat>Ευρεία οθόνη</PresentationFormat>
  <Paragraphs>135</Paragraphs>
  <Slides>12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Calibri</vt:lpstr>
      <vt:lpstr>Century Gothic</vt:lpstr>
      <vt:lpstr>Symbol</vt:lpstr>
      <vt:lpstr>Times New Roman</vt:lpstr>
      <vt:lpstr>Wingdings 3</vt:lpstr>
      <vt:lpstr>Wisp</vt:lpstr>
      <vt:lpstr>Θεωρία Ρυθμός και κίνηση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Θεωρία Ρυθμός και κίνηση</dc:title>
  <dc:creator>user</dc:creator>
  <cp:lastModifiedBy>user</cp:lastModifiedBy>
  <cp:revision>16</cp:revision>
  <dcterms:created xsi:type="dcterms:W3CDTF">2020-05-31T15:28:43Z</dcterms:created>
  <dcterms:modified xsi:type="dcterms:W3CDTF">2020-05-31T16:34:21Z</dcterms:modified>
</cp:coreProperties>
</file>