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5" r:id="rId8"/>
    <p:sldId id="264"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22B32-F7CD-1DA3-5E0D-FEBF3B9A7410}" v="98" dt="2020-11-07T23:24:28.598"/>
    <p1510:client id="{E4AC6FAE-3234-42FD-98CC-D04FCE5EC15D}" v="235" dt="2020-11-05T15:02:11.652"/>
    <p1510:client id="{5CF759E5-E454-7B17-8D91-58AE5267634E}" v="1444" dt="2020-11-09T23:20:59.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101" d="100"/>
          <a:sy n="101" d="100"/>
        </p:scale>
        <p:origin x="4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25/11/21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25/11/21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25/11/21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25/11/21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25/11/21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25/11/21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25/11/21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25/11/21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25/11/21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25/11/21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25/11/21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6F0F3-3C53-41BC-8FFD-0BFB6DD91672}" type="datetimeFigureOut">
              <a:rPr lang="el-GR" smtClean="0"/>
              <a:t>25/11/21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descr="Εικόνα που περιέχει εσωτερικό, άτομο, άνδρας, μπροστά&#10;&#10;Περιγραφή που δημιουργήθηκε αυτόματα">
            <a:extLst>
              <a:ext uri="{FF2B5EF4-FFF2-40B4-BE49-F238E27FC236}">
                <a16:creationId xmlns:a16="http://schemas.microsoft.com/office/drawing/2014/main" id="{E2D5F794-B3D0-49FA-9543-FC1FE8A38196}"/>
              </a:ext>
            </a:extLst>
          </p:cNvPr>
          <p:cNvPicPr>
            <a:picLocks noChangeAspect="1"/>
          </p:cNvPicPr>
          <p:nvPr/>
        </p:nvPicPr>
        <p:blipFill>
          <a:blip r:embed="rId2"/>
          <a:stretch>
            <a:fillRect/>
          </a:stretch>
        </p:blipFill>
        <p:spPr>
          <a:xfrm>
            <a:off x="-3855" y="183"/>
            <a:ext cx="12195855" cy="6857817"/>
          </a:xfrm>
          <a:prstGeom prst="rect">
            <a:avLst/>
          </a:prstGeom>
        </p:spPr>
      </p:pic>
      <p:sp>
        <p:nvSpPr>
          <p:cNvPr id="4" name="TextBox 3">
            <a:extLst>
              <a:ext uri="{FF2B5EF4-FFF2-40B4-BE49-F238E27FC236}">
                <a16:creationId xmlns:a16="http://schemas.microsoft.com/office/drawing/2014/main" id="{1C9E88BF-D27B-4B37-9296-99AB93CC15A4}"/>
              </a:ext>
            </a:extLst>
          </p:cNvPr>
          <p:cNvSpPr txBox="1"/>
          <p:nvPr/>
        </p:nvSpPr>
        <p:spPr>
          <a:xfrm>
            <a:off x="5727701" y="3098800"/>
            <a:ext cx="61214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l-GR" sz="1400" dirty="0" err="1">
                <a:solidFill>
                  <a:schemeClr val="bg1"/>
                </a:solidFill>
                <a:latin typeface="Century Gothic"/>
                <a:cs typeface="Biome Light"/>
              </a:rPr>
              <a:t>Σιάχου</a:t>
            </a:r>
            <a:r>
              <a:rPr lang="el-GR" sz="1400" dirty="0">
                <a:solidFill>
                  <a:schemeClr val="bg1"/>
                </a:solidFill>
                <a:latin typeface="Century Gothic"/>
                <a:cs typeface="Biome Light"/>
              </a:rPr>
              <a:t> Βάγια </a:t>
            </a:r>
          </a:p>
          <a:p>
            <a:pPr algn="r"/>
            <a:r>
              <a:rPr lang="el-GR" sz="1400" dirty="0">
                <a:solidFill>
                  <a:schemeClr val="bg1"/>
                </a:solidFill>
                <a:latin typeface="Century Gothic"/>
                <a:cs typeface="Biome Light"/>
              </a:rPr>
              <a:t>Ψηφιακές Οπτικοακουστικές Αναπαραστάσεις</a:t>
            </a:r>
            <a:r>
              <a:rPr lang="en-GB" sz="1400" dirty="0">
                <a:solidFill>
                  <a:schemeClr val="bg1"/>
                </a:solidFill>
                <a:latin typeface="Century Gothic"/>
                <a:cs typeface="Biome Light"/>
              </a:rPr>
              <a:t>,  </a:t>
            </a:r>
            <a:r>
              <a:rPr lang="el-GR" sz="1400" dirty="0">
                <a:solidFill>
                  <a:schemeClr val="bg1"/>
                </a:solidFill>
                <a:latin typeface="Century Gothic"/>
                <a:cs typeface="Biome Light"/>
              </a:rPr>
              <a:t>ΕΑ, ΠΑΔΑ.</a:t>
            </a:r>
          </a:p>
          <a:p>
            <a:pPr algn="r"/>
            <a:r>
              <a:rPr lang="el-GR" sz="1400" dirty="0">
                <a:solidFill>
                  <a:schemeClr val="bg1"/>
                </a:solidFill>
                <a:latin typeface="Century Gothic"/>
                <a:cs typeface="Calibri"/>
              </a:rPr>
              <a:t>Υπ. Καθηγήτρια: </a:t>
            </a:r>
            <a:r>
              <a:rPr lang="en-GB" sz="1400" dirty="0" err="1">
                <a:solidFill>
                  <a:schemeClr val="bg1"/>
                </a:solidFill>
                <a:latin typeface="Century Gothic"/>
                <a:cs typeface="Calibri"/>
              </a:rPr>
              <a:t>Dr.</a:t>
            </a:r>
            <a:r>
              <a:rPr lang="en-GB" sz="1400" dirty="0">
                <a:solidFill>
                  <a:schemeClr val="bg1"/>
                </a:solidFill>
                <a:latin typeface="Century Gothic"/>
                <a:cs typeface="Calibri"/>
              </a:rPr>
              <a:t> </a:t>
            </a:r>
            <a:r>
              <a:rPr lang="el-GR" sz="1400" dirty="0" err="1">
                <a:solidFill>
                  <a:schemeClr val="bg1"/>
                </a:solidFill>
                <a:latin typeface="Century Gothic"/>
                <a:cs typeface="Calibri"/>
              </a:rPr>
              <a:t>Τουλιάτου</a:t>
            </a:r>
            <a:r>
              <a:rPr lang="el-GR" sz="1400" dirty="0">
                <a:solidFill>
                  <a:schemeClr val="bg1"/>
                </a:solidFill>
                <a:latin typeface="Century Gothic"/>
                <a:cs typeface="Calibri"/>
              </a:rPr>
              <a:t> Γεωργία</a:t>
            </a:r>
          </a:p>
        </p:txBody>
      </p:sp>
      <p:sp>
        <p:nvSpPr>
          <p:cNvPr id="7" name="TextBox 6">
            <a:extLst>
              <a:ext uri="{FF2B5EF4-FFF2-40B4-BE49-F238E27FC236}">
                <a16:creationId xmlns:a16="http://schemas.microsoft.com/office/drawing/2014/main" id="{1F6943F0-1745-4F6C-BC3A-B955FB8614D5}"/>
              </a:ext>
            </a:extLst>
          </p:cNvPr>
          <p:cNvSpPr txBox="1"/>
          <p:nvPr/>
        </p:nvSpPr>
        <p:spPr>
          <a:xfrm>
            <a:off x="7581900" y="1348450"/>
            <a:ext cx="31941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800" b="1" dirty="0" err="1">
                <a:latin typeface="Century Gothic"/>
                <a:ea typeface="+mn-lt"/>
                <a:cs typeface="+mn-lt"/>
              </a:rPr>
              <a:t>Florence</a:t>
            </a:r>
            <a:r>
              <a:rPr lang="el-GR" sz="2800" b="1" dirty="0">
                <a:latin typeface="Century Gothic"/>
                <a:ea typeface="+mn-lt"/>
                <a:cs typeface="+mn-lt"/>
              </a:rPr>
              <a:t> </a:t>
            </a:r>
            <a:r>
              <a:rPr lang="el-GR" sz="2800" b="1" dirty="0" err="1">
                <a:latin typeface="Century Gothic"/>
                <a:ea typeface="+mn-lt"/>
                <a:cs typeface="+mn-lt"/>
              </a:rPr>
              <a:t>To</a:t>
            </a:r>
            <a:endParaRPr lang="el-GR" sz="2800" b="1" dirty="0">
              <a:latin typeface="Century Gothic"/>
            </a:endParaRPr>
          </a:p>
        </p:txBody>
      </p:sp>
    </p:spTree>
    <p:extLst>
      <p:ext uri="{BB962C8B-B14F-4D97-AF65-F5344CB8AC3E}">
        <p14:creationId xmlns:p14="http://schemas.microsoft.com/office/powerpoint/2010/main" val="720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73E8A-5B68-40F3-A018-D64F2696A957}"/>
              </a:ext>
            </a:extLst>
          </p:cNvPr>
          <p:cNvSpPr txBox="1"/>
          <p:nvPr/>
        </p:nvSpPr>
        <p:spPr>
          <a:xfrm>
            <a:off x="5462628" y="1097195"/>
            <a:ext cx="598659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dirty="0">
                <a:latin typeface="Century Gothic"/>
                <a:ea typeface="+mn-lt"/>
                <a:cs typeface="+mn-lt"/>
              </a:rPr>
              <a:t>Η καλλιτέχνης και παραγωγός Florence To δημιουργεί και παράγει ήχο και φωτισμό, δημιουργόντας κινούμενα γραφικά με μια δυνατή εστίαση στο αρχιτεκτονικό σχεδιασμό σε συγκεκριμένα Projects. Η Σκοτσέζικης καταγωγής καλλιτέχνης αποφήτησε από το The Glasgow School of Art το 2008 με Master στο Design με έμφαση στις αφές και την ραπτική. Ένωσε τις ικανότητες της με την ψηφιακή τεχνολογία το 2011 και ανέπτυξε εγκαταστάσεις σε υπόγειους και αχρησιμοποίητους χώρους  χρησομοποιόντας τα </a:t>
            </a:r>
            <a:r>
              <a:rPr lang="el-GR" sz="1200">
                <a:latin typeface="Century Gothic"/>
                <a:ea typeface="+mn-lt"/>
                <a:cs typeface="+mn-lt"/>
              </a:rPr>
              <a:t>μειονεκτήματα του χώρου σαν πλεονεκτήματα. Καθώς δούλευε </a:t>
            </a:r>
            <a:r>
              <a:rPr lang="el-GR" sz="1200" dirty="0">
                <a:latin typeface="Century Gothic"/>
                <a:ea typeface="+mn-lt"/>
                <a:cs typeface="+mn-lt"/>
              </a:rPr>
              <a:t>πάνω σε διάφορα αρχιτεκτονικά περιβάλλοντα καθοδήγησε την διαδικασία στο να εξευρενήσει τις επιπτώσεις πάνω στις γνωστικές και συναισθηματικές σκανδάλες, και το πόσο </a:t>
            </a:r>
            <a:r>
              <a:rPr lang="el-GR" sz="1200">
                <a:latin typeface="Century Gothic"/>
                <a:ea typeface="+mn-lt"/>
                <a:cs typeface="+mn-lt"/>
              </a:rPr>
              <a:t>διαφορετικά αντιλαμβανόμαστε τον χώρο. </a:t>
            </a:r>
            <a:endParaRPr lang="el-GR" sz="1200">
              <a:latin typeface="Century Gothic"/>
              <a:cs typeface="Calibri"/>
            </a:endParaRPr>
          </a:p>
          <a:p>
            <a:endParaRPr lang="el-GR" sz="1200" dirty="0">
              <a:latin typeface="Century Gothic"/>
              <a:cs typeface="Calibri"/>
            </a:endParaRPr>
          </a:p>
          <a:p>
            <a:r>
              <a:rPr lang="el-GR" sz="1200" dirty="0">
                <a:latin typeface="Century Gothic"/>
                <a:ea typeface="+mn-lt"/>
                <a:cs typeface="+mn-lt"/>
              </a:rPr>
              <a:t>Χρησιμοποίησε πληροφορίες σχετικά με τις δονήσεις όπως της ψυχοοακουστικής, νευροεπιστήμης και να καταλάβει τις υπολογιστικές μεθόδους για να απεικονίζει το έργο της. Έχει ιδρύσει κατοικίες στο Societe Des Arts Technologiques στο Montreal, The Spatialization και στο Auditory Display Environment στο Limerick και έχει παρουσιάσει και δουλέψει στα εργαστήρια στο LABoral Centro De Arte y Creacion Industrial στο Gijon με την υποστήριξη του European Network for Contemporary Audiovisual Creation. Το έτος 2019 δούλεψε με την ομάδα Photonics στο International Iberian Nanotechnology Laboratory στην Πορτογαλία κατά την διάρκεια διαμονής στο Gnration στην Βara, εξευρενόντας τις επιστήμες πίσω από την ανίχνευση του φωτός, την δημιουργία, την χειραγώγηση, την κατανόηση στο πως τα ραδιοκύματα έδιναν </a:t>
            </a:r>
            <a:r>
              <a:rPr lang="el-GR" sz="1200">
                <a:latin typeface="Century Gothic"/>
                <a:ea typeface="+mn-lt"/>
                <a:cs typeface="+mn-lt"/>
              </a:rPr>
              <a:t>στους ανθρώπους το πλεονέκτημα να καταλάβουν την </a:t>
            </a:r>
            <a:r>
              <a:rPr lang="el-GR" sz="1200" dirty="0">
                <a:latin typeface="Century Gothic"/>
                <a:ea typeface="+mn-lt"/>
                <a:cs typeface="+mn-lt"/>
              </a:rPr>
              <a:t>συμπεριφορά και τα εσωτερικά οπτικά. </a:t>
            </a:r>
            <a:endParaRPr lang="el-GR" sz="1200" dirty="0">
              <a:latin typeface="Century Gothic"/>
              <a:cs typeface="Biome Light"/>
            </a:endParaRPr>
          </a:p>
          <a:p>
            <a:pPr algn="l"/>
            <a:endParaRPr lang="el-GR" sz="1200" dirty="0">
              <a:latin typeface="Biome Light"/>
              <a:cs typeface="Calibri"/>
            </a:endParaRPr>
          </a:p>
        </p:txBody>
      </p:sp>
      <p:pic>
        <p:nvPicPr>
          <p:cNvPr id="4" name="Εικόνα 4" descr="Εικόνα που περιέχει παράθυρο, γυναίκα&#10;&#10;Περιγραφή που δημιουργήθηκε αυτόματα">
            <a:extLst>
              <a:ext uri="{FF2B5EF4-FFF2-40B4-BE49-F238E27FC236}">
                <a16:creationId xmlns:a16="http://schemas.microsoft.com/office/drawing/2014/main" id="{EE8E7D9E-0EC5-43D6-A1E7-9D01CF0E3BE8}"/>
              </a:ext>
            </a:extLst>
          </p:cNvPr>
          <p:cNvPicPr>
            <a:picLocks noChangeAspect="1"/>
          </p:cNvPicPr>
          <p:nvPr/>
        </p:nvPicPr>
        <p:blipFill>
          <a:blip r:embed="rId2"/>
          <a:stretch>
            <a:fillRect/>
          </a:stretch>
        </p:blipFill>
        <p:spPr>
          <a:xfrm>
            <a:off x="517064" y="1713363"/>
            <a:ext cx="4510807" cy="3010157"/>
          </a:xfrm>
          <a:prstGeom prst="rect">
            <a:avLst/>
          </a:prstGeom>
        </p:spPr>
      </p:pic>
      <p:sp>
        <p:nvSpPr>
          <p:cNvPr id="6" name="TextBox 5">
            <a:extLst>
              <a:ext uri="{FF2B5EF4-FFF2-40B4-BE49-F238E27FC236}">
                <a16:creationId xmlns:a16="http://schemas.microsoft.com/office/drawing/2014/main" id="{C3159E03-F946-49A6-BA23-9E6F5F4C2B27}"/>
              </a:ext>
            </a:extLst>
          </p:cNvPr>
          <p:cNvSpPr txBox="1"/>
          <p:nvPr/>
        </p:nvSpPr>
        <p:spPr>
          <a:xfrm>
            <a:off x="28352" y="81516"/>
            <a:ext cx="543427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dirty="0" err="1">
                <a:latin typeface="Century Gothic"/>
                <a:ea typeface="+mn-lt"/>
                <a:cs typeface="+mn-lt"/>
              </a:rPr>
              <a:t>Florence</a:t>
            </a:r>
            <a:r>
              <a:rPr lang="el-GR" sz="1600" dirty="0">
                <a:latin typeface="Century Gothic"/>
                <a:ea typeface="+mn-lt"/>
                <a:cs typeface="+mn-lt"/>
              </a:rPr>
              <a:t> </a:t>
            </a:r>
            <a:r>
              <a:rPr lang="el-GR" sz="1600" dirty="0" err="1">
                <a:latin typeface="Century Gothic"/>
                <a:ea typeface="+mn-lt"/>
                <a:cs typeface="+mn-lt"/>
              </a:rPr>
              <a:t>To</a:t>
            </a:r>
            <a:r>
              <a:rPr lang="en-GB" sz="1600" dirty="0">
                <a:latin typeface="Century Gothic"/>
                <a:ea typeface="+mn-lt"/>
                <a:cs typeface="+mn-lt"/>
              </a:rPr>
              <a:t> (1985, Edinburgh, Scotland - )</a:t>
            </a:r>
            <a:endParaRPr lang="el-GR" sz="1600" dirty="0">
              <a:latin typeface="Century Gothic"/>
            </a:endParaRPr>
          </a:p>
        </p:txBody>
      </p:sp>
      <p:cxnSp>
        <p:nvCxnSpPr>
          <p:cNvPr id="8" name="Ευθύγραμμο βέλος σύνδεσης 7">
            <a:extLst>
              <a:ext uri="{FF2B5EF4-FFF2-40B4-BE49-F238E27FC236}">
                <a16:creationId xmlns:a16="http://schemas.microsoft.com/office/drawing/2014/main" id="{E8A5BF0B-9E8D-4067-A568-CE5697EF9254}"/>
              </a:ext>
            </a:extLst>
          </p:cNvPr>
          <p:cNvCxnSpPr/>
          <p:nvPr/>
        </p:nvCxnSpPr>
        <p:spPr>
          <a:xfrm flipV="1">
            <a:off x="3543" y="499729"/>
            <a:ext cx="3110022" cy="17720"/>
          </a:xfrm>
          <a:prstGeom prst="straightConnector1">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33B964F6-E3F5-4FA4-B1D1-03193D0DF7DB}"/>
              </a:ext>
            </a:extLst>
          </p:cNvPr>
          <p:cNvSpPr txBox="1"/>
          <p:nvPr/>
        </p:nvSpPr>
        <p:spPr>
          <a:xfrm>
            <a:off x="2717" y="6610970"/>
            <a:ext cx="920496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1000" dirty="0">
                <a:ea typeface="+mn-lt"/>
                <a:cs typeface="+mn-lt"/>
              </a:rPr>
              <a:t>https://florence-to.com/A-B-O-U-T?fbclid=IwAR26LVlx3W2_GAkXAd5UwRgakPKQjwONX77IRewU2GHozLFIfdeAlg2CGJc</a:t>
            </a:r>
            <a:endParaRPr lang="el-GR" sz="1000" dirty="0"/>
          </a:p>
        </p:txBody>
      </p:sp>
    </p:spTree>
    <p:extLst>
      <p:ext uri="{BB962C8B-B14F-4D97-AF65-F5344CB8AC3E}">
        <p14:creationId xmlns:p14="http://schemas.microsoft.com/office/powerpoint/2010/main" val="219463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00943-9FBD-40C8-ACD7-F232E5E7E9CC}"/>
              </a:ext>
            </a:extLst>
          </p:cNvPr>
          <p:cNvSpPr txBox="1"/>
          <p:nvPr/>
        </p:nvSpPr>
        <p:spPr>
          <a:xfrm>
            <a:off x="28353" y="81516"/>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a:latin typeface="Century Gothic"/>
                <a:ea typeface="+mn-lt"/>
                <a:cs typeface="+mn-lt"/>
              </a:rPr>
              <a:t>EOAN</a:t>
            </a:r>
            <a:endParaRPr lang="el-GR">
              <a:latin typeface="Century Gothic"/>
            </a:endParaRPr>
          </a:p>
        </p:txBody>
      </p:sp>
      <p:cxnSp>
        <p:nvCxnSpPr>
          <p:cNvPr id="7" name="Ευθύγραμμο βέλος σύνδεσης 6">
            <a:extLst>
              <a:ext uri="{FF2B5EF4-FFF2-40B4-BE49-F238E27FC236}">
                <a16:creationId xmlns:a16="http://schemas.microsoft.com/office/drawing/2014/main" id="{3EC68AE3-9425-4F72-9DF7-D524ACF92149}"/>
              </a:ext>
            </a:extLst>
          </p:cNvPr>
          <p:cNvCxnSpPr/>
          <p:nvPr/>
        </p:nvCxnSpPr>
        <p:spPr>
          <a:xfrm flipV="1">
            <a:off x="3543" y="499729"/>
            <a:ext cx="3110022" cy="17720"/>
          </a:xfrm>
          <a:prstGeom prst="straightConnector1">
            <a:avLst/>
          </a:prstGeom>
        </p:spPr>
        <p:style>
          <a:lnRef idx="2">
            <a:schemeClr val="dk1"/>
          </a:lnRef>
          <a:fillRef idx="0">
            <a:schemeClr val="dk1"/>
          </a:fillRef>
          <a:effectRef idx="1">
            <a:schemeClr val="dk1"/>
          </a:effectRef>
          <a:fontRef idx="minor">
            <a:schemeClr val="tx1"/>
          </a:fontRef>
        </p:style>
      </p:cxnSp>
      <p:pic>
        <p:nvPicPr>
          <p:cNvPr id="8" name="Εικόνα 8" descr="Εικόνα που περιέχει οροφή, εσωτερικό, φως, δωμάτιο&#10;&#10;Περιγραφή που δημιουργήθηκε αυτόματα">
            <a:extLst>
              <a:ext uri="{FF2B5EF4-FFF2-40B4-BE49-F238E27FC236}">
                <a16:creationId xmlns:a16="http://schemas.microsoft.com/office/drawing/2014/main" id="{57474D33-8EF1-47CD-87AA-A85DB0A8C276}"/>
              </a:ext>
            </a:extLst>
          </p:cNvPr>
          <p:cNvPicPr>
            <a:picLocks noChangeAspect="1"/>
          </p:cNvPicPr>
          <p:nvPr/>
        </p:nvPicPr>
        <p:blipFill>
          <a:blip r:embed="rId2"/>
          <a:stretch>
            <a:fillRect/>
          </a:stretch>
        </p:blipFill>
        <p:spPr>
          <a:xfrm>
            <a:off x="263913" y="719696"/>
            <a:ext cx="2836125" cy="1933853"/>
          </a:xfrm>
          <a:prstGeom prst="rect">
            <a:avLst/>
          </a:prstGeom>
        </p:spPr>
      </p:pic>
      <p:pic>
        <p:nvPicPr>
          <p:cNvPr id="9" name="Εικόνα 9" descr="Εικόνα που περιέχει εσωτερικό, οροφή, δάπεδο, κτίριο&#10;&#10;Περιγραφή που δημιουργήθηκε αυτόματα">
            <a:extLst>
              <a:ext uri="{FF2B5EF4-FFF2-40B4-BE49-F238E27FC236}">
                <a16:creationId xmlns:a16="http://schemas.microsoft.com/office/drawing/2014/main" id="{BC17A988-190D-44FC-8758-4D4D06AA3237}"/>
              </a:ext>
            </a:extLst>
          </p:cNvPr>
          <p:cNvPicPr>
            <a:picLocks noChangeAspect="1"/>
          </p:cNvPicPr>
          <p:nvPr/>
        </p:nvPicPr>
        <p:blipFill rotWithShape="1">
          <a:blip r:embed="rId3"/>
          <a:srcRect l="130" t="6143" r="-226" b="6637"/>
          <a:stretch/>
        </p:blipFill>
        <p:spPr>
          <a:xfrm>
            <a:off x="4414500" y="4555790"/>
            <a:ext cx="3248006" cy="1894177"/>
          </a:xfrm>
          <a:prstGeom prst="rect">
            <a:avLst/>
          </a:prstGeom>
        </p:spPr>
      </p:pic>
      <p:pic>
        <p:nvPicPr>
          <p:cNvPr id="11" name="Εικόνα 11" descr="Εικόνα που περιέχει εσωτερικό, κτίριο, δάπεδο, δωμάτιο&#10;&#10;Περιγραφή που δημιουργήθηκε αυτόματα">
            <a:extLst>
              <a:ext uri="{FF2B5EF4-FFF2-40B4-BE49-F238E27FC236}">
                <a16:creationId xmlns:a16="http://schemas.microsoft.com/office/drawing/2014/main" id="{3E2FF03A-75E6-4164-9171-18D573C4E297}"/>
              </a:ext>
            </a:extLst>
          </p:cNvPr>
          <p:cNvPicPr>
            <a:picLocks noChangeAspect="1"/>
          </p:cNvPicPr>
          <p:nvPr/>
        </p:nvPicPr>
        <p:blipFill>
          <a:blip r:embed="rId4"/>
          <a:stretch>
            <a:fillRect/>
          </a:stretch>
        </p:blipFill>
        <p:spPr>
          <a:xfrm>
            <a:off x="4417743" y="2661350"/>
            <a:ext cx="3245005" cy="1888422"/>
          </a:xfrm>
          <a:prstGeom prst="rect">
            <a:avLst/>
          </a:prstGeom>
        </p:spPr>
      </p:pic>
      <p:pic>
        <p:nvPicPr>
          <p:cNvPr id="12" name="Εικόνα 12" descr="Εικόνα που περιέχει εσωτερικό, οροφή, κτίριο, σκούρος&#10;&#10;Περιγραφή που δημιουργήθηκε αυτόματα">
            <a:extLst>
              <a:ext uri="{FF2B5EF4-FFF2-40B4-BE49-F238E27FC236}">
                <a16:creationId xmlns:a16="http://schemas.microsoft.com/office/drawing/2014/main" id="{2F974664-3B95-4343-9938-78203D178082}"/>
              </a:ext>
            </a:extLst>
          </p:cNvPr>
          <p:cNvPicPr>
            <a:picLocks noChangeAspect="1"/>
          </p:cNvPicPr>
          <p:nvPr/>
        </p:nvPicPr>
        <p:blipFill>
          <a:blip r:embed="rId5"/>
          <a:stretch>
            <a:fillRect/>
          </a:stretch>
        </p:blipFill>
        <p:spPr>
          <a:xfrm>
            <a:off x="4417497" y="717911"/>
            <a:ext cx="3245005" cy="1937423"/>
          </a:xfrm>
          <a:prstGeom prst="rect">
            <a:avLst/>
          </a:prstGeom>
        </p:spPr>
      </p:pic>
      <p:sp>
        <p:nvSpPr>
          <p:cNvPr id="13" name="TextBox 12">
            <a:extLst>
              <a:ext uri="{FF2B5EF4-FFF2-40B4-BE49-F238E27FC236}">
                <a16:creationId xmlns:a16="http://schemas.microsoft.com/office/drawing/2014/main" id="{B88CEBE6-C230-46E4-BB4C-4DAB052275F6}"/>
              </a:ext>
            </a:extLst>
          </p:cNvPr>
          <p:cNvSpPr txBox="1"/>
          <p:nvPr/>
        </p:nvSpPr>
        <p:spPr>
          <a:xfrm>
            <a:off x="8014009" y="1165302"/>
            <a:ext cx="321712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dirty="0">
                <a:latin typeface="Century Gothic"/>
                <a:ea typeface="+mn-lt"/>
                <a:cs typeface="+mn-lt"/>
              </a:rPr>
              <a:t>Η εγκατάσταση αποτελείται από 11 νότες που έχουν ληφθεί από την κλίμακα που απαρτίζουν τη γη και τον συντονισμό της Αφροδίτης. Η πρόθεση της Florence To ήταν να δημιουργήσει ένα αργό με παιχνιδιάρικο περιβάλλον. Έτσι έκανε έρευνα για ψυχολογικούς τρόπους για να ενθαρρύνει ένα λιγότερο πνευματικό περιβάλλον όπου οι συμμετέχοντες μπορούν να αισθάνονται άνετα να γίνουν ευάλωτοι και επίσης να ενθαρρύνονται, να ακούνε ο ένας τον άλλον. Δουλεύοντας με σωλήνες αλουμινίου, ρύθμισε κάθε νότα σε ίση κλίμακα θερμοκρασίας Α. Σε αυτήν την </a:t>
            </a:r>
            <a:r>
              <a:rPr lang="el-GR" sz="1200">
                <a:latin typeface="Century Gothic"/>
                <a:ea typeface="+mn-lt"/>
                <a:cs typeface="+mn-lt"/>
              </a:rPr>
              <a:t>περίπτωση δεν μπορούσε να πάρει την </a:t>
            </a:r>
            <a:r>
              <a:rPr lang="el-GR" sz="1200" dirty="0">
                <a:latin typeface="Century Gothic"/>
                <a:ea typeface="+mn-lt"/>
                <a:cs typeface="+mn-lt"/>
              </a:rPr>
              <a:t>ακριβής δόνηση του συντονισμού της </a:t>
            </a:r>
            <a:r>
              <a:rPr lang="el-GR" sz="1200">
                <a:latin typeface="Century Gothic"/>
                <a:ea typeface="+mn-lt"/>
                <a:cs typeface="+mn-lt"/>
              </a:rPr>
              <a:t>γης, ωστόσο με "αρμονικές της Αφροδίτης" υπάρχει μεγαλύτερη έμφαση </a:t>
            </a:r>
            <a:r>
              <a:rPr lang="el-GR" sz="1200" dirty="0">
                <a:latin typeface="Century Gothic"/>
                <a:ea typeface="+mn-lt"/>
                <a:cs typeface="+mn-lt"/>
              </a:rPr>
              <a:t>στο Α. Αυτές οι δονήσεις αναφέρονται επίσης ως πλανητικές αρμονικές στις οποίες οι συχνότητες προέρχονται από τις δικές τους αστροφυσικές παραμέτρους, όπως περιφέρεια, διάμετρος, ταχύτητα περιστροφής, ταχύτητα τροχιάς και αποστάσεις.</a:t>
            </a:r>
            <a:endParaRPr lang="el-GR" sz="1200" dirty="0">
              <a:latin typeface="Century Gothic"/>
              <a:cs typeface="Calibri"/>
            </a:endParaRPr>
          </a:p>
          <a:p>
            <a:endParaRPr lang="el-GR" sz="1200" dirty="0">
              <a:cs typeface="Calibri"/>
            </a:endParaRPr>
          </a:p>
        </p:txBody>
      </p:sp>
      <p:sp>
        <p:nvSpPr>
          <p:cNvPr id="14" name="TextBox 13">
            <a:extLst>
              <a:ext uri="{FF2B5EF4-FFF2-40B4-BE49-F238E27FC236}">
                <a16:creationId xmlns:a16="http://schemas.microsoft.com/office/drawing/2014/main" id="{03F0DEA8-B93B-4C85-8502-AD4D15F40B46}"/>
              </a:ext>
            </a:extLst>
          </p:cNvPr>
          <p:cNvSpPr txBox="1"/>
          <p:nvPr/>
        </p:nvSpPr>
        <p:spPr>
          <a:xfrm>
            <a:off x="843544" y="2664908"/>
            <a:ext cx="199978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a:latin typeface="Century Gothic"/>
                <a:ea typeface="+mn-lt"/>
                <a:cs typeface="+mn-lt"/>
              </a:rPr>
              <a:t>Gallery for Resonate</a:t>
            </a:r>
            <a:endParaRPr lang="el-GR" dirty="0">
              <a:latin typeface="Calibri" panose="020F0502020204030204"/>
              <a:ea typeface="+mn-lt"/>
              <a:cs typeface="+mn-lt"/>
            </a:endParaRPr>
          </a:p>
          <a:p>
            <a:r>
              <a:rPr lang="el-GR" sz="1200">
                <a:latin typeface="Century Gothic"/>
                <a:ea typeface="+mn-lt"/>
                <a:cs typeface="+mn-lt"/>
              </a:rPr>
              <a:t>Βελιγράδι, Σερβία 2017</a:t>
            </a:r>
            <a:br>
              <a:rPr lang="el-GR" dirty="0">
                <a:ea typeface="+mn-lt"/>
                <a:cs typeface="+mn-lt"/>
              </a:rPr>
            </a:br>
            <a:endParaRPr lang="el-GR">
              <a:ea typeface="+mn-lt"/>
              <a:cs typeface="+mn-lt"/>
            </a:endParaRPr>
          </a:p>
        </p:txBody>
      </p:sp>
      <p:sp>
        <p:nvSpPr>
          <p:cNvPr id="2" name="TextBox 1">
            <a:extLst>
              <a:ext uri="{FF2B5EF4-FFF2-40B4-BE49-F238E27FC236}">
                <a16:creationId xmlns:a16="http://schemas.microsoft.com/office/drawing/2014/main" id="{FB5441E0-DD3C-4918-8C59-8FFACEFD8B2B}"/>
              </a:ext>
            </a:extLst>
          </p:cNvPr>
          <p:cNvSpPr txBox="1"/>
          <p:nvPr/>
        </p:nvSpPr>
        <p:spPr>
          <a:xfrm>
            <a:off x="263912" y="3358375"/>
            <a:ext cx="292905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a:latin typeface="Century Gothic"/>
              </a:rPr>
              <a:t>Το EOAN είναι μια συμμετοχική εγκατάσταση που διερευνά τη σχέση μεταξύ ήχου, φωτός και φυσικού συντονισμού του αρχιτεκτονικού χώρου. Η εγκατάσταση που αποτελείται από οπτικά πάνελ και σωλήνες αλουμινίου δημιουργεί ρυθμικές αντανακλάσεις και συντονισμό χωρικού ήχου που παραμορφώνει, αυξάνει και διαμορφώνει την αντίληψή μας για τον χώρο. Το κοινό αλληλεπιδρά με την εγκατάσταση βιώνει αισθητικές εντάσεις που προκαλούνται από τον ήχο, τη χρονικότητα και τον συντονισμό του περιβάλλοντος.</a:t>
            </a:r>
          </a:p>
        </p:txBody>
      </p:sp>
    </p:spTree>
    <p:extLst>
      <p:ext uri="{BB962C8B-B14F-4D97-AF65-F5344CB8AC3E}">
        <p14:creationId xmlns:p14="http://schemas.microsoft.com/office/powerpoint/2010/main" val="166936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00943-9FBD-40C8-ACD7-F232E5E7E9CC}"/>
              </a:ext>
            </a:extLst>
          </p:cNvPr>
          <p:cNvSpPr txBox="1"/>
          <p:nvPr/>
        </p:nvSpPr>
        <p:spPr>
          <a:xfrm>
            <a:off x="28353" y="81516"/>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a:latin typeface="Century Gothic"/>
                <a:ea typeface="+mn-lt"/>
                <a:cs typeface="+mn-lt"/>
              </a:rPr>
              <a:t>EOAN</a:t>
            </a:r>
            <a:endParaRPr lang="el-GR">
              <a:latin typeface="Century Gothic"/>
            </a:endParaRPr>
          </a:p>
        </p:txBody>
      </p:sp>
      <p:cxnSp>
        <p:nvCxnSpPr>
          <p:cNvPr id="7" name="Ευθύγραμμο βέλος σύνδεσης 6">
            <a:extLst>
              <a:ext uri="{FF2B5EF4-FFF2-40B4-BE49-F238E27FC236}">
                <a16:creationId xmlns:a16="http://schemas.microsoft.com/office/drawing/2014/main" id="{3EC68AE3-9425-4F72-9DF7-D524ACF92149}"/>
              </a:ext>
            </a:extLst>
          </p:cNvPr>
          <p:cNvCxnSpPr/>
          <p:nvPr/>
        </p:nvCxnSpPr>
        <p:spPr>
          <a:xfrm flipV="1">
            <a:off x="3543" y="499729"/>
            <a:ext cx="3110022" cy="17720"/>
          </a:xfrm>
          <a:prstGeom prst="straightConnector1">
            <a:avLst/>
          </a:prstGeom>
        </p:spPr>
        <p:style>
          <a:lnRef idx="2">
            <a:schemeClr val="dk1"/>
          </a:lnRef>
          <a:fillRef idx="0">
            <a:schemeClr val="dk1"/>
          </a:fillRef>
          <a:effectRef idx="1">
            <a:schemeClr val="dk1"/>
          </a:effectRef>
          <a:fontRef idx="minor">
            <a:schemeClr val="tx1"/>
          </a:fontRef>
        </p:style>
      </p:cxnSp>
      <p:pic>
        <p:nvPicPr>
          <p:cNvPr id="10" name="Εικόνα 10" descr="Εικόνα που περιέχει εσωτερικό, κτίριο, δάπεδο, φωτογραφία&#10;&#10;Περιγραφή που δημιουργήθηκε αυτόματα">
            <a:extLst>
              <a:ext uri="{FF2B5EF4-FFF2-40B4-BE49-F238E27FC236}">
                <a16:creationId xmlns:a16="http://schemas.microsoft.com/office/drawing/2014/main" id="{6E89E49C-D860-47EA-9DC9-AE5D0D17CCC0}"/>
              </a:ext>
            </a:extLst>
          </p:cNvPr>
          <p:cNvPicPr>
            <a:picLocks noChangeAspect="1"/>
          </p:cNvPicPr>
          <p:nvPr/>
        </p:nvPicPr>
        <p:blipFill rotWithShape="1">
          <a:blip r:embed="rId2"/>
          <a:srcRect l="3014" r="-274" b="-652"/>
          <a:stretch/>
        </p:blipFill>
        <p:spPr>
          <a:xfrm>
            <a:off x="5551448" y="641959"/>
            <a:ext cx="4415834" cy="2501137"/>
          </a:xfrm>
          <a:prstGeom prst="rect">
            <a:avLst/>
          </a:prstGeom>
        </p:spPr>
      </p:pic>
      <p:sp>
        <p:nvSpPr>
          <p:cNvPr id="13" name="TextBox 12">
            <a:extLst>
              <a:ext uri="{FF2B5EF4-FFF2-40B4-BE49-F238E27FC236}">
                <a16:creationId xmlns:a16="http://schemas.microsoft.com/office/drawing/2014/main" id="{B88CEBE6-C230-46E4-BB4C-4DAB052275F6}"/>
              </a:ext>
            </a:extLst>
          </p:cNvPr>
          <p:cNvSpPr txBox="1"/>
          <p:nvPr/>
        </p:nvSpPr>
        <p:spPr>
          <a:xfrm>
            <a:off x="4231887" y="3246863"/>
            <a:ext cx="7593980"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a:latin typeface="Century Gothic"/>
                <a:ea typeface="+mn-lt"/>
                <a:cs typeface="+mn-lt"/>
              </a:rPr>
              <a:t>Το επίκεντρο της εγκατάστασης είναι να δημιουργήσει έναν χώρο όπου οι άνθρωποι μπορούν να βιώσουν αλλά και να συμμετέχουν στην ενεργοποίηση αυτών των δονήσεων. Η έρευνα της βιοφυσικής υποδηλώνει ότι τα βιολογικά συστήματα σχετίζονται με τη συχνότητα του πλανήτη μας, ωστόσο η φυσική μας συχνότητα σε αυτήν την εποχή στην ηλικία έχει διαταραχθεί με επικαλύψεις ανθρωπογενών ακτινοβολιών και θορύβου που μας δίνουν ένα πιο ενοχλητικό περιβάλλον και αρνητικές επιπτώσεις στη συναισθηματική μας ευημερία.</a:t>
            </a:r>
            <a:endParaRPr lang="el-GR" sz="1200">
              <a:latin typeface="Century Gothic"/>
              <a:cs typeface="Calibri"/>
            </a:endParaRPr>
          </a:p>
          <a:p>
            <a:endParaRPr lang="el-GR" sz="1200" dirty="0">
              <a:latin typeface="Century Gothic"/>
              <a:cs typeface="Calibri"/>
            </a:endParaRPr>
          </a:p>
          <a:p>
            <a:r>
              <a:rPr lang="el-GR" sz="1200">
                <a:latin typeface="Century Gothic"/>
                <a:ea typeface="+mn-lt"/>
                <a:cs typeface="+mn-lt"/>
              </a:rPr>
              <a:t>Κατά την είσοδο στο χώρο οι άνθρωποι ενθαρρύνονται να χτυπήσουν τους σωλήνες με τα σφυριά για να ενεργοποιήσουν τις δονήσεις. Οι σωλήνες τοποθετούνται σε τμήματα εντός του χώρου, ώστε οι άνθρωποι να μπορούν να αλληλεπιδρούν μεταξύ τους, επίσης σε κάποιο βαθμό σύνθεσης. Στο παρασκήνιο υπάρχει μια αθόρυβη δόνηση από τα ηχεία που τοποθετούνται στο πάτωμα και καταγράφονται από τους σωλήνες μετά την εγκατάσταση τους στο χώρο, όταν παίζονται οι σωλήνες τα omni μικρόφωνα πάνω από τους σωλήνες παίρνουν τον ήχο και τον τροφοδοτούν πίσω στο χώρο δημιουργώντας περισσότερους τόνους. Αυτό είναι για να δημιουργηθεί περαιτέρω ενθάρρυνση για πειραματισμό με τη σύνθεση των σωλήνων. Τα πάνελ LED απέχουν επίσης μέσα στο δωμάτιο εμφανίζοντας την κίνηση φωτός που προκαλείται από τον ήχο. Όσο περισσότερη ενεργοποίηση δίνεται στους σωλήνες τόσο φωτεινότερη είναι η ελαφριά και ταχύτερη δόνηση.</a:t>
            </a:r>
            <a:endParaRPr lang="el-GR" sz="1200" dirty="0">
              <a:latin typeface="Century Gothic"/>
              <a:cs typeface="Calibri"/>
            </a:endParaRPr>
          </a:p>
        </p:txBody>
      </p:sp>
      <p:sp>
        <p:nvSpPr>
          <p:cNvPr id="2" name="TextBox 1">
            <a:extLst>
              <a:ext uri="{FF2B5EF4-FFF2-40B4-BE49-F238E27FC236}">
                <a16:creationId xmlns:a16="http://schemas.microsoft.com/office/drawing/2014/main" id="{5FD96803-9D3F-4653-9949-82778FC8A21B}"/>
              </a:ext>
            </a:extLst>
          </p:cNvPr>
          <p:cNvSpPr txBox="1"/>
          <p:nvPr/>
        </p:nvSpPr>
        <p:spPr>
          <a:xfrm>
            <a:off x="3717" y="6610814"/>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1000" dirty="0">
                <a:ea typeface="+mn-lt"/>
                <a:cs typeface="+mn-lt"/>
              </a:rPr>
              <a:t>https://florence-to.com/EOAN</a:t>
            </a:r>
            <a:endParaRPr lang="el-GR" sz="1000" dirty="0"/>
          </a:p>
        </p:txBody>
      </p:sp>
      <p:pic>
        <p:nvPicPr>
          <p:cNvPr id="3" name="Εικόνα 3" descr="Εικόνα που περιέχει κτίριο, οροφή, εσωτερικό, δάπεδο&#10;&#10;Περιγραφή που δημιουργήθηκε αυτόματα">
            <a:extLst>
              <a:ext uri="{FF2B5EF4-FFF2-40B4-BE49-F238E27FC236}">
                <a16:creationId xmlns:a16="http://schemas.microsoft.com/office/drawing/2014/main" id="{C965AFD5-91E8-4C3B-8A47-6A2DAB332855}"/>
              </a:ext>
            </a:extLst>
          </p:cNvPr>
          <p:cNvPicPr>
            <a:picLocks noChangeAspect="1"/>
          </p:cNvPicPr>
          <p:nvPr/>
        </p:nvPicPr>
        <p:blipFill>
          <a:blip r:embed="rId3"/>
          <a:stretch>
            <a:fillRect/>
          </a:stretch>
        </p:blipFill>
        <p:spPr>
          <a:xfrm>
            <a:off x="756424" y="4476030"/>
            <a:ext cx="3300760" cy="2013306"/>
          </a:xfrm>
          <a:prstGeom prst="rect">
            <a:avLst/>
          </a:prstGeom>
        </p:spPr>
      </p:pic>
      <p:pic>
        <p:nvPicPr>
          <p:cNvPr id="4" name="Εικόνα 5" descr="Εικόνα που περιέχει εσωτερικό, καθιστός, πίνακας, σκούρος&#10;&#10;Περιγραφή που δημιουργήθηκε αυτόματα">
            <a:extLst>
              <a:ext uri="{FF2B5EF4-FFF2-40B4-BE49-F238E27FC236}">
                <a16:creationId xmlns:a16="http://schemas.microsoft.com/office/drawing/2014/main" id="{3F11595C-35E4-4352-AAE1-6EEDAA799238}"/>
              </a:ext>
            </a:extLst>
          </p:cNvPr>
          <p:cNvPicPr>
            <a:picLocks noChangeAspect="1"/>
          </p:cNvPicPr>
          <p:nvPr/>
        </p:nvPicPr>
        <p:blipFill>
          <a:blip r:embed="rId4"/>
          <a:stretch>
            <a:fillRect/>
          </a:stretch>
        </p:blipFill>
        <p:spPr>
          <a:xfrm>
            <a:off x="756424" y="640619"/>
            <a:ext cx="3300760" cy="2147760"/>
          </a:xfrm>
          <a:prstGeom prst="rect">
            <a:avLst/>
          </a:prstGeom>
        </p:spPr>
      </p:pic>
      <p:pic>
        <p:nvPicPr>
          <p:cNvPr id="6" name="Εικόνα 7" descr="Εικόνα που περιέχει εσωτερικό, κτίριο, δωμάτιο, νύχτα&#10;&#10;Περιγραφή που δημιουργήθηκε αυτόματα">
            <a:extLst>
              <a:ext uri="{FF2B5EF4-FFF2-40B4-BE49-F238E27FC236}">
                <a16:creationId xmlns:a16="http://schemas.microsoft.com/office/drawing/2014/main" id="{E6EB41DD-C2B5-4D45-8D9C-A69209BEDE80}"/>
              </a:ext>
            </a:extLst>
          </p:cNvPr>
          <p:cNvPicPr>
            <a:picLocks noChangeAspect="1"/>
          </p:cNvPicPr>
          <p:nvPr/>
        </p:nvPicPr>
        <p:blipFill>
          <a:blip r:embed="rId5"/>
          <a:stretch>
            <a:fillRect/>
          </a:stretch>
        </p:blipFill>
        <p:spPr>
          <a:xfrm>
            <a:off x="756424" y="2786712"/>
            <a:ext cx="3300760" cy="1693455"/>
          </a:xfrm>
          <a:prstGeom prst="rect">
            <a:avLst/>
          </a:prstGeom>
        </p:spPr>
      </p:pic>
    </p:spTree>
    <p:extLst>
      <p:ext uri="{BB962C8B-B14F-4D97-AF65-F5344CB8AC3E}">
        <p14:creationId xmlns:p14="http://schemas.microsoft.com/office/powerpoint/2010/main" val="333706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00943-9FBD-40C8-ACD7-F232E5E7E9CC}"/>
              </a:ext>
            </a:extLst>
          </p:cNvPr>
          <p:cNvSpPr txBox="1"/>
          <p:nvPr/>
        </p:nvSpPr>
        <p:spPr>
          <a:xfrm>
            <a:off x="28353" y="81516"/>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a:latin typeface="Century Gothic"/>
                <a:ea typeface="+mn-lt"/>
                <a:cs typeface="+mn-lt"/>
              </a:rPr>
              <a:t>Aluciin</a:t>
            </a:r>
            <a:endParaRPr lang="el-GR">
              <a:latin typeface="Century Gothic"/>
            </a:endParaRPr>
          </a:p>
        </p:txBody>
      </p:sp>
      <p:cxnSp>
        <p:nvCxnSpPr>
          <p:cNvPr id="7" name="Ευθύγραμμο βέλος σύνδεσης 6">
            <a:extLst>
              <a:ext uri="{FF2B5EF4-FFF2-40B4-BE49-F238E27FC236}">
                <a16:creationId xmlns:a16="http://schemas.microsoft.com/office/drawing/2014/main" id="{3EC68AE3-9425-4F72-9DF7-D524ACF92149}"/>
              </a:ext>
            </a:extLst>
          </p:cNvPr>
          <p:cNvCxnSpPr/>
          <p:nvPr/>
        </p:nvCxnSpPr>
        <p:spPr>
          <a:xfrm flipV="1">
            <a:off x="3543" y="499729"/>
            <a:ext cx="3110022" cy="17720"/>
          </a:xfrm>
          <a:prstGeom prst="straightConnector1">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B88CEBE6-C230-46E4-BB4C-4DAB052275F6}"/>
              </a:ext>
            </a:extLst>
          </p:cNvPr>
          <p:cNvSpPr txBox="1"/>
          <p:nvPr/>
        </p:nvSpPr>
        <p:spPr>
          <a:xfrm>
            <a:off x="7520519" y="1010750"/>
            <a:ext cx="435230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a:latin typeface="Century Gothic"/>
                <a:ea typeface="+mn-lt"/>
                <a:cs typeface="+mn-lt"/>
              </a:rPr>
              <a:t>Με το Aluciin η Florence To εξετάζει της </a:t>
            </a:r>
            <a:r>
              <a:rPr lang="el-GR" sz="1200" dirty="0">
                <a:latin typeface="Century Gothic"/>
                <a:ea typeface="+mn-lt"/>
                <a:cs typeface="+mn-lt"/>
              </a:rPr>
              <a:t>σχέσης μεταξύ κίνησης και χρόνου, συνοδευόμενη από τους ήχους των συνθετικών ράβδων σιδήρου. Χρησιμοποιώντας γενετικά γραφικά κίνησης και την αρχιτεκτονική προσεγγίζοντας το χωρικό σχεδιασμό, η Florence To συμπυκνώνει τα ενδιαφέροντά της για ψυχοακουστική, νευροεπιστήμη και υπολογιστικές μεθόδους σε φιλόδοξες εγκαταστάσεις ήχου και φωτός.</a:t>
            </a:r>
            <a:endParaRPr lang="el-GR" sz="1200">
              <a:latin typeface="Century Gothic"/>
            </a:endParaRPr>
          </a:p>
          <a:p>
            <a:r>
              <a:rPr lang="el-GR" sz="1200">
                <a:latin typeface="Century Gothic"/>
                <a:ea typeface="+mn-lt"/>
                <a:cs typeface="+mn-lt"/>
              </a:rPr>
              <a:t>Η καλλιτέχνης στρέφει την προσοχή </a:t>
            </a:r>
            <a:r>
              <a:rPr lang="el-GR" sz="1200" dirty="0">
                <a:latin typeface="Century Gothic"/>
                <a:ea typeface="+mn-lt"/>
                <a:cs typeface="+mn-lt"/>
              </a:rPr>
              <a:t>της στα όνειρά </a:t>
            </a:r>
            <a:r>
              <a:rPr lang="el-GR" sz="1200">
                <a:latin typeface="Century Gothic"/>
                <a:ea typeface="+mn-lt"/>
                <a:cs typeface="+mn-lt"/>
              </a:rPr>
              <a:t>της, δίνοντας εννοιολογικές απεικονίσεις των </a:t>
            </a:r>
            <a:r>
              <a:rPr lang="el-GR" sz="1200" dirty="0">
                <a:latin typeface="Century Gothic"/>
                <a:ea typeface="+mn-lt"/>
                <a:cs typeface="+mn-lt"/>
              </a:rPr>
              <a:t>διαφορετικών καταστάσεων των ονείρων της. Δεν υπάρχει λογική εμπειρία αλλά απαραίτητη αμφισημία μεταξύ του χρονικού και του εννοιολογικού. </a:t>
            </a:r>
            <a:r>
              <a:rPr lang="el" sz="1200" dirty="0">
                <a:latin typeface="Century Gothic"/>
                <a:ea typeface="+mn-lt"/>
                <a:cs typeface="+mn-lt"/>
              </a:rPr>
              <a:t>Είναι σχετικό με τις μεθόδους ταυτολογικών συστημάτων και</a:t>
            </a:r>
            <a:endParaRPr lang="el-GR" dirty="0">
              <a:latin typeface="Century Gothic"/>
              <a:ea typeface="+mn-lt"/>
              <a:cs typeface="+mn-lt"/>
            </a:endParaRPr>
          </a:p>
          <a:p>
            <a:r>
              <a:rPr lang="el" sz="1200">
                <a:latin typeface="Century Gothic"/>
                <a:ea typeface="+mn-lt"/>
                <a:cs typeface="+mn-lt"/>
              </a:rPr>
              <a:t>επαναλαμβανόμενων </a:t>
            </a:r>
            <a:r>
              <a:rPr lang="el" sz="1200" dirty="0">
                <a:latin typeface="Century Gothic"/>
                <a:ea typeface="+mn-lt"/>
                <a:cs typeface="+mn-lt"/>
              </a:rPr>
              <a:t>αφηρημένων φράσεων, αλλά με μια μυθική έννοια που σχετίζεται με μια μυθολογία που διατηρείται καθ 'όλη την αρχαιότητα. </a:t>
            </a:r>
            <a:r>
              <a:rPr lang="el-GR" sz="1200" dirty="0">
                <a:latin typeface="Century Gothic"/>
                <a:ea typeface="+mn-lt"/>
                <a:cs typeface="+mn-lt"/>
              </a:rPr>
              <a:t>Οι υφές εξελίσσονται σε προηγμένες επαναλαμβανόμενες παραλλαγές εγγενείς με αντιφάσεις και δυαδικότητες. Οι υπναγωγικοί ήχοι που συνοδεύουν τα κινούμενα σχέδια έγιναν χρησιμοποιώντας το Cyema, ένα όργανο της ίδιας της δημιουργίας της που χρησιμοποιεί τους συντονισμούς ενός αριθμού συνθετικών σιδερένιων ράβδων, να ηχεί αυτά τα ηχητικά τοπία στο υποσυνήδιτο, αγκυρώνοντας αυτές τις αφηρημένες υφές σε μια συνεκτική οπτικοακουστική εμπειρία.</a:t>
            </a:r>
            <a:endParaRPr lang="el-GR">
              <a:latin typeface="Century Gothic"/>
              <a:ea typeface="+mn-lt"/>
              <a:cs typeface="+mn-lt"/>
            </a:endParaRPr>
          </a:p>
        </p:txBody>
      </p:sp>
      <p:pic>
        <p:nvPicPr>
          <p:cNvPr id="2" name="Εικόνα 2" descr="Εικόνα που περιέχει μεγάλος, μπροστά, φωτογραφία, καθιστός&#10;&#10;Περιγραφή που δημιουργήθηκε αυτόματα">
            <a:extLst>
              <a:ext uri="{FF2B5EF4-FFF2-40B4-BE49-F238E27FC236}">
                <a16:creationId xmlns:a16="http://schemas.microsoft.com/office/drawing/2014/main" id="{6B17A392-5E51-4724-8186-CD55181F4D83}"/>
              </a:ext>
            </a:extLst>
          </p:cNvPr>
          <p:cNvPicPr>
            <a:picLocks noChangeAspect="1"/>
          </p:cNvPicPr>
          <p:nvPr/>
        </p:nvPicPr>
        <p:blipFill>
          <a:blip r:embed="rId2"/>
          <a:stretch>
            <a:fillRect/>
          </a:stretch>
        </p:blipFill>
        <p:spPr>
          <a:xfrm>
            <a:off x="232611" y="1354054"/>
            <a:ext cx="3485147" cy="1964155"/>
          </a:xfrm>
          <a:prstGeom prst="rect">
            <a:avLst/>
          </a:prstGeom>
        </p:spPr>
      </p:pic>
      <p:pic>
        <p:nvPicPr>
          <p:cNvPr id="4" name="Εικόνα 5" descr="Εικόνα που περιέχει εσωτερικό, υπολογιστής, καθιστός, πληκτρολόγιο&#10;&#10;Περιγραφή που δημιουργήθηκε αυτόματα">
            <a:extLst>
              <a:ext uri="{FF2B5EF4-FFF2-40B4-BE49-F238E27FC236}">
                <a16:creationId xmlns:a16="http://schemas.microsoft.com/office/drawing/2014/main" id="{87A68C1D-82E6-46E0-AFFB-B15660ADE59C}"/>
              </a:ext>
            </a:extLst>
          </p:cNvPr>
          <p:cNvPicPr>
            <a:picLocks noChangeAspect="1"/>
          </p:cNvPicPr>
          <p:nvPr/>
        </p:nvPicPr>
        <p:blipFill>
          <a:blip r:embed="rId3"/>
          <a:stretch>
            <a:fillRect/>
          </a:stretch>
        </p:blipFill>
        <p:spPr>
          <a:xfrm>
            <a:off x="3812006" y="3409449"/>
            <a:ext cx="3485147" cy="1964155"/>
          </a:xfrm>
          <a:prstGeom prst="rect">
            <a:avLst/>
          </a:prstGeom>
        </p:spPr>
      </p:pic>
      <p:pic>
        <p:nvPicPr>
          <p:cNvPr id="6" name="Εικόνα 7" descr="Εικόνα που περιέχει κτίριο, παράθυρο, μικρό, καθιστός&#10;&#10;Περιγραφή που δημιουργήθηκε αυτόματα">
            <a:extLst>
              <a:ext uri="{FF2B5EF4-FFF2-40B4-BE49-F238E27FC236}">
                <a16:creationId xmlns:a16="http://schemas.microsoft.com/office/drawing/2014/main" id="{15464347-1AD8-4035-8A68-E5ECB9037814}"/>
              </a:ext>
            </a:extLst>
          </p:cNvPr>
          <p:cNvPicPr>
            <a:picLocks noChangeAspect="1"/>
          </p:cNvPicPr>
          <p:nvPr/>
        </p:nvPicPr>
        <p:blipFill>
          <a:blip r:embed="rId4"/>
          <a:stretch>
            <a:fillRect/>
          </a:stretch>
        </p:blipFill>
        <p:spPr>
          <a:xfrm>
            <a:off x="3812006" y="1354053"/>
            <a:ext cx="3485147" cy="1964155"/>
          </a:xfrm>
          <a:prstGeom prst="rect">
            <a:avLst/>
          </a:prstGeom>
        </p:spPr>
      </p:pic>
      <p:sp>
        <p:nvSpPr>
          <p:cNvPr id="8" name="TextBox 7">
            <a:extLst>
              <a:ext uri="{FF2B5EF4-FFF2-40B4-BE49-F238E27FC236}">
                <a16:creationId xmlns:a16="http://schemas.microsoft.com/office/drawing/2014/main" id="{D8A14975-D74D-40D6-886C-8AD37599767B}"/>
              </a:ext>
            </a:extLst>
          </p:cNvPr>
          <p:cNvSpPr txBox="1"/>
          <p:nvPr/>
        </p:nvSpPr>
        <p:spPr>
          <a:xfrm>
            <a:off x="2005" y="6609347"/>
            <a:ext cx="511943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1000" dirty="0">
                <a:ea typeface="+mn-lt"/>
                <a:cs typeface="+mn-lt"/>
              </a:rPr>
              <a:t>https://www.factmag.com/2020/11/09/vessel-movement-iii/</a:t>
            </a:r>
            <a:endParaRPr lang="el-GR" sz="1000" dirty="0"/>
          </a:p>
        </p:txBody>
      </p:sp>
      <p:sp>
        <p:nvSpPr>
          <p:cNvPr id="9" name="TextBox 8">
            <a:extLst>
              <a:ext uri="{FF2B5EF4-FFF2-40B4-BE49-F238E27FC236}">
                <a16:creationId xmlns:a16="http://schemas.microsoft.com/office/drawing/2014/main" id="{68CC8638-360C-4071-9FCA-B5CB7FBD8EDF}"/>
              </a:ext>
            </a:extLst>
          </p:cNvPr>
          <p:cNvSpPr txBox="1"/>
          <p:nvPr/>
        </p:nvSpPr>
        <p:spPr>
          <a:xfrm>
            <a:off x="4512" y="6361196"/>
            <a:ext cx="3124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1000" dirty="0">
                <a:ea typeface="+mn-lt"/>
                <a:cs typeface="+mn-lt"/>
              </a:rPr>
              <a:t>https://florence-to.com/ALUCIIN</a:t>
            </a:r>
            <a:endParaRPr lang="el-GR" sz="1000" dirty="0"/>
          </a:p>
        </p:txBody>
      </p:sp>
      <p:pic>
        <p:nvPicPr>
          <p:cNvPr id="10" name="Εικόνα 10">
            <a:extLst>
              <a:ext uri="{FF2B5EF4-FFF2-40B4-BE49-F238E27FC236}">
                <a16:creationId xmlns:a16="http://schemas.microsoft.com/office/drawing/2014/main" id="{05CD7A47-3389-49EB-B7C0-D7507FE767F5}"/>
              </a:ext>
            </a:extLst>
          </p:cNvPr>
          <p:cNvPicPr>
            <a:picLocks noChangeAspect="1"/>
          </p:cNvPicPr>
          <p:nvPr/>
        </p:nvPicPr>
        <p:blipFill>
          <a:blip r:embed="rId5"/>
          <a:stretch>
            <a:fillRect/>
          </a:stretch>
        </p:blipFill>
        <p:spPr>
          <a:xfrm>
            <a:off x="236033" y="3410183"/>
            <a:ext cx="3477321" cy="1961220"/>
          </a:xfrm>
          <a:prstGeom prst="rect">
            <a:avLst/>
          </a:prstGeom>
        </p:spPr>
      </p:pic>
    </p:spTree>
    <p:extLst>
      <p:ext uri="{BB962C8B-B14F-4D97-AF65-F5344CB8AC3E}">
        <p14:creationId xmlns:p14="http://schemas.microsoft.com/office/powerpoint/2010/main" val="133318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00943-9FBD-40C8-ACD7-F232E5E7E9CC}"/>
              </a:ext>
            </a:extLst>
          </p:cNvPr>
          <p:cNvSpPr txBox="1"/>
          <p:nvPr/>
        </p:nvSpPr>
        <p:spPr>
          <a:xfrm>
            <a:off x="28353" y="81516"/>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a:latin typeface="Century Gothic"/>
                <a:ea typeface="+mn-lt"/>
                <a:cs typeface="+mn-lt"/>
              </a:rPr>
              <a:t>Simulacra</a:t>
            </a:r>
            <a:endParaRPr lang="el-GR"/>
          </a:p>
        </p:txBody>
      </p:sp>
      <p:cxnSp>
        <p:nvCxnSpPr>
          <p:cNvPr id="7" name="Ευθύγραμμο βέλος σύνδεσης 6">
            <a:extLst>
              <a:ext uri="{FF2B5EF4-FFF2-40B4-BE49-F238E27FC236}">
                <a16:creationId xmlns:a16="http://schemas.microsoft.com/office/drawing/2014/main" id="{3EC68AE3-9425-4F72-9DF7-D524ACF92149}"/>
              </a:ext>
            </a:extLst>
          </p:cNvPr>
          <p:cNvCxnSpPr/>
          <p:nvPr/>
        </p:nvCxnSpPr>
        <p:spPr>
          <a:xfrm flipV="1">
            <a:off x="3543" y="499729"/>
            <a:ext cx="3110022" cy="17720"/>
          </a:xfrm>
          <a:prstGeom prst="straightConnector1">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B88CEBE6-C230-46E4-BB4C-4DAB052275F6}"/>
              </a:ext>
            </a:extLst>
          </p:cNvPr>
          <p:cNvSpPr txBox="1"/>
          <p:nvPr/>
        </p:nvSpPr>
        <p:spPr>
          <a:xfrm rot="-10800000" flipV="1">
            <a:off x="213534" y="3135106"/>
            <a:ext cx="43523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a:latin typeface="Century Gothic"/>
                <a:ea typeface="+mn-lt"/>
                <a:cs typeface="+mn-lt"/>
              </a:rPr>
              <a:t>Drew McDowall + Florence To</a:t>
            </a:r>
            <a:br>
              <a:rPr lang="el-GR" sz="1200" dirty="0">
                <a:latin typeface="Century Gothic"/>
                <a:ea typeface="+mn-lt"/>
                <a:cs typeface="+mn-lt"/>
              </a:rPr>
            </a:br>
            <a:r>
              <a:rPr lang="el-GR" sz="1200">
                <a:latin typeface="Century Gothic"/>
                <a:ea typeface="+mn-lt"/>
                <a:cs typeface="+mn-lt"/>
              </a:rPr>
              <a:t>Time Machines Live Audiovisual Performance 2018</a:t>
            </a:r>
            <a:endParaRPr lang="el-GR"/>
          </a:p>
        </p:txBody>
      </p:sp>
      <p:sp>
        <p:nvSpPr>
          <p:cNvPr id="8" name="TextBox 7">
            <a:extLst>
              <a:ext uri="{FF2B5EF4-FFF2-40B4-BE49-F238E27FC236}">
                <a16:creationId xmlns:a16="http://schemas.microsoft.com/office/drawing/2014/main" id="{D8A14975-D74D-40D6-886C-8AD37599767B}"/>
              </a:ext>
            </a:extLst>
          </p:cNvPr>
          <p:cNvSpPr txBox="1"/>
          <p:nvPr/>
        </p:nvSpPr>
        <p:spPr>
          <a:xfrm>
            <a:off x="2005" y="6609347"/>
            <a:ext cx="511943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1000">
                <a:ea typeface="+mn-lt"/>
                <a:cs typeface="+mn-lt"/>
              </a:rPr>
              <a:t>https://florence-to.com/TM</a:t>
            </a:r>
            <a:endParaRPr lang="el-GR">
              <a:ea typeface="+mn-lt"/>
              <a:cs typeface="+mn-lt"/>
            </a:endParaRPr>
          </a:p>
        </p:txBody>
      </p:sp>
      <p:pic>
        <p:nvPicPr>
          <p:cNvPr id="3" name="Εικόνα 10">
            <a:extLst>
              <a:ext uri="{FF2B5EF4-FFF2-40B4-BE49-F238E27FC236}">
                <a16:creationId xmlns:a16="http://schemas.microsoft.com/office/drawing/2014/main" id="{E6C71D68-1B74-42F0-A154-2E0FAC9EFD51}"/>
              </a:ext>
            </a:extLst>
          </p:cNvPr>
          <p:cNvPicPr>
            <a:picLocks noChangeAspect="1"/>
          </p:cNvPicPr>
          <p:nvPr/>
        </p:nvPicPr>
        <p:blipFill>
          <a:blip r:embed="rId2"/>
          <a:stretch>
            <a:fillRect/>
          </a:stretch>
        </p:blipFill>
        <p:spPr>
          <a:xfrm>
            <a:off x="274917" y="768343"/>
            <a:ext cx="3449444" cy="2372598"/>
          </a:xfrm>
          <a:prstGeom prst="rect">
            <a:avLst/>
          </a:prstGeom>
        </p:spPr>
      </p:pic>
      <p:sp>
        <p:nvSpPr>
          <p:cNvPr id="11" name="TextBox 10">
            <a:extLst>
              <a:ext uri="{FF2B5EF4-FFF2-40B4-BE49-F238E27FC236}">
                <a16:creationId xmlns:a16="http://schemas.microsoft.com/office/drawing/2014/main" id="{976E8BF2-3382-4B33-99F6-900DE11367B4}"/>
              </a:ext>
            </a:extLst>
          </p:cNvPr>
          <p:cNvSpPr txBox="1"/>
          <p:nvPr/>
        </p:nvSpPr>
        <p:spPr>
          <a:xfrm>
            <a:off x="8068299" y="1145495"/>
            <a:ext cx="382115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a:latin typeface="Century Gothic"/>
                <a:ea typeface="+mn-lt"/>
                <a:cs typeface="+mn-lt"/>
              </a:rPr>
              <a:t>Η simulacra ήταν πολύ διαφορετική από τις ακτίνες φωτός ή τα φωτόνια που γνωρίζουν σήμερα οι φυσικοί, επειδή είχαν την ιδιότητα να ενημερώσουν το μυαλό για τη φύση των αντικειμένων από τα οποία προέρχονταν. Κανείς δεν είχε την ιδέα ότι μια «εικόνα» θα μπορούσε να σχηματιστεί με την επανένωση των ακτίνων που εκπέμπουν σε όλες τις κατευθύνσεις από κάθε σημείο ενός αντικειμένου. Και αν είχαν μια τέτοια ιδέα, θα την απέρριπταν αμέσως, αφού εάν η εικόνα ήταν δισδιάστατη, πώς θα μπορούσε να δώσει τις πληροφορίες σχετικά με τον όγκο που παρείχε το όραμα.</a:t>
            </a:r>
            <a:endParaRPr lang="el-GR" sz="1200" dirty="0">
              <a:latin typeface="Century Gothic"/>
              <a:cs typeface="Calibri"/>
            </a:endParaRPr>
          </a:p>
          <a:p>
            <a:r>
              <a:rPr lang="el-GR" sz="1200">
                <a:latin typeface="Century Gothic"/>
                <a:ea typeface="+mn-lt"/>
                <a:cs typeface="+mn-lt"/>
              </a:rPr>
              <a:t>Μεταφράζοντας την ιδέα των λεπτών εικόνων δημιουργώντας αντιδραστικές υφές ήχου (που εργάζονται με τις χαμηλές συχνότητες) για να αποκαλύψετε ή να αναβοσβήσετε αργά τι μπορεί να είναι μια εικόνα κάτω από τις κοκκώδεις υφές. Χρησιμοποιώντας κοκκώδη θόρυβο και καθορισμένες γραμμές που συσσωρεύονται σιγά-σιγά, σε αρχιτεκτονικό μοτίβο - από θόρυβο που εξωθεί σταδιακά στην αρχή, δημιουργώντας ένα μοτίβο, δίνοντας προσοχή στην κλίμακα για να δουλέψουμε με το σκοτάδι και συγχαίροντας επίσης τον σχεδιασμό φωτός.</a:t>
            </a:r>
            <a:endParaRPr lang="el-GR" sz="1200">
              <a:latin typeface="Century Gothic"/>
              <a:cs typeface="Calibri"/>
            </a:endParaRPr>
          </a:p>
          <a:p>
            <a:pPr algn="l"/>
            <a:endParaRPr lang="el-GR" sz="1200" dirty="0">
              <a:latin typeface="Century Gothic"/>
              <a:cs typeface="Calibri"/>
            </a:endParaRPr>
          </a:p>
        </p:txBody>
      </p:sp>
      <p:sp>
        <p:nvSpPr>
          <p:cNvPr id="15" name="TextBox 14">
            <a:extLst>
              <a:ext uri="{FF2B5EF4-FFF2-40B4-BE49-F238E27FC236}">
                <a16:creationId xmlns:a16="http://schemas.microsoft.com/office/drawing/2014/main" id="{CE008748-00C8-4836-BE21-88767DB8E7B5}"/>
              </a:ext>
            </a:extLst>
          </p:cNvPr>
          <p:cNvSpPr txBox="1"/>
          <p:nvPr/>
        </p:nvSpPr>
        <p:spPr>
          <a:xfrm>
            <a:off x="274366" y="3824171"/>
            <a:ext cx="381185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a:latin typeface="Century Gothic"/>
              </a:rPr>
              <a:t>Στις θεωρίες εισβολής υποτίθεται ότι τα αντικείμενα εκπέμπουν λεπτές εικόνες ή αντίγραφα του εαυτού τους, που ονομάζονται «eidola» ή αλλιώς υποτίθεται ότι η επιφάνεια των αντικειμένων αποσπάστηκε όπως τα δέρματα που αλλάζουν τα φίδια ή τα έντομα σε ταινίες που ονομάζονται «simulacra» (επίσης σημαίνει με την έννοια των τεχνητών μορφών ζωής), που εισήλθαν στο μάτι. Φέρνοντας το αποτύπωμα των αρχικών αντικειμένων όπως μια εντύπωση στο κερί, το eidola ή το simulacra προκάλεσε την αντίληψη αυτών των αντικειμένων.</a:t>
            </a:r>
            <a:endParaRPr lang="el-GR" sz="1200"/>
          </a:p>
        </p:txBody>
      </p:sp>
      <p:pic>
        <p:nvPicPr>
          <p:cNvPr id="16" name="Εικόνα 16" descr="Εικόνα που περιέχει πυροτεχνήματα, τοποθέτηση&#10;&#10;Περιγραφή που δημιουργήθηκε αυτόματα">
            <a:extLst>
              <a:ext uri="{FF2B5EF4-FFF2-40B4-BE49-F238E27FC236}">
                <a16:creationId xmlns:a16="http://schemas.microsoft.com/office/drawing/2014/main" id="{BD4E6B43-81A1-4E30-B050-2339386B017D}"/>
              </a:ext>
            </a:extLst>
          </p:cNvPr>
          <p:cNvPicPr>
            <a:picLocks noChangeAspect="1"/>
          </p:cNvPicPr>
          <p:nvPr/>
        </p:nvPicPr>
        <p:blipFill>
          <a:blip r:embed="rId3"/>
          <a:stretch>
            <a:fillRect/>
          </a:stretch>
        </p:blipFill>
        <p:spPr>
          <a:xfrm>
            <a:off x="4834690" y="2425620"/>
            <a:ext cx="2803357" cy="1939510"/>
          </a:xfrm>
          <a:prstGeom prst="rect">
            <a:avLst/>
          </a:prstGeom>
        </p:spPr>
      </p:pic>
      <p:pic>
        <p:nvPicPr>
          <p:cNvPr id="17" name="Εικόνα 17" descr="Εικόνα που περιέχει αντικείμενο, πυροτεχνήματα&#10;&#10;Περιγραφή που δημιουργήθηκε αυτόματα">
            <a:extLst>
              <a:ext uri="{FF2B5EF4-FFF2-40B4-BE49-F238E27FC236}">
                <a16:creationId xmlns:a16="http://schemas.microsoft.com/office/drawing/2014/main" id="{9ACC1D36-DB38-40B3-86E0-C06FCB70F5C2}"/>
              </a:ext>
            </a:extLst>
          </p:cNvPr>
          <p:cNvPicPr>
            <a:picLocks noChangeAspect="1"/>
          </p:cNvPicPr>
          <p:nvPr/>
        </p:nvPicPr>
        <p:blipFill>
          <a:blip r:embed="rId4"/>
          <a:stretch>
            <a:fillRect/>
          </a:stretch>
        </p:blipFill>
        <p:spPr>
          <a:xfrm>
            <a:off x="4834690" y="4449469"/>
            <a:ext cx="2803357" cy="1939510"/>
          </a:xfrm>
          <a:prstGeom prst="rect">
            <a:avLst/>
          </a:prstGeom>
        </p:spPr>
      </p:pic>
      <p:pic>
        <p:nvPicPr>
          <p:cNvPr id="18" name="Εικόνα 18">
            <a:extLst>
              <a:ext uri="{FF2B5EF4-FFF2-40B4-BE49-F238E27FC236}">
                <a16:creationId xmlns:a16="http://schemas.microsoft.com/office/drawing/2014/main" id="{EDE8139D-EC3A-448E-9B37-53DA611825E7}"/>
              </a:ext>
            </a:extLst>
          </p:cNvPr>
          <p:cNvPicPr>
            <a:picLocks noChangeAspect="1"/>
          </p:cNvPicPr>
          <p:nvPr/>
        </p:nvPicPr>
        <p:blipFill>
          <a:blip r:embed="rId5"/>
          <a:stretch>
            <a:fillRect/>
          </a:stretch>
        </p:blipFill>
        <p:spPr>
          <a:xfrm>
            <a:off x="4834689" y="749860"/>
            <a:ext cx="2803359" cy="1588385"/>
          </a:xfrm>
          <a:prstGeom prst="rect">
            <a:avLst/>
          </a:prstGeom>
        </p:spPr>
      </p:pic>
    </p:spTree>
    <p:extLst>
      <p:ext uri="{BB962C8B-B14F-4D97-AF65-F5344CB8AC3E}">
        <p14:creationId xmlns:p14="http://schemas.microsoft.com/office/powerpoint/2010/main" val="191313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00943-9FBD-40C8-ACD7-F232E5E7E9CC}"/>
              </a:ext>
            </a:extLst>
          </p:cNvPr>
          <p:cNvSpPr txBox="1"/>
          <p:nvPr/>
        </p:nvSpPr>
        <p:spPr>
          <a:xfrm>
            <a:off x="28353" y="81516"/>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a:latin typeface="Century Gothic"/>
                <a:ea typeface="+mn-lt"/>
                <a:cs typeface="+mn-lt"/>
              </a:rPr>
              <a:t>Agalma</a:t>
            </a:r>
            <a:endParaRPr lang="el-GR"/>
          </a:p>
        </p:txBody>
      </p:sp>
      <p:cxnSp>
        <p:nvCxnSpPr>
          <p:cNvPr id="7" name="Ευθύγραμμο βέλος σύνδεσης 6">
            <a:extLst>
              <a:ext uri="{FF2B5EF4-FFF2-40B4-BE49-F238E27FC236}">
                <a16:creationId xmlns:a16="http://schemas.microsoft.com/office/drawing/2014/main" id="{3EC68AE3-9425-4F72-9DF7-D524ACF92149}"/>
              </a:ext>
            </a:extLst>
          </p:cNvPr>
          <p:cNvCxnSpPr/>
          <p:nvPr/>
        </p:nvCxnSpPr>
        <p:spPr>
          <a:xfrm flipV="1">
            <a:off x="3543" y="499729"/>
            <a:ext cx="3110022" cy="17720"/>
          </a:xfrm>
          <a:prstGeom prst="straightConnector1">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D8A14975-D74D-40D6-886C-8AD37599767B}"/>
              </a:ext>
            </a:extLst>
          </p:cNvPr>
          <p:cNvSpPr txBox="1"/>
          <p:nvPr/>
        </p:nvSpPr>
        <p:spPr>
          <a:xfrm>
            <a:off x="2005" y="6609347"/>
            <a:ext cx="511943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1000" dirty="0">
                <a:ea typeface="+mn-lt"/>
                <a:cs typeface="+mn-lt"/>
              </a:rPr>
              <a:t>https://florence-to.com/AGALMA</a:t>
            </a:r>
            <a:endParaRPr lang="el-GR" dirty="0"/>
          </a:p>
        </p:txBody>
      </p:sp>
      <p:sp>
        <p:nvSpPr>
          <p:cNvPr id="6" name="TextBox 5">
            <a:extLst>
              <a:ext uri="{FF2B5EF4-FFF2-40B4-BE49-F238E27FC236}">
                <a16:creationId xmlns:a16="http://schemas.microsoft.com/office/drawing/2014/main" id="{1F925976-95E2-40CA-A51F-7BC723BA2F6D}"/>
              </a:ext>
            </a:extLst>
          </p:cNvPr>
          <p:cNvSpPr txBox="1"/>
          <p:nvPr/>
        </p:nvSpPr>
        <p:spPr>
          <a:xfrm>
            <a:off x="8628181" y="1335138"/>
            <a:ext cx="286058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a:latin typeface="Century Gothic"/>
                <a:ea typeface="+mn-lt"/>
                <a:cs typeface="+mn-lt"/>
              </a:rPr>
              <a:t>Στο Agalma ο χειρισμός των πλαισίων και των διευθετήσεων εικονοστοιχείων </a:t>
            </a:r>
            <a:r>
              <a:rPr lang="el-GR" sz="1200" dirty="0">
                <a:latin typeface="Century Gothic"/>
                <a:ea typeface="+mn-lt"/>
                <a:cs typeface="+mn-lt"/>
              </a:rPr>
              <a:t>κλιμακώνονται μέσω αντίθετων χρωμάτων, αποκαλύπτοντας τα ενδιάμεσα στοιχεία που δεν είναι συχνά ορατά σε σχέση με την ποσότητα των πληροφοριών που επιλέγουν τα μάτια να συλλάβουν. Τα στοιχεία βρίσκονται στην άκρη της ύπαρξης και μέσα σε εκείνες τις στιγμές η διάκριση του εσωτερικού και του εξωτερικού κόσμου γίνεται ψευδαισθήσεις με απρόσμενους ορατούς αγώνες μόνο για να τελειώσουν με τα βασικά. Καθώς τα μάτια ακολουθούν τις σκοτεινές σκιές αρχίζουμε να πέφτουμε σε ένα χρονικό διάστημα αμεσότητας και συναισθημάτων.</a:t>
            </a:r>
            <a:endParaRPr lang="el-GR" dirty="0">
              <a:latin typeface="Century Gothic"/>
              <a:ea typeface="+mn-lt"/>
              <a:cs typeface="+mn-lt"/>
            </a:endParaRPr>
          </a:p>
        </p:txBody>
      </p:sp>
      <p:pic>
        <p:nvPicPr>
          <p:cNvPr id="2" name="Εικόνα 2">
            <a:extLst>
              <a:ext uri="{FF2B5EF4-FFF2-40B4-BE49-F238E27FC236}">
                <a16:creationId xmlns:a16="http://schemas.microsoft.com/office/drawing/2014/main" id="{A2C66BF3-0C77-4D5D-84C3-8BDF7C0F1D7A}"/>
              </a:ext>
            </a:extLst>
          </p:cNvPr>
          <p:cNvPicPr>
            <a:picLocks noChangeAspect="1"/>
          </p:cNvPicPr>
          <p:nvPr/>
        </p:nvPicPr>
        <p:blipFill>
          <a:blip r:embed="rId2"/>
          <a:stretch>
            <a:fillRect/>
          </a:stretch>
        </p:blipFill>
        <p:spPr>
          <a:xfrm>
            <a:off x="4072690" y="1033212"/>
            <a:ext cx="3755857" cy="2114550"/>
          </a:xfrm>
          <a:prstGeom prst="rect">
            <a:avLst/>
          </a:prstGeom>
        </p:spPr>
      </p:pic>
      <p:pic>
        <p:nvPicPr>
          <p:cNvPr id="3" name="Εικόνα 3" descr="Εικόνα που περιέχει φράχτης, υπαίθριος, κτίριο, χλόη&#10;&#10;Περιγραφή που δημιουργήθηκε αυτόματα">
            <a:extLst>
              <a:ext uri="{FF2B5EF4-FFF2-40B4-BE49-F238E27FC236}">
                <a16:creationId xmlns:a16="http://schemas.microsoft.com/office/drawing/2014/main" id="{2CE75748-9E9F-497E-B0B6-204058BF3DE8}"/>
              </a:ext>
            </a:extLst>
          </p:cNvPr>
          <p:cNvPicPr>
            <a:picLocks noChangeAspect="1"/>
          </p:cNvPicPr>
          <p:nvPr/>
        </p:nvPicPr>
        <p:blipFill>
          <a:blip r:embed="rId3"/>
          <a:stretch>
            <a:fillRect/>
          </a:stretch>
        </p:blipFill>
        <p:spPr>
          <a:xfrm>
            <a:off x="4072689" y="3230688"/>
            <a:ext cx="3755857" cy="2111121"/>
          </a:xfrm>
          <a:prstGeom prst="rect">
            <a:avLst/>
          </a:prstGeom>
        </p:spPr>
      </p:pic>
      <p:pic>
        <p:nvPicPr>
          <p:cNvPr id="4" name="Εικόνα 8" descr="Εικόνα που περιέχει κτίριο, όρθιος, καθιστός, μεγάλος&#10;&#10;Περιγραφή που δημιουργήθηκε αυτόματα">
            <a:extLst>
              <a:ext uri="{FF2B5EF4-FFF2-40B4-BE49-F238E27FC236}">
                <a16:creationId xmlns:a16="http://schemas.microsoft.com/office/drawing/2014/main" id="{EA86B570-0836-444E-9CD0-9022645B81DC}"/>
              </a:ext>
            </a:extLst>
          </p:cNvPr>
          <p:cNvPicPr>
            <a:picLocks noChangeAspect="1"/>
          </p:cNvPicPr>
          <p:nvPr/>
        </p:nvPicPr>
        <p:blipFill>
          <a:blip r:embed="rId4"/>
          <a:stretch>
            <a:fillRect/>
          </a:stretch>
        </p:blipFill>
        <p:spPr>
          <a:xfrm>
            <a:off x="222583" y="3230690"/>
            <a:ext cx="3755857" cy="2111121"/>
          </a:xfrm>
          <a:prstGeom prst="rect">
            <a:avLst/>
          </a:prstGeom>
        </p:spPr>
      </p:pic>
      <p:pic>
        <p:nvPicPr>
          <p:cNvPr id="9" name="Εικόνα 9" descr="Εικόνα που περιέχει κείμενο&#10;&#10;Περιγραφή που δημιουργήθηκε αυτόματα">
            <a:extLst>
              <a:ext uri="{FF2B5EF4-FFF2-40B4-BE49-F238E27FC236}">
                <a16:creationId xmlns:a16="http://schemas.microsoft.com/office/drawing/2014/main" id="{832BE203-21C9-4B05-ABDD-26C5AFBFC8D9}"/>
              </a:ext>
            </a:extLst>
          </p:cNvPr>
          <p:cNvPicPr>
            <a:picLocks noChangeAspect="1"/>
          </p:cNvPicPr>
          <p:nvPr/>
        </p:nvPicPr>
        <p:blipFill>
          <a:blip r:embed="rId5"/>
          <a:stretch>
            <a:fillRect/>
          </a:stretch>
        </p:blipFill>
        <p:spPr>
          <a:xfrm>
            <a:off x="222585" y="1033212"/>
            <a:ext cx="3755857" cy="2114550"/>
          </a:xfrm>
          <a:prstGeom prst="rect">
            <a:avLst/>
          </a:prstGeom>
        </p:spPr>
      </p:pic>
    </p:spTree>
    <p:extLst>
      <p:ext uri="{BB962C8B-B14F-4D97-AF65-F5344CB8AC3E}">
        <p14:creationId xmlns:p14="http://schemas.microsoft.com/office/powerpoint/2010/main" val="223181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00943-9FBD-40C8-ACD7-F232E5E7E9CC}"/>
              </a:ext>
            </a:extLst>
          </p:cNvPr>
          <p:cNvSpPr txBox="1"/>
          <p:nvPr/>
        </p:nvSpPr>
        <p:spPr>
          <a:xfrm>
            <a:off x="28353" y="81516"/>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600">
                <a:latin typeface="Century Gothic"/>
                <a:ea typeface="+mn-lt"/>
                <a:cs typeface="+mn-lt"/>
              </a:rPr>
              <a:t>Akhromology</a:t>
            </a:r>
            <a:endParaRPr lang="el-GR"/>
          </a:p>
        </p:txBody>
      </p:sp>
      <p:cxnSp>
        <p:nvCxnSpPr>
          <p:cNvPr id="7" name="Ευθύγραμμο βέλος σύνδεσης 6">
            <a:extLst>
              <a:ext uri="{FF2B5EF4-FFF2-40B4-BE49-F238E27FC236}">
                <a16:creationId xmlns:a16="http://schemas.microsoft.com/office/drawing/2014/main" id="{3EC68AE3-9425-4F72-9DF7-D524ACF92149}"/>
              </a:ext>
            </a:extLst>
          </p:cNvPr>
          <p:cNvCxnSpPr/>
          <p:nvPr/>
        </p:nvCxnSpPr>
        <p:spPr>
          <a:xfrm flipV="1">
            <a:off x="3543" y="499729"/>
            <a:ext cx="3110022" cy="17720"/>
          </a:xfrm>
          <a:prstGeom prst="straightConnector1">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D8A14975-D74D-40D6-886C-8AD37599767B}"/>
              </a:ext>
            </a:extLst>
          </p:cNvPr>
          <p:cNvSpPr txBox="1"/>
          <p:nvPr/>
        </p:nvSpPr>
        <p:spPr>
          <a:xfrm>
            <a:off x="2005" y="6609347"/>
            <a:ext cx="511943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1000" dirty="0">
                <a:ea typeface="+mn-lt"/>
                <a:cs typeface="+mn-lt"/>
              </a:rPr>
              <a:t>https://florence-to.com/AKH</a:t>
            </a:r>
            <a:endParaRPr lang="el-GR" dirty="0"/>
          </a:p>
        </p:txBody>
      </p:sp>
      <p:sp>
        <p:nvSpPr>
          <p:cNvPr id="6" name="TextBox 5">
            <a:extLst>
              <a:ext uri="{FF2B5EF4-FFF2-40B4-BE49-F238E27FC236}">
                <a16:creationId xmlns:a16="http://schemas.microsoft.com/office/drawing/2014/main" id="{1F925976-95E2-40CA-A51F-7BC723BA2F6D}"/>
              </a:ext>
            </a:extLst>
          </p:cNvPr>
          <p:cNvSpPr txBox="1"/>
          <p:nvPr/>
        </p:nvSpPr>
        <p:spPr>
          <a:xfrm>
            <a:off x="6171734" y="1535664"/>
            <a:ext cx="571808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1200">
                <a:latin typeface="Century Gothic"/>
              </a:rPr>
              <a:t>To Akhromology παρουσιάζει τεχνικές αντιληπτού χρώματος και </a:t>
            </a:r>
            <a:r>
              <a:rPr lang="el-GR" sz="1200" dirty="0">
                <a:latin typeface="Century Gothic"/>
              </a:rPr>
              <a:t>θεωρίας αντιπάλου που κατανοούν τα χρώματα ως συγκεκριμένα μήκη κύματος ορατού φωτός που μπορούν να γίνουν αντιληπτά από το ανθρώπινο μάτι και πώς η όραση έχει την ικανότητα να αισθάνεται το χρώμα που ελέγχεται από τρία σύμπλοκα υποδοχέων με αντίθετες ενέργειες όπως το κόκκινο-πράσινο, μπλε-κίτρινο, μαύρο-άσπρο. Και οι δύο θεωρίες είναι απαραίτητες για να ληφθεί υπόψη η πολυπλοκότητα της όρασης και όταν τεθεί σε πειραματισμό, ο χώρος μετατρέπεται σε μια παιδική χαρά θεωρία, διαδικασία, διαισθητική τέχνη και συναισθηματική μνήμη με ηχογραφήσεις των μηχανών και περιβάλλον που τροφοδοτούνται στο χώρο για να ερμηνεύει την αισθητηριακή διαδικασία στην πράξη της έρευνας.</a:t>
            </a:r>
            <a:endParaRPr lang="el-GR" dirty="0"/>
          </a:p>
          <a:p>
            <a:r>
              <a:rPr lang="el-GR" sz="1200">
                <a:latin typeface="Century Gothic"/>
                <a:ea typeface="+mn-lt"/>
                <a:cs typeface="+mn-lt"/>
              </a:rPr>
              <a:t>Η όραση είναι μια συνάρτηση της φωτεινής ενέργειας που φθάνει στις ράβδους και τους κώνους στο μάτι, η οποία είναι παρόμοια με τη μελέτη της συμπεριφοράς του φωτός κατά την ανίχνευση της μορφής και του χρώματος στη φωτονική. Το μάτι είναι ο φυσικός υποδοχέας της φωτεινής ενέργειας και καθώς εστιάζει σε ένα έγχρωμο αντικείμενο, το φως περνά μέσω του αμφιβληστροειδούς στο πίσω μέρος του ματιού, όπου τα φωτοευαίσθητα κύτταρα μετατρέπουν την ενέργεια του φωτός σε διαφορετικές νευρικές παρορμήσεις, όπως και οι οπτικοί ημιαγωγοί που χρησιμοποιούν φως κύματα για μετάδοση και λήψη πληροφοριών.</a:t>
            </a:r>
            <a:endParaRPr lang="el-GR">
              <a:latin typeface="Century Gothic"/>
            </a:endParaRPr>
          </a:p>
        </p:txBody>
      </p:sp>
      <p:pic>
        <p:nvPicPr>
          <p:cNvPr id="12" name="Εικόνα 13">
            <a:extLst>
              <a:ext uri="{FF2B5EF4-FFF2-40B4-BE49-F238E27FC236}">
                <a16:creationId xmlns:a16="http://schemas.microsoft.com/office/drawing/2014/main" id="{F06847CD-C3EC-4807-A00D-69F6BAC811ED}"/>
              </a:ext>
            </a:extLst>
          </p:cNvPr>
          <p:cNvPicPr>
            <a:picLocks noChangeAspect="1"/>
          </p:cNvPicPr>
          <p:nvPr/>
        </p:nvPicPr>
        <p:blipFill>
          <a:blip r:embed="rId2"/>
          <a:stretch>
            <a:fillRect/>
          </a:stretch>
        </p:blipFill>
        <p:spPr>
          <a:xfrm>
            <a:off x="3290636" y="1539491"/>
            <a:ext cx="2743200" cy="1793806"/>
          </a:xfrm>
          <a:prstGeom prst="rect">
            <a:avLst/>
          </a:prstGeom>
        </p:spPr>
      </p:pic>
      <p:pic>
        <p:nvPicPr>
          <p:cNvPr id="14" name="Εικόνα 18">
            <a:extLst>
              <a:ext uri="{FF2B5EF4-FFF2-40B4-BE49-F238E27FC236}">
                <a16:creationId xmlns:a16="http://schemas.microsoft.com/office/drawing/2014/main" id="{CF448583-FB72-4BCA-ADCF-0B84109F200A}"/>
              </a:ext>
            </a:extLst>
          </p:cNvPr>
          <p:cNvPicPr>
            <a:picLocks noChangeAspect="1"/>
          </p:cNvPicPr>
          <p:nvPr/>
        </p:nvPicPr>
        <p:blipFill>
          <a:blip r:embed="rId3"/>
          <a:stretch>
            <a:fillRect/>
          </a:stretch>
        </p:blipFill>
        <p:spPr>
          <a:xfrm>
            <a:off x="3290636" y="3433245"/>
            <a:ext cx="2743200" cy="1976718"/>
          </a:xfrm>
          <a:prstGeom prst="rect">
            <a:avLst/>
          </a:prstGeom>
        </p:spPr>
      </p:pic>
      <p:pic>
        <p:nvPicPr>
          <p:cNvPr id="19" name="Εικόνα 19">
            <a:extLst>
              <a:ext uri="{FF2B5EF4-FFF2-40B4-BE49-F238E27FC236}">
                <a16:creationId xmlns:a16="http://schemas.microsoft.com/office/drawing/2014/main" id="{2F25E1B7-F4CB-4C2A-A3F2-360CCFB1AEAD}"/>
              </a:ext>
            </a:extLst>
          </p:cNvPr>
          <p:cNvPicPr>
            <a:picLocks noChangeAspect="1"/>
          </p:cNvPicPr>
          <p:nvPr/>
        </p:nvPicPr>
        <p:blipFill>
          <a:blip r:embed="rId4"/>
          <a:stretch>
            <a:fillRect/>
          </a:stretch>
        </p:blipFill>
        <p:spPr>
          <a:xfrm>
            <a:off x="332873" y="3435069"/>
            <a:ext cx="2863516" cy="1993124"/>
          </a:xfrm>
          <a:prstGeom prst="rect">
            <a:avLst/>
          </a:prstGeom>
        </p:spPr>
      </p:pic>
      <p:pic>
        <p:nvPicPr>
          <p:cNvPr id="20" name="Εικόνα 20" descr="Εικόνα που περιέχει αεροπλάνο&#10;&#10;Περιγραφή που δημιουργήθηκε αυτόματα">
            <a:extLst>
              <a:ext uri="{FF2B5EF4-FFF2-40B4-BE49-F238E27FC236}">
                <a16:creationId xmlns:a16="http://schemas.microsoft.com/office/drawing/2014/main" id="{FF13D256-D4FE-4446-9625-E6EAB8D52789}"/>
              </a:ext>
            </a:extLst>
          </p:cNvPr>
          <p:cNvPicPr>
            <a:picLocks noChangeAspect="1"/>
          </p:cNvPicPr>
          <p:nvPr/>
        </p:nvPicPr>
        <p:blipFill rotWithShape="1">
          <a:blip r:embed="rId5"/>
          <a:srcRect t="6093" r="-366" b="5357"/>
          <a:stretch/>
        </p:blipFill>
        <p:spPr>
          <a:xfrm>
            <a:off x="332874" y="1542465"/>
            <a:ext cx="2863539" cy="1781560"/>
          </a:xfrm>
          <a:prstGeom prst="rect">
            <a:avLst/>
          </a:prstGeom>
        </p:spPr>
      </p:pic>
    </p:spTree>
    <p:extLst>
      <p:ext uri="{BB962C8B-B14F-4D97-AF65-F5344CB8AC3E}">
        <p14:creationId xmlns:p14="http://schemas.microsoft.com/office/powerpoint/2010/main" val="250216870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1596</Words>
  <Application>Microsoft Macintosh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Biome Light</vt:lpstr>
      <vt:lpstr>Calibri</vt:lpstr>
      <vt:lpstr>Calibri Light</vt:lpstr>
      <vt:lpstr>Century Gothic</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Microsoft Office User</cp:lastModifiedBy>
  <cp:revision>678</cp:revision>
  <dcterms:created xsi:type="dcterms:W3CDTF">2020-11-05T14:51:03Z</dcterms:created>
  <dcterms:modified xsi:type="dcterms:W3CDTF">2021-11-25T20:55:58Z</dcterms:modified>
</cp:coreProperties>
</file>