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53"/>
  </p:notesMasterIdLst>
  <p:sldIdLst>
    <p:sldId id="256" r:id="rId2"/>
    <p:sldId id="309" r:id="rId3"/>
    <p:sldId id="308" r:id="rId4"/>
    <p:sldId id="273" r:id="rId5"/>
    <p:sldId id="260" r:id="rId6"/>
    <p:sldId id="261" r:id="rId7"/>
    <p:sldId id="262" r:id="rId8"/>
    <p:sldId id="263" r:id="rId9"/>
    <p:sldId id="303" r:id="rId10"/>
    <p:sldId id="264" r:id="rId11"/>
    <p:sldId id="265" r:id="rId12"/>
    <p:sldId id="266" r:id="rId13"/>
    <p:sldId id="304" r:id="rId14"/>
    <p:sldId id="267" r:id="rId15"/>
    <p:sldId id="306" r:id="rId16"/>
    <p:sldId id="268" r:id="rId17"/>
    <p:sldId id="310" r:id="rId18"/>
    <p:sldId id="280" r:id="rId19"/>
    <p:sldId id="292" r:id="rId20"/>
    <p:sldId id="293" r:id="rId21"/>
    <p:sldId id="300" r:id="rId22"/>
    <p:sldId id="301" r:id="rId23"/>
    <p:sldId id="311" r:id="rId24"/>
    <p:sldId id="312" r:id="rId25"/>
    <p:sldId id="313" r:id="rId26"/>
    <p:sldId id="314" r:id="rId27"/>
    <p:sldId id="315" r:id="rId28"/>
    <p:sldId id="316" r:id="rId29"/>
    <p:sldId id="317" r:id="rId30"/>
    <p:sldId id="318" r:id="rId31"/>
    <p:sldId id="323" r:id="rId32"/>
    <p:sldId id="319" r:id="rId33"/>
    <p:sldId id="320" r:id="rId34"/>
    <p:sldId id="324" r:id="rId35"/>
    <p:sldId id="321" r:id="rId36"/>
    <p:sldId id="322" r:id="rId37"/>
    <p:sldId id="277" r:id="rId38"/>
    <p:sldId id="281" r:id="rId39"/>
    <p:sldId id="282" r:id="rId40"/>
    <p:sldId id="283" r:id="rId41"/>
    <p:sldId id="279" r:id="rId42"/>
    <p:sldId id="286" r:id="rId43"/>
    <p:sldId id="285" r:id="rId44"/>
    <p:sldId id="305" r:id="rId45"/>
    <p:sldId id="294" r:id="rId46"/>
    <p:sldId id="274" r:id="rId47"/>
    <p:sldId id="278" r:id="rId48"/>
    <p:sldId id="290" r:id="rId49"/>
    <p:sldId id="287" r:id="rId50"/>
    <p:sldId id="302" r:id="rId51"/>
    <p:sldId id="295"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E9D"/>
    <a:srgbClr val="FFFA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85766" autoAdjust="0"/>
  </p:normalViewPr>
  <p:slideViewPr>
    <p:cSldViewPr snapToGrid="0" snapToObjects="1">
      <p:cViewPr varScale="1">
        <p:scale>
          <a:sx n="59" d="100"/>
          <a:sy n="59" d="100"/>
        </p:scale>
        <p:origin x="163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F1FD6-49C1-4A48-8DDF-03CCCB855FD2}" type="datetimeFigureOut">
              <a:rPr lang="en-US" smtClean="0"/>
              <a:t>4/18/2018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4ABE5-D03A-1941-B733-E644DA05EE8E}" type="slidenum">
              <a:rPr lang="en-US" smtClean="0"/>
              <a:t>‹#›</a:t>
            </a:fld>
            <a:endParaRPr lang="en-US"/>
          </a:p>
        </p:txBody>
      </p:sp>
    </p:spTree>
    <p:extLst>
      <p:ext uri="{BB962C8B-B14F-4D97-AF65-F5344CB8AC3E}">
        <p14:creationId xmlns:p14="http://schemas.microsoft.com/office/powerpoint/2010/main" val="33267599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Μαζί θα κάνουμε το σημερινό μάθημα, που</a:t>
            </a:r>
            <a:r>
              <a:rPr lang="el-GR" baseline="0" dirty="0"/>
              <a:t> επικεντρώνει στην Επιδημιολογία και τα είδη των κλινικών μελετών και το μάθημα της Δευτέρας σχετικά με τις μετα-αναλύσεις και τα</a:t>
            </a:r>
            <a:r>
              <a:rPr lang="en-GB" baseline="0" dirty="0"/>
              <a:t> guidelines.</a:t>
            </a:r>
          </a:p>
          <a:p>
            <a:endParaRPr lang="el-GR" baseline="0" dirty="0"/>
          </a:p>
          <a:p>
            <a:r>
              <a:rPr lang="el-GR" baseline="0" dirty="0"/>
              <a:t>Ο τίτλος αυτού του μαθήματος είναι βιοστατιστική και βιοπληροφορική, ωστόσο θεωρήσαμε φέτος ότι μια εισαγωγή στη μεθοδολογία της έρευνας που θα σας βοηθήσει στην κριτική ανάλυση της βιβλιογραφίας θα είναι πιο σημαντική για εσάς. Έτσι, δοκιμαστικά θα επικεντρώσουμε περισσότερο στη μεθοδολογία σήμερα και τη Δευτέρα και τα θέματα της εξέτασης της Βιοπληροφορικής θα είναι από αυτές τις δύο παραδόσεις – και άρα θα επικεντρώνονται στη μεθοδολογία της έρευνας.</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1</a:t>
            </a:fld>
            <a:endParaRPr lang="en-US"/>
          </a:p>
        </p:txBody>
      </p:sp>
    </p:spTree>
    <p:extLst>
      <p:ext uri="{BB962C8B-B14F-4D97-AF65-F5344CB8AC3E}">
        <p14:creationId xmlns:p14="http://schemas.microsoft.com/office/powerpoint/2010/main" val="423419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Ακόμα</a:t>
            </a:r>
            <a:r>
              <a:rPr lang="el-GR" baseline="0" dirty="0"/>
              <a:t> πιο πρόσφατα, το 1980, δημιουργήθηκε η κλινική επιδημιολογία ή τεκμηριωμένη ιατρική, η οποία χρησιμοποιεί όλες τις προηγούμενες μεθόδους και στοχεύει στην δημιουργία καλής ποιότητας δεδομένων τα οποία απαντούν σε ερωτήματα τα οποία έχουν άμεσο ενδιαφέρον για την κλινική πράξη. </a:t>
            </a:r>
          </a:p>
          <a:p>
            <a:endParaRPr lang="el-GR" baseline="0" dirty="0"/>
          </a:p>
          <a:p>
            <a:r>
              <a:rPr lang="el-GR" baseline="0" dirty="0"/>
              <a:t>Το βασικό χαρακτηριστικό της κλινικής επιδημιολογίας είναι ακριβώς ο σκοπός της – Μας ενδιαφέρουν δηλαδή μόνο ερωτήματα που οδηγούν στη βελτίωση της πρόληψης, της διάγνωσης ή της θεραπείας νοσημάτων.</a:t>
            </a:r>
          </a:p>
          <a:p>
            <a:endParaRPr lang="el-GR" baseline="0" dirty="0"/>
          </a:p>
          <a:p>
            <a:r>
              <a:rPr lang="el-GR" baseline="0" dirty="0"/>
              <a:t>Αυτή η προσέγγιση είναι ιδιαίτερα σημαντική δεδομένου το κόστους της έρευνας και της σχετικά ισχνής αντίστοιχης χρηματοδότησης. Στην τεκμηριωμένη ιατρική, οι υποδομές και η χρηματοδότηση κατευθύνονται μόνο προς έρευνες που αναμένεται (βραχυπρόθεσμα ή μακροπρόθεσμα να αλλάξουν τη κλινική πράξη.</a:t>
            </a:r>
          </a:p>
          <a:p>
            <a:endParaRPr lang="el-GR" baseline="0" dirty="0"/>
          </a:p>
          <a:p>
            <a:endParaRPr lang="el-GR" baseline="0" dirty="0"/>
          </a:p>
        </p:txBody>
      </p:sp>
      <p:sp>
        <p:nvSpPr>
          <p:cNvPr id="4" name="Slide Number Placeholder 3"/>
          <p:cNvSpPr>
            <a:spLocks noGrp="1"/>
          </p:cNvSpPr>
          <p:nvPr>
            <p:ph type="sldNum" sz="quarter" idx="10"/>
          </p:nvPr>
        </p:nvSpPr>
        <p:spPr/>
        <p:txBody>
          <a:bodyPr/>
          <a:lstStyle/>
          <a:p>
            <a:fld id="{F934ABE5-D03A-1941-B733-E644DA05EE8E}" type="slidenum">
              <a:rPr lang="en-US" smtClean="0"/>
              <a:t>12</a:t>
            </a:fld>
            <a:endParaRPr lang="en-US"/>
          </a:p>
        </p:txBody>
      </p:sp>
    </p:spTree>
    <p:extLst>
      <p:ext uri="{BB962C8B-B14F-4D97-AF65-F5344CB8AC3E}">
        <p14:creationId xmlns:p14="http://schemas.microsoft.com/office/powerpoint/2010/main" val="222125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dirty="0"/>
              <a:t>Τελευταία προσθήκη στις</a:t>
            </a:r>
            <a:r>
              <a:rPr lang="el-GR" baseline="0" dirty="0"/>
              <a:t> κατηγορίες της επιδημιολογίας αποτελεί η μοριακή επιδημιολογία, η οποία αναπτύχθηκε το 1990 και αποτελεί την εφαρμογή της μεθοδολογίας της επιδημιολογίας στη μελέτη βιολογικών και γενετικών παραμέτρων, οι οποίες συνδέονται με αυξημένο κίνδυνο εμφάνισης μιας νόσου ή ενός χαρακτηριστικού ή έχουν προγνωστικό ενδιαφέρον</a:t>
            </a:r>
          </a:p>
          <a:p>
            <a:pPr marL="0" marR="0" indent="0" algn="l" defTabSz="4572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l-GR" baseline="0" dirty="0"/>
              <a:t>Οι μοριακές επιδημιολογικές αναλύσεις είναι συνήθως ιδιαίτερα πολύπλοκες, λόγω του μεγάλου αριθμού μεταβλητών και εμμέσων συσχετίσεων που δύσκολα διερευνώνται.</a:t>
            </a:r>
            <a:endParaRPr lang="el-GR" dirty="0"/>
          </a:p>
          <a:p>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14</a:t>
            </a:fld>
            <a:endParaRPr lang="en-US"/>
          </a:p>
        </p:txBody>
      </p:sp>
    </p:spTree>
    <p:extLst>
      <p:ext uri="{BB962C8B-B14F-4D97-AF65-F5344CB8AC3E}">
        <p14:creationId xmlns:p14="http://schemas.microsoft.com/office/powerpoint/2010/main" val="382075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34ABE5-D03A-1941-B733-E644DA05EE8E}" type="slidenum">
              <a:rPr lang="en-US" smtClean="0"/>
              <a:t>16</a:t>
            </a:fld>
            <a:endParaRPr lang="en-US"/>
          </a:p>
        </p:txBody>
      </p:sp>
    </p:spTree>
    <p:extLst>
      <p:ext uri="{BB962C8B-B14F-4D97-AF65-F5344CB8AC3E}">
        <p14:creationId xmlns:p14="http://schemas.microsoft.com/office/powerpoint/2010/main" val="3441675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επιδημιολογία χωρίζεται σε</a:t>
            </a:r>
            <a:r>
              <a:rPr lang="el-GR" baseline="0" dirty="0"/>
              <a:t> αρκετές κατηγορίες ή είδη και θα συζητήσουμε μερικά από αυτά τα είδη, κυρίως για να καταλάβουμε το εύρος και τα αντικείμενά της.</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17</a:t>
            </a:fld>
            <a:endParaRPr lang="en-US"/>
          </a:p>
        </p:txBody>
      </p:sp>
    </p:spTree>
    <p:extLst>
      <p:ext uri="{BB962C8B-B14F-4D97-AF65-F5344CB8AC3E}">
        <p14:creationId xmlns:p14="http://schemas.microsoft.com/office/powerpoint/2010/main" val="2915795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Πχ..</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18</a:t>
            </a:fld>
            <a:endParaRPr lang="en-US"/>
          </a:p>
        </p:txBody>
      </p:sp>
    </p:spTree>
    <p:extLst>
      <p:ext uri="{BB962C8B-B14F-4D97-AF65-F5344CB8AC3E}">
        <p14:creationId xmlns:p14="http://schemas.microsoft.com/office/powerpoint/2010/main" val="1053029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Απογραφή:</a:t>
            </a:r>
            <a:r>
              <a:rPr lang="el-GR" baseline="0" dirty="0"/>
              <a:t> φύλο ηλικία, οικογενειακή κατάσταση, επίπεδο εκπαίδευσης, απασχόληση</a:t>
            </a:r>
          </a:p>
          <a:p>
            <a:r>
              <a:rPr lang="el-GR" baseline="0" dirty="0"/>
              <a:t>Φυσική κίνηση: Γεννήσεις – θάνατοι – γάμοι – διαζύγια </a:t>
            </a:r>
          </a:p>
          <a:p>
            <a:endParaRPr lang="el-GR" baseline="0" dirty="0"/>
          </a:p>
          <a:p>
            <a:r>
              <a:rPr lang="el-GR" baseline="0" dirty="0"/>
              <a:t>Αίτια θανάτου &amp; </a:t>
            </a:r>
            <a:r>
              <a:rPr lang="en-GB" baseline="0" dirty="0"/>
              <a:t>contributing factors</a:t>
            </a:r>
          </a:p>
          <a:p>
            <a:endParaRPr lang="en-GB" baseline="0" dirty="0"/>
          </a:p>
          <a:p>
            <a:r>
              <a:rPr lang="el-GR" baseline="0" dirty="0"/>
              <a:t>Θνησιμότητα - </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26</a:t>
            </a:fld>
            <a:endParaRPr lang="en-US"/>
          </a:p>
        </p:txBody>
      </p:sp>
    </p:spTree>
    <p:extLst>
      <p:ext uri="{BB962C8B-B14F-4D97-AF65-F5344CB8AC3E}">
        <p14:creationId xmlns:p14="http://schemas.microsoft.com/office/powerpoint/2010/main" val="2949749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Απογραφή:</a:t>
            </a:r>
            <a:r>
              <a:rPr lang="el-GR" baseline="0" dirty="0"/>
              <a:t> φύλο ηλικία, οικογενειακή κατάσταση, επίπεδο εκπαίδευσης, απασχόληση</a:t>
            </a:r>
          </a:p>
          <a:p>
            <a:r>
              <a:rPr lang="el-GR" baseline="0" dirty="0"/>
              <a:t>Φυσική κίνηση: Γεννήσεις – θάνατοι – γάμοι – διαζύγια </a:t>
            </a:r>
          </a:p>
          <a:p>
            <a:endParaRPr lang="el-GR" baseline="0" dirty="0"/>
          </a:p>
          <a:p>
            <a:r>
              <a:rPr lang="el-GR" baseline="0" dirty="0"/>
              <a:t>Αίτια θανάτου &amp; </a:t>
            </a:r>
            <a:r>
              <a:rPr lang="en-GB" baseline="0" dirty="0"/>
              <a:t>contributing factors</a:t>
            </a:r>
          </a:p>
          <a:p>
            <a:endParaRPr lang="en-GB" baseline="0" dirty="0"/>
          </a:p>
          <a:p>
            <a:r>
              <a:rPr lang="el-GR" baseline="0" dirty="0"/>
              <a:t>Θνησιμότητα - </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27</a:t>
            </a:fld>
            <a:endParaRPr lang="en-US"/>
          </a:p>
        </p:txBody>
      </p:sp>
    </p:spTree>
    <p:extLst>
      <p:ext uri="{BB962C8B-B14F-4D97-AF65-F5344CB8AC3E}">
        <p14:creationId xmlns:p14="http://schemas.microsoft.com/office/powerpoint/2010/main" val="3322019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Απογραφή:</a:t>
            </a:r>
            <a:r>
              <a:rPr lang="el-GR" baseline="0" dirty="0"/>
              <a:t> φύλο ηλικία, οικογενειακή κατάσταση, επίπεδο εκπαίδευσης, απασχόληση</a:t>
            </a:r>
          </a:p>
          <a:p>
            <a:r>
              <a:rPr lang="el-GR" baseline="0" dirty="0"/>
              <a:t>Φυσική κίνηση: Γεννήσεις – θάνατοι – γάμοι – διαζύγια </a:t>
            </a:r>
          </a:p>
          <a:p>
            <a:endParaRPr lang="el-GR" baseline="0" dirty="0"/>
          </a:p>
          <a:p>
            <a:r>
              <a:rPr lang="el-GR" baseline="0" dirty="0"/>
              <a:t>Αίτια θανάτου &amp; </a:t>
            </a:r>
            <a:r>
              <a:rPr lang="en-GB" baseline="0" dirty="0"/>
              <a:t>contributing factors</a:t>
            </a:r>
          </a:p>
          <a:p>
            <a:endParaRPr lang="en-GB" baseline="0" dirty="0"/>
          </a:p>
          <a:p>
            <a:r>
              <a:rPr lang="el-GR" baseline="0" dirty="0"/>
              <a:t>Θνησιμότητα - </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28</a:t>
            </a:fld>
            <a:endParaRPr lang="en-US"/>
          </a:p>
        </p:txBody>
      </p:sp>
    </p:spTree>
    <p:extLst>
      <p:ext uri="{BB962C8B-B14F-4D97-AF65-F5344CB8AC3E}">
        <p14:creationId xmlns:p14="http://schemas.microsoft.com/office/powerpoint/2010/main" val="2646701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Απογραφή:</a:t>
            </a:r>
            <a:r>
              <a:rPr lang="el-GR" baseline="0" dirty="0"/>
              <a:t> φύλο ηλικία, οικογενειακή κατάσταση, επίπεδο εκπαίδευσης, απασχόληση</a:t>
            </a:r>
          </a:p>
          <a:p>
            <a:r>
              <a:rPr lang="el-GR" baseline="0" dirty="0"/>
              <a:t>Φυσική κίνηση: Γεννήσεις – θάνατοι – γάμοι – διαζύγια </a:t>
            </a:r>
          </a:p>
          <a:p>
            <a:endParaRPr lang="el-GR" baseline="0" dirty="0"/>
          </a:p>
          <a:p>
            <a:r>
              <a:rPr lang="el-GR" baseline="0" dirty="0"/>
              <a:t>Αίτια θανάτου &amp; </a:t>
            </a:r>
            <a:r>
              <a:rPr lang="en-GB" baseline="0" dirty="0"/>
              <a:t>contributing factors</a:t>
            </a:r>
          </a:p>
          <a:p>
            <a:endParaRPr lang="en-GB" baseline="0" dirty="0"/>
          </a:p>
          <a:p>
            <a:r>
              <a:rPr lang="el-GR" baseline="0" dirty="0"/>
              <a:t>Θνησιμότητα - </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29</a:t>
            </a:fld>
            <a:endParaRPr lang="en-US"/>
          </a:p>
        </p:txBody>
      </p:sp>
    </p:spTree>
    <p:extLst>
      <p:ext uri="{BB962C8B-B14F-4D97-AF65-F5344CB8AC3E}">
        <p14:creationId xmlns:p14="http://schemas.microsoft.com/office/powerpoint/2010/main" val="3080176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Απογραφή:</a:t>
            </a:r>
            <a:r>
              <a:rPr lang="el-GR" baseline="0" dirty="0"/>
              <a:t> φύλο ηλικία, οικογενειακή κατάσταση, επίπεδο εκπαίδευσης, απασχόληση</a:t>
            </a:r>
          </a:p>
          <a:p>
            <a:r>
              <a:rPr lang="el-GR" baseline="0" dirty="0"/>
              <a:t>Φυσική κίνηση: Γεννήσεις – θάνατοι – γάμοι – διαζύγια </a:t>
            </a:r>
          </a:p>
          <a:p>
            <a:endParaRPr lang="el-GR" baseline="0" dirty="0"/>
          </a:p>
          <a:p>
            <a:r>
              <a:rPr lang="el-GR" baseline="0" dirty="0"/>
              <a:t>Αίτια θανάτου &amp; </a:t>
            </a:r>
            <a:r>
              <a:rPr lang="en-GB" baseline="0" dirty="0"/>
              <a:t>contributing factors</a:t>
            </a:r>
          </a:p>
          <a:p>
            <a:endParaRPr lang="en-GB" baseline="0" dirty="0"/>
          </a:p>
          <a:p>
            <a:r>
              <a:rPr lang="el-GR" baseline="0" dirty="0"/>
              <a:t>Θνησιμότητα - </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30</a:t>
            </a:fld>
            <a:endParaRPr lang="en-US"/>
          </a:p>
        </p:txBody>
      </p:sp>
    </p:spTree>
    <p:extLst>
      <p:ext uri="{BB962C8B-B14F-4D97-AF65-F5344CB8AC3E}">
        <p14:creationId xmlns:p14="http://schemas.microsoft.com/office/powerpoint/2010/main" val="132101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επιδημιολογία είναι μια επιστήμη με πολύ ευρύ αντικείμενο</a:t>
            </a:r>
            <a:r>
              <a:rPr lang="el-GR" baseline="0" dirty="0"/>
              <a:t>, το οποίο περιλαμβάνει τις εφαρμογές της βιοστατιστικής στην ιατρική αλλά και τη μεθοδολογία σχεδιασμού ερευνητικών μελετών. Πιο συγκεκριμένα – επικεντρώνει στην επιστημονική μελέτη των παραγόντων που επηρεάζουν τη συχνότητα εμφάνισης της υγείας και των ασθενειών σε ένα πληθυσμό. </a:t>
            </a:r>
          </a:p>
          <a:p>
            <a:endParaRPr lang="el-GR" baseline="0" dirty="0"/>
          </a:p>
          <a:p>
            <a:r>
              <a:rPr lang="el-GR" baseline="0" dirty="0"/>
              <a:t>Έτσι μελετάει τα αίτια και τους προδιαθεσικούς παράγοντες νοσημάτων αλλά και την αποτελεσματικότητα των θεραπευτικών πρωτοκόλλων</a:t>
            </a:r>
          </a:p>
          <a:p>
            <a:endParaRPr lang="el-GR" baseline="0" dirty="0"/>
          </a:p>
          <a:p>
            <a:endParaRPr lang="el-GR" baseline="0" dirty="0"/>
          </a:p>
        </p:txBody>
      </p:sp>
      <p:sp>
        <p:nvSpPr>
          <p:cNvPr id="4" name="Slide Number Placeholder 3"/>
          <p:cNvSpPr>
            <a:spLocks noGrp="1"/>
          </p:cNvSpPr>
          <p:nvPr>
            <p:ph type="sldNum" sz="quarter" idx="10"/>
          </p:nvPr>
        </p:nvSpPr>
        <p:spPr/>
        <p:txBody>
          <a:bodyPr/>
          <a:lstStyle/>
          <a:p>
            <a:fld id="{F934ABE5-D03A-1941-B733-E644DA05EE8E}" type="slidenum">
              <a:rPr lang="en-US" smtClean="0"/>
              <a:t>4</a:t>
            </a:fld>
            <a:endParaRPr lang="en-US"/>
          </a:p>
        </p:txBody>
      </p:sp>
    </p:spTree>
    <p:extLst>
      <p:ext uri="{BB962C8B-B14F-4D97-AF65-F5344CB8AC3E}">
        <p14:creationId xmlns:p14="http://schemas.microsoft.com/office/powerpoint/2010/main" val="51114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Απογραφή:</a:t>
            </a:r>
            <a:r>
              <a:rPr lang="el-GR" baseline="0" dirty="0"/>
              <a:t> φύλο ηλικία, οικογενειακή κατάσταση, επίπεδο εκπαίδευσης, απασχόληση</a:t>
            </a:r>
          </a:p>
          <a:p>
            <a:r>
              <a:rPr lang="el-GR" baseline="0" dirty="0"/>
              <a:t>Φυσική κίνηση: Γεννήσεις – θάνατοι – γάμοι – διαζύγια </a:t>
            </a:r>
          </a:p>
          <a:p>
            <a:endParaRPr lang="el-GR" baseline="0" dirty="0"/>
          </a:p>
          <a:p>
            <a:r>
              <a:rPr lang="el-GR" baseline="0" dirty="0"/>
              <a:t>Αίτια θανάτου &amp; </a:t>
            </a:r>
            <a:r>
              <a:rPr lang="en-GB" baseline="0" dirty="0"/>
              <a:t>contributing factors</a:t>
            </a:r>
          </a:p>
          <a:p>
            <a:endParaRPr lang="en-GB" baseline="0" dirty="0"/>
          </a:p>
          <a:p>
            <a:r>
              <a:rPr lang="el-GR" baseline="0" dirty="0"/>
              <a:t>Θνησιμότητα - </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32</a:t>
            </a:fld>
            <a:endParaRPr lang="en-US"/>
          </a:p>
        </p:txBody>
      </p:sp>
    </p:spTree>
    <p:extLst>
      <p:ext uri="{BB962C8B-B14F-4D97-AF65-F5344CB8AC3E}">
        <p14:creationId xmlns:p14="http://schemas.microsoft.com/office/powerpoint/2010/main" val="1984973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Απογραφή:</a:t>
            </a:r>
            <a:r>
              <a:rPr lang="el-GR" baseline="0" dirty="0"/>
              <a:t> φύλο ηλικία, οικογενειακή κατάσταση, επίπεδο εκπαίδευσης, απασχόληση</a:t>
            </a:r>
          </a:p>
          <a:p>
            <a:r>
              <a:rPr lang="el-GR" baseline="0" dirty="0"/>
              <a:t>Φυσική κίνηση: Γεννήσεις – θάνατοι – γάμοι – διαζύγια </a:t>
            </a:r>
          </a:p>
          <a:p>
            <a:endParaRPr lang="el-GR" baseline="0" dirty="0"/>
          </a:p>
          <a:p>
            <a:r>
              <a:rPr lang="el-GR" baseline="0" dirty="0"/>
              <a:t>Αίτια θανάτου &amp; </a:t>
            </a:r>
            <a:r>
              <a:rPr lang="en-GB" baseline="0" dirty="0"/>
              <a:t>contributing factors</a:t>
            </a:r>
          </a:p>
          <a:p>
            <a:endParaRPr lang="en-GB" baseline="0" dirty="0"/>
          </a:p>
          <a:p>
            <a:r>
              <a:rPr lang="el-GR" baseline="0" dirty="0"/>
              <a:t>Θνησιμότητα - </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33</a:t>
            </a:fld>
            <a:endParaRPr lang="en-US"/>
          </a:p>
        </p:txBody>
      </p:sp>
    </p:spTree>
    <p:extLst>
      <p:ext uri="{BB962C8B-B14F-4D97-AF65-F5344CB8AC3E}">
        <p14:creationId xmlns:p14="http://schemas.microsoft.com/office/powerpoint/2010/main" val="4144109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Απογραφή:</a:t>
            </a:r>
            <a:r>
              <a:rPr lang="el-GR" baseline="0" dirty="0"/>
              <a:t> φύλο ηλικία, οικογενειακή κατάσταση, επίπεδο εκπαίδευσης, απασχόληση</a:t>
            </a:r>
          </a:p>
          <a:p>
            <a:r>
              <a:rPr lang="el-GR" baseline="0" dirty="0"/>
              <a:t>Φυσική κίνηση: Γεννήσεις – θάνατοι – γάμοι – διαζύγια </a:t>
            </a:r>
          </a:p>
          <a:p>
            <a:endParaRPr lang="el-GR" baseline="0" dirty="0"/>
          </a:p>
          <a:p>
            <a:r>
              <a:rPr lang="el-GR" baseline="0" dirty="0"/>
              <a:t>Αίτια θανάτου &amp; </a:t>
            </a:r>
            <a:r>
              <a:rPr lang="en-GB" baseline="0" dirty="0"/>
              <a:t>contributing factors</a:t>
            </a:r>
          </a:p>
          <a:p>
            <a:endParaRPr lang="en-GB" baseline="0" dirty="0"/>
          </a:p>
          <a:p>
            <a:r>
              <a:rPr lang="el-GR" baseline="0" dirty="0"/>
              <a:t>Θνησιμότητα - </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35</a:t>
            </a:fld>
            <a:endParaRPr lang="en-US"/>
          </a:p>
        </p:txBody>
      </p:sp>
    </p:spTree>
    <p:extLst>
      <p:ext uri="{BB962C8B-B14F-4D97-AF65-F5344CB8AC3E}">
        <p14:creationId xmlns:p14="http://schemas.microsoft.com/office/powerpoint/2010/main" val="3411099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Απογραφή:</a:t>
            </a:r>
            <a:r>
              <a:rPr lang="el-GR" baseline="0" dirty="0"/>
              <a:t> φύλο ηλικία, οικογενειακή κατάσταση, επίπεδο εκπαίδευσης, απασχόληση</a:t>
            </a:r>
          </a:p>
          <a:p>
            <a:r>
              <a:rPr lang="el-GR" baseline="0" dirty="0"/>
              <a:t>Φυσική κίνηση: Γεννήσεις – θάνατοι – γάμοι – διαζύγια </a:t>
            </a:r>
          </a:p>
          <a:p>
            <a:endParaRPr lang="el-GR" baseline="0" dirty="0"/>
          </a:p>
          <a:p>
            <a:r>
              <a:rPr lang="el-GR" baseline="0" dirty="0"/>
              <a:t>Αίτια θανάτου &amp; </a:t>
            </a:r>
            <a:r>
              <a:rPr lang="en-GB" baseline="0" dirty="0"/>
              <a:t>contributing factors</a:t>
            </a:r>
          </a:p>
          <a:p>
            <a:endParaRPr lang="en-GB" baseline="0" dirty="0"/>
          </a:p>
          <a:p>
            <a:r>
              <a:rPr lang="el-GR" baseline="0" dirty="0"/>
              <a:t>Θνησιμότητα - </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36</a:t>
            </a:fld>
            <a:endParaRPr lang="en-US"/>
          </a:p>
        </p:txBody>
      </p:sp>
    </p:spTree>
    <p:extLst>
      <p:ext uri="{BB962C8B-B14F-4D97-AF65-F5344CB8AC3E}">
        <p14:creationId xmlns:p14="http://schemas.microsoft.com/office/powerpoint/2010/main" val="1227744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 συνέχεια θα συζητήσουμε μερικές βασικές έννοιες της επιδημιολογίας, ξεκινώντας από τους δείκτες νοσηρότητας</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37</a:t>
            </a:fld>
            <a:endParaRPr lang="en-US"/>
          </a:p>
        </p:txBody>
      </p:sp>
    </p:spTree>
    <p:extLst>
      <p:ext uri="{BB962C8B-B14F-4D97-AF65-F5344CB8AC3E}">
        <p14:creationId xmlns:p14="http://schemas.microsoft.com/office/powerpoint/2010/main" val="2687997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38</a:t>
            </a:fld>
            <a:endParaRPr lang="en-US"/>
          </a:p>
        </p:txBody>
      </p:sp>
    </p:spTree>
    <p:extLst>
      <p:ext uri="{BB962C8B-B14F-4D97-AF65-F5344CB8AC3E}">
        <p14:creationId xmlns:p14="http://schemas.microsoft.com/office/powerpoint/2010/main" val="3071287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dirty="0"/>
              <a:t>Ο επιπολασμός ενός νοσήματος εξαρτάται από τη συχνότητα εμφάνισής του και από τη διάρκειά της.</a:t>
            </a:r>
          </a:p>
          <a:p>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43</a:t>
            </a:fld>
            <a:endParaRPr lang="en-US"/>
          </a:p>
        </p:txBody>
      </p:sp>
    </p:spTree>
    <p:extLst>
      <p:ext uri="{BB962C8B-B14F-4D97-AF65-F5344CB8AC3E}">
        <p14:creationId xmlns:p14="http://schemas.microsoft.com/office/powerpoint/2010/main" val="3128284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Θνησιμότητα – Η επίπτωση του θανάτου</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46</a:t>
            </a:fld>
            <a:endParaRPr lang="en-US"/>
          </a:p>
        </p:txBody>
      </p:sp>
    </p:spTree>
    <p:extLst>
      <p:ext uri="{BB962C8B-B14F-4D97-AF65-F5344CB8AC3E}">
        <p14:creationId xmlns:p14="http://schemas.microsoft.com/office/powerpoint/2010/main" val="2464396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48</a:t>
            </a:fld>
            <a:endParaRPr lang="en-US"/>
          </a:p>
        </p:txBody>
      </p:sp>
    </p:spTree>
    <p:extLst>
      <p:ext uri="{BB962C8B-B14F-4D97-AF65-F5344CB8AC3E}">
        <p14:creationId xmlns:p14="http://schemas.microsoft.com/office/powerpoint/2010/main" val="268392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επιδημιολογία χωρίζεται σε</a:t>
            </a:r>
            <a:r>
              <a:rPr lang="el-GR" baseline="0" dirty="0"/>
              <a:t> αρκετές κατηγορίες ή είδη και θα συζητήσουμε μερικά από αυτά τα είδη, κυρίως για να καταλάβουμε το εύρος και τα αντικείμενά της.</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5</a:t>
            </a:fld>
            <a:endParaRPr lang="en-US"/>
          </a:p>
        </p:txBody>
      </p:sp>
    </p:spTree>
    <p:extLst>
      <p:ext uri="{BB962C8B-B14F-4D97-AF65-F5344CB8AC3E}">
        <p14:creationId xmlns:p14="http://schemas.microsoft.com/office/powerpoint/2010/main" val="397576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Αν και η επιδημιολογία είχε</a:t>
            </a:r>
            <a:r>
              <a:rPr lang="el-GR" baseline="0" dirty="0"/>
              <a:t> περιγραφεί ήδη από τον Ιπποκράτη και τον Γαληνό ως όρος και ως ιδέα, η επιδημιολογία ως επιστήμη πρωτοεμφανίστηκε γύρω στο 1850 και ο πρώτος της στόχος ήταν να διερευνά και να προδιορίζει τα αίτια μιας επιδημίας που οφείλεται σε μολυσματικό παράγοντα</a:t>
            </a:r>
            <a:r>
              <a:rPr lang="en-GB" baseline="0" dirty="0"/>
              <a:t>.</a:t>
            </a:r>
            <a:r>
              <a:rPr lang="el-GR" baseline="0" dirty="0"/>
              <a:t> Ο κλάδος αυτός ονμάζεται επιδημιολογία πεδίου και ο ρόλος του επίσης περιλαμβάνει τη δημιουργία στρατηγικών για την πρόληψη και τον περιορισμό της μετάδοσης των λοιμώξεων.</a:t>
            </a:r>
          </a:p>
          <a:p>
            <a:endParaRPr lang="el-GR" baseline="0" dirty="0"/>
          </a:p>
          <a:p>
            <a:r>
              <a:rPr lang="el-GR" baseline="0" dirty="0"/>
              <a:t>Μεγαλύτερο επίτευγμα της επιδημιολογίας πεδίου αποτελεί η εκρίζωση της ευλογιάς το 1979.</a:t>
            </a:r>
          </a:p>
          <a:p>
            <a:endParaRPr lang="el-GR" baseline="0" dirty="0"/>
          </a:p>
          <a:p>
            <a:r>
              <a:rPr lang="el-GR" baseline="0" dirty="0"/>
              <a:t>Ωστόσο, στον 21</a:t>
            </a:r>
            <a:r>
              <a:rPr lang="el-GR" baseline="30000" dirty="0"/>
              <a:t>ο</a:t>
            </a:r>
            <a:r>
              <a:rPr lang="el-GR" baseline="0" dirty="0"/>
              <a:t> αιώνα έχουμε πολλά και αποτελεσματικά αντιβιοτικά και θεραπείες για τις λοιμώξεις και το ζήτημα είναι αν η επιδημιολογία πεδίου είναι ακόμα χρήσιμη ή αποτελεί μια επιστήμη του παρελθόντος – ποιοι πιστεύουν ότι ακόμα χρειάζεται;</a:t>
            </a:r>
            <a:endParaRPr lang="en-GB" baseline="0" dirty="0"/>
          </a:p>
        </p:txBody>
      </p:sp>
      <p:sp>
        <p:nvSpPr>
          <p:cNvPr id="4" name="Slide Number Placeholder 3"/>
          <p:cNvSpPr>
            <a:spLocks noGrp="1"/>
          </p:cNvSpPr>
          <p:nvPr>
            <p:ph type="sldNum" sz="quarter" idx="10"/>
          </p:nvPr>
        </p:nvSpPr>
        <p:spPr/>
        <p:txBody>
          <a:bodyPr/>
          <a:lstStyle/>
          <a:p>
            <a:fld id="{F934ABE5-D03A-1941-B733-E644DA05EE8E}" type="slidenum">
              <a:rPr lang="en-US" smtClean="0"/>
              <a:t>6</a:t>
            </a:fld>
            <a:endParaRPr lang="en-US"/>
          </a:p>
        </p:txBody>
      </p:sp>
    </p:spTree>
    <p:extLst>
      <p:ext uri="{BB962C8B-B14F-4D97-AF65-F5344CB8AC3E}">
        <p14:creationId xmlns:p14="http://schemas.microsoft.com/office/powerpoint/2010/main" val="166296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Φυσικά και είναι απαραίτητη.</a:t>
            </a:r>
            <a:r>
              <a:rPr lang="el-GR" baseline="0" dirty="0"/>
              <a:t> Πρώτα από όλα γιατί η πρόληψη είναι προτιμότερη από τη θεραπεία και επίσης γιατί παρά την ανακάλυψη πολλών ισχυρών αντιβιοτικών, πολλές λοιμώξεις δεν ελέγχονται ακόμη (ιδίως σε αναπτυσσόμενες χώρες). Παραδείγματα αποτελούν η φυματίωση, οι ηπατίτιδες ή το </a:t>
            </a:r>
            <a:r>
              <a:rPr lang="en-GB" baseline="0" dirty="0"/>
              <a:t>AIDS.</a:t>
            </a:r>
            <a:endParaRPr lang="el-GR" baseline="0" dirty="0"/>
          </a:p>
          <a:p>
            <a:endParaRPr lang="el-GR" baseline="0" dirty="0"/>
          </a:p>
          <a:p>
            <a:r>
              <a:rPr lang="el-GR" baseline="0" dirty="0"/>
              <a:t>Ως παράδειγμα, ο Παγκόσμιος Οργανισμός Υγείας έχει θέσει ως στόχο τον έλεγχο της φυματίωσης ως το 2035 και η προτεινόμενη στρατηγική βασίζεται σε μεγάλο βαθμό στις μεθόδους της επιδημιολογίας πεδίου όπως την κοινοποίηση των νέων περιπτώσεων και διερεύνηση των επαφών τους.</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7</a:t>
            </a:fld>
            <a:endParaRPr lang="en-US"/>
          </a:p>
        </p:txBody>
      </p:sp>
    </p:spTree>
    <p:extLst>
      <p:ext uri="{BB962C8B-B14F-4D97-AF65-F5344CB8AC3E}">
        <p14:creationId xmlns:p14="http://schemas.microsoft.com/office/powerpoint/2010/main" val="250326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Μερικές δεκαετίες αργότερα, εμφανίστηκε η περιγραφική επιδημιολογία, η</a:t>
            </a:r>
            <a:r>
              <a:rPr lang="el-GR" baseline="0" dirty="0"/>
              <a:t> οποία διερευνά και περιγράφει τη συχνότητα και την κατανομή νοσημάτων και χαρακτηριστικών σε πληθυσμούς και ομάδες. Επιπλέον συγκρίνει τις συχνότητες και κατανομές μεταξύ διαφορετικών πληθυσμών. </a:t>
            </a:r>
          </a:p>
          <a:p>
            <a:endParaRPr lang="el-GR" baseline="0" dirty="0"/>
          </a:p>
          <a:p>
            <a:r>
              <a:rPr lang="el-GR" baseline="0" dirty="0"/>
              <a:t>Η περιγραφική επιδημιολογία κυρίως χρησιμοποιείται στον προγραμματισμό των υπηρεσιών υγείας αλλά μπορεί επίσης να δώσει κάποιες ενδείξεις για τα αίτια μιας ασθένειας – αν και η μεθοδολογία της δεν είναι τόσο αποτελεσματική σε αυτό.</a:t>
            </a:r>
          </a:p>
        </p:txBody>
      </p:sp>
      <p:sp>
        <p:nvSpPr>
          <p:cNvPr id="4" name="Slide Number Placeholder 3"/>
          <p:cNvSpPr>
            <a:spLocks noGrp="1"/>
          </p:cNvSpPr>
          <p:nvPr>
            <p:ph type="sldNum" sz="quarter" idx="10"/>
          </p:nvPr>
        </p:nvSpPr>
        <p:spPr/>
        <p:txBody>
          <a:bodyPr/>
          <a:lstStyle/>
          <a:p>
            <a:fld id="{F934ABE5-D03A-1941-B733-E644DA05EE8E}" type="slidenum">
              <a:rPr lang="en-US" smtClean="0"/>
              <a:t>8</a:t>
            </a:fld>
            <a:endParaRPr lang="en-US"/>
          </a:p>
        </p:txBody>
      </p:sp>
    </p:spTree>
    <p:extLst>
      <p:ext uri="{BB962C8B-B14F-4D97-AF65-F5344CB8AC3E}">
        <p14:creationId xmlns:p14="http://schemas.microsoft.com/office/powerpoint/2010/main" val="151041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Και</a:t>
            </a:r>
            <a:r>
              <a:rPr lang="el-GR" baseline="0" dirty="0"/>
              <a:t> βλέπουμε εδώ ένα παράδειγμα περιγραφικής επιδημιολογικής μελέτης, όπου περιγράφεται η συχνότητα εργατικών ατυχημάτων σε διαφορετικούς τομείς εργασίας.</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9</a:t>
            </a:fld>
            <a:endParaRPr lang="en-US"/>
          </a:p>
        </p:txBody>
      </p:sp>
    </p:spTree>
    <p:extLst>
      <p:ext uri="{BB962C8B-B14F-4D97-AF65-F5344CB8AC3E}">
        <p14:creationId xmlns:p14="http://schemas.microsoft.com/office/powerpoint/2010/main" val="18456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Φτάνοντας</a:t>
            </a:r>
            <a:r>
              <a:rPr lang="el-GR" baseline="0" dirty="0"/>
              <a:t> στα πιο ενδιαφέροντα, τ</a:t>
            </a:r>
            <a:r>
              <a:rPr lang="el-GR" dirty="0"/>
              <a:t>ο 1950</a:t>
            </a:r>
            <a:r>
              <a:rPr lang="el-GR" baseline="0" dirty="0"/>
              <a:t> αναπτύχθηκε η αναλυτική μεθοδολογία, σκοπός της οποίας είναι η διερεύνηση αιτιών και συσχετίσεων που καθορίζουν τη κατανομή ενός νοσήματος στο πληθυσμό.</a:t>
            </a:r>
          </a:p>
          <a:p>
            <a:r>
              <a:rPr lang="el-GR" baseline="0" dirty="0"/>
              <a:t>Ο κλάδος αυτός αναπτύχθηκε χάρη στις έρευνες για τη συσχέτιση μεταξύ του καρκίνου το πνεύμονα και του καπνίσματος και έχει γνωρίσει μεγάλη ανάπτυξη. Η αναλυτική επιδημιολογία εντοπίζει πιθανές αιτιολογικές σχέσεις, οι οποίες διερευνώνται και επιβεβαιώνονται από άλλους τύπους έρευνας.</a:t>
            </a:r>
          </a:p>
        </p:txBody>
      </p:sp>
      <p:sp>
        <p:nvSpPr>
          <p:cNvPr id="4" name="Slide Number Placeholder 3"/>
          <p:cNvSpPr>
            <a:spLocks noGrp="1"/>
          </p:cNvSpPr>
          <p:nvPr>
            <p:ph type="sldNum" sz="quarter" idx="10"/>
          </p:nvPr>
        </p:nvSpPr>
        <p:spPr/>
        <p:txBody>
          <a:bodyPr/>
          <a:lstStyle/>
          <a:p>
            <a:fld id="{F934ABE5-D03A-1941-B733-E644DA05EE8E}" type="slidenum">
              <a:rPr lang="en-US" smtClean="0"/>
              <a:t>10</a:t>
            </a:fld>
            <a:endParaRPr lang="en-US"/>
          </a:p>
        </p:txBody>
      </p:sp>
    </p:spTree>
    <p:extLst>
      <p:ext uri="{BB962C8B-B14F-4D97-AF65-F5344CB8AC3E}">
        <p14:creationId xmlns:p14="http://schemas.microsoft.com/office/powerpoint/2010/main" val="3907515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επόμενο βήμα έγινε το 1970, με</a:t>
            </a:r>
            <a:r>
              <a:rPr lang="el-GR" baseline="0" dirty="0"/>
              <a:t> την πειραματική επιδημιολογία. Εδώ η επιδημιολογία επεκτάθηκε και δημιούργησε τη μεθοδολογία του κλινικού πειράματος, δηλαδή των παρεμβατικών μελετών, που περιλαμβάνουν και της τυχαιοποιημένες ελεγχόμενες κλινικές δοκιμές ώστε να συγκριθεί η αποτελεσματικότητα και η ασφάλεια των διαφόρων θεραπευτικών πρωτοκόλλων.</a:t>
            </a:r>
            <a:endParaRPr lang="en-US" dirty="0"/>
          </a:p>
        </p:txBody>
      </p:sp>
      <p:sp>
        <p:nvSpPr>
          <p:cNvPr id="4" name="Slide Number Placeholder 3"/>
          <p:cNvSpPr>
            <a:spLocks noGrp="1"/>
          </p:cNvSpPr>
          <p:nvPr>
            <p:ph type="sldNum" sz="quarter" idx="10"/>
          </p:nvPr>
        </p:nvSpPr>
        <p:spPr/>
        <p:txBody>
          <a:bodyPr/>
          <a:lstStyle/>
          <a:p>
            <a:fld id="{F934ABE5-D03A-1941-B733-E644DA05EE8E}" type="slidenum">
              <a:rPr lang="en-US" smtClean="0"/>
              <a:t>11</a:t>
            </a:fld>
            <a:endParaRPr lang="en-US"/>
          </a:p>
        </p:txBody>
      </p:sp>
    </p:spTree>
    <p:extLst>
      <p:ext uri="{BB962C8B-B14F-4D97-AF65-F5344CB8AC3E}">
        <p14:creationId xmlns:p14="http://schemas.microsoft.com/office/powerpoint/2010/main" val="643953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B119F9A-0221-48B2-A218-C2C968B2D834}" type="datetime2">
              <a:rPr lang="en-US" smtClean="0"/>
              <a:t>Wednesday, April 18, 2018</a:t>
            </a:fld>
            <a:endParaRPr lang="en-US"/>
          </a:p>
        </p:txBody>
      </p:sp>
      <p:sp>
        <p:nvSpPr>
          <p:cNvPr id="5" name="Footer Placeholder 4"/>
          <p:cNvSpPr>
            <a:spLocks noGrp="1"/>
          </p:cNvSpPr>
          <p:nvPr>
            <p:ph type="ftr" sz="quarter" idx="11"/>
          </p:nvPr>
        </p:nvSpPr>
        <p:spPr/>
        <p:txBody>
          <a:bodyPr/>
          <a:lstStyle/>
          <a:p>
            <a:r>
              <a:rPr lang="en-US"/>
              <a:t>Epidemiology</a:t>
            </a:r>
          </a:p>
        </p:txBody>
      </p:sp>
      <p:sp>
        <p:nvSpPr>
          <p:cNvPr id="6" name="Slide Number Placeholder 5"/>
          <p:cNvSpPr>
            <a:spLocks noGrp="1"/>
          </p:cNvSpPr>
          <p:nvPr>
            <p:ph type="sldNum" sz="quarter" idx="12"/>
          </p:nvPr>
        </p:nvSpPr>
        <p:spPr/>
        <p:txBody>
          <a:bodyPr/>
          <a:lstStyle/>
          <a:p>
            <a:fld id="{0BD60FB4-2462-0B45-ABF8-4A7A395BF1FA}" type="slidenum">
              <a:rPr lang="en-US" smtClean="0"/>
              <a:t>‹#›</a:t>
            </a:fld>
            <a:endParaRPr lang="en-US"/>
          </a:p>
        </p:txBody>
      </p:sp>
    </p:spTree>
    <p:extLst>
      <p:ext uri="{BB962C8B-B14F-4D97-AF65-F5344CB8AC3E}">
        <p14:creationId xmlns:p14="http://schemas.microsoft.com/office/powerpoint/2010/main" val="345649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F6541B-9815-42FC-AB2C-5E1961266F1C}" type="datetime2">
              <a:rPr lang="en-US" smtClean="0"/>
              <a:t>Wednesday, April 18, 2018</a:t>
            </a:fld>
            <a:endParaRPr lang="en-US"/>
          </a:p>
        </p:txBody>
      </p:sp>
      <p:sp>
        <p:nvSpPr>
          <p:cNvPr id="5" name="Footer Placeholder 4"/>
          <p:cNvSpPr>
            <a:spLocks noGrp="1"/>
          </p:cNvSpPr>
          <p:nvPr>
            <p:ph type="ftr" sz="quarter" idx="11"/>
          </p:nvPr>
        </p:nvSpPr>
        <p:spPr/>
        <p:txBody>
          <a:bodyPr/>
          <a:lstStyle/>
          <a:p>
            <a:r>
              <a:rPr lang="en-US"/>
              <a:t>Epidemiology</a:t>
            </a:r>
          </a:p>
        </p:txBody>
      </p:sp>
      <p:sp>
        <p:nvSpPr>
          <p:cNvPr id="6" name="Slide Number Placeholder 5"/>
          <p:cNvSpPr>
            <a:spLocks noGrp="1"/>
          </p:cNvSpPr>
          <p:nvPr>
            <p:ph type="sldNum" sz="quarter" idx="12"/>
          </p:nvPr>
        </p:nvSpPr>
        <p:spPr/>
        <p:txBody>
          <a:bodyPr/>
          <a:lstStyle/>
          <a:p>
            <a:fld id="{0BD60FB4-2462-0B45-ABF8-4A7A395BF1FA}" type="slidenum">
              <a:rPr lang="en-US" smtClean="0"/>
              <a:t>‹#›</a:t>
            </a:fld>
            <a:endParaRPr lang="en-US"/>
          </a:p>
        </p:txBody>
      </p:sp>
    </p:spTree>
    <p:extLst>
      <p:ext uri="{BB962C8B-B14F-4D97-AF65-F5344CB8AC3E}">
        <p14:creationId xmlns:p14="http://schemas.microsoft.com/office/powerpoint/2010/main" val="361505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2575890-550A-496C-A24B-AD1B64DFE85D}" type="datetime2">
              <a:rPr lang="en-US" smtClean="0"/>
              <a:t>Wednesday, April 18, 2018</a:t>
            </a:fld>
            <a:endParaRPr lang="en-US"/>
          </a:p>
        </p:txBody>
      </p:sp>
      <p:sp>
        <p:nvSpPr>
          <p:cNvPr id="5" name="Footer Placeholder 4"/>
          <p:cNvSpPr>
            <a:spLocks noGrp="1"/>
          </p:cNvSpPr>
          <p:nvPr>
            <p:ph type="ftr" sz="quarter" idx="11"/>
          </p:nvPr>
        </p:nvSpPr>
        <p:spPr/>
        <p:txBody>
          <a:bodyPr/>
          <a:lstStyle/>
          <a:p>
            <a:r>
              <a:rPr lang="en-US"/>
              <a:t>Epidemiology</a:t>
            </a:r>
          </a:p>
        </p:txBody>
      </p:sp>
      <p:sp>
        <p:nvSpPr>
          <p:cNvPr id="6" name="Slide Number Placeholder 5"/>
          <p:cNvSpPr>
            <a:spLocks noGrp="1"/>
          </p:cNvSpPr>
          <p:nvPr>
            <p:ph type="sldNum" sz="quarter" idx="12"/>
          </p:nvPr>
        </p:nvSpPr>
        <p:spPr/>
        <p:txBody>
          <a:bodyPr/>
          <a:lstStyle/>
          <a:p>
            <a:fld id="{0BD60FB4-2462-0B45-ABF8-4A7A395BF1FA}" type="slidenum">
              <a:rPr lang="en-US" smtClean="0"/>
              <a:t>‹#›</a:t>
            </a:fld>
            <a:endParaRPr lang="en-US"/>
          </a:p>
        </p:txBody>
      </p:sp>
    </p:spTree>
    <p:extLst>
      <p:ext uri="{BB962C8B-B14F-4D97-AF65-F5344CB8AC3E}">
        <p14:creationId xmlns:p14="http://schemas.microsoft.com/office/powerpoint/2010/main" val="160227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5C3826-076F-4AC2-BD89-9C3521D6B020}" type="datetime2">
              <a:rPr lang="en-US" smtClean="0"/>
              <a:t>Wednesday, April 18, 2018</a:t>
            </a:fld>
            <a:endParaRPr lang="en-US"/>
          </a:p>
        </p:txBody>
      </p:sp>
      <p:sp>
        <p:nvSpPr>
          <p:cNvPr id="5" name="Footer Placeholder 4"/>
          <p:cNvSpPr>
            <a:spLocks noGrp="1"/>
          </p:cNvSpPr>
          <p:nvPr>
            <p:ph type="ftr" sz="quarter" idx="11"/>
          </p:nvPr>
        </p:nvSpPr>
        <p:spPr/>
        <p:txBody>
          <a:bodyPr/>
          <a:lstStyle/>
          <a:p>
            <a:r>
              <a:rPr lang="en-US"/>
              <a:t>Epidemiology</a:t>
            </a:r>
          </a:p>
        </p:txBody>
      </p:sp>
      <p:sp>
        <p:nvSpPr>
          <p:cNvPr id="6" name="Slide Number Placeholder 5"/>
          <p:cNvSpPr>
            <a:spLocks noGrp="1"/>
          </p:cNvSpPr>
          <p:nvPr>
            <p:ph type="sldNum" sz="quarter" idx="12"/>
          </p:nvPr>
        </p:nvSpPr>
        <p:spPr/>
        <p:txBody>
          <a:bodyPr/>
          <a:lstStyle/>
          <a:p>
            <a:fld id="{0BD60FB4-2462-0B45-ABF8-4A7A395BF1FA}" type="slidenum">
              <a:rPr lang="en-US" smtClean="0"/>
              <a:t>‹#›</a:t>
            </a:fld>
            <a:endParaRPr lang="en-US"/>
          </a:p>
        </p:txBody>
      </p:sp>
    </p:spTree>
    <p:extLst>
      <p:ext uri="{BB962C8B-B14F-4D97-AF65-F5344CB8AC3E}">
        <p14:creationId xmlns:p14="http://schemas.microsoft.com/office/powerpoint/2010/main" val="55843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20E58E4-2167-4DDA-B8E8-621E5FA1B588}" type="datetime2">
              <a:rPr lang="en-US" smtClean="0"/>
              <a:t>Wednesday, April 18, 2018</a:t>
            </a:fld>
            <a:endParaRPr lang="en-US"/>
          </a:p>
        </p:txBody>
      </p:sp>
      <p:sp>
        <p:nvSpPr>
          <p:cNvPr id="5" name="Footer Placeholder 4"/>
          <p:cNvSpPr>
            <a:spLocks noGrp="1"/>
          </p:cNvSpPr>
          <p:nvPr>
            <p:ph type="ftr" sz="quarter" idx="11"/>
          </p:nvPr>
        </p:nvSpPr>
        <p:spPr/>
        <p:txBody>
          <a:bodyPr/>
          <a:lstStyle/>
          <a:p>
            <a:r>
              <a:rPr lang="en-US"/>
              <a:t>Epidemiology</a:t>
            </a:r>
          </a:p>
        </p:txBody>
      </p:sp>
      <p:sp>
        <p:nvSpPr>
          <p:cNvPr id="6" name="Slide Number Placeholder 5"/>
          <p:cNvSpPr>
            <a:spLocks noGrp="1"/>
          </p:cNvSpPr>
          <p:nvPr>
            <p:ph type="sldNum" sz="quarter" idx="12"/>
          </p:nvPr>
        </p:nvSpPr>
        <p:spPr/>
        <p:txBody>
          <a:bodyPr/>
          <a:lstStyle/>
          <a:p>
            <a:fld id="{0BD60FB4-2462-0B45-ABF8-4A7A395BF1FA}" type="slidenum">
              <a:rPr lang="en-US" smtClean="0"/>
              <a:t>‹#›</a:t>
            </a:fld>
            <a:endParaRPr lang="en-US"/>
          </a:p>
        </p:txBody>
      </p:sp>
    </p:spTree>
    <p:extLst>
      <p:ext uri="{BB962C8B-B14F-4D97-AF65-F5344CB8AC3E}">
        <p14:creationId xmlns:p14="http://schemas.microsoft.com/office/powerpoint/2010/main" val="281716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2F0310D-B4AC-4799-BCE6-20890074C2F7}"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a:t>
            </a:fld>
            <a:endParaRPr lang="en-US"/>
          </a:p>
        </p:txBody>
      </p:sp>
    </p:spTree>
    <p:extLst>
      <p:ext uri="{BB962C8B-B14F-4D97-AF65-F5344CB8AC3E}">
        <p14:creationId xmlns:p14="http://schemas.microsoft.com/office/powerpoint/2010/main" val="58281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6FA6FC0-C9A9-4103-A0AD-FEC4F23F644E}" type="datetime2">
              <a:rPr lang="en-US" smtClean="0"/>
              <a:t>Wednesday, April 18, 2018</a:t>
            </a:fld>
            <a:endParaRPr lang="en-US"/>
          </a:p>
        </p:txBody>
      </p:sp>
      <p:sp>
        <p:nvSpPr>
          <p:cNvPr id="8" name="Footer Placeholder 7"/>
          <p:cNvSpPr>
            <a:spLocks noGrp="1"/>
          </p:cNvSpPr>
          <p:nvPr>
            <p:ph type="ftr" sz="quarter" idx="11"/>
          </p:nvPr>
        </p:nvSpPr>
        <p:spPr/>
        <p:txBody>
          <a:bodyPr/>
          <a:lstStyle/>
          <a:p>
            <a:r>
              <a:rPr lang="en-US"/>
              <a:t>Epidemiology</a:t>
            </a:r>
          </a:p>
        </p:txBody>
      </p:sp>
      <p:sp>
        <p:nvSpPr>
          <p:cNvPr id="9" name="Slide Number Placeholder 8"/>
          <p:cNvSpPr>
            <a:spLocks noGrp="1"/>
          </p:cNvSpPr>
          <p:nvPr>
            <p:ph type="sldNum" sz="quarter" idx="12"/>
          </p:nvPr>
        </p:nvSpPr>
        <p:spPr/>
        <p:txBody>
          <a:bodyPr/>
          <a:lstStyle/>
          <a:p>
            <a:fld id="{0BD60FB4-2462-0B45-ABF8-4A7A395BF1FA}" type="slidenum">
              <a:rPr lang="en-US" smtClean="0"/>
              <a:t>‹#›</a:t>
            </a:fld>
            <a:endParaRPr lang="en-US"/>
          </a:p>
        </p:txBody>
      </p:sp>
    </p:spTree>
    <p:extLst>
      <p:ext uri="{BB962C8B-B14F-4D97-AF65-F5344CB8AC3E}">
        <p14:creationId xmlns:p14="http://schemas.microsoft.com/office/powerpoint/2010/main" val="338964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9CF6FFB-E604-4A59-A9D4-559BCCD83DF2}" type="datetime2">
              <a:rPr lang="en-US" smtClean="0"/>
              <a:t>Wednesday, April 18, 2018</a:t>
            </a:fld>
            <a:endParaRPr lang="en-US"/>
          </a:p>
        </p:txBody>
      </p:sp>
      <p:sp>
        <p:nvSpPr>
          <p:cNvPr id="4" name="Footer Placeholder 3"/>
          <p:cNvSpPr>
            <a:spLocks noGrp="1"/>
          </p:cNvSpPr>
          <p:nvPr>
            <p:ph type="ftr" sz="quarter" idx="11"/>
          </p:nvPr>
        </p:nvSpPr>
        <p:spPr/>
        <p:txBody>
          <a:bodyPr/>
          <a:lstStyle/>
          <a:p>
            <a:r>
              <a:rPr lang="en-US"/>
              <a:t>Epidemiology</a:t>
            </a:r>
          </a:p>
        </p:txBody>
      </p:sp>
      <p:sp>
        <p:nvSpPr>
          <p:cNvPr id="5" name="Slide Number Placeholder 4"/>
          <p:cNvSpPr>
            <a:spLocks noGrp="1"/>
          </p:cNvSpPr>
          <p:nvPr>
            <p:ph type="sldNum" sz="quarter" idx="12"/>
          </p:nvPr>
        </p:nvSpPr>
        <p:spPr/>
        <p:txBody>
          <a:bodyPr/>
          <a:lstStyle/>
          <a:p>
            <a:fld id="{0BD60FB4-2462-0B45-ABF8-4A7A395BF1FA}" type="slidenum">
              <a:rPr lang="en-US" smtClean="0"/>
              <a:t>‹#›</a:t>
            </a:fld>
            <a:endParaRPr lang="en-US"/>
          </a:p>
        </p:txBody>
      </p:sp>
    </p:spTree>
    <p:extLst>
      <p:ext uri="{BB962C8B-B14F-4D97-AF65-F5344CB8AC3E}">
        <p14:creationId xmlns:p14="http://schemas.microsoft.com/office/powerpoint/2010/main" val="355325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9AF3D-E697-4700-87CE-F53E8C76CE13}" type="datetime2">
              <a:rPr lang="en-US" smtClean="0"/>
              <a:t>Wednesday, April 18, 2018</a:t>
            </a:fld>
            <a:endParaRPr lang="en-US"/>
          </a:p>
        </p:txBody>
      </p:sp>
      <p:sp>
        <p:nvSpPr>
          <p:cNvPr id="3" name="Footer Placeholder 2"/>
          <p:cNvSpPr>
            <a:spLocks noGrp="1"/>
          </p:cNvSpPr>
          <p:nvPr>
            <p:ph type="ftr" sz="quarter" idx="11"/>
          </p:nvPr>
        </p:nvSpPr>
        <p:spPr/>
        <p:txBody>
          <a:bodyPr/>
          <a:lstStyle/>
          <a:p>
            <a:r>
              <a:rPr lang="en-US"/>
              <a:t>Epidemiology</a:t>
            </a:r>
          </a:p>
        </p:txBody>
      </p:sp>
      <p:sp>
        <p:nvSpPr>
          <p:cNvPr id="4" name="Slide Number Placeholder 3"/>
          <p:cNvSpPr>
            <a:spLocks noGrp="1"/>
          </p:cNvSpPr>
          <p:nvPr>
            <p:ph type="sldNum" sz="quarter" idx="12"/>
          </p:nvPr>
        </p:nvSpPr>
        <p:spPr/>
        <p:txBody>
          <a:bodyPr/>
          <a:lstStyle/>
          <a:p>
            <a:fld id="{0BD60FB4-2462-0B45-ABF8-4A7A395BF1FA}" type="slidenum">
              <a:rPr lang="en-US" smtClean="0"/>
              <a:t>‹#›</a:t>
            </a:fld>
            <a:endParaRPr lang="en-US"/>
          </a:p>
        </p:txBody>
      </p:sp>
    </p:spTree>
    <p:extLst>
      <p:ext uri="{BB962C8B-B14F-4D97-AF65-F5344CB8AC3E}">
        <p14:creationId xmlns:p14="http://schemas.microsoft.com/office/powerpoint/2010/main" val="48211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3BF0121-3ED8-40AF-8C4A-3B717CFA8F64}"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a:t>
            </a:fld>
            <a:endParaRPr lang="en-US"/>
          </a:p>
        </p:txBody>
      </p:sp>
    </p:spTree>
    <p:extLst>
      <p:ext uri="{BB962C8B-B14F-4D97-AF65-F5344CB8AC3E}">
        <p14:creationId xmlns:p14="http://schemas.microsoft.com/office/powerpoint/2010/main" val="316380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DA4653B-EF2B-4A16-B16E-6879A6EB91B5}"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a:t>
            </a:fld>
            <a:endParaRPr lang="en-US"/>
          </a:p>
        </p:txBody>
      </p:sp>
    </p:spTree>
    <p:extLst>
      <p:ext uri="{BB962C8B-B14F-4D97-AF65-F5344CB8AC3E}">
        <p14:creationId xmlns:p14="http://schemas.microsoft.com/office/powerpoint/2010/main" val="64327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solidFill>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noFill/>
          <a:ln w="19050">
            <a:noFill/>
          </a:ln>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FDB5F-5C9A-4104-80A8-F21C915B1B8A}" type="datetime2">
              <a:rPr lang="en-US" smtClean="0"/>
              <a:t>Wednesday, April 18, 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Epidemiology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60FB4-2462-0B45-ABF8-4A7A395BF1FA}" type="slidenum">
              <a:rPr lang="en-US" smtClean="0"/>
              <a:t>‹#›</a:t>
            </a:fld>
            <a:endParaRPr lang="en-US"/>
          </a:p>
        </p:txBody>
      </p:sp>
    </p:spTree>
    <p:extLst>
      <p:ext uri="{BB962C8B-B14F-4D97-AF65-F5344CB8AC3E}">
        <p14:creationId xmlns:p14="http://schemas.microsoft.com/office/powerpoint/2010/main" val="89267087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243957" y="5061347"/>
            <a:ext cx="1976243" cy="1477565"/>
          </a:xfrm>
          <a:prstGeom prst="rect">
            <a:avLst/>
          </a:prstGeom>
        </p:spPr>
      </p:pic>
      <p:sp>
        <p:nvSpPr>
          <p:cNvPr id="2" name="Title 1"/>
          <p:cNvSpPr>
            <a:spLocks noGrp="1"/>
          </p:cNvSpPr>
          <p:nvPr>
            <p:ph type="ctrTitle"/>
          </p:nvPr>
        </p:nvSpPr>
        <p:spPr>
          <a:xfrm>
            <a:off x="740331" y="3115962"/>
            <a:ext cx="7772400" cy="1470025"/>
          </a:xfrm>
          <a:noFill/>
        </p:spPr>
        <p:txBody>
          <a:bodyPr>
            <a:normAutofit/>
          </a:bodyPr>
          <a:lstStyle/>
          <a:p>
            <a:r>
              <a:rPr lang="el-GR" b="1" dirty="0">
                <a:solidFill>
                  <a:schemeClr val="tx1"/>
                </a:solidFill>
              </a:rPr>
              <a:t>Εισαγωγή στην Επιδημιολογία</a:t>
            </a:r>
            <a:endParaRPr lang="en-US" b="1" dirty="0">
              <a:solidFill>
                <a:schemeClr val="tx1"/>
              </a:solidFill>
            </a:endParaRPr>
          </a:p>
        </p:txBody>
      </p:sp>
      <p:sp>
        <p:nvSpPr>
          <p:cNvPr id="3" name="Subtitle 2"/>
          <p:cNvSpPr>
            <a:spLocks noGrp="1"/>
          </p:cNvSpPr>
          <p:nvPr>
            <p:ph type="subTitle" idx="1"/>
          </p:nvPr>
        </p:nvSpPr>
        <p:spPr>
          <a:xfrm>
            <a:off x="776127" y="4970321"/>
            <a:ext cx="7591746" cy="901758"/>
          </a:xfrm>
        </p:spPr>
        <p:txBody>
          <a:bodyPr>
            <a:normAutofit/>
          </a:bodyPr>
          <a:lstStyle/>
          <a:p>
            <a:r>
              <a:rPr lang="el-GR" sz="2400" dirty="0"/>
              <a:t>Απόστολος Μπελούκας</a:t>
            </a:r>
          </a:p>
          <a:p>
            <a:r>
              <a:rPr lang="el-GR" sz="2000" dirty="0"/>
              <a:t>Επικ. </a:t>
            </a:r>
            <a:r>
              <a:rPr lang="el-GR" sz="2000" dirty="0" smtClean="0"/>
              <a:t>Καθηγητής</a:t>
            </a:r>
            <a:endParaRPr lang="el-GR" sz="2000"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80918" bIns="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2526985" y="2011632"/>
            <a:ext cx="409002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Πρόγραμμα </a:t>
            </a:r>
            <a:r>
              <a:rPr kumimoji="0" lang="el-GR"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Μεταπτυχιακών Σπουδών</a:t>
            </a:r>
            <a:endPar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Arial" panose="020B0604020202020204" pitchFamily="34" charset="0"/>
            </a:endParaRPr>
          </a:p>
          <a:p>
            <a:pPr lvl="0" algn="ctr" defTabSz="914400" eaLnBrk="0" fontAlgn="base" hangingPunct="0">
              <a:spcBef>
                <a:spcPct val="0"/>
              </a:spcBef>
              <a:spcAft>
                <a:spcPct val="0"/>
              </a:spcAft>
            </a:pPr>
            <a:r>
              <a:rPr lang="el-GR" altLang="en-US" sz="2000" dirty="0">
                <a:latin typeface="Arial" panose="020B0604020202020204" pitchFamily="34" charset="0"/>
                <a:ea typeface="Times New Roman" panose="02020603050405020304" pitchFamily="18" charset="0"/>
              </a:rPr>
              <a:t>«Τεχνικές Οπτομετρικού Ελέγχου»</a:t>
            </a:r>
            <a:endParaRPr kumimoji="0" lang="el-GR" altLang="en-US" sz="2000" b="0" i="0" u="none" strike="noStrike" cap="none" normalizeH="0" baseline="0" dirty="0">
              <a:ln>
                <a:noFill/>
              </a:ln>
              <a:solidFill>
                <a:schemeClr val="tx1"/>
              </a:solidFill>
              <a:effectLst/>
              <a:latin typeface="Arial" panose="020B0604020202020204" pitchFamily="34" charset="0"/>
            </a:endParaRPr>
          </a:p>
        </p:txBody>
      </p:sp>
      <p:sp>
        <p:nvSpPr>
          <p:cNvPr id="10" name="Date Placeholder 9"/>
          <p:cNvSpPr>
            <a:spLocks noGrp="1"/>
          </p:cNvSpPr>
          <p:nvPr>
            <p:ph type="dt" sz="half" idx="10"/>
          </p:nvPr>
        </p:nvSpPr>
        <p:spPr/>
        <p:txBody>
          <a:bodyPr/>
          <a:lstStyle/>
          <a:p>
            <a:fld id="{CA7EB7F7-82AA-40DA-980F-130062442F2A}" type="datetime2">
              <a:rPr lang="en-US" smtClean="0"/>
              <a:t>Wednesday, April 18, 2018</a:t>
            </a:fld>
            <a:endParaRPr lang="en-US" dirty="0"/>
          </a:p>
        </p:txBody>
      </p:sp>
      <p:sp>
        <p:nvSpPr>
          <p:cNvPr id="11" name="Footer Placeholder 10"/>
          <p:cNvSpPr>
            <a:spLocks noGrp="1"/>
          </p:cNvSpPr>
          <p:nvPr>
            <p:ph type="ftr" sz="quarter" idx="11"/>
          </p:nvPr>
        </p:nvSpPr>
        <p:spPr/>
        <p:txBody>
          <a:bodyPr/>
          <a:lstStyle/>
          <a:p>
            <a:r>
              <a:rPr lang="en-US"/>
              <a:t>Epidemiology</a:t>
            </a:r>
          </a:p>
        </p:txBody>
      </p:sp>
      <p:sp>
        <p:nvSpPr>
          <p:cNvPr id="12" name="Slide Number Placeholder 11"/>
          <p:cNvSpPr>
            <a:spLocks noGrp="1"/>
          </p:cNvSpPr>
          <p:nvPr>
            <p:ph type="sldNum" sz="quarter" idx="12"/>
          </p:nvPr>
        </p:nvSpPr>
        <p:spPr/>
        <p:txBody>
          <a:bodyPr/>
          <a:lstStyle/>
          <a:p>
            <a:fld id="{0BD60FB4-2462-0B45-ABF8-4A7A395BF1FA}" type="slidenum">
              <a:rPr lang="en-US" smtClean="0"/>
              <a:t>1</a:t>
            </a:fld>
            <a:endParaRPr lang="en-US"/>
          </a:p>
        </p:txBody>
      </p:sp>
      <p:pic>
        <p:nvPicPr>
          <p:cNvPr id="13" name="Untitled-2.pdf"/>
          <p:cNvPicPr/>
          <p:nvPr/>
        </p:nvPicPr>
        <p:blipFill>
          <a:blip r:embed="rId4" cstate="print"/>
          <a:srcRect l="-992" b="82677"/>
          <a:stretch>
            <a:fillRect/>
          </a:stretch>
        </p:blipFill>
        <p:spPr bwMode="auto">
          <a:xfrm>
            <a:off x="571500" y="11654"/>
            <a:ext cx="7941231" cy="1849755"/>
          </a:xfrm>
          <a:prstGeom prst="rect">
            <a:avLst/>
          </a:prstGeom>
          <a:noFill/>
        </p:spPr>
      </p:pic>
    </p:spTree>
    <p:extLst>
      <p:ext uri="{BB962C8B-B14F-4D97-AF65-F5344CB8AC3E}">
        <p14:creationId xmlns:p14="http://schemas.microsoft.com/office/powerpoint/2010/main" val="2396319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Αναλυτικη επιδημιολογία</a:t>
            </a:r>
            <a:endParaRPr lang="en-US" dirty="0"/>
          </a:p>
        </p:txBody>
      </p:sp>
      <p:sp>
        <p:nvSpPr>
          <p:cNvPr id="3" name="Content Placeholder 2"/>
          <p:cNvSpPr>
            <a:spLocks noGrp="1"/>
          </p:cNvSpPr>
          <p:nvPr>
            <p:ph idx="1"/>
          </p:nvPr>
        </p:nvSpPr>
        <p:spPr>
          <a:xfrm>
            <a:off x="457199" y="1927654"/>
            <a:ext cx="8509085" cy="4400490"/>
          </a:xfrm>
        </p:spPr>
        <p:txBody>
          <a:bodyPr>
            <a:normAutofit/>
          </a:bodyPr>
          <a:lstStyle/>
          <a:p>
            <a:r>
              <a:rPr lang="en-GB" sz="2800" dirty="0"/>
              <a:t>Analytical epidemiology (1950)</a:t>
            </a:r>
            <a:endParaRPr lang="el-GR" sz="2800" dirty="0"/>
          </a:p>
          <a:p>
            <a:r>
              <a:rPr lang="el-GR" sz="2800" dirty="0"/>
              <a:t>Η αναλυτική επιδημιολογία  διερευνά και προσδιορίζει</a:t>
            </a:r>
            <a:r>
              <a:rPr lang="en-GB" sz="2800" dirty="0"/>
              <a:t> </a:t>
            </a:r>
            <a:r>
              <a:rPr lang="el-GR" sz="2800" dirty="0">
                <a:solidFill>
                  <a:srgbClr val="FF0000"/>
                </a:solidFill>
              </a:rPr>
              <a:t>παράγοντες</a:t>
            </a:r>
            <a:r>
              <a:rPr lang="el-GR" sz="2800" dirty="0"/>
              <a:t> ή τις </a:t>
            </a:r>
            <a:r>
              <a:rPr lang="el-GR" sz="2800" dirty="0">
                <a:solidFill>
                  <a:srgbClr val="FF0000"/>
                </a:solidFill>
              </a:rPr>
              <a:t>αιτίες</a:t>
            </a:r>
            <a:r>
              <a:rPr lang="el-GR" sz="2800" dirty="0"/>
              <a:t> που </a:t>
            </a:r>
            <a:r>
              <a:rPr lang="el-GR" sz="2800" b="1" dirty="0">
                <a:solidFill>
                  <a:srgbClr val="FF0000"/>
                </a:solidFill>
              </a:rPr>
              <a:t>καθορίζουν</a:t>
            </a:r>
            <a:r>
              <a:rPr lang="el-GR" sz="2800" dirty="0"/>
              <a:t> την κατανομή ενός νοσήματος στο πληθυσμό. </a:t>
            </a:r>
            <a:endParaRPr lang="en-GB" sz="2800" dirty="0"/>
          </a:p>
          <a:p>
            <a:r>
              <a:rPr lang="el-GR" sz="2800" dirty="0"/>
              <a:t>Η μεθοδολογία της αναλυτικής επιδημιολογίας έχει αναπτυχθεί περί το 1950 ως μέρος της έρευνας για το ρόλο του καπνίσματος στην ανάπτυξη του καρκίνου του πνεύμονα. </a:t>
            </a:r>
            <a:endParaRPr lang="en-US" sz="2800"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E7ED97CA-5426-478D-8BAD-C733D0DF8FAE}"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10</a:t>
            </a:fld>
            <a:endParaRPr lang="en-US"/>
          </a:p>
        </p:txBody>
      </p:sp>
    </p:spTree>
    <p:extLst>
      <p:ext uri="{BB962C8B-B14F-4D97-AF65-F5344CB8AC3E}">
        <p14:creationId xmlns:p14="http://schemas.microsoft.com/office/powerpoint/2010/main" val="2795687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Πειραματική επιδημιολογία</a:t>
            </a:r>
            <a:endParaRPr lang="en-US" dirty="0"/>
          </a:p>
        </p:txBody>
      </p:sp>
      <p:sp>
        <p:nvSpPr>
          <p:cNvPr id="3" name="Content Placeholder 2"/>
          <p:cNvSpPr>
            <a:spLocks noGrp="1"/>
          </p:cNvSpPr>
          <p:nvPr>
            <p:ph idx="1"/>
          </p:nvPr>
        </p:nvSpPr>
        <p:spPr/>
        <p:txBody>
          <a:bodyPr>
            <a:normAutofit/>
          </a:bodyPr>
          <a:lstStyle/>
          <a:p>
            <a:r>
              <a:rPr lang="en-GB" sz="2800" dirty="0"/>
              <a:t>Experimental Epidemiology (1970)</a:t>
            </a:r>
          </a:p>
          <a:p>
            <a:r>
              <a:rPr lang="el-GR" sz="2800" dirty="0"/>
              <a:t>Χρήση παρεμβατικών μελετών ή τυχαιοποιημένων ελεγχόμενων κλινικών δοκιμών προκειμένου να συγκριθεί η αποτελεσματικότητα και η ασφάλεια διαφορετικών θεραπευτικών πρωτοκόλλων.</a:t>
            </a:r>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pic>
        <p:nvPicPr>
          <p:cNvPr id="5" name="Picture 4"/>
          <p:cNvPicPr>
            <a:picLocks noChangeAspect="1"/>
          </p:cNvPicPr>
          <p:nvPr/>
        </p:nvPicPr>
        <p:blipFill>
          <a:blip r:embed="rId4"/>
          <a:stretch>
            <a:fillRect/>
          </a:stretch>
        </p:blipFill>
        <p:spPr>
          <a:xfrm>
            <a:off x="2685867" y="4035283"/>
            <a:ext cx="4178422" cy="2507054"/>
          </a:xfrm>
          <a:prstGeom prst="rect">
            <a:avLst/>
          </a:prstGeom>
        </p:spPr>
      </p:pic>
      <p:sp>
        <p:nvSpPr>
          <p:cNvPr id="6" name="Date Placeholder 5"/>
          <p:cNvSpPr>
            <a:spLocks noGrp="1"/>
          </p:cNvSpPr>
          <p:nvPr>
            <p:ph type="dt" sz="half" idx="10"/>
          </p:nvPr>
        </p:nvSpPr>
        <p:spPr/>
        <p:txBody>
          <a:bodyPr/>
          <a:lstStyle/>
          <a:p>
            <a:fld id="{4EAA8B20-2F2A-4DB2-8F4A-4D427CD3E1C2}" type="datetime2">
              <a:rPr lang="en-US" smtClean="0"/>
              <a:t>Wednesday, April 18, 2018</a:t>
            </a:fld>
            <a:endParaRPr lang="en-US"/>
          </a:p>
        </p:txBody>
      </p:sp>
      <p:sp>
        <p:nvSpPr>
          <p:cNvPr id="7" name="Footer Placeholder 6"/>
          <p:cNvSpPr>
            <a:spLocks noGrp="1"/>
          </p:cNvSpPr>
          <p:nvPr>
            <p:ph type="ftr" sz="quarter" idx="11"/>
          </p:nvPr>
        </p:nvSpPr>
        <p:spPr/>
        <p:txBody>
          <a:bodyPr/>
          <a:lstStyle/>
          <a:p>
            <a:r>
              <a:rPr lang="en-US"/>
              <a:t>Epidemiology</a:t>
            </a:r>
          </a:p>
        </p:txBody>
      </p:sp>
      <p:sp>
        <p:nvSpPr>
          <p:cNvPr id="8" name="Slide Number Placeholder 7"/>
          <p:cNvSpPr>
            <a:spLocks noGrp="1"/>
          </p:cNvSpPr>
          <p:nvPr>
            <p:ph type="sldNum" sz="quarter" idx="12"/>
          </p:nvPr>
        </p:nvSpPr>
        <p:spPr/>
        <p:txBody>
          <a:bodyPr/>
          <a:lstStyle/>
          <a:p>
            <a:fld id="{0BD60FB4-2462-0B45-ABF8-4A7A395BF1FA}" type="slidenum">
              <a:rPr lang="en-US" smtClean="0"/>
              <a:t>11</a:t>
            </a:fld>
            <a:endParaRPr lang="en-US"/>
          </a:p>
        </p:txBody>
      </p:sp>
    </p:spTree>
    <p:extLst>
      <p:ext uri="{BB962C8B-B14F-4D97-AF65-F5344CB8AC3E}">
        <p14:creationId xmlns:p14="http://schemas.microsoft.com/office/powerpoint/2010/main" val="3840769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Κλινική Επιδημιολογία</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GB" sz="3000" dirty="0"/>
              <a:t>Clinical epidemiology (1980)</a:t>
            </a:r>
          </a:p>
          <a:p>
            <a:r>
              <a:rPr lang="el-GR" sz="3000" dirty="0"/>
              <a:t>Επικεντρώνεται στην επίλυση προβλημάτων τα οποία έχουν άμεσο ενδιαφέρον για την κλινική πράξη.</a:t>
            </a:r>
          </a:p>
          <a:p>
            <a:pPr lvl="1"/>
            <a:r>
              <a:rPr lang="el-GR" sz="3000" dirty="0"/>
              <a:t>Παράγοντες κινδύνου</a:t>
            </a:r>
          </a:p>
          <a:p>
            <a:pPr lvl="1"/>
            <a:r>
              <a:rPr lang="el-GR" sz="3000" dirty="0"/>
              <a:t>Διαγνωστικές δοκιμασίες</a:t>
            </a:r>
          </a:p>
          <a:p>
            <a:pPr lvl="1"/>
            <a:r>
              <a:rPr lang="el-GR" sz="3000" dirty="0"/>
              <a:t>Προγνωστικοί παράγοντες</a:t>
            </a:r>
          </a:p>
          <a:p>
            <a:pPr lvl="1"/>
            <a:r>
              <a:rPr lang="el-GR" sz="3000" dirty="0"/>
              <a:t>Αποτελεσματικότητα/ασφάλεια παρεμβάσεων</a:t>
            </a:r>
          </a:p>
          <a:p>
            <a:r>
              <a:rPr lang="el-GR" sz="3000" dirty="0"/>
              <a:t>Σκοπός της η δημιουργία κατευθυντήριων οδηγιών βασισμένων σε ενδείξεις</a:t>
            </a:r>
          </a:p>
          <a:p>
            <a:r>
              <a:rPr lang="el-GR" sz="3000" dirty="0"/>
              <a:t>Προσφάτως ονομάζεται: Τεκμηριωμένη ιατρική (Evidence-based </a:t>
            </a:r>
            <a:r>
              <a:rPr lang="en-GB" sz="3000" dirty="0"/>
              <a:t>medicine</a:t>
            </a:r>
            <a:r>
              <a:rPr lang="el-GR" sz="3000" dirty="0"/>
              <a:t>)</a:t>
            </a:r>
          </a:p>
          <a:p>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6" name="Date Placeholder 5"/>
          <p:cNvSpPr>
            <a:spLocks noGrp="1"/>
          </p:cNvSpPr>
          <p:nvPr>
            <p:ph type="dt" sz="half" idx="10"/>
          </p:nvPr>
        </p:nvSpPr>
        <p:spPr/>
        <p:txBody>
          <a:bodyPr/>
          <a:lstStyle/>
          <a:p>
            <a:fld id="{04C973AC-78F6-44CD-BA74-09942DFC68F0}" type="datetime2">
              <a:rPr lang="en-US" smtClean="0"/>
              <a:t>Wednesday, April 18, 2018</a:t>
            </a:fld>
            <a:endParaRPr lang="en-US"/>
          </a:p>
        </p:txBody>
      </p:sp>
      <p:sp>
        <p:nvSpPr>
          <p:cNvPr id="7" name="Footer Placeholder 6"/>
          <p:cNvSpPr>
            <a:spLocks noGrp="1"/>
          </p:cNvSpPr>
          <p:nvPr>
            <p:ph type="ftr" sz="quarter" idx="11"/>
          </p:nvPr>
        </p:nvSpPr>
        <p:spPr/>
        <p:txBody>
          <a:bodyPr/>
          <a:lstStyle/>
          <a:p>
            <a:r>
              <a:rPr lang="en-US"/>
              <a:t>Epidemiology</a:t>
            </a:r>
          </a:p>
        </p:txBody>
      </p:sp>
      <p:sp>
        <p:nvSpPr>
          <p:cNvPr id="8" name="Slide Number Placeholder 7"/>
          <p:cNvSpPr>
            <a:spLocks noGrp="1"/>
          </p:cNvSpPr>
          <p:nvPr>
            <p:ph type="sldNum" sz="quarter" idx="12"/>
          </p:nvPr>
        </p:nvSpPr>
        <p:spPr/>
        <p:txBody>
          <a:bodyPr/>
          <a:lstStyle/>
          <a:p>
            <a:fld id="{0BD60FB4-2462-0B45-ABF8-4A7A395BF1FA}" type="slidenum">
              <a:rPr lang="en-US" smtClean="0"/>
              <a:t>12</a:t>
            </a:fld>
            <a:endParaRPr lang="en-US"/>
          </a:p>
        </p:txBody>
      </p:sp>
    </p:spTree>
    <p:extLst>
      <p:ext uri="{BB962C8B-B14F-4D97-AF65-F5344CB8AC3E}">
        <p14:creationId xmlns:p14="http://schemas.microsoft.com/office/powerpoint/2010/main" val="1823159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Κλινική επιδημιολογία???</a:t>
            </a:r>
            <a:endParaRPr lang="en-US" dirty="0"/>
          </a:p>
        </p:txBody>
      </p:sp>
      <p:sp>
        <p:nvSpPr>
          <p:cNvPr id="3" name="Content Placeholder 2"/>
          <p:cNvSpPr>
            <a:spLocks noGrp="1"/>
          </p:cNvSpPr>
          <p:nvPr>
            <p:ph idx="1"/>
          </p:nvPr>
        </p:nvSpPr>
        <p:spPr/>
        <p:txBody>
          <a:bodyPr/>
          <a:lstStyle/>
          <a:p>
            <a:r>
              <a:rPr lang="el-GR" dirty="0"/>
              <a:t>σ</a:t>
            </a:r>
            <a:endParaRPr lang="en-US" dirty="0"/>
          </a:p>
        </p:txBody>
      </p:sp>
      <p:pic>
        <p:nvPicPr>
          <p:cNvPr id="4" name="Picture 3"/>
          <p:cNvPicPr>
            <a:picLocks noChangeAspect="1"/>
          </p:cNvPicPr>
          <p:nvPr/>
        </p:nvPicPr>
        <p:blipFill>
          <a:blip r:embed="rId2"/>
          <a:stretch>
            <a:fillRect/>
          </a:stretch>
        </p:blipFill>
        <p:spPr>
          <a:xfrm>
            <a:off x="0" y="1753575"/>
            <a:ext cx="9144000" cy="2990218"/>
          </a:xfrm>
          <a:prstGeom prst="rect">
            <a:avLst/>
          </a:prstGeom>
        </p:spPr>
      </p:pic>
      <p:pic>
        <p:nvPicPr>
          <p:cNvPr id="5" name="Picture 4"/>
          <p:cNvPicPr>
            <a:picLocks noChangeAspect="1"/>
          </p:cNvPicPr>
          <p:nvPr/>
        </p:nvPicPr>
        <p:blipFill>
          <a:blip r:embed="rId3"/>
          <a:stretch>
            <a:fillRect/>
          </a:stretch>
        </p:blipFill>
        <p:spPr>
          <a:xfrm>
            <a:off x="6990042" y="122635"/>
            <a:ext cx="1976243" cy="1477565"/>
          </a:xfrm>
          <a:prstGeom prst="rect">
            <a:avLst/>
          </a:prstGeom>
        </p:spPr>
      </p:pic>
      <p:sp>
        <p:nvSpPr>
          <p:cNvPr id="6" name="Date Placeholder 5"/>
          <p:cNvSpPr>
            <a:spLocks noGrp="1"/>
          </p:cNvSpPr>
          <p:nvPr>
            <p:ph type="dt" sz="half" idx="10"/>
          </p:nvPr>
        </p:nvSpPr>
        <p:spPr/>
        <p:txBody>
          <a:bodyPr/>
          <a:lstStyle/>
          <a:p>
            <a:fld id="{A63402A9-4FAB-4A8C-9D98-8E193BDDB731}" type="datetime2">
              <a:rPr lang="en-US" smtClean="0"/>
              <a:t>Wednesday, April 18, 2018</a:t>
            </a:fld>
            <a:endParaRPr lang="en-US"/>
          </a:p>
        </p:txBody>
      </p:sp>
      <p:sp>
        <p:nvSpPr>
          <p:cNvPr id="7" name="Footer Placeholder 6"/>
          <p:cNvSpPr>
            <a:spLocks noGrp="1"/>
          </p:cNvSpPr>
          <p:nvPr>
            <p:ph type="ftr" sz="quarter" idx="11"/>
          </p:nvPr>
        </p:nvSpPr>
        <p:spPr/>
        <p:txBody>
          <a:bodyPr/>
          <a:lstStyle/>
          <a:p>
            <a:r>
              <a:rPr lang="en-US"/>
              <a:t>Epidemiology</a:t>
            </a:r>
          </a:p>
        </p:txBody>
      </p:sp>
      <p:sp>
        <p:nvSpPr>
          <p:cNvPr id="8" name="Slide Number Placeholder 7"/>
          <p:cNvSpPr>
            <a:spLocks noGrp="1"/>
          </p:cNvSpPr>
          <p:nvPr>
            <p:ph type="sldNum" sz="quarter" idx="12"/>
          </p:nvPr>
        </p:nvSpPr>
        <p:spPr/>
        <p:txBody>
          <a:bodyPr/>
          <a:lstStyle/>
          <a:p>
            <a:fld id="{0BD60FB4-2462-0B45-ABF8-4A7A395BF1FA}" type="slidenum">
              <a:rPr lang="en-US" smtClean="0"/>
              <a:t>13</a:t>
            </a:fld>
            <a:endParaRPr lang="en-US"/>
          </a:p>
        </p:txBody>
      </p:sp>
    </p:spTree>
    <p:extLst>
      <p:ext uri="{BB962C8B-B14F-4D97-AF65-F5344CB8AC3E}">
        <p14:creationId xmlns:p14="http://schemas.microsoft.com/office/powerpoint/2010/main" val="2267453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Μοριακή επιδημιολογία</a:t>
            </a:r>
            <a:endParaRPr lang="en-US" dirty="0"/>
          </a:p>
        </p:txBody>
      </p:sp>
      <p:sp>
        <p:nvSpPr>
          <p:cNvPr id="3" name="Content Placeholder 2"/>
          <p:cNvSpPr>
            <a:spLocks noGrp="1"/>
          </p:cNvSpPr>
          <p:nvPr>
            <p:ph idx="1"/>
          </p:nvPr>
        </p:nvSpPr>
        <p:spPr>
          <a:xfrm>
            <a:off x="457200" y="2160575"/>
            <a:ext cx="8229600" cy="3817961"/>
          </a:xfrm>
        </p:spPr>
        <p:txBody>
          <a:bodyPr>
            <a:normAutofit/>
          </a:bodyPr>
          <a:lstStyle/>
          <a:p>
            <a:r>
              <a:rPr lang="en-GB" sz="2800" dirty="0"/>
              <a:t>Molecular epidemiology (1990)</a:t>
            </a:r>
            <a:endParaRPr lang="el-GR" sz="2800" dirty="0"/>
          </a:p>
          <a:p>
            <a:r>
              <a:rPr lang="el-GR" sz="2800" dirty="0"/>
              <a:t>Αποτελεί την εφαρμογή της μεθοδολογίας της επιδημιολογίας στη μελέτη </a:t>
            </a:r>
            <a:r>
              <a:rPr lang="el-GR" sz="2800" b="1" dirty="0"/>
              <a:t>βιολογικών και γενετικών παραμέτρων</a:t>
            </a:r>
            <a:r>
              <a:rPr lang="el-GR" sz="2800" dirty="0"/>
              <a:t> οι οποίες συνδέονται με αυξημένο κίδνυνο εμφάνισης μιας νόσου ή ενός χαρακτηριστικού ή έχουν προγνωστικό ενδιαφέρον.</a:t>
            </a:r>
          </a:p>
          <a:p>
            <a:r>
              <a:rPr lang="el-GR" sz="2800" dirty="0"/>
              <a:t>Αναγκαία λόγω της ραγδαίας προόδου της μοριακής βιολογίας και της γεεντικής.</a:t>
            </a:r>
          </a:p>
          <a:p>
            <a:pPr marL="0" indent="0">
              <a:buNone/>
            </a:pPr>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A92C7935-0DA1-4F75-8AFF-6760E8DC02C5}"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14</a:t>
            </a:fld>
            <a:endParaRPr lang="en-US"/>
          </a:p>
        </p:txBody>
      </p:sp>
    </p:spTree>
    <p:extLst>
      <p:ext uri="{BB962C8B-B14F-4D97-AF65-F5344CB8AC3E}">
        <p14:creationId xmlns:p14="http://schemas.microsoft.com/office/powerpoint/2010/main" val="3352433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a:t>
            </a:r>
          </a:p>
        </p:txBody>
      </p:sp>
      <p:pic>
        <p:nvPicPr>
          <p:cNvPr id="5" name="Picture 4"/>
          <p:cNvPicPr>
            <a:picLocks noChangeAspect="1"/>
          </p:cNvPicPr>
          <p:nvPr/>
        </p:nvPicPr>
        <p:blipFill>
          <a:blip r:embed="rId2"/>
          <a:stretch>
            <a:fillRect/>
          </a:stretch>
        </p:blipFill>
        <p:spPr>
          <a:xfrm>
            <a:off x="0" y="241300"/>
            <a:ext cx="9144000" cy="6355247"/>
          </a:xfrm>
          <a:prstGeom prst="rect">
            <a:avLst/>
          </a:prstGeom>
        </p:spPr>
      </p:pic>
      <p:sp>
        <p:nvSpPr>
          <p:cNvPr id="4" name="Date Placeholder 3"/>
          <p:cNvSpPr>
            <a:spLocks noGrp="1"/>
          </p:cNvSpPr>
          <p:nvPr>
            <p:ph type="dt" sz="half" idx="10"/>
          </p:nvPr>
        </p:nvSpPr>
        <p:spPr/>
        <p:txBody>
          <a:bodyPr/>
          <a:lstStyle/>
          <a:p>
            <a:fld id="{57675BEA-CC3F-4F8C-992C-F8861B4BD2C9}"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15</a:t>
            </a:fld>
            <a:endParaRPr lang="en-US"/>
          </a:p>
        </p:txBody>
      </p:sp>
    </p:spTree>
    <p:extLst>
      <p:ext uri="{BB962C8B-B14F-4D97-AF65-F5344CB8AC3E}">
        <p14:creationId xmlns:p14="http://schemas.microsoft.com/office/powerpoint/2010/main" val="3445565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Στόχοι της επιδημιολογίας</a:t>
            </a:r>
            <a:endParaRPr lang="en-US" dirty="0"/>
          </a:p>
        </p:txBody>
      </p:sp>
      <p:sp>
        <p:nvSpPr>
          <p:cNvPr id="3" name="Content Placeholder 2"/>
          <p:cNvSpPr>
            <a:spLocks noGrp="1"/>
          </p:cNvSpPr>
          <p:nvPr>
            <p:ph idx="1"/>
          </p:nvPr>
        </p:nvSpPr>
        <p:spPr>
          <a:xfrm>
            <a:off x="457200" y="1682088"/>
            <a:ext cx="8229600" cy="4573588"/>
          </a:xfrm>
        </p:spPr>
        <p:txBody>
          <a:bodyPr>
            <a:normAutofit fontScale="92500" lnSpcReduction="20000"/>
          </a:bodyPr>
          <a:lstStyle/>
          <a:p>
            <a:pPr marL="0" indent="0">
              <a:buNone/>
            </a:pPr>
            <a:r>
              <a:rPr lang="el-GR" b="1" dirty="0"/>
              <a:t>Καθοδήγηση της κλινικής πράξης</a:t>
            </a:r>
          </a:p>
          <a:p>
            <a:r>
              <a:rPr lang="el-GR" sz="3000" dirty="0"/>
              <a:t>Μελέτη της </a:t>
            </a:r>
            <a:r>
              <a:rPr lang="el-GR" sz="3000" dirty="0">
                <a:solidFill>
                  <a:srgbClr val="FF0000"/>
                </a:solidFill>
              </a:rPr>
              <a:t>φυσικής πορείας </a:t>
            </a:r>
            <a:r>
              <a:rPr lang="el-GR" sz="3000" dirty="0"/>
              <a:t>και των </a:t>
            </a:r>
            <a:r>
              <a:rPr lang="el-GR" sz="3000" dirty="0">
                <a:solidFill>
                  <a:srgbClr val="FF0000"/>
                </a:solidFill>
              </a:rPr>
              <a:t>αιτιών</a:t>
            </a:r>
            <a:r>
              <a:rPr lang="el-GR" sz="3000" dirty="0"/>
              <a:t> νοσημάτων</a:t>
            </a:r>
          </a:p>
          <a:p>
            <a:r>
              <a:rPr lang="el-GR" sz="3000" dirty="0"/>
              <a:t>Αναγνώριση προδιαθεσικών </a:t>
            </a:r>
            <a:r>
              <a:rPr lang="el-GR" sz="3000" dirty="0">
                <a:solidFill>
                  <a:srgbClr val="FF0000"/>
                </a:solidFill>
              </a:rPr>
              <a:t>παραγόντων</a:t>
            </a:r>
            <a:r>
              <a:rPr lang="el-GR" sz="3000" dirty="0"/>
              <a:t> και </a:t>
            </a:r>
            <a:r>
              <a:rPr lang="el-GR" sz="3000" dirty="0">
                <a:solidFill>
                  <a:srgbClr val="FF0000"/>
                </a:solidFill>
              </a:rPr>
              <a:t>ομάδων υψηλού κινδύνου</a:t>
            </a:r>
          </a:p>
          <a:p>
            <a:r>
              <a:rPr lang="el-GR" sz="3000" dirty="0">
                <a:solidFill>
                  <a:srgbClr val="FF0000"/>
                </a:solidFill>
              </a:rPr>
              <a:t>Πρόληψη</a:t>
            </a:r>
          </a:p>
          <a:p>
            <a:r>
              <a:rPr lang="el-GR" sz="3000" dirty="0"/>
              <a:t>Μελέτη των </a:t>
            </a:r>
            <a:r>
              <a:rPr lang="el-GR" sz="3000" dirty="0">
                <a:solidFill>
                  <a:srgbClr val="FF0000"/>
                </a:solidFill>
              </a:rPr>
              <a:t>διαγνωστικών μέσων </a:t>
            </a:r>
            <a:r>
              <a:rPr lang="el-GR" sz="3000" dirty="0"/>
              <a:t>(ακρίβεια).</a:t>
            </a:r>
          </a:p>
          <a:p>
            <a:r>
              <a:rPr lang="el-GR" sz="3000" dirty="0">
                <a:solidFill>
                  <a:srgbClr val="FF0000"/>
                </a:solidFill>
              </a:rPr>
              <a:t>Προγνωστικοί παράγοντες</a:t>
            </a:r>
          </a:p>
          <a:p>
            <a:r>
              <a:rPr lang="el-GR" sz="3000" dirty="0"/>
              <a:t>Εκτίμηση </a:t>
            </a:r>
            <a:r>
              <a:rPr lang="el-GR" sz="3000" dirty="0">
                <a:solidFill>
                  <a:srgbClr val="FF0000"/>
                </a:solidFill>
              </a:rPr>
              <a:t>αποτελεσματικότητας θεραπειών</a:t>
            </a:r>
          </a:p>
          <a:p>
            <a:r>
              <a:rPr lang="el-GR" sz="3000" dirty="0"/>
              <a:t>Εκτίμηση των </a:t>
            </a:r>
            <a:r>
              <a:rPr lang="el-GR" sz="3000" dirty="0">
                <a:solidFill>
                  <a:srgbClr val="FF0000"/>
                </a:solidFill>
              </a:rPr>
              <a:t>αναγκών της υγείας </a:t>
            </a:r>
            <a:r>
              <a:rPr lang="el-GR" sz="3000" dirty="0"/>
              <a:t>και της </a:t>
            </a:r>
            <a:r>
              <a:rPr lang="el-GR" sz="3000" dirty="0">
                <a:solidFill>
                  <a:srgbClr val="FF0000"/>
                </a:solidFill>
              </a:rPr>
              <a:t>αποτελεσματικότητας</a:t>
            </a:r>
            <a:r>
              <a:rPr lang="el-GR" sz="3000" dirty="0"/>
              <a:t> των υπηρεσιών υγείας</a:t>
            </a:r>
          </a:p>
        </p:txBody>
      </p:sp>
      <p:pic>
        <p:nvPicPr>
          <p:cNvPr id="5" name="Picture 4"/>
          <p:cNvPicPr>
            <a:picLocks noChangeAspect="1"/>
          </p:cNvPicPr>
          <p:nvPr/>
        </p:nvPicPr>
        <p:blipFill>
          <a:blip r:embed="rId3"/>
          <a:stretch>
            <a:fillRect/>
          </a:stretch>
        </p:blipFill>
        <p:spPr>
          <a:xfrm>
            <a:off x="6990042" y="122635"/>
            <a:ext cx="1976243" cy="1477565"/>
          </a:xfrm>
          <a:prstGeom prst="rect">
            <a:avLst/>
          </a:prstGeom>
        </p:spPr>
      </p:pic>
      <p:sp>
        <p:nvSpPr>
          <p:cNvPr id="4" name="Date Placeholder 3"/>
          <p:cNvSpPr>
            <a:spLocks noGrp="1"/>
          </p:cNvSpPr>
          <p:nvPr>
            <p:ph type="dt" sz="half" idx="10"/>
          </p:nvPr>
        </p:nvSpPr>
        <p:spPr/>
        <p:txBody>
          <a:bodyPr/>
          <a:lstStyle/>
          <a:p>
            <a:fld id="{94901A6A-B674-4099-80AB-BD6523EA0F5A}"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16</a:t>
            </a:fld>
            <a:endParaRPr lang="en-US" dirty="0"/>
          </a:p>
        </p:txBody>
      </p:sp>
    </p:spTree>
    <p:extLst>
      <p:ext uri="{BB962C8B-B14F-4D97-AF65-F5344CB8AC3E}">
        <p14:creationId xmlns:p14="http://schemas.microsoft.com/office/powerpoint/2010/main" val="1329261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4734"/>
            <a:ext cx="8229600" cy="1143000"/>
          </a:xfrm>
        </p:spPr>
        <p:txBody>
          <a:bodyPr/>
          <a:lstStyle/>
          <a:p>
            <a:pPr algn="l"/>
            <a:r>
              <a:rPr lang="el-GR" dirty="0"/>
              <a:t>Επιδημιολογικές έννοιες</a:t>
            </a:r>
            <a:endParaRPr lang="en-US" dirty="0"/>
          </a:p>
        </p:txBody>
      </p:sp>
      <p:pic>
        <p:nvPicPr>
          <p:cNvPr id="4" name="Picture 3"/>
          <p:cNvPicPr>
            <a:picLocks noChangeAspect="1"/>
          </p:cNvPicPr>
          <p:nvPr/>
        </p:nvPicPr>
        <p:blipFill>
          <a:blip r:embed="rId3"/>
          <a:stretch>
            <a:fillRect/>
          </a:stretch>
        </p:blipFill>
        <p:spPr>
          <a:xfrm>
            <a:off x="6990042" y="2252731"/>
            <a:ext cx="1976243" cy="1477565"/>
          </a:xfrm>
          <a:prstGeom prst="rect">
            <a:avLst/>
          </a:prstGeom>
        </p:spPr>
      </p:pic>
      <p:sp>
        <p:nvSpPr>
          <p:cNvPr id="3" name="Date Placeholder 2"/>
          <p:cNvSpPr>
            <a:spLocks noGrp="1"/>
          </p:cNvSpPr>
          <p:nvPr>
            <p:ph type="dt" sz="half" idx="10"/>
          </p:nvPr>
        </p:nvSpPr>
        <p:spPr/>
        <p:txBody>
          <a:bodyPr/>
          <a:lstStyle/>
          <a:p>
            <a:fld id="{8B012F37-F563-474C-8EC6-5FEE055E21DA}" type="datetime2">
              <a:rPr lang="en-US" smtClean="0"/>
              <a:t>Wednesday, April 18, 2018</a:t>
            </a:fld>
            <a:endParaRPr lang="en-US"/>
          </a:p>
        </p:txBody>
      </p:sp>
      <p:sp>
        <p:nvSpPr>
          <p:cNvPr id="5" name="Footer Placeholder 4"/>
          <p:cNvSpPr>
            <a:spLocks noGrp="1"/>
          </p:cNvSpPr>
          <p:nvPr>
            <p:ph type="ftr" sz="quarter" idx="11"/>
          </p:nvPr>
        </p:nvSpPr>
        <p:spPr/>
        <p:txBody>
          <a:bodyPr/>
          <a:lstStyle/>
          <a:p>
            <a:r>
              <a:rPr lang="en-US"/>
              <a:t>Epidemiology</a:t>
            </a:r>
          </a:p>
        </p:txBody>
      </p:sp>
      <p:sp>
        <p:nvSpPr>
          <p:cNvPr id="6" name="Slide Number Placeholder 5"/>
          <p:cNvSpPr>
            <a:spLocks noGrp="1"/>
          </p:cNvSpPr>
          <p:nvPr>
            <p:ph type="sldNum" sz="quarter" idx="12"/>
          </p:nvPr>
        </p:nvSpPr>
        <p:spPr/>
        <p:txBody>
          <a:bodyPr/>
          <a:lstStyle/>
          <a:p>
            <a:fld id="{0BD60FB4-2462-0B45-ABF8-4A7A395BF1FA}" type="slidenum">
              <a:rPr lang="en-US" smtClean="0"/>
              <a:t>17</a:t>
            </a:fld>
            <a:endParaRPr lang="en-US"/>
          </a:p>
        </p:txBody>
      </p:sp>
    </p:spTree>
    <p:extLst>
      <p:ext uri="{BB962C8B-B14F-4D97-AF65-F5344CB8AC3E}">
        <p14:creationId xmlns:p14="http://schemas.microsoft.com/office/powerpoint/2010/main" val="3123931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Πληθυσμός</a:t>
            </a:r>
            <a:endParaRPr lang="en-US" dirty="0"/>
          </a:p>
        </p:txBody>
      </p:sp>
      <p:sp>
        <p:nvSpPr>
          <p:cNvPr id="3" name="Content Placeholder 2"/>
          <p:cNvSpPr>
            <a:spLocks noGrp="1"/>
          </p:cNvSpPr>
          <p:nvPr>
            <p:ph idx="1"/>
          </p:nvPr>
        </p:nvSpPr>
        <p:spPr>
          <a:xfrm>
            <a:off x="457200" y="1900453"/>
            <a:ext cx="8229600" cy="4404815"/>
          </a:xfrm>
        </p:spPr>
        <p:txBody>
          <a:bodyPr>
            <a:normAutofit/>
          </a:bodyPr>
          <a:lstStyle/>
          <a:p>
            <a:r>
              <a:rPr lang="el-GR" sz="2800" dirty="0"/>
              <a:t>Πληθυσμός χώρας, πόλης, χωριού κτλ.</a:t>
            </a:r>
          </a:p>
          <a:p>
            <a:r>
              <a:rPr lang="el-GR" sz="2800" dirty="0"/>
              <a:t>Άτομα στα οποία συνέβη κάποιο γεγονός (κατάσταση) που ενδιαφέρει να μελετήσουμε (π.χ. νόσος) σε μια συγκεκριμένη χρονική στιγμή ή περίοδο</a:t>
            </a:r>
          </a:p>
          <a:p>
            <a:r>
              <a:rPr lang="el-GR" sz="2800" dirty="0"/>
              <a:t>Αυτό που μελετάται – κατάσταση, γεγονός, νόσος, θάνατος</a:t>
            </a:r>
          </a:p>
          <a:p>
            <a:r>
              <a:rPr lang="el-GR" sz="2800" dirty="0"/>
              <a:t>Ο πληθυσμός ορίζεται ανάλογα με το σκοπό της επιδημιολογικής έρευνας.</a:t>
            </a:r>
          </a:p>
          <a:p>
            <a:endParaRPr lang="el-GR" dirty="0"/>
          </a:p>
          <a:p>
            <a:endParaRPr lang="el-GR" dirty="0"/>
          </a:p>
          <a:p>
            <a:endParaRPr lang="el-GR" dirty="0"/>
          </a:p>
          <a:p>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3810A21C-4402-40DE-9EC8-AC8A13463CCE}"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dirty="0"/>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18</a:t>
            </a:fld>
            <a:endParaRPr lang="en-US"/>
          </a:p>
        </p:txBody>
      </p:sp>
    </p:spTree>
    <p:extLst>
      <p:ext uri="{BB962C8B-B14F-4D97-AF65-F5344CB8AC3E}">
        <p14:creationId xmlns:p14="http://schemas.microsoft.com/office/powerpoint/2010/main" val="1710384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Δειγματοληψία</a:t>
            </a:r>
            <a:endParaRPr lang="en-US" dirty="0"/>
          </a:p>
        </p:txBody>
      </p:sp>
      <p:sp>
        <p:nvSpPr>
          <p:cNvPr id="3" name="Content Placeholder 2"/>
          <p:cNvSpPr>
            <a:spLocks noGrp="1"/>
          </p:cNvSpPr>
          <p:nvPr>
            <p:ph idx="1"/>
          </p:nvPr>
        </p:nvSpPr>
        <p:spPr>
          <a:xfrm>
            <a:off x="457200" y="2146117"/>
            <a:ext cx="8229600" cy="3408528"/>
          </a:xfrm>
        </p:spPr>
        <p:txBody>
          <a:bodyPr>
            <a:normAutofit/>
          </a:bodyPr>
          <a:lstStyle/>
          <a:p>
            <a:r>
              <a:rPr lang="el-GR" sz="2800" dirty="0"/>
              <a:t>Συνήθως δεν μελετάμε το σύνολο του πληθυσμού, αλλά ένα δείγμα</a:t>
            </a:r>
            <a:r>
              <a:rPr lang="en-GB" sz="2800" dirty="0"/>
              <a:t>.</a:t>
            </a:r>
            <a:endParaRPr lang="el-GR" sz="2800" dirty="0"/>
          </a:p>
          <a:p>
            <a:r>
              <a:rPr lang="el-GR" sz="2800" dirty="0"/>
              <a:t>Το δείγμα πρέπει να είναι αντιπροσωπευτικό του γενικότερου πληθυσμού από τον οποίο προέρχεται.</a:t>
            </a:r>
          </a:p>
          <a:p>
            <a:r>
              <a:rPr lang="el-GR" sz="2800" dirty="0"/>
              <a:t>Η επιλογή του δείγματος μπορεί να είναι τυχαία ή συστηματική.</a:t>
            </a:r>
            <a:endParaRPr lang="en-US" sz="2800" dirty="0"/>
          </a:p>
        </p:txBody>
      </p:sp>
      <p:pic>
        <p:nvPicPr>
          <p:cNvPr id="4" name="Picture 3"/>
          <p:cNvPicPr>
            <a:picLocks noChangeAspect="1"/>
          </p:cNvPicPr>
          <p:nvPr/>
        </p:nvPicPr>
        <p:blipFill>
          <a:blip r:embed="rId2"/>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9F50EBB3-113D-4012-9175-42E66A8C8B91}"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19</a:t>
            </a:fld>
            <a:endParaRPr lang="en-US"/>
          </a:p>
        </p:txBody>
      </p:sp>
    </p:spTree>
    <p:extLst>
      <p:ext uri="{BB962C8B-B14F-4D97-AF65-F5344CB8AC3E}">
        <p14:creationId xmlns:p14="http://schemas.microsoft.com/office/powerpoint/2010/main" val="3737448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M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549"/>
            <a:ext cx="9144000" cy="6791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913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55" y="274638"/>
            <a:ext cx="8229600" cy="1143000"/>
          </a:xfrm>
        </p:spPr>
        <p:txBody>
          <a:bodyPr/>
          <a:lstStyle/>
          <a:p>
            <a:r>
              <a:rPr lang="el-GR" dirty="0"/>
              <a:t>Παραδειγμα ΜΣΑΦ</a:t>
            </a:r>
            <a:endParaRPr lang="en-US" dirty="0"/>
          </a:p>
        </p:txBody>
      </p:sp>
      <p:sp>
        <p:nvSpPr>
          <p:cNvPr id="3" name="Content Placeholder 2"/>
          <p:cNvSpPr>
            <a:spLocks noGrp="1"/>
          </p:cNvSpPr>
          <p:nvPr>
            <p:ph idx="1"/>
          </p:nvPr>
        </p:nvSpPr>
        <p:spPr>
          <a:xfrm>
            <a:off x="457200" y="2569706"/>
            <a:ext cx="8229600" cy="3571788"/>
          </a:xfrm>
        </p:spPr>
        <p:txBody>
          <a:bodyPr>
            <a:normAutofit/>
          </a:bodyPr>
          <a:lstStyle/>
          <a:p>
            <a:r>
              <a:rPr lang="en-GB" sz="2800" dirty="0" err="1"/>
              <a:t>Rofecoxib</a:t>
            </a:r>
            <a:r>
              <a:rPr lang="en-GB" sz="2800" dirty="0"/>
              <a:t> – COX-2 inhibitor versus naproxen</a:t>
            </a:r>
            <a:endParaRPr lang="el-GR" sz="2800" dirty="0"/>
          </a:p>
          <a:p>
            <a:r>
              <a:rPr lang="el-GR" sz="2800" dirty="0"/>
              <a:t>Δείγμα &gt; 8000 ασθενείς</a:t>
            </a:r>
          </a:p>
          <a:p>
            <a:r>
              <a:rPr lang="el-GR" sz="2800" dirty="0"/>
              <a:t>Βασικό καταληκτικό σημείο: Ασφαλεια - Αιμορραγίες γαστρεντερικού </a:t>
            </a:r>
            <a:r>
              <a:rPr lang="el-GR" sz="2800" b="1" dirty="0"/>
              <a:t>50% μείωση</a:t>
            </a:r>
          </a:p>
          <a:p>
            <a:r>
              <a:rPr lang="el-GR" sz="2800" dirty="0"/>
              <a:t>Έτσι, πήρε άδεια χρήσης για όλες τις αρθρίτιδες - χωρίς την αναγραφή του κινδύνου αιμορραγιών στις οδηγίες.</a:t>
            </a:r>
            <a:endParaRPr lang="en-US" sz="2800" dirty="0"/>
          </a:p>
        </p:txBody>
      </p:sp>
      <p:pic>
        <p:nvPicPr>
          <p:cNvPr id="5" name="Picture 4"/>
          <p:cNvPicPr>
            <a:picLocks noChangeAspect="1"/>
          </p:cNvPicPr>
          <p:nvPr/>
        </p:nvPicPr>
        <p:blipFill>
          <a:blip r:embed="rId2"/>
          <a:stretch>
            <a:fillRect/>
          </a:stretch>
        </p:blipFill>
        <p:spPr>
          <a:xfrm>
            <a:off x="457200" y="1538"/>
            <a:ext cx="8686800" cy="2641213"/>
          </a:xfrm>
          <a:prstGeom prst="rect">
            <a:avLst/>
          </a:prstGeom>
        </p:spPr>
      </p:pic>
      <p:pic>
        <p:nvPicPr>
          <p:cNvPr id="7" name="Picture 6"/>
          <p:cNvPicPr>
            <a:picLocks noChangeAspect="1"/>
          </p:cNvPicPr>
          <p:nvPr/>
        </p:nvPicPr>
        <p:blipFill>
          <a:blip r:embed="rId3"/>
          <a:stretch>
            <a:fillRect/>
          </a:stretch>
        </p:blipFill>
        <p:spPr>
          <a:xfrm>
            <a:off x="0" y="534938"/>
            <a:ext cx="1066800" cy="1066800"/>
          </a:xfrm>
          <a:prstGeom prst="rect">
            <a:avLst/>
          </a:prstGeom>
        </p:spPr>
      </p:pic>
      <p:sp>
        <p:nvSpPr>
          <p:cNvPr id="4" name="Date Placeholder 3"/>
          <p:cNvSpPr>
            <a:spLocks noGrp="1"/>
          </p:cNvSpPr>
          <p:nvPr>
            <p:ph type="dt" sz="half" idx="10"/>
          </p:nvPr>
        </p:nvSpPr>
        <p:spPr/>
        <p:txBody>
          <a:bodyPr/>
          <a:lstStyle/>
          <a:p>
            <a:fld id="{D7FA9CCA-D774-41DF-9F1F-138CD88BE9BA}"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8" name="Slide Number Placeholder 7"/>
          <p:cNvSpPr>
            <a:spLocks noGrp="1"/>
          </p:cNvSpPr>
          <p:nvPr>
            <p:ph type="sldNum" sz="quarter" idx="12"/>
          </p:nvPr>
        </p:nvSpPr>
        <p:spPr/>
        <p:txBody>
          <a:bodyPr/>
          <a:lstStyle/>
          <a:p>
            <a:fld id="{0BD60FB4-2462-0B45-ABF8-4A7A395BF1FA}" type="slidenum">
              <a:rPr lang="en-US" smtClean="0"/>
              <a:t>20</a:t>
            </a:fld>
            <a:endParaRPr lang="en-US"/>
          </a:p>
        </p:txBody>
      </p:sp>
    </p:spTree>
    <p:extLst>
      <p:ext uri="{BB962C8B-B14F-4D97-AF65-F5344CB8AC3E}">
        <p14:creationId xmlns:p14="http://schemas.microsoft.com/office/powerpoint/2010/main" val="1431250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a:t>
            </a:r>
          </a:p>
        </p:txBody>
      </p:sp>
      <p:pic>
        <p:nvPicPr>
          <p:cNvPr id="5" name="Picture 4"/>
          <p:cNvPicPr>
            <a:picLocks noChangeAspect="1"/>
          </p:cNvPicPr>
          <p:nvPr/>
        </p:nvPicPr>
        <p:blipFill>
          <a:blip r:embed="rId2"/>
          <a:stretch>
            <a:fillRect/>
          </a:stretch>
        </p:blipFill>
        <p:spPr>
          <a:xfrm>
            <a:off x="0" y="237480"/>
            <a:ext cx="9144000" cy="6260415"/>
          </a:xfrm>
          <a:prstGeom prst="rect">
            <a:avLst/>
          </a:prstGeom>
        </p:spPr>
      </p:pic>
      <p:sp>
        <p:nvSpPr>
          <p:cNvPr id="4" name="Date Placeholder 3"/>
          <p:cNvSpPr>
            <a:spLocks noGrp="1"/>
          </p:cNvSpPr>
          <p:nvPr>
            <p:ph type="dt" sz="half" idx="10"/>
          </p:nvPr>
        </p:nvSpPr>
        <p:spPr/>
        <p:txBody>
          <a:bodyPr/>
          <a:lstStyle/>
          <a:p>
            <a:fld id="{D25C83B7-951F-4B9B-BC9E-0900CCC84FEC}"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21</a:t>
            </a:fld>
            <a:endParaRPr lang="en-US"/>
          </a:p>
        </p:txBody>
      </p:sp>
    </p:spTree>
    <p:extLst>
      <p:ext uri="{BB962C8B-B14F-4D97-AF65-F5344CB8AC3E}">
        <p14:creationId xmlns:p14="http://schemas.microsoft.com/office/powerpoint/2010/main" val="40477879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55" y="274638"/>
            <a:ext cx="8229600" cy="1143000"/>
          </a:xfrm>
        </p:spPr>
        <p:txBody>
          <a:bodyPr/>
          <a:lstStyle/>
          <a:p>
            <a:r>
              <a:rPr lang="el-GR" dirty="0"/>
              <a:t>Παραδειγμα ΜΣΑΦ</a:t>
            </a:r>
            <a:endParaRPr lang="en-US" dirty="0"/>
          </a:p>
        </p:txBody>
      </p:sp>
      <p:sp>
        <p:nvSpPr>
          <p:cNvPr id="3" name="Content Placeholder 2"/>
          <p:cNvSpPr>
            <a:spLocks noGrp="1"/>
          </p:cNvSpPr>
          <p:nvPr>
            <p:ph idx="1"/>
          </p:nvPr>
        </p:nvSpPr>
        <p:spPr>
          <a:xfrm>
            <a:off x="457200" y="2239347"/>
            <a:ext cx="8229600" cy="3929441"/>
          </a:xfrm>
        </p:spPr>
        <p:txBody>
          <a:bodyPr>
            <a:normAutofit/>
          </a:bodyPr>
          <a:lstStyle/>
          <a:p>
            <a:r>
              <a:rPr lang="el-GR" sz="2800" dirty="0"/>
              <a:t>Δείγμα – Ρευματοειδής αρθρίτιδα</a:t>
            </a:r>
          </a:p>
          <a:p>
            <a:r>
              <a:rPr lang="el-GR" sz="2800" dirty="0"/>
              <a:t>Πολλά κριτήρια αποκλεισμού ασθενών</a:t>
            </a:r>
          </a:p>
          <a:p>
            <a:r>
              <a:rPr lang="el-GR" sz="2800" dirty="0"/>
              <a:t>Έτσι επιλέχθηκαν στο δείγμα υγιείς, νέες γυναίκες</a:t>
            </a:r>
          </a:p>
          <a:p>
            <a:r>
              <a:rPr lang="el-GR" sz="2800" dirty="0"/>
              <a:t>Χρησιμοποιήθηκε σε ηλικιωμένους άνδρες με άλλα συνοδά νοσήματα και ταυτόχρονη χρήση άλλων φαρμάκων</a:t>
            </a:r>
            <a:endParaRPr lang="en-GB" sz="2800" dirty="0"/>
          </a:p>
          <a:p>
            <a:r>
              <a:rPr lang="el-GR" sz="2800" dirty="0"/>
              <a:t>Αυξήθηκε η χρήση λόγω της επιβεβαίωσης της ασφάλειάς του</a:t>
            </a:r>
          </a:p>
        </p:txBody>
      </p:sp>
      <p:pic>
        <p:nvPicPr>
          <p:cNvPr id="5" name="Picture 4"/>
          <p:cNvPicPr>
            <a:picLocks noChangeAspect="1"/>
          </p:cNvPicPr>
          <p:nvPr/>
        </p:nvPicPr>
        <p:blipFill>
          <a:blip r:embed="rId2"/>
          <a:stretch>
            <a:fillRect/>
          </a:stretch>
        </p:blipFill>
        <p:spPr>
          <a:xfrm>
            <a:off x="457200" y="1538"/>
            <a:ext cx="8686800" cy="2237809"/>
          </a:xfrm>
          <a:prstGeom prst="rect">
            <a:avLst/>
          </a:prstGeom>
        </p:spPr>
      </p:pic>
      <p:pic>
        <p:nvPicPr>
          <p:cNvPr id="7" name="Picture 6"/>
          <p:cNvPicPr>
            <a:picLocks noChangeAspect="1"/>
          </p:cNvPicPr>
          <p:nvPr/>
        </p:nvPicPr>
        <p:blipFill>
          <a:blip r:embed="rId3"/>
          <a:stretch>
            <a:fillRect/>
          </a:stretch>
        </p:blipFill>
        <p:spPr>
          <a:xfrm>
            <a:off x="0" y="534938"/>
            <a:ext cx="1066800" cy="1066800"/>
          </a:xfrm>
          <a:prstGeom prst="rect">
            <a:avLst/>
          </a:prstGeom>
        </p:spPr>
      </p:pic>
      <p:sp>
        <p:nvSpPr>
          <p:cNvPr id="4" name="Date Placeholder 3"/>
          <p:cNvSpPr>
            <a:spLocks noGrp="1"/>
          </p:cNvSpPr>
          <p:nvPr>
            <p:ph type="dt" sz="half" idx="10"/>
          </p:nvPr>
        </p:nvSpPr>
        <p:spPr/>
        <p:txBody>
          <a:bodyPr/>
          <a:lstStyle/>
          <a:p>
            <a:fld id="{5A5B0E25-ABB1-4E36-A7E6-D40A814CE397}"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8" name="Slide Number Placeholder 7"/>
          <p:cNvSpPr>
            <a:spLocks noGrp="1"/>
          </p:cNvSpPr>
          <p:nvPr>
            <p:ph type="sldNum" sz="quarter" idx="12"/>
          </p:nvPr>
        </p:nvSpPr>
        <p:spPr/>
        <p:txBody>
          <a:bodyPr/>
          <a:lstStyle/>
          <a:p>
            <a:fld id="{0BD60FB4-2462-0B45-ABF8-4A7A395BF1FA}" type="slidenum">
              <a:rPr lang="en-US" smtClean="0"/>
              <a:t>22</a:t>
            </a:fld>
            <a:endParaRPr lang="en-US"/>
          </a:p>
        </p:txBody>
      </p:sp>
    </p:spTree>
    <p:extLst>
      <p:ext uri="{BB962C8B-B14F-4D97-AF65-F5344CB8AC3E}">
        <p14:creationId xmlns:p14="http://schemas.microsoft.com/office/powerpoint/2010/main" val="1262567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2527"/>
            <a:ext cx="8229600" cy="1789016"/>
          </a:xfrm>
        </p:spPr>
        <p:txBody>
          <a:bodyPr>
            <a:normAutofit/>
          </a:bodyPr>
          <a:lstStyle/>
          <a:p>
            <a:pPr algn="l"/>
            <a:r>
              <a:rPr lang="el-GR" dirty="0"/>
              <a:t>Πηγές στοιχείων στην Επιδημιολογία</a:t>
            </a:r>
            <a:endParaRPr lang="en-US" dirty="0"/>
          </a:p>
        </p:txBody>
      </p:sp>
      <p:pic>
        <p:nvPicPr>
          <p:cNvPr id="4" name="Picture 3"/>
          <p:cNvPicPr>
            <a:picLocks noChangeAspect="1"/>
          </p:cNvPicPr>
          <p:nvPr/>
        </p:nvPicPr>
        <p:blipFill>
          <a:blip r:embed="rId2"/>
          <a:stretch>
            <a:fillRect/>
          </a:stretch>
        </p:blipFill>
        <p:spPr>
          <a:xfrm>
            <a:off x="6990042" y="2252731"/>
            <a:ext cx="1976243" cy="1477565"/>
          </a:xfrm>
          <a:prstGeom prst="rect">
            <a:avLst/>
          </a:prstGeom>
        </p:spPr>
      </p:pic>
      <p:sp>
        <p:nvSpPr>
          <p:cNvPr id="3" name="Date Placeholder 2"/>
          <p:cNvSpPr>
            <a:spLocks noGrp="1"/>
          </p:cNvSpPr>
          <p:nvPr>
            <p:ph type="dt" sz="half" idx="10"/>
          </p:nvPr>
        </p:nvSpPr>
        <p:spPr/>
        <p:txBody>
          <a:bodyPr/>
          <a:lstStyle/>
          <a:p>
            <a:fld id="{0BF16746-FFD2-427F-A914-07585C17D990}" type="datetime2">
              <a:rPr lang="en-US" smtClean="0"/>
              <a:t>Wednesday, April 18, 2018</a:t>
            </a:fld>
            <a:endParaRPr lang="en-US"/>
          </a:p>
        </p:txBody>
      </p:sp>
      <p:sp>
        <p:nvSpPr>
          <p:cNvPr id="5" name="Footer Placeholder 4"/>
          <p:cNvSpPr>
            <a:spLocks noGrp="1"/>
          </p:cNvSpPr>
          <p:nvPr>
            <p:ph type="ftr" sz="quarter" idx="11"/>
          </p:nvPr>
        </p:nvSpPr>
        <p:spPr/>
        <p:txBody>
          <a:bodyPr/>
          <a:lstStyle/>
          <a:p>
            <a:r>
              <a:rPr lang="en-US"/>
              <a:t>Epidemiology</a:t>
            </a:r>
          </a:p>
        </p:txBody>
      </p:sp>
      <p:sp>
        <p:nvSpPr>
          <p:cNvPr id="6" name="Slide Number Placeholder 5"/>
          <p:cNvSpPr>
            <a:spLocks noGrp="1"/>
          </p:cNvSpPr>
          <p:nvPr>
            <p:ph type="sldNum" sz="quarter" idx="12"/>
          </p:nvPr>
        </p:nvSpPr>
        <p:spPr/>
        <p:txBody>
          <a:bodyPr/>
          <a:lstStyle/>
          <a:p>
            <a:fld id="{0BD60FB4-2462-0B45-ABF8-4A7A395BF1FA}" type="slidenum">
              <a:rPr lang="en-US" smtClean="0"/>
              <a:t>23</a:t>
            </a:fld>
            <a:endParaRPr lang="en-US"/>
          </a:p>
        </p:txBody>
      </p:sp>
    </p:spTree>
    <p:extLst>
      <p:ext uri="{BB962C8B-B14F-4D97-AF65-F5344CB8AC3E}">
        <p14:creationId xmlns:p14="http://schemas.microsoft.com/office/powerpoint/2010/main" val="3299327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Πηγές δεδομένων</a:t>
            </a:r>
            <a:endParaRPr lang="en-US" dirty="0"/>
          </a:p>
        </p:txBody>
      </p:sp>
      <p:sp>
        <p:nvSpPr>
          <p:cNvPr id="3" name="Content Placeholder 2"/>
          <p:cNvSpPr>
            <a:spLocks noGrp="1"/>
          </p:cNvSpPr>
          <p:nvPr>
            <p:ph idx="1"/>
          </p:nvPr>
        </p:nvSpPr>
        <p:spPr/>
        <p:txBody>
          <a:bodyPr/>
          <a:lstStyle/>
          <a:p>
            <a:r>
              <a:rPr lang="el-GR" sz="3000" b="1" dirty="0"/>
              <a:t>Τακτικές στατιστικές σειρές </a:t>
            </a:r>
            <a:r>
              <a:rPr lang="el-GR" sz="3000" dirty="0"/>
              <a:t>(routine data): στοιχεία με επιδημιολογικό και βιοκοινωνικό ενδιαφέρον</a:t>
            </a:r>
          </a:p>
          <a:p>
            <a:endParaRPr lang="el-GR" sz="3000" dirty="0"/>
          </a:p>
          <a:p>
            <a:r>
              <a:rPr lang="el-GR" sz="3000" b="1" dirty="0"/>
              <a:t>Ειδικές επιδημιολογικές έρευνες: αναλυτικές </a:t>
            </a:r>
            <a:r>
              <a:rPr lang="el-GR" sz="3000" dirty="0"/>
              <a:t>(αναδρομικές, προοπτικές και έρευνες παρέμβασης) ή </a:t>
            </a:r>
            <a:r>
              <a:rPr lang="el-GR" sz="3000" b="1" dirty="0"/>
              <a:t>περιγραφικές</a:t>
            </a:r>
            <a:r>
              <a:rPr lang="el-GR" sz="3000" dirty="0"/>
              <a:t> (μελέτες επιπολασμού)</a:t>
            </a:r>
          </a:p>
          <a:p>
            <a:endParaRPr lang="en-US" dirty="0"/>
          </a:p>
        </p:txBody>
      </p:sp>
      <p:pic>
        <p:nvPicPr>
          <p:cNvPr id="4" name="Picture 3"/>
          <p:cNvPicPr>
            <a:picLocks noChangeAspect="1"/>
          </p:cNvPicPr>
          <p:nvPr/>
        </p:nvPicPr>
        <p:blipFill>
          <a:blip r:embed="rId2"/>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82531DCA-7DE9-45B0-99C6-294AFE3B0B00}"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24</a:t>
            </a:fld>
            <a:endParaRPr lang="en-US"/>
          </a:p>
        </p:txBody>
      </p:sp>
    </p:spTree>
    <p:extLst>
      <p:ext uri="{BB962C8B-B14F-4D97-AF65-F5344CB8AC3E}">
        <p14:creationId xmlns:p14="http://schemas.microsoft.com/office/powerpoint/2010/main" val="469752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Τακτικές στατιστικές σειρές</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l-GR" dirty="0"/>
              <a:t>Χρησιμεύουν στην:</a:t>
            </a:r>
          </a:p>
          <a:p>
            <a:pPr lvl="1"/>
            <a:r>
              <a:rPr lang="el-GR" dirty="0"/>
              <a:t>περιγραφική επιδημιολογία</a:t>
            </a:r>
          </a:p>
          <a:p>
            <a:pPr lvl="1"/>
            <a:r>
              <a:rPr lang="el-GR" dirty="0"/>
              <a:t>διαμόρφωση αιτιολογικών υποθέσεων</a:t>
            </a:r>
          </a:p>
          <a:p>
            <a:pPr lvl="1"/>
            <a:r>
              <a:rPr lang="el-GR" dirty="0"/>
              <a:t>αδρή διερεύνηση υγειονομικών υπηρεσιών</a:t>
            </a:r>
          </a:p>
          <a:p>
            <a:pPr lvl="1"/>
            <a:endParaRPr lang="el-GR" dirty="0"/>
          </a:p>
          <a:p>
            <a:r>
              <a:rPr lang="el-GR" dirty="0"/>
              <a:t>Δεν προσφέρονται για τον:</a:t>
            </a:r>
          </a:p>
          <a:p>
            <a:pPr lvl="1"/>
            <a:r>
              <a:rPr lang="el-GR" dirty="0"/>
              <a:t>έλεγχο αιτιολογικών υποθέσεων</a:t>
            </a:r>
          </a:p>
          <a:p>
            <a:pPr lvl="1"/>
            <a:r>
              <a:rPr lang="el-GR" dirty="0"/>
              <a:t>αξιολόγηση προληπτικών και θεραπευτικών μέτρων</a:t>
            </a:r>
          </a:p>
          <a:p>
            <a:endParaRPr lang="el-GR" dirty="0"/>
          </a:p>
          <a:p>
            <a:endParaRPr lang="el-GR" dirty="0"/>
          </a:p>
          <a:p>
            <a:endParaRPr lang="en-US" dirty="0"/>
          </a:p>
        </p:txBody>
      </p:sp>
      <p:pic>
        <p:nvPicPr>
          <p:cNvPr id="4" name="Picture 3"/>
          <p:cNvPicPr>
            <a:picLocks noChangeAspect="1"/>
          </p:cNvPicPr>
          <p:nvPr/>
        </p:nvPicPr>
        <p:blipFill>
          <a:blip r:embed="rId2"/>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1B44958C-3041-42FD-9F3B-8C4BBD87E4CC}"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25</a:t>
            </a:fld>
            <a:endParaRPr lang="en-US"/>
          </a:p>
        </p:txBody>
      </p:sp>
    </p:spTree>
    <p:extLst>
      <p:ext uri="{BB962C8B-B14F-4D97-AF65-F5344CB8AC3E}">
        <p14:creationId xmlns:p14="http://schemas.microsoft.com/office/powerpoint/2010/main" val="2423698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Τακτικές στατιστικές σειρές</a:t>
            </a:r>
            <a:endParaRPr lang="en-US" dirty="0"/>
          </a:p>
        </p:txBody>
      </p:sp>
      <p:sp>
        <p:nvSpPr>
          <p:cNvPr id="3" name="Content Placeholder 2"/>
          <p:cNvSpPr>
            <a:spLocks noGrp="1"/>
          </p:cNvSpPr>
          <p:nvPr>
            <p:ph idx="1"/>
          </p:nvPr>
        </p:nvSpPr>
        <p:spPr>
          <a:xfrm>
            <a:off x="457200" y="1545608"/>
            <a:ext cx="8229600" cy="5257800"/>
          </a:xfrm>
        </p:spPr>
        <p:txBody>
          <a:bodyPr>
            <a:normAutofit lnSpcReduction="10000"/>
          </a:bodyPr>
          <a:lstStyle/>
          <a:p>
            <a:r>
              <a:rPr lang="el-GR" sz="3000" dirty="0"/>
              <a:t>Απογραφή πληθυσμού </a:t>
            </a:r>
            <a:r>
              <a:rPr lang="el-GR" sz="3000" dirty="0">
                <a:solidFill>
                  <a:srgbClr val="FF0000"/>
                </a:solidFill>
              </a:rPr>
              <a:t>(κάθε 10 χρόνια)</a:t>
            </a:r>
          </a:p>
          <a:p>
            <a:r>
              <a:rPr lang="el-GR" sz="3000" dirty="0"/>
              <a:t>Φυσική κίνηση πληθυσμού</a:t>
            </a:r>
          </a:p>
          <a:p>
            <a:r>
              <a:rPr lang="el-GR" sz="3000" dirty="0"/>
              <a:t>Δήλωση γέννησης / Πιστοποιητικό θανάτου</a:t>
            </a:r>
          </a:p>
          <a:p>
            <a:r>
              <a:rPr lang="el-GR" sz="3000" dirty="0"/>
              <a:t>Δήλωση οξέων λοιμωδών νοσημάτων </a:t>
            </a:r>
          </a:p>
          <a:p>
            <a:r>
              <a:rPr lang="el-GR" sz="3000" dirty="0"/>
              <a:t>Αρχεία καταγραφής νοσημάτων</a:t>
            </a:r>
          </a:p>
          <a:p>
            <a:r>
              <a:rPr lang="el-GR" sz="3000" dirty="0"/>
              <a:t>Στοιχεία νοσηλευτικής κίνησης θεραπευτηρίων</a:t>
            </a:r>
          </a:p>
          <a:p>
            <a:endParaRPr lang="el-GR" sz="3000" dirty="0"/>
          </a:p>
          <a:p>
            <a:r>
              <a:rPr lang="el-GR" sz="3000" dirty="0"/>
              <a:t>Στατιστικές γεννήσεως ζωντανών και νεκρών</a:t>
            </a:r>
          </a:p>
          <a:p>
            <a:r>
              <a:rPr lang="el-GR" sz="3000" dirty="0"/>
              <a:t>Στατιστικές θνησιμότητας</a:t>
            </a:r>
          </a:p>
          <a:p>
            <a:r>
              <a:rPr lang="el-GR" sz="3000" dirty="0"/>
              <a:t>Στατιστικές σειρές νοσηρότητας</a:t>
            </a:r>
          </a:p>
          <a:p>
            <a:endParaRPr lang="el-GR" dirty="0"/>
          </a:p>
          <a:p>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04AB29A3-7029-4202-872E-8068815A68ED}"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dirty="0"/>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26</a:t>
            </a:fld>
            <a:endParaRPr lang="en-US"/>
          </a:p>
        </p:txBody>
      </p:sp>
    </p:spTree>
    <p:extLst>
      <p:ext uri="{BB962C8B-B14F-4D97-AF65-F5344CB8AC3E}">
        <p14:creationId xmlns:p14="http://schemas.microsoft.com/office/powerpoint/2010/main" val="3244408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rmAutofit fontScale="90000"/>
          </a:bodyPr>
          <a:lstStyle/>
          <a:p>
            <a:r>
              <a:rPr lang="el-GR" dirty="0"/>
              <a:t>Απογραφή πληθυσμού</a:t>
            </a:r>
            <a:r>
              <a:rPr lang="en-GB" dirty="0"/>
              <a:t> </a:t>
            </a:r>
            <a:br>
              <a:rPr lang="en-GB" dirty="0"/>
            </a:br>
            <a:r>
              <a:rPr lang="en-GB" dirty="0"/>
              <a:t>(census)</a:t>
            </a:r>
            <a:endParaRPr lang="en-US" dirty="0"/>
          </a:p>
        </p:txBody>
      </p:sp>
      <p:sp>
        <p:nvSpPr>
          <p:cNvPr id="3" name="Content Placeholder 2"/>
          <p:cNvSpPr>
            <a:spLocks noGrp="1"/>
          </p:cNvSpPr>
          <p:nvPr>
            <p:ph idx="1"/>
          </p:nvPr>
        </p:nvSpPr>
        <p:spPr>
          <a:xfrm>
            <a:off x="457200" y="1627496"/>
            <a:ext cx="8229600" cy="4810742"/>
          </a:xfrm>
        </p:spPr>
        <p:txBody>
          <a:bodyPr>
            <a:normAutofit/>
          </a:bodyPr>
          <a:lstStyle/>
          <a:p>
            <a:r>
              <a:rPr lang="el-GR" sz="2800" dirty="0"/>
              <a:t>Είναι η απαρίθμηση των ατόμων του πληθυσμού μίας χώρας, αλλά και δημογραφικών και άλλων χαρακτηριστικών τους σε μία ορισμένη ημέρα (</a:t>
            </a:r>
            <a:r>
              <a:rPr lang="el-GR" sz="2800" dirty="0">
                <a:solidFill>
                  <a:srgbClr val="FF0000"/>
                </a:solidFill>
              </a:rPr>
              <a:t>κάθε 10 χρόνια</a:t>
            </a:r>
            <a:r>
              <a:rPr lang="el-GR" sz="2800" dirty="0"/>
              <a:t>) </a:t>
            </a:r>
          </a:p>
          <a:p>
            <a:r>
              <a:rPr lang="el-GR" sz="2800" dirty="0"/>
              <a:t>Εκφράζει τη στατική του πληθυσμού (χαρακτηριστικά  επιπολασμού)</a:t>
            </a:r>
          </a:p>
          <a:p>
            <a:r>
              <a:rPr lang="el-GR" sz="2800" dirty="0"/>
              <a:t>Χρησιμοποιούνται για τον προγραμματισμό υγειονομικών υπηρεσιών και τον υπολογισμό δεικτών θνησιμότητας, νοσηρότητας κλπ. </a:t>
            </a:r>
          </a:p>
          <a:p>
            <a:r>
              <a:rPr lang="en-GB" sz="2800" dirty="0"/>
              <a:t>E</a:t>
            </a:r>
            <a:r>
              <a:rPr lang="el-GR" sz="2800" dirty="0"/>
              <a:t>φαρμογή των στοιχείων για τα ενδιάμεσα έτη</a:t>
            </a:r>
            <a:r>
              <a:rPr lang="en-GB" sz="2800" dirty="0"/>
              <a:t> </a:t>
            </a:r>
            <a:r>
              <a:rPr lang="en-GB" sz="2800" b="1" dirty="0">
                <a:solidFill>
                  <a:srgbClr val="FF0000"/>
                </a:solidFill>
              </a:rPr>
              <a:t>???</a:t>
            </a:r>
            <a:endParaRPr lang="el-GR" sz="2800" b="1" dirty="0">
              <a:solidFill>
                <a:srgbClr val="FF0000"/>
              </a:solidFill>
            </a:endParaRPr>
          </a:p>
          <a:p>
            <a:endParaRPr lang="el-GR" dirty="0"/>
          </a:p>
          <a:p>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04AB29A3-7029-4202-872E-8068815A68ED}"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dirty="0"/>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27</a:t>
            </a:fld>
            <a:endParaRPr lang="en-US"/>
          </a:p>
        </p:txBody>
      </p:sp>
    </p:spTree>
    <p:extLst>
      <p:ext uri="{BB962C8B-B14F-4D97-AF65-F5344CB8AC3E}">
        <p14:creationId xmlns:p14="http://schemas.microsoft.com/office/powerpoint/2010/main" val="2758182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rmAutofit fontScale="90000"/>
          </a:bodyPr>
          <a:lstStyle/>
          <a:p>
            <a:r>
              <a:rPr lang="el-GR" dirty="0"/>
              <a:t>Φυσική κίνηση πληθυσμού</a:t>
            </a:r>
            <a:r>
              <a:rPr lang="en-GB" dirty="0"/>
              <a:t/>
            </a:r>
            <a:br>
              <a:rPr lang="en-GB" dirty="0"/>
            </a:br>
            <a:r>
              <a:rPr lang="el-GR" dirty="0"/>
              <a:t>(VITAL STATISTICS) </a:t>
            </a:r>
            <a:endParaRPr lang="en-US" dirty="0"/>
          </a:p>
        </p:txBody>
      </p:sp>
      <p:sp>
        <p:nvSpPr>
          <p:cNvPr id="3" name="Content Placeholder 2"/>
          <p:cNvSpPr>
            <a:spLocks noGrp="1"/>
          </p:cNvSpPr>
          <p:nvPr>
            <p:ph idx="1"/>
          </p:nvPr>
        </p:nvSpPr>
        <p:spPr>
          <a:xfrm>
            <a:off x="457200" y="1924334"/>
            <a:ext cx="8229600" cy="3930558"/>
          </a:xfrm>
        </p:spPr>
        <p:txBody>
          <a:bodyPr>
            <a:normAutofit/>
          </a:bodyPr>
          <a:lstStyle/>
          <a:p>
            <a:r>
              <a:rPr lang="el-GR" sz="2800" dirty="0"/>
              <a:t>Διαμορφώνεται από τις γεννήσεις, θανάτους, γάμους και διαζύγια</a:t>
            </a:r>
          </a:p>
          <a:p>
            <a:endParaRPr lang="el-GR" sz="2800" dirty="0"/>
          </a:p>
          <a:p>
            <a:r>
              <a:rPr lang="el-GR" sz="2800" dirty="0"/>
              <a:t>Εκφράζει τη </a:t>
            </a:r>
            <a:r>
              <a:rPr lang="el-GR" sz="2800" dirty="0">
                <a:solidFill>
                  <a:srgbClr val="FF0000"/>
                </a:solidFill>
              </a:rPr>
              <a:t>δυναμική του πληθυσμού </a:t>
            </a:r>
            <a:r>
              <a:rPr lang="el-GR" sz="2800" dirty="0"/>
              <a:t>(χαρακτηριστικά επίπτωσης)</a:t>
            </a:r>
          </a:p>
          <a:p>
            <a:endParaRPr lang="el-GR" sz="2800" dirty="0"/>
          </a:p>
          <a:p>
            <a:r>
              <a:rPr lang="el-GR" sz="2800" dirty="0"/>
              <a:t>Δημοσιεύονται σε ειδικά ετήσια τεύχη της ΕΛΣΤΑΤ: «Στατιστικές Φυσικής Κίνησης του Πληθυσμού»</a:t>
            </a:r>
          </a:p>
          <a:p>
            <a:pPr marL="0" indent="0">
              <a:buNone/>
            </a:pPr>
            <a:endParaRPr lang="el-GR" dirty="0"/>
          </a:p>
          <a:p>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04AB29A3-7029-4202-872E-8068815A68ED}"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dirty="0"/>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28</a:t>
            </a:fld>
            <a:endParaRPr lang="en-US"/>
          </a:p>
        </p:txBody>
      </p:sp>
    </p:spTree>
    <p:extLst>
      <p:ext uri="{BB962C8B-B14F-4D97-AF65-F5344CB8AC3E}">
        <p14:creationId xmlns:p14="http://schemas.microsoft.com/office/powerpoint/2010/main" val="2603997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rmAutofit/>
          </a:bodyPr>
          <a:lstStyle/>
          <a:p>
            <a:r>
              <a:rPr lang="el-GR" dirty="0"/>
              <a:t>Δήλωση Γέννησης</a:t>
            </a:r>
            <a:endParaRPr lang="en-US" dirty="0"/>
          </a:p>
        </p:txBody>
      </p:sp>
      <p:sp>
        <p:nvSpPr>
          <p:cNvPr id="3" name="Content Placeholder 2"/>
          <p:cNvSpPr>
            <a:spLocks noGrp="1"/>
          </p:cNvSpPr>
          <p:nvPr>
            <p:ph idx="1"/>
          </p:nvPr>
        </p:nvSpPr>
        <p:spPr>
          <a:xfrm>
            <a:off x="457200" y="1924334"/>
            <a:ext cx="8229600" cy="3930558"/>
          </a:xfrm>
        </p:spPr>
        <p:txBody>
          <a:bodyPr>
            <a:normAutofit/>
          </a:bodyPr>
          <a:lstStyle/>
          <a:p>
            <a:r>
              <a:rPr lang="el-GR" sz="2800" dirty="0"/>
              <a:t>Σε διάστημα 10 ημερών μετά τη γέννηση και για όλους τους όψιμους εμβρυικούς θανάτους</a:t>
            </a:r>
          </a:p>
          <a:p>
            <a:pPr marL="0" indent="0">
              <a:buNone/>
            </a:pPr>
            <a:endParaRPr lang="el-GR" dirty="0"/>
          </a:p>
          <a:p>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04AB29A3-7029-4202-872E-8068815A68ED}"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dirty="0"/>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29</a:t>
            </a:fld>
            <a:endParaRPr lang="en-US"/>
          </a:p>
        </p:txBody>
      </p:sp>
    </p:spTree>
    <p:extLst>
      <p:ext uri="{BB962C8B-B14F-4D97-AF65-F5344CB8AC3E}">
        <p14:creationId xmlns:p14="http://schemas.microsoft.com/office/powerpoint/2010/main" val="363947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Επιδημιολογία</a:t>
            </a:r>
            <a:endParaRPr lang="en-GB" dirty="0"/>
          </a:p>
        </p:txBody>
      </p:sp>
      <p:sp>
        <p:nvSpPr>
          <p:cNvPr id="4" name="Date Placeholder 3"/>
          <p:cNvSpPr>
            <a:spLocks noGrp="1"/>
          </p:cNvSpPr>
          <p:nvPr>
            <p:ph type="dt" sz="half" idx="10"/>
          </p:nvPr>
        </p:nvSpPr>
        <p:spPr/>
        <p:txBody>
          <a:bodyPr/>
          <a:lstStyle/>
          <a:p>
            <a:fld id="{435C3826-076F-4AC2-BD89-9C3521D6B020}" type="datetime2">
              <a:rPr lang="en-US" smtClean="0"/>
              <a:t>Wednesday, April 18, 2018</a:t>
            </a:fld>
            <a:endParaRPr lang="en-US"/>
          </a:p>
        </p:txBody>
      </p:sp>
      <p:sp>
        <p:nvSpPr>
          <p:cNvPr id="5" name="Footer Placeholder 4"/>
          <p:cNvSpPr>
            <a:spLocks noGrp="1"/>
          </p:cNvSpPr>
          <p:nvPr>
            <p:ph type="ftr" sz="quarter" idx="11"/>
          </p:nvPr>
        </p:nvSpPr>
        <p:spPr/>
        <p:txBody>
          <a:bodyPr/>
          <a:lstStyle/>
          <a:p>
            <a:r>
              <a:rPr lang="en-US"/>
              <a:t>Epidemiology</a:t>
            </a:r>
          </a:p>
        </p:txBody>
      </p:sp>
      <p:sp>
        <p:nvSpPr>
          <p:cNvPr id="6" name="Slide Number Placeholder 5"/>
          <p:cNvSpPr>
            <a:spLocks noGrp="1"/>
          </p:cNvSpPr>
          <p:nvPr>
            <p:ph type="sldNum" sz="quarter" idx="12"/>
          </p:nvPr>
        </p:nvSpPr>
        <p:spPr/>
        <p:txBody>
          <a:bodyPr/>
          <a:lstStyle/>
          <a:p>
            <a:fld id="{0BD60FB4-2462-0B45-ABF8-4A7A395BF1FA}" type="slidenum">
              <a:rPr lang="en-US" smtClean="0"/>
              <a:t>3</a:t>
            </a:fld>
            <a:endParaRPr lang="en-US"/>
          </a:p>
        </p:txBody>
      </p:sp>
      <p:sp>
        <p:nvSpPr>
          <p:cNvPr id="7" name="Rectangle 3"/>
          <p:cNvSpPr txBox="1">
            <a:spLocks noChangeArrowheads="1"/>
          </p:cNvSpPr>
          <p:nvPr/>
        </p:nvSpPr>
        <p:spPr bwMode="auto">
          <a:xfrm>
            <a:off x="142875" y="1596858"/>
            <a:ext cx="8699500" cy="462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Tx/>
              <a:buNone/>
            </a:pPr>
            <a:r>
              <a:rPr lang="el-GR" altLang="en-US" sz="2500" dirty="0">
                <a:latin typeface="Verdana" panose="020B0604030504040204" pitchFamily="34" charset="0"/>
              </a:rPr>
              <a:t>	</a:t>
            </a:r>
            <a:r>
              <a:rPr lang="el-GR" altLang="en-US" sz="2300" b="1" dirty="0">
                <a:latin typeface="Verdana" panose="020B0604030504040204" pitchFamily="34" charset="0"/>
              </a:rPr>
              <a:t>Μελέτη της </a:t>
            </a:r>
            <a:r>
              <a:rPr lang="el-GR" altLang="en-US" sz="2300" b="1" u="sng" dirty="0">
                <a:solidFill>
                  <a:srgbClr val="FF6600"/>
                </a:solidFill>
                <a:latin typeface="Verdana" panose="020B0604030504040204" pitchFamily="34" charset="0"/>
              </a:rPr>
              <a:t>κατανομής</a:t>
            </a:r>
            <a:r>
              <a:rPr lang="el-GR" altLang="en-US" sz="2300" b="1" dirty="0">
                <a:latin typeface="Verdana" panose="020B0604030504040204" pitchFamily="34" charset="0"/>
              </a:rPr>
              <a:t> και της </a:t>
            </a:r>
            <a:r>
              <a:rPr lang="el-GR" altLang="en-US" sz="2300" b="1" u="sng" dirty="0">
                <a:solidFill>
                  <a:srgbClr val="FF6600"/>
                </a:solidFill>
                <a:latin typeface="Verdana" panose="020B0604030504040204" pitchFamily="34" charset="0"/>
              </a:rPr>
              <a:t>εξέλιξης</a:t>
            </a:r>
            <a:r>
              <a:rPr lang="el-GR" altLang="en-US" sz="2300" b="1" dirty="0">
                <a:latin typeface="Verdana" panose="020B0604030504040204" pitchFamily="34" charset="0"/>
              </a:rPr>
              <a:t> διαφόρων </a:t>
            </a:r>
            <a:r>
              <a:rPr lang="el-GR" altLang="en-US" sz="2300" b="1" u="sng" dirty="0">
                <a:solidFill>
                  <a:srgbClr val="FF6600"/>
                </a:solidFill>
                <a:latin typeface="Verdana" panose="020B0604030504040204" pitchFamily="34" charset="0"/>
              </a:rPr>
              <a:t>νοσημάτων</a:t>
            </a:r>
            <a:r>
              <a:rPr lang="el-GR" altLang="en-US" sz="2300" b="1" dirty="0">
                <a:latin typeface="Verdana" panose="020B0604030504040204" pitchFamily="34" charset="0"/>
              </a:rPr>
              <a:t> </a:t>
            </a:r>
            <a:r>
              <a:rPr lang="en-GB" altLang="en-US" sz="2300" b="1" dirty="0">
                <a:latin typeface="Verdana" panose="020B0604030504040204" pitchFamily="34" charset="0"/>
              </a:rPr>
              <a:t>(</a:t>
            </a:r>
            <a:r>
              <a:rPr lang="el-GR" altLang="en-US" sz="2300" b="1" dirty="0">
                <a:latin typeface="Verdana" panose="020B0604030504040204" pitchFamily="34" charset="0"/>
              </a:rPr>
              <a:t>όχι αποκλειστικά) στον ανθρώπινο πληθυσμό και των </a:t>
            </a:r>
            <a:r>
              <a:rPr lang="el-GR" altLang="en-US" sz="2300" b="1" u="sng" dirty="0">
                <a:solidFill>
                  <a:srgbClr val="0070C0"/>
                </a:solidFill>
                <a:latin typeface="Verdana" panose="020B0604030504040204" pitchFamily="34" charset="0"/>
              </a:rPr>
              <a:t>παραγόντων</a:t>
            </a:r>
            <a:r>
              <a:rPr lang="el-GR" altLang="en-US" sz="2300" b="1" dirty="0">
                <a:latin typeface="Verdana" panose="020B0604030504040204" pitchFamily="34" charset="0"/>
              </a:rPr>
              <a:t> που τις </a:t>
            </a:r>
            <a:r>
              <a:rPr lang="el-GR" altLang="en-US" sz="2300" b="1" u="sng" dirty="0">
                <a:solidFill>
                  <a:srgbClr val="0070C0"/>
                </a:solidFill>
                <a:latin typeface="Verdana" panose="020B0604030504040204" pitchFamily="34" charset="0"/>
              </a:rPr>
              <a:t>διαμορφώνουν</a:t>
            </a:r>
            <a:r>
              <a:rPr lang="el-GR" altLang="en-US" sz="2300" b="1" dirty="0">
                <a:latin typeface="Verdana" panose="020B0604030504040204" pitchFamily="34" charset="0"/>
              </a:rPr>
              <a:t> ή μπορούν να τις </a:t>
            </a:r>
            <a:r>
              <a:rPr lang="el-GR" altLang="en-US" sz="2300" b="1" u="sng" dirty="0">
                <a:solidFill>
                  <a:srgbClr val="0070C0"/>
                </a:solidFill>
                <a:latin typeface="Verdana" panose="020B0604030504040204" pitchFamily="34" charset="0"/>
              </a:rPr>
              <a:t>επηρεάσουν</a:t>
            </a:r>
            <a:r>
              <a:rPr lang="el-GR" altLang="en-US" sz="2300" b="1" dirty="0">
                <a:latin typeface="Verdana" panose="020B0604030504040204" pitchFamily="34" charset="0"/>
              </a:rPr>
              <a:t>. </a:t>
            </a:r>
          </a:p>
          <a:p>
            <a:pPr eaLnBrk="1" hangingPunct="1">
              <a:lnSpc>
                <a:spcPct val="120000"/>
              </a:lnSpc>
              <a:buFontTx/>
              <a:buNone/>
            </a:pPr>
            <a:endParaRPr lang="el-GR" altLang="en-US" sz="2300" b="1" dirty="0">
              <a:latin typeface="Verdana" panose="020B0604030504040204" pitchFamily="34" charset="0"/>
            </a:endParaRPr>
          </a:p>
          <a:p>
            <a:pPr eaLnBrk="1" hangingPunct="1">
              <a:lnSpc>
                <a:spcPct val="120000"/>
              </a:lnSpc>
              <a:buFontTx/>
              <a:buNone/>
            </a:pPr>
            <a:endParaRPr lang="el-GR" altLang="en-US" sz="2500" b="1" dirty="0">
              <a:latin typeface="Verdana" panose="020B0604030504040204" pitchFamily="34" charset="0"/>
            </a:endParaRPr>
          </a:p>
          <a:p>
            <a:pPr eaLnBrk="1" hangingPunct="1">
              <a:lnSpc>
                <a:spcPct val="120000"/>
              </a:lnSpc>
              <a:buFontTx/>
              <a:buNone/>
            </a:pPr>
            <a:endParaRPr lang="el-GR" altLang="en-US" sz="2500" b="1" dirty="0">
              <a:latin typeface="Verdana" panose="020B0604030504040204" pitchFamily="34" charset="0"/>
            </a:endParaRPr>
          </a:p>
          <a:p>
            <a:pPr eaLnBrk="1" hangingPunct="1">
              <a:lnSpc>
                <a:spcPct val="120000"/>
              </a:lnSpc>
              <a:buFontTx/>
              <a:buNone/>
            </a:pPr>
            <a:endParaRPr lang="el-GR" altLang="en-US" sz="2500" b="1" dirty="0">
              <a:latin typeface="Verdana" panose="020B0604030504040204" pitchFamily="34" charset="0"/>
            </a:endParaRPr>
          </a:p>
          <a:p>
            <a:pPr eaLnBrk="1" hangingPunct="1">
              <a:lnSpc>
                <a:spcPct val="120000"/>
              </a:lnSpc>
              <a:buFontTx/>
              <a:buNone/>
            </a:pPr>
            <a:endParaRPr lang="el-GR" altLang="en-US" sz="2500" b="1" dirty="0">
              <a:latin typeface="Verdana" panose="020B0604030504040204" pitchFamily="34" charset="0"/>
            </a:endParaRPr>
          </a:p>
          <a:p>
            <a:pPr eaLnBrk="1" hangingPunct="1">
              <a:lnSpc>
                <a:spcPct val="120000"/>
              </a:lnSpc>
              <a:buFontTx/>
              <a:buNone/>
            </a:pPr>
            <a:r>
              <a:rPr lang="el-GR" altLang="en-US" sz="2000" b="1" dirty="0">
                <a:latin typeface="Verdana" panose="020B0604030504040204" pitchFamily="34" charset="0"/>
              </a:rPr>
              <a:t> </a:t>
            </a:r>
          </a:p>
          <a:p>
            <a:pPr eaLnBrk="1" hangingPunct="1">
              <a:lnSpc>
                <a:spcPct val="120000"/>
              </a:lnSpc>
              <a:buFontTx/>
              <a:buNone/>
            </a:pPr>
            <a:r>
              <a:rPr lang="el-GR" altLang="en-US" sz="2000" b="1" dirty="0">
                <a:latin typeface="Verdana" panose="020B0604030504040204" pitchFamily="34" charset="0"/>
              </a:rPr>
              <a:t>				</a:t>
            </a:r>
          </a:p>
        </p:txBody>
      </p:sp>
      <p:grpSp>
        <p:nvGrpSpPr>
          <p:cNvPr id="8" name="Group 6"/>
          <p:cNvGrpSpPr>
            <a:grpSpLocks/>
          </p:cNvGrpSpPr>
          <p:nvPr/>
        </p:nvGrpSpPr>
        <p:grpSpPr bwMode="auto">
          <a:xfrm>
            <a:off x="11112" y="3505200"/>
            <a:ext cx="10309225" cy="3216275"/>
            <a:chOff x="121" y="1664"/>
            <a:chExt cx="6494" cy="2026"/>
          </a:xfrm>
        </p:grpSpPr>
        <p:sp>
          <p:nvSpPr>
            <p:cNvPr id="9" name="Line 7"/>
            <p:cNvSpPr>
              <a:spLocks noChangeShapeType="1"/>
            </p:cNvSpPr>
            <p:nvPr/>
          </p:nvSpPr>
          <p:spPr bwMode="auto">
            <a:xfrm flipH="1">
              <a:off x="1596" y="1664"/>
              <a:ext cx="544" cy="340"/>
            </a:xfrm>
            <a:prstGeom prst="line">
              <a:avLst/>
            </a:prstGeom>
            <a:noFill/>
            <a:ln w="5080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0" name="Line 8"/>
            <p:cNvSpPr>
              <a:spLocks noChangeShapeType="1"/>
            </p:cNvSpPr>
            <p:nvPr/>
          </p:nvSpPr>
          <p:spPr bwMode="auto">
            <a:xfrm>
              <a:off x="3285" y="1797"/>
              <a:ext cx="907" cy="408"/>
            </a:xfrm>
            <a:prstGeom prst="line">
              <a:avLst/>
            </a:prstGeom>
            <a:noFill/>
            <a:ln w="508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1" name="Line 9"/>
            <p:cNvSpPr>
              <a:spLocks noChangeShapeType="1"/>
            </p:cNvSpPr>
            <p:nvPr/>
          </p:nvSpPr>
          <p:spPr bwMode="auto">
            <a:xfrm flipH="1">
              <a:off x="2836" y="2664"/>
              <a:ext cx="362" cy="441"/>
            </a:xfrm>
            <a:prstGeom prst="line">
              <a:avLst/>
            </a:prstGeom>
            <a:noFill/>
            <a:ln w="508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2" name="Line 10"/>
            <p:cNvSpPr>
              <a:spLocks noChangeShapeType="1"/>
            </p:cNvSpPr>
            <p:nvPr/>
          </p:nvSpPr>
          <p:spPr bwMode="auto">
            <a:xfrm>
              <a:off x="4590" y="2662"/>
              <a:ext cx="241" cy="443"/>
            </a:xfrm>
            <a:prstGeom prst="line">
              <a:avLst/>
            </a:prstGeom>
            <a:noFill/>
            <a:ln w="5080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3" name="Rectangle 11"/>
            <p:cNvSpPr>
              <a:spLocks noChangeArrowheads="1"/>
            </p:cNvSpPr>
            <p:nvPr/>
          </p:nvSpPr>
          <p:spPr bwMode="auto">
            <a:xfrm>
              <a:off x="121" y="2024"/>
              <a:ext cx="32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l-GR" altLang="en-US" sz="2400" dirty="0">
                  <a:solidFill>
                    <a:srgbClr val="FF6600"/>
                  </a:solidFill>
                </a:rPr>
                <a:t>Περιγραφική</a:t>
              </a:r>
              <a:r>
                <a:rPr lang="en-US" altLang="en-US" sz="2400" dirty="0">
                  <a:solidFill>
                    <a:srgbClr val="FF6600"/>
                  </a:solidFill>
                </a:rPr>
                <a:t> </a:t>
              </a:r>
              <a:r>
                <a:rPr lang="el-GR" altLang="en-US" sz="2400" dirty="0">
                  <a:solidFill>
                    <a:srgbClr val="FF6600"/>
                  </a:solidFill>
                </a:rPr>
                <a:t>Επιδημιολογία	   </a:t>
              </a:r>
            </a:p>
          </p:txBody>
        </p:sp>
        <p:sp>
          <p:nvSpPr>
            <p:cNvPr id="14" name="Rectangle 12"/>
            <p:cNvSpPr>
              <a:spLocks noChangeArrowheads="1"/>
            </p:cNvSpPr>
            <p:nvPr/>
          </p:nvSpPr>
          <p:spPr bwMode="auto">
            <a:xfrm>
              <a:off x="3027" y="2280"/>
              <a:ext cx="302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l-GR" altLang="en-US" sz="2800" dirty="0">
                  <a:solidFill>
                    <a:srgbClr val="0070C0"/>
                  </a:solidFill>
                </a:rPr>
                <a:t>Αναλυτική Επιδημιολογία	   </a:t>
              </a:r>
            </a:p>
          </p:txBody>
        </p:sp>
        <p:sp>
          <p:nvSpPr>
            <p:cNvPr id="15" name="Rectangle 13"/>
            <p:cNvSpPr>
              <a:spLocks noChangeArrowheads="1"/>
            </p:cNvSpPr>
            <p:nvPr/>
          </p:nvSpPr>
          <p:spPr bwMode="auto">
            <a:xfrm>
              <a:off x="1350" y="3174"/>
              <a:ext cx="28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l-GR" altLang="en-US" sz="2400">
                  <a:solidFill>
                    <a:srgbClr val="0070C0"/>
                  </a:solidFill>
                </a:rPr>
                <a:t>Παραγωγική</a:t>
              </a:r>
              <a:r>
                <a:rPr lang="en-US" altLang="en-US" sz="2400">
                  <a:solidFill>
                    <a:srgbClr val="0070C0"/>
                  </a:solidFill>
                </a:rPr>
                <a:t>  </a:t>
              </a:r>
              <a:r>
                <a:rPr lang="el-GR" altLang="en-US" sz="2400">
                  <a:solidFill>
                    <a:srgbClr val="0070C0"/>
                  </a:solidFill>
                </a:rPr>
                <a:t>(</a:t>
              </a:r>
              <a:r>
                <a:rPr lang="en-US" altLang="en-US" sz="2400">
                  <a:solidFill>
                    <a:srgbClr val="0070C0"/>
                  </a:solidFill>
                </a:rPr>
                <a:t>deductive</a:t>
              </a:r>
              <a:r>
                <a:rPr lang="el-GR" altLang="en-US" sz="2400">
                  <a:solidFill>
                    <a:srgbClr val="0070C0"/>
                  </a:solidFill>
                </a:rPr>
                <a:t>)</a:t>
              </a:r>
              <a:endParaRPr lang="en-US" altLang="en-US" sz="2400">
                <a:solidFill>
                  <a:srgbClr val="0070C0"/>
                </a:solidFill>
              </a:endParaRPr>
            </a:p>
          </p:txBody>
        </p:sp>
        <p:sp>
          <p:nvSpPr>
            <p:cNvPr id="16" name="Rectangle 14"/>
            <p:cNvSpPr>
              <a:spLocks noChangeArrowheads="1"/>
            </p:cNvSpPr>
            <p:nvPr/>
          </p:nvSpPr>
          <p:spPr bwMode="auto">
            <a:xfrm>
              <a:off x="3735" y="3399"/>
              <a:ext cx="28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l-GR" altLang="en-US" sz="2400">
                  <a:solidFill>
                    <a:srgbClr val="0070C0"/>
                  </a:solidFill>
                </a:rPr>
                <a:t>Επαγωγική </a:t>
              </a:r>
              <a:r>
                <a:rPr lang="en-US" altLang="en-US" sz="2400">
                  <a:solidFill>
                    <a:srgbClr val="0070C0"/>
                  </a:solidFill>
                </a:rPr>
                <a:t>(inductive)</a:t>
              </a:r>
              <a:endParaRPr lang="el-GR" altLang="en-US" sz="2400">
                <a:solidFill>
                  <a:srgbClr val="0070C0"/>
                </a:solidFill>
              </a:endParaRPr>
            </a:p>
          </p:txBody>
        </p:sp>
      </p:grpSp>
    </p:spTree>
    <p:extLst>
      <p:ext uri="{BB962C8B-B14F-4D97-AF65-F5344CB8AC3E}">
        <p14:creationId xmlns:p14="http://schemas.microsoft.com/office/powerpoint/2010/main" val="1312029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rmAutofit fontScale="90000"/>
          </a:bodyPr>
          <a:lstStyle/>
          <a:p>
            <a:r>
              <a:rPr lang="el-GR" dirty="0"/>
              <a:t>Ιατρικό πιστοποιητικό </a:t>
            </a:r>
            <a:br>
              <a:rPr lang="el-GR" dirty="0"/>
            </a:br>
            <a:r>
              <a:rPr lang="el-GR" dirty="0"/>
              <a:t>θανάτου</a:t>
            </a:r>
            <a:endParaRPr lang="en-US" dirty="0"/>
          </a:p>
        </p:txBody>
      </p:sp>
      <p:sp>
        <p:nvSpPr>
          <p:cNvPr id="3" name="Content Placeholder 2"/>
          <p:cNvSpPr>
            <a:spLocks noGrp="1"/>
          </p:cNvSpPr>
          <p:nvPr>
            <p:ph idx="1"/>
          </p:nvPr>
        </p:nvSpPr>
        <p:spPr>
          <a:xfrm>
            <a:off x="457200" y="1924334"/>
            <a:ext cx="8229600" cy="3930558"/>
          </a:xfrm>
        </p:spPr>
        <p:txBody>
          <a:bodyPr>
            <a:normAutofit/>
          </a:bodyPr>
          <a:lstStyle/>
          <a:p>
            <a:r>
              <a:rPr lang="el-GR" sz="2800" dirty="0"/>
              <a:t>Πρώτο μέρος: προσωπικά χαρακτηριστικά του αποθανόντος, στοιχεία τόπου, στοιχεία ταυτοποίησης του γιατρού</a:t>
            </a:r>
          </a:p>
          <a:p>
            <a:endParaRPr lang="el-GR" sz="2800" dirty="0"/>
          </a:p>
          <a:p>
            <a:r>
              <a:rPr lang="el-GR" sz="2800" dirty="0"/>
              <a:t>Δεύτερο μέρος: νοσολογικές συνθήκες  που οδήγησαν στο θάνατο</a:t>
            </a:r>
          </a:p>
          <a:p>
            <a:pPr marL="0" indent="0">
              <a:buNone/>
            </a:pPr>
            <a:endParaRPr lang="el-GR" dirty="0"/>
          </a:p>
          <a:p>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04AB29A3-7029-4202-872E-8068815A68ED}"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dirty="0"/>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30</a:t>
            </a:fld>
            <a:endParaRPr lang="en-US"/>
          </a:p>
        </p:txBody>
      </p:sp>
    </p:spTree>
    <p:extLst>
      <p:ext uri="{BB962C8B-B14F-4D97-AF65-F5344CB8AC3E}">
        <p14:creationId xmlns:p14="http://schemas.microsoft.com/office/powerpoint/2010/main" val="174277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619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rmAutofit fontScale="90000"/>
          </a:bodyPr>
          <a:lstStyle/>
          <a:p>
            <a:r>
              <a:rPr lang="el-GR" dirty="0"/>
              <a:t>Στατιστικές γεννήσεων </a:t>
            </a:r>
            <a:br>
              <a:rPr lang="el-GR" dirty="0"/>
            </a:br>
            <a:r>
              <a:rPr lang="el-GR" dirty="0"/>
              <a:t>ζωντανών νεκρών</a:t>
            </a:r>
            <a:endParaRPr lang="en-US" dirty="0"/>
          </a:p>
        </p:txBody>
      </p:sp>
      <p:sp>
        <p:nvSpPr>
          <p:cNvPr id="3" name="Content Placeholder 2"/>
          <p:cNvSpPr>
            <a:spLocks noGrp="1"/>
          </p:cNvSpPr>
          <p:nvPr>
            <p:ph idx="1"/>
          </p:nvPr>
        </p:nvSpPr>
        <p:spPr>
          <a:xfrm>
            <a:off x="457200" y="1924334"/>
            <a:ext cx="8229600" cy="3930558"/>
          </a:xfrm>
        </p:spPr>
        <p:txBody>
          <a:bodyPr>
            <a:normAutofit/>
          </a:bodyPr>
          <a:lstStyle/>
          <a:p>
            <a:pPr marL="0" indent="0">
              <a:buNone/>
            </a:pPr>
            <a:r>
              <a:rPr lang="el-GR" sz="2800" b="1" dirty="0"/>
              <a:t>Γεννήσεις ζωντανών</a:t>
            </a:r>
          </a:p>
          <a:p>
            <a:r>
              <a:rPr lang="el-GR" sz="2800" dirty="0"/>
              <a:t>Βάση της ιατρικής δημογραφίας</a:t>
            </a:r>
          </a:p>
          <a:p>
            <a:r>
              <a:rPr lang="el-GR" sz="2800" dirty="0"/>
              <a:t>Χρησιμεύουν στον υπολογισμό της βρεφικής θνησιμότητας και νοσηρότητας</a:t>
            </a:r>
          </a:p>
          <a:p>
            <a:pPr marL="0" indent="0">
              <a:buNone/>
            </a:pPr>
            <a:endParaRPr lang="el-GR" sz="2800" dirty="0"/>
          </a:p>
          <a:p>
            <a:pPr marL="0" indent="0">
              <a:buNone/>
            </a:pPr>
            <a:r>
              <a:rPr lang="el-GR" sz="2800" b="1" dirty="0"/>
              <a:t>Γεννήσεις νεκρών</a:t>
            </a:r>
          </a:p>
          <a:p>
            <a:r>
              <a:rPr lang="el-GR" sz="2800" dirty="0"/>
              <a:t>Δυσχερείς οι διακρατικές και διαχρονικές συγκρίσεις</a:t>
            </a:r>
          </a:p>
          <a:p>
            <a:pPr marL="0" indent="0">
              <a:buNone/>
            </a:pPr>
            <a:endParaRPr lang="el-GR" dirty="0"/>
          </a:p>
          <a:p>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04AB29A3-7029-4202-872E-8068815A68ED}"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dirty="0"/>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32</a:t>
            </a:fld>
            <a:endParaRPr lang="en-US"/>
          </a:p>
        </p:txBody>
      </p:sp>
    </p:spTree>
    <p:extLst>
      <p:ext uri="{BB962C8B-B14F-4D97-AF65-F5344CB8AC3E}">
        <p14:creationId xmlns:p14="http://schemas.microsoft.com/office/powerpoint/2010/main" val="2249351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rmAutofit/>
          </a:bodyPr>
          <a:lstStyle/>
          <a:p>
            <a:r>
              <a:rPr lang="el-GR" dirty="0"/>
              <a:t>Στατιστικές θνησιμότητας</a:t>
            </a:r>
            <a:endParaRPr lang="en-US" dirty="0"/>
          </a:p>
        </p:txBody>
      </p:sp>
      <p:sp>
        <p:nvSpPr>
          <p:cNvPr id="3" name="Content Placeholder 2"/>
          <p:cNvSpPr>
            <a:spLocks noGrp="1"/>
          </p:cNvSpPr>
          <p:nvPr>
            <p:ph idx="1"/>
          </p:nvPr>
        </p:nvSpPr>
        <p:spPr>
          <a:xfrm>
            <a:off x="457200" y="1641144"/>
            <a:ext cx="8229600" cy="4756150"/>
          </a:xfrm>
        </p:spPr>
        <p:txBody>
          <a:bodyPr>
            <a:normAutofit fontScale="77500" lnSpcReduction="20000"/>
          </a:bodyPr>
          <a:lstStyle/>
          <a:p>
            <a:pPr marL="0" indent="0">
              <a:buNone/>
            </a:pPr>
            <a:r>
              <a:rPr lang="el-GR" sz="3300" b="1" dirty="0"/>
              <a:t>Καταγραφή θανάτων </a:t>
            </a:r>
            <a:r>
              <a:rPr lang="el-GR" sz="3300" b="1" u="sng" dirty="0"/>
              <a:t>πλήρης</a:t>
            </a:r>
            <a:r>
              <a:rPr lang="el-GR" sz="3300" b="1" dirty="0"/>
              <a:t> </a:t>
            </a:r>
          </a:p>
          <a:p>
            <a:r>
              <a:rPr lang="el-GR" sz="3300" dirty="0"/>
              <a:t>Δείκτες αδρής και ειδικής κατά φύλο ή/και ηλικία θνησιμότητας είναι </a:t>
            </a:r>
            <a:r>
              <a:rPr lang="el-GR" sz="3300" u="sng" dirty="0"/>
              <a:t>ακριβείς</a:t>
            </a:r>
          </a:p>
          <a:p>
            <a:r>
              <a:rPr lang="el-GR" sz="3300" dirty="0"/>
              <a:t>Η ειδική κατά αιτία θνησιμότητα </a:t>
            </a:r>
            <a:r>
              <a:rPr lang="el-GR" sz="3300" u="sng" dirty="0"/>
              <a:t>δεν είναι πάντα ακριβής </a:t>
            </a:r>
          </a:p>
          <a:p>
            <a:pPr marL="0" indent="0">
              <a:buNone/>
            </a:pPr>
            <a:endParaRPr lang="el-GR" sz="3300" b="1" dirty="0"/>
          </a:p>
          <a:p>
            <a:pPr marL="0" indent="0">
              <a:buNone/>
            </a:pPr>
            <a:r>
              <a:rPr lang="el-GR" sz="3300" b="1" dirty="0"/>
              <a:t>Γιατί ο γιατρός δεν γνωρίζει την πραγματική αιτία θανάτου; </a:t>
            </a:r>
          </a:p>
          <a:p>
            <a:r>
              <a:rPr lang="el-GR" sz="3300" dirty="0"/>
              <a:t>Νόσος δυσδιάγνωστη</a:t>
            </a:r>
          </a:p>
          <a:p>
            <a:r>
              <a:rPr lang="el-GR" sz="3300" dirty="0"/>
              <a:t>Ο γιατρός δεν ήταν ο θεράπων γιατρός</a:t>
            </a:r>
          </a:p>
          <a:p>
            <a:r>
              <a:rPr lang="el-GR" sz="3300" dirty="0"/>
              <a:t>Έλλειψη κατάρτισης γιατρού</a:t>
            </a:r>
          </a:p>
          <a:p>
            <a:r>
              <a:rPr lang="el-GR" sz="3300" dirty="0"/>
              <a:t>Σφάλμα κωδικοποίησης </a:t>
            </a:r>
          </a:p>
          <a:p>
            <a:pPr marL="0" indent="0">
              <a:buNone/>
            </a:pPr>
            <a:endParaRPr lang="el-GR" dirty="0"/>
          </a:p>
          <a:p>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04AB29A3-7029-4202-872E-8068815A68ED}"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dirty="0"/>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33</a:t>
            </a:fld>
            <a:endParaRPr lang="en-US"/>
          </a:p>
        </p:txBody>
      </p:sp>
    </p:spTree>
    <p:extLst>
      <p:ext uri="{BB962C8B-B14F-4D97-AF65-F5344CB8AC3E}">
        <p14:creationId xmlns:p14="http://schemas.microsoft.com/office/powerpoint/2010/main" val="3090509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260135" cy="6885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108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rmAutofit/>
          </a:bodyPr>
          <a:lstStyle/>
          <a:p>
            <a:r>
              <a:rPr lang="el-GR" dirty="0"/>
              <a:t>Στατιστικές Νοσηρότητας</a:t>
            </a:r>
            <a:endParaRPr lang="en-US" dirty="0"/>
          </a:p>
        </p:txBody>
      </p:sp>
      <p:sp>
        <p:nvSpPr>
          <p:cNvPr id="3" name="Content Placeholder 2"/>
          <p:cNvSpPr>
            <a:spLocks noGrp="1"/>
          </p:cNvSpPr>
          <p:nvPr>
            <p:ph idx="1"/>
          </p:nvPr>
        </p:nvSpPr>
        <p:spPr>
          <a:xfrm>
            <a:off x="457200" y="1924334"/>
            <a:ext cx="8229600" cy="3930558"/>
          </a:xfrm>
        </p:spPr>
        <p:txBody>
          <a:bodyPr>
            <a:normAutofit/>
          </a:bodyPr>
          <a:lstStyle/>
          <a:p>
            <a:pPr marL="0" indent="0">
              <a:buNone/>
            </a:pPr>
            <a:r>
              <a:rPr lang="el-GR" sz="2800" b="1" dirty="0"/>
              <a:t>Λιγότερο αξιόπιστες από τις στατιστικές θνησιμότητας:</a:t>
            </a:r>
          </a:p>
          <a:p>
            <a:pPr marL="0" indent="0">
              <a:buNone/>
            </a:pPr>
            <a:endParaRPr lang="el-GR" sz="2800" b="1" dirty="0"/>
          </a:p>
          <a:p>
            <a:r>
              <a:rPr lang="el-GR" sz="2800" dirty="0"/>
              <a:t>Πληρότητα προβληματική</a:t>
            </a:r>
          </a:p>
          <a:p>
            <a:r>
              <a:rPr lang="el-GR" sz="2800" dirty="0"/>
              <a:t>Πιθανότητα διπλοκαταγραφής ή πολυκαταγραφής του ίδιου ασθενή</a:t>
            </a:r>
          </a:p>
          <a:p>
            <a:r>
              <a:rPr lang="el-GR" sz="2800" dirty="0"/>
              <a:t>Αδύνατη η εφαρμογή νεκροτομής</a:t>
            </a:r>
          </a:p>
          <a:p>
            <a:pPr marL="0" indent="0">
              <a:buNone/>
            </a:pPr>
            <a:endParaRPr lang="el-GR" dirty="0"/>
          </a:p>
          <a:p>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04AB29A3-7029-4202-872E-8068815A68ED}"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dirty="0"/>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35</a:t>
            </a:fld>
            <a:endParaRPr lang="en-US"/>
          </a:p>
        </p:txBody>
      </p:sp>
    </p:spTree>
    <p:extLst>
      <p:ext uri="{BB962C8B-B14F-4D97-AF65-F5344CB8AC3E}">
        <p14:creationId xmlns:p14="http://schemas.microsoft.com/office/powerpoint/2010/main" val="892708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rmAutofit fontScale="90000"/>
          </a:bodyPr>
          <a:lstStyle/>
          <a:p>
            <a:r>
              <a:rPr lang="el-GR" dirty="0"/>
              <a:t>Άλλες πηγές στατιστικών </a:t>
            </a:r>
            <a:br>
              <a:rPr lang="el-GR" dirty="0"/>
            </a:br>
            <a:r>
              <a:rPr lang="el-GR" dirty="0"/>
              <a:t>Νοσηρότητας</a:t>
            </a:r>
            <a:endParaRPr lang="en-US" dirty="0"/>
          </a:p>
        </p:txBody>
      </p:sp>
      <p:sp>
        <p:nvSpPr>
          <p:cNvPr id="3" name="Content Placeholder 2"/>
          <p:cNvSpPr>
            <a:spLocks noGrp="1"/>
          </p:cNvSpPr>
          <p:nvPr>
            <p:ph idx="1"/>
          </p:nvPr>
        </p:nvSpPr>
        <p:spPr>
          <a:xfrm>
            <a:off x="457200" y="1924333"/>
            <a:ext cx="8229600" cy="4080681"/>
          </a:xfrm>
        </p:spPr>
        <p:txBody>
          <a:bodyPr>
            <a:normAutofit/>
          </a:bodyPr>
          <a:lstStyle/>
          <a:p>
            <a:r>
              <a:rPr lang="el-GR" sz="2800" dirty="0"/>
              <a:t>Γενικές περιγραφικές έρευνες επιπολασμού (περιοδικές έρευνες νοσηρότητας)</a:t>
            </a:r>
          </a:p>
          <a:p>
            <a:r>
              <a:rPr lang="el-GR" sz="2800" dirty="0"/>
              <a:t>Υπηρεσίες πρωτογενούς περίθαλψης</a:t>
            </a:r>
          </a:p>
          <a:p>
            <a:r>
              <a:rPr lang="el-GR" sz="2800" dirty="0"/>
              <a:t>Στοιχεία αναρρωτικών αδειών</a:t>
            </a:r>
          </a:p>
          <a:p>
            <a:r>
              <a:rPr lang="el-GR" sz="2800" dirty="0"/>
              <a:t>Στοιχεία ιδιωτικών ασφαλιστικών εταιριών</a:t>
            </a:r>
          </a:p>
          <a:p>
            <a:r>
              <a:rPr lang="el-GR" sz="2800" dirty="0"/>
              <a:t>Στοιχεία υπηρεσιών (π.χ. σχολιατρικές, επαγγελματικής υγιεινής) </a:t>
            </a:r>
          </a:p>
          <a:p>
            <a:pPr marL="0" indent="0">
              <a:buNone/>
            </a:pPr>
            <a:endParaRPr lang="el-GR" dirty="0"/>
          </a:p>
          <a:p>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04AB29A3-7029-4202-872E-8068815A68ED}"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dirty="0"/>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36</a:t>
            </a:fld>
            <a:endParaRPr lang="en-US"/>
          </a:p>
        </p:txBody>
      </p:sp>
    </p:spTree>
    <p:extLst>
      <p:ext uri="{BB962C8B-B14F-4D97-AF65-F5344CB8AC3E}">
        <p14:creationId xmlns:p14="http://schemas.microsoft.com/office/powerpoint/2010/main" val="1091615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4734"/>
            <a:ext cx="7927218" cy="1143000"/>
          </a:xfrm>
        </p:spPr>
        <p:txBody>
          <a:bodyPr>
            <a:normAutofit/>
          </a:bodyPr>
          <a:lstStyle/>
          <a:p>
            <a:pPr algn="l"/>
            <a:r>
              <a:rPr lang="el-GR" dirty="0"/>
              <a:t>Δείκτες νοσηρότητας</a:t>
            </a:r>
            <a:endParaRPr lang="en-US" dirty="0"/>
          </a:p>
        </p:txBody>
      </p:sp>
      <p:pic>
        <p:nvPicPr>
          <p:cNvPr id="4" name="Picture 3"/>
          <p:cNvPicPr>
            <a:picLocks noChangeAspect="1"/>
          </p:cNvPicPr>
          <p:nvPr/>
        </p:nvPicPr>
        <p:blipFill>
          <a:blip r:embed="rId3"/>
          <a:stretch>
            <a:fillRect/>
          </a:stretch>
        </p:blipFill>
        <p:spPr>
          <a:xfrm>
            <a:off x="6990042" y="2252731"/>
            <a:ext cx="1976243" cy="1477565"/>
          </a:xfrm>
          <a:prstGeom prst="rect">
            <a:avLst/>
          </a:prstGeom>
        </p:spPr>
      </p:pic>
      <p:sp>
        <p:nvSpPr>
          <p:cNvPr id="3" name="Date Placeholder 2"/>
          <p:cNvSpPr>
            <a:spLocks noGrp="1"/>
          </p:cNvSpPr>
          <p:nvPr>
            <p:ph type="dt" sz="half" idx="10"/>
          </p:nvPr>
        </p:nvSpPr>
        <p:spPr/>
        <p:txBody>
          <a:bodyPr/>
          <a:lstStyle/>
          <a:p>
            <a:fld id="{090F1945-6E08-4D8E-A9FA-651C9433BBB0}" type="datetime2">
              <a:rPr lang="en-US" smtClean="0"/>
              <a:t>Wednesday, April 18, 2018</a:t>
            </a:fld>
            <a:endParaRPr lang="en-US"/>
          </a:p>
        </p:txBody>
      </p:sp>
      <p:sp>
        <p:nvSpPr>
          <p:cNvPr id="5" name="Footer Placeholder 4"/>
          <p:cNvSpPr>
            <a:spLocks noGrp="1"/>
          </p:cNvSpPr>
          <p:nvPr>
            <p:ph type="ftr" sz="quarter" idx="11"/>
          </p:nvPr>
        </p:nvSpPr>
        <p:spPr/>
        <p:txBody>
          <a:bodyPr/>
          <a:lstStyle/>
          <a:p>
            <a:r>
              <a:rPr lang="en-US"/>
              <a:t>Epidemiology</a:t>
            </a:r>
          </a:p>
        </p:txBody>
      </p:sp>
      <p:sp>
        <p:nvSpPr>
          <p:cNvPr id="6" name="Slide Number Placeholder 5"/>
          <p:cNvSpPr>
            <a:spLocks noGrp="1"/>
          </p:cNvSpPr>
          <p:nvPr>
            <p:ph type="sldNum" sz="quarter" idx="12"/>
          </p:nvPr>
        </p:nvSpPr>
        <p:spPr/>
        <p:txBody>
          <a:bodyPr/>
          <a:lstStyle/>
          <a:p>
            <a:fld id="{0BD60FB4-2462-0B45-ABF8-4A7A395BF1FA}" type="slidenum">
              <a:rPr lang="en-US" smtClean="0"/>
              <a:t>37</a:t>
            </a:fld>
            <a:endParaRPr lang="en-US"/>
          </a:p>
        </p:txBody>
      </p:sp>
    </p:spTree>
    <p:extLst>
      <p:ext uri="{BB962C8B-B14F-4D97-AF65-F5344CB8AC3E}">
        <p14:creationId xmlns:p14="http://schemas.microsoft.com/office/powerpoint/2010/main" val="2617218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Επιπολασμός </a:t>
            </a:r>
            <a:r>
              <a:rPr lang="en-GB" dirty="0"/>
              <a:t>(prevalence)</a:t>
            </a:r>
            <a:endParaRPr lang="en-US" dirty="0"/>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r>
              <a:rPr lang="el-GR" dirty="0"/>
              <a:t>Συχνότητα μίας νόσου που μελετάται σε μία </a:t>
            </a:r>
            <a:r>
              <a:rPr lang="el-GR" b="1" dirty="0"/>
              <a:t>ορισμένη χρονική στιγμή </a:t>
            </a:r>
            <a:r>
              <a:rPr lang="el-GR" dirty="0"/>
              <a:t>(point prevalence) ή </a:t>
            </a:r>
            <a:r>
              <a:rPr lang="el-GR" b="1" dirty="0"/>
              <a:t>χρονική περίοδο </a:t>
            </a:r>
            <a:r>
              <a:rPr lang="el-GR" dirty="0"/>
              <a:t>(period prevalence) </a:t>
            </a:r>
          </a:p>
          <a:p>
            <a:r>
              <a:rPr lang="el-GR" dirty="0"/>
              <a:t>Στιγμιότυπο</a:t>
            </a:r>
            <a:r>
              <a:rPr lang="en-GB" dirty="0"/>
              <a:t> - </a:t>
            </a:r>
            <a:r>
              <a:rPr lang="el-GR" dirty="0"/>
              <a:t>Δεν έχει χρονική διάσταση</a:t>
            </a:r>
            <a:endParaRPr lang="en-GB" dirty="0"/>
          </a:p>
          <a:p>
            <a:pPr marL="0" indent="0">
              <a:buNone/>
            </a:pPr>
            <a:endParaRPr lang="en-GB" dirty="0"/>
          </a:p>
          <a:p>
            <a:pPr marL="0" indent="0" algn="ctr">
              <a:buNone/>
            </a:pPr>
            <a:r>
              <a:rPr lang="el-GR" b="1" dirty="0">
                <a:solidFill>
                  <a:srgbClr val="FF0000"/>
                </a:solidFill>
              </a:rPr>
              <a:t>Άτομα με νόσο (νέα και παλαιότερα) σε δεδομένη χρονική στιγμή</a:t>
            </a:r>
          </a:p>
          <a:p>
            <a:pPr marL="0" indent="0" algn="ctr">
              <a:buNone/>
            </a:pPr>
            <a:r>
              <a:rPr lang="el-GR" b="1" dirty="0">
                <a:solidFill>
                  <a:srgbClr val="FF0000"/>
                </a:solidFill>
              </a:rPr>
              <a:t>Πληθυσμός αναφοράς στην ίδια χρονική στιγμή</a:t>
            </a:r>
          </a:p>
          <a:p>
            <a:pPr marL="0" indent="0">
              <a:buNone/>
            </a:pPr>
            <a:endParaRPr lang="el-GR" dirty="0"/>
          </a:p>
          <a:p>
            <a:r>
              <a:rPr lang="el-GR" dirty="0"/>
              <a:t>Συνήθως εκφράζεται σε %</a:t>
            </a:r>
          </a:p>
          <a:p>
            <a:endParaRPr lang="el-GR" dirty="0"/>
          </a:p>
          <a:p>
            <a:r>
              <a:rPr lang="el-GR" dirty="0"/>
              <a:t>Η χρονική στιγμή μέτρησης του επιπολασμού μπορεί να έχει ημερομηνιακή έννοια ή να αφορά ένα ορισμένο γεγονός της ζωής (π.χ. μία συγκεκριμένη ηλικία)</a:t>
            </a:r>
          </a:p>
          <a:p>
            <a:endParaRPr lang="el-GR" dirty="0"/>
          </a:p>
          <a:p>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cxnSp>
        <p:nvCxnSpPr>
          <p:cNvPr id="6" name="Straight Connector 5"/>
          <p:cNvCxnSpPr/>
          <p:nvPr/>
        </p:nvCxnSpPr>
        <p:spPr>
          <a:xfrm>
            <a:off x="232142" y="3468256"/>
            <a:ext cx="8734143"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fld id="{4204A6E6-69AA-4231-8D8E-F2B79F918EF1}" type="datetime2">
              <a:rPr lang="en-US" smtClean="0"/>
              <a:t>Wednesday, April 18, 2018</a:t>
            </a:fld>
            <a:endParaRPr lang="en-US"/>
          </a:p>
        </p:txBody>
      </p:sp>
      <p:sp>
        <p:nvSpPr>
          <p:cNvPr id="7" name="Footer Placeholder 6"/>
          <p:cNvSpPr>
            <a:spLocks noGrp="1"/>
          </p:cNvSpPr>
          <p:nvPr>
            <p:ph type="ftr" sz="quarter" idx="11"/>
          </p:nvPr>
        </p:nvSpPr>
        <p:spPr/>
        <p:txBody>
          <a:bodyPr/>
          <a:lstStyle/>
          <a:p>
            <a:r>
              <a:rPr lang="en-US"/>
              <a:t>Epidemiology</a:t>
            </a:r>
          </a:p>
        </p:txBody>
      </p:sp>
      <p:sp>
        <p:nvSpPr>
          <p:cNvPr id="8" name="Slide Number Placeholder 7"/>
          <p:cNvSpPr>
            <a:spLocks noGrp="1"/>
          </p:cNvSpPr>
          <p:nvPr>
            <p:ph type="sldNum" sz="quarter" idx="12"/>
          </p:nvPr>
        </p:nvSpPr>
        <p:spPr/>
        <p:txBody>
          <a:bodyPr/>
          <a:lstStyle/>
          <a:p>
            <a:fld id="{0BD60FB4-2462-0B45-ABF8-4A7A395BF1FA}" type="slidenum">
              <a:rPr lang="en-US" smtClean="0"/>
              <a:t>38</a:t>
            </a:fld>
            <a:endParaRPr lang="en-US"/>
          </a:p>
        </p:txBody>
      </p:sp>
    </p:spTree>
    <p:extLst>
      <p:ext uri="{BB962C8B-B14F-4D97-AF65-F5344CB8AC3E}">
        <p14:creationId xmlns:p14="http://schemas.microsoft.com/office/powerpoint/2010/main" val="25303701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Επιπολασμός (ΙΙ)</a:t>
            </a:r>
            <a:endParaRPr lang="en-US" dirty="0"/>
          </a:p>
        </p:txBody>
      </p:sp>
      <p:sp>
        <p:nvSpPr>
          <p:cNvPr id="3" name="Content Placeholder 2"/>
          <p:cNvSpPr>
            <a:spLocks noGrp="1"/>
          </p:cNvSpPr>
          <p:nvPr>
            <p:ph idx="1"/>
          </p:nvPr>
        </p:nvSpPr>
        <p:spPr/>
        <p:txBody>
          <a:bodyPr>
            <a:normAutofit lnSpcReduction="10000"/>
          </a:bodyPr>
          <a:lstStyle/>
          <a:p>
            <a:r>
              <a:rPr lang="el-GR" dirty="0"/>
              <a:t>150 περιπτώσεις ηπατοκυτταρικού καρκίνου βρέθηκαν καταγεγραμμένες από την Στατιστική Υπηρεσία την 1/1/2000 στην περιοχή της πρωτεύουσας. Ο επιπολασμός του ηπατοκυτταρικού καρκίνου την 1/1/2000 είναι:</a:t>
            </a:r>
          </a:p>
          <a:p>
            <a:pPr marL="0" indent="0">
              <a:buNone/>
            </a:pPr>
            <a:r>
              <a:rPr lang="el-GR" dirty="0"/>
              <a:t>		      150 / 300000           = 0.000005 </a:t>
            </a:r>
          </a:p>
          <a:p>
            <a:pPr marL="0" indent="0">
              <a:buNone/>
            </a:pPr>
            <a:endParaRPr lang="el-GR" dirty="0"/>
          </a:p>
          <a:p>
            <a:pPr marL="0" indent="0">
              <a:buNone/>
            </a:pPr>
            <a:r>
              <a:rPr lang="el-GR" dirty="0"/>
              <a:t>		ή 5 περιπτώσεις σε πληθυσμό 100  000.</a:t>
            </a:r>
          </a:p>
          <a:p>
            <a:endParaRPr lang="en-US" dirty="0"/>
          </a:p>
        </p:txBody>
      </p:sp>
      <p:pic>
        <p:nvPicPr>
          <p:cNvPr id="4" name="Picture 3"/>
          <p:cNvPicPr>
            <a:picLocks noChangeAspect="1"/>
          </p:cNvPicPr>
          <p:nvPr/>
        </p:nvPicPr>
        <p:blipFill>
          <a:blip r:embed="rId2"/>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C9856D45-0FEE-4927-9ABA-FFD166A64D42}"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39</a:t>
            </a:fld>
            <a:endParaRPr lang="en-US"/>
          </a:p>
        </p:txBody>
      </p:sp>
    </p:spTree>
    <p:extLst>
      <p:ext uri="{BB962C8B-B14F-4D97-AF65-F5344CB8AC3E}">
        <p14:creationId xmlns:p14="http://schemas.microsoft.com/office/powerpoint/2010/main" val="3164882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Ορισμός</a:t>
            </a:r>
            <a:endParaRPr lang="en-US" dirty="0"/>
          </a:p>
        </p:txBody>
      </p:sp>
      <p:sp>
        <p:nvSpPr>
          <p:cNvPr id="3" name="Content Placeholder 2"/>
          <p:cNvSpPr>
            <a:spLocks noGrp="1"/>
          </p:cNvSpPr>
          <p:nvPr>
            <p:ph idx="1"/>
          </p:nvPr>
        </p:nvSpPr>
        <p:spPr>
          <a:xfrm>
            <a:off x="262769" y="1600200"/>
            <a:ext cx="8424031" cy="5115457"/>
          </a:xfrm>
        </p:spPr>
        <p:txBody>
          <a:bodyPr>
            <a:normAutofit lnSpcReduction="10000"/>
          </a:bodyPr>
          <a:lstStyle/>
          <a:p>
            <a:r>
              <a:rPr lang="el-GR" dirty="0"/>
              <a:t>Επιδημιολογία είναι η επιστημονική μελέτη των παραγόντων που επηρεάζουν την υγεία και συχνότητα εμφάνισης των ασθενειών σε έναν πληθυσμό, μέσω της εφαρμογής της στατιστικής σε κλινικά και </a:t>
            </a:r>
            <a:r>
              <a:rPr lang="el-GR" dirty="0" err="1"/>
              <a:t>βιοιατρικά</a:t>
            </a:r>
            <a:r>
              <a:rPr lang="el-GR" dirty="0"/>
              <a:t> δεδομένα.</a:t>
            </a:r>
          </a:p>
          <a:p>
            <a:endParaRPr lang="el-GR" dirty="0"/>
          </a:p>
          <a:p>
            <a:r>
              <a:rPr lang="el-GR" dirty="0"/>
              <a:t>Σκοπός της είναι να περιγράψει (</a:t>
            </a:r>
            <a:r>
              <a:rPr lang="el-GR" b="1" dirty="0"/>
              <a:t>περιγραφική</a:t>
            </a:r>
            <a:r>
              <a:rPr lang="el-GR" dirty="0"/>
              <a:t>) και να αναλύσει (</a:t>
            </a:r>
            <a:r>
              <a:rPr lang="el-GR" b="1" dirty="0"/>
              <a:t>αναλυτική</a:t>
            </a:r>
            <a:r>
              <a:rPr lang="el-GR" dirty="0"/>
              <a:t>) την κατανομή των νοσημάτων στον ανθρώπινο πληθυσμό.</a:t>
            </a:r>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E0844116-E9B5-491D-9228-FF20D1F20A2F}"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4</a:t>
            </a:fld>
            <a:endParaRPr lang="en-US"/>
          </a:p>
        </p:txBody>
      </p:sp>
    </p:spTree>
    <p:extLst>
      <p:ext uri="{BB962C8B-B14F-4D97-AF65-F5344CB8AC3E}">
        <p14:creationId xmlns:p14="http://schemas.microsoft.com/office/powerpoint/2010/main" val="302157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Επιπολασμός (ΙΙΙ)</a:t>
            </a:r>
            <a:endParaRPr lang="en-US" dirty="0"/>
          </a:p>
        </p:txBody>
      </p:sp>
      <p:sp>
        <p:nvSpPr>
          <p:cNvPr id="3" name="Content Placeholder 2"/>
          <p:cNvSpPr>
            <a:spLocks noGrp="1"/>
          </p:cNvSpPr>
          <p:nvPr>
            <p:ph idx="1"/>
          </p:nvPr>
        </p:nvSpPr>
        <p:spPr/>
        <p:txBody>
          <a:bodyPr>
            <a:normAutofit fontScale="92500"/>
          </a:bodyPr>
          <a:lstStyle/>
          <a:p>
            <a:r>
              <a:rPr lang="el-GR" dirty="0"/>
              <a:t>200 νεοσύλλεκτοι βρέθηκε να είναι φορείς επιφανειακού αντιγόνου ηπατίτιδας Β (HBsAg) μεταξύ 10000 Ελλήνων νεοσύλλεκτων κάποιου κέντρου που εξετάστηκαν κατά την διάρκεια 1999 – 2000. Ο επιπολασμός φορέων επιφανειακού αντιγόνου ηπατίτιδας Β (HBsAg) σε Έλληνες νεοσύλλεκτους του κέντρου αυτού κατά την διάρκεια 1999 – 2000 είναι:</a:t>
            </a:r>
          </a:p>
          <a:p>
            <a:pPr marL="0" indent="0">
              <a:buNone/>
            </a:pPr>
            <a:r>
              <a:rPr lang="el-GR" dirty="0"/>
              <a:t>		      200/ 10000           = 0.02  ή 2%</a:t>
            </a:r>
          </a:p>
        </p:txBody>
      </p:sp>
      <p:pic>
        <p:nvPicPr>
          <p:cNvPr id="4" name="Picture 3"/>
          <p:cNvPicPr>
            <a:picLocks noChangeAspect="1"/>
          </p:cNvPicPr>
          <p:nvPr/>
        </p:nvPicPr>
        <p:blipFill>
          <a:blip r:embed="rId2"/>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BE4077EF-99D4-4E74-A738-EC580DF4CC39}"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40</a:t>
            </a:fld>
            <a:endParaRPr lang="en-US"/>
          </a:p>
        </p:txBody>
      </p:sp>
    </p:spTree>
    <p:extLst>
      <p:ext uri="{BB962C8B-B14F-4D97-AF65-F5344CB8AC3E}">
        <p14:creationId xmlns:p14="http://schemas.microsoft.com/office/powerpoint/2010/main" val="971189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Επίπτωση</a:t>
            </a:r>
            <a:endParaRPr lang="en-US" dirty="0"/>
          </a:p>
        </p:txBody>
      </p:sp>
      <p:sp>
        <p:nvSpPr>
          <p:cNvPr id="3" name="Content Placeholder 2"/>
          <p:cNvSpPr>
            <a:spLocks noGrp="1"/>
          </p:cNvSpPr>
          <p:nvPr>
            <p:ph idx="1"/>
          </p:nvPr>
        </p:nvSpPr>
        <p:spPr/>
        <p:txBody>
          <a:bodyPr>
            <a:normAutofit fontScale="85000" lnSpcReduction="10000"/>
          </a:bodyPr>
          <a:lstStyle/>
          <a:p>
            <a:r>
              <a:rPr lang="el-GR" dirty="0"/>
              <a:t>Συχνότητα επέλευσης ενός γεγονότος που μελετάται (π.χ. έναρξη νόσου) σε </a:t>
            </a:r>
            <a:r>
              <a:rPr lang="el-GR" b="1" dirty="0"/>
              <a:t>μία χρονική περιόδο</a:t>
            </a:r>
            <a:r>
              <a:rPr lang="el-GR" dirty="0"/>
              <a:t> ορισμένης διάρκειας.</a:t>
            </a:r>
          </a:p>
          <a:p>
            <a:endParaRPr lang="el-GR" dirty="0"/>
          </a:p>
          <a:p>
            <a:pPr marL="0" indent="0" algn="ctr">
              <a:buNone/>
            </a:pPr>
            <a:r>
              <a:rPr lang="el-GR" b="1" dirty="0">
                <a:solidFill>
                  <a:srgbClr val="FF0000"/>
                </a:solidFill>
              </a:rPr>
              <a:t>Νέες περιπτώσεις νόσου για δεδομένη χρονική περίοδο</a:t>
            </a:r>
          </a:p>
          <a:p>
            <a:pPr marL="0" indent="0" algn="ctr">
              <a:buNone/>
            </a:pPr>
            <a:r>
              <a:rPr lang="el-GR" b="1" dirty="0">
                <a:solidFill>
                  <a:srgbClr val="FF0000"/>
                </a:solidFill>
              </a:rPr>
              <a:t>Πληθυσμός αναφοράς στην ίδια χρονική περίοδο</a:t>
            </a:r>
          </a:p>
          <a:p>
            <a:pPr marL="0" indent="0">
              <a:buNone/>
            </a:pPr>
            <a:endParaRPr lang="el-GR" dirty="0"/>
          </a:p>
          <a:p>
            <a:r>
              <a:rPr lang="el-GR" dirty="0"/>
              <a:t>Εκφράζει τη πιθανότητα των ατόμων του πληθυσμού αναφοράς να προσβληθούν από μια νόσο.</a:t>
            </a:r>
          </a:p>
          <a:p>
            <a:endParaRPr lang="el-GR" dirty="0"/>
          </a:p>
          <a:p>
            <a:endParaRPr lang="el-GR" dirty="0"/>
          </a:p>
          <a:p>
            <a:endParaRPr lang="en-US" dirty="0"/>
          </a:p>
        </p:txBody>
      </p:sp>
      <p:pic>
        <p:nvPicPr>
          <p:cNvPr id="4" name="Picture 3"/>
          <p:cNvPicPr>
            <a:picLocks noChangeAspect="1"/>
          </p:cNvPicPr>
          <p:nvPr/>
        </p:nvPicPr>
        <p:blipFill>
          <a:blip r:embed="rId2"/>
          <a:stretch>
            <a:fillRect/>
          </a:stretch>
        </p:blipFill>
        <p:spPr>
          <a:xfrm>
            <a:off x="6990042" y="122635"/>
            <a:ext cx="1976243" cy="1477565"/>
          </a:xfrm>
          <a:prstGeom prst="rect">
            <a:avLst/>
          </a:prstGeom>
        </p:spPr>
      </p:pic>
      <p:cxnSp>
        <p:nvCxnSpPr>
          <p:cNvPr id="5" name="Straight Connector 4"/>
          <p:cNvCxnSpPr/>
          <p:nvPr/>
        </p:nvCxnSpPr>
        <p:spPr>
          <a:xfrm>
            <a:off x="628162" y="3727701"/>
            <a:ext cx="7873853"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Date Placeholder 5"/>
          <p:cNvSpPr>
            <a:spLocks noGrp="1"/>
          </p:cNvSpPr>
          <p:nvPr>
            <p:ph type="dt" sz="half" idx="10"/>
          </p:nvPr>
        </p:nvSpPr>
        <p:spPr/>
        <p:txBody>
          <a:bodyPr/>
          <a:lstStyle/>
          <a:p>
            <a:fld id="{7EE951D0-9810-455D-9FE6-4E28DF7227CA}" type="datetime2">
              <a:rPr lang="en-US" smtClean="0"/>
              <a:t>Wednesday, April 18, 2018</a:t>
            </a:fld>
            <a:endParaRPr lang="en-US"/>
          </a:p>
        </p:txBody>
      </p:sp>
      <p:sp>
        <p:nvSpPr>
          <p:cNvPr id="7" name="Footer Placeholder 6"/>
          <p:cNvSpPr>
            <a:spLocks noGrp="1"/>
          </p:cNvSpPr>
          <p:nvPr>
            <p:ph type="ftr" sz="quarter" idx="11"/>
          </p:nvPr>
        </p:nvSpPr>
        <p:spPr/>
        <p:txBody>
          <a:bodyPr/>
          <a:lstStyle/>
          <a:p>
            <a:r>
              <a:rPr lang="en-US"/>
              <a:t>Epidemiology</a:t>
            </a:r>
          </a:p>
        </p:txBody>
      </p:sp>
      <p:sp>
        <p:nvSpPr>
          <p:cNvPr id="8" name="Slide Number Placeholder 7"/>
          <p:cNvSpPr>
            <a:spLocks noGrp="1"/>
          </p:cNvSpPr>
          <p:nvPr>
            <p:ph type="sldNum" sz="quarter" idx="12"/>
          </p:nvPr>
        </p:nvSpPr>
        <p:spPr/>
        <p:txBody>
          <a:bodyPr/>
          <a:lstStyle/>
          <a:p>
            <a:fld id="{0BD60FB4-2462-0B45-ABF8-4A7A395BF1FA}" type="slidenum">
              <a:rPr lang="en-US" smtClean="0"/>
              <a:t>41</a:t>
            </a:fld>
            <a:endParaRPr lang="en-US"/>
          </a:p>
        </p:txBody>
      </p:sp>
    </p:spTree>
    <p:extLst>
      <p:ext uri="{BB962C8B-B14F-4D97-AF65-F5344CB8AC3E}">
        <p14:creationId xmlns:p14="http://schemas.microsoft.com/office/powerpoint/2010/main" val="2350650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Επίπτωση (ΙΙ)</a:t>
            </a:r>
            <a:endParaRPr lang="en-US" dirty="0"/>
          </a:p>
        </p:txBody>
      </p:sp>
      <p:sp>
        <p:nvSpPr>
          <p:cNvPr id="3" name="Content Placeholder 2"/>
          <p:cNvSpPr>
            <a:spLocks noGrp="1"/>
          </p:cNvSpPr>
          <p:nvPr>
            <p:ph idx="1"/>
          </p:nvPr>
        </p:nvSpPr>
        <p:spPr>
          <a:xfrm>
            <a:off x="443545" y="1600200"/>
            <a:ext cx="8229600" cy="3042349"/>
          </a:xfrm>
          <a:ln>
            <a:solidFill>
              <a:schemeClr val="tx2"/>
            </a:solidFill>
          </a:ln>
        </p:spPr>
        <p:txBody>
          <a:bodyPr>
            <a:normAutofit fontScale="92500" lnSpcReduction="20000"/>
          </a:bodyPr>
          <a:lstStyle/>
          <a:p>
            <a:r>
              <a:rPr lang="el-GR" dirty="0"/>
              <a:t>Νέες περιπτώσεις καρκίνου του μαστού στην Αθήνα την περίοδο 1997-1999: </a:t>
            </a:r>
            <a:r>
              <a:rPr lang="el-GR" b="1" dirty="0"/>
              <a:t>1800</a:t>
            </a:r>
          </a:p>
          <a:p>
            <a:r>
              <a:rPr lang="el-GR" dirty="0"/>
              <a:t>Πληθυσμός γυναικών της Αθήνας κατά τον Ιούνιο του 1998: </a:t>
            </a:r>
            <a:r>
              <a:rPr lang="el-GR" b="1" dirty="0"/>
              <a:t>1.500.000</a:t>
            </a:r>
          </a:p>
          <a:p>
            <a:endParaRPr lang="el-GR" b="1" dirty="0"/>
          </a:p>
          <a:p>
            <a:r>
              <a:rPr lang="el-GR" dirty="0"/>
              <a:t>Ποια είναι η ετήσια επίπτωση του καρκίνου του μαστού στην Αθήνα την περίοδο 1997-1999?</a:t>
            </a:r>
          </a:p>
          <a:p>
            <a:endParaRPr lang="el-GR" dirty="0"/>
          </a:p>
        </p:txBody>
      </p:sp>
      <p:pic>
        <p:nvPicPr>
          <p:cNvPr id="4" name="Picture 3"/>
          <p:cNvPicPr>
            <a:picLocks noChangeAspect="1"/>
          </p:cNvPicPr>
          <p:nvPr/>
        </p:nvPicPr>
        <p:blipFill>
          <a:blip r:embed="rId2"/>
          <a:stretch>
            <a:fillRect/>
          </a:stretch>
        </p:blipFill>
        <p:spPr>
          <a:xfrm>
            <a:off x="6990042" y="122635"/>
            <a:ext cx="1976243" cy="1477565"/>
          </a:xfrm>
          <a:prstGeom prst="rect">
            <a:avLst/>
          </a:prstGeom>
        </p:spPr>
      </p:pic>
      <p:grpSp>
        <p:nvGrpSpPr>
          <p:cNvPr id="17" name="Group 16"/>
          <p:cNvGrpSpPr/>
          <p:nvPr/>
        </p:nvGrpSpPr>
        <p:grpSpPr>
          <a:xfrm>
            <a:off x="512537" y="4919925"/>
            <a:ext cx="6139384" cy="1477328"/>
            <a:chOff x="512537" y="4919925"/>
            <a:chExt cx="6139384" cy="1477328"/>
          </a:xfrm>
        </p:grpSpPr>
        <p:sp>
          <p:nvSpPr>
            <p:cNvPr id="15" name="Rectangle 14"/>
            <p:cNvSpPr/>
            <p:nvPr/>
          </p:nvSpPr>
          <p:spPr>
            <a:xfrm>
              <a:off x="512537" y="4919925"/>
              <a:ext cx="6139384" cy="1477328"/>
            </a:xfrm>
            <a:prstGeom prst="rect">
              <a:avLst/>
            </a:prstGeom>
          </p:spPr>
          <p:txBody>
            <a:bodyPr wrap="square">
              <a:spAutoFit/>
            </a:bodyPr>
            <a:lstStyle/>
            <a:p>
              <a:r>
                <a:rPr lang="el-GR" sz="3000" dirty="0">
                  <a:solidFill>
                    <a:schemeClr val="tx2"/>
                  </a:solidFill>
                </a:rPr>
                <a:t>= 		(1800/ 1.500.000) 	=</a:t>
              </a:r>
            </a:p>
            <a:p>
              <a:r>
                <a:rPr lang="el-GR" sz="3000" dirty="0">
                  <a:solidFill>
                    <a:schemeClr val="tx2"/>
                  </a:solidFill>
                </a:rPr>
                <a:t>				3</a:t>
              </a:r>
            </a:p>
            <a:p>
              <a:r>
                <a:rPr lang="el-GR" sz="3000" dirty="0">
                  <a:solidFill>
                    <a:schemeClr val="tx2"/>
                  </a:solidFill>
                </a:rPr>
                <a:t>40 νέες περιπτώσεις ανά 10</a:t>
              </a:r>
              <a:r>
                <a:rPr lang="el-GR" sz="3000" baseline="30000" dirty="0">
                  <a:solidFill>
                    <a:schemeClr val="tx2"/>
                  </a:solidFill>
                </a:rPr>
                <a:t>5</a:t>
              </a:r>
              <a:r>
                <a:rPr lang="el-GR" sz="3000" dirty="0">
                  <a:solidFill>
                    <a:schemeClr val="tx2"/>
                  </a:solidFill>
                </a:rPr>
                <a:t> γυναίκες</a:t>
              </a:r>
            </a:p>
          </p:txBody>
        </p:sp>
        <p:cxnSp>
          <p:nvCxnSpPr>
            <p:cNvPr id="12" name="Straight Connector 11"/>
            <p:cNvCxnSpPr/>
            <p:nvPr/>
          </p:nvCxnSpPr>
          <p:spPr>
            <a:xfrm>
              <a:off x="1584027" y="5448182"/>
              <a:ext cx="2594511"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p>
            <a:fld id="{E5F4355B-FC43-40CA-A781-80A2605524ED}"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42</a:t>
            </a:fld>
            <a:endParaRPr lang="en-US"/>
          </a:p>
        </p:txBody>
      </p:sp>
    </p:spTree>
    <p:extLst>
      <p:ext uri="{BB962C8B-B14F-4D97-AF65-F5344CB8AC3E}">
        <p14:creationId xmlns:p14="http://schemas.microsoft.com/office/powerpoint/2010/main" val="1881095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Επίπτωση - Επιπολασμός</a:t>
            </a:r>
            <a:endParaRPr lang="en-US" dirty="0"/>
          </a:p>
        </p:txBody>
      </p:sp>
      <p:grpSp>
        <p:nvGrpSpPr>
          <p:cNvPr id="4" name="Group 3"/>
          <p:cNvGrpSpPr/>
          <p:nvPr/>
        </p:nvGrpSpPr>
        <p:grpSpPr>
          <a:xfrm>
            <a:off x="380005" y="1549052"/>
            <a:ext cx="6413500" cy="5145088"/>
            <a:chOff x="2209800" y="708025"/>
            <a:chExt cx="6413500" cy="5145088"/>
          </a:xfrm>
        </p:grpSpPr>
        <p:sp>
          <p:nvSpPr>
            <p:cNvPr id="5" name="Rectangle 2"/>
            <p:cNvSpPr>
              <a:spLocks noChangeArrowheads="1"/>
            </p:cNvSpPr>
            <p:nvPr/>
          </p:nvSpPr>
          <p:spPr bwMode="auto">
            <a:xfrm>
              <a:off x="2209800" y="1676400"/>
              <a:ext cx="4267200" cy="2743200"/>
            </a:xfrm>
            <a:prstGeom prst="rect">
              <a:avLst/>
            </a:prstGeom>
            <a:solidFill>
              <a:schemeClr val="tx2"/>
            </a:solidFill>
            <a:ln w="12700">
              <a:solidFill>
                <a:schemeClr val="tx1"/>
              </a:solidFill>
              <a:miter lim="800000"/>
              <a:headEnd/>
              <a:tailEnd/>
            </a:ln>
          </p:spPr>
          <p:txBody>
            <a:bodyPr wrap="none" anchor="ctr"/>
            <a:lstStyle/>
            <a:p>
              <a:pPr eaLnBrk="0" hangingPunct="0"/>
              <a:endParaRPr lang="el-GR"/>
            </a:p>
          </p:txBody>
        </p:sp>
        <p:sp>
          <p:nvSpPr>
            <p:cNvPr id="6" name="Rectangle 3"/>
            <p:cNvSpPr>
              <a:spLocks noChangeArrowheads="1"/>
            </p:cNvSpPr>
            <p:nvPr/>
          </p:nvSpPr>
          <p:spPr bwMode="auto">
            <a:xfrm>
              <a:off x="2209800" y="3505200"/>
              <a:ext cx="4267200" cy="914400"/>
            </a:xfrm>
            <a:prstGeom prst="rect">
              <a:avLst/>
            </a:prstGeom>
            <a:solidFill>
              <a:schemeClr val="accent2"/>
            </a:solidFill>
            <a:ln w="12700">
              <a:solidFill>
                <a:schemeClr val="tx1"/>
              </a:solidFill>
              <a:miter lim="800000"/>
              <a:headEnd/>
              <a:tailEnd/>
            </a:ln>
          </p:spPr>
          <p:txBody>
            <a:bodyPr wrap="none" anchor="ctr"/>
            <a:lstStyle/>
            <a:p>
              <a:pPr eaLnBrk="0" hangingPunct="0"/>
              <a:endParaRPr lang="el-GR"/>
            </a:p>
          </p:txBody>
        </p:sp>
        <p:sp>
          <p:nvSpPr>
            <p:cNvPr id="7" name="Rectangle 4"/>
            <p:cNvSpPr>
              <a:spLocks noChangeArrowheads="1"/>
            </p:cNvSpPr>
            <p:nvPr/>
          </p:nvSpPr>
          <p:spPr bwMode="auto">
            <a:xfrm rot="3176765">
              <a:off x="1835150" y="1470025"/>
              <a:ext cx="1981200" cy="457200"/>
            </a:xfrm>
            <a:prstGeom prst="rect">
              <a:avLst/>
            </a:prstGeom>
            <a:solidFill>
              <a:srgbClr val="800000"/>
            </a:solidFill>
            <a:ln w="12700">
              <a:solidFill>
                <a:schemeClr val="bg1"/>
              </a:solidFill>
              <a:miter lim="800000"/>
              <a:headEnd/>
              <a:tailEnd/>
            </a:ln>
          </p:spPr>
          <p:txBody>
            <a:bodyPr wrap="none" anchor="ctr"/>
            <a:lstStyle/>
            <a:p>
              <a:pPr eaLnBrk="0" hangingPunct="0"/>
              <a:endParaRPr lang="el-GR">
                <a:solidFill>
                  <a:srgbClr val="632523"/>
                </a:solidFill>
              </a:endParaRPr>
            </a:p>
          </p:txBody>
        </p:sp>
        <p:sp>
          <p:nvSpPr>
            <p:cNvPr id="8" name="Text Box 5"/>
            <p:cNvSpPr txBox="1">
              <a:spLocks noChangeArrowheads="1"/>
            </p:cNvSpPr>
            <p:nvPr/>
          </p:nvSpPr>
          <p:spPr bwMode="auto">
            <a:xfrm>
              <a:off x="2514600" y="3657600"/>
              <a:ext cx="3886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l-GR" b="1" dirty="0">
                  <a:solidFill>
                    <a:srgbClr val="1F497D"/>
                  </a:solidFill>
                </a:rPr>
                <a:t>Επιπολασμός</a:t>
              </a:r>
              <a:endParaRPr lang="en-AU" b="1" dirty="0">
                <a:solidFill>
                  <a:srgbClr val="1F497D"/>
                </a:solidFill>
              </a:endParaRPr>
            </a:p>
          </p:txBody>
        </p:sp>
        <p:sp>
          <p:nvSpPr>
            <p:cNvPr id="9" name="Line 7"/>
            <p:cNvSpPr>
              <a:spLocks noChangeShapeType="1"/>
            </p:cNvSpPr>
            <p:nvPr/>
          </p:nvSpPr>
          <p:spPr bwMode="auto">
            <a:xfrm>
              <a:off x="2514600" y="1295400"/>
              <a:ext cx="685800" cy="990600"/>
            </a:xfrm>
            <a:prstGeom prst="line">
              <a:avLst/>
            </a:prstGeom>
            <a:noFill/>
            <a:ln w="31750">
              <a:solidFill>
                <a:schemeClr val="bg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0" name="AutoShape 8"/>
            <p:cNvSpPr>
              <a:spLocks noChangeArrowheads="1"/>
            </p:cNvSpPr>
            <p:nvPr/>
          </p:nvSpPr>
          <p:spPr bwMode="auto">
            <a:xfrm rot="5310365">
              <a:off x="5981700" y="4457700"/>
              <a:ext cx="1371600"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2"/>
            </a:solidFill>
            <a:ln w="12700">
              <a:solidFill>
                <a:schemeClr val="tx1"/>
              </a:solidFill>
              <a:miter lim="800000"/>
              <a:headEnd/>
              <a:tailEnd/>
            </a:ln>
          </p:spPr>
          <p:txBody>
            <a:bodyPr wrap="none" anchor="ctr"/>
            <a:lstStyle/>
            <a:p>
              <a:endParaRPr lang="en-US"/>
            </a:p>
          </p:txBody>
        </p:sp>
        <p:sp>
          <p:nvSpPr>
            <p:cNvPr id="11" name="Text Box 9"/>
            <p:cNvSpPr txBox="1">
              <a:spLocks noChangeArrowheads="1"/>
            </p:cNvSpPr>
            <p:nvPr/>
          </p:nvSpPr>
          <p:spPr bwMode="auto">
            <a:xfrm>
              <a:off x="5410200" y="5486400"/>
              <a:ext cx="3200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l-GR" sz="1800" b="1" dirty="0">
                  <a:solidFill>
                    <a:srgbClr val="1F497D"/>
                  </a:solidFill>
                </a:rPr>
                <a:t>Θάνατος ή ίαση</a:t>
              </a:r>
              <a:endParaRPr lang="en-AU" sz="1800" b="1" dirty="0">
                <a:solidFill>
                  <a:srgbClr val="1F497D"/>
                </a:solidFill>
              </a:endParaRPr>
            </a:p>
          </p:txBody>
        </p:sp>
        <p:sp>
          <p:nvSpPr>
            <p:cNvPr id="12" name="Text Box 10"/>
            <p:cNvSpPr txBox="1">
              <a:spLocks noChangeArrowheads="1"/>
            </p:cNvSpPr>
            <p:nvPr/>
          </p:nvSpPr>
          <p:spPr bwMode="auto">
            <a:xfrm>
              <a:off x="2971800" y="762000"/>
              <a:ext cx="56515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b="1" dirty="0">
                  <a:solidFill>
                    <a:srgbClr val="1F497D"/>
                  </a:solidFill>
                </a:rPr>
                <a:t>Επίπτωση </a:t>
              </a:r>
              <a:r>
                <a:rPr lang="en-AU" b="1" dirty="0">
                  <a:solidFill>
                    <a:srgbClr val="1F497D"/>
                  </a:solidFill>
                </a:rPr>
                <a:t>= </a:t>
              </a:r>
              <a:r>
                <a:rPr lang="el-GR" b="1" dirty="0">
                  <a:solidFill>
                    <a:srgbClr val="1F497D"/>
                  </a:solidFill>
                </a:rPr>
                <a:t>νέες περιπτώσεις νόσου</a:t>
              </a:r>
              <a:endParaRPr lang="en-AU" b="1" dirty="0">
                <a:solidFill>
                  <a:srgbClr val="1F497D"/>
                </a:solidFill>
              </a:endParaRPr>
            </a:p>
          </p:txBody>
        </p:sp>
      </p:grpSp>
      <p:pic>
        <p:nvPicPr>
          <p:cNvPr id="13" name="Picture 12"/>
          <p:cNvPicPr>
            <a:picLocks noChangeAspect="1"/>
          </p:cNvPicPr>
          <p:nvPr/>
        </p:nvPicPr>
        <p:blipFill>
          <a:blip r:embed="rId3"/>
          <a:stretch>
            <a:fillRect/>
          </a:stretch>
        </p:blipFill>
        <p:spPr>
          <a:xfrm>
            <a:off x="6990042" y="122635"/>
            <a:ext cx="1976243" cy="1477565"/>
          </a:xfrm>
          <a:prstGeom prst="rect">
            <a:avLst/>
          </a:prstGeom>
        </p:spPr>
      </p:pic>
      <p:sp>
        <p:nvSpPr>
          <p:cNvPr id="15" name="Content Placeholder 2"/>
          <p:cNvSpPr>
            <a:spLocks noGrp="1"/>
          </p:cNvSpPr>
          <p:nvPr>
            <p:ph idx="1"/>
          </p:nvPr>
        </p:nvSpPr>
        <p:spPr>
          <a:xfrm>
            <a:off x="5352918" y="2517427"/>
            <a:ext cx="3791082" cy="3608736"/>
          </a:xfrm>
        </p:spPr>
        <p:txBody>
          <a:bodyPr/>
          <a:lstStyle/>
          <a:p>
            <a:r>
              <a:rPr lang="el-GR" dirty="0"/>
              <a:t>Οξείες λοιμώξεις του αναπνευστικού</a:t>
            </a:r>
          </a:p>
          <a:p>
            <a:endParaRPr lang="el-GR" dirty="0"/>
          </a:p>
          <a:p>
            <a:r>
              <a:rPr lang="el-GR" dirty="0"/>
              <a:t>Στηθάγχη</a:t>
            </a:r>
            <a:endParaRPr lang="en-US" dirty="0"/>
          </a:p>
        </p:txBody>
      </p:sp>
      <p:sp>
        <p:nvSpPr>
          <p:cNvPr id="3" name="Date Placeholder 2"/>
          <p:cNvSpPr>
            <a:spLocks noGrp="1"/>
          </p:cNvSpPr>
          <p:nvPr>
            <p:ph type="dt" sz="half" idx="10"/>
          </p:nvPr>
        </p:nvSpPr>
        <p:spPr/>
        <p:txBody>
          <a:bodyPr/>
          <a:lstStyle/>
          <a:p>
            <a:fld id="{F8893D09-AB83-4105-93AA-CA3195D9A7FE}" type="datetime2">
              <a:rPr lang="en-US" smtClean="0"/>
              <a:t>Wednesday, April 18, 2018</a:t>
            </a:fld>
            <a:endParaRPr lang="en-US"/>
          </a:p>
        </p:txBody>
      </p:sp>
      <p:sp>
        <p:nvSpPr>
          <p:cNvPr id="14" name="Footer Placeholder 13"/>
          <p:cNvSpPr>
            <a:spLocks noGrp="1"/>
          </p:cNvSpPr>
          <p:nvPr>
            <p:ph type="ftr" sz="quarter" idx="11"/>
          </p:nvPr>
        </p:nvSpPr>
        <p:spPr/>
        <p:txBody>
          <a:bodyPr/>
          <a:lstStyle/>
          <a:p>
            <a:r>
              <a:rPr lang="en-US"/>
              <a:t>Epidemiology</a:t>
            </a:r>
          </a:p>
        </p:txBody>
      </p:sp>
      <p:sp>
        <p:nvSpPr>
          <p:cNvPr id="16" name="Slide Number Placeholder 15"/>
          <p:cNvSpPr>
            <a:spLocks noGrp="1"/>
          </p:cNvSpPr>
          <p:nvPr>
            <p:ph type="sldNum" sz="quarter" idx="12"/>
          </p:nvPr>
        </p:nvSpPr>
        <p:spPr/>
        <p:txBody>
          <a:bodyPr/>
          <a:lstStyle/>
          <a:p>
            <a:fld id="{0BD60FB4-2462-0B45-ABF8-4A7A395BF1FA}" type="slidenum">
              <a:rPr lang="en-US" smtClean="0"/>
              <a:t>43</a:t>
            </a:fld>
            <a:endParaRPr lang="en-US"/>
          </a:p>
        </p:txBody>
      </p:sp>
    </p:spTree>
    <p:extLst>
      <p:ext uri="{BB962C8B-B14F-4D97-AF65-F5344CB8AC3E}">
        <p14:creationId xmlns:p14="http://schemas.microsoft.com/office/powerpoint/2010/main" val="1501383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Επίπτωση και επιπολασμός!</a:t>
            </a:r>
            <a:endParaRPr lang="en-US" dirty="0"/>
          </a:p>
        </p:txBody>
      </p:sp>
      <p:sp>
        <p:nvSpPr>
          <p:cNvPr id="3" name="Content Placeholder 2"/>
          <p:cNvSpPr>
            <a:spLocks noGrp="1"/>
          </p:cNvSpPr>
          <p:nvPr>
            <p:ph idx="1"/>
          </p:nvPr>
        </p:nvSpPr>
        <p:spPr>
          <a:xfrm>
            <a:off x="457200" y="1600200"/>
            <a:ext cx="8229600" cy="5006628"/>
          </a:xfrm>
        </p:spPr>
        <p:txBody>
          <a:bodyPr>
            <a:normAutofit/>
          </a:bodyPr>
          <a:lstStyle/>
          <a:p>
            <a:r>
              <a:rPr lang="el-GR" dirty="0"/>
              <a:t>Το 2015, σε μια πόλη 1,000,000 κατοίκων, 8,000 άτομα διαγνώστηκαν με Χρόνια Αποφρακτική Πνευμονοπάθεια. Έτσι το σύνολο των καταγεγραμμένων περιστατικών έφτασε τις 95,000.</a:t>
            </a:r>
          </a:p>
          <a:p>
            <a:endParaRPr lang="el-GR" dirty="0"/>
          </a:p>
          <a:p>
            <a:r>
              <a:rPr lang="el-GR" dirty="0"/>
              <a:t>Ποιά είναι η επίπτωση και ποιός ο επιπολασμός του νοσήματος σε αυτή την πόλη?</a:t>
            </a:r>
            <a:endParaRPr lang="en-US" dirty="0"/>
          </a:p>
        </p:txBody>
      </p:sp>
      <p:pic>
        <p:nvPicPr>
          <p:cNvPr id="5" name="Picture 4"/>
          <p:cNvPicPr>
            <a:picLocks noChangeAspect="1"/>
          </p:cNvPicPr>
          <p:nvPr/>
        </p:nvPicPr>
        <p:blipFill>
          <a:blip r:embed="rId2"/>
          <a:stretch>
            <a:fillRect/>
          </a:stretch>
        </p:blipFill>
        <p:spPr>
          <a:xfrm>
            <a:off x="7110718" y="1"/>
            <a:ext cx="2033281" cy="1600199"/>
          </a:xfrm>
          <a:prstGeom prst="rect">
            <a:avLst/>
          </a:prstGeom>
        </p:spPr>
      </p:pic>
      <p:sp>
        <p:nvSpPr>
          <p:cNvPr id="4" name="Date Placeholder 3"/>
          <p:cNvSpPr>
            <a:spLocks noGrp="1"/>
          </p:cNvSpPr>
          <p:nvPr>
            <p:ph type="dt" sz="half" idx="10"/>
          </p:nvPr>
        </p:nvSpPr>
        <p:spPr/>
        <p:txBody>
          <a:bodyPr/>
          <a:lstStyle/>
          <a:p>
            <a:fld id="{7CB00446-61EC-42A8-8836-CFD214C970A9}"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44</a:t>
            </a:fld>
            <a:endParaRPr lang="en-US"/>
          </a:p>
        </p:txBody>
      </p:sp>
    </p:spTree>
    <p:extLst>
      <p:ext uri="{BB962C8B-B14F-4D97-AF65-F5344CB8AC3E}">
        <p14:creationId xmlns:p14="http://schemas.microsoft.com/office/powerpoint/2010/main" val="4122332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Επίπτωση - Επιπολασμός</a:t>
            </a:r>
            <a:endParaRPr lang="en-US" dirty="0"/>
          </a:p>
        </p:txBody>
      </p:sp>
      <p:sp>
        <p:nvSpPr>
          <p:cNvPr id="3" name="Content Placeholder 2"/>
          <p:cNvSpPr>
            <a:spLocks noGrp="1"/>
          </p:cNvSpPr>
          <p:nvPr>
            <p:ph idx="1"/>
          </p:nvPr>
        </p:nvSpPr>
        <p:spPr/>
        <p:txBody>
          <a:bodyPr/>
          <a:lstStyle/>
          <a:p>
            <a:pPr marL="0" indent="0">
              <a:buNone/>
            </a:pPr>
            <a:r>
              <a:rPr lang="el-GR" dirty="0"/>
              <a:t>Σε σταθερή κατάσταση συχνότητας της νόσου:</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524497"/>
            <a:ext cx="4695825"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4886058"/>
            <a:ext cx="7992887" cy="830997"/>
          </a:xfrm>
          <a:prstGeom prst="rect">
            <a:avLst/>
          </a:prstGeom>
          <a:noFill/>
        </p:spPr>
        <p:txBody>
          <a:bodyPr wrap="square" rtlCol="0">
            <a:spAutoFit/>
          </a:bodyPr>
          <a:lstStyle/>
          <a:p>
            <a:pPr algn="ctr"/>
            <a:r>
              <a:rPr lang="el-GR" sz="2400" b="1" dirty="0" err="1">
                <a:solidFill>
                  <a:srgbClr val="C00000"/>
                </a:solidFill>
              </a:rPr>
              <a:t>Επιπολασμός</a:t>
            </a:r>
            <a:r>
              <a:rPr lang="el-GR" sz="2400" b="1" dirty="0">
                <a:solidFill>
                  <a:srgbClr val="C00000"/>
                </a:solidFill>
              </a:rPr>
              <a:t> = Επίπτωση Χ Διάρκεια νόσου</a:t>
            </a:r>
          </a:p>
          <a:p>
            <a:pPr algn="ctr"/>
            <a:r>
              <a:rPr lang="en-US" sz="2400" b="1" dirty="0"/>
              <a:t>(</a:t>
            </a:r>
            <a:r>
              <a:rPr lang="en-US" sz="2400" b="1" dirty="0">
                <a:solidFill>
                  <a:srgbClr val="C00000"/>
                </a:solidFill>
              </a:rPr>
              <a:t>P</a:t>
            </a:r>
            <a:r>
              <a:rPr lang="en-US" sz="2400" b="1" dirty="0"/>
              <a:t>revalent cases =</a:t>
            </a:r>
            <a:r>
              <a:rPr lang="en-US" sz="2400" b="1" dirty="0">
                <a:solidFill>
                  <a:srgbClr val="C00000"/>
                </a:solidFill>
              </a:rPr>
              <a:t> I</a:t>
            </a:r>
            <a:r>
              <a:rPr lang="en-US" sz="2400" b="1" dirty="0"/>
              <a:t>ncident cases x</a:t>
            </a:r>
            <a:r>
              <a:rPr lang="en-US" sz="2400" b="1" dirty="0">
                <a:solidFill>
                  <a:srgbClr val="C00000"/>
                </a:solidFill>
              </a:rPr>
              <a:t> </a:t>
            </a:r>
            <a:r>
              <a:rPr lang="en-US" sz="2400" b="1" dirty="0"/>
              <a:t>Duration in disease state)</a:t>
            </a:r>
            <a:endParaRPr lang="el-GR" sz="2400" b="1" dirty="0"/>
          </a:p>
        </p:txBody>
      </p:sp>
      <p:pic>
        <p:nvPicPr>
          <p:cNvPr id="6" name="Picture 5"/>
          <p:cNvPicPr>
            <a:picLocks noChangeAspect="1"/>
          </p:cNvPicPr>
          <p:nvPr/>
        </p:nvPicPr>
        <p:blipFill>
          <a:blip r:embed="rId3"/>
          <a:stretch>
            <a:fillRect/>
          </a:stretch>
        </p:blipFill>
        <p:spPr>
          <a:xfrm>
            <a:off x="6990042" y="122635"/>
            <a:ext cx="1976243" cy="1477565"/>
          </a:xfrm>
          <a:prstGeom prst="rect">
            <a:avLst/>
          </a:prstGeom>
        </p:spPr>
      </p:pic>
      <p:sp>
        <p:nvSpPr>
          <p:cNvPr id="7" name="Date Placeholder 6"/>
          <p:cNvSpPr>
            <a:spLocks noGrp="1"/>
          </p:cNvSpPr>
          <p:nvPr>
            <p:ph type="dt" sz="half" idx="10"/>
          </p:nvPr>
        </p:nvSpPr>
        <p:spPr/>
        <p:txBody>
          <a:bodyPr/>
          <a:lstStyle/>
          <a:p>
            <a:fld id="{0A2F92A5-0306-453C-B60E-084D7AD63D18}" type="datetime2">
              <a:rPr lang="en-US" smtClean="0"/>
              <a:t>Wednesday, April 18, 2018</a:t>
            </a:fld>
            <a:endParaRPr lang="en-US"/>
          </a:p>
        </p:txBody>
      </p:sp>
      <p:sp>
        <p:nvSpPr>
          <p:cNvPr id="8" name="Footer Placeholder 7"/>
          <p:cNvSpPr>
            <a:spLocks noGrp="1"/>
          </p:cNvSpPr>
          <p:nvPr>
            <p:ph type="ftr" sz="quarter" idx="11"/>
          </p:nvPr>
        </p:nvSpPr>
        <p:spPr/>
        <p:txBody>
          <a:bodyPr/>
          <a:lstStyle/>
          <a:p>
            <a:r>
              <a:rPr lang="en-US"/>
              <a:t>Epidemiology</a:t>
            </a:r>
          </a:p>
        </p:txBody>
      </p:sp>
      <p:sp>
        <p:nvSpPr>
          <p:cNvPr id="9" name="Slide Number Placeholder 8"/>
          <p:cNvSpPr>
            <a:spLocks noGrp="1"/>
          </p:cNvSpPr>
          <p:nvPr>
            <p:ph type="sldNum" sz="quarter" idx="12"/>
          </p:nvPr>
        </p:nvSpPr>
        <p:spPr/>
        <p:txBody>
          <a:bodyPr/>
          <a:lstStyle/>
          <a:p>
            <a:fld id="{0BD60FB4-2462-0B45-ABF8-4A7A395BF1FA}" type="slidenum">
              <a:rPr lang="en-US" smtClean="0"/>
              <a:t>45</a:t>
            </a:fld>
            <a:endParaRPr lang="en-US"/>
          </a:p>
        </p:txBody>
      </p:sp>
    </p:spTree>
    <p:extLst>
      <p:ext uri="{BB962C8B-B14F-4D97-AF65-F5344CB8AC3E}">
        <p14:creationId xmlns:p14="http://schemas.microsoft.com/office/powerpoint/2010/main" val="3972639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Θνησιμότητα</a:t>
            </a:r>
            <a:endParaRPr lang="en-US"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7" name="Text Box 9"/>
          <p:cNvSpPr txBox="1">
            <a:spLocks noChangeArrowheads="1"/>
          </p:cNvSpPr>
          <p:nvPr/>
        </p:nvSpPr>
        <p:spPr bwMode="auto">
          <a:xfrm>
            <a:off x="2057400" y="4143935"/>
            <a:ext cx="5791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GB">
              <a:solidFill>
                <a:schemeClr val="tx2"/>
              </a:solidFill>
              <a:latin typeface="Times New Roman" charset="0"/>
            </a:endParaRPr>
          </a:p>
        </p:txBody>
      </p:sp>
      <p:sp>
        <p:nvSpPr>
          <p:cNvPr id="8" name="TextBox 6"/>
          <p:cNvSpPr txBox="1">
            <a:spLocks noChangeArrowheads="1"/>
          </p:cNvSpPr>
          <p:nvPr/>
        </p:nvSpPr>
        <p:spPr bwMode="auto">
          <a:xfrm>
            <a:off x="0" y="1995340"/>
            <a:ext cx="33528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solidFill>
                  <a:schemeClr val="tx2"/>
                </a:solidFill>
              </a:rPr>
              <a:t>Αδρός (γενικός) δείκτης θνησιμότητας (ετήσιος)</a:t>
            </a:r>
          </a:p>
          <a:p>
            <a:r>
              <a:rPr lang="en-US" sz="1800" dirty="0">
                <a:solidFill>
                  <a:schemeClr val="tx2"/>
                </a:solidFill>
              </a:rPr>
              <a:t>Crude mortality</a:t>
            </a:r>
            <a:endParaRPr lang="el-GR" sz="1800" dirty="0">
              <a:solidFill>
                <a:schemeClr val="tx2"/>
              </a:solidFill>
            </a:endParaRPr>
          </a:p>
        </p:txBody>
      </p:sp>
      <p:sp>
        <p:nvSpPr>
          <p:cNvPr id="9" name="TextBox 8"/>
          <p:cNvSpPr txBox="1">
            <a:spLocks noChangeArrowheads="1"/>
          </p:cNvSpPr>
          <p:nvPr/>
        </p:nvSpPr>
        <p:spPr bwMode="auto">
          <a:xfrm>
            <a:off x="3733800" y="1919140"/>
            <a:ext cx="3810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solidFill>
                  <a:srgbClr val="1F497D"/>
                </a:solidFill>
              </a:rPr>
              <a:t>Θάνατοι από κάθε αιτία το 2000</a:t>
            </a:r>
          </a:p>
        </p:txBody>
      </p:sp>
      <p:sp>
        <p:nvSpPr>
          <p:cNvPr id="10" name="TextBox 9"/>
          <p:cNvSpPr txBox="1">
            <a:spLocks noChangeArrowheads="1"/>
          </p:cNvSpPr>
          <p:nvPr/>
        </p:nvSpPr>
        <p:spPr bwMode="auto">
          <a:xfrm>
            <a:off x="3810000" y="2452540"/>
            <a:ext cx="3810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a:solidFill>
                  <a:schemeClr val="tx2"/>
                </a:solidFill>
              </a:rPr>
              <a:t>Ενδιάμεσος πληθυσμός το 2000</a:t>
            </a:r>
          </a:p>
        </p:txBody>
      </p:sp>
      <p:cxnSp>
        <p:nvCxnSpPr>
          <p:cNvPr id="11" name="Straight Connector 11"/>
          <p:cNvCxnSpPr>
            <a:cxnSpLocks noChangeShapeType="1"/>
          </p:cNvCxnSpPr>
          <p:nvPr/>
        </p:nvCxnSpPr>
        <p:spPr bwMode="auto">
          <a:xfrm>
            <a:off x="3886200" y="2376340"/>
            <a:ext cx="3103842" cy="1588"/>
          </a:xfrm>
          <a:prstGeom prst="line">
            <a:avLst/>
          </a:prstGeom>
          <a:noFill/>
          <a:ln w="28575" cmpd="sng">
            <a:solidFill>
              <a:srgbClr val="1F497D"/>
            </a:solidFill>
            <a:round/>
            <a:headEnd/>
            <a:tailEnd/>
          </a:ln>
          <a:extLst>
            <a:ext uri="{909E8E84-426E-40dd-AFC4-6F175D3DCCD1}">
              <a14:hiddenFill xmlns="" xmlns:a14="http://schemas.microsoft.com/office/drawing/2010/main">
                <a:noFill/>
              </a14:hiddenFill>
            </a:ext>
          </a:extLst>
        </p:spPr>
      </p:cxnSp>
      <p:sp>
        <p:nvSpPr>
          <p:cNvPr id="12" name="TextBox 12"/>
          <p:cNvSpPr txBox="1">
            <a:spLocks noChangeArrowheads="1"/>
          </p:cNvSpPr>
          <p:nvPr/>
        </p:nvSpPr>
        <p:spPr bwMode="auto">
          <a:xfrm>
            <a:off x="3276600" y="2147740"/>
            <a:ext cx="3190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a:solidFill>
                  <a:schemeClr val="tx2"/>
                </a:solidFill>
              </a:rPr>
              <a:t>=</a:t>
            </a:r>
          </a:p>
        </p:txBody>
      </p:sp>
      <p:sp>
        <p:nvSpPr>
          <p:cNvPr id="13" name="TextBox 14"/>
          <p:cNvSpPr txBox="1">
            <a:spLocks noChangeArrowheads="1"/>
          </p:cNvSpPr>
          <p:nvPr/>
        </p:nvSpPr>
        <p:spPr bwMode="auto">
          <a:xfrm>
            <a:off x="0" y="3534335"/>
            <a:ext cx="33528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a:solidFill>
                  <a:schemeClr val="tx2"/>
                </a:solidFill>
              </a:rPr>
              <a:t>Ειδικός δείκτης θνησιμότητας από συγκεκριμένη αιτία (ετήσιος)</a:t>
            </a:r>
          </a:p>
          <a:p>
            <a:r>
              <a:rPr lang="en-US" sz="1800">
                <a:solidFill>
                  <a:schemeClr val="tx2"/>
                </a:solidFill>
              </a:rPr>
              <a:t>Cause-specific mortality</a:t>
            </a:r>
            <a:endParaRPr lang="el-GR" sz="1800">
              <a:solidFill>
                <a:schemeClr val="tx2"/>
              </a:solidFill>
            </a:endParaRPr>
          </a:p>
        </p:txBody>
      </p:sp>
      <p:sp>
        <p:nvSpPr>
          <p:cNvPr id="14" name="TextBox 20"/>
          <p:cNvSpPr txBox="1">
            <a:spLocks noChangeArrowheads="1"/>
          </p:cNvSpPr>
          <p:nvPr/>
        </p:nvSpPr>
        <p:spPr bwMode="auto">
          <a:xfrm>
            <a:off x="3657600" y="3458135"/>
            <a:ext cx="4648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a:solidFill>
                  <a:schemeClr val="tx2"/>
                </a:solidFill>
              </a:rPr>
              <a:t>Θάνατοι από συγκεκριμένη αιτία το 2000</a:t>
            </a:r>
          </a:p>
        </p:txBody>
      </p:sp>
      <p:sp>
        <p:nvSpPr>
          <p:cNvPr id="15" name="TextBox 21"/>
          <p:cNvSpPr txBox="1">
            <a:spLocks noChangeArrowheads="1"/>
          </p:cNvSpPr>
          <p:nvPr/>
        </p:nvSpPr>
        <p:spPr bwMode="auto">
          <a:xfrm>
            <a:off x="3886200" y="4067735"/>
            <a:ext cx="3810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a:solidFill>
                  <a:schemeClr val="tx2"/>
                </a:solidFill>
              </a:rPr>
              <a:t>Ενδιάμεσος πληθυσμός το 2000</a:t>
            </a:r>
          </a:p>
        </p:txBody>
      </p:sp>
      <p:cxnSp>
        <p:nvCxnSpPr>
          <p:cNvPr id="16" name="Straight Connector 22"/>
          <p:cNvCxnSpPr>
            <a:cxnSpLocks noChangeShapeType="1"/>
          </p:cNvCxnSpPr>
          <p:nvPr/>
        </p:nvCxnSpPr>
        <p:spPr bwMode="auto">
          <a:xfrm>
            <a:off x="3810000" y="3991535"/>
            <a:ext cx="3886200" cy="1588"/>
          </a:xfrm>
          <a:prstGeom prst="line">
            <a:avLst/>
          </a:prstGeom>
          <a:noFill/>
          <a:ln w="28575" cmpd="sng">
            <a:solidFill>
              <a:srgbClr val="1F497D"/>
            </a:solidFill>
            <a:round/>
            <a:headEnd/>
            <a:tailEnd/>
          </a:ln>
          <a:extLst>
            <a:ext uri="{909E8E84-426E-40dd-AFC4-6F175D3DCCD1}">
              <a14:hiddenFill xmlns="" xmlns:a14="http://schemas.microsoft.com/office/drawing/2010/main">
                <a:noFill/>
              </a14:hiddenFill>
            </a:ext>
          </a:extLst>
        </p:spPr>
      </p:cxnSp>
      <p:sp>
        <p:nvSpPr>
          <p:cNvPr id="17" name="TextBox 23"/>
          <p:cNvSpPr txBox="1">
            <a:spLocks noChangeArrowheads="1"/>
          </p:cNvSpPr>
          <p:nvPr/>
        </p:nvSpPr>
        <p:spPr bwMode="auto">
          <a:xfrm>
            <a:off x="3352800" y="3839135"/>
            <a:ext cx="3190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a:solidFill>
                  <a:schemeClr val="tx2"/>
                </a:solidFill>
              </a:rPr>
              <a:t>=</a:t>
            </a:r>
          </a:p>
        </p:txBody>
      </p:sp>
      <p:sp>
        <p:nvSpPr>
          <p:cNvPr id="18" name="TextBox 24"/>
          <p:cNvSpPr txBox="1">
            <a:spLocks noChangeArrowheads="1"/>
          </p:cNvSpPr>
          <p:nvPr/>
        </p:nvSpPr>
        <p:spPr bwMode="auto">
          <a:xfrm>
            <a:off x="7772400" y="2223940"/>
            <a:ext cx="787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a:solidFill>
                  <a:schemeClr val="tx2"/>
                </a:solidFill>
              </a:rPr>
              <a:t>*1000</a:t>
            </a:r>
          </a:p>
        </p:txBody>
      </p:sp>
      <p:sp>
        <p:nvSpPr>
          <p:cNvPr id="19" name="TextBox 25"/>
          <p:cNvSpPr txBox="1">
            <a:spLocks noChangeArrowheads="1"/>
          </p:cNvSpPr>
          <p:nvPr/>
        </p:nvSpPr>
        <p:spPr bwMode="auto">
          <a:xfrm>
            <a:off x="8099425" y="3762935"/>
            <a:ext cx="10445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a:solidFill>
                  <a:schemeClr val="tx2"/>
                </a:solidFill>
              </a:rPr>
              <a:t>*100000</a:t>
            </a:r>
          </a:p>
        </p:txBody>
      </p:sp>
      <p:sp>
        <p:nvSpPr>
          <p:cNvPr id="33" name="TextBox 29"/>
          <p:cNvSpPr txBox="1">
            <a:spLocks noChangeArrowheads="1"/>
          </p:cNvSpPr>
          <p:nvPr/>
        </p:nvSpPr>
        <p:spPr bwMode="auto">
          <a:xfrm>
            <a:off x="79460" y="5652905"/>
            <a:ext cx="33528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a:solidFill>
                  <a:schemeClr val="tx2"/>
                </a:solidFill>
              </a:rPr>
              <a:t>Ειδικός δείκτης θνησιμότητας σε συγκεκριμένη ηλικιακή ομάδα (ετήσιος)</a:t>
            </a:r>
          </a:p>
          <a:p>
            <a:r>
              <a:rPr lang="en-US" sz="1800">
                <a:solidFill>
                  <a:schemeClr val="tx2"/>
                </a:solidFill>
              </a:rPr>
              <a:t>Age-specific mortality</a:t>
            </a:r>
            <a:endParaRPr lang="el-GR" sz="1800">
              <a:solidFill>
                <a:schemeClr val="tx2"/>
              </a:solidFill>
            </a:endParaRPr>
          </a:p>
        </p:txBody>
      </p:sp>
      <p:sp>
        <p:nvSpPr>
          <p:cNvPr id="34" name="TextBox 30"/>
          <p:cNvSpPr txBox="1">
            <a:spLocks noChangeArrowheads="1"/>
          </p:cNvSpPr>
          <p:nvPr/>
        </p:nvSpPr>
        <p:spPr bwMode="auto">
          <a:xfrm>
            <a:off x="3432260" y="5957705"/>
            <a:ext cx="3190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a:solidFill>
                  <a:schemeClr val="tx2"/>
                </a:solidFill>
              </a:rPr>
              <a:t>=</a:t>
            </a:r>
          </a:p>
        </p:txBody>
      </p:sp>
      <p:sp>
        <p:nvSpPr>
          <p:cNvPr id="35" name="TextBox 31"/>
          <p:cNvSpPr txBox="1">
            <a:spLocks noChangeArrowheads="1"/>
          </p:cNvSpPr>
          <p:nvPr/>
        </p:nvSpPr>
        <p:spPr bwMode="auto">
          <a:xfrm>
            <a:off x="3889460" y="5424305"/>
            <a:ext cx="4343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a:solidFill>
                  <a:schemeClr val="tx2"/>
                </a:solidFill>
              </a:rPr>
              <a:t>Θάνατοι από κάθε αιτία σε άτομα συγκεκριμένης ηλικιακής ομάδας το 2000</a:t>
            </a:r>
          </a:p>
        </p:txBody>
      </p:sp>
      <p:cxnSp>
        <p:nvCxnSpPr>
          <p:cNvPr id="36" name="Straight Connector 32"/>
          <p:cNvCxnSpPr>
            <a:cxnSpLocks noChangeShapeType="1"/>
          </p:cNvCxnSpPr>
          <p:nvPr/>
        </p:nvCxnSpPr>
        <p:spPr bwMode="auto">
          <a:xfrm>
            <a:off x="4041860" y="6110105"/>
            <a:ext cx="3886200" cy="1588"/>
          </a:xfrm>
          <a:prstGeom prst="line">
            <a:avLst/>
          </a:prstGeom>
          <a:noFill/>
          <a:ln w="28575" cmpd="sng">
            <a:solidFill>
              <a:srgbClr val="1F497D"/>
            </a:solidFill>
            <a:round/>
            <a:headEnd/>
            <a:tailEnd/>
          </a:ln>
          <a:extLst>
            <a:ext uri="{909E8E84-426E-40dd-AFC4-6F175D3DCCD1}">
              <a14:hiddenFill xmlns="" xmlns:a14="http://schemas.microsoft.com/office/drawing/2010/main">
                <a:noFill/>
              </a14:hiddenFill>
            </a:ext>
          </a:extLst>
        </p:spPr>
      </p:cxnSp>
      <p:sp>
        <p:nvSpPr>
          <p:cNvPr id="37" name="TextBox 33"/>
          <p:cNvSpPr txBox="1">
            <a:spLocks noChangeArrowheads="1"/>
          </p:cNvSpPr>
          <p:nvPr/>
        </p:nvSpPr>
        <p:spPr bwMode="auto">
          <a:xfrm>
            <a:off x="4041860" y="6186305"/>
            <a:ext cx="3810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a:solidFill>
                  <a:schemeClr val="tx2"/>
                </a:solidFill>
              </a:rPr>
              <a:t>Ενδιάμεσος πληθυσμός ατόμων της ίδιας ηλικιακής ομάδας το 2000</a:t>
            </a:r>
          </a:p>
        </p:txBody>
      </p:sp>
      <p:sp>
        <p:nvSpPr>
          <p:cNvPr id="38" name="TextBox 34"/>
          <p:cNvSpPr txBox="1">
            <a:spLocks noChangeArrowheads="1"/>
          </p:cNvSpPr>
          <p:nvPr/>
        </p:nvSpPr>
        <p:spPr bwMode="auto">
          <a:xfrm>
            <a:off x="8178885" y="5729105"/>
            <a:ext cx="787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a:solidFill>
                  <a:schemeClr val="tx2"/>
                </a:solidFill>
              </a:rPr>
              <a:t>*1000</a:t>
            </a:r>
          </a:p>
        </p:txBody>
      </p:sp>
      <p:sp>
        <p:nvSpPr>
          <p:cNvPr id="3" name="Date Placeholder 2"/>
          <p:cNvSpPr>
            <a:spLocks noGrp="1"/>
          </p:cNvSpPr>
          <p:nvPr>
            <p:ph type="dt" sz="half" idx="10"/>
          </p:nvPr>
        </p:nvSpPr>
        <p:spPr/>
        <p:txBody>
          <a:bodyPr/>
          <a:lstStyle/>
          <a:p>
            <a:fld id="{0DADC075-0584-4E89-93D7-DA21753279EE}" type="datetime2">
              <a:rPr lang="en-US" smtClean="0"/>
              <a:t>Wednesday, April 18, 2018</a:t>
            </a:fld>
            <a:endParaRPr lang="en-US"/>
          </a:p>
        </p:txBody>
      </p:sp>
      <p:sp>
        <p:nvSpPr>
          <p:cNvPr id="5" name="Footer Placeholder 4"/>
          <p:cNvSpPr>
            <a:spLocks noGrp="1"/>
          </p:cNvSpPr>
          <p:nvPr>
            <p:ph type="ftr" sz="quarter" idx="11"/>
          </p:nvPr>
        </p:nvSpPr>
        <p:spPr/>
        <p:txBody>
          <a:bodyPr/>
          <a:lstStyle/>
          <a:p>
            <a:r>
              <a:rPr lang="en-US"/>
              <a:t>Epidemiology</a:t>
            </a:r>
          </a:p>
        </p:txBody>
      </p:sp>
      <p:sp>
        <p:nvSpPr>
          <p:cNvPr id="6" name="Slide Number Placeholder 5"/>
          <p:cNvSpPr>
            <a:spLocks noGrp="1"/>
          </p:cNvSpPr>
          <p:nvPr>
            <p:ph type="sldNum" sz="quarter" idx="12"/>
          </p:nvPr>
        </p:nvSpPr>
        <p:spPr/>
        <p:txBody>
          <a:bodyPr/>
          <a:lstStyle/>
          <a:p>
            <a:fld id="{0BD60FB4-2462-0B45-ABF8-4A7A395BF1FA}" type="slidenum">
              <a:rPr lang="en-US" smtClean="0"/>
              <a:t>46</a:t>
            </a:fld>
            <a:endParaRPr lang="en-US"/>
          </a:p>
        </p:txBody>
      </p:sp>
    </p:spTree>
    <p:extLst>
      <p:ext uri="{BB962C8B-B14F-4D97-AF65-F5344CB8AC3E}">
        <p14:creationId xmlns:p14="http://schemas.microsoft.com/office/powerpoint/2010/main" val="1486535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Σύγκριση μεταξύ δεικτών</a:t>
            </a:r>
            <a:endParaRPr lang="en-US" dirty="0"/>
          </a:p>
        </p:txBody>
      </p:sp>
      <p:sp>
        <p:nvSpPr>
          <p:cNvPr id="3" name="Content Placeholder 2"/>
          <p:cNvSpPr>
            <a:spLocks noGrp="1"/>
          </p:cNvSpPr>
          <p:nvPr>
            <p:ph idx="1"/>
          </p:nvPr>
        </p:nvSpPr>
        <p:spPr/>
        <p:txBody>
          <a:bodyPr/>
          <a:lstStyle/>
          <a:p>
            <a:pPr marL="0" indent="0">
              <a:buNone/>
            </a:pPr>
            <a:r>
              <a:rPr lang="el-GR" b="1" dirty="0"/>
              <a:t>Υποθετικό παράδειγμα:</a:t>
            </a:r>
          </a:p>
          <a:p>
            <a:r>
              <a:rPr lang="el-GR" sz="2800" dirty="0"/>
              <a:t>6% των κατοίκων της Αθήνας έχουν ΧΑΠ</a:t>
            </a:r>
          </a:p>
          <a:p>
            <a:r>
              <a:rPr lang="el-GR" sz="2800" dirty="0"/>
              <a:t>12% των μόνιμων κατοίκων της Πάρου έχουν ΧΑΠ.</a:t>
            </a:r>
          </a:p>
          <a:p>
            <a:endParaRPr lang="el-GR" dirty="0"/>
          </a:p>
          <a:p>
            <a:pPr marL="0" indent="0">
              <a:buNone/>
            </a:pPr>
            <a:r>
              <a:rPr lang="el-GR" b="1" dirty="0"/>
              <a:t>Τι συμπεράσματα μπορούμε να βγάλουμε σε σχέση με τον επιπολασμό της ΧΑΠ στις δύο αυτές περιπτώσεις;</a:t>
            </a:r>
            <a:endParaRPr lang="en-US" b="1" dirty="0"/>
          </a:p>
        </p:txBody>
      </p:sp>
      <p:pic>
        <p:nvPicPr>
          <p:cNvPr id="4" name="Picture 3"/>
          <p:cNvPicPr>
            <a:picLocks noChangeAspect="1"/>
          </p:cNvPicPr>
          <p:nvPr/>
        </p:nvPicPr>
        <p:blipFill>
          <a:blip r:embed="rId2"/>
          <a:stretch>
            <a:fillRect/>
          </a:stretch>
        </p:blipFill>
        <p:spPr>
          <a:xfrm>
            <a:off x="6990042" y="122635"/>
            <a:ext cx="1976243" cy="1477565"/>
          </a:xfrm>
          <a:prstGeom prst="rect">
            <a:avLst/>
          </a:prstGeom>
        </p:spPr>
      </p:pic>
      <p:sp>
        <p:nvSpPr>
          <p:cNvPr id="5" name="TextBox 4"/>
          <p:cNvSpPr txBox="1"/>
          <p:nvPr/>
        </p:nvSpPr>
        <p:spPr>
          <a:xfrm>
            <a:off x="2007344" y="2184729"/>
            <a:ext cx="184666" cy="369332"/>
          </a:xfrm>
          <a:prstGeom prst="rect">
            <a:avLst/>
          </a:prstGeom>
          <a:noFill/>
        </p:spPr>
        <p:txBody>
          <a:bodyPr wrap="none" rtlCol="0">
            <a:spAutoFit/>
          </a:bodyPr>
          <a:lstStyle/>
          <a:p>
            <a:endParaRPr lang="en-US" dirty="0"/>
          </a:p>
        </p:txBody>
      </p:sp>
      <p:sp>
        <p:nvSpPr>
          <p:cNvPr id="6" name="Content Placeholder 2"/>
          <p:cNvSpPr txBox="1">
            <a:spLocks/>
          </p:cNvSpPr>
          <p:nvPr/>
        </p:nvSpPr>
        <p:spPr>
          <a:xfrm>
            <a:off x="457200" y="4437127"/>
            <a:ext cx="8229600" cy="2234002"/>
          </a:xfrm>
          <a:prstGeom prst="rect">
            <a:avLst/>
          </a:prstGeom>
          <a:solidFill>
            <a:schemeClr val="bg1"/>
          </a:solidFill>
          <a:ln w="19050">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l-GR" sz="2800" dirty="0"/>
              <a:t>Μπορούμε να συγκρίνουμε τα δύο ποσοστά;</a:t>
            </a:r>
          </a:p>
          <a:p>
            <a:r>
              <a:rPr lang="el-GR" sz="2800" dirty="0"/>
              <a:t>Αν όχι – ποιο νομίζετε ότι είναι το βασικό πρόβλημα;</a:t>
            </a:r>
            <a:endParaRPr lang="en-US" sz="2800" dirty="0"/>
          </a:p>
        </p:txBody>
      </p:sp>
      <p:sp>
        <p:nvSpPr>
          <p:cNvPr id="7" name="Date Placeholder 6"/>
          <p:cNvSpPr>
            <a:spLocks noGrp="1"/>
          </p:cNvSpPr>
          <p:nvPr>
            <p:ph type="dt" sz="half" idx="10"/>
          </p:nvPr>
        </p:nvSpPr>
        <p:spPr/>
        <p:txBody>
          <a:bodyPr/>
          <a:lstStyle/>
          <a:p>
            <a:fld id="{76544C71-0E37-4778-8E36-A5FB482A0F80}" type="datetime2">
              <a:rPr lang="en-US" smtClean="0"/>
              <a:t>Wednesday, April 18, 2018</a:t>
            </a:fld>
            <a:endParaRPr lang="en-US"/>
          </a:p>
        </p:txBody>
      </p:sp>
      <p:sp>
        <p:nvSpPr>
          <p:cNvPr id="8" name="Footer Placeholder 7"/>
          <p:cNvSpPr>
            <a:spLocks noGrp="1"/>
          </p:cNvSpPr>
          <p:nvPr>
            <p:ph type="ftr" sz="quarter" idx="11"/>
          </p:nvPr>
        </p:nvSpPr>
        <p:spPr/>
        <p:txBody>
          <a:bodyPr/>
          <a:lstStyle/>
          <a:p>
            <a:r>
              <a:rPr lang="en-US"/>
              <a:t>Epidemiology</a:t>
            </a:r>
          </a:p>
        </p:txBody>
      </p:sp>
      <p:sp>
        <p:nvSpPr>
          <p:cNvPr id="9" name="Slide Number Placeholder 8"/>
          <p:cNvSpPr>
            <a:spLocks noGrp="1"/>
          </p:cNvSpPr>
          <p:nvPr>
            <p:ph type="sldNum" sz="quarter" idx="12"/>
          </p:nvPr>
        </p:nvSpPr>
        <p:spPr/>
        <p:txBody>
          <a:bodyPr/>
          <a:lstStyle/>
          <a:p>
            <a:fld id="{0BD60FB4-2462-0B45-ABF8-4A7A395BF1FA}" type="slidenum">
              <a:rPr lang="en-US" smtClean="0"/>
              <a:t>47</a:t>
            </a:fld>
            <a:endParaRPr lang="en-US"/>
          </a:p>
        </p:txBody>
      </p:sp>
    </p:spTree>
    <p:extLst>
      <p:ext uri="{BB962C8B-B14F-4D97-AF65-F5344CB8AC3E}">
        <p14:creationId xmlns:p14="http://schemas.microsoft.com/office/powerpoint/2010/main" val="2467609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Σύγκριση μεταξύ δεικτών</a:t>
            </a:r>
            <a:endParaRPr lang="en-US" dirty="0"/>
          </a:p>
        </p:txBody>
      </p:sp>
      <p:sp>
        <p:nvSpPr>
          <p:cNvPr id="3" name="Content Placeholder 2"/>
          <p:cNvSpPr>
            <a:spLocks noGrp="1"/>
          </p:cNvSpPr>
          <p:nvPr>
            <p:ph idx="1"/>
          </p:nvPr>
        </p:nvSpPr>
        <p:spPr>
          <a:xfrm>
            <a:off x="457200" y="1600200"/>
            <a:ext cx="8229600" cy="5035913"/>
          </a:xfrm>
        </p:spPr>
        <p:txBody>
          <a:bodyPr>
            <a:normAutofit/>
          </a:bodyPr>
          <a:lstStyle/>
          <a:p>
            <a:r>
              <a:rPr lang="el-GR" sz="2800" dirty="0"/>
              <a:t>Προϋποθέτει τη κοινή σύνθεση των πληθυσμών.</a:t>
            </a:r>
          </a:p>
          <a:p>
            <a:r>
              <a:rPr lang="el-GR" sz="2800" dirty="0"/>
              <a:t>Συχνά χρειάζεται προτύπωση κατά ηλικία (ή άλλους παράγοντες).</a:t>
            </a:r>
          </a:p>
          <a:p>
            <a:endParaRPr lang="el-GR" sz="2800" dirty="0"/>
          </a:p>
          <a:p>
            <a:r>
              <a:rPr lang="el-GR" sz="2800" dirty="0"/>
              <a:t>Η επιλογή του πρότυπου πληθυσμού μπορεί να γίνει αυθαίρετα, αρκεί να χρησιμοποιείται ο ίδιος πρότυπος πληθυσμός για όλες τις συγκρινόμενες ομάδες. </a:t>
            </a:r>
            <a:endParaRPr lang="en-US" sz="2800"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TextBox 4"/>
          <p:cNvSpPr txBox="1"/>
          <p:nvPr/>
        </p:nvSpPr>
        <p:spPr>
          <a:xfrm>
            <a:off x="2007344" y="2184729"/>
            <a:ext cx="184666" cy="369332"/>
          </a:xfrm>
          <a:prstGeom prst="rect">
            <a:avLst/>
          </a:prstGeom>
          <a:noFill/>
        </p:spPr>
        <p:txBody>
          <a:bodyPr wrap="none" rtlCol="0">
            <a:spAutoFit/>
          </a:bodyPr>
          <a:lstStyle/>
          <a:p>
            <a:endParaRPr lang="en-US" dirty="0"/>
          </a:p>
        </p:txBody>
      </p:sp>
      <p:sp>
        <p:nvSpPr>
          <p:cNvPr id="6" name="Date Placeholder 5"/>
          <p:cNvSpPr>
            <a:spLocks noGrp="1"/>
          </p:cNvSpPr>
          <p:nvPr>
            <p:ph type="dt" sz="half" idx="10"/>
          </p:nvPr>
        </p:nvSpPr>
        <p:spPr/>
        <p:txBody>
          <a:bodyPr/>
          <a:lstStyle/>
          <a:p>
            <a:fld id="{6A62469A-2DE8-4387-9E9D-0B84AD60CCEF}" type="datetime2">
              <a:rPr lang="en-US" smtClean="0"/>
              <a:t>Wednesday, April 18, 2018</a:t>
            </a:fld>
            <a:endParaRPr lang="en-US"/>
          </a:p>
        </p:txBody>
      </p:sp>
      <p:sp>
        <p:nvSpPr>
          <p:cNvPr id="7" name="Footer Placeholder 6"/>
          <p:cNvSpPr>
            <a:spLocks noGrp="1"/>
          </p:cNvSpPr>
          <p:nvPr>
            <p:ph type="ftr" sz="quarter" idx="11"/>
          </p:nvPr>
        </p:nvSpPr>
        <p:spPr/>
        <p:txBody>
          <a:bodyPr/>
          <a:lstStyle/>
          <a:p>
            <a:r>
              <a:rPr lang="en-US"/>
              <a:t>Epidemiology</a:t>
            </a:r>
          </a:p>
        </p:txBody>
      </p:sp>
      <p:sp>
        <p:nvSpPr>
          <p:cNvPr id="8" name="Slide Number Placeholder 7"/>
          <p:cNvSpPr>
            <a:spLocks noGrp="1"/>
          </p:cNvSpPr>
          <p:nvPr>
            <p:ph type="sldNum" sz="quarter" idx="12"/>
          </p:nvPr>
        </p:nvSpPr>
        <p:spPr/>
        <p:txBody>
          <a:bodyPr/>
          <a:lstStyle/>
          <a:p>
            <a:fld id="{0BD60FB4-2462-0B45-ABF8-4A7A395BF1FA}" type="slidenum">
              <a:rPr lang="en-US" smtClean="0"/>
              <a:t>48</a:t>
            </a:fld>
            <a:endParaRPr lang="en-US"/>
          </a:p>
        </p:txBody>
      </p:sp>
    </p:spTree>
    <p:extLst>
      <p:ext uri="{BB962C8B-B14F-4D97-AF65-F5344CB8AC3E}">
        <p14:creationId xmlns:p14="http://schemas.microsoft.com/office/powerpoint/2010/main" val="1071024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09745638"/>
              </p:ext>
            </p:extLst>
          </p:nvPr>
        </p:nvGraphicFramePr>
        <p:xfrm>
          <a:off x="152400" y="1674644"/>
          <a:ext cx="8686800" cy="2217737"/>
        </p:xfrm>
        <a:graphic>
          <a:graphicData uri="http://schemas.openxmlformats.org/drawingml/2006/table">
            <a:tbl>
              <a:tblPr>
                <a:tableStyleId>{125E5076-3810-47DD-B79F-674D7AD40C01}</a:tableStyleId>
              </a:tblPr>
              <a:tblGrid>
                <a:gridCol w="990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2133600">
                  <a:extLst>
                    <a:ext uri="{9D8B030D-6E8A-4147-A177-3AD203B41FA5}">
                      <a16:colId xmlns:a16="http://schemas.microsoft.com/office/drawing/2014/main" val="20005"/>
                    </a:ext>
                  </a:extLst>
                </a:gridCol>
              </a:tblGrid>
              <a:tr h="73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u="none" strike="noStrike" cap="none" normalizeH="0" baseline="0" dirty="0">
                          <a:ln>
                            <a:noFill/>
                          </a:ln>
                          <a:effectLst/>
                        </a:rPr>
                        <a:t>Ηλικία</a:t>
                      </a:r>
                      <a:endParaRPr kumimoji="0" lang="el-GR" sz="1400" b="1" i="0" u="none" strike="noStrike" cap="none" normalizeH="0" baseline="0" dirty="0">
                        <a:ln>
                          <a:noFill/>
                        </a:ln>
                        <a:solidFill>
                          <a:srgbClr val="FFFFFF"/>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u="none" strike="noStrike" cap="none" normalizeH="0" baseline="0" dirty="0">
                          <a:ln>
                            <a:noFill/>
                          </a:ln>
                          <a:effectLst/>
                        </a:rPr>
                        <a:t>Πληθυσμός Α</a:t>
                      </a:r>
                      <a:endParaRPr kumimoji="0" lang="el-GR" sz="1400" b="1" i="0" u="none" strike="noStrike" cap="none" normalizeH="0" baseline="0" dirty="0">
                        <a:ln>
                          <a:noFill/>
                        </a:ln>
                        <a:solidFill>
                          <a:srgbClr val="FFFFFF"/>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u="none" strike="noStrike" cap="none" normalizeH="0" baseline="0" dirty="0">
                          <a:ln>
                            <a:noFill/>
                          </a:ln>
                          <a:effectLst/>
                        </a:rPr>
                        <a:t>Θάνατοι στον Α</a:t>
                      </a:r>
                      <a:endParaRPr kumimoji="0" lang="el-GR" sz="1400" b="1" i="0" u="none" strike="noStrike" cap="none" normalizeH="0" baseline="0" dirty="0">
                        <a:ln>
                          <a:noFill/>
                        </a:ln>
                        <a:solidFill>
                          <a:srgbClr val="FFFFFF"/>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u="none" strike="noStrike" cap="none" normalizeH="0" baseline="0">
                          <a:ln>
                            <a:noFill/>
                          </a:ln>
                          <a:effectLst/>
                        </a:rPr>
                        <a:t>Θνησιμότητα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u="none" strike="noStrike" cap="none" normalizeH="0" baseline="0">
                          <a:ln>
                            <a:noFill/>
                          </a:ln>
                          <a:effectLst/>
                        </a:rPr>
                        <a:t>στον Α</a:t>
                      </a:r>
                      <a:endParaRPr kumimoji="0" lang="el-GR" sz="1400" b="1" i="0" u="none" strike="noStrike" cap="none" normalizeH="0" baseline="0">
                        <a:ln>
                          <a:noFill/>
                        </a:ln>
                        <a:solidFill>
                          <a:srgbClr val="FFFFFF"/>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u="none" strike="noStrike" cap="none" normalizeH="0" baseline="0">
                          <a:ln>
                            <a:noFill/>
                          </a:ln>
                          <a:effectLst/>
                        </a:rPr>
                        <a:t>Πρότυπος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u="none" strike="noStrike" cap="none" normalizeH="0" baseline="0">
                          <a:ln>
                            <a:noFill/>
                          </a:ln>
                          <a:effectLst/>
                        </a:rPr>
                        <a:t>Πληθυσμός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u="none" strike="noStrike" cap="none" normalizeH="0" baseline="0">
                          <a:ln>
                            <a:noFill/>
                          </a:ln>
                          <a:effectLst/>
                        </a:rPr>
                        <a:t>(ΠΠ)</a:t>
                      </a:r>
                      <a:endParaRPr kumimoji="0" lang="el-GR" sz="1400" b="1" i="0" u="none" strike="noStrike" cap="none" normalizeH="0" baseline="0">
                        <a:ln>
                          <a:noFill/>
                        </a:ln>
                        <a:solidFill>
                          <a:srgbClr val="FFFFFF"/>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u="none" strike="noStrike" cap="none" normalizeH="0" baseline="0">
                          <a:ln>
                            <a:noFill/>
                          </a:ln>
                          <a:effectLst/>
                        </a:rPr>
                        <a:t>Θάνατοι στον ΠΠ</a:t>
                      </a:r>
                      <a:endParaRPr kumimoji="0" lang="el-GR" sz="1400" b="1" i="0" u="none" strike="noStrike" cap="none" normalizeH="0" baseline="0">
                        <a:ln>
                          <a:noFill/>
                        </a:ln>
                        <a:solidFill>
                          <a:srgbClr val="FFFFFF"/>
                        </a:solidFill>
                        <a:effectLst/>
                        <a:latin typeface="Arial" charset="0"/>
                        <a:ea typeface="ＭＳ Ｐゴシック" charset="0"/>
                      </a:endParaRPr>
                    </a:p>
                  </a:txBody>
                  <a:tcPr marT="45727" marB="45727" horzOverflow="overflow"/>
                </a:tc>
                <a:extLst>
                  <a:ext uri="{0D108BD9-81ED-4DB2-BD59-A6C34878D82A}">
                    <a16:rowId xmlns:a16="http://schemas.microsoft.com/office/drawing/2014/main" val="10000"/>
                  </a:ext>
                </a:extLst>
              </a:tr>
              <a:tr h="371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25-40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10000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10</a:t>
                      </a:r>
                      <a:r>
                        <a:rPr kumimoji="0" lang="en-GB" sz="1800" u="none" strike="noStrike" cap="none" normalizeH="0" baseline="0">
                          <a:ln>
                            <a:noFill/>
                          </a:ln>
                          <a:effectLst/>
                        </a:rPr>
                        <a:t>‰</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3000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10</a:t>
                      </a:r>
                      <a:r>
                        <a:rPr kumimoji="0" lang="en-GB" sz="1800" u="none" strike="noStrike" cap="none" normalizeH="0" baseline="0">
                          <a:ln>
                            <a:noFill/>
                          </a:ln>
                          <a:effectLst/>
                        </a:rPr>
                        <a:t>‰</a:t>
                      </a:r>
                      <a:r>
                        <a:rPr kumimoji="0" lang="el-GR" sz="1800" u="none" strike="noStrike" cap="none" normalizeH="0" baseline="0">
                          <a:ln>
                            <a:noFill/>
                          </a:ln>
                          <a:effectLst/>
                        </a:rPr>
                        <a:t> * 3000 = 30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extLst>
                  <a:ext uri="{0D108BD9-81ED-4DB2-BD59-A6C34878D82A}">
                    <a16:rowId xmlns:a16="http://schemas.microsoft.com/office/drawing/2014/main" val="10001"/>
                  </a:ext>
                </a:extLst>
              </a:tr>
              <a:tr h="371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40-65</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  6000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  90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15</a:t>
                      </a:r>
                      <a:r>
                        <a:rPr kumimoji="0" lang="en-GB" sz="1800" u="none" strike="noStrike" cap="none" normalizeH="0" baseline="0">
                          <a:ln>
                            <a:noFill/>
                          </a:ln>
                          <a:effectLst/>
                        </a:rPr>
                        <a:t>‰</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4000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15</a:t>
                      </a:r>
                      <a:r>
                        <a:rPr kumimoji="0" lang="en-GB" sz="1800" u="none" strike="noStrike" cap="none" normalizeH="0" baseline="0">
                          <a:ln>
                            <a:noFill/>
                          </a:ln>
                          <a:effectLst/>
                        </a:rPr>
                        <a:t>‰</a:t>
                      </a:r>
                      <a:r>
                        <a:rPr kumimoji="0" lang="el-GR" sz="1800" u="none" strike="noStrike" cap="none" normalizeH="0" baseline="0">
                          <a:ln>
                            <a:noFill/>
                          </a:ln>
                          <a:effectLst/>
                        </a:rPr>
                        <a:t> * 4000 = 60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extLst>
                  <a:ext uri="{0D108BD9-81ED-4DB2-BD59-A6C34878D82A}">
                    <a16:rowId xmlns:a16="http://schemas.microsoft.com/office/drawing/2014/main" val="10002"/>
                  </a:ext>
                </a:extLst>
              </a:tr>
              <a:tr h="371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&gt;65</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  4000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240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60</a:t>
                      </a:r>
                      <a:r>
                        <a:rPr kumimoji="0" lang="en-GB" sz="1800" u="none" strike="noStrike" cap="none" normalizeH="0" baseline="0">
                          <a:ln>
                            <a:noFill/>
                          </a:ln>
                          <a:effectLst/>
                        </a:rPr>
                        <a:t>‰</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3000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60</a:t>
                      </a:r>
                      <a:r>
                        <a:rPr kumimoji="0" lang="en-GB" sz="1800" u="none" strike="noStrike" cap="none" normalizeH="0" baseline="0">
                          <a:ln>
                            <a:noFill/>
                          </a:ln>
                          <a:effectLst/>
                        </a:rPr>
                        <a:t>‰</a:t>
                      </a:r>
                      <a:r>
                        <a:rPr kumimoji="0" lang="el-GR" sz="1800" u="none" strike="noStrike" cap="none" normalizeH="0" baseline="0">
                          <a:ln>
                            <a:noFill/>
                          </a:ln>
                          <a:effectLst/>
                        </a:rPr>
                        <a:t> * 3000 = 180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extLst>
                  <a:ext uri="{0D108BD9-81ED-4DB2-BD59-A6C34878D82A}">
                    <a16:rowId xmlns:a16="http://schemas.microsoft.com/office/drawing/2014/main" val="10003"/>
                  </a:ext>
                </a:extLst>
              </a:tr>
              <a:tr h="371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Συνολο</a:t>
                      </a:r>
                      <a:endParaRPr kumimoji="0" lang="el-GR" sz="1800" b="0" i="0" u="none" strike="noStrike" cap="none" normalizeH="0" baseline="0" dirty="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20000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430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solidFill>
                            <a:srgbClr val="FF0000"/>
                          </a:solidFill>
                          <a:effectLst/>
                        </a:rPr>
                        <a:t>21.5</a:t>
                      </a:r>
                      <a:r>
                        <a:rPr kumimoji="0" lang="en-GB" sz="1800" u="none" strike="noStrike" cap="none" normalizeH="0" baseline="0" dirty="0">
                          <a:ln>
                            <a:noFill/>
                          </a:ln>
                          <a:solidFill>
                            <a:srgbClr val="FF0000"/>
                          </a:solidFill>
                          <a:effectLst/>
                        </a:rPr>
                        <a:t>‰</a:t>
                      </a:r>
                      <a:r>
                        <a:rPr kumimoji="0" lang="el-GR" sz="1800" u="none" strike="noStrike" cap="none" normalizeH="0" baseline="0" dirty="0">
                          <a:ln>
                            <a:noFill/>
                          </a:ln>
                          <a:solidFill>
                            <a:srgbClr val="FF0000"/>
                          </a:solidFill>
                          <a:effectLst/>
                        </a:rPr>
                        <a:t>(Αδρός</a:t>
                      </a:r>
                      <a:r>
                        <a:rPr kumimoji="0" lang="en-US" sz="1800" u="none" strike="noStrike" cap="none" normalizeH="0" baseline="0" dirty="0">
                          <a:ln>
                            <a:noFill/>
                          </a:ln>
                          <a:solidFill>
                            <a:srgbClr val="FF0000"/>
                          </a:solidFill>
                          <a:effectLst/>
                        </a:rPr>
                        <a:t>)</a:t>
                      </a:r>
                      <a:endParaRPr kumimoji="0" lang="el-GR" sz="1800" b="1" i="0" u="none" strike="noStrike" cap="none" normalizeH="0" baseline="0" dirty="0">
                        <a:ln>
                          <a:noFill/>
                        </a:ln>
                        <a:solidFill>
                          <a:srgbClr val="FF0000"/>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10000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                        </a:t>
                      </a:r>
                      <a:r>
                        <a:rPr kumimoji="0" lang="el-GR" sz="1800" u="none" strike="noStrike" cap="none" normalizeH="0" baseline="0" dirty="0">
                          <a:ln>
                            <a:noFill/>
                          </a:ln>
                          <a:solidFill>
                            <a:srgbClr val="FF0000"/>
                          </a:solidFill>
                          <a:effectLst/>
                        </a:rPr>
                        <a:t>270</a:t>
                      </a:r>
                      <a:endParaRPr kumimoji="0" lang="el-GR" sz="1800" b="0" i="0" u="none" strike="noStrike" cap="none" normalizeH="0" baseline="0" dirty="0">
                        <a:ln>
                          <a:noFill/>
                        </a:ln>
                        <a:solidFill>
                          <a:srgbClr val="FF0000"/>
                        </a:solidFill>
                        <a:effectLst/>
                        <a:latin typeface="Arial" charset="0"/>
                        <a:ea typeface="ＭＳ Ｐゴシック" charset="0"/>
                      </a:endParaRPr>
                    </a:p>
                  </a:txBody>
                  <a:tcPr marT="45727" marB="45727" horzOverflow="overflow"/>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l-GR" dirty="0"/>
              <a:t>Προτύπωση κατά ηλικία</a:t>
            </a:r>
            <a:endParaRPr lang="en-US" dirty="0"/>
          </a:p>
        </p:txBody>
      </p:sp>
      <p:pic>
        <p:nvPicPr>
          <p:cNvPr id="4" name="Picture 3"/>
          <p:cNvPicPr>
            <a:picLocks noChangeAspect="1"/>
          </p:cNvPicPr>
          <p:nvPr/>
        </p:nvPicPr>
        <p:blipFill>
          <a:blip r:embed="rId2"/>
          <a:stretch>
            <a:fillRect/>
          </a:stretch>
        </p:blipFill>
        <p:spPr>
          <a:xfrm>
            <a:off x="6990042" y="122635"/>
            <a:ext cx="1976243" cy="147756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293746790"/>
              </p:ext>
            </p:extLst>
          </p:nvPr>
        </p:nvGraphicFramePr>
        <p:xfrm>
          <a:off x="152400" y="4326649"/>
          <a:ext cx="8686800" cy="2217737"/>
        </p:xfrm>
        <a:graphic>
          <a:graphicData uri="http://schemas.openxmlformats.org/drawingml/2006/table">
            <a:tbl>
              <a:tblPr>
                <a:tableStyleId>{125E5076-3810-47DD-B79F-674D7AD40C01}</a:tableStyleId>
              </a:tblPr>
              <a:tblGrid>
                <a:gridCol w="990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2133600">
                  <a:extLst>
                    <a:ext uri="{9D8B030D-6E8A-4147-A177-3AD203B41FA5}">
                      <a16:colId xmlns:a16="http://schemas.microsoft.com/office/drawing/2014/main" val="20005"/>
                    </a:ext>
                  </a:extLst>
                </a:gridCol>
              </a:tblGrid>
              <a:tr h="73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u="none" strike="noStrike" cap="none" normalizeH="0" baseline="0" dirty="0">
                          <a:ln>
                            <a:noFill/>
                          </a:ln>
                          <a:effectLst/>
                        </a:rPr>
                        <a:t>Ηλικία</a:t>
                      </a:r>
                      <a:endParaRPr kumimoji="0" lang="el-GR" sz="1400" b="1" i="0" u="none" strike="noStrike" cap="none" normalizeH="0" baseline="0" dirty="0">
                        <a:ln>
                          <a:noFill/>
                        </a:ln>
                        <a:solidFill>
                          <a:srgbClr val="FFFFFF"/>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u="none" strike="noStrike" cap="none" normalizeH="0" baseline="0" dirty="0">
                          <a:ln>
                            <a:noFill/>
                          </a:ln>
                          <a:effectLst/>
                        </a:rPr>
                        <a:t>Πληθυσμός Β</a:t>
                      </a:r>
                      <a:endParaRPr kumimoji="0" lang="el-GR" sz="1400" b="1" i="0" u="none" strike="noStrike" cap="none" normalizeH="0" baseline="0" dirty="0">
                        <a:ln>
                          <a:noFill/>
                        </a:ln>
                        <a:solidFill>
                          <a:srgbClr val="FFFFFF"/>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u="none" strike="noStrike" cap="none" normalizeH="0" baseline="0" dirty="0">
                          <a:ln>
                            <a:noFill/>
                          </a:ln>
                          <a:effectLst/>
                        </a:rPr>
                        <a:t>Θάνατοι στον Β</a:t>
                      </a:r>
                      <a:endParaRPr kumimoji="0" lang="el-GR" sz="1400" b="1" i="0" u="none" strike="noStrike" cap="none" normalizeH="0" baseline="0" dirty="0">
                        <a:ln>
                          <a:noFill/>
                        </a:ln>
                        <a:solidFill>
                          <a:srgbClr val="FFFFFF"/>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u="none" strike="noStrike" cap="none" normalizeH="0" baseline="0" dirty="0">
                          <a:ln>
                            <a:noFill/>
                          </a:ln>
                          <a:effectLst/>
                        </a:rPr>
                        <a:t>Θνησιμότητα στον Β</a:t>
                      </a:r>
                      <a:endParaRPr kumimoji="0" lang="el-GR" sz="1400" b="1" i="0" u="none" strike="noStrike" cap="none" normalizeH="0" baseline="0" dirty="0">
                        <a:ln>
                          <a:noFill/>
                        </a:ln>
                        <a:solidFill>
                          <a:srgbClr val="FFFFFF"/>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u="none" strike="noStrike" cap="none" normalizeH="0" baseline="0" dirty="0">
                          <a:ln>
                            <a:noFill/>
                          </a:ln>
                          <a:effectLst/>
                        </a:rPr>
                        <a:t>Πρότυπος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u="none" strike="noStrike" cap="none" normalizeH="0" baseline="0" dirty="0">
                          <a:ln>
                            <a:noFill/>
                          </a:ln>
                          <a:effectLst/>
                        </a:rPr>
                        <a:t>Πληθυσμός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u="none" strike="noStrike" cap="none" normalizeH="0" baseline="0" dirty="0">
                          <a:ln>
                            <a:noFill/>
                          </a:ln>
                          <a:effectLst/>
                        </a:rPr>
                        <a:t>(ΠΠ)</a:t>
                      </a:r>
                      <a:endParaRPr kumimoji="0" lang="el-GR" sz="1400" b="1" i="0" u="none" strike="noStrike" cap="none" normalizeH="0" baseline="0" dirty="0">
                        <a:ln>
                          <a:noFill/>
                        </a:ln>
                        <a:solidFill>
                          <a:srgbClr val="FFFFFF"/>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u="none" strike="noStrike" cap="none" normalizeH="0" baseline="0" dirty="0">
                          <a:ln>
                            <a:noFill/>
                          </a:ln>
                          <a:effectLst/>
                        </a:rPr>
                        <a:t>Θάνατοι στον ΠΠ</a:t>
                      </a:r>
                      <a:endParaRPr kumimoji="0" lang="el-GR" sz="1400" b="1" i="0" u="none" strike="noStrike" cap="none" normalizeH="0" baseline="0" dirty="0">
                        <a:ln>
                          <a:noFill/>
                        </a:ln>
                        <a:solidFill>
                          <a:srgbClr val="FFFFFF"/>
                        </a:solidFill>
                        <a:effectLst/>
                        <a:latin typeface="Arial" charset="0"/>
                        <a:ea typeface="ＭＳ Ｐゴシック" charset="0"/>
                      </a:endParaRPr>
                    </a:p>
                  </a:txBody>
                  <a:tcPr marT="45727" marB="45727" horzOverflow="overflow"/>
                </a:tc>
                <a:extLst>
                  <a:ext uri="{0D108BD9-81ED-4DB2-BD59-A6C34878D82A}">
                    <a16:rowId xmlns:a16="http://schemas.microsoft.com/office/drawing/2014/main" val="10000"/>
                  </a:ext>
                </a:extLst>
              </a:tr>
              <a:tr h="371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25-40</a:t>
                      </a:r>
                      <a:endParaRPr kumimoji="0" lang="el-GR" sz="1800" b="0" i="0" u="none" strike="noStrike" cap="none" normalizeH="0" baseline="0" dirty="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8000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72</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9</a:t>
                      </a:r>
                      <a:r>
                        <a:rPr kumimoji="0" lang="en-GB" sz="1800" u="none" strike="noStrike" cap="none" normalizeH="0" baseline="0">
                          <a:ln>
                            <a:noFill/>
                          </a:ln>
                          <a:effectLst/>
                        </a:rPr>
                        <a:t>‰</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3000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9</a:t>
                      </a:r>
                      <a:r>
                        <a:rPr kumimoji="0" lang="en-GB" sz="1800" u="none" strike="noStrike" cap="none" normalizeH="0" baseline="0">
                          <a:ln>
                            <a:noFill/>
                          </a:ln>
                          <a:effectLst/>
                        </a:rPr>
                        <a:t>‰</a:t>
                      </a:r>
                      <a:r>
                        <a:rPr kumimoji="0" lang="el-GR" sz="1800" u="none" strike="noStrike" cap="none" normalizeH="0" baseline="0">
                          <a:ln>
                            <a:noFill/>
                          </a:ln>
                          <a:effectLst/>
                        </a:rPr>
                        <a:t> * 3000 = 27</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extLst>
                  <a:ext uri="{0D108BD9-81ED-4DB2-BD59-A6C34878D82A}">
                    <a16:rowId xmlns:a16="http://schemas.microsoft.com/office/drawing/2014/main" val="10001"/>
                  </a:ext>
                </a:extLst>
              </a:tr>
              <a:tr h="371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40-65</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 6000</a:t>
                      </a:r>
                      <a:endParaRPr kumimoji="0" lang="el-GR" sz="1800" b="0" i="0" u="none" strike="noStrike" cap="none" normalizeH="0" baseline="0" dirty="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 78</a:t>
                      </a:r>
                      <a:endParaRPr kumimoji="0" lang="el-GR" sz="1800" b="0" i="0" u="none" strike="noStrike" cap="none" normalizeH="0" baseline="0" dirty="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13</a:t>
                      </a:r>
                      <a:r>
                        <a:rPr kumimoji="0" lang="en-GB" sz="1800" u="none" strike="noStrike" cap="none" normalizeH="0" baseline="0" dirty="0">
                          <a:ln>
                            <a:noFill/>
                          </a:ln>
                          <a:effectLst/>
                        </a:rPr>
                        <a:t>‰</a:t>
                      </a:r>
                      <a:endParaRPr kumimoji="0" lang="el-GR" sz="1800" b="0" i="0" u="none" strike="noStrike" cap="none" normalizeH="0" baseline="0" dirty="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4000</a:t>
                      </a:r>
                      <a:endParaRPr kumimoji="0" lang="el-GR" sz="1800" b="0" i="0" u="none" strike="noStrike" cap="none" normalizeH="0" baseline="0" dirty="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13</a:t>
                      </a:r>
                      <a:r>
                        <a:rPr kumimoji="0" lang="en-GB" sz="1800" u="none" strike="noStrike" cap="none" normalizeH="0" baseline="0">
                          <a:ln>
                            <a:noFill/>
                          </a:ln>
                          <a:effectLst/>
                        </a:rPr>
                        <a:t>‰</a:t>
                      </a:r>
                      <a:r>
                        <a:rPr kumimoji="0" lang="el-GR" sz="1800" u="none" strike="noStrike" cap="none" normalizeH="0" baseline="0">
                          <a:ln>
                            <a:noFill/>
                          </a:ln>
                          <a:effectLst/>
                        </a:rPr>
                        <a:t> * 4000 = 52</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extLst>
                  <a:ext uri="{0D108BD9-81ED-4DB2-BD59-A6C34878D82A}">
                    <a16:rowId xmlns:a16="http://schemas.microsoft.com/office/drawing/2014/main" val="10002"/>
                  </a:ext>
                </a:extLst>
              </a:tr>
              <a:tr h="371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&gt;65</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 6000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330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55</a:t>
                      </a:r>
                      <a:r>
                        <a:rPr kumimoji="0" lang="en-GB" sz="1800" u="none" strike="noStrike" cap="none" normalizeH="0" baseline="0">
                          <a:ln>
                            <a:noFill/>
                          </a:ln>
                          <a:effectLst/>
                        </a:rPr>
                        <a:t>‰</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3000</a:t>
                      </a:r>
                      <a:endParaRPr kumimoji="0" lang="el-GR" sz="1800" b="0" i="0" u="none" strike="noStrike" cap="none" normalizeH="0" baseline="0" dirty="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55</a:t>
                      </a:r>
                      <a:r>
                        <a:rPr kumimoji="0" lang="en-GB" sz="1800" u="none" strike="noStrike" cap="none" normalizeH="0" baseline="0" dirty="0">
                          <a:ln>
                            <a:noFill/>
                          </a:ln>
                          <a:effectLst/>
                        </a:rPr>
                        <a:t>‰</a:t>
                      </a:r>
                      <a:r>
                        <a:rPr kumimoji="0" lang="el-GR" sz="1800" u="none" strike="noStrike" cap="none" normalizeH="0" baseline="0" dirty="0">
                          <a:ln>
                            <a:noFill/>
                          </a:ln>
                          <a:effectLst/>
                        </a:rPr>
                        <a:t> * 3000 = 165</a:t>
                      </a:r>
                      <a:endParaRPr kumimoji="0" lang="el-GR" sz="1800" b="0" i="0" u="none" strike="noStrike" cap="none" normalizeH="0" baseline="0" dirty="0">
                        <a:ln>
                          <a:noFill/>
                        </a:ln>
                        <a:solidFill>
                          <a:srgbClr val="463416"/>
                        </a:solidFill>
                        <a:effectLst/>
                        <a:latin typeface="Arial" charset="0"/>
                        <a:ea typeface="ＭＳ Ｐゴシック" charset="0"/>
                      </a:endParaRPr>
                    </a:p>
                  </a:txBody>
                  <a:tcPr marT="45727" marB="45727" horzOverflow="overflow"/>
                </a:tc>
                <a:extLst>
                  <a:ext uri="{0D108BD9-81ED-4DB2-BD59-A6C34878D82A}">
                    <a16:rowId xmlns:a16="http://schemas.microsoft.com/office/drawing/2014/main" val="10003"/>
                  </a:ext>
                </a:extLst>
              </a:tr>
              <a:tr h="371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Συνολο</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20000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effectLst/>
                        </a:rPr>
                        <a:t>480</a:t>
                      </a:r>
                      <a:endParaRPr kumimoji="0" lang="el-GR" sz="1800" b="0" i="0" u="none" strike="noStrike" cap="none" normalizeH="0" baseline="0" dirty="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solidFill>
                            <a:srgbClr val="FF0000"/>
                          </a:solidFill>
                          <a:effectLst/>
                        </a:rPr>
                        <a:t>24</a:t>
                      </a:r>
                      <a:r>
                        <a:rPr kumimoji="0" lang="en-GB" sz="1800" u="none" strike="noStrike" cap="none" normalizeH="0" baseline="0" dirty="0">
                          <a:ln>
                            <a:noFill/>
                          </a:ln>
                          <a:solidFill>
                            <a:srgbClr val="FF0000"/>
                          </a:solidFill>
                          <a:effectLst/>
                        </a:rPr>
                        <a:t>‰</a:t>
                      </a:r>
                      <a:r>
                        <a:rPr kumimoji="0" lang="el-GR" sz="1800" u="none" strike="noStrike" cap="none" normalizeH="0" baseline="0" dirty="0">
                          <a:ln>
                            <a:noFill/>
                          </a:ln>
                          <a:solidFill>
                            <a:srgbClr val="FF0000"/>
                          </a:solidFill>
                          <a:effectLst/>
                        </a:rPr>
                        <a:t> (Αδρός</a:t>
                      </a:r>
                      <a:r>
                        <a:rPr kumimoji="0" lang="en-US" sz="1800" u="none" strike="noStrike" cap="none" normalizeH="0" baseline="0" dirty="0">
                          <a:ln>
                            <a:noFill/>
                          </a:ln>
                          <a:solidFill>
                            <a:srgbClr val="FF0000"/>
                          </a:solidFill>
                          <a:effectLst/>
                        </a:rPr>
                        <a:t>)</a:t>
                      </a:r>
                      <a:endParaRPr kumimoji="0" lang="el-GR" sz="1800" b="1" i="0" u="none" strike="noStrike" cap="none" normalizeH="0" baseline="0" dirty="0">
                        <a:ln>
                          <a:noFill/>
                        </a:ln>
                        <a:solidFill>
                          <a:srgbClr val="FF0000"/>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a:ln>
                            <a:noFill/>
                          </a:ln>
                          <a:effectLst/>
                        </a:rPr>
                        <a:t>10000</a:t>
                      </a:r>
                      <a:endParaRPr kumimoji="0" lang="el-GR" sz="1800" b="0" i="0" u="none" strike="noStrike" cap="none" normalizeH="0" baseline="0">
                        <a:ln>
                          <a:noFill/>
                        </a:ln>
                        <a:solidFill>
                          <a:srgbClr val="463416"/>
                        </a:solidFill>
                        <a:effectLst/>
                        <a:latin typeface="Arial" charset="0"/>
                        <a:ea typeface="ＭＳ Ｐゴシック" charset="0"/>
                      </a:endParaRPr>
                    </a:p>
                  </a:txBody>
                  <a:tcPr marT="45727" marB="4572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a:ln>
                            <a:noFill/>
                          </a:ln>
                          <a:solidFill>
                            <a:srgbClr val="FF0000"/>
                          </a:solidFill>
                          <a:effectLst/>
                        </a:rPr>
                        <a:t>                        244</a:t>
                      </a:r>
                      <a:endParaRPr kumimoji="0" lang="el-GR" sz="1800" b="0" i="0" u="none" strike="noStrike" cap="none" normalizeH="0" baseline="0" dirty="0">
                        <a:ln>
                          <a:noFill/>
                        </a:ln>
                        <a:solidFill>
                          <a:srgbClr val="FF0000"/>
                        </a:solidFill>
                        <a:effectLst/>
                        <a:latin typeface="Arial" charset="0"/>
                        <a:ea typeface="ＭＳ Ｐゴシック" charset="0"/>
                      </a:endParaRPr>
                    </a:p>
                  </a:txBody>
                  <a:tcPr marT="45727" marB="45727" horzOverflow="overflow"/>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fld id="{B173005A-4303-4A9C-9ECA-65FF932FF486}" type="datetime2">
              <a:rPr lang="en-US" smtClean="0"/>
              <a:t>Wednesday, April 18, 2018</a:t>
            </a:fld>
            <a:endParaRPr lang="en-US"/>
          </a:p>
        </p:txBody>
      </p:sp>
      <p:sp>
        <p:nvSpPr>
          <p:cNvPr id="7" name="Footer Placeholder 6"/>
          <p:cNvSpPr>
            <a:spLocks noGrp="1"/>
          </p:cNvSpPr>
          <p:nvPr>
            <p:ph type="ftr" sz="quarter" idx="11"/>
          </p:nvPr>
        </p:nvSpPr>
        <p:spPr/>
        <p:txBody>
          <a:bodyPr/>
          <a:lstStyle/>
          <a:p>
            <a:r>
              <a:rPr lang="en-US"/>
              <a:t>Epidemiology</a:t>
            </a:r>
          </a:p>
        </p:txBody>
      </p:sp>
      <p:sp>
        <p:nvSpPr>
          <p:cNvPr id="8" name="Slide Number Placeholder 7"/>
          <p:cNvSpPr>
            <a:spLocks noGrp="1"/>
          </p:cNvSpPr>
          <p:nvPr>
            <p:ph type="sldNum" sz="quarter" idx="12"/>
          </p:nvPr>
        </p:nvSpPr>
        <p:spPr/>
        <p:txBody>
          <a:bodyPr/>
          <a:lstStyle/>
          <a:p>
            <a:fld id="{0BD60FB4-2462-0B45-ABF8-4A7A395BF1FA}" type="slidenum">
              <a:rPr lang="en-US" smtClean="0"/>
              <a:t>49</a:t>
            </a:fld>
            <a:endParaRPr lang="en-US"/>
          </a:p>
        </p:txBody>
      </p:sp>
    </p:spTree>
    <p:extLst>
      <p:ext uri="{BB962C8B-B14F-4D97-AF65-F5344CB8AC3E}">
        <p14:creationId xmlns:p14="http://schemas.microsoft.com/office/powerpoint/2010/main" val="2871773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4734"/>
            <a:ext cx="8229600" cy="1143000"/>
          </a:xfrm>
        </p:spPr>
        <p:txBody>
          <a:bodyPr/>
          <a:lstStyle/>
          <a:p>
            <a:pPr algn="l"/>
            <a:r>
              <a:rPr lang="el-GR" dirty="0"/>
              <a:t>Κατηγορίες επιδημιολογίας</a:t>
            </a:r>
            <a:endParaRPr lang="en-US" dirty="0"/>
          </a:p>
        </p:txBody>
      </p:sp>
      <p:pic>
        <p:nvPicPr>
          <p:cNvPr id="4" name="Picture 3"/>
          <p:cNvPicPr>
            <a:picLocks noChangeAspect="1"/>
          </p:cNvPicPr>
          <p:nvPr/>
        </p:nvPicPr>
        <p:blipFill>
          <a:blip r:embed="rId3"/>
          <a:stretch>
            <a:fillRect/>
          </a:stretch>
        </p:blipFill>
        <p:spPr>
          <a:xfrm>
            <a:off x="6990042" y="2252731"/>
            <a:ext cx="1976243" cy="1477565"/>
          </a:xfrm>
          <a:prstGeom prst="rect">
            <a:avLst/>
          </a:prstGeom>
        </p:spPr>
      </p:pic>
      <p:sp>
        <p:nvSpPr>
          <p:cNvPr id="3" name="Date Placeholder 2"/>
          <p:cNvSpPr>
            <a:spLocks noGrp="1"/>
          </p:cNvSpPr>
          <p:nvPr>
            <p:ph type="dt" sz="half" idx="10"/>
          </p:nvPr>
        </p:nvSpPr>
        <p:spPr/>
        <p:txBody>
          <a:bodyPr/>
          <a:lstStyle/>
          <a:p>
            <a:fld id="{8B012F37-F563-474C-8EC6-5FEE055E21DA}" type="datetime2">
              <a:rPr lang="en-US" smtClean="0"/>
              <a:t>Wednesday, April 18, 2018</a:t>
            </a:fld>
            <a:endParaRPr lang="en-US"/>
          </a:p>
        </p:txBody>
      </p:sp>
      <p:sp>
        <p:nvSpPr>
          <p:cNvPr id="5" name="Footer Placeholder 4"/>
          <p:cNvSpPr>
            <a:spLocks noGrp="1"/>
          </p:cNvSpPr>
          <p:nvPr>
            <p:ph type="ftr" sz="quarter" idx="11"/>
          </p:nvPr>
        </p:nvSpPr>
        <p:spPr/>
        <p:txBody>
          <a:bodyPr/>
          <a:lstStyle/>
          <a:p>
            <a:r>
              <a:rPr lang="en-US"/>
              <a:t>Epidemiology</a:t>
            </a:r>
          </a:p>
        </p:txBody>
      </p:sp>
      <p:sp>
        <p:nvSpPr>
          <p:cNvPr id="6" name="Slide Number Placeholder 5"/>
          <p:cNvSpPr>
            <a:spLocks noGrp="1"/>
          </p:cNvSpPr>
          <p:nvPr>
            <p:ph type="sldNum" sz="quarter" idx="12"/>
          </p:nvPr>
        </p:nvSpPr>
        <p:spPr/>
        <p:txBody>
          <a:bodyPr/>
          <a:lstStyle/>
          <a:p>
            <a:fld id="{0BD60FB4-2462-0B45-ABF8-4A7A395BF1FA}" type="slidenum">
              <a:rPr lang="en-US" smtClean="0"/>
              <a:t>5</a:t>
            </a:fld>
            <a:endParaRPr lang="en-US"/>
          </a:p>
        </p:txBody>
      </p:sp>
    </p:spTree>
    <p:extLst>
      <p:ext uri="{BB962C8B-B14F-4D97-AF65-F5344CB8AC3E}">
        <p14:creationId xmlns:p14="http://schemas.microsoft.com/office/powerpoint/2010/main" val="3514744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endParaRPr lang="en-US" dirty="0"/>
          </a:p>
        </p:txBody>
      </p:sp>
      <p:sp>
        <p:nvSpPr>
          <p:cNvPr id="3" name="Content Placeholder 2"/>
          <p:cNvSpPr>
            <a:spLocks noGrp="1"/>
          </p:cNvSpPr>
          <p:nvPr>
            <p:ph idx="1"/>
          </p:nvPr>
        </p:nvSpPr>
        <p:spPr/>
        <p:txBody>
          <a:bodyPr>
            <a:normAutofit fontScale="92500" lnSpcReduction="20000"/>
          </a:bodyPr>
          <a:lstStyle/>
          <a:p>
            <a:r>
              <a:rPr lang="el-GR" dirty="0"/>
              <a:t>Farmer Richard, Lavrenson Ross, Miller David. Επιδημιολογία και ιατρική δημόσιας υγείας. Εκδόσεις Παρισιάνου, 2010</a:t>
            </a:r>
          </a:p>
          <a:p>
            <a:endParaRPr lang="el-GR" dirty="0"/>
          </a:p>
          <a:p>
            <a:r>
              <a:rPr lang="el-GR" dirty="0"/>
              <a:t>Τριχόπουλος Δ. Γενική και Κλινική Επιδημιολογία. Εκδόσεις Παρισιάνου, 2002</a:t>
            </a:r>
          </a:p>
          <a:p>
            <a:pPr marL="0" indent="0">
              <a:buNone/>
            </a:pPr>
            <a:endParaRPr lang="el-GR" dirty="0"/>
          </a:p>
          <a:p>
            <a:r>
              <a:rPr lang="el-GR" dirty="0"/>
              <a:t>Rothman KJ and Greenland KJ. Modern Epidemiology, 2nd Edition, Lippincott-Raven, Philadelphia, 1998</a:t>
            </a:r>
          </a:p>
        </p:txBody>
      </p:sp>
      <p:pic>
        <p:nvPicPr>
          <p:cNvPr id="5" name="Picture 4"/>
          <p:cNvPicPr>
            <a:picLocks noChangeAspect="1"/>
          </p:cNvPicPr>
          <p:nvPr/>
        </p:nvPicPr>
        <p:blipFill>
          <a:blip r:embed="rId2"/>
          <a:stretch>
            <a:fillRect/>
          </a:stretch>
        </p:blipFill>
        <p:spPr>
          <a:xfrm>
            <a:off x="7039617" y="0"/>
            <a:ext cx="1988568" cy="1755760"/>
          </a:xfrm>
          <a:prstGeom prst="rect">
            <a:avLst/>
          </a:prstGeom>
        </p:spPr>
      </p:pic>
      <p:sp>
        <p:nvSpPr>
          <p:cNvPr id="4" name="Date Placeholder 3"/>
          <p:cNvSpPr>
            <a:spLocks noGrp="1"/>
          </p:cNvSpPr>
          <p:nvPr>
            <p:ph type="dt" sz="half" idx="10"/>
          </p:nvPr>
        </p:nvSpPr>
        <p:spPr/>
        <p:txBody>
          <a:bodyPr/>
          <a:lstStyle/>
          <a:p>
            <a:fld id="{E78ED16F-D786-4592-916C-AC470EECBCA1}"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50</a:t>
            </a:fld>
            <a:endParaRPr lang="en-US"/>
          </a:p>
        </p:txBody>
      </p:sp>
    </p:spTree>
    <p:extLst>
      <p:ext uri="{BB962C8B-B14F-4D97-AF65-F5344CB8AC3E}">
        <p14:creationId xmlns:p14="http://schemas.microsoft.com/office/powerpoint/2010/main" val="1782663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457200" y="195922"/>
            <a:ext cx="8229600" cy="1143000"/>
          </a:xfrm>
          <a:prstGeom prst="rect">
            <a:avLst/>
          </a:prstGeom>
          <a:solidFill>
            <a:schemeClr val="tx2"/>
          </a:solidFill>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mj-lt"/>
                <a:ea typeface="+mj-ea"/>
                <a:cs typeface="+mj-cs"/>
              </a:defRPr>
            </a:lvl1pPr>
          </a:lstStyle>
          <a:p>
            <a:pPr algn="ctr"/>
            <a:r>
              <a:rPr lang="el-GR" dirty="0"/>
              <a:t>Σας ευχαριστώ πολύ!</a:t>
            </a:r>
            <a:endParaRPr lang="en-US" dirty="0"/>
          </a:p>
        </p:txBody>
      </p:sp>
      <p:sp>
        <p:nvSpPr>
          <p:cNvPr id="6" name="Content Placeholder 2"/>
          <p:cNvSpPr>
            <a:spLocks noGrp="1"/>
          </p:cNvSpPr>
          <p:nvPr>
            <p:ph idx="1"/>
          </p:nvPr>
        </p:nvSpPr>
        <p:spPr>
          <a:xfrm>
            <a:off x="457200" y="5124207"/>
            <a:ext cx="8229600" cy="1372129"/>
          </a:xfrm>
        </p:spPr>
        <p:txBody>
          <a:bodyPr>
            <a:normAutofit/>
          </a:bodyPr>
          <a:lstStyle/>
          <a:p>
            <a:pPr marL="0" indent="0" algn="ctr">
              <a:buNone/>
            </a:pPr>
            <a:r>
              <a:rPr lang="en-GB" b="1" dirty="0">
                <a:solidFill>
                  <a:srgbClr val="FF0000"/>
                </a:solidFill>
              </a:rPr>
              <a:t>E</a:t>
            </a:r>
            <a:r>
              <a:rPr lang="el-GR" b="1" dirty="0">
                <a:solidFill>
                  <a:srgbClr val="FF0000"/>
                </a:solidFill>
              </a:rPr>
              <a:t>ρωτήσεις?</a:t>
            </a:r>
            <a:endParaRPr lang="en-GB" b="1" dirty="0">
              <a:solidFill>
                <a:srgbClr val="FF0000"/>
              </a:solidFill>
            </a:endParaRPr>
          </a:p>
          <a:p>
            <a:pPr marL="0" indent="0" algn="ctr">
              <a:buNone/>
            </a:pPr>
            <a:r>
              <a:rPr lang="el-GR" b="1" dirty="0">
                <a:solidFill>
                  <a:srgbClr val="FF0000"/>
                </a:solidFill>
              </a:rPr>
              <a:t>Επόμενη παρουσίαση:Είδη κλινικών μελετών </a:t>
            </a:r>
            <a:endParaRPr lang="en-US" b="1" dirty="0">
              <a:solidFill>
                <a:srgbClr val="FF0000"/>
              </a:solidFill>
            </a:endParaRPr>
          </a:p>
        </p:txBody>
      </p:sp>
      <p:sp>
        <p:nvSpPr>
          <p:cNvPr id="2" name="Date Placeholder 1"/>
          <p:cNvSpPr>
            <a:spLocks noGrp="1"/>
          </p:cNvSpPr>
          <p:nvPr>
            <p:ph type="dt" sz="half" idx="10"/>
          </p:nvPr>
        </p:nvSpPr>
        <p:spPr/>
        <p:txBody>
          <a:bodyPr/>
          <a:lstStyle/>
          <a:p>
            <a:fld id="{60D6BAAF-D1B2-424C-938E-FEA7C725F7B5}" type="datetime2">
              <a:rPr lang="en-US" smtClean="0"/>
              <a:t>Wednesday, April 18, 2018</a:t>
            </a:fld>
            <a:endParaRPr lang="en-US"/>
          </a:p>
        </p:txBody>
      </p:sp>
      <p:sp>
        <p:nvSpPr>
          <p:cNvPr id="3" name="Footer Placeholder 2"/>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51</a:t>
            </a:fld>
            <a:endParaRPr lang="en-US"/>
          </a:p>
        </p:txBody>
      </p:sp>
    </p:spTree>
    <p:extLst>
      <p:ext uri="{BB962C8B-B14F-4D97-AF65-F5344CB8AC3E}">
        <p14:creationId xmlns:p14="http://schemas.microsoft.com/office/powerpoint/2010/main" val="2689095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18849" y="4955792"/>
            <a:ext cx="2725151" cy="1816767"/>
          </a:xfrm>
          <a:prstGeom prst="rect">
            <a:avLst/>
          </a:prstGeom>
        </p:spPr>
      </p:pic>
      <p:sp>
        <p:nvSpPr>
          <p:cNvPr id="2" name="Title 1"/>
          <p:cNvSpPr>
            <a:spLocks noGrp="1"/>
          </p:cNvSpPr>
          <p:nvPr>
            <p:ph type="title"/>
          </p:nvPr>
        </p:nvSpPr>
        <p:spPr/>
        <p:txBody>
          <a:bodyPr>
            <a:normAutofit/>
          </a:bodyPr>
          <a:lstStyle/>
          <a:p>
            <a:pPr algn="l"/>
            <a:r>
              <a:rPr lang="el-GR" dirty="0"/>
              <a:t>Επιδημιολογία πεδίου</a:t>
            </a:r>
            <a:endParaRPr lang="en-US" dirty="0"/>
          </a:p>
        </p:txBody>
      </p:sp>
      <p:sp>
        <p:nvSpPr>
          <p:cNvPr id="3" name="Content Placeholder 2"/>
          <p:cNvSpPr>
            <a:spLocks noGrp="1"/>
          </p:cNvSpPr>
          <p:nvPr>
            <p:ph idx="1"/>
          </p:nvPr>
        </p:nvSpPr>
        <p:spPr>
          <a:xfrm>
            <a:off x="564961" y="1976828"/>
            <a:ext cx="8229600" cy="3465499"/>
          </a:xfrm>
        </p:spPr>
        <p:txBody>
          <a:bodyPr>
            <a:normAutofit/>
          </a:bodyPr>
          <a:lstStyle/>
          <a:p>
            <a:r>
              <a:rPr lang="en-GB" sz="2800" dirty="0"/>
              <a:t>Field Epidemiology – 1850</a:t>
            </a:r>
          </a:p>
          <a:p>
            <a:r>
              <a:rPr lang="el-GR" sz="2800" dirty="0"/>
              <a:t>Διερευνά και προσδιορίζει τα </a:t>
            </a:r>
            <a:r>
              <a:rPr lang="el-GR" sz="2800" b="1" dirty="0"/>
              <a:t>αίτια μιας επιδημίας </a:t>
            </a:r>
            <a:r>
              <a:rPr lang="el-GR" sz="2800" dirty="0"/>
              <a:t>που οφείλεται σε μολυσματικό παράγοντα. </a:t>
            </a:r>
          </a:p>
          <a:p>
            <a:r>
              <a:rPr lang="el-GR" sz="2800" dirty="0"/>
              <a:t>Ένα χαρακτηριστικό παράδειγμα αποτελεί η δουλεία του John Snow για την επιδημία της χολέρας στο Soho της Αγγλίας. </a:t>
            </a:r>
          </a:p>
          <a:p>
            <a:r>
              <a:rPr lang="el-GR" sz="2800" dirty="0"/>
              <a:t>Είναι ακόμα επίκαιρη κατηγορία;</a:t>
            </a:r>
          </a:p>
          <a:p>
            <a:endParaRPr lang="en-US" dirty="0"/>
          </a:p>
        </p:txBody>
      </p:sp>
      <p:pic>
        <p:nvPicPr>
          <p:cNvPr id="4" name="Picture 3"/>
          <p:cNvPicPr>
            <a:picLocks noChangeAspect="1"/>
          </p:cNvPicPr>
          <p:nvPr/>
        </p:nvPicPr>
        <p:blipFill>
          <a:blip r:embed="rId4"/>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6F3A69F3-9821-43BA-81DD-74115394951D}" type="datetime2">
              <a:rPr lang="en-US" smtClean="0"/>
              <a:t>Wednesday, April 18, 2018</a:t>
            </a:fld>
            <a:endParaRPr lang="en-US"/>
          </a:p>
        </p:txBody>
      </p:sp>
      <p:sp>
        <p:nvSpPr>
          <p:cNvPr id="7" name="Footer Placeholder 6"/>
          <p:cNvSpPr>
            <a:spLocks noGrp="1"/>
          </p:cNvSpPr>
          <p:nvPr>
            <p:ph type="ftr" sz="quarter" idx="11"/>
          </p:nvPr>
        </p:nvSpPr>
        <p:spPr/>
        <p:txBody>
          <a:bodyPr/>
          <a:lstStyle/>
          <a:p>
            <a:r>
              <a:rPr lang="en-US"/>
              <a:t>Epidemiology</a:t>
            </a:r>
          </a:p>
        </p:txBody>
      </p:sp>
      <p:sp>
        <p:nvSpPr>
          <p:cNvPr id="8" name="Slide Number Placeholder 7"/>
          <p:cNvSpPr>
            <a:spLocks noGrp="1"/>
          </p:cNvSpPr>
          <p:nvPr>
            <p:ph type="sldNum" sz="quarter" idx="12"/>
          </p:nvPr>
        </p:nvSpPr>
        <p:spPr/>
        <p:txBody>
          <a:bodyPr/>
          <a:lstStyle/>
          <a:p>
            <a:fld id="{0BD60FB4-2462-0B45-ABF8-4A7A395BF1FA}" type="slidenum">
              <a:rPr lang="en-US" smtClean="0"/>
              <a:t>6</a:t>
            </a:fld>
            <a:endParaRPr lang="en-US"/>
          </a:p>
        </p:txBody>
      </p:sp>
    </p:spTree>
    <p:extLst>
      <p:ext uri="{BB962C8B-B14F-4D97-AF65-F5344CB8AC3E}">
        <p14:creationId xmlns:p14="http://schemas.microsoft.com/office/powerpoint/2010/main" val="1672432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578" y="233584"/>
            <a:ext cx="3970422" cy="6122766"/>
          </a:xfrm>
        </p:spPr>
        <p:txBody>
          <a:bodyPr>
            <a:normAutofit/>
          </a:bodyPr>
          <a:lstStyle/>
          <a:p>
            <a:r>
              <a:rPr lang="en-US" sz="2800" dirty="0"/>
              <a:t>Goal: To reduce global TB incidence to &lt;100 cases per million by 2035</a:t>
            </a:r>
          </a:p>
          <a:p>
            <a:endParaRPr lang="el-GR" dirty="0"/>
          </a:p>
          <a:p>
            <a:endParaRPr lang="en-US" dirty="0"/>
          </a:p>
          <a:p>
            <a:r>
              <a:rPr lang="en-US" sz="2800" dirty="0"/>
              <a:t>Case notification</a:t>
            </a:r>
          </a:p>
          <a:p>
            <a:r>
              <a:rPr lang="en-US" sz="2800" dirty="0"/>
              <a:t>Contact tracing</a:t>
            </a:r>
          </a:p>
          <a:p>
            <a:r>
              <a:rPr lang="en-US" sz="2800" dirty="0"/>
              <a:t>Country adaptation and prioritization according to the local epidemiology</a:t>
            </a:r>
          </a:p>
          <a:p>
            <a:endParaRPr lang="en-US" dirty="0"/>
          </a:p>
        </p:txBody>
      </p:sp>
      <p:pic>
        <p:nvPicPr>
          <p:cNvPr id="5" name="Picture 4"/>
          <p:cNvPicPr>
            <a:picLocks noChangeAspect="1"/>
          </p:cNvPicPr>
          <p:nvPr/>
        </p:nvPicPr>
        <p:blipFill>
          <a:blip r:embed="rId3"/>
          <a:stretch>
            <a:fillRect/>
          </a:stretch>
        </p:blipFill>
        <p:spPr>
          <a:xfrm>
            <a:off x="0" y="0"/>
            <a:ext cx="5173579" cy="6858000"/>
          </a:xfrm>
          <a:prstGeom prst="rect">
            <a:avLst/>
          </a:prstGeom>
        </p:spPr>
      </p:pic>
      <p:sp>
        <p:nvSpPr>
          <p:cNvPr id="2" name="Date Placeholder 1"/>
          <p:cNvSpPr>
            <a:spLocks noGrp="1"/>
          </p:cNvSpPr>
          <p:nvPr>
            <p:ph type="dt" sz="half" idx="10"/>
          </p:nvPr>
        </p:nvSpPr>
        <p:spPr/>
        <p:txBody>
          <a:bodyPr/>
          <a:lstStyle/>
          <a:p>
            <a:fld id="{AA170D80-0DC0-46AD-9F38-8137379DE0AE}" type="datetime2">
              <a:rPr lang="en-US" smtClean="0"/>
              <a:t>Wednesday, April 18, 2018</a:t>
            </a:fld>
            <a:endParaRPr lang="en-US"/>
          </a:p>
        </p:txBody>
      </p:sp>
      <p:sp>
        <p:nvSpPr>
          <p:cNvPr id="4" name="Footer Placeholder 3"/>
          <p:cNvSpPr>
            <a:spLocks noGrp="1"/>
          </p:cNvSpPr>
          <p:nvPr>
            <p:ph type="ftr" sz="quarter" idx="11"/>
          </p:nvPr>
        </p:nvSpPr>
        <p:spPr/>
        <p:txBody>
          <a:bodyPr/>
          <a:lstStyle/>
          <a:p>
            <a:r>
              <a:rPr lang="en-US"/>
              <a:t>Epidemiology</a:t>
            </a:r>
          </a:p>
        </p:txBody>
      </p:sp>
      <p:sp>
        <p:nvSpPr>
          <p:cNvPr id="6" name="Slide Number Placeholder 5"/>
          <p:cNvSpPr>
            <a:spLocks noGrp="1"/>
          </p:cNvSpPr>
          <p:nvPr>
            <p:ph type="sldNum" sz="quarter" idx="12"/>
          </p:nvPr>
        </p:nvSpPr>
        <p:spPr/>
        <p:txBody>
          <a:bodyPr/>
          <a:lstStyle/>
          <a:p>
            <a:fld id="{0BD60FB4-2462-0B45-ABF8-4A7A395BF1FA}" type="slidenum">
              <a:rPr lang="en-US" smtClean="0"/>
              <a:t>7</a:t>
            </a:fld>
            <a:endParaRPr lang="en-US"/>
          </a:p>
        </p:txBody>
      </p:sp>
    </p:spTree>
    <p:extLst>
      <p:ext uri="{BB962C8B-B14F-4D97-AF65-F5344CB8AC3E}">
        <p14:creationId xmlns:p14="http://schemas.microsoft.com/office/powerpoint/2010/main" val="919929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Περιγραφική επιδημιολογία</a:t>
            </a:r>
            <a:endParaRPr lang="en-US" dirty="0"/>
          </a:p>
        </p:txBody>
      </p:sp>
      <p:sp>
        <p:nvSpPr>
          <p:cNvPr id="3" name="Content Placeholder 2"/>
          <p:cNvSpPr>
            <a:spLocks noGrp="1"/>
          </p:cNvSpPr>
          <p:nvPr>
            <p:ph idx="1"/>
          </p:nvPr>
        </p:nvSpPr>
        <p:spPr>
          <a:xfrm>
            <a:off x="457199" y="1600200"/>
            <a:ext cx="8509085" cy="4525963"/>
          </a:xfrm>
        </p:spPr>
        <p:txBody>
          <a:bodyPr>
            <a:noAutofit/>
          </a:bodyPr>
          <a:lstStyle/>
          <a:p>
            <a:r>
              <a:rPr lang="en-GB" sz="2800" dirty="0"/>
              <a:t>Descriptive epidemiology 1920</a:t>
            </a:r>
          </a:p>
          <a:p>
            <a:r>
              <a:rPr lang="el-GR" sz="2800" dirty="0"/>
              <a:t>Η περιγραφική επιδημιολογία  διερευνά και περιγράφει τη </a:t>
            </a:r>
            <a:r>
              <a:rPr lang="el-GR" sz="2800" b="1" dirty="0"/>
              <a:t>συχνότητα</a:t>
            </a:r>
            <a:r>
              <a:rPr lang="el-GR" sz="2800" dirty="0"/>
              <a:t> και </a:t>
            </a:r>
            <a:r>
              <a:rPr lang="el-GR" sz="2800" b="1" dirty="0"/>
              <a:t>κατανομή</a:t>
            </a:r>
            <a:r>
              <a:rPr lang="el-GR" sz="2800" dirty="0"/>
              <a:t> των νοσημάτων και των χαρακτηριστικών σε πληθυσμούς και σε ομάδες. </a:t>
            </a:r>
          </a:p>
          <a:p>
            <a:r>
              <a:rPr lang="el-GR" sz="2800" dirty="0"/>
              <a:t>Σύγκριση μεταξύ πληθυσμών.</a:t>
            </a:r>
            <a:endParaRPr lang="en-GB" sz="2800" dirty="0"/>
          </a:p>
          <a:p>
            <a:r>
              <a:rPr lang="el-GR" sz="2800" dirty="0"/>
              <a:t>Η περιγραφική επιδημιολογία μας επιτρέπει να εκτιμηθεί πιθανή ανάγκη ή και ζήτηση για τις υπηρεσίες υγείας, ενώ επίσης μας παρέχει σημαντικές ενδείξεις για τα αίτια μιας ασθένειας.</a:t>
            </a:r>
          </a:p>
          <a:p>
            <a:endParaRPr lang="en-US" sz="2800" dirty="0"/>
          </a:p>
        </p:txBody>
      </p:sp>
      <p:pic>
        <p:nvPicPr>
          <p:cNvPr id="4" name="Picture 3"/>
          <p:cNvPicPr>
            <a:picLocks noChangeAspect="1"/>
          </p:cNvPicPr>
          <p:nvPr/>
        </p:nvPicPr>
        <p:blipFill>
          <a:blip r:embed="rId3"/>
          <a:stretch>
            <a:fillRect/>
          </a:stretch>
        </p:blipFill>
        <p:spPr>
          <a:xfrm>
            <a:off x="6990042" y="122635"/>
            <a:ext cx="1976243" cy="1477565"/>
          </a:xfrm>
          <a:prstGeom prst="rect">
            <a:avLst/>
          </a:prstGeom>
        </p:spPr>
      </p:pic>
      <p:sp>
        <p:nvSpPr>
          <p:cNvPr id="5" name="Date Placeholder 4"/>
          <p:cNvSpPr>
            <a:spLocks noGrp="1"/>
          </p:cNvSpPr>
          <p:nvPr>
            <p:ph type="dt" sz="half" idx="10"/>
          </p:nvPr>
        </p:nvSpPr>
        <p:spPr/>
        <p:txBody>
          <a:bodyPr/>
          <a:lstStyle/>
          <a:p>
            <a:fld id="{89977FCD-A343-4D0F-96AC-FAB301921991}"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8</a:t>
            </a:fld>
            <a:endParaRPr lang="en-US"/>
          </a:p>
        </p:txBody>
      </p:sp>
    </p:spTree>
    <p:extLst>
      <p:ext uri="{BB962C8B-B14F-4D97-AF65-F5344CB8AC3E}">
        <p14:creationId xmlns:p14="http://schemas.microsoft.com/office/powerpoint/2010/main" val="3140719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Περιγραφική επιδημιολογία</a:t>
            </a:r>
            <a:endParaRPr lang="en-US" dirty="0"/>
          </a:p>
        </p:txBody>
      </p:sp>
      <p:pic>
        <p:nvPicPr>
          <p:cNvPr id="4" name="Content Placeholder 3"/>
          <p:cNvPicPr>
            <a:picLocks noGrp="1" noChangeAspect="1"/>
          </p:cNvPicPr>
          <p:nvPr>
            <p:ph idx="1"/>
          </p:nvPr>
        </p:nvPicPr>
        <p:blipFill>
          <a:blip r:embed="rId3"/>
          <a:srcRect t="7168" b="7168"/>
          <a:stretch>
            <a:fillRect/>
          </a:stretch>
        </p:blipFill>
        <p:spPr/>
      </p:pic>
      <p:pic>
        <p:nvPicPr>
          <p:cNvPr id="5" name="Picture 4"/>
          <p:cNvPicPr>
            <a:picLocks noChangeAspect="1"/>
          </p:cNvPicPr>
          <p:nvPr/>
        </p:nvPicPr>
        <p:blipFill>
          <a:blip r:embed="rId4"/>
          <a:stretch>
            <a:fillRect/>
          </a:stretch>
        </p:blipFill>
        <p:spPr>
          <a:xfrm>
            <a:off x="6990042" y="122635"/>
            <a:ext cx="1976243" cy="1477565"/>
          </a:xfrm>
          <a:prstGeom prst="rect">
            <a:avLst/>
          </a:prstGeom>
        </p:spPr>
      </p:pic>
      <p:sp>
        <p:nvSpPr>
          <p:cNvPr id="3" name="Date Placeholder 2"/>
          <p:cNvSpPr>
            <a:spLocks noGrp="1"/>
          </p:cNvSpPr>
          <p:nvPr>
            <p:ph type="dt" sz="half" idx="10"/>
          </p:nvPr>
        </p:nvSpPr>
        <p:spPr/>
        <p:txBody>
          <a:bodyPr/>
          <a:lstStyle/>
          <a:p>
            <a:fld id="{60464D6D-4D58-4E80-B1FD-456D9BF6F3FC}" type="datetime2">
              <a:rPr lang="en-US" smtClean="0"/>
              <a:t>Wednesday, April 18, 2018</a:t>
            </a:fld>
            <a:endParaRPr lang="en-US"/>
          </a:p>
        </p:txBody>
      </p:sp>
      <p:sp>
        <p:nvSpPr>
          <p:cNvPr id="6" name="Footer Placeholder 5"/>
          <p:cNvSpPr>
            <a:spLocks noGrp="1"/>
          </p:cNvSpPr>
          <p:nvPr>
            <p:ph type="ftr" sz="quarter" idx="11"/>
          </p:nvPr>
        </p:nvSpPr>
        <p:spPr/>
        <p:txBody>
          <a:bodyPr/>
          <a:lstStyle/>
          <a:p>
            <a:r>
              <a:rPr lang="en-US"/>
              <a:t>Epidemiology</a:t>
            </a:r>
          </a:p>
        </p:txBody>
      </p:sp>
      <p:sp>
        <p:nvSpPr>
          <p:cNvPr id="7" name="Slide Number Placeholder 6"/>
          <p:cNvSpPr>
            <a:spLocks noGrp="1"/>
          </p:cNvSpPr>
          <p:nvPr>
            <p:ph type="sldNum" sz="quarter" idx="12"/>
          </p:nvPr>
        </p:nvSpPr>
        <p:spPr/>
        <p:txBody>
          <a:bodyPr/>
          <a:lstStyle/>
          <a:p>
            <a:fld id="{0BD60FB4-2462-0B45-ABF8-4A7A395BF1FA}" type="slidenum">
              <a:rPr lang="en-US" smtClean="0"/>
              <a:t>9</a:t>
            </a:fld>
            <a:endParaRPr lang="en-US"/>
          </a:p>
        </p:txBody>
      </p:sp>
    </p:spTree>
    <p:extLst>
      <p:ext uri="{BB962C8B-B14F-4D97-AF65-F5344CB8AC3E}">
        <p14:creationId xmlns:p14="http://schemas.microsoft.com/office/powerpoint/2010/main" val="1719118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1777</TotalTime>
  <Words>2995</Words>
  <Application>Microsoft Office PowerPoint</Application>
  <PresentationFormat>On-screen Show (4:3)</PresentationFormat>
  <Paragraphs>587</Paragraphs>
  <Slides>51</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ＭＳ Ｐゴシック</vt:lpstr>
      <vt:lpstr>ＭＳ Ｐゴシック</vt:lpstr>
      <vt:lpstr>Arial</vt:lpstr>
      <vt:lpstr>Calibri</vt:lpstr>
      <vt:lpstr>Times New Roman</vt:lpstr>
      <vt:lpstr>Verdana</vt:lpstr>
      <vt:lpstr>Office Theme</vt:lpstr>
      <vt:lpstr>Εισαγωγή στην Επιδημιολογία</vt:lpstr>
      <vt:lpstr>PowerPoint Presentation</vt:lpstr>
      <vt:lpstr>Επιδημιολογία</vt:lpstr>
      <vt:lpstr>Ορισμός</vt:lpstr>
      <vt:lpstr>Κατηγορίες επιδημιολογίας</vt:lpstr>
      <vt:lpstr>Επιδημιολογία πεδίου</vt:lpstr>
      <vt:lpstr>PowerPoint Presentation</vt:lpstr>
      <vt:lpstr>Περιγραφική επιδημιολογία</vt:lpstr>
      <vt:lpstr>Περιγραφική επιδημιολογία</vt:lpstr>
      <vt:lpstr>Αναλυτικη επιδημιολογία</vt:lpstr>
      <vt:lpstr>Πειραματική επιδημιολογία</vt:lpstr>
      <vt:lpstr>Κλινική Επιδημιολογία</vt:lpstr>
      <vt:lpstr>Κλινική επιδημιολογία???</vt:lpstr>
      <vt:lpstr>Μοριακή επιδημιολογία</vt:lpstr>
      <vt:lpstr>PowerPoint Presentation</vt:lpstr>
      <vt:lpstr>Στόχοι της επιδημιολογίας</vt:lpstr>
      <vt:lpstr>Επιδημιολογικές έννοιες</vt:lpstr>
      <vt:lpstr>Πληθυσμός</vt:lpstr>
      <vt:lpstr>Δειγματοληψία</vt:lpstr>
      <vt:lpstr>Παραδειγμα ΜΣΑΦ</vt:lpstr>
      <vt:lpstr>PowerPoint Presentation</vt:lpstr>
      <vt:lpstr>Παραδειγμα ΜΣΑΦ</vt:lpstr>
      <vt:lpstr>Πηγές στοιχείων στην Επιδημιολογία</vt:lpstr>
      <vt:lpstr>Πηγές δεδομένων</vt:lpstr>
      <vt:lpstr>Τακτικές στατιστικές σειρές</vt:lpstr>
      <vt:lpstr>Τακτικές στατιστικές σειρές</vt:lpstr>
      <vt:lpstr>Απογραφή πληθυσμού  (census)</vt:lpstr>
      <vt:lpstr>Φυσική κίνηση πληθυσμού (VITAL STATISTICS) </vt:lpstr>
      <vt:lpstr>Δήλωση Γέννησης</vt:lpstr>
      <vt:lpstr>Ιατρικό πιστοποιητικό  θανάτου</vt:lpstr>
      <vt:lpstr>PowerPoint Presentation</vt:lpstr>
      <vt:lpstr>Στατιστικές γεννήσεων  ζωντανών νεκρών</vt:lpstr>
      <vt:lpstr>Στατιστικές θνησιμότητας</vt:lpstr>
      <vt:lpstr>PowerPoint Presentation</vt:lpstr>
      <vt:lpstr>Στατιστικές Νοσηρότητας</vt:lpstr>
      <vt:lpstr>Άλλες πηγές στατιστικών  Νοσηρότητας</vt:lpstr>
      <vt:lpstr>Δείκτες νοσηρότητας</vt:lpstr>
      <vt:lpstr>Επιπολασμός (prevalence)</vt:lpstr>
      <vt:lpstr>Επιπολασμός (ΙΙ)</vt:lpstr>
      <vt:lpstr>Επιπολασμός (ΙΙΙ)</vt:lpstr>
      <vt:lpstr>Επίπτωση</vt:lpstr>
      <vt:lpstr>Επίπτωση (ΙΙ)</vt:lpstr>
      <vt:lpstr>Επίπτωση - Επιπολασμός</vt:lpstr>
      <vt:lpstr>Επίπτωση και επιπολασμός!</vt:lpstr>
      <vt:lpstr>Επίπτωση - Επιπολασμός</vt:lpstr>
      <vt:lpstr>Θνησιμότητα</vt:lpstr>
      <vt:lpstr>Σύγκριση μεταξύ δεικτών</vt:lpstr>
      <vt:lpstr>Σύγκριση μεταξύ δεικτών</vt:lpstr>
      <vt:lpstr>Προτύπωση κατά ηλικία</vt:lpstr>
      <vt:lpstr>Βιβλιογραφία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Επιδημιολογία</dc:title>
  <dc:creator>Alexandros Mathioudakis</dc:creator>
  <cp:lastModifiedBy>Beloukas, Apostolos</cp:lastModifiedBy>
  <cp:revision>244</cp:revision>
  <dcterms:created xsi:type="dcterms:W3CDTF">2017-03-02T01:01:34Z</dcterms:created>
  <dcterms:modified xsi:type="dcterms:W3CDTF">2018-04-18T11:41:10Z</dcterms:modified>
</cp:coreProperties>
</file>