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42" r:id="rId3"/>
    <p:sldId id="444" r:id="rId4"/>
    <p:sldId id="449" r:id="rId5"/>
    <p:sldId id="450" r:id="rId6"/>
    <p:sldId id="451" r:id="rId7"/>
    <p:sldId id="452" r:id="rId8"/>
    <p:sldId id="453" r:id="rId9"/>
    <p:sldId id="462" r:id="rId10"/>
    <p:sldId id="456" r:id="rId11"/>
    <p:sldId id="461" r:id="rId12"/>
    <p:sldId id="463" r:id="rId13"/>
    <p:sldId id="464" r:id="rId14"/>
    <p:sldId id="465" r:id="rId15"/>
    <p:sldId id="466" r:id="rId16"/>
    <p:sldId id="467" r:id="rId17"/>
    <p:sldId id="468" r:id="rId18"/>
    <p:sldId id="469" r:id="rId19"/>
    <p:sldId id="470" r:id="rId20"/>
    <p:sldId id="472" r:id="rId21"/>
    <p:sldId id="471" r:id="rId22"/>
    <p:sldId id="473" r:id="rId23"/>
    <p:sldId id="474" r:id="rId24"/>
    <p:sldId id="475" r:id="rId25"/>
    <p:sldId id="476" r:id="rId26"/>
    <p:sldId id="477" r:id="rId27"/>
    <p:sldId id="478" r:id="rId28"/>
    <p:sldId id="479" r:id="rId29"/>
    <p:sldId id="480" r:id="rId30"/>
    <p:sldId id="481" r:id="rId31"/>
    <p:sldId id="482" r:id="rId32"/>
    <p:sldId id="483"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29" y="7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12/3/2024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12/3/2024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12/3/2024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12/3/2024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12/3/2024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12/3/2024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5800" y="3132666"/>
            <a:ext cx="5311775" cy="308601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132666"/>
            <a:ext cx="5334000" cy="308601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12/3/2024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8DD4A5D7-32F2-490B-B3C1-48989C882155}"/>
              </a:ext>
            </a:extLst>
          </p:cNvPr>
          <p:cNvSpPr txBox="1">
            <a:spLocks/>
          </p:cNvSpPr>
          <p:nvPr/>
        </p:nvSpPr>
        <p:spPr>
          <a:xfrm>
            <a:off x="1922206" y="1385223"/>
            <a:ext cx="8610600" cy="1295400"/>
          </a:xfrm>
          <a:prstGeom prst="rect">
            <a:avLst/>
          </a:prstGeom>
          <a:solidFill>
            <a:schemeClr val="accent1">
              <a:lumMod val="60000"/>
              <a:lumOff val="40000"/>
            </a:schemeClr>
          </a:solidFill>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pPr algn="ctr">
              <a:defRPr/>
            </a:pPr>
            <a:r>
              <a:rPr lang="el-GR" sz="3200" b="1"/>
              <a:t>Διαφορές μεταξύ σωματικών λειτουργιών και δεξιοτήτων εκτέλεσης </a:t>
            </a:r>
            <a:endParaRPr lang="el-GR" sz="3200" b="1" dirty="0"/>
          </a:p>
        </p:txBody>
      </p:sp>
    </p:spTree>
    <p:extLst>
      <p:ext uri="{BB962C8B-B14F-4D97-AF65-F5344CB8AC3E}">
        <p14:creationId xmlns:p14="http://schemas.microsoft.com/office/powerpoint/2010/main" val="256793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2136776" y="228600"/>
            <a:ext cx="7991475" cy="990600"/>
          </a:xfrm>
          <a:solidFill>
            <a:schemeClr val="accent1">
              <a:lumMod val="40000"/>
              <a:lumOff val="60000"/>
            </a:schemeClr>
          </a:solidFill>
        </p:spPr>
        <p:txBody>
          <a:bodyPr/>
          <a:lstStyle/>
          <a:p>
            <a:pPr algn="ctr">
              <a:defRPr/>
            </a:pPr>
            <a:r>
              <a:rPr lang="el-GR" sz="3600" b="1" dirty="0"/>
              <a:t>Ρόλοι (</a:t>
            </a:r>
            <a:r>
              <a:rPr lang="en-US" sz="3600" b="1" dirty="0"/>
              <a:t>roles)</a:t>
            </a:r>
            <a:endParaRPr lang="el-GR" sz="3600" b="1" dirty="0"/>
          </a:p>
        </p:txBody>
      </p:sp>
      <p:sp>
        <p:nvSpPr>
          <p:cNvPr id="8" name="7 - Θέση περιεχομένου"/>
          <p:cNvSpPr>
            <a:spLocks noGrp="1"/>
          </p:cNvSpPr>
          <p:nvPr>
            <p:ph sz="quarter" idx="1"/>
          </p:nvPr>
        </p:nvSpPr>
        <p:spPr>
          <a:xfrm>
            <a:off x="1881189" y="2003425"/>
            <a:ext cx="8643937" cy="4521200"/>
          </a:xfrm>
          <a:solidFill>
            <a:schemeClr val="accent2">
              <a:lumMod val="75000"/>
            </a:schemeClr>
          </a:solidFill>
        </p:spPr>
        <p:txBody>
          <a:bodyPr/>
          <a:lstStyle/>
          <a:p>
            <a:pPr algn="just">
              <a:defRPr/>
            </a:pPr>
            <a:r>
              <a:rPr lang="el-GR" sz="2000" dirty="0">
                <a:solidFill>
                  <a:schemeClr val="bg1"/>
                </a:solidFill>
              </a:rPr>
              <a:t>Ομάδες συμπεριφορών με συγκεκριμένα δικαιώματα και υποχρεώσεις (φοιτητής, φίλος, στρατιώτης, εργάτης, θεατής)</a:t>
            </a:r>
          </a:p>
          <a:p>
            <a:pPr algn="just">
              <a:defRPr/>
            </a:pPr>
            <a:r>
              <a:rPr lang="el-GR" sz="2000" dirty="0">
                <a:solidFill>
                  <a:schemeClr val="bg1"/>
                </a:solidFill>
              </a:rPr>
              <a:t>Διαμορφώνονται από κοινωνία και πολιτισμό, καθορίζονται και από το ίδιο το άτομο</a:t>
            </a:r>
          </a:p>
          <a:p>
            <a:pPr algn="just">
              <a:defRPr/>
            </a:pPr>
            <a:r>
              <a:rPr lang="el-GR" sz="2000" dirty="0">
                <a:solidFill>
                  <a:schemeClr val="bg1"/>
                </a:solidFill>
              </a:rPr>
              <a:t>Η εκτέλεση ρόλου απαιτεί από το άτομο εκτέλεση σειράς δραστηριοτήτων και  συμμετοχή σε έργα που αφορούν στο ρόλο αυτό π.χ. ρόλος του φίλου</a:t>
            </a:r>
          </a:p>
          <a:p>
            <a:pPr algn="just">
              <a:defRPr/>
            </a:pPr>
            <a:r>
              <a:rPr lang="el-GR" sz="2000" dirty="0">
                <a:solidFill>
                  <a:schemeClr val="bg1"/>
                </a:solidFill>
              </a:rPr>
              <a:t>Οι ρόλοι είναι δυναμικοί και αλλάζουν στην πορεία της ζωής</a:t>
            </a:r>
          </a:p>
          <a:p>
            <a:pPr algn="just">
              <a:defRPr/>
            </a:pPr>
            <a:r>
              <a:rPr lang="el-GR" sz="2000" dirty="0">
                <a:solidFill>
                  <a:schemeClr val="bg1"/>
                </a:solidFill>
              </a:rPr>
              <a:t>Κάθε έργο μπορεί να αποτελεί μέρος διαφόρων ρόλων πχ η φροντίδα και το διάβασμα των παιδιών αποτελούν έργα και του ρόλου του γονέα αλλά και του δασκάλου</a:t>
            </a:r>
          </a:p>
          <a:p>
            <a:pPr algn="just">
              <a:defRPr/>
            </a:pPr>
            <a:r>
              <a:rPr lang="el-GR" sz="2000" dirty="0">
                <a:solidFill>
                  <a:schemeClr val="bg1"/>
                </a:solidFill>
              </a:rPr>
              <a:t>Τα άτομα βιώνουν μέσα από τους ρόλους τους αίσθηση σκοπού, ταυτότητας και δομής</a:t>
            </a:r>
          </a:p>
        </p:txBody>
      </p:sp>
      <p:sp>
        <p:nvSpPr>
          <p:cNvPr id="180228" name="AutoShape 5" descr="Αποτέλεσμα εικόνας για Roles"/>
          <p:cNvSpPr>
            <a:spLocks noChangeAspect="1" noChangeArrowheads="1"/>
          </p:cNvSpPr>
          <p:nvPr/>
        </p:nvSpPr>
        <p:spPr bwMode="auto">
          <a:xfrm>
            <a:off x="1679575" y="-966788"/>
            <a:ext cx="5143500" cy="2019301"/>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additive="base">
                                        <p:cTn id="7" dur="500" fill="hold"/>
                                        <p:tgtEl>
                                          <p:spTgt spid="8">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additive="base">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additive="base">
                                        <p:cTn id="2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3" end="3"/>
                                            </p:txEl>
                                          </p:spTgt>
                                        </p:tgtEl>
                                        <p:attrNameLst>
                                          <p:attrName>style.visibility</p:attrName>
                                        </p:attrNameLst>
                                      </p:cBhvr>
                                      <p:to>
                                        <p:strVal val="visible"/>
                                      </p:to>
                                    </p:set>
                                    <p:anim calcmode="lin" valueType="num">
                                      <p:cBhvr additive="base">
                                        <p:cTn id="3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 calcmode="lin" valueType="num">
                                      <p:cBhvr additive="base">
                                        <p:cTn id="3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5" end="5"/>
                                            </p:txEl>
                                          </p:spTgt>
                                        </p:tgtEl>
                                        <p:attrNameLst>
                                          <p:attrName>style.visibility</p:attrName>
                                        </p:attrNameLst>
                                      </p:cBhvr>
                                      <p:to>
                                        <p:strVal val="visible"/>
                                      </p:to>
                                    </p:set>
                                    <p:anim calcmode="lin" valueType="num">
                                      <p:cBhvr additive="base">
                                        <p:cTn id="43"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normAutofit fontScale="90000"/>
          </a:bodyPr>
          <a:lstStyle/>
          <a:p>
            <a:pPr algn="ctr">
              <a:defRPr/>
            </a:pPr>
            <a:r>
              <a:rPr lang="el-GR" sz="3600" b="1" dirty="0"/>
              <a:t>Σημαντικές παραδοχές για τα μοτίβα</a:t>
            </a:r>
          </a:p>
        </p:txBody>
      </p:sp>
      <p:sp>
        <p:nvSpPr>
          <p:cNvPr id="3" name="2 - Θέση περιεχομένου"/>
          <p:cNvSpPr>
            <a:spLocks noGrp="1"/>
          </p:cNvSpPr>
          <p:nvPr>
            <p:ph sz="quarter" idx="1"/>
          </p:nvPr>
        </p:nvSpPr>
        <p:spPr>
          <a:xfrm>
            <a:off x="2095500" y="1643064"/>
            <a:ext cx="8072438" cy="4143375"/>
          </a:xfrm>
          <a:solidFill>
            <a:schemeClr val="accent2">
              <a:lumMod val="75000"/>
            </a:schemeClr>
          </a:solidFill>
        </p:spPr>
        <p:txBody>
          <a:bodyPr/>
          <a:lstStyle/>
          <a:p>
            <a:pPr algn="just">
              <a:defRPr/>
            </a:pPr>
            <a:r>
              <a:rPr lang="el-GR" sz="2400" dirty="0">
                <a:solidFill>
                  <a:schemeClr val="bg1"/>
                </a:solidFill>
              </a:rPr>
              <a:t>Τα μοτίβα αλλάζουν σε διαφορετικές περιόδους της ζωής π.χ. στην παιδική ηλικία τα παιδιά περνούν το μεγαλύτερο μέρος του χρόνου τους σε έργα παιχνιδιού που είναι ζωτικά για τη σωματική τους ωρίμανση και μάθηση, ενώ στην περίοδο του σχολείου το παιχνίδι μειώνεται, και αυξάνει ο χρόνος που αφιερώνουν σε σχολικές δραστηριότητες </a:t>
            </a:r>
          </a:p>
          <a:p>
            <a:pPr algn="just">
              <a:defRPr/>
            </a:pPr>
            <a:r>
              <a:rPr lang="el-GR" sz="2400" dirty="0">
                <a:solidFill>
                  <a:schemeClr val="bg1"/>
                </a:solidFill>
              </a:rPr>
              <a:t>Αν τα άτομα δεν αναπτύξουν ένα θετικό μοτίβο εκτέλεσης έργων, η υγεία τους, η ευημερία και η συμμετοχή τους στη ζωή, τίθεται σε κίνδυνο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74825" y="228600"/>
            <a:ext cx="5976938" cy="990600"/>
          </a:xfrm>
          <a:solidFill>
            <a:schemeClr val="accent1">
              <a:lumMod val="40000"/>
              <a:lumOff val="60000"/>
            </a:schemeClr>
          </a:solidFill>
        </p:spPr>
        <p:txBody>
          <a:bodyPr/>
          <a:lstStyle/>
          <a:p>
            <a:pPr algn="ctr">
              <a:defRPr/>
            </a:pPr>
            <a:r>
              <a:rPr lang="el-GR" sz="3200" b="1" dirty="0"/>
              <a:t>Πλαίσιο και Περιβάλλον</a:t>
            </a:r>
            <a:endParaRPr lang="el-GR" sz="3200" dirty="0"/>
          </a:p>
        </p:txBody>
      </p:sp>
      <p:sp>
        <p:nvSpPr>
          <p:cNvPr id="3" name="2 - Θέση περιεχομένου"/>
          <p:cNvSpPr>
            <a:spLocks noGrp="1"/>
          </p:cNvSpPr>
          <p:nvPr>
            <p:ph sz="quarter" idx="1"/>
          </p:nvPr>
        </p:nvSpPr>
        <p:spPr>
          <a:xfrm>
            <a:off x="1846263" y="1555750"/>
            <a:ext cx="7994650" cy="4249738"/>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Η εκτέλεση/συμμετοχή σε έργα πραγματοποιείται μέσα στο περιβάλλον το οποίο με τη σειρά του είναι τοποθετημένο μέσα σε ένα πλαίσιο</a:t>
            </a:r>
          </a:p>
          <a:p>
            <a:pPr algn="just">
              <a:buClr>
                <a:schemeClr val="bg1"/>
              </a:buClr>
              <a:buFont typeface="Wingdings" pitchFamily="2" charset="2"/>
              <a:buChar char="Ø"/>
              <a:defRPr/>
            </a:pPr>
            <a:r>
              <a:rPr lang="el-GR" sz="2400" b="1" dirty="0">
                <a:solidFill>
                  <a:schemeClr val="bg1"/>
                </a:solidFill>
              </a:rPr>
              <a:t>Περιβάλλον: </a:t>
            </a:r>
            <a:r>
              <a:rPr lang="el-GR" sz="2400" dirty="0">
                <a:solidFill>
                  <a:schemeClr val="bg1"/>
                </a:solidFill>
              </a:rPr>
              <a:t>άμεσο, αισθητό, φυσικό, κοινωνικό περιβάλλον στο οποίο προκύπτει ένα έργο</a:t>
            </a:r>
          </a:p>
          <a:p>
            <a:pPr algn="just">
              <a:buClr>
                <a:schemeClr val="bg1"/>
              </a:buClr>
              <a:buFont typeface="Wingdings" pitchFamily="2" charset="2"/>
              <a:buChar char="Ø"/>
              <a:defRPr/>
            </a:pPr>
            <a:r>
              <a:rPr lang="el-GR" sz="2400" b="1" dirty="0">
                <a:solidFill>
                  <a:schemeClr val="bg1"/>
                </a:solidFill>
              </a:rPr>
              <a:t>Πλαίσιο: </a:t>
            </a:r>
            <a:r>
              <a:rPr lang="el-GR" sz="2400" dirty="0">
                <a:solidFill>
                  <a:schemeClr val="bg1"/>
                </a:solidFill>
              </a:rPr>
              <a:t>στοιχεία είτε μέσα στο άτομο είτε έξω από αυτό, που είναι λιγότερο αισθητά από τα φυσικά και κοινωνικά περιβάλλοντα που ασκούν όμως μεγάλη επίδραση στην εκτέλεση (πολιτισμικά, προσωπικά, χρονικά </a:t>
            </a:r>
            <a:r>
              <a:rPr lang="el-GR" sz="2800" dirty="0">
                <a:solidFill>
                  <a:schemeClr val="bg1"/>
                </a:solidFill>
              </a:rPr>
              <a:t>και εικονικά) </a:t>
            </a:r>
          </a:p>
          <a:p>
            <a:pPr>
              <a:defRPr/>
            </a:pPr>
            <a:endParaRPr lang="el-GR" sz="2800" dirty="0"/>
          </a:p>
        </p:txBody>
      </p:sp>
      <p:sp>
        <p:nvSpPr>
          <p:cNvPr id="182276" name="AutoShape 5" descr="Αποτέλεσμα εικόνας για Context"/>
          <p:cNvSpPr>
            <a:spLocks noChangeAspect="1" noChangeArrowheads="1"/>
          </p:cNvSpPr>
          <p:nvPr/>
        </p:nvSpPr>
        <p:spPr bwMode="auto">
          <a:xfrm>
            <a:off x="1679576" y="-830263"/>
            <a:ext cx="2638425" cy="1733551"/>
          </a:xfrm>
          <a:prstGeom prst="rect">
            <a:avLst/>
          </a:prstGeom>
          <a:noFill/>
          <a:ln w="9525">
            <a:noFill/>
            <a:miter lim="800000"/>
            <a:headEnd/>
            <a:tailEnd/>
          </a:ln>
        </p:spPr>
        <p:txBody>
          <a:bodyPr/>
          <a:lstStyle/>
          <a:p>
            <a:endParaRPr lang="el-GR"/>
          </a:p>
        </p:txBody>
      </p:sp>
      <p:sp>
        <p:nvSpPr>
          <p:cNvPr id="182277" name="AutoShape 7" descr="Αποτέλεσμα εικόνας για Context"/>
          <p:cNvSpPr>
            <a:spLocks noChangeAspect="1" noChangeArrowheads="1"/>
          </p:cNvSpPr>
          <p:nvPr/>
        </p:nvSpPr>
        <p:spPr bwMode="auto">
          <a:xfrm>
            <a:off x="1679576" y="-830263"/>
            <a:ext cx="2638425" cy="1733551"/>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5543550" cy="990600"/>
          </a:xfrm>
          <a:solidFill>
            <a:schemeClr val="accent1">
              <a:lumMod val="40000"/>
              <a:lumOff val="60000"/>
            </a:schemeClr>
          </a:solidFill>
        </p:spPr>
        <p:txBody>
          <a:bodyPr/>
          <a:lstStyle/>
          <a:p>
            <a:pPr algn="ctr">
              <a:defRPr/>
            </a:pPr>
            <a:r>
              <a:rPr lang="el-GR" sz="3200" b="1" dirty="0"/>
              <a:t>Φυσικό περιβάλλον</a:t>
            </a:r>
            <a:endParaRPr lang="el-GR" sz="3200" dirty="0"/>
          </a:p>
        </p:txBody>
      </p:sp>
      <p:sp>
        <p:nvSpPr>
          <p:cNvPr id="3" name="2 - Θέση περιεχομένου"/>
          <p:cNvSpPr>
            <a:spLocks noGrp="1"/>
          </p:cNvSpPr>
          <p:nvPr>
            <p:ph sz="quarter" idx="1"/>
          </p:nvPr>
        </p:nvSpPr>
        <p:spPr>
          <a:xfrm>
            <a:off x="2136775" y="1989138"/>
            <a:ext cx="8153400" cy="391795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Αναφέρεται στα </a:t>
            </a:r>
            <a:r>
              <a:rPr lang="el-GR" sz="2400" i="1" dirty="0">
                <a:solidFill>
                  <a:schemeClr val="bg1"/>
                </a:solidFill>
              </a:rPr>
              <a:t>φυσικά στοιχεία</a:t>
            </a:r>
            <a:r>
              <a:rPr lang="el-GR" sz="2400" dirty="0">
                <a:solidFill>
                  <a:schemeClr val="bg1"/>
                </a:solidFill>
              </a:rPr>
              <a:t> που περιβάλλουν τα άτομα (γεωγραφική περιοχή, βουνά, θάλασσα), όσο και στα </a:t>
            </a:r>
            <a:r>
              <a:rPr lang="el-GR" sz="2400" i="1" dirty="0">
                <a:solidFill>
                  <a:schemeClr val="bg1"/>
                </a:solidFill>
              </a:rPr>
              <a:t>κατασκευασμένα στοιχεία</a:t>
            </a:r>
            <a:r>
              <a:rPr lang="el-GR" sz="2400" dirty="0">
                <a:solidFill>
                  <a:schemeClr val="bg1"/>
                </a:solidFill>
              </a:rPr>
              <a:t> (σπίτια, πόλεις, παιδικές χαρές, γήπεδα, δρόμοι, γέφυρες, έπιπλα)</a:t>
            </a:r>
          </a:p>
          <a:p>
            <a:pPr algn="just">
              <a:buClr>
                <a:schemeClr val="bg1"/>
              </a:buClr>
              <a:buFont typeface="Wingdings" pitchFamily="2" charset="2"/>
              <a:buChar char="Ø"/>
              <a:defRPr/>
            </a:pPr>
            <a:r>
              <a:rPr lang="el-GR" sz="2400" dirty="0">
                <a:solidFill>
                  <a:schemeClr val="bg1"/>
                </a:solidFill>
              </a:rPr>
              <a:t>Τα φυσικά αλλά και τα κατασκευασμένα περιβαλλοντικά στοιχεία παρέχουν δυνατότητες και ευκαιρίες για την εκτέλεση ποικίλλων έργων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3200" b="1" dirty="0"/>
              <a:t>Φυσικό περιβάλλον και συμμετοχή σε έργα</a:t>
            </a:r>
          </a:p>
        </p:txBody>
      </p:sp>
      <p:sp>
        <p:nvSpPr>
          <p:cNvPr id="3" name="2 - Θέση περιεχομένου"/>
          <p:cNvSpPr>
            <a:spLocks noGrp="1"/>
          </p:cNvSpPr>
          <p:nvPr>
            <p:ph sz="quarter" idx="1"/>
          </p:nvPr>
        </p:nvSpPr>
        <p:spPr>
          <a:xfrm>
            <a:off x="2136775" y="1557339"/>
            <a:ext cx="8153400" cy="5184775"/>
          </a:xfrm>
          <a:solidFill>
            <a:schemeClr val="accent2">
              <a:lumMod val="75000"/>
            </a:schemeClr>
          </a:solidFill>
        </p:spPr>
        <p:txBody>
          <a:bodyPr/>
          <a:lstStyle/>
          <a:p>
            <a:pPr algn="just">
              <a:buClr>
                <a:schemeClr val="bg1"/>
              </a:buClr>
              <a:buFont typeface="Wingdings" pitchFamily="2" charset="2"/>
              <a:buChar char="Ø"/>
              <a:defRPr/>
            </a:pPr>
            <a:r>
              <a:rPr lang="el-GR" sz="2000" dirty="0">
                <a:solidFill>
                  <a:schemeClr val="bg1"/>
                </a:solidFill>
              </a:rPr>
              <a:t>Τα στοιχεία του φυσικού περιβάλλοντος μπορεί να </a:t>
            </a:r>
            <a:r>
              <a:rPr lang="el-GR" sz="2000" i="1" dirty="0">
                <a:solidFill>
                  <a:schemeClr val="bg1"/>
                </a:solidFill>
              </a:rPr>
              <a:t>διευκολύνουν</a:t>
            </a:r>
            <a:r>
              <a:rPr lang="el-GR" sz="2000" dirty="0">
                <a:solidFill>
                  <a:schemeClr val="bg1"/>
                </a:solidFill>
              </a:rPr>
              <a:t>, να </a:t>
            </a:r>
            <a:r>
              <a:rPr lang="el-GR" sz="2000" i="1" dirty="0">
                <a:solidFill>
                  <a:schemeClr val="bg1"/>
                </a:solidFill>
              </a:rPr>
              <a:t>καθοδηγούν, </a:t>
            </a:r>
            <a:r>
              <a:rPr lang="el-GR" sz="2000" dirty="0">
                <a:solidFill>
                  <a:schemeClr val="bg1"/>
                </a:solidFill>
              </a:rPr>
              <a:t>να </a:t>
            </a:r>
            <a:r>
              <a:rPr lang="el-GR" sz="2000" i="1" dirty="0">
                <a:solidFill>
                  <a:schemeClr val="bg1"/>
                </a:solidFill>
              </a:rPr>
              <a:t>παρεμποδίζουν</a:t>
            </a:r>
            <a:r>
              <a:rPr lang="el-GR" sz="2000" dirty="0">
                <a:solidFill>
                  <a:schemeClr val="bg1"/>
                </a:solidFill>
              </a:rPr>
              <a:t> ή και να </a:t>
            </a:r>
            <a:r>
              <a:rPr lang="el-GR" sz="2000" i="1" dirty="0">
                <a:solidFill>
                  <a:schemeClr val="bg1"/>
                </a:solidFill>
              </a:rPr>
              <a:t>αποκλείουν</a:t>
            </a:r>
            <a:r>
              <a:rPr lang="el-GR" sz="2000" dirty="0">
                <a:solidFill>
                  <a:schemeClr val="bg1"/>
                </a:solidFill>
              </a:rPr>
              <a:t> τη συμμετοχή σε έργα</a:t>
            </a:r>
          </a:p>
          <a:p>
            <a:pPr algn="just">
              <a:buClr>
                <a:schemeClr val="bg1"/>
              </a:buClr>
              <a:buFont typeface="Wingdings" pitchFamily="2" charset="2"/>
              <a:buChar char="Ø"/>
              <a:defRPr/>
            </a:pPr>
            <a:r>
              <a:rPr lang="el-GR" sz="2000" dirty="0">
                <a:solidFill>
                  <a:schemeClr val="bg1"/>
                </a:solidFill>
              </a:rPr>
              <a:t>Ασανσέρ διευκολύνει τη μετακίνηση σε ορόφους, μια γέφυρα πάνω από ένα ποτάμι επιτρέπει τη μετακίνηση από ένα σημείο σε κάποιο άλλο, τα φανάρια και τα σήματα μας καθοδηγούν κατά την εκτέλεση των έργων </a:t>
            </a:r>
          </a:p>
          <a:p>
            <a:pPr algn="just">
              <a:buClr>
                <a:schemeClr val="bg1"/>
              </a:buClr>
              <a:buFont typeface="Wingdings" pitchFamily="2" charset="2"/>
              <a:buChar char="Ø"/>
              <a:defRPr/>
            </a:pPr>
            <a:r>
              <a:rPr lang="el-GR" sz="2000" dirty="0">
                <a:solidFill>
                  <a:schemeClr val="bg1"/>
                </a:solidFill>
              </a:rPr>
              <a:t>Τα πολλά σκαλιά, οι στενές πόρτες, οι </a:t>
            </a:r>
            <a:r>
              <a:rPr lang="el-GR" sz="2000" dirty="0" err="1">
                <a:solidFill>
                  <a:schemeClr val="bg1"/>
                </a:solidFill>
              </a:rPr>
              <a:t>κακοτράχηλοι</a:t>
            </a:r>
            <a:r>
              <a:rPr lang="el-GR" sz="2000" dirty="0">
                <a:solidFill>
                  <a:schemeClr val="bg1"/>
                </a:solidFill>
              </a:rPr>
              <a:t> δρόμοι, η τρικυμιώδης θάλασσα, οι παραμελημένες και επικίνδυνες παιδικές χαρές αποτελούν μερικά περιβαλλοντικά χαρακτηριστικά που μπορεί να παρεμποδίσουν την εκτέλεση συγκεκριμένων έργων</a:t>
            </a:r>
          </a:p>
          <a:p>
            <a:pPr algn="just">
              <a:buClr>
                <a:schemeClr val="bg1"/>
              </a:buClr>
              <a:buFont typeface="Wingdings" pitchFamily="2" charset="2"/>
              <a:buChar char="Ø"/>
              <a:defRPr/>
            </a:pPr>
            <a:r>
              <a:rPr lang="el-GR" sz="2000" dirty="0">
                <a:solidFill>
                  <a:schemeClr val="bg1"/>
                </a:solidFill>
              </a:rPr>
              <a:t>Η απουσία είτε φυσικών είτε κατασκευασμένων περιβαλλοντικών στοιχείων όπως της θάλασσας σε μια περιοχή ή των πάρκων σε μια πόλη, περιορίζει τη δυνατότητα και τις ευκαιρίες που έχουν τα άτομα που ζουν σε αυτή για συμμετοχή σε κάποια έργα</a:t>
            </a:r>
          </a:p>
          <a:p>
            <a:pPr>
              <a:buClr>
                <a:schemeClr val="bg1"/>
              </a:buClr>
              <a:buFont typeface="Wingdings" pitchFamily="2" charset="2"/>
              <a:buChar char="Ø"/>
              <a:defRPr/>
            </a:pP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6" y="228600"/>
            <a:ext cx="8062913" cy="990600"/>
          </a:xfrm>
          <a:solidFill>
            <a:schemeClr val="accent1">
              <a:lumMod val="40000"/>
              <a:lumOff val="60000"/>
            </a:schemeClr>
          </a:solidFill>
        </p:spPr>
        <p:txBody>
          <a:bodyPr/>
          <a:lstStyle/>
          <a:p>
            <a:pPr algn="ctr">
              <a:defRPr/>
            </a:pPr>
            <a:r>
              <a:rPr lang="el-GR" sz="3200" b="1" dirty="0"/>
              <a:t>Κοινωνικό Περιβάλλον</a:t>
            </a:r>
          </a:p>
        </p:txBody>
      </p:sp>
      <p:sp>
        <p:nvSpPr>
          <p:cNvPr id="3" name="2 - Θέση περιεχομένου"/>
          <p:cNvSpPr>
            <a:spLocks noGrp="1"/>
          </p:cNvSpPr>
          <p:nvPr>
            <p:ph sz="quarter" idx="1"/>
          </p:nvPr>
        </p:nvSpPr>
        <p:spPr>
          <a:xfrm>
            <a:off x="2136775" y="1743075"/>
            <a:ext cx="8153400" cy="478155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Περιλαμβάνει κοινωνικές ομάδες στις οποίες το άτομο ανήκει, σχέσεις που δημιουργεί με άλλους, και προσδοκίες άλλων από το άτομο</a:t>
            </a:r>
          </a:p>
          <a:p>
            <a:pPr algn="just">
              <a:buClr>
                <a:schemeClr val="bg1"/>
              </a:buClr>
              <a:buFont typeface="Wingdings" pitchFamily="2" charset="2"/>
              <a:buChar char="Ø"/>
              <a:defRPr/>
            </a:pPr>
            <a:r>
              <a:rPr lang="el-GR" sz="2400" dirty="0">
                <a:solidFill>
                  <a:schemeClr val="bg1"/>
                </a:solidFill>
              </a:rPr>
              <a:t>Κοινωνικές ομάδες: συλλογή από άτομα π.χ. φίλοι, οικογένεια, συμμαθητές, συνάδελφοι, μέλη ενός επαγγελματικού οργανισμού ή ενός κόμματος, τα οποία βρίσκονται μαζί για ποικίλους τυπικούς και άτυπους λόγους</a:t>
            </a:r>
          </a:p>
          <a:p>
            <a:pPr algn="just">
              <a:buClr>
                <a:schemeClr val="bg1"/>
              </a:buClr>
              <a:buFont typeface="Wingdings" pitchFamily="2" charset="2"/>
              <a:buChar char="Ø"/>
              <a:defRPr/>
            </a:pPr>
            <a:r>
              <a:rPr lang="el-GR" sz="2400" dirty="0">
                <a:solidFill>
                  <a:schemeClr val="bg1"/>
                </a:solidFill>
              </a:rPr>
              <a:t>Οι κοινωνικές ομάδες χαρακτηρίζονται από συγκεκριμένα είδη δραστηριοτήτων, ενδιαφερόντων, κανόνων, συνηθειών, αξιών, νόμων και πολιτικών</a:t>
            </a:r>
          </a:p>
          <a:p>
            <a:pPr marL="0" indent="0">
              <a:buNone/>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defRPr/>
            </a:pPr>
            <a:r>
              <a:rPr lang="el-GR" sz="3200" b="1" dirty="0"/>
              <a:t>Κοινωνικό περιβάλλον και συμμετοχή σε έργα </a:t>
            </a:r>
          </a:p>
        </p:txBody>
      </p:sp>
      <p:sp>
        <p:nvSpPr>
          <p:cNvPr id="3" name="2 - Θέση περιεχομένου"/>
          <p:cNvSpPr>
            <a:spLocks noGrp="1"/>
          </p:cNvSpPr>
          <p:nvPr>
            <p:ph sz="quarter" idx="1"/>
          </p:nvPr>
        </p:nvSpPr>
        <p:spPr>
          <a:xfrm>
            <a:off x="1992313" y="1600201"/>
            <a:ext cx="8297862" cy="4708525"/>
          </a:xfrm>
          <a:solidFill>
            <a:schemeClr val="accent2">
              <a:lumMod val="75000"/>
            </a:schemeClr>
          </a:solidFill>
        </p:spPr>
        <p:txBody>
          <a:bodyPr>
            <a:normAutofit lnSpcReduction="10000"/>
          </a:bodyPr>
          <a:lstStyle/>
          <a:p>
            <a:pPr algn="just">
              <a:buClr>
                <a:schemeClr val="bg1"/>
              </a:buClr>
              <a:buFont typeface="Wingdings" pitchFamily="2" charset="2"/>
              <a:buChar char="Ø"/>
              <a:defRPr/>
            </a:pPr>
            <a:r>
              <a:rPr lang="el-GR" sz="2400" dirty="0">
                <a:solidFill>
                  <a:schemeClr val="bg1"/>
                </a:solidFill>
              </a:rPr>
              <a:t>Οι κοινωνικές ομάδες ασκούν κοινωνικές απαιτήσεις μέσα από τυπικές (κανόνες, νόμοι, πολιτικές) και άτυπες (παραδόσεις, έθιμα, «άγραφοι νόμοι») προσδοκίες στα άτομα </a:t>
            </a:r>
          </a:p>
          <a:p>
            <a:pPr algn="just">
              <a:buClr>
                <a:schemeClr val="bg1"/>
              </a:buClr>
              <a:buFont typeface="Wingdings" pitchFamily="2" charset="2"/>
              <a:buChar char="Ø"/>
              <a:defRPr/>
            </a:pPr>
            <a:r>
              <a:rPr lang="el-GR" sz="2400" dirty="0">
                <a:solidFill>
                  <a:schemeClr val="bg1"/>
                </a:solidFill>
              </a:rPr>
              <a:t>Επηρεάζουν σε μεγάλο βαθμό τη δυνατότητα του ατόμου να συμμετέχει σε έργα της επιλογής του</a:t>
            </a:r>
          </a:p>
          <a:p>
            <a:pPr algn="just">
              <a:buClr>
                <a:schemeClr val="bg1"/>
              </a:buClr>
              <a:buFont typeface="Wingdings" pitchFamily="2" charset="2"/>
              <a:buChar char="Ø"/>
              <a:defRPr/>
            </a:pPr>
            <a:r>
              <a:rPr lang="el-GR" sz="2400" dirty="0">
                <a:solidFill>
                  <a:schemeClr val="bg1"/>
                </a:solidFill>
              </a:rPr>
              <a:t>Υπάρχουν έργα που «επιτρέπονται» ή «δεν επιτρέπονται» μέσα σε αυτές τις ομάδες</a:t>
            </a:r>
          </a:p>
          <a:p>
            <a:pPr algn="just">
              <a:buClr>
                <a:schemeClr val="bg1"/>
              </a:buClr>
              <a:buFont typeface="Wingdings" pitchFamily="2" charset="2"/>
              <a:buChar char="Ø"/>
              <a:defRPr/>
            </a:pPr>
            <a:r>
              <a:rPr lang="el-GR" sz="2400" dirty="0">
                <a:solidFill>
                  <a:schemeClr val="bg1"/>
                </a:solidFill>
              </a:rPr>
              <a:t>Παράδειγμα, οι παρατηρήσεις και η καθοδήγηση των γονέων στα παιδιά, υποδεικνύει τον τρόπο που αυτά πρέπει να μιλούν στους μεγαλύτερους, τι είναι σωστό και τι λάθος, πότε επιτρέπεται να κάνουν κάποιες δραστηριότητες και πότε όχι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7920038" cy="990600"/>
          </a:xfrm>
          <a:solidFill>
            <a:schemeClr val="accent1">
              <a:lumMod val="40000"/>
              <a:lumOff val="60000"/>
            </a:schemeClr>
          </a:solidFill>
        </p:spPr>
        <p:txBody>
          <a:bodyPr/>
          <a:lstStyle/>
          <a:p>
            <a:pPr algn="ctr">
              <a:defRPr/>
            </a:pPr>
            <a:r>
              <a:rPr lang="el-GR" sz="3200" b="1" dirty="0"/>
              <a:t>Πολιτισμικό Πλαίσιο </a:t>
            </a:r>
          </a:p>
        </p:txBody>
      </p:sp>
      <p:sp>
        <p:nvSpPr>
          <p:cNvPr id="3" name="2 - Θέση περιεχομένου"/>
          <p:cNvSpPr>
            <a:spLocks noGrp="1"/>
          </p:cNvSpPr>
          <p:nvPr>
            <p:ph sz="quarter" idx="1"/>
          </p:nvPr>
        </p:nvSpPr>
        <p:spPr>
          <a:xfrm>
            <a:off x="1919288" y="1916113"/>
            <a:ext cx="8153400" cy="449580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Περιλαμβάνει πεποιθήσεις, αξίες, μοτίβα δραστηριότητας, κριτήρια συμπεριφοράς, τρόπους επικοινωνίας και προσδοκίες που μοιράζονται τα μέλη μιας δεδομένης κοινωνίας ή ενός λαού και που μεταδίδονται από τη μία γενιά στην άλλη μέσα από την τέχνη του, τις παραδόσεις του, τις ίδιες τις δράσεις, την καθοδήγηση</a:t>
            </a:r>
          </a:p>
          <a:p>
            <a:pPr algn="just">
              <a:buClr>
                <a:schemeClr val="bg1"/>
              </a:buClr>
              <a:buFont typeface="Wingdings" pitchFamily="2" charset="2"/>
              <a:buChar char="Ø"/>
              <a:defRPr/>
            </a:pPr>
            <a:r>
              <a:rPr lang="el-GR" sz="2400" dirty="0">
                <a:solidFill>
                  <a:schemeClr val="bg1"/>
                </a:solidFill>
              </a:rPr>
              <a:t>Το πολιτισμικό πλαίσιο διαμορφώνει και καθορίζει τα υλικά αγαθά και την τεχνολογία μιας κοινωνίας, τις πρακτικές κοινωνικοποίησης των ατόμων που ζουν σε αυτήν αλλά και τις σκέψεις και δράσεις των ατόμων</a:t>
            </a:r>
          </a:p>
          <a:p>
            <a:pPr algn="just">
              <a:buClr>
                <a:schemeClr val="bg1"/>
              </a:buClr>
              <a:buFont typeface="Wingdings" pitchFamily="2" charset="2"/>
              <a:buChar char="Ø"/>
              <a:defRPr/>
            </a:pP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defRPr/>
            </a:pPr>
            <a:r>
              <a:rPr lang="el-GR" sz="3200" b="1" dirty="0"/>
              <a:t>Πολιτισμικό πλαίσιο και συμμετοχή σε έργα </a:t>
            </a:r>
          </a:p>
        </p:txBody>
      </p:sp>
      <p:sp>
        <p:nvSpPr>
          <p:cNvPr id="3" name="2 - Θέση περιεχομένου"/>
          <p:cNvSpPr>
            <a:spLocks noGrp="1"/>
          </p:cNvSpPr>
          <p:nvPr>
            <p:ph sz="quarter" idx="1"/>
          </p:nvPr>
        </p:nvSpPr>
        <p:spPr>
          <a:xfrm>
            <a:off x="2063750" y="1557339"/>
            <a:ext cx="8153400" cy="5068887"/>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Το πολιτισμικό πλαίσιο επηρεάζει την ταυτότητα ενός ατόμου, τις επιλογές έργου που αυτό κάνει αλλά και το νόημα που βρίσκει σε αυτές</a:t>
            </a:r>
          </a:p>
          <a:p>
            <a:pPr algn="just">
              <a:buClr>
                <a:schemeClr val="bg1"/>
              </a:buClr>
              <a:buFont typeface="Wingdings" pitchFamily="2" charset="2"/>
              <a:buChar char="Ø"/>
              <a:defRPr/>
            </a:pPr>
            <a:r>
              <a:rPr lang="el-GR" sz="2400" dirty="0">
                <a:solidFill>
                  <a:schemeClr val="bg1"/>
                </a:solidFill>
              </a:rPr>
              <a:t>Για παράδειγμα, η δραστηριότητα του φαγητού εκτελείται διαφορετικά σε διάφορες περιοχές του κόσμου</a:t>
            </a:r>
          </a:p>
          <a:p>
            <a:pPr algn="just">
              <a:buClr>
                <a:schemeClr val="bg1"/>
              </a:buClr>
              <a:buFont typeface="Wingdings" pitchFamily="2" charset="2"/>
              <a:buChar char="Ø"/>
              <a:defRPr/>
            </a:pPr>
            <a:r>
              <a:rPr lang="el-GR" sz="2400" dirty="0">
                <a:solidFill>
                  <a:schemeClr val="bg1"/>
                </a:solidFill>
              </a:rPr>
              <a:t>Ο τρόπος που το φαγητό πραγματοποιείται σε κάθε μία από αυτές τις κοινωνίες, αντανακλά τις πεποιθήσεις και τις πολιτισμικές αξίες της κοινωνίας σχετικά με αυτό το έργο </a:t>
            </a:r>
            <a:r>
              <a:rPr lang="el-GR" dirty="0">
                <a:solidFill>
                  <a:schemeClr val="bg1"/>
                </a:solidFill>
              </a:rPr>
              <a:t>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4751388" cy="990600"/>
          </a:xfrm>
          <a:solidFill>
            <a:schemeClr val="accent1">
              <a:lumMod val="40000"/>
              <a:lumOff val="60000"/>
            </a:schemeClr>
          </a:solidFill>
        </p:spPr>
        <p:txBody>
          <a:bodyPr/>
          <a:lstStyle/>
          <a:p>
            <a:pPr algn="ctr">
              <a:defRPr/>
            </a:pPr>
            <a:r>
              <a:rPr lang="el-GR" sz="3200" b="1" dirty="0"/>
              <a:t>Προσωπικό Πλαίσιο</a:t>
            </a:r>
          </a:p>
        </p:txBody>
      </p:sp>
      <p:sp>
        <p:nvSpPr>
          <p:cNvPr id="3" name="2 - Θέση περιεχομένου"/>
          <p:cNvSpPr>
            <a:spLocks noGrp="1"/>
          </p:cNvSpPr>
          <p:nvPr>
            <p:ph sz="quarter" idx="1"/>
          </p:nvPr>
        </p:nvSpPr>
        <p:spPr>
          <a:xfrm>
            <a:off x="2119313" y="2062164"/>
            <a:ext cx="8153400" cy="4319587"/>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Αναφέρεται στα δημογραφικά χαρακτηριστικά του ατόμου: ηλικία, φύλο, κοινωνικοοικονομικό και εκπαιδευτικό επίπεδο</a:t>
            </a:r>
          </a:p>
          <a:p>
            <a:pPr algn="just">
              <a:buClr>
                <a:schemeClr val="bg1"/>
              </a:buClr>
              <a:buFont typeface="Wingdings" pitchFamily="2" charset="2"/>
              <a:buChar char="Ø"/>
              <a:defRPr/>
            </a:pPr>
            <a:r>
              <a:rPr lang="el-GR" sz="2400" dirty="0">
                <a:solidFill>
                  <a:schemeClr val="bg1"/>
                </a:solidFill>
              </a:rPr>
              <a:t>Καθένα από αυτά τα χαρακτηριστικά επηρεάζει τα έργα που κάνουν τα άτομα </a:t>
            </a:r>
          </a:p>
          <a:p>
            <a:pPr algn="just">
              <a:buClr>
                <a:schemeClr val="bg1"/>
              </a:buClr>
              <a:buFont typeface="Wingdings" pitchFamily="2" charset="2"/>
              <a:buChar char="Ø"/>
              <a:defRPr/>
            </a:pPr>
            <a:r>
              <a:rPr lang="el-GR" sz="2400" b="1" u="sng" dirty="0">
                <a:solidFill>
                  <a:schemeClr val="bg1"/>
                </a:solidFill>
              </a:rPr>
              <a:t>Ηλικία:</a:t>
            </a:r>
            <a:r>
              <a:rPr lang="el-GR" sz="2400" b="1" dirty="0">
                <a:solidFill>
                  <a:schemeClr val="bg1"/>
                </a:solidFill>
              </a:rPr>
              <a:t> </a:t>
            </a:r>
            <a:r>
              <a:rPr lang="el-GR" sz="2400" dirty="0">
                <a:solidFill>
                  <a:schemeClr val="bg1"/>
                </a:solidFill>
              </a:rPr>
              <a:t>τα έργα που επιλέγουν και κάνουν τα άτομα αλλάζουν όσο αλλάζει η ηλικία τους</a:t>
            </a:r>
          </a:p>
          <a:p>
            <a:pPr algn="just">
              <a:buClr>
                <a:schemeClr val="bg1"/>
              </a:buClr>
              <a:buFont typeface="Wingdings" pitchFamily="2" charset="2"/>
              <a:buChar char="Ø"/>
              <a:defRPr/>
            </a:pPr>
            <a:r>
              <a:rPr lang="el-GR" sz="2400" b="1" u="sng" dirty="0">
                <a:solidFill>
                  <a:schemeClr val="bg1"/>
                </a:solidFill>
              </a:rPr>
              <a:t>Φύλο του ατόμου</a:t>
            </a:r>
            <a:r>
              <a:rPr lang="el-GR" sz="2400" dirty="0">
                <a:solidFill>
                  <a:schemeClr val="bg1"/>
                </a:solidFill>
              </a:rPr>
              <a:t>: επηρεάζει τα έργα στα οποία συμμετέχουν γυναίκες ή άντρες σε διάφορες κοινωνίες</a:t>
            </a:r>
            <a:endParaRPr lang="el-GR" sz="2400" dirty="0"/>
          </a:p>
          <a:p>
            <a:pPr algn="just">
              <a:buClr>
                <a:schemeClr val="bg1"/>
              </a:buClr>
              <a:buFont typeface="Wingdings" pitchFamily="2" charset="2"/>
              <a:buChar char="Ø"/>
              <a:defRPr/>
            </a:pPr>
            <a:endParaRPr lang="el-GR" dirty="0">
              <a:solidFill>
                <a:schemeClr val="bg1"/>
              </a:solidFill>
            </a:endParaRPr>
          </a:p>
        </p:txBody>
      </p:sp>
      <p:sp>
        <p:nvSpPr>
          <p:cNvPr id="189444" name="AutoShape 5" descr="Αποτέλεσμα εικόνας για personal context"/>
          <p:cNvSpPr>
            <a:spLocks noChangeAspect="1" noChangeArrowheads="1"/>
          </p:cNvSpPr>
          <p:nvPr/>
        </p:nvSpPr>
        <p:spPr bwMode="auto">
          <a:xfrm>
            <a:off x="1679575" y="-1927225"/>
            <a:ext cx="6096000" cy="4029075"/>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50258" y="-15874"/>
            <a:ext cx="8610600" cy="1295400"/>
          </a:xfrm>
          <a:solidFill>
            <a:schemeClr val="accent1">
              <a:lumMod val="60000"/>
              <a:lumOff val="40000"/>
            </a:schemeClr>
          </a:solidFill>
        </p:spPr>
        <p:txBody>
          <a:bodyPr/>
          <a:lstStyle/>
          <a:p>
            <a:pPr algn="ctr">
              <a:defRPr/>
            </a:pPr>
            <a:r>
              <a:rPr lang="el-GR" sz="3200" b="1" dirty="0"/>
              <a:t>Διαφορές μεταξύ σωματικών λειτουργιών και δεξιοτήτων εκτέλεσης </a:t>
            </a:r>
          </a:p>
        </p:txBody>
      </p:sp>
      <p:sp>
        <p:nvSpPr>
          <p:cNvPr id="6" name="5 - Θέση περιεχομένου"/>
          <p:cNvSpPr>
            <a:spLocks noGrp="1"/>
          </p:cNvSpPr>
          <p:nvPr>
            <p:ph sz="quarter" idx="2"/>
          </p:nvPr>
        </p:nvSpPr>
        <p:spPr>
          <a:xfrm>
            <a:off x="1666876" y="1928813"/>
            <a:ext cx="4352925" cy="4214812"/>
          </a:xfrm>
          <a:solidFill>
            <a:schemeClr val="accent2">
              <a:lumMod val="75000"/>
            </a:schemeClr>
          </a:solidFill>
          <a:ln>
            <a:solidFill>
              <a:schemeClr val="accent2">
                <a:lumMod val="50000"/>
              </a:schemeClr>
            </a:solidFill>
          </a:ln>
        </p:spPr>
        <p:txBody>
          <a:bodyPr>
            <a:normAutofit lnSpcReduction="10000"/>
          </a:bodyPr>
          <a:lstStyle/>
          <a:p>
            <a:pPr algn="just">
              <a:buClr>
                <a:schemeClr val="bg1"/>
              </a:buClr>
              <a:buFont typeface="Wingdings" pitchFamily="2" charset="2"/>
              <a:buChar char="Ø"/>
              <a:defRPr/>
            </a:pPr>
            <a:r>
              <a:rPr lang="el-GR" sz="2400" dirty="0">
                <a:solidFill>
                  <a:schemeClr val="bg1"/>
                </a:solidFill>
              </a:rPr>
              <a:t>Αναφέρονται στο </a:t>
            </a:r>
            <a:r>
              <a:rPr lang="el-GR" sz="2400" i="1" dirty="0">
                <a:solidFill>
                  <a:schemeClr val="bg1"/>
                </a:solidFill>
              </a:rPr>
              <a:t>τι κάνουν τα συστήματα του σώματος ενός ατόμου </a:t>
            </a:r>
            <a:r>
              <a:rPr lang="el-GR" sz="2400" dirty="0">
                <a:solidFill>
                  <a:schemeClr val="bg1"/>
                </a:solidFill>
              </a:rPr>
              <a:t>(μνήμη, αμφίπλευρος συντονισμός, πράξη </a:t>
            </a:r>
            <a:r>
              <a:rPr lang="el-GR" sz="2400" dirty="0" err="1">
                <a:solidFill>
                  <a:schemeClr val="bg1"/>
                </a:solidFill>
              </a:rPr>
              <a:t>κ.λ.π</a:t>
            </a:r>
            <a:r>
              <a:rPr lang="el-GR" sz="2400" dirty="0">
                <a:solidFill>
                  <a:schemeClr val="bg1"/>
                </a:solidFill>
              </a:rPr>
              <a:t>.)</a:t>
            </a:r>
          </a:p>
          <a:p>
            <a:pPr algn="just">
              <a:buClr>
                <a:schemeClr val="bg1"/>
              </a:buClr>
              <a:buFont typeface="Wingdings" pitchFamily="2" charset="2"/>
              <a:buChar char="Ø"/>
              <a:defRPr/>
            </a:pPr>
            <a:r>
              <a:rPr lang="el-GR" sz="2400" dirty="0">
                <a:solidFill>
                  <a:schemeClr val="bg1"/>
                </a:solidFill>
              </a:rPr>
              <a:t>Δεν είναι ορατές</a:t>
            </a:r>
          </a:p>
        </p:txBody>
      </p:sp>
      <p:sp>
        <p:nvSpPr>
          <p:cNvPr id="8" name="7 - Θέση περιεχομένου"/>
          <p:cNvSpPr>
            <a:spLocks noGrp="1"/>
          </p:cNvSpPr>
          <p:nvPr>
            <p:ph sz="quarter" idx="4"/>
          </p:nvPr>
        </p:nvSpPr>
        <p:spPr>
          <a:xfrm>
            <a:off x="6167439" y="1928813"/>
            <a:ext cx="4357687" cy="4214812"/>
          </a:xfrm>
          <a:solidFill>
            <a:schemeClr val="accent2">
              <a:lumMod val="75000"/>
            </a:schemeClr>
          </a:solidFill>
          <a:ln>
            <a:solidFill>
              <a:schemeClr val="accent2">
                <a:lumMod val="50000"/>
              </a:schemeClr>
            </a:solidFill>
          </a:ln>
        </p:spPr>
        <p:txBody>
          <a:bodyPr>
            <a:normAutofit lnSpcReduction="10000"/>
          </a:bodyPr>
          <a:lstStyle/>
          <a:p>
            <a:pPr algn="just">
              <a:buClr>
                <a:schemeClr val="bg1"/>
              </a:buClr>
              <a:buFont typeface="Wingdings" pitchFamily="2" charset="2"/>
              <a:buChar char="Ø"/>
              <a:defRPr/>
            </a:pPr>
            <a:r>
              <a:rPr lang="el-GR" sz="2400" dirty="0">
                <a:solidFill>
                  <a:schemeClr val="bg1"/>
                </a:solidFill>
              </a:rPr>
              <a:t>Αναφέρονται στο </a:t>
            </a:r>
            <a:r>
              <a:rPr lang="el-GR" sz="2400" i="1" dirty="0">
                <a:solidFill>
                  <a:schemeClr val="bg1"/>
                </a:solidFill>
              </a:rPr>
              <a:t>τι κάνει το άτομο </a:t>
            </a:r>
            <a:r>
              <a:rPr lang="el-GR" sz="2400" dirty="0">
                <a:solidFill>
                  <a:schemeClr val="bg1"/>
                </a:solidFill>
              </a:rPr>
              <a:t>όσο αλληλεπιδρά με τα αντικείμενα και το περιβάλλον κατά την εμπλοκή του σε έργα όπως π.χ. </a:t>
            </a:r>
            <a:r>
              <a:rPr lang="el-GR" sz="2400" u="sng" dirty="0">
                <a:solidFill>
                  <a:schemeClr val="bg1"/>
                </a:solidFill>
              </a:rPr>
              <a:t>πηδάει</a:t>
            </a:r>
            <a:r>
              <a:rPr lang="el-GR" sz="2400" dirty="0">
                <a:solidFill>
                  <a:schemeClr val="bg1"/>
                </a:solidFill>
              </a:rPr>
              <a:t> ένα σχοινί, </a:t>
            </a:r>
            <a:r>
              <a:rPr lang="el-GR" sz="2400" u="sng" dirty="0">
                <a:solidFill>
                  <a:schemeClr val="bg1"/>
                </a:solidFill>
              </a:rPr>
              <a:t>επιλέγει</a:t>
            </a:r>
            <a:r>
              <a:rPr lang="el-GR" sz="2400" dirty="0">
                <a:solidFill>
                  <a:schemeClr val="bg1"/>
                </a:solidFill>
              </a:rPr>
              <a:t> ένα μολύβι, το </a:t>
            </a:r>
            <a:r>
              <a:rPr lang="el-GR" sz="2400" u="sng" dirty="0">
                <a:solidFill>
                  <a:schemeClr val="bg1"/>
                </a:solidFill>
              </a:rPr>
              <a:t>χρησιμοποιεί</a:t>
            </a:r>
            <a:r>
              <a:rPr lang="el-GR" sz="2400" dirty="0">
                <a:solidFill>
                  <a:schemeClr val="bg1"/>
                </a:solidFill>
              </a:rPr>
              <a:t> για να γράψει κλπ. </a:t>
            </a:r>
          </a:p>
          <a:p>
            <a:pPr algn="just">
              <a:buClr>
                <a:schemeClr val="bg1"/>
              </a:buClr>
              <a:buFont typeface="Wingdings" pitchFamily="2" charset="2"/>
              <a:buChar char="Ø"/>
              <a:defRPr/>
            </a:pPr>
            <a:r>
              <a:rPr lang="el-GR" sz="2400" dirty="0">
                <a:solidFill>
                  <a:schemeClr val="bg1"/>
                </a:solidFill>
              </a:rPr>
              <a:t>Είναι ορατές και παρατηρούνται εύκολα από τον </a:t>
            </a:r>
            <a:r>
              <a:rPr lang="el-GR" sz="2400" dirty="0" err="1">
                <a:solidFill>
                  <a:schemeClr val="bg1"/>
                </a:solidFill>
              </a:rPr>
              <a:t>εργοθεραπευτή</a:t>
            </a:r>
            <a:endParaRPr lang="el-GR" sz="2400" dirty="0"/>
          </a:p>
        </p:txBody>
      </p:sp>
      <p:sp>
        <p:nvSpPr>
          <p:cNvPr id="5" name="4 - Θέση κειμένου"/>
          <p:cNvSpPr>
            <a:spLocks noGrp="1"/>
          </p:cNvSpPr>
          <p:nvPr>
            <p:ph type="body" sz="quarter" idx="1"/>
          </p:nvPr>
        </p:nvSpPr>
        <p:spPr>
          <a:xfrm>
            <a:off x="1666875" y="1285876"/>
            <a:ext cx="4357688" cy="639763"/>
          </a:xfrm>
          <a:solidFill>
            <a:schemeClr val="tx1">
              <a:lumMod val="95000"/>
              <a:lumOff val="5000"/>
            </a:schemeClr>
          </a:solidFill>
        </p:spPr>
        <p:txBody>
          <a:bodyPr/>
          <a:lstStyle/>
          <a:p>
            <a:pPr>
              <a:defRPr/>
            </a:pPr>
            <a:r>
              <a:rPr lang="el-GR" dirty="0">
                <a:solidFill>
                  <a:srgbClr val="FF0000"/>
                </a:solidFill>
              </a:rPr>
              <a:t>Σωματικές λειτουργίες</a:t>
            </a:r>
          </a:p>
        </p:txBody>
      </p:sp>
      <p:sp>
        <p:nvSpPr>
          <p:cNvPr id="7" name="6 - Θέση κειμένου"/>
          <p:cNvSpPr>
            <a:spLocks noGrp="1"/>
          </p:cNvSpPr>
          <p:nvPr>
            <p:ph type="body" sz="quarter" idx="3"/>
          </p:nvPr>
        </p:nvSpPr>
        <p:spPr>
          <a:xfrm>
            <a:off x="6167439" y="1285876"/>
            <a:ext cx="4357687" cy="639763"/>
          </a:xfrm>
          <a:solidFill>
            <a:schemeClr val="tx1">
              <a:lumMod val="95000"/>
              <a:lumOff val="5000"/>
            </a:schemeClr>
          </a:solidFill>
        </p:spPr>
        <p:txBody>
          <a:bodyPr/>
          <a:lstStyle/>
          <a:p>
            <a:pPr>
              <a:defRPr/>
            </a:pPr>
            <a:r>
              <a:rPr lang="el-GR" dirty="0">
                <a:solidFill>
                  <a:srgbClr val="FF0000"/>
                </a:solidFill>
              </a:rPr>
              <a:t>Δεξιότητες Εκτέλεσης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normAutofit fontScale="90000"/>
          </a:bodyPr>
          <a:lstStyle/>
          <a:p>
            <a:pPr algn="ctr">
              <a:defRPr/>
            </a:pPr>
            <a:r>
              <a:rPr lang="el-GR" sz="3200" b="1" dirty="0"/>
              <a:t>Κοινωνικοοικονομικό επίπεδο </a:t>
            </a:r>
            <a:r>
              <a:rPr lang="el-GR" sz="3200" dirty="0"/>
              <a:t>(</a:t>
            </a:r>
            <a:r>
              <a:rPr lang="en-US" sz="3200" dirty="0"/>
              <a:t>socioeconomic status</a:t>
            </a:r>
            <a:r>
              <a:rPr lang="el-GR" sz="3200" dirty="0"/>
              <a:t>) </a:t>
            </a:r>
            <a:r>
              <a:rPr lang="el-GR" sz="3200" b="1" dirty="0"/>
              <a:t>και κοινωνική τάξη </a:t>
            </a:r>
            <a:r>
              <a:rPr lang="el-GR" sz="3200" dirty="0"/>
              <a:t>(</a:t>
            </a:r>
            <a:r>
              <a:rPr lang="en-US" sz="3200" dirty="0"/>
              <a:t>social class</a:t>
            </a:r>
            <a:r>
              <a:rPr lang="el-GR" sz="3200" dirty="0"/>
              <a:t>)</a:t>
            </a:r>
            <a:endParaRPr lang="el-GR" sz="3200" b="1" dirty="0"/>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buFont typeface="Wingdings" pitchFamily="2" charset="2"/>
              <a:buChar char="Ø"/>
              <a:defRPr/>
            </a:pPr>
            <a:r>
              <a:rPr lang="el-GR" sz="2000" dirty="0">
                <a:solidFill>
                  <a:schemeClr val="bg1"/>
                </a:solidFill>
              </a:rPr>
              <a:t>Κοινωνικοοικονομικό επίπεδο: εκπαιδευτικά, οικονομικά και επαγγελματικά επιτεύγματα αλλά και η εθνικότητα ενός ατόμου ή μιας ομάδας ατόμων, στοιχεία τα οποία προσδίδουν στα άτομα ανάλογο κοινωνικό κύρος ή δύναμη </a:t>
            </a:r>
          </a:p>
          <a:p>
            <a:pPr algn="just">
              <a:buClr>
                <a:schemeClr val="bg1"/>
              </a:buClr>
              <a:buFont typeface="Wingdings" pitchFamily="2" charset="2"/>
              <a:buChar char="Ø"/>
              <a:defRPr/>
            </a:pPr>
            <a:r>
              <a:rPr lang="el-GR" sz="2000" dirty="0">
                <a:solidFill>
                  <a:schemeClr val="bg1"/>
                </a:solidFill>
              </a:rPr>
              <a:t>Κοινωνική τάξη: όρος που χρησιμοποιείται όταν κανείς θέλει να αναφερθεί στις κοινωνικές διαφορές μεταξύ ομάδων όπως η χαμηλή τάξη (</a:t>
            </a:r>
            <a:r>
              <a:rPr lang="en-US" sz="2000" dirty="0">
                <a:solidFill>
                  <a:schemeClr val="bg1"/>
                </a:solidFill>
              </a:rPr>
              <a:t>lower class</a:t>
            </a:r>
            <a:r>
              <a:rPr lang="el-GR" sz="2000" dirty="0">
                <a:solidFill>
                  <a:schemeClr val="bg1"/>
                </a:solidFill>
              </a:rPr>
              <a:t>), η εργαζόμενη τάξη (</a:t>
            </a:r>
            <a:r>
              <a:rPr lang="en-US" sz="2000" dirty="0">
                <a:solidFill>
                  <a:schemeClr val="bg1"/>
                </a:solidFill>
              </a:rPr>
              <a:t>working class</a:t>
            </a:r>
            <a:r>
              <a:rPr lang="el-GR" sz="2000" dirty="0">
                <a:solidFill>
                  <a:schemeClr val="bg1"/>
                </a:solidFill>
              </a:rPr>
              <a:t>), η μεσαία τάξη (</a:t>
            </a:r>
            <a:r>
              <a:rPr lang="en-US" sz="2000" dirty="0">
                <a:solidFill>
                  <a:schemeClr val="bg1"/>
                </a:solidFill>
              </a:rPr>
              <a:t>middle class</a:t>
            </a:r>
            <a:r>
              <a:rPr lang="el-GR" sz="2000" dirty="0">
                <a:solidFill>
                  <a:schemeClr val="bg1"/>
                </a:solidFill>
              </a:rPr>
              <a:t>), η ανώτερη τάξη (</a:t>
            </a:r>
            <a:r>
              <a:rPr lang="en-US" sz="2000" dirty="0">
                <a:solidFill>
                  <a:schemeClr val="bg1"/>
                </a:solidFill>
              </a:rPr>
              <a:t>higher class</a:t>
            </a:r>
            <a:r>
              <a:rPr lang="el-GR" sz="2000" dirty="0">
                <a:solidFill>
                  <a:schemeClr val="bg1"/>
                </a:solidFill>
              </a:rPr>
              <a:t>)</a:t>
            </a:r>
          </a:p>
          <a:p>
            <a:pPr algn="just">
              <a:buClr>
                <a:schemeClr val="bg1"/>
              </a:buClr>
              <a:buFont typeface="Wingdings" pitchFamily="2" charset="2"/>
              <a:buChar char="Ø"/>
              <a:defRPr/>
            </a:pPr>
            <a:r>
              <a:rPr lang="el-GR" sz="2000" dirty="0">
                <a:solidFill>
                  <a:schemeClr val="bg1"/>
                </a:solidFill>
              </a:rPr>
              <a:t>Το κοινωνικοοικονομικό επίπεδο και η κοινωνική τάξη επηρεάζουν τις ευκαιρίες των ατόμων για εργασία, στέγαση, εκπαίδευση, δραστηριότητες ελεύθερου χρόνου, </a:t>
            </a:r>
            <a:r>
              <a:rPr lang="el-GR" sz="2000" dirty="0" err="1">
                <a:solidFill>
                  <a:schemeClr val="bg1"/>
                </a:solidFill>
              </a:rPr>
              <a:t>αυτοφροντίδας</a:t>
            </a:r>
            <a:r>
              <a:rPr lang="el-GR" sz="2000" dirty="0">
                <a:solidFill>
                  <a:schemeClr val="bg1"/>
                </a:solidFill>
              </a:rPr>
              <a:t>, και με αυτό τον τρόπο δημιουργούν κοινωνικές ανισότητες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4895850" cy="990600"/>
          </a:xfrm>
          <a:solidFill>
            <a:schemeClr val="accent1">
              <a:lumMod val="40000"/>
              <a:lumOff val="60000"/>
            </a:schemeClr>
          </a:solidFill>
        </p:spPr>
        <p:txBody>
          <a:bodyPr/>
          <a:lstStyle/>
          <a:p>
            <a:pPr algn="ctr">
              <a:defRPr/>
            </a:pPr>
            <a:r>
              <a:rPr lang="el-GR" sz="3200" b="1" dirty="0"/>
              <a:t>Χρονικό πλαίσιο</a:t>
            </a:r>
          </a:p>
        </p:txBody>
      </p:sp>
      <p:sp>
        <p:nvSpPr>
          <p:cNvPr id="3" name="2 - Θέση περιεχομένου"/>
          <p:cNvSpPr>
            <a:spLocks noGrp="1"/>
          </p:cNvSpPr>
          <p:nvPr>
            <p:ph sz="quarter" idx="1"/>
          </p:nvPr>
        </p:nvSpPr>
        <p:spPr>
          <a:xfrm>
            <a:off x="2136775" y="1600200"/>
            <a:ext cx="8153400" cy="4781550"/>
          </a:xfrm>
          <a:solidFill>
            <a:schemeClr val="accent2">
              <a:lumMod val="75000"/>
            </a:schemeClr>
          </a:solidFill>
        </p:spPr>
        <p:txBody>
          <a:bodyPr>
            <a:normAutofit lnSpcReduction="10000"/>
          </a:bodyPr>
          <a:lstStyle/>
          <a:p>
            <a:pPr algn="just">
              <a:buClr>
                <a:schemeClr val="bg1"/>
              </a:buClr>
              <a:buFont typeface="Wingdings" pitchFamily="2" charset="2"/>
              <a:buChar char="Ø"/>
              <a:defRPr/>
            </a:pPr>
            <a:r>
              <a:rPr lang="el-GR" sz="2400" dirty="0">
                <a:solidFill>
                  <a:schemeClr val="bg1"/>
                </a:solidFill>
              </a:rPr>
              <a:t>Περιλαμβάνει τα χρονικά ζητήματα της εκτέλεσης έργου </a:t>
            </a:r>
          </a:p>
          <a:p>
            <a:pPr algn="just">
              <a:buClr>
                <a:schemeClr val="bg1"/>
              </a:buClr>
              <a:buFont typeface="Wingdings" pitchFamily="2" charset="2"/>
              <a:buChar char="Ø"/>
              <a:defRPr/>
            </a:pPr>
            <a:r>
              <a:rPr lang="el-GR" sz="2400" dirty="0">
                <a:solidFill>
                  <a:schemeClr val="bg1"/>
                </a:solidFill>
              </a:rPr>
              <a:t>Τα έργα πραγματοποιούνται μέσα στο πλαίσιο του χρόνου (μερών, μηνών, ετών) αλλά και σε συγκεκριμένο στάδιο της προσωπικής μας ζωής, έχουν διάρκεια, διαδέχονται το ένα το άλλο, και δεν τα κατανέμουμε τυχαία στη ζωή μας</a:t>
            </a:r>
          </a:p>
          <a:p>
            <a:pPr algn="just">
              <a:buClr>
                <a:schemeClr val="bg1"/>
              </a:buClr>
              <a:buFont typeface="Wingdings" pitchFamily="2" charset="2"/>
              <a:buChar char="Ø"/>
              <a:defRPr/>
            </a:pPr>
            <a:r>
              <a:rPr lang="el-GR" sz="2400" dirty="0">
                <a:solidFill>
                  <a:schemeClr val="bg1"/>
                </a:solidFill>
              </a:rPr>
              <a:t>Η εναλλαγή μέρας-νύχτας, εβδομάδων, μηνών, εποχών και ετών ασκούν μια επίδραση στα εσωτερικά μας ρολόγια τα οποία συγχρονίζονται με αυτές τις εξωτερικές αλλαγές φωτός/σκοταδιού, θορύβου/ησυχίας και θερμοκρασίας με αποτέλεσμα να εμπλεκόμαστε σε διαφορετικά έργα μέσα στην ημέρα, στην εβδομάδα, στις εποχές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EBE3E9-B8E8-4DCC-BC03-56233C03DFBA}"/>
              </a:ext>
            </a:extLst>
          </p:cNvPr>
          <p:cNvSpPr>
            <a:spLocks noGrp="1"/>
          </p:cNvSpPr>
          <p:nvPr>
            <p:ph type="title"/>
          </p:nvPr>
        </p:nvSpPr>
        <p:spPr/>
        <p:txBody>
          <a:bodyPr/>
          <a:lstStyle/>
          <a:p>
            <a:r>
              <a:rPr lang="el-GR" dirty="0" err="1"/>
              <a:t>Αναλυση</a:t>
            </a:r>
            <a:r>
              <a:rPr lang="el-GR" dirty="0"/>
              <a:t> </a:t>
            </a:r>
            <a:r>
              <a:rPr lang="el-GR" dirty="0" err="1"/>
              <a:t>δραστηριοτητασ</a:t>
            </a:r>
            <a:r>
              <a:rPr lang="el-GR" dirty="0"/>
              <a:t> &amp; </a:t>
            </a:r>
            <a:r>
              <a:rPr lang="el-GR" dirty="0" err="1"/>
              <a:t>αναλυση</a:t>
            </a:r>
            <a:r>
              <a:rPr lang="el-GR" dirty="0"/>
              <a:t> </a:t>
            </a:r>
            <a:r>
              <a:rPr lang="el-GR" dirty="0" err="1"/>
              <a:t>εργου</a:t>
            </a:r>
            <a:endParaRPr lang="el-GR" dirty="0"/>
          </a:p>
        </p:txBody>
      </p:sp>
      <p:sp>
        <p:nvSpPr>
          <p:cNvPr id="3" name="Θέση περιεχομένου 2">
            <a:extLst>
              <a:ext uri="{FF2B5EF4-FFF2-40B4-BE49-F238E27FC236}">
                <a16:creationId xmlns:a16="http://schemas.microsoft.com/office/drawing/2014/main" id="{19D11096-7604-4331-9B43-48D44E684068}"/>
              </a:ext>
            </a:extLst>
          </p:cNvPr>
          <p:cNvSpPr>
            <a:spLocks noGrp="1"/>
          </p:cNvSpPr>
          <p:nvPr>
            <p:ph idx="1"/>
          </p:nvPr>
        </p:nvSpPr>
        <p:spPr/>
        <p:txBody>
          <a:bodyPr/>
          <a:lstStyle/>
          <a:p>
            <a:r>
              <a:rPr lang="el-GR" dirty="0"/>
              <a:t>Ανάλυση ετυμολογικά : «(α) ο διαχωρισμός ενός πραγματικού όλου στα συστατικά του στοιχεία </a:t>
            </a:r>
            <a:r>
              <a:rPr lang="el-GR" dirty="0" err="1"/>
              <a:t>κή</a:t>
            </a:r>
            <a:r>
              <a:rPr lang="el-GR" dirty="0"/>
              <a:t> αναγωγή μιας έννοιας ή συγκεκριμένης περίπτωσης στην αντίστοιχη απλούστερη μορφή τους και  (β) η παραπάνω διαδικασία ως μέθοδος μελέτης </a:t>
            </a:r>
            <a:r>
              <a:rPr lang="el-GR" dirty="0" err="1"/>
              <a:t>γι</a:t>
            </a:r>
            <a:r>
              <a:rPr lang="el-GR" dirty="0"/>
              <a:t> </a:t>
            </a:r>
            <a:r>
              <a:rPr lang="el-GR" dirty="0" err="1"/>
              <a:t>ανα</a:t>
            </a:r>
            <a:r>
              <a:rPr lang="el-GR" dirty="0"/>
              <a:t> προσδιοριστούν αίτια και αποτελέσματα καθώς και οι παράγοντες που επηρεάζουν που επηρεάζουν μια συγκεκριμένη δομή και οι δυνατοί τρόποι ερμηνείας».</a:t>
            </a:r>
          </a:p>
        </p:txBody>
      </p:sp>
    </p:spTree>
    <p:extLst>
      <p:ext uri="{BB962C8B-B14F-4D97-AF65-F5344CB8AC3E}">
        <p14:creationId xmlns:p14="http://schemas.microsoft.com/office/powerpoint/2010/main" val="1790773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AE385B-E6AF-4361-B6BB-AFC467ABABC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3F92D4C-5C41-4FE6-ACCF-6D40F2E9C10E}"/>
              </a:ext>
            </a:extLst>
          </p:cNvPr>
          <p:cNvSpPr>
            <a:spLocks noGrp="1"/>
          </p:cNvSpPr>
          <p:nvPr>
            <p:ph idx="1"/>
          </p:nvPr>
        </p:nvSpPr>
        <p:spPr/>
        <p:txBody>
          <a:bodyPr/>
          <a:lstStyle/>
          <a:p>
            <a:r>
              <a:rPr lang="el-GR" dirty="0"/>
              <a:t>Για το έργο η τη δραστηριότητα, η ανάλυση αποτελεί μια διαδικασία απομόνωσης των επιμέρους στοιχείων ενός έργου ή μιας δραστηριότητας που διευκολύνει την κατανόηση και ερμηνεία τους ως φαινόμενο της ανθρώπινης συμπεριφοράς. </a:t>
            </a:r>
          </a:p>
        </p:txBody>
      </p:sp>
    </p:spTree>
    <p:extLst>
      <p:ext uri="{BB962C8B-B14F-4D97-AF65-F5344CB8AC3E}">
        <p14:creationId xmlns:p14="http://schemas.microsoft.com/office/powerpoint/2010/main" val="355003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A8A12-76D0-4160-A85D-B46FF7D7395F}"/>
              </a:ext>
            </a:extLst>
          </p:cNvPr>
          <p:cNvSpPr>
            <a:spLocks noGrp="1"/>
          </p:cNvSpPr>
          <p:nvPr>
            <p:ph type="title"/>
          </p:nvPr>
        </p:nvSpPr>
        <p:spPr/>
        <p:txBody>
          <a:bodyPr>
            <a:normAutofit fontScale="90000"/>
          </a:bodyPr>
          <a:lstStyle/>
          <a:p>
            <a:r>
              <a:rPr lang="el-GR" dirty="0"/>
              <a:t>Ερωτήσεις σχετικά με την </a:t>
            </a:r>
            <a:r>
              <a:rPr lang="el-GR" dirty="0" err="1"/>
              <a:t>αναλυση</a:t>
            </a:r>
            <a:r>
              <a:rPr lang="el-GR" dirty="0"/>
              <a:t> ενός έργου πχ ατομική υγιεινή……</a:t>
            </a:r>
          </a:p>
        </p:txBody>
      </p:sp>
      <p:sp>
        <p:nvSpPr>
          <p:cNvPr id="3" name="Θέση περιεχομένου 2">
            <a:extLst>
              <a:ext uri="{FF2B5EF4-FFF2-40B4-BE49-F238E27FC236}">
                <a16:creationId xmlns:a16="http://schemas.microsoft.com/office/drawing/2014/main" id="{51A98F35-9874-4395-8B74-550DC41B06D8}"/>
              </a:ext>
            </a:extLst>
          </p:cNvPr>
          <p:cNvSpPr>
            <a:spLocks noGrp="1"/>
          </p:cNvSpPr>
          <p:nvPr>
            <p:ph idx="1"/>
          </p:nvPr>
        </p:nvSpPr>
        <p:spPr/>
        <p:txBody>
          <a:bodyPr/>
          <a:lstStyle/>
          <a:p>
            <a:r>
              <a:rPr lang="el-GR" dirty="0"/>
              <a:t>Μήπως ξεκίνησες τη μέρα σου με ένα μπάνιο;</a:t>
            </a:r>
          </a:p>
          <a:p>
            <a:r>
              <a:rPr lang="el-GR" dirty="0"/>
              <a:t>Προτιμάς να κάνεις μπάνιο το βράδυ;</a:t>
            </a:r>
          </a:p>
          <a:p>
            <a:r>
              <a:rPr lang="el-GR" dirty="0"/>
              <a:t>Κάνεις μήπως μπάνιο κάθε </a:t>
            </a:r>
            <a:r>
              <a:rPr lang="el-GR" dirty="0" err="1"/>
              <a:t>δευτερη</a:t>
            </a:r>
            <a:r>
              <a:rPr lang="el-GR" dirty="0"/>
              <a:t> μέρα;</a:t>
            </a:r>
          </a:p>
          <a:p>
            <a:r>
              <a:rPr lang="el-GR" dirty="0"/>
              <a:t>Όταν κάνεις μπάνιο λούζεις και τα μαλλιά σου;</a:t>
            </a:r>
          </a:p>
          <a:p>
            <a:r>
              <a:rPr lang="el-GR" dirty="0"/>
              <a:t>Βάζεις μαλακτικό;</a:t>
            </a:r>
          </a:p>
          <a:p>
            <a:r>
              <a:rPr lang="el-GR" dirty="0"/>
              <a:t>Πόσο ζεστό σου αρέσει το νερό;</a:t>
            </a:r>
          </a:p>
          <a:p>
            <a:r>
              <a:rPr lang="el-GR" dirty="0"/>
              <a:t>Έσκυψες για να λουστείς;</a:t>
            </a:r>
          </a:p>
          <a:p>
            <a:r>
              <a:rPr lang="el-GR" dirty="0"/>
              <a:t>Κουράστηκες από αυτό;</a:t>
            </a:r>
          </a:p>
          <a:p>
            <a:r>
              <a:rPr lang="el-GR" dirty="0"/>
              <a:t>Σκούπισες σε πετσέτα τα μαλλιά σου;</a:t>
            </a:r>
          </a:p>
        </p:txBody>
      </p:sp>
    </p:spTree>
    <p:extLst>
      <p:ext uri="{BB962C8B-B14F-4D97-AF65-F5344CB8AC3E}">
        <p14:creationId xmlns:p14="http://schemas.microsoft.com/office/powerpoint/2010/main" val="287395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6A8944-CB0B-4435-BF07-0FFB59F7EA9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62E4B77-7A8B-4045-8D7C-5BD8FF412E52}"/>
              </a:ext>
            </a:extLst>
          </p:cNvPr>
          <p:cNvSpPr>
            <a:spLocks noGrp="1"/>
          </p:cNvSpPr>
          <p:nvPr>
            <p:ph idx="1"/>
          </p:nvPr>
        </p:nvSpPr>
        <p:spPr/>
        <p:txBody>
          <a:bodyPr/>
          <a:lstStyle/>
          <a:p>
            <a:r>
              <a:rPr lang="el-GR" dirty="0"/>
              <a:t>Ποιες σωματικές ικανότητες ήταν απαραίτητες για να ολοκληρώσεις τη φροντίδα του σώματός σου;</a:t>
            </a:r>
          </a:p>
          <a:p>
            <a:r>
              <a:rPr lang="el-GR" dirty="0"/>
              <a:t>Ποιες νοητικές λειτουργίες ήταν απαραίτητες;</a:t>
            </a:r>
          </a:p>
          <a:p>
            <a:r>
              <a:rPr lang="el-GR" dirty="0"/>
              <a:t>Το δωμάτιο του μπάνιου είναι μέσα ή έξω από το σπίτι;</a:t>
            </a:r>
          </a:p>
          <a:p>
            <a:r>
              <a:rPr lang="el-GR" dirty="0"/>
              <a:t>Ήταν ένας ιδιωτικός χώρος ή έκαναν και άλλοι το μπάνιο τους;</a:t>
            </a:r>
          </a:p>
          <a:p>
            <a:r>
              <a:rPr lang="el-GR" dirty="0"/>
              <a:t>Ένιωσες φόβο την ώρα που έκανες μπάνιο; </a:t>
            </a:r>
          </a:p>
        </p:txBody>
      </p:sp>
    </p:spTree>
    <p:extLst>
      <p:ext uri="{BB962C8B-B14F-4D97-AF65-F5344CB8AC3E}">
        <p14:creationId xmlns:p14="http://schemas.microsoft.com/office/powerpoint/2010/main" val="2432654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881244-B5A8-41E8-84F0-C558739921BF}"/>
              </a:ext>
            </a:extLst>
          </p:cNvPr>
          <p:cNvSpPr>
            <a:spLocks noGrp="1"/>
          </p:cNvSpPr>
          <p:nvPr>
            <p:ph type="title"/>
          </p:nvPr>
        </p:nvSpPr>
        <p:spPr/>
        <p:txBody>
          <a:bodyPr>
            <a:normAutofit fontScale="90000"/>
          </a:bodyPr>
          <a:lstStyle/>
          <a:p>
            <a:r>
              <a:rPr lang="el-GR" dirty="0"/>
              <a:t>Διαφοροποίηση μεταξύ </a:t>
            </a:r>
            <a:r>
              <a:rPr lang="el-GR" dirty="0" err="1"/>
              <a:t>αναλυσησ</a:t>
            </a:r>
            <a:r>
              <a:rPr lang="el-GR" dirty="0"/>
              <a:t> δραστηριότητας και </a:t>
            </a:r>
            <a:r>
              <a:rPr lang="el-GR" dirty="0" err="1"/>
              <a:t>αναλυσης</a:t>
            </a:r>
            <a:r>
              <a:rPr lang="el-GR" dirty="0"/>
              <a:t> </a:t>
            </a:r>
            <a:r>
              <a:rPr lang="el-GR" dirty="0" err="1"/>
              <a:t>εργου</a:t>
            </a:r>
            <a:endParaRPr lang="el-GR" dirty="0"/>
          </a:p>
        </p:txBody>
      </p:sp>
      <p:graphicFrame>
        <p:nvGraphicFramePr>
          <p:cNvPr id="5" name="Πίνακας 5">
            <a:extLst>
              <a:ext uri="{FF2B5EF4-FFF2-40B4-BE49-F238E27FC236}">
                <a16:creationId xmlns:a16="http://schemas.microsoft.com/office/drawing/2014/main" id="{6E90107D-D9AE-4A78-BCCD-0E8BA213414D}"/>
              </a:ext>
            </a:extLst>
          </p:cNvPr>
          <p:cNvGraphicFramePr>
            <a:graphicFrameLocks noGrp="1"/>
          </p:cNvGraphicFramePr>
          <p:nvPr>
            <p:ph idx="1"/>
            <p:extLst>
              <p:ext uri="{D42A27DB-BD31-4B8C-83A1-F6EECF244321}">
                <p14:modId xmlns:p14="http://schemas.microsoft.com/office/powerpoint/2010/main" val="2415421379"/>
              </p:ext>
            </p:extLst>
          </p:nvPr>
        </p:nvGraphicFramePr>
        <p:xfrm>
          <a:off x="685800" y="2193925"/>
          <a:ext cx="10820400" cy="4582160"/>
        </p:xfrm>
        <a:graphic>
          <a:graphicData uri="http://schemas.openxmlformats.org/drawingml/2006/table">
            <a:tbl>
              <a:tblPr firstRow="1" bandRow="1">
                <a:tableStyleId>{5C22544A-7EE6-4342-B048-85BDC9FD1C3A}</a:tableStyleId>
              </a:tblPr>
              <a:tblGrid>
                <a:gridCol w="10820400">
                  <a:extLst>
                    <a:ext uri="{9D8B030D-6E8A-4147-A177-3AD203B41FA5}">
                      <a16:colId xmlns:a16="http://schemas.microsoft.com/office/drawing/2014/main" val="1303139061"/>
                    </a:ext>
                  </a:extLst>
                </a:gridCol>
              </a:tblGrid>
              <a:tr h="370840">
                <a:tc>
                  <a:txBody>
                    <a:bodyPr/>
                    <a:lstStyle/>
                    <a:p>
                      <a:r>
                        <a:rPr lang="el-GR" dirty="0"/>
                        <a:t>Η ανάλυση ενός έργου είναι πολυδιάστατη διαδικασία</a:t>
                      </a:r>
                    </a:p>
                    <a:p>
                      <a:endParaRPr lang="el-GR" dirty="0"/>
                    </a:p>
                  </a:txBody>
                  <a:tcPr/>
                </a:tc>
                <a:extLst>
                  <a:ext uri="{0D108BD9-81ED-4DB2-BD59-A6C34878D82A}">
                    <a16:rowId xmlns:a16="http://schemas.microsoft.com/office/drawing/2014/main" val="2868564066"/>
                  </a:ext>
                </a:extLst>
              </a:tr>
              <a:tr h="370840">
                <a:tc>
                  <a:txBody>
                    <a:bodyPr/>
                    <a:lstStyle/>
                    <a:p>
                      <a:r>
                        <a:rPr lang="el-GR" dirty="0"/>
                        <a:t>Αρχικά η διαδικασία από τους ΕΘ ΄γίνεται σταδιακά ενώ μετά γίνεται με τρόπο μηχανικό</a:t>
                      </a:r>
                    </a:p>
                  </a:txBody>
                  <a:tcPr/>
                </a:tc>
                <a:extLst>
                  <a:ext uri="{0D108BD9-81ED-4DB2-BD59-A6C34878D82A}">
                    <a16:rowId xmlns:a16="http://schemas.microsoft.com/office/drawing/2014/main" val="972716918"/>
                  </a:ext>
                </a:extLst>
              </a:tr>
              <a:tr h="370840">
                <a:tc>
                  <a:txBody>
                    <a:bodyPr/>
                    <a:lstStyle/>
                    <a:p>
                      <a:r>
                        <a:rPr lang="el-GR" dirty="0"/>
                        <a:t>Ζητούμενο της ανάλυσης δραστηριότητας είναι η κατανόηση των πιθανών απαιτήσεων μιας δραστηριότητας, των πιθανών νοημάτων για την κατανόηση της διαδικασίας με τρόπο γενικό</a:t>
                      </a:r>
                    </a:p>
                    <a:p>
                      <a:endParaRPr lang="el-GR" dirty="0"/>
                    </a:p>
                    <a:p>
                      <a:endParaRPr lang="el-GR" dirty="0"/>
                    </a:p>
                    <a:p>
                      <a:r>
                        <a:rPr lang="el-GR" dirty="0"/>
                        <a:t>Αναφέρεται σε μια γενική ιδέα του πως συνήθως γίνονται οι δραστηριότητες από το γενικό πληθυσμό.</a:t>
                      </a:r>
                    </a:p>
                    <a:p>
                      <a:endParaRPr lang="el-GR" dirty="0"/>
                    </a:p>
                  </a:txBody>
                  <a:tcPr/>
                </a:tc>
                <a:extLst>
                  <a:ext uri="{0D108BD9-81ED-4DB2-BD59-A6C34878D82A}">
                    <a16:rowId xmlns:a16="http://schemas.microsoft.com/office/drawing/2014/main" val="1007868085"/>
                  </a:ext>
                </a:extLst>
              </a:tr>
              <a:tr h="370840">
                <a:tc>
                  <a:txBody>
                    <a:bodyPr/>
                    <a:lstStyle/>
                    <a:p>
                      <a:r>
                        <a:rPr lang="el-GR" dirty="0"/>
                        <a:t>Από την άλλη πλευρά, η ανάλυση έργου, αποτελεί μια εξατομικευμένη διαδικασία επειδή συνδέεται με τη συγκεκριμένη οπτική του ατόμου. </a:t>
                      </a:r>
                    </a:p>
                    <a:p>
                      <a:r>
                        <a:rPr lang="el-GR" dirty="0"/>
                        <a:t>Αναφέρεται στη συστηματική ανάλυση του τρόπου που ένα άτομο, ή μια ομάδα κάνει μια συγκεκριμένη δραστηριότητα </a:t>
                      </a:r>
                    </a:p>
                  </a:txBody>
                  <a:tcPr/>
                </a:tc>
                <a:extLst>
                  <a:ext uri="{0D108BD9-81ED-4DB2-BD59-A6C34878D82A}">
                    <a16:rowId xmlns:a16="http://schemas.microsoft.com/office/drawing/2014/main" val="11209286"/>
                  </a:ext>
                </a:extLst>
              </a:tr>
              <a:tr h="370840">
                <a:tc>
                  <a:txBody>
                    <a:bodyPr/>
                    <a:lstStyle/>
                    <a:p>
                      <a:endParaRPr lang="el-GR" dirty="0"/>
                    </a:p>
                  </a:txBody>
                  <a:tcPr/>
                </a:tc>
                <a:extLst>
                  <a:ext uri="{0D108BD9-81ED-4DB2-BD59-A6C34878D82A}">
                    <a16:rowId xmlns:a16="http://schemas.microsoft.com/office/drawing/2014/main" val="1964223960"/>
                  </a:ext>
                </a:extLst>
              </a:tr>
            </a:tbl>
          </a:graphicData>
        </a:graphic>
      </p:graphicFrame>
    </p:spTree>
    <p:extLst>
      <p:ext uri="{BB962C8B-B14F-4D97-AF65-F5344CB8AC3E}">
        <p14:creationId xmlns:p14="http://schemas.microsoft.com/office/powerpoint/2010/main" val="3197254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DCF9DF-D8E0-4A7D-A140-5797FE144B18}"/>
              </a:ext>
            </a:extLst>
          </p:cNvPr>
          <p:cNvSpPr>
            <a:spLocks noGrp="1"/>
          </p:cNvSpPr>
          <p:nvPr>
            <p:ph type="title"/>
          </p:nvPr>
        </p:nvSpPr>
        <p:spPr/>
        <p:txBody>
          <a:bodyPr/>
          <a:lstStyle/>
          <a:p>
            <a:r>
              <a:rPr lang="el-GR" dirty="0"/>
              <a:t>ΑΝΑΛΥΣΗ ΔΡΑΣΤΗΡΙΟΤΗΤΑΣ</a:t>
            </a:r>
          </a:p>
        </p:txBody>
      </p:sp>
      <p:graphicFrame>
        <p:nvGraphicFramePr>
          <p:cNvPr id="4" name="Πίνακας 4">
            <a:extLst>
              <a:ext uri="{FF2B5EF4-FFF2-40B4-BE49-F238E27FC236}">
                <a16:creationId xmlns:a16="http://schemas.microsoft.com/office/drawing/2014/main" id="{89B9FFC4-2AF9-4234-B13C-E9320AE7F485}"/>
              </a:ext>
            </a:extLst>
          </p:cNvPr>
          <p:cNvGraphicFramePr>
            <a:graphicFrameLocks noGrp="1"/>
          </p:cNvGraphicFramePr>
          <p:nvPr>
            <p:ph idx="1"/>
            <p:extLst>
              <p:ext uri="{D42A27DB-BD31-4B8C-83A1-F6EECF244321}">
                <p14:modId xmlns:p14="http://schemas.microsoft.com/office/powerpoint/2010/main" val="2957744585"/>
              </p:ext>
            </p:extLst>
          </p:nvPr>
        </p:nvGraphicFramePr>
        <p:xfrm>
          <a:off x="685800" y="2193925"/>
          <a:ext cx="10820400" cy="4668520"/>
        </p:xfrm>
        <a:graphic>
          <a:graphicData uri="http://schemas.openxmlformats.org/drawingml/2006/table">
            <a:tbl>
              <a:tblPr firstRow="1" bandRow="1">
                <a:tableStyleId>{21E4AEA4-8DFA-4A89-87EB-49C32662AFE0}</a:tableStyleId>
              </a:tblPr>
              <a:tblGrid>
                <a:gridCol w="10820400">
                  <a:extLst>
                    <a:ext uri="{9D8B030D-6E8A-4147-A177-3AD203B41FA5}">
                      <a16:colId xmlns:a16="http://schemas.microsoft.com/office/drawing/2014/main" val="2384245732"/>
                    </a:ext>
                  </a:extLst>
                </a:gridCol>
              </a:tblGrid>
              <a:tr h="370840">
                <a:tc>
                  <a:txBody>
                    <a:bodyPr/>
                    <a:lstStyle/>
                    <a:p>
                      <a:pPr marL="285750" indent="-285750">
                        <a:buFont typeface="Wingdings" panose="05000000000000000000" pitchFamily="2" charset="2"/>
                        <a:buChar char="à"/>
                      </a:pPr>
                      <a:r>
                        <a:rPr lang="el-GR" dirty="0">
                          <a:sym typeface="Wingdings" panose="05000000000000000000" pitchFamily="2" charset="2"/>
                        </a:rPr>
                        <a:t>Αποτελεί έναν τρόπο να σκεφτόμαστε σχετικά με τις δραστηριότητες</a:t>
                      </a:r>
                    </a:p>
                    <a:p>
                      <a:pPr marL="0" indent="0">
                        <a:buFont typeface="Wingdings" panose="05000000000000000000" pitchFamily="2" charset="2"/>
                        <a:buNone/>
                      </a:pPr>
                      <a:endParaRPr lang="el-GR" dirty="0"/>
                    </a:p>
                  </a:txBody>
                  <a:tcPr/>
                </a:tc>
                <a:extLst>
                  <a:ext uri="{0D108BD9-81ED-4DB2-BD59-A6C34878D82A}">
                    <a16:rowId xmlns:a16="http://schemas.microsoft.com/office/drawing/2014/main" val="2295438138"/>
                  </a:ext>
                </a:extLst>
              </a:tr>
              <a:tr h="370840">
                <a:tc>
                  <a:txBody>
                    <a:bodyPr/>
                    <a:lstStyle/>
                    <a:p>
                      <a:pPr marL="285750" indent="-285750">
                        <a:buFont typeface="Wingdings" panose="05000000000000000000" pitchFamily="2" charset="2"/>
                        <a:buChar char="à"/>
                      </a:pPr>
                      <a:r>
                        <a:rPr lang="el-GR" dirty="0">
                          <a:sym typeface="Wingdings" panose="05000000000000000000" pitchFamily="2" charset="2"/>
                        </a:rPr>
                        <a:t>Οι Ε/Θ προσεγγίζουν τη δραστηριότητα με ένα γενικό τρόπο όπως γίνεται τυπικά σε έναν πολιτισμό</a:t>
                      </a:r>
                    </a:p>
                    <a:p>
                      <a:pPr marL="285750" indent="-285750">
                        <a:buFont typeface="Wingdings" panose="05000000000000000000" pitchFamily="2" charset="2"/>
                        <a:buChar char="à"/>
                      </a:pPr>
                      <a:endParaRPr lang="el-GR" dirty="0"/>
                    </a:p>
                  </a:txBody>
                  <a:tcPr/>
                </a:tc>
                <a:extLst>
                  <a:ext uri="{0D108BD9-81ED-4DB2-BD59-A6C34878D82A}">
                    <a16:rowId xmlns:a16="http://schemas.microsoft.com/office/drawing/2014/main" val="2830882382"/>
                  </a:ext>
                </a:extLst>
              </a:tr>
              <a:tr h="370840">
                <a:tc>
                  <a:txBody>
                    <a:bodyPr/>
                    <a:lstStyle/>
                    <a:p>
                      <a:r>
                        <a:rPr lang="el-GR" dirty="0">
                          <a:sym typeface="Wingdings" panose="05000000000000000000" pitchFamily="2" charset="2"/>
                        </a:rPr>
                        <a:t>Βασίζεται στην καταγραφή των απαιτούμενων δράσεων, της αλληλουχίας τους, περιγράφει τον εξοπλισμό που χρησιμοποιείται και περιγράφει της δεξιότητες για την ασφαλή εκτέλεση της δραστηριότητας χωρίς να λαμβάνονται υπόψη τα χαρακτηριστικά κάποιου ατόμου ή ομάδας/ πληθυσμού.</a:t>
                      </a:r>
                      <a:endParaRPr lang="el-GR" dirty="0"/>
                    </a:p>
                  </a:txBody>
                  <a:tcPr/>
                </a:tc>
                <a:extLst>
                  <a:ext uri="{0D108BD9-81ED-4DB2-BD59-A6C34878D82A}">
                    <a16:rowId xmlns:a16="http://schemas.microsoft.com/office/drawing/2014/main" val="1555796071"/>
                  </a:ext>
                </a:extLst>
              </a:tr>
              <a:tr h="370840">
                <a:tc>
                  <a:txBody>
                    <a:bodyPr/>
                    <a:lstStyle/>
                    <a:p>
                      <a:r>
                        <a:rPr lang="el-GR" dirty="0">
                          <a:sym typeface="Wingdings" panose="05000000000000000000" pitchFamily="2" charset="2"/>
                        </a:rPr>
                        <a:t>ΔΥΟ ΛΟΓΟΙ για τους οποίους </a:t>
                      </a:r>
                      <a:r>
                        <a:rPr lang="el-GR" dirty="0" err="1">
                          <a:sym typeface="Wingdings" panose="05000000000000000000" pitchFamily="2" charset="2"/>
                        </a:rPr>
                        <a:t>κανουμε</a:t>
                      </a:r>
                      <a:r>
                        <a:rPr lang="el-GR" dirty="0">
                          <a:sym typeface="Wingdings" panose="05000000000000000000" pitchFamily="2" charset="2"/>
                        </a:rPr>
                        <a:t> αυτή την </a:t>
                      </a:r>
                      <a:r>
                        <a:rPr lang="el-GR" dirty="0" err="1">
                          <a:sym typeface="Wingdings" panose="05000000000000000000" pitchFamily="2" charset="2"/>
                        </a:rPr>
                        <a:t>ανάλυση:με</a:t>
                      </a:r>
                      <a:r>
                        <a:rPr lang="el-GR" dirty="0">
                          <a:sym typeface="Wingdings" panose="05000000000000000000" pitchFamily="2" charset="2"/>
                        </a:rPr>
                        <a:t> αυτό τον τρόπο είμαστε έτοιμοι ν </a:t>
                      </a:r>
                      <a:r>
                        <a:rPr lang="el-GR" dirty="0" err="1">
                          <a:sym typeface="Wingdings" panose="05000000000000000000" pitchFamily="2" charset="2"/>
                        </a:rPr>
                        <a:t>απαρακολουθήσουμε</a:t>
                      </a:r>
                      <a:r>
                        <a:rPr lang="el-GR" dirty="0">
                          <a:sym typeface="Wingdings" panose="05000000000000000000" pitchFamily="2" charset="2"/>
                        </a:rPr>
                        <a:t> οποιαδήποτε πρόβλημα ή τομείς </a:t>
                      </a:r>
                      <a:r>
                        <a:rPr lang="el-GR" dirty="0" err="1">
                          <a:sym typeface="Wingdings" panose="05000000000000000000" pitchFamily="2" charset="2"/>
                        </a:rPr>
                        <a:t>ανυσηχίας</a:t>
                      </a:r>
                      <a:endParaRPr lang="el-GR" dirty="0">
                        <a:sym typeface="Wingdings" panose="05000000000000000000" pitchFamily="2" charset="2"/>
                      </a:endParaRPr>
                    </a:p>
                    <a:p>
                      <a:r>
                        <a:rPr lang="el-GR" dirty="0">
                          <a:sym typeface="Wingdings" panose="05000000000000000000" pitchFamily="2" charset="2"/>
                        </a:rPr>
                        <a:t>Δεύτερον: με αυτόν τον τρόπο οι </a:t>
                      </a:r>
                      <a:r>
                        <a:rPr lang="el-GR" dirty="0" err="1">
                          <a:sym typeface="Wingdings" panose="05000000000000000000" pitchFamily="2" charset="2"/>
                        </a:rPr>
                        <a:t>εθ</a:t>
                      </a:r>
                      <a:r>
                        <a:rPr lang="el-GR" dirty="0">
                          <a:sym typeface="Wingdings" panose="05000000000000000000" pitchFamily="2" charset="2"/>
                        </a:rPr>
                        <a:t> δημιουργούν βάση δεδομένων δραστηριοτήτων</a:t>
                      </a:r>
                      <a:endParaRPr lang="el-GR" dirty="0"/>
                    </a:p>
                  </a:txBody>
                  <a:tcPr/>
                </a:tc>
                <a:extLst>
                  <a:ext uri="{0D108BD9-81ED-4DB2-BD59-A6C34878D82A}">
                    <a16:rowId xmlns:a16="http://schemas.microsoft.com/office/drawing/2014/main" val="3822554195"/>
                  </a:ext>
                </a:extLst>
              </a:tr>
              <a:tr h="370840">
                <a:tc>
                  <a:txBody>
                    <a:bodyPr/>
                    <a:lstStyle/>
                    <a:p>
                      <a:r>
                        <a:rPr lang="el-GR" dirty="0"/>
                        <a:t>Παρέχει βαθύτερη κατανόηση για τη συγκεκριμένη δραστηριότητα, τις δεξιότητες που απαιτούνται…</a:t>
                      </a:r>
                    </a:p>
                  </a:txBody>
                  <a:tcPr/>
                </a:tc>
                <a:extLst>
                  <a:ext uri="{0D108BD9-81ED-4DB2-BD59-A6C34878D82A}">
                    <a16:rowId xmlns:a16="http://schemas.microsoft.com/office/drawing/2014/main" val="2005224067"/>
                  </a:ext>
                </a:extLst>
              </a:tr>
              <a:tr h="370840">
                <a:tc>
                  <a:txBody>
                    <a:bodyPr/>
                    <a:lstStyle/>
                    <a:p>
                      <a:r>
                        <a:rPr lang="el-GR" dirty="0"/>
                        <a:t>Ο </a:t>
                      </a:r>
                      <a:r>
                        <a:rPr lang="el-GR" dirty="0" err="1"/>
                        <a:t>εθ</a:t>
                      </a:r>
                      <a:r>
                        <a:rPr lang="el-GR" dirty="0"/>
                        <a:t> αναπτύσσει την ικανότητα να αναλύει δραστηριότητες με ταχύτητα</a:t>
                      </a:r>
                    </a:p>
                  </a:txBody>
                  <a:tcPr/>
                </a:tc>
                <a:extLst>
                  <a:ext uri="{0D108BD9-81ED-4DB2-BD59-A6C34878D82A}">
                    <a16:rowId xmlns:a16="http://schemas.microsoft.com/office/drawing/2014/main" val="1578097299"/>
                  </a:ext>
                </a:extLst>
              </a:tr>
            </a:tbl>
          </a:graphicData>
        </a:graphic>
      </p:graphicFrame>
    </p:spTree>
    <p:extLst>
      <p:ext uri="{BB962C8B-B14F-4D97-AF65-F5344CB8AC3E}">
        <p14:creationId xmlns:p14="http://schemas.microsoft.com/office/powerpoint/2010/main" val="587869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5197B9-D6AF-4DF7-B3BC-F54DB73D230A}"/>
              </a:ext>
            </a:extLst>
          </p:cNvPr>
          <p:cNvSpPr>
            <a:spLocks noGrp="1"/>
          </p:cNvSpPr>
          <p:nvPr>
            <p:ph type="title"/>
          </p:nvPr>
        </p:nvSpPr>
        <p:spPr/>
        <p:txBody>
          <a:bodyPr/>
          <a:lstStyle/>
          <a:p>
            <a:r>
              <a:rPr lang="el-GR" dirty="0"/>
              <a:t>ΑΝΑΛΥΣΗ ΕΡΓΟΥ</a:t>
            </a:r>
          </a:p>
        </p:txBody>
      </p:sp>
      <p:sp>
        <p:nvSpPr>
          <p:cNvPr id="3" name="Θέση περιεχομένου 2">
            <a:extLst>
              <a:ext uri="{FF2B5EF4-FFF2-40B4-BE49-F238E27FC236}">
                <a16:creationId xmlns:a16="http://schemas.microsoft.com/office/drawing/2014/main" id="{8B33E43F-E1CA-483C-ACD5-3F8012033A8B}"/>
              </a:ext>
            </a:extLst>
          </p:cNvPr>
          <p:cNvSpPr>
            <a:spLocks noGrp="1"/>
          </p:cNvSpPr>
          <p:nvPr>
            <p:ph idx="1"/>
          </p:nvPr>
        </p:nvSpPr>
        <p:spPr/>
        <p:txBody>
          <a:bodyPr/>
          <a:lstStyle/>
          <a:p>
            <a:r>
              <a:rPr lang="el-GR" dirty="0"/>
              <a:t>Όταν αναφερόμαστε στην ανάλυση έργου, έχουμε να μελετήσουμε ένα συγκεκριμένο άτομο και τα έργα του. </a:t>
            </a:r>
          </a:p>
          <a:p>
            <a:r>
              <a:rPr lang="el-GR" dirty="0"/>
              <a:t>Θέτει το άτομο στο προσκήνιο και λαμβάνει υπόψη συγκεκριμένες εμπειρίες , αξίες, ενδιαφέρονται και στόχους του ατόμου.</a:t>
            </a:r>
          </a:p>
          <a:p>
            <a:r>
              <a:rPr lang="el-GR" dirty="0"/>
              <a:t>Επιτυγχάνεται με άξονα την ευρύτερη κατανόηση της πλήρους εικόνας των έργων που επιθυμεί ή εμπλέκεται το </a:t>
            </a:r>
            <a:r>
              <a:rPr lang="el-GR" dirty="0" err="1"/>
              <a:t>άτομοστην</a:t>
            </a:r>
            <a:r>
              <a:rPr lang="el-GR" dirty="0"/>
              <a:t> παρούσα φάση </a:t>
            </a:r>
          </a:p>
          <a:p>
            <a:r>
              <a:rPr lang="el-GR" dirty="0"/>
              <a:t>Η ανάλυση έργου, παρακολουθεί τις σωματικές δομές και λειτουργίες που χρησιμοποιούνται στην πραγματικότητα του ατόμου, και αναφέρεται στο </a:t>
            </a:r>
            <a:r>
              <a:rPr lang="el-GR" dirty="0" err="1"/>
              <a:t>πραγματικο</a:t>
            </a:r>
            <a:r>
              <a:rPr lang="el-GR" dirty="0"/>
              <a:t> πλαίσιο εκτέλεσης, που περιλαμβάνει το φυσικό και </a:t>
            </a:r>
            <a:r>
              <a:rPr lang="el-GR" dirty="0" err="1"/>
              <a:t>κοινωνικο</a:t>
            </a:r>
            <a:r>
              <a:rPr lang="el-GR" dirty="0"/>
              <a:t> περιβάλλον καθώς και τις απαιτήσεις του έργου</a:t>
            </a:r>
          </a:p>
          <a:p>
            <a:r>
              <a:rPr lang="el-GR" dirty="0"/>
              <a:t>Ο </a:t>
            </a:r>
            <a:r>
              <a:rPr lang="el-GR" dirty="0" err="1"/>
              <a:t>εΘ</a:t>
            </a:r>
            <a:r>
              <a:rPr lang="el-GR" dirty="0"/>
              <a:t> μεταβάλλει το έργο ανάλογά με τη φύση του προβλήματος του ατόμου</a:t>
            </a:r>
          </a:p>
        </p:txBody>
      </p:sp>
    </p:spTree>
    <p:extLst>
      <p:ext uri="{BB962C8B-B14F-4D97-AF65-F5344CB8AC3E}">
        <p14:creationId xmlns:p14="http://schemas.microsoft.com/office/powerpoint/2010/main" val="3547910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B21FBC16-6349-4650-96D3-999A9A3DD447}"/>
              </a:ext>
            </a:extLst>
          </p:cNvPr>
          <p:cNvGraphicFramePr>
            <a:graphicFrameLocks noGrp="1"/>
          </p:cNvGraphicFramePr>
          <p:nvPr>
            <p:ph idx="1"/>
            <p:extLst>
              <p:ext uri="{D42A27DB-BD31-4B8C-83A1-F6EECF244321}">
                <p14:modId xmlns:p14="http://schemas.microsoft.com/office/powerpoint/2010/main" val="253413901"/>
              </p:ext>
            </p:extLst>
          </p:nvPr>
        </p:nvGraphicFramePr>
        <p:xfrm>
          <a:off x="176981" y="162232"/>
          <a:ext cx="11901949" cy="6705127"/>
        </p:xfrm>
        <a:graphic>
          <a:graphicData uri="http://schemas.openxmlformats.org/drawingml/2006/table">
            <a:tbl>
              <a:tblPr/>
              <a:tblGrid>
                <a:gridCol w="1822027">
                  <a:extLst>
                    <a:ext uri="{9D8B030D-6E8A-4147-A177-3AD203B41FA5}">
                      <a16:colId xmlns:a16="http://schemas.microsoft.com/office/drawing/2014/main" val="4143481253"/>
                    </a:ext>
                  </a:extLst>
                </a:gridCol>
                <a:gridCol w="5245674">
                  <a:extLst>
                    <a:ext uri="{9D8B030D-6E8A-4147-A177-3AD203B41FA5}">
                      <a16:colId xmlns:a16="http://schemas.microsoft.com/office/drawing/2014/main" val="1357372814"/>
                    </a:ext>
                  </a:extLst>
                </a:gridCol>
                <a:gridCol w="4834248">
                  <a:extLst>
                    <a:ext uri="{9D8B030D-6E8A-4147-A177-3AD203B41FA5}">
                      <a16:colId xmlns:a16="http://schemas.microsoft.com/office/drawing/2014/main" val="2933514099"/>
                    </a:ext>
                  </a:extLst>
                </a:gridCol>
              </a:tblGrid>
              <a:tr h="282873">
                <a:tc>
                  <a:txBody>
                    <a:bodyPr/>
                    <a:lstStyle/>
                    <a:p>
                      <a:r>
                        <a:rPr lang="el-GR" sz="1600" b="1"/>
                        <a:t>Κριτήριο</a:t>
                      </a:r>
                      <a:endParaRPr lang="el-GR" sz="1600"/>
                    </a:p>
                  </a:txBody>
                  <a:tcPr marL="35301" marR="35301" marT="17650" marB="17650" anchor="ctr">
                    <a:lnL>
                      <a:noFill/>
                    </a:lnL>
                    <a:lnR>
                      <a:noFill/>
                    </a:lnR>
                    <a:lnT>
                      <a:noFill/>
                    </a:lnT>
                    <a:lnB>
                      <a:noFill/>
                    </a:lnB>
                  </a:tcPr>
                </a:tc>
                <a:tc>
                  <a:txBody>
                    <a:bodyPr/>
                    <a:lstStyle/>
                    <a:p>
                      <a:r>
                        <a:rPr lang="el-GR" sz="1600" b="1"/>
                        <a:t>Ανάλυση Έργου</a:t>
                      </a:r>
                      <a:endParaRPr lang="el-GR" sz="1600"/>
                    </a:p>
                  </a:txBody>
                  <a:tcPr marL="35301" marR="35301" marT="17650" marB="17650" anchor="ctr">
                    <a:lnL>
                      <a:noFill/>
                    </a:lnL>
                    <a:lnR>
                      <a:noFill/>
                    </a:lnR>
                    <a:lnT>
                      <a:noFill/>
                    </a:lnT>
                    <a:lnB>
                      <a:noFill/>
                    </a:lnB>
                  </a:tcPr>
                </a:tc>
                <a:tc>
                  <a:txBody>
                    <a:bodyPr/>
                    <a:lstStyle/>
                    <a:p>
                      <a:r>
                        <a:rPr lang="el-GR" sz="1600" b="1"/>
                        <a:t>Ανάλυση Δραστηριότητας</a:t>
                      </a:r>
                      <a:endParaRPr lang="el-GR" sz="1600"/>
                    </a:p>
                  </a:txBody>
                  <a:tcPr marL="35301" marR="35301" marT="17650" marB="17650" anchor="ctr">
                    <a:lnL>
                      <a:noFill/>
                    </a:lnL>
                    <a:lnR>
                      <a:noFill/>
                    </a:lnR>
                    <a:lnT>
                      <a:noFill/>
                    </a:lnT>
                    <a:lnB>
                      <a:noFill/>
                    </a:lnB>
                  </a:tcPr>
                </a:tc>
                <a:extLst>
                  <a:ext uri="{0D108BD9-81ED-4DB2-BD59-A6C34878D82A}">
                    <a16:rowId xmlns:a16="http://schemas.microsoft.com/office/drawing/2014/main" val="135792177"/>
                  </a:ext>
                </a:extLst>
              </a:tr>
              <a:tr h="1027182">
                <a:tc>
                  <a:txBody>
                    <a:bodyPr/>
                    <a:lstStyle/>
                    <a:p>
                      <a:r>
                        <a:rPr lang="el-GR" sz="1600" b="1"/>
                        <a:t>Ορισμός</a:t>
                      </a:r>
                      <a:endParaRPr lang="el-GR" sz="1600"/>
                    </a:p>
                  </a:txBody>
                  <a:tcPr marL="35301" marR="35301" marT="17650" marB="17650" anchor="ctr">
                    <a:lnL>
                      <a:noFill/>
                    </a:lnL>
                    <a:lnR>
                      <a:noFill/>
                    </a:lnR>
                    <a:lnT>
                      <a:noFill/>
                    </a:lnT>
                    <a:lnB>
                      <a:noFill/>
                    </a:lnB>
                  </a:tcPr>
                </a:tc>
                <a:tc>
                  <a:txBody>
                    <a:bodyPr/>
                    <a:lstStyle/>
                    <a:p>
                      <a:r>
                        <a:rPr lang="el-GR" sz="1600" dirty="0"/>
                        <a:t>Εξετάζει μια συγκεκριμένη εργασία ή δραστηριότητα που εκτελεί ένα άτομο, λαμβάνοντας υπόψη τις μοναδικές συνθήκες εκτέλεσης.</a:t>
                      </a:r>
                    </a:p>
                  </a:txBody>
                  <a:tcPr marL="35301" marR="35301" marT="17650" marB="17650" anchor="ctr">
                    <a:lnL>
                      <a:noFill/>
                    </a:lnL>
                    <a:lnR>
                      <a:noFill/>
                    </a:lnR>
                    <a:lnT>
                      <a:noFill/>
                    </a:lnT>
                    <a:lnB>
                      <a:noFill/>
                    </a:lnB>
                  </a:tcPr>
                </a:tc>
                <a:tc>
                  <a:txBody>
                    <a:bodyPr/>
                    <a:lstStyle/>
                    <a:p>
                      <a:r>
                        <a:rPr lang="el-GR" sz="1600" dirty="0"/>
                        <a:t>Αξιολογεί μια δραστηριότητα γενικά, χωρίς να λαμβάνει υπόψη τις ατομικές διαφορές ή τις συγκεκριμένες συνθήκες.</a:t>
                      </a:r>
                    </a:p>
                  </a:txBody>
                  <a:tcPr marL="35301" marR="35301" marT="17650" marB="17650" anchor="ctr">
                    <a:lnL>
                      <a:noFill/>
                    </a:lnL>
                    <a:lnR>
                      <a:noFill/>
                    </a:lnR>
                    <a:lnT>
                      <a:noFill/>
                    </a:lnT>
                    <a:lnB>
                      <a:noFill/>
                    </a:lnB>
                  </a:tcPr>
                </a:tc>
                <a:extLst>
                  <a:ext uri="{0D108BD9-81ED-4DB2-BD59-A6C34878D82A}">
                    <a16:rowId xmlns:a16="http://schemas.microsoft.com/office/drawing/2014/main" val="3333601187"/>
                  </a:ext>
                </a:extLst>
              </a:tr>
              <a:tr h="529974">
                <a:tc>
                  <a:txBody>
                    <a:bodyPr/>
                    <a:lstStyle/>
                    <a:p>
                      <a:r>
                        <a:rPr lang="el-GR" sz="1600" b="1"/>
                        <a:t>Εστίαση</a:t>
                      </a:r>
                      <a:endParaRPr lang="el-GR" sz="1600"/>
                    </a:p>
                  </a:txBody>
                  <a:tcPr marL="35301" marR="35301" marT="17650" marB="17650" anchor="ctr">
                    <a:lnL>
                      <a:noFill/>
                    </a:lnL>
                    <a:lnR>
                      <a:noFill/>
                    </a:lnR>
                    <a:lnT>
                      <a:noFill/>
                    </a:lnT>
                    <a:lnB>
                      <a:noFill/>
                    </a:lnB>
                  </a:tcPr>
                </a:tc>
                <a:tc>
                  <a:txBody>
                    <a:bodyPr/>
                    <a:lstStyle/>
                    <a:p>
                      <a:r>
                        <a:rPr lang="el-GR" sz="1600"/>
                        <a:t>Στο άτομο και στο πλαίσιο στο οποίο εκτελεί το έργο.</a:t>
                      </a:r>
                    </a:p>
                  </a:txBody>
                  <a:tcPr marL="35301" marR="35301" marT="17650" marB="17650" anchor="ctr">
                    <a:lnL>
                      <a:noFill/>
                    </a:lnL>
                    <a:lnR>
                      <a:noFill/>
                    </a:lnR>
                    <a:lnT>
                      <a:noFill/>
                    </a:lnT>
                    <a:lnB>
                      <a:noFill/>
                    </a:lnB>
                  </a:tcPr>
                </a:tc>
                <a:tc>
                  <a:txBody>
                    <a:bodyPr/>
                    <a:lstStyle/>
                    <a:p>
                      <a:r>
                        <a:rPr lang="el-GR" sz="1600"/>
                        <a:t>Στη δραστηριότητα ως γενική έννοια ή διαδικασία.</a:t>
                      </a:r>
                    </a:p>
                  </a:txBody>
                  <a:tcPr marL="35301" marR="35301" marT="17650" marB="17650" anchor="ctr">
                    <a:lnL>
                      <a:noFill/>
                    </a:lnL>
                    <a:lnR>
                      <a:noFill/>
                    </a:lnR>
                    <a:lnT>
                      <a:noFill/>
                    </a:lnT>
                    <a:lnB>
                      <a:noFill/>
                    </a:lnB>
                  </a:tcPr>
                </a:tc>
                <a:extLst>
                  <a:ext uri="{0D108BD9-81ED-4DB2-BD59-A6C34878D82A}">
                    <a16:rowId xmlns:a16="http://schemas.microsoft.com/office/drawing/2014/main" val="3970170506"/>
                  </a:ext>
                </a:extLst>
              </a:tr>
              <a:tr h="540434">
                <a:tc>
                  <a:txBody>
                    <a:bodyPr/>
                    <a:lstStyle/>
                    <a:p>
                      <a:r>
                        <a:rPr lang="el-GR" sz="1600" b="1"/>
                        <a:t>Πλαίσιο Αναφοράς</a:t>
                      </a:r>
                      <a:endParaRPr lang="el-GR" sz="1600"/>
                    </a:p>
                  </a:txBody>
                  <a:tcPr marL="35301" marR="35301" marT="17650" marB="17650" anchor="ctr">
                    <a:lnL>
                      <a:noFill/>
                    </a:lnL>
                    <a:lnR>
                      <a:noFill/>
                    </a:lnR>
                    <a:lnT>
                      <a:noFill/>
                    </a:lnT>
                    <a:lnB>
                      <a:noFill/>
                    </a:lnB>
                  </a:tcPr>
                </a:tc>
                <a:tc>
                  <a:txBody>
                    <a:bodyPr/>
                    <a:lstStyle/>
                    <a:p>
                      <a:r>
                        <a:rPr lang="el-GR" sz="1600"/>
                        <a:t>Ατομικό και περιβαλλοντικό (π.χ., φυσικό, κοινωνικό, πολιτισμικό).</a:t>
                      </a:r>
                    </a:p>
                  </a:txBody>
                  <a:tcPr marL="35301" marR="35301" marT="17650" marB="17650" anchor="ctr">
                    <a:lnL>
                      <a:noFill/>
                    </a:lnL>
                    <a:lnR>
                      <a:noFill/>
                    </a:lnR>
                    <a:lnT>
                      <a:noFill/>
                    </a:lnT>
                    <a:lnB>
                      <a:noFill/>
                    </a:lnB>
                  </a:tcPr>
                </a:tc>
                <a:tc>
                  <a:txBody>
                    <a:bodyPr/>
                    <a:lstStyle/>
                    <a:p>
                      <a:r>
                        <a:rPr lang="el-GR" sz="1600"/>
                        <a:t>Γενικό και ανεξάρτητο από το άτομο που την εκτελεί.</a:t>
                      </a:r>
                    </a:p>
                  </a:txBody>
                  <a:tcPr marL="35301" marR="35301" marT="17650" marB="17650" anchor="ctr">
                    <a:lnL>
                      <a:noFill/>
                    </a:lnL>
                    <a:lnR>
                      <a:noFill/>
                    </a:lnR>
                    <a:lnT>
                      <a:noFill/>
                    </a:lnT>
                    <a:lnB>
                      <a:noFill/>
                    </a:lnB>
                  </a:tcPr>
                </a:tc>
                <a:extLst>
                  <a:ext uri="{0D108BD9-81ED-4DB2-BD59-A6C34878D82A}">
                    <a16:rowId xmlns:a16="http://schemas.microsoft.com/office/drawing/2014/main" val="3942373978"/>
                  </a:ext>
                </a:extLst>
              </a:tr>
              <a:tr h="702684">
                <a:tc>
                  <a:txBody>
                    <a:bodyPr/>
                    <a:lstStyle/>
                    <a:p>
                      <a:r>
                        <a:rPr lang="el-GR" sz="1600" b="1"/>
                        <a:t>Σκοπός</a:t>
                      </a:r>
                      <a:endParaRPr lang="el-GR" sz="1600"/>
                    </a:p>
                  </a:txBody>
                  <a:tcPr marL="35301" marR="35301" marT="17650" marB="17650" anchor="ctr">
                    <a:lnL>
                      <a:noFill/>
                    </a:lnL>
                    <a:lnR>
                      <a:noFill/>
                    </a:lnR>
                    <a:lnT>
                      <a:noFill/>
                    </a:lnT>
                    <a:lnB>
                      <a:noFill/>
                    </a:lnB>
                  </a:tcPr>
                </a:tc>
                <a:tc>
                  <a:txBody>
                    <a:bodyPr/>
                    <a:lstStyle/>
                    <a:p>
                      <a:r>
                        <a:rPr lang="el-GR" sz="1600"/>
                        <a:t>Να αναγνωριστούν εμπόδια και να προσαρμοστεί το έργο στις ανάγκες και δυνατότητες του ατόμου.</a:t>
                      </a:r>
                    </a:p>
                  </a:txBody>
                  <a:tcPr marL="35301" marR="35301" marT="17650" marB="17650" anchor="ctr">
                    <a:lnL>
                      <a:noFill/>
                    </a:lnL>
                    <a:lnR>
                      <a:noFill/>
                    </a:lnR>
                    <a:lnT>
                      <a:noFill/>
                    </a:lnT>
                    <a:lnB>
                      <a:noFill/>
                    </a:lnB>
                  </a:tcPr>
                </a:tc>
                <a:tc>
                  <a:txBody>
                    <a:bodyPr/>
                    <a:lstStyle/>
                    <a:p>
                      <a:r>
                        <a:rPr lang="el-GR" sz="1600"/>
                        <a:t>Να κατανοηθεί η φύση της δραστηριότητας και οι απαιτήσεις της.</a:t>
                      </a:r>
                    </a:p>
                  </a:txBody>
                  <a:tcPr marL="35301" marR="35301" marT="17650" marB="17650" anchor="ctr">
                    <a:lnL>
                      <a:noFill/>
                    </a:lnL>
                    <a:lnR>
                      <a:noFill/>
                    </a:lnR>
                    <a:lnT>
                      <a:noFill/>
                    </a:lnT>
                    <a:lnB>
                      <a:noFill/>
                    </a:lnB>
                  </a:tcPr>
                </a:tc>
                <a:extLst>
                  <a:ext uri="{0D108BD9-81ED-4DB2-BD59-A6C34878D82A}">
                    <a16:rowId xmlns:a16="http://schemas.microsoft.com/office/drawing/2014/main" val="2520936535"/>
                  </a:ext>
                </a:extLst>
              </a:tr>
              <a:tr h="1027182">
                <a:tc>
                  <a:txBody>
                    <a:bodyPr/>
                    <a:lstStyle/>
                    <a:p>
                      <a:r>
                        <a:rPr lang="el-GR" sz="1600" b="1"/>
                        <a:t>Χρήση στην Εργοθεραπεία</a:t>
                      </a:r>
                      <a:endParaRPr lang="el-GR" sz="1600"/>
                    </a:p>
                  </a:txBody>
                  <a:tcPr marL="35301" marR="35301" marT="17650" marB="17650" anchor="ctr">
                    <a:lnL>
                      <a:noFill/>
                    </a:lnL>
                    <a:lnR>
                      <a:noFill/>
                    </a:lnR>
                    <a:lnT>
                      <a:noFill/>
                    </a:lnT>
                    <a:lnB>
                      <a:noFill/>
                    </a:lnB>
                  </a:tcPr>
                </a:tc>
                <a:tc>
                  <a:txBody>
                    <a:bodyPr/>
                    <a:lstStyle/>
                    <a:p>
                      <a:r>
                        <a:rPr lang="el-GR" sz="1600"/>
                        <a:t>Χρησιμοποιείται για την προσαρμογή έργων, την καθοδήγηση παρέμβασης και την ενίσχυση της συμμετοχής.</a:t>
                      </a:r>
                    </a:p>
                  </a:txBody>
                  <a:tcPr marL="35301" marR="35301" marT="17650" marB="17650" anchor="ctr">
                    <a:lnL>
                      <a:noFill/>
                    </a:lnL>
                    <a:lnR>
                      <a:noFill/>
                    </a:lnR>
                    <a:lnT>
                      <a:noFill/>
                    </a:lnT>
                    <a:lnB>
                      <a:noFill/>
                    </a:lnB>
                  </a:tcPr>
                </a:tc>
                <a:tc>
                  <a:txBody>
                    <a:bodyPr/>
                    <a:lstStyle/>
                    <a:p>
                      <a:r>
                        <a:rPr lang="el-GR" sz="1600"/>
                        <a:t>Χρησιμοποιείται για την κατανόηση των δραστηριοτήτων και την επιλογή κατάλληλων δραστηριοτήτων για θεραπευτικούς σκοπούς.</a:t>
                      </a:r>
                    </a:p>
                  </a:txBody>
                  <a:tcPr marL="35301" marR="35301" marT="17650" marB="17650" anchor="ctr">
                    <a:lnL>
                      <a:noFill/>
                    </a:lnL>
                    <a:lnR>
                      <a:noFill/>
                    </a:lnR>
                    <a:lnT>
                      <a:noFill/>
                    </a:lnT>
                    <a:lnB>
                      <a:noFill/>
                    </a:lnB>
                  </a:tcPr>
                </a:tc>
                <a:extLst>
                  <a:ext uri="{0D108BD9-81ED-4DB2-BD59-A6C34878D82A}">
                    <a16:rowId xmlns:a16="http://schemas.microsoft.com/office/drawing/2014/main" val="2902181927"/>
                  </a:ext>
                </a:extLst>
              </a:tr>
              <a:tr h="1027182">
                <a:tc>
                  <a:txBody>
                    <a:bodyPr/>
                    <a:lstStyle/>
                    <a:p>
                      <a:r>
                        <a:rPr lang="el-GR" sz="1600" b="1"/>
                        <a:t>Παραδείγματα</a:t>
                      </a:r>
                      <a:endParaRPr lang="el-GR" sz="1600"/>
                    </a:p>
                  </a:txBody>
                  <a:tcPr marL="35301" marR="35301" marT="17650" marB="17650" anchor="ctr">
                    <a:lnL>
                      <a:noFill/>
                    </a:lnL>
                    <a:lnR>
                      <a:noFill/>
                    </a:lnR>
                    <a:lnT>
                      <a:noFill/>
                    </a:lnT>
                    <a:lnB>
                      <a:noFill/>
                    </a:lnB>
                  </a:tcPr>
                </a:tc>
                <a:tc>
                  <a:txBody>
                    <a:bodyPr/>
                    <a:lstStyle/>
                    <a:p>
                      <a:r>
                        <a:rPr lang="el-GR" sz="1600"/>
                        <a:t>Ανάλυση του πώς ένας ασθενής μπορεί να φορέσει τα παπούτσια του, λαμβάνοντας υπόψη τις κινητικές του δυνατότητες και το περιβάλλον.</a:t>
                      </a:r>
                    </a:p>
                  </a:txBody>
                  <a:tcPr marL="35301" marR="35301" marT="17650" marB="17650" anchor="ctr">
                    <a:lnL>
                      <a:noFill/>
                    </a:lnL>
                    <a:lnR>
                      <a:noFill/>
                    </a:lnR>
                    <a:lnT>
                      <a:noFill/>
                    </a:lnT>
                    <a:lnB>
                      <a:noFill/>
                    </a:lnB>
                  </a:tcPr>
                </a:tc>
                <a:tc>
                  <a:txBody>
                    <a:bodyPr/>
                    <a:lstStyle/>
                    <a:p>
                      <a:r>
                        <a:rPr lang="el-GR" sz="1600"/>
                        <a:t>Ανάλυση του πώς φοριούνται τα παπούτσια, γενικά (π.χ., απαραίτητες κινήσεις, εργαλεία).</a:t>
                      </a:r>
                    </a:p>
                  </a:txBody>
                  <a:tcPr marL="35301" marR="35301" marT="17650" marB="17650" anchor="ctr">
                    <a:lnL>
                      <a:noFill/>
                    </a:lnL>
                    <a:lnR>
                      <a:noFill/>
                    </a:lnR>
                    <a:lnT>
                      <a:noFill/>
                    </a:lnT>
                    <a:lnB>
                      <a:noFill/>
                    </a:lnB>
                  </a:tcPr>
                </a:tc>
                <a:extLst>
                  <a:ext uri="{0D108BD9-81ED-4DB2-BD59-A6C34878D82A}">
                    <a16:rowId xmlns:a16="http://schemas.microsoft.com/office/drawing/2014/main" val="2933274474"/>
                  </a:ext>
                </a:extLst>
              </a:tr>
              <a:tr h="540434">
                <a:tc>
                  <a:txBody>
                    <a:bodyPr/>
                    <a:lstStyle/>
                    <a:p>
                      <a:r>
                        <a:rPr lang="el-GR" sz="1600" b="1"/>
                        <a:t>Διάσταση "Ποιος/Τι"</a:t>
                      </a:r>
                      <a:endParaRPr lang="el-GR" sz="1600"/>
                    </a:p>
                  </a:txBody>
                  <a:tcPr marL="35301" marR="35301" marT="17650" marB="17650" anchor="ctr">
                    <a:lnL>
                      <a:noFill/>
                    </a:lnL>
                    <a:lnR>
                      <a:noFill/>
                    </a:lnR>
                    <a:lnT>
                      <a:noFill/>
                    </a:lnT>
                    <a:lnB>
                      <a:noFill/>
                    </a:lnB>
                  </a:tcPr>
                </a:tc>
                <a:tc>
                  <a:txBody>
                    <a:bodyPr/>
                    <a:lstStyle/>
                    <a:p>
                      <a:r>
                        <a:rPr lang="el-GR" sz="1600"/>
                        <a:t>Εστιάζει στο "ποιος" εκτελεί το έργο και στις ιδιαιτερότητές του.</a:t>
                      </a:r>
                    </a:p>
                  </a:txBody>
                  <a:tcPr marL="35301" marR="35301" marT="17650" marB="17650" anchor="ctr">
                    <a:lnL>
                      <a:noFill/>
                    </a:lnL>
                    <a:lnR>
                      <a:noFill/>
                    </a:lnR>
                    <a:lnT>
                      <a:noFill/>
                    </a:lnT>
                    <a:lnB>
                      <a:noFill/>
                    </a:lnB>
                  </a:tcPr>
                </a:tc>
                <a:tc>
                  <a:txBody>
                    <a:bodyPr/>
                    <a:lstStyle/>
                    <a:p>
                      <a:r>
                        <a:rPr lang="el-GR" sz="1600"/>
                        <a:t>Εστιάζει στο "τι" είναι η δραστηριότητα και πώς εκτελείται σε γενικό επίπεδο.</a:t>
                      </a:r>
                    </a:p>
                  </a:txBody>
                  <a:tcPr marL="35301" marR="35301" marT="17650" marB="17650" anchor="ctr">
                    <a:lnL>
                      <a:noFill/>
                    </a:lnL>
                    <a:lnR>
                      <a:noFill/>
                    </a:lnR>
                    <a:lnT>
                      <a:noFill/>
                    </a:lnT>
                    <a:lnB>
                      <a:noFill/>
                    </a:lnB>
                  </a:tcPr>
                </a:tc>
                <a:extLst>
                  <a:ext uri="{0D108BD9-81ED-4DB2-BD59-A6C34878D82A}">
                    <a16:rowId xmlns:a16="http://schemas.microsoft.com/office/drawing/2014/main" val="1518156886"/>
                  </a:ext>
                </a:extLst>
              </a:tr>
              <a:tr h="1027182">
                <a:tc>
                  <a:txBody>
                    <a:bodyPr/>
                    <a:lstStyle/>
                    <a:p>
                      <a:r>
                        <a:rPr lang="el-GR" sz="1600" b="1"/>
                        <a:t>Περιεχόμενα Ανάλυσης</a:t>
                      </a:r>
                      <a:endParaRPr lang="el-GR" sz="1600"/>
                    </a:p>
                  </a:txBody>
                  <a:tcPr marL="35301" marR="35301" marT="17650" marB="17650" anchor="ctr">
                    <a:lnL>
                      <a:noFill/>
                    </a:lnL>
                    <a:lnR>
                      <a:noFill/>
                    </a:lnR>
                    <a:lnT>
                      <a:noFill/>
                    </a:lnT>
                    <a:lnB>
                      <a:noFill/>
                    </a:lnB>
                  </a:tcPr>
                </a:tc>
                <a:tc>
                  <a:txBody>
                    <a:bodyPr/>
                    <a:lstStyle/>
                    <a:p>
                      <a:r>
                        <a:rPr lang="el-GR" sz="1600"/>
                        <a:t>- Ανάλυση δεξιοτήτων και περιορισμών του ατόμου. - Ανάλυση περιβαλλοντικών παραμέτρων. - Προσαρμογή της δραστηριότητας για το άτομο.</a:t>
                      </a:r>
                    </a:p>
                  </a:txBody>
                  <a:tcPr marL="35301" marR="35301" marT="17650" marB="17650" anchor="ctr">
                    <a:lnL>
                      <a:noFill/>
                    </a:lnL>
                    <a:lnR>
                      <a:noFill/>
                    </a:lnR>
                    <a:lnT>
                      <a:noFill/>
                    </a:lnT>
                    <a:lnB>
                      <a:noFill/>
                    </a:lnB>
                  </a:tcPr>
                </a:tc>
                <a:tc>
                  <a:txBody>
                    <a:bodyPr/>
                    <a:lstStyle/>
                    <a:p>
                      <a:r>
                        <a:rPr lang="el-GR" sz="1600" dirty="0"/>
                        <a:t>- Στάδια και </a:t>
                      </a:r>
                      <a:r>
                        <a:rPr lang="el-GR" sz="1600" dirty="0" err="1"/>
                        <a:t>υπο</a:t>
                      </a:r>
                      <a:r>
                        <a:rPr lang="el-GR" sz="1600" dirty="0"/>
                        <a:t>-δραστηριότητες. - Γενικές κινητικές, γνωστικές και συναισθηματικές απαιτήσεις. - Εργαλεία και υλικά.</a:t>
                      </a:r>
                    </a:p>
                  </a:txBody>
                  <a:tcPr marL="35301" marR="35301" marT="17650" marB="17650" anchor="ctr">
                    <a:lnL>
                      <a:noFill/>
                    </a:lnL>
                    <a:lnR>
                      <a:noFill/>
                    </a:lnR>
                    <a:lnT>
                      <a:noFill/>
                    </a:lnT>
                    <a:lnB>
                      <a:noFill/>
                    </a:lnB>
                  </a:tcPr>
                </a:tc>
                <a:extLst>
                  <a:ext uri="{0D108BD9-81ED-4DB2-BD59-A6C34878D82A}">
                    <a16:rowId xmlns:a16="http://schemas.microsoft.com/office/drawing/2014/main" val="3950464960"/>
                  </a:ext>
                </a:extLst>
              </a:tr>
            </a:tbl>
          </a:graphicData>
        </a:graphic>
      </p:graphicFrame>
    </p:spTree>
    <p:extLst>
      <p:ext uri="{BB962C8B-B14F-4D97-AF65-F5344CB8AC3E}">
        <p14:creationId xmlns:p14="http://schemas.microsoft.com/office/powerpoint/2010/main" val="1567425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0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defRPr/>
            </a:pPr>
            <a:r>
              <a:rPr lang="el-GR" b="1" dirty="0">
                <a:solidFill>
                  <a:schemeClr val="accent2">
                    <a:lumMod val="50000"/>
                  </a:schemeClr>
                </a:solidFill>
              </a:rPr>
              <a:t>Σωματικές Δομές</a:t>
            </a:r>
          </a:p>
        </p:txBody>
      </p:sp>
      <p:sp>
        <p:nvSpPr>
          <p:cNvPr id="204803" name="2 - Θέση περιεχομένου"/>
          <p:cNvSpPr>
            <a:spLocks noGrp="1"/>
          </p:cNvSpPr>
          <p:nvPr>
            <p:ph sz="quarter" idx="1"/>
          </p:nvPr>
        </p:nvSpPr>
        <p:spPr>
          <a:xfrm>
            <a:off x="2208214" y="1600200"/>
            <a:ext cx="6048375" cy="5068888"/>
          </a:xfrm>
          <a:solidFill>
            <a:schemeClr val="accent2">
              <a:lumMod val="75000"/>
            </a:schemeClr>
          </a:solidFill>
        </p:spPr>
        <p:txBody>
          <a:bodyPr/>
          <a:lstStyle/>
          <a:p>
            <a:pPr>
              <a:buClr>
                <a:schemeClr val="bg1"/>
              </a:buClr>
              <a:defRPr/>
            </a:pPr>
            <a:r>
              <a:rPr lang="el-GR" dirty="0">
                <a:solidFill>
                  <a:schemeClr val="bg1"/>
                </a:solidFill>
              </a:rPr>
              <a:t>Ανατομικά μέρη του σώματος</a:t>
            </a:r>
          </a:p>
          <a:p>
            <a:pPr>
              <a:buClr>
                <a:schemeClr val="bg1"/>
              </a:buClr>
              <a:defRPr/>
            </a:pPr>
            <a:r>
              <a:rPr lang="el-GR" dirty="0">
                <a:solidFill>
                  <a:schemeClr val="bg1"/>
                </a:solidFill>
              </a:rPr>
              <a:t>Δομές: </a:t>
            </a:r>
          </a:p>
          <a:p>
            <a:pPr>
              <a:buClr>
                <a:schemeClr val="bg1"/>
              </a:buClr>
              <a:buFont typeface="Wingdings" pitchFamily="2" charset="2"/>
              <a:buChar char="Ø"/>
              <a:defRPr/>
            </a:pPr>
            <a:r>
              <a:rPr lang="el-GR" dirty="0">
                <a:solidFill>
                  <a:schemeClr val="bg1"/>
                </a:solidFill>
              </a:rPr>
              <a:t>Νευρολογικού συστήματος</a:t>
            </a:r>
          </a:p>
          <a:p>
            <a:pPr>
              <a:buClr>
                <a:schemeClr val="bg1"/>
              </a:buClr>
              <a:buFont typeface="Wingdings" pitchFamily="2" charset="2"/>
              <a:buChar char="Ø"/>
              <a:defRPr/>
            </a:pPr>
            <a:r>
              <a:rPr lang="el-GR" dirty="0">
                <a:solidFill>
                  <a:schemeClr val="bg1"/>
                </a:solidFill>
              </a:rPr>
              <a:t>Του καρδιαγγειακού, ανοσολογικού, αναπνευστικού</a:t>
            </a:r>
          </a:p>
          <a:p>
            <a:pPr>
              <a:buClr>
                <a:schemeClr val="bg1"/>
              </a:buClr>
              <a:buFont typeface="Wingdings" pitchFamily="2" charset="2"/>
              <a:buChar char="Ø"/>
              <a:defRPr/>
            </a:pPr>
            <a:r>
              <a:rPr lang="el-GR" dirty="0">
                <a:solidFill>
                  <a:schemeClr val="bg1"/>
                </a:solidFill>
              </a:rPr>
              <a:t>Πεπτικού, μεταβολικού, ενδοκρινικού</a:t>
            </a:r>
          </a:p>
          <a:p>
            <a:pPr>
              <a:buClr>
                <a:schemeClr val="bg1"/>
              </a:buClr>
              <a:buFont typeface="Wingdings" pitchFamily="2" charset="2"/>
              <a:buChar char="Ø"/>
              <a:defRPr/>
            </a:pPr>
            <a:r>
              <a:rPr lang="el-GR" dirty="0">
                <a:solidFill>
                  <a:schemeClr val="bg1"/>
                </a:solidFill>
              </a:rPr>
              <a:t>Ουροποιητικού, αναπαραγωγικού</a:t>
            </a:r>
          </a:p>
          <a:p>
            <a:pPr>
              <a:buClr>
                <a:schemeClr val="bg1"/>
              </a:buClr>
              <a:buFont typeface="Wingdings" pitchFamily="2" charset="2"/>
              <a:buChar char="Ø"/>
              <a:defRPr/>
            </a:pPr>
            <a:r>
              <a:rPr lang="el-GR" dirty="0" err="1">
                <a:solidFill>
                  <a:schemeClr val="bg1"/>
                </a:solidFill>
              </a:rPr>
              <a:t>Μυοσκελετικού</a:t>
            </a:r>
            <a:r>
              <a:rPr lang="el-GR" dirty="0">
                <a:solidFill>
                  <a:schemeClr val="bg1"/>
                </a:solidFill>
              </a:rPr>
              <a:t> </a:t>
            </a:r>
          </a:p>
          <a:p>
            <a:pPr>
              <a:defRPr/>
            </a:pPr>
            <a:endParaRPr lang="el-GR" dirty="0"/>
          </a:p>
        </p:txBody>
      </p:sp>
      <p:pic>
        <p:nvPicPr>
          <p:cNvPr id="173060" name="Picture 7" descr="Αποτέλεσμα εικόνας για body structures"/>
          <p:cNvPicPr>
            <a:picLocks noChangeAspect="1" noChangeArrowheads="1"/>
          </p:cNvPicPr>
          <p:nvPr/>
        </p:nvPicPr>
        <p:blipFill>
          <a:blip r:embed="rId2" cstate="print"/>
          <a:srcRect/>
          <a:stretch>
            <a:fillRect/>
          </a:stretch>
        </p:blipFill>
        <p:spPr bwMode="auto">
          <a:xfrm>
            <a:off x="8256589" y="1584325"/>
            <a:ext cx="2447925" cy="40767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03">
                                            <p:bg/>
                                          </p:spTgt>
                                        </p:tgtEl>
                                        <p:attrNameLst>
                                          <p:attrName>style.visibility</p:attrName>
                                        </p:attrNameLst>
                                      </p:cBhvr>
                                      <p:to>
                                        <p:strVal val="visible"/>
                                      </p:to>
                                    </p:set>
                                    <p:anim calcmode="lin" valueType="num">
                                      <p:cBhvr additive="base">
                                        <p:cTn id="7" dur="500" fill="hold"/>
                                        <p:tgtEl>
                                          <p:spTgt spid="20480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0480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03">
                                            <p:txEl>
                                              <p:pRg st="0" end="0"/>
                                            </p:txEl>
                                          </p:spTgt>
                                        </p:tgtEl>
                                        <p:attrNameLst>
                                          <p:attrName>style.visibility</p:attrName>
                                        </p:attrNameLst>
                                      </p:cBhvr>
                                      <p:to>
                                        <p:strVal val="visible"/>
                                      </p:to>
                                    </p:set>
                                    <p:anim calcmode="lin" valueType="num">
                                      <p:cBhvr additive="base">
                                        <p:cTn id="13" dur="500" fill="hold"/>
                                        <p:tgtEl>
                                          <p:spTgt spid="2048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03">
                                            <p:txEl>
                                              <p:pRg st="1" end="1"/>
                                            </p:txEl>
                                          </p:spTgt>
                                        </p:tgtEl>
                                        <p:attrNameLst>
                                          <p:attrName>style.visibility</p:attrName>
                                        </p:attrNameLst>
                                      </p:cBhvr>
                                      <p:to>
                                        <p:strVal val="visible"/>
                                      </p:to>
                                    </p:set>
                                    <p:anim calcmode="lin" valueType="num">
                                      <p:cBhvr additive="base">
                                        <p:cTn id="19" dur="500" fill="hold"/>
                                        <p:tgtEl>
                                          <p:spTgt spid="20480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03">
                                            <p:txEl>
                                              <p:pRg st="2" end="2"/>
                                            </p:txEl>
                                          </p:spTgt>
                                        </p:tgtEl>
                                        <p:attrNameLst>
                                          <p:attrName>style.visibility</p:attrName>
                                        </p:attrNameLst>
                                      </p:cBhvr>
                                      <p:to>
                                        <p:strVal val="visible"/>
                                      </p:to>
                                    </p:set>
                                    <p:anim calcmode="lin" valueType="num">
                                      <p:cBhvr additive="base">
                                        <p:cTn id="25" dur="500" fill="hold"/>
                                        <p:tgtEl>
                                          <p:spTgt spid="20480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03">
                                            <p:txEl>
                                              <p:pRg st="3" end="3"/>
                                            </p:txEl>
                                          </p:spTgt>
                                        </p:tgtEl>
                                        <p:attrNameLst>
                                          <p:attrName>style.visibility</p:attrName>
                                        </p:attrNameLst>
                                      </p:cBhvr>
                                      <p:to>
                                        <p:strVal val="visible"/>
                                      </p:to>
                                    </p:set>
                                    <p:anim calcmode="lin" valueType="num">
                                      <p:cBhvr additive="base">
                                        <p:cTn id="31" dur="500" fill="hold"/>
                                        <p:tgtEl>
                                          <p:spTgt spid="20480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803">
                                            <p:txEl>
                                              <p:pRg st="4" end="4"/>
                                            </p:txEl>
                                          </p:spTgt>
                                        </p:tgtEl>
                                        <p:attrNameLst>
                                          <p:attrName>style.visibility</p:attrName>
                                        </p:attrNameLst>
                                      </p:cBhvr>
                                      <p:to>
                                        <p:strVal val="visible"/>
                                      </p:to>
                                    </p:set>
                                    <p:anim calcmode="lin" valueType="num">
                                      <p:cBhvr additive="base">
                                        <p:cTn id="37" dur="500" fill="hold"/>
                                        <p:tgtEl>
                                          <p:spTgt spid="20480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4803">
                                            <p:txEl>
                                              <p:pRg st="5" end="5"/>
                                            </p:txEl>
                                          </p:spTgt>
                                        </p:tgtEl>
                                        <p:attrNameLst>
                                          <p:attrName>style.visibility</p:attrName>
                                        </p:attrNameLst>
                                      </p:cBhvr>
                                      <p:to>
                                        <p:strVal val="visible"/>
                                      </p:to>
                                    </p:set>
                                    <p:anim calcmode="lin" valueType="num">
                                      <p:cBhvr additive="base">
                                        <p:cTn id="43" dur="500" fill="hold"/>
                                        <p:tgtEl>
                                          <p:spTgt spid="20480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048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04803">
                                            <p:txEl>
                                              <p:pRg st="6" end="6"/>
                                            </p:txEl>
                                          </p:spTgt>
                                        </p:tgtEl>
                                        <p:attrNameLst>
                                          <p:attrName>style.visibility</p:attrName>
                                        </p:attrNameLst>
                                      </p:cBhvr>
                                      <p:to>
                                        <p:strVal val="visible"/>
                                      </p:to>
                                    </p:set>
                                    <p:anim calcmode="lin" valueType="num">
                                      <p:cBhvr additive="base">
                                        <p:cTn id="49" dur="500" fill="hold"/>
                                        <p:tgtEl>
                                          <p:spTgt spid="20480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048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9FA39616-6900-4BD5-81DB-11FCBD56B106}"/>
              </a:ext>
            </a:extLst>
          </p:cNvPr>
          <p:cNvGraphicFramePr>
            <a:graphicFrameLocks noGrp="1"/>
          </p:cNvGraphicFramePr>
          <p:nvPr>
            <p:ph idx="1"/>
            <p:extLst>
              <p:ext uri="{D42A27DB-BD31-4B8C-83A1-F6EECF244321}">
                <p14:modId xmlns:p14="http://schemas.microsoft.com/office/powerpoint/2010/main" val="1415913205"/>
              </p:ext>
            </p:extLst>
          </p:nvPr>
        </p:nvGraphicFramePr>
        <p:xfrm>
          <a:off x="309714" y="936768"/>
          <a:ext cx="11882285" cy="6117518"/>
        </p:xfrm>
        <a:graphic>
          <a:graphicData uri="http://schemas.openxmlformats.org/drawingml/2006/table">
            <a:tbl>
              <a:tblPr/>
              <a:tblGrid>
                <a:gridCol w="2846441">
                  <a:extLst>
                    <a:ext uri="{9D8B030D-6E8A-4147-A177-3AD203B41FA5}">
                      <a16:colId xmlns:a16="http://schemas.microsoft.com/office/drawing/2014/main" val="767187554"/>
                    </a:ext>
                  </a:extLst>
                </a:gridCol>
                <a:gridCol w="9035844">
                  <a:extLst>
                    <a:ext uri="{9D8B030D-6E8A-4147-A177-3AD203B41FA5}">
                      <a16:colId xmlns:a16="http://schemas.microsoft.com/office/drawing/2014/main" val="4051488255"/>
                    </a:ext>
                  </a:extLst>
                </a:gridCol>
              </a:tblGrid>
              <a:tr h="287861">
                <a:tc>
                  <a:txBody>
                    <a:bodyPr/>
                    <a:lstStyle/>
                    <a:p>
                      <a:r>
                        <a:rPr lang="el-GR" sz="2000" b="1"/>
                        <a:t>Κριτήριο</a:t>
                      </a:r>
                      <a:endParaRPr lang="el-GR" sz="2000"/>
                    </a:p>
                  </a:txBody>
                  <a:tcPr marL="50941" marR="50941" marT="25470" marB="25470" anchor="ctr">
                    <a:lnL>
                      <a:noFill/>
                    </a:lnL>
                    <a:lnR>
                      <a:noFill/>
                    </a:lnR>
                    <a:lnT>
                      <a:noFill/>
                    </a:lnT>
                    <a:lnB>
                      <a:noFill/>
                    </a:lnB>
                  </a:tcPr>
                </a:tc>
                <a:tc>
                  <a:txBody>
                    <a:bodyPr/>
                    <a:lstStyle/>
                    <a:p>
                      <a:r>
                        <a:rPr lang="el-GR" sz="2000" b="1"/>
                        <a:t>Περιγραφή</a:t>
                      </a:r>
                      <a:endParaRPr lang="el-GR" sz="2000"/>
                    </a:p>
                  </a:txBody>
                  <a:tcPr marL="50941" marR="50941" marT="25470" marB="25470" anchor="ctr">
                    <a:lnL>
                      <a:noFill/>
                    </a:lnL>
                    <a:lnR>
                      <a:noFill/>
                    </a:lnR>
                    <a:lnT>
                      <a:noFill/>
                    </a:lnT>
                    <a:lnB>
                      <a:noFill/>
                    </a:lnB>
                  </a:tcPr>
                </a:tc>
                <a:extLst>
                  <a:ext uri="{0D108BD9-81ED-4DB2-BD59-A6C34878D82A}">
                    <a16:rowId xmlns:a16="http://schemas.microsoft.com/office/drawing/2014/main" val="3100641079"/>
                  </a:ext>
                </a:extLst>
              </a:tr>
              <a:tr h="503757">
                <a:tc>
                  <a:txBody>
                    <a:bodyPr/>
                    <a:lstStyle/>
                    <a:p>
                      <a:r>
                        <a:rPr lang="el-GR" sz="2000" b="1" dirty="0"/>
                        <a:t>Ποιος το εκτελεί;</a:t>
                      </a:r>
                      <a:endParaRPr lang="el-GR" sz="2000" dirty="0"/>
                    </a:p>
                  </a:txBody>
                  <a:tcPr marL="50941" marR="50941" marT="25470" marB="25470" anchor="ctr">
                    <a:lnL>
                      <a:noFill/>
                    </a:lnL>
                    <a:lnR>
                      <a:noFill/>
                    </a:lnR>
                    <a:lnT>
                      <a:noFill/>
                    </a:lnT>
                    <a:lnB>
                      <a:noFill/>
                    </a:lnB>
                  </a:tcPr>
                </a:tc>
                <a:tc>
                  <a:txBody>
                    <a:bodyPr/>
                    <a:lstStyle/>
                    <a:p>
                      <a:r>
                        <a:rPr lang="el-GR" sz="2000"/>
                        <a:t>Ο Νικόλας, ένας έφηβος που παίζει σε ποδοσφαιρική ομάδα.</a:t>
                      </a:r>
                    </a:p>
                  </a:txBody>
                  <a:tcPr marL="50941" marR="50941" marT="25470" marB="25470" anchor="ctr">
                    <a:lnL>
                      <a:noFill/>
                    </a:lnL>
                    <a:lnR>
                      <a:noFill/>
                    </a:lnR>
                    <a:lnT>
                      <a:noFill/>
                    </a:lnT>
                    <a:lnB>
                      <a:noFill/>
                    </a:lnB>
                  </a:tcPr>
                </a:tc>
                <a:extLst>
                  <a:ext uri="{0D108BD9-81ED-4DB2-BD59-A6C34878D82A}">
                    <a16:rowId xmlns:a16="http://schemas.microsoft.com/office/drawing/2014/main" val="2968859784"/>
                  </a:ext>
                </a:extLst>
              </a:tr>
              <a:tr h="719653">
                <a:tc>
                  <a:txBody>
                    <a:bodyPr/>
                    <a:lstStyle/>
                    <a:p>
                      <a:r>
                        <a:rPr lang="el-GR" sz="2000" b="1"/>
                        <a:t>Περιβάλλον εκτέλεσης</a:t>
                      </a:r>
                      <a:endParaRPr lang="el-GR" sz="2000"/>
                    </a:p>
                  </a:txBody>
                  <a:tcPr marL="50941" marR="50941" marT="25470" marB="25470" anchor="ctr">
                    <a:lnL>
                      <a:noFill/>
                    </a:lnL>
                    <a:lnR>
                      <a:noFill/>
                    </a:lnR>
                    <a:lnT>
                      <a:noFill/>
                    </a:lnT>
                    <a:lnB>
                      <a:noFill/>
                    </a:lnB>
                  </a:tcPr>
                </a:tc>
                <a:tc>
                  <a:txBody>
                    <a:bodyPr/>
                    <a:lstStyle/>
                    <a:p>
                      <a:r>
                        <a:rPr lang="el-GR" sz="2000"/>
                        <a:t>Το σπίτι του (προετοιμασία πριν την προπόνηση). Υπάρχουν διαθέσιμα αποδυτήρια στην προπόνηση.</a:t>
                      </a:r>
                    </a:p>
                  </a:txBody>
                  <a:tcPr marL="50941" marR="50941" marT="25470" marB="25470" anchor="ctr">
                    <a:lnL>
                      <a:noFill/>
                    </a:lnL>
                    <a:lnR>
                      <a:noFill/>
                    </a:lnR>
                    <a:lnT>
                      <a:noFill/>
                    </a:lnT>
                    <a:lnB>
                      <a:noFill/>
                    </a:lnB>
                  </a:tcPr>
                </a:tc>
                <a:extLst>
                  <a:ext uri="{0D108BD9-81ED-4DB2-BD59-A6C34878D82A}">
                    <a16:rowId xmlns:a16="http://schemas.microsoft.com/office/drawing/2014/main" val="907936659"/>
                  </a:ext>
                </a:extLst>
              </a:tr>
              <a:tr h="1367340">
                <a:tc>
                  <a:txBody>
                    <a:bodyPr/>
                    <a:lstStyle/>
                    <a:p>
                      <a:r>
                        <a:rPr lang="el-GR" sz="2000" b="1"/>
                        <a:t>Σωματικές απαιτήσεις</a:t>
                      </a:r>
                      <a:endParaRPr lang="el-GR" sz="2000"/>
                    </a:p>
                  </a:txBody>
                  <a:tcPr marL="50941" marR="50941" marT="25470" marB="25470" anchor="ctr">
                    <a:lnL>
                      <a:noFill/>
                    </a:lnL>
                    <a:lnR>
                      <a:noFill/>
                    </a:lnR>
                    <a:lnT>
                      <a:noFill/>
                    </a:lnT>
                    <a:lnB>
                      <a:noFill/>
                    </a:lnB>
                  </a:tcPr>
                </a:tc>
                <a:tc>
                  <a:txBody>
                    <a:bodyPr/>
                    <a:lstStyle/>
                    <a:p>
                      <a:r>
                        <a:rPr lang="el-GR" sz="2000" dirty="0"/>
                        <a:t>- Εύρος κίνησης: Κλίση του σώματος, κάμψη γονάτων, χρήση χεριών για δέσιμο παπουτσιών.</a:t>
                      </a:r>
                      <a:br>
                        <a:rPr lang="el-GR" sz="2000" dirty="0"/>
                      </a:br>
                      <a:r>
                        <a:rPr lang="el-GR" sz="2000" dirty="0"/>
                        <a:t>- Δεξιότητες λεπτής κινητικότητας: Χρήση χεριών για να κουμπώσει φανέλα και να δέσει κορδόνια.</a:t>
                      </a:r>
                    </a:p>
                  </a:txBody>
                  <a:tcPr marL="50941" marR="50941" marT="25470" marB="25470" anchor="ctr">
                    <a:lnL>
                      <a:noFill/>
                    </a:lnL>
                    <a:lnR>
                      <a:noFill/>
                    </a:lnR>
                    <a:lnT>
                      <a:noFill/>
                    </a:lnT>
                    <a:lnB>
                      <a:noFill/>
                    </a:lnB>
                  </a:tcPr>
                </a:tc>
                <a:extLst>
                  <a:ext uri="{0D108BD9-81ED-4DB2-BD59-A6C34878D82A}">
                    <a16:rowId xmlns:a16="http://schemas.microsoft.com/office/drawing/2014/main" val="1270930619"/>
                  </a:ext>
                </a:extLst>
              </a:tr>
              <a:tr h="935548">
                <a:tc>
                  <a:txBody>
                    <a:bodyPr/>
                    <a:lstStyle/>
                    <a:p>
                      <a:r>
                        <a:rPr lang="el-GR" sz="2000" b="1"/>
                        <a:t>Γνωστικές απαιτήσεις</a:t>
                      </a:r>
                      <a:endParaRPr lang="el-GR" sz="2000"/>
                    </a:p>
                  </a:txBody>
                  <a:tcPr marL="50941" marR="50941" marT="25470" marB="25470" anchor="ctr">
                    <a:lnL>
                      <a:noFill/>
                    </a:lnL>
                    <a:lnR>
                      <a:noFill/>
                    </a:lnR>
                    <a:lnT>
                      <a:noFill/>
                    </a:lnT>
                    <a:lnB>
                      <a:noFill/>
                    </a:lnB>
                  </a:tcPr>
                </a:tc>
                <a:tc>
                  <a:txBody>
                    <a:bodyPr/>
                    <a:lstStyle/>
                    <a:p>
                      <a:r>
                        <a:rPr lang="el-GR" sz="2000"/>
                        <a:t>- Διαχείριση χρόνου: Να ολοκληρώσει τη διαδικασία έγκαιρα πριν την αναχώρηση.</a:t>
                      </a:r>
                      <a:br>
                        <a:rPr lang="el-GR" sz="2000"/>
                      </a:br>
                      <a:r>
                        <a:rPr lang="el-GR" sz="2000"/>
                        <a:t>- Οργάνωση: Εύρεση των κατάλληλων αντικειμένων (στολή, κάλτσες, παπούτσια).</a:t>
                      </a:r>
                    </a:p>
                  </a:txBody>
                  <a:tcPr marL="50941" marR="50941" marT="25470" marB="25470" anchor="ctr">
                    <a:lnL>
                      <a:noFill/>
                    </a:lnL>
                    <a:lnR>
                      <a:noFill/>
                    </a:lnR>
                    <a:lnT>
                      <a:noFill/>
                    </a:lnT>
                    <a:lnB>
                      <a:noFill/>
                    </a:lnB>
                  </a:tcPr>
                </a:tc>
                <a:extLst>
                  <a:ext uri="{0D108BD9-81ED-4DB2-BD59-A6C34878D82A}">
                    <a16:rowId xmlns:a16="http://schemas.microsoft.com/office/drawing/2014/main" val="954721799"/>
                  </a:ext>
                </a:extLst>
              </a:tr>
              <a:tr h="935548">
                <a:tc>
                  <a:txBody>
                    <a:bodyPr/>
                    <a:lstStyle/>
                    <a:p>
                      <a:r>
                        <a:rPr lang="el-GR" sz="2000" b="1"/>
                        <a:t>Συναισθηματικές απαιτήσεις</a:t>
                      </a:r>
                      <a:endParaRPr lang="el-GR" sz="2000"/>
                    </a:p>
                  </a:txBody>
                  <a:tcPr marL="50941" marR="50941" marT="25470" marB="25470" anchor="ctr">
                    <a:lnL>
                      <a:noFill/>
                    </a:lnL>
                    <a:lnR>
                      <a:noFill/>
                    </a:lnR>
                    <a:lnT>
                      <a:noFill/>
                    </a:lnT>
                    <a:lnB>
                      <a:noFill/>
                    </a:lnB>
                  </a:tcPr>
                </a:tc>
                <a:tc>
                  <a:txBody>
                    <a:bodyPr/>
                    <a:lstStyle/>
                    <a:p>
                      <a:r>
                        <a:rPr lang="el-GR" sz="2000"/>
                        <a:t>- Διαχείριση άγχους για να μη χάσει την προπόνηση.</a:t>
                      </a:r>
                      <a:br>
                        <a:rPr lang="el-GR" sz="2000"/>
                      </a:br>
                      <a:r>
                        <a:rPr lang="el-GR" sz="2000"/>
                        <a:t>- Κίνητρο να είναι προετοιμασμένος για την ομάδα.</a:t>
                      </a:r>
                    </a:p>
                  </a:txBody>
                  <a:tcPr marL="50941" marR="50941" marT="25470" marB="25470" anchor="ctr">
                    <a:lnL>
                      <a:noFill/>
                    </a:lnL>
                    <a:lnR>
                      <a:noFill/>
                    </a:lnR>
                    <a:lnT>
                      <a:noFill/>
                    </a:lnT>
                    <a:lnB>
                      <a:noFill/>
                    </a:lnB>
                  </a:tcPr>
                </a:tc>
                <a:extLst>
                  <a:ext uri="{0D108BD9-81ED-4DB2-BD59-A6C34878D82A}">
                    <a16:rowId xmlns:a16="http://schemas.microsoft.com/office/drawing/2014/main" val="1192050913"/>
                  </a:ext>
                </a:extLst>
              </a:tr>
              <a:tr h="935548">
                <a:tc>
                  <a:txBody>
                    <a:bodyPr/>
                    <a:lstStyle/>
                    <a:p>
                      <a:r>
                        <a:rPr lang="el-GR" sz="2000" b="1" dirty="0"/>
                        <a:t>Προσαρμογές</a:t>
                      </a:r>
                      <a:endParaRPr lang="el-GR" sz="2000" dirty="0"/>
                    </a:p>
                  </a:txBody>
                  <a:tcPr marL="50941" marR="50941" marT="25470" marB="25470" anchor="ctr">
                    <a:lnL>
                      <a:noFill/>
                    </a:lnL>
                    <a:lnR>
                      <a:noFill/>
                    </a:lnR>
                    <a:lnT>
                      <a:noFill/>
                    </a:lnT>
                    <a:lnB>
                      <a:noFill/>
                    </a:lnB>
                  </a:tcPr>
                </a:tc>
                <a:tc>
                  <a:txBody>
                    <a:bodyPr/>
                    <a:lstStyle/>
                    <a:p>
                      <a:r>
                        <a:rPr lang="el-GR" sz="2000" dirty="0"/>
                        <a:t>- Μπορεί να χρειαστεί βοήθεια εάν δυσκολεύεται με λεπτές κινήσεις (π.χ., δέσιμο κορδονιών).Τοποθέτηση αντικειμένων σε πιο εύκολα </a:t>
                      </a:r>
                      <a:r>
                        <a:rPr lang="el-GR" sz="2000" dirty="0" err="1"/>
                        <a:t>προσβάσιμο</a:t>
                      </a:r>
                      <a:r>
                        <a:rPr lang="el-GR" sz="2000" dirty="0"/>
                        <a:t> σημείο.</a:t>
                      </a:r>
                    </a:p>
                  </a:txBody>
                  <a:tcPr marL="50941" marR="50941" marT="25470" marB="25470" anchor="ctr">
                    <a:lnL>
                      <a:noFill/>
                    </a:lnL>
                    <a:lnR>
                      <a:noFill/>
                    </a:lnR>
                    <a:lnT>
                      <a:noFill/>
                    </a:lnT>
                    <a:lnB>
                      <a:noFill/>
                    </a:lnB>
                  </a:tcPr>
                </a:tc>
                <a:extLst>
                  <a:ext uri="{0D108BD9-81ED-4DB2-BD59-A6C34878D82A}">
                    <a16:rowId xmlns:a16="http://schemas.microsoft.com/office/drawing/2014/main" val="3324632329"/>
                  </a:ext>
                </a:extLst>
              </a:tr>
            </a:tbl>
          </a:graphicData>
        </a:graphic>
      </p:graphicFrame>
      <p:sp>
        <p:nvSpPr>
          <p:cNvPr id="5" name="Rectangle 1">
            <a:extLst>
              <a:ext uri="{FF2B5EF4-FFF2-40B4-BE49-F238E27FC236}">
                <a16:creationId xmlns:a16="http://schemas.microsoft.com/office/drawing/2014/main" id="{9AAC9C28-A9BE-4E93-B36A-BBE4263DE136}"/>
              </a:ext>
            </a:extLst>
          </p:cNvPr>
          <p:cNvSpPr>
            <a:spLocks noChangeArrowheads="1"/>
          </p:cNvSpPr>
          <p:nvPr/>
        </p:nvSpPr>
        <p:spPr bwMode="auto">
          <a:xfrm>
            <a:off x="6886422" y="44215"/>
            <a:ext cx="6137386"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800" b="1" i="0" u="none" strike="noStrike" cap="none" normalizeH="0" baseline="0" dirty="0">
                <a:ln>
                  <a:noFill/>
                </a:ln>
                <a:solidFill>
                  <a:schemeClr val="tx1"/>
                </a:solidFill>
                <a:effectLst/>
                <a:latin typeface="Arial" panose="020B0604020202020204" pitchFamily="34" charset="0"/>
              </a:rPr>
              <a:t>Πίνακας 1: Ανάλυση Έργου</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0" i="1" u="none" strike="noStrike" cap="none" normalizeH="0" baseline="0" dirty="0">
                <a:ln>
                  <a:noFill/>
                </a:ln>
                <a:solidFill>
                  <a:schemeClr val="tx1"/>
                </a:solidFill>
                <a:effectLst/>
                <a:latin typeface="Arial" panose="020B0604020202020204" pitchFamily="34" charset="0"/>
              </a:rPr>
              <a:t>(Εστίαση στο συγκεκριμένο άτομο - Νικόλας</a:t>
            </a:r>
            <a:r>
              <a:rPr kumimoji="0" lang="el-GR" altLang="el-GR" sz="800" b="0" i="1" u="none" strike="noStrike" cap="none" normalizeH="0" baseline="0" dirty="0">
                <a:ln>
                  <a:noFill/>
                </a:ln>
                <a:solidFill>
                  <a:schemeClr val="tx1"/>
                </a:solidFill>
                <a:effectLst/>
                <a:latin typeface="Arial" panose="020B0604020202020204" pitchFamily="34" charset="0"/>
              </a:rPr>
              <a:t>)</a:t>
            </a: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93478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F6311E24-47CE-407A-A597-10ACFB706FED}"/>
              </a:ext>
            </a:extLst>
          </p:cNvPr>
          <p:cNvGraphicFramePr>
            <a:graphicFrameLocks noGrp="1"/>
          </p:cNvGraphicFramePr>
          <p:nvPr>
            <p:ph idx="1"/>
            <p:extLst>
              <p:ext uri="{D42A27DB-BD31-4B8C-83A1-F6EECF244321}">
                <p14:modId xmlns:p14="http://schemas.microsoft.com/office/powerpoint/2010/main" val="956963482"/>
              </p:ext>
            </p:extLst>
          </p:nvPr>
        </p:nvGraphicFramePr>
        <p:xfrm>
          <a:off x="117986" y="833530"/>
          <a:ext cx="12074014" cy="6146561"/>
        </p:xfrm>
        <a:graphic>
          <a:graphicData uri="http://schemas.openxmlformats.org/drawingml/2006/table">
            <a:tbl>
              <a:tblPr/>
              <a:tblGrid>
                <a:gridCol w="3111911">
                  <a:extLst>
                    <a:ext uri="{9D8B030D-6E8A-4147-A177-3AD203B41FA5}">
                      <a16:colId xmlns:a16="http://schemas.microsoft.com/office/drawing/2014/main" val="3040976967"/>
                    </a:ext>
                  </a:extLst>
                </a:gridCol>
                <a:gridCol w="8962103">
                  <a:extLst>
                    <a:ext uri="{9D8B030D-6E8A-4147-A177-3AD203B41FA5}">
                      <a16:colId xmlns:a16="http://schemas.microsoft.com/office/drawing/2014/main" val="3468297964"/>
                    </a:ext>
                  </a:extLst>
                </a:gridCol>
              </a:tblGrid>
              <a:tr h="294789">
                <a:tc>
                  <a:txBody>
                    <a:bodyPr/>
                    <a:lstStyle/>
                    <a:p>
                      <a:r>
                        <a:rPr lang="el-GR" sz="1800" b="1"/>
                        <a:t>Κριτήριο</a:t>
                      </a:r>
                      <a:endParaRPr lang="el-GR" sz="1800"/>
                    </a:p>
                  </a:txBody>
                  <a:tcPr marL="46256" marR="46256" marT="23128" marB="23128" anchor="ctr">
                    <a:lnL>
                      <a:noFill/>
                    </a:lnL>
                    <a:lnR>
                      <a:noFill/>
                    </a:lnR>
                    <a:lnT>
                      <a:noFill/>
                    </a:lnT>
                    <a:lnB>
                      <a:noFill/>
                    </a:lnB>
                  </a:tcPr>
                </a:tc>
                <a:tc>
                  <a:txBody>
                    <a:bodyPr/>
                    <a:lstStyle/>
                    <a:p>
                      <a:r>
                        <a:rPr lang="el-GR" sz="1800" b="1"/>
                        <a:t>Περιγραφή</a:t>
                      </a:r>
                      <a:endParaRPr lang="el-GR" sz="1800"/>
                    </a:p>
                  </a:txBody>
                  <a:tcPr marL="46256" marR="46256" marT="23128" marB="23128" anchor="ctr">
                    <a:lnL>
                      <a:noFill/>
                    </a:lnL>
                    <a:lnR>
                      <a:noFill/>
                    </a:lnR>
                    <a:lnT>
                      <a:noFill/>
                    </a:lnT>
                    <a:lnB>
                      <a:noFill/>
                    </a:lnB>
                  </a:tcPr>
                </a:tc>
                <a:extLst>
                  <a:ext uri="{0D108BD9-81ED-4DB2-BD59-A6C34878D82A}">
                    <a16:rowId xmlns:a16="http://schemas.microsoft.com/office/drawing/2014/main" val="1833298938"/>
                  </a:ext>
                </a:extLst>
              </a:tr>
              <a:tr h="392530">
                <a:tc>
                  <a:txBody>
                    <a:bodyPr/>
                    <a:lstStyle/>
                    <a:p>
                      <a:r>
                        <a:rPr lang="el-GR" sz="1800" b="1"/>
                        <a:t>Σκοπός δραστηριότητας</a:t>
                      </a:r>
                      <a:endParaRPr lang="el-GR" sz="1800"/>
                    </a:p>
                  </a:txBody>
                  <a:tcPr marL="46256" marR="46256" marT="23128" marB="23128" anchor="ctr">
                    <a:lnL>
                      <a:noFill/>
                    </a:lnL>
                    <a:lnR>
                      <a:noFill/>
                    </a:lnR>
                    <a:lnT>
                      <a:noFill/>
                    </a:lnT>
                    <a:lnB>
                      <a:noFill/>
                    </a:lnB>
                  </a:tcPr>
                </a:tc>
                <a:tc>
                  <a:txBody>
                    <a:bodyPr/>
                    <a:lstStyle/>
                    <a:p>
                      <a:r>
                        <a:rPr lang="el-GR" sz="1800"/>
                        <a:t>Η προετοιμασία ενός ατόμου για συμμετοχή σε αθλητική δραστηριότητα.</a:t>
                      </a:r>
                    </a:p>
                  </a:txBody>
                  <a:tcPr marL="46256" marR="46256" marT="23128" marB="23128" anchor="ctr">
                    <a:lnL>
                      <a:noFill/>
                    </a:lnL>
                    <a:lnR>
                      <a:noFill/>
                    </a:lnR>
                    <a:lnT>
                      <a:noFill/>
                    </a:lnT>
                    <a:lnB>
                      <a:noFill/>
                    </a:lnB>
                  </a:tcPr>
                </a:tc>
                <a:extLst>
                  <a:ext uri="{0D108BD9-81ED-4DB2-BD59-A6C34878D82A}">
                    <a16:rowId xmlns:a16="http://schemas.microsoft.com/office/drawing/2014/main" val="2502217406"/>
                  </a:ext>
                </a:extLst>
              </a:tr>
              <a:tr h="1051550">
                <a:tc>
                  <a:txBody>
                    <a:bodyPr/>
                    <a:lstStyle/>
                    <a:p>
                      <a:r>
                        <a:rPr lang="el-GR" sz="1800" b="1"/>
                        <a:t>Απαραίτητα βήματα</a:t>
                      </a:r>
                      <a:endParaRPr lang="el-GR" sz="1800"/>
                    </a:p>
                  </a:txBody>
                  <a:tcPr marL="46256" marR="46256" marT="23128" marB="23128" anchor="ctr">
                    <a:lnL>
                      <a:noFill/>
                    </a:lnL>
                    <a:lnR>
                      <a:noFill/>
                    </a:lnR>
                    <a:lnT>
                      <a:noFill/>
                    </a:lnT>
                    <a:lnB>
                      <a:noFill/>
                    </a:lnB>
                  </a:tcPr>
                </a:tc>
                <a:tc>
                  <a:txBody>
                    <a:bodyPr/>
                    <a:lstStyle/>
                    <a:p>
                      <a:r>
                        <a:rPr lang="el-GR" sz="1800"/>
                        <a:t>1. Συγκέντρωση στολής και παπουτσιών.</a:t>
                      </a:r>
                      <a:br>
                        <a:rPr lang="el-GR" sz="1800"/>
                      </a:br>
                      <a:r>
                        <a:rPr lang="el-GR" sz="1800"/>
                        <a:t>2. Φόρεμα φανέλας και σορτς.</a:t>
                      </a:r>
                      <a:br>
                        <a:rPr lang="el-GR" sz="1800"/>
                      </a:br>
                      <a:r>
                        <a:rPr lang="el-GR" sz="1800"/>
                        <a:t>3. Φόρεμα κάλτσας.</a:t>
                      </a:r>
                      <a:br>
                        <a:rPr lang="el-GR" sz="1800"/>
                      </a:br>
                      <a:r>
                        <a:rPr lang="el-GR" sz="1800"/>
                        <a:t>4. Δέσιμο παπουτσιών.</a:t>
                      </a:r>
                    </a:p>
                  </a:txBody>
                  <a:tcPr marL="46256" marR="46256" marT="23128" marB="23128" anchor="ctr">
                    <a:lnL>
                      <a:noFill/>
                    </a:lnL>
                    <a:lnR>
                      <a:noFill/>
                    </a:lnR>
                    <a:lnT>
                      <a:noFill/>
                    </a:lnT>
                    <a:lnB>
                      <a:noFill/>
                    </a:lnB>
                  </a:tcPr>
                </a:tc>
                <a:extLst>
                  <a:ext uri="{0D108BD9-81ED-4DB2-BD59-A6C34878D82A}">
                    <a16:rowId xmlns:a16="http://schemas.microsoft.com/office/drawing/2014/main" val="4187588119"/>
                  </a:ext>
                </a:extLst>
              </a:tr>
              <a:tr h="1303804">
                <a:tc>
                  <a:txBody>
                    <a:bodyPr/>
                    <a:lstStyle/>
                    <a:p>
                      <a:r>
                        <a:rPr lang="el-GR" sz="1800" b="1"/>
                        <a:t>Εργαλεία και υλικά</a:t>
                      </a:r>
                      <a:endParaRPr lang="el-GR" sz="1800"/>
                    </a:p>
                  </a:txBody>
                  <a:tcPr marL="46256" marR="46256" marT="23128" marB="23128" anchor="ctr">
                    <a:lnL>
                      <a:noFill/>
                    </a:lnL>
                    <a:lnR>
                      <a:noFill/>
                    </a:lnR>
                    <a:lnT>
                      <a:noFill/>
                    </a:lnT>
                    <a:lnB>
                      <a:noFill/>
                    </a:lnB>
                  </a:tcPr>
                </a:tc>
                <a:tc>
                  <a:txBody>
                    <a:bodyPr/>
                    <a:lstStyle/>
                    <a:p>
                      <a:r>
                        <a:rPr lang="el-GR" sz="1800"/>
                        <a:t>- Ποδοσφαιρική φανέλα.</a:t>
                      </a:r>
                      <a:br>
                        <a:rPr lang="el-GR" sz="1800"/>
                      </a:br>
                      <a:r>
                        <a:rPr lang="el-GR" sz="1800"/>
                        <a:t>- Σορτς.</a:t>
                      </a:r>
                      <a:br>
                        <a:rPr lang="el-GR" sz="1800"/>
                      </a:br>
                      <a:r>
                        <a:rPr lang="el-GR" sz="1800"/>
                        <a:t>- Κάλτσες.</a:t>
                      </a:r>
                      <a:br>
                        <a:rPr lang="el-GR" sz="1800"/>
                      </a:br>
                      <a:r>
                        <a:rPr lang="el-GR" sz="1800"/>
                        <a:t>- Ποδοσφαιρικά παπούτσια.</a:t>
                      </a:r>
                      <a:br>
                        <a:rPr lang="el-GR" sz="1800"/>
                      </a:br>
                      <a:r>
                        <a:rPr lang="el-GR" sz="1800"/>
                        <a:t>- Κορδόνια (ως πρόσθετο στοιχείο).</a:t>
                      </a:r>
                    </a:p>
                  </a:txBody>
                  <a:tcPr marL="46256" marR="46256" marT="23128" marB="23128" anchor="ctr">
                    <a:lnL>
                      <a:noFill/>
                    </a:lnL>
                    <a:lnR>
                      <a:noFill/>
                    </a:lnR>
                    <a:lnT>
                      <a:noFill/>
                    </a:lnT>
                    <a:lnB>
                      <a:noFill/>
                    </a:lnB>
                  </a:tcPr>
                </a:tc>
                <a:extLst>
                  <a:ext uri="{0D108BD9-81ED-4DB2-BD59-A6C34878D82A}">
                    <a16:rowId xmlns:a16="http://schemas.microsoft.com/office/drawing/2014/main" val="2201361404"/>
                  </a:ext>
                </a:extLst>
              </a:tr>
              <a:tr h="560757">
                <a:tc>
                  <a:txBody>
                    <a:bodyPr/>
                    <a:lstStyle/>
                    <a:p>
                      <a:r>
                        <a:rPr lang="el-GR" sz="1800" b="1"/>
                        <a:t>Περιβαλλοντικές συνθήκες</a:t>
                      </a:r>
                      <a:endParaRPr lang="el-GR" sz="1800"/>
                    </a:p>
                  </a:txBody>
                  <a:tcPr marL="46256" marR="46256" marT="23128" marB="23128" anchor="ctr">
                    <a:lnL>
                      <a:noFill/>
                    </a:lnL>
                    <a:lnR>
                      <a:noFill/>
                    </a:lnR>
                    <a:lnT>
                      <a:noFill/>
                    </a:lnT>
                    <a:lnB>
                      <a:noFill/>
                    </a:lnB>
                  </a:tcPr>
                </a:tc>
                <a:tc>
                  <a:txBody>
                    <a:bodyPr/>
                    <a:lstStyle/>
                    <a:p>
                      <a:r>
                        <a:rPr lang="el-GR" sz="1800"/>
                        <a:t>- Κατάλληλος φωτισμός για εύκολη ορατότητα.</a:t>
                      </a:r>
                      <a:br>
                        <a:rPr lang="el-GR" sz="1800"/>
                      </a:br>
                      <a:r>
                        <a:rPr lang="el-GR" sz="1800"/>
                        <a:t>- Χώρος για να καθίσει ή να σταθεί κατά το ντύσιμο.</a:t>
                      </a:r>
                    </a:p>
                  </a:txBody>
                  <a:tcPr marL="46256" marR="46256" marT="23128" marB="23128" anchor="ctr">
                    <a:lnL>
                      <a:noFill/>
                    </a:lnL>
                    <a:lnR>
                      <a:noFill/>
                    </a:lnR>
                    <a:lnT>
                      <a:noFill/>
                    </a:lnT>
                    <a:lnB>
                      <a:noFill/>
                    </a:lnB>
                  </a:tcPr>
                </a:tc>
                <a:extLst>
                  <a:ext uri="{0D108BD9-81ED-4DB2-BD59-A6C34878D82A}">
                    <a16:rowId xmlns:a16="http://schemas.microsoft.com/office/drawing/2014/main" val="3314288714"/>
                  </a:ext>
                </a:extLst>
              </a:tr>
              <a:tr h="547043">
                <a:tc>
                  <a:txBody>
                    <a:bodyPr/>
                    <a:lstStyle/>
                    <a:p>
                      <a:r>
                        <a:rPr lang="el-GR" sz="1800" b="1"/>
                        <a:t>Σωματικές απαιτήσεις</a:t>
                      </a:r>
                      <a:endParaRPr lang="el-GR" sz="1800"/>
                    </a:p>
                  </a:txBody>
                  <a:tcPr marL="46256" marR="46256" marT="23128" marB="23128" anchor="ctr">
                    <a:lnL>
                      <a:noFill/>
                    </a:lnL>
                    <a:lnR>
                      <a:noFill/>
                    </a:lnR>
                    <a:lnT>
                      <a:noFill/>
                    </a:lnT>
                    <a:lnB>
                      <a:noFill/>
                    </a:lnB>
                  </a:tcPr>
                </a:tc>
                <a:tc>
                  <a:txBody>
                    <a:bodyPr/>
                    <a:lstStyle/>
                    <a:p>
                      <a:r>
                        <a:rPr lang="el-GR" sz="1800"/>
                        <a:t>- Μετακίνηση χεριών και ποδιών για φόρεμα.</a:t>
                      </a:r>
                      <a:br>
                        <a:rPr lang="el-GR" sz="1800"/>
                      </a:br>
                      <a:r>
                        <a:rPr lang="el-GR" sz="1800"/>
                        <a:t>- Σταθερότητα για να φορέσει τα παπούτσια.</a:t>
                      </a:r>
                    </a:p>
                  </a:txBody>
                  <a:tcPr marL="46256" marR="46256" marT="23128" marB="23128" anchor="ctr">
                    <a:lnL>
                      <a:noFill/>
                    </a:lnL>
                    <a:lnR>
                      <a:noFill/>
                    </a:lnR>
                    <a:lnT>
                      <a:noFill/>
                    </a:lnT>
                    <a:lnB>
                      <a:noFill/>
                    </a:lnB>
                  </a:tcPr>
                </a:tc>
                <a:extLst>
                  <a:ext uri="{0D108BD9-81ED-4DB2-BD59-A6C34878D82A}">
                    <a16:rowId xmlns:a16="http://schemas.microsoft.com/office/drawing/2014/main" val="3208506234"/>
                  </a:ext>
                </a:extLst>
              </a:tr>
              <a:tr h="560757">
                <a:tc>
                  <a:txBody>
                    <a:bodyPr/>
                    <a:lstStyle/>
                    <a:p>
                      <a:r>
                        <a:rPr lang="el-GR" sz="1400" b="1"/>
                        <a:t>Γνωστικές απαιτήσεις</a:t>
                      </a:r>
                      <a:endParaRPr lang="el-GR" sz="1400"/>
                    </a:p>
                  </a:txBody>
                  <a:tcPr marL="46256" marR="46256" marT="23128" marB="23128" anchor="ctr">
                    <a:lnL>
                      <a:noFill/>
                    </a:lnL>
                    <a:lnR>
                      <a:noFill/>
                    </a:lnR>
                    <a:lnT>
                      <a:noFill/>
                    </a:lnT>
                    <a:lnB>
                      <a:noFill/>
                    </a:lnB>
                  </a:tcPr>
                </a:tc>
                <a:tc>
                  <a:txBody>
                    <a:bodyPr/>
                    <a:lstStyle/>
                    <a:p>
                      <a:r>
                        <a:rPr lang="el-GR" sz="1400"/>
                        <a:t>- Κατανόηση της σειράς των βημάτων (π.χ., κάλτσες πριν τα παπούτσια).</a:t>
                      </a:r>
                      <a:br>
                        <a:rPr lang="el-GR" sz="1400"/>
                      </a:br>
                      <a:r>
                        <a:rPr lang="el-GR" sz="1400"/>
                        <a:t>- Συγκέντρωση για σωστή εκτέλεση.</a:t>
                      </a:r>
                    </a:p>
                  </a:txBody>
                  <a:tcPr marL="46256" marR="46256" marT="23128" marB="23128" anchor="ctr">
                    <a:lnL>
                      <a:noFill/>
                    </a:lnL>
                    <a:lnR>
                      <a:noFill/>
                    </a:lnR>
                    <a:lnT>
                      <a:noFill/>
                    </a:lnT>
                    <a:lnB>
                      <a:noFill/>
                    </a:lnB>
                  </a:tcPr>
                </a:tc>
                <a:extLst>
                  <a:ext uri="{0D108BD9-81ED-4DB2-BD59-A6C34878D82A}">
                    <a16:rowId xmlns:a16="http://schemas.microsoft.com/office/drawing/2014/main" val="3554008946"/>
                  </a:ext>
                </a:extLst>
              </a:tr>
              <a:tr h="560757">
                <a:tc>
                  <a:txBody>
                    <a:bodyPr/>
                    <a:lstStyle/>
                    <a:p>
                      <a:r>
                        <a:rPr lang="el-GR" sz="1400" b="1"/>
                        <a:t>Πιθανά εμπόδια</a:t>
                      </a:r>
                      <a:endParaRPr lang="el-GR" sz="1400"/>
                    </a:p>
                  </a:txBody>
                  <a:tcPr marL="46256" marR="46256" marT="23128" marB="23128" anchor="ctr">
                    <a:lnL>
                      <a:noFill/>
                    </a:lnL>
                    <a:lnR>
                      <a:noFill/>
                    </a:lnR>
                    <a:lnT>
                      <a:noFill/>
                    </a:lnT>
                    <a:lnB>
                      <a:noFill/>
                    </a:lnB>
                  </a:tcPr>
                </a:tc>
                <a:tc>
                  <a:txBody>
                    <a:bodyPr/>
                    <a:lstStyle/>
                    <a:p>
                      <a:r>
                        <a:rPr lang="el-GR" sz="1400"/>
                        <a:t>- Λάθος τοποθέτηση ρούχων ή παπουτσιών.</a:t>
                      </a:r>
                      <a:br>
                        <a:rPr lang="el-GR" sz="1400"/>
                      </a:br>
                      <a:r>
                        <a:rPr lang="el-GR" sz="1400"/>
                        <a:t>- Δυσκολία στη χρήση των χεριών για δέσιμο κορδονιών.</a:t>
                      </a:r>
                    </a:p>
                  </a:txBody>
                  <a:tcPr marL="46256" marR="46256" marT="23128" marB="23128" anchor="ctr">
                    <a:lnL>
                      <a:noFill/>
                    </a:lnL>
                    <a:lnR>
                      <a:noFill/>
                    </a:lnR>
                    <a:lnT>
                      <a:noFill/>
                    </a:lnT>
                    <a:lnB>
                      <a:noFill/>
                    </a:lnB>
                  </a:tcPr>
                </a:tc>
                <a:extLst>
                  <a:ext uri="{0D108BD9-81ED-4DB2-BD59-A6C34878D82A}">
                    <a16:rowId xmlns:a16="http://schemas.microsoft.com/office/drawing/2014/main" val="2901913103"/>
                  </a:ext>
                </a:extLst>
              </a:tr>
              <a:tr h="560757">
                <a:tc>
                  <a:txBody>
                    <a:bodyPr/>
                    <a:lstStyle/>
                    <a:p>
                      <a:r>
                        <a:rPr lang="el-GR" sz="1400" b="1"/>
                        <a:t>Τελικό αποτέλεσμα</a:t>
                      </a:r>
                      <a:endParaRPr lang="el-GR" sz="1400"/>
                    </a:p>
                  </a:txBody>
                  <a:tcPr marL="46256" marR="46256" marT="23128" marB="23128" anchor="ctr">
                    <a:lnL>
                      <a:noFill/>
                    </a:lnL>
                    <a:lnR>
                      <a:noFill/>
                    </a:lnR>
                    <a:lnT>
                      <a:noFill/>
                    </a:lnT>
                    <a:lnB>
                      <a:noFill/>
                    </a:lnB>
                  </a:tcPr>
                </a:tc>
                <a:tc>
                  <a:txBody>
                    <a:bodyPr/>
                    <a:lstStyle/>
                    <a:p>
                      <a:r>
                        <a:rPr lang="el-GR" sz="1400" dirty="0"/>
                        <a:t>Ο χρήστης είναι πλήρως ντυμένος και έτοιμος για συμμετοχή στην ποδοσφαιρική δραστηριότητα.</a:t>
                      </a:r>
                    </a:p>
                  </a:txBody>
                  <a:tcPr marL="46256" marR="46256" marT="23128" marB="23128" anchor="ctr">
                    <a:lnL>
                      <a:noFill/>
                    </a:lnL>
                    <a:lnR>
                      <a:noFill/>
                    </a:lnR>
                    <a:lnT>
                      <a:noFill/>
                    </a:lnT>
                    <a:lnB>
                      <a:noFill/>
                    </a:lnB>
                  </a:tcPr>
                </a:tc>
                <a:extLst>
                  <a:ext uri="{0D108BD9-81ED-4DB2-BD59-A6C34878D82A}">
                    <a16:rowId xmlns:a16="http://schemas.microsoft.com/office/drawing/2014/main" val="3918997540"/>
                  </a:ext>
                </a:extLst>
              </a:tr>
            </a:tbl>
          </a:graphicData>
        </a:graphic>
      </p:graphicFrame>
      <p:sp>
        <p:nvSpPr>
          <p:cNvPr id="5" name="Rectangle 1">
            <a:extLst>
              <a:ext uri="{FF2B5EF4-FFF2-40B4-BE49-F238E27FC236}">
                <a16:creationId xmlns:a16="http://schemas.microsoft.com/office/drawing/2014/main" id="{E925D1CF-1F6C-4FB0-9CFD-E12B81124CFE}"/>
              </a:ext>
            </a:extLst>
          </p:cNvPr>
          <p:cNvSpPr>
            <a:spLocks noChangeArrowheads="1"/>
          </p:cNvSpPr>
          <p:nvPr/>
        </p:nvSpPr>
        <p:spPr bwMode="auto">
          <a:xfrm>
            <a:off x="0" y="-59023"/>
            <a:ext cx="18159775"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800" b="1" i="0" u="none" strike="noStrike" cap="none" normalizeH="0" baseline="0" dirty="0">
                <a:ln>
                  <a:noFill/>
                </a:ln>
                <a:solidFill>
                  <a:schemeClr val="tx1"/>
                </a:solidFill>
                <a:effectLst/>
                <a:latin typeface="Arial" panose="020B0604020202020204" pitchFamily="34" charset="0"/>
              </a:rPr>
              <a:t>Πίνακας 2: Ανάλυση Δραστηριότητας</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0" i="1" u="none" strike="noStrike" cap="none" normalizeH="0" baseline="0" dirty="0">
                <a:ln>
                  <a:noFill/>
                </a:ln>
                <a:solidFill>
                  <a:schemeClr val="tx1"/>
                </a:solidFill>
                <a:effectLst/>
                <a:latin typeface="Arial" panose="020B0604020202020204" pitchFamily="34" charset="0"/>
              </a:rPr>
              <a:t>(Εστίαση στη δραστηριότητα γενικά – Φόρεμα στολής και παπουτσιών ποδοσφαίρου</a:t>
            </a:r>
            <a:r>
              <a:rPr kumimoji="0" lang="el-GR" altLang="el-GR" sz="800" b="0" i="1" u="none" strike="noStrike" cap="none" normalizeH="0" baseline="0" dirty="0">
                <a:ln>
                  <a:noFill/>
                </a:ln>
                <a:solidFill>
                  <a:schemeClr val="tx1"/>
                </a:solidFill>
                <a:effectLst/>
                <a:latin typeface="Arial" panose="020B0604020202020204" pitchFamily="34" charset="0"/>
              </a:rPr>
              <a:t>)</a:t>
            </a: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09770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6B9FE2-73F2-409F-A031-57D3C45B00C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5F743F2-CD3F-4586-82A7-057ED94B164D}"/>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1877637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2800" b="1" dirty="0"/>
              <a:t>Σχετικά με τις σωματικές δομές και λειτουργίες</a:t>
            </a:r>
          </a:p>
        </p:txBody>
      </p:sp>
      <p:sp>
        <p:nvSpPr>
          <p:cNvPr id="3" name="2 - Θέση περιεχομένου"/>
          <p:cNvSpPr>
            <a:spLocks noGrp="1"/>
          </p:cNvSpPr>
          <p:nvPr>
            <p:ph sz="quarter" idx="1"/>
          </p:nvPr>
        </p:nvSpPr>
        <p:spPr>
          <a:xfrm>
            <a:off x="2136775" y="1600200"/>
            <a:ext cx="8153400" cy="4686300"/>
          </a:xfrm>
          <a:solidFill>
            <a:schemeClr val="accent2">
              <a:lumMod val="75000"/>
            </a:schemeClr>
          </a:solidFill>
        </p:spPr>
        <p:txBody>
          <a:bodyPr/>
          <a:lstStyle/>
          <a:p>
            <a:pPr algn="just">
              <a:buClr>
                <a:schemeClr val="bg1"/>
              </a:buClr>
              <a:defRPr/>
            </a:pPr>
            <a:r>
              <a:rPr lang="el-GR" dirty="0">
                <a:solidFill>
                  <a:schemeClr val="bg1"/>
                </a:solidFill>
              </a:rPr>
              <a:t>Απουσία, περιορισμός στις σωματικές λειτουργίες και δομές οφείλεται σε ασθένεια, στέρηση, ανικανότητα ή σε άλλες αρνητικές εμπειρίες ζωής</a:t>
            </a:r>
          </a:p>
          <a:p>
            <a:pPr algn="just">
              <a:buClr>
                <a:schemeClr val="bg1"/>
              </a:buClr>
              <a:defRPr/>
            </a:pPr>
            <a:r>
              <a:rPr lang="el-GR" dirty="0">
                <a:solidFill>
                  <a:schemeClr val="bg1"/>
                </a:solidFill>
              </a:rPr>
              <a:t>Οι σωματικές λειτουργίες και δομές επηρεάζουν τις δεξιότητες εκτέλεσης και κατά συνέπεια την εκτέλεση έργου του ατόμου</a:t>
            </a:r>
          </a:p>
          <a:p>
            <a:pPr algn="just">
              <a:buClr>
                <a:schemeClr val="bg1"/>
              </a:buClr>
              <a:defRPr/>
            </a:pPr>
            <a:r>
              <a:rPr lang="el-GR" dirty="0">
                <a:solidFill>
                  <a:schemeClr val="bg1"/>
                </a:solidFill>
              </a:rPr>
              <a:t>Οι σωματικές λειτουργίες και δομές επηρεάζονται και αυτές από τις δεξιότητες εκτέλεσης, τα μοτίβα εκτέλεσης, τα πλαίσια και τα περιβάλλοντα αλλά και από την ίδια την εμπειρία έργου</a:t>
            </a:r>
            <a:r>
              <a:rPr lang="el-GR"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3600" b="1" dirty="0"/>
              <a:t>Μοτίβα Εκτέλεσης Έργου</a:t>
            </a:r>
            <a:endParaRPr lang="el-GR" sz="3600" dirty="0"/>
          </a:p>
        </p:txBody>
      </p:sp>
      <p:sp>
        <p:nvSpPr>
          <p:cNvPr id="206851" name="2 - Θέση περιεχομένου"/>
          <p:cNvSpPr>
            <a:spLocks noGrp="1"/>
          </p:cNvSpPr>
          <p:nvPr>
            <p:ph sz="quarter" idx="1"/>
          </p:nvPr>
        </p:nvSpPr>
        <p:spPr>
          <a:xfrm>
            <a:off x="2136776" y="1600200"/>
            <a:ext cx="3743325" cy="4495800"/>
          </a:xfrm>
          <a:solidFill>
            <a:schemeClr val="accent2">
              <a:lumMod val="75000"/>
            </a:schemeClr>
          </a:solidFill>
        </p:spPr>
        <p:txBody>
          <a:bodyPr/>
          <a:lstStyle/>
          <a:p>
            <a:pPr>
              <a:buClr>
                <a:schemeClr val="bg1"/>
              </a:buClr>
              <a:defRPr/>
            </a:pPr>
            <a:r>
              <a:rPr lang="el-GR" sz="3600">
                <a:solidFill>
                  <a:schemeClr val="bg1"/>
                </a:solidFill>
              </a:rPr>
              <a:t>Συνήθειες</a:t>
            </a:r>
          </a:p>
          <a:p>
            <a:pPr>
              <a:buClr>
                <a:schemeClr val="bg1"/>
              </a:buClr>
              <a:defRPr/>
            </a:pPr>
            <a:r>
              <a:rPr lang="el-GR" sz="3600">
                <a:solidFill>
                  <a:schemeClr val="bg1"/>
                </a:solidFill>
              </a:rPr>
              <a:t>Ρουτίνες</a:t>
            </a:r>
          </a:p>
          <a:p>
            <a:pPr>
              <a:buClr>
                <a:schemeClr val="bg1"/>
              </a:buClr>
              <a:defRPr/>
            </a:pPr>
            <a:r>
              <a:rPr lang="el-GR" sz="3600">
                <a:solidFill>
                  <a:schemeClr val="bg1"/>
                </a:solidFill>
              </a:rPr>
              <a:t>Τελετουργίες</a:t>
            </a:r>
          </a:p>
          <a:p>
            <a:pPr>
              <a:buClr>
                <a:schemeClr val="bg1"/>
              </a:buClr>
              <a:defRPr/>
            </a:pPr>
            <a:r>
              <a:rPr lang="el-GR" sz="3600">
                <a:solidFill>
                  <a:schemeClr val="bg1"/>
                </a:solidFill>
              </a:rPr>
              <a:t>Ρόλους</a:t>
            </a:r>
          </a:p>
          <a:p>
            <a:pPr>
              <a:defRPr/>
            </a:pP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3887788" cy="990600"/>
          </a:xfrm>
          <a:solidFill>
            <a:schemeClr val="accent1">
              <a:lumMod val="40000"/>
              <a:lumOff val="60000"/>
            </a:schemeClr>
          </a:solidFill>
        </p:spPr>
        <p:txBody>
          <a:bodyPr/>
          <a:lstStyle/>
          <a:p>
            <a:pPr algn="ctr">
              <a:defRPr/>
            </a:pPr>
            <a:r>
              <a:rPr lang="el-GR" sz="3200" b="1" dirty="0"/>
              <a:t>Συνήθειες</a:t>
            </a:r>
            <a:r>
              <a:rPr lang="el-GR" sz="3200" dirty="0"/>
              <a:t> </a:t>
            </a:r>
            <a:r>
              <a:rPr lang="el-GR" sz="3200" b="1" dirty="0"/>
              <a:t>(</a:t>
            </a:r>
            <a:r>
              <a:rPr lang="en-US" sz="3200" b="1" dirty="0"/>
              <a:t>habits</a:t>
            </a:r>
            <a:r>
              <a:rPr lang="el-GR" sz="3200" b="1" dirty="0"/>
              <a:t>)</a:t>
            </a:r>
          </a:p>
        </p:txBody>
      </p:sp>
      <p:sp>
        <p:nvSpPr>
          <p:cNvPr id="3" name="2 - Θέση περιεχομένου"/>
          <p:cNvSpPr>
            <a:spLocks noGrp="1"/>
          </p:cNvSpPr>
          <p:nvPr>
            <p:ph sz="quarter" idx="1"/>
          </p:nvPr>
        </p:nvSpPr>
        <p:spPr>
          <a:xfrm>
            <a:off x="2136775" y="1214438"/>
            <a:ext cx="8153400" cy="5472112"/>
          </a:xfrm>
          <a:solidFill>
            <a:schemeClr val="accent2">
              <a:lumMod val="75000"/>
            </a:schemeClr>
          </a:solidFill>
          <a:ln>
            <a:solidFill>
              <a:schemeClr val="accent2"/>
            </a:solidFill>
          </a:ln>
        </p:spPr>
        <p:txBody>
          <a:bodyPr/>
          <a:lstStyle/>
          <a:p>
            <a:pPr algn="just">
              <a:buClr>
                <a:schemeClr val="bg1"/>
              </a:buClr>
              <a:defRPr/>
            </a:pPr>
            <a:r>
              <a:rPr lang="el-GR" dirty="0">
                <a:solidFill>
                  <a:schemeClr val="bg1"/>
                </a:solidFill>
              </a:rPr>
              <a:t>Συγκεκριμένες, αυτόματες, επαναλαμβανόμενες συμπεριφορές που επιδέχονται ελάχιστη τροποποίηση</a:t>
            </a:r>
          </a:p>
          <a:p>
            <a:pPr algn="just">
              <a:buClr>
                <a:schemeClr val="bg1"/>
              </a:buClr>
              <a:defRPr/>
            </a:pPr>
            <a:r>
              <a:rPr lang="el-GR" dirty="0">
                <a:solidFill>
                  <a:schemeClr val="bg1"/>
                </a:solidFill>
              </a:rPr>
              <a:t>Οι καθημερινές συνήθειες δημιουργούνται επαναλαμβάνοντας σταθερά και με τον ίδιο τρόπο την ίδια ενέργεια, δραστηριότητα, έργο ή ρουτίνα. </a:t>
            </a:r>
          </a:p>
          <a:p>
            <a:pPr algn="just">
              <a:buClr>
                <a:schemeClr val="bg1"/>
              </a:buClr>
              <a:defRPr/>
            </a:pPr>
            <a:r>
              <a:rPr lang="el-GR" sz="2800" dirty="0">
                <a:solidFill>
                  <a:schemeClr val="bg1"/>
                </a:solidFill>
              </a:rPr>
              <a:t>Υπάρχουν ωφέλιμες και βλαπτικές για την υγεία μας συνήθειες</a:t>
            </a:r>
          </a:p>
        </p:txBody>
      </p:sp>
      <p:sp>
        <p:nvSpPr>
          <p:cNvPr id="176132" name="AutoShape 5" descr="Αποτέλεσμα εικόνας για habits"/>
          <p:cNvSpPr>
            <a:spLocks noChangeAspect="1" noChangeArrowheads="1"/>
          </p:cNvSpPr>
          <p:nvPr/>
        </p:nvSpPr>
        <p:spPr bwMode="auto">
          <a:xfrm>
            <a:off x="1679575" y="-144463"/>
            <a:ext cx="304800" cy="304801"/>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4103688" cy="990600"/>
          </a:xfrm>
          <a:solidFill>
            <a:schemeClr val="accent1">
              <a:lumMod val="40000"/>
              <a:lumOff val="60000"/>
            </a:schemeClr>
          </a:solidFill>
        </p:spPr>
        <p:txBody>
          <a:bodyPr/>
          <a:lstStyle/>
          <a:p>
            <a:pPr algn="ctr">
              <a:defRPr/>
            </a:pPr>
            <a:r>
              <a:rPr lang="el-GR" sz="3200" b="1" dirty="0"/>
              <a:t>Ρουτίνες (</a:t>
            </a:r>
            <a:r>
              <a:rPr lang="en-US" sz="3200" b="1" dirty="0"/>
              <a:t>routines</a:t>
            </a:r>
            <a:r>
              <a:rPr lang="el-GR" sz="3200" b="1" dirty="0"/>
              <a:t>)</a:t>
            </a:r>
          </a:p>
        </p:txBody>
      </p:sp>
      <p:sp>
        <p:nvSpPr>
          <p:cNvPr id="3" name="2 - Θέση περιεχομένου"/>
          <p:cNvSpPr>
            <a:spLocks noGrp="1"/>
          </p:cNvSpPr>
          <p:nvPr>
            <p:ph sz="quarter" idx="1"/>
          </p:nvPr>
        </p:nvSpPr>
        <p:spPr>
          <a:xfrm>
            <a:off x="2063750" y="2173288"/>
            <a:ext cx="8153400" cy="449580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Υψηλού επιπέδου συνήθειες που περιλαμβάνουν συνδυασμό και διαδοχή ενεργειών, δραστηριοτήτων και έργων </a:t>
            </a:r>
          </a:p>
          <a:p>
            <a:pPr algn="just">
              <a:buClr>
                <a:schemeClr val="bg1"/>
              </a:buClr>
              <a:buFont typeface="Wingdings" pitchFamily="2" charset="2"/>
              <a:buChar char="Ø"/>
              <a:defRPr/>
            </a:pPr>
            <a:r>
              <a:rPr lang="el-GR" sz="2400" dirty="0">
                <a:solidFill>
                  <a:schemeClr val="bg1"/>
                </a:solidFill>
              </a:rPr>
              <a:t>Παρέχουν δομή και οργάνωση στην καθημερινή ζωή των ατόμων </a:t>
            </a:r>
          </a:p>
          <a:p>
            <a:pPr algn="just">
              <a:buClr>
                <a:schemeClr val="bg1"/>
              </a:buClr>
              <a:buFont typeface="Wingdings" pitchFamily="2" charset="2"/>
              <a:buChar char="Ø"/>
              <a:defRPr/>
            </a:pPr>
            <a:r>
              <a:rPr lang="el-GR" sz="2400" dirty="0">
                <a:solidFill>
                  <a:schemeClr val="bg1"/>
                </a:solidFill>
              </a:rPr>
              <a:t>Οι περισσότεροι άνθρωποι αναπτύσσουν ρουτίνες που τους βοηθούν να «κινηθούν» ικανοποιητικά μέσα στο χρόνο και στο χώρο της καθημερινής τους ζωής</a:t>
            </a:r>
          </a:p>
          <a:p>
            <a:pPr algn="just">
              <a:buClr>
                <a:schemeClr val="bg1"/>
              </a:buClr>
              <a:buFont typeface="Wingdings" pitchFamily="2" charset="2"/>
              <a:buChar char="Ø"/>
              <a:defRPr/>
            </a:pPr>
            <a:r>
              <a:rPr lang="el-GR" sz="2400" dirty="0">
                <a:solidFill>
                  <a:schemeClr val="bg1"/>
                </a:solidFill>
              </a:rPr>
              <a:t>Παράδειγμα: η πρωινή ρουτίνα που περιλαμβάνει  ασκήσεις, πρωινό με τα απαραίτητα διατροφικά στοιχεία και μετά δουλειά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8" name="1 - Τίτλος"/>
          <p:cNvSpPr>
            <a:spLocks noGrp="1"/>
          </p:cNvSpPr>
          <p:nvPr>
            <p:ph type="title"/>
          </p:nvPr>
        </p:nvSpPr>
        <p:spPr>
          <a:xfrm>
            <a:off x="2136775" y="228600"/>
            <a:ext cx="8153400" cy="990600"/>
          </a:xfrm>
        </p:spPr>
        <p:txBody>
          <a:bodyPr/>
          <a:lstStyle/>
          <a:p>
            <a:endParaRPr lang="el-GR"/>
          </a:p>
        </p:txBody>
      </p:sp>
      <p:sp>
        <p:nvSpPr>
          <p:cNvPr id="3" name="2 - Θέση περιεχομένου"/>
          <p:cNvSpPr>
            <a:spLocks noGrp="1"/>
          </p:cNvSpPr>
          <p:nvPr>
            <p:ph sz="quarter" idx="1"/>
          </p:nvPr>
        </p:nvSpPr>
        <p:spPr>
          <a:xfrm>
            <a:off x="2208213" y="1844675"/>
            <a:ext cx="7416800" cy="4032250"/>
          </a:xfrm>
          <a:solidFill>
            <a:schemeClr val="accent2">
              <a:lumMod val="75000"/>
            </a:schemeClr>
          </a:solidFill>
        </p:spPr>
        <p:txBody>
          <a:bodyPr/>
          <a:lstStyle/>
          <a:p>
            <a:pPr algn="just">
              <a:defRPr/>
            </a:pPr>
            <a:r>
              <a:rPr lang="en-US" sz="2800" dirty="0">
                <a:solidFill>
                  <a:schemeClr val="bg1"/>
                </a:solidFill>
              </a:rPr>
              <a:t>A</a:t>
            </a:r>
            <a:r>
              <a:rPr lang="el-GR" sz="2800" dirty="0" err="1">
                <a:solidFill>
                  <a:schemeClr val="bg1"/>
                </a:solidFill>
              </a:rPr>
              <a:t>πουσία</a:t>
            </a:r>
            <a:r>
              <a:rPr lang="el-GR" sz="2800" dirty="0">
                <a:solidFill>
                  <a:schemeClr val="bg1"/>
                </a:solidFill>
              </a:rPr>
              <a:t> ρουτινών σε άτομα με διαταραχές, θέτει τα άτομα σε κίνδυνο ανάπτυξης περαιτέρω σωματικών και συναισθηματικών διαταραχών όπως κατάθλιψης ή διαταραχών ύπνου</a:t>
            </a:r>
          </a:p>
          <a:p>
            <a:pPr algn="just">
              <a:defRPr/>
            </a:pPr>
            <a:r>
              <a:rPr lang="el-GR" sz="2800" dirty="0">
                <a:solidFill>
                  <a:schemeClr val="bg1"/>
                </a:solidFill>
              </a:rPr>
              <a:t> Οι ρουτίνες έργων μπορεί να έχουν ωφέλιμες και βλαπτικές συνέπειες στην καθημερινότητα και υγεία του ατόμου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6" y="228600"/>
            <a:ext cx="7343775" cy="990600"/>
          </a:xfrm>
          <a:solidFill>
            <a:schemeClr val="accent1">
              <a:lumMod val="40000"/>
              <a:lumOff val="60000"/>
            </a:schemeClr>
          </a:solidFill>
        </p:spPr>
        <p:txBody>
          <a:bodyPr/>
          <a:lstStyle/>
          <a:p>
            <a:pPr algn="ctr">
              <a:defRPr/>
            </a:pPr>
            <a:r>
              <a:rPr lang="el-GR" sz="3600" b="1" dirty="0"/>
              <a:t>Τελετουργίες (</a:t>
            </a:r>
            <a:r>
              <a:rPr lang="en-US" sz="3600" b="1" dirty="0"/>
              <a:t>rituals)</a:t>
            </a:r>
            <a:endParaRPr lang="el-GR" sz="3600" b="1" dirty="0"/>
          </a:p>
        </p:txBody>
      </p:sp>
      <p:sp>
        <p:nvSpPr>
          <p:cNvPr id="3" name="2 - Θέση περιεχομένου"/>
          <p:cNvSpPr>
            <a:spLocks noGrp="1"/>
          </p:cNvSpPr>
          <p:nvPr>
            <p:ph sz="quarter" idx="1"/>
          </p:nvPr>
        </p:nvSpPr>
        <p:spPr>
          <a:xfrm>
            <a:off x="2095500" y="1957388"/>
            <a:ext cx="8123238" cy="4495800"/>
          </a:xfrm>
          <a:solidFill>
            <a:schemeClr val="accent2">
              <a:lumMod val="75000"/>
            </a:schemeClr>
          </a:solidFill>
        </p:spPr>
        <p:txBody>
          <a:bodyPr>
            <a:normAutofit lnSpcReduction="10000"/>
          </a:bodyPr>
          <a:lstStyle/>
          <a:p>
            <a:pPr algn="just">
              <a:defRPr/>
            </a:pPr>
            <a:r>
              <a:rPr lang="el-GR" sz="2000" dirty="0">
                <a:solidFill>
                  <a:schemeClr val="bg1"/>
                </a:solidFill>
              </a:rPr>
              <a:t>Συμβολικές δράσεις με πνευματικό, πολιτισμικό και κοινωνικό νόημα</a:t>
            </a:r>
          </a:p>
          <a:p>
            <a:pPr algn="just">
              <a:defRPr/>
            </a:pPr>
            <a:r>
              <a:rPr lang="el-GR" sz="2000" dirty="0">
                <a:solidFill>
                  <a:schemeClr val="bg1"/>
                </a:solidFill>
              </a:rPr>
              <a:t>Διαφέρουν από τις ρουτίνες ως προς το ότι περιέχουν ισχυρά στοιχεία συμβολισμού και συχνά αποτελούν αντανάκλαση της κουλτούρας του ατόμου</a:t>
            </a:r>
          </a:p>
          <a:p>
            <a:pPr algn="just">
              <a:defRPr/>
            </a:pPr>
            <a:r>
              <a:rPr lang="el-GR" sz="2000" dirty="0">
                <a:solidFill>
                  <a:schemeClr val="bg1"/>
                </a:solidFill>
              </a:rPr>
              <a:t>Παραδείγματα: θρησκευτικές δραστηριότητες όπως το βάπτισμα, η παρακολούθηση λειτουργιών της μεγάλης εβδομάδας κατά την περίοδο του Πάσχα, οι παρελάσεις ή οι αποφοιτήσεις από τα σχολεία</a:t>
            </a:r>
          </a:p>
          <a:p>
            <a:pPr algn="just">
              <a:defRPr/>
            </a:pPr>
            <a:r>
              <a:rPr lang="el-GR" sz="2000" dirty="0">
                <a:solidFill>
                  <a:schemeClr val="bg1"/>
                </a:solidFill>
              </a:rPr>
              <a:t>Συνήθως είναι ομαδικές δραστηριότητες αλλά μπορεί να είναι και ατομικές όπως η καθημερινή προσευχή ενός ατόμου</a:t>
            </a:r>
          </a:p>
          <a:p>
            <a:pPr algn="just">
              <a:defRPr/>
            </a:pPr>
            <a:r>
              <a:rPr lang="el-GR" sz="2000" dirty="0">
                <a:solidFill>
                  <a:schemeClr val="bg1"/>
                </a:solidFill>
              </a:rPr>
              <a:t>Οι τελετουργίες προσφέρουν στα άτομα μια ευκαιρία να αποκτήσουν μια αίσθηση νοήματος στη ζωή, συνεισφέρουν στην ταυτότητα του ατόμου και ενισχύουν τις αξίες και τις πεποιθήσεις του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theme/theme1.xml><?xml version="1.0" encoding="utf-8"?>
<a:theme xmlns:a="http://schemas.openxmlformats.org/drawingml/2006/main" name="ΙΧΝΟΣ ΑΤΜΟΥ">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ΙΧΝΟΣ ΑΤΜΟΥ</Template>
  <TotalTime>137</TotalTime>
  <Words>2730</Words>
  <Application>Microsoft Office PowerPoint</Application>
  <PresentationFormat>Ευρεία οθόνη</PresentationFormat>
  <Paragraphs>197</Paragraphs>
  <Slides>32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32</vt:i4>
      </vt:variant>
    </vt:vector>
  </HeadingPairs>
  <TitlesOfParts>
    <vt:vector size="36" baseType="lpstr">
      <vt:lpstr>Arial</vt:lpstr>
      <vt:lpstr>Century Gothic</vt:lpstr>
      <vt:lpstr>Wingdings</vt:lpstr>
      <vt:lpstr>ΙΧΝΟΣ ΑΤΜΟΥ</vt:lpstr>
      <vt:lpstr>Παρουσίαση του PowerPoint</vt:lpstr>
      <vt:lpstr>Διαφορές μεταξύ σωματικών λειτουργιών και δεξιοτήτων εκτέλεσης </vt:lpstr>
      <vt:lpstr>Σωματικές Δομές</vt:lpstr>
      <vt:lpstr>Σχετικά με τις σωματικές δομές και λειτουργίες</vt:lpstr>
      <vt:lpstr>Μοτίβα Εκτέλεσης Έργου</vt:lpstr>
      <vt:lpstr>Συνήθειες (habits)</vt:lpstr>
      <vt:lpstr>Ρουτίνες (routines)</vt:lpstr>
      <vt:lpstr>Παρουσίαση του PowerPoint</vt:lpstr>
      <vt:lpstr>Τελετουργίες (rituals)</vt:lpstr>
      <vt:lpstr>Ρόλοι (roles)</vt:lpstr>
      <vt:lpstr>Σημαντικές παραδοχές για τα μοτίβα</vt:lpstr>
      <vt:lpstr>Πλαίσιο και Περιβάλλον</vt:lpstr>
      <vt:lpstr>Φυσικό περιβάλλον</vt:lpstr>
      <vt:lpstr>Φυσικό περιβάλλον και συμμετοχή σε έργα</vt:lpstr>
      <vt:lpstr>Κοινωνικό Περιβάλλον</vt:lpstr>
      <vt:lpstr>Κοινωνικό περιβάλλον και συμμετοχή σε έργα </vt:lpstr>
      <vt:lpstr>Πολιτισμικό Πλαίσιο </vt:lpstr>
      <vt:lpstr>Πολιτισμικό πλαίσιο και συμμετοχή σε έργα </vt:lpstr>
      <vt:lpstr>Προσωπικό Πλαίσιο</vt:lpstr>
      <vt:lpstr>Κοινωνικοοικονομικό επίπεδο (socioeconomic status) και κοινωνική τάξη (social class)</vt:lpstr>
      <vt:lpstr>Χρονικό πλαίσιο</vt:lpstr>
      <vt:lpstr>Αναλυση δραστηριοτητασ &amp; αναλυση εργου</vt:lpstr>
      <vt:lpstr>Παρουσίαση του PowerPoint</vt:lpstr>
      <vt:lpstr>Ερωτήσεις σχετικά με την αναλυση ενός έργου πχ ατομική υγιεινή……</vt:lpstr>
      <vt:lpstr>Παρουσίαση του PowerPoint</vt:lpstr>
      <vt:lpstr>Διαφοροποίηση μεταξύ αναλυσησ δραστηριότητας και αναλυσης εργου</vt:lpstr>
      <vt:lpstr>ΑΝΑΛΥΣΗ ΔΡΑΣΤΗΡΙΟΤΗΤΑΣ</vt:lpstr>
      <vt:lpstr>ΑΝΑΛΥΣΗ ΕΡΓΟΥ</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Pinelopi vlotinou</dc:creator>
  <cp:lastModifiedBy>Pinelopi vlotinou</cp:lastModifiedBy>
  <cp:revision>11</cp:revision>
  <dcterms:created xsi:type="dcterms:W3CDTF">2024-12-03T21:06:11Z</dcterms:created>
  <dcterms:modified xsi:type="dcterms:W3CDTF">2024-12-03T23:23:19Z</dcterms:modified>
</cp:coreProperties>
</file>