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340" r:id="rId5"/>
    <p:sldId id="337" r:id="rId6"/>
    <p:sldId id="338" r:id="rId7"/>
    <p:sldId id="258" r:id="rId8"/>
    <p:sldId id="259" r:id="rId9"/>
    <p:sldId id="260" r:id="rId10"/>
    <p:sldId id="261" r:id="rId11"/>
    <p:sldId id="265" r:id="rId12"/>
    <p:sldId id="333" r:id="rId13"/>
    <p:sldId id="288" r:id="rId14"/>
    <p:sldId id="341" r:id="rId15"/>
    <p:sldId id="342" r:id="rId16"/>
    <p:sldId id="266" r:id="rId17"/>
    <p:sldId id="302" r:id="rId18"/>
    <p:sldId id="308" r:id="rId19"/>
    <p:sldId id="303" r:id="rId20"/>
    <p:sldId id="298" r:id="rId21"/>
    <p:sldId id="310" r:id="rId22"/>
    <p:sldId id="301" r:id="rId23"/>
    <p:sldId id="296" r:id="rId24"/>
    <p:sldId id="297" r:id="rId25"/>
    <p:sldId id="290" r:id="rId26"/>
    <p:sldId id="305" r:id="rId27"/>
    <p:sldId id="315" r:id="rId28"/>
    <p:sldId id="332" r:id="rId29"/>
    <p:sldId id="339" r:id="rId30"/>
    <p:sldId id="270" r:id="rId31"/>
    <p:sldId id="276" r:id="rId32"/>
    <p:sldId id="312" r:id="rId33"/>
    <p:sldId id="334" r:id="rId34"/>
    <p:sldId id="262" r:id="rId35"/>
    <p:sldId id="263" r:id="rId36"/>
    <p:sldId id="278" r:id="rId37"/>
    <p:sldId id="316" r:id="rId38"/>
    <p:sldId id="327" r:id="rId39"/>
    <p:sldId id="328" r:id="rId40"/>
    <p:sldId id="330" r:id="rId41"/>
    <p:sldId id="331" r:id="rId42"/>
    <p:sldId id="281" r:id="rId43"/>
    <p:sldId id="282" r:id="rId44"/>
    <p:sldId id="283" r:id="rId45"/>
    <p:sldId id="321" r:id="rId46"/>
    <p:sldId id="329" r:id="rId47"/>
    <p:sldId id="336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2" autoAdjust="0"/>
  </p:normalViewPr>
  <p:slideViewPr>
    <p:cSldViewPr>
      <p:cViewPr varScale="1">
        <p:scale>
          <a:sx n="57" d="100"/>
          <a:sy n="57" d="100"/>
        </p:scale>
        <p:origin x="1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D0A1-F4F6-4D56-8DA8-CE39EF5239D9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FA81-02F0-4E99-B6DA-181F56E344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ΝΩΤΙΑΙΟΣ ΜΥΕΛΟΣ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47339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818731" y="714356"/>
            <a:ext cx="33252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Ίδιος πυρήνας</a:t>
            </a:r>
          </a:p>
          <a:p>
            <a:pPr marL="342900" indent="-342900">
              <a:buAutoNum type="arabicPeriod"/>
            </a:pPr>
            <a:r>
              <a:rPr lang="el-GR" dirty="0"/>
              <a:t>π. </a:t>
            </a:r>
            <a:r>
              <a:rPr lang="en-US" dirty="0"/>
              <a:t>Clarke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Ζελατινώδης ουσία</a:t>
            </a:r>
          </a:p>
          <a:p>
            <a:pPr marL="342900" indent="-342900"/>
            <a:r>
              <a:rPr lang="el-GR" dirty="0"/>
              <a:t>       </a:t>
            </a:r>
            <a:r>
              <a:rPr lang="el-GR" dirty="0" err="1"/>
              <a:t>πηκτωματώδης</a:t>
            </a:r>
            <a:r>
              <a:rPr lang="el-GR" dirty="0"/>
              <a:t> ουσία</a:t>
            </a:r>
            <a:r>
              <a:rPr lang="en-US" dirty="0"/>
              <a:t> Roland</a:t>
            </a:r>
            <a:endParaRPr lang="el-GR" dirty="0"/>
          </a:p>
          <a:p>
            <a:pPr marL="342900" indent="-342900"/>
            <a:r>
              <a:rPr lang="el-GR" dirty="0"/>
              <a:t>4. </a:t>
            </a:r>
            <a:r>
              <a:rPr lang="en-US" dirty="0"/>
              <a:t>  </a:t>
            </a:r>
            <a:r>
              <a:rPr lang="el-GR" dirty="0" err="1"/>
              <a:t>Επιχείλιος</a:t>
            </a:r>
            <a:r>
              <a:rPr lang="el-GR" dirty="0"/>
              <a:t> πυρήνας</a:t>
            </a:r>
          </a:p>
          <a:p>
            <a:pPr marL="342900" indent="-342900">
              <a:buAutoNum type="arabicPeriod" startAt="5"/>
            </a:pPr>
            <a:r>
              <a:rPr lang="el-GR" dirty="0"/>
              <a:t>Δέσμη </a:t>
            </a:r>
            <a:r>
              <a:rPr lang="en-US" dirty="0" err="1"/>
              <a:t>Lissauer</a:t>
            </a:r>
            <a:endParaRPr lang="en-US" dirty="0"/>
          </a:p>
          <a:p>
            <a:pPr marL="342900" indent="-342900">
              <a:buAutoNum type="arabicPeriod" startAt="5"/>
            </a:pPr>
            <a:r>
              <a:rPr lang="el-GR" dirty="0"/>
              <a:t>Φαιός σύνδεσμος</a:t>
            </a:r>
          </a:p>
          <a:p>
            <a:pPr marL="342900" indent="-342900">
              <a:buAutoNum type="arabicPeriod" startAt="5"/>
            </a:pPr>
            <a:r>
              <a:rPr lang="el-GR" dirty="0"/>
              <a:t>Πλάγιο κέρας</a:t>
            </a:r>
          </a:p>
          <a:p>
            <a:pPr marL="342900" indent="-342900">
              <a:buAutoNum type="arabicPeriod" startAt="5"/>
            </a:pPr>
            <a:r>
              <a:rPr lang="el-GR" dirty="0"/>
              <a:t>Δικτυωτός σχηματισμός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85786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85786" y="3857628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9. </a:t>
            </a:r>
            <a:r>
              <a:rPr lang="el-GR" dirty="0" err="1"/>
              <a:t>πρ</a:t>
            </a:r>
            <a:r>
              <a:rPr lang="el-GR" dirty="0"/>
              <a:t>. έσω πυρήνας</a:t>
            </a:r>
          </a:p>
          <a:p>
            <a:r>
              <a:rPr lang="el-GR" dirty="0"/>
              <a:t>10. οπ. έσω πυρήνας</a:t>
            </a:r>
          </a:p>
          <a:p>
            <a:r>
              <a:rPr lang="el-GR" dirty="0"/>
              <a:t>11. </a:t>
            </a:r>
            <a:r>
              <a:rPr lang="el-GR" dirty="0" err="1"/>
              <a:t>πρ</a:t>
            </a:r>
            <a:r>
              <a:rPr lang="el-GR" dirty="0"/>
              <a:t>. έξω πυρήνας</a:t>
            </a:r>
          </a:p>
          <a:p>
            <a:r>
              <a:rPr lang="el-GR" dirty="0"/>
              <a:t>12. οπ. έξω πυρήνας</a:t>
            </a:r>
          </a:p>
          <a:p>
            <a:r>
              <a:rPr lang="el-GR" dirty="0"/>
              <a:t>13. οπ. οπ. έξω</a:t>
            </a:r>
            <a:r>
              <a:rPr lang="en-US" dirty="0"/>
              <a:t> </a:t>
            </a:r>
            <a:r>
              <a:rPr lang="el-GR" dirty="0"/>
              <a:t>πυρήνας     	</a:t>
            </a:r>
            <a:r>
              <a:rPr lang="en-US" dirty="0" err="1"/>
              <a:t>retroposterolateral</a:t>
            </a:r>
            <a:endParaRPr lang="el-GR" dirty="0"/>
          </a:p>
          <a:p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072066" y="3714752"/>
            <a:ext cx="305320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/>
              <a:t>οπ.πλ</a:t>
            </a:r>
            <a:r>
              <a:rPr lang="el-GR" dirty="0"/>
              <a:t>. δεμάτιο </a:t>
            </a:r>
            <a:r>
              <a:rPr lang="en-US" dirty="0" err="1"/>
              <a:t>Lissauer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 err="1"/>
              <a:t>Επιχείλιος</a:t>
            </a:r>
            <a:r>
              <a:rPr lang="el-GR" dirty="0"/>
              <a:t> π.</a:t>
            </a:r>
          </a:p>
          <a:p>
            <a:pPr marL="342900" indent="-342900">
              <a:buAutoNum type="arabicPeriod"/>
            </a:pPr>
            <a:r>
              <a:rPr lang="el-GR" dirty="0"/>
              <a:t>ΔΣ</a:t>
            </a:r>
          </a:p>
          <a:p>
            <a:pPr marL="342900" indent="-342900">
              <a:buAutoNum type="arabicPeriod"/>
            </a:pPr>
            <a:r>
              <a:rPr lang="el-GR" dirty="0"/>
              <a:t>Ζελατινώδης ουσία </a:t>
            </a:r>
            <a:r>
              <a:rPr lang="en-US" dirty="0"/>
              <a:t>Roland</a:t>
            </a:r>
          </a:p>
          <a:p>
            <a:pPr marL="342900" indent="-342900">
              <a:buAutoNum type="arabicPeriod"/>
            </a:pPr>
            <a:r>
              <a:rPr lang="el-GR" dirty="0"/>
              <a:t>π. </a:t>
            </a:r>
            <a:r>
              <a:rPr lang="en-US" dirty="0"/>
              <a:t>Clarke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30500"/>
            <a:ext cx="3857652" cy="69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651791" y="571480"/>
            <a:ext cx="54922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13. </a:t>
            </a:r>
            <a:r>
              <a:rPr lang="el-GR" dirty="0" err="1"/>
              <a:t>οπ.οπ.εξω</a:t>
            </a:r>
            <a:r>
              <a:rPr lang="el-GR" dirty="0"/>
              <a:t> πυρήνας (</a:t>
            </a:r>
            <a:r>
              <a:rPr lang="el-GR" dirty="0" err="1"/>
              <a:t>ιδιοι</a:t>
            </a:r>
            <a:r>
              <a:rPr lang="el-GR" dirty="0"/>
              <a:t> μυς δαχτύλων) μόνο ΑΜΣΣ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857620" y="2500306"/>
            <a:ext cx="49267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ΘΜΣΣ μόνο έσω πυρήνες (9,11) για </a:t>
            </a:r>
            <a:r>
              <a:rPr lang="el-GR" dirty="0" err="1"/>
              <a:t>κορμικούς</a:t>
            </a:r>
            <a:r>
              <a:rPr lang="el-GR" dirty="0"/>
              <a:t> μυς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714876" y="6143644"/>
            <a:ext cx="31863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6,7,8. </a:t>
            </a:r>
            <a:r>
              <a:rPr lang="el-GR" dirty="0"/>
              <a:t>ΘΜΣΣ, ΙΜΣΣ πυρήνες ΑΝΣ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143504" y="142852"/>
            <a:ext cx="33340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Α4-Α5, Ο4-Ο5. μεγαλύτερο εύρος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643438" y="1571612"/>
            <a:ext cx="33756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9,10,11,12,13</a:t>
            </a:r>
            <a:r>
              <a:rPr lang="el-GR" dirty="0"/>
              <a:t>: κινητικοί νευρώνες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786314" y="2000240"/>
            <a:ext cx="31863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6,7,8. </a:t>
            </a:r>
            <a:r>
              <a:rPr lang="el-GR" dirty="0"/>
              <a:t>ΘΜΣΣ, ΙΜΣΣ πυρήνες ΑΝΣ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l-GR" dirty="0"/>
              <a:t>ΑΝΙΟΝΤΑ ΔΕΜΑΤΙΑ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l-GR" dirty="0"/>
              <a:t>ΝΩΤΙΑΙΟΘΑΛΑΜΙΚΑ</a:t>
            </a:r>
          </a:p>
          <a:p>
            <a:r>
              <a:rPr lang="el-GR"/>
              <a:t>ΟΠΙΣΘΙΕΣ ΔΕΣΜΕΣ</a:t>
            </a:r>
            <a:endParaRPr lang="el-GR" dirty="0"/>
          </a:p>
          <a:p>
            <a:r>
              <a:rPr lang="el-GR" dirty="0"/>
              <a:t>ΝΩΤΙΑΙΟΠΑΡΕΓΚΕΦΑΛΙΔΙΚΑ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44620"/>
            <a:ext cx="7500990" cy="638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211083"/>
            <a:ext cx="6858048" cy="713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30397"/>
            <a:ext cx="4919685" cy="60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ARIANNA\A_ΜΑΘΗΜΑΤΑ PPS\ΝΕΥΡΟΦΥΣΙΟΛΟΓΙΑ\ινες νωτ μυελό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1309688"/>
            <a:ext cx="7270750" cy="4237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2313" cy="62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85786" y="3500438"/>
            <a:ext cx="74935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Στρώμα Ι. </a:t>
            </a:r>
            <a:r>
              <a:rPr lang="el-GR" dirty="0" err="1"/>
              <a:t>επιχείλιος</a:t>
            </a:r>
            <a:r>
              <a:rPr lang="el-GR" dirty="0"/>
              <a:t> π</a:t>
            </a:r>
            <a:r>
              <a:rPr lang="el-GR" b="1" dirty="0">
                <a:solidFill>
                  <a:srgbClr val="00B050"/>
                </a:solidFill>
              </a:rPr>
              <a:t>. </a:t>
            </a:r>
            <a:r>
              <a:rPr lang="el-GR" b="1" dirty="0" err="1">
                <a:solidFill>
                  <a:srgbClr val="00B050"/>
                </a:solidFill>
              </a:rPr>
              <a:t>Αδ</a:t>
            </a:r>
            <a:r>
              <a:rPr lang="el-GR" b="1" dirty="0">
                <a:solidFill>
                  <a:srgbClr val="00B050"/>
                </a:solidFill>
              </a:rPr>
              <a:t>, </a:t>
            </a:r>
            <a:r>
              <a:rPr lang="el-GR" dirty="0"/>
              <a:t>(</a:t>
            </a:r>
            <a:r>
              <a:rPr lang="el-GR" u="sng" dirty="0"/>
              <a:t>είσοδος</a:t>
            </a:r>
            <a:r>
              <a:rPr lang="el-GR" dirty="0"/>
              <a:t> από ΙΙ)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l-GR" dirty="0"/>
              <a:t> ίνες</a:t>
            </a:r>
            <a:endParaRPr lang="el-GR" b="1" dirty="0">
              <a:solidFill>
                <a:srgbClr val="00B050"/>
              </a:solidFill>
            </a:endParaRPr>
          </a:p>
          <a:p>
            <a:r>
              <a:rPr lang="el-GR" dirty="0"/>
              <a:t>Στρώμα ΙΙ. π.</a:t>
            </a:r>
            <a:r>
              <a:rPr lang="en-US" dirty="0"/>
              <a:t>Rolando</a:t>
            </a:r>
            <a:r>
              <a:rPr lang="el-GR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l-GR" dirty="0"/>
              <a:t> ίνες</a:t>
            </a:r>
          </a:p>
          <a:p>
            <a:r>
              <a:rPr lang="el-GR" u="sng" dirty="0">
                <a:solidFill>
                  <a:srgbClr val="0070C0"/>
                </a:solidFill>
              </a:rPr>
              <a:t>Στρώμα ΙΙΙ </a:t>
            </a:r>
            <a:r>
              <a:rPr lang="el-GR" dirty="0"/>
              <a:t>(</a:t>
            </a:r>
            <a:r>
              <a:rPr lang="el-GR" u="sng" dirty="0"/>
              <a:t>είσοδος</a:t>
            </a:r>
            <a:r>
              <a:rPr lang="el-GR" dirty="0"/>
              <a:t> από ΙΙ)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l-GR" dirty="0"/>
              <a:t> ίνες</a:t>
            </a:r>
          </a:p>
          <a:p>
            <a:r>
              <a:rPr lang="el-GR" u="sng" dirty="0">
                <a:solidFill>
                  <a:srgbClr val="0070C0"/>
                </a:solidFill>
              </a:rPr>
              <a:t>Στρώμα </a:t>
            </a:r>
            <a:r>
              <a:rPr lang="en-US" u="sng" dirty="0">
                <a:solidFill>
                  <a:srgbClr val="0070C0"/>
                </a:solidFill>
              </a:rPr>
              <a:t>IV</a:t>
            </a:r>
            <a:r>
              <a:rPr lang="el-GR" u="sng" dirty="0">
                <a:solidFill>
                  <a:srgbClr val="0070C0"/>
                </a:solidFill>
              </a:rPr>
              <a:t> </a:t>
            </a:r>
            <a:r>
              <a:rPr lang="el-GR" dirty="0"/>
              <a:t>Αα, </a:t>
            </a:r>
            <a:r>
              <a:rPr lang="el-GR" dirty="0" err="1"/>
              <a:t>Αβ</a:t>
            </a:r>
            <a:r>
              <a:rPr lang="el-GR" dirty="0"/>
              <a:t> (</a:t>
            </a:r>
            <a:r>
              <a:rPr lang="el-GR" u="sng" dirty="0"/>
              <a:t>είσοδος</a:t>
            </a:r>
            <a:r>
              <a:rPr lang="el-GR" dirty="0"/>
              <a:t> από </a:t>
            </a:r>
            <a:r>
              <a:rPr lang="en-US" dirty="0"/>
              <a:t>V)</a:t>
            </a:r>
          </a:p>
          <a:p>
            <a:r>
              <a:rPr lang="el-GR" dirty="0">
                <a:solidFill>
                  <a:srgbClr val="0070C0"/>
                </a:solidFill>
              </a:rPr>
              <a:t>Στρώμα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l-GR" dirty="0"/>
              <a:t> </a:t>
            </a:r>
            <a:r>
              <a:rPr lang="el-GR" b="1" dirty="0" err="1">
                <a:solidFill>
                  <a:srgbClr val="00B050"/>
                </a:solidFill>
              </a:rPr>
              <a:t>Αδ</a:t>
            </a:r>
            <a:r>
              <a:rPr lang="el-GR" dirty="0"/>
              <a:t>, δίνει στο </a:t>
            </a:r>
            <a:r>
              <a:rPr lang="en-US" dirty="0"/>
              <a:t>IV</a:t>
            </a:r>
            <a:r>
              <a:rPr lang="el-GR" dirty="0"/>
              <a:t>, δίνει σε κύτταρο της ΙΙ εντός της ΙΙΙ</a:t>
            </a:r>
          </a:p>
          <a:p>
            <a:r>
              <a:rPr lang="el-GR" dirty="0"/>
              <a:t>Στρώμα </a:t>
            </a:r>
            <a:r>
              <a:rPr lang="en-US" dirty="0"/>
              <a:t>VI</a:t>
            </a:r>
          </a:p>
          <a:p>
            <a:r>
              <a:rPr lang="en-US" dirty="0"/>
              <a:t>VII </a:t>
            </a:r>
            <a:r>
              <a:rPr lang="el-GR" dirty="0"/>
              <a:t>διάμεση φαιά ουσία,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στήλη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Clarke</a:t>
            </a:r>
            <a:r>
              <a:rPr lang="en-US" dirty="0"/>
              <a:t>, </a:t>
            </a:r>
            <a:r>
              <a:rPr lang="el-GR" dirty="0" err="1"/>
              <a:t>διαμεσοπλάγια</a:t>
            </a:r>
            <a:r>
              <a:rPr lang="el-GR" dirty="0"/>
              <a:t> και </a:t>
            </a:r>
            <a:r>
              <a:rPr lang="el-GR" dirty="0" err="1"/>
              <a:t>διαμεσο</a:t>
            </a:r>
            <a:r>
              <a:rPr lang="el-GR" dirty="0"/>
              <a:t> </a:t>
            </a:r>
            <a:r>
              <a:rPr lang="el-GR" dirty="0" err="1"/>
              <a:t>εσω</a:t>
            </a:r>
            <a:r>
              <a:rPr lang="el-GR" dirty="0"/>
              <a:t> στήλη</a:t>
            </a:r>
            <a:endParaRPr lang="en-US" dirty="0"/>
          </a:p>
          <a:p>
            <a:r>
              <a:rPr lang="en-US" dirty="0"/>
              <a:t>VIII</a:t>
            </a:r>
          </a:p>
          <a:p>
            <a:r>
              <a:rPr lang="en-US" dirty="0"/>
              <a:t>IX</a:t>
            </a:r>
            <a:r>
              <a:rPr lang="el-GR" dirty="0"/>
              <a:t> κινητική στήλη</a:t>
            </a:r>
            <a:endParaRPr lang="en-US" dirty="0"/>
          </a:p>
          <a:p>
            <a:r>
              <a:rPr lang="en-US" dirty="0"/>
              <a:t>X</a:t>
            </a:r>
            <a:r>
              <a:rPr lang="el-GR" dirty="0"/>
              <a:t> φαιός σύνδεσμος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695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572132" y="2285992"/>
            <a:ext cx="23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ΙΙΙ, </a:t>
            </a:r>
            <a:r>
              <a:rPr lang="en-US" dirty="0"/>
              <a:t>IV, V, </a:t>
            </a:r>
            <a:r>
              <a:rPr lang="el-GR" dirty="0"/>
              <a:t>ίδιος πυρήνας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695325"/>
            <a:ext cx="64865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0"/>
            <a:ext cx="62103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330644" cy="44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604838"/>
            <a:ext cx="78200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19863"/>
            <a:ext cx="7500990" cy="67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326" y="1142984"/>
            <a:ext cx="717974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91080"/>
            <a:ext cx="6786610" cy="60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928662" y="4786322"/>
            <a:ext cx="4903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/>
              <a:t>Πλ. </a:t>
            </a:r>
            <a:r>
              <a:rPr lang="el-GR" b="1" dirty="0" err="1"/>
              <a:t>Νωτ.θαλ</a:t>
            </a:r>
            <a:r>
              <a:rPr lang="el-GR" b="1" dirty="0"/>
              <a:t>. Δεμάτιο</a:t>
            </a:r>
          </a:p>
          <a:p>
            <a:pPr marL="342900" indent="-342900">
              <a:buAutoNum type="arabicPeriod"/>
            </a:pPr>
            <a:r>
              <a:rPr lang="el-GR" dirty="0"/>
              <a:t>Λεπτές εμμύελες ίνες-ζελατινώδη ουσία-</a:t>
            </a:r>
          </a:p>
          <a:p>
            <a:pPr marL="342900" indent="-342900"/>
            <a:r>
              <a:rPr lang="el-GR" dirty="0"/>
              <a:t>	χιάζονται-</a:t>
            </a:r>
            <a:r>
              <a:rPr lang="el-GR" dirty="0" err="1"/>
              <a:t>πλ.νωτ.θαλ.</a:t>
            </a:r>
            <a:r>
              <a:rPr lang="el-GR" dirty="0"/>
              <a:t> Δεμάτιο</a:t>
            </a:r>
          </a:p>
          <a:p>
            <a:pPr marL="342900" indent="-342900"/>
            <a:r>
              <a:rPr lang="el-GR" dirty="0"/>
              <a:t>3. </a:t>
            </a:r>
            <a:r>
              <a:rPr lang="el-GR" b="1" dirty="0"/>
              <a:t>Πρόσθιο </a:t>
            </a:r>
            <a:r>
              <a:rPr lang="el-GR" b="1" dirty="0" err="1"/>
              <a:t>νωτ.θαλ</a:t>
            </a:r>
            <a:r>
              <a:rPr lang="el-GR" b="1" dirty="0"/>
              <a:t>. </a:t>
            </a:r>
            <a:r>
              <a:rPr lang="el-GR" b="1" dirty="0" err="1"/>
              <a:t>Δεμ</a:t>
            </a:r>
            <a:r>
              <a:rPr lang="el-GR" dirty="0"/>
              <a:t>.</a:t>
            </a:r>
          </a:p>
          <a:p>
            <a:pPr marL="342900" indent="-342900"/>
            <a:r>
              <a:rPr lang="el-GR" dirty="0"/>
              <a:t>4. Εμμύελες ίνες – χιάζονται-</a:t>
            </a:r>
            <a:r>
              <a:rPr lang="el-GR" dirty="0" err="1"/>
              <a:t>πρ.</a:t>
            </a:r>
            <a:r>
              <a:rPr lang="el-GR" dirty="0"/>
              <a:t> </a:t>
            </a:r>
            <a:r>
              <a:rPr lang="el-GR" dirty="0" err="1"/>
              <a:t>νωτ</a:t>
            </a:r>
            <a:r>
              <a:rPr lang="el-GR" dirty="0"/>
              <a:t>. </a:t>
            </a:r>
            <a:r>
              <a:rPr lang="el-GR" dirty="0" err="1"/>
              <a:t>θαλ</a:t>
            </a:r>
            <a:r>
              <a:rPr lang="el-GR" dirty="0"/>
              <a:t> δεμάτιο</a:t>
            </a:r>
          </a:p>
          <a:p>
            <a:pPr marL="342900" indent="-342900"/>
            <a:r>
              <a:rPr lang="el-GR" dirty="0"/>
              <a:t>5. </a:t>
            </a:r>
            <a:r>
              <a:rPr lang="el-GR" b="1" dirty="0" err="1"/>
              <a:t>Νωτ</a:t>
            </a:r>
            <a:r>
              <a:rPr lang="el-GR" b="1" dirty="0"/>
              <a:t>. </a:t>
            </a:r>
            <a:r>
              <a:rPr lang="el-GR" b="1" dirty="0" err="1"/>
              <a:t>Τετραδ</a:t>
            </a:r>
            <a:r>
              <a:rPr lang="el-GR" b="1" dirty="0"/>
              <a:t>. δεμάτιο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429124" y="357166"/>
            <a:ext cx="251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ΔΕΜΑΤΙΑ ΠΡ.ΠΛ.ΔΕΣΜΗΣ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52"/>
            <a:ext cx="52133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500826" y="1357298"/>
            <a:ext cx="2545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12. οπ. </a:t>
            </a:r>
            <a:r>
              <a:rPr lang="el-GR" dirty="0" err="1"/>
              <a:t>Νωτ</a:t>
            </a:r>
            <a:r>
              <a:rPr lang="el-GR" dirty="0"/>
              <a:t>. Παρ. δ</a:t>
            </a:r>
          </a:p>
          <a:p>
            <a:r>
              <a:rPr lang="el-GR" dirty="0"/>
              <a:t>14. </a:t>
            </a:r>
            <a:r>
              <a:rPr lang="el-GR" dirty="0" err="1"/>
              <a:t>πρ</a:t>
            </a:r>
            <a:r>
              <a:rPr lang="el-GR" dirty="0"/>
              <a:t>. </a:t>
            </a:r>
            <a:r>
              <a:rPr lang="el-GR" dirty="0" err="1"/>
              <a:t>νωτ</a:t>
            </a:r>
            <a:r>
              <a:rPr lang="el-GR" dirty="0"/>
              <a:t>. </a:t>
            </a:r>
            <a:r>
              <a:rPr lang="el-GR" dirty="0" err="1"/>
              <a:t>Παρ.δ</a:t>
            </a:r>
            <a:r>
              <a:rPr lang="el-GR" dirty="0"/>
              <a:t>.</a:t>
            </a:r>
          </a:p>
          <a:p>
            <a:r>
              <a:rPr lang="el-GR" dirty="0"/>
              <a:t>15. </a:t>
            </a:r>
            <a:r>
              <a:rPr lang="el-GR" dirty="0" err="1"/>
              <a:t>Νωτ</a:t>
            </a:r>
            <a:r>
              <a:rPr lang="el-GR" dirty="0"/>
              <a:t>. </a:t>
            </a:r>
            <a:r>
              <a:rPr lang="el-GR" dirty="0" err="1"/>
              <a:t>Ελαϊκό</a:t>
            </a:r>
            <a:r>
              <a:rPr lang="el-GR" dirty="0"/>
              <a:t> δ.</a:t>
            </a:r>
          </a:p>
          <a:p>
            <a:r>
              <a:rPr lang="el-GR" dirty="0"/>
              <a:t>16. </a:t>
            </a:r>
            <a:r>
              <a:rPr lang="el-GR" dirty="0" err="1"/>
              <a:t>Νωτιαίοαιθουσαίο</a:t>
            </a:r>
            <a:r>
              <a:rPr lang="el-GR" dirty="0"/>
              <a:t> δ.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000892" y="3714752"/>
            <a:ext cx="125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17. γάγγλιο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4572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928662" y="357166"/>
            <a:ext cx="720113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/>
              <a:t>ΠΑΡΕΓΚΕΦΑΛΙΔΙΚΑ ΔΕΜΑΤΙΑ ΠΛΑΓΙΩΝ ΔΕΣΜΩΝ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5286388"/>
            <a:ext cx="8643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12. Οπίσθιο </a:t>
            </a:r>
            <a:r>
              <a:rPr lang="el-GR" dirty="0" err="1"/>
              <a:t>νωτ</a:t>
            </a:r>
            <a:r>
              <a:rPr lang="el-GR" dirty="0"/>
              <a:t>. Παρ. δ.: ιδιοδεκτικότητα από αρθρώσεις, τένοντες και μυϊκές ατράκτους</a:t>
            </a:r>
          </a:p>
          <a:p>
            <a:r>
              <a:rPr lang="el-GR" dirty="0"/>
              <a:t>14. Πρόσθιο </a:t>
            </a:r>
            <a:r>
              <a:rPr lang="el-GR" dirty="0" err="1"/>
              <a:t>νωτ</a:t>
            </a:r>
            <a:r>
              <a:rPr lang="el-GR" dirty="0"/>
              <a:t>. Παρ. δ.: ιδιοδεκτικότητα και </a:t>
            </a:r>
            <a:r>
              <a:rPr lang="el-GR" dirty="0" err="1"/>
              <a:t>εξωδέκτριες</a:t>
            </a:r>
            <a:r>
              <a:rPr lang="el-GR" dirty="0"/>
              <a:t> ώσεις</a:t>
            </a:r>
          </a:p>
          <a:p>
            <a:r>
              <a:rPr lang="el-GR" dirty="0"/>
              <a:t>15, 16.: </a:t>
            </a:r>
            <a:r>
              <a:rPr lang="el-GR" dirty="0" err="1"/>
              <a:t>ιδιοδέκτριες</a:t>
            </a:r>
            <a:r>
              <a:rPr lang="el-GR" dirty="0"/>
              <a:t> ώσεις αυχένα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572264" y="2714620"/>
            <a:ext cx="13474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13. π. </a:t>
            </a:r>
            <a:r>
              <a:rPr lang="en-US" dirty="0"/>
              <a:t>Clarke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4958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929322" y="714356"/>
            <a:ext cx="18886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ΟΠΙΣΘΙΕΣ ΔΕΣΜΕΣ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643570" y="1857364"/>
            <a:ext cx="344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6. Ισχνό δεμάτιο</a:t>
            </a:r>
            <a:r>
              <a:rPr lang="en-US" dirty="0"/>
              <a:t> </a:t>
            </a:r>
            <a:r>
              <a:rPr lang="en-US" dirty="0" err="1"/>
              <a:t>Goll</a:t>
            </a:r>
            <a:r>
              <a:rPr lang="en-US" dirty="0"/>
              <a:t> (</a:t>
            </a:r>
            <a:r>
              <a:rPr lang="el-GR" dirty="0"/>
              <a:t>κάτω μέρος)</a:t>
            </a:r>
            <a:endParaRPr lang="en-US" dirty="0"/>
          </a:p>
          <a:p>
            <a:r>
              <a:rPr lang="el-GR" dirty="0"/>
              <a:t>7. Σφηνοειδές δεμάτιο </a:t>
            </a:r>
            <a:r>
              <a:rPr lang="en-US" dirty="0" err="1"/>
              <a:t>Burdach</a:t>
            </a:r>
            <a:r>
              <a:rPr lang="el-GR" dirty="0"/>
              <a:t>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929190" y="3643314"/>
            <a:ext cx="4072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Παχιές εμμύελες ίνες ανέρχονται </a:t>
            </a:r>
          </a:p>
          <a:p>
            <a:r>
              <a:rPr lang="el-GR" dirty="0"/>
              <a:t>χωρίς σύναψη έως τους αντίστοιχους </a:t>
            </a:r>
          </a:p>
          <a:p>
            <a:r>
              <a:rPr lang="el-GR" dirty="0"/>
              <a:t>πυρήνες προμήκη.</a:t>
            </a:r>
          </a:p>
          <a:p>
            <a:r>
              <a:rPr lang="el-GR" dirty="0"/>
              <a:t>Πληροφορίες επικριτικής αισθητικότητας</a:t>
            </a:r>
          </a:p>
          <a:p>
            <a:r>
              <a:rPr lang="el-GR" dirty="0"/>
              <a:t>(</a:t>
            </a:r>
            <a:r>
              <a:rPr lang="el-GR" dirty="0" err="1"/>
              <a:t>εξωδέκτρια</a:t>
            </a:r>
            <a:r>
              <a:rPr lang="el-GR" dirty="0"/>
              <a:t>: εντόπιση και ποιότητα </a:t>
            </a:r>
          </a:p>
          <a:p>
            <a:r>
              <a:rPr lang="el-GR" dirty="0"/>
              <a:t>αισθητικής πληροφορίας) και</a:t>
            </a:r>
          </a:p>
          <a:p>
            <a:r>
              <a:rPr lang="el-GR" dirty="0"/>
              <a:t> </a:t>
            </a:r>
            <a:r>
              <a:rPr lang="el-GR" b="1" dirty="0" err="1"/>
              <a:t>ιδιοδεκτικότητα:</a:t>
            </a:r>
            <a:r>
              <a:rPr lang="el-GR" dirty="0" err="1"/>
              <a:t>θέση</a:t>
            </a:r>
            <a:r>
              <a:rPr lang="el-GR" dirty="0"/>
              <a:t> μελών στο χώρο.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5451500" cy="663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452438"/>
            <a:ext cx="51720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161925"/>
            <a:ext cx="45624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857232"/>
            <a:ext cx="21712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Αυχενικό όγκωμα</a:t>
            </a:r>
          </a:p>
          <a:p>
            <a:pPr marL="342900" indent="-342900">
              <a:buAutoNum type="arabicPeriod"/>
            </a:pPr>
            <a:r>
              <a:rPr lang="el-GR" dirty="0"/>
              <a:t>Οσφυϊκό όγκωμα</a:t>
            </a:r>
          </a:p>
          <a:p>
            <a:pPr marL="342900" indent="-342900">
              <a:buAutoNum type="arabicPeriod"/>
            </a:pPr>
            <a:r>
              <a:rPr lang="el-GR" dirty="0"/>
              <a:t>Μυελικός κώνος</a:t>
            </a:r>
          </a:p>
          <a:p>
            <a:pPr marL="342900" indent="-342900">
              <a:buAutoNum type="arabicPeriod"/>
            </a:pPr>
            <a:r>
              <a:rPr lang="el-GR" dirty="0"/>
              <a:t>Τελικό νημάτιο</a:t>
            </a:r>
          </a:p>
          <a:p>
            <a:pPr marL="342900" indent="-342900"/>
            <a:r>
              <a:rPr lang="el-GR" dirty="0"/>
              <a:t>6.    Νωτιαία γάγγλια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929454" y="428604"/>
            <a:ext cx="20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Α1 δεν έχει γάγγλιο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28596" y="3929066"/>
            <a:ext cx="6094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Α8</a:t>
            </a:r>
          </a:p>
          <a:p>
            <a:r>
              <a:rPr lang="el-GR" dirty="0"/>
              <a:t>Θ12</a:t>
            </a:r>
          </a:p>
          <a:p>
            <a:r>
              <a:rPr lang="el-GR" dirty="0"/>
              <a:t>Ο5</a:t>
            </a:r>
          </a:p>
          <a:p>
            <a:r>
              <a:rPr lang="el-GR" dirty="0"/>
              <a:t>Ι5</a:t>
            </a:r>
          </a:p>
          <a:p>
            <a:r>
              <a:rPr lang="el-GR" dirty="0"/>
              <a:t>Κ1-2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33" y="428604"/>
            <a:ext cx="820528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90745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0876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335213"/>
            <a:ext cx="3059113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286380" y="1500174"/>
            <a:ext cx="3571900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l-GR" baseline="30000" dirty="0" err="1"/>
              <a:t>ος</a:t>
            </a:r>
            <a:r>
              <a:rPr lang="el-GR" dirty="0"/>
              <a:t> και 3</a:t>
            </a:r>
            <a:r>
              <a:rPr lang="el-GR" baseline="30000" dirty="0"/>
              <a:t>ος</a:t>
            </a:r>
            <a:r>
              <a:rPr lang="el-GR" dirty="0"/>
              <a:t> νευρώνας </a:t>
            </a:r>
            <a:endParaRPr lang="en-US" dirty="0"/>
          </a:p>
          <a:p>
            <a:pPr algn="ctr"/>
            <a:r>
              <a:rPr lang="el-GR" dirty="0"/>
              <a:t>είναι κοινοί.</a:t>
            </a:r>
          </a:p>
          <a:p>
            <a:pPr algn="ctr"/>
            <a:r>
              <a:rPr lang="el-GR" dirty="0"/>
              <a:t>(νωτιαίο αισθητικό γάγγλιο </a:t>
            </a:r>
            <a:endParaRPr lang="en-US" dirty="0"/>
          </a:p>
          <a:p>
            <a:pPr algn="ctr"/>
            <a:r>
              <a:rPr lang="el-GR" dirty="0"/>
              <a:t>(γασσέρειο)-θάλαμος).</a:t>
            </a:r>
          </a:p>
          <a:p>
            <a:pPr algn="ctr"/>
            <a:r>
              <a:rPr lang="el-GR" dirty="0"/>
              <a:t>Ο 2</a:t>
            </a:r>
            <a:r>
              <a:rPr lang="el-GR" baseline="30000" dirty="0"/>
              <a:t>ος</a:t>
            </a:r>
            <a:r>
              <a:rPr lang="el-GR" dirty="0"/>
              <a:t> νευρώνας βρίσκεται </a:t>
            </a:r>
            <a:endParaRPr lang="en-US" dirty="0"/>
          </a:p>
          <a:p>
            <a:pPr algn="ctr"/>
            <a:r>
              <a:rPr lang="el-GR" dirty="0"/>
              <a:t>σε άλλο ύψος.</a:t>
            </a:r>
          </a:p>
          <a:p>
            <a:pPr algn="ctr"/>
            <a:r>
              <a:rPr lang="el-GR" dirty="0"/>
              <a:t>Ο χιασμός αφορά </a:t>
            </a:r>
            <a:endParaRPr lang="en-US" dirty="0"/>
          </a:p>
          <a:p>
            <a:pPr algn="ctr"/>
            <a:r>
              <a:rPr lang="el-GR" dirty="0"/>
              <a:t>στις ίνες 2</a:t>
            </a:r>
            <a:r>
              <a:rPr lang="el-GR" baseline="30000" dirty="0"/>
              <a:t>ου</a:t>
            </a:r>
            <a:r>
              <a:rPr lang="el-GR" dirty="0"/>
              <a:t> νευρώνα και για αυτό </a:t>
            </a:r>
            <a:endParaRPr lang="en-US" dirty="0"/>
          </a:p>
          <a:p>
            <a:pPr algn="ctr"/>
            <a:r>
              <a:rPr lang="el-GR" dirty="0"/>
              <a:t>το ύψος διχασμού διαφέρει.</a:t>
            </a:r>
          </a:p>
          <a:p>
            <a:pPr algn="ctr"/>
            <a:r>
              <a:rPr lang="el-GR" dirty="0">
                <a:solidFill>
                  <a:srgbClr val="FFFF00"/>
                </a:solidFill>
              </a:rPr>
              <a:t>Τα δεμάτια συμπλησιάζουν 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l-GR" dirty="0">
                <a:solidFill>
                  <a:srgbClr val="FFFF00"/>
                </a:solidFill>
              </a:rPr>
              <a:t>στο μ. εγκέφαλο</a:t>
            </a:r>
          </a:p>
          <a:p>
            <a:endParaRPr lang="el-GR" dirty="0"/>
          </a:p>
        </p:txBody>
      </p:sp>
      <p:pic>
        <p:nvPicPr>
          <p:cNvPr id="4" name="3 - Εικόνα" descr="ΑΝΙΟΝΤΑ ΔΕΜΑΤ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922"/>
            <a:ext cx="5357850" cy="70979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ΚΑΤΙΟΝΤΑ ΔΕΜΑΤΙΑ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ΠΥΡΑΜΙΔΙΚΑ</a:t>
            </a:r>
          </a:p>
          <a:p>
            <a:r>
              <a:rPr lang="el-GR" dirty="0"/>
              <a:t>ΕΞΩΠΥΡΑΜΙΔΙΚΑ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3838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667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928662" y="3643314"/>
            <a:ext cx="5308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14. Μυς λαιμού, ράχης, μεσοπλεύριοι, κοιλιακοί (ΕΣΩ)</a:t>
            </a:r>
          </a:p>
          <a:p>
            <a:r>
              <a:rPr lang="el-GR" dirty="0"/>
              <a:t>15. Μυς ώμου-βραχίονα (ΠΡ. ΕΞΩ)</a:t>
            </a:r>
          </a:p>
          <a:p>
            <a:r>
              <a:rPr lang="el-GR" dirty="0"/>
              <a:t>16. Μυς </a:t>
            </a:r>
            <a:r>
              <a:rPr lang="el-GR" dirty="0" err="1"/>
              <a:t>πήχυ</a:t>
            </a:r>
            <a:r>
              <a:rPr lang="el-GR" dirty="0"/>
              <a:t>-άκρας χείρας (ΟΠ. ΕΞΩ)</a:t>
            </a:r>
          </a:p>
          <a:p>
            <a:r>
              <a:rPr lang="el-GR" dirty="0"/>
              <a:t>17. Μικροί μυς δαχτύλων (ΟΠ.ΟΠ. ΕΞΩ)</a:t>
            </a:r>
          </a:p>
          <a:p>
            <a:endParaRPr lang="el-GR" dirty="0"/>
          </a:p>
          <a:p>
            <a:r>
              <a:rPr lang="el-GR" dirty="0"/>
              <a:t>18. Εκτείνοντες μυς</a:t>
            </a:r>
          </a:p>
          <a:p>
            <a:r>
              <a:rPr lang="el-GR" dirty="0"/>
              <a:t>20. Καμπτήρες μυς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762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428992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18. Εκτείνοντες μυς</a:t>
            </a:r>
          </a:p>
          <a:p>
            <a:r>
              <a:rPr lang="el-GR" dirty="0"/>
              <a:t>20. Καμπτήρες μυς</a:t>
            </a:r>
          </a:p>
          <a:p>
            <a:endParaRPr lang="el-GR" dirty="0"/>
          </a:p>
          <a:p>
            <a:r>
              <a:rPr lang="el-GR" dirty="0"/>
              <a:t>19. Ανασταλτικό κ. </a:t>
            </a:r>
            <a:r>
              <a:rPr lang="en-US" dirty="0" err="1"/>
              <a:t>Renshaw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8004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42844" y="4000504"/>
            <a:ext cx="5217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Ίδια δεμάτια: συνδέουν διαστήματα ύψους 1-2 ριζών</a:t>
            </a:r>
          </a:p>
          <a:p>
            <a:r>
              <a:rPr lang="el-GR" dirty="0"/>
              <a:t>Μακρές ίνες (Α-Ο μοίρα) συντονισμένη</a:t>
            </a:r>
          </a:p>
          <a:p>
            <a:r>
              <a:rPr lang="el-GR" dirty="0"/>
              <a:t> κίνηση άκρων κατά τη βάδιση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50" y="285729"/>
            <a:ext cx="8218840" cy="60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035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500562" y="928670"/>
            <a:ext cx="3386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Χιασμός πυραμίδων</a:t>
            </a:r>
          </a:p>
          <a:p>
            <a:pPr marL="342900" indent="-342900">
              <a:buAutoNum type="arabicPeriod"/>
            </a:pPr>
            <a:r>
              <a:rPr lang="el-GR" dirty="0"/>
              <a:t>Πλάγιο </a:t>
            </a:r>
            <a:r>
              <a:rPr lang="el-GR" dirty="0" err="1"/>
              <a:t>φλοινωτιαίο</a:t>
            </a:r>
            <a:r>
              <a:rPr lang="el-GR" dirty="0"/>
              <a:t> δεμάτιο</a:t>
            </a:r>
          </a:p>
          <a:p>
            <a:pPr marL="342900" indent="-342900">
              <a:buAutoNum type="arabicPeriod"/>
            </a:pPr>
            <a:r>
              <a:rPr lang="el-GR" dirty="0"/>
              <a:t>Πρόσθιο </a:t>
            </a:r>
            <a:r>
              <a:rPr lang="el-GR" dirty="0" err="1"/>
              <a:t>φλιονωτιαίο</a:t>
            </a:r>
            <a:r>
              <a:rPr lang="el-GR" dirty="0"/>
              <a:t> δεμάτιο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857752" y="2214554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50% για ΑΜΣΣ</a:t>
            </a:r>
          </a:p>
          <a:p>
            <a:r>
              <a:rPr lang="el-GR" dirty="0"/>
              <a:t>25% ΟΜΣΣ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286116" y="428604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ΦΛΟΙΟΝΩΤΙΑΙΑ ΔΕΜΑΤΙΑ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229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214546" y="214290"/>
            <a:ext cx="26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ΕΞΩΠΥΡΑΜΙΔΙΚΑ ΔΕΜΑΤΙΑ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9508" y="1714488"/>
            <a:ext cx="44180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4. Αιθουσονωτιαίο δ.</a:t>
            </a:r>
          </a:p>
          <a:p>
            <a:r>
              <a:rPr lang="el-GR" dirty="0"/>
              <a:t>5. </a:t>
            </a:r>
            <a:r>
              <a:rPr lang="el-GR" dirty="0" err="1"/>
              <a:t>πρ</a:t>
            </a:r>
            <a:r>
              <a:rPr lang="el-GR" dirty="0"/>
              <a:t>. και πλ. Δικτυονωτιαίο δ. (από γέφυρα)</a:t>
            </a:r>
          </a:p>
          <a:p>
            <a:r>
              <a:rPr lang="el-GR" dirty="0"/>
              <a:t>6. πλ. </a:t>
            </a:r>
            <a:r>
              <a:rPr lang="el-GR" dirty="0" err="1"/>
              <a:t>Δικτυονωτ</a:t>
            </a:r>
            <a:r>
              <a:rPr lang="el-GR" dirty="0"/>
              <a:t>. Δ. (από προμήκη)</a:t>
            </a:r>
          </a:p>
          <a:p>
            <a:r>
              <a:rPr lang="el-GR" dirty="0"/>
              <a:t>7. </a:t>
            </a:r>
            <a:r>
              <a:rPr lang="el-GR" dirty="0" err="1"/>
              <a:t>Καλυπτρονωτιαίο</a:t>
            </a:r>
            <a:r>
              <a:rPr lang="el-GR" dirty="0"/>
              <a:t> δ. (από </a:t>
            </a:r>
            <a:r>
              <a:rPr lang="el-GR" dirty="0" err="1"/>
              <a:t>μ.εγκ</a:t>
            </a:r>
            <a:r>
              <a:rPr lang="el-GR" dirty="0"/>
              <a:t>.)</a:t>
            </a:r>
          </a:p>
          <a:p>
            <a:r>
              <a:rPr lang="el-GR" dirty="0"/>
              <a:t>8. Ερυθρονωτιαίο δ. </a:t>
            </a:r>
          </a:p>
          <a:p>
            <a:r>
              <a:rPr lang="el-GR" dirty="0"/>
              <a:t>9. Τετραδυμονωτιαίο δ.</a:t>
            </a:r>
          </a:p>
          <a:p>
            <a:r>
              <a:rPr lang="el-GR" dirty="0"/>
              <a:t>10. Έσω επιμήκης δεσμίδα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42910" y="428604"/>
            <a:ext cx="228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ΣΠΛΑΓΧΝΙΚΑ ΔΕΜΑΤΙΑ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836282" y="1000108"/>
            <a:ext cx="430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11. </a:t>
            </a:r>
            <a:r>
              <a:rPr lang="el-GR" dirty="0" err="1"/>
              <a:t>Παραεπενδυματικό</a:t>
            </a:r>
            <a:r>
              <a:rPr lang="el-GR" dirty="0"/>
              <a:t>: </a:t>
            </a:r>
          </a:p>
          <a:p>
            <a:r>
              <a:rPr lang="el-GR" dirty="0"/>
              <a:t>     Ανιούσες και κατιούσες </a:t>
            </a:r>
          </a:p>
          <a:p>
            <a:r>
              <a:rPr lang="el-GR" dirty="0"/>
              <a:t>    από και προς υποθάλαμο </a:t>
            </a:r>
          </a:p>
          <a:p>
            <a:r>
              <a:rPr lang="el-GR" dirty="0"/>
              <a:t>(ούρηση, αφόδευση, γενετήσια λειτουργία)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214414" y="5143512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12. Δεμάτιο </a:t>
            </a:r>
            <a:r>
              <a:rPr lang="en-US" dirty="0" err="1"/>
              <a:t>Foerster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r>
              <a:rPr lang="el-GR" dirty="0"/>
              <a:t>Κατιούσα οδός για αγγειοσυστολή και έκκριση ιδρώτα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64" y="785793"/>
            <a:ext cx="8109477" cy="55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225"/>
            <a:ext cx="64008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0"/>
            <a:ext cx="4884750" cy="64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95153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079500"/>
            <a:ext cx="60420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143668" cy="68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92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81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54102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5715008" y="1714488"/>
            <a:ext cx="3428992" cy="335758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ΠΕΡΙΦΕΡΙΚΟ ΝΕΥΡΙΚΟ ΣΥΣΤΗΜΑ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!!!!!!!!!!!!!!!!!!!!!!!!!!!!!!!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65798" cy="641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956" y="130243"/>
            <a:ext cx="5838087" cy="659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4286280" cy="639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233886" cy="653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00694" y="171448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ΝΕΟΓΝΑ	 -Ο3</a:t>
            </a:r>
          </a:p>
          <a:p>
            <a:r>
              <a:rPr lang="el-GR" dirty="0"/>
              <a:t>ΕΝΗΛΙΚΕΣ- Ο1-Θ12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134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929190" y="3500438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solidFill>
                  <a:srgbClr val="0070C0"/>
                </a:solidFill>
              </a:rPr>
              <a:t>Οπίσθιο κέρας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Πρόσθιο κέρας</a:t>
            </a:r>
          </a:p>
          <a:p>
            <a:pPr marL="342900" indent="-342900">
              <a:buAutoNum type="arabicPeriod"/>
            </a:pPr>
            <a:r>
              <a:rPr lang="el-GR" b="1" dirty="0"/>
              <a:t>Φαιός σύνδεσμος</a:t>
            </a:r>
          </a:p>
          <a:p>
            <a:pPr marL="342900" indent="-342900">
              <a:buAutoNum type="arabicPeriod"/>
            </a:pPr>
            <a:r>
              <a:rPr lang="el-GR" dirty="0"/>
              <a:t>Κεντρικός σωλήνας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C000"/>
                </a:solidFill>
              </a:rPr>
              <a:t>Πλάγιο κέρας</a:t>
            </a:r>
          </a:p>
          <a:p>
            <a:pPr marL="342900" indent="-342900">
              <a:buAutoNum type="arabicPeriod"/>
            </a:pPr>
            <a:r>
              <a:rPr lang="el-GR" dirty="0"/>
              <a:t>Οπ. Πλάγια αύλακα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B0F0"/>
                </a:solidFill>
              </a:rPr>
              <a:t>Οπίσθια ρίζα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Πρόσθια ρίζα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142976" y="3714752"/>
            <a:ext cx="24333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9. Οπίσθια δέσμη</a:t>
            </a:r>
          </a:p>
          <a:p>
            <a:r>
              <a:rPr lang="el-GR" dirty="0"/>
              <a:t>10. Οπίσθιο διάφραγμα</a:t>
            </a:r>
          </a:p>
          <a:p>
            <a:r>
              <a:rPr lang="el-GR" dirty="0"/>
              <a:t>11. Πλάγια δέσμη</a:t>
            </a:r>
          </a:p>
          <a:p>
            <a:r>
              <a:rPr lang="el-GR" dirty="0"/>
              <a:t>12. Πρόσθια δέσμη</a:t>
            </a:r>
          </a:p>
          <a:p>
            <a:r>
              <a:rPr lang="el-GR" dirty="0"/>
              <a:t>13. Πρόσθια σχισμή</a:t>
            </a:r>
          </a:p>
          <a:p>
            <a:r>
              <a:rPr lang="el-GR" dirty="0"/>
              <a:t>14. </a:t>
            </a:r>
            <a:r>
              <a:rPr lang="el-GR" b="1" dirty="0"/>
              <a:t>Λευκός σύνδεσμος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725</Words>
  <Application>Microsoft Office PowerPoint</Application>
  <PresentationFormat>Προβολή στην οθόνη (4:3)</PresentationFormat>
  <Paragraphs>148</Paragraphs>
  <Slides>47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0" baseType="lpstr">
      <vt:lpstr>Arial</vt:lpstr>
      <vt:lpstr>Calibri</vt:lpstr>
      <vt:lpstr>Θέμα του Office</vt:lpstr>
      <vt:lpstr>ΝΩΤΙΑΙΟΣ ΜΥΕΛΟΣ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ΑΝΙΟΝΤΑ ΔΕΜΑΤΙΑ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ΚΑΤΙΟΝΤΑ ΔΕΜΑΤΙΑ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ΠΕΡΙΦΕΡΙΚΟ ΝΕΥΡΙΚΟ ΣΥΣΤΗΜΑ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marianna papadopoulou</cp:lastModifiedBy>
  <cp:revision>90</cp:revision>
  <dcterms:created xsi:type="dcterms:W3CDTF">2018-05-20T06:36:33Z</dcterms:created>
  <dcterms:modified xsi:type="dcterms:W3CDTF">2022-03-01T13:55:03Z</dcterms:modified>
</cp:coreProperties>
</file>