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83" r:id="rId25"/>
    <p:sldId id="282" r:id="rId26"/>
    <p:sldId id="284" r:id="rId27"/>
    <p:sldId id="285" r:id="rId28"/>
    <p:sldId id="281" r:id="rId29"/>
    <p:sldId id="279" r:id="rId30"/>
    <p:sldId id="280"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E8E7"/>
          </a:solidFill>
        </a:fill>
      </a:tcStyle>
    </a:wholeTbl>
    <a:band1H>
      <a:tcStyle>
        <a:tcBdr/>
        <a:fill>
          <a:solidFill>
            <a:srgbClr val="E1CDCC"/>
          </a:solidFill>
        </a:fill>
      </a:tcStyle>
    </a:band1H>
    <a:band2H>
      <a:tcStyle>
        <a:tcBdr/>
      </a:tcStyle>
    </a:band2H>
    <a:band1V>
      <a:tcStyle>
        <a:tcBdr/>
        <a:fill>
          <a:solidFill>
            <a:srgbClr val="E1CDCC"/>
          </a:solidFill>
        </a:fill>
      </a:tcStyle>
    </a:band1V>
    <a:band2V>
      <a:tcStyle>
        <a:tcBdr/>
      </a:tcStyle>
    </a:band2V>
    <a:lastCol>
      <a:tcTxStyle b="on">
        <a:font>
          <a:latin typeface="+mn-lt"/>
          <a:ea typeface="+mn-ea"/>
          <a:cs typeface="+mn-cs"/>
        </a:font>
        <a:srgbClr val="FFFFFF"/>
      </a:tcTxStyle>
      <a:tcStyle>
        <a:tcBdr/>
        <a:fill>
          <a:solidFill>
            <a:srgbClr val="A53010"/>
          </a:solidFill>
        </a:fill>
      </a:tcStyle>
    </a:lastCol>
    <a:firstCol>
      <a:tcTxStyle b="on">
        <a:font>
          <a:latin typeface="+mn-lt"/>
          <a:ea typeface="+mn-ea"/>
          <a:cs typeface="+mn-cs"/>
        </a:font>
        <a:srgbClr val="FFFFFF"/>
      </a:tcTxStyle>
      <a:tcStyle>
        <a:tcBdr/>
        <a:fill>
          <a:solidFill>
            <a:srgbClr val="A5301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301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301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0E73-0713-4122-87D3-389CD0A2C577}"/>
              </a:ext>
            </a:extLst>
          </p:cNvPr>
          <p:cNvSpPr txBox="1">
            <a:spLocks noGrp="1"/>
          </p:cNvSpPr>
          <p:nvPr>
            <p:ph type="ctrTitle"/>
          </p:nvPr>
        </p:nvSpPr>
        <p:spPr>
          <a:xfrm>
            <a:off x="2589215" y="2514600"/>
            <a:ext cx="8915400" cy="2262783"/>
          </a:xfrm>
        </p:spPr>
        <p:txBody>
          <a:bodyPr anchor="b"/>
          <a:lstStyle>
            <a:lvl1pPr>
              <a:defRPr sz="5400"/>
            </a:lvl1pPr>
          </a:lstStyle>
          <a:p>
            <a:pPr lvl="0"/>
            <a:r>
              <a:rPr lang="el-GR"/>
              <a:t>Κάντε κλικ για να επεξεργαστείτε τον τίτλο υποδείγματος</a:t>
            </a:r>
            <a:endParaRPr lang="en-US"/>
          </a:p>
        </p:txBody>
      </p:sp>
      <p:sp>
        <p:nvSpPr>
          <p:cNvPr id="3" name="Subtitle 2">
            <a:extLst>
              <a:ext uri="{FF2B5EF4-FFF2-40B4-BE49-F238E27FC236}">
                <a16:creationId xmlns:a16="http://schemas.microsoft.com/office/drawing/2014/main" id="{1D45546A-2F99-4B8D-82A0-03134DF2E5DF}"/>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el-GR"/>
              <a:t>Κάντε κλικ για να επεξεργαστείτε τον υπότιτλο του υποδείγματος</a:t>
            </a:r>
            <a:endParaRPr lang="en-US"/>
          </a:p>
        </p:txBody>
      </p:sp>
      <p:sp>
        <p:nvSpPr>
          <p:cNvPr id="4" name="Date Placeholder 3">
            <a:extLst>
              <a:ext uri="{FF2B5EF4-FFF2-40B4-BE49-F238E27FC236}">
                <a16:creationId xmlns:a16="http://schemas.microsoft.com/office/drawing/2014/main" id="{F0B644C2-01E2-415E-96EA-82BDA21A4AB7}"/>
              </a:ext>
            </a:extLst>
          </p:cNvPr>
          <p:cNvSpPr txBox="1">
            <a:spLocks noGrp="1"/>
          </p:cNvSpPr>
          <p:nvPr>
            <p:ph type="dt" sz="half" idx="7"/>
          </p:nvPr>
        </p:nvSpPr>
        <p:spPr/>
        <p:txBody>
          <a:bodyPr/>
          <a:lstStyle>
            <a:lvl1pPr>
              <a:defRPr/>
            </a:lvl1pPr>
          </a:lstStyle>
          <a:p>
            <a:pPr lvl="0"/>
            <a:fld id="{1550A950-F8D5-407B-BAEC-600F7EED124B}" type="datetime1">
              <a:rPr lang="en-US"/>
              <a:pPr lvl="0"/>
              <a:t>3/28/2023</a:t>
            </a:fld>
            <a:endParaRPr lang="en-US"/>
          </a:p>
        </p:txBody>
      </p:sp>
      <p:sp>
        <p:nvSpPr>
          <p:cNvPr id="5" name="Footer Placeholder 4">
            <a:extLst>
              <a:ext uri="{FF2B5EF4-FFF2-40B4-BE49-F238E27FC236}">
                <a16:creationId xmlns:a16="http://schemas.microsoft.com/office/drawing/2014/main" id="{F797771B-DD1D-409E-9DBD-521F817270DA}"/>
              </a:ext>
            </a:extLst>
          </p:cNvPr>
          <p:cNvSpPr txBox="1">
            <a:spLocks noGrp="1"/>
          </p:cNvSpPr>
          <p:nvPr>
            <p:ph type="ftr" sz="quarter" idx="9"/>
          </p:nvPr>
        </p:nvSpPr>
        <p:spPr/>
        <p:txBody>
          <a:bodyPr/>
          <a:lstStyle>
            <a:lvl1pPr>
              <a:defRPr/>
            </a:lvl1pPr>
          </a:lstStyle>
          <a:p>
            <a:pPr lvl="0"/>
            <a:endParaRPr lang="en-US"/>
          </a:p>
        </p:txBody>
      </p:sp>
      <p:sp>
        <p:nvSpPr>
          <p:cNvPr id="6" name="Freeform 6">
            <a:extLst>
              <a:ext uri="{FF2B5EF4-FFF2-40B4-BE49-F238E27FC236}">
                <a16:creationId xmlns:a16="http://schemas.microsoft.com/office/drawing/2014/main" id="{41302F4B-A5CB-4D92-ACCB-5CBD5E965F51}"/>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6F0064D6-CCF8-44DD-B343-A5F317A74BA4}"/>
              </a:ext>
            </a:extLst>
          </p:cNvPr>
          <p:cNvSpPr txBox="1">
            <a:spLocks noGrp="1"/>
          </p:cNvSpPr>
          <p:nvPr>
            <p:ph type="sldNum" sz="quarter" idx="8"/>
          </p:nvPr>
        </p:nvSpPr>
        <p:spPr>
          <a:xfrm>
            <a:off x="531815" y="4529544"/>
            <a:ext cx="779763" cy="365129"/>
          </a:xfrm>
        </p:spPr>
        <p:txBody>
          <a:bodyPr/>
          <a:lstStyle>
            <a:lvl1pPr>
              <a:defRPr/>
            </a:lvl1pPr>
          </a:lstStyle>
          <a:p>
            <a:pPr lvl="0"/>
            <a:fld id="{C8E25D33-91CE-436E-B9EE-DB0A5C933DBE}" type="slidenum">
              <a:t>‹#›</a:t>
            </a:fld>
            <a:endParaRPr lang="en-US"/>
          </a:p>
        </p:txBody>
      </p:sp>
    </p:spTree>
    <p:extLst>
      <p:ext uri="{BB962C8B-B14F-4D97-AF65-F5344CB8AC3E}">
        <p14:creationId xmlns:p14="http://schemas.microsoft.com/office/powerpoint/2010/main" val="10344171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AD83-90B3-4E6A-90A2-F576C6979763}"/>
              </a:ext>
            </a:extLst>
          </p:cNvPr>
          <p:cNvSpPr txBox="1">
            <a:spLocks noGrp="1"/>
          </p:cNvSpPr>
          <p:nvPr>
            <p:ph type="title"/>
          </p:nvPr>
        </p:nvSpPr>
        <p:spPr>
          <a:xfrm>
            <a:off x="2589215" y="609603"/>
            <a:ext cx="8915400" cy="3117043"/>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7728B5FE-4403-48F0-ADF9-4C97A3A4F726}"/>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FA172F31-EA67-4EAF-AA0B-CA8FD49508AA}"/>
              </a:ext>
            </a:extLst>
          </p:cNvPr>
          <p:cNvSpPr txBox="1">
            <a:spLocks noGrp="1"/>
          </p:cNvSpPr>
          <p:nvPr>
            <p:ph type="dt" sz="half" idx="7"/>
          </p:nvPr>
        </p:nvSpPr>
        <p:spPr/>
        <p:txBody>
          <a:bodyPr/>
          <a:lstStyle>
            <a:lvl1pPr>
              <a:defRPr/>
            </a:lvl1pPr>
          </a:lstStyle>
          <a:p>
            <a:pPr lvl="0"/>
            <a:fld id="{FE9478A9-2369-4323-A45D-907169877988}" type="datetime1">
              <a:rPr lang="en-US"/>
              <a:pPr lvl="0"/>
              <a:t>3/28/2023</a:t>
            </a:fld>
            <a:endParaRPr lang="en-US"/>
          </a:p>
        </p:txBody>
      </p:sp>
      <p:sp>
        <p:nvSpPr>
          <p:cNvPr id="5" name="Footer Placeholder 4">
            <a:extLst>
              <a:ext uri="{FF2B5EF4-FFF2-40B4-BE49-F238E27FC236}">
                <a16:creationId xmlns:a16="http://schemas.microsoft.com/office/drawing/2014/main" id="{DCE0594C-6104-429D-A52E-36B60B3B23DA}"/>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DF58D395-5326-47FB-9ECB-7A89FBC9682A}"/>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0FE1D0C8-03F6-43B1-AE76-F26115857298}"/>
              </a:ext>
            </a:extLst>
          </p:cNvPr>
          <p:cNvSpPr txBox="1">
            <a:spLocks noGrp="1"/>
          </p:cNvSpPr>
          <p:nvPr>
            <p:ph type="sldNum" sz="quarter" idx="8"/>
          </p:nvPr>
        </p:nvSpPr>
        <p:spPr>
          <a:xfrm>
            <a:off x="531815" y="3244135"/>
            <a:ext cx="779763" cy="365129"/>
          </a:xfrm>
        </p:spPr>
        <p:txBody>
          <a:bodyPr/>
          <a:lstStyle>
            <a:lvl1pPr>
              <a:defRPr/>
            </a:lvl1pPr>
          </a:lstStyle>
          <a:p>
            <a:pPr lvl="0"/>
            <a:fld id="{E3735F6C-D599-4197-81CD-1F407B2E52E9}" type="slidenum">
              <a:t>‹#›</a:t>
            </a:fld>
            <a:endParaRPr lang="en-US"/>
          </a:p>
        </p:txBody>
      </p:sp>
    </p:spTree>
    <p:extLst>
      <p:ext uri="{BB962C8B-B14F-4D97-AF65-F5344CB8AC3E}">
        <p14:creationId xmlns:p14="http://schemas.microsoft.com/office/powerpoint/2010/main" val="37192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7E2E-1975-41B8-ADD0-19C90D94AF38}"/>
              </a:ext>
            </a:extLst>
          </p:cNvPr>
          <p:cNvSpPr txBox="1">
            <a:spLocks noGrp="1"/>
          </p:cNvSpPr>
          <p:nvPr>
            <p:ph type="title"/>
          </p:nvPr>
        </p:nvSpPr>
        <p:spPr>
          <a:xfrm>
            <a:off x="2849947" y="609603"/>
            <a:ext cx="8393926" cy="2895603"/>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9">
            <a:extLst>
              <a:ext uri="{FF2B5EF4-FFF2-40B4-BE49-F238E27FC236}">
                <a16:creationId xmlns:a16="http://schemas.microsoft.com/office/drawing/2014/main" id="{A6693C15-D835-4772-AB41-6F2E0B67DA02}"/>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el-GR"/>
              <a:t>Στυλ κειμένου υποδείγματος</a:t>
            </a:r>
          </a:p>
        </p:txBody>
      </p:sp>
      <p:sp>
        <p:nvSpPr>
          <p:cNvPr id="4" name="Text Placeholder 2">
            <a:extLst>
              <a:ext uri="{FF2B5EF4-FFF2-40B4-BE49-F238E27FC236}">
                <a16:creationId xmlns:a16="http://schemas.microsoft.com/office/drawing/2014/main" id="{ED01FA16-C5B6-4965-9FDE-F854936298AF}"/>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l-GR"/>
              <a:t>Στυλ κειμένου υποδείγματος</a:t>
            </a:r>
          </a:p>
        </p:txBody>
      </p:sp>
      <p:sp>
        <p:nvSpPr>
          <p:cNvPr id="5" name="Date Placeholder 3">
            <a:extLst>
              <a:ext uri="{FF2B5EF4-FFF2-40B4-BE49-F238E27FC236}">
                <a16:creationId xmlns:a16="http://schemas.microsoft.com/office/drawing/2014/main" id="{E37FF239-ACBA-44AF-A708-3A1672A87977}"/>
              </a:ext>
            </a:extLst>
          </p:cNvPr>
          <p:cNvSpPr txBox="1">
            <a:spLocks noGrp="1"/>
          </p:cNvSpPr>
          <p:nvPr>
            <p:ph type="dt" sz="half" idx="7"/>
          </p:nvPr>
        </p:nvSpPr>
        <p:spPr/>
        <p:txBody>
          <a:bodyPr/>
          <a:lstStyle>
            <a:lvl1pPr>
              <a:defRPr/>
            </a:lvl1pPr>
          </a:lstStyle>
          <a:p>
            <a:pPr lvl="0"/>
            <a:fld id="{10360768-BF64-45DB-94EB-042A54664099}" type="datetime1">
              <a:rPr lang="en-US"/>
              <a:pPr lvl="0"/>
              <a:t>3/28/2023</a:t>
            </a:fld>
            <a:endParaRPr lang="en-US"/>
          </a:p>
        </p:txBody>
      </p:sp>
      <p:sp>
        <p:nvSpPr>
          <p:cNvPr id="6" name="Footer Placeholder 4">
            <a:extLst>
              <a:ext uri="{FF2B5EF4-FFF2-40B4-BE49-F238E27FC236}">
                <a16:creationId xmlns:a16="http://schemas.microsoft.com/office/drawing/2014/main" id="{68A6C6A8-847A-47B3-81E6-B5393FAEE91C}"/>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3612BB68-C174-4DE1-AC96-DDA411695427}"/>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D4128E67-3EA8-4ABF-A542-4E27881E6B7A}"/>
              </a:ext>
            </a:extLst>
          </p:cNvPr>
          <p:cNvSpPr txBox="1">
            <a:spLocks noGrp="1"/>
          </p:cNvSpPr>
          <p:nvPr>
            <p:ph type="sldNum" sz="quarter" idx="8"/>
          </p:nvPr>
        </p:nvSpPr>
        <p:spPr>
          <a:xfrm>
            <a:off x="531815" y="3244135"/>
            <a:ext cx="779763" cy="365129"/>
          </a:xfrm>
        </p:spPr>
        <p:txBody>
          <a:bodyPr/>
          <a:lstStyle>
            <a:lvl1pPr>
              <a:defRPr/>
            </a:lvl1pPr>
          </a:lstStyle>
          <a:p>
            <a:pPr lvl="0"/>
            <a:fld id="{3D3A9408-0912-4E65-897D-996927D3C1A9}" type="slidenum">
              <a:t>‹#›</a:t>
            </a:fld>
            <a:endParaRPr lang="en-US"/>
          </a:p>
        </p:txBody>
      </p:sp>
      <p:sp>
        <p:nvSpPr>
          <p:cNvPr id="9" name="TextBox 13">
            <a:extLst>
              <a:ext uri="{FF2B5EF4-FFF2-40B4-BE49-F238E27FC236}">
                <a16:creationId xmlns:a16="http://schemas.microsoft.com/office/drawing/2014/main" id="{BE94FC5C-1205-428B-BD97-A69579DA0D2A}"/>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EF3545FF-22F1-4F18-815F-92DF51776E43}"/>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424103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7FE9-8968-4A74-B9AB-C4FB0BE4379C}"/>
              </a:ext>
            </a:extLst>
          </p:cNvPr>
          <p:cNvSpPr txBox="1">
            <a:spLocks noGrp="1"/>
          </p:cNvSpPr>
          <p:nvPr>
            <p:ph type="title"/>
          </p:nvPr>
        </p:nvSpPr>
        <p:spPr>
          <a:xfrm>
            <a:off x="2589215" y="2438403"/>
            <a:ext cx="8915400" cy="2724847"/>
          </a:xfrm>
        </p:spPr>
        <p:txBody>
          <a:bodyPr anchor="b"/>
          <a:lstStyle>
            <a:lvl1pPr>
              <a:defRPr sz="4800"/>
            </a:lvl1pPr>
          </a:lstStyle>
          <a:p>
            <a:pPr lvl="0"/>
            <a:r>
              <a:rPr lang="el-GR"/>
              <a:t>Κάντε κλικ για να επεξεργαστείτε τον τίτλο υποδείγματος</a:t>
            </a:r>
            <a:endParaRPr lang="en-US"/>
          </a:p>
        </p:txBody>
      </p:sp>
      <p:sp>
        <p:nvSpPr>
          <p:cNvPr id="3" name="Text Placeholder 3">
            <a:extLst>
              <a:ext uri="{FF2B5EF4-FFF2-40B4-BE49-F238E27FC236}">
                <a16:creationId xmlns:a16="http://schemas.microsoft.com/office/drawing/2014/main" id="{9B207865-B25D-4F2A-AA8F-0E647D0E6222}"/>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l-GR"/>
              <a:t>Στυλ κειμένου υποδείγματος</a:t>
            </a:r>
          </a:p>
        </p:txBody>
      </p:sp>
      <p:sp>
        <p:nvSpPr>
          <p:cNvPr id="4" name="Date Placeholder 4">
            <a:extLst>
              <a:ext uri="{FF2B5EF4-FFF2-40B4-BE49-F238E27FC236}">
                <a16:creationId xmlns:a16="http://schemas.microsoft.com/office/drawing/2014/main" id="{84ECDEF3-84C1-4B5A-B124-3345574FA104}"/>
              </a:ext>
            </a:extLst>
          </p:cNvPr>
          <p:cNvSpPr txBox="1">
            <a:spLocks noGrp="1"/>
          </p:cNvSpPr>
          <p:nvPr>
            <p:ph type="dt" sz="half" idx="7"/>
          </p:nvPr>
        </p:nvSpPr>
        <p:spPr/>
        <p:txBody>
          <a:bodyPr/>
          <a:lstStyle>
            <a:lvl1pPr>
              <a:defRPr/>
            </a:lvl1pPr>
          </a:lstStyle>
          <a:p>
            <a:pPr lvl="0"/>
            <a:fld id="{BD4BAE70-1A68-42D0-A9EF-B9C13ED1C0E5}" type="datetime1">
              <a:rPr lang="en-US"/>
              <a:pPr lvl="0"/>
              <a:t>3/28/2023</a:t>
            </a:fld>
            <a:endParaRPr lang="en-US"/>
          </a:p>
        </p:txBody>
      </p:sp>
      <p:sp>
        <p:nvSpPr>
          <p:cNvPr id="5" name="Footer Placeholder 5">
            <a:extLst>
              <a:ext uri="{FF2B5EF4-FFF2-40B4-BE49-F238E27FC236}">
                <a16:creationId xmlns:a16="http://schemas.microsoft.com/office/drawing/2014/main" id="{A8B31610-2AA1-44FE-9819-5B78CCF47EDD}"/>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0B97BDE6-6341-45CE-96DD-C90B1E102AB3}"/>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6">
            <a:extLst>
              <a:ext uri="{FF2B5EF4-FFF2-40B4-BE49-F238E27FC236}">
                <a16:creationId xmlns:a16="http://schemas.microsoft.com/office/drawing/2014/main" id="{0D19C65E-0C5B-4ABE-A03A-1B13527EE57E}"/>
              </a:ext>
            </a:extLst>
          </p:cNvPr>
          <p:cNvSpPr txBox="1">
            <a:spLocks noGrp="1"/>
          </p:cNvSpPr>
          <p:nvPr>
            <p:ph type="sldNum" sz="quarter" idx="8"/>
          </p:nvPr>
        </p:nvSpPr>
        <p:spPr>
          <a:xfrm>
            <a:off x="531815" y="4983086"/>
            <a:ext cx="779763" cy="365129"/>
          </a:xfrm>
        </p:spPr>
        <p:txBody>
          <a:bodyPr/>
          <a:lstStyle>
            <a:lvl1pPr>
              <a:defRPr/>
            </a:lvl1pPr>
          </a:lstStyle>
          <a:p>
            <a:pPr lvl="0"/>
            <a:fld id="{DE9BCEE3-15FE-4336-A727-A2C74FF765D5}" type="slidenum">
              <a:t>‹#›</a:t>
            </a:fld>
            <a:endParaRPr lang="en-US"/>
          </a:p>
        </p:txBody>
      </p:sp>
    </p:spTree>
    <p:extLst>
      <p:ext uri="{BB962C8B-B14F-4D97-AF65-F5344CB8AC3E}">
        <p14:creationId xmlns:p14="http://schemas.microsoft.com/office/powerpoint/2010/main" val="144419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3079-4656-4457-ACDB-8FA31B3A26F4}"/>
              </a:ext>
            </a:extLst>
          </p:cNvPr>
          <p:cNvSpPr txBox="1">
            <a:spLocks noGrp="1"/>
          </p:cNvSpPr>
          <p:nvPr>
            <p:ph type="title"/>
          </p:nvPr>
        </p:nvSpPr>
        <p:spPr>
          <a:xfrm>
            <a:off x="2849947" y="609603"/>
            <a:ext cx="8393926" cy="2895603"/>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9">
            <a:extLst>
              <a:ext uri="{FF2B5EF4-FFF2-40B4-BE49-F238E27FC236}">
                <a16:creationId xmlns:a16="http://schemas.microsoft.com/office/drawing/2014/main" id="{34A26B3A-CF9F-46DB-BB2C-E8F4891F537F}"/>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l-GR"/>
              <a:t>Στυλ κειμένου υποδείγματος</a:t>
            </a:r>
          </a:p>
        </p:txBody>
      </p:sp>
      <p:sp>
        <p:nvSpPr>
          <p:cNvPr id="4" name="Text Placeholder 3">
            <a:extLst>
              <a:ext uri="{FF2B5EF4-FFF2-40B4-BE49-F238E27FC236}">
                <a16:creationId xmlns:a16="http://schemas.microsoft.com/office/drawing/2014/main" id="{7E8E4A22-7487-4CFE-B2EF-2687FC0B1FC8}"/>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72D22332-8B91-429C-880E-BD33A7B69BA4}"/>
              </a:ext>
            </a:extLst>
          </p:cNvPr>
          <p:cNvSpPr txBox="1">
            <a:spLocks noGrp="1"/>
          </p:cNvSpPr>
          <p:nvPr>
            <p:ph type="dt" sz="half" idx="7"/>
          </p:nvPr>
        </p:nvSpPr>
        <p:spPr/>
        <p:txBody>
          <a:bodyPr/>
          <a:lstStyle>
            <a:lvl1pPr>
              <a:defRPr/>
            </a:lvl1pPr>
          </a:lstStyle>
          <a:p>
            <a:pPr lvl="0"/>
            <a:fld id="{A19BCDD1-C4AF-470F-A812-FF0B2C533FAE}" type="datetime1">
              <a:rPr lang="en-US"/>
              <a:pPr lvl="0"/>
              <a:t>3/28/2023</a:t>
            </a:fld>
            <a:endParaRPr lang="en-US"/>
          </a:p>
        </p:txBody>
      </p:sp>
      <p:sp>
        <p:nvSpPr>
          <p:cNvPr id="6" name="Footer Placeholder 5">
            <a:extLst>
              <a:ext uri="{FF2B5EF4-FFF2-40B4-BE49-F238E27FC236}">
                <a16:creationId xmlns:a16="http://schemas.microsoft.com/office/drawing/2014/main" id="{ACD18A9C-249D-42D4-A56D-43ADFD7FA86E}"/>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384949D5-3A44-4A3B-B238-9F3F12853132}"/>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70C3CD1E-4A70-4F45-BEC1-EEFA218266C1}"/>
              </a:ext>
            </a:extLst>
          </p:cNvPr>
          <p:cNvSpPr txBox="1">
            <a:spLocks noGrp="1"/>
          </p:cNvSpPr>
          <p:nvPr>
            <p:ph type="sldNum" sz="quarter" idx="8"/>
          </p:nvPr>
        </p:nvSpPr>
        <p:spPr>
          <a:xfrm>
            <a:off x="531815" y="4983086"/>
            <a:ext cx="779763" cy="365129"/>
          </a:xfrm>
        </p:spPr>
        <p:txBody>
          <a:bodyPr/>
          <a:lstStyle>
            <a:lvl1pPr>
              <a:defRPr/>
            </a:lvl1pPr>
          </a:lstStyle>
          <a:p>
            <a:pPr lvl="0"/>
            <a:fld id="{9E3BA20D-C3C3-417B-BCDC-9E99A93DFB79}" type="slidenum">
              <a:t>‹#›</a:t>
            </a:fld>
            <a:endParaRPr lang="en-US"/>
          </a:p>
        </p:txBody>
      </p:sp>
      <p:sp>
        <p:nvSpPr>
          <p:cNvPr id="9" name="TextBox 16">
            <a:extLst>
              <a:ext uri="{FF2B5EF4-FFF2-40B4-BE49-F238E27FC236}">
                <a16:creationId xmlns:a16="http://schemas.microsoft.com/office/drawing/2014/main" id="{A6D40AC8-5125-415B-8DE1-A0AECBAE6CEA}"/>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6934697B-6081-4D23-A5C1-D6187234157F}"/>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328439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E2B5-A657-49F7-B7D3-4480E1343AFD}"/>
              </a:ext>
            </a:extLst>
          </p:cNvPr>
          <p:cNvSpPr txBox="1">
            <a:spLocks noGrp="1"/>
          </p:cNvSpPr>
          <p:nvPr>
            <p:ph type="title"/>
          </p:nvPr>
        </p:nvSpPr>
        <p:spPr>
          <a:xfrm>
            <a:off x="2589215" y="627406"/>
            <a:ext cx="8915400" cy="2880021"/>
          </a:xfrm>
        </p:spPr>
        <p:txBody>
          <a:bodyPr anchor="ctr"/>
          <a:lstStyle>
            <a:lvl1pPr>
              <a:defRPr sz="4800"/>
            </a:lvl1pPr>
          </a:lstStyle>
          <a:p>
            <a:pPr lvl="0"/>
            <a:r>
              <a:rPr lang="el-GR"/>
              <a:t>Κάντε κλικ για να επεξεργαστείτε τον τίτλο υποδείγματος</a:t>
            </a:r>
            <a:endParaRPr lang="en-US"/>
          </a:p>
        </p:txBody>
      </p:sp>
      <p:sp>
        <p:nvSpPr>
          <p:cNvPr id="3" name="Text Placeholder 9">
            <a:extLst>
              <a:ext uri="{FF2B5EF4-FFF2-40B4-BE49-F238E27FC236}">
                <a16:creationId xmlns:a16="http://schemas.microsoft.com/office/drawing/2014/main" id="{04D9E553-8D11-4FA7-BE0B-C3B42319DFC3}"/>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l-GR"/>
              <a:t>Στυλ κειμένου υποδείγματος</a:t>
            </a:r>
          </a:p>
        </p:txBody>
      </p:sp>
      <p:sp>
        <p:nvSpPr>
          <p:cNvPr id="4" name="Text Placeholder 3">
            <a:extLst>
              <a:ext uri="{FF2B5EF4-FFF2-40B4-BE49-F238E27FC236}">
                <a16:creationId xmlns:a16="http://schemas.microsoft.com/office/drawing/2014/main" id="{4FC95313-93CD-40BC-96D2-753D8854F00E}"/>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8D282039-0756-4091-954F-7FEE4CBD4A0F}"/>
              </a:ext>
            </a:extLst>
          </p:cNvPr>
          <p:cNvSpPr txBox="1">
            <a:spLocks noGrp="1"/>
          </p:cNvSpPr>
          <p:nvPr>
            <p:ph type="dt" sz="half" idx="7"/>
          </p:nvPr>
        </p:nvSpPr>
        <p:spPr/>
        <p:txBody>
          <a:bodyPr/>
          <a:lstStyle>
            <a:lvl1pPr>
              <a:defRPr/>
            </a:lvl1pPr>
          </a:lstStyle>
          <a:p>
            <a:pPr lvl="0"/>
            <a:fld id="{EECD5027-4933-4570-830F-A03E74F58A82}" type="datetime1">
              <a:rPr lang="en-US"/>
              <a:pPr lvl="0"/>
              <a:t>3/28/2023</a:t>
            </a:fld>
            <a:endParaRPr lang="en-US"/>
          </a:p>
        </p:txBody>
      </p:sp>
      <p:sp>
        <p:nvSpPr>
          <p:cNvPr id="6" name="Footer Placeholder 5">
            <a:extLst>
              <a:ext uri="{FF2B5EF4-FFF2-40B4-BE49-F238E27FC236}">
                <a16:creationId xmlns:a16="http://schemas.microsoft.com/office/drawing/2014/main" id="{04BA0F62-6707-4CF8-934E-B67016F976F0}"/>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EADB3A1D-D54E-49DD-B36A-045E244F6419}"/>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AF57EC48-E4C7-4EC5-B2BE-C0B6403ED1C6}"/>
              </a:ext>
            </a:extLst>
          </p:cNvPr>
          <p:cNvSpPr txBox="1">
            <a:spLocks noGrp="1"/>
          </p:cNvSpPr>
          <p:nvPr>
            <p:ph type="sldNum" sz="quarter" idx="8"/>
          </p:nvPr>
        </p:nvSpPr>
        <p:spPr>
          <a:xfrm>
            <a:off x="531815" y="4983086"/>
            <a:ext cx="779763" cy="365129"/>
          </a:xfrm>
        </p:spPr>
        <p:txBody>
          <a:bodyPr/>
          <a:lstStyle>
            <a:lvl1pPr>
              <a:defRPr/>
            </a:lvl1pPr>
          </a:lstStyle>
          <a:p>
            <a:pPr lvl="0"/>
            <a:fld id="{2146F815-A2EC-4760-84CB-10D8DF263A56}" type="slidenum">
              <a:t>‹#›</a:t>
            </a:fld>
            <a:endParaRPr lang="en-US"/>
          </a:p>
        </p:txBody>
      </p:sp>
    </p:spTree>
    <p:extLst>
      <p:ext uri="{BB962C8B-B14F-4D97-AF65-F5344CB8AC3E}">
        <p14:creationId xmlns:p14="http://schemas.microsoft.com/office/powerpoint/2010/main" val="131389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9FC2-A100-4B73-AB12-DD5FDF375692}"/>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D71107D3-A5F0-4E55-BEB8-021C90053DB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4D3215E8-7962-4DD1-92F0-2302E36CDA38}"/>
              </a:ext>
            </a:extLst>
          </p:cNvPr>
          <p:cNvSpPr txBox="1">
            <a:spLocks noGrp="1"/>
          </p:cNvSpPr>
          <p:nvPr>
            <p:ph type="dt" sz="half" idx="7"/>
          </p:nvPr>
        </p:nvSpPr>
        <p:spPr/>
        <p:txBody>
          <a:bodyPr/>
          <a:lstStyle>
            <a:lvl1pPr>
              <a:defRPr/>
            </a:lvl1pPr>
          </a:lstStyle>
          <a:p>
            <a:pPr lvl="0"/>
            <a:fld id="{CCE54F91-493E-4D22-8999-5F34E1E162D3}" type="datetime1">
              <a:rPr lang="en-US"/>
              <a:pPr lvl="0"/>
              <a:t>3/28/2023</a:t>
            </a:fld>
            <a:endParaRPr lang="en-US"/>
          </a:p>
        </p:txBody>
      </p:sp>
      <p:sp>
        <p:nvSpPr>
          <p:cNvPr id="5" name="Footer Placeholder 4">
            <a:extLst>
              <a:ext uri="{FF2B5EF4-FFF2-40B4-BE49-F238E27FC236}">
                <a16:creationId xmlns:a16="http://schemas.microsoft.com/office/drawing/2014/main" id="{5E23E1D5-DD75-4EEF-B253-A8C0F929AF98}"/>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0A6C69FE-F120-498B-87C4-81DA78B19ED9}"/>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2D6C167A-5038-4939-8C15-7F608AA83230}"/>
              </a:ext>
            </a:extLst>
          </p:cNvPr>
          <p:cNvSpPr txBox="1">
            <a:spLocks noGrp="1"/>
          </p:cNvSpPr>
          <p:nvPr>
            <p:ph type="sldNum" sz="quarter" idx="8"/>
          </p:nvPr>
        </p:nvSpPr>
        <p:spPr/>
        <p:txBody>
          <a:bodyPr/>
          <a:lstStyle>
            <a:lvl1pPr>
              <a:defRPr/>
            </a:lvl1pPr>
          </a:lstStyle>
          <a:p>
            <a:pPr lvl="0"/>
            <a:fld id="{F3A68561-416F-4AB9-9485-F464E483BD44}" type="slidenum">
              <a:t>‹#›</a:t>
            </a:fld>
            <a:endParaRPr lang="en-US"/>
          </a:p>
        </p:txBody>
      </p:sp>
    </p:spTree>
    <p:extLst>
      <p:ext uri="{BB962C8B-B14F-4D97-AF65-F5344CB8AC3E}">
        <p14:creationId xmlns:p14="http://schemas.microsoft.com/office/powerpoint/2010/main" val="1532331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85BEA1-A076-4FE0-8FA5-0CF51A4C2868}"/>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6589782F-0E56-4202-A3E9-0F73768D6C65}"/>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4FED3155-7BC4-4050-A7F8-DB60D6F77CA7}"/>
              </a:ext>
            </a:extLst>
          </p:cNvPr>
          <p:cNvSpPr txBox="1">
            <a:spLocks noGrp="1"/>
          </p:cNvSpPr>
          <p:nvPr>
            <p:ph type="dt" sz="half" idx="7"/>
          </p:nvPr>
        </p:nvSpPr>
        <p:spPr/>
        <p:txBody>
          <a:bodyPr/>
          <a:lstStyle>
            <a:lvl1pPr>
              <a:defRPr/>
            </a:lvl1pPr>
          </a:lstStyle>
          <a:p>
            <a:pPr lvl="0"/>
            <a:fld id="{A02E142B-30B4-4C36-A75D-61A83D4ECDBB}" type="datetime1">
              <a:rPr lang="en-US"/>
              <a:pPr lvl="0"/>
              <a:t>3/28/2023</a:t>
            </a:fld>
            <a:endParaRPr lang="en-US"/>
          </a:p>
        </p:txBody>
      </p:sp>
      <p:sp>
        <p:nvSpPr>
          <p:cNvPr id="5" name="Footer Placeholder 4">
            <a:extLst>
              <a:ext uri="{FF2B5EF4-FFF2-40B4-BE49-F238E27FC236}">
                <a16:creationId xmlns:a16="http://schemas.microsoft.com/office/drawing/2014/main" id="{66764734-5ED9-406C-898F-659E65E0D15E}"/>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2D4D0003-6416-4CBE-9BE4-C1644AD61628}"/>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4DCAD5BE-937E-421E-A864-6AD908BA86B6}"/>
              </a:ext>
            </a:extLst>
          </p:cNvPr>
          <p:cNvSpPr txBox="1">
            <a:spLocks noGrp="1"/>
          </p:cNvSpPr>
          <p:nvPr>
            <p:ph type="sldNum" sz="quarter" idx="8"/>
          </p:nvPr>
        </p:nvSpPr>
        <p:spPr/>
        <p:txBody>
          <a:bodyPr/>
          <a:lstStyle>
            <a:lvl1pPr>
              <a:defRPr/>
            </a:lvl1pPr>
          </a:lstStyle>
          <a:p>
            <a:pPr lvl="0"/>
            <a:fld id="{299DF235-8095-4EE3-9FE3-9C5530553332}" type="slidenum">
              <a:t>‹#›</a:t>
            </a:fld>
            <a:endParaRPr lang="en-US"/>
          </a:p>
        </p:txBody>
      </p:sp>
    </p:spTree>
    <p:extLst>
      <p:ext uri="{BB962C8B-B14F-4D97-AF65-F5344CB8AC3E}">
        <p14:creationId xmlns:p14="http://schemas.microsoft.com/office/powerpoint/2010/main" val="210581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3A58-52C2-4832-9145-7E83A3E36068}"/>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F1D3984-38E0-4EE4-A289-E775DB2EE51B}"/>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987511D1-55CA-4843-B769-9EE9631D0694}"/>
              </a:ext>
            </a:extLst>
          </p:cNvPr>
          <p:cNvSpPr txBox="1">
            <a:spLocks noGrp="1"/>
          </p:cNvSpPr>
          <p:nvPr>
            <p:ph type="dt" sz="half" idx="7"/>
          </p:nvPr>
        </p:nvSpPr>
        <p:spPr/>
        <p:txBody>
          <a:bodyPr/>
          <a:lstStyle>
            <a:lvl1pPr>
              <a:defRPr/>
            </a:lvl1pPr>
          </a:lstStyle>
          <a:p>
            <a:pPr lvl="0"/>
            <a:fld id="{6280D0AE-5DB6-4D55-9ED8-417578E21192}" type="datetime1">
              <a:rPr lang="en-US"/>
              <a:pPr lvl="0"/>
              <a:t>3/28/2023</a:t>
            </a:fld>
            <a:endParaRPr lang="en-US"/>
          </a:p>
        </p:txBody>
      </p:sp>
      <p:sp>
        <p:nvSpPr>
          <p:cNvPr id="5" name="Footer Placeholder 4">
            <a:extLst>
              <a:ext uri="{FF2B5EF4-FFF2-40B4-BE49-F238E27FC236}">
                <a16:creationId xmlns:a16="http://schemas.microsoft.com/office/drawing/2014/main" id="{CD04D5F4-F439-4098-A5CE-FA482A520628}"/>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F48FB6B5-1F31-4BEC-8455-C6A75FF51800}"/>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78E8A015-6107-4125-AA52-668218815444}"/>
              </a:ext>
            </a:extLst>
          </p:cNvPr>
          <p:cNvSpPr txBox="1">
            <a:spLocks noGrp="1"/>
          </p:cNvSpPr>
          <p:nvPr>
            <p:ph type="sldNum" sz="quarter" idx="8"/>
          </p:nvPr>
        </p:nvSpPr>
        <p:spPr/>
        <p:txBody>
          <a:bodyPr/>
          <a:lstStyle>
            <a:lvl1pPr>
              <a:defRPr/>
            </a:lvl1pPr>
          </a:lstStyle>
          <a:p>
            <a:pPr lvl="0"/>
            <a:fld id="{2CB5898A-F7B2-4F0A-B5F5-BF27599AE2C6}" type="slidenum">
              <a:t>‹#›</a:t>
            </a:fld>
            <a:endParaRPr lang="en-US"/>
          </a:p>
        </p:txBody>
      </p:sp>
    </p:spTree>
    <p:extLst>
      <p:ext uri="{BB962C8B-B14F-4D97-AF65-F5344CB8AC3E}">
        <p14:creationId xmlns:p14="http://schemas.microsoft.com/office/powerpoint/2010/main" val="6428390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0E97-DD5E-40D1-AEDE-BFF0017985BB}"/>
              </a:ext>
            </a:extLst>
          </p:cNvPr>
          <p:cNvSpPr txBox="1">
            <a:spLocks noGrp="1"/>
          </p:cNvSpPr>
          <p:nvPr>
            <p:ph type="title"/>
          </p:nvPr>
        </p:nvSpPr>
        <p:spPr>
          <a:xfrm>
            <a:off x="2589215" y="2058753"/>
            <a:ext cx="8915400" cy="1468800"/>
          </a:xfrm>
        </p:spPr>
        <p:txBody>
          <a:bodyPr anchor="b"/>
          <a:lstStyle>
            <a:lvl1pPr>
              <a:defRPr sz="4000"/>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374EF049-FB4F-48A8-8749-5C432AFE544A}"/>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904BBAE1-D7CA-45C1-A29E-C9C9466C4D66}"/>
              </a:ext>
            </a:extLst>
          </p:cNvPr>
          <p:cNvSpPr txBox="1">
            <a:spLocks noGrp="1"/>
          </p:cNvSpPr>
          <p:nvPr>
            <p:ph type="dt" sz="half" idx="7"/>
          </p:nvPr>
        </p:nvSpPr>
        <p:spPr/>
        <p:txBody>
          <a:bodyPr/>
          <a:lstStyle>
            <a:lvl1pPr>
              <a:defRPr/>
            </a:lvl1pPr>
          </a:lstStyle>
          <a:p>
            <a:pPr lvl="0"/>
            <a:fld id="{8489EA5A-3D4B-4509-BF62-CAE586F9BF76}" type="datetime1">
              <a:rPr lang="en-US"/>
              <a:pPr lvl="0"/>
              <a:t>3/28/2023</a:t>
            </a:fld>
            <a:endParaRPr lang="en-US"/>
          </a:p>
        </p:txBody>
      </p:sp>
      <p:sp>
        <p:nvSpPr>
          <p:cNvPr id="5" name="Footer Placeholder 4">
            <a:extLst>
              <a:ext uri="{FF2B5EF4-FFF2-40B4-BE49-F238E27FC236}">
                <a16:creationId xmlns:a16="http://schemas.microsoft.com/office/drawing/2014/main" id="{CA0970A5-FCC9-4930-A99D-F59DB8FAEE76}"/>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E9ED81C3-0AD3-459B-9691-7E2573E23086}"/>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Slide Number Placeholder 5">
            <a:extLst>
              <a:ext uri="{FF2B5EF4-FFF2-40B4-BE49-F238E27FC236}">
                <a16:creationId xmlns:a16="http://schemas.microsoft.com/office/drawing/2014/main" id="{57B5AAF3-C9F7-4C65-A676-F4C0385A4C4F}"/>
              </a:ext>
            </a:extLst>
          </p:cNvPr>
          <p:cNvSpPr txBox="1">
            <a:spLocks noGrp="1"/>
          </p:cNvSpPr>
          <p:nvPr>
            <p:ph type="sldNum" sz="quarter" idx="8"/>
          </p:nvPr>
        </p:nvSpPr>
        <p:spPr>
          <a:xfrm>
            <a:off x="531815" y="3244135"/>
            <a:ext cx="779763" cy="365129"/>
          </a:xfrm>
        </p:spPr>
        <p:txBody>
          <a:bodyPr/>
          <a:lstStyle>
            <a:lvl1pPr>
              <a:defRPr/>
            </a:lvl1pPr>
          </a:lstStyle>
          <a:p>
            <a:pPr lvl="0"/>
            <a:fld id="{AEBFF83D-47C8-42D4-A565-7E40C4A0CA7A}" type="slidenum">
              <a:t>‹#›</a:t>
            </a:fld>
            <a:endParaRPr lang="en-US"/>
          </a:p>
        </p:txBody>
      </p:sp>
    </p:spTree>
    <p:extLst>
      <p:ext uri="{BB962C8B-B14F-4D97-AF65-F5344CB8AC3E}">
        <p14:creationId xmlns:p14="http://schemas.microsoft.com/office/powerpoint/2010/main" val="356704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FE27942-3737-44A4-9D77-52F6F2A3BC97}"/>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EA18892-7B18-4A87-BA19-6556B559069F}"/>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a:extLst>
              <a:ext uri="{FF2B5EF4-FFF2-40B4-BE49-F238E27FC236}">
                <a16:creationId xmlns:a16="http://schemas.microsoft.com/office/drawing/2014/main" id="{14729557-2B6F-48BF-A081-B7C3C798CF5F}"/>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a:extLst>
              <a:ext uri="{FF2B5EF4-FFF2-40B4-BE49-F238E27FC236}">
                <a16:creationId xmlns:a16="http://schemas.microsoft.com/office/drawing/2014/main" id="{0624D901-C97C-4738-9021-DF0410162421}"/>
              </a:ext>
            </a:extLst>
          </p:cNvPr>
          <p:cNvSpPr txBox="1">
            <a:spLocks noGrp="1"/>
          </p:cNvSpPr>
          <p:nvPr>
            <p:ph type="dt" sz="half" idx="7"/>
          </p:nvPr>
        </p:nvSpPr>
        <p:spPr/>
        <p:txBody>
          <a:bodyPr/>
          <a:lstStyle>
            <a:lvl1pPr>
              <a:defRPr/>
            </a:lvl1pPr>
          </a:lstStyle>
          <a:p>
            <a:pPr lvl="0"/>
            <a:fld id="{E7999714-35C1-40D8-86B9-7A4A7AF1F0CC}" type="datetime1">
              <a:rPr lang="en-US"/>
              <a:pPr lvl="0"/>
              <a:t>3/28/2023</a:t>
            </a:fld>
            <a:endParaRPr lang="en-US"/>
          </a:p>
        </p:txBody>
      </p:sp>
      <p:sp>
        <p:nvSpPr>
          <p:cNvPr id="6" name="Footer Placeholder 5">
            <a:extLst>
              <a:ext uri="{FF2B5EF4-FFF2-40B4-BE49-F238E27FC236}">
                <a16:creationId xmlns:a16="http://schemas.microsoft.com/office/drawing/2014/main" id="{32E55457-5829-43CF-B3FA-A0BC6EBAD8D4}"/>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A0E1E7E5-B82E-43AB-AD4A-4FBD97CF862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5">
            <a:extLst>
              <a:ext uri="{FF2B5EF4-FFF2-40B4-BE49-F238E27FC236}">
                <a16:creationId xmlns:a16="http://schemas.microsoft.com/office/drawing/2014/main" id="{ACDC6291-6DA8-42DF-98D9-C2C5690997CA}"/>
              </a:ext>
            </a:extLst>
          </p:cNvPr>
          <p:cNvSpPr txBox="1">
            <a:spLocks noGrp="1"/>
          </p:cNvSpPr>
          <p:nvPr>
            <p:ph type="sldNum" sz="quarter" idx="8"/>
          </p:nvPr>
        </p:nvSpPr>
        <p:spPr/>
        <p:txBody>
          <a:bodyPr/>
          <a:lstStyle>
            <a:lvl1pPr>
              <a:defRPr/>
            </a:lvl1pPr>
          </a:lstStyle>
          <a:p>
            <a:pPr lvl="0"/>
            <a:fld id="{3833525D-4927-4F3C-ABFC-A9B4ACA0BD46}" type="slidenum">
              <a:t>‹#›</a:t>
            </a:fld>
            <a:endParaRPr lang="en-US"/>
          </a:p>
        </p:txBody>
      </p:sp>
    </p:spTree>
    <p:extLst>
      <p:ext uri="{BB962C8B-B14F-4D97-AF65-F5344CB8AC3E}">
        <p14:creationId xmlns:p14="http://schemas.microsoft.com/office/powerpoint/2010/main" val="194771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2AF1AAA2-FE1D-463C-B51D-070D147E366E}"/>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C25D42F9-C809-4999-BA1B-EF97930F91CF}"/>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DEBE86D-B7E0-44E9-B216-C5D6A59EC644}"/>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a:extLst>
              <a:ext uri="{FF2B5EF4-FFF2-40B4-BE49-F238E27FC236}">
                <a16:creationId xmlns:a16="http://schemas.microsoft.com/office/drawing/2014/main" id="{F0BDFB02-22B5-45B8-BC1C-E2EF763F29D8}"/>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AEE4C2B4-E9CF-4B4D-82FE-30D46E7A52A9}"/>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a:extLst>
              <a:ext uri="{FF2B5EF4-FFF2-40B4-BE49-F238E27FC236}">
                <a16:creationId xmlns:a16="http://schemas.microsoft.com/office/drawing/2014/main" id="{B920A143-F208-48FF-9AC5-B00AA4C3DFF6}"/>
              </a:ext>
            </a:extLst>
          </p:cNvPr>
          <p:cNvSpPr txBox="1">
            <a:spLocks noGrp="1"/>
          </p:cNvSpPr>
          <p:nvPr>
            <p:ph type="dt" sz="half" idx="7"/>
          </p:nvPr>
        </p:nvSpPr>
        <p:spPr/>
        <p:txBody>
          <a:bodyPr/>
          <a:lstStyle>
            <a:lvl1pPr>
              <a:defRPr/>
            </a:lvl1pPr>
          </a:lstStyle>
          <a:p>
            <a:pPr lvl="0"/>
            <a:fld id="{6DE03BD9-5542-4C57-8DA0-8AB3BF5D1C3F}" type="datetime1">
              <a:rPr lang="en-US"/>
              <a:pPr lvl="0"/>
              <a:t>3/28/2023</a:t>
            </a:fld>
            <a:endParaRPr lang="en-US"/>
          </a:p>
        </p:txBody>
      </p:sp>
      <p:sp>
        <p:nvSpPr>
          <p:cNvPr id="8" name="Footer Placeholder 7">
            <a:extLst>
              <a:ext uri="{FF2B5EF4-FFF2-40B4-BE49-F238E27FC236}">
                <a16:creationId xmlns:a16="http://schemas.microsoft.com/office/drawing/2014/main" id="{39A1CD2E-7493-4730-B509-8ED31C2895BF}"/>
              </a:ext>
            </a:extLst>
          </p:cNvPr>
          <p:cNvSpPr txBox="1">
            <a:spLocks noGrp="1"/>
          </p:cNvSpPr>
          <p:nvPr>
            <p:ph type="ftr" sz="quarter" idx="9"/>
          </p:nvPr>
        </p:nvSpPr>
        <p:spPr/>
        <p:txBody>
          <a:bodyPr/>
          <a:lstStyle>
            <a:lvl1pPr>
              <a:defRPr/>
            </a:lvl1pPr>
          </a:lstStyle>
          <a:p>
            <a:pPr lvl="0"/>
            <a:endParaRPr lang="en-US"/>
          </a:p>
        </p:txBody>
      </p:sp>
      <p:sp>
        <p:nvSpPr>
          <p:cNvPr id="9" name="Freeform 11">
            <a:extLst>
              <a:ext uri="{FF2B5EF4-FFF2-40B4-BE49-F238E27FC236}">
                <a16:creationId xmlns:a16="http://schemas.microsoft.com/office/drawing/2014/main" id="{BE874E12-3EC2-4948-BF07-498FE6ABFD2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0" name="Slide Number Placeholder 5">
            <a:extLst>
              <a:ext uri="{FF2B5EF4-FFF2-40B4-BE49-F238E27FC236}">
                <a16:creationId xmlns:a16="http://schemas.microsoft.com/office/drawing/2014/main" id="{01E0ABFE-6F42-4EBD-A94C-6258F10A8EF7}"/>
              </a:ext>
            </a:extLst>
          </p:cNvPr>
          <p:cNvSpPr txBox="1">
            <a:spLocks noGrp="1"/>
          </p:cNvSpPr>
          <p:nvPr>
            <p:ph type="sldNum" sz="quarter" idx="8"/>
          </p:nvPr>
        </p:nvSpPr>
        <p:spPr/>
        <p:txBody>
          <a:bodyPr/>
          <a:lstStyle>
            <a:lvl1pPr>
              <a:defRPr/>
            </a:lvl1pPr>
          </a:lstStyle>
          <a:p>
            <a:pPr lvl="0"/>
            <a:fld id="{A2662166-F437-4CBB-A047-634D3DF07277}" type="slidenum">
              <a:t>‹#›</a:t>
            </a:fld>
            <a:endParaRPr lang="en-US"/>
          </a:p>
        </p:txBody>
      </p:sp>
    </p:spTree>
    <p:extLst>
      <p:ext uri="{BB962C8B-B14F-4D97-AF65-F5344CB8AC3E}">
        <p14:creationId xmlns:p14="http://schemas.microsoft.com/office/powerpoint/2010/main" val="160519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DB04-08C1-4009-8D5D-693870FAAD1D}"/>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5CD5E53C-2D88-4433-90F4-4CEE89356E3E}"/>
              </a:ext>
            </a:extLst>
          </p:cNvPr>
          <p:cNvSpPr txBox="1">
            <a:spLocks noGrp="1"/>
          </p:cNvSpPr>
          <p:nvPr>
            <p:ph type="dt" sz="half" idx="7"/>
          </p:nvPr>
        </p:nvSpPr>
        <p:spPr/>
        <p:txBody>
          <a:bodyPr/>
          <a:lstStyle>
            <a:lvl1pPr>
              <a:defRPr/>
            </a:lvl1pPr>
          </a:lstStyle>
          <a:p>
            <a:pPr lvl="0"/>
            <a:fld id="{0961983B-F4F1-4675-8116-58C1C845449D}" type="datetime1">
              <a:rPr lang="en-US"/>
              <a:pPr lvl="0"/>
              <a:t>3/28/2023</a:t>
            </a:fld>
            <a:endParaRPr lang="en-US"/>
          </a:p>
        </p:txBody>
      </p:sp>
      <p:sp>
        <p:nvSpPr>
          <p:cNvPr id="4" name="Footer Placeholder 3">
            <a:extLst>
              <a:ext uri="{FF2B5EF4-FFF2-40B4-BE49-F238E27FC236}">
                <a16:creationId xmlns:a16="http://schemas.microsoft.com/office/drawing/2014/main" id="{988C2595-8378-458C-BC8C-AD42EB0B3AF7}"/>
              </a:ext>
            </a:extLst>
          </p:cNvPr>
          <p:cNvSpPr txBox="1">
            <a:spLocks noGrp="1"/>
          </p:cNvSpPr>
          <p:nvPr>
            <p:ph type="ftr" sz="quarter" idx="9"/>
          </p:nvPr>
        </p:nvSpPr>
        <p:spPr/>
        <p:txBody>
          <a:bodyPr/>
          <a:lstStyle>
            <a:lvl1pPr>
              <a:defRPr/>
            </a:lvl1pPr>
          </a:lstStyle>
          <a:p>
            <a:pPr lvl="0"/>
            <a:endParaRPr lang="en-US"/>
          </a:p>
        </p:txBody>
      </p:sp>
      <p:sp>
        <p:nvSpPr>
          <p:cNvPr id="5" name="Freeform 11">
            <a:extLst>
              <a:ext uri="{FF2B5EF4-FFF2-40B4-BE49-F238E27FC236}">
                <a16:creationId xmlns:a16="http://schemas.microsoft.com/office/drawing/2014/main" id="{9A0F19FD-6E7B-47F0-8684-748342D0628B}"/>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6" name="Slide Number Placeholder 4">
            <a:extLst>
              <a:ext uri="{FF2B5EF4-FFF2-40B4-BE49-F238E27FC236}">
                <a16:creationId xmlns:a16="http://schemas.microsoft.com/office/drawing/2014/main" id="{37ADF33A-0599-4C5F-924C-F7EECEA016DE}"/>
              </a:ext>
            </a:extLst>
          </p:cNvPr>
          <p:cNvSpPr txBox="1">
            <a:spLocks noGrp="1"/>
          </p:cNvSpPr>
          <p:nvPr>
            <p:ph type="sldNum" sz="quarter" idx="8"/>
          </p:nvPr>
        </p:nvSpPr>
        <p:spPr/>
        <p:txBody>
          <a:bodyPr/>
          <a:lstStyle>
            <a:lvl1pPr>
              <a:defRPr/>
            </a:lvl1pPr>
          </a:lstStyle>
          <a:p>
            <a:pPr lvl="0"/>
            <a:fld id="{BB5E17F9-0F5A-44ED-A5CE-C8AEED6A1A4B}" type="slidenum">
              <a:t>‹#›</a:t>
            </a:fld>
            <a:endParaRPr lang="en-US"/>
          </a:p>
        </p:txBody>
      </p:sp>
    </p:spTree>
    <p:extLst>
      <p:ext uri="{BB962C8B-B14F-4D97-AF65-F5344CB8AC3E}">
        <p14:creationId xmlns:p14="http://schemas.microsoft.com/office/powerpoint/2010/main" val="351390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F565F-EE80-449F-ABF9-30AA4589D528}"/>
              </a:ext>
            </a:extLst>
          </p:cNvPr>
          <p:cNvSpPr txBox="1">
            <a:spLocks noGrp="1"/>
          </p:cNvSpPr>
          <p:nvPr>
            <p:ph type="dt" sz="half" idx="7"/>
          </p:nvPr>
        </p:nvSpPr>
        <p:spPr/>
        <p:txBody>
          <a:bodyPr/>
          <a:lstStyle>
            <a:lvl1pPr>
              <a:defRPr/>
            </a:lvl1pPr>
          </a:lstStyle>
          <a:p>
            <a:pPr lvl="0"/>
            <a:fld id="{502F9D4E-514E-46C9-AD95-6490158CB28D}" type="datetime1">
              <a:rPr lang="en-US"/>
              <a:pPr lvl="0"/>
              <a:t>3/28/2023</a:t>
            </a:fld>
            <a:endParaRPr lang="en-US"/>
          </a:p>
        </p:txBody>
      </p:sp>
      <p:sp>
        <p:nvSpPr>
          <p:cNvPr id="3" name="Footer Placeholder 2">
            <a:extLst>
              <a:ext uri="{FF2B5EF4-FFF2-40B4-BE49-F238E27FC236}">
                <a16:creationId xmlns:a16="http://schemas.microsoft.com/office/drawing/2014/main" id="{7B5AEBBA-B090-4228-A3DD-52E28DC95425}"/>
              </a:ext>
            </a:extLst>
          </p:cNvPr>
          <p:cNvSpPr txBox="1">
            <a:spLocks noGrp="1"/>
          </p:cNvSpPr>
          <p:nvPr>
            <p:ph type="ftr" sz="quarter" idx="9"/>
          </p:nvPr>
        </p:nvSpPr>
        <p:spPr/>
        <p:txBody>
          <a:bodyPr/>
          <a:lstStyle>
            <a:lvl1pPr>
              <a:defRPr/>
            </a:lvl1pPr>
          </a:lstStyle>
          <a:p>
            <a:pPr lvl="0"/>
            <a:endParaRPr lang="en-US"/>
          </a:p>
        </p:txBody>
      </p:sp>
      <p:sp>
        <p:nvSpPr>
          <p:cNvPr id="4" name="Freeform 11">
            <a:extLst>
              <a:ext uri="{FF2B5EF4-FFF2-40B4-BE49-F238E27FC236}">
                <a16:creationId xmlns:a16="http://schemas.microsoft.com/office/drawing/2014/main" id="{285AA6E9-1DF9-4D11-8713-9C41165C4D40}"/>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 name="Slide Number Placeholder 3">
            <a:extLst>
              <a:ext uri="{FF2B5EF4-FFF2-40B4-BE49-F238E27FC236}">
                <a16:creationId xmlns:a16="http://schemas.microsoft.com/office/drawing/2014/main" id="{86CD3837-8B9A-4FED-BE2F-56A30EEC3125}"/>
              </a:ext>
            </a:extLst>
          </p:cNvPr>
          <p:cNvSpPr txBox="1">
            <a:spLocks noGrp="1"/>
          </p:cNvSpPr>
          <p:nvPr>
            <p:ph type="sldNum" sz="quarter" idx="8"/>
          </p:nvPr>
        </p:nvSpPr>
        <p:spPr/>
        <p:txBody>
          <a:bodyPr/>
          <a:lstStyle>
            <a:lvl1pPr>
              <a:defRPr/>
            </a:lvl1pPr>
          </a:lstStyle>
          <a:p>
            <a:pPr lvl="0"/>
            <a:fld id="{248698E7-9387-4826-83E8-064D5135223C}" type="slidenum">
              <a:t>‹#›</a:t>
            </a:fld>
            <a:endParaRPr lang="en-US"/>
          </a:p>
        </p:txBody>
      </p:sp>
    </p:spTree>
    <p:extLst>
      <p:ext uri="{BB962C8B-B14F-4D97-AF65-F5344CB8AC3E}">
        <p14:creationId xmlns:p14="http://schemas.microsoft.com/office/powerpoint/2010/main" val="32787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C690-0349-4F8B-B461-3376ACAC7B55}"/>
              </a:ext>
            </a:extLst>
          </p:cNvPr>
          <p:cNvSpPr txBox="1">
            <a:spLocks noGrp="1"/>
          </p:cNvSpPr>
          <p:nvPr>
            <p:ph type="title"/>
          </p:nvPr>
        </p:nvSpPr>
        <p:spPr>
          <a:xfrm>
            <a:off x="2589215" y="446090"/>
            <a:ext cx="3505196" cy="976314"/>
          </a:xfrm>
        </p:spPr>
        <p:txBody>
          <a:bodyPr anchor="b"/>
          <a:lstStyle>
            <a:lvl1pPr>
              <a:defRPr sz="2000"/>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E29991EE-3820-413C-BEC1-F685AA8FCF24}"/>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FA91F14-33EE-4D0E-BFA5-D514950F61FD}"/>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9921C5B4-7DEF-4957-89A0-7962AE6AA74D}"/>
              </a:ext>
            </a:extLst>
          </p:cNvPr>
          <p:cNvSpPr txBox="1">
            <a:spLocks noGrp="1"/>
          </p:cNvSpPr>
          <p:nvPr>
            <p:ph type="dt" sz="half" idx="7"/>
          </p:nvPr>
        </p:nvSpPr>
        <p:spPr/>
        <p:txBody>
          <a:bodyPr/>
          <a:lstStyle>
            <a:lvl1pPr>
              <a:defRPr/>
            </a:lvl1pPr>
          </a:lstStyle>
          <a:p>
            <a:pPr lvl="0"/>
            <a:fld id="{83BC4F29-0BDD-45E1-A1A5-94734CBE612A}" type="datetime1">
              <a:rPr lang="en-US"/>
              <a:pPr lvl="0"/>
              <a:t>3/28/2023</a:t>
            </a:fld>
            <a:endParaRPr lang="en-US"/>
          </a:p>
        </p:txBody>
      </p:sp>
      <p:sp>
        <p:nvSpPr>
          <p:cNvPr id="6" name="Footer Placeholder 5">
            <a:extLst>
              <a:ext uri="{FF2B5EF4-FFF2-40B4-BE49-F238E27FC236}">
                <a16:creationId xmlns:a16="http://schemas.microsoft.com/office/drawing/2014/main" id="{8BBA5BB9-367C-4168-9BB1-1D860B5FF5F4}"/>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56A4448C-8BB6-485C-BBC5-D76478F8ED9B}"/>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2EA8D7E8-DA27-48A8-B1D8-5757C74F0EB5}"/>
              </a:ext>
            </a:extLst>
          </p:cNvPr>
          <p:cNvSpPr txBox="1">
            <a:spLocks noGrp="1"/>
          </p:cNvSpPr>
          <p:nvPr>
            <p:ph type="sldNum" sz="quarter" idx="8"/>
          </p:nvPr>
        </p:nvSpPr>
        <p:spPr/>
        <p:txBody>
          <a:bodyPr/>
          <a:lstStyle>
            <a:lvl1pPr>
              <a:defRPr/>
            </a:lvl1pPr>
          </a:lstStyle>
          <a:p>
            <a:pPr lvl="0"/>
            <a:fld id="{37DBC44C-4DD0-4752-BEE2-0BC026126C95}" type="slidenum">
              <a:t>‹#›</a:t>
            </a:fld>
            <a:endParaRPr lang="en-US"/>
          </a:p>
        </p:txBody>
      </p:sp>
    </p:spTree>
    <p:extLst>
      <p:ext uri="{BB962C8B-B14F-4D97-AF65-F5344CB8AC3E}">
        <p14:creationId xmlns:p14="http://schemas.microsoft.com/office/powerpoint/2010/main" val="151349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E60F-0907-4EF5-840E-B5C1AAF4EF4F}"/>
              </a:ext>
            </a:extLst>
          </p:cNvPr>
          <p:cNvSpPr txBox="1">
            <a:spLocks noGrp="1"/>
          </p:cNvSpPr>
          <p:nvPr>
            <p:ph type="title"/>
          </p:nvPr>
        </p:nvSpPr>
        <p:spPr>
          <a:xfrm>
            <a:off x="2589215" y="4800600"/>
            <a:ext cx="8915400" cy="566735"/>
          </a:xfrm>
        </p:spPr>
        <p:txBody>
          <a:bodyPr anchor="b"/>
          <a:lstStyle>
            <a:lvl1pPr>
              <a:defRPr sz="2400"/>
            </a:lvl1pPr>
          </a:lstStyle>
          <a:p>
            <a:pPr lvl="0"/>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B854A617-5B7A-4B95-B050-DDBF3ED2D7CF}"/>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B34A4900-C0BF-4DD1-B7EA-C581C7A051E1}"/>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E8C46C4B-9387-4014-938B-2C4F3C71174C}"/>
              </a:ext>
            </a:extLst>
          </p:cNvPr>
          <p:cNvSpPr txBox="1">
            <a:spLocks noGrp="1"/>
          </p:cNvSpPr>
          <p:nvPr>
            <p:ph type="dt" sz="half" idx="7"/>
          </p:nvPr>
        </p:nvSpPr>
        <p:spPr/>
        <p:txBody>
          <a:bodyPr/>
          <a:lstStyle>
            <a:lvl1pPr>
              <a:defRPr/>
            </a:lvl1pPr>
          </a:lstStyle>
          <a:p>
            <a:pPr lvl="0"/>
            <a:fld id="{1FB8E1C2-292B-4865-93A2-5B7D26B17EC1}" type="datetime1">
              <a:rPr lang="en-US"/>
              <a:pPr lvl="0"/>
              <a:t>3/28/2023</a:t>
            </a:fld>
            <a:endParaRPr lang="en-US"/>
          </a:p>
        </p:txBody>
      </p:sp>
      <p:sp>
        <p:nvSpPr>
          <p:cNvPr id="6" name="Footer Placeholder 5">
            <a:extLst>
              <a:ext uri="{FF2B5EF4-FFF2-40B4-BE49-F238E27FC236}">
                <a16:creationId xmlns:a16="http://schemas.microsoft.com/office/drawing/2014/main" id="{CF6BD009-A703-4476-A8C9-C7D8EE900153}"/>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66E1803B-8E34-4363-A658-FDE22F79BDA4}"/>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Slide Number Placeholder 6">
            <a:extLst>
              <a:ext uri="{FF2B5EF4-FFF2-40B4-BE49-F238E27FC236}">
                <a16:creationId xmlns:a16="http://schemas.microsoft.com/office/drawing/2014/main" id="{CC6E4D6E-F947-46F8-A2E0-F6ACAAC0D6D0}"/>
              </a:ext>
            </a:extLst>
          </p:cNvPr>
          <p:cNvSpPr txBox="1">
            <a:spLocks noGrp="1"/>
          </p:cNvSpPr>
          <p:nvPr>
            <p:ph type="sldNum" sz="quarter" idx="8"/>
          </p:nvPr>
        </p:nvSpPr>
        <p:spPr>
          <a:xfrm>
            <a:off x="531815" y="4983086"/>
            <a:ext cx="779763" cy="365129"/>
          </a:xfrm>
        </p:spPr>
        <p:txBody>
          <a:bodyPr/>
          <a:lstStyle>
            <a:lvl1pPr>
              <a:defRPr/>
            </a:lvl1pPr>
          </a:lstStyle>
          <a:p>
            <a:pPr lvl="0"/>
            <a:fld id="{7C49C737-CFA3-4568-8185-20C051A1D8A9}" type="slidenum">
              <a:t>‹#›</a:t>
            </a:fld>
            <a:endParaRPr lang="en-US"/>
          </a:p>
        </p:txBody>
      </p:sp>
    </p:spTree>
    <p:extLst>
      <p:ext uri="{BB962C8B-B14F-4D97-AF65-F5344CB8AC3E}">
        <p14:creationId xmlns:p14="http://schemas.microsoft.com/office/powerpoint/2010/main" val="172421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29BA3D26-E3C1-4841-953A-02B3F3E94E97}"/>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5D5F3370-75A4-4C1A-A83D-2D37B93ED9FD}"/>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4" name="Freeform 12">
              <a:extLst>
                <a:ext uri="{FF2B5EF4-FFF2-40B4-BE49-F238E27FC236}">
                  <a16:creationId xmlns:a16="http://schemas.microsoft.com/office/drawing/2014/main" id="{99686113-1725-4006-9309-695AB861CE46}"/>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5" name="Freeform 13">
              <a:extLst>
                <a:ext uri="{FF2B5EF4-FFF2-40B4-BE49-F238E27FC236}">
                  <a16:creationId xmlns:a16="http://schemas.microsoft.com/office/drawing/2014/main" id="{1764C3C6-6D07-4D79-AE56-4C2F503B4079}"/>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6" name="Freeform 14">
              <a:extLst>
                <a:ext uri="{FF2B5EF4-FFF2-40B4-BE49-F238E27FC236}">
                  <a16:creationId xmlns:a16="http://schemas.microsoft.com/office/drawing/2014/main" id="{F224318C-BC5E-4878-AFAF-7ED40EFA2385}"/>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7" name="Freeform 15">
              <a:extLst>
                <a:ext uri="{FF2B5EF4-FFF2-40B4-BE49-F238E27FC236}">
                  <a16:creationId xmlns:a16="http://schemas.microsoft.com/office/drawing/2014/main" id="{1CB83AE8-3AE8-4F81-8A0E-D38FABC9E66E}"/>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8" name="Freeform 16">
              <a:extLst>
                <a:ext uri="{FF2B5EF4-FFF2-40B4-BE49-F238E27FC236}">
                  <a16:creationId xmlns:a16="http://schemas.microsoft.com/office/drawing/2014/main" id="{F04C2D40-0F2E-4304-AAA6-583BEFBC6B6D}"/>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9" name="Freeform 17">
              <a:extLst>
                <a:ext uri="{FF2B5EF4-FFF2-40B4-BE49-F238E27FC236}">
                  <a16:creationId xmlns:a16="http://schemas.microsoft.com/office/drawing/2014/main" id="{CC1E0AAD-57D5-4295-AD7C-81C18E0DC6B3}"/>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0" name="Freeform 18">
              <a:extLst>
                <a:ext uri="{FF2B5EF4-FFF2-40B4-BE49-F238E27FC236}">
                  <a16:creationId xmlns:a16="http://schemas.microsoft.com/office/drawing/2014/main" id="{9F464D4A-ACEF-4360-B545-548651FAC0A3}"/>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1" name="Freeform 19">
              <a:extLst>
                <a:ext uri="{FF2B5EF4-FFF2-40B4-BE49-F238E27FC236}">
                  <a16:creationId xmlns:a16="http://schemas.microsoft.com/office/drawing/2014/main" id="{7E2C003F-3D7C-4824-A4BA-9573683F6CDE}"/>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2" name="Freeform 20">
              <a:extLst>
                <a:ext uri="{FF2B5EF4-FFF2-40B4-BE49-F238E27FC236}">
                  <a16:creationId xmlns:a16="http://schemas.microsoft.com/office/drawing/2014/main" id="{63E776FD-4F72-4760-9DAC-AA0BF591CC97}"/>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3" name="Freeform 21">
              <a:extLst>
                <a:ext uri="{FF2B5EF4-FFF2-40B4-BE49-F238E27FC236}">
                  <a16:creationId xmlns:a16="http://schemas.microsoft.com/office/drawing/2014/main" id="{C1D5F532-72D4-4B1D-9A8B-ADA4273A21E2}"/>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4" name="Freeform 22">
              <a:extLst>
                <a:ext uri="{FF2B5EF4-FFF2-40B4-BE49-F238E27FC236}">
                  <a16:creationId xmlns:a16="http://schemas.microsoft.com/office/drawing/2014/main" id="{59F21B9E-6532-4872-AF7C-B1C2F3D44FA5}"/>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grpSp>
      <p:grpSp>
        <p:nvGrpSpPr>
          <p:cNvPr id="15" name="Group 9">
            <a:extLst>
              <a:ext uri="{FF2B5EF4-FFF2-40B4-BE49-F238E27FC236}">
                <a16:creationId xmlns:a16="http://schemas.microsoft.com/office/drawing/2014/main" id="{BC0A74B2-655E-4369-AD13-214A452C7DF8}"/>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0B69EB39-C9FE-4C7F-99AC-E456AA74A5C4}"/>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7" name="Freeform 28">
              <a:extLst>
                <a:ext uri="{FF2B5EF4-FFF2-40B4-BE49-F238E27FC236}">
                  <a16:creationId xmlns:a16="http://schemas.microsoft.com/office/drawing/2014/main" id="{56A761EB-1B82-4D61-9D64-417CAE30B1E0}"/>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8" name="Freeform 29">
              <a:extLst>
                <a:ext uri="{FF2B5EF4-FFF2-40B4-BE49-F238E27FC236}">
                  <a16:creationId xmlns:a16="http://schemas.microsoft.com/office/drawing/2014/main" id="{D4C6BB88-039E-47A2-BCE1-6C2B0CBC7F2E}"/>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19" name="Freeform 30">
              <a:extLst>
                <a:ext uri="{FF2B5EF4-FFF2-40B4-BE49-F238E27FC236}">
                  <a16:creationId xmlns:a16="http://schemas.microsoft.com/office/drawing/2014/main" id="{4BF04F34-8A93-49F6-BFD2-A83A9CB32F4C}"/>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0" name="Freeform 31">
              <a:extLst>
                <a:ext uri="{FF2B5EF4-FFF2-40B4-BE49-F238E27FC236}">
                  <a16:creationId xmlns:a16="http://schemas.microsoft.com/office/drawing/2014/main" id="{0DCDD7A3-7CEE-4D83-981B-FA6F3E45AF8D}"/>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1" name="Freeform 32">
              <a:extLst>
                <a:ext uri="{FF2B5EF4-FFF2-40B4-BE49-F238E27FC236}">
                  <a16:creationId xmlns:a16="http://schemas.microsoft.com/office/drawing/2014/main" id="{95B6CB5D-0597-4147-AD8E-6332476285E7}"/>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2" name="Freeform 33">
              <a:extLst>
                <a:ext uri="{FF2B5EF4-FFF2-40B4-BE49-F238E27FC236}">
                  <a16:creationId xmlns:a16="http://schemas.microsoft.com/office/drawing/2014/main" id="{DDA77EF6-B98E-4FDA-B29E-940A7029FEA2}"/>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3" name="Freeform 34">
              <a:extLst>
                <a:ext uri="{FF2B5EF4-FFF2-40B4-BE49-F238E27FC236}">
                  <a16:creationId xmlns:a16="http://schemas.microsoft.com/office/drawing/2014/main" id="{2604D5EE-38FD-47A0-92CA-0264266C351C}"/>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4" name="Freeform 35">
              <a:extLst>
                <a:ext uri="{FF2B5EF4-FFF2-40B4-BE49-F238E27FC236}">
                  <a16:creationId xmlns:a16="http://schemas.microsoft.com/office/drawing/2014/main" id="{6D96589E-1FEA-4B70-8207-47BEA05E5F48}"/>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5" name="Freeform 36">
              <a:extLst>
                <a:ext uri="{FF2B5EF4-FFF2-40B4-BE49-F238E27FC236}">
                  <a16:creationId xmlns:a16="http://schemas.microsoft.com/office/drawing/2014/main" id="{651B50FE-CC2A-4AC6-8EBA-B0547938D16A}"/>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6" name="Freeform 37">
              <a:extLst>
                <a:ext uri="{FF2B5EF4-FFF2-40B4-BE49-F238E27FC236}">
                  <a16:creationId xmlns:a16="http://schemas.microsoft.com/office/drawing/2014/main" id="{8DB332F4-0C97-41B2-A979-B8002474B646}"/>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7" name="Freeform 38">
              <a:extLst>
                <a:ext uri="{FF2B5EF4-FFF2-40B4-BE49-F238E27FC236}">
                  <a16:creationId xmlns:a16="http://schemas.microsoft.com/office/drawing/2014/main" id="{17BCEA1B-D3B8-4119-BC9C-BED301E61973}"/>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grpSp>
      <p:sp>
        <p:nvSpPr>
          <p:cNvPr id="28" name="Rectangle 6">
            <a:extLst>
              <a:ext uri="{FF2B5EF4-FFF2-40B4-BE49-F238E27FC236}">
                <a16:creationId xmlns:a16="http://schemas.microsoft.com/office/drawing/2014/main" id="{7DBC4789-CB8B-4A5A-A010-8284052D8B99}"/>
              </a:ext>
            </a:extLst>
          </p:cNvPr>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29" name="Title Placeholder 1">
            <a:extLst>
              <a:ext uri="{FF2B5EF4-FFF2-40B4-BE49-F238E27FC236}">
                <a16:creationId xmlns:a16="http://schemas.microsoft.com/office/drawing/2014/main" id="{299E31E3-D450-474A-AFF4-62BA7B231AC0}"/>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el-GR"/>
              <a:t>Κάντε κλικ για να επεξεργαστείτε τον τίτλο υποδείγματος</a:t>
            </a:r>
            <a:endParaRPr lang="en-US"/>
          </a:p>
        </p:txBody>
      </p:sp>
      <p:sp>
        <p:nvSpPr>
          <p:cNvPr id="30" name="Text Placeholder 2">
            <a:extLst>
              <a:ext uri="{FF2B5EF4-FFF2-40B4-BE49-F238E27FC236}">
                <a16:creationId xmlns:a16="http://schemas.microsoft.com/office/drawing/2014/main" id="{BFA4BD64-7EC5-4725-A313-E66E9492730F}"/>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31" name="Date Placeholder 3">
            <a:extLst>
              <a:ext uri="{FF2B5EF4-FFF2-40B4-BE49-F238E27FC236}">
                <a16:creationId xmlns:a16="http://schemas.microsoft.com/office/drawing/2014/main" id="{9E7B2A79-E259-4835-B969-11ED72FC59BC}"/>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01F8289A-D942-4FA7-8E34-30F8BA47D750}" type="datetime1">
              <a:rPr lang="en-US"/>
              <a:pPr lvl="0"/>
              <a:t>3/28/2023</a:t>
            </a:fld>
            <a:endParaRPr lang="en-US"/>
          </a:p>
        </p:txBody>
      </p:sp>
      <p:sp>
        <p:nvSpPr>
          <p:cNvPr id="32" name="Footer Placeholder 4">
            <a:extLst>
              <a:ext uri="{FF2B5EF4-FFF2-40B4-BE49-F238E27FC236}">
                <a16:creationId xmlns:a16="http://schemas.microsoft.com/office/drawing/2014/main" id="{AF4260F7-0218-4C0D-AF80-A0B628191185}"/>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a:extLst>
              <a:ext uri="{FF2B5EF4-FFF2-40B4-BE49-F238E27FC236}">
                <a16:creationId xmlns:a16="http://schemas.microsoft.com/office/drawing/2014/main" id="{02EB76D9-3D39-4A9D-A05D-85BF3FF0C9D0}"/>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768B27EE-9FB7-4075-8FC9-836183E5C74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l-GR"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el-GR"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el-GR"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el-GR"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el-GR"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el-GR"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84F88B-B69A-48AB-ACB4-1F19B0F5562D}"/>
              </a:ext>
            </a:extLst>
          </p:cNvPr>
          <p:cNvSpPr txBox="1">
            <a:spLocks noGrp="1"/>
          </p:cNvSpPr>
          <p:nvPr>
            <p:ph type="ctrTitle"/>
          </p:nvPr>
        </p:nvSpPr>
        <p:spPr/>
        <p:txBody>
          <a:bodyPr/>
          <a:lstStyle/>
          <a:p>
            <a:pPr lvl="0"/>
            <a:r>
              <a:rPr lang="el-GR" sz="4900"/>
              <a:t>Η διαχείριση του ογκολογικού ασθενούς στην ΑΚΘ </a:t>
            </a:r>
          </a:p>
        </p:txBody>
      </p:sp>
      <p:sp>
        <p:nvSpPr>
          <p:cNvPr id="3" name="Υπότιτλος 2">
            <a:extLst>
              <a:ext uri="{FF2B5EF4-FFF2-40B4-BE49-F238E27FC236}">
                <a16:creationId xmlns:a16="http://schemas.microsoft.com/office/drawing/2014/main" id="{6073090A-86E0-4E02-B09A-5E1BCBFD3856}"/>
              </a:ext>
            </a:extLst>
          </p:cNvPr>
          <p:cNvSpPr txBox="1">
            <a:spLocks noGrp="1"/>
          </p:cNvSpPr>
          <p:nvPr>
            <p:ph type="subTitle" idx="1"/>
          </p:nvPr>
        </p:nvSpPr>
        <p:spPr/>
        <p:txBody>
          <a:bodyPr/>
          <a:lstStyle/>
          <a:p>
            <a:pPr lvl="0">
              <a:lnSpc>
                <a:spcPct val="90000"/>
              </a:lnSpc>
            </a:pPr>
            <a:r>
              <a:rPr lang="el-GR"/>
              <a:t>Μυρσίνη Μπαλαφούτα </a:t>
            </a:r>
          </a:p>
          <a:p>
            <a:pPr lvl="0">
              <a:lnSpc>
                <a:spcPct val="90000"/>
              </a:lnSpc>
            </a:pPr>
            <a:r>
              <a:rPr lang="el-GR"/>
              <a:t>Ακτινοθεραπευτής Ογκολόγος </a:t>
            </a:r>
          </a:p>
          <a:p>
            <a:pPr lvl="0">
              <a:lnSpc>
                <a:spcPct val="90000"/>
              </a:lnSpc>
            </a:pPr>
            <a:r>
              <a:rPr lang="el-GR"/>
              <a:t>Επικ. Καθηγήτρια ΠΑΔΑ</a:t>
            </a:r>
          </a:p>
          <a:p>
            <a:pPr lvl="0">
              <a:lnSpc>
                <a:spcPct val="90000"/>
              </a:lnSpc>
            </a:pPr>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graphicFrame>
        <p:nvGraphicFramePr>
          <p:cNvPr id="2" name="Θέση περιεχομένου 3">
            <a:extLst>
              <a:ext uri="{FF2B5EF4-FFF2-40B4-BE49-F238E27FC236}">
                <a16:creationId xmlns:a16="http://schemas.microsoft.com/office/drawing/2014/main" id="{B49388B3-298C-4635-851E-222D18F95F73}"/>
              </a:ext>
            </a:extLst>
          </p:cNvPr>
          <p:cNvGraphicFramePr>
            <a:graphicFrameLocks noGrp="1"/>
          </p:cNvGraphicFramePr>
          <p:nvPr>
            <p:ph idx="1"/>
          </p:nvPr>
        </p:nvGraphicFramePr>
        <p:xfrm>
          <a:off x="802888" y="490657"/>
          <a:ext cx="10366918" cy="5887836"/>
        </p:xfrm>
        <a:graphic>
          <a:graphicData uri="http://schemas.openxmlformats.org/drawingml/2006/table">
            <a:tbl>
              <a:tblPr firstRow="1" firstCol="1" bandRow="1">
                <a:effectLst/>
                <a:tableStyleId>{5C22544A-7EE6-4342-B048-85BDC9FD1C3A}</a:tableStyleId>
              </a:tblPr>
              <a:tblGrid>
                <a:gridCol w="2647965">
                  <a:extLst>
                    <a:ext uri="{9D8B030D-6E8A-4147-A177-3AD203B41FA5}">
                      <a16:colId xmlns:a16="http://schemas.microsoft.com/office/drawing/2014/main" val="2504114925"/>
                    </a:ext>
                  </a:extLst>
                </a:gridCol>
                <a:gridCol w="7718953">
                  <a:extLst>
                    <a:ext uri="{9D8B030D-6E8A-4147-A177-3AD203B41FA5}">
                      <a16:colId xmlns:a16="http://schemas.microsoft.com/office/drawing/2014/main" val="1933089964"/>
                    </a:ext>
                  </a:extLst>
                </a:gridCol>
              </a:tblGrid>
              <a:tr h="1196455">
                <a:tc>
                  <a:txBody>
                    <a:bodyPr/>
                    <a:lstStyle/>
                    <a:p>
                      <a:pPr lvl="0" algn="just">
                        <a:lnSpc>
                          <a:spcPct val="107000"/>
                        </a:lnSpc>
                        <a:spcAft>
                          <a:spcPts val="0"/>
                        </a:spcAft>
                      </a:pPr>
                      <a:endParaRPr lang="el-GR" sz="2000">
                        <a:latin typeface="Calibri" pitchFamily="34"/>
                        <a:ea typeface="Calibri" pitchFamily="34"/>
                        <a:cs typeface="Times New Roman" pitchFamily="18"/>
                      </a:endParaRPr>
                    </a:p>
                  </a:txBody>
                  <a:tcPr marL="68580" marR="68580" marT="0" marB="0"/>
                </a:tc>
                <a:tc>
                  <a:txBody>
                    <a:bodyPr/>
                    <a:lstStyle/>
                    <a:p>
                      <a:pPr lvl="0" algn="just">
                        <a:lnSpc>
                          <a:spcPct val="107000"/>
                        </a:lnSpc>
                        <a:spcAft>
                          <a:spcPts val="0"/>
                        </a:spcAft>
                      </a:pPr>
                      <a:r>
                        <a:rPr lang="el-GR" sz="2000"/>
                        <a:t>Παράγοντες που πρέπει να λαμβάνονται υπ’όψην  πριν τη λήψη της απόφασης για χορήγηση ακτινοθεραπείας </a:t>
                      </a:r>
                      <a:endParaRPr lang="el-GR" sz="200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252710213"/>
                  </a:ext>
                </a:extLst>
              </a:tr>
              <a:tr h="688963">
                <a:tc>
                  <a:txBody>
                    <a:bodyPr/>
                    <a:lstStyle/>
                    <a:p>
                      <a:pPr lvl="0" algn="just">
                        <a:lnSpc>
                          <a:spcPct val="107000"/>
                        </a:lnSpc>
                        <a:spcAft>
                          <a:spcPts val="0"/>
                        </a:spcAft>
                      </a:pPr>
                      <a:r>
                        <a:rPr lang="el-GR" sz="2000"/>
                        <a:t>Σκοπός </a:t>
                      </a:r>
                      <a:endParaRPr lang="el-GR" sz="2000">
                        <a:latin typeface="Calibri" pitchFamily="34"/>
                        <a:ea typeface="Calibri" pitchFamily="34"/>
                        <a:cs typeface="Times New Roman" pitchFamily="18"/>
                      </a:endParaRPr>
                    </a:p>
                  </a:txBody>
                  <a:tcPr marL="68580" marR="68580" marT="0" marB="0"/>
                </a:tc>
                <a:tc>
                  <a:txBody>
                    <a:bodyPr/>
                    <a:lstStyle/>
                    <a:p>
                      <a:pPr lvl="0" algn="just">
                        <a:lnSpc>
                          <a:spcPct val="107000"/>
                        </a:lnSpc>
                        <a:spcAft>
                          <a:spcPts val="0"/>
                        </a:spcAft>
                      </a:pPr>
                      <a:r>
                        <a:rPr lang="el-GR" sz="2000"/>
                        <a:t>Παρηγορική, ή  ίαση </a:t>
                      </a:r>
                      <a:endParaRPr lang="el-GR" sz="200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107603708"/>
                  </a:ext>
                </a:extLst>
              </a:tr>
              <a:tr h="1414905">
                <a:tc>
                  <a:txBody>
                    <a:bodyPr/>
                    <a:lstStyle/>
                    <a:p>
                      <a:pPr lvl="0" algn="just">
                        <a:lnSpc>
                          <a:spcPct val="107000"/>
                        </a:lnSpc>
                        <a:spcAft>
                          <a:spcPts val="0"/>
                        </a:spcAft>
                      </a:pPr>
                      <a:r>
                        <a:rPr lang="el-GR" sz="2000"/>
                        <a:t>Ακτινοθεραπευτικό κέντρο</a:t>
                      </a:r>
                      <a:endParaRPr lang="el-GR" sz="2000">
                        <a:latin typeface="Calibri" pitchFamily="34"/>
                        <a:ea typeface="Calibri" pitchFamily="34"/>
                        <a:cs typeface="Times New Roman" pitchFamily="18"/>
                      </a:endParaRPr>
                    </a:p>
                  </a:txBody>
                  <a:tcPr marL="68580" marR="68580" marT="0" marB="0"/>
                </a:tc>
                <a:tc>
                  <a:txBody>
                    <a:bodyPr/>
                    <a:lstStyle/>
                    <a:p>
                      <a:pPr lvl="0" algn="just">
                        <a:lnSpc>
                          <a:spcPct val="107000"/>
                        </a:lnSpc>
                        <a:spcAft>
                          <a:spcPts val="0"/>
                        </a:spcAft>
                      </a:pPr>
                      <a:r>
                        <a:rPr lang="el-GR" sz="2000"/>
                        <a:t>Εξοπλισμός, εμπειρία, κλινική για νοσηλεία ασθενών, κόστος</a:t>
                      </a:r>
                      <a:endParaRPr lang="el-GR" sz="200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1153816490"/>
                  </a:ext>
                </a:extLst>
              </a:tr>
              <a:tr h="1172608">
                <a:tc>
                  <a:txBody>
                    <a:bodyPr/>
                    <a:lstStyle/>
                    <a:p>
                      <a:pPr lvl="0" algn="just">
                        <a:lnSpc>
                          <a:spcPct val="107000"/>
                        </a:lnSpc>
                        <a:spcAft>
                          <a:spcPts val="0"/>
                        </a:spcAft>
                      </a:pPr>
                      <a:r>
                        <a:rPr lang="el-GR" sz="2000"/>
                        <a:t>Όγκος </a:t>
                      </a:r>
                      <a:endParaRPr lang="el-GR" sz="2000">
                        <a:latin typeface="Calibri" pitchFamily="34"/>
                        <a:ea typeface="Calibri" pitchFamily="34"/>
                        <a:cs typeface="Times New Roman" pitchFamily="18"/>
                      </a:endParaRPr>
                    </a:p>
                  </a:txBody>
                  <a:tcPr marL="68580" marR="68580" marT="0" marB="0"/>
                </a:tc>
                <a:tc>
                  <a:txBody>
                    <a:bodyPr/>
                    <a:lstStyle/>
                    <a:p>
                      <a:pPr lvl="0" algn="just">
                        <a:lnSpc>
                          <a:spcPct val="107000"/>
                        </a:lnSpc>
                        <a:spcAft>
                          <a:spcPts val="0"/>
                        </a:spcAft>
                      </a:pPr>
                      <a:r>
                        <a:rPr lang="el-GR" sz="2000"/>
                        <a:t>Στάδιο, ιστολογία, θέση, ακτινοευαισθησία, θεραπείες που προηγήθηκαν </a:t>
                      </a:r>
                      <a:endParaRPr lang="el-GR" sz="200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169865700"/>
                  </a:ext>
                </a:extLst>
              </a:tr>
              <a:tr h="1414905">
                <a:tc>
                  <a:txBody>
                    <a:bodyPr/>
                    <a:lstStyle/>
                    <a:p>
                      <a:pPr lvl="0" algn="just">
                        <a:lnSpc>
                          <a:spcPct val="107000"/>
                        </a:lnSpc>
                        <a:spcAft>
                          <a:spcPts val="0"/>
                        </a:spcAft>
                      </a:pPr>
                      <a:r>
                        <a:rPr lang="el-GR" sz="2000"/>
                        <a:t>Ασθενής</a:t>
                      </a:r>
                      <a:endParaRPr lang="el-GR" sz="2000">
                        <a:latin typeface="Calibri" pitchFamily="34"/>
                        <a:ea typeface="Calibri" pitchFamily="34"/>
                        <a:cs typeface="Times New Roman" pitchFamily="18"/>
                      </a:endParaRPr>
                    </a:p>
                  </a:txBody>
                  <a:tcPr marL="68580" marR="68580" marT="0" marB="0"/>
                </a:tc>
                <a:tc>
                  <a:txBody>
                    <a:bodyPr/>
                    <a:lstStyle/>
                    <a:p>
                      <a:pPr lvl="0" algn="just">
                        <a:lnSpc>
                          <a:spcPct val="107000"/>
                        </a:lnSpc>
                        <a:spcAft>
                          <a:spcPts val="0"/>
                        </a:spcAft>
                      </a:pPr>
                      <a:r>
                        <a:rPr lang="el-GR" sz="2000"/>
                        <a:t>Ηλικία, κλινική κατάσταση, νοσηρότητα, κοσμητικό αποτέλεσμα, προτίμηση του ασθενούς </a:t>
                      </a:r>
                      <a:endParaRPr lang="el-GR" sz="200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168951737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235B5-C190-47E4-911D-18FD13278369}"/>
              </a:ext>
            </a:extLst>
          </p:cNvPr>
          <p:cNvSpPr txBox="1">
            <a:spLocks noGrp="1"/>
          </p:cNvSpPr>
          <p:nvPr>
            <p:ph type="title"/>
          </p:nvPr>
        </p:nvSpPr>
        <p:spPr>
          <a:xfrm>
            <a:off x="1984915" y="624105"/>
            <a:ext cx="9519699" cy="1280891"/>
          </a:xfrm>
        </p:spPr>
        <p:txBody>
          <a:bodyPr>
            <a:normAutofit fontScale="90000"/>
          </a:bodyPr>
          <a:lstStyle/>
          <a:p>
            <a:pPr lvl="0"/>
            <a:r>
              <a:rPr lang="el-GR" sz="2900" b="1"/>
              <a:t>Απαραίτητα στάδια πριν την εφαρμογή της ακτινοθεραπείας</a:t>
            </a:r>
            <a:br>
              <a:rPr lang="el-GR" sz="2900" u="sng"/>
            </a:br>
            <a:endParaRPr lang="el-GR" sz="2900"/>
          </a:p>
        </p:txBody>
      </p:sp>
      <p:sp>
        <p:nvSpPr>
          <p:cNvPr id="3" name="Θέση περιεχομένου 2">
            <a:extLst>
              <a:ext uri="{FF2B5EF4-FFF2-40B4-BE49-F238E27FC236}">
                <a16:creationId xmlns:a16="http://schemas.microsoft.com/office/drawing/2014/main" id="{9AC40529-3408-41C4-AA31-53BA6BF58BAD}"/>
              </a:ext>
            </a:extLst>
          </p:cNvPr>
          <p:cNvSpPr txBox="1">
            <a:spLocks noGrp="1"/>
          </p:cNvSpPr>
          <p:nvPr>
            <p:ph idx="1"/>
          </p:nvPr>
        </p:nvSpPr>
        <p:spPr>
          <a:xfrm>
            <a:off x="1248933" y="1694986"/>
            <a:ext cx="10255672" cy="4216234"/>
          </a:xfrm>
        </p:spPr>
        <p:txBody>
          <a:bodyPr/>
          <a:lstStyle/>
          <a:p>
            <a:pPr lvl="0"/>
            <a:r>
              <a:rPr lang="el-GR" sz="2400"/>
              <a:t> Συλλογή των ανατομικών δεδομένων συνήθως με τη βοήθεια του </a:t>
            </a:r>
            <a:r>
              <a:rPr lang="en-US" sz="2400"/>
              <a:t>CT</a:t>
            </a:r>
            <a:r>
              <a:rPr lang="el-GR" sz="2400"/>
              <a:t> εξομοιωτή. Εντοπίζεται με ακρίβεια ο στόχος και μελετάται η εγγύτητά του με ευγενή όργανα. </a:t>
            </a:r>
          </a:p>
          <a:p>
            <a:pPr lvl="0"/>
            <a:r>
              <a:rPr lang="el-GR" sz="2400"/>
              <a:t> Λήψη εικόνων και ανατομικών δεδομένων </a:t>
            </a:r>
          </a:p>
          <a:p>
            <a:pPr lvl="0"/>
            <a:r>
              <a:rPr lang="el-GR" sz="2400"/>
              <a:t> </a:t>
            </a:r>
            <a:r>
              <a:rPr lang="en-US" sz="2400"/>
              <a:t>Scanogram</a:t>
            </a:r>
            <a:r>
              <a:rPr lang="el-GR" sz="2400"/>
              <a:t> της περιοχής ενδιαφέροντος </a:t>
            </a:r>
          </a:p>
          <a:p>
            <a:pPr lvl="0"/>
            <a:r>
              <a:rPr lang="el-GR" sz="2400"/>
              <a:t> Οι εικόνες πηγαίνουν στον σταθμό εργασίας και καθορίζεται ο στόχος </a:t>
            </a:r>
          </a:p>
          <a:p>
            <a:pPr lvl="0"/>
            <a:r>
              <a:rPr lang="el-GR" sz="2400"/>
              <a:t> Πλάνο θεραπείας και εφαρμογή αυτού</a:t>
            </a:r>
          </a:p>
          <a:p>
            <a:pPr lvl="0"/>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E8A567-B4B6-409A-8E45-148D3921F16F}"/>
              </a:ext>
            </a:extLst>
          </p:cNvPr>
          <p:cNvSpPr txBox="1">
            <a:spLocks noGrp="1"/>
          </p:cNvSpPr>
          <p:nvPr>
            <p:ph type="title"/>
          </p:nvPr>
        </p:nvSpPr>
        <p:spPr>
          <a:xfrm>
            <a:off x="1672684" y="0"/>
            <a:ext cx="9831930" cy="1360453"/>
          </a:xfrm>
        </p:spPr>
        <p:txBody>
          <a:bodyPr>
            <a:normAutofit fontScale="90000"/>
          </a:bodyPr>
          <a:lstStyle/>
          <a:p>
            <a:pPr lvl="0"/>
            <a:r>
              <a:rPr lang="el-GR" sz="2900" b="1"/>
              <a:t>Συνδυασμός διαφόρων θεραπειών στην αντιμετώπιση του καρκίνου </a:t>
            </a:r>
            <a:br>
              <a:rPr lang="el-GR" sz="2900" u="sng"/>
            </a:br>
            <a:endParaRPr lang="el-GR" sz="2900"/>
          </a:p>
        </p:txBody>
      </p:sp>
      <p:sp>
        <p:nvSpPr>
          <p:cNvPr id="3" name="Θέση περιεχομένου 2">
            <a:extLst>
              <a:ext uri="{FF2B5EF4-FFF2-40B4-BE49-F238E27FC236}">
                <a16:creationId xmlns:a16="http://schemas.microsoft.com/office/drawing/2014/main" id="{C37883ED-0127-446E-B3E0-2CD7D2269D55}"/>
              </a:ext>
            </a:extLst>
          </p:cNvPr>
          <p:cNvSpPr txBox="1">
            <a:spLocks noGrp="1"/>
          </p:cNvSpPr>
          <p:nvPr>
            <p:ph idx="1"/>
          </p:nvPr>
        </p:nvSpPr>
        <p:spPr>
          <a:xfrm>
            <a:off x="892097" y="1048213"/>
            <a:ext cx="10612517" cy="5575608"/>
          </a:xfrm>
        </p:spPr>
        <p:txBody>
          <a:bodyPr/>
          <a:lstStyle/>
          <a:p>
            <a:pPr lvl="0"/>
            <a:r>
              <a:rPr lang="el-GR" sz="2400" b="1" dirty="0"/>
              <a:t>Προεγχειρητική ΑΚΘ (</a:t>
            </a:r>
            <a:r>
              <a:rPr lang="en-US" sz="2400" b="1" dirty="0"/>
              <a:t>neo adjuvant RT):</a:t>
            </a:r>
            <a:r>
              <a:rPr lang="el-GR" sz="2400" b="1" dirty="0"/>
              <a:t> 1.</a:t>
            </a:r>
            <a:r>
              <a:rPr lang="el-GR" sz="2400" dirty="0"/>
              <a:t> </a:t>
            </a:r>
            <a:r>
              <a:rPr lang="en-US" sz="2400" dirty="0"/>
              <a:t> </a:t>
            </a:r>
            <a:r>
              <a:rPr lang="el-GR" dirty="0"/>
              <a:t>εξαλείφει την υποκλινική ή μικροσκοπική νόσο, </a:t>
            </a:r>
            <a:r>
              <a:rPr lang="el-GR" b="1" dirty="0"/>
              <a:t>2.</a:t>
            </a:r>
            <a:r>
              <a:rPr lang="el-GR" dirty="0"/>
              <a:t>ελαχιστοποιεί  την εμφύτευση νεοπλασματικών κυττάρων μειώνοντας τον αριθμό των ζωντανών κυττάρων εντός του εγχειρητικού πεδίου, αποστειρώνει τις λεμφαδενικές αλύσους εκτός του εγχειρητικού πεδίου και κυρίως αυξάνει την πιθανότητα εξαιρεσιμότητας του όγκου και </a:t>
            </a:r>
            <a:r>
              <a:rPr lang="el-GR" b="1" dirty="0"/>
              <a:t>3. </a:t>
            </a:r>
            <a:r>
              <a:rPr lang="el-GR" dirty="0"/>
              <a:t>Καθιστά έναν ανεγχείρητο όγκο χειρουργήσιμο π.χ. </a:t>
            </a:r>
            <a:r>
              <a:rPr lang="en-US" dirty="0"/>
              <a:t>Ca </a:t>
            </a:r>
            <a:r>
              <a:rPr lang="el-GR" dirty="0"/>
              <a:t>ορθού. </a:t>
            </a:r>
          </a:p>
          <a:p>
            <a:pPr lvl="0"/>
            <a:r>
              <a:rPr lang="el-GR" sz="2400" b="1" dirty="0"/>
              <a:t>Μετεγχειρητική ΑΚΘ </a:t>
            </a:r>
            <a:r>
              <a:rPr lang="en-US" sz="2400" dirty="0"/>
              <a:t>: </a:t>
            </a:r>
            <a:r>
              <a:rPr lang="el-GR" dirty="0"/>
              <a:t>εξαλείφει την υπολειπόμενη νόσο στο χειρουργικό πεδίο καταστρέφοντας τις υποκλινικές εστίες. Χορηγείται όταν υπάρχει αυξημένη πιθανότητα τοπικής υποτροπής ή όταν υπάρχουν θετικοί λεμφαδένες π.χ. γλοιώματα, </a:t>
            </a:r>
            <a:r>
              <a:rPr lang="en-US" dirty="0"/>
              <a:t>Ca </a:t>
            </a:r>
            <a:r>
              <a:rPr lang="el-GR" dirty="0"/>
              <a:t>μαστού κ.τ.λ.</a:t>
            </a:r>
          </a:p>
          <a:p>
            <a:pPr lvl="0"/>
            <a:r>
              <a:rPr lang="el-GR" sz="2400" b="1" dirty="0"/>
              <a:t>Ταυτόχρονη ΑΚΘ και ΧΜΘ</a:t>
            </a:r>
            <a:r>
              <a:rPr lang="en-US" sz="2400" dirty="0"/>
              <a:t>: </a:t>
            </a:r>
            <a:r>
              <a:rPr lang="el-GR" dirty="0"/>
              <a:t>Ο συνδυασμός τους αυξάνει το αντινεοπλασματικό αποτέλεσμα. </a:t>
            </a:r>
            <a:r>
              <a:rPr lang="el-GR" u="sng" dirty="0"/>
              <a:t>Η χημειοθεραπεία μπορεί να δοθεί πριν, κατά τη διάρκεια ή μετά την ακτινοθεραπεία.</a:t>
            </a:r>
            <a:r>
              <a:rPr lang="el-GR" dirty="0"/>
              <a:t> Ταυτόχρονα με την ακτινοθεραπεία έχει αθροιστικό ή υπεραθροιστικό αποτέλεσμα και επηρεάζει την απομακρυσμένη υποκλινική νόσο. </a:t>
            </a:r>
          </a:p>
          <a:p>
            <a:pPr lvl="0"/>
            <a:r>
              <a:rPr lang="el-GR" sz="2400" b="1" dirty="0"/>
              <a:t>Συνδυασμός πολλαπλών θεραπειών </a:t>
            </a:r>
            <a:r>
              <a:rPr lang="en-US" sz="2400" dirty="0"/>
              <a:t>:</a:t>
            </a:r>
            <a:r>
              <a:rPr lang="el-GR" sz="2400" dirty="0"/>
              <a:t> </a:t>
            </a:r>
            <a:r>
              <a:rPr lang="el-GR" dirty="0"/>
              <a:t>σκοπός των θεραπειών είναι η διατήρηση του οργάνου-στόχου καθώς αυτή η τακτική βελτιώνει την ποιότητα ζωής του ασθενούς, την επιβίωση και τον έλεγχο του όγκου π.χ. στην περίπτωση του λάρυγγα, του πρωκτού, της ουροδόχου κύστεως. </a:t>
            </a:r>
          </a:p>
          <a:p>
            <a:pPr lvl="0"/>
            <a:endParaRPr lang="el-GR" sz="2400" dirty="0"/>
          </a:p>
          <a:p>
            <a:pPr lvl="0"/>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B6BC44-AEB8-47E3-A9DE-A8B5FF6D89C6}"/>
              </a:ext>
            </a:extLst>
          </p:cNvPr>
          <p:cNvSpPr txBox="1">
            <a:spLocks noGrp="1"/>
          </p:cNvSpPr>
          <p:nvPr>
            <p:ph type="title"/>
          </p:nvPr>
        </p:nvSpPr>
        <p:spPr>
          <a:xfrm>
            <a:off x="1672684" y="178417"/>
            <a:ext cx="10281422" cy="1726579"/>
          </a:xfrm>
        </p:spPr>
        <p:txBody>
          <a:bodyPr/>
          <a:lstStyle/>
          <a:p>
            <a:pPr lvl="0"/>
            <a:r>
              <a:rPr lang="el-GR" sz="2900" b="1"/>
              <a:t>Ψυχολογική, συναισθηματική και σωματική υποστήριξη του ασθενούς που υποβάλλεται σε ακτινοθεραπεία</a:t>
            </a:r>
            <a:br>
              <a:rPr lang="el-GR" sz="2900" u="sng"/>
            </a:br>
            <a:endParaRPr lang="el-GR" sz="2900"/>
          </a:p>
        </p:txBody>
      </p:sp>
      <p:sp>
        <p:nvSpPr>
          <p:cNvPr id="3" name="Θέση περιεχομένου 2">
            <a:extLst>
              <a:ext uri="{FF2B5EF4-FFF2-40B4-BE49-F238E27FC236}">
                <a16:creationId xmlns:a16="http://schemas.microsoft.com/office/drawing/2014/main" id="{F25E3162-4656-4914-8B61-C198DF916477}"/>
              </a:ext>
            </a:extLst>
          </p:cNvPr>
          <p:cNvSpPr txBox="1">
            <a:spLocks noGrp="1"/>
          </p:cNvSpPr>
          <p:nvPr>
            <p:ph idx="1"/>
          </p:nvPr>
        </p:nvSpPr>
        <p:spPr>
          <a:xfrm>
            <a:off x="1223183" y="1904996"/>
            <a:ext cx="10281422" cy="4006224"/>
          </a:xfrm>
        </p:spPr>
        <p:txBody>
          <a:bodyPr/>
          <a:lstStyle/>
          <a:p>
            <a:pPr lvl="0"/>
            <a:r>
              <a:rPr lang="el-GR" sz="2400" b="1">
                <a:solidFill>
                  <a:srgbClr val="C00000"/>
                </a:solidFill>
              </a:rPr>
              <a:t>Ο ασθενής ο οποίος έχει καρκίνο είναι φοβισμένος εξαιτίας του μη οικείου περιβάλλοντος, σκέφτεται συνέχεια την πρόγνωση της νόσου, φοβάται τις θεραπείες που προγραμματίζεται να λάβει. </a:t>
            </a:r>
          </a:p>
          <a:p>
            <a:pPr lvl="0"/>
            <a:r>
              <a:rPr lang="el-GR" sz="2400"/>
              <a:t>Είναι πολύ σημαντικό για τον ακτινοθεραπευτή – ογκολόγο και το προσωπικό του ακτινοθεραπευτικού τμήματος </a:t>
            </a:r>
            <a:r>
              <a:rPr lang="el-GR" sz="2400" b="1"/>
              <a:t>να αφιερώσει χρόνο συζητώντας με τον ασθενή για τη φύση της νόσου, την πρόγνωση, τις θεραπείες που θα λάβει και τις πιθανές παρενέργειές τους.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F7615-413F-4167-90DE-32D2BBEE2EDF}"/>
              </a:ext>
            </a:extLst>
          </p:cNvPr>
          <p:cNvSpPr txBox="1">
            <a:spLocks noGrp="1"/>
          </p:cNvSpPr>
          <p:nvPr>
            <p:ph type="title"/>
          </p:nvPr>
        </p:nvSpPr>
        <p:spPr>
          <a:xfrm>
            <a:off x="1672684" y="624105"/>
            <a:ext cx="9831930" cy="1280891"/>
          </a:xfrm>
        </p:spPr>
        <p:txBody>
          <a:bodyPr/>
          <a:lstStyle/>
          <a:p>
            <a:pPr lvl="0"/>
            <a:r>
              <a:rPr lang="el-GR"/>
              <a:t>Ψυχολογική και σωματική υποστήριξη </a:t>
            </a:r>
          </a:p>
        </p:txBody>
      </p:sp>
      <p:sp>
        <p:nvSpPr>
          <p:cNvPr id="3" name="Θέση περιεχομένου 2">
            <a:extLst>
              <a:ext uri="{FF2B5EF4-FFF2-40B4-BE49-F238E27FC236}">
                <a16:creationId xmlns:a16="http://schemas.microsoft.com/office/drawing/2014/main" id="{7B34B669-9628-46D7-A555-3D8272260855}"/>
              </a:ext>
            </a:extLst>
          </p:cNvPr>
          <p:cNvSpPr txBox="1">
            <a:spLocks noGrp="1"/>
          </p:cNvSpPr>
          <p:nvPr>
            <p:ph idx="1"/>
          </p:nvPr>
        </p:nvSpPr>
        <p:spPr>
          <a:xfrm>
            <a:off x="1516568" y="2133596"/>
            <a:ext cx="9988046" cy="3777624"/>
          </a:xfrm>
        </p:spPr>
        <p:txBody>
          <a:bodyPr/>
          <a:lstStyle/>
          <a:p>
            <a:pPr lvl="0"/>
            <a:r>
              <a:rPr lang="el-GR" sz="2400">
                <a:solidFill>
                  <a:srgbClr val="C00000"/>
                </a:solidFill>
              </a:rPr>
              <a:t>Η υποστήριξη του ασθενούς κατά τη διάρκεια της θεραπείας </a:t>
            </a:r>
            <a:r>
              <a:rPr lang="el-GR" sz="2400" b="1">
                <a:solidFill>
                  <a:srgbClr val="C00000"/>
                </a:solidFill>
              </a:rPr>
              <a:t>είναι υποχρεωτική</a:t>
            </a:r>
            <a:r>
              <a:rPr lang="el-GR" sz="2400" b="1"/>
              <a:t>. </a:t>
            </a:r>
            <a:r>
              <a:rPr lang="el-GR" sz="2400"/>
              <a:t>Ο ασθενής </a:t>
            </a:r>
            <a:r>
              <a:rPr lang="el-GR" sz="2400" b="1"/>
              <a:t>πρέπει να εκτιμάται κλινικά τουλάχιστον μία φορά την εβδομάδα προκειμένου να καταγράφεται η αποτελεσματικότητα της θεραπείας και οι παρενέργειές της. </a:t>
            </a:r>
            <a:r>
              <a:rPr lang="el-GR" sz="2400"/>
              <a:t>Υποστηρίζεται ψυχολογικά και συναισθηματικά ο ασθενής, </a:t>
            </a:r>
            <a:r>
              <a:rPr lang="el-GR" sz="2400" b="1"/>
              <a:t>χορηγείται φαρμακευτική αγωγή, </a:t>
            </a:r>
            <a:r>
              <a:rPr lang="el-GR" sz="2400"/>
              <a:t>δίνονται συμβουλές για τη διατροφή του καθώς και για την περιποίηση του δέρματός του και της στοματικής του κοιλότητας. </a:t>
            </a:r>
          </a:p>
          <a:p>
            <a:pPr lvl="0"/>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9F264-9670-45BD-8DF6-EF3963DB46CD}"/>
              </a:ext>
            </a:extLst>
          </p:cNvPr>
          <p:cNvSpPr txBox="1">
            <a:spLocks noGrp="1"/>
          </p:cNvSpPr>
          <p:nvPr>
            <p:ph type="title"/>
          </p:nvPr>
        </p:nvSpPr>
        <p:spPr/>
        <p:txBody>
          <a:bodyPr/>
          <a:lstStyle/>
          <a:p>
            <a:pPr lvl="0"/>
            <a:r>
              <a:rPr lang="el-GR"/>
              <a:t>Θέματα ηθικής και δεοντολογίας</a:t>
            </a:r>
          </a:p>
        </p:txBody>
      </p:sp>
      <p:sp>
        <p:nvSpPr>
          <p:cNvPr id="3" name="Θέση περιεχομένου 2">
            <a:extLst>
              <a:ext uri="{FF2B5EF4-FFF2-40B4-BE49-F238E27FC236}">
                <a16:creationId xmlns:a16="http://schemas.microsoft.com/office/drawing/2014/main" id="{63568B17-72AF-489A-A51E-194CF5333116}"/>
              </a:ext>
            </a:extLst>
          </p:cNvPr>
          <p:cNvSpPr txBox="1">
            <a:spLocks noGrp="1"/>
          </p:cNvSpPr>
          <p:nvPr>
            <p:ph idx="1"/>
          </p:nvPr>
        </p:nvSpPr>
        <p:spPr>
          <a:xfrm>
            <a:off x="1070515" y="1427360"/>
            <a:ext cx="10434099" cy="5430639"/>
          </a:xfrm>
        </p:spPr>
        <p:txBody>
          <a:bodyPr/>
          <a:lstStyle/>
          <a:p>
            <a:pPr lvl="0"/>
            <a:r>
              <a:rPr lang="el-GR" sz="2400" dirty="0"/>
              <a:t>Ο ασθενής έχει το δικαίωμα να αντιμετωπίζεται </a:t>
            </a:r>
            <a:r>
              <a:rPr lang="el-GR" sz="2400" b="1" dirty="0"/>
              <a:t>με σεβασμό </a:t>
            </a:r>
            <a:r>
              <a:rPr lang="el-GR" sz="2400" dirty="0"/>
              <a:t>και </a:t>
            </a:r>
            <a:r>
              <a:rPr lang="el-GR" sz="2400" b="1" dirty="0"/>
              <a:t>αξιοπρέπεια ανεξαρτήτως φυλής, φύλου, θρησκεύματος ή εθνικότητας. </a:t>
            </a:r>
          </a:p>
          <a:p>
            <a:pPr lvl="0"/>
            <a:r>
              <a:rPr lang="el-GR" sz="2400" dirty="0"/>
              <a:t> Πρέπει να διασφαλίζεται </a:t>
            </a:r>
            <a:r>
              <a:rPr lang="el-GR" sz="2400" b="1" dirty="0">
                <a:solidFill>
                  <a:srgbClr val="C00000"/>
                </a:solidFill>
              </a:rPr>
              <a:t>το αίσθημα ασφάλειας </a:t>
            </a:r>
            <a:r>
              <a:rPr lang="el-GR" sz="2400" dirty="0"/>
              <a:t>που πρέπει να νιώθει παρέχοντας σε αυτόν </a:t>
            </a:r>
            <a:r>
              <a:rPr lang="el-GR" sz="2400" b="1" dirty="0">
                <a:solidFill>
                  <a:srgbClr val="C00000"/>
                </a:solidFill>
              </a:rPr>
              <a:t>πλήρη ενημέρωση </a:t>
            </a:r>
            <a:r>
              <a:rPr lang="el-GR" sz="2400" dirty="0"/>
              <a:t>για τη διάγνωση, τη θεραπεία και την πρόγνωση της νόσου </a:t>
            </a:r>
            <a:r>
              <a:rPr lang="el-GR" sz="2400" dirty="0">
                <a:solidFill>
                  <a:srgbClr val="C00000"/>
                </a:solidFill>
              </a:rPr>
              <a:t>με κατανοητούς όρους</a:t>
            </a:r>
            <a:r>
              <a:rPr lang="el-GR" sz="2400" dirty="0"/>
              <a:t>. </a:t>
            </a:r>
          </a:p>
          <a:p>
            <a:pPr lvl="0"/>
            <a:r>
              <a:rPr lang="el-GR" sz="2400" dirty="0"/>
              <a:t>θεραπευτική </a:t>
            </a:r>
            <a:r>
              <a:rPr lang="el-GR" sz="2400" b="1" dirty="0"/>
              <a:t>επιλογή η συμμετοχή του σε κάποιο πρωτόκολλο ή κλινική μελέτη πρέπει να ενημερώνεται πλήρως </a:t>
            </a:r>
            <a:r>
              <a:rPr lang="el-GR" sz="2400" dirty="0"/>
              <a:t>για τις διαδικασίες και τις προϋποθέσεις. </a:t>
            </a:r>
            <a:r>
              <a:rPr lang="el-GR" sz="2400" u="sng" dirty="0"/>
              <a:t>Παράλληλα πρέπει να γνωρίζει </a:t>
            </a:r>
            <a:r>
              <a:rPr lang="el-GR" sz="2400" b="1" u="sng" dirty="0"/>
              <a:t>ότι μπορεί να αρνηθεί τη συμμετοχή χωρίς να επηρεάζει αυτό τη θεραπεία του</a:t>
            </a:r>
            <a:r>
              <a:rPr lang="el-GR" sz="2400" u="sng" dirty="0"/>
              <a:t>. </a:t>
            </a:r>
            <a:r>
              <a:rPr lang="el-GR" sz="2400" dirty="0"/>
              <a:t>Όταν αποφασισθεί η συμμετοχή του σε ερευνητικό πρωτόκολλο είναι υποχρεωτική η συναίνεσή του – η υπογραφή του σε ειδικό έντυπο που έχει δημιουργηθεί </a:t>
            </a:r>
            <a:r>
              <a:rPr lang="el-GR" sz="2400" dirty="0" err="1"/>
              <a:t>γι’αυτό</a:t>
            </a:r>
            <a:r>
              <a:rPr lang="el-GR" sz="2400" dirty="0"/>
              <a:t> το σκοπό. </a:t>
            </a:r>
          </a:p>
          <a:p>
            <a:pPr lvl="0"/>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BA9030-9B41-471D-B745-5D810FB60C2D}"/>
              </a:ext>
            </a:extLst>
          </p:cNvPr>
          <p:cNvSpPr txBox="1">
            <a:spLocks noGrp="1"/>
          </p:cNvSpPr>
          <p:nvPr>
            <p:ph type="title"/>
          </p:nvPr>
        </p:nvSpPr>
        <p:spPr>
          <a:xfrm>
            <a:off x="1182026" y="0"/>
            <a:ext cx="10370631" cy="691377"/>
          </a:xfrm>
        </p:spPr>
        <p:txBody>
          <a:bodyPr>
            <a:normAutofit fontScale="90000"/>
          </a:bodyPr>
          <a:lstStyle/>
          <a:p>
            <a:pPr lvl="0"/>
            <a:r>
              <a:rPr lang="el-GR" sz="1800" b="1"/>
              <a:t>Ο ασθενής καλείται να υπογράψει δήλωση συγκατάθεσης η οποία επιβεβαιώνει τη σύμφωνη γνώμη του για τη θεραπεία την οποία θα λάβει. </a:t>
            </a:r>
            <a:br>
              <a:rPr lang="el-GR" sz="2900"/>
            </a:br>
            <a:endParaRPr lang="el-GR" sz="2900"/>
          </a:p>
        </p:txBody>
      </p:sp>
      <p:graphicFrame>
        <p:nvGraphicFramePr>
          <p:cNvPr id="3" name="Θέση περιεχομένου 3">
            <a:extLst>
              <a:ext uri="{FF2B5EF4-FFF2-40B4-BE49-F238E27FC236}">
                <a16:creationId xmlns:a16="http://schemas.microsoft.com/office/drawing/2014/main" id="{2F41A64E-6929-4D88-8289-715D17BDBDF5}"/>
              </a:ext>
            </a:extLst>
          </p:cNvPr>
          <p:cNvGraphicFramePr>
            <a:graphicFrameLocks noGrp="1"/>
          </p:cNvGraphicFramePr>
          <p:nvPr>
            <p:ph idx="1"/>
          </p:nvPr>
        </p:nvGraphicFramePr>
        <p:xfrm>
          <a:off x="423742" y="691377"/>
          <a:ext cx="11768253" cy="6195034"/>
        </p:xfrm>
        <a:graphic>
          <a:graphicData uri="http://schemas.openxmlformats.org/drawingml/2006/table">
            <a:tbl>
              <a:tblPr firstRow="1" firstCol="1" bandRow="1">
                <a:effectLst/>
                <a:tableStyleId>{5C22544A-7EE6-4342-B048-85BDC9FD1C3A}</a:tableStyleId>
              </a:tblPr>
              <a:tblGrid>
                <a:gridCol w="1857118">
                  <a:extLst>
                    <a:ext uri="{9D8B030D-6E8A-4147-A177-3AD203B41FA5}">
                      <a16:colId xmlns:a16="http://schemas.microsoft.com/office/drawing/2014/main" val="2797196954"/>
                    </a:ext>
                  </a:extLst>
                </a:gridCol>
                <a:gridCol w="4530906">
                  <a:extLst>
                    <a:ext uri="{9D8B030D-6E8A-4147-A177-3AD203B41FA5}">
                      <a16:colId xmlns:a16="http://schemas.microsoft.com/office/drawing/2014/main" val="333147119"/>
                    </a:ext>
                  </a:extLst>
                </a:gridCol>
                <a:gridCol w="5380229">
                  <a:extLst>
                    <a:ext uri="{9D8B030D-6E8A-4147-A177-3AD203B41FA5}">
                      <a16:colId xmlns:a16="http://schemas.microsoft.com/office/drawing/2014/main" val="368522539"/>
                    </a:ext>
                  </a:extLst>
                </a:gridCol>
              </a:tblGrid>
              <a:tr h="339105">
                <a:tc gridSpan="3">
                  <a:txBody>
                    <a:bodyPr/>
                    <a:lstStyle/>
                    <a:p>
                      <a:pPr marL="457200" lvl="0" algn="just">
                        <a:lnSpc>
                          <a:spcPct val="107000"/>
                        </a:lnSpc>
                        <a:spcAft>
                          <a:spcPts val="0"/>
                        </a:spcAft>
                      </a:pPr>
                      <a:r>
                        <a:rPr lang="el-GR" sz="1400"/>
                        <a:t> Πιθανές επιπλοκές της θεραπείας που πρέπει να αναφέρονται στο έντυπο συγκατάθεσης </a:t>
                      </a:r>
                      <a:endParaRPr lang="el-GR" sz="1400">
                        <a:latin typeface="Calibri" pitchFamily="34"/>
                        <a:ea typeface="Calibri" pitchFamily="34"/>
                        <a:cs typeface="Times New Roman" pitchFamily="18"/>
                      </a:endParaRPr>
                    </a:p>
                  </a:txBody>
                  <a:tcPr marL="42647" marR="42647"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892576085"/>
                  </a:ext>
                </a:extLst>
              </a:tr>
              <a:tr h="448997">
                <a:tc>
                  <a:txBody>
                    <a:bodyPr/>
                    <a:lstStyle/>
                    <a:p>
                      <a:pPr marL="457200" lvl="0" algn="just">
                        <a:lnSpc>
                          <a:spcPct val="107000"/>
                        </a:lnSpc>
                        <a:spcAft>
                          <a:spcPts val="0"/>
                        </a:spcAft>
                      </a:pPr>
                      <a:r>
                        <a:rPr lang="el-GR" sz="1200"/>
                        <a:t>Ανατομική θέση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Άμεσες επιπλοκές</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Απώτερες επιπλοκές</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1450915156"/>
                  </a:ext>
                </a:extLst>
              </a:tr>
              <a:tr h="503432">
                <a:tc>
                  <a:txBody>
                    <a:bodyPr/>
                    <a:lstStyle/>
                    <a:p>
                      <a:pPr marL="457200" lvl="0" algn="just">
                        <a:lnSpc>
                          <a:spcPct val="107000"/>
                        </a:lnSpc>
                        <a:spcAft>
                          <a:spcPts val="0"/>
                        </a:spcAft>
                      </a:pPr>
                      <a:r>
                        <a:rPr lang="el-GR" sz="1200"/>
                        <a:t>Εγκέφαλος</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Ωταλγία, κεφαλαλγία, ζάλη, τριχόπτωση, ερύθημα</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Απώλεια ακοής, βλάβη στο μέσο ή έσω ους, δυσλειτουργία της υπόφυσης, δημιουργία καταρράκτη, νέκρωση του εγκεφάλου</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1928398264"/>
                  </a:ext>
                </a:extLst>
              </a:tr>
              <a:tr h="157761">
                <a:tc>
                  <a:txBody>
                    <a:bodyPr/>
                    <a:lstStyle/>
                    <a:p>
                      <a:pPr marL="457200" lvl="0" algn="just">
                        <a:lnSpc>
                          <a:spcPct val="107000"/>
                        </a:lnSpc>
                        <a:spcAft>
                          <a:spcPts val="0"/>
                        </a:spcAft>
                      </a:pPr>
                      <a:r>
                        <a:rPr lang="el-GR" sz="1200"/>
                        <a:t>Νωτιαίος μυελός</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Μυελίτιδα</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344560862"/>
                  </a:ext>
                </a:extLst>
              </a:tr>
              <a:tr h="1164186">
                <a:tc>
                  <a:txBody>
                    <a:bodyPr/>
                    <a:lstStyle/>
                    <a:p>
                      <a:pPr marL="457200" lvl="0" algn="just">
                        <a:lnSpc>
                          <a:spcPct val="107000"/>
                        </a:lnSpc>
                        <a:spcAft>
                          <a:spcPts val="0"/>
                        </a:spcAft>
                      </a:pPr>
                      <a:r>
                        <a:rPr lang="el-GR" sz="1200"/>
                        <a:t>Κεφαλή και τράχηλος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Δυσκαταποσία, δυσφαγία, βράγχος φωνής, ξηροστομία, δυσγευσία, απώλεια βάρους, βλεννογονίτιδα (στοματίτιδα, φαρυγγίτιδα), μυκητιάσεις στοματικής κοιλότητας, οίδημα λάρυγγα</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Υποδόρια ίνωση, εξέλκωση δέρματος, νέκρωση, δυσλειτουργία θυρεοειδούς, δυσφωνία, δυσγευσία, ξηροστομία, επίμονο βράγχος φωνής, νέκρωση χόνδρου, οστεοακτινονέκρωση της κάτω γνάθου, καθυστερημένη επούλωση τραύματος, συρίγγιο, βλάβη δοντιών, βλάβη στο μέσο και έσω ους, ίνωση στις κορυφές των πνευμόνων και σπανίως μυελοπάθεια </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2681548232"/>
                  </a:ext>
                </a:extLst>
              </a:tr>
              <a:tr h="774304">
                <a:tc>
                  <a:txBody>
                    <a:bodyPr/>
                    <a:lstStyle/>
                    <a:p>
                      <a:pPr marL="457200" lvl="0" algn="just">
                        <a:lnSpc>
                          <a:spcPct val="107000"/>
                        </a:lnSpc>
                        <a:spcAft>
                          <a:spcPts val="0"/>
                        </a:spcAft>
                      </a:pPr>
                      <a:r>
                        <a:rPr lang="el-GR" sz="1200"/>
                        <a:t>Πνεύμονας και μεσοθωράκιο ή οισοφάγος</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Δυσκαταποσία, δυσφαγία, βράγχος φωνής, βήχας, πνευμονίτιδα, ερεθισμός της καρδιάς</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Προοδευτική ίνωση του πνεύμονα, δύσπνοια, χρόνιος βήχας, στένωση οισοφάγου, σπανίως χρόνια περικαρδίτιδα, μυελοπάθεια</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316801503"/>
                  </a:ext>
                </a:extLst>
              </a:tr>
              <a:tr h="1098038">
                <a:tc>
                  <a:txBody>
                    <a:bodyPr/>
                    <a:lstStyle/>
                    <a:p>
                      <a:pPr marL="457200" lvl="0" algn="just">
                        <a:lnSpc>
                          <a:spcPct val="107000"/>
                        </a:lnSpc>
                        <a:spcAft>
                          <a:spcPts val="0"/>
                        </a:spcAft>
                      </a:pPr>
                      <a:r>
                        <a:rPr lang="el-GR" sz="1200"/>
                        <a:t>Μαστός ή θωρακικό τοίχωμα</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Δυσκαταποσία, δυσφαγία, βράγχος φωνής, βήχας, ερεθισμός της καρδιάς, ασυμπτωματική πνευμονίτιδα,, κυτταροπενία</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Ίνωση, συρρίκνωση του μαστού, πνευμονική ίνωση, οίδημα άνω άκρου, χρόνια ενδοκαρδίτιδα, έμφραγμα μυοκαρδίου, σπανίως οστεονέκρωση πλευρών</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3816088008"/>
                  </a:ext>
                </a:extLst>
              </a:tr>
              <a:tr h="959004">
                <a:tc>
                  <a:txBody>
                    <a:bodyPr/>
                    <a:lstStyle/>
                    <a:p>
                      <a:pPr marL="457200" lvl="0" algn="just">
                        <a:lnSpc>
                          <a:spcPct val="107000"/>
                        </a:lnSpc>
                        <a:spcAft>
                          <a:spcPts val="0"/>
                        </a:spcAft>
                      </a:pPr>
                      <a:r>
                        <a:rPr lang="el-GR" sz="1200"/>
                        <a:t>Κοιλιά ή πύελος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Ναυτία, έμετος, κοιλιακό άλγος, διάρροια, συχνουρία, δυσουρία, νυκτουρία, κυτταροπενία, κυστίτιδα, ακτινική κολίτιδα, θρομβοπενία, λευκοπενία, αναιμία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Πρωκτίτιδα, σιγμοειδίτιδα, στένωση ορθού ή σιγμοειδούς, διάτρηση ή απόφραξη του παχέος εντέρου, συρρίκνωση της κύστης, ακράτεια ούρων, αιματουρία, χρόνια κυστίτιδα, κυστεοκολπικό συρίγγιο, ορθοκολπικό συρίγγιο, οίδημα κάτω άκρου, οίδημα οσχέου, σεξουαλική ανικανότητα, ρίκνωση ή ουλοποίηση του κόλπου, στείρωση, βλάβη στο συκώτι ή τα νεφρά, συμφύσεις </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3178759935"/>
                  </a:ext>
                </a:extLst>
              </a:tr>
              <a:tr h="514295">
                <a:tc>
                  <a:txBody>
                    <a:bodyPr/>
                    <a:lstStyle/>
                    <a:p>
                      <a:pPr marL="457200" lvl="0" algn="just">
                        <a:lnSpc>
                          <a:spcPct val="107000"/>
                        </a:lnSpc>
                        <a:spcAft>
                          <a:spcPts val="0"/>
                        </a:spcAft>
                      </a:pPr>
                      <a:r>
                        <a:rPr lang="el-GR" sz="1200"/>
                        <a:t>Άκρα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Ερύθημα, ξηρή/υγρή απολέπιση, δερματίτιδα </a:t>
                      </a:r>
                      <a:endParaRPr lang="el-GR" sz="1200">
                        <a:latin typeface="Calibri" pitchFamily="34"/>
                        <a:ea typeface="Calibri" pitchFamily="34"/>
                        <a:cs typeface="Times New Roman" pitchFamily="18"/>
                      </a:endParaRPr>
                    </a:p>
                  </a:txBody>
                  <a:tcPr marL="42647" marR="42647" marT="0" marB="0"/>
                </a:tc>
                <a:tc>
                  <a:txBody>
                    <a:bodyPr/>
                    <a:lstStyle/>
                    <a:p>
                      <a:pPr marL="457200" lvl="0" algn="just">
                        <a:lnSpc>
                          <a:spcPct val="107000"/>
                        </a:lnSpc>
                        <a:spcAft>
                          <a:spcPts val="0"/>
                        </a:spcAft>
                      </a:pPr>
                      <a:r>
                        <a:rPr lang="el-GR" sz="1200"/>
                        <a:t>Υποδόρια ίνωση, αγκύλωση, οίδημα, νέκρωση οστού/μαλακού ιστού </a:t>
                      </a:r>
                      <a:endParaRPr lang="el-GR" sz="1200">
                        <a:latin typeface="Calibri" pitchFamily="34"/>
                        <a:ea typeface="Calibri" pitchFamily="34"/>
                        <a:cs typeface="Times New Roman" pitchFamily="18"/>
                      </a:endParaRPr>
                    </a:p>
                  </a:txBody>
                  <a:tcPr marL="42647" marR="42647" marT="0" marB="0"/>
                </a:tc>
                <a:extLst>
                  <a:ext uri="{0D108BD9-81ED-4DB2-BD59-A6C34878D82A}">
                    <a16:rowId xmlns:a16="http://schemas.microsoft.com/office/drawing/2014/main" val="61094102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E765B-2943-4179-806D-3FB01941330B}"/>
              </a:ext>
            </a:extLst>
          </p:cNvPr>
          <p:cNvSpPr txBox="1">
            <a:spLocks noGrp="1"/>
          </p:cNvSpPr>
          <p:nvPr>
            <p:ph type="title"/>
          </p:nvPr>
        </p:nvSpPr>
        <p:spPr>
          <a:xfrm>
            <a:off x="1796146" y="624105"/>
            <a:ext cx="9708468" cy="1509491"/>
          </a:xfrm>
        </p:spPr>
        <p:txBody>
          <a:bodyPr/>
          <a:lstStyle/>
          <a:p>
            <a:pPr lvl="0"/>
            <a:r>
              <a:rPr lang="el-GR"/>
              <a:t>Αντίδραση φυσιολογικών ιστών στην ΑΚΘ</a:t>
            </a:r>
          </a:p>
        </p:txBody>
      </p:sp>
      <p:sp>
        <p:nvSpPr>
          <p:cNvPr id="3" name="Θέση περιεχομένου 2">
            <a:extLst>
              <a:ext uri="{FF2B5EF4-FFF2-40B4-BE49-F238E27FC236}">
                <a16:creationId xmlns:a16="http://schemas.microsoft.com/office/drawing/2014/main" id="{57F8BC37-1C8E-45A3-9075-21E02ABA556D}"/>
              </a:ext>
            </a:extLst>
          </p:cNvPr>
          <p:cNvSpPr txBox="1">
            <a:spLocks noGrp="1"/>
          </p:cNvSpPr>
          <p:nvPr>
            <p:ph idx="1"/>
          </p:nvPr>
        </p:nvSpPr>
        <p:spPr>
          <a:xfrm>
            <a:off x="1240968" y="2133596"/>
            <a:ext cx="10263637" cy="4100288"/>
          </a:xfrm>
        </p:spPr>
        <p:txBody>
          <a:bodyPr/>
          <a:lstStyle/>
          <a:p>
            <a:pPr lvl="0"/>
            <a:r>
              <a:rPr lang="el-GR" sz="2800" u="sng"/>
              <a:t>Ιεραρχικού τύπου ή οξέως αντιδρώντες ιστοί</a:t>
            </a:r>
            <a:r>
              <a:rPr lang="el-GR" sz="2800"/>
              <a:t> π.χ. επιθήλια, δέρμα, αιμοποιητικός ιστός. </a:t>
            </a:r>
          </a:p>
          <a:p>
            <a:pPr lvl="0"/>
            <a:r>
              <a:rPr lang="el-GR" sz="2800" u="sng"/>
              <a:t>Ευέλικτου τύπου ή οψίμως αντιδρώντες ιστοί </a:t>
            </a:r>
            <a:r>
              <a:rPr lang="el-GR" sz="2800"/>
              <a:t>π.χ. ήπαρ, πνεύμονας, νεφροί, νωτιαίος μυελός. </a:t>
            </a:r>
          </a:p>
          <a:p>
            <a:pPr lvl="0"/>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E0FB82-BC15-4416-8FAB-B849ACC333DE}"/>
              </a:ext>
            </a:extLst>
          </p:cNvPr>
          <p:cNvSpPr txBox="1">
            <a:spLocks noGrp="1"/>
          </p:cNvSpPr>
          <p:nvPr>
            <p:ph type="title"/>
          </p:nvPr>
        </p:nvSpPr>
        <p:spPr/>
        <p:txBody>
          <a:bodyPr/>
          <a:lstStyle/>
          <a:p>
            <a:pPr lvl="0"/>
            <a:r>
              <a:rPr lang="el-GR"/>
              <a:t>Οι παράγοντες που επηρεάζουν τις μετακτινικές αντιδράσεις </a:t>
            </a:r>
          </a:p>
        </p:txBody>
      </p:sp>
      <p:sp>
        <p:nvSpPr>
          <p:cNvPr id="3" name="Θέση περιεχομένου 2">
            <a:extLst>
              <a:ext uri="{FF2B5EF4-FFF2-40B4-BE49-F238E27FC236}">
                <a16:creationId xmlns:a16="http://schemas.microsoft.com/office/drawing/2014/main" id="{71F68B1A-45D6-48E2-BE2C-7CB9656A8486}"/>
              </a:ext>
            </a:extLst>
          </p:cNvPr>
          <p:cNvSpPr txBox="1">
            <a:spLocks noGrp="1"/>
          </p:cNvSpPr>
          <p:nvPr>
            <p:ph idx="1"/>
          </p:nvPr>
        </p:nvSpPr>
        <p:spPr>
          <a:xfrm>
            <a:off x="718453" y="2133596"/>
            <a:ext cx="10786152" cy="3777624"/>
          </a:xfrm>
        </p:spPr>
        <p:txBody>
          <a:bodyPr/>
          <a:lstStyle/>
          <a:p>
            <a:pPr lvl="0"/>
            <a:r>
              <a:rPr lang="el-GR" sz="2400" dirty="0"/>
              <a:t> </a:t>
            </a:r>
            <a:r>
              <a:rPr lang="el-GR" sz="2400" b="1" dirty="0"/>
              <a:t>Οι διάφορες θεραπευτικές μέθοδοι </a:t>
            </a:r>
            <a:r>
              <a:rPr lang="el-GR" sz="2400" dirty="0"/>
              <a:t>π.χ. χημειοθεραπεία, χειρουργική επέμβαση. </a:t>
            </a:r>
          </a:p>
          <a:p>
            <a:pPr lvl="0"/>
            <a:r>
              <a:rPr lang="el-GR" sz="2400" b="1" dirty="0"/>
              <a:t>Το μέγεθος του πεδίου ακτινοθεραπείας</a:t>
            </a:r>
            <a:r>
              <a:rPr lang="en-US" sz="2400" dirty="0"/>
              <a:t>.</a:t>
            </a:r>
            <a:r>
              <a:rPr lang="el-GR" sz="2400" dirty="0"/>
              <a:t> </a:t>
            </a:r>
          </a:p>
          <a:p>
            <a:pPr lvl="0"/>
            <a:r>
              <a:rPr lang="el-GR" sz="2400" dirty="0"/>
              <a:t> </a:t>
            </a:r>
            <a:r>
              <a:rPr lang="el-GR" sz="2400" b="1" dirty="0"/>
              <a:t>Κερματισμός της δόσης</a:t>
            </a:r>
            <a:r>
              <a:rPr lang="en-US" sz="2400" dirty="0"/>
              <a:t>: </a:t>
            </a:r>
            <a:r>
              <a:rPr lang="el-GR" sz="2400" dirty="0"/>
              <a:t>μέγεθος δόσης ανά συνεδρία (ημερήσια δόση)</a:t>
            </a:r>
            <a:r>
              <a:rPr lang="en-US" sz="2400" dirty="0"/>
              <a:t>. </a:t>
            </a:r>
            <a:endParaRPr lang="el-GR" sz="2400" dirty="0"/>
          </a:p>
          <a:p>
            <a:pPr lvl="0"/>
            <a:r>
              <a:rPr lang="el-GR" sz="2400" dirty="0"/>
              <a:t> </a:t>
            </a:r>
            <a:r>
              <a:rPr lang="el-GR" sz="2400" b="1" dirty="0"/>
              <a:t>Τα χαρακτηριστικά του ασθενούς </a:t>
            </a:r>
            <a:r>
              <a:rPr lang="el-GR" sz="2400" dirty="0"/>
              <a:t>π.χ. ηλικία (μικρή πιο ευαίσθητη), κάπνισμα και σακχαρώδης διαβήτης επειδή προκαλούν αγγειοπάθεια. </a:t>
            </a:r>
          </a:p>
          <a:p>
            <a:pPr lvl="0"/>
            <a:endParaRPr lang="el-GR" sz="2400" dirty="0"/>
          </a:p>
          <a:p>
            <a:pPr lvl="0"/>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4F2B89-080D-4AF8-A11A-6953F0E85A26}"/>
              </a:ext>
            </a:extLst>
          </p:cNvPr>
          <p:cNvSpPr txBox="1">
            <a:spLocks noGrp="1"/>
          </p:cNvSpPr>
          <p:nvPr>
            <p:ph type="title"/>
          </p:nvPr>
        </p:nvSpPr>
        <p:spPr>
          <a:xfrm>
            <a:off x="1371600" y="620484"/>
            <a:ext cx="10133015" cy="1284512"/>
          </a:xfrm>
        </p:spPr>
        <p:txBody>
          <a:bodyPr/>
          <a:lstStyle/>
          <a:p>
            <a:pPr lvl="0"/>
            <a:r>
              <a:rPr lang="el-GR" sz="2900" b="1"/>
              <a:t>Είδη της ακτινοθεραπείας ανάλογα με τον σκοπό της </a:t>
            </a:r>
            <a:br>
              <a:rPr lang="el-GR" sz="2900"/>
            </a:br>
            <a:endParaRPr lang="el-GR" sz="2900"/>
          </a:p>
        </p:txBody>
      </p:sp>
      <p:sp>
        <p:nvSpPr>
          <p:cNvPr id="3" name="Θέση περιεχομένου 2">
            <a:extLst>
              <a:ext uri="{FF2B5EF4-FFF2-40B4-BE49-F238E27FC236}">
                <a16:creationId xmlns:a16="http://schemas.microsoft.com/office/drawing/2014/main" id="{6C34F6B2-00DD-4074-BC27-89F6474EF949}"/>
              </a:ext>
            </a:extLst>
          </p:cNvPr>
          <p:cNvSpPr txBox="1">
            <a:spLocks noGrp="1"/>
          </p:cNvSpPr>
          <p:nvPr>
            <p:ph idx="1"/>
          </p:nvPr>
        </p:nvSpPr>
        <p:spPr>
          <a:xfrm>
            <a:off x="424546" y="1502231"/>
            <a:ext cx="11364684" cy="5127168"/>
          </a:xfrm>
        </p:spPr>
        <p:txBody>
          <a:bodyPr>
            <a:noAutofit/>
          </a:bodyPr>
          <a:lstStyle/>
          <a:p>
            <a:pPr lvl="0"/>
            <a:r>
              <a:rPr lang="el-GR" sz="2400" u="sng"/>
              <a:t>Όταν έχει σκοπό την ίαση</a:t>
            </a:r>
            <a:r>
              <a:rPr lang="el-GR" sz="2400"/>
              <a:t> (ριζική)και επιτυγχάνεται μόνον με τη χρήση της ΑΚΘ</a:t>
            </a:r>
            <a:r>
              <a:rPr lang="en-US" sz="2400"/>
              <a:t>: </a:t>
            </a:r>
            <a:r>
              <a:rPr lang="el-GR" sz="2400"/>
              <a:t>καρκίνος του ρινοφάρυγγα, μερικοί καρκίνοι του δέρματος και οι πρώιμοι καρκίνοι της γλωττίδας. </a:t>
            </a:r>
          </a:p>
          <a:p>
            <a:pPr lvl="0"/>
            <a:r>
              <a:rPr lang="el-GR" sz="2400" u="sng"/>
              <a:t>Ανακουφιστική - παρηγορική </a:t>
            </a:r>
            <a:r>
              <a:rPr lang="el-GR" sz="2400"/>
              <a:t>που στοχεύει στην ύφεση των συμπτωμάτων που προκαλεί ο καρκίνος </a:t>
            </a:r>
          </a:p>
          <a:p>
            <a:pPr lvl="0"/>
            <a:r>
              <a:rPr lang="el-GR" sz="2400" u="sng"/>
              <a:t>Προφυλακτική </a:t>
            </a:r>
            <a:r>
              <a:rPr lang="el-GR" sz="2400"/>
              <a:t>προκειμένου να αποφευχθεί πιθανή μετάσταση ή υποτροπή π.χ. ολοκρανιακή ακτινοθεραπεία στην οξεία λεμφοβλαστική λευχαιμία και στο μικροκυτταρικό καρκίνο του πνεύμονα. </a:t>
            </a:r>
          </a:p>
          <a:p>
            <a:pPr lvl="0"/>
            <a:r>
              <a:rPr lang="el-GR" sz="2400" u="sng"/>
              <a:t>Επείγουσα </a:t>
            </a:r>
            <a:r>
              <a:rPr lang="el-GR" sz="2400"/>
              <a:t>π.χ. συμπίεση νωτιαίου μυελού με σκοπό την αποφυγή της παράλυσης, σύνδρομο άνω κοίλης φλέβας, επαπειλούμενο κάταγμα.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C1D23-023D-455E-83A8-1D15C8DBE907}"/>
              </a:ext>
            </a:extLst>
          </p:cNvPr>
          <p:cNvSpPr txBox="1">
            <a:spLocks noGrp="1"/>
          </p:cNvSpPr>
          <p:nvPr>
            <p:ph type="title"/>
          </p:nvPr>
        </p:nvSpPr>
        <p:spPr/>
        <p:txBody>
          <a:bodyPr/>
          <a:lstStyle/>
          <a:p>
            <a:pPr lvl="0"/>
            <a:r>
              <a:rPr lang="el-GR"/>
              <a:t>1</a:t>
            </a:r>
            <a:r>
              <a:rPr lang="el-GR" baseline="30000"/>
              <a:t>ος</a:t>
            </a:r>
            <a:r>
              <a:rPr lang="el-GR"/>
              <a:t> Ιπποκρατικός αφορισμός : </a:t>
            </a:r>
            <a:br>
              <a:rPr lang="el-GR"/>
            </a:br>
            <a:endParaRPr lang="el-GR"/>
          </a:p>
        </p:txBody>
      </p:sp>
      <p:sp>
        <p:nvSpPr>
          <p:cNvPr id="3" name="Θέση περιεχομένου 2">
            <a:extLst>
              <a:ext uri="{FF2B5EF4-FFF2-40B4-BE49-F238E27FC236}">
                <a16:creationId xmlns:a16="http://schemas.microsoft.com/office/drawing/2014/main" id="{821E09DD-4A66-4133-9FC9-D0A3F1A1C462}"/>
              </a:ext>
            </a:extLst>
          </p:cNvPr>
          <p:cNvSpPr txBox="1">
            <a:spLocks noGrp="1"/>
          </p:cNvSpPr>
          <p:nvPr>
            <p:ph idx="1"/>
          </p:nvPr>
        </p:nvSpPr>
        <p:spPr>
          <a:xfrm>
            <a:off x="1282921" y="1904996"/>
            <a:ext cx="8915400" cy="3777624"/>
          </a:xfrm>
        </p:spPr>
        <p:txBody>
          <a:bodyPr/>
          <a:lstStyle/>
          <a:p>
            <a:pPr marL="0" lvl="0" indent="0">
              <a:buNone/>
            </a:pPr>
            <a:r>
              <a:rPr lang="el-GR" sz="2000" b="1"/>
              <a:t>«ο βίος βραχύς, η τέχνη μακρά, ο καιρός οξύς, η πείρα σφαλερή και η κρίσις χαλεπή»</a:t>
            </a:r>
          </a:p>
          <a:p>
            <a:pPr lvl="0"/>
            <a:endParaRPr lang="el-GR" sz="2000"/>
          </a:p>
          <a:p>
            <a:pPr marL="0" lvl="0" indent="0">
              <a:buNone/>
            </a:pPr>
            <a:endParaRPr lang="el-GR" sz="2000"/>
          </a:p>
          <a:p>
            <a:pPr marL="0" lvl="0" indent="0">
              <a:buNone/>
            </a:pPr>
            <a:r>
              <a:rPr lang="el-GR" sz="2000" i="1"/>
              <a:t>Η ανθρώπινη ζωή είναι σύντομη, η επιστήμη ατελείωτη, ο χρόνος λίγος, η πείρα λαθεμένη και η απόφαση γεμάτη ευθύνες. </a:t>
            </a:r>
            <a:endParaRPr lang="el-GR" sz="2000"/>
          </a:p>
          <a:p>
            <a:pPr lvl="0"/>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3B1F1D-CE26-45ED-B7E4-C6906E3B4668}"/>
              </a:ext>
            </a:extLst>
          </p:cNvPr>
          <p:cNvSpPr txBox="1">
            <a:spLocks noGrp="1"/>
          </p:cNvSpPr>
          <p:nvPr>
            <p:ph type="title"/>
          </p:nvPr>
        </p:nvSpPr>
        <p:spPr>
          <a:xfrm>
            <a:off x="1371600" y="624105"/>
            <a:ext cx="10133015" cy="780147"/>
          </a:xfrm>
        </p:spPr>
        <p:txBody>
          <a:bodyPr>
            <a:normAutofit fontScale="90000"/>
          </a:bodyPr>
          <a:lstStyle/>
          <a:p>
            <a:pPr lvl="0"/>
            <a:r>
              <a:rPr lang="el-GR" sz="2900" b="1"/>
              <a:t>Είδη της ακτινοθεραπείας ανάλογα με τον χρόνο που χορηγείται </a:t>
            </a:r>
            <a:endParaRPr lang="el-GR" sz="2900"/>
          </a:p>
        </p:txBody>
      </p:sp>
      <p:sp>
        <p:nvSpPr>
          <p:cNvPr id="3" name="Θέση περιεχομένου 2">
            <a:extLst>
              <a:ext uri="{FF2B5EF4-FFF2-40B4-BE49-F238E27FC236}">
                <a16:creationId xmlns:a16="http://schemas.microsoft.com/office/drawing/2014/main" id="{08BA3064-0C0E-4D30-881F-5FF8DDD7B15C}"/>
              </a:ext>
            </a:extLst>
          </p:cNvPr>
          <p:cNvSpPr txBox="1">
            <a:spLocks noGrp="1"/>
          </p:cNvSpPr>
          <p:nvPr>
            <p:ph idx="1"/>
          </p:nvPr>
        </p:nvSpPr>
        <p:spPr>
          <a:xfrm>
            <a:off x="1077684" y="2133596"/>
            <a:ext cx="10426921" cy="3777624"/>
          </a:xfrm>
        </p:spPr>
        <p:txBody>
          <a:bodyPr/>
          <a:lstStyle/>
          <a:p>
            <a:pPr lvl="0"/>
            <a:r>
              <a:rPr lang="el-GR"/>
              <a:t>Α) </a:t>
            </a:r>
            <a:r>
              <a:rPr lang="el-GR" u="sng"/>
              <a:t>Επικουρική</a:t>
            </a:r>
            <a:r>
              <a:rPr lang="el-GR"/>
              <a:t> όταν χορηγείται μετά από οποιοδήποτε είδος ριζικής θεραπείας π.χ. όταν δίνεται μετά από χειρουργείο λέγεται μετεγχειρητική.  </a:t>
            </a:r>
          </a:p>
          <a:p>
            <a:pPr lvl="0"/>
            <a:r>
              <a:rPr lang="el-GR"/>
              <a:t>Β) </a:t>
            </a:r>
            <a:r>
              <a:rPr lang="el-GR" u="sng"/>
              <a:t>Νεοεπικουρική</a:t>
            </a:r>
            <a:r>
              <a:rPr lang="el-GR"/>
              <a:t> όταν χορηγείται πριν από οποιοδήποτε είδος θεραπείας π.χ. όταν δίνεται πριν από το χειρουργείο λέγεται προεγχειρητική.  </a:t>
            </a:r>
          </a:p>
          <a:p>
            <a:pPr lvl="0"/>
            <a:r>
              <a:rPr lang="el-GR"/>
              <a:t>Γ) </a:t>
            </a:r>
            <a:r>
              <a:rPr lang="el-GR" u="sng"/>
              <a:t>Ακτινοχημειοθεραπεία </a:t>
            </a:r>
            <a:r>
              <a:rPr lang="el-GR"/>
              <a:t>όταν χορηγείται ταυτόχρονα με τη χημειοθεραπεία. Χορηγούνται χαμηλές δόσης χημειοθεραπείας π.χ. πλατίνας με σκοπό την ακτινοευαισθητοποίηση π.χ όγκοι κεφαλής και τραχήλου, γυναικολογικοί καρκίνοι. Η ταυτόχρονη χορήγηση χημειοθεραπείας σε υψηλές δόσεις και ΑΚΘ δεν συνηθίζεται διότι αυξάνονται δραματικά οι παρενέργειες από τους υγιείς ιστούς. </a:t>
            </a:r>
          </a:p>
          <a:p>
            <a:pPr lvl="0"/>
            <a:r>
              <a:rPr lang="el-GR"/>
              <a:t>Δ) </a:t>
            </a:r>
            <a:r>
              <a:rPr lang="el-GR" u="sng"/>
              <a:t>Μετά από χημειοθεραπεία</a:t>
            </a:r>
            <a:r>
              <a:rPr lang="el-GR"/>
              <a:t> σαν συμπληρωματική αυτής για μείωση της τοπικής υποτροπής ή εξαφάνιση του υπολειπόμενου όγκου π.χ. λεμφώματα, </a:t>
            </a:r>
            <a:r>
              <a:rPr lang="en-US"/>
              <a:t>Ca </a:t>
            </a:r>
            <a:r>
              <a:rPr lang="el-GR"/>
              <a:t>μαστού. </a:t>
            </a:r>
          </a:p>
          <a:p>
            <a:pPr lvl="0"/>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0FBA60-B0D1-4985-B57A-E0B1881CBB1D}"/>
              </a:ext>
            </a:extLst>
          </p:cNvPr>
          <p:cNvSpPr txBox="1">
            <a:spLocks noGrp="1"/>
          </p:cNvSpPr>
          <p:nvPr>
            <p:ph type="title"/>
          </p:nvPr>
        </p:nvSpPr>
        <p:spPr>
          <a:xfrm>
            <a:off x="1730831" y="624105"/>
            <a:ext cx="9773783" cy="1008747"/>
          </a:xfrm>
        </p:spPr>
        <p:txBody>
          <a:bodyPr/>
          <a:lstStyle/>
          <a:p>
            <a:pPr lvl="0"/>
            <a:r>
              <a:rPr lang="el-GR" sz="2900" b="1"/>
              <a:t>Είδη της ακτινοθεραπείας ανάλογα με τον τρόπο που χορηγείται .1/3</a:t>
            </a:r>
            <a:endParaRPr lang="el-GR" sz="2900"/>
          </a:p>
        </p:txBody>
      </p:sp>
      <p:sp>
        <p:nvSpPr>
          <p:cNvPr id="3" name="Θέση περιεχομένου 2">
            <a:extLst>
              <a:ext uri="{FF2B5EF4-FFF2-40B4-BE49-F238E27FC236}">
                <a16:creationId xmlns:a16="http://schemas.microsoft.com/office/drawing/2014/main" id="{627A19E0-DC41-4827-B4EF-16047036796D}"/>
              </a:ext>
            </a:extLst>
          </p:cNvPr>
          <p:cNvSpPr txBox="1">
            <a:spLocks noGrp="1"/>
          </p:cNvSpPr>
          <p:nvPr>
            <p:ph idx="1"/>
          </p:nvPr>
        </p:nvSpPr>
        <p:spPr>
          <a:xfrm>
            <a:off x="687391" y="1632853"/>
            <a:ext cx="10817223" cy="4601032"/>
          </a:xfrm>
        </p:spPr>
        <p:txBody>
          <a:bodyPr/>
          <a:lstStyle/>
          <a:p>
            <a:pPr lvl="0">
              <a:lnSpc>
                <a:spcPct val="80000"/>
              </a:lnSpc>
            </a:pPr>
            <a:r>
              <a:rPr lang="el-GR"/>
              <a:t> </a:t>
            </a:r>
            <a:r>
              <a:rPr lang="el-GR" b="1" u="sng"/>
              <a:t>Εξωτερική ακτινοθεραπεία ή τηλεθεραπεία ή ακτινοθεραπεία εξωτερικής δέσμης</a:t>
            </a:r>
            <a:r>
              <a:rPr lang="el-GR" b="1"/>
              <a:t> </a:t>
            </a:r>
            <a:r>
              <a:rPr lang="el-GR"/>
              <a:t>: Χορηγείται από ένα μηχάνημα θεραπείας το οποίο βρίσκεται μακριά από το σώμα του ασθενούς. Η απόσταση της πηγής από το δέρμα του ασθενούς είναι 80-100 </a:t>
            </a:r>
            <a:r>
              <a:rPr lang="en-US"/>
              <a:t>cm</a:t>
            </a:r>
            <a:r>
              <a:rPr lang="el-GR"/>
              <a:t>. Εφαρμόζεται σε επιφανειακούς και εν τω βάθει όγκους. </a:t>
            </a:r>
          </a:p>
          <a:p>
            <a:pPr lvl="0">
              <a:lnSpc>
                <a:spcPct val="80000"/>
              </a:lnSpc>
            </a:pPr>
            <a:r>
              <a:rPr lang="el-GR" b="1"/>
              <a:t> </a:t>
            </a:r>
            <a:r>
              <a:rPr lang="el-GR" b="1" u="sng"/>
              <a:t>Βραχυθεραπεία ή ακτινοθεραπεία με φορτισμένες πηγές ή εσωτερική ΑΚΘ</a:t>
            </a:r>
            <a:r>
              <a:rPr lang="el-GR" b="1"/>
              <a:t> </a:t>
            </a:r>
            <a:r>
              <a:rPr lang="el-GR"/>
              <a:t>:  Εφαρμόζεται στις κοιλότητες του σώματος χρησιμοποιώντας μόνιμες ή παροδικές πηγές ακτινοβολίας. </a:t>
            </a:r>
          </a:p>
          <a:p>
            <a:pPr lvl="0">
              <a:lnSpc>
                <a:spcPct val="80000"/>
              </a:lnSpc>
            </a:pPr>
            <a:r>
              <a:rPr lang="el-GR"/>
              <a:t> </a:t>
            </a:r>
            <a:r>
              <a:rPr lang="el-GR" b="1" u="sng"/>
              <a:t>Διεγχειρητική ακτινοθεραπεία (</a:t>
            </a:r>
            <a:r>
              <a:rPr lang="en-US" b="1" u="sng"/>
              <a:t>intraoperative radiotherapy</a:t>
            </a:r>
            <a:r>
              <a:rPr lang="el-GR" b="1" u="sng"/>
              <a:t>, </a:t>
            </a:r>
            <a:r>
              <a:rPr lang="en-US" b="1" u="sng"/>
              <a:t>IORT</a:t>
            </a:r>
            <a:r>
              <a:rPr lang="el-GR" u="sng"/>
              <a:t>)</a:t>
            </a:r>
            <a:r>
              <a:rPr lang="el-GR"/>
              <a:t> : Εφαρμόζεται κατά τη διάρκεια του χειρουργείου, συνήθως με δέσμη ηλεκτρονίων ή με δέσμη ακτίνων–</a:t>
            </a:r>
            <a:r>
              <a:rPr lang="en-US"/>
              <a:t>x </a:t>
            </a:r>
            <a:r>
              <a:rPr lang="el-GR"/>
              <a:t>χαμηλής ενέργειας. Χορηγείται στην κοίτη του όγκου αμέσως μετά την αφαίρεση του πρωτοπαθούς όγκου. Συνήθως μετά απαιτείται εξωτερική ακτινοθεραπεία. </a:t>
            </a:r>
          </a:p>
          <a:p>
            <a:pPr lvl="0">
              <a:lnSpc>
                <a:spcPct val="80000"/>
              </a:lnSpc>
            </a:pPr>
            <a:r>
              <a:rPr lang="el-GR" b="1" u="sng"/>
              <a:t>Στερεοτακτική ακτινοθεραπεία (</a:t>
            </a:r>
            <a:r>
              <a:rPr lang="en-US" b="1" u="sng"/>
              <a:t>stereotactic radiotherapy</a:t>
            </a:r>
            <a:r>
              <a:rPr lang="el-GR" b="1" u="sng"/>
              <a:t>, </a:t>
            </a:r>
            <a:r>
              <a:rPr lang="en-US" b="1" u="sng"/>
              <a:t>SRT</a:t>
            </a:r>
            <a:r>
              <a:rPr lang="el-GR" b="1" u="sng"/>
              <a:t>)</a:t>
            </a:r>
            <a:r>
              <a:rPr lang="el-GR" b="1"/>
              <a:t> </a:t>
            </a:r>
            <a:r>
              <a:rPr lang="el-GR"/>
              <a:t>: Εφαρμόζονται πολλαπλές δέσμες με ακρίβεια σε έναν στόχο ο οποίος έχει οριοθετηθεί τρισδιάστατα. Χρησιμοποιείται ειδικό πλαίσιο ή θερμοπλαστική μάσκα για όγκους του κεντρικού νευρικού συστήματος ενώ για τις εξωκρανιακές θέσεις του όγκου-στόχου μπορεί και να μη χρησιμοποιηθεί πλαίσιο (</a:t>
            </a:r>
            <a:r>
              <a:rPr lang="en-US"/>
              <a:t>stereotactic body radiotherapy</a:t>
            </a:r>
            <a:r>
              <a:rPr lang="el-GR"/>
              <a:t> = </a:t>
            </a:r>
            <a:r>
              <a:rPr lang="en-US"/>
              <a:t>SBRT</a:t>
            </a:r>
            <a:r>
              <a:rPr lang="el-GR"/>
              <a:t>). Οι δόσεις της ακτινοχειρουργικής πρέπει να είναι σε επίπεδα ακρωτηριαστικά (άπαξ δόση &gt;8-10 </a:t>
            </a:r>
            <a:r>
              <a:rPr lang="en-US"/>
              <a:t>Gy</a:t>
            </a:r>
            <a:r>
              <a:rPr lang="el-GR"/>
              <a:t>). Όταν δίδονται 1 έως 5 κλάσματα έχουμε την στερεοτακτική ακτινοχειρουργική (</a:t>
            </a:r>
            <a:r>
              <a:rPr lang="en-US"/>
              <a:t>stereotactic radiosurgery</a:t>
            </a:r>
            <a:r>
              <a:rPr lang="el-GR"/>
              <a:t> = </a:t>
            </a:r>
            <a:r>
              <a:rPr lang="en-US"/>
              <a:t>SRS</a:t>
            </a:r>
            <a:r>
              <a:rPr lang="el-GR"/>
              <a:t>). Όταν δίδονται περισσότερα από πέντε κλάσματα έχουμε την στερεοτακτική ακτινοθεραπεία (</a:t>
            </a:r>
            <a:r>
              <a:rPr lang="en-US"/>
              <a:t>SRT</a:t>
            </a:r>
            <a:r>
              <a:rPr lang="el-GR"/>
              <a:t>). </a:t>
            </a:r>
          </a:p>
          <a:p>
            <a:pPr lvl="0">
              <a:lnSpc>
                <a:spcPct val="80000"/>
              </a:lnSpc>
            </a:pPr>
            <a:endParaRPr lang="el-GR"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6606A6-5955-4585-89DD-7FE9C233DC72}"/>
              </a:ext>
            </a:extLst>
          </p:cNvPr>
          <p:cNvSpPr txBox="1">
            <a:spLocks noGrp="1"/>
          </p:cNvSpPr>
          <p:nvPr>
            <p:ph type="title"/>
          </p:nvPr>
        </p:nvSpPr>
        <p:spPr/>
        <p:txBody>
          <a:bodyPr/>
          <a:lstStyle/>
          <a:p>
            <a:pPr lvl="0"/>
            <a:r>
              <a:rPr lang="el-GR" b="1"/>
              <a:t>Είδη της ακτινοθεραπείας ανάλογα με τον τρόπο που χορηγείται .2/3</a:t>
            </a:r>
            <a:endParaRPr lang="el-GR"/>
          </a:p>
        </p:txBody>
      </p:sp>
      <p:sp>
        <p:nvSpPr>
          <p:cNvPr id="3" name="Θέση περιεχομένου 2">
            <a:extLst>
              <a:ext uri="{FF2B5EF4-FFF2-40B4-BE49-F238E27FC236}">
                <a16:creationId xmlns:a16="http://schemas.microsoft.com/office/drawing/2014/main" id="{1D0FF3C1-CB67-4114-8F88-C06496E566ED}"/>
              </a:ext>
            </a:extLst>
          </p:cNvPr>
          <p:cNvSpPr txBox="1">
            <a:spLocks noGrp="1"/>
          </p:cNvSpPr>
          <p:nvPr>
            <p:ph idx="1"/>
          </p:nvPr>
        </p:nvSpPr>
        <p:spPr>
          <a:xfrm>
            <a:off x="1502231" y="2133596"/>
            <a:ext cx="10002383" cy="3810003"/>
          </a:xfrm>
        </p:spPr>
        <p:txBody>
          <a:bodyPr/>
          <a:lstStyle/>
          <a:p>
            <a:pPr lvl="0"/>
            <a:r>
              <a:rPr lang="el-GR" dirty="0"/>
              <a:t> </a:t>
            </a:r>
            <a:r>
              <a:rPr lang="el-GR" b="1" u="sng" dirty="0"/>
              <a:t>Τρισδιάστατη σύμμορφη ακτινοθεραπεία (3</a:t>
            </a:r>
            <a:r>
              <a:rPr lang="en-US" b="1" u="sng" dirty="0"/>
              <a:t>D</a:t>
            </a:r>
            <a:r>
              <a:rPr lang="el-GR" b="1" u="sng" dirty="0"/>
              <a:t>-</a:t>
            </a:r>
            <a:r>
              <a:rPr lang="en-US" b="1" u="sng" dirty="0"/>
              <a:t>CRT</a:t>
            </a:r>
            <a:r>
              <a:rPr lang="el-GR" b="1" u="sng" dirty="0"/>
              <a:t>)</a:t>
            </a:r>
            <a:r>
              <a:rPr lang="el-GR" b="1" dirty="0"/>
              <a:t> </a:t>
            </a:r>
            <a:r>
              <a:rPr lang="el-GR" dirty="0"/>
              <a:t>: Τεχνική ακτινοθεραπείας η οποία προσαρμόζεται στο στόχο χρησιμοποιώντας τρισδιάστατα ανατομικά στοιχεία τα οποία λαμβάνει από αξονική ή μαγνητική τομογραφία. Προσπαθεί να δώσει τη μέγιστη δυνατή δόση γύρω από το στόχο αποφεύγοντας ταυτόχρονα τους γειτονικούς ιστούς όσο περισσότερο γίνεται με τη χρήση προγραμμάτων σχεδιασμού. </a:t>
            </a:r>
          </a:p>
          <a:p>
            <a:pPr lvl="0"/>
            <a:r>
              <a:rPr lang="el-GR" b="1" dirty="0"/>
              <a:t> </a:t>
            </a:r>
            <a:r>
              <a:rPr lang="el-GR" b="1" u="sng" dirty="0"/>
              <a:t>Ακτινοθεραπεία διαμορφούμενης έντασης (</a:t>
            </a:r>
            <a:r>
              <a:rPr lang="en-US" b="1" u="sng" dirty="0"/>
              <a:t>IMRT</a:t>
            </a:r>
            <a:r>
              <a:rPr lang="el-GR" b="1" u="sng" dirty="0"/>
              <a:t>) </a:t>
            </a:r>
            <a:r>
              <a:rPr lang="el-GR" dirty="0"/>
              <a:t>: Εξελιγμένου τύπου 3</a:t>
            </a:r>
            <a:r>
              <a:rPr lang="en-US" dirty="0"/>
              <a:t>D</a:t>
            </a:r>
            <a:r>
              <a:rPr lang="el-GR" dirty="0"/>
              <a:t>-</a:t>
            </a:r>
            <a:r>
              <a:rPr lang="en-US" dirty="0"/>
              <a:t>CRT</a:t>
            </a:r>
            <a:r>
              <a:rPr lang="el-GR" dirty="0"/>
              <a:t>. Η κατανομή της δόσης γύρω από το στόχο είναι πάρα πολύ σύμμορφη με τη χρήση δεσμών που έχουν διαμορφούμενη ένταση. </a:t>
            </a:r>
            <a:r>
              <a:rPr lang="el-GR" b="1" dirty="0"/>
              <a:t>Είναι στατικού ή δυναμικού τύπου. </a:t>
            </a:r>
          </a:p>
          <a:p>
            <a:pPr lvl="0"/>
            <a:r>
              <a:rPr lang="el-GR" b="1" dirty="0"/>
              <a:t> </a:t>
            </a:r>
            <a:r>
              <a:rPr lang="el-GR" b="1" u="sng" dirty="0"/>
              <a:t>Ακτινοθεραπεία καθοδηγούμενη από την εικόνα </a:t>
            </a:r>
            <a:r>
              <a:rPr lang="el-GR" b="1" dirty="0"/>
              <a:t>(</a:t>
            </a:r>
            <a:r>
              <a:rPr lang="en-US" b="1" dirty="0"/>
              <a:t>IGRT</a:t>
            </a:r>
            <a:r>
              <a:rPr lang="el-GR" b="1" dirty="0"/>
              <a:t>) </a:t>
            </a:r>
            <a:r>
              <a:rPr lang="el-GR" dirty="0"/>
              <a:t>: Υψηλής ακρίβειας θεραπεία η οποία επιτυγχάνεται με τη βοήθεια απεικονιστικών τεχνικών. </a:t>
            </a:r>
            <a:r>
              <a:rPr lang="el-GR" b="1" dirty="0"/>
              <a:t>Λαμβάνει υπόψιν τις αλλαγές του στόχου κατά τη διάρκεια της θεραπείας ή την αλλαγή του βάρους του ασθενούς. Μπορεί να είναι </a:t>
            </a:r>
            <a:r>
              <a:rPr lang="en-US" b="1" dirty="0"/>
              <a:t>IMRT </a:t>
            </a:r>
            <a:r>
              <a:rPr lang="el-GR" b="1" dirty="0"/>
              <a:t>ή 3</a:t>
            </a:r>
            <a:r>
              <a:rPr lang="en-US" b="1" dirty="0"/>
              <a:t>D</a:t>
            </a:r>
            <a:r>
              <a:rPr lang="el-GR" b="1" dirty="0"/>
              <a:t>-</a:t>
            </a:r>
            <a:r>
              <a:rPr lang="en-US" b="1" dirty="0"/>
              <a:t>CRT</a:t>
            </a:r>
            <a:r>
              <a:rPr lang="el-GR" b="1" dirty="0"/>
              <a:t>. </a:t>
            </a:r>
          </a:p>
          <a:p>
            <a:pPr lvl="0"/>
            <a:endParaRPr lang="el-GR" dirty="0"/>
          </a:p>
          <a:p>
            <a:pPr lvl="0"/>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BFD1E6-6B50-4E24-827F-A59C04E713A9}"/>
              </a:ext>
            </a:extLst>
          </p:cNvPr>
          <p:cNvSpPr txBox="1">
            <a:spLocks noGrp="1"/>
          </p:cNvSpPr>
          <p:nvPr>
            <p:ph type="title"/>
          </p:nvPr>
        </p:nvSpPr>
        <p:spPr/>
        <p:txBody>
          <a:bodyPr/>
          <a:lstStyle/>
          <a:p>
            <a:pPr lvl="0"/>
            <a:r>
              <a:rPr lang="el-GR" b="1"/>
              <a:t>Είδη της ακτινοθεραπείας ανάλογα με τον τρόπο που χορηγείται . 3/3</a:t>
            </a:r>
            <a:endParaRPr lang="el-GR"/>
          </a:p>
        </p:txBody>
      </p:sp>
      <p:sp>
        <p:nvSpPr>
          <p:cNvPr id="3" name="Θέση περιεχομένου 2">
            <a:extLst>
              <a:ext uri="{FF2B5EF4-FFF2-40B4-BE49-F238E27FC236}">
                <a16:creationId xmlns:a16="http://schemas.microsoft.com/office/drawing/2014/main" id="{FC392E8D-D91F-42EB-BE13-03C31CF9796D}"/>
              </a:ext>
            </a:extLst>
          </p:cNvPr>
          <p:cNvSpPr txBox="1">
            <a:spLocks noGrp="1"/>
          </p:cNvSpPr>
          <p:nvPr>
            <p:ph idx="1"/>
          </p:nvPr>
        </p:nvSpPr>
        <p:spPr>
          <a:xfrm>
            <a:off x="1469568" y="2133596"/>
            <a:ext cx="10035037" cy="4349398"/>
          </a:xfrm>
        </p:spPr>
        <p:txBody>
          <a:bodyPr/>
          <a:lstStyle/>
          <a:p>
            <a:pPr marL="0" lvl="0" indent="0">
              <a:lnSpc>
                <a:spcPct val="80000"/>
              </a:lnSpc>
              <a:buNone/>
            </a:pPr>
            <a:r>
              <a:rPr lang="el-GR" sz="1700" dirty="0"/>
              <a:t> </a:t>
            </a:r>
            <a:endParaRPr lang="el-GR" sz="1700" b="1" dirty="0"/>
          </a:p>
          <a:p>
            <a:pPr lvl="0">
              <a:lnSpc>
                <a:spcPct val="80000"/>
              </a:lnSpc>
            </a:pPr>
            <a:r>
              <a:rPr lang="el-GR" sz="1700" b="1" dirty="0"/>
              <a:t> </a:t>
            </a:r>
            <a:r>
              <a:rPr lang="el-GR" b="1" u="sng" dirty="0"/>
              <a:t>Τομοθεραπεία (</a:t>
            </a:r>
            <a:r>
              <a:rPr lang="en-US" b="1" u="sng" dirty="0"/>
              <a:t>Tomotherapy</a:t>
            </a:r>
            <a:r>
              <a:rPr lang="el-GR" b="1" u="sng" dirty="0"/>
              <a:t>) </a:t>
            </a:r>
            <a:r>
              <a:rPr lang="el-GR" dirty="0"/>
              <a:t>: Υπάρχουν δύο είδη</a:t>
            </a:r>
            <a:r>
              <a:rPr lang="el-GR" b="1" dirty="0"/>
              <a:t>, η σειριακή και η ελικοειδής</a:t>
            </a:r>
            <a:r>
              <a:rPr lang="el-GR" dirty="0"/>
              <a:t>. Η σειριακή έχει ένα ειδικό σύστημα κατευθυντήρα (</a:t>
            </a:r>
            <a:r>
              <a:rPr lang="en-US" dirty="0"/>
              <a:t>collimator</a:t>
            </a:r>
            <a:r>
              <a:rPr lang="el-GR" dirty="0"/>
              <a:t>) το οποίο ονομάζεται </a:t>
            </a:r>
            <a:r>
              <a:rPr lang="en-US" dirty="0" err="1"/>
              <a:t>MiMIC</a:t>
            </a:r>
            <a:r>
              <a:rPr lang="en-US" dirty="0"/>
              <a:t> </a:t>
            </a:r>
            <a:r>
              <a:rPr lang="el-GR" dirty="0"/>
              <a:t>και είναι προσαρμοσμένο στο κλασσικό βραχίονα (</a:t>
            </a:r>
            <a:r>
              <a:rPr lang="en-US" dirty="0"/>
              <a:t>gantry</a:t>
            </a:r>
            <a:r>
              <a:rPr lang="el-GR" dirty="0"/>
              <a:t>) του γραμμικού επιταχυντή. Χορηγεί </a:t>
            </a:r>
            <a:r>
              <a:rPr lang="en-US" dirty="0"/>
              <a:t>IMRT </a:t>
            </a:r>
            <a:r>
              <a:rPr lang="el-GR" dirty="0"/>
              <a:t>σε διάφορα τόξα.  Η ελικοειδής τομοθεραπεία είναι ένα μηχάνημα αποκλειστικά για αυτή την τεχνική. </a:t>
            </a:r>
            <a:r>
              <a:rPr lang="el-GR" b="1" dirty="0"/>
              <a:t>Απαρτίζεται από ένα γραμμικό επιταχυντή 6 </a:t>
            </a:r>
            <a:r>
              <a:rPr lang="en-US" b="1" dirty="0"/>
              <a:t>MV </a:t>
            </a:r>
            <a:r>
              <a:rPr lang="el-GR" b="1" dirty="0"/>
              <a:t>προσαρμοσμένο σε έναν αξονικό τομογράφο</a:t>
            </a:r>
            <a:r>
              <a:rPr lang="el-GR" dirty="0"/>
              <a:t>. Χορηγεί </a:t>
            </a:r>
            <a:r>
              <a:rPr lang="en-US" dirty="0"/>
              <a:t>IMRT </a:t>
            </a:r>
            <a:r>
              <a:rPr lang="el-GR" dirty="0"/>
              <a:t>με τις ίδιες κινήσεις που κάνει ο αξονικός τομογράφος κατά τη διάρκεια μίας αξονικής τομογραφίας. </a:t>
            </a:r>
            <a:r>
              <a:rPr lang="el-GR" b="1" dirty="0"/>
              <a:t>Η εξομοίωση και η θεραπεία γίνονται στο ίδιο μηχάνημα. </a:t>
            </a:r>
          </a:p>
          <a:p>
            <a:pPr lvl="0">
              <a:lnSpc>
                <a:spcPct val="80000"/>
              </a:lnSpc>
            </a:pPr>
            <a:r>
              <a:rPr lang="el-GR" b="1" dirty="0"/>
              <a:t> </a:t>
            </a:r>
            <a:r>
              <a:rPr lang="en-US" b="1" u="sng" dirty="0" err="1"/>
              <a:t>Cyberknife</a:t>
            </a:r>
            <a:r>
              <a:rPr lang="el-GR" b="1" u="sng" dirty="0"/>
              <a:t> ( Ρομποτική ακτινοχειρουργική)</a:t>
            </a:r>
            <a:r>
              <a:rPr lang="el-GR" b="1" dirty="0"/>
              <a:t> </a:t>
            </a:r>
            <a:r>
              <a:rPr lang="el-GR" dirty="0"/>
              <a:t>: Είναι μία τεχνική στερεοτακτικής ακτινοθεραπείας/ακτινοχειρουργικής. Εξασφαλίζει θεραπεία σε ενδοκράνιους και εξωκράνιους όγκους χωρίς τη χρήση πλαισίου ακινητοποίησης. </a:t>
            </a:r>
            <a:r>
              <a:rPr lang="el-GR" b="1" dirty="0"/>
              <a:t>Απαρτίζεται από ένα γραμμικό επιταχυντή 6 </a:t>
            </a:r>
            <a:r>
              <a:rPr lang="en-US" b="1" dirty="0"/>
              <a:t>MV </a:t>
            </a:r>
            <a:r>
              <a:rPr lang="el-GR" b="1" dirty="0"/>
              <a:t>προσαρμοσμένο σε ένα βραχίονα ρομπότ</a:t>
            </a:r>
            <a:r>
              <a:rPr lang="el-GR" dirty="0"/>
              <a:t>. Έχει τη δυνατότητα να παρέχει όλες τις σύγχρονες τεχνικές ακτινοθεραπείας όπως είναι η </a:t>
            </a:r>
            <a:r>
              <a:rPr lang="en-US" dirty="0"/>
              <a:t>IMRT</a:t>
            </a:r>
            <a:r>
              <a:rPr lang="el-GR" dirty="0"/>
              <a:t>, η </a:t>
            </a:r>
            <a:r>
              <a:rPr lang="en-US" dirty="0"/>
              <a:t>IGRT</a:t>
            </a:r>
            <a:r>
              <a:rPr lang="el-GR" dirty="0"/>
              <a:t>, η ακτινοθεραπεία που συγχρονίζεται με την αναπνοή, η στερεοτακτική ακτινοθεραπεία/ακτινοχειρουργική. </a:t>
            </a:r>
          </a:p>
          <a:p>
            <a:pPr lvl="0">
              <a:lnSpc>
                <a:spcPct val="80000"/>
              </a:lnSpc>
            </a:pPr>
            <a:endParaRPr lang="el-GR" sz="1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7D6BE-513A-4C0A-89D0-7D61613CFC2B}"/>
              </a:ext>
            </a:extLst>
          </p:cNvPr>
          <p:cNvSpPr txBox="1">
            <a:spLocks noGrp="1"/>
          </p:cNvSpPr>
          <p:nvPr>
            <p:ph type="title"/>
          </p:nvPr>
        </p:nvSpPr>
        <p:spPr/>
        <p:txBody>
          <a:bodyPr/>
          <a:lstStyle/>
          <a:p>
            <a:pPr lvl="0"/>
            <a:r>
              <a:rPr lang="el-GR"/>
              <a:t>Μηχάνημα κοβαλτίου</a:t>
            </a:r>
          </a:p>
        </p:txBody>
      </p:sp>
      <p:pic>
        <p:nvPicPr>
          <p:cNvPr id="3" name="Picture 4" descr="T780op2">
            <a:extLst>
              <a:ext uri="{FF2B5EF4-FFF2-40B4-BE49-F238E27FC236}">
                <a16:creationId xmlns:a16="http://schemas.microsoft.com/office/drawing/2014/main" id="{93285052-0726-4434-8B8A-83EE2E106DB2}"/>
              </a:ext>
            </a:extLst>
          </p:cNvPr>
          <p:cNvPicPr>
            <a:picLocks noGrp="1" noChangeAspect="1"/>
          </p:cNvPicPr>
          <p:nvPr>
            <p:ph idx="1"/>
          </p:nvPr>
        </p:nvPicPr>
        <p:blipFill>
          <a:blip r:embed="rId2"/>
          <a:srcRect/>
          <a:stretch>
            <a:fillRect/>
          </a:stretch>
        </p:blipFill>
        <p:spPr>
          <a:xfrm>
            <a:off x="2854711" y="2141031"/>
            <a:ext cx="7042461" cy="452739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B6DB35-00FA-492A-B6B4-5E4FD222A90B}"/>
              </a:ext>
            </a:extLst>
          </p:cNvPr>
          <p:cNvSpPr txBox="1">
            <a:spLocks noGrp="1"/>
          </p:cNvSpPr>
          <p:nvPr>
            <p:ph type="title"/>
          </p:nvPr>
        </p:nvSpPr>
        <p:spPr>
          <a:xfrm>
            <a:off x="1226631" y="200719"/>
            <a:ext cx="10277984" cy="2453271"/>
          </a:xfrm>
        </p:spPr>
        <p:txBody>
          <a:bodyPr/>
          <a:lstStyle/>
          <a:p>
            <a:pPr lvl="0"/>
            <a:r>
              <a:rPr lang="el-GR" sz="2800" u="sng"/>
              <a:t>Γραμμικός επιταχυντής </a:t>
            </a:r>
            <a:r>
              <a:rPr lang="el-GR" sz="2800"/>
              <a:t>Χρησιμοποιεί ηλεκτρομαγνητικά κύματα υψηλής συχνότητας για να επιταχύνει φορτισμένα σωματίδια (ηλεκτρόνια) μέσα σε έναν ευθύ σωλήνα (κυματαγωγό). Παράγει φωτόνια και ηλεκτρόνια διαφόρων ενεργειών</a:t>
            </a:r>
          </a:p>
        </p:txBody>
      </p:sp>
      <p:pic>
        <p:nvPicPr>
          <p:cNvPr id="3" name="Picture 4" descr="Clinac_21EX">
            <a:extLst>
              <a:ext uri="{FF2B5EF4-FFF2-40B4-BE49-F238E27FC236}">
                <a16:creationId xmlns:a16="http://schemas.microsoft.com/office/drawing/2014/main" id="{1C612BE5-147A-4392-A9D1-30BF901CC47F}"/>
              </a:ext>
            </a:extLst>
          </p:cNvPr>
          <p:cNvPicPr>
            <a:picLocks noGrp="1" noChangeAspect="1"/>
          </p:cNvPicPr>
          <p:nvPr>
            <p:ph idx="1"/>
          </p:nvPr>
        </p:nvPicPr>
        <p:blipFill>
          <a:blip r:embed="rId2"/>
          <a:srcRect t="4185" b="8372"/>
          <a:stretch>
            <a:fillRect/>
          </a:stretch>
        </p:blipFill>
        <p:spPr>
          <a:xfrm>
            <a:off x="4092781" y="2319339"/>
            <a:ext cx="5682849" cy="433863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D6465-0B61-4BEF-9065-439E45C0B080}"/>
              </a:ext>
            </a:extLst>
          </p:cNvPr>
          <p:cNvSpPr txBox="1">
            <a:spLocks noGrp="1"/>
          </p:cNvSpPr>
          <p:nvPr>
            <p:ph type="title"/>
          </p:nvPr>
        </p:nvSpPr>
        <p:spPr/>
        <p:txBody>
          <a:bodyPr/>
          <a:lstStyle/>
          <a:p>
            <a:pPr lvl="0"/>
            <a:r>
              <a:rPr lang="el-GR"/>
              <a:t>Γραμμικός επιταχυντής</a:t>
            </a:r>
          </a:p>
        </p:txBody>
      </p:sp>
      <p:pic>
        <p:nvPicPr>
          <p:cNvPr id="3" name="Linac_beam.avi">
            <a:extLst>
              <a:ext uri="{FF2B5EF4-FFF2-40B4-BE49-F238E27FC236}">
                <a16:creationId xmlns:a16="http://schemas.microsoft.com/office/drawing/2014/main" id="{FD0FFEA3-77B3-45FD-9423-E81469766901}"/>
              </a:ext>
            </a:extLst>
          </p:cNvPr>
          <p:cNvPicPr>
            <a:picLocks noGrp="1" noChangeAspect="1"/>
          </p:cNvPicPr>
          <p:nvPr>
            <p:ph idx="1"/>
          </p:nvPr>
        </p:nvPicPr>
        <p:blipFill>
          <a:blip r:embed="rId2"/>
          <a:srcRect/>
          <a:stretch>
            <a:fillRect/>
          </a:stretch>
        </p:blipFill>
        <p:spPr>
          <a:xfrm>
            <a:off x="2592927" y="2096426"/>
            <a:ext cx="6662583" cy="430437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3295B2-DCB9-42ED-AB96-DFE008BAD3BC}"/>
              </a:ext>
            </a:extLst>
          </p:cNvPr>
          <p:cNvSpPr txBox="1">
            <a:spLocks noGrp="1"/>
          </p:cNvSpPr>
          <p:nvPr>
            <p:ph type="title"/>
          </p:nvPr>
        </p:nvSpPr>
        <p:spPr/>
        <p:txBody>
          <a:bodyPr/>
          <a:lstStyle/>
          <a:p>
            <a:pPr lvl="0"/>
            <a:r>
              <a:rPr lang="el-GR"/>
              <a:t>Σύγκριση κοβαλτίου και γραμμικού επιταχυντού</a:t>
            </a:r>
          </a:p>
        </p:txBody>
      </p:sp>
      <p:sp>
        <p:nvSpPr>
          <p:cNvPr id="3" name="Θέση περιεχομένου 2">
            <a:extLst>
              <a:ext uri="{FF2B5EF4-FFF2-40B4-BE49-F238E27FC236}">
                <a16:creationId xmlns:a16="http://schemas.microsoft.com/office/drawing/2014/main" id="{A83FA242-9148-42B6-9CB2-07EB43F64D89}"/>
              </a:ext>
            </a:extLst>
          </p:cNvPr>
          <p:cNvSpPr txBox="1">
            <a:spLocks noGrp="1"/>
          </p:cNvSpPr>
          <p:nvPr>
            <p:ph idx="1"/>
          </p:nvPr>
        </p:nvSpPr>
        <p:spPr>
          <a:xfrm>
            <a:off x="892097" y="1904996"/>
            <a:ext cx="10612517" cy="4540407"/>
          </a:xfrm>
        </p:spPr>
        <p:txBody>
          <a:bodyPr/>
          <a:lstStyle/>
          <a:p>
            <a:pPr lvl="0">
              <a:lnSpc>
                <a:spcPct val="90000"/>
              </a:lnSpc>
            </a:pPr>
            <a:r>
              <a:rPr lang="el-GR" sz="1700" b="1"/>
              <a:t>Κοβάλτιο</a:t>
            </a:r>
            <a:r>
              <a:rPr lang="el-GR" sz="1700"/>
              <a:t> </a:t>
            </a:r>
            <a:r>
              <a:rPr lang="en-US" sz="1700"/>
              <a:t>:</a:t>
            </a:r>
            <a:r>
              <a:rPr lang="el-GR" sz="1700"/>
              <a:t>α) </a:t>
            </a:r>
            <a:r>
              <a:rPr lang="en-US" sz="1700"/>
              <a:t> </a:t>
            </a:r>
            <a:r>
              <a:rPr lang="el-GR" sz="1700"/>
              <a:t>παράγει γ</a:t>
            </a:r>
            <a:r>
              <a:rPr lang="en-US" sz="1700"/>
              <a:t>-</a:t>
            </a:r>
            <a:r>
              <a:rPr lang="el-GR" sz="1700"/>
              <a:t> ακτινοβολία , </a:t>
            </a:r>
          </a:p>
          <a:p>
            <a:pPr marL="0" lvl="0" indent="0">
              <a:lnSpc>
                <a:spcPct val="90000"/>
              </a:lnSpc>
              <a:buNone/>
            </a:pPr>
            <a:r>
              <a:rPr lang="el-GR" sz="1700"/>
              <a:t>                       β) η έντασή του μειώνεται με συγκεκριμένο τρόπο (χρόνος ημιζωής 5,3 χρόνια)</a:t>
            </a:r>
          </a:p>
          <a:p>
            <a:pPr marL="0" lvl="0" indent="0">
              <a:lnSpc>
                <a:spcPct val="90000"/>
              </a:lnSpc>
              <a:buNone/>
            </a:pPr>
            <a:r>
              <a:rPr lang="el-GR" sz="1700"/>
              <a:t>                       γ) αποδίδει το 100% της δόσης μερικά χιλιοστά από το δέρμα</a:t>
            </a:r>
          </a:p>
          <a:p>
            <a:pPr marL="0" lvl="0" indent="0">
              <a:lnSpc>
                <a:spcPct val="90000"/>
              </a:lnSpc>
              <a:buNone/>
            </a:pPr>
            <a:r>
              <a:rPr lang="el-GR" sz="1700"/>
              <a:t>                       δ)η ακτινοβολία του προέρχεται από φυσική πηγή ( το ορυκτό κοβάλτιο)- πιθανά τα ατυχήματα στον χώρο εργασίας</a:t>
            </a:r>
          </a:p>
          <a:p>
            <a:pPr marL="0" lvl="0" indent="0">
              <a:lnSpc>
                <a:spcPct val="90000"/>
              </a:lnSpc>
              <a:buNone/>
            </a:pPr>
            <a:r>
              <a:rPr lang="el-GR" sz="1700"/>
              <a:t>                      ε) το ακτινοβολητέο πεδίο έχει παρασκιά (ακτινοβολούνται φυσιολογικοί γειτονικοί ιστοί).</a:t>
            </a:r>
            <a:endParaRPr lang="en-US" sz="1700"/>
          </a:p>
          <a:p>
            <a:pPr marL="0" lvl="0" indent="0">
              <a:lnSpc>
                <a:spcPct val="90000"/>
              </a:lnSpc>
              <a:buNone/>
            </a:pPr>
            <a:r>
              <a:rPr lang="en-US" sz="1700"/>
              <a:t>                      </a:t>
            </a:r>
            <a:r>
              <a:rPr lang="el-GR" sz="1700"/>
              <a:t>στ) έχει μία μόνο ενέργεια ακτινοβολίας (συνήθως μικρή).</a:t>
            </a:r>
          </a:p>
          <a:p>
            <a:pPr lvl="0">
              <a:lnSpc>
                <a:spcPct val="90000"/>
              </a:lnSpc>
            </a:pPr>
            <a:r>
              <a:rPr lang="el-GR" sz="1700" b="1"/>
              <a:t>Γραμμικός επιταχυντής</a:t>
            </a:r>
            <a:r>
              <a:rPr lang="en-US" sz="1700"/>
              <a:t>: a)</a:t>
            </a:r>
            <a:r>
              <a:rPr lang="el-GR" sz="1700"/>
              <a:t>παράγει χ- ακτινοβολία</a:t>
            </a:r>
          </a:p>
          <a:p>
            <a:pPr marL="0" lvl="0" indent="0">
              <a:lnSpc>
                <a:spcPct val="90000"/>
              </a:lnSpc>
              <a:buNone/>
            </a:pPr>
            <a:r>
              <a:rPr lang="el-GR" sz="1700"/>
              <a:t>                                               β) η ακτινοβολία που παράγει είναι τεχνητή (δίοδος λυχνία)</a:t>
            </a:r>
          </a:p>
          <a:p>
            <a:pPr marL="0" lvl="0" indent="0">
              <a:lnSpc>
                <a:spcPct val="90000"/>
              </a:lnSpc>
              <a:buNone/>
            </a:pPr>
            <a:r>
              <a:rPr lang="el-GR" sz="1700"/>
              <a:t>                                               γ) δεν δημιουργεί παρασκιά</a:t>
            </a:r>
          </a:p>
          <a:p>
            <a:pPr marL="0" lvl="0" indent="0">
              <a:lnSpc>
                <a:spcPct val="90000"/>
              </a:lnSpc>
              <a:buNone/>
            </a:pPr>
            <a:r>
              <a:rPr lang="el-GR" sz="1700"/>
              <a:t>                                               δ) υπάρχει ποικιλία ενεργειών ακόμα και στο ίδιο μηχάνημα</a:t>
            </a:r>
          </a:p>
          <a:p>
            <a:pPr marL="0" lvl="0" indent="0">
              <a:lnSpc>
                <a:spcPct val="90000"/>
              </a:lnSpc>
              <a:buNone/>
            </a:pPr>
            <a:r>
              <a:rPr lang="el-GR" sz="1700"/>
              <a:t>                                               ε) η λειτουργία του εξαρτάται από το ρεύμα και είναι σχετικά ασφαλή μηχανήματα για το προσωπικό και τους ασθενείς.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9B7752-7746-4CB2-8D41-083D6B42C144}"/>
              </a:ext>
            </a:extLst>
          </p:cNvPr>
          <p:cNvSpPr txBox="1">
            <a:spLocks noGrp="1"/>
          </p:cNvSpPr>
          <p:nvPr>
            <p:ph type="title"/>
          </p:nvPr>
        </p:nvSpPr>
        <p:spPr>
          <a:xfrm>
            <a:off x="1650382" y="624105"/>
            <a:ext cx="9854232" cy="1050581"/>
          </a:xfrm>
        </p:spPr>
        <p:txBody>
          <a:bodyPr>
            <a:normAutofit fontScale="90000"/>
          </a:bodyPr>
          <a:lstStyle/>
          <a:p>
            <a:pPr lvl="0"/>
            <a:r>
              <a:rPr lang="el-GR" sz="3200"/>
              <a:t>Μηχάνημα ρομποτικής ακτινοχειρουργικής τύπου </a:t>
            </a:r>
            <a:r>
              <a:rPr lang="en-US" sz="3200"/>
              <a:t>Cyberknife</a:t>
            </a:r>
            <a:endParaRPr lang="el-GR" sz="3200"/>
          </a:p>
        </p:txBody>
      </p:sp>
      <p:pic>
        <p:nvPicPr>
          <p:cNvPr id="3" name="Picture 8" descr="4">
            <a:extLst>
              <a:ext uri="{FF2B5EF4-FFF2-40B4-BE49-F238E27FC236}">
                <a16:creationId xmlns:a16="http://schemas.microsoft.com/office/drawing/2014/main" id="{098BC991-1CBB-4444-995E-939102CB13CF}"/>
              </a:ext>
            </a:extLst>
          </p:cNvPr>
          <p:cNvPicPr>
            <a:picLocks noGrp="1" noChangeAspect="1"/>
          </p:cNvPicPr>
          <p:nvPr>
            <p:ph idx="1"/>
          </p:nvPr>
        </p:nvPicPr>
        <p:blipFill>
          <a:blip r:embed="rId2"/>
          <a:srcRect/>
          <a:stretch>
            <a:fillRect/>
          </a:stretch>
        </p:blipFill>
        <p:spPr>
          <a:xfrm>
            <a:off x="3554858" y="1674687"/>
            <a:ext cx="5049106" cy="518331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AE639F-4C8A-47F6-B364-69F2C865284A}"/>
              </a:ext>
            </a:extLst>
          </p:cNvPr>
          <p:cNvSpPr txBox="1">
            <a:spLocks noGrp="1"/>
          </p:cNvSpPr>
          <p:nvPr>
            <p:ph type="title"/>
          </p:nvPr>
        </p:nvSpPr>
        <p:spPr/>
        <p:txBody>
          <a:bodyPr/>
          <a:lstStyle/>
          <a:p>
            <a:pPr lvl="0"/>
            <a:r>
              <a:rPr lang="el-GR" b="1"/>
              <a:t>ΤΕΧΝΟΛΟΓΙΚΕΣ ΕΞΕΛΙΞΕΙΣ </a:t>
            </a:r>
            <a:br>
              <a:rPr lang="el-GR"/>
            </a:br>
            <a:endParaRPr lang="el-GR"/>
          </a:p>
        </p:txBody>
      </p:sp>
      <p:sp>
        <p:nvSpPr>
          <p:cNvPr id="3" name="Θέση περιεχομένου 2">
            <a:extLst>
              <a:ext uri="{FF2B5EF4-FFF2-40B4-BE49-F238E27FC236}">
                <a16:creationId xmlns:a16="http://schemas.microsoft.com/office/drawing/2014/main" id="{3B87D59E-C1B0-4D2E-B6DD-57D26D0E1CA4}"/>
              </a:ext>
            </a:extLst>
          </p:cNvPr>
          <p:cNvSpPr txBox="1">
            <a:spLocks noGrp="1"/>
          </p:cNvSpPr>
          <p:nvPr>
            <p:ph idx="1"/>
          </p:nvPr>
        </p:nvSpPr>
        <p:spPr>
          <a:xfrm>
            <a:off x="1273631" y="1567546"/>
            <a:ext cx="10230983" cy="4343683"/>
          </a:xfrm>
        </p:spPr>
        <p:txBody>
          <a:bodyPr/>
          <a:lstStyle/>
          <a:p>
            <a:pPr lvl="0"/>
            <a:r>
              <a:rPr lang="el-GR" dirty="0"/>
              <a:t>Μηχανήματα μεγάλης ακρίβειας</a:t>
            </a:r>
            <a:r>
              <a:rPr lang="en-US" dirty="0"/>
              <a:t>. </a:t>
            </a:r>
            <a:endParaRPr lang="el-GR" dirty="0"/>
          </a:p>
          <a:p>
            <a:pPr lvl="0"/>
            <a:r>
              <a:rPr lang="el-GR" dirty="0"/>
              <a:t>Απεικονιστικές μέθοδοι για τον ακριβέστερο προσδιορισμό του όγκου στόχου (</a:t>
            </a:r>
            <a:r>
              <a:rPr lang="en-US" dirty="0"/>
              <a:t>CT</a:t>
            </a:r>
            <a:r>
              <a:rPr lang="el-GR" dirty="0"/>
              <a:t>, </a:t>
            </a:r>
            <a:r>
              <a:rPr lang="en-US" dirty="0"/>
              <a:t>MRI</a:t>
            </a:r>
            <a:r>
              <a:rPr lang="el-GR" dirty="0"/>
              <a:t>, </a:t>
            </a:r>
            <a:r>
              <a:rPr lang="en-US" dirty="0"/>
              <a:t>US</a:t>
            </a:r>
            <a:r>
              <a:rPr lang="el-GR" dirty="0"/>
              <a:t>, </a:t>
            </a:r>
            <a:r>
              <a:rPr lang="en-US" dirty="0"/>
              <a:t>PET</a:t>
            </a:r>
            <a:r>
              <a:rPr lang="el-GR" dirty="0"/>
              <a:t>).</a:t>
            </a:r>
          </a:p>
          <a:p>
            <a:pPr lvl="0"/>
            <a:r>
              <a:rPr lang="el-GR" dirty="0"/>
              <a:t>Μέθοδοι σύντηξης (επιπροβολή) εικόνων.</a:t>
            </a:r>
          </a:p>
          <a:p>
            <a:pPr lvl="0"/>
            <a:r>
              <a:rPr lang="el-GR" dirty="0"/>
              <a:t>Συστήματα 3</a:t>
            </a:r>
            <a:r>
              <a:rPr lang="en-US" dirty="0"/>
              <a:t>D </a:t>
            </a:r>
            <a:r>
              <a:rPr lang="el-GR" dirty="0"/>
              <a:t>και 4</a:t>
            </a:r>
            <a:r>
              <a:rPr lang="en-US" dirty="0"/>
              <a:t>D </a:t>
            </a:r>
            <a:r>
              <a:rPr lang="el-GR" dirty="0"/>
              <a:t>σχεδιασμού λαμβάνοντας υπόψιν την 4</a:t>
            </a:r>
            <a:r>
              <a:rPr lang="el-GR" baseline="30000" dirty="0"/>
              <a:t>η</a:t>
            </a:r>
            <a:r>
              <a:rPr lang="el-GR" dirty="0"/>
              <a:t> διάσταση που είναι ο χρόνος. Αυτή η διάσταση υπολογίζει τις κινήσεις των οργάνων π.χ. αναπνοή για </a:t>
            </a:r>
            <a:r>
              <a:rPr lang="en-US" dirty="0"/>
              <a:t>Ca </a:t>
            </a:r>
            <a:r>
              <a:rPr lang="el-GR" dirty="0"/>
              <a:t>πνεύμονα, κινήσεις προστάτη. </a:t>
            </a:r>
          </a:p>
          <a:p>
            <a:pPr lvl="0"/>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4E41E7-57FF-48A0-88DC-E1EC033749AC}"/>
              </a:ext>
            </a:extLst>
          </p:cNvPr>
          <p:cNvSpPr txBox="1">
            <a:spLocks noGrp="1"/>
          </p:cNvSpPr>
          <p:nvPr>
            <p:ph type="title"/>
          </p:nvPr>
        </p:nvSpPr>
        <p:spPr/>
        <p:txBody>
          <a:bodyPr/>
          <a:lstStyle/>
          <a:p>
            <a:pPr lvl="0"/>
            <a:r>
              <a:rPr lang="el-GR"/>
              <a:t>Ογκολογία </a:t>
            </a:r>
          </a:p>
        </p:txBody>
      </p:sp>
      <p:sp>
        <p:nvSpPr>
          <p:cNvPr id="3" name="Θέση περιεχομένου 2">
            <a:extLst>
              <a:ext uri="{FF2B5EF4-FFF2-40B4-BE49-F238E27FC236}">
                <a16:creationId xmlns:a16="http://schemas.microsoft.com/office/drawing/2014/main" id="{BE40B15B-BF31-4B96-88E1-F9A9D0914A80}"/>
              </a:ext>
            </a:extLst>
          </p:cNvPr>
          <p:cNvSpPr txBox="1">
            <a:spLocks noGrp="1"/>
          </p:cNvSpPr>
          <p:nvPr>
            <p:ph idx="1"/>
          </p:nvPr>
        </p:nvSpPr>
        <p:spPr>
          <a:xfrm>
            <a:off x="1291772" y="2133596"/>
            <a:ext cx="10212842" cy="3777624"/>
          </a:xfrm>
        </p:spPr>
        <p:txBody>
          <a:bodyPr/>
          <a:lstStyle/>
          <a:p>
            <a:pPr lvl="0"/>
            <a:r>
              <a:rPr lang="el-GR" b="1" dirty="0"/>
              <a:t>Ογκολογία</a:t>
            </a:r>
            <a:r>
              <a:rPr lang="el-GR" dirty="0"/>
              <a:t> είναι η μελέτη μίας μεγάλης ποικιλίας νεοπλασματικών ασθενειών που συμπεριφέρονται με παρόμοιο τρόπο και δυνητικά καταλήγουν στο θάνατο. </a:t>
            </a:r>
          </a:p>
          <a:p>
            <a:pPr lvl="0"/>
            <a:r>
              <a:rPr lang="el-GR" dirty="0"/>
              <a:t>Η ιδανική αντιμετώπιση των ασθενών με κακοήθειες προϋποθέτει </a:t>
            </a:r>
            <a:r>
              <a:rPr lang="el-GR" b="1" dirty="0"/>
              <a:t>την αρωγή πολλών ιατρικών ειδικοτήτων</a:t>
            </a:r>
            <a:r>
              <a:rPr lang="el-GR" dirty="0"/>
              <a:t> με κυρίαρχες τη χειρουργική, την ακτινοθεραπευτική ογκολογία και τη παθολογία-ογκολογία. </a:t>
            </a:r>
          </a:p>
          <a:p>
            <a:pPr lvl="0"/>
            <a:r>
              <a:rPr lang="el-GR" dirty="0"/>
              <a:t>	Ο ρόλος του ακτινοθεραπευτή ογκολόγου είναι</a:t>
            </a:r>
            <a:r>
              <a:rPr lang="en-US" dirty="0"/>
              <a:t>: </a:t>
            </a:r>
          </a:p>
          <a:p>
            <a:pPr>
              <a:buFont typeface="Wingdings" panose="05000000000000000000" pitchFamily="2" charset="2"/>
              <a:buChar char="§"/>
            </a:pPr>
            <a:r>
              <a:rPr lang="el-GR" dirty="0"/>
              <a:t> να συνυπολογίζει όλους τους παράγοντες που σχετίζονται με τον ασθενή και τη νεοπλασία, </a:t>
            </a:r>
            <a:endParaRPr lang="en-US" dirty="0"/>
          </a:p>
          <a:p>
            <a:pPr>
              <a:buFont typeface="Wingdings" panose="05000000000000000000" pitchFamily="2" charset="2"/>
              <a:buChar char="§"/>
            </a:pPr>
            <a:r>
              <a:rPr lang="el-GR" dirty="0"/>
              <a:t>να εκτιμά την ανάγκη επιπλέον διαγνωστικών και απεικονιστικών εξετάσεων για την περαιτέρω σταδιοποίηση της νόσου και σε συνεργασία με άλλους ογκολόγους</a:t>
            </a:r>
            <a:endParaRPr lang="en-US" dirty="0"/>
          </a:p>
          <a:p>
            <a:pPr>
              <a:buFont typeface="Wingdings" panose="05000000000000000000" pitchFamily="2" charset="2"/>
              <a:buChar char="§"/>
            </a:pPr>
            <a:r>
              <a:rPr lang="el-GR" dirty="0"/>
              <a:t> να αποφασίζει για τη βέλτιστη θεραπευτική στρατηγική για τον κάθε ασθενή ξεχωριστά. </a:t>
            </a:r>
          </a:p>
          <a:p>
            <a:pPr marL="0" lvl="0" indent="0">
              <a:buNone/>
            </a:pP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A5503D-50A5-4BA7-8A66-31B2447820D1}"/>
              </a:ext>
            </a:extLst>
          </p:cNvPr>
          <p:cNvSpPr txBox="1">
            <a:spLocks noGrp="1"/>
          </p:cNvSpPr>
          <p:nvPr>
            <p:ph type="title"/>
          </p:nvPr>
        </p:nvSpPr>
        <p:spPr>
          <a:xfrm>
            <a:off x="1329180" y="293915"/>
            <a:ext cx="10175426" cy="1365203"/>
          </a:xfrm>
        </p:spPr>
        <p:txBody>
          <a:bodyPr/>
          <a:lstStyle/>
          <a:p>
            <a:pPr lvl="0"/>
            <a:r>
              <a:rPr lang="el-GR" i="1" dirty="0"/>
              <a:t>«ασκείν περί τα νοσήματα δύο, ωφελείν ή μη βλάπτειν» </a:t>
            </a:r>
            <a:r>
              <a:rPr lang="el-GR" sz="2800" i="1" dirty="0"/>
              <a:t>Ιπποκράτης</a:t>
            </a:r>
            <a:endParaRPr lang="el-GR" sz="2800" dirty="0"/>
          </a:p>
        </p:txBody>
      </p:sp>
      <p:pic>
        <p:nvPicPr>
          <p:cNvPr id="3" name="Θέση περιεχομένου 3">
            <a:extLst>
              <a:ext uri="{FF2B5EF4-FFF2-40B4-BE49-F238E27FC236}">
                <a16:creationId xmlns:a16="http://schemas.microsoft.com/office/drawing/2014/main" id="{CEF0348B-BF11-417D-8DDA-D87B2B2A43F4}"/>
              </a:ext>
            </a:extLst>
          </p:cNvPr>
          <p:cNvPicPr>
            <a:picLocks noGrp="1" noChangeAspect="1"/>
          </p:cNvPicPr>
          <p:nvPr>
            <p:ph idx="1"/>
          </p:nvPr>
        </p:nvPicPr>
        <p:blipFill>
          <a:blip r:embed="rId2"/>
          <a:srcRect/>
          <a:stretch>
            <a:fillRect/>
          </a:stretch>
        </p:blipFill>
        <p:spPr>
          <a:xfrm>
            <a:off x="4619134" y="1765725"/>
            <a:ext cx="4655807" cy="511112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CA54AA-D25D-4BEB-8A1E-D941F607EE08}"/>
              </a:ext>
            </a:extLst>
          </p:cNvPr>
          <p:cNvSpPr txBox="1">
            <a:spLocks noGrp="1"/>
          </p:cNvSpPr>
          <p:nvPr>
            <p:ph type="title"/>
          </p:nvPr>
        </p:nvSpPr>
        <p:spPr/>
        <p:txBody>
          <a:bodyPr/>
          <a:lstStyle/>
          <a:p>
            <a:pPr lvl="0"/>
            <a:r>
              <a:rPr lang="el-GR"/>
              <a:t>Ακτινοθεραπεία (ΑΚΘ)</a:t>
            </a:r>
          </a:p>
        </p:txBody>
      </p:sp>
      <p:sp>
        <p:nvSpPr>
          <p:cNvPr id="3" name="Θέση περιεχομένου 2">
            <a:extLst>
              <a:ext uri="{FF2B5EF4-FFF2-40B4-BE49-F238E27FC236}">
                <a16:creationId xmlns:a16="http://schemas.microsoft.com/office/drawing/2014/main" id="{C065D89F-5D7E-46A3-9147-4E04262663A9}"/>
              </a:ext>
            </a:extLst>
          </p:cNvPr>
          <p:cNvSpPr txBox="1">
            <a:spLocks noGrp="1"/>
          </p:cNvSpPr>
          <p:nvPr>
            <p:ph idx="1"/>
          </p:nvPr>
        </p:nvSpPr>
        <p:spPr>
          <a:xfrm>
            <a:off x="1103086" y="2133596"/>
            <a:ext cx="10401528" cy="3777624"/>
          </a:xfrm>
        </p:spPr>
        <p:txBody>
          <a:bodyPr/>
          <a:lstStyle/>
          <a:p>
            <a:pPr lvl="0"/>
            <a:r>
              <a:rPr lang="el-GR" sz="2000"/>
              <a:t>Η Ακτινοθεραπευτική Ογκολογία είναι η κλινική ειδικότητα η οποία </a:t>
            </a:r>
            <a:r>
              <a:rPr lang="el-GR" sz="2000" b="1"/>
              <a:t>ασχολείται με την εφαρμογή της ιονίζουσας ακτινοβολίας </a:t>
            </a:r>
            <a:r>
              <a:rPr lang="el-GR" sz="2000"/>
              <a:t> στη θεραπεία ασθενών με καρκίνο (και άλλες νόσους), με την έρευνα όσον αφορά την κλινική εφαρμογή της ραδιοβιολογίας και ακτινοφυσικής καθώς και με την εκπαίδευση των διαφόρων επαγγελματίων σε αυτό το επιστημονικό πεδίο.</a:t>
            </a:r>
          </a:p>
          <a:p>
            <a:pPr lvl="0"/>
            <a:r>
              <a:rPr lang="el-GR" sz="2000"/>
              <a:t> Η χρήση της ακτινοβολίας (</a:t>
            </a:r>
            <a:r>
              <a:rPr lang="en-US" sz="2000"/>
              <a:t>X</a:t>
            </a:r>
            <a:r>
              <a:rPr lang="el-GR" sz="2000"/>
              <a:t>, </a:t>
            </a:r>
            <a:r>
              <a:rPr lang="en-US" sz="2000"/>
              <a:t>e</a:t>
            </a:r>
            <a:r>
              <a:rPr lang="el-GR" sz="2000"/>
              <a:t>-, γ, β, α, κ.λ.π.) στοχεύει στη θεραπεία διαφόρων παθήσεων και ειδικά νεοπλασματικών (π.χ. καρκίνοι, σαρκώματα, γλοιώματα, μελάνωμα). Χρησιμοποιείται και στη θεραπευτική αντιμετώπιση καλοηθειών όπως αιμαγγειώματα, αρθροπάθειες. </a:t>
            </a:r>
          </a:p>
          <a:p>
            <a:pPr lvl="0"/>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0506B9-F07F-4ACF-A64C-4BCCC3662757}"/>
              </a:ext>
            </a:extLst>
          </p:cNvPr>
          <p:cNvSpPr txBox="1">
            <a:spLocks noGrp="1"/>
          </p:cNvSpPr>
          <p:nvPr>
            <p:ph type="title"/>
          </p:nvPr>
        </p:nvSpPr>
        <p:spPr>
          <a:xfrm>
            <a:off x="1471964" y="624105"/>
            <a:ext cx="10032650" cy="1280891"/>
          </a:xfrm>
        </p:spPr>
        <p:txBody>
          <a:bodyPr/>
          <a:lstStyle/>
          <a:p>
            <a:pPr lvl="0"/>
            <a:r>
              <a:rPr lang="el-GR"/>
              <a:t>Τύποι της ακτινοβολίας. Το εύρος εφαρμογής της ιονίζουσας ακτινοβολίας	</a:t>
            </a:r>
          </a:p>
        </p:txBody>
      </p:sp>
      <p:pic>
        <p:nvPicPr>
          <p:cNvPr id="3" name="Picture 3" descr="the energyspectrum">
            <a:extLst>
              <a:ext uri="{FF2B5EF4-FFF2-40B4-BE49-F238E27FC236}">
                <a16:creationId xmlns:a16="http://schemas.microsoft.com/office/drawing/2014/main" id="{CE8EBCC3-A989-493A-A6B6-542B0856022A}"/>
              </a:ext>
            </a:extLst>
          </p:cNvPr>
          <p:cNvPicPr>
            <a:picLocks noGrp="1" noChangeAspect="1"/>
          </p:cNvPicPr>
          <p:nvPr>
            <p:ph idx="1"/>
          </p:nvPr>
        </p:nvPicPr>
        <p:blipFill>
          <a:blip r:embed="rId2">
            <a:lum bright="-18000" contrast="54000"/>
          </a:blip>
          <a:srcRect/>
          <a:stretch>
            <a:fillRect/>
          </a:stretch>
        </p:blipFill>
        <p:spPr>
          <a:xfrm>
            <a:off x="687391" y="1904996"/>
            <a:ext cx="10597649" cy="4328888"/>
          </a:xfrm>
          <a:ln w="38103">
            <a:solidFill>
              <a:srgbClr val="766F54"/>
            </a:solidFill>
            <a:prstDash val="solid"/>
            <a:miter/>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7">
            <a:extLst>
              <a:ext uri="{FF2B5EF4-FFF2-40B4-BE49-F238E27FC236}">
                <a16:creationId xmlns:a16="http://schemas.microsoft.com/office/drawing/2014/main" id="{10419131-48BF-4B83-8BA4-9234728ECDE4}"/>
              </a:ext>
            </a:extLst>
          </p:cNvPr>
          <p:cNvSpPr txBox="1">
            <a:spLocks noGrp="1"/>
          </p:cNvSpPr>
          <p:nvPr>
            <p:ph type="title"/>
          </p:nvPr>
        </p:nvSpPr>
        <p:spPr/>
        <p:txBody>
          <a:bodyPr/>
          <a:lstStyle/>
          <a:p>
            <a:pPr lvl="0"/>
            <a:r>
              <a:rPr lang="el-GR"/>
              <a:t>Σκοπός της ΑΚΘ</a:t>
            </a:r>
          </a:p>
        </p:txBody>
      </p:sp>
      <p:sp>
        <p:nvSpPr>
          <p:cNvPr id="3" name="Θέση περιεχομένου 8">
            <a:extLst>
              <a:ext uri="{FF2B5EF4-FFF2-40B4-BE49-F238E27FC236}">
                <a16:creationId xmlns:a16="http://schemas.microsoft.com/office/drawing/2014/main" id="{86DA4F59-2CB0-4F41-A60A-CD694797E96F}"/>
              </a:ext>
            </a:extLst>
          </p:cNvPr>
          <p:cNvSpPr txBox="1">
            <a:spLocks noGrp="1"/>
          </p:cNvSpPr>
          <p:nvPr>
            <p:ph idx="1"/>
          </p:nvPr>
        </p:nvSpPr>
        <p:spPr>
          <a:xfrm>
            <a:off x="602168" y="2133596"/>
            <a:ext cx="10902446" cy="3777624"/>
          </a:xfrm>
        </p:spPr>
        <p:txBody>
          <a:bodyPr/>
          <a:lstStyle/>
          <a:p>
            <a:pPr lvl="0"/>
            <a:r>
              <a:rPr lang="el-GR" sz="2000" b="1" u="sng">
                <a:solidFill>
                  <a:srgbClr val="C00000"/>
                </a:solidFill>
              </a:rPr>
              <a:t>Ο σκοπός της ακτινοθεραπείας είναι η ακριβής χορήγηση συγκεκριμένης δόσης ακτινοβολίας σε οριοθετημένο όγκο νεοπλασματικού ιστού με την ελάχιστη δυνατή βλάβη στους γειτνιάζοντες υγιείς ιστούς. </a:t>
            </a:r>
            <a:endParaRPr lang="el-GR" sz="2000" b="1">
              <a:solidFill>
                <a:srgbClr val="C00000"/>
              </a:solidFill>
            </a:endParaRPr>
          </a:p>
          <a:p>
            <a:pPr lvl="0"/>
            <a:r>
              <a:rPr lang="el-GR" sz="2000"/>
              <a:t>Με απλά λόγια </a:t>
            </a:r>
            <a:r>
              <a:rPr lang="el-GR" sz="2000" b="1" u="sng"/>
              <a:t>ακτινοβολία</a:t>
            </a:r>
            <a:r>
              <a:rPr lang="el-GR" sz="2000"/>
              <a:t> είναι  </a:t>
            </a:r>
            <a:r>
              <a:rPr lang="el-GR" sz="2000" b="1"/>
              <a:t>η μεταφορά ηλεκτρομαγνητικής ενέργειας μέσα από την ύλη και τον χώρο.</a:t>
            </a:r>
            <a:r>
              <a:rPr lang="el-GR" sz="2000"/>
              <a:t> </a:t>
            </a:r>
          </a:p>
          <a:p>
            <a:pPr lvl="0"/>
            <a:r>
              <a:rPr lang="el-GR" sz="2000" u="sng"/>
              <a:t>Η δόση της ακτινοβολίας </a:t>
            </a:r>
            <a:r>
              <a:rPr lang="el-GR" sz="2000"/>
              <a:t>αναφέρεται </a:t>
            </a:r>
            <a:r>
              <a:rPr lang="el-GR" sz="2000" b="1"/>
              <a:t>στο ποσό ακτινικής ενέργειας που απορροφάται από τη μάζα </a:t>
            </a:r>
            <a:r>
              <a:rPr lang="el-GR" sz="2000"/>
              <a:t>του ακτινοβολούμενου υλικού (κύτταρο). Μονάδα δόσης είναι το </a:t>
            </a:r>
            <a:r>
              <a:rPr lang="en-US" sz="2000"/>
              <a:t>Gy</a:t>
            </a:r>
            <a:r>
              <a:rPr lang="el-GR" sz="2000"/>
              <a:t> (</a:t>
            </a:r>
            <a:r>
              <a:rPr lang="en-US" sz="2000"/>
              <a:t>Gray</a:t>
            </a:r>
            <a:r>
              <a:rPr lang="el-GR" sz="2000"/>
              <a:t>) και υποδιαίρεσή του το </a:t>
            </a:r>
            <a:r>
              <a:rPr lang="en-US" sz="2000"/>
              <a:t>cGy</a:t>
            </a:r>
            <a:r>
              <a:rPr lang="el-GR" sz="2000"/>
              <a:t> (1/100 </a:t>
            </a:r>
            <a:r>
              <a:rPr lang="en-US" sz="2000"/>
              <a:t>Gy</a:t>
            </a:r>
            <a:r>
              <a:rPr lang="el-GR" sz="2000"/>
              <a:t>). </a:t>
            </a:r>
          </a:p>
          <a:p>
            <a:pPr lvl="0"/>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83A23-0D20-4854-97A5-913CF0B142E4}"/>
              </a:ext>
            </a:extLst>
          </p:cNvPr>
          <p:cNvSpPr txBox="1">
            <a:spLocks noGrp="1"/>
          </p:cNvSpPr>
          <p:nvPr>
            <p:ph type="title"/>
          </p:nvPr>
        </p:nvSpPr>
        <p:spPr>
          <a:xfrm>
            <a:off x="1650382" y="624105"/>
            <a:ext cx="9854232" cy="1280891"/>
          </a:xfrm>
        </p:spPr>
        <p:txBody>
          <a:bodyPr/>
          <a:lstStyle/>
          <a:p>
            <a:pPr lvl="0"/>
            <a:r>
              <a:rPr lang="el-GR"/>
              <a:t>Είδη της ακτινοβολίας </a:t>
            </a:r>
          </a:p>
        </p:txBody>
      </p:sp>
      <p:sp>
        <p:nvSpPr>
          <p:cNvPr id="3" name="Θέση περιεχομένου 2">
            <a:extLst>
              <a:ext uri="{FF2B5EF4-FFF2-40B4-BE49-F238E27FC236}">
                <a16:creationId xmlns:a16="http://schemas.microsoft.com/office/drawing/2014/main" id="{B5663A8E-E4AC-4652-8910-AE5C9D6BAB8D}"/>
              </a:ext>
            </a:extLst>
          </p:cNvPr>
          <p:cNvSpPr txBox="1">
            <a:spLocks noGrp="1"/>
          </p:cNvSpPr>
          <p:nvPr>
            <p:ph idx="1"/>
          </p:nvPr>
        </p:nvSpPr>
        <p:spPr>
          <a:xfrm>
            <a:off x="602168" y="2133596"/>
            <a:ext cx="10902446" cy="4401016"/>
          </a:xfrm>
        </p:spPr>
        <p:txBody>
          <a:bodyPr/>
          <a:lstStyle/>
          <a:p>
            <a:pPr lvl="0"/>
            <a:r>
              <a:rPr lang="el-GR" sz="2000"/>
              <a:t>Ο σκοπός της θεραπείας πρέπει να ορίζεται στην αρχή της θεραπευτικής παρέμβασης και μπορεί να είναι :</a:t>
            </a:r>
          </a:p>
          <a:p>
            <a:pPr lvl="0"/>
            <a:r>
              <a:rPr lang="el-GR" sz="2000" b="1"/>
              <a:t>Θεραπευτική</a:t>
            </a:r>
            <a:r>
              <a:rPr lang="el-GR" sz="2000"/>
              <a:t> δηλαδή υπάρχει πιθανότητα παρατεταμένης επιβίωσης μετά τη χορήγηση της θεραπείας, </a:t>
            </a:r>
            <a:r>
              <a:rPr lang="el-GR" sz="2000" b="1"/>
              <a:t>ριζική αντιμετώπιση </a:t>
            </a:r>
            <a:r>
              <a:rPr lang="el-GR" sz="2000"/>
              <a:t>μιας κακοήθειας </a:t>
            </a:r>
            <a:r>
              <a:rPr lang="el-GR" sz="2000" b="1"/>
              <a:t>ή ενίσχυση του θεραπευτικού αποτελέσματος της χειρουργικής ή της χημειοθεραπείας.</a:t>
            </a:r>
            <a:r>
              <a:rPr lang="el-GR" sz="2000"/>
              <a:t> Μερικές ανεπιθύμητες ενέργειες της θεραπείας, αν και είναι μη επιθυμητές, μπορεί να είναι αποδεκτές. </a:t>
            </a:r>
          </a:p>
          <a:p>
            <a:pPr lvl="0"/>
            <a:r>
              <a:rPr lang="el-GR" sz="2000" b="1"/>
              <a:t>Παρηγορική – ανακουφιστική </a:t>
            </a:r>
            <a:r>
              <a:rPr lang="el-GR" sz="2000"/>
              <a:t>Υπάρχει μικρή πιθανότητα επιβίωσης για παρατεταμένο χρονικό διάστημα. Παρ όλ’ αυτά </a:t>
            </a:r>
            <a:r>
              <a:rPr lang="el-GR" sz="2000" b="1"/>
              <a:t>συγκεκριμένα συμπτώματα </a:t>
            </a:r>
            <a:r>
              <a:rPr lang="el-GR" sz="2000"/>
              <a:t>όπως ο πόνος απαιτούν την χορήγηση θεραπείας </a:t>
            </a:r>
            <a:r>
              <a:rPr lang="el-GR" sz="2000" b="1"/>
              <a:t>για τη βελτίωση ποιότητας ζωής και παράτασης της επιβίωσης των ασθενών. </a:t>
            </a:r>
            <a:r>
              <a:rPr lang="el-GR" sz="2000"/>
              <a:t>Επιτυγχάνεται ανακούφιση του ασθενούς από τα συμπτώματα της κακοήθειας</a:t>
            </a:r>
            <a:r>
              <a:rPr lang="el-GR"/>
              <a:t>. </a:t>
            </a:r>
          </a:p>
          <a:p>
            <a:pPr marL="0" lvl="0" indent="0">
              <a:buNone/>
            </a:pP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AB3263-60F5-4271-A82B-FBBA9AFF1A94}"/>
              </a:ext>
            </a:extLst>
          </p:cNvPr>
          <p:cNvSpPr txBox="1">
            <a:spLocks noGrp="1"/>
          </p:cNvSpPr>
          <p:nvPr>
            <p:ph type="title"/>
          </p:nvPr>
        </p:nvSpPr>
        <p:spPr>
          <a:xfrm>
            <a:off x="2051822" y="624105"/>
            <a:ext cx="9452783" cy="1280891"/>
          </a:xfrm>
        </p:spPr>
        <p:txBody>
          <a:bodyPr/>
          <a:lstStyle/>
          <a:p>
            <a:pPr lvl="0"/>
            <a:r>
              <a:rPr lang="el-GR"/>
              <a:t>Βασικές αρχές στην εφαρμογή της ΑΚΘ</a:t>
            </a:r>
          </a:p>
        </p:txBody>
      </p:sp>
      <p:sp>
        <p:nvSpPr>
          <p:cNvPr id="3" name="Θέση περιεχομένου 2">
            <a:extLst>
              <a:ext uri="{FF2B5EF4-FFF2-40B4-BE49-F238E27FC236}">
                <a16:creationId xmlns:a16="http://schemas.microsoft.com/office/drawing/2014/main" id="{62FEB6A6-2F21-4082-B30F-B0B9A7646173}"/>
              </a:ext>
            </a:extLst>
          </p:cNvPr>
          <p:cNvSpPr txBox="1">
            <a:spLocks noGrp="1"/>
          </p:cNvSpPr>
          <p:nvPr>
            <p:ph idx="1"/>
          </p:nvPr>
        </p:nvSpPr>
        <p:spPr>
          <a:xfrm>
            <a:off x="936702" y="2133596"/>
            <a:ext cx="10567912" cy="3777624"/>
          </a:xfrm>
        </p:spPr>
        <p:txBody>
          <a:bodyPr/>
          <a:lstStyle/>
          <a:p>
            <a:pPr lvl="0"/>
            <a:r>
              <a:rPr lang="el-GR" sz="2000"/>
              <a:t>Αρχικά εκτιμάται η </a:t>
            </a:r>
            <a:r>
              <a:rPr lang="el-GR" sz="2000" b="1"/>
              <a:t>έκταση της νόσου </a:t>
            </a:r>
            <a:r>
              <a:rPr lang="el-GR" sz="2000"/>
              <a:t>(σταδιοποίηση) </a:t>
            </a:r>
            <a:r>
              <a:rPr lang="en-US" sz="2000"/>
              <a:t>: </a:t>
            </a:r>
            <a:r>
              <a:rPr lang="el-GR" sz="2000"/>
              <a:t>με ιστορικό, κλινική εξέταση, εργαστηριακές και ακτινολογικές εξετάσεις. </a:t>
            </a:r>
          </a:p>
          <a:p>
            <a:pPr lvl="0"/>
            <a:r>
              <a:rPr lang="el-GR" sz="2000" b="1"/>
              <a:t>Ιστολογικός τύπος </a:t>
            </a:r>
            <a:r>
              <a:rPr lang="el-GR" sz="2000"/>
              <a:t>της νόσου</a:t>
            </a:r>
            <a:r>
              <a:rPr lang="en-US" sz="2000"/>
              <a:t>: </a:t>
            </a:r>
            <a:r>
              <a:rPr lang="el-GR" sz="2000"/>
              <a:t>παθολογοανατομικά χαρακτηριστικά  και βαθμός κακοήθειας (τρόπος εξάπλωσης της νόσου).</a:t>
            </a:r>
          </a:p>
          <a:p>
            <a:pPr lvl="0"/>
            <a:r>
              <a:rPr lang="el-GR" sz="2000" b="1"/>
              <a:t>Θεραπευτική προσέγγιση</a:t>
            </a:r>
            <a:r>
              <a:rPr lang="en-US" sz="2000"/>
              <a:t>: </a:t>
            </a:r>
            <a:r>
              <a:rPr lang="el-GR" sz="2000"/>
              <a:t> ίαση ή ανακούφιση.</a:t>
            </a:r>
          </a:p>
          <a:p>
            <a:pPr lvl="0"/>
            <a:r>
              <a:rPr lang="el-GR" sz="2000" b="1"/>
              <a:t>επιλογή της κατάλληλης θεραπευτικής στρατηγικής </a:t>
            </a:r>
            <a:r>
              <a:rPr lang="el-GR" sz="2000"/>
              <a:t>συνήθως αφορά το συνδυασμό διαφόρων θεραπειών (χειρουργική εξαίρεση, χημειοθεραπεία, ανοσοθεραπεία, ακτινοθεραπεία). </a:t>
            </a:r>
          </a:p>
          <a:p>
            <a:pPr marL="0" lvl="0" indent="0">
              <a:buNone/>
            </a:pP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9FE5F6-5593-4C80-811E-1B99295A8133}"/>
              </a:ext>
            </a:extLst>
          </p:cNvPr>
          <p:cNvSpPr txBox="1">
            <a:spLocks noGrp="1"/>
          </p:cNvSpPr>
          <p:nvPr>
            <p:ph type="title"/>
          </p:nvPr>
        </p:nvSpPr>
        <p:spPr/>
        <p:txBody>
          <a:bodyPr/>
          <a:lstStyle/>
          <a:p>
            <a:pPr lvl="0"/>
            <a:r>
              <a:rPr lang="el-GR"/>
              <a:t>ΑΚΘ </a:t>
            </a:r>
          </a:p>
        </p:txBody>
      </p:sp>
      <p:sp>
        <p:nvSpPr>
          <p:cNvPr id="3" name="Θέση περιεχομένου 2">
            <a:extLst>
              <a:ext uri="{FF2B5EF4-FFF2-40B4-BE49-F238E27FC236}">
                <a16:creationId xmlns:a16="http://schemas.microsoft.com/office/drawing/2014/main" id="{BB825F34-3788-450F-A730-D2FC9899D2A6}"/>
              </a:ext>
            </a:extLst>
          </p:cNvPr>
          <p:cNvSpPr txBox="1">
            <a:spLocks noGrp="1"/>
          </p:cNvSpPr>
          <p:nvPr>
            <p:ph idx="1"/>
          </p:nvPr>
        </p:nvSpPr>
        <p:spPr/>
        <p:txBody>
          <a:bodyPr/>
          <a:lstStyle/>
          <a:p>
            <a:pPr lvl="0"/>
            <a:r>
              <a:rPr lang="el-GR"/>
              <a:t>Κλασματοποίηση δόσης</a:t>
            </a:r>
          </a:p>
          <a:p>
            <a:pPr lvl="0"/>
            <a:r>
              <a:rPr lang="el-GR"/>
              <a:t>Συνολική δόση</a:t>
            </a:r>
          </a:p>
          <a:p>
            <a:pPr lvl="0"/>
            <a:r>
              <a:rPr lang="el-GR"/>
              <a:t>Δόση στους γειτνιάζοντες  φυσιολογικούς ιστούς </a:t>
            </a:r>
          </a:p>
          <a:p>
            <a:pPr marL="0" lvl="0" indent="0">
              <a:buNone/>
            </a:pPr>
            <a:endParaRPr lang="el-GR"/>
          </a:p>
          <a:p>
            <a:pPr marL="0" lvl="0" indent="0">
              <a:buNone/>
            </a:pPr>
            <a:r>
              <a:rPr lang="el-GR" b="1">
                <a:solidFill>
                  <a:srgbClr val="C00000"/>
                </a:solidFill>
              </a:rPr>
              <a:t>ΟΛΑ ΑΥΤΑ ΣΥΝΕΚΤΗΜΟΝΤΑΙ ΜΕ ΤΗΝ ΓΕΝΙΚΗ ΚΑΤΑΣΤΑΣΗ ΤΟΥ ΑΣΘΕΝΟΥΣ </a:t>
            </a:r>
          </a:p>
        </p:txBody>
      </p:sp>
    </p:spTree>
  </p:cSld>
  <p:clrMapOvr>
    <a:masterClrMapping/>
  </p:clrMapOvr>
</p:sld>
</file>

<file path=ppt/theme/theme1.xml><?xml version="1.0" encoding="utf-8"?>
<a:theme xmlns:a="http://schemas.openxmlformats.org/drawingml/2006/main" name="Θρόισμ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1243</TotalTime>
  <Words>2714</Words>
  <Application>Microsoft Office PowerPoint</Application>
  <PresentationFormat>Ευρεία οθόνη</PresentationFormat>
  <Paragraphs>147</Paragraphs>
  <Slides>30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30</vt:i4>
      </vt:variant>
    </vt:vector>
  </HeadingPairs>
  <TitlesOfParts>
    <vt:vector size="37" baseType="lpstr">
      <vt:lpstr>Arial</vt:lpstr>
      <vt:lpstr>Calibri</vt:lpstr>
      <vt:lpstr>Century Gothic</vt:lpstr>
      <vt:lpstr>Times New Roman</vt:lpstr>
      <vt:lpstr>Wingdings</vt:lpstr>
      <vt:lpstr>Wingdings 3</vt:lpstr>
      <vt:lpstr>Θρόισμα</vt:lpstr>
      <vt:lpstr>Η διαχείριση του ογκολογικού ασθενούς στην ΑΚΘ </vt:lpstr>
      <vt:lpstr>1ος Ιπποκρατικός αφορισμός :  </vt:lpstr>
      <vt:lpstr>Ογκολογία </vt:lpstr>
      <vt:lpstr>Ακτινοθεραπεία (ΑΚΘ)</vt:lpstr>
      <vt:lpstr>Τύποι της ακτινοβολίας. Το εύρος εφαρμογής της ιονίζουσας ακτινοβολίας </vt:lpstr>
      <vt:lpstr>Σκοπός της ΑΚΘ</vt:lpstr>
      <vt:lpstr>Είδη της ακτινοβολίας </vt:lpstr>
      <vt:lpstr>Βασικές αρχές στην εφαρμογή της ΑΚΘ</vt:lpstr>
      <vt:lpstr>ΑΚΘ </vt:lpstr>
      <vt:lpstr>Παρουσίαση του PowerPoint</vt:lpstr>
      <vt:lpstr>Απαραίτητα στάδια πριν την εφαρμογή της ακτινοθεραπείας </vt:lpstr>
      <vt:lpstr>Συνδυασμός διαφόρων θεραπειών στην αντιμετώπιση του καρκίνου  </vt:lpstr>
      <vt:lpstr>Ψυχολογική, συναισθηματική και σωματική υποστήριξη του ασθενούς που υποβάλλεται σε ακτινοθεραπεία </vt:lpstr>
      <vt:lpstr>Ψυχολογική και σωματική υποστήριξη </vt:lpstr>
      <vt:lpstr>Θέματα ηθικής και δεοντολογίας</vt:lpstr>
      <vt:lpstr>Ο ασθενής καλείται να υπογράψει δήλωση συγκατάθεσης η οποία επιβεβαιώνει τη σύμφωνη γνώμη του για τη θεραπεία την οποία θα λάβει.  </vt:lpstr>
      <vt:lpstr>Αντίδραση φυσιολογικών ιστών στην ΑΚΘ</vt:lpstr>
      <vt:lpstr>Οι παράγοντες που επηρεάζουν τις μετακτινικές αντιδράσεις </vt:lpstr>
      <vt:lpstr>Είδη της ακτινοθεραπείας ανάλογα με τον σκοπό της  </vt:lpstr>
      <vt:lpstr>Είδη της ακτινοθεραπείας ανάλογα με τον χρόνο που χορηγείται </vt:lpstr>
      <vt:lpstr>Είδη της ακτινοθεραπείας ανάλογα με τον τρόπο που χορηγείται .1/3</vt:lpstr>
      <vt:lpstr>Είδη της ακτινοθεραπείας ανάλογα με τον τρόπο που χορηγείται .2/3</vt:lpstr>
      <vt:lpstr>Είδη της ακτινοθεραπείας ανάλογα με τον τρόπο που χορηγείται . 3/3</vt:lpstr>
      <vt:lpstr>Μηχάνημα κοβαλτίου</vt:lpstr>
      <vt:lpstr>Γραμμικός επιταχυντής Χρησιμοποιεί ηλεκτρομαγνητικά κύματα υψηλής συχνότητας για να επιταχύνει φορτισμένα σωματίδια (ηλεκτρόνια) μέσα σε έναν ευθύ σωλήνα (κυματαγωγό). Παράγει φωτόνια και ηλεκτρόνια διαφόρων ενεργειών</vt:lpstr>
      <vt:lpstr>Γραμμικός επιταχυντής</vt:lpstr>
      <vt:lpstr>Σύγκριση κοβαλτίου και γραμμικού επιταχυντού</vt:lpstr>
      <vt:lpstr>Μηχάνημα ρομποτικής ακτινοχειρουργικής τύπου Cyberknife</vt:lpstr>
      <vt:lpstr>ΤΕΧΝΟΛΟΓΙΚΕΣ ΕΞΕΛΙΞΕΙΣ  </vt:lpstr>
      <vt:lpstr>«ασκείν περί τα νοσήματα δύο, ωφελείν ή μη βλάπτειν» Ιπποκράτης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διαχείριση του ογκολογικού ασθενούς στην ΑΚΘ </dc:title>
  <dc:creator>Ersi Balafouta</dc:creator>
  <cp:lastModifiedBy>UNIWA</cp:lastModifiedBy>
  <cp:revision>14</cp:revision>
  <dcterms:created xsi:type="dcterms:W3CDTF">2020-05-02T15:23:45Z</dcterms:created>
  <dcterms:modified xsi:type="dcterms:W3CDTF">2023-03-28T11:05:30Z</dcterms:modified>
</cp:coreProperties>
</file>