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90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DD1846-8034-4A4D-9A82-A4402A90E07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D6F8D6D-7FC9-4841-AB8C-E86EA8064F5C}">
      <dgm:prSet/>
      <dgm:spPr/>
      <dgm:t>
        <a:bodyPr/>
        <a:lstStyle/>
        <a:p>
          <a:r>
            <a:rPr lang="el-GR" dirty="0"/>
            <a:t>Τ</a:t>
          </a:r>
          <a:r>
            <a:rPr lang="el-GR" b="0" i="0" baseline="0" dirty="0"/>
            <a:t>ο λιμάνι που εφαρμόζει τεχνολογίες όπως Internet of </a:t>
          </a:r>
          <a:r>
            <a:rPr lang="el-GR" b="0" i="0" baseline="0" dirty="0" err="1"/>
            <a:t>Things</a:t>
          </a:r>
          <a:r>
            <a:rPr lang="el-GR" b="0" i="0" baseline="0" dirty="0"/>
            <a:t> (</a:t>
          </a:r>
          <a:r>
            <a:rPr lang="el-GR" b="0" i="0" baseline="0" dirty="0" err="1"/>
            <a:t>IoT</a:t>
          </a:r>
          <a:r>
            <a:rPr lang="el-GR" b="0" i="0" baseline="0" dirty="0"/>
            <a:t>), </a:t>
          </a:r>
          <a:r>
            <a:rPr lang="en-US" b="0" i="0" baseline="0" dirty="0"/>
            <a:t>Artificial Intelligence (AI), Blockchain </a:t>
          </a:r>
          <a:r>
            <a:rPr lang="el-GR" b="0" i="0" baseline="0" dirty="0"/>
            <a:t>και </a:t>
          </a:r>
          <a:r>
            <a:rPr lang="en-US" b="0" i="0" baseline="0" dirty="0"/>
            <a:t>Big Data </a:t>
          </a:r>
          <a:r>
            <a:rPr lang="el-GR" b="0" i="0" baseline="0" dirty="0"/>
            <a:t>προκειμένου να γίνει περισσότερο αποτελεσματικό και ικανό να χειρίζεται μεγαλύτερους όγκους εμπορευμάτων</a:t>
          </a:r>
          <a:endParaRPr lang="en-US" dirty="0"/>
        </a:p>
      </dgm:t>
    </dgm:pt>
    <dgm:pt modelId="{B78DEFA0-16BC-45D6-A8A5-93EC6A1E05C4}" type="parTrans" cxnId="{2FFAA696-F264-41D4-9D85-EE2979D94760}">
      <dgm:prSet/>
      <dgm:spPr/>
      <dgm:t>
        <a:bodyPr/>
        <a:lstStyle/>
        <a:p>
          <a:endParaRPr lang="en-US"/>
        </a:p>
      </dgm:t>
    </dgm:pt>
    <dgm:pt modelId="{E919FEE0-6183-4BB6-86FE-703595AFB7C3}" type="sibTrans" cxnId="{2FFAA696-F264-41D4-9D85-EE2979D94760}">
      <dgm:prSet/>
      <dgm:spPr/>
      <dgm:t>
        <a:bodyPr/>
        <a:lstStyle/>
        <a:p>
          <a:endParaRPr lang="en-US"/>
        </a:p>
      </dgm:t>
    </dgm:pt>
    <dgm:pt modelId="{A4A42AC4-874A-47BC-B8E1-1272ABB9AB50}">
      <dgm:prSet/>
      <dgm:spPr/>
      <dgm:t>
        <a:bodyPr/>
        <a:lstStyle/>
        <a:p>
          <a:r>
            <a:rPr lang="el-GR" dirty="0"/>
            <a:t>Διαθέτει έξυπνες και αυτοματοποιημένες υποδομές για να διευκολύνει την ανάπτυξη, την ανταλλαγή γνώσεων και τη βελτιστοποίηση των λειτουργιών του. Δίνει μεγάλη έμφαση στη βιώσιμη ανάπτυξη και στην ασφάλεια (</a:t>
          </a:r>
          <a:r>
            <a:rPr lang="en-US" dirty="0"/>
            <a:t>safety &amp; security)</a:t>
          </a:r>
        </a:p>
      </dgm:t>
    </dgm:pt>
    <dgm:pt modelId="{DC697AFB-596A-4EE3-892F-4773F1D2535F}" type="parTrans" cxnId="{BC07F68F-6E72-46CA-8215-74A762B4E94E}">
      <dgm:prSet/>
      <dgm:spPr/>
      <dgm:t>
        <a:bodyPr/>
        <a:lstStyle/>
        <a:p>
          <a:endParaRPr lang="en-US"/>
        </a:p>
      </dgm:t>
    </dgm:pt>
    <dgm:pt modelId="{200A03F8-C5EC-450F-B7E9-73884594F1D6}" type="sibTrans" cxnId="{BC07F68F-6E72-46CA-8215-74A762B4E94E}">
      <dgm:prSet/>
      <dgm:spPr/>
      <dgm:t>
        <a:bodyPr/>
        <a:lstStyle/>
        <a:p>
          <a:endParaRPr lang="en-US"/>
        </a:p>
      </dgm:t>
    </dgm:pt>
    <dgm:pt modelId="{774CC009-5413-4385-A59F-3AA7C8C43602}" type="pres">
      <dgm:prSet presAssocID="{47DD1846-8034-4A4D-9A82-A4402A90E07B}" presName="hierChild1" presStyleCnt="0">
        <dgm:presLayoutVars>
          <dgm:chPref val="1"/>
          <dgm:dir/>
          <dgm:animOne val="branch"/>
          <dgm:animLvl val="lvl"/>
          <dgm:resizeHandles/>
        </dgm:presLayoutVars>
      </dgm:prSet>
      <dgm:spPr/>
    </dgm:pt>
    <dgm:pt modelId="{E85E1B19-372E-4C4F-88C8-3FDEE319788D}" type="pres">
      <dgm:prSet presAssocID="{4D6F8D6D-7FC9-4841-AB8C-E86EA8064F5C}" presName="hierRoot1" presStyleCnt="0"/>
      <dgm:spPr/>
    </dgm:pt>
    <dgm:pt modelId="{F88651E4-8A0E-4C3B-A11A-35E1AE354FE3}" type="pres">
      <dgm:prSet presAssocID="{4D6F8D6D-7FC9-4841-AB8C-E86EA8064F5C}" presName="composite" presStyleCnt="0"/>
      <dgm:spPr/>
    </dgm:pt>
    <dgm:pt modelId="{E58A5AC5-8C36-4C43-95A8-5EE51A00DA0C}" type="pres">
      <dgm:prSet presAssocID="{4D6F8D6D-7FC9-4841-AB8C-E86EA8064F5C}" presName="background" presStyleLbl="node0" presStyleIdx="0" presStyleCnt="2"/>
      <dgm:spPr/>
    </dgm:pt>
    <dgm:pt modelId="{49888363-E5DD-4D84-8C7B-81F1B7B4CD60}" type="pres">
      <dgm:prSet presAssocID="{4D6F8D6D-7FC9-4841-AB8C-E86EA8064F5C}" presName="text" presStyleLbl="fgAcc0" presStyleIdx="0" presStyleCnt="2" custScaleY="109687">
        <dgm:presLayoutVars>
          <dgm:chPref val="3"/>
        </dgm:presLayoutVars>
      </dgm:prSet>
      <dgm:spPr/>
    </dgm:pt>
    <dgm:pt modelId="{03ABBD52-4A89-4BC4-96E4-A32325DE8166}" type="pres">
      <dgm:prSet presAssocID="{4D6F8D6D-7FC9-4841-AB8C-E86EA8064F5C}" presName="hierChild2" presStyleCnt="0"/>
      <dgm:spPr/>
    </dgm:pt>
    <dgm:pt modelId="{CDDC6AC9-C0D9-49A2-9670-FBFD6011F213}" type="pres">
      <dgm:prSet presAssocID="{A4A42AC4-874A-47BC-B8E1-1272ABB9AB50}" presName="hierRoot1" presStyleCnt="0"/>
      <dgm:spPr/>
    </dgm:pt>
    <dgm:pt modelId="{9C01CBE1-2198-454C-8FDA-04B073ADB6F9}" type="pres">
      <dgm:prSet presAssocID="{A4A42AC4-874A-47BC-B8E1-1272ABB9AB50}" presName="composite" presStyleCnt="0"/>
      <dgm:spPr/>
    </dgm:pt>
    <dgm:pt modelId="{C6EEC182-4D8F-4B7D-9ED7-0038656BE57E}" type="pres">
      <dgm:prSet presAssocID="{A4A42AC4-874A-47BC-B8E1-1272ABB9AB50}" presName="background" presStyleLbl="node0" presStyleIdx="1" presStyleCnt="2"/>
      <dgm:spPr/>
    </dgm:pt>
    <dgm:pt modelId="{F98063F3-D185-410E-BD3E-5F0BEA0EB852}" type="pres">
      <dgm:prSet presAssocID="{A4A42AC4-874A-47BC-B8E1-1272ABB9AB50}" presName="text" presStyleLbl="fgAcc0" presStyleIdx="1" presStyleCnt="2" custScaleY="109024">
        <dgm:presLayoutVars>
          <dgm:chPref val="3"/>
        </dgm:presLayoutVars>
      </dgm:prSet>
      <dgm:spPr/>
    </dgm:pt>
    <dgm:pt modelId="{6B238E49-B216-4237-A5AA-6FDC1599C3F4}" type="pres">
      <dgm:prSet presAssocID="{A4A42AC4-874A-47BC-B8E1-1272ABB9AB50}" presName="hierChild2" presStyleCnt="0"/>
      <dgm:spPr/>
    </dgm:pt>
  </dgm:ptLst>
  <dgm:cxnLst>
    <dgm:cxn modelId="{42CD7658-1E8D-4E5D-BE9E-80B72EAAE1DE}" type="presOf" srcId="{4D6F8D6D-7FC9-4841-AB8C-E86EA8064F5C}" destId="{49888363-E5DD-4D84-8C7B-81F1B7B4CD60}" srcOrd="0" destOrd="0" presId="urn:microsoft.com/office/officeart/2005/8/layout/hierarchy1"/>
    <dgm:cxn modelId="{BC07F68F-6E72-46CA-8215-74A762B4E94E}" srcId="{47DD1846-8034-4A4D-9A82-A4402A90E07B}" destId="{A4A42AC4-874A-47BC-B8E1-1272ABB9AB50}" srcOrd="1" destOrd="0" parTransId="{DC697AFB-596A-4EE3-892F-4773F1D2535F}" sibTransId="{200A03F8-C5EC-450F-B7E9-73884594F1D6}"/>
    <dgm:cxn modelId="{2FFAA696-F264-41D4-9D85-EE2979D94760}" srcId="{47DD1846-8034-4A4D-9A82-A4402A90E07B}" destId="{4D6F8D6D-7FC9-4841-AB8C-E86EA8064F5C}" srcOrd="0" destOrd="0" parTransId="{B78DEFA0-16BC-45D6-A8A5-93EC6A1E05C4}" sibTransId="{E919FEE0-6183-4BB6-86FE-703595AFB7C3}"/>
    <dgm:cxn modelId="{AAB460D8-9305-4076-8787-7A97979971F0}" type="presOf" srcId="{A4A42AC4-874A-47BC-B8E1-1272ABB9AB50}" destId="{F98063F3-D185-410E-BD3E-5F0BEA0EB852}" srcOrd="0" destOrd="0" presId="urn:microsoft.com/office/officeart/2005/8/layout/hierarchy1"/>
    <dgm:cxn modelId="{3D0AA1EE-CDE3-4A3E-88E2-7FC3932DB45E}" type="presOf" srcId="{47DD1846-8034-4A4D-9A82-A4402A90E07B}" destId="{774CC009-5413-4385-A59F-3AA7C8C43602}" srcOrd="0" destOrd="0" presId="urn:microsoft.com/office/officeart/2005/8/layout/hierarchy1"/>
    <dgm:cxn modelId="{DD0235F6-B7AA-4BA9-885A-7DAF50EC3CE0}" type="presParOf" srcId="{774CC009-5413-4385-A59F-3AA7C8C43602}" destId="{E85E1B19-372E-4C4F-88C8-3FDEE319788D}" srcOrd="0" destOrd="0" presId="urn:microsoft.com/office/officeart/2005/8/layout/hierarchy1"/>
    <dgm:cxn modelId="{0A725616-EEEF-4463-B8F9-A2299BB14C6D}" type="presParOf" srcId="{E85E1B19-372E-4C4F-88C8-3FDEE319788D}" destId="{F88651E4-8A0E-4C3B-A11A-35E1AE354FE3}" srcOrd="0" destOrd="0" presId="urn:microsoft.com/office/officeart/2005/8/layout/hierarchy1"/>
    <dgm:cxn modelId="{11062868-7D65-48B1-B94F-E69785B33295}" type="presParOf" srcId="{F88651E4-8A0E-4C3B-A11A-35E1AE354FE3}" destId="{E58A5AC5-8C36-4C43-95A8-5EE51A00DA0C}" srcOrd="0" destOrd="0" presId="urn:microsoft.com/office/officeart/2005/8/layout/hierarchy1"/>
    <dgm:cxn modelId="{3D5AD8F2-BF1C-44C6-9556-6F05A46118B5}" type="presParOf" srcId="{F88651E4-8A0E-4C3B-A11A-35E1AE354FE3}" destId="{49888363-E5DD-4D84-8C7B-81F1B7B4CD60}" srcOrd="1" destOrd="0" presId="urn:microsoft.com/office/officeart/2005/8/layout/hierarchy1"/>
    <dgm:cxn modelId="{7F673B0B-30F3-4DB0-839E-AB5EFD19B806}" type="presParOf" srcId="{E85E1B19-372E-4C4F-88C8-3FDEE319788D}" destId="{03ABBD52-4A89-4BC4-96E4-A32325DE8166}" srcOrd="1" destOrd="0" presId="urn:microsoft.com/office/officeart/2005/8/layout/hierarchy1"/>
    <dgm:cxn modelId="{5FBC4BC0-70EC-419C-81BC-B6A86AF24C3A}" type="presParOf" srcId="{774CC009-5413-4385-A59F-3AA7C8C43602}" destId="{CDDC6AC9-C0D9-49A2-9670-FBFD6011F213}" srcOrd="1" destOrd="0" presId="urn:microsoft.com/office/officeart/2005/8/layout/hierarchy1"/>
    <dgm:cxn modelId="{EEBD151A-2AA3-42C6-A3AA-E7E8A26BD0D2}" type="presParOf" srcId="{CDDC6AC9-C0D9-49A2-9670-FBFD6011F213}" destId="{9C01CBE1-2198-454C-8FDA-04B073ADB6F9}" srcOrd="0" destOrd="0" presId="urn:microsoft.com/office/officeart/2005/8/layout/hierarchy1"/>
    <dgm:cxn modelId="{79028E91-5F1A-41F5-A9AC-5B71FAA1AFF8}" type="presParOf" srcId="{9C01CBE1-2198-454C-8FDA-04B073ADB6F9}" destId="{C6EEC182-4D8F-4B7D-9ED7-0038656BE57E}" srcOrd="0" destOrd="0" presId="urn:microsoft.com/office/officeart/2005/8/layout/hierarchy1"/>
    <dgm:cxn modelId="{D6AD783A-1B05-487E-898C-D7EA58902A8C}" type="presParOf" srcId="{9C01CBE1-2198-454C-8FDA-04B073ADB6F9}" destId="{F98063F3-D185-410E-BD3E-5F0BEA0EB852}" srcOrd="1" destOrd="0" presId="urn:microsoft.com/office/officeart/2005/8/layout/hierarchy1"/>
    <dgm:cxn modelId="{F0181E03-5E5E-4C16-987C-7469C600868A}" type="presParOf" srcId="{CDDC6AC9-C0D9-49A2-9670-FBFD6011F213}" destId="{6B238E49-B216-4237-A5AA-6FDC1599C3F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C68816-4508-486E-80AF-F105C50985A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01BAEAB-880C-4A0C-90D4-FCC6B24D5378}">
      <dgm:prSet/>
      <dgm:spPr/>
      <dgm:t>
        <a:bodyPr/>
        <a:lstStyle/>
        <a:p>
          <a:r>
            <a:rPr lang="el-GR" b="0" i="0" baseline="0"/>
            <a:t>Αισθητήρες</a:t>
          </a:r>
          <a:endParaRPr lang="en-US"/>
        </a:p>
      </dgm:t>
    </dgm:pt>
    <dgm:pt modelId="{0DEE6AEE-1BE8-473C-B299-458A06AD6C6A}" type="parTrans" cxnId="{04CCA8CF-A03C-4B5B-A15C-A14D5ADE8089}">
      <dgm:prSet/>
      <dgm:spPr/>
      <dgm:t>
        <a:bodyPr/>
        <a:lstStyle/>
        <a:p>
          <a:endParaRPr lang="en-US"/>
        </a:p>
      </dgm:t>
    </dgm:pt>
    <dgm:pt modelId="{10C6C417-5343-497E-AAA9-E75CA02B7347}" type="sibTrans" cxnId="{04CCA8CF-A03C-4B5B-A15C-A14D5ADE8089}">
      <dgm:prSet/>
      <dgm:spPr/>
      <dgm:t>
        <a:bodyPr/>
        <a:lstStyle/>
        <a:p>
          <a:endParaRPr lang="en-US"/>
        </a:p>
      </dgm:t>
    </dgm:pt>
    <dgm:pt modelId="{0DE97085-575E-49F4-BB7B-65B5BB0D6AFA}">
      <dgm:prSet/>
      <dgm:spPr/>
      <dgm:t>
        <a:bodyPr/>
        <a:lstStyle/>
        <a:p>
          <a:r>
            <a:rPr lang="el-GR" dirty="0"/>
            <a:t>Σ</a:t>
          </a:r>
          <a:r>
            <a:rPr lang="el-GR" b="0" i="0" baseline="0" dirty="0"/>
            <a:t>υστήματα εντοπισμού GPS / διαφορικά συστήματα εντοπισμού (DGPS)</a:t>
          </a:r>
          <a:endParaRPr lang="en-US" dirty="0"/>
        </a:p>
      </dgm:t>
    </dgm:pt>
    <dgm:pt modelId="{B680C8D6-1D55-444D-BF78-BC0D3799227F}" type="parTrans" cxnId="{67F4AE2C-8AC7-4F66-87E6-AF3A72BCD03F}">
      <dgm:prSet/>
      <dgm:spPr/>
      <dgm:t>
        <a:bodyPr/>
        <a:lstStyle/>
        <a:p>
          <a:endParaRPr lang="en-US"/>
        </a:p>
      </dgm:t>
    </dgm:pt>
    <dgm:pt modelId="{A49A38F6-8D4C-4D8E-B609-39CFF8E013F2}" type="sibTrans" cxnId="{67F4AE2C-8AC7-4F66-87E6-AF3A72BCD03F}">
      <dgm:prSet/>
      <dgm:spPr/>
      <dgm:t>
        <a:bodyPr/>
        <a:lstStyle/>
        <a:p>
          <a:endParaRPr lang="en-US"/>
        </a:p>
      </dgm:t>
    </dgm:pt>
    <dgm:pt modelId="{B7C2D64B-C3B3-4EC7-A0CF-F74217F1D30C}">
      <dgm:prSet/>
      <dgm:spPr/>
      <dgm:t>
        <a:bodyPr/>
        <a:lstStyle/>
        <a:p>
          <a:r>
            <a:rPr lang="el-GR" dirty="0"/>
            <a:t>Α</a:t>
          </a:r>
          <a:r>
            <a:rPr lang="el-GR" b="0" i="0" baseline="0" dirty="0"/>
            <a:t>ναγνώστες ραδιοσυχνοτήτων (RFID) και οπτικής αναγνώρισης χαρακτήρων (OCR)</a:t>
          </a:r>
          <a:endParaRPr lang="en-US" dirty="0"/>
        </a:p>
      </dgm:t>
    </dgm:pt>
    <dgm:pt modelId="{2A7B3921-3B95-4215-931A-92312E9A4477}" type="parTrans" cxnId="{2B5D8FD1-9CC4-4FE7-AEE8-9769E4C5186A}">
      <dgm:prSet/>
      <dgm:spPr/>
      <dgm:t>
        <a:bodyPr/>
        <a:lstStyle/>
        <a:p>
          <a:endParaRPr lang="en-US"/>
        </a:p>
      </dgm:t>
    </dgm:pt>
    <dgm:pt modelId="{5CD80434-BD93-44C0-8B5B-4C4ADFC13477}" type="sibTrans" cxnId="{2B5D8FD1-9CC4-4FE7-AEE8-9769E4C5186A}">
      <dgm:prSet/>
      <dgm:spPr/>
      <dgm:t>
        <a:bodyPr/>
        <a:lstStyle/>
        <a:p>
          <a:endParaRPr lang="en-US"/>
        </a:p>
      </dgm:t>
    </dgm:pt>
    <dgm:pt modelId="{6231BD3F-9A2A-4507-8A83-146846AE4495}">
      <dgm:prSet/>
      <dgm:spPr/>
      <dgm:t>
        <a:bodyPr/>
        <a:lstStyle/>
        <a:p>
          <a:r>
            <a:rPr lang="el-GR" b="0" i="0" baseline="0" dirty="0"/>
            <a:t>Συστήματα Διαχείρισης Τερματικού (TOS)</a:t>
          </a:r>
          <a:endParaRPr lang="en-US" dirty="0"/>
        </a:p>
      </dgm:t>
    </dgm:pt>
    <dgm:pt modelId="{A3D6CC83-E2FF-4D91-B935-16989549CA18}" type="parTrans" cxnId="{5332100A-59F7-4B14-BB8F-34E2484253AF}">
      <dgm:prSet/>
      <dgm:spPr/>
      <dgm:t>
        <a:bodyPr/>
        <a:lstStyle/>
        <a:p>
          <a:endParaRPr lang="en-US"/>
        </a:p>
      </dgm:t>
    </dgm:pt>
    <dgm:pt modelId="{96FA17A5-2EB7-4C2F-9AFE-4E534D1A7D45}" type="sibTrans" cxnId="{5332100A-59F7-4B14-BB8F-34E2484253AF}">
      <dgm:prSet/>
      <dgm:spPr/>
      <dgm:t>
        <a:bodyPr/>
        <a:lstStyle/>
        <a:p>
          <a:endParaRPr lang="en-US"/>
        </a:p>
      </dgm:t>
    </dgm:pt>
    <dgm:pt modelId="{9D367581-C66D-4797-9170-753995B88B17}">
      <dgm:prSet/>
      <dgm:spPr/>
      <dgm:t>
        <a:bodyPr/>
        <a:lstStyle/>
        <a:p>
          <a:r>
            <a:rPr lang="el-GR" dirty="0"/>
            <a:t>Τ</a:t>
          </a:r>
          <a:r>
            <a:rPr lang="el-GR" b="0" i="0" baseline="0" dirty="0"/>
            <a:t>εχνολογία </a:t>
          </a:r>
          <a:r>
            <a:rPr lang="el-GR" b="0" i="0" baseline="0" dirty="0" err="1"/>
            <a:t>Bluetooth</a:t>
          </a:r>
          <a:r>
            <a:rPr lang="el-GR" b="0" i="0" baseline="0" dirty="0"/>
            <a:t>, τεχνολογία WLAN για την ασύρματη επικοινωνία και τη διασύνδεση των διαφόρων συσκευών</a:t>
          </a:r>
          <a:endParaRPr lang="en-US" dirty="0"/>
        </a:p>
      </dgm:t>
    </dgm:pt>
    <dgm:pt modelId="{FBABA2D7-7E08-4C27-B669-5FF2DE822492}" type="parTrans" cxnId="{F888B04B-E62B-4A6C-830F-476D9B20D0C8}">
      <dgm:prSet/>
      <dgm:spPr/>
      <dgm:t>
        <a:bodyPr/>
        <a:lstStyle/>
        <a:p>
          <a:endParaRPr lang="en-US"/>
        </a:p>
      </dgm:t>
    </dgm:pt>
    <dgm:pt modelId="{CBB893E1-E403-430B-8CEB-45F20F8F9034}" type="sibTrans" cxnId="{F888B04B-E62B-4A6C-830F-476D9B20D0C8}">
      <dgm:prSet/>
      <dgm:spPr/>
      <dgm:t>
        <a:bodyPr/>
        <a:lstStyle/>
        <a:p>
          <a:endParaRPr lang="en-US"/>
        </a:p>
      </dgm:t>
    </dgm:pt>
    <dgm:pt modelId="{8510139C-11D1-4248-AC1D-72E8594757B7}">
      <dgm:prSet/>
      <dgm:spPr/>
      <dgm:t>
        <a:bodyPr/>
        <a:lstStyle/>
        <a:p>
          <a:r>
            <a:rPr lang="el-GR" b="0" i="0" baseline="0" dirty="0"/>
            <a:t>Έξυπνα συστήματα παρακολούθησης κυκλοφορίας</a:t>
          </a:r>
          <a:endParaRPr lang="en-US" dirty="0"/>
        </a:p>
      </dgm:t>
    </dgm:pt>
    <dgm:pt modelId="{690AE46F-A414-4D9B-B5B5-FDB7287B42A2}" type="sibTrans" cxnId="{32AF093C-6A20-4337-90C8-07EEF3674E41}">
      <dgm:prSet/>
      <dgm:spPr/>
      <dgm:t>
        <a:bodyPr/>
        <a:lstStyle/>
        <a:p>
          <a:endParaRPr lang="en-US"/>
        </a:p>
      </dgm:t>
    </dgm:pt>
    <dgm:pt modelId="{5B83D088-BFCD-4607-B0A8-92E58D6AC7C0}" type="parTrans" cxnId="{32AF093C-6A20-4337-90C8-07EEF3674E41}">
      <dgm:prSet/>
      <dgm:spPr/>
      <dgm:t>
        <a:bodyPr/>
        <a:lstStyle/>
        <a:p>
          <a:endParaRPr lang="en-US"/>
        </a:p>
      </dgm:t>
    </dgm:pt>
    <dgm:pt modelId="{71D2FFF6-69C0-43CF-BC80-D46F2EFFC163}" type="pres">
      <dgm:prSet presAssocID="{3DC68816-4508-486E-80AF-F105C50985AC}" presName="linear" presStyleCnt="0">
        <dgm:presLayoutVars>
          <dgm:animLvl val="lvl"/>
          <dgm:resizeHandles val="exact"/>
        </dgm:presLayoutVars>
      </dgm:prSet>
      <dgm:spPr/>
    </dgm:pt>
    <dgm:pt modelId="{83BD1313-53A0-4BC1-9322-0A6F6559E158}" type="pres">
      <dgm:prSet presAssocID="{8510139C-11D1-4248-AC1D-72E8594757B7}" presName="parentText" presStyleLbl="node1" presStyleIdx="0" presStyleCnt="6">
        <dgm:presLayoutVars>
          <dgm:chMax val="0"/>
          <dgm:bulletEnabled val="1"/>
        </dgm:presLayoutVars>
      </dgm:prSet>
      <dgm:spPr/>
    </dgm:pt>
    <dgm:pt modelId="{725C98F7-6893-4C58-B11D-EB5F7C8470A5}" type="pres">
      <dgm:prSet presAssocID="{690AE46F-A414-4D9B-B5B5-FDB7287B42A2}" presName="spacer" presStyleCnt="0"/>
      <dgm:spPr/>
    </dgm:pt>
    <dgm:pt modelId="{19883284-0CE3-4480-B14E-885DAC81AB89}" type="pres">
      <dgm:prSet presAssocID="{801BAEAB-880C-4A0C-90D4-FCC6B24D5378}" presName="parentText" presStyleLbl="node1" presStyleIdx="1" presStyleCnt="6">
        <dgm:presLayoutVars>
          <dgm:chMax val="0"/>
          <dgm:bulletEnabled val="1"/>
        </dgm:presLayoutVars>
      </dgm:prSet>
      <dgm:spPr/>
    </dgm:pt>
    <dgm:pt modelId="{93E43946-B280-4A56-A417-9A9CE412A494}" type="pres">
      <dgm:prSet presAssocID="{10C6C417-5343-497E-AAA9-E75CA02B7347}" presName="spacer" presStyleCnt="0"/>
      <dgm:spPr/>
    </dgm:pt>
    <dgm:pt modelId="{537A4196-2D80-4294-8FBD-08CFFDFA3E6F}" type="pres">
      <dgm:prSet presAssocID="{0DE97085-575E-49F4-BB7B-65B5BB0D6AFA}" presName="parentText" presStyleLbl="node1" presStyleIdx="2" presStyleCnt="6" custScaleY="131177">
        <dgm:presLayoutVars>
          <dgm:chMax val="0"/>
          <dgm:bulletEnabled val="1"/>
        </dgm:presLayoutVars>
      </dgm:prSet>
      <dgm:spPr/>
    </dgm:pt>
    <dgm:pt modelId="{3BF2F458-259D-49EE-9964-DB873AF4A2D0}" type="pres">
      <dgm:prSet presAssocID="{A49A38F6-8D4C-4D8E-B609-39CFF8E013F2}" presName="spacer" presStyleCnt="0"/>
      <dgm:spPr/>
    </dgm:pt>
    <dgm:pt modelId="{6CE9D322-3095-4D50-84D8-D3962663E9DF}" type="pres">
      <dgm:prSet presAssocID="{B7C2D64B-C3B3-4EC7-A0CF-F74217F1D30C}" presName="parentText" presStyleLbl="node1" presStyleIdx="3" presStyleCnt="6" custScaleY="122378">
        <dgm:presLayoutVars>
          <dgm:chMax val="0"/>
          <dgm:bulletEnabled val="1"/>
        </dgm:presLayoutVars>
      </dgm:prSet>
      <dgm:spPr/>
    </dgm:pt>
    <dgm:pt modelId="{B8E6DF41-3248-43AD-98AF-927AFD16D1CA}" type="pres">
      <dgm:prSet presAssocID="{5CD80434-BD93-44C0-8B5B-4C4ADFC13477}" presName="spacer" presStyleCnt="0"/>
      <dgm:spPr/>
    </dgm:pt>
    <dgm:pt modelId="{B2435E60-6D9A-408D-86C7-9D2F5D661117}" type="pres">
      <dgm:prSet presAssocID="{6231BD3F-9A2A-4507-8A83-146846AE4495}" presName="parentText" presStyleLbl="node1" presStyleIdx="4" presStyleCnt="6" custScaleY="90288">
        <dgm:presLayoutVars>
          <dgm:chMax val="0"/>
          <dgm:bulletEnabled val="1"/>
        </dgm:presLayoutVars>
      </dgm:prSet>
      <dgm:spPr/>
    </dgm:pt>
    <dgm:pt modelId="{C5FB9431-9B40-464B-B5A5-A7FADB329457}" type="pres">
      <dgm:prSet presAssocID="{96FA17A5-2EB7-4C2F-9AFE-4E534D1A7D45}" presName="spacer" presStyleCnt="0"/>
      <dgm:spPr/>
    </dgm:pt>
    <dgm:pt modelId="{6CF088D2-1FE2-44B8-A299-1728F71B60EE}" type="pres">
      <dgm:prSet presAssocID="{9D367581-C66D-4797-9170-753995B88B17}" presName="parentText" presStyleLbl="node1" presStyleIdx="5" presStyleCnt="6" custScaleY="118662">
        <dgm:presLayoutVars>
          <dgm:chMax val="0"/>
          <dgm:bulletEnabled val="1"/>
        </dgm:presLayoutVars>
      </dgm:prSet>
      <dgm:spPr/>
    </dgm:pt>
  </dgm:ptLst>
  <dgm:cxnLst>
    <dgm:cxn modelId="{FC9CF807-6025-4161-BCFB-E72C2040D823}" type="presOf" srcId="{6231BD3F-9A2A-4507-8A83-146846AE4495}" destId="{B2435E60-6D9A-408D-86C7-9D2F5D661117}" srcOrd="0" destOrd="0" presId="urn:microsoft.com/office/officeart/2005/8/layout/vList2"/>
    <dgm:cxn modelId="{5332100A-59F7-4B14-BB8F-34E2484253AF}" srcId="{3DC68816-4508-486E-80AF-F105C50985AC}" destId="{6231BD3F-9A2A-4507-8A83-146846AE4495}" srcOrd="4" destOrd="0" parTransId="{A3D6CC83-E2FF-4D91-B935-16989549CA18}" sibTransId="{96FA17A5-2EB7-4C2F-9AFE-4E534D1A7D45}"/>
    <dgm:cxn modelId="{8C4F4C1E-D42B-451D-861D-453AA6BB8D3C}" type="presOf" srcId="{801BAEAB-880C-4A0C-90D4-FCC6B24D5378}" destId="{19883284-0CE3-4480-B14E-885DAC81AB89}" srcOrd="0" destOrd="0" presId="urn:microsoft.com/office/officeart/2005/8/layout/vList2"/>
    <dgm:cxn modelId="{67F4AE2C-8AC7-4F66-87E6-AF3A72BCD03F}" srcId="{3DC68816-4508-486E-80AF-F105C50985AC}" destId="{0DE97085-575E-49F4-BB7B-65B5BB0D6AFA}" srcOrd="2" destOrd="0" parTransId="{B680C8D6-1D55-444D-BF78-BC0D3799227F}" sibTransId="{A49A38F6-8D4C-4D8E-B609-39CFF8E013F2}"/>
    <dgm:cxn modelId="{51BC4131-3C8E-4A36-B9CA-0E46D3A872C6}" type="presOf" srcId="{B7C2D64B-C3B3-4EC7-A0CF-F74217F1D30C}" destId="{6CE9D322-3095-4D50-84D8-D3962663E9DF}" srcOrd="0" destOrd="0" presId="urn:microsoft.com/office/officeart/2005/8/layout/vList2"/>
    <dgm:cxn modelId="{F1C23737-0B60-4BB2-845C-C412BAD3CFE5}" type="presOf" srcId="{9D367581-C66D-4797-9170-753995B88B17}" destId="{6CF088D2-1FE2-44B8-A299-1728F71B60EE}" srcOrd="0" destOrd="0" presId="urn:microsoft.com/office/officeart/2005/8/layout/vList2"/>
    <dgm:cxn modelId="{A5DA683B-6E1E-4379-B1DF-85B806583627}" type="presOf" srcId="{8510139C-11D1-4248-AC1D-72E8594757B7}" destId="{83BD1313-53A0-4BC1-9322-0A6F6559E158}" srcOrd="0" destOrd="0" presId="urn:microsoft.com/office/officeart/2005/8/layout/vList2"/>
    <dgm:cxn modelId="{32AF093C-6A20-4337-90C8-07EEF3674E41}" srcId="{3DC68816-4508-486E-80AF-F105C50985AC}" destId="{8510139C-11D1-4248-AC1D-72E8594757B7}" srcOrd="0" destOrd="0" parTransId="{5B83D088-BFCD-4607-B0A8-92E58D6AC7C0}" sibTransId="{690AE46F-A414-4D9B-B5B5-FDB7287B42A2}"/>
    <dgm:cxn modelId="{F888B04B-E62B-4A6C-830F-476D9B20D0C8}" srcId="{3DC68816-4508-486E-80AF-F105C50985AC}" destId="{9D367581-C66D-4797-9170-753995B88B17}" srcOrd="5" destOrd="0" parTransId="{FBABA2D7-7E08-4C27-B669-5FF2DE822492}" sibTransId="{CBB893E1-E403-430B-8CEB-45F20F8F9034}"/>
    <dgm:cxn modelId="{F27C8D93-97CA-44AE-9780-42DC317AB2AC}" type="presOf" srcId="{3DC68816-4508-486E-80AF-F105C50985AC}" destId="{71D2FFF6-69C0-43CF-BC80-D46F2EFFC163}" srcOrd="0" destOrd="0" presId="urn:microsoft.com/office/officeart/2005/8/layout/vList2"/>
    <dgm:cxn modelId="{04CCA8CF-A03C-4B5B-A15C-A14D5ADE8089}" srcId="{3DC68816-4508-486E-80AF-F105C50985AC}" destId="{801BAEAB-880C-4A0C-90D4-FCC6B24D5378}" srcOrd="1" destOrd="0" parTransId="{0DEE6AEE-1BE8-473C-B299-458A06AD6C6A}" sibTransId="{10C6C417-5343-497E-AAA9-E75CA02B7347}"/>
    <dgm:cxn modelId="{2B5D8FD1-9CC4-4FE7-AEE8-9769E4C5186A}" srcId="{3DC68816-4508-486E-80AF-F105C50985AC}" destId="{B7C2D64B-C3B3-4EC7-A0CF-F74217F1D30C}" srcOrd="3" destOrd="0" parTransId="{2A7B3921-3B95-4215-931A-92312E9A4477}" sibTransId="{5CD80434-BD93-44C0-8B5B-4C4ADFC13477}"/>
    <dgm:cxn modelId="{46D0CAF2-53FE-4C97-BD05-8DC128FC9E02}" type="presOf" srcId="{0DE97085-575E-49F4-BB7B-65B5BB0D6AFA}" destId="{537A4196-2D80-4294-8FBD-08CFFDFA3E6F}" srcOrd="0" destOrd="0" presId="urn:microsoft.com/office/officeart/2005/8/layout/vList2"/>
    <dgm:cxn modelId="{86913BAF-9959-4CB9-851F-EF91AC50A3BE}" type="presParOf" srcId="{71D2FFF6-69C0-43CF-BC80-D46F2EFFC163}" destId="{83BD1313-53A0-4BC1-9322-0A6F6559E158}" srcOrd="0" destOrd="0" presId="urn:microsoft.com/office/officeart/2005/8/layout/vList2"/>
    <dgm:cxn modelId="{A660FC65-5C11-4532-A433-C198CFCA9B48}" type="presParOf" srcId="{71D2FFF6-69C0-43CF-BC80-D46F2EFFC163}" destId="{725C98F7-6893-4C58-B11D-EB5F7C8470A5}" srcOrd="1" destOrd="0" presId="urn:microsoft.com/office/officeart/2005/8/layout/vList2"/>
    <dgm:cxn modelId="{69E860DA-1EF3-4F08-B6EB-0D1D71ECAD1E}" type="presParOf" srcId="{71D2FFF6-69C0-43CF-BC80-D46F2EFFC163}" destId="{19883284-0CE3-4480-B14E-885DAC81AB89}" srcOrd="2" destOrd="0" presId="urn:microsoft.com/office/officeart/2005/8/layout/vList2"/>
    <dgm:cxn modelId="{FC2D5D9A-C4B4-490B-9C6A-9944951A77D8}" type="presParOf" srcId="{71D2FFF6-69C0-43CF-BC80-D46F2EFFC163}" destId="{93E43946-B280-4A56-A417-9A9CE412A494}" srcOrd="3" destOrd="0" presId="urn:microsoft.com/office/officeart/2005/8/layout/vList2"/>
    <dgm:cxn modelId="{19E6FD68-8C14-49EB-994C-9073A59152C0}" type="presParOf" srcId="{71D2FFF6-69C0-43CF-BC80-D46F2EFFC163}" destId="{537A4196-2D80-4294-8FBD-08CFFDFA3E6F}" srcOrd="4" destOrd="0" presId="urn:microsoft.com/office/officeart/2005/8/layout/vList2"/>
    <dgm:cxn modelId="{E8E2E1DC-467D-493C-8DD1-3CC3563127DB}" type="presParOf" srcId="{71D2FFF6-69C0-43CF-BC80-D46F2EFFC163}" destId="{3BF2F458-259D-49EE-9964-DB873AF4A2D0}" srcOrd="5" destOrd="0" presId="urn:microsoft.com/office/officeart/2005/8/layout/vList2"/>
    <dgm:cxn modelId="{68EAC920-DBA7-421E-B367-50C1BEF58835}" type="presParOf" srcId="{71D2FFF6-69C0-43CF-BC80-D46F2EFFC163}" destId="{6CE9D322-3095-4D50-84D8-D3962663E9DF}" srcOrd="6" destOrd="0" presId="urn:microsoft.com/office/officeart/2005/8/layout/vList2"/>
    <dgm:cxn modelId="{435E686E-6B98-4A37-9BA5-4D0FC18E40EC}" type="presParOf" srcId="{71D2FFF6-69C0-43CF-BC80-D46F2EFFC163}" destId="{B8E6DF41-3248-43AD-98AF-927AFD16D1CA}" srcOrd="7" destOrd="0" presId="urn:microsoft.com/office/officeart/2005/8/layout/vList2"/>
    <dgm:cxn modelId="{827CE7A5-01E3-44AC-AFF3-EA7B75A0253E}" type="presParOf" srcId="{71D2FFF6-69C0-43CF-BC80-D46F2EFFC163}" destId="{B2435E60-6D9A-408D-86C7-9D2F5D661117}" srcOrd="8" destOrd="0" presId="urn:microsoft.com/office/officeart/2005/8/layout/vList2"/>
    <dgm:cxn modelId="{AD89F10C-FE2E-4CAD-9DE5-4B35C6F33628}" type="presParOf" srcId="{71D2FFF6-69C0-43CF-BC80-D46F2EFFC163}" destId="{C5FB9431-9B40-464B-B5A5-A7FADB329457}" srcOrd="9" destOrd="0" presId="urn:microsoft.com/office/officeart/2005/8/layout/vList2"/>
    <dgm:cxn modelId="{C8C7035F-85B5-4AF7-AF47-FC09C4329426}" type="presParOf" srcId="{71D2FFF6-69C0-43CF-BC80-D46F2EFFC163}" destId="{6CF088D2-1FE2-44B8-A299-1728F71B60E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C75754-974F-4D0D-B739-2BED64A2511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7EDBC9D-C038-45EA-BAD1-C35536E259B5}">
      <dgm:prSet/>
      <dgm:spPr/>
      <dgm:t>
        <a:bodyPr/>
        <a:lstStyle/>
        <a:p>
          <a:r>
            <a:rPr lang="el-GR" b="1"/>
            <a:t>Κατανάλωση Ενέργειας – Βασίζεται σε 3 άξονες</a:t>
          </a:r>
          <a:endParaRPr lang="en-US"/>
        </a:p>
      </dgm:t>
    </dgm:pt>
    <dgm:pt modelId="{1AE8C5CD-BF47-445A-A105-7D672D7B9595}" type="parTrans" cxnId="{67D2B2EE-B2F0-4F62-BD7B-737F88D2AE64}">
      <dgm:prSet/>
      <dgm:spPr/>
      <dgm:t>
        <a:bodyPr/>
        <a:lstStyle/>
        <a:p>
          <a:endParaRPr lang="en-US"/>
        </a:p>
      </dgm:t>
    </dgm:pt>
    <dgm:pt modelId="{57AB86A8-9EEC-4993-B480-AE1D1F3217DD}" type="sibTrans" cxnId="{67D2B2EE-B2F0-4F62-BD7B-737F88D2AE64}">
      <dgm:prSet/>
      <dgm:spPr/>
      <dgm:t>
        <a:bodyPr/>
        <a:lstStyle/>
        <a:p>
          <a:endParaRPr lang="en-US"/>
        </a:p>
      </dgm:t>
    </dgm:pt>
    <dgm:pt modelId="{483FE851-9A3A-46C6-8CC5-ED5668DF8AAB}">
      <dgm:prSet/>
      <dgm:spPr/>
      <dgm:t>
        <a:bodyPr/>
        <a:lstStyle/>
        <a:p>
          <a:r>
            <a:rPr lang="el-GR" dirty="0"/>
            <a:t>Την χ</a:t>
          </a:r>
          <a:r>
            <a:rPr lang="el-GR" b="0" i="0" baseline="0" dirty="0"/>
            <a:t>ρήση και την παραγωγή ανανεώσιμων πηγών ενέργειας</a:t>
          </a:r>
          <a:endParaRPr lang="en-US" dirty="0"/>
        </a:p>
      </dgm:t>
    </dgm:pt>
    <dgm:pt modelId="{6931FE9F-EEBB-4BAA-92B7-4D9C7FAA2AF5}" type="parTrans" cxnId="{D4A1DDF3-FE36-4429-ABD9-C7C7EF2A1B36}">
      <dgm:prSet/>
      <dgm:spPr/>
      <dgm:t>
        <a:bodyPr/>
        <a:lstStyle/>
        <a:p>
          <a:endParaRPr lang="en-US"/>
        </a:p>
      </dgm:t>
    </dgm:pt>
    <dgm:pt modelId="{D93EB170-F23D-4023-9054-8954F2B94806}" type="sibTrans" cxnId="{D4A1DDF3-FE36-4429-ABD9-C7C7EF2A1B36}">
      <dgm:prSet/>
      <dgm:spPr/>
      <dgm:t>
        <a:bodyPr/>
        <a:lstStyle/>
        <a:p>
          <a:endParaRPr lang="en-US"/>
        </a:p>
      </dgm:t>
    </dgm:pt>
    <dgm:pt modelId="{3B56F9F8-A802-4D40-85C2-E70A23AA7CD1}">
      <dgm:prSet/>
      <dgm:spPr/>
      <dgm:t>
        <a:bodyPr/>
        <a:lstStyle/>
        <a:p>
          <a:r>
            <a:rPr lang="el-GR" dirty="0"/>
            <a:t>Την αποδοτική κατανάλωση ενέργειας</a:t>
          </a:r>
          <a:endParaRPr lang="en-US" dirty="0"/>
        </a:p>
      </dgm:t>
    </dgm:pt>
    <dgm:pt modelId="{06D05596-3572-4345-B4A2-DC6255D60B83}" type="parTrans" cxnId="{AAE3370E-CDDA-4D9C-8C18-39477CA8EAC2}">
      <dgm:prSet/>
      <dgm:spPr/>
      <dgm:t>
        <a:bodyPr/>
        <a:lstStyle/>
        <a:p>
          <a:endParaRPr lang="en-US"/>
        </a:p>
      </dgm:t>
    </dgm:pt>
    <dgm:pt modelId="{F393FE19-35B4-458E-9F85-58A1BCEBF86B}" type="sibTrans" cxnId="{AAE3370E-CDDA-4D9C-8C18-39477CA8EAC2}">
      <dgm:prSet/>
      <dgm:spPr/>
      <dgm:t>
        <a:bodyPr/>
        <a:lstStyle/>
        <a:p>
          <a:endParaRPr lang="en-US"/>
        </a:p>
      </dgm:t>
    </dgm:pt>
    <dgm:pt modelId="{16D11682-D796-4C40-8F20-5B88002D5E90}">
      <dgm:prSet/>
      <dgm:spPr/>
      <dgm:t>
        <a:bodyPr/>
        <a:lstStyle/>
        <a:p>
          <a:r>
            <a:rPr lang="el-GR" dirty="0"/>
            <a:t>Την υιοθέτηση Συστημάτων Διαχείρισης Ενέργειας</a:t>
          </a:r>
          <a:endParaRPr lang="en-US" dirty="0"/>
        </a:p>
      </dgm:t>
    </dgm:pt>
    <dgm:pt modelId="{5FB46B39-4447-4311-AD4E-D120ED6135D3}" type="parTrans" cxnId="{F9D141A3-08EA-423C-A0EF-0CC31706CCBD}">
      <dgm:prSet/>
      <dgm:spPr/>
      <dgm:t>
        <a:bodyPr/>
        <a:lstStyle/>
        <a:p>
          <a:endParaRPr lang="en-US"/>
        </a:p>
      </dgm:t>
    </dgm:pt>
    <dgm:pt modelId="{2A053EC5-EE96-4D44-AF02-07DF8CD20B59}" type="sibTrans" cxnId="{F9D141A3-08EA-423C-A0EF-0CC31706CCBD}">
      <dgm:prSet/>
      <dgm:spPr/>
      <dgm:t>
        <a:bodyPr/>
        <a:lstStyle/>
        <a:p>
          <a:endParaRPr lang="en-US"/>
        </a:p>
      </dgm:t>
    </dgm:pt>
    <dgm:pt modelId="{88AA9E8F-28F2-4C23-BEBB-BB770C99E0E6}" type="pres">
      <dgm:prSet presAssocID="{5FC75754-974F-4D0D-B739-2BED64A2511A}" presName="vert0" presStyleCnt="0">
        <dgm:presLayoutVars>
          <dgm:dir/>
          <dgm:animOne val="branch"/>
          <dgm:animLvl val="lvl"/>
        </dgm:presLayoutVars>
      </dgm:prSet>
      <dgm:spPr/>
    </dgm:pt>
    <dgm:pt modelId="{0B66A278-265F-42FB-B35E-F6608245D72A}" type="pres">
      <dgm:prSet presAssocID="{87EDBC9D-C038-45EA-BAD1-C35536E259B5}" presName="thickLine" presStyleLbl="alignNode1" presStyleIdx="0" presStyleCnt="4"/>
      <dgm:spPr/>
    </dgm:pt>
    <dgm:pt modelId="{32AF7FC1-2F44-4672-9163-93471A42B205}" type="pres">
      <dgm:prSet presAssocID="{87EDBC9D-C038-45EA-BAD1-C35536E259B5}" presName="horz1" presStyleCnt="0"/>
      <dgm:spPr/>
    </dgm:pt>
    <dgm:pt modelId="{99E91336-3DA6-4610-B65C-E82485FB8F4B}" type="pres">
      <dgm:prSet presAssocID="{87EDBC9D-C038-45EA-BAD1-C35536E259B5}" presName="tx1" presStyleLbl="revTx" presStyleIdx="0" presStyleCnt="4"/>
      <dgm:spPr/>
    </dgm:pt>
    <dgm:pt modelId="{3023D0E1-B07C-4DAE-8267-DE44E542B477}" type="pres">
      <dgm:prSet presAssocID="{87EDBC9D-C038-45EA-BAD1-C35536E259B5}" presName="vert1" presStyleCnt="0"/>
      <dgm:spPr/>
    </dgm:pt>
    <dgm:pt modelId="{B23FAD9D-9DC6-4E17-8956-FCBC2F2F719C}" type="pres">
      <dgm:prSet presAssocID="{483FE851-9A3A-46C6-8CC5-ED5668DF8AAB}" presName="thickLine" presStyleLbl="alignNode1" presStyleIdx="1" presStyleCnt="4"/>
      <dgm:spPr/>
    </dgm:pt>
    <dgm:pt modelId="{3C2B93AC-4914-4B04-AF77-FD5E933B0EF2}" type="pres">
      <dgm:prSet presAssocID="{483FE851-9A3A-46C6-8CC5-ED5668DF8AAB}" presName="horz1" presStyleCnt="0"/>
      <dgm:spPr/>
    </dgm:pt>
    <dgm:pt modelId="{CF675BBB-0220-4142-AA6C-A67AACBA644A}" type="pres">
      <dgm:prSet presAssocID="{483FE851-9A3A-46C6-8CC5-ED5668DF8AAB}" presName="tx1" presStyleLbl="revTx" presStyleIdx="1" presStyleCnt="4"/>
      <dgm:spPr/>
    </dgm:pt>
    <dgm:pt modelId="{C02B4D57-B42B-43F2-BA3F-D7393BF3AC0C}" type="pres">
      <dgm:prSet presAssocID="{483FE851-9A3A-46C6-8CC5-ED5668DF8AAB}" presName="vert1" presStyleCnt="0"/>
      <dgm:spPr/>
    </dgm:pt>
    <dgm:pt modelId="{E517CECE-3157-4214-A61D-68D4A3D963CA}" type="pres">
      <dgm:prSet presAssocID="{3B56F9F8-A802-4D40-85C2-E70A23AA7CD1}" presName="thickLine" presStyleLbl="alignNode1" presStyleIdx="2" presStyleCnt="4"/>
      <dgm:spPr/>
    </dgm:pt>
    <dgm:pt modelId="{CB82525A-7955-47C5-9C57-0AEE0ADD8144}" type="pres">
      <dgm:prSet presAssocID="{3B56F9F8-A802-4D40-85C2-E70A23AA7CD1}" presName="horz1" presStyleCnt="0"/>
      <dgm:spPr/>
    </dgm:pt>
    <dgm:pt modelId="{5FE48750-CBB5-4B45-A3F5-B0FECB2BB854}" type="pres">
      <dgm:prSet presAssocID="{3B56F9F8-A802-4D40-85C2-E70A23AA7CD1}" presName="tx1" presStyleLbl="revTx" presStyleIdx="2" presStyleCnt="4"/>
      <dgm:spPr/>
    </dgm:pt>
    <dgm:pt modelId="{A999987B-B9CB-4498-A030-9B4E7A48DB52}" type="pres">
      <dgm:prSet presAssocID="{3B56F9F8-A802-4D40-85C2-E70A23AA7CD1}" presName="vert1" presStyleCnt="0"/>
      <dgm:spPr/>
    </dgm:pt>
    <dgm:pt modelId="{49034009-90C8-4005-BA4C-4D402CE49989}" type="pres">
      <dgm:prSet presAssocID="{16D11682-D796-4C40-8F20-5B88002D5E90}" presName="thickLine" presStyleLbl="alignNode1" presStyleIdx="3" presStyleCnt="4"/>
      <dgm:spPr/>
    </dgm:pt>
    <dgm:pt modelId="{2ED7ED5C-8A60-4C5C-B986-1AF5BD4B1C71}" type="pres">
      <dgm:prSet presAssocID="{16D11682-D796-4C40-8F20-5B88002D5E90}" presName="horz1" presStyleCnt="0"/>
      <dgm:spPr/>
    </dgm:pt>
    <dgm:pt modelId="{7C2A4C8D-A952-43B9-8433-E8F7359CC4B3}" type="pres">
      <dgm:prSet presAssocID="{16D11682-D796-4C40-8F20-5B88002D5E90}" presName="tx1" presStyleLbl="revTx" presStyleIdx="3" presStyleCnt="4"/>
      <dgm:spPr/>
    </dgm:pt>
    <dgm:pt modelId="{CD91BC7D-7F17-4140-9029-E61BEE80E67A}" type="pres">
      <dgm:prSet presAssocID="{16D11682-D796-4C40-8F20-5B88002D5E90}" presName="vert1" presStyleCnt="0"/>
      <dgm:spPr/>
    </dgm:pt>
  </dgm:ptLst>
  <dgm:cxnLst>
    <dgm:cxn modelId="{AAE3370E-CDDA-4D9C-8C18-39477CA8EAC2}" srcId="{5FC75754-974F-4D0D-B739-2BED64A2511A}" destId="{3B56F9F8-A802-4D40-85C2-E70A23AA7CD1}" srcOrd="2" destOrd="0" parTransId="{06D05596-3572-4345-B4A2-DC6255D60B83}" sibTransId="{F393FE19-35B4-458E-9F85-58A1BCEBF86B}"/>
    <dgm:cxn modelId="{2F37615C-C5B4-4E26-B8C1-0926A69C6084}" type="presOf" srcId="{5FC75754-974F-4D0D-B739-2BED64A2511A}" destId="{88AA9E8F-28F2-4C23-BEBB-BB770C99E0E6}" srcOrd="0" destOrd="0" presId="urn:microsoft.com/office/officeart/2008/layout/LinedList"/>
    <dgm:cxn modelId="{F3286073-75CC-48DF-9DB3-E17CCBA438F9}" type="presOf" srcId="{3B56F9F8-A802-4D40-85C2-E70A23AA7CD1}" destId="{5FE48750-CBB5-4B45-A3F5-B0FECB2BB854}" srcOrd="0" destOrd="0" presId="urn:microsoft.com/office/officeart/2008/layout/LinedList"/>
    <dgm:cxn modelId="{947D9C73-4E7C-4BAE-8760-6812514A9F94}" type="presOf" srcId="{483FE851-9A3A-46C6-8CC5-ED5668DF8AAB}" destId="{CF675BBB-0220-4142-AA6C-A67AACBA644A}" srcOrd="0" destOrd="0" presId="urn:microsoft.com/office/officeart/2008/layout/LinedList"/>
    <dgm:cxn modelId="{F9D141A3-08EA-423C-A0EF-0CC31706CCBD}" srcId="{5FC75754-974F-4D0D-B739-2BED64A2511A}" destId="{16D11682-D796-4C40-8F20-5B88002D5E90}" srcOrd="3" destOrd="0" parTransId="{5FB46B39-4447-4311-AD4E-D120ED6135D3}" sibTransId="{2A053EC5-EE96-4D44-AF02-07DF8CD20B59}"/>
    <dgm:cxn modelId="{43FDA9AE-FA28-4465-97F3-7FC291EA45A4}" type="presOf" srcId="{16D11682-D796-4C40-8F20-5B88002D5E90}" destId="{7C2A4C8D-A952-43B9-8433-E8F7359CC4B3}" srcOrd="0" destOrd="0" presId="urn:microsoft.com/office/officeart/2008/layout/LinedList"/>
    <dgm:cxn modelId="{67D2B2EE-B2F0-4F62-BD7B-737F88D2AE64}" srcId="{5FC75754-974F-4D0D-B739-2BED64A2511A}" destId="{87EDBC9D-C038-45EA-BAD1-C35536E259B5}" srcOrd="0" destOrd="0" parTransId="{1AE8C5CD-BF47-445A-A105-7D672D7B9595}" sibTransId="{57AB86A8-9EEC-4993-B480-AE1D1F3217DD}"/>
    <dgm:cxn modelId="{D4A1DDF3-FE36-4429-ABD9-C7C7EF2A1B36}" srcId="{5FC75754-974F-4D0D-B739-2BED64A2511A}" destId="{483FE851-9A3A-46C6-8CC5-ED5668DF8AAB}" srcOrd="1" destOrd="0" parTransId="{6931FE9F-EEBB-4BAA-92B7-4D9C7FAA2AF5}" sibTransId="{D93EB170-F23D-4023-9054-8954F2B94806}"/>
    <dgm:cxn modelId="{16DD1AFC-7D16-4B3A-B7FD-BE41DA2E081F}" type="presOf" srcId="{87EDBC9D-C038-45EA-BAD1-C35536E259B5}" destId="{99E91336-3DA6-4610-B65C-E82485FB8F4B}" srcOrd="0" destOrd="0" presId="urn:microsoft.com/office/officeart/2008/layout/LinedList"/>
    <dgm:cxn modelId="{EB7EC821-E3BF-429C-BF21-CE5CBD00644C}" type="presParOf" srcId="{88AA9E8F-28F2-4C23-BEBB-BB770C99E0E6}" destId="{0B66A278-265F-42FB-B35E-F6608245D72A}" srcOrd="0" destOrd="0" presId="urn:microsoft.com/office/officeart/2008/layout/LinedList"/>
    <dgm:cxn modelId="{FB7C2D90-6F04-4A0C-A9AB-4C5E2D8606FF}" type="presParOf" srcId="{88AA9E8F-28F2-4C23-BEBB-BB770C99E0E6}" destId="{32AF7FC1-2F44-4672-9163-93471A42B205}" srcOrd="1" destOrd="0" presId="urn:microsoft.com/office/officeart/2008/layout/LinedList"/>
    <dgm:cxn modelId="{ADA952F5-AE36-4B8A-97CC-49DBD4011F93}" type="presParOf" srcId="{32AF7FC1-2F44-4672-9163-93471A42B205}" destId="{99E91336-3DA6-4610-B65C-E82485FB8F4B}" srcOrd="0" destOrd="0" presId="urn:microsoft.com/office/officeart/2008/layout/LinedList"/>
    <dgm:cxn modelId="{0BFE45E1-7881-4B6B-B7FA-382FD76169CE}" type="presParOf" srcId="{32AF7FC1-2F44-4672-9163-93471A42B205}" destId="{3023D0E1-B07C-4DAE-8267-DE44E542B477}" srcOrd="1" destOrd="0" presId="urn:microsoft.com/office/officeart/2008/layout/LinedList"/>
    <dgm:cxn modelId="{F6EA68E8-B075-4F19-887D-39F7B7DB0511}" type="presParOf" srcId="{88AA9E8F-28F2-4C23-BEBB-BB770C99E0E6}" destId="{B23FAD9D-9DC6-4E17-8956-FCBC2F2F719C}" srcOrd="2" destOrd="0" presId="urn:microsoft.com/office/officeart/2008/layout/LinedList"/>
    <dgm:cxn modelId="{3FD850AD-CFA4-4DAE-8E7A-390140F90FAE}" type="presParOf" srcId="{88AA9E8F-28F2-4C23-BEBB-BB770C99E0E6}" destId="{3C2B93AC-4914-4B04-AF77-FD5E933B0EF2}" srcOrd="3" destOrd="0" presId="urn:microsoft.com/office/officeart/2008/layout/LinedList"/>
    <dgm:cxn modelId="{5ED36A5D-F2D4-468A-A058-159D56E7E084}" type="presParOf" srcId="{3C2B93AC-4914-4B04-AF77-FD5E933B0EF2}" destId="{CF675BBB-0220-4142-AA6C-A67AACBA644A}" srcOrd="0" destOrd="0" presId="urn:microsoft.com/office/officeart/2008/layout/LinedList"/>
    <dgm:cxn modelId="{DF05C21E-8E2D-46B3-BF99-00CF14C2B42E}" type="presParOf" srcId="{3C2B93AC-4914-4B04-AF77-FD5E933B0EF2}" destId="{C02B4D57-B42B-43F2-BA3F-D7393BF3AC0C}" srcOrd="1" destOrd="0" presId="urn:microsoft.com/office/officeart/2008/layout/LinedList"/>
    <dgm:cxn modelId="{BC49A07F-F58B-46BC-ADE6-B1AA70DE5250}" type="presParOf" srcId="{88AA9E8F-28F2-4C23-BEBB-BB770C99E0E6}" destId="{E517CECE-3157-4214-A61D-68D4A3D963CA}" srcOrd="4" destOrd="0" presId="urn:microsoft.com/office/officeart/2008/layout/LinedList"/>
    <dgm:cxn modelId="{824497E2-9798-4EA1-B6A9-E2AE600F0D28}" type="presParOf" srcId="{88AA9E8F-28F2-4C23-BEBB-BB770C99E0E6}" destId="{CB82525A-7955-47C5-9C57-0AEE0ADD8144}" srcOrd="5" destOrd="0" presId="urn:microsoft.com/office/officeart/2008/layout/LinedList"/>
    <dgm:cxn modelId="{6EFFF26C-2F75-4B00-817E-6BB28F2597CB}" type="presParOf" srcId="{CB82525A-7955-47C5-9C57-0AEE0ADD8144}" destId="{5FE48750-CBB5-4B45-A3F5-B0FECB2BB854}" srcOrd="0" destOrd="0" presId="urn:microsoft.com/office/officeart/2008/layout/LinedList"/>
    <dgm:cxn modelId="{0D04B8FF-30E2-4399-AC59-06CC15C2AF53}" type="presParOf" srcId="{CB82525A-7955-47C5-9C57-0AEE0ADD8144}" destId="{A999987B-B9CB-4498-A030-9B4E7A48DB52}" srcOrd="1" destOrd="0" presId="urn:microsoft.com/office/officeart/2008/layout/LinedList"/>
    <dgm:cxn modelId="{C4C45B88-43BB-47F7-82DF-A56D8DE2A681}" type="presParOf" srcId="{88AA9E8F-28F2-4C23-BEBB-BB770C99E0E6}" destId="{49034009-90C8-4005-BA4C-4D402CE49989}" srcOrd="6" destOrd="0" presId="urn:microsoft.com/office/officeart/2008/layout/LinedList"/>
    <dgm:cxn modelId="{2EF762F1-E409-4D6B-A157-BEDB096BDEDD}" type="presParOf" srcId="{88AA9E8F-28F2-4C23-BEBB-BB770C99E0E6}" destId="{2ED7ED5C-8A60-4C5C-B986-1AF5BD4B1C71}" srcOrd="7" destOrd="0" presId="urn:microsoft.com/office/officeart/2008/layout/LinedList"/>
    <dgm:cxn modelId="{8595A8F8-B91A-4457-A8DE-73382A17691F}" type="presParOf" srcId="{2ED7ED5C-8A60-4C5C-B986-1AF5BD4B1C71}" destId="{7C2A4C8D-A952-43B9-8433-E8F7359CC4B3}" srcOrd="0" destOrd="0" presId="urn:microsoft.com/office/officeart/2008/layout/LinedList"/>
    <dgm:cxn modelId="{BF995748-8C47-4C1E-A6C3-F779EC6D368D}" type="presParOf" srcId="{2ED7ED5C-8A60-4C5C-B986-1AF5BD4B1C71}" destId="{CD91BC7D-7F17-4140-9029-E61BEE80E6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E8C196-CDAC-485E-8833-32EACE7251A5}"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2E1A48C3-D3EF-455E-BE59-075B6A3074B2}">
      <dgm:prSet/>
      <dgm:spPr/>
      <dgm:t>
        <a:bodyPr/>
        <a:lstStyle/>
        <a:p>
          <a:r>
            <a:rPr lang="el-GR" i="0" baseline="0"/>
            <a:t>Μοντέλα διακυβέρνησης και χρηματοδότησης</a:t>
          </a:r>
          <a:endParaRPr lang="en-US"/>
        </a:p>
      </dgm:t>
    </dgm:pt>
    <dgm:pt modelId="{5CC7004C-FA17-48DB-A2C3-CDB669A74654}" type="parTrans" cxnId="{038FA181-24E8-4F82-BF07-E5AE7E5BE810}">
      <dgm:prSet/>
      <dgm:spPr/>
      <dgm:t>
        <a:bodyPr/>
        <a:lstStyle/>
        <a:p>
          <a:endParaRPr lang="en-US"/>
        </a:p>
      </dgm:t>
    </dgm:pt>
    <dgm:pt modelId="{A7D3AD92-1CA1-4A0E-91AB-0AF80AD78FC5}" type="sibTrans" cxnId="{038FA181-24E8-4F82-BF07-E5AE7E5BE810}">
      <dgm:prSet/>
      <dgm:spPr/>
      <dgm:t>
        <a:bodyPr/>
        <a:lstStyle/>
        <a:p>
          <a:endParaRPr lang="en-US"/>
        </a:p>
      </dgm:t>
    </dgm:pt>
    <dgm:pt modelId="{40C5A6DE-C5B1-4ED3-9896-92884B1533AF}">
      <dgm:prSet/>
      <dgm:spPr/>
      <dgm:t>
        <a:bodyPr/>
        <a:lstStyle/>
        <a:p>
          <a:r>
            <a:rPr lang="el-GR" i="0" baseline="0"/>
            <a:t>Διαχείριση της αλλαγής &amp; καινοτομία</a:t>
          </a:r>
          <a:endParaRPr lang="en-US"/>
        </a:p>
      </dgm:t>
    </dgm:pt>
    <dgm:pt modelId="{02771DB8-7C2E-4BE0-A87E-3382819E9A37}" type="parTrans" cxnId="{794649F8-07B2-4F9D-896F-BE3D24BD75D6}">
      <dgm:prSet/>
      <dgm:spPr/>
      <dgm:t>
        <a:bodyPr/>
        <a:lstStyle/>
        <a:p>
          <a:endParaRPr lang="en-US"/>
        </a:p>
      </dgm:t>
    </dgm:pt>
    <dgm:pt modelId="{AB912CF7-BF68-40D5-B2CC-77E3003E1904}" type="sibTrans" cxnId="{794649F8-07B2-4F9D-896F-BE3D24BD75D6}">
      <dgm:prSet/>
      <dgm:spPr/>
      <dgm:t>
        <a:bodyPr/>
        <a:lstStyle/>
        <a:p>
          <a:endParaRPr lang="en-US"/>
        </a:p>
      </dgm:t>
    </dgm:pt>
    <dgm:pt modelId="{7CA3C20E-DD16-425A-B3CA-A2242D568C13}">
      <dgm:prSet/>
      <dgm:spPr/>
      <dgm:t>
        <a:bodyPr/>
        <a:lstStyle/>
        <a:p>
          <a:r>
            <a:rPr lang="el-GR" i="0" baseline="0"/>
            <a:t>Κοινωνική Αντίδραση</a:t>
          </a:r>
          <a:endParaRPr lang="en-US"/>
        </a:p>
      </dgm:t>
    </dgm:pt>
    <dgm:pt modelId="{5862BFE2-3EEC-42C0-8088-A7FEB2AECF25}" type="parTrans" cxnId="{D8032675-1474-40D1-94F8-EBBFCBE558EF}">
      <dgm:prSet/>
      <dgm:spPr/>
      <dgm:t>
        <a:bodyPr/>
        <a:lstStyle/>
        <a:p>
          <a:endParaRPr lang="en-US"/>
        </a:p>
      </dgm:t>
    </dgm:pt>
    <dgm:pt modelId="{0AC8711B-0957-4819-819E-CABC5661E13E}" type="sibTrans" cxnId="{D8032675-1474-40D1-94F8-EBBFCBE558EF}">
      <dgm:prSet/>
      <dgm:spPr/>
      <dgm:t>
        <a:bodyPr/>
        <a:lstStyle/>
        <a:p>
          <a:endParaRPr lang="en-US"/>
        </a:p>
      </dgm:t>
    </dgm:pt>
    <dgm:pt modelId="{3E538F88-85BB-4667-BD21-6F6AFB97815B}">
      <dgm:prSet/>
      <dgm:spPr/>
      <dgm:t>
        <a:bodyPr/>
        <a:lstStyle/>
        <a:p>
          <a:r>
            <a:rPr lang="el-GR" baseline="0"/>
            <a:t>Η τεχνολογική πρόκληση</a:t>
          </a:r>
          <a:endParaRPr lang="en-US"/>
        </a:p>
      </dgm:t>
    </dgm:pt>
    <dgm:pt modelId="{7CC1DD67-91EF-49BD-9D85-8A17F5B1EDD1}" type="parTrans" cxnId="{737EC038-8819-4B0E-B16A-C8BEA994769B}">
      <dgm:prSet/>
      <dgm:spPr/>
      <dgm:t>
        <a:bodyPr/>
        <a:lstStyle/>
        <a:p>
          <a:endParaRPr lang="en-US"/>
        </a:p>
      </dgm:t>
    </dgm:pt>
    <dgm:pt modelId="{00DB4340-D32E-4732-9FDC-F506055C918A}" type="sibTrans" cxnId="{737EC038-8819-4B0E-B16A-C8BEA994769B}">
      <dgm:prSet/>
      <dgm:spPr/>
      <dgm:t>
        <a:bodyPr/>
        <a:lstStyle/>
        <a:p>
          <a:endParaRPr lang="en-US"/>
        </a:p>
      </dgm:t>
    </dgm:pt>
    <dgm:pt modelId="{DB47C42C-C468-4BF9-A83E-62A12EAE454A}">
      <dgm:prSet/>
      <dgm:spPr/>
      <dgm:t>
        <a:bodyPr/>
        <a:lstStyle/>
        <a:p>
          <a:r>
            <a:rPr lang="el-GR" baseline="0"/>
            <a:t>Το ζήτημα της Κυβερνοασφάλειας</a:t>
          </a:r>
          <a:endParaRPr lang="en-US"/>
        </a:p>
      </dgm:t>
    </dgm:pt>
    <dgm:pt modelId="{1E53347E-631B-444B-9B14-DA55340D6971}" type="parTrans" cxnId="{BFDEBBC5-1CD8-44DF-9A7C-54B10384C673}">
      <dgm:prSet/>
      <dgm:spPr/>
      <dgm:t>
        <a:bodyPr/>
        <a:lstStyle/>
        <a:p>
          <a:endParaRPr lang="en-US"/>
        </a:p>
      </dgm:t>
    </dgm:pt>
    <dgm:pt modelId="{946DB989-CE67-4344-B2EC-7FFA9FCEC69F}" type="sibTrans" cxnId="{BFDEBBC5-1CD8-44DF-9A7C-54B10384C673}">
      <dgm:prSet/>
      <dgm:spPr/>
      <dgm:t>
        <a:bodyPr/>
        <a:lstStyle/>
        <a:p>
          <a:endParaRPr lang="en-US"/>
        </a:p>
      </dgm:t>
    </dgm:pt>
    <dgm:pt modelId="{8D1EB30C-9D22-48A5-9ABE-B80858FBE9E2}">
      <dgm:prSet/>
      <dgm:spPr/>
      <dgm:t>
        <a:bodyPr/>
        <a:lstStyle/>
        <a:p>
          <a:r>
            <a:rPr lang="el-GR" baseline="0"/>
            <a:t>Η ανάγκη συνεργασίας</a:t>
          </a:r>
          <a:endParaRPr lang="en-US"/>
        </a:p>
      </dgm:t>
    </dgm:pt>
    <dgm:pt modelId="{29588FC0-80B7-43F8-9699-C3413FE15A45}" type="parTrans" cxnId="{88D7802E-75C8-47B3-9FA3-C3F73C29A04F}">
      <dgm:prSet/>
      <dgm:spPr/>
      <dgm:t>
        <a:bodyPr/>
        <a:lstStyle/>
        <a:p>
          <a:endParaRPr lang="en-US"/>
        </a:p>
      </dgm:t>
    </dgm:pt>
    <dgm:pt modelId="{B03323C9-FC6D-484D-9727-77201FD4672A}" type="sibTrans" cxnId="{88D7802E-75C8-47B3-9FA3-C3F73C29A04F}">
      <dgm:prSet/>
      <dgm:spPr/>
      <dgm:t>
        <a:bodyPr/>
        <a:lstStyle/>
        <a:p>
          <a:endParaRPr lang="en-US"/>
        </a:p>
      </dgm:t>
    </dgm:pt>
    <dgm:pt modelId="{AB59D30A-924C-45CE-B82F-61809D08ECE0}">
      <dgm:prSet/>
      <dgm:spPr/>
      <dgm:t>
        <a:bodyPr/>
        <a:lstStyle/>
        <a:p>
          <a:r>
            <a:rPr lang="el-GR" baseline="0"/>
            <a:t>Η έλλειψη εξειδικευμένου εργατικού δυναμικού</a:t>
          </a:r>
          <a:endParaRPr lang="en-US"/>
        </a:p>
      </dgm:t>
    </dgm:pt>
    <dgm:pt modelId="{5B589C33-62C6-4024-98C5-44A08309B8B0}" type="parTrans" cxnId="{D77478D0-474E-4F8A-9BA2-E61D17BEE797}">
      <dgm:prSet/>
      <dgm:spPr/>
      <dgm:t>
        <a:bodyPr/>
        <a:lstStyle/>
        <a:p>
          <a:endParaRPr lang="en-US"/>
        </a:p>
      </dgm:t>
    </dgm:pt>
    <dgm:pt modelId="{E946FADB-8405-46CC-BB30-150D63E9BA9A}" type="sibTrans" cxnId="{D77478D0-474E-4F8A-9BA2-E61D17BEE797}">
      <dgm:prSet/>
      <dgm:spPr/>
      <dgm:t>
        <a:bodyPr/>
        <a:lstStyle/>
        <a:p>
          <a:endParaRPr lang="en-US"/>
        </a:p>
      </dgm:t>
    </dgm:pt>
    <dgm:pt modelId="{7CB5234E-6F21-49B9-8C8F-89D22FF60571}" type="pres">
      <dgm:prSet presAssocID="{1AE8C196-CDAC-485E-8833-32EACE7251A5}" presName="diagram" presStyleCnt="0">
        <dgm:presLayoutVars>
          <dgm:dir/>
          <dgm:resizeHandles val="exact"/>
        </dgm:presLayoutVars>
      </dgm:prSet>
      <dgm:spPr/>
    </dgm:pt>
    <dgm:pt modelId="{C485749C-0748-43BF-AF07-B34CA3EBC05E}" type="pres">
      <dgm:prSet presAssocID="{2E1A48C3-D3EF-455E-BE59-075B6A3074B2}" presName="node" presStyleLbl="node1" presStyleIdx="0" presStyleCnt="7">
        <dgm:presLayoutVars>
          <dgm:bulletEnabled val="1"/>
        </dgm:presLayoutVars>
      </dgm:prSet>
      <dgm:spPr/>
    </dgm:pt>
    <dgm:pt modelId="{096C0E28-373E-46EB-892E-769901E31B7D}" type="pres">
      <dgm:prSet presAssocID="{A7D3AD92-1CA1-4A0E-91AB-0AF80AD78FC5}" presName="sibTrans" presStyleCnt="0"/>
      <dgm:spPr/>
    </dgm:pt>
    <dgm:pt modelId="{1BB5F2C6-B6B1-4F9D-8864-7E571EF1A970}" type="pres">
      <dgm:prSet presAssocID="{40C5A6DE-C5B1-4ED3-9896-92884B1533AF}" presName="node" presStyleLbl="node1" presStyleIdx="1" presStyleCnt="7">
        <dgm:presLayoutVars>
          <dgm:bulletEnabled val="1"/>
        </dgm:presLayoutVars>
      </dgm:prSet>
      <dgm:spPr/>
    </dgm:pt>
    <dgm:pt modelId="{17681C89-2108-478A-A9F2-2A54083793D2}" type="pres">
      <dgm:prSet presAssocID="{AB912CF7-BF68-40D5-B2CC-77E3003E1904}" presName="sibTrans" presStyleCnt="0"/>
      <dgm:spPr/>
    </dgm:pt>
    <dgm:pt modelId="{5831F550-3620-4AE0-BDCB-4FB5424C301D}" type="pres">
      <dgm:prSet presAssocID="{7CA3C20E-DD16-425A-B3CA-A2242D568C13}" presName="node" presStyleLbl="node1" presStyleIdx="2" presStyleCnt="7">
        <dgm:presLayoutVars>
          <dgm:bulletEnabled val="1"/>
        </dgm:presLayoutVars>
      </dgm:prSet>
      <dgm:spPr/>
    </dgm:pt>
    <dgm:pt modelId="{EAC3D8AD-B838-476B-8BEE-E9A0FB7C0613}" type="pres">
      <dgm:prSet presAssocID="{0AC8711B-0957-4819-819E-CABC5661E13E}" presName="sibTrans" presStyleCnt="0"/>
      <dgm:spPr/>
    </dgm:pt>
    <dgm:pt modelId="{5042BA67-59EF-4FCC-B38D-18CB226D29E2}" type="pres">
      <dgm:prSet presAssocID="{3E538F88-85BB-4667-BD21-6F6AFB97815B}" presName="node" presStyleLbl="node1" presStyleIdx="3" presStyleCnt="7">
        <dgm:presLayoutVars>
          <dgm:bulletEnabled val="1"/>
        </dgm:presLayoutVars>
      </dgm:prSet>
      <dgm:spPr/>
    </dgm:pt>
    <dgm:pt modelId="{FF8209D5-8080-401F-8B52-53679A07A956}" type="pres">
      <dgm:prSet presAssocID="{00DB4340-D32E-4732-9FDC-F506055C918A}" presName="sibTrans" presStyleCnt="0"/>
      <dgm:spPr/>
    </dgm:pt>
    <dgm:pt modelId="{BFA77E58-767C-416C-89A5-220D2049116E}" type="pres">
      <dgm:prSet presAssocID="{DB47C42C-C468-4BF9-A83E-62A12EAE454A}" presName="node" presStyleLbl="node1" presStyleIdx="4" presStyleCnt="7">
        <dgm:presLayoutVars>
          <dgm:bulletEnabled val="1"/>
        </dgm:presLayoutVars>
      </dgm:prSet>
      <dgm:spPr/>
    </dgm:pt>
    <dgm:pt modelId="{8E40B96B-F27E-4C2C-8B26-E6D62369726B}" type="pres">
      <dgm:prSet presAssocID="{946DB989-CE67-4344-B2EC-7FFA9FCEC69F}" presName="sibTrans" presStyleCnt="0"/>
      <dgm:spPr/>
    </dgm:pt>
    <dgm:pt modelId="{FB3C2198-692C-40C5-B606-F38EDB5A1D8A}" type="pres">
      <dgm:prSet presAssocID="{8D1EB30C-9D22-48A5-9ABE-B80858FBE9E2}" presName="node" presStyleLbl="node1" presStyleIdx="5" presStyleCnt="7">
        <dgm:presLayoutVars>
          <dgm:bulletEnabled val="1"/>
        </dgm:presLayoutVars>
      </dgm:prSet>
      <dgm:spPr/>
    </dgm:pt>
    <dgm:pt modelId="{C0CCF525-44D3-44C6-8F39-22C5E6A06D6A}" type="pres">
      <dgm:prSet presAssocID="{B03323C9-FC6D-484D-9727-77201FD4672A}" presName="sibTrans" presStyleCnt="0"/>
      <dgm:spPr/>
    </dgm:pt>
    <dgm:pt modelId="{F718AAA2-3CA8-4218-B2AF-794775EB8851}" type="pres">
      <dgm:prSet presAssocID="{AB59D30A-924C-45CE-B82F-61809D08ECE0}" presName="node" presStyleLbl="node1" presStyleIdx="6" presStyleCnt="7">
        <dgm:presLayoutVars>
          <dgm:bulletEnabled val="1"/>
        </dgm:presLayoutVars>
      </dgm:prSet>
      <dgm:spPr/>
    </dgm:pt>
  </dgm:ptLst>
  <dgm:cxnLst>
    <dgm:cxn modelId="{2576F709-81AB-4444-BE45-10EB4D1E150C}" type="presOf" srcId="{8D1EB30C-9D22-48A5-9ABE-B80858FBE9E2}" destId="{FB3C2198-692C-40C5-B606-F38EDB5A1D8A}" srcOrd="0" destOrd="0" presId="urn:microsoft.com/office/officeart/2005/8/layout/default"/>
    <dgm:cxn modelId="{BF26781A-4C4C-4ADB-AFDA-ACB1B1118340}" type="presOf" srcId="{1AE8C196-CDAC-485E-8833-32EACE7251A5}" destId="{7CB5234E-6F21-49B9-8C8F-89D22FF60571}" srcOrd="0" destOrd="0" presId="urn:microsoft.com/office/officeart/2005/8/layout/default"/>
    <dgm:cxn modelId="{88D7802E-75C8-47B3-9FA3-C3F73C29A04F}" srcId="{1AE8C196-CDAC-485E-8833-32EACE7251A5}" destId="{8D1EB30C-9D22-48A5-9ABE-B80858FBE9E2}" srcOrd="5" destOrd="0" parTransId="{29588FC0-80B7-43F8-9699-C3413FE15A45}" sibTransId="{B03323C9-FC6D-484D-9727-77201FD4672A}"/>
    <dgm:cxn modelId="{4564C02F-8A54-43C8-9324-F918EB608CB0}" type="presOf" srcId="{40C5A6DE-C5B1-4ED3-9896-92884B1533AF}" destId="{1BB5F2C6-B6B1-4F9D-8864-7E571EF1A970}" srcOrd="0" destOrd="0" presId="urn:microsoft.com/office/officeart/2005/8/layout/default"/>
    <dgm:cxn modelId="{737EC038-8819-4B0E-B16A-C8BEA994769B}" srcId="{1AE8C196-CDAC-485E-8833-32EACE7251A5}" destId="{3E538F88-85BB-4667-BD21-6F6AFB97815B}" srcOrd="3" destOrd="0" parTransId="{7CC1DD67-91EF-49BD-9D85-8A17F5B1EDD1}" sibTransId="{00DB4340-D32E-4732-9FDC-F506055C918A}"/>
    <dgm:cxn modelId="{D8032675-1474-40D1-94F8-EBBFCBE558EF}" srcId="{1AE8C196-CDAC-485E-8833-32EACE7251A5}" destId="{7CA3C20E-DD16-425A-B3CA-A2242D568C13}" srcOrd="2" destOrd="0" parTransId="{5862BFE2-3EEC-42C0-8088-A7FEB2AECF25}" sibTransId="{0AC8711B-0957-4819-819E-CABC5661E13E}"/>
    <dgm:cxn modelId="{038FA181-24E8-4F82-BF07-E5AE7E5BE810}" srcId="{1AE8C196-CDAC-485E-8833-32EACE7251A5}" destId="{2E1A48C3-D3EF-455E-BE59-075B6A3074B2}" srcOrd="0" destOrd="0" parTransId="{5CC7004C-FA17-48DB-A2C3-CDB669A74654}" sibTransId="{A7D3AD92-1CA1-4A0E-91AB-0AF80AD78FC5}"/>
    <dgm:cxn modelId="{56C02A8C-E6D1-4CAD-8A30-4798B7D9D972}" type="presOf" srcId="{DB47C42C-C468-4BF9-A83E-62A12EAE454A}" destId="{BFA77E58-767C-416C-89A5-220D2049116E}" srcOrd="0" destOrd="0" presId="urn:microsoft.com/office/officeart/2005/8/layout/default"/>
    <dgm:cxn modelId="{C1AEB298-40D4-4D74-B170-EAE756704FD0}" type="presOf" srcId="{2E1A48C3-D3EF-455E-BE59-075B6A3074B2}" destId="{C485749C-0748-43BF-AF07-B34CA3EBC05E}" srcOrd="0" destOrd="0" presId="urn:microsoft.com/office/officeart/2005/8/layout/default"/>
    <dgm:cxn modelId="{275051A1-0812-4359-985E-5B3DC220C6F2}" type="presOf" srcId="{7CA3C20E-DD16-425A-B3CA-A2242D568C13}" destId="{5831F550-3620-4AE0-BDCB-4FB5424C301D}" srcOrd="0" destOrd="0" presId="urn:microsoft.com/office/officeart/2005/8/layout/default"/>
    <dgm:cxn modelId="{15F9F6B8-E8A4-4B17-93AC-7D3FDFCB0579}" type="presOf" srcId="{AB59D30A-924C-45CE-B82F-61809D08ECE0}" destId="{F718AAA2-3CA8-4218-B2AF-794775EB8851}" srcOrd="0" destOrd="0" presId="urn:microsoft.com/office/officeart/2005/8/layout/default"/>
    <dgm:cxn modelId="{BFDEBBC5-1CD8-44DF-9A7C-54B10384C673}" srcId="{1AE8C196-CDAC-485E-8833-32EACE7251A5}" destId="{DB47C42C-C468-4BF9-A83E-62A12EAE454A}" srcOrd="4" destOrd="0" parTransId="{1E53347E-631B-444B-9B14-DA55340D6971}" sibTransId="{946DB989-CE67-4344-B2EC-7FFA9FCEC69F}"/>
    <dgm:cxn modelId="{D77478D0-474E-4F8A-9BA2-E61D17BEE797}" srcId="{1AE8C196-CDAC-485E-8833-32EACE7251A5}" destId="{AB59D30A-924C-45CE-B82F-61809D08ECE0}" srcOrd="6" destOrd="0" parTransId="{5B589C33-62C6-4024-98C5-44A08309B8B0}" sibTransId="{E946FADB-8405-46CC-BB30-150D63E9BA9A}"/>
    <dgm:cxn modelId="{794649F8-07B2-4F9D-896F-BE3D24BD75D6}" srcId="{1AE8C196-CDAC-485E-8833-32EACE7251A5}" destId="{40C5A6DE-C5B1-4ED3-9896-92884B1533AF}" srcOrd="1" destOrd="0" parTransId="{02771DB8-7C2E-4BE0-A87E-3382819E9A37}" sibTransId="{AB912CF7-BF68-40D5-B2CC-77E3003E1904}"/>
    <dgm:cxn modelId="{76F970FA-08B8-4B77-84E0-04A2D2BCB006}" type="presOf" srcId="{3E538F88-85BB-4667-BD21-6F6AFB97815B}" destId="{5042BA67-59EF-4FCC-B38D-18CB226D29E2}" srcOrd="0" destOrd="0" presId="urn:microsoft.com/office/officeart/2005/8/layout/default"/>
    <dgm:cxn modelId="{A15E6AD8-B102-4398-A29A-BC4882A9E5DC}" type="presParOf" srcId="{7CB5234E-6F21-49B9-8C8F-89D22FF60571}" destId="{C485749C-0748-43BF-AF07-B34CA3EBC05E}" srcOrd="0" destOrd="0" presId="urn:microsoft.com/office/officeart/2005/8/layout/default"/>
    <dgm:cxn modelId="{0525B78E-CB03-4722-B0F4-F20C64931470}" type="presParOf" srcId="{7CB5234E-6F21-49B9-8C8F-89D22FF60571}" destId="{096C0E28-373E-46EB-892E-769901E31B7D}" srcOrd="1" destOrd="0" presId="urn:microsoft.com/office/officeart/2005/8/layout/default"/>
    <dgm:cxn modelId="{23C016E7-4A64-4AB1-82B5-C0E0C9AA8B2A}" type="presParOf" srcId="{7CB5234E-6F21-49B9-8C8F-89D22FF60571}" destId="{1BB5F2C6-B6B1-4F9D-8864-7E571EF1A970}" srcOrd="2" destOrd="0" presId="urn:microsoft.com/office/officeart/2005/8/layout/default"/>
    <dgm:cxn modelId="{F6582669-095B-4235-9E68-62A00011A48D}" type="presParOf" srcId="{7CB5234E-6F21-49B9-8C8F-89D22FF60571}" destId="{17681C89-2108-478A-A9F2-2A54083793D2}" srcOrd="3" destOrd="0" presId="urn:microsoft.com/office/officeart/2005/8/layout/default"/>
    <dgm:cxn modelId="{9E79FBD4-5BAA-4E38-85F3-50E60CD69560}" type="presParOf" srcId="{7CB5234E-6F21-49B9-8C8F-89D22FF60571}" destId="{5831F550-3620-4AE0-BDCB-4FB5424C301D}" srcOrd="4" destOrd="0" presId="urn:microsoft.com/office/officeart/2005/8/layout/default"/>
    <dgm:cxn modelId="{0223C4A5-283C-403E-8164-7738C2812958}" type="presParOf" srcId="{7CB5234E-6F21-49B9-8C8F-89D22FF60571}" destId="{EAC3D8AD-B838-476B-8BEE-E9A0FB7C0613}" srcOrd="5" destOrd="0" presId="urn:microsoft.com/office/officeart/2005/8/layout/default"/>
    <dgm:cxn modelId="{0AA2CBDB-58C8-42E3-85AB-18FDCBA7189A}" type="presParOf" srcId="{7CB5234E-6F21-49B9-8C8F-89D22FF60571}" destId="{5042BA67-59EF-4FCC-B38D-18CB226D29E2}" srcOrd="6" destOrd="0" presId="urn:microsoft.com/office/officeart/2005/8/layout/default"/>
    <dgm:cxn modelId="{45A9DBFC-20D9-42C3-AE14-5E46A46A93A2}" type="presParOf" srcId="{7CB5234E-6F21-49B9-8C8F-89D22FF60571}" destId="{FF8209D5-8080-401F-8B52-53679A07A956}" srcOrd="7" destOrd="0" presId="urn:microsoft.com/office/officeart/2005/8/layout/default"/>
    <dgm:cxn modelId="{0AAAFF07-F3D3-4CBD-B0D2-C063474E629E}" type="presParOf" srcId="{7CB5234E-6F21-49B9-8C8F-89D22FF60571}" destId="{BFA77E58-767C-416C-89A5-220D2049116E}" srcOrd="8" destOrd="0" presId="urn:microsoft.com/office/officeart/2005/8/layout/default"/>
    <dgm:cxn modelId="{F236BAA9-8ACB-4E37-9CB1-C69C84021F1A}" type="presParOf" srcId="{7CB5234E-6F21-49B9-8C8F-89D22FF60571}" destId="{8E40B96B-F27E-4C2C-8B26-E6D62369726B}" srcOrd="9" destOrd="0" presId="urn:microsoft.com/office/officeart/2005/8/layout/default"/>
    <dgm:cxn modelId="{B5E867AB-25B5-47F6-8952-553377171D8C}" type="presParOf" srcId="{7CB5234E-6F21-49B9-8C8F-89D22FF60571}" destId="{FB3C2198-692C-40C5-B606-F38EDB5A1D8A}" srcOrd="10" destOrd="0" presId="urn:microsoft.com/office/officeart/2005/8/layout/default"/>
    <dgm:cxn modelId="{C90E97ED-C6CC-475A-9C5E-D21292882374}" type="presParOf" srcId="{7CB5234E-6F21-49B9-8C8F-89D22FF60571}" destId="{C0CCF525-44D3-44C6-8F39-22C5E6A06D6A}" srcOrd="11" destOrd="0" presId="urn:microsoft.com/office/officeart/2005/8/layout/default"/>
    <dgm:cxn modelId="{44210AFA-58FC-4E11-9AC2-7C2B193B8463}" type="presParOf" srcId="{7CB5234E-6F21-49B9-8C8F-89D22FF60571}" destId="{F718AAA2-3CA8-4218-B2AF-794775EB8851}"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D0655D-E31A-4996-B3B3-4F35E4443F7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7A0CBD6-ACB4-4EE8-B92D-6F7FA05EF6C4}">
      <dgm:prSet/>
      <dgm:spPr/>
      <dgm:t>
        <a:bodyPr/>
        <a:lstStyle/>
        <a:p>
          <a:r>
            <a:rPr lang="el-GR" b="0" i="0" baseline="0" dirty="0"/>
            <a:t>Ένα “Smart </a:t>
          </a:r>
          <a:r>
            <a:rPr lang="el-GR" b="0" i="0" baseline="0" dirty="0" err="1"/>
            <a:t>Port</a:t>
          </a:r>
          <a:r>
            <a:rPr lang="el-GR" b="0" i="0" baseline="0" dirty="0"/>
            <a:t>” αξιοποιεί πλήρως τη δυναμική των σύγχρονων ψηφιακών τεχνολογιών αποδίδοντας μεγάλη έμφαση στη διαφάνεια, στη βιωσιμότητα, στην προστασία του περιβάλλοντος, αλλά και στην οικοδόμηση μιας αρμονικής σχέσης με την κοινότητα που το περιβάλλει</a:t>
          </a:r>
          <a:endParaRPr lang="en-US" dirty="0"/>
        </a:p>
      </dgm:t>
    </dgm:pt>
    <dgm:pt modelId="{F439C8E3-9721-4264-8751-7E8DBCFAB0D6}" type="parTrans" cxnId="{FF4A165C-49E2-434D-93A1-594B9F145EB7}">
      <dgm:prSet/>
      <dgm:spPr/>
      <dgm:t>
        <a:bodyPr/>
        <a:lstStyle/>
        <a:p>
          <a:endParaRPr lang="en-US"/>
        </a:p>
      </dgm:t>
    </dgm:pt>
    <dgm:pt modelId="{577A8862-61D9-445F-BA4A-D832F924D2B0}" type="sibTrans" cxnId="{FF4A165C-49E2-434D-93A1-594B9F145EB7}">
      <dgm:prSet/>
      <dgm:spPr/>
      <dgm:t>
        <a:bodyPr/>
        <a:lstStyle/>
        <a:p>
          <a:endParaRPr lang="en-US"/>
        </a:p>
      </dgm:t>
    </dgm:pt>
    <dgm:pt modelId="{A2CF68FC-DD7C-44A5-934A-BF05C8442D92}">
      <dgm:prSet/>
      <dgm:spPr/>
      <dgm:t>
        <a:bodyPr/>
        <a:lstStyle/>
        <a:p>
          <a:r>
            <a:rPr lang="el-GR" i="0" baseline="0" dirty="0"/>
            <a:t>Γίνεται σαφές ότι ο λιμένας που θα επιβιώσει μέσα σε ένα σύγχρονο, απαιτητικό και ανταγωνιστικό περιβάλλον δεν είναι ο μεγαλύτερος αλλά ο “εξυπνότερος”</a:t>
          </a:r>
          <a:endParaRPr lang="en-US" dirty="0"/>
        </a:p>
      </dgm:t>
    </dgm:pt>
    <dgm:pt modelId="{A5A15D71-7180-49A4-9711-3ABA021BA844}" type="parTrans" cxnId="{4A7E1557-7195-4FFA-BD12-2DD82F660809}">
      <dgm:prSet/>
      <dgm:spPr/>
      <dgm:t>
        <a:bodyPr/>
        <a:lstStyle/>
        <a:p>
          <a:endParaRPr lang="en-US"/>
        </a:p>
      </dgm:t>
    </dgm:pt>
    <dgm:pt modelId="{472C7BB1-F683-40F6-B442-409EBF12ACCD}" type="sibTrans" cxnId="{4A7E1557-7195-4FFA-BD12-2DD82F660809}">
      <dgm:prSet/>
      <dgm:spPr/>
      <dgm:t>
        <a:bodyPr/>
        <a:lstStyle/>
        <a:p>
          <a:endParaRPr lang="en-US"/>
        </a:p>
      </dgm:t>
    </dgm:pt>
    <dgm:pt modelId="{E9615BE8-96DF-4EFA-8655-AE93C59B9340}" type="pres">
      <dgm:prSet presAssocID="{A4D0655D-E31A-4996-B3B3-4F35E4443F7D}" presName="hierChild1" presStyleCnt="0">
        <dgm:presLayoutVars>
          <dgm:chPref val="1"/>
          <dgm:dir/>
          <dgm:animOne val="branch"/>
          <dgm:animLvl val="lvl"/>
          <dgm:resizeHandles/>
        </dgm:presLayoutVars>
      </dgm:prSet>
      <dgm:spPr/>
    </dgm:pt>
    <dgm:pt modelId="{038F8E19-A3E6-407C-B1EA-6D78D593B96F}" type="pres">
      <dgm:prSet presAssocID="{B7A0CBD6-ACB4-4EE8-B92D-6F7FA05EF6C4}" presName="hierRoot1" presStyleCnt="0"/>
      <dgm:spPr/>
    </dgm:pt>
    <dgm:pt modelId="{9E253930-FE00-4E65-BF6C-7F12F79887E5}" type="pres">
      <dgm:prSet presAssocID="{B7A0CBD6-ACB4-4EE8-B92D-6F7FA05EF6C4}" presName="composite" presStyleCnt="0"/>
      <dgm:spPr/>
    </dgm:pt>
    <dgm:pt modelId="{E76BEA97-577A-4436-82C9-E9C16A463284}" type="pres">
      <dgm:prSet presAssocID="{B7A0CBD6-ACB4-4EE8-B92D-6F7FA05EF6C4}" presName="background" presStyleLbl="node0" presStyleIdx="0" presStyleCnt="2"/>
      <dgm:spPr/>
    </dgm:pt>
    <dgm:pt modelId="{CD754A6E-4B6B-440D-A6B7-1B152E1E207C}" type="pres">
      <dgm:prSet presAssocID="{B7A0CBD6-ACB4-4EE8-B92D-6F7FA05EF6C4}" presName="text" presStyleLbl="fgAcc0" presStyleIdx="0" presStyleCnt="2">
        <dgm:presLayoutVars>
          <dgm:chPref val="3"/>
        </dgm:presLayoutVars>
      </dgm:prSet>
      <dgm:spPr/>
    </dgm:pt>
    <dgm:pt modelId="{D5730F18-B152-4074-AC1C-AD34A1B8C54E}" type="pres">
      <dgm:prSet presAssocID="{B7A0CBD6-ACB4-4EE8-B92D-6F7FA05EF6C4}" presName="hierChild2" presStyleCnt="0"/>
      <dgm:spPr/>
    </dgm:pt>
    <dgm:pt modelId="{FA5812CA-E9A0-4BC3-884F-DB2CAE5736EA}" type="pres">
      <dgm:prSet presAssocID="{A2CF68FC-DD7C-44A5-934A-BF05C8442D92}" presName="hierRoot1" presStyleCnt="0"/>
      <dgm:spPr/>
    </dgm:pt>
    <dgm:pt modelId="{B2A63504-0CB1-4701-BB37-B701EF3541F6}" type="pres">
      <dgm:prSet presAssocID="{A2CF68FC-DD7C-44A5-934A-BF05C8442D92}" presName="composite" presStyleCnt="0"/>
      <dgm:spPr/>
    </dgm:pt>
    <dgm:pt modelId="{AB46C8B0-3E6F-4522-A480-70FC750BE236}" type="pres">
      <dgm:prSet presAssocID="{A2CF68FC-DD7C-44A5-934A-BF05C8442D92}" presName="background" presStyleLbl="node0" presStyleIdx="1" presStyleCnt="2"/>
      <dgm:spPr/>
    </dgm:pt>
    <dgm:pt modelId="{88F4A259-193B-4D6B-A856-353034329FF7}" type="pres">
      <dgm:prSet presAssocID="{A2CF68FC-DD7C-44A5-934A-BF05C8442D92}" presName="text" presStyleLbl="fgAcc0" presStyleIdx="1" presStyleCnt="2">
        <dgm:presLayoutVars>
          <dgm:chPref val="3"/>
        </dgm:presLayoutVars>
      </dgm:prSet>
      <dgm:spPr/>
    </dgm:pt>
    <dgm:pt modelId="{46F62FFA-74F1-42BB-ACD9-6483CD617AD5}" type="pres">
      <dgm:prSet presAssocID="{A2CF68FC-DD7C-44A5-934A-BF05C8442D92}" presName="hierChild2" presStyleCnt="0"/>
      <dgm:spPr/>
    </dgm:pt>
  </dgm:ptLst>
  <dgm:cxnLst>
    <dgm:cxn modelId="{FF4A165C-49E2-434D-93A1-594B9F145EB7}" srcId="{A4D0655D-E31A-4996-B3B3-4F35E4443F7D}" destId="{B7A0CBD6-ACB4-4EE8-B92D-6F7FA05EF6C4}" srcOrd="0" destOrd="0" parTransId="{F439C8E3-9721-4264-8751-7E8DBCFAB0D6}" sibTransId="{577A8862-61D9-445F-BA4A-D832F924D2B0}"/>
    <dgm:cxn modelId="{A0B2805C-F443-4EF9-899C-878DB8FF0C81}" type="presOf" srcId="{A4D0655D-E31A-4996-B3B3-4F35E4443F7D}" destId="{E9615BE8-96DF-4EFA-8655-AE93C59B9340}" srcOrd="0" destOrd="0" presId="urn:microsoft.com/office/officeart/2005/8/layout/hierarchy1"/>
    <dgm:cxn modelId="{A7825464-E995-407E-890D-1EC845456E95}" type="presOf" srcId="{A2CF68FC-DD7C-44A5-934A-BF05C8442D92}" destId="{88F4A259-193B-4D6B-A856-353034329FF7}" srcOrd="0" destOrd="0" presId="urn:microsoft.com/office/officeart/2005/8/layout/hierarchy1"/>
    <dgm:cxn modelId="{4A7E1557-7195-4FFA-BD12-2DD82F660809}" srcId="{A4D0655D-E31A-4996-B3B3-4F35E4443F7D}" destId="{A2CF68FC-DD7C-44A5-934A-BF05C8442D92}" srcOrd="1" destOrd="0" parTransId="{A5A15D71-7180-49A4-9711-3ABA021BA844}" sibTransId="{472C7BB1-F683-40F6-B442-409EBF12ACCD}"/>
    <dgm:cxn modelId="{11231B7A-A18B-45E7-B7CE-C6D8E8E0813A}" type="presOf" srcId="{B7A0CBD6-ACB4-4EE8-B92D-6F7FA05EF6C4}" destId="{CD754A6E-4B6B-440D-A6B7-1B152E1E207C}" srcOrd="0" destOrd="0" presId="urn:microsoft.com/office/officeart/2005/8/layout/hierarchy1"/>
    <dgm:cxn modelId="{D02678A0-5BB4-4B54-A668-2153BDF71314}" type="presParOf" srcId="{E9615BE8-96DF-4EFA-8655-AE93C59B9340}" destId="{038F8E19-A3E6-407C-B1EA-6D78D593B96F}" srcOrd="0" destOrd="0" presId="urn:microsoft.com/office/officeart/2005/8/layout/hierarchy1"/>
    <dgm:cxn modelId="{8C730F40-8D91-4CA8-8280-A22489E010B9}" type="presParOf" srcId="{038F8E19-A3E6-407C-B1EA-6D78D593B96F}" destId="{9E253930-FE00-4E65-BF6C-7F12F79887E5}" srcOrd="0" destOrd="0" presId="urn:microsoft.com/office/officeart/2005/8/layout/hierarchy1"/>
    <dgm:cxn modelId="{464C9669-9CF5-46DF-87CA-210B63B0C606}" type="presParOf" srcId="{9E253930-FE00-4E65-BF6C-7F12F79887E5}" destId="{E76BEA97-577A-4436-82C9-E9C16A463284}" srcOrd="0" destOrd="0" presId="urn:microsoft.com/office/officeart/2005/8/layout/hierarchy1"/>
    <dgm:cxn modelId="{7C932FB4-CBD2-4015-8820-70586A7BFD2A}" type="presParOf" srcId="{9E253930-FE00-4E65-BF6C-7F12F79887E5}" destId="{CD754A6E-4B6B-440D-A6B7-1B152E1E207C}" srcOrd="1" destOrd="0" presId="urn:microsoft.com/office/officeart/2005/8/layout/hierarchy1"/>
    <dgm:cxn modelId="{DA19B376-A117-4073-A473-FDE1EE503FE6}" type="presParOf" srcId="{038F8E19-A3E6-407C-B1EA-6D78D593B96F}" destId="{D5730F18-B152-4074-AC1C-AD34A1B8C54E}" srcOrd="1" destOrd="0" presId="urn:microsoft.com/office/officeart/2005/8/layout/hierarchy1"/>
    <dgm:cxn modelId="{1B1F28F0-0B18-44BC-88E1-7BF987E9AF28}" type="presParOf" srcId="{E9615BE8-96DF-4EFA-8655-AE93C59B9340}" destId="{FA5812CA-E9A0-4BC3-884F-DB2CAE5736EA}" srcOrd="1" destOrd="0" presId="urn:microsoft.com/office/officeart/2005/8/layout/hierarchy1"/>
    <dgm:cxn modelId="{EFF59E1C-A736-41A5-ACFC-583230A23C95}" type="presParOf" srcId="{FA5812CA-E9A0-4BC3-884F-DB2CAE5736EA}" destId="{B2A63504-0CB1-4701-BB37-B701EF3541F6}" srcOrd="0" destOrd="0" presId="urn:microsoft.com/office/officeart/2005/8/layout/hierarchy1"/>
    <dgm:cxn modelId="{97E3ACC4-1D15-4FDE-8986-55F8704BF7BA}" type="presParOf" srcId="{B2A63504-0CB1-4701-BB37-B701EF3541F6}" destId="{AB46C8B0-3E6F-4522-A480-70FC750BE236}" srcOrd="0" destOrd="0" presId="urn:microsoft.com/office/officeart/2005/8/layout/hierarchy1"/>
    <dgm:cxn modelId="{1EEC9571-D620-4358-90BA-225E5FEC8D08}" type="presParOf" srcId="{B2A63504-0CB1-4701-BB37-B701EF3541F6}" destId="{88F4A259-193B-4D6B-A856-353034329FF7}" srcOrd="1" destOrd="0" presId="urn:microsoft.com/office/officeart/2005/8/layout/hierarchy1"/>
    <dgm:cxn modelId="{EC52ED2D-60C0-460C-AAD5-8ABE075ADC0A}" type="presParOf" srcId="{FA5812CA-E9A0-4BC3-884F-DB2CAE5736EA}" destId="{46F62FFA-74F1-42BB-ACD9-6483CD617AD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A5AC5-8C36-4C43-95A8-5EE51A00DA0C}">
      <dsp:nvSpPr>
        <dsp:cNvPr id="0" name=""/>
        <dsp:cNvSpPr/>
      </dsp:nvSpPr>
      <dsp:spPr>
        <a:xfrm>
          <a:off x="1288" y="285370"/>
          <a:ext cx="4521257" cy="31491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888363-E5DD-4D84-8C7B-81F1B7B4CD60}">
      <dsp:nvSpPr>
        <dsp:cNvPr id="0" name=""/>
        <dsp:cNvSpPr/>
      </dsp:nvSpPr>
      <dsp:spPr>
        <a:xfrm>
          <a:off x="503650" y="762613"/>
          <a:ext cx="4521257" cy="31491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Τ</a:t>
          </a:r>
          <a:r>
            <a:rPr lang="el-GR" sz="2300" b="0" i="0" kern="1200" baseline="0" dirty="0"/>
            <a:t>ο λιμάνι που εφαρμόζει τεχνολογίες όπως Internet of </a:t>
          </a:r>
          <a:r>
            <a:rPr lang="el-GR" sz="2300" b="0" i="0" kern="1200" baseline="0" dirty="0" err="1"/>
            <a:t>Things</a:t>
          </a:r>
          <a:r>
            <a:rPr lang="el-GR" sz="2300" b="0" i="0" kern="1200" baseline="0" dirty="0"/>
            <a:t> (</a:t>
          </a:r>
          <a:r>
            <a:rPr lang="el-GR" sz="2300" b="0" i="0" kern="1200" baseline="0" dirty="0" err="1"/>
            <a:t>IoT</a:t>
          </a:r>
          <a:r>
            <a:rPr lang="el-GR" sz="2300" b="0" i="0" kern="1200" baseline="0" dirty="0"/>
            <a:t>), </a:t>
          </a:r>
          <a:r>
            <a:rPr lang="en-US" sz="2300" b="0" i="0" kern="1200" baseline="0" dirty="0"/>
            <a:t>Artificial Intelligence (AI), Blockchain </a:t>
          </a:r>
          <a:r>
            <a:rPr lang="el-GR" sz="2300" b="0" i="0" kern="1200" baseline="0" dirty="0"/>
            <a:t>και </a:t>
          </a:r>
          <a:r>
            <a:rPr lang="en-US" sz="2300" b="0" i="0" kern="1200" baseline="0" dirty="0"/>
            <a:t>Big Data </a:t>
          </a:r>
          <a:r>
            <a:rPr lang="el-GR" sz="2300" b="0" i="0" kern="1200" baseline="0" dirty="0"/>
            <a:t>προκειμένου να γίνει περισσότερο αποτελεσματικό και ικανό να χειρίζεται μεγαλύτερους όγκους εμπορευμάτων</a:t>
          </a:r>
          <a:endParaRPr lang="en-US" sz="2300" kern="1200" dirty="0"/>
        </a:p>
      </dsp:txBody>
      <dsp:txXfrm>
        <a:off x="595884" y="854847"/>
        <a:ext cx="4336789" cy="2964643"/>
      </dsp:txXfrm>
    </dsp:sp>
    <dsp:sp modelId="{C6EEC182-4D8F-4B7D-9ED7-0038656BE57E}">
      <dsp:nvSpPr>
        <dsp:cNvPr id="0" name=""/>
        <dsp:cNvSpPr/>
      </dsp:nvSpPr>
      <dsp:spPr>
        <a:xfrm>
          <a:off x="5527268" y="285370"/>
          <a:ext cx="4521257" cy="31300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8063F3-D185-410E-BD3E-5F0BEA0EB852}">
      <dsp:nvSpPr>
        <dsp:cNvPr id="0" name=""/>
        <dsp:cNvSpPr/>
      </dsp:nvSpPr>
      <dsp:spPr>
        <a:xfrm>
          <a:off x="6029630" y="762613"/>
          <a:ext cx="4521257" cy="31300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Διαθέτει έξυπνες και αυτοματοποιημένες υποδομές για να διευκολύνει την ανάπτυξη, την ανταλλαγή γνώσεων και τη βελτιστοποίηση των λειτουργιών του. Δίνει μεγάλη έμφαση στη βιώσιμη ανάπτυξη και στην ασφάλεια (</a:t>
          </a:r>
          <a:r>
            <a:rPr lang="en-US" sz="2300" kern="1200" dirty="0"/>
            <a:t>safety &amp; security)</a:t>
          </a:r>
        </a:p>
      </dsp:txBody>
      <dsp:txXfrm>
        <a:off x="6121307" y="854290"/>
        <a:ext cx="4337903" cy="2946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D1313-53A0-4BC1-9322-0A6F6559E158}">
      <dsp:nvSpPr>
        <dsp:cNvPr id="0" name=""/>
        <dsp:cNvSpPr/>
      </dsp:nvSpPr>
      <dsp:spPr>
        <a:xfrm>
          <a:off x="0" y="23428"/>
          <a:ext cx="6180513" cy="7186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0" i="0" kern="1200" baseline="0" dirty="0"/>
            <a:t>Έξυπνα συστήματα παρακολούθησης κυκλοφορίας</a:t>
          </a:r>
          <a:endParaRPr lang="en-US" sz="1800" kern="1200" dirty="0"/>
        </a:p>
      </dsp:txBody>
      <dsp:txXfrm>
        <a:off x="35083" y="58511"/>
        <a:ext cx="6110347" cy="648506"/>
      </dsp:txXfrm>
    </dsp:sp>
    <dsp:sp modelId="{19883284-0CE3-4480-B14E-885DAC81AB89}">
      <dsp:nvSpPr>
        <dsp:cNvPr id="0" name=""/>
        <dsp:cNvSpPr/>
      </dsp:nvSpPr>
      <dsp:spPr>
        <a:xfrm>
          <a:off x="0" y="793941"/>
          <a:ext cx="6180513" cy="718672"/>
        </a:xfrm>
        <a:prstGeom prst="roundRect">
          <a:avLst/>
        </a:prstGeom>
        <a:solidFill>
          <a:schemeClr val="accent2">
            <a:hueOff val="375206"/>
            <a:satOff val="6836"/>
            <a:lumOff val="1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0" i="0" kern="1200" baseline="0"/>
            <a:t>Αισθητήρες</a:t>
          </a:r>
          <a:endParaRPr lang="en-US" sz="1800" kern="1200"/>
        </a:p>
      </dsp:txBody>
      <dsp:txXfrm>
        <a:off x="35083" y="829024"/>
        <a:ext cx="6110347" cy="648506"/>
      </dsp:txXfrm>
    </dsp:sp>
    <dsp:sp modelId="{537A4196-2D80-4294-8FBD-08CFFDFA3E6F}">
      <dsp:nvSpPr>
        <dsp:cNvPr id="0" name=""/>
        <dsp:cNvSpPr/>
      </dsp:nvSpPr>
      <dsp:spPr>
        <a:xfrm>
          <a:off x="0" y="1564453"/>
          <a:ext cx="6180513" cy="942733"/>
        </a:xfrm>
        <a:prstGeom prst="roundRect">
          <a:avLst/>
        </a:prstGeom>
        <a:solidFill>
          <a:schemeClr val="accent2">
            <a:hueOff val="750412"/>
            <a:satOff val="13672"/>
            <a:lumOff val="2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Σ</a:t>
          </a:r>
          <a:r>
            <a:rPr lang="el-GR" sz="1800" b="0" i="0" kern="1200" baseline="0" dirty="0"/>
            <a:t>υστήματα εντοπισμού GPS / διαφορικά συστήματα εντοπισμού (DGPS)</a:t>
          </a:r>
          <a:endParaRPr lang="en-US" sz="1800" kern="1200" dirty="0"/>
        </a:p>
      </dsp:txBody>
      <dsp:txXfrm>
        <a:off x="46020" y="1610473"/>
        <a:ext cx="6088473" cy="850693"/>
      </dsp:txXfrm>
    </dsp:sp>
    <dsp:sp modelId="{6CE9D322-3095-4D50-84D8-D3962663E9DF}">
      <dsp:nvSpPr>
        <dsp:cNvPr id="0" name=""/>
        <dsp:cNvSpPr/>
      </dsp:nvSpPr>
      <dsp:spPr>
        <a:xfrm>
          <a:off x="0" y="2559026"/>
          <a:ext cx="6180513" cy="879497"/>
        </a:xfrm>
        <a:prstGeom prst="roundRect">
          <a:avLst/>
        </a:prstGeom>
        <a:solidFill>
          <a:schemeClr val="accent2">
            <a:hueOff val="1125619"/>
            <a:satOff val="20508"/>
            <a:lumOff val="4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Α</a:t>
          </a:r>
          <a:r>
            <a:rPr lang="el-GR" sz="1800" b="0" i="0" kern="1200" baseline="0" dirty="0"/>
            <a:t>ναγνώστες ραδιοσυχνοτήτων (RFID) και οπτικής αναγνώρισης χαρακτήρων (OCR)</a:t>
          </a:r>
          <a:endParaRPr lang="en-US" sz="1800" kern="1200" dirty="0"/>
        </a:p>
      </dsp:txBody>
      <dsp:txXfrm>
        <a:off x="42934" y="2601960"/>
        <a:ext cx="6094645" cy="793629"/>
      </dsp:txXfrm>
    </dsp:sp>
    <dsp:sp modelId="{B2435E60-6D9A-408D-86C7-9D2F5D661117}">
      <dsp:nvSpPr>
        <dsp:cNvPr id="0" name=""/>
        <dsp:cNvSpPr/>
      </dsp:nvSpPr>
      <dsp:spPr>
        <a:xfrm>
          <a:off x="0" y="3490363"/>
          <a:ext cx="6180513" cy="648875"/>
        </a:xfrm>
        <a:prstGeom prst="roundRect">
          <a:avLst/>
        </a:prstGeom>
        <a:solidFill>
          <a:schemeClr val="accent2">
            <a:hueOff val="1500825"/>
            <a:satOff val="27344"/>
            <a:lumOff val="5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0" i="0" kern="1200" baseline="0" dirty="0"/>
            <a:t>Συστήματα Διαχείρισης Τερματικού (TOS)</a:t>
          </a:r>
          <a:endParaRPr lang="en-US" sz="1800" kern="1200" dirty="0"/>
        </a:p>
      </dsp:txBody>
      <dsp:txXfrm>
        <a:off x="31675" y="3522038"/>
        <a:ext cx="6117163" cy="585525"/>
      </dsp:txXfrm>
    </dsp:sp>
    <dsp:sp modelId="{6CF088D2-1FE2-44B8-A299-1728F71B60EE}">
      <dsp:nvSpPr>
        <dsp:cNvPr id="0" name=""/>
        <dsp:cNvSpPr/>
      </dsp:nvSpPr>
      <dsp:spPr>
        <a:xfrm>
          <a:off x="0" y="4191078"/>
          <a:ext cx="6180513" cy="852791"/>
        </a:xfrm>
        <a:prstGeom prst="roundRect">
          <a:avLst/>
        </a:prstGeom>
        <a:solidFill>
          <a:schemeClr val="accent2">
            <a:hueOff val="1876031"/>
            <a:satOff val="34180"/>
            <a:lumOff val="74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Τ</a:t>
          </a:r>
          <a:r>
            <a:rPr lang="el-GR" sz="1800" b="0" i="0" kern="1200" baseline="0" dirty="0"/>
            <a:t>εχνολογία </a:t>
          </a:r>
          <a:r>
            <a:rPr lang="el-GR" sz="1800" b="0" i="0" kern="1200" baseline="0" dirty="0" err="1"/>
            <a:t>Bluetooth</a:t>
          </a:r>
          <a:r>
            <a:rPr lang="el-GR" sz="1800" b="0" i="0" kern="1200" baseline="0" dirty="0"/>
            <a:t>, τεχνολογία WLAN για την ασύρματη επικοινωνία και τη διασύνδεση των διαφόρων συσκευών</a:t>
          </a:r>
          <a:endParaRPr lang="en-US" sz="1800" kern="1200" dirty="0"/>
        </a:p>
      </dsp:txBody>
      <dsp:txXfrm>
        <a:off x="41630" y="4232708"/>
        <a:ext cx="6097253" cy="7695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6A278-265F-42FB-B35E-F6608245D72A}">
      <dsp:nvSpPr>
        <dsp:cNvPr id="0" name=""/>
        <dsp:cNvSpPr/>
      </dsp:nvSpPr>
      <dsp:spPr>
        <a:xfrm>
          <a:off x="0" y="0"/>
          <a:ext cx="61805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E91336-3DA6-4610-B65C-E82485FB8F4B}">
      <dsp:nvSpPr>
        <dsp:cNvPr id="0" name=""/>
        <dsp:cNvSpPr/>
      </dsp:nvSpPr>
      <dsp:spPr>
        <a:xfrm>
          <a:off x="0" y="0"/>
          <a:ext cx="6180513" cy="1266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l-GR" sz="3500" b="1" kern="1200"/>
            <a:t>Κατανάλωση Ενέργειας – Βασίζεται σε 3 άξονες</a:t>
          </a:r>
          <a:endParaRPr lang="en-US" sz="3500" kern="1200"/>
        </a:p>
      </dsp:txBody>
      <dsp:txXfrm>
        <a:off x="0" y="0"/>
        <a:ext cx="6180513" cy="1266824"/>
      </dsp:txXfrm>
    </dsp:sp>
    <dsp:sp modelId="{B23FAD9D-9DC6-4E17-8956-FCBC2F2F719C}">
      <dsp:nvSpPr>
        <dsp:cNvPr id="0" name=""/>
        <dsp:cNvSpPr/>
      </dsp:nvSpPr>
      <dsp:spPr>
        <a:xfrm>
          <a:off x="0" y="1266824"/>
          <a:ext cx="6180513" cy="0"/>
        </a:xfrm>
        <a:prstGeom prst="line">
          <a:avLst/>
        </a:prstGeom>
        <a:solidFill>
          <a:schemeClr val="accent2">
            <a:hueOff val="625344"/>
            <a:satOff val="11393"/>
            <a:lumOff val="2484"/>
            <a:alphaOff val="0"/>
          </a:schemeClr>
        </a:solidFill>
        <a:ln w="12700" cap="flat" cmpd="sng" algn="ctr">
          <a:solidFill>
            <a:schemeClr val="accent2">
              <a:hueOff val="625344"/>
              <a:satOff val="11393"/>
              <a:lumOff val="24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75BBB-0220-4142-AA6C-A67AACBA644A}">
      <dsp:nvSpPr>
        <dsp:cNvPr id="0" name=""/>
        <dsp:cNvSpPr/>
      </dsp:nvSpPr>
      <dsp:spPr>
        <a:xfrm>
          <a:off x="0" y="1266824"/>
          <a:ext cx="6180513" cy="1266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l-GR" sz="3500" kern="1200" dirty="0"/>
            <a:t>Την χ</a:t>
          </a:r>
          <a:r>
            <a:rPr lang="el-GR" sz="3500" b="0" i="0" kern="1200" baseline="0" dirty="0"/>
            <a:t>ρήση και την παραγωγή ανανεώσιμων πηγών ενέργειας</a:t>
          </a:r>
          <a:endParaRPr lang="en-US" sz="3500" kern="1200" dirty="0"/>
        </a:p>
      </dsp:txBody>
      <dsp:txXfrm>
        <a:off x="0" y="1266824"/>
        <a:ext cx="6180513" cy="1266824"/>
      </dsp:txXfrm>
    </dsp:sp>
    <dsp:sp modelId="{E517CECE-3157-4214-A61D-68D4A3D963CA}">
      <dsp:nvSpPr>
        <dsp:cNvPr id="0" name=""/>
        <dsp:cNvSpPr/>
      </dsp:nvSpPr>
      <dsp:spPr>
        <a:xfrm>
          <a:off x="0" y="2533649"/>
          <a:ext cx="6180513" cy="0"/>
        </a:xfrm>
        <a:prstGeom prst="line">
          <a:avLst/>
        </a:prstGeom>
        <a:solidFill>
          <a:schemeClr val="accent2">
            <a:hueOff val="1250687"/>
            <a:satOff val="22787"/>
            <a:lumOff val="4968"/>
            <a:alphaOff val="0"/>
          </a:schemeClr>
        </a:solidFill>
        <a:ln w="12700" cap="flat" cmpd="sng" algn="ctr">
          <a:solidFill>
            <a:schemeClr val="accent2">
              <a:hueOff val="1250687"/>
              <a:satOff val="22787"/>
              <a:lumOff val="49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E48750-CBB5-4B45-A3F5-B0FECB2BB854}">
      <dsp:nvSpPr>
        <dsp:cNvPr id="0" name=""/>
        <dsp:cNvSpPr/>
      </dsp:nvSpPr>
      <dsp:spPr>
        <a:xfrm>
          <a:off x="0" y="2533649"/>
          <a:ext cx="6180513" cy="1266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l-GR" sz="3500" kern="1200" dirty="0"/>
            <a:t>Την αποδοτική κατανάλωση ενέργειας</a:t>
          </a:r>
          <a:endParaRPr lang="en-US" sz="3500" kern="1200" dirty="0"/>
        </a:p>
      </dsp:txBody>
      <dsp:txXfrm>
        <a:off x="0" y="2533649"/>
        <a:ext cx="6180513" cy="1266824"/>
      </dsp:txXfrm>
    </dsp:sp>
    <dsp:sp modelId="{49034009-90C8-4005-BA4C-4D402CE49989}">
      <dsp:nvSpPr>
        <dsp:cNvPr id="0" name=""/>
        <dsp:cNvSpPr/>
      </dsp:nvSpPr>
      <dsp:spPr>
        <a:xfrm>
          <a:off x="0" y="3800474"/>
          <a:ext cx="6180513" cy="0"/>
        </a:xfrm>
        <a:prstGeom prst="line">
          <a:avLst/>
        </a:prstGeom>
        <a:solidFill>
          <a:schemeClr val="accent2">
            <a:hueOff val="1876031"/>
            <a:satOff val="34180"/>
            <a:lumOff val="7452"/>
            <a:alphaOff val="0"/>
          </a:schemeClr>
        </a:solidFill>
        <a:ln w="12700" cap="flat" cmpd="sng" algn="ctr">
          <a:solidFill>
            <a:schemeClr val="accent2">
              <a:hueOff val="1876031"/>
              <a:satOff val="34180"/>
              <a:lumOff val="74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2A4C8D-A952-43B9-8433-E8F7359CC4B3}">
      <dsp:nvSpPr>
        <dsp:cNvPr id="0" name=""/>
        <dsp:cNvSpPr/>
      </dsp:nvSpPr>
      <dsp:spPr>
        <a:xfrm>
          <a:off x="0" y="3800474"/>
          <a:ext cx="6180513" cy="1266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l-GR" sz="3500" kern="1200" dirty="0"/>
            <a:t>Την υιοθέτηση Συστημάτων Διαχείρισης Ενέργειας</a:t>
          </a:r>
          <a:endParaRPr lang="en-US" sz="3500" kern="1200" dirty="0"/>
        </a:p>
      </dsp:txBody>
      <dsp:txXfrm>
        <a:off x="0" y="3800474"/>
        <a:ext cx="6180513" cy="1266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5749C-0748-43BF-AF07-B34CA3EBC05E}">
      <dsp:nvSpPr>
        <dsp:cNvPr id="0" name=""/>
        <dsp:cNvSpPr/>
      </dsp:nvSpPr>
      <dsp:spPr>
        <a:xfrm>
          <a:off x="3091" y="504522"/>
          <a:ext cx="2452541" cy="147152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i="0" kern="1200" baseline="0"/>
            <a:t>Μοντέλα διακυβέρνησης και χρηματοδότησης</a:t>
          </a:r>
          <a:endParaRPr lang="en-US" sz="2200" kern="1200"/>
        </a:p>
      </dsp:txBody>
      <dsp:txXfrm>
        <a:off x="3091" y="504522"/>
        <a:ext cx="2452541" cy="1471524"/>
      </dsp:txXfrm>
    </dsp:sp>
    <dsp:sp modelId="{1BB5F2C6-B6B1-4F9D-8864-7E571EF1A970}">
      <dsp:nvSpPr>
        <dsp:cNvPr id="0" name=""/>
        <dsp:cNvSpPr/>
      </dsp:nvSpPr>
      <dsp:spPr>
        <a:xfrm>
          <a:off x="2700887" y="504522"/>
          <a:ext cx="2452541" cy="1471524"/>
        </a:xfrm>
        <a:prstGeom prst="rect">
          <a:avLst/>
        </a:prstGeom>
        <a:solidFill>
          <a:schemeClr val="accent5">
            <a:hueOff val="309021"/>
            <a:satOff val="1642"/>
            <a:lumOff val="3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i="0" kern="1200" baseline="0"/>
            <a:t>Διαχείριση της αλλαγής &amp; καινοτομία</a:t>
          </a:r>
          <a:endParaRPr lang="en-US" sz="2200" kern="1200"/>
        </a:p>
      </dsp:txBody>
      <dsp:txXfrm>
        <a:off x="2700887" y="504522"/>
        <a:ext cx="2452541" cy="1471524"/>
      </dsp:txXfrm>
    </dsp:sp>
    <dsp:sp modelId="{5831F550-3620-4AE0-BDCB-4FB5424C301D}">
      <dsp:nvSpPr>
        <dsp:cNvPr id="0" name=""/>
        <dsp:cNvSpPr/>
      </dsp:nvSpPr>
      <dsp:spPr>
        <a:xfrm>
          <a:off x="5398683" y="504522"/>
          <a:ext cx="2452541" cy="1471524"/>
        </a:xfrm>
        <a:prstGeom prst="rect">
          <a:avLst/>
        </a:prstGeom>
        <a:solidFill>
          <a:schemeClr val="accent5">
            <a:hueOff val="618042"/>
            <a:satOff val="3284"/>
            <a:lumOff val="67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i="0" kern="1200" baseline="0"/>
            <a:t>Κοινωνική Αντίδραση</a:t>
          </a:r>
          <a:endParaRPr lang="en-US" sz="2200" kern="1200"/>
        </a:p>
      </dsp:txBody>
      <dsp:txXfrm>
        <a:off x="5398683" y="504522"/>
        <a:ext cx="2452541" cy="1471524"/>
      </dsp:txXfrm>
    </dsp:sp>
    <dsp:sp modelId="{5042BA67-59EF-4FCC-B38D-18CB226D29E2}">
      <dsp:nvSpPr>
        <dsp:cNvPr id="0" name=""/>
        <dsp:cNvSpPr/>
      </dsp:nvSpPr>
      <dsp:spPr>
        <a:xfrm>
          <a:off x="8096478" y="504522"/>
          <a:ext cx="2452541" cy="1471524"/>
        </a:xfrm>
        <a:prstGeom prst="rect">
          <a:avLst/>
        </a:prstGeom>
        <a:solidFill>
          <a:schemeClr val="accent5">
            <a:hueOff val="927063"/>
            <a:satOff val="4926"/>
            <a:lumOff val="10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baseline="0"/>
            <a:t>Η τεχνολογική πρόκληση</a:t>
          </a:r>
          <a:endParaRPr lang="en-US" sz="2200" kern="1200"/>
        </a:p>
      </dsp:txBody>
      <dsp:txXfrm>
        <a:off x="8096478" y="504522"/>
        <a:ext cx="2452541" cy="1471524"/>
      </dsp:txXfrm>
    </dsp:sp>
    <dsp:sp modelId="{BFA77E58-767C-416C-89A5-220D2049116E}">
      <dsp:nvSpPr>
        <dsp:cNvPr id="0" name=""/>
        <dsp:cNvSpPr/>
      </dsp:nvSpPr>
      <dsp:spPr>
        <a:xfrm>
          <a:off x="1351989" y="2221302"/>
          <a:ext cx="2452541" cy="1471524"/>
        </a:xfrm>
        <a:prstGeom prst="rect">
          <a:avLst/>
        </a:prstGeom>
        <a:solidFill>
          <a:schemeClr val="accent5">
            <a:hueOff val="1236085"/>
            <a:satOff val="6569"/>
            <a:lumOff val="135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baseline="0"/>
            <a:t>Το ζήτημα της Κυβερνοασφάλειας</a:t>
          </a:r>
          <a:endParaRPr lang="en-US" sz="2200" kern="1200"/>
        </a:p>
      </dsp:txBody>
      <dsp:txXfrm>
        <a:off x="1351989" y="2221302"/>
        <a:ext cx="2452541" cy="1471524"/>
      </dsp:txXfrm>
    </dsp:sp>
    <dsp:sp modelId="{FB3C2198-692C-40C5-B606-F38EDB5A1D8A}">
      <dsp:nvSpPr>
        <dsp:cNvPr id="0" name=""/>
        <dsp:cNvSpPr/>
      </dsp:nvSpPr>
      <dsp:spPr>
        <a:xfrm>
          <a:off x="4049785" y="2221302"/>
          <a:ext cx="2452541" cy="1471524"/>
        </a:xfrm>
        <a:prstGeom prst="rect">
          <a:avLst/>
        </a:prstGeom>
        <a:solidFill>
          <a:schemeClr val="accent5">
            <a:hueOff val="1545106"/>
            <a:satOff val="8211"/>
            <a:lumOff val="169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baseline="0"/>
            <a:t>Η ανάγκη συνεργασίας</a:t>
          </a:r>
          <a:endParaRPr lang="en-US" sz="2200" kern="1200"/>
        </a:p>
      </dsp:txBody>
      <dsp:txXfrm>
        <a:off x="4049785" y="2221302"/>
        <a:ext cx="2452541" cy="1471524"/>
      </dsp:txXfrm>
    </dsp:sp>
    <dsp:sp modelId="{F718AAA2-3CA8-4218-B2AF-794775EB8851}">
      <dsp:nvSpPr>
        <dsp:cNvPr id="0" name=""/>
        <dsp:cNvSpPr/>
      </dsp:nvSpPr>
      <dsp:spPr>
        <a:xfrm>
          <a:off x="6747580" y="2221302"/>
          <a:ext cx="2452541" cy="1471524"/>
        </a:xfrm>
        <a:prstGeom prst="rect">
          <a:avLst/>
        </a:prstGeom>
        <a:solidFill>
          <a:schemeClr val="accent5">
            <a:hueOff val="1854127"/>
            <a:satOff val="9853"/>
            <a:lumOff val="20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baseline="0"/>
            <a:t>Η έλλειψη εξειδικευμένου εργατικού δυναμικού</a:t>
          </a:r>
          <a:endParaRPr lang="en-US" sz="2200" kern="1200"/>
        </a:p>
      </dsp:txBody>
      <dsp:txXfrm>
        <a:off x="6747580" y="2221302"/>
        <a:ext cx="2452541" cy="14715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BEA97-577A-4436-82C9-E9C16A463284}">
      <dsp:nvSpPr>
        <dsp:cNvPr id="0" name=""/>
        <dsp:cNvSpPr/>
      </dsp:nvSpPr>
      <dsp:spPr>
        <a:xfrm>
          <a:off x="1288" y="424426"/>
          <a:ext cx="4521257" cy="28709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754A6E-4B6B-440D-A6B7-1B152E1E207C}">
      <dsp:nvSpPr>
        <dsp:cNvPr id="0" name=""/>
        <dsp:cNvSpPr/>
      </dsp:nvSpPr>
      <dsp:spPr>
        <a:xfrm>
          <a:off x="503650" y="901670"/>
          <a:ext cx="4521257" cy="28709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b="0" i="0" kern="1200" baseline="0" dirty="0"/>
            <a:t>Ένα “Smart </a:t>
          </a:r>
          <a:r>
            <a:rPr lang="el-GR" sz="2100" b="0" i="0" kern="1200" baseline="0" dirty="0" err="1"/>
            <a:t>Port</a:t>
          </a:r>
          <a:r>
            <a:rPr lang="el-GR" sz="2100" b="0" i="0" kern="1200" baseline="0" dirty="0"/>
            <a:t>” αξιοποιεί πλήρως τη δυναμική των σύγχρονων ψηφιακών τεχνολογιών αποδίδοντας μεγάλη έμφαση στη διαφάνεια, στη βιωσιμότητα, στην προστασία του περιβάλλοντος, αλλά και στην οικοδόμηση μιας αρμονικής σχέσης με την κοινότητα που το περιβάλλει</a:t>
          </a:r>
          <a:endParaRPr lang="en-US" sz="2100" kern="1200" dirty="0"/>
        </a:p>
      </dsp:txBody>
      <dsp:txXfrm>
        <a:off x="587739" y="985759"/>
        <a:ext cx="4353079" cy="2702820"/>
      </dsp:txXfrm>
    </dsp:sp>
    <dsp:sp modelId="{AB46C8B0-3E6F-4522-A480-70FC750BE236}">
      <dsp:nvSpPr>
        <dsp:cNvPr id="0" name=""/>
        <dsp:cNvSpPr/>
      </dsp:nvSpPr>
      <dsp:spPr>
        <a:xfrm>
          <a:off x="5527268" y="424426"/>
          <a:ext cx="4521257" cy="28709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F4A259-193B-4D6B-A856-353034329FF7}">
      <dsp:nvSpPr>
        <dsp:cNvPr id="0" name=""/>
        <dsp:cNvSpPr/>
      </dsp:nvSpPr>
      <dsp:spPr>
        <a:xfrm>
          <a:off x="6029630" y="901670"/>
          <a:ext cx="4521257" cy="28709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i="0" kern="1200" baseline="0" dirty="0"/>
            <a:t>Γίνεται σαφές ότι ο λιμένας που θα επιβιώσει μέσα σε ένα σύγχρονο, απαιτητικό και ανταγωνιστικό περιβάλλον δεν είναι ο μεγαλύτερος αλλά ο “εξυπνότερος”</a:t>
          </a:r>
          <a:endParaRPr lang="en-US" sz="2100" kern="1200" dirty="0"/>
        </a:p>
      </dsp:txBody>
      <dsp:txXfrm>
        <a:off x="6113719" y="985759"/>
        <a:ext cx="4353079" cy="27028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9055A8-6754-4F27-8010-BF142982DD03}"/>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1A4A20-9E70-4ADF-93C1-5AE458194889}"/>
              </a:ext>
            </a:extLst>
          </p:cNvPr>
          <p:cNvSpPr>
            <a:spLocks noGrp="1"/>
          </p:cNvSpPr>
          <p:nvPr>
            <p:ph type="ctrTitle"/>
          </p:nvPr>
        </p:nvSpPr>
        <p:spPr>
          <a:xfrm>
            <a:off x="649224" y="749808"/>
            <a:ext cx="10552176" cy="3557016"/>
          </a:xfrm>
        </p:spPr>
        <p:txBody>
          <a:bodyPr anchor="t">
            <a:normAutofit/>
          </a:bodyPr>
          <a:lstStyle>
            <a:lvl1pPr algn="l">
              <a:defRPr sz="8800">
                <a:solidFill>
                  <a:srgbClr val="FFFFFF"/>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A1A2C5-995E-4938-A286-FF484EFA52D5}"/>
              </a:ext>
            </a:extLst>
          </p:cNvPr>
          <p:cNvSpPr>
            <a:spLocks noGrp="1"/>
          </p:cNvSpPr>
          <p:nvPr>
            <p:ph type="subTitle" idx="1"/>
          </p:nvPr>
        </p:nvSpPr>
        <p:spPr>
          <a:xfrm>
            <a:off x="649224" y="4315968"/>
            <a:ext cx="10552176" cy="1280160"/>
          </a:xfrm>
        </p:spPr>
        <p:txBody>
          <a:bodyPr anchor="b">
            <a:normAutofit/>
          </a:bodyPr>
          <a:lstStyle>
            <a:lvl1pPr marL="0" indent="0" algn="l">
              <a:lnSpc>
                <a:spcPct val="100000"/>
              </a:lnSpc>
              <a:buNone/>
              <a:defRPr sz="2800" b="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22B2B54-AE65-400A-9A43-C7E9A2D09406}"/>
              </a:ext>
            </a:extLst>
          </p:cNvPr>
          <p:cNvSpPr>
            <a:spLocks noGrp="1"/>
          </p:cNvSpPr>
          <p:nvPr>
            <p:ph type="dt" sz="half" idx="10"/>
          </p:nvPr>
        </p:nvSpPr>
        <p:spPr/>
        <p:txBody>
          <a:bodyPr/>
          <a:lstStyle>
            <a:lvl1pPr>
              <a:defRPr>
                <a:solidFill>
                  <a:srgbClr val="FFFFFF"/>
                </a:solidFill>
              </a:defRPr>
            </a:lvl1pPr>
          </a:lstStyle>
          <a:p>
            <a:fld id="{EE518CBA-D8B4-47B2-892B-826C26D1B466}" type="datetimeFigureOut">
              <a:rPr lang="en-US" smtClean="0"/>
              <a:pPr/>
              <a:t>3/31/2024</a:t>
            </a:fld>
            <a:endParaRPr lang="en-US" dirty="0"/>
          </a:p>
        </p:txBody>
      </p:sp>
      <p:sp>
        <p:nvSpPr>
          <p:cNvPr id="5" name="Footer Placeholder 4">
            <a:extLst>
              <a:ext uri="{FF2B5EF4-FFF2-40B4-BE49-F238E27FC236}">
                <a16:creationId xmlns:a16="http://schemas.microsoft.com/office/drawing/2014/main" id="{BE77D3C2-CF25-407F-9633-CC1C7EC2C12E}"/>
              </a:ext>
            </a:extLst>
          </p:cNvPr>
          <p:cNvSpPr>
            <a:spLocks noGrp="1"/>
          </p:cNvSpPr>
          <p:nvPr>
            <p:ph type="ftr" sz="quarter" idx="11"/>
          </p:nvPr>
        </p:nvSpPr>
        <p:spPr/>
        <p:txBody>
          <a:bodyPr/>
          <a:lstStyle>
            <a:lvl1pPr>
              <a:defRPr>
                <a:solidFill>
                  <a:srgbClr val="FFFFFF"/>
                </a:solidFill>
              </a:defRPr>
            </a:lvl1pPr>
          </a:lstStyle>
          <a:p>
            <a:endParaRPr lang="en-US" dirty="0">
              <a:solidFill>
                <a:srgbClr val="FFFFFF"/>
              </a:solidFill>
            </a:endParaRPr>
          </a:p>
        </p:txBody>
      </p:sp>
      <p:sp>
        <p:nvSpPr>
          <p:cNvPr id="6" name="Slide Number Placeholder 5">
            <a:extLst>
              <a:ext uri="{FF2B5EF4-FFF2-40B4-BE49-F238E27FC236}">
                <a16:creationId xmlns:a16="http://schemas.microsoft.com/office/drawing/2014/main" id="{B9844EC1-9618-44EF-8FF9-4E5924669FF4}"/>
              </a:ext>
            </a:extLst>
          </p:cNvPr>
          <p:cNvSpPr>
            <a:spLocks noGrp="1"/>
          </p:cNvSpPr>
          <p:nvPr>
            <p:ph type="sldNum" sz="quarter" idx="12"/>
          </p:nvPr>
        </p:nvSpPr>
        <p:spPr/>
        <p:txBody>
          <a:bodyPr/>
          <a:lstStyle>
            <a:lvl1pPr>
              <a:defRPr>
                <a:solidFill>
                  <a:srgbClr val="FFFFFF"/>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70622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F8405-68CE-491F-9603-4740C5B3CE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3CE1E3-3EF1-47E0-A2C6-0077690F4D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27FC9-17CA-4FBF-993C-52F712FF16EE}"/>
              </a:ext>
            </a:extLst>
          </p:cNvPr>
          <p:cNvSpPr>
            <a:spLocks noGrp="1"/>
          </p:cNvSpPr>
          <p:nvPr>
            <p:ph type="dt" sz="half" idx="10"/>
          </p:nvPr>
        </p:nvSpPr>
        <p:spPr/>
        <p:txBody>
          <a:bodyPr/>
          <a:lstStyle/>
          <a:p>
            <a:fld id="{EE518CBA-D8B4-47B2-892B-826C26D1B466}" type="datetimeFigureOut">
              <a:rPr lang="en-US" smtClean="0"/>
              <a:t>3/31/2024</a:t>
            </a:fld>
            <a:endParaRPr lang="en-US"/>
          </a:p>
        </p:txBody>
      </p:sp>
      <p:sp>
        <p:nvSpPr>
          <p:cNvPr id="5" name="Footer Placeholder 4">
            <a:extLst>
              <a:ext uri="{FF2B5EF4-FFF2-40B4-BE49-F238E27FC236}">
                <a16:creationId xmlns:a16="http://schemas.microsoft.com/office/drawing/2014/main" id="{078EBFE2-B030-4841-A572-05CA07028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6ED80D-71E3-4DA4-B807-443A846F6EA7}"/>
              </a:ext>
            </a:extLst>
          </p:cNvPr>
          <p:cNvSpPr>
            <a:spLocks noGrp="1"/>
          </p:cNvSpPr>
          <p:nvPr>
            <p:ph type="sldNum" sz="quarter" idx="12"/>
          </p:nvPr>
        </p:nvSpPr>
        <p:spPr/>
        <p:txBody>
          <a:bodyPr/>
          <a:lstStyle/>
          <a:p>
            <a:fld id="{0D4885A8-DDA8-4FCF-AB25-DA8F78EC7557}" type="slidenum">
              <a:rPr lang="en-US" smtClean="0"/>
              <a:t>‹#›</a:t>
            </a:fld>
            <a:endParaRPr lang="en-US"/>
          </a:p>
        </p:txBody>
      </p:sp>
    </p:spTree>
    <p:extLst>
      <p:ext uri="{BB962C8B-B14F-4D97-AF65-F5344CB8AC3E}">
        <p14:creationId xmlns:p14="http://schemas.microsoft.com/office/powerpoint/2010/main" val="3093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608ED9-1894-4019-B694-1D9693B9FE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F71D92-9966-4334-9C4F-DF71399320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AB259-7DF6-4414-B377-7E6BE0060C30}"/>
              </a:ext>
            </a:extLst>
          </p:cNvPr>
          <p:cNvSpPr>
            <a:spLocks noGrp="1"/>
          </p:cNvSpPr>
          <p:nvPr>
            <p:ph type="dt" sz="half" idx="10"/>
          </p:nvPr>
        </p:nvSpPr>
        <p:spPr/>
        <p:txBody>
          <a:bodyPr/>
          <a:lstStyle/>
          <a:p>
            <a:fld id="{EE518CBA-D8B4-47B2-892B-826C26D1B466}" type="datetimeFigureOut">
              <a:rPr lang="en-US" smtClean="0"/>
              <a:t>3/31/2024</a:t>
            </a:fld>
            <a:endParaRPr lang="en-US"/>
          </a:p>
        </p:txBody>
      </p:sp>
      <p:sp>
        <p:nvSpPr>
          <p:cNvPr id="5" name="Footer Placeholder 4">
            <a:extLst>
              <a:ext uri="{FF2B5EF4-FFF2-40B4-BE49-F238E27FC236}">
                <a16:creationId xmlns:a16="http://schemas.microsoft.com/office/drawing/2014/main" id="{A2077192-D9CC-47B3-8528-362AADD7DC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D34BD-D0BE-4F88-BBB9-4E805A3FDB2D}"/>
              </a:ext>
            </a:extLst>
          </p:cNvPr>
          <p:cNvSpPr>
            <a:spLocks noGrp="1"/>
          </p:cNvSpPr>
          <p:nvPr>
            <p:ph type="sldNum" sz="quarter" idx="12"/>
          </p:nvPr>
        </p:nvSpPr>
        <p:spPr/>
        <p:txBody>
          <a:bodyPr/>
          <a:lstStyle/>
          <a:p>
            <a:fld id="{0D4885A8-DDA8-4FCF-AB25-DA8F78EC7557}" type="slidenum">
              <a:rPr lang="en-US" smtClean="0"/>
              <a:t>‹#›</a:t>
            </a:fld>
            <a:endParaRPr lang="en-US"/>
          </a:p>
        </p:txBody>
      </p:sp>
    </p:spTree>
    <p:extLst>
      <p:ext uri="{BB962C8B-B14F-4D97-AF65-F5344CB8AC3E}">
        <p14:creationId xmlns:p14="http://schemas.microsoft.com/office/powerpoint/2010/main" val="1209807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998E-60B9-44FD-B71B-407CE234E40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DBC44ED-C49E-464D-A8E8-7E8FB156B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53930F-839A-448C-B22F-17DCF8824A04}"/>
              </a:ext>
            </a:extLst>
          </p:cNvPr>
          <p:cNvSpPr>
            <a:spLocks noGrp="1"/>
          </p:cNvSpPr>
          <p:nvPr>
            <p:ph type="dt" sz="half" idx="10"/>
          </p:nvPr>
        </p:nvSpPr>
        <p:spPr/>
        <p:txBody>
          <a:bodyPr/>
          <a:lstStyle/>
          <a:p>
            <a:fld id="{EE518CBA-D8B4-47B2-892B-826C26D1B466}" type="datetimeFigureOut">
              <a:rPr lang="en-US" smtClean="0"/>
              <a:t>3/31/2024</a:t>
            </a:fld>
            <a:endParaRPr lang="en-US" dirty="0"/>
          </a:p>
        </p:txBody>
      </p:sp>
      <p:sp>
        <p:nvSpPr>
          <p:cNvPr id="5" name="Footer Placeholder 4">
            <a:extLst>
              <a:ext uri="{FF2B5EF4-FFF2-40B4-BE49-F238E27FC236}">
                <a16:creationId xmlns:a16="http://schemas.microsoft.com/office/drawing/2014/main" id="{598ED610-56DE-4381-B9BA-74E9F70291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EE3EBA-BBD3-4D2C-BA7E-BA64E8FC1A09}"/>
              </a:ext>
            </a:extLst>
          </p:cNvPr>
          <p:cNvSpPr>
            <a:spLocks noGrp="1"/>
          </p:cNvSpPr>
          <p:nvPr>
            <p:ph type="sldNum" sz="quarter" idx="12"/>
          </p:nvPr>
        </p:nvSpPr>
        <p:spPr/>
        <p:txBody>
          <a:bodyPr/>
          <a:lstStyle/>
          <a:p>
            <a:fld id="{0D4885A8-DDA8-4FCF-AB25-DA8F78EC7557}" type="slidenum">
              <a:rPr lang="en-US" smtClean="0"/>
              <a:t>‹#›</a:t>
            </a:fld>
            <a:endParaRPr lang="en-US" dirty="0"/>
          </a:p>
        </p:txBody>
      </p:sp>
    </p:spTree>
    <p:extLst>
      <p:ext uri="{BB962C8B-B14F-4D97-AF65-F5344CB8AC3E}">
        <p14:creationId xmlns:p14="http://schemas.microsoft.com/office/powerpoint/2010/main" val="64367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F6F91-C69F-4181-BC26-4A76210B8159}"/>
              </a:ext>
            </a:extLst>
          </p:cNvPr>
          <p:cNvSpPr>
            <a:spLocks noGrp="1"/>
          </p:cNvSpPr>
          <p:nvPr>
            <p:ph type="title"/>
          </p:nvPr>
        </p:nvSpPr>
        <p:spPr>
          <a:xfrm>
            <a:off x="649224" y="1709738"/>
            <a:ext cx="10552176"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B05FEDC-4DA0-420D-B6D3-C1B6C890E96B}"/>
              </a:ext>
            </a:extLst>
          </p:cNvPr>
          <p:cNvSpPr>
            <a:spLocks noGrp="1"/>
          </p:cNvSpPr>
          <p:nvPr>
            <p:ph type="body" idx="1"/>
          </p:nvPr>
        </p:nvSpPr>
        <p:spPr>
          <a:xfrm>
            <a:off x="649224" y="4589463"/>
            <a:ext cx="1055217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38E5B0-64AB-4211-A5E9-E7B5E382CD68}"/>
              </a:ext>
            </a:extLst>
          </p:cNvPr>
          <p:cNvSpPr>
            <a:spLocks noGrp="1"/>
          </p:cNvSpPr>
          <p:nvPr>
            <p:ph type="dt" sz="half" idx="10"/>
          </p:nvPr>
        </p:nvSpPr>
        <p:spPr/>
        <p:txBody>
          <a:bodyPr/>
          <a:lstStyle/>
          <a:p>
            <a:fld id="{EE518CBA-D8B4-47B2-892B-826C26D1B466}" type="datetimeFigureOut">
              <a:rPr lang="en-US" smtClean="0"/>
              <a:t>3/31/2024</a:t>
            </a:fld>
            <a:endParaRPr lang="en-US"/>
          </a:p>
        </p:txBody>
      </p:sp>
      <p:sp>
        <p:nvSpPr>
          <p:cNvPr id="5" name="Footer Placeholder 4">
            <a:extLst>
              <a:ext uri="{FF2B5EF4-FFF2-40B4-BE49-F238E27FC236}">
                <a16:creationId xmlns:a16="http://schemas.microsoft.com/office/drawing/2014/main" id="{91270793-C8A6-407E-AA39-E600C49497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3488AB-477B-4EA9-96E3-D13AA64E9E9A}"/>
              </a:ext>
            </a:extLst>
          </p:cNvPr>
          <p:cNvSpPr>
            <a:spLocks noGrp="1"/>
          </p:cNvSpPr>
          <p:nvPr>
            <p:ph type="sldNum" sz="quarter" idx="12"/>
          </p:nvPr>
        </p:nvSpPr>
        <p:spPr/>
        <p:txBody>
          <a:bodyPr/>
          <a:lstStyle/>
          <a:p>
            <a:fld id="{0D4885A8-DDA8-4FCF-AB25-DA8F78EC7557}" type="slidenum">
              <a:rPr lang="en-US" smtClean="0"/>
              <a:t>‹#›</a:t>
            </a:fld>
            <a:endParaRPr lang="en-US"/>
          </a:p>
        </p:txBody>
      </p:sp>
    </p:spTree>
    <p:extLst>
      <p:ext uri="{BB962C8B-B14F-4D97-AF65-F5344CB8AC3E}">
        <p14:creationId xmlns:p14="http://schemas.microsoft.com/office/powerpoint/2010/main" val="179993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C2F94-5504-4796-A85A-57868A609E7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BC2508-96AD-4E76-BFED-4E050E3125D2}"/>
              </a:ext>
            </a:extLst>
          </p:cNvPr>
          <p:cNvSpPr>
            <a:spLocks noGrp="1"/>
          </p:cNvSpPr>
          <p:nvPr>
            <p:ph sz="half" idx="1"/>
          </p:nvPr>
        </p:nvSpPr>
        <p:spPr>
          <a:xfrm>
            <a:off x="649224" y="2029968"/>
            <a:ext cx="5120640"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5EE25B0-ACAA-4CEA-B676-4755C97D313B}"/>
              </a:ext>
            </a:extLst>
          </p:cNvPr>
          <p:cNvSpPr>
            <a:spLocks noGrp="1"/>
          </p:cNvSpPr>
          <p:nvPr>
            <p:ph sz="half" idx="2"/>
          </p:nvPr>
        </p:nvSpPr>
        <p:spPr>
          <a:xfrm>
            <a:off x="6126480" y="2029968"/>
            <a:ext cx="5074920"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142DA81-A1B3-43E9-B10E-0177B34D4557}"/>
              </a:ext>
            </a:extLst>
          </p:cNvPr>
          <p:cNvSpPr>
            <a:spLocks noGrp="1"/>
          </p:cNvSpPr>
          <p:nvPr>
            <p:ph type="dt" sz="half" idx="10"/>
          </p:nvPr>
        </p:nvSpPr>
        <p:spPr/>
        <p:txBody>
          <a:bodyPr/>
          <a:lstStyle/>
          <a:p>
            <a:fld id="{EE518CBA-D8B4-47B2-892B-826C26D1B466}" type="datetimeFigureOut">
              <a:rPr lang="en-US" smtClean="0"/>
              <a:t>3/31/2024</a:t>
            </a:fld>
            <a:endParaRPr lang="en-US"/>
          </a:p>
        </p:txBody>
      </p:sp>
      <p:sp>
        <p:nvSpPr>
          <p:cNvPr id="6" name="Footer Placeholder 5">
            <a:extLst>
              <a:ext uri="{FF2B5EF4-FFF2-40B4-BE49-F238E27FC236}">
                <a16:creationId xmlns:a16="http://schemas.microsoft.com/office/drawing/2014/main" id="{6396FC5B-4DCB-42B7-8BE0-8A0CE036E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E3E735-1BF2-4262-ABD0-F61F04BB14A3}"/>
              </a:ext>
            </a:extLst>
          </p:cNvPr>
          <p:cNvSpPr>
            <a:spLocks noGrp="1"/>
          </p:cNvSpPr>
          <p:nvPr>
            <p:ph type="sldNum" sz="quarter" idx="12"/>
          </p:nvPr>
        </p:nvSpPr>
        <p:spPr/>
        <p:txBody>
          <a:bodyPr/>
          <a:lstStyle/>
          <a:p>
            <a:fld id="{0D4885A8-DDA8-4FCF-AB25-DA8F78EC7557}" type="slidenum">
              <a:rPr lang="en-US" smtClean="0"/>
              <a:t>‹#›</a:t>
            </a:fld>
            <a:endParaRPr lang="en-US"/>
          </a:p>
        </p:txBody>
      </p:sp>
    </p:spTree>
    <p:extLst>
      <p:ext uri="{BB962C8B-B14F-4D97-AF65-F5344CB8AC3E}">
        <p14:creationId xmlns:p14="http://schemas.microsoft.com/office/powerpoint/2010/main" val="157840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4733-9B14-4F6C-BB0C-EB32FC834CCB}"/>
              </a:ext>
            </a:extLst>
          </p:cNvPr>
          <p:cNvSpPr>
            <a:spLocks noGrp="1"/>
          </p:cNvSpPr>
          <p:nvPr>
            <p:ph type="title"/>
          </p:nvPr>
        </p:nvSpPr>
        <p:spPr>
          <a:xfrm>
            <a:off x="649224" y="365125"/>
            <a:ext cx="10552176"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B443C1-6678-4C0F-B744-5C06E62BC1F1}"/>
              </a:ext>
            </a:extLst>
          </p:cNvPr>
          <p:cNvSpPr>
            <a:spLocks noGrp="1"/>
          </p:cNvSpPr>
          <p:nvPr>
            <p:ph type="body" idx="1"/>
          </p:nvPr>
        </p:nvSpPr>
        <p:spPr>
          <a:xfrm>
            <a:off x="649224" y="1681163"/>
            <a:ext cx="5120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6D6372-56E9-420B-BE6D-5B9955C85B5D}"/>
              </a:ext>
            </a:extLst>
          </p:cNvPr>
          <p:cNvSpPr>
            <a:spLocks noGrp="1"/>
          </p:cNvSpPr>
          <p:nvPr>
            <p:ph sz="half" idx="2"/>
          </p:nvPr>
        </p:nvSpPr>
        <p:spPr>
          <a:xfrm>
            <a:off x="649224" y="2505075"/>
            <a:ext cx="51206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56C3E2B-9CF5-472A-92BC-C6816EE85594}"/>
              </a:ext>
            </a:extLst>
          </p:cNvPr>
          <p:cNvSpPr>
            <a:spLocks noGrp="1"/>
          </p:cNvSpPr>
          <p:nvPr>
            <p:ph type="body" sz="quarter" idx="3"/>
          </p:nvPr>
        </p:nvSpPr>
        <p:spPr>
          <a:xfrm>
            <a:off x="6126480" y="1681163"/>
            <a:ext cx="50749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4062EC-1C60-4236-8875-B3E2F4C342AE}"/>
              </a:ext>
            </a:extLst>
          </p:cNvPr>
          <p:cNvSpPr>
            <a:spLocks noGrp="1"/>
          </p:cNvSpPr>
          <p:nvPr>
            <p:ph sz="quarter" idx="4"/>
          </p:nvPr>
        </p:nvSpPr>
        <p:spPr>
          <a:xfrm>
            <a:off x="6126480" y="2505075"/>
            <a:ext cx="507492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B127C3C-F51C-47ED-99BD-B74125C4EB64}"/>
              </a:ext>
            </a:extLst>
          </p:cNvPr>
          <p:cNvSpPr>
            <a:spLocks noGrp="1"/>
          </p:cNvSpPr>
          <p:nvPr>
            <p:ph type="dt" sz="half" idx="10"/>
          </p:nvPr>
        </p:nvSpPr>
        <p:spPr/>
        <p:txBody>
          <a:bodyPr/>
          <a:lstStyle/>
          <a:p>
            <a:fld id="{EE518CBA-D8B4-47B2-892B-826C26D1B466}" type="datetimeFigureOut">
              <a:rPr lang="en-US" smtClean="0"/>
              <a:t>3/31/2024</a:t>
            </a:fld>
            <a:endParaRPr lang="en-US"/>
          </a:p>
        </p:txBody>
      </p:sp>
      <p:sp>
        <p:nvSpPr>
          <p:cNvPr id="8" name="Footer Placeholder 7">
            <a:extLst>
              <a:ext uri="{FF2B5EF4-FFF2-40B4-BE49-F238E27FC236}">
                <a16:creationId xmlns:a16="http://schemas.microsoft.com/office/drawing/2014/main" id="{0D6F6E0A-65A4-4643-BDC1-EC46463454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E1B013-E7D5-428A-A2F1-6D62454A3515}"/>
              </a:ext>
            </a:extLst>
          </p:cNvPr>
          <p:cNvSpPr>
            <a:spLocks noGrp="1"/>
          </p:cNvSpPr>
          <p:nvPr>
            <p:ph type="sldNum" sz="quarter" idx="12"/>
          </p:nvPr>
        </p:nvSpPr>
        <p:spPr/>
        <p:txBody>
          <a:bodyPr/>
          <a:lstStyle/>
          <a:p>
            <a:fld id="{0D4885A8-DDA8-4FCF-AB25-DA8F78EC7557}" type="slidenum">
              <a:rPr lang="en-US" smtClean="0"/>
              <a:t>‹#›</a:t>
            </a:fld>
            <a:endParaRPr lang="en-US"/>
          </a:p>
        </p:txBody>
      </p:sp>
    </p:spTree>
    <p:extLst>
      <p:ext uri="{BB962C8B-B14F-4D97-AF65-F5344CB8AC3E}">
        <p14:creationId xmlns:p14="http://schemas.microsoft.com/office/powerpoint/2010/main" val="358921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62CF-3BAF-4273-B7E7-1B544D5C5B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CCCCC1-9F0A-44E1-9BC9-B18193A596C1}"/>
              </a:ext>
            </a:extLst>
          </p:cNvPr>
          <p:cNvSpPr>
            <a:spLocks noGrp="1"/>
          </p:cNvSpPr>
          <p:nvPr>
            <p:ph type="dt" sz="half" idx="10"/>
          </p:nvPr>
        </p:nvSpPr>
        <p:spPr/>
        <p:txBody>
          <a:bodyPr/>
          <a:lstStyle/>
          <a:p>
            <a:fld id="{EE518CBA-D8B4-47B2-892B-826C26D1B466}" type="datetimeFigureOut">
              <a:rPr lang="en-US" smtClean="0"/>
              <a:t>3/31/2024</a:t>
            </a:fld>
            <a:endParaRPr lang="en-US"/>
          </a:p>
        </p:txBody>
      </p:sp>
      <p:sp>
        <p:nvSpPr>
          <p:cNvPr id="4" name="Footer Placeholder 3">
            <a:extLst>
              <a:ext uri="{FF2B5EF4-FFF2-40B4-BE49-F238E27FC236}">
                <a16:creationId xmlns:a16="http://schemas.microsoft.com/office/drawing/2014/main" id="{2F47F9D3-8697-42DD-8B46-E9692676D3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B5EE5B-EBFE-44D3-A4D4-B6E05C298DAF}"/>
              </a:ext>
            </a:extLst>
          </p:cNvPr>
          <p:cNvSpPr>
            <a:spLocks noGrp="1"/>
          </p:cNvSpPr>
          <p:nvPr>
            <p:ph type="sldNum" sz="quarter" idx="12"/>
          </p:nvPr>
        </p:nvSpPr>
        <p:spPr/>
        <p:txBody>
          <a:bodyPr/>
          <a:lstStyle/>
          <a:p>
            <a:fld id="{0D4885A8-DDA8-4FCF-AB25-DA8F78EC7557}" type="slidenum">
              <a:rPr lang="en-US" smtClean="0"/>
              <a:t>‹#›</a:t>
            </a:fld>
            <a:endParaRPr lang="en-US"/>
          </a:p>
        </p:txBody>
      </p:sp>
    </p:spTree>
    <p:extLst>
      <p:ext uri="{BB962C8B-B14F-4D97-AF65-F5344CB8AC3E}">
        <p14:creationId xmlns:p14="http://schemas.microsoft.com/office/powerpoint/2010/main" val="177375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766DA6-2BD1-4292-892D-78FF9F4B75D7}"/>
              </a:ext>
            </a:extLst>
          </p:cNvPr>
          <p:cNvSpPr>
            <a:spLocks noGrp="1"/>
          </p:cNvSpPr>
          <p:nvPr>
            <p:ph type="dt" sz="half" idx="10"/>
          </p:nvPr>
        </p:nvSpPr>
        <p:spPr/>
        <p:txBody>
          <a:bodyPr/>
          <a:lstStyle/>
          <a:p>
            <a:fld id="{EE518CBA-D8B4-47B2-892B-826C26D1B466}" type="datetimeFigureOut">
              <a:rPr lang="en-US" smtClean="0"/>
              <a:t>3/31/2024</a:t>
            </a:fld>
            <a:endParaRPr lang="en-US"/>
          </a:p>
        </p:txBody>
      </p:sp>
      <p:sp>
        <p:nvSpPr>
          <p:cNvPr id="3" name="Footer Placeholder 2">
            <a:extLst>
              <a:ext uri="{FF2B5EF4-FFF2-40B4-BE49-F238E27FC236}">
                <a16:creationId xmlns:a16="http://schemas.microsoft.com/office/drawing/2014/main" id="{51C0BCD0-EAD3-4676-A061-3C0423C2B0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74D5D-206D-48B8-B931-52EE6EF4FDA7}"/>
              </a:ext>
            </a:extLst>
          </p:cNvPr>
          <p:cNvSpPr>
            <a:spLocks noGrp="1"/>
          </p:cNvSpPr>
          <p:nvPr>
            <p:ph type="sldNum" sz="quarter" idx="12"/>
          </p:nvPr>
        </p:nvSpPr>
        <p:spPr/>
        <p:txBody>
          <a:bodyPr/>
          <a:lstStyle/>
          <a:p>
            <a:fld id="{0D4885A8-DDA8-4FCF-AB25-DA8F78EC7557}" type="slidenum">
              <a:rPr lang="en-US" smtClean="0"/>
              <a:t>‹#›</a:t>
            </a:fld>
            <a:endParaRPr lang="en-US"/>
          </a:p>
        </p:txBody>
      </p:sp>
    </p:spTree>
    <p:extLst>
      <p:ext uri="{BB962C8B-B14F-4D97-AF65-F5344CB8AC3E}">
        <p14:creationId xmlns:p14="http://schemas.microsoft.com/office/powerpoint/2010/main" val="406704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0B5E-9416-4B37-8EFF-E1A758A3277E}"/>
              </a:ext>
            </a:extLst>
          </p:cNvPr>
          <p:cNvSpPr>
            <a:spLocks noGrp="1"/>
          </p:cNvSpPr>
          <p:nvPr>
            <p:ph type="title"/>
          </p:nvPr>
        </p:nvSpPr>
        <p:spPr>
          <a:xfrm>
            <a:off x="649224" y="457200"/>
            <a:ext cx="4123944"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DC69B5E-1BB3-48E8-A55D-1A86E20DBC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806349-B3C6-47D6-9060-8D6177B4EF29}"/>
              </a:ext>
            </a:extLst>
          </p:cNvPr>
          <p:cNvSpPr>
            <a:spLocks noGrp="1"/>
          </p:cNvSpPr>
          <p:nvPr>
            <p:ph type="body" sz="half" idx="2"/>
          </p:nvPr>
        </p:nvSpPr>
        <p:spPr>
          <a:xfrm>
            <a:off x="649224" y="2057400"/>
            <a:ext cx="412394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43B628-E225-4B0A-9A91-551E51E07BE6}"/>
              </a:ext>
            </a:extLst>
          </p:cNvPr>
          <p:cNvSpPr>
            <a:spLocks noGrp="1"/>
          </p:cNvSpPr>
          <p:nvPr>
            <p:ph type="dt" sz="half" idx="10"/>
          </p:nvPr>
        </p:nvSpPr>
        <p:spPr/>
        <p:txBody>
          <a:bodyPr/>
          <a:lstStyle/>
          <a:p>
            <a:fld id="{EE518CBA-D8B4-47B2-892B-826C26D1B466}" type="datetimeFigureOut">
              <a:rPr lang="en-US" smtClean="0"/>
              <a:t>3/31/2024</a:t>
            </a:fld>
            <a:endParaRPr lang="en-US"/>
          </a:p>
        </p:txBody>
      </p:sp>
      <p:sp>
        <p:nvSpPr>
          <p:cNvPr id="6" name="Footer Placeholder 5">
            <a:extLst>
              <a:ext uri="{FF2B5EF4-FFF2-40B4-BE49-F238E27FC236}">
                <a16:creationId xmlns:a16="http://schemas.microsoft.com/office/drawing/2014/main" id="{25C1DFFB-41A4-44FD-B269-77207851A4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6ADC0D-436E-4297-9C23-376630CB73E3}"/>
              </a:ext>
            </a:extLst>
          </p:cNvPr>
          <p:cNvSpPr>
            <a:spLocks noGrp="1"/>
          </p:cNvSpPr>
          <p:nvPr>
            <p:ph type="sldNum" sz="quarter" idx="12"/>
          </p:nvPr>
        </p:nvSpPr>
        <p:spPr/>
        <p:txBody>
          <a:bodyPr/>
          <a:lstStyle/>
          <a:p>
            <a:fld id="{0D4885A8-DDA8-4FCF-AB25-DA8F78EC7557}" type="slidenum">
              <a:rPr lang="en-US" smtClean="0"/>
              <a:t>‹#›</a:t>
            </a:fld>
            <a:endParaRPr lang="en-US"/>
          </a:p>
        </p:txBody>
      </p:sp>
    </p:spTree>
    <p:extLst>
      <p:ext uri="{BB962C8B-B14F-4D97-AF65-F5344CB8AC3E}">
        <p14:creationId xmlns:p14="http://schemas.microsoft.com/office/powerpoint/2010/main" val="42719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989A0-AA80-456D-A66A-A72DD6301DC7}"/>
              </a:ext>
            </a:extLst>
          </p:cNvPr>
          <p:cNvSpPr>
            <a:spLocks noGrp="1"/>
          </p:cNvSpPr>
          <p:nvPr>
            <p:ph type="title"/>
          </p:nvPr>
        </p:nvSpPr>
        <p:spPr>
          <a:xfrm>
            <a:off x="649224" y="457200"/>
            <a:ext cx="4123944"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82492AE-BE65-4A0A-9D57-77E3E220E8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6667B01-A270-44C5-9117-791071EB79A3}"/>
              </a:ext>
            </a:extLst>
          </p:cNvPr>
          <p:cNvSpPr>
            <a:spLocks noGrp="1"/>
          </p:cNvSpPr>
          <p:nvPr>
            <p:ph type="body" sz="half" idx="2"/>
          </p:nvPr>
        </p:nvSpPr>
        <p:spPr>
          <a:xfrm>
            <a:off x="649224" y="2057400"/>
            <a:ext cx="412394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E3E1E-D8D9-4EEC-B1F8-3541F7A54EDF}"/>
              </a:ext>
            </a:extLst>
          </p:cNvPr>
          <p:cNvSpPr>
            <a:spLocks noGrp="1"/>
          </p:cNvSpPr>
          <p:nvPr>
            <p:ph type="dt" sz="half" idx="10"/>
          </p:nvPr>
        </p:nvSpPr>
        <p:spPr/>
        <p:txBody>
          <a:bodyPr/>
          <a:lstStyle/>
          <a:p>
            <a:fld id="{EE518CBA-D8B4-47B2-892B-826C26D1B466}" type="datetimeFigureOut">
              <a:rPr lang="en-US" smtClean="0"/>
              <a:t>3/31/2024</a:t>
            </a:fld>
            <a:endParaRPr lang="en-US"/>
          </a:p>
        </p:txBody>
      </p:sp>
      <p:sp>
        <p:nvSpPr>
          <p:cNvPr id="6" name="Footer Placeholder 5">
            <a:extLst>
              <a:ext uri="{FF2B5EF4-FFF2-40B4-BE49-F238E27FC236}">
                <a16:creationId xmlns:a16="http://schemas.microsoft.com/office/drawing/2014/main" id="{72253840-0989-4C0B-912D-16F19E48A5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C1AAA-F1EA-48A2-A986-7B48C7C98014}"/>
              </a:ext>
            </a:extLst>
          </p:cNvPr>
          <p:cNvSpPr>
            <a:spLocks noGrp="1"/>
          </p:cNvSpPr>
          <p:nvPr>
            <p:ph type="sldNum" sz="quarter" idx="12"/>
          </p:nvPr>
        </p:nvSpPr>
        <p:spPr/>
        <p:txBody>
          <a:bodyPr/>
          <a:lstStyle/>
          <a:p>
            <a:fld id="{0D4885A8-DDA8-4FCF-AB25-DA8F78EC7557}" type="slidenum">
              <a:rPr lang="en-US" smtClean="0"/>
              <a:t>‹#›</a:t>
            </a:fld>
            <a:endParaRPr lang="en-US"/>
          </a:p>
        </p:txBody>
      </p:sp>
    </p:spTree>
    <p:extLst>
      <p:ext uri="{BB962C8B-B14F-4D97-AF65-F5344CB8AC3E}">
        <p14:creationId xmlns:p14="http://schemas.microsoft.com/office/powerpoint/2010/main" val="419090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fld id="{EE518CBA-D8B4-47B2-892B-826C26D1B466}" type="datetimeFigureOut">
              <a:rPr lang="en-US" smtClean="0"/>
              <a:pPr/>
              <a:t>3/31/2024</a:t>
            </a:fld>
            <a:endParaRPr lang="en-US" dirty="0"/>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endParaRPr lang="en-US" sz="1050" dirty="0"/>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pBewnay3cjQ?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C38ADC-6285-48C8-95E4-638511A6E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35ED8F8-AF51-430B-82A6-D945BAA90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41D9D9-C3C2-5320-0DCA-B2890350D28D}"/>
              </a:ext>
            </a:extLst>
          </p:cNvPr>
          <p:cNvSpPr>
            <a:spLocks noGrp="1"/>
          </p:cNvSpPr>
          <p:nvPr>
            <p:ph type="ctrTitle"/>
          </p:nvPr>
        </p:nvSpPr>
        <p:spPr>
          <a:xfrm>
            <a:off x="649045" y="742278"/>
            <a:ext cx="10552355" cy="3141233"/>
          </a:xfrm>
        </p:spPr>
        <p:txBody>
          <a:bodyPr>
            <a:normAutofit/>
          </a:bodyPr>
          <a:lstStyle/>
          <a:p>
            <a:r>
              <a:rPr lang="en-US" dirty="0"/>
              <a:t>SMART PORTS</a:t>
            </a:r>
            <a:endParaRPr lang="el-GR" dirty="0"/>
          </a:p>
        </p:txBody>
      </p:sp>
      <p:sp>
        <p:nvSpPr>
          <p:cNvPr id="3" name="Subtitle 2">
            <a:extLst>
              <a:ext uri="{FF2B5EF4-FFF2-40B4-BE49-F238E27FC236}">
                <a16:creationId xmlns:a16="http://schemas.microsoft.com/office/drawing/2014/main" id="{CB762593-9C71-DB2D-82B3-06E503D03D24}"/>
              </a:ext>
            </a:extLst>
          </p:cNvPr>
          <p:cNvSpPr>
            <a:spLocks noGrp="1"/>
          </p:cNvSpPr>
          <p:nvPr>
            <p:ph type="subTitle" idx="1"/>
          </p:nvPr>
        </p:nvSpPr>
        <p:spPr>
          <a:xfrm>
            <a:off x="649045" y="4963886"/>
            <a:ext cx="9484659" cy="1317171"/>
          </a:xfrm>
        </p:spPr>
        <p:txBody>
          <a:bodyPr anchor="ctr">
            <a:normAutofit/>
          </a:bodyPr>
          <a:lstStyle/>
          <a:p>
            <a:pPr>
              <a:lnSpc>
                <a:spcPct val="90000"/>
              </a:lnSpc>
            </a:pPr>
            <a:r>
              <a:rPr lang="el-GR" sz="2200" dirty="0">
                <a:solidFill>
                  <a:schemeClr val="accent1"/>
                </a:solidFill>
              </a:rPr>
              <a:t>ΠΜΣ Οργάνωση, Λειτουργία, Ανάπτυξη &amp; Διοίκηση Λιμένων</a:t>
            </a:r>
          </a:p>
          <a:p>
            <a:pPr>
              <a:lnSpc>
                <a:spcPct val="90000"/>
              </a:lnSpc>
            </a:pPr>
            <a:r>
              <a:rPr lang="el-GR" sz="2200" dirty="0">
                <a:solidFill>
                  <a:schemeClr val="accent1"/>
                </a:solidFill>
              </a:rPr>
              <a:t>Οικονομικά Λιμένων, Ακαδημαϊκό Έτος 2022-2023</a:t>
            </a:r>
          </a:p>
          <a:p>
            <a:pPr>
              <a:lnSpc>
                <a:spcPct val="90000"/>
              </a:lnSpc>
            </a:pPr>
            <a:r>
              <a:rPr lang="el-GR" sz="2200" dirty="0">
                <a:solidFill>
                  <a:schemeClr val="accent1"/>
                </a:solidFill>
              </a:rPr>
              <a:t>Βαρδής Αλέξανδρος</a:t>
            </a:r>
          </a:p>
        </p:txBody>
      </p:sp>
    </p:spTree>
    <p:extLst>
      <p:ext uri="{BB962C8B-B14F-4D97-AF65-F5344CB8AC3E}">
        <p14:creationId xmlns:p14="http://schemas.microsoft.com/office/powerpoint/2010/main" val="3717883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54005083-1151-4AA0-B5A5-E5612B2B2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0662B0-5918-1D80-FD36-37B5A782AE39}"/>
              </a:ext>
            </a:extLst>
          </p:cNvPr>
          <p:cNvSpPr>
            <a:spLocks noGrp="1"/>
          </p:cNvSpPr>
          <p:nvPr>
            <p:ph type="title"/>
          </p:nvPr>
        </p:nvSpPr>
        <p:spPr>
          <a:xfrm>
            <a:off x="898262" y="274320"/>
            <a:ext cx="10424162" cy="656217"/>
          </a:xfrm>
        </p:spPr>
        <p:txBody>
          <a:bodyPr anchor="ctr">
            <a:normAutofit/>
          </a:bodyPr>
          <a:lstStyle/>
          <a:p>
            <a:pPr algn="r"/>
            <a:r>
              <a:rPr lang="el-GR" sz="2800">
                <a:solidFill>
                  <a:srgbClr val="FFFFFF"/>
                </a:solidFill>
              </a:rPr>
              <a:t>ΚΡΙΣΙΜΑ ΣΗΜΕΙΑ ΓΙΑ ΤΑ </a:t>
            </a:r>
            <a:r>
              <a:rPr lang="en-US" sz="2800">
                <a:solidFill>
                  <a:srgbClr val="FFFFFF"/>
                </a:solidFill>
              </a:rPr>
              <a:t>SMART PORTS</a:t>
            </a:r>
            <a:endParaRPr lang="el-GR" sz="2800">
              <a:solidFill>
                <a:srgbClr val="FFFFFF"/>
              </a:solidFill>
            </a:endParaRPr>
          </a:p>
        </p:txBody>
      </p:sp>
      <p:pic>
        <p:nvPicPr>
          <p:cNvPr id="6146" name="Picture 2" descr="SeaRates Blog: What is Smart Port?">
            <a:extLst>
              <a:ext uri="{FF2B5EF4-FFF2-40B4-BE49-F238E27FC236}">
                <a16:creationId xmlns:a16="http://schemas.microsoft.com/office/drawing/2014/main" id="{8D4D51BE-91CD-4F42-AA52-5295753D09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87" r="28343" b="-1"/>
          <a:stretch/>
        </p:blipFill>
        <p:spPr bwMode="auto">
          <a:xfrm>
            <a:off x="1" y="1150467"/>
            <a:ext cx="4076699" cy="570753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2390341-F199-AB41-F91D-2C8FB8B514BA}"/>
              </a:ext>
            </a:extLst>
          </p:cNvPr>
          <p:cNvSpPr>
            <a:spLocks noGrp="1"/>
          </p:cNvSpPr>
          <p:nvPr>
            <p:ph idx="1"/>
          </p:nvPr>
        </p:nvSpPr>
        <p:spPr>
          <a:xfrm>
            <a:off x="4724401" y="1844937"/>
            <a:ext cx="6657190" cy="4332026"/>
          </a:xfrm>
        </p:spPr>
        <p:txBody>
          <a:bodyPr>
            <a:normAutofit/>
          </a:bodyPr>
          <a:lstStyle/>
          <a:p>
            <a:pPr marL="0" indent="0">
              <a:lnSpc>
                <a:spcPct val="100000"/>
              </a:lnSpc>
              <a:buNone/>
            </a:pPr>
            <a:r>
              <a:rPr lang="el-GR" sz="2200" b="1" dirty="0"/>
              <a:t>Ασφάλεια και προστασία έναντι των κινδύνων</a:t>
            </a:r>
          </a:p>
          <a:p>
            <a:pPr>
              <a:lnSpc>
                <a:spcPct val="100000"/>
              </a:lnSpc>
            </a:pPr>
            <a:r>
              <a:rPr lang="el-GR" sz="2200" b="0" i="0" u="none" strike="noStrike" baseline="0" dirty="0">
                <a:latin typeface="+mj-lt"/>
              </a:rPr>
              <a:t>Η</a:t>
            </a:r>
            <a:r>
              <a:rPr lang="el-GR" sz="2200" dirty="0">
                <a:latin typeface="+mj-lt"/>
              </a:rPr>
              <a:t> </a:t>
            </a:r>
            <a:r>
              <a:rPr lang="el-GR" sz="2200" b="0" i="0" u="none" strike="noStrike" baseline="0" dirty="0">
                <a:latin typeface="+mj-lt"/>
              </a:rPr>
              <a:t>συνολική απόδοση του λιμένα είναι μετρήσιμη μέσω της εφαρμογής και υιοθέτησης Συστημάτων Διαχείρισης Ασφάλειας, Εποπτείας και Βελτιστοποίησης</a:t>
            </a:r>
          </a:p>
          <a:p>
            <a:pPr>
              <a:lnSpc>
                <a:spcPct val="100000"/>
              </a:lnSpc>
            </a:pPr>
            <a:r>
              <a:rPr lang="el-GR" sz="2200" b="0" i="0" u="none" strike="noStrike" baseline="0" dirty="0">
                <a:latin typeface="+mj-lt"/>
              </a:rPr>
              <a:t>Ένα Σύστημα Διαχείρισης Ασφάλειας αποτελεί μια ολοκληρωμένη διαδικασία για τη διαχείριση πιθανών κινδύνων και αποτελείται από έξι άξονες: την πολιτική, την οργάνωση, το σχεδιασμό, την εφαρμογή, την αξιολόγηση και τη βελτίωση, ενώ περιέχει επίσης εγχειρίδια, εκπαίδευση και πρότυπα</a:t>
            </a:r>
            <a:endParaRPr lang="el-GR" sz="2200" dirty="0">
              <a:latin typeface="+mj-lt"/>
            </a:endParaRPr>
          </a:p>
        </p:txBody>
      </p:sp>
    </p:spTree>
    <p:extLst>
      <p:ext uri="{BB962C8B-B14F-4D97-AF65-F5344CB8AC3E}">
        <p14:creationId xmlns:p14="http://schemas.microsoft.com/office/powerpoint/2010/main" val="2916652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7" name="Rectangle 8206">
            <a:extLst>
              <a:ext uri="{FF2B5EF4-FFF2-40B4-BE49-F238E27FC236}">
                <a16:creationId xmlns:a16="http://schemas.microsoft.com/office/drawing/2014/main" id="{7238084E-9C0F-497C-9436-2CD6C9BC6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9" name="Rectangle 8208">
            <a:extLst>
              <a:ext uri="{FF2B5EF4-FFF2-40B4-BE49-F238E27FC236}">
                <a16:creationId xmlns:a16="http://schemas.microsoft.com/office/drawing/2014/main" id="{0A9314D7-79E5-4587-B59D-FA5DDE9F3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B1ACEF-2A64-ED65-97D1-C8C068540CE3}"/>
              </a:ext>
            </a:extLst>
          </p:cNvPr>
          <p:cNvSpPr>
            <a:spLocks noGrp="1"/>
          </p:cNvSpPr>
          <p:nvPr>
            <p:ph type="title"/>
          </p:nvPr>
        </p:nvSpPr>
        <p:spPr>
          <a:xfrm>
            <a:off x="990600" y="250824"/>
            <a:ext cx="10312400" cy="625476"/>
          </a:xfrm>
        </p:spPr>
        <p:txBody>
          <a:bodyPr anchor="ctr">
            <a:normAutofit/>
          </a:bodyPr>
          <a:lstStyle/>
          <a:p>
            <a:pPr algn="r"/>
            <a:r>
              <a:rPr lang="el-GR" sz="2800">
                <a:solidFill>
                  <a:srgbClr val="FFFFFF"/>
                </a:solidFill>
              </a:rPr>
              <a:t>ΚΡΙΣΙΜΑ ΣΗΜΕΙΑ ΓΙΑ ΤΑ </a:t>
            </a:r>
            <a:r>
              <a:rPr lang="en-US" sz="2800">
                <a:solidFill>
                  <a:srgbClr val="FFFFFF"/>
                </a:solidFill>
              </a:rPr>
              <a:t>SMART PORTS</a:t>
            </a:r>
            <a:endParaRPr lang="el-GR" sz="2800">
              <a:solidFill>
                <a:srgbClr val="FFFFFF"/>
              </a:solidFill>
            </a:endParaRPr>
          </a:p>
        </p:txBody>
      </p:sp>
      <p:pic>
        <p:nvPicPr>
          <p:cNvPr id="8202" name="Picture 10" descr="Leadership skills is necessary to build a sustainable future">
            <a:extLst>
              <a:ext uri="{FF2B5EF4-FFF2-40B4-BE49-F238E27FC236}">
                <a16:creationId xmlns:a16="http://schemas.microsoft.com/office/drawing/2014/main" id="{C8FF4524-7C03-BE55-5E01-D0966ECD5E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0633" y="2334708"/>
            <a:ext cx="5390727" cy="311314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F6B0134-38C4-A43C-2CA6-D24556F11033}"/>
              </a:ext>
            </a:extLst>
          </p:cNvPr>
          <p:cNvSpPr>
            <a:spLocks noGrp="1"/>
          </p:cNvSpPr>
          <p:nvPr>
            <p:ph idx="1"/>
          </p:nvPr>
        </p:nvSpPr>
        <p:spPr>
          <a:xfrm>
            <a:off x="6136640" y="1681481"/>
            <a:ext cx="5273040" cy="4495482"/>
          </a:xfrm>
        </p:spPr>
        <p:txBody>
          <a:bodyPr>
            <a:normAutofit/>
          </a:bodyPr>
          <a:lstStyle/>
          <a:p>
            <a:pPr marL="0" indent="0">
              <a:lnSpc>
                <a:spcPct val="100000"/>
              </a:lnSpc>
              <a:buNone/>
            </a:pPr>
            <a:r>
              <a:rPr lang="el-GR" sz="2000" b="1" dirty="0"/>
              <a:t>Περιβάλλον</a:t>
            </a:r>
          </a:p>
          <a:p>
            <a:pPr>
              <a:lnSpc>
                <a:spcPct val="100000"/>
              </a:lnSpc>
            </a:pPr>
            <a:r>
              <a:rPr lang="el-GR" sz="2000" b="0" i="0" u="none" strike="noStrike" baseline="0" dirty="0">
                <a:latin typeface="+mj-lt"/>
              </a:rPr>
              <a:t>Η αποτελεσματικότητα </a:t>
            </a:r>
            <a:r>
              <a:rPr lang="el-GR" sz="2000" dirty="0">
                <a:latin typeface="+mj-lt"/>
              </a:rPr>
              <a:t>των λιμένων</a:t>
            </a:r>
            <a:r>
              <a:rPr lang="el-GR" sz="2000" b="0" i="0" u="none" strike="noStrike" baseline="0" dirty="0">
                <a:latin typeface="+mj-lt"/>
              </a:rPr>
              <a:t> σε αυτόν τον τομέα διαπιστώνεται με την εφαρμογή ή μη ενός  Συστήματος Διαχείρισης Περιβάλλοντος (ΣΠΔ)</a:t>
            </a:r>
          </a:p>
          <a:p>
            <a:pPr>
              <a:lnSpc>
                <a:spcPct val="100000"/>
              </a:lnSpc>
            </a:pPr>
            <a:r>
              <a:rPr lang="el-GR" sz="2000" b="0" i="0" u="none" strike="noStrike" baseline="0" dirty="0">
                <a:latin typeface="+mj-lt"/>
              </a:rPr>
              <a:t>Τα Συστήματα Διαχείρισης Περιβάλλοντος προσφέρουν ένα πλαίσιο για την αξιολόγηση, παρακολούθηση και μείωση των περιβαλλοντικών επιπτώσεων των λιμένων (</a:t>
            </a:r>
            <a:r>
              <a:rPr lang="el-GR" sz="2000" dirty="0">
                <a:latin typeface="+mj-lt"/>
              </a:rPr>
              <a:t>Ι</a:t>
            </a:r>
            <a:r>
              <a:rPr lang="en-US" sz="2000" dirty="0">
                <a:latin typeface="+mj-lt"/>
              </a:rPr>
              <a:t>SO 14001, EMAS, PERS)</a:t>
            </a:r>
            <a:endParaRPr lang="el-GR" sz="2000" b="1" dirty="0">
              <a:latin typeface="+mj-lt"/>
            </a:endParaRPr>
          </a:p>
        </p:txBody>
      </p:sp>
      <p:sp>
        <p:nvSpPr>
          <p:cNvPr id="4" name="AutoShape 2" descr="Sustainability concept and organisation | EnBW">
            <a:extLst>
              <a:ext uri="{FF2B5EF4-FFF2-40B4-BE49-F238E27FC236}">
                <a16:creationId xmlns:a16="http://schemas.microsoft.com/office/drawing/2014/main" id="{79320C6D-BC08-CC30-5590-35896006BD3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1329131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2D3BCF-5FFD-4370-BBC0-949A4CAEC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AF7891E-857B-435C-B27A-FAA12E672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42A94-A0A7-98E0-1374-92438D524114}"/>
              </a:ext>
            </a:extLst>
          </p:cNvPr>
          <p:cNvSpPr>
            <a:spLocks noGrp="1"/>
          </p:cNvSpPr>
          <p:nvPr>
            <p:ph type="title"/>
          </p:nvPr>
        </p:nvSpPr>
        <p:spPr>
          <a:xfrm>
            <a:off x="990599" y="190500"/>
            <a:ext cx="10336013" cy="773777"/>
          </a:xfrm>
        </p:spPr>
        <p:txBody>
          <a:bodyPr anchor="ctr">
            <a:normAutofit/>
          </a:bodyPr>
          <a:lstStyle/>
          <a:p>
            <a:pPr algn="r"/>
            <a:r>
              <a:rPr lang="el-GR" sz="2800">
                <a:solidFill>
                  <a:srgbClr val="FFFFFF"/>
                </a:solidFill>
              </a:rPr>
              <a:t>ΕΜΠΟΔΙΑ ΣΤΗ ΜΕΤΑΒΑΣΗ ΣΕ </a:t>
            </a:r>
            <a:r>
              <a:rPr lang="en-US" sz="2800">
                <a:solidFill>
                  <a:srgbClr val="FFFFFF"/>
                </a:solidFill>
              </a:rPr>
              <a:t>SMART PORTS</a:t>
            </a:r>
            <a:endParaRPr lang="el-GR" sz="2800">
              <a:solidFill>
                <a:srgbClr val="FFFFFF"/>
              </a:solidFill>
            </a:endParaRPr>
          </a:p>
        </p:txBody>
      </p:sp>
      <p:graphicFrame>
        <p:nvGraphicFramePr>
          <p:cNvPr id="5" name="Content Placeholder 2">
            <a:extLst>
              <a:ext uri="{FF2B5EF4-FFF2-40B4-BE49-F238E27FC236}">
                <a16:creationId xmlns:a16="http://schemas.microsoft.com/office/drawing/2014/main" id="{070FBDD4-FB1A-ED68-12A5-BF504214564B}"/>
              </a:ext>
            </a:extLst>
          </p:cNvPr>
          <p:cNvGraphicFramePr>
            <a:graphicFrameLocks noGrp="1"/>
          </p:cNvGraphicFramePr>
          <p:nvPr>
            <p:ph idx="1"/>
            <p:extLst>
              <p:ext uri="{D42A27DB-BD31-4B8C-83A1-F6EECF244321}">
                <p14:modId xmlns:p14="http://schemas.microsoft.com/office/powerpoint/2010/main" val="1696302402"/>
              </p:ext>
            </p:extLst>
          </p:nvPr>
        </p:nvGraphicFramePr>
        <p:xfrm>
          <a:off x="649288" y="1984375"/>
          <a:ext cx="10552112"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5079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54005083-1151-4AA0-B5A5-E5612B2B2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54E6A-9657-41EF-6C12-C23DC0E2AB18}"/>
              </a:ext>
            </a:extLst>
          </p:cNvPr>
          <p:cNvSpPr>
            <a:spLocks noGrp="1"/>
          </p:cNvSpPr>
          <p:nvPr>
            <p:ph type="title"/>
          </p:nvPr>
        </p:nvSpPr>
        <p:spPr>
          <a:xfrm>
            <a:off x="898262" y="274320"/>
            <a:ext cx="10424162" cy="656217"/>
          </a:xfrm>
        </p:spPr>
        <p:txBody>
          <a:bodyPr anchor="ctr">
            <a:normAutofit/>
          </a:bodyPr>
          <a:lstStyle/>
          <a:p>
            <a:pPr algn="r"/>
            <a:r>
              <a:rPr lang="el-GR" sz="2800">
                <a:solidFill>
                  <a:srgbClr val="FFFFFF"/>
                </a:solidFill>
              </a:rPr>
              <a:t>ΕΞΥΠΝΑ ΛΙΜΑΝΙΑ &amp; ΤΕΧΝΟΛΟΓΙΑ</a:t>
            </a:r>
          </a:p>
        </p:txBody>
      </p:sp>
      <p:pic>
        <p:nvPicPr>
          <p:cNvPr id="7170" name="Picture 2" descr="SMART PORTS TOOLKIT FOR ADDRESSING FUTURE CHALLENGES THROUGH TECHNOLOGICAL  INNOVATION - Fundación Valenciaport">
            <a:extLst>
              <a:ext uri="{FF2B5EF4-FFF2-40B4-BE49-F238E27FC236}">
                <a16:creationId xmlns:a16="http://schemas.microsoft.com/office/drawing/2014/main" id="{69C6F044-76D8-2A7E-C063-C6BDB29DDC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43" r="36251" b="1"/>
          <a:stretch/>
        </p:blipFill>
        <p:spPr bwMode="auto">
          <a:xfrm>
            <a:off x="1" y="1150467"/>
            <a:ext cx="4076699" cy="570753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D6FD279-924E-2087-86BA-B542F6D59739}"/>
              </a:ext>
            </a:extLst>
          </p:cNvPr>
          <p:cNvSpPr>
            <a:spLocks noGrp="1"/>
          </p:cNvSpPr>
          <p:nvPr>
            <p:ph idx="1"/>
          </p:nvPr>
        </p:nvSpPr>
        <p:spPr>
          <a:xfrm>
            <a:off x="4724401" y="1844937"/>
            <a:ext cx="6657190" cy="4332026"/>
          </a:xfrm>
        </p:spPr>
        <p:txBody>
          <a:bodyPr>
            <a:normAutofit/>
          </a:bodyPr>
          <a:lstStyle/>
          <a:p>
            <a:pPr marL="0" indent="0">
              <a:lnSpc>
                <a:spcPct val="100000"/>
              </a:lnSpc>
              <a:buNone/>
            </a:pPr>
            <a:r>
              <a:rPr lang="el-GR" sz="1800" b="1" i="0" u="none" strike="noStrike" baseline="0" dirty="0">
                <a:latin typeface="+mj-lt"/>
              </a:rPr>
              <a:t>ΔΙΑΔΥΚΤΙΟ ΤΩΝ ΠΡΑΓΜΑΤΩΝ (</a:t>
            </a:r>
            <a:r>
              <a:rPr lang="el-GR" sz="1800" b="1" i="0" u="none" strike="noStrike" baseline="0" dirty="0" err="1">
                <a:latin typeface="+mj-lt"/>
              </a:rPr>
              <a:t>IoT</a:t>
            </a:r>
            <a:r>
              <a:rPr lang="el-GR" sz="1800" b="1" i="0" u="none" strike="noStrike" baseline="0" dirty="0">
                <a:latin typeface="+mj-lt"/>
              </a:rPr>
              <a:t>)</a:t>
            </a:r>
          </a:p>
          <a:p>
            <a:pPr marL="0" indent="0">
              <a:lnSpc>
                <a:spcPct val="100000"/>
              </a:lnSpc>
              <a:buNone/>
            </a:pPr>
            <a:r>
              <a:rPr lang="el-GR" sz="1800" b="0" i="0" u="none" strike="noStrike" baseline="0" dirty="0">
                <a:latin typeface="+mj-lt"/>
              </a:rPr>
              <a:t>Το </a:t>
            </a:r>
            <a:r>
              <a:rPr lang="el-GR" sz="1800" b="0" i="0" u="none" strike="noStrike" baseline="0" dirty="0" err="1">
                <a:latin typeface="+mj-lt"/>
              </a:rPr>
              <a:t>IoT</a:t>
            </a:r>
            <a:r>
              <a:rPr lang="el-GR" sz="1800" b="0" i="0" u="none" strike="noStrike" baseline="0" dirty="0">
                <a:latin typeface="+mj-lt"/>
              </a:rPr>
              <a:t> είναι μια τεχνολογία που επιτρέπει τη διασύνδεση συσκευών μέσω του Διαδικτύου, την αμοιβαία επικοινωνία τους και την αλληλεπίδραση τους με διάφορες εφαρμογές</a:t>
            </a:r>
          </a:p>
          <a:p>
            <a:pPr marL="0" indent="0">
              <a:lnSpc>
                <a:spcPct val="100000"/>
              </a:lnSpc>
              <a:buNone/>
            </a:pPr>
            <a:r>
              <a:rPr lang="el-GR" sz="1800" b="1" i="0" u="none" strike="noStrike" baseline="0" dirty="0">
                <a:latin typeface="+mj-lt"/>
              </a:rPr>
              <a:t>ΔΙΑΧΕΙΡΙΣΗ ΜΕΓΑΛΩΝ ΔΕΔΟΜΕΝΩΝ (BIG DATA ANALYTICS) </a:t>
            </a:r>
          </a:p>
          <a:p>
            <a:pPr marL="0" indent="0">
              <a:lnSpc>
                <a:spcPct val="100000"/>
              </a:lnSpc>
              <a:buNone/>
            </a:pPr>
            <a:r>
              <a:rPr lang="el-GR" sz="1800" dirty="0">
                <a:latin typeface="+mj-lt"/>
              </a:rPr>
              <a:t>Αυτή η τεχνολογία μπορεί να αποθηκεύσει διαφορετικές ροές πληροφοριών από τα </a:t>
            </a:r>
            <a:r>
              <a:rPr lang="el-GR" sz="1800" dirty="0" err="1">
                <a:latin typeface="+mj-lt"/>
              </a:rPr>
              <a:t>logistics</a:t>
            </a:r>
            <a:r>
              <a:rPr lang="el-GR" sz="1800" dirty="0">
                <a:latin typeface="+mj-lt"/>
              </a:rPr>
              <a:t>, τους αισθητήρες και τα δίκτυα εντοπισμού θέσης, να επεξεργαστεί πληροφορίες σε πραγματικό χρόνο. Βοηθά στη βελτιστοποίηση των </a:t>
            </a:r>
            <a:r>
              <a:rPr lang="el-GR" sz="1800" dirty="0" err="1">
                <a:latin typeface="+mj-lt"/>
              </a:rPr>
              <a:t>logistics</a:t>
            </a:r>
            <a:r>
              <a:rPr lang="el-GR" sz="1800" dirty="0">
                <a:latin typeface="+mj-lt"/>
              </a:rPr>
              <a:t> των λιμένων, μειώνοντας τις καθυστερήσεις και τη συμφόρηση, αυξάνοντας παράλληλα την αποδοτικότητα των εγκαταστάσεων</a:t>
            </a:r>
          </a:p>
          <a:p>
            <a:pPr marL="0" indent="0">
              <a:lnSpc>
                <a:spcPct val="100000"/>
              </a:lnSpc>
              <a:buNone/>
            </a:pPr>
            <a:endParaRPr lang="el-GR" sz="1800" b="1" i="0" u="none" strike="noStrike" baseline="0" dirty="0">
              <a:latin typeface="TimesNewRomanPS-BoldMT"/>
            </a:endParaRPr>
          </a:p>
          <a:p>
            <a:pPr>
              <a:lnSpc>
                <a:spcPct val="100000"/>
              </a:lnSpc>
            </a:pPr>
            <a:endParaRPr lang="el-GR" sz="1800" dirty="0"/>
          </a:p>
        </p:txBody>
      </p:sp>
    </p:spTree>
    <p:extLst>
      <p:ext uri="{BB962C8B-B14F-4D97-AF65-F5344CB8AC3E}">
        <p14:creationId xmlns:p14="http://schemas.microsoft.com/office/powerpoint/2010/main" val="1190626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5" name="Rectangle 9230">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6" name="Rectangle 9232">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900999-969B-F8FF-884D-84B7100137D3}"/>
              </a:ext>
            </a:extLst>
          </p:cNvPr>
          <p:cNvSpPr>
            <a:spLocks noGrp="1"/>
          </p:cNvSpPr>
          <p:nvPr>
            <p:ph type="title"/>
          </p:nvPr>
        </p:nvSpPr>
        <p:spPr>
          <a:xfrm>
            <a:off x="647700" y="141842"/>
            <a:ext cx="10712377" cy="872100"/>
          </a:xfrm>
        </p:spPr>
        <p:txBody>
          <a:bodyPr anchor="ctr">
            <a:normAutofit/>
          </a:bodyPr>
          <a:lstStyle/>
          <a:p>
            <a:r>
              <a:rPr lang="el-GR" sz="2800">
                <a:solidFill>
                  <a:srgbClr val="FFFFFF"/>
                </a:solidFill>
              </a:rPr>
              <a:t>ΕΞΥΠΝΑ ΛΙΜΑΝΙΑ &amp; ΤΕΧΝΟΛΟΓΙΑ</a:t>
            </a:r>
          </a:p>
        </p:txBody>
      </p:sp>
      <p:sp>
        <p:nvSpPr>
          <p:cNvPr id="3" name="Content Placeholder 2">
            <a:extLst>
              <a:ext uri="{FF2B5EF4-FFF2-40B4-BE49-F238E27FC236}">
                <a16:creationId xmlns:a16="http://schemas.microsoft.com/office/drawing/2014/main" id="{98627D24-F1C6-7876-ECD7-BC38FF2F03B2}"/>
              </a:ext>
            </a:extLst>
          </p:cNvPr>
          <p:cNvSpPr>
            <a:spLocks noGrp="1"/>
          </p:cNvSpPr>
          <p:nvPr>
            <p:ph idx="1"/>
          </p:nvPr>
        </p:nvSpPr>
        <p:spPr>
          <a:xfrm>
            <a:off x="647700" y="1844937"/>
            <a:ext cx="5855458" cy="4332026"/>
          </a:xfrm>
        </p:spPr>
        <p:txBody>
          <a:bodyPr>
            <a:normAutofit/>
          </a:bodyPr>
          <a:lstStyle/>
          <a:p>
            <a:pPr marL="0" indent="0">
              <a:lnSpc>
                <a:spcPct val="100000"/>
              </a:lnSpc>
              <a:buNone/>
            </a:pPr>
            <a:r>
              <a:rPr lang="el-GR" sz="1800" b="1" i="0" u="none" strike="noStrike" baseline="0" dirty="0">
                <a:latin typeface="+mj-lt"/>
              </a:rPr>
              <a:t>ΤΕΧΝ</a:t>
            </a:r>
            <a:r>
              <a:rPr lang="el-GR" sz="1800" b="1" dirty="0">
                <a:latin typeface="+mj-lt"/>
              </a:rPr>
              <a:t>Η</a:t>
            </a:r>
            <a:r>
              <a:rPr lang="el-GR" sz="1800" b="1" i="0" u="none" strike="noStrike" baseline="0" dirty="0">
                <a:latin typeface="+mj-lt"/>
              </a:rPr>
              <a:t>ΤΗ ΝΟΗΜΟΣΥΝΗ (</a:t>
            </a:r>
            <a:r>
              <a:rPr lang="en-US" sz="1800" b="1" i="0" u="none" strike="noStrike" baseline="0" dirty="0">
                <a:latin typeface="+mj-lt"/>
              </a:rPr>
              <a:t>ARTIFICIAL INTELLIGENCE)</a:t>
            </a:r>
            <a:endParaRPr lang="el-GR" sz="1800" b="1" i="0" u="none" strike="noStrike" baseline="0" dirty="0">
              <a:latin typeface="+mj-lt"/>
            </a:endParaRPr>
          </a:p>
          <a:p>
            <a:pPr>
              <a:lnSpc>
                <a:spcPct val="100000"/>
              </a:lnSpc>
            </a:pPr>
            <a:r>
              <a:rPr lang="el-GR" sz="1800" b="0" i="0" u="none" strike="noStrike" baseline="0" dirty="0">
                <a:latin typeface="+mj-lt"/>
              </a:rPr>
              <a:t>Η τεχνητή νοημοσύνη (AI) αναφέρεται στην προσομοίωση της ανθρώπινης νοημοσύνης σε μηχανές που έχουν προγραμματιστεί να σκέφτονται σαν τους ανθρώπους και να μιμούνται τις ενέργειές τους. Ένας τρόπος βελτίωσης των λειτουργιών είναι η οικοδόμηση ενός συστήματος υποστήριξης λήψης αποφάσεων που βασίζεται σε ένα προγνωστικό μοντέλο συμπεριφοράς</a:t>
            </a:r>
          </a:p>
          <a:p>
            <a:pPr marL="0" indent="0">
              <a:lnSpc>
                <a:spcPct val="100000"/>
              </a:lnSpc>
              <a:buNone/>
            </a:pPr>
            <a:r>
              <a:rPr lang="el-GR" sz="1800" b="1" i="0" u="none" strike="noStrike" baseline="0" dirty="0">
                <a:latin typeface="+mj-lt"/>
              </a:rPr>
              <a:t>ΤΕΧΝΟΛΟΓΙΑ </a:t>
            </a:r>
            <a:r>
              <a:rPr lang="en-US" sz="1800" b="1" i="0" u="none" strike="noStrike" baseline="0" dirty="0">
                <a:latin typeface="+mj-lt"/>
              </a:rPr>
              <a:t>BLOCKCHAIN</a:t>
            </a:r>
            <a:endParaRPr lang="el-GR" sz="1800" b="1" i="0" u="none" strike="noStrike" baseline="0" dirty="0">
              <a:latin typeface="+mj-lt"/>
            </a:endParaRPr>
          </a:p>
          <a:p>
            <a:pPr>
              <a:lnSpc>
                <a:spcPct val="100000"/>
              </a:lnSpc>
            </a:pPr>
            <a:r>
              <a:rPr lang="el-GR" sz="1800" b="0" i="0" u="none" strike="noStrike" baseline="0" dirty="0">
                <a:latin typeface="+mj-lt"/>
              </a:rPr>
              <a:t>Η τεχνολογία </a:t>
            </a:r>
            <a:r>
              <a:rPr lang="el-GR" sz="1800" b="0" i="0" u="none" strike="noStrike" baseline="0" dirty="0" err="1">
                <a:latin typeface="+mj-lt"/>
              </a:rPr>
              <a:t>Blockchain</a:t>
            </a:r>
            <a:r>
              <a:rPr lang="el-GR" sz="1800" b="0" i="0" u="none" strike="noStrike" baseline="0" dirty="0">
                <a:latin typeface="+mj-lt"/>
              </a:rPr>
              <a:t> είναι μια αξιόπιστη μέθοδος καταγραφής των συναλλαγών, η οποία είναι δύσκολο να παραβιαστεί. Χρησιμοποιείται για την εκτέλεση ψηφιακών συναλλαγών σε πραγματικό χρόνο, με ασφαλή και κατανεμημένο τρόπο</a:t>
            </a:r>
            <a:endParaRPr lang="el-GR" sz="1800" b="1" i="0" u="none" strike="noStrike" baseline="0" dirty="0">
              <a:latin typeface="+mj-lt"/>
            </a:endParaRPr>
          </a:p>
          <a:p>
            <a:pPr marL="0" indent="0">
              <a:lnSpc>
                <a:spcPct val="100000"/>
              </a:lnSpc>
              <a:buNone/>
            </a:pPr>
            <a:endParaRPr lang="el-GR" sz="1800" dirty="0">
              <a:latin typeface="+mj-lt"/>
            </a:endParaRPr>
          </a:p>
        </p:txBody>
      </p:sp>
      <p:pic>
        <p:nvPicPr>
          <p:cNvPr id="9218" name="Picture 2" descr="Smart Ports - SmartEDIPort - iSHARE">
            <a:extLst>
              <a:ext uri="{FF2B5EF4-FFF2-40B4-BE49-F238E27FC236}">
                <a16:creationId xmlns:a16="http://schemas.microsoft.com/office/drawing/2014/main" id="{054B17F4-52E8-4836-0672-DDEF0C96F2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75" r="29656" b="-1"/>
          <a:stretch/>
        </p:blipFill>
        <p:spPr bwMode="auto">
          <a:xfrm>
            <a:off x="7086601" y="1150467"/>
            <a:ext cx="5105400" cy="5707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225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F50A-88EC-6A87-9824-9D1A0494EAEF}"/>
              </a:ext>
            </a:extLst>
          </p:cNvPr>
          <p:cNvSpPr>
            <a:spLocks noGrp="1"/>
          </p:cNvSpPr>
          <p:nvPr>
            <p:ph type="title"/>
          </p:nvPr>
        </p:nvSpPr>
        <p:spPr/>
        <p:txBody>
          <a:bodyPr/>
          <a:lstStyle/>
          <a:p>
            <a:r>
              <a:rPr lang="el-GR" dirty="0"/>
              <a:t>ΣΥΜΠΕΡΑΣΜΑΤΑ</a:t>
            </a:r>
          </a:p>
        </p:txBody>
      </p:sp>
      <p:graphicFrame>
        <p:nvGraphicFramePr>
          <p:cNvPr id="5" name="Content Placeholder 2">
            <a:extLst>
              <a:ext uri="{FF2B5EF4-FFF2-40B4-BE49-F238E27FC236}">
                <a16:creationId xmlns:a16="http://schemas.microsoft.com/office/drawing/2014/main" id="{5AB23FC7-CE3B-DAAD-C110-02D435188794}"/>
              </a:ext>
            </a:extLst>
          </p:cNvPr>
          <p:cNvGraphicFramePr>
            <a:graphicFrameLocks noGrp="1"/>
          </p:cNvGraphicFramePr>
          <p:nvPr>
            <p:ph idx="1"/>
            <p:extLst>
              <p:ext uri="{D42A27DB-BD31-4B8C-83A1-F6EECF244321}">
                <p14:modId xmlns:p14="http://schemas.microsoft.com/office/powerpoint/2010/main" val="3307273293"/>
              </p:ext>
            </p:extLst>
          </p:nvPr>
        </p:nvGraphicFramePr>
        <p:xfrm>
          <a:off x="649224" y="1984248"/>
          <a:ext cx="10552176" cy="4197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4755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C38ADC-6285-48C8-95E4-638511A6E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35ED8F8-AF51-430B-82A6-D945BAA90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41D9D9-C3C2-5320-0DCA-B2890350D28D}"/>
              </a:ext>
            </a:extLst>
          </p:cNvPr>
          <p:cNvSpPr>
            <a:spLocks noGrp="1"/>
          </p:cNvSpPr>
          <p:nvPr>
            <p:ph type="ctrTitle"/>
          </p:nvPr>
        </p:nvSpPr>
        <p:spPr>
          <a:xfrm>
            <a:off x="649045" y="742278"/>
            <a:ext cx="10994315" cy="3141233"/>
          </a:xfrm>
        </p:spPr>
        <p:txBody>
          <a:bodyPr>
            <a:normAutofit/>
          </a:bodyPr>
          <a:lstStyle/>
          <a:p>
            <a:r>
              <a:rPr lang="en-US" sz="4900" dirty="0"/>
              <a:t>WORLD’S MOST AUTOMATED PORT</a:t>
            </a:r>
            <a:endParaRPr lang="el-GR" sz="4900" dirty="0"/>
          </a:p>
        </p:txBody>
      </p:sp>
      <p:pic>
        <p:nvPicPr>
          <p:cNvPr id="5" name="Online Media 4" title="The world's most advanced automated terminal - APM Terminals MVII">
            <a:hlinkClick r:id="" action="ppaction://media"/>
            <a:extLst>
              <a:ext uri="{FF2B5EF4-FFF2-40B4-BE49-F238E27FC236}">
                <a16:creationId xmlns:a16="http://schemas.microsoft.com/office/drawing/2014/main" id="{E02936A3-AB99-61D4-DDF1-81F4E3BE2371}"/>
              </a:ext>
            </a:extLst>
          </p:cNvPr>
          <p:cNvPicPr>
            <a:picLocks noRot="1" noChangeAspect="1"/>
          </p:cNvPicPr>
          <p:nvPr>
            <a:videoFile r:link="rId1"/>
          </p:nvPr>
        </p:nvPicPr>
        <p:blipFill>
          <a:blip r:embed="rId3"/>
          <a:stretch>
            <a:fillRect/>
          </a:stretch>
        </p:blipFill>
        <p:spPr>
          <a:xfrm>
            <a:off x="2523225" y="1835289"/>
            <a:ext cx="7245954" cy="4123174"/>
          </a:xfrm>
          <a:prstGeom prst="rect">
            <a:avLst/>
          </a:prstGeom>
        </p:spPr>
      </p:pic>
    </p:spTree>
    <p:extLst>
      <p:ext uri="{BB962C8B-B14F-4D97-AF65-F5344CB8AC3E}">
        <p14:creationId xmlns:p14="http://schemas.microsoft.com/office/powerpoint/2010/main" val="239117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D40093-A375-4E63-CB1A-C7FE30707189}"/>
              </a:ext>
            </a:extLst>
          </p:cNvPr>
          <p:cNvSpPr>
            <a:spLocks noGrp="1"/>
          </p:cNvSpPr>
          <p:nvPr>
            <p:ph type="title"/>
          </p:nvPr>
        </p:nvSpPr>
        <p:spPr>
          <a:xfrm>
            <a:off x="647700" y="141842"/>
            <a:ext cx="10712377" cy="872100"/>
          </a:xfrm>
        </p:spPr>
        <p:txBody>
          <a:bodyPr anchor="ctr">
            <a:normAutofit/>
          </a:bodyPr>
          <a:lstStyle/>
          <a:p>
            <a:r>
              <a:rPr lang="el-GR" sz="2800">
                <a:solidFill>
                  <a:srgbClr val="FFFFFF"/>
                </a:solidFill>
              </a:rPr>
              <a:t>ΛΙΜΕΝΕΣ ΠΡΩΤΗΣ ΓΕΝΙΑΣ (μέχρι το 1960)</a:t>
            </a:r>
          </a:p>
        </p:txBody>
      </p:sp>
      <p:sp>
        <p:nvSpPr>
          <p:cNvPr id="3" name="Content Placeholder 2">
            <a:extLst>
              <a:ext uri="{FF2B5EF4-FFF2-40B4-BE49-F238E27FC236}">
                <a16:creationId xmlns:a16="http://schemas.microsoft.com/office/drawing/2014/main" id="{6BE03769-FFED-5386-E2BB-73F3FE025468}"/>
              </a:ext>
            </a:extLst>
          </p:cNvPr>
          <p:cNvSpPr>
            <a:spLocks noGrp="1"/>
          </p:cNvSpPr>
          <p:nvPr>
            <p:ph idx="1"/>
          </p:nvPr>
        </p:nvSpPr>
        <p:spPr>
          <a:xfrm>
            <a:off x="647700" y="1844937"/>
            <a:ext cx="5855458" cy="4332026"/>
          </a:xfrm>
        </p:spPr>
        <p:txBody>
          <a:bodyPr>
            <a:normAutofit/>
          </a:bodyPr>
          <a:lstStyle/>
          <a:p>
            <a:pPr>
              <a:lnSpc>
                <a:spcPct val="100000"/>
              </a:lnSpc>
            </a:pPr>
            <a:r>
              <a:rPr lang="el-GR" sz="2200" spc="-40" dirty="0">
                <a:latin typeface="+mj-lt"/>
                <a:ea typeface="+mj-ea"/>
                <a:cs typeface="+mj-cs"/>
              </a:rPr>
              <a:t>Οι λιμένες πρώτης γενιάς σχεδιάστηκαν για την μεταφορά φορτίου μεταξύ χερσαίων και θαλάσσιων μέσων μεταφοράς, μέσω μιας τοπικής ή περιφερειακής ενδοχώρας</a:t>
            </a:r>
          </a:p>
          <a:p>
            <a:pPr marL="0" indent="0">
              <a:lnSpc>
                <a:spcPct val="100000"/>
              </a:lnSpc>
              <a:buNone/>
            </a:pPr>
            <a:endParaRPr lang="el-GR" sz="2200" spc="-40" dirty="0">
              <a:latin typeface="+mj-lt"/>
              <a:ea typeface="+mj-ea"/>
              <a:cs typeface="+mj-cs"/>
            </a:endParaRPr>
          </a:p>
          <a:p>
            <a:pPr>
              <a:lnSpc>
                <a:spcPct val="100000"/>
              </a:lnSpc>
            </a:pPr>
            <a:r>
              <a:rPr lang="el-GR" sz="2200" spc="-40" dirty="0">
                <a:latin typeface="+mj-lt"/>
                <a:ea typeface="+mj-ea"/>
                <a:cs typeface="+mj-cs"/>
              </a:rPr>
              <a:t>Ήταν κυρίως μικροί λιμένες αλιείας ή μαρίνες οι οποίοι δεν απαιτούσαν δαπανηρά συστήματα πληροφοριών, σημαντικούς χώρους αποθήκευσης αλλά ούτε και προγραμματισμό για το συντονισμό των διαφόρων δραστηριοτήτων</a:t>
            </a:r>
          </a:p>
          <a:p>
            <a:pPr>
              <a:lnSpc>
                <a:spcPct val="100000"/>
              </a:lnSpc>
            </a:pPr>
            <a:endParaRPr lang="el-GR" sz="2200" spc="-40" dirty="0">
              <a:latin typeface="+mj-lt"/>
              <a:ea typeface="+mj-ea"/>
              <a:cs typeface="+mj-cs"/>
            </a:endParaRPr>
          </a:p>
          <a:p>
            <a:pPr>
              <a:lnSpc>
                <a:spcPct val="100000"/>
              </a:lnSpc>
            </a:pPr>
            <a:endParaRPr lang="el-GR" sz="2200" spc="-40" dirty="0">
              <a:latin typeface="+mj-lt"/>
              <a:ea typeface="+mj-ea"/>
              <a:cs typeface="+mj-cs"/>
            </a:endParaRPr>
          </a:p>
        </p:txBody>
      </p:sp>
      <p:pic>
        <p:nvPicPr>
          <p:cNvPr id="1028" name="Picture 4" descr="De laadbruggen van de Stocatra.">
            <a:extLst>
              <a:ext uri="{FF2B5EF4-FFF2-40B4-BE49-F238E27FC236}">
                <a16:creationId xmlns:a16="http://schemas.microsoft.com/office/drawing/2014/main" id="{5F1E8961-B581-F732-EC0A-244C6A8AA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44" r="11947"/>
          <a:stretch/>
        </p:blipFill>
        <p:spPr bwMode="auto">
          <a:xfrm>
            <a:off x="7086601" y="1150467"/>
            <a:ext cx="5105400" cy="5707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90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4005083-1151-4AA0-B5A5-E5612B2B2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FFF6BD-F690-0C45-7888-B4DB6F5640DF}"/>
              </a:ext>
            </a:extLst>
          </p:cNvPr>
          <p:cNvSpPr>
            <a:spLocks noGrp="1"/>
          </p:cNvSpPr>
          <p:nvPr>
            <p:ph type="title"/>
          </p:nvPr>
        </p:nvSpPr>
        <p:spPr>
          <a:xfrm>
            <a:off x="898262" y="274320"/>
            <a:ext cx="10424162" cy="656217"/>
          </a:xfrm>
        </p:spPr>
        <p:txBody>
          <a:bodyPr anchor="ctr">
            <a:normAutofit/>
          </a:bodyPr>
          <a:lstStyle/>
          <a:p>
            <a:pPr algn="r"/>
            <a:r>
              <a:rPr lang="el-GR" sz="2800">
                <a:solidFill>
                  <a:srgbClr val="FFFFFF"/>
                </a:solidFill>
              </a:rPr>
              <a:t>ΛΙΜΕΝΕΣ ΔΕΥΤΕΡΗΣ ΓΕΝΙΑΣ (1960-1980)</a:t>
            </a:r>
          </a:p>
        </p:txBody>
      </p:sp>
      <p:pic>
        <p:nvPicPr>
          <p:cNvPr id="2050" name="Picture 2" descr="Isle of Dogs, 1980 : r/london">
            <a:extLst>
              <a:ext uri="{FF2B5EF4-FFF2-40B4-BE49-F238E27FC236}">
                <a16:creationId xmlns:a16="http://schemas.microsoft.com/office/drawing/2014/main" id="{27E07EFD-2B79-9556-CB2B-9BD2EAC43F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71" r="23329" b="-2"/>
          <a:stretch/>
        </p:blipFill>
        <p:spPr bwMode="auto">
          <a:xfrm>
            <a:off x="1" y="1150467"/>
            <a:ext cx="4076699" cy="570753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BC5AE2A-3B47-E12D-6A95-ACBD2BCA4468}"/>
              </a:ext>
            </a:extLst>
          </p:cNvPr>
          <p:cNvSpPr>
            <a:spLocks noGrp="1"/>
          </p:cNvSpPr>
          <p:nvPr>
            <p:ph idx="1"/>
          </p:nvPr>
        </p:nvSpPr>
        <p:spPr>
          <a:xfrm>
            <a:off x="4724401" y="1844937"/>
            <a:ext cx="6657190" cy="4332026"/>
          </a:xfrm>
        </p:spPr>
        <p:txBody>
          <a:bodyPr>
            <a:normAutofit/>
          </a:bodyPr>
          <a:lstStyle/>
          <a:p>
            <a:pPr>
              <a:lnSpc>
                <a:spcPct val="100000"/>
              </a:lnSpc>
            </a:pPr>
            <a:r>
              <a:rPr lang="el-GR" sz="2200" b="0" i="0" u="none" strike="noStrike" baseline="0" dirty="0">
                <a:latin typeface="+mj-lt"/>
              </a:rPr>
              <a:t>Οι υπηρεσίες τους περιορίζονταν σε πλοία και</a:t>
            </a:r>
            <a:r>
              <a:rPr lang="en-US" sz="2200" b="0" i="0" u="none" strike="noStrike" baseline="0" dirty="0">
                <a:latin typeface="+mj-lt"/>
              </a:rPr>
              <a:t> </a:t>
            </a:r>
            <a:r>
              <a:rPr lang="el-GR" sz="2200" b="0" i="0" u="none" strike="noStrike" baseline="0" dirty="0">
                <a:latin typeface="+mj-lt"/>
              </a:rPr>
              <a:t>αγαθά, με την διαφορά ότι σε αυτούς εγκαθίστανται παράλληλα και βιομηχανίες επεξεργασίας πρώτων υλών.</a:t>
            </a:r>
            <a:r>
              <a:rPr lang="en-US" sz="2200" b="0" i="0" u="none" strike="noStrike" baseline="0" dirty="0">
                <a:latin typeface="+mj-lt"/>
              </a:rPr>
              <a:t> </a:t>
            </a:r>
            <a:r>
              <a:rPr lang="el-GR" sz="2200" b="0" i="0" u="none" strike="noStrike" baseline="0" dirty="0">
                <a:latin typeface="+mj-lt"/>
              </a:rPr>
              <a:t>Για αυτό το λόγο ονομάζονται αλλιώς και βιομηχανικοί λιμένες</a:t>
            </a:r>
          </a:p>
          <a:p>
            <a:pPr marL="0" indent="0">
              <a:lnSpc>
                <a:spcPct val="100000"/>
              </a:lnSpc>
              <a:buNone/>
            </a:pPr>
            <a:endParaRPr lang="en-US" sz="2200" b="0" i="0" u="none" strike="noStrike" baseline="0" dirty="0">
              <a:latin typeface="+mj-lt"/>
            </a:endParaRPr>
          </a:p>
          <a:p>
            <a:pPr>
              <a:lnSpc>
                <a:spcPct val="100000"/>
              </a:lnSpc>
            </a:pPr>
            <a:r>
              <a:rPr lang="el-GR" sz="2200" dirty="0">
                <a:latin typeface="+mj-lt"/>
              </a:rPr>
              <a:t>Οι λιμένες δεύτερης γενιάς ανέπτυξαν συνεργασία με</a:t>
            </a:r>
            <a:r>
              <a:rPr lang="en-US" sz="2200" dirty="0">
                <a:latin typeface="+mj-lt"/>
              </a:rPr>
              <a:t> </a:t>
            </a:r>
            <a:r>
              <a:rPr lang="el-GR" sz="2200" dirty="0">
                <a:latin typeface="+mj-lt"/>
              </a:rPr>
              <a:t>εμπορικούς εταίρους</a:t>
            </a:r>
            <a:r>
              <a:rPr lang="en-US" sz="2200" dirty="0">
                <a:latin typeface="+mj-lt"/>
              </a:rPr>
              <a:t> </a:t>
            </a:r>
            <a:r>
              <a:rPr lang="el-GR" sz="2200" dirty="0">
                <a:latin typeface="+mj-lt"/>
              </a:rPr>
              <a:t>και με το δήμο στον οποίο ανήκαν, καθώς είχαν μεγαλύτερη</a:t>
            </a:r>
            <a:r>
              <a:rPr lang="en-US" sz="2200" dirty="0">
                <a:latin typeface="+mj-lt"/>
              </a:rPr>
              <a:t> </a:t>
            </a:r>
            <a:r>
              <a:rPr lang="el-GR" sz="2200" dirty="0">
                <a:latin typeface="+mj-lt"/>
              </a:rPr>
              <a:t>ανάγκη από την πόλη, η οποία τους παρείχε διάφορες υπηρεσίες</a:t>
            </a:r>
          </a:p>
          <a:p>
            <a:pPr>
              <a:lnSpc>
                <a:spcPct val="100000"/>
              </a:lnSpc>
            </a:pPr>
            <a:endParaRPr lang="el-GR" sz="2200" dirty="0">
              <a:latin typeface="+mj-lt"/>
            </a:endParaRPr>
          </a:p>
        </p:txBody>
      </p:sp>
    </p:spTree>
    <p:extLst>
      <p:ext uri="{BB962C8B-B14F-4D97-AF65-F5344CB8AC3E}">
        <p14:creationId xmlns:p14="http://schemas.microsoft.com/office/powerpoint/2010/main" val="107422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3" name="Rectangle 3078">
            <a:extLst>
              <a:ext uri="{FF2B5EF4-FFF2-40B4-BE49-F238E27FC236}">
                <a16:creationId xmlns:a16="http://schemas.microsoft.com/office/drawing/2014/main" id="{54005083-1151-4AA0-B5A5-E5612B2B2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Rectangle 3080">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52E8FA-5656-F8F6-9490-4D602486DC9C}"/>
              </a:ext>
            </a:extLst>
          </p:cNvPr>
          <p:cNvSpPr>
            <a:spLocks noGrp="1"/>
          </p:cNvSpPr>
          <p:nvPr>
            <p:ph type="title"/>
          </p:nvPr>
        </p:nvSpPr>
        <p:spPr>
          <a:xfrm>
            <a:off x="898262" y="274320"/>
            <a:ext cx="10424162" cy="656217"/>
          </a:xfrm>
        </p:spPr>
        <p:txBody>
          <a:bodyPr anchor="ctr">
            <a:normAutofit/>
          </a:bodyPr>
          <a:lstStyle/>
          <a:p>
            <a:pPr algn="r"/>
            <a:r>
              <a:rPr lang="el-GR" sz="2800">
                <a:solidFill>
                  <a:srgbClr val="FFFFFF"/>
                </a:solidFill>
              </a:rPr>
              <a:t>ΛΙΜΕΝΕΣ ΤΡΙΤΗΣ ΓΕΝΙΑΣ (1980-1999)</a:t>
            </a:r>
          </a:p>
        </p:txBody>
      </p:sp>
      <p:pic>
        <p:nvPicPr>
          <p:cNvPr id="3074" name="Picture 2" descr="Port And Border Technology | BT Business">
            <a:extLst>
              <a:ext uri="{FF2B5EF4-FFF2-40B4-BE49-F238E27FC236}">
                <a16:creationId xmlns:a16="http://schemas.microsoft.com/office/drawing/2014/main" id="{F3077237-6C71-BBD8-1049-7CCA297BC8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81" r="43421" b="1"/>
          <a:stretch/>
        </p:blipFill>
        <p:spPr bwMode="auto">
          <a:xfrm>
            <a:off x="1" y="1150467"/>
            <a:ext cx="4076699" cy="570753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677D56C-67E0-775F-3661-46E24313F040}"/>
              </a:ext>
            </a:extLst>
          </p:cNvPr>
          <p:cNvSpPr>
            <a:spLocks noGrp="1"/>
          </p:cNvSpPr>
          <p:nvPr>
            <p:ph idx="1"/>
          </p:nvPr>
        </p:nvSpPr>
        <p:spPr>
          <a:xfrm>
            <a:off x="4724401" y="1844937"/>
            <a:ext cx="6657190" cy="4332026"/>
          </a:xfrm>
        </p:spPr>
        <p:txBody>
          <a:bodyPr>
            <a:normAutofit/>
          </a:bodyPr>
          <a:lstStyle/>
          <a:p>
            <a:pPr>
              <a:lnSpc>
                <a:spcPct val="100000"/>
              </a:lnSpc>
            </a:pPr>
            <a:r>
              <a:rPr lang="el-GR" sz="2200" dirty="0">
                <a:latin typeface="+mj-lt"/>
              </a:rPr>
              <a:t>Π</a:t>
            </a:r>
            <a:r>
              <a:rPr lang="el-GR" sz="2200" b="0" i="0" u="none" strike="noStrike" baseline="0" dirty="0">
                <a:latin typeface="+mj-lt"/>
              </a:rPr>
              <a:t>ροσπάθησαν να αυξήσουν την αποτελεσματικότητα τους δίνοντας έμφαση στην ταχεία αποστολή εγγράφων με παράλληλη υιοθέτηση κοινής γλώσσας, προκειμένου αυτά να είναι κατανοητά από τους εμπλεκόμενους στο εμπόρι</a:t>
            </a:r>
            <a:r>
              <a:rPr lang="el-GR" sz="2200" dirty="0">
                <a:latin typeface="+mj-lt"/>
              </a:rPr>
              <a:t>ο</a:t>
            </a:r>
            <a:endParaRPr lang="el-GR" sz="2200" b="0" i="0" u="none" strike="noStrike" baseline="0" dirty="0">
              <a:latin typeface="+mj-lt"/>
            </a:endParaRPr>
          </a:p>
          <a:p>
            <a:pPr>
              <a:lnSpc>
                <a:spcPct val="100000"/>
              </a:lnSpc>
            </a:pPr>
            <a:r>
              <a:rPr lang="el-GR" sz="2200" dirty="0">
                <a:latin typeface="+mj-lt"/>
              </a:rPr>
              <a:t>Ενσωμάτωσαν υπηρεσίες </a:t>
            </a:r>
            <a:r>
              <a:rPr lang="en-US" sz="2200" dirty="0">
                <a:latin typeface="+mj-lt"/>
              </a:rPr>
              <a:t>logistics</a:t>
            </a:r>
            <a:endParaRPr lang="el-GR" sz="2200" dirty="0">
              <a:latin typeface="+mj-lt"/>
            </a:endParaRPr>
          </a:p>
          <a:p>
            <a:pPr>
              <a:lnSpc>
                <a:spcPct val="100000"/>
              </a:lnSpc>
            </a:pPr>
            <a:r>
              <a:rPr lang="el-GR" sz="2200" b="0" i="0" u="none" strike="noStrike" baseline="0" dirty="0">
                <a:latin typeface="+mj-lt"/>
              </a:rPr>
              <a:t>Συμμορφώθηκαν με τους διεθνείς κανονισμούς για την ποιότητα και την ασφάλεια</a:t>
            </a:r>
          </a:p>
          <a:p>
            <a:pPr>
              <a:lnSpc>
                <a:spcPct val="100000"/>
              </a:lnSpc>
            </a:pPr>
            <a:r>
              <a:rPr lang="el-GR" sz="2200" b="0" i="0" u="none" strike="noStrike" baseline="0" dirty="0">
                <a:latin typeface="+mj-lt"/>
              </a:rPr>
              <a:t>Σε πολλά λιμάνια αναπτύχθηκε πληθώρα από τραπεζικές, ασφαλιστικές, νομικές και τηλεπικοινωνιακές υπηρεσίες</a:t>
            </a:r>
            <a:endParaRPr lang="en-US" sz="2200" dirty="0">
              <a:latin typeface="+mj-lt"/>
            </a:endParaRPr>
          </a:p>
          <a:p>
            <a:pPr>
              <a:lnSpc>
                <a:spcPct val="100000"/>
              </a:lnSpc>
            </a:pPr>
            <a:endParaRPr lang="el-GR" sz="2200" dirty="0">
              <a:latin typeface="+mj-lt"/>
            </a:endParaRPr>
          </a:p>
        </p:txBody>
      </p:sp>
    </p:spTree>
    <p:extLst>
      <p:ext uri="{BB962C8B-B14F-4D97-AF65-F5344CB8AC3E}">
        <p14:creationId xmlns:p14="http://schemas.microsoft.com/office/powerpoint/2010/main" val="386305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B7A6C1-5D8B-6DFE-CCEB-693BAFB623FD}"/>
              </a:ext>
            </a:extLst>
          </p:cNvPr>
          <p:cNvSpPr>
            <a:spLocks noGrp="1"/>
          </p:cNvSpPr>
          <p:nvPr>
            <p:ph type="title"/>
          </p:nvPr>
        </p:nvSpPr>
        <p:spPr>
          <a:xfrm>
            <a:off x="647700" y="141842"/>
            <a:ext cx="10712377" cy="872100"/>
          </a:xfrm>
        </p:spPr>
        <p:txBody>
          <a:bodyPr anchor="ctr">
            <a:normAutofit/>
          </a:bodyPr>
          <a:lstStyle/>
          <a:p>
            <a:r>
              <a:rPr lang="el-GR" sz="2800">
                <a:solidFill>
                  <a:srgbClr val="FFFFFF"/>
                </a:solidFill>
              </a:rPr>
              <a:t>ΛΙΜΕΝΕΣ ΤΕΤΑΡΤΗΣ ΓΕΝΙΑΣ (2000-2010)</a:t>
            </a:r>
          </a:p>
        </p:txBody>
      </p:sp>
      <p:sp>
        <p:nvSpPr>
          <p:cNvPr id="3" name="Content Placeholder 2">
            <a:extLst>
              <a:ext uri="{FF2B5EF4-FFF2-40B4-BE49-F238E27FC236}">
                <a16:creationId xmlns:a16="http://schemas.microsoft.com/office/drawing/2014/main" id="{7C3E60ED-16EC-0620-BC19-3E76FE32B4D4}"/>
              </a:ext>
            </a:extLst>
          </p:cNvPr>
          <p:cNvSpPr>
            <a:spLocks noGrp="1"/>
          </p:cNvSpPr>
          <p:nvPr>
            <p:ph idx="1"/>
          </p:nvPr>
        </p:nvSpPr>
        <p:spPr>
          <a:xfrm>
            <a:off x="647700" y="1844937"/>
            <a:ext cx="5855458" cy="4332026"/>
          </a:xfrm>
        </p:spPr>
        <p:txBody>
          <a:bodyPr>
            <a:normAutofit/>
          </a:bodyPr>
          <a:lstStyle/>
          <a:p>
            <a:pPr>
              <a:lnSpc>
                <a:spcPct val="100000"/>
              </a:lnSpc>
            </a:pPr>
            <a:r>
              <a:rPr lang="el-GR" sz="2000" b="0" i="0" u="none" strike="noStrike" baseline="0" dirty="0">
                <a:latin typeface="+mj-lt"/>
              </a:rPr>
              <a:t>Τα κριτήρια που τέθηκαν για το χαρακτηρισμό τους ήταν τα ακόλουθα: η ποιότητα των λιμενικών υπηρεσιών, η αξιοποίηση της πληροφορικής, η ανάπτυξη της κοινότητας, η παρουσία του λιμενικού συγκροτήματος και του κέντρου </a:t>
            </a:r>
            <a:r>
              <a:rPr lang="el-GR" sz="2000" b="0" i="0" u="none" strike="noStrike" baseline="0" dirty="0" err="1">
                <a:latin typeface="+mj-lt"/>
              </a:rPr>
              <a:t>logistics</a:t>
            </a:r>
            <a:r>
              <a:rPr lang="el-GR" sz="2000" b="0" i="0" u="none" strike="noStrike" baseline="0" dirty="0">
                <a:latin typeface="+mj-lt"/>
              </a:rPr>
              <a:t> και η ποιότητα των συνδέσεων με την ενδοχώρα</a:t>
            </a:r>
          </a:p>
          <a:p>
            <a:pPr marL="0" indent="0">
              <a:lnSpc>
                <a:spcPct val="100000"/>
              </a:lnSpc>
              <a:buNone/>
            </a:pPr>
            <a:endParaRPr lang="el-GR" sz="2000" b="0" i="0" u="none" strike="noStrike" baseline="0" dirty="0">
              <a:latin typeface="+mj-lt"/>
            </a:endParaRPr>
          </a:p>
          <a:p>
            <a:pPr>
              <a:lnSpc>
                <a:spcPct val="100000"/>
              </a:lnSpc>
            </a:pPr>
            <a:r>
              <a:rPr lang="el-GR" sz="2000" dirty="0">
                <a:latin typeface="+mj-lt"/>
              </a:rPr>
              <a:t>Χ</a:t>
            </a:r>
            <a:r>
              <a:rPr lang="el-GR" sz="2000" b="0" i="0" u="none" strike="noStrike" baseline="0" dirty="0">
                <a:latin typeface="+mj-lt"/>
              </a:rPr>
              <a:t>αρακτηρίζονται από δίκτυα τηλεματικής (δίκτυα επικοινωνίας βασισμένα σε νέες τεχνολογίες) που συνδέουν διαφορετικές περιοχές των λιμένων και επιτρέπουν τη συνεργασία με άλλους λιμένες, με στόχο τη διεθνοποίηση και τη διαφοροποίηση της δραστηριότητάς τους</a:t>
            </a:r>
          </a:p>
          <a:p>
            <a:pPr>
              <a:lnSpc>
                <a:spcPct val="100000"/>
              </a:lnSpc>
            </a:pPr>
            <a:endParaRPr lang="el-GR" sz="2000" dirty="0">
              <a:latin typeface="+mj-lt"/>
            </a:endParaRPr>
          </a:p>
        </p:txBody>
      </p:sp>
      <p:pic>
        <p:nvPicPr>
          <p:cNvPr id="1028" name="Picture 4" descr="Home - SmartPort">
            <a:extLst>
              <a:ext uri="{FF2B5EF4-FFF2-40B4-BE49-F238E27FC236}">
                <a16:creationId xmlns:a16="http://schemas.microsoft.com/office/drawing/2014/main" id="{9FEF0BED-19F2-9FDB-9C33-4338F6BE3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2579" y="2099233"/>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271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54005083-1151-4AA0-B5A5-E5612B2B2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5CA8C8-AF1A-47F1-FAA3-AE40D21ADABC}"/>
              </a:ext>
            </a:extLst>
          </p:cNvPr>
          <p:cNvSpPr>
            <a:spLocks noGrp="1"/>
          </p:cNvSpPr>
          <p:nvPr>
            <p:ph type="title"/>
          </p:nvPr>
        </p:nvSpPr>
        <p:spPr>
          <a:xfrm>
            <a:off x="898262" y="274320"/>
            <a:ext cx="10424162" cy="656217"/>
          </a:xfrm>
        </p:spPr>
        <p:txBody>
          <a:bodyPr anchor="ctr">
            <a:normAutofit/>
          </a:bodyPr>
          <a:lstStyle/>
          <a:p>
            <a:pPr algn="r"/>
            <a:r>
              <a:rPr lang="el-GR" sz="2800">
                <a:solidFill>
                  <a:srgbClr val="FFFFFF"/>
                </a:solidFill>
              </a:rPr>
              <a:t>ΛΙΜΕΝΕΣ ΠΕΜΠΤΗΣ &amp; ΕΚΤΗΣ ΓΕΝΙΑΣ</a:t>
            </a:r>
          </a:p>
        </p:txBody>
      </p:sp>
      <p:pic>
        <p:nvPicPr>
          <p:cNvPr id="5122" name="Picture 2" descr="What is a Smart Port? - Port Technology International">
            <a:extLst>
              <a:ext uri="{FF2B5EF4-FFF2-40B4-BE49-F238E27FC236}">
                <a16:creationId xmlns:a16="http://schemas.microsoft.com/office/drawing/2014/main" id="{F39B3705-3CB4-6EA9-5F3B-BBD0C9D750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383" r="21119" b="1"/>
          <a:stretch/>
        </p:blipFill>
        <p:spPr bwMode="auto">
          <a:xfrm>
            <a:off x="1" y="1150467"/>
            <a:ext cx="4076699" cy="570753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BF75488-1448-06AA-C233-6A01E8C40753}"/>
              </a:ext>
            </a:extLst>
          </p:cNvPr>
          <p:cNvSpPr>
            <a:spLocks noGrp="1"/>
          </p:cNvSpPr>
          <p:nvPr>
            <p:ph idx="1"/>
          </p:nvPr>
        </p:nvSpPr>
        <p:spPr>
          <a:xfrm>
            <a:off x="4724401" y="1844937"/>
            <a:ext cx="6657190" cy="4332026"/>
          </a:xfrm>
        </p:spPr>
        <p:txBody>
          <a:bodyPr>
            <a:normAutofit/>
          </a:bodyPr>
          <a:lstStyle/>
          <a:p>
            <a:pPr>
              <a:lnSpc>
                <a:spcPct val="100000"/>
              </a:lnSpc>
            </a:pPr>
            <a:r>
              <a:rPr lang="el-GR" sz="2000" b="0" i="0" u="none" strike="noStrike" baseline="0" dirty="0">
                <a:latin typeface="+mj-lt"/>
              </a:rPr>
              <a:t>Ο λιμένας πέμπτης γενιάς αποδίδει μεγαλύτερη έμφαση στην ικανοποίηση των πελατών του, στην εφοδιαστική αλυσίδα και στα δίκτυα</a:t>
            </a:r>
          </a:p>
          <a:p>
            <a:pPr marL="0" indent="0">
              <a:lnSpc>
                <a:spcPct val="100000"/>
              </a:lnSpc>
              <a:buNone/>
            </a:pPr>
            <a:endParaRPr lang="el-GR" sz="2000" dirty="0">
              <a:latin typeface="+mj-lt"/>
            </a:endParaRPr>
          </a:p>
          <a:p>
            <a:pPr>
              <a:lnSpc>
                <a:spcPct val="100000"/>
              </a:lnSpc>
            </a:pPr>
            <a:r>
              <a:rPr lang="el-GR" sz="2000" b="0" i="0" u="none" strike="noStrike" baseline="0" dirty="0">
                <a:latin typeface="+mj-lt"/>
              </a:rPr>
              <a:t>Οι λιμένες έκτης γενιάς </a:t>
            </a:r>
            <a:r>
              <a:rPr lang="el-GR" sz="2000" dirty="0">
                <a:latin typeface="+mj-lt"/>
              </a:rPr>
              <a:t>χαρακτηρίζονται από π</a:t>
            </a:r>
            <a:r>
              <a:rPr lang="el-GR" sz="2000" b="0" i="0" u="none" strike="noStrike" baseline="0" dirty="0">
                <a:latin typeface="+mj-lt"/>
              </a:rPr>
              <a:t>λήρη αυτοματοποίηση του τερματικού σταθμού εμπορευματοκιβωτίων λόγω του σημαντικού όγκου των εργασιών φόρτωσης/εκφόρτωσης σε σύντομο χρονικό διάστημα, καθώς και με την διασύνδεση τους </a:t>
            </a:r>
            <a:r>
              <a:rPr lang="el-GR" sz="2000" dirty="0">
                <a:latin typeface="+mj-lt"/>
              </a:rPr>
              <a:t>με την ενδοχώρα που επιτρέπει τη μεταφορά εμπορευματοκιβωτίων με χαμηλό εξωτερικό κόστος</a:t>
            </a:r>
          </a:p>
        </p:txBody>
      </p:sp>
    </p:spTree>
    <p:extLst>
      <p:ext uri="{BB962C8B-B14F-4D97-AF65-F5344CB8AC3E}">
        <p14:creationId xmlns:p14="http://schemas.microsoft.com/office/powerpoint/2010/main" val="741647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64E21-0646-36A7-CD4C-7FA34A59BF4D}"/>
              </a:ext>
            </a:extLst>
          </p:cNvPr>
          <p:cNvSpPr>
            <a:spLocks noGrp="1"/>
          </p:cNvSpPr>
          <p:nvPr>
            <p:ph type="title"/>
          </p:nvPr>
        </p:nvSpPr>
        <p:spPr/>
        <p:txBody>
          <a:bodyPr/>
          <a:lstStyle/>
          <a:p>
            <a:r>
              <a:rPr lang="el-GR" dirty="0"/>
              <a:t>Τι είναι έξυπνος Λιμένας;</a:t>
            </a:r>
          </a:p>
        </p:txBody>
      </p:sp>
      <p:graphicFrame>
        <p:nvGraphicFramePr>
          <p:cNvPr id="5" name="Content Placeholder 2">
            <a:extLst>
              <a:ext uri="{FF2B5EF4-FFF2-40B4-BE49-F238E27FC236}">
                <a16:creationId xmlns:a16="http://schemas.microsoft.com/office/drawing/2014/main" id="{60B2091D-FD03-3326-649D-D165D1202188}"/>
              </a:ext>
            </a:extLst>
          </p:cNvPr>
          <p:cNvGraphicFramePr>
            <a:graphicFrameLocks noGrp="1"/>
          </p:cNvGraphicFramePr>
          <p:nvPr>
            <p:ph idx="1"/>
            <p:extLst>
              <p:ext uri="{D42A27DB-BD31-4B8C-83A1-F6EECF244321}">
                <p14:modId xmlns:p14="http://schemas.microsoft.com/office/powerpoint/2010/main" val="2011843454"/>
              </p:ext>
            </p:extLst>
          </p:nvPr>
        </p:nvGraphicFramePr>
        <p:xfrm>
          <a:off x="649224" y="1984248"/>
          <a:ext cx="10552176" cy="4197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293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490788-4690-498C-A434-9C54A4908A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05C480-D9A6-4C41-B663-0292654D6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F733E9-A78E-FCB8-219F-3DE519DB0E78}"/>
              </a:ext>
            </a:extLst>
          </p:cNvPr>
          <p:cNvSpPr>
            <a:spLocks noGrp="1"/>
          </p:cNvSpPr>
          <p:nvPr>
            <p:ph type="title"/>
          </p:nvPr>
        </p:nvSpPr>
        <p:spPr>
          <a:xfrm>
            <a:off x="524162" y="465512"/>
            <a:ext cx="3158836" cy="5478087"/>
          </a:xfrm>
        </p:spPr>
        <p:txBody>
          <a:bodyPr>
            <a:normAutofit/>
          </a:bodyPr>
          <a:lstStyle/>
          <a:p>
            <a:r>
              <a:rPr lang="el-GR">
                <a:solidFill>
                  <a:srgbClr val="FFFFFF"/>
                </a:solidFill>
              </a:rPr>
              <a:t>ΚΡΙΣΙΜΑ ΣΗΜΕΙΑ ΓΙΑ ΤΑ </a:t>
            </a:r>
            <a:r>
              <a:rPr lang="en-US">
                <a:solidFill>
                  <a:srgbClr val="FFFFFF"/>
                </a:solidFill>
              </a:rPr>
              <a:t>SMART PORTS</a:t>
            </a:r>
            <a:endParaRPr lang="el-GR">
              <a:solidFill>
                <a:srgbClr val="FFFFFF"/>
              </a:solidFill>
            </a:endParaRPr>
          </a:p>
        </p:txBody>
      </p:sp>
      <p:graphicFrame>
        <p:nvGraphicFramePr>
          <p:cNvPr id="5" name="Content Placeholder 2">
            <a:extLst>
              <a:ext uri="{FF2B5EF4-FFF2-40B4-BE49-F238E27FC236}">
                <a16:creationId xmlns:a16="http://schemas.microsoft.com/office/drawing/2014/main" id="{66D95A21-DB69-1982-B2F1-C6E3B17046AF}"/>
              </a:ext>
            </a:extLst>
          </p:cNvPr>
          <p:cNvGraphicFramePr>
            <a:graphicFrameLocks noGrp="1"/>
          </p:cNvGraphicFramePr>
          <p:nvPr>
            <p:ph idx="1"/>
            <p:extLst>
              <p:ext uri="{D42A27DB-BD31-4B8C-83A1-F6EECF244321}">
                <p14:modId xmlns:p14="http://schemas.microsoft.com/office/powerpoint/2010/main" val="1917474338"/>
              </p:ext>
            </p:extLst>
          </p:nvPr>
        </p:nvGraphicFramePr>
        <p:xfrm>
          <a:off x="5020886" y="876300"/>
          <a:ext cx="6180513" cy="5067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3843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490788-4690-498C-A434-9C54A4908A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05C480-D9A6-4C41-B663-0292654D6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C15B4-8A79-9020-EC97-5816ED846CBC}"/>
              </a:ext>
            </a:extLst>
          </p:cNvPr>
          <p:cNvSpPr>
            <a:spLocks noGrp="1"/>
          </p:cNvSpPr>
          <p:nvPr>
            <p:ph type="title"/>
          </p:nvPr>
        </p:nvSpPr>
        <p:spPr>
          <a:xfrm>
            <a:off x="524162" y="465512"/>
            <a:ext cx="3158836" cy="5478087"/>
          </a:xfrm>
        </p:spPr>
        <p:txBody>
          <a:bodyPr>
            <a:normAutofit/>
          </a:bodyPr>
          <a:lstStyle/>
          <a:p>
            <a:r>
              <a:rPr lang="el-GR">
                <a:solidFill>
                  <a:srgbClr val="FFFFFF"/>
                </a:solidFill>
              </a:rPr>
              <a:t>ΚΡΙΣΙΜΑ ΣΗΜΕΙΑ ΓΙΑ ΤΑ </a:t>
            </a:r>
            <a:r>
              <a:rPr lang="en-US">
                <a:solidFill>
                  <a:srgbClr val="FFFFFF"/>
                </a:solidFill>
              </a:rPr>
              <a:t>SMART PORTS</a:t>
            </a:r>
            <a:endParaRPr lang="el-GR">
              <a:solidFill>
                <a:srgbClr val="FFFFFF"/>
              </a:solidFill>
            </a:endParaRPr>
          </a:p>
        </p:txBody>
      </p:sp>
      <p:graphicFrame>
        <p:nvGraphicFramePr>
          <p:cNvPr id="5" name="Content Placeholder 2">
            <a:extLst>
              <a:ext uri="{FF2B5EF4-FFF2-40B4-BE49-F238E27FC236}">
                <a16:creationId xmlns:a16="http://schemas.microsoft.com/office/drawing/2014/main" id="{430C7AFA-EAF1-A231-AEB8-6D4934F8BBD2}"/>
              </a:ext>
            </a:extLst>
          </p:cNvPr>
          <p:cNvGraphicFramePr>
            <a:graphicFrameLocks noGrp="1"/>
          </p:cNvGraphicFramePr>
          <p:nvPr>
            <p:ph idx="1"/>
            <p:extLst>
              <p:ext uri="{D42A27DB-BD31-4B8C-83A1-F6EECF244321}">
                <p14:modId xmlns:p14="http://schemas.microsoft.com/office/powerpoint/2010/main" val="3425543991"/>
              </p:ext>
            </p:extLst>
          </p:nvPr>
        </p:nvGraphicFramePr>
        <p:xfrm>
          <a:off x="5020886" y="876300"/>
          <a:ext cx="6180513" cy="5067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3641822"/>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docProps/app.xml><?xml version="1.0" encoding="utf-8"?>
<Properties xmlns="http://schemas.openxmlformats.org/officeDocument/2006/extended-properties" xmlns:vt="http://schemas.openxmlformats.org/officeDocument/2006/docPropsVTypes">
  <Template>Color block</Template>
  <TotalTime>204</TotalTime>
  <Words>941</Words>
  <Application>Microsoft Office PowerPoint</Application>
  <PresentationFormat>Widescreen</PresentationFormat>
  <Paragraphs>70</Paragraphs>
  <Slides>16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Avenir Next LT Pro</vt:lpstr>
      <vt:lpstr>TimesNewRomanPS-BoldMT</vt:lpstr>
      <vt:lpstr>ColorBlockVTI</vt:lpstr>
      <vt:lpstr>SMART PORTS</vt:lpstr>
      <vt:lpstr>ΛΙΜΕΝΕΣ ΠΡΩΤΗΣ ΓΕΝΙΑΣ (μέχρι το 1960)</vt:lpstr>
      <vt:lpstr>ΛΙΜΕΝΕΣ ΔΕΥΤΕΡΗΣ ΓΕΝΙΑΣ (1960-1980)</vt:lpstr>
      <vt:lpstr>ΛΙΜΕΝΕΣ ΤΡΙΤΗΣ ΓΕΝΙΑΣ (1980-1999)</vt:lpstr>
      <vt:lpstr>ΛΙΜΕΝΕΣ ΤΕΤΑΡΤΗΣ ΓΕΝΙΑΣ (2000-2010)</vt:lpstr>
      <vt:lpstr>ΛΙΜΕΝΕΣ ΠΕΜΠΤΗΣ &amp; ΕΚΤΗΣ ΓΕΝΙΑΣ</vt:lpstr>
      <vt:lpstr>Τι είναι έξυπνος Λιμένας;</vt:lpstr>
      <vt:lpstr>ΚΡΙΣΙΜΑ ΣΗΜΕΙΑ ΓΙΑ ΤΑ SMART PORTS</vt:lpstr>
      <vt:lpstr>ΚΡΙΣΙΜΑ ΣΗΜΕΙΑ ΓΙΑ ΤΑ SMART PORTS</vt:lpstr>
      <vt:lpstr>ΚΡΙΣΙΜΑ ΣΗΜΕΙΑ ΓΙΑ ΤΑ SMART PORTS</vt:lpstr>
      <vt:lpstr>ΚΡΙΣΙΜΑ ΣΗΜΕΙΑ ΓΙΑ ΤΑ SMART PORTS</vt:lpstr>
      <vt:lpstr>ΕΜΠΟΔΙΑ ΣΤΗ ΜΕΤΑΒΑΣΗ ΣΕ SMART PORTS</vt:lpstr>
      <vt:lpstr>ΕΞΥΠΝΑ ΛΙΜΑΝΙΑ &amp; ΤΕΧΝΟΛΟΓΙΑ</vt:lpstr>
      <vt:lpstr>ΕΞΥΠΝΑ ΛΙΜΑΝΙΑ &amp; ΤΕΧΝΟΛΟΓΙΑ</vt:lpstr>
      <vt:lpstr>ΣΥΜΠΕΡΑΣΜΑΤΑ</vt:lpstr>
      <vt:lpstr>WORLD’S MOST AUTOMATED 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PORTS</dc:title>
  <dc:creator>Vardis Alexandros</dc:creator>
  <cp:lastModifiedBy>UNIWA</cp:lastModifiedBy>
  <cp:revision>38</cp:revision>
  <dcterms:created xsi:type="dcterms:W3CDTF">2023-04-30T15:04:30Z</dcterms:created>
  <dcterms:modified xsi:type="dcterms:W3CDTF">2024-03-31T17:23:32Z</dcterms:modified>
</cp:coreProperties>
</file>