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6" r:id="rId4"/>
    <p:sldId id="267" r:id="rId5"/>
    <p:sldId id="262" r:id="rId6"/>
    <p:sldId id="268" r:id="rId7"/>
    <p:sldId id="269" r:id="rId8"/>
    <p:sldId id="270" r:id="rId9"/>
    <p:sldId id="271" r:id="rId10"/>
    <p:sldId id="256" r:id="rId11"/>
    <p:sldId id="258" r:id="rId12"/>
    <p:sldId id="259" r:id="rId13"/>
    <p:sldId id="265" r:id="rId14"/>
    <p:sldId id="261" r:id="rId15"/>
    <p:sldId id="264" r:id="rId16"/>
    <p:sldId id="272" r:id="rId17"/>
    <p:sldId id="273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F3FB2-110A-488B-8505-8C0EAB458536}" type="datetimeFigureOut">
              <a:rPr lang="el-GR" smtClean="0"/>
              <a:t>24/11/2020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3281-489C-4F8C-A224-FE26436BC4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77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104-AECC-4F55-901C-CBCB8DE708D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21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E2CE-75DB-4075-94C6-1260FD9C000E}" type="datetime1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79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C27-77CB-41A1-957A-3E3EF7EC8689}" type="datetime1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6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678C-C896-4502-ADD1-43BE0B699A18}" type="datetime1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30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6316-6E0B-4419-960B-8134B6374FB0}" type="datetime1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96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4EA3-743A-440F-8F0D-5C1395CBD2BC}" type="datetime1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177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6B58-1BA2-474E-9DB2-CF093A9CE06A}" type="datetime1">
              <a:rPr lang="el-GR" smtClean="0"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81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DFDE-C773-49A6-805F-D9F31164C2A6}" type="datetime1">
              <a:rPr lang="el-GR" smtClean="0"/>
              <a:t>24/11/2020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49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63AD2-0D50-4E5B-BC70-3015D4C9D1A3}" type="datetime1">
              <a:rPr lang="el-GR" smtClean="0"/>
              <a:t>24/11/2020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17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4C60-B0AC-4D8B-BCE7-4306F2C004A1}" type="datetime1">
              <a:rPr lang="el-GR" smtClean="0"/>
              <a:t>24/11/2020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31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C5A0-5D09-4527-9724-5D01AC9B61DF}" type="datetime1">
              <a:rPr lang="el-GR" smtClean="0"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71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28DB-8147-4583-AAF5-16E29FBBF301}" type="datetime1">
              <a:rPr lang="el-GR" smtClean="0"/>
              <a:t>24/11/2020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08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1640-C08E-48E7-B8DB-0482F2A12D34}" type="datetime1">
              <a:rPr lang="el-GR" smtClean="0"/>
              <a:t>24/11/2020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2B8B-3636-4DE3-8F55-D6D7F3A166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99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56.png"/><Relationship Id="rId7" Type="http://schemas.openxmlformats.org/officeDocument/2006/relationships/image" Target="../media/image1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59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61.png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5" Type="http://schemas.openxmlformats.org/officeDocument/2006/relationships/image" Target="../media/image59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3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381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7363" y="482600"/>
            <a:ext cx="5976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ΠΑΝΕΠΙΣΤΗΜΙΟ ΔΥΤΙΚΗΣ ΑΤΤΙΚΗΣ</a:t>
            </a:r>
          </a:p>
          <a:p>
            <a:pPr algn="ctr"/>
            <a:endParaRPr lang="el-GR" altLang="el-GR" sz="2400" b="1" dirty="0">
              <a:latin typeface="Calibri" panose="020F0502020204030204" pitchFamily="34" charset="0"/>
            </a:endParaRPr>
          </a:p>
          <a:p>
            <a:pPr algn="ctr"/>
            <a:r>
              <a:rPr lang="el-GR" altLang="el-GR" sz="2400" b="1" dirty="0">
                <a:latin typeface="Calibri" panose="020F0502020204030204" pitchFamily="34" charset="0"/>
              </a:rPr>
              <a:t>ΤΜΗΜΑ ΝΑΥΠΗΓΩΝ ΜΗΧΑΝΙΚΩΝ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28856" y="2355961"/>
            <a:ext cx="4913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2800" b="1" dirty="0" smtClean="0"/>
              <a:t>ΘΕΡΜΟΔΥΝΑΜΙΚΗ</a:t>
            </a:r>
          </a:p>
          <a:p>
            <a:pPr algn="ctr"/>
            <a:endParaRPr lang="el-GR" altLang="el-GR" sz="2800" b="1" dirty="0"/>
          </a:p>
          <a:p>
            <a:pPr algn="ctr"/>
            <a:r>
              <a:rPr lang="el-GR" altLang="el-GR" sz="2400" b="1" dirty="0" smtClean="0"/>
              <a:t>ΑΤΜΟΙ</a:t>
            </a:r>
            <a:r>
              <a:rPr lang="en-US" altLang="el-GR" sz="2400" b="1" dirty="0" smtClean="0"/>
              <a:t>  </a:t>
            </a:r>
            <a:r>
              <a:rPr lang="en-US" altLang="el-GR" sz="2000" b="1" dirty="0" smtClean="0"/>
              <a:t>(</a:t>
            </a:r>
            <a:r>
              <a:rPr lang="el-GR" altLang="el-GR" sz="2000" b="1" dirty="0" smtClean="0"/>
              <a:t>2</a:t>
            </a:r>
            <a:r>
              <a:rPr lang="en-US" altLang="el-GR" sz="2000" b="1" dirty="0" smtClean="0"/>
              <a:t>)</a:t>
            </a:r>
            <a:r>
              <a:rPr lang="en-US" altLang="el-GR" sz="2400" b="1" dirty="0" smtClean="0"/>
              <a:t> -</a:t>
            </a:r>
            <a:r>
              <a:rPr lang="el-GR" altLang="el-GR" sz="2400" b="1" dirty="0" smtClean="0"/>
              <a:t> ΕΙΣΑΓΩΓΗ</a:t>
            </a:r>
            <a:endParaRPr lang="el-GR" altLang="el-GR" sz="24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8475" y="4021159"/>
            <a:ext cx="7235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Γεώργιος Κ. </a:t>
            </a: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 Επίκουρος Καθηγητής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Διπλ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Ναυπηγός Μηχανολόγος Μηχανικός </a:t>
            </a:r>
          </a:p>
          <a:p>
            <a:pPr algn="ctr">
              <a:lnSpc>
                <a:spcPct val="120000"/>
              </a:lnSpc>
            </a:pPr>
            <a:r>
              <a:rPr lang="el-GR" altLang="el-G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M.Sc</a:t>
            </a:r>
            <a:r>
              <a:rPr lang="el-GR" altLang="el-GR" sz="1400" dirty="0">
                <a:solidFill>
                  <a:srgbClr val="000000"/>
                </a:solidFill>
                <a:latin typeface="Calibri" panose="020F0502020204030204" pitchFamily="34" charset="0"/>
              </a:rPr>
              <a:t>. ‘’Διασφάλιση Ποιότητας’’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Τμήμα</a:t>
            </a:r>
            <a:r>
              <a:rPr lang="en-US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Ναυπηγικών</a:t>
            </a: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Μηχανικών </a:t>
            </a:r>
          </a:p>
          <a:p>
            <a:pPr algn="ctr">
              <a:lnSpc>
                <a:spcPct val="120000"/>
              </a:lnSpc>
            </a:pPr>
            <a:r>
              <a:rPr lang="el-GR" altLang="el-GR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Πανεπιστημίου Δυτικής Αττικής (ΠΑ.Δ.Α.)</a:t>
            </a:r>
            <a:endParaRPr lang="en-US" altLang="el-GR" sz="1400" dirty="0">
              <a:latin typeface="Calibri" panose="020F050202020403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6413-4B72-4CB5-9007-BE651532B8D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56383" y="6460897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858" y="342638"/>
            <a:ext cx="500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l-G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ΠΡΑΓΜΑΤΙΚΗ ΑΔΙΑΒΑΤΙΚΗ ΓΙΑ ΤΟΝ ΑΤΜΟ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090" y="1049774"/>
            <a:ext cx="1695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l-G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Α. ΥΔΡΑΤΜΟΣ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8" y="2272760"/>
            <a:ext cx="4686478" cy="388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5858" y="1753183"/>
            <a:ext cx="404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α. </a:t>
            </a:r>
            <a:r>
              <a:rPr lang="el-G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b="1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αδιαβατική</a:t>
            </a:r>
            <a:r>
              <a:rPr lang="el-G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b="1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ισοεντροπική</a:t>
            </a:r>
            <a:r>
              <a:rPr lang="el-G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εκτόνωση</a:t>
            </a:r>
            <a:r>
              <a:rPr lang="el-G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82" y="2272760"/>
            <a:ext cx="4591621" cy="39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9245" y="1753183"/>
            <a:ext cx="286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β.</a:t>
            </a:r>
            <a:r>
              <a:rPr lang="el-G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l-GR" b="1" i="1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ισοεντροπική</a:t>
            </a:r>
            <a:r>
              <a:rPr lang="el-G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l-G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συμπίεση</a:t>
            </a:r>
            <a:r>
              <a:rPr lang="el-G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60608" y="6356350"/>
            <a:ext cx="393192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2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98877" y="6376109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185" y="220718"/>
            <a:ext cx="2890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Β. ΥΠΕΡΘΕΡΜΟΣ ΑΤΜΟΣ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86053"/>
            <a:ext cx="2598876" cy="3228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37" y="1677461"/>
            <a:ext cx="2635212" cy="29370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58144" y="6356350"/>
            <a:ext cx="426720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11</a:t>
            </a:fld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210" y="1976122"/>
            <a:ext cx="2925152" cy="245978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096000" y="1386053"/>
            <a:ext cx="0" cy="372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97024" y="926592"/>
            <a:ext cx="124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ΕΚΤΟΝΩΣΗ</a:t>
            </a:r>
            <a:endParaRPr lang="el-GR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8230604" y="987552"/>
            <a:ext cx="141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ΣΥΜΠΙΕΣΗ</a:t>
            </a:r>
            <a:endParaRPr lang="el-GR" b="1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946" y="1961142"/>
            <a:ext cx="3329336" cy="2653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0185" y="5279689"/>
                <a:ext cx="4080220" cy="628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𝜋𝜌𝛼𝛾𝜇𝛼𝜏𝜄𝜅𝜂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𝜄𝛿𝛼𝜈𝜄𝜅𝜂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85" y="5279689"/>
                <a:ext cx="4080220" cy="6283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73580" y="5236359"/>
                <a:ext cx="4035848" cy="628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𝜎𝜐𝜇𝜋𝜄𝜀𝜎𝜂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𝜄𝛿𝛼𝜈𝜄𝜅𝜂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𝜋𝜌𝛼𝛾𝜇𝛼𝜏𝜄𝜅𝜂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580" y="5236359"/>
                <a:ext cx="4035848" cy="6283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9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23516" y="6486634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422" y="257294"/>
            <a:ext cx="1114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Ενδιαφέρουσα περίπτωση </a:t>
            </a:r>
            <a:r>
              <a:rPr lang="el-GR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: </a:t>
            </a:r>
            <a:r>
              <a:rPr lang="el-GR" b="1" u="sng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εκτόνωση από υπέρθερμο ατμό : ΖΗΤΕΙΤΑΙ : τελική κατάσταση του συστήματος</a:t>
            </a:r>
            <a:endParaRPr lang="el-GR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25822" y="6356350"/>
            <a:ext cx="427977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11311" y="3636663"/>
                <a:ext cx="2116605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311" y="3636663"/>
                <a:ext cx="2116605" cy="5196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2812" y="3758294"/>
                <a:ext cx="818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812" y="3758294"/>
                <a:ext cx="81842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704" r="-2222" b="-1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25668" y="3268265"/>
                <a:ext cx="446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668" y="3268265"/>
                <a:ext cx="44666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765523" y="3262614"/>
                <a:ext cx="539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23" y="3262614"/>
                <a:ext cx="53912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227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944463" y="3271413"/>
                <a:ext cx="10511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463" y="3271413"/>
                <a:ext cx="10511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715662" y="2593454"/>
                <a:ext cx="281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662" y="2593454"/>
                <a:ext cx="28116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565" r="-8696" b="-239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951929" y="260530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γνωστή</a:t>
            </a:r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4398395" y="2734893"/>
            <a:ext cx="389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Αδιαβατική</a:t>
            </a:r>
            <a:r>
              <a:rPr lang="el-GR" dirty="0" smtClean="0"/>
              <a:t> ιδανική          </a:t>
            </a:r>
            <a:r>
              <a:rPr lang="el-GR" dirty="0" err="1" smtClean="0"/>
              <a:t>ισοεντροπική</a:t>
            </a:r>
            <a:endParaRPr lang="el-GR" dirty="0"/>
          </a:p>
        </p:txBody>
      </p:sp>
      <p:sp>
        <p:nvSpPr>
          <p:cNvPr id="35" name="Right Arrow 34"/>
          <p:cNvSpPr/>
          <p:nvPr/>
        </p:nvSpPr>
        <p:spPr>
          <a:xfrm>
            <a:off x="6372415" y="2839092"/>
            <a:ext cx="440558" cy="9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>
            <a:off x="5342738" y="3855601"/>
            <a:ext cx="976377" cy="13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8" name="Straight Connector 47"/>
          <p:cNvCxnSpPr/>
          <p:nvPr/>
        </p:nvCxnSpPr>
        <p:spPr>
          <a:xfrm>
            <a:off x="8574818" y="2919559"/>
            <a:ext cx="1133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12836" y="2282603"/>
            <a:ext cx="15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Μεταβολή 12</a:t>
            </a:r>
            <a:endParaRPr lang="el-GR" b="1" dirty="0"/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4755876" y="3071765"/>
            <a:ext cx="2576358" cy="655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" idx="0"/>
          </p:cNvCxnSpPr>
          <p:nvPr/>
        </p:nvCxnSpPr>
        <p:spPr>
          <a:xfrm flipV="1">
            <a:off x="7469614" y="3542112"/>
            <a:ext cx="1058302" cy="9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5" name="TextBox 3084"/>
          <p:cNvSpPr txBox="1"/>
          <p:nvPr/>
        </p:nvSpPr>
        <p:spPr>
          <a:xfrm>
            <a:off x="3894938" y="4535180"/>
            <a:ext cx="247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l-GR" b="1" dirty="0" smtClean="0"/>
              <a:t> = υπέρθερμος ατμός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3098" name="Straight Connector 3097"/>
          <p:cNvCxnSpPr/>
          <p:nvPr/>
        </p:nvCxnSpPr>
        <p:spPr>
          <a:xfrm>
            <a:off x="4494962" y="3758294"/>
            <a:ext cx="8184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Straight Arrow Connector 3101"/>
          <p:cNvCxnSpPr>
            <a:stCxn id="3103" idx="2"/>
          </p:cNvCxnSpPr>
          <p:nvPr/>
        </p:nvCxnSpPr>
        <p:spPr>
          <a:xfrm flipH="1" flipV="1">
            <a:off x="4802865" y="3986488"/>
            <a:ext cx="238722" cy="57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3" name="TextBox 3102"/>
          <p:cNvSpPr txBox="1"/>
          <p:nvPr/>
        </p:nvSpPr>
        <p:spPr>
          <a:xfrm>
            <a:off x="3881535" y="4255290"/>
            <a:ext cx="232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Από ΠΙΝΑΚΑ   ΥΠΕΡΘΕΡΜΟΥ</a:t>
            </a:r>
            <a:endParaRPr lang="el-GR" sz="1400" b="1" dirty="0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9619488" y="4645152"/>
            <a:ext cx="39190" cy="60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Rectangle 137"/>
              <p:cNvSpPr/>
              <p:nvPr/>
            </p:nvSpPr>
            <p:spPr>
              <a:xfrm>
                <a:off x="3960710" y="5813223"/>
                <a:ext cx="22401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l-GR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endParaRPr lang="el-GR" b="1" dirty="0"/>
              </a:p>
            </p:txBody>
          </p:sp>
        </mc:Choice>
        <mc:Fallback xmlns="">
          <p:sp>
            <p:nvSpPr>
              <p:cNvPr id="138" name="Rectangl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710" y="5813223"/>
                <a:ext cx="224011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>
            <a:off x="10434976" y="4298273"/>
            <a:ext cx="301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0736775" y="4298273"/>
            <a:ext cx="0" cy="1034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4671552" y="5330526"/>
            <a:ext cx="60652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4671552" y="5330526"/>
            <a:ext cx="1" cy="49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Arrow 97"/>
          <p:cNvSpPr/>
          <p:nvPr/>
        </p:nvSpPr>
        <p:spPr>
          <a:xfrm>
            <a:off x="9321208" y="4176153"/>
            <a:ext cx="709028" cy="61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5" name="Down Arrow 104"/>
          <p:cNvSpPr/>
          <p:nvPr/>
        </p:nvSpPr>
        <p:spPr>
          <a:xfrm>
            <a:off x="9209403" y="2966949"/>
            <a:ext cx="79895" cy="229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5" name="Straight Connector 164"/>
          <p:cNvCxnSpPr/>
          <p:nvPr/>
        </p:nvCxnSpPr>
        <p:spPr>
          <a:xfrm>
            <a:off x="8574818" y="3271413"/>
            <a:ext cx="1282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38595" y="932225"/>
            <a:ext cx="361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Α. ΑΔΙΑΒΑΤΙΚΗ ΙΔΑΝΙΚΗ ΕΚΤΟΝΩΣΗ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/>
              <p:cNvSpPr/>
              <p:nvPr/>
            </p:nvSpPr>
            <p:spPr>
              <a:xfrm>
                <a:off x="9955483" y="4022388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2" name="Rectangl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483" y="4022388"/>
                <a:ext cx="46609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TextBox 167"/>
          <p:cNvSpPr txBox="1"/>
          <p:nvPr/>
        </p:nvSpPr>
        <p:spPr>
          <a:xfrm>
            <a:off x="7779080" y="1194703"/>
            <a:ext cx="423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1. Γραφικός προσδιορισμός του</a:t>
            </a:r>
            <a:r>
              <a:rPr lang="el-GR" b="1" dirty="0" smtClean="0"/>
              <a:t>  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2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3767218" y="1888028"/>
            <a:ext cx="423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l-GR" b="1" dirty="0" smtClean="0"/>
              <a:t>. </a:t>
            </a:r>
            <a:r>
              <a:rPr lang="el-GR" b="1" u="sng" dirty="0" smtClean="0"/>
              <a:t>Αναλυτικός προσδιορισμός του</a:t>
            </a:r>
            <a:r>
              <a:rPr lang="el-GR" b="1" dirty="0" smtClean="0"/>
              <a:t> 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2</a:t>
            </a:r>
            <a:r>
              <a:rPr lang="en-US" b="1" dirty="0" smtClean="0"/>
              <a:t> </a:t>
            </a:r>
            <a:endParaRPr lang="el-GR" b="1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3855643" y="2605309"/>
            <a:ext cx="1457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" name="Picture 1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832" y="1560041"/>
            <a:ext cx="3405136" cy="439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87456" y="6356350"/>
            <a:ext cx="466344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2739" y="1019252"/>
                <a:ext cx="2234137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9" y="1019252"/>
                <a:ext cx="2234137" cy="5712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62739" y="1590499"/>
                <a:ext cx="2188483" cy="301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𝜈𝜔𝜎𝜂𝜍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𝛾𝜈𝜔𝜎𝜏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9" y="1590499"/>
                <a:ext cx="2188483" cy="301686"/>
              </a:xfrm>
              <a:prstGeom prst="rect">
                <a:avLst/>
              </a:prstGeom>
              <a:blipFill rotWithShape="0">
                <a:blip r:embed="rId3"/>
                <a:stretch>
                  <a:fillRect l="-1114" t="-2041" r="-2507" b="-306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31276" y="1194810"/>
                <a:ext cx="26752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76" y="1194810"/>
                <a:ext cx="267528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822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02185" y="4774586"/>
                <a:ext cx="2340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l-GR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l-GR" b="1" dirty="0"/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85" y="4774586"/>
                <a:ext cx="234044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22412" y="2001585"/>
                <a:ext cx="790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412" y="2001585"/>
                <a:ext cx="79053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462205" y="2032363"/>
                <a:ext cx="13251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l-GR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𝝁𝜾𝜸𝝁𝜶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205" y="2032363"/>
                <a:ext cx="132510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12583" y="2352293"/>
                <a:ext cx="2471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𝝃𝜼𝝆</m:t>
                      </m:r>
                      <m:r>
                        <m:rPr>
                          <m:sty m:val="p"/>
                        </m:rPr>
                        <a:rPr lang="el-GR" sz="1600" b="1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𝝇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𝜶𝝉𝝁</m:t>
                      </m:r>
                      <m:r>
                        <m:rPr>
                          <m:sty m:val="p"/>
                        </m:rPr>
                        <a:rPr lang="el-GR" sz="1600" b="1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𝝇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583" y="2352293"/>
                <a:ext cx="2471959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34535" y="2737021"/>
                <a:ext cx="28403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l-GR" sz="1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l-GR" sz="1600" b="1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l-G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1600" b="1" i="1" dirty="0" smtClean="0"/>
                  <a:t>υπέρθερμος ατμός</a:t>
                </a:r>
                <a:endParaRPr lang="el-GR" sz="1600" b="1" i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535" y="2737021"/>
                <a:ext cx="2840393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87787" y="4816960"/>
                <a:ext cx="60478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l-GR" sz="2000" b="1" dirty="0"/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87" y="4816960"/>
                <a:ext cx="60478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94440" y="4505370"/>
                <a:ext cx="1947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𝝁𝜾𝜸𝝁𝜶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440" y="4505370"/>
                <a:ext cx="194790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57065" y="4938210"/>
                <a:ext cx="1911036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𝝃𝜼𝝆</m:t>
                      </m:r>
                      <m:r>
                        <m:rPr>
                          <m:sty m:val="p"/>
                        </m:rP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ό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𝝇</m:t>
                      </m:r>
                    </m:oMath>
                  </m:oMathPara>
                </a14:m>
                <a:endParaRPr lang="el-GR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𝜶𝝉𝝁</m:t>
                      </m:r>
                      <m:r>
                        <m:rPr>
                          <m:sty m:val="p"/>
                        </m:rP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ό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65" y="4938210"/>
                <a:ext cx="1911036" cy="615553"/>
              </a:xfrm>
              <a:prstGeom prst="rect">
                <a:avLst/>
              </a:prstGeom>
              <a:blipFill rotWithShape="0">
                <a:blip r:embed="rId12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57064" y="5401893"/>
                <a:ext cx="24405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𝝊𝝅𝜺𝝆𝜽𝜺𝝆𝝁𝝄𝝇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1600" b="1" dirty="0" smtClean="0">
                  <a:ea typeface="Cambria Math" panose="02040503050406030204" pitchFamily="18" charset="0"/>
                </a:endParaRPr>
              </a:p>
              <a:p>
                <a:r>
                  <a:rPr lang="el-GR" sz="1600" dirty="0" smtClean="0"/>
                  <a:t>                     </a:t>
                </a:r>
                <a:r>
                  <a:rPr lang="el-GR" sz="1600" b="1" i="1" dirty="0" smtClean="0"/>
                  <a:t>ατμός</a:t>
                </a:r>
                <a:endParaRPr lang="el-GR" sz="1600" b="1" i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64" y="5401893"/>
                <a:ext cx="2440540" cy="584775"/>
              </a:xfrm>
              <a:prstGeom prst="rect">
                <a:avLst/>
              </a:prstGeom>
              <a:blipFill rotWithShape="0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94440" y="3716974"/>
            <a:ext cx="20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i="1" u="sng" dirty="0"/>
              <a:t>ΤΕΛΙΚΗ ΚΑΤΑΣΤΑΣΗ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727430" y="1987087"/>
                <a:ext cx="224011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l-GR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endParaRPr lang="el-GR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430" y="1987087"/>
                <a:ext cx="2240111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61707" y="135374"/>
            <a:ext cx="402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Β. </a:t>
            </a:r>
            <a:r>
              <a:rPr lang="el-GR" b="1" u="sng" dirty="0"/>
              <a:t>ΑΔΙΑΒΑΤΙΚΗ </a:t>
            </a:r>
            <a:r>
              <a:rPr lang="el-GR" b="1" u="sng" dirty="0" smtClean="0"/>
              <a:t>ΠΡΑΓΜΑΤΙΚΗ ΕΚΤΟΝΩΣΗ</a:t>
            </a:r>
            <a:endParaRPr lang="el-GR" b="1" u="sng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906314" y="828778"/>
            <a:ext cx="0" cy="1721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57064" y="4469702"/>
            <a:ext cx="23500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858471" y="4470792"/>
            <a:ext cx="0" cy="151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214257" y="4469702"/>
            <a:ext cx="0" cy="1516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857064" y="5986668"/>
            <a:ext cx="2371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35668" y="2521570"/>
            <a:ext cx="1439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από Α. </a:t>
            </a:r>
          </a:p>
          <a:p>
            <a:pPr algn="ctr"/>
            <a:r>
              <a:rPr lang="el-GR" sz="1400" dirty="0" smtClean="0"/>
              <a:t>(</a:t>
            </a:r>
            <a:r>
              <a:rPr lang="el-GR" sz="1400" b="1" i="1" dirty="0" smtClean="0"/>
              <a:t>διαφάνεια -4-</a:t>
            </a:r>
            <a:r>
              <a:rPr lang="el-GR" sz="1400" dirty="0" smtClean="0"/>
              <a:t>)</a:t>
            </a:r>
            <a:endParaRPr lang="el-GR" sz="1400" dirty="0"/>
          </a:p>
        </p:txBody>
      </p:sp>
      <p:cxnSp>
        <p:nvCxnSpPr>
          <p:cNvPr id="68" name="Straight Arrow Connector 67"/>
          <p:cNvCxnSpPr>
            <a:endCxn id="9" idx="1"/>
          </p:cNvCxnSpPr>
          <p:nvPr/>
        </p:nvCxnSpPr>
        <p:spPr>
          <a:xfrm flipV="1">
            <a:off x="6016980" y="1333310"/>
            <a:ext cx="914296" cy="612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223738" y="2336610"/>
            <a:ext cx="395268" cy="42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9598680" y="1357466"/>
            <a:ext cx="6263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0225024" y="1357467"/>
            <a:ext cx="0" cy="588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8834535" y="2001585"/>
            <a:ext cx="2840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822412" y="2001585"/>
            <a:ext cx="0" cy="10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812583" y="3075575"/>
            <a:ext cx="28623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1674928" y="2001585"/>
            <a:ext cx="0" cy="1073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4980657" y="1567064"/>
            <a:ext cx="2025374" cy="3145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ight Arrow 92"/>
          <p:cNvSpPr/>
          <p:nvPr/>
        </p:nvSpPr>
        <p:spPr>
          <a:xfrm>
            <a:off x="6252077" y="4932075"/>
            <a:ext cx="531867" cy="169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5421372" y="2549990"/>
            <a:ext cx="475504" cy="589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389120" y="3139642"/>
            <a:ext cx="1032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423" y="1194810"/>
            <a:ext cx="3321258" cy="4288207"/>
          </a:xfrm>
          <a:prstGeom prst="rect">
            <a:avLst/>
          </a:prstGeom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523516" y="6486634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860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99648" y="6356350"/>
            <a:ext cx="454152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14</a:t>
            </a:fld>
            <a:endParaRPr lang="el-G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46655" y="64246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304" y="188678"/>
            <a:ext cx="14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ΠΑΡΑΔΕΙΓΜΑ</a:t>
            </a:r>
            <a:endParaRPr lang="el-GR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011680" y="188678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r>
              <a:rPr lang="en-US" dirty="0" smtClean="0"/>
              <a:t> = 50 (bar)</a:t>
            </a:r>
            <a:r>
              <a:rPr lang="el-GR" dirty="0" smtClean="0"/>
              <a:t> ,</a:t>
            </a:r>
            <a:r>
              <a:rPr lang="en-US" dirty="0" smtClean="0"/>
              <a:t> T</a:t>
            </a:r>
            <a:r>
              <a:rPr lang="en-US" baseline="-25000" dirty="0" smtClean="0"/>
              <a:t>1</a:t>
            </a:r>
            <a:r>
              <a:rPr lang="en-US" dirty="0" smtClean="0"/>
              <a:t> = 400 (C)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859526" y="188678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 = 5 </a:t>
            </a:r>
            <a:r>
              <a:rPr lang="en-US" dirty="0"/>
              <a:t>(</a:t>
            </a:r>
            <a:r>
              <a:rPr lang="en-US" dirty="0" smtClean="0"/>
              <a:t>bar)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652361"/>
            <a:ext cx="11618012" cy="567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6524" y="166494"/>
            <a:ext cx="33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Τελική κατάσταση συστήματος  ;</a:t>
            </a:r>
            <a:endParaRPr lang="el-GR" b="1" u="sng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32960" y="419290"/>
            <a:ext cx="1226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02074" y="49958"/>
            <a:ext cx="120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εκτόνωση</a:t>
            </a:r>
            <a:endParaRPr lang="el-GR" dirty="0"/>
          </a:p>
        </p:txBody>
      </p:sp>
      <p:sp>
        <p:nvSpPr>
          <p:cNvPr id="16" name="Right Arrow 15"/>
          <p:cNvSpPr/>
          <p:nvPr/>
        </p:nvSpPr>
        <p:spPr>
          <a:xfrm>
            <a:off x="7135648" y="234624"/>
            <a:ext cx="959840" cy="13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3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84992" y="6356350"/>
            <a:ext cx="368808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15</a:t>
            </a:fld>
            <a:endParaRPr lang="el-GR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41727" y="6434931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8" y="207265"/>
            <a:ext cx="11156977" cy="61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7184" y="6356350"/>
            <a:ext cx="356616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5138" y="1013776"/>
                <a:ext cx="2234137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38" y="1013776"/>
                <a:ext cx="2234137" cy="5712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18292" y="4085434"/>
                <a:ext cx="298799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m:rPr>
                              <m:nor/>
                            </m:rPr>
                            <a:rPr lang="el-GR" b="1" dirty="0"/>
                            <m:t> 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92" y="4085434"/>
                <a:ext cx="2987997" cy="5688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1303" y="2429458"/>
                <a:ext cx="2473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b="1" i="1">
                              <a:latin typeface="Cambria Math" panose="02040503050406030204" pitchFamily="18" charset="0"/>
                            </a:rPr>
                            <m:t>𝝈</m:t>
                          </m:r>
                        </m:sub>
                      </m:sSub>
                      <m:r>
                        <a:rPr lang="el-GR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303" y="2429458"/>
                <a:ext cx="247349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23516" y="6486634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3864" y="1891746"/>
                <a:ext cx="2188483" cy="301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𝜈𝜔𝜎𝜂𝜍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𝛾𝜈𝜔𝜎𝜏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864" y="1891746"/>
                <a:ext cx="2188483" cy="301686"/>
              </a:xfrm>
              <a:prstGeom prst="rect">
                <a:avLst/>
              </a:prstGeom>
              <a:blipFill rotWithShape="0">
                <a:blip r:embed="rId5"/>
                <a:stretch>
                  <a:fillRect l="-1114" t="-2000" r="-2507" b="-2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5525798" y="916006"/>
            <a:ext cx="56393" cy="510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32704" y="1395426"/>
            <a:ext cx="415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48490" y="1244583"/>
                <a:ext cx="3314176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𝜀𝜅𝜏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𝜈𝜔𝜎𝜂𝜍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490" y="1244583"/>
                <a:ext cx="3314176" cy="301686"/>
              </a:xfrm>
              <a:prstGeom prst="rect">
                <a:avLst/>
              </a:prstGeom>
              <a:blipFill rotWithShape="0">
                <a:blip r:embed="rId6"/>
                <a:stretch>
                  <a:fillRect l="-1287" b="-2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78571" y="638247"/>
                <a:ext cx="21408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1" i="1" smtClean="0">
                              <a:latin typeface="Cambria Math" panose="02040503050406030204" pitchFamily="18" charset="0"/>
                            </a:rPr>
                            <m:t>&lt;  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l-GR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𝝁𝜾𝜸𝝁𝜶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571" y="638247"/>
                <a:ext cx="214084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578571" y="1377344"/>
                <a:ext cx="2471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l-GR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𝝃𝜼𝝆</m:t>
                      </m:r>
                      <m:r>
                        <m:rPr>
                          <m:sty m:val="p"/>
                        </m:rPr>
                        <a:rPr lang="el-GR" sz="1600" b="1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𝝇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𝜶𝝉𝝁</m:t>
                      </m:r>
                      <m:r>
                        <m:rPr>
                          <m:sty m:val="p"/>
                        </m:rPr>
                        <a:rPr lang="el-GR" sz="1600" b="1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sz="1600" b="1" i="1" smtClean="0">
                          <a:latin typeface="Cambria Math" panose="02040503050406030204" pitchFamily="18" charset="0"/>
                        </a:rPr>
                        <m:t>𝝇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571" y="1377344"/>
                <a:ext cx="2471959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09567" y="1991806"/>
                <a:ext cx="284039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l-GR" sz="1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l-GR" sz="1600" b="1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l-G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1600" b="1" i="1" dirty="0" smtClean="0"/>
                  <a:t>υπέρθερμος ατμός</a:t>
                </a:r>
                <a:endParaRPr lang="el-GR" sz="1600" b="1" i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567" y="1991806"/>
                <a:ext cx="2840393" cy="338554"/>
              </a:xfrm>
              <a:prstGeom prst="rect">
                <a:avLst/>
              </a:prstGeom>
              <a:blipFill rotWithShape="0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425952" y="3431748"/>
            <a:ext cx="234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12 = </a:t>
            </a:r>
            <a:r>
              <a:rPr lang="el-GR" dirty="0" err="1" smtClean="0"/>
              <a:t>ισοεντροπική</a:t>
            </a:r>
            <a:endParaRPr lang="el-GR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029796" y="3865463"/>
            <a:ext cx="85344" cy="283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13888" y="4664670"/>
            <a:ext cx="2566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368385" y="4789040"/>
            <a:ext cx="259217" cy="39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23005" y="5193498"/>
                <a:ext cx="1981440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l-GR" b="1" i="1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005" y="5193498"/>
                <a:ext cx="1981440" cy="56887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201289" y="4768360"/>
                <a:ext cx="17840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289" y="4768360"/>
                <a:ext cx="178407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730" r="-1024" b="-152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8809043" y="2347656"/>
            <a:ext cx="3349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wn Arrow 45"/>
          <p:cNvSpPr/>
          <p:nvPr/>
        </p:nvSpPr>
        <p:spPr>
          <a:xfrm>
            <a:off x="10483838" y="2417136"/>
            <a:ext cx="146304" cy="499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9154988" y="2851935"/>
            <a:ext cx="295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/>
              <a:t>ΤΕΛΙΚΗ </a:t>
            </a:r>
          </a:p>
          <a:p>
            <a:pPr algn="ctr"/>
            <a:r>
              <a:rPr lang="el-GR" b="1" u="sng" dirty="0" smtClean="0"/>
              <a:t>ΚΑΤΑΣΤΑΣΗ ΣΥΣΤΗΜΑΤΟΣ</a:t>
            </a:r>
            <a:endParaRPr lang="el-GR" b="1" u="sng" dirty="0"/>
          </a:p>
        </p:txBody>
      </p:sp>
      <p:sp>
        <p:nvSpPr>
          <p:cNvPr id="50" name="TextBox 49"/>
          <p:cNvSpPr txBox="1"/>
          <p:nvPr/>
        </p:nvSpPr>
        <p:spPr>
          <a:xfrm>
            <a:off x="8040909" y="3859106"/>
            <a:ext cx="768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Ξηρός </a:t>
            </a:r>
          </a:p>
          <a:p>
            <a:r>
              <a:rPr lang="el-GR" sz="1600" b="1" dirty="0" smtClean="0"/>
              <a:t>ατμός</a:t>
            </a:r>
            <a:endParaRPr lang="el-GR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8880881" y="3836201"/>
            <a:ext cx="132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Υπέρθερμος </a:t>
            </a:r>
          </a:p>
          <a:p>
            <a:pPr algn="ctr"/>
            <a:r>
              <a:rPr lang="el-GR" sz="1600" b="1" dirty="0" smtClean="0"/>
              <a:t>ατμός</a:t>
            </a:r>
            <a:endParaRPr lang="el-GR" sz="16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0701792" y="3931394"/>
            <a:ext cx="783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Μίγμα</a:t>
            </a:r>
            <a:endParaRPr lang="el-GR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264771" y="5466965"/>
                <a:ext cx="1464825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2′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771" y="5466965"/>
                <a:ext cx="1464825" cy="52411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938784" y="195072"/>
            <a:ext cx="593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Προσδιορισμός τελικής κατάστασης συστήματος</a:t>
            </a:r>
            <a:endParaRPr lang="el-GR" b="1" u="sng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486" y="890494"/>
            <a:ext cx="2308019" cy="25030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259" y="3859106"/>
            <a:ext cx="2430195" cy="2033854"/>
          </a:xfrm>
          <a:prstGeom prst="rect">
            <a:avLst/>
          </a:prstGeom>
        </p:spPr>
      </p:pic>
      <p:cxnSp>
        <p:nvCxnSpPr>
          <p:cNvPr id="70" name="Straight Arrow Connector 69"/>
          <p:cNvCxnSpPr>
            <a:stCxn id="12" idx="3"/>
          </p:cNvCxnSpPr>
          <p:nvPr/>
        </p:nvCxnSpPr>
        <p:spPr>
          <a:xfrm flipV="1">
            <a:off x="9362666" y="967622"/>
            <a:ext cx="422955" cy="427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2" idx="3"/>
          </p:cNvCxnSpPr>
          <p:nvPr/>
        </p:nvCxnSpPr>
        <p:spPr>
          <a:xfrm>
            <a:off x="9362666" y="1395426"/>
            <a:ext cx="329974" cy="15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2" idx="3"/>
          </p:cNvCxnSpPr>
          <p:nvPr/>
        </p:nvCxnSpPr>
        <p:spPr>
          <a:xfrm>
            <a:off x="9362666" y="1395426"/>
            <a:ext cx="164987" cy="59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50" idx="0"/>
          </p:cNvCxnSpPr>
          <p:nvPr/>
        </p:nvCxnSpPr>
        <p:spPr>
          <a:xfrm flipH="1">
            <a:off x="8424976" y="3498266"/>
            <a:ext cx="1194512" cy="360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9785621" y="3419747"/>
            <a:ext cx="260587" cy="429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57" idx="0"/>
          </p:cNvCxnSpPr>
          <p:nvPr/>
        </p:nvCxnSpPr>
        <p:spPr>
          <a:xfrm>
            <a:off x="10375392" y="3498266"/>
            <a:ext cx="717936" cy="43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0665967" y="4221180"/>
            <a:ext cx="854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10734360" y="4265315"/>
            <a:ext cx="95403" cy="388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0046208" y="5071285"/>
            <a:ext cx="1939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10375392" y="5071285"/>
            <a:ext cx="326400" cy="49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212291" y="2814709"/>
            <a:ext cx="1085088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730484" y="1181524"/>
            <a:ext cx="0" cy="495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3442" y="6356350"/>
            <a:ext cx="550357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17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43" y="1327975"/>
            <a:ext cx="8954726" cy="4109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896" y="441189"/>
            <a:ext cx="635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Επιθυμητή η μεγαλύτερη πραγματική πτώση ενθαλπίας</a:t>
            </a:r>
            <a:endParaRPr lang="el-GR" sz="20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610600" y="502744"/>
                <a:ext cx="2192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𝝁𝜾𝜸𝝁𝜶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𝝁𝜺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02744"/>
                <a:ext cx="21928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228" r="-2507" b="-2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7181088" y="641243"/>
            <a:ext cx="1267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96796" y="6492875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75629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3760" y="6356350"/>
            <a:ext cx="320040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2</a:t>
            </a:fld>
            <a:endParaRPr lang="el-G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4988" y="61405"/>
            <a:ext cx="93966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l-GR" altLang="el-GR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ο</a:t>
            </a:r>
            <a:r>
              <a:rPr kumimoji="0" lang="el-GR" alt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Παράδειγμα</a:t>
            </a:r>
            <a:endParaRPr kumimoji="0" lang="en-US" altLang="el-GR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Να υπολογισθούν, ο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ειδικός όγκος, η ενθαλπία, η εντροπία,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 εσωτερική ενέργεια μίγματος ατμού νερού, στις  παρακάτω καταστάσεις :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0015" y="1615159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145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bar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27557" y="1528808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2743" y="1575642"/>
            <a:ext cx="126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125 C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9454" y="1546606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0,8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" y="2357628"/>
            <a:ext cx="2952750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487" y="2173224"/>
            <a:ext cx="3535680" cy="27310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00800" y="13289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254496" y="1577506"/>
            <a:ext cx="12192" cy="3326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1737" y="4904232"/>
            <a:ext cx="118639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96" y="2173223"/>
            <a:ext cx="2752725" cy="2390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256" y="2266893"/>
            <a:ext cx="3013519" cy="242950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254496" y="1577506"/>
            <a:ext cx="0" cy="3326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66688" y="1538733"/>
            <a:ext cx="0" cy="3365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98" y="5764370"/>
            <a:ext cx="2190524" cy="3693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671" y="5729541"/>
            <a:ext cx="1912740" cy="438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582" y="5623744"/>
            <a:ext cx="1973851" cy="5934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0638" y="5729541"/>
            <a:ext cx="2850249" cy="381852"/>
          </a:xfrm>
          <a:prstGeom prst="rect">
            <a:avLst/>
          </a:prstGeom>
        </p:spPr>
      </p:pic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306081" y="638156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4365" y="1575642"/>
            <a:ext cx="187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ΚΑΤΑΣΤΑΣΗ 1 :</a:t>
            </a:r>
            <a:endParaRPr lang="el-GR" b="1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6820843" y="1599469"/>
            <a:ext cx="187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ΚΑΤΑΣΤΑΣΗ 2 :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573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2608" y="1600860"/>
                <a:ext cx="6242304" cy="4544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/>
                  <a:t>Πίεση κορεσμού :  </a:t>
                </a:r>
                <a:r>
                  <a:rPr lang="en-US" dirty="0" smtClean="0"/>
                  <a:t>p = 2,3210 (bar)</a:t>
                </a:r>
              </a:p>
              <a:p>
                <a:endParaRPr lang="en-US" dirty="0"/>
              </a:p>
              <a:p>
                <a:r>
                  <a:rPr lang="el-GR" dirty="0" smtClean="0"/>
                  <a:t>Ειδικός όγκος κορεσμένου υγρού : σ = 0,0010652 (</a:t>
                </a:r>
                <a:r>
                  <a:rPr lang="en-US" dirty="0" smtClean="0"/>
                  <a:t>kg / 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) 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r>
                  <a:rPr lang="el-GR" dirty="0" smtClean="0"/>
                  <a:t>  </a:t>
                </a:r>
                <a:endParaRPr lang="el-GR" dirty="0"/>
              </a:p>
              <a:p>
                <a:r>
                  <a:rPr lang="el-GR" dirty="0"/>
                  <a:t>Ειδικός όγκος </a:t>
                </a:r>
                <a:r>
                  <a:rPr lang="el-GR" dirty="0" smtClean="0"/>
                  <a:t>κορεσμένου </a:t>
                </a:r>
                <a:r>
                  <a:rPr lang="el-GR" dirty="0"/>
                  <a:t>(ή ξηρού) ατμού </a:t>
                </a:r>
                <a:r>
                  <a:rPr lang="el-GR" dirty="0" smtClean="0"/>
                  <a:t>:</a:t>
                </a:r>
                <a:r>
                  <a:rPr lang="en-US" dirty="0" smtClean="0"/>
                  <a:t> s = 0,7702</a:t>
                </a:r>
                <a:r>
                  <a:rPr lang="el-GR" dirty="0"/>
                  <a:t> (</a:t>
                </a:r>
                <a:r>
                  <a:rPr lang="en-US" dirty="0"/>
                  <a:t>kg / m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r>
                  <a:rPr lang="el-GR" dirty="0" smtClean="0"/>
                  <a:t> </a:t>
                </a:r>
                <a:endParaRPr lang="el-GR" dirty="0"/>
              </a:p>
              <a:p>
                <a:r>
                  <a:rPr lang="el-GR" dirty="0"/>
                  <a:t>Ενθαλπία  </a:t>
                </a:r>
                <a:r>
                  <a:rPr lang="el-GR" dirty="0" smtClean="0"/>
                  <a:t>κορεσμένου </a:t>
                </a:r>
                <a:r>
                  <a:rPr lang="el-GR" dirty="0"/>
                  <a:t>υγρού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=524,99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l-GR" dirty="0"/>
              </a:p>
              <a:p>
                <a:r>
                  <a:rPr lang="el-GR" dirty="0" smtClean="0"/>
                  <a:t>Ενθαλπία  κορεσμένου / ξηρού ατμού </a:t>
                </a:r>
                <a:r>
                  <a:rPr lang="el-GR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2713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l-GR" dirty="0"/>
              </a:p>
              <a:p>
                <a:r>
                  <a:rPr lang="el-GR" dirty="0"/>
                  <a:t>Θερμότητα (ενθαλπία) ατμοποίησης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2188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Εντροπία κορεσμένου υγρού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5813 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Εντροπία ξηρού ατμού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0769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" y="1600860"/>
                <a:ext cx="6242304" cy="4544834"/>
              </a:xfrm>
              <a:prstGeom prst="rect">
                <a:avLst/>
              </a:prstGeom>
              <a:blipFill rotWithShape="0">
                <a:blip r:embed="rId2"/>
                <a:stretch>
                  <a:fillRect l="-781" t="-805" r="-4785" b="-179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37309" y="0"/>
            <a:ext cx="187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ΚΑΤΑΣΤΑΣΗ 1 :</a:t>
            </a:r>
            <a:endParaRPr lang="el-GR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92608" y="629742"/>
            <a:ext cx="484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Καταστατικά μεγέθη κορεσμένου συστήματος</a:t>
            </a:r>
            <a:endParaRPr lang="el-GR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92608" y="1074818"/>
            <a:ext cx="6473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ΠΙΝΑΚΑΣ 6 / ΜΕΡΟΣ 9</a:t>
            </a:r>
            <a:r>
              <a:rPr lang="el-GR" sz="1600" b="1" u="sng" baseline="30000" dirty="0" smtClean="0"/>
              <a:t>ο</a:t>
            </a:r>
            <a:r>
              <a:rPr lang="el-GR" sz="1600" b="1" u="sng" dirty="0" smtClean="0"/>
              <a:t> : ΠΙΝΑΚΑΣ  ΚΟΡΕΣΜΟΥ : δεδομένο ΘΕΡΜΟΚΡΑΣΙΑ </a:t>
            </a:r>
            <a:endParaRPr lang="el-GR" sz="1600" b="1" u="sng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56832" y="629742"/>
            <a:ext cx="0" cy="551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56832" y="613308"/>
            <a:ext cx="484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Καταστατικά μεγέθη συστήματος : μίγμα με </a:t>
            </a:r>
            <a:endParaRPr lang="el-GR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10983935" y="613308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0,8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18646" y="1413372"/>
                <a:ext cx="1924373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=0,6317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46" y="1413372"/>
                <a:ext cx="1924373" cy="627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18646" y="2457212"/>
                <a:ext cx="203972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=1794,16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46" y="2457212"/>
                <a:ext cx="2039726" cy="622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8646" y="3515936"/>
                <a:ext cx="227414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6,087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46" y="3515936"/>
                <a:ext cx="2274149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43525" y="4399571"/>
                <a:ext cx="235744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543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525" y="4399571"/>
                <a:ext cx="2357440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23516" y="6486634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13956" y="5474358"/>
                <a:ext cx="13214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𝜐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956" y="5474358"/>
                <a:ext cx="132145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147" r="-184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4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095" y="1811516"/>
                <a:ext cx="6412992" cy="4544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/>
                  <a:t>Θερμοκρασία κορεσμού :  Τ</a:t>
                </a:r>
                <a:r>
                  <a:rPr lang="en-US" dirty="0" smtClean="0"/>
                  <a:t> = </a:t>
                </a:r>
                <a:r>
                  <a:rPr lang="el-GR" dirty="0" smtClean="0"/>
                  <a:t>339,385 </a:t>
                </a:r>
                <a:r>
                  <a:rPr lang="en-US" dirty="0" smtClean="0"/>
                  <a:t>(</a:t>
                </a:r>
                <a:r>
                  <a:rPr lang="el-GR" dirty="0" smtClean="0"/>
                  <a:t>Κ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l-GR" dirty="0" smtClean="0"/>
                  <a:t>Ειδικός όγκος κορεσμένου υγρού : σ = 0,001634 (</a:t>
                </a:r>
                <a:r>
                  <a:rPr lang="en-US" dirty="0" smtClean="0"/>
                  <a:t>kg / m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) 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r>
                  <a:rPr lang="el-GR" dirty="0" smtClean="0"/>
                  <a:t>  </a:t>
                </a:r>
                <a:endParaRPr lang="el-GR" dirty="0"/>
              </a:p>
              <a:p>
                <a:r>
                  <a:rPr lang="el-GR" dirty="0"/>
                  <a:t>Ειδικός όγκος </a:t>
                </a:r>
                <a:r>
                  <a:rPr lang="el-GR" dirty="0" smtClean="0"/>
                  <a:t>κορεσμένου </a:t>
                </a:r>
                <a:r>
                  <a:rPr lang="el-GR" dirty="0"/>
                  <a:t>(ή ξηρού) ατμού </a:t>
                </a:r>
                <a:r>
                  <a:rPr lang="el-GR" dirty="0" smtClean="0"/>
                  <a:t>:</a:t>
                </a:r>
                <a:r>
                  <a:rPr lang="en-US" dirty="0" smtClean="0"/>
                  <a:t> s = 0,</a:t>
                </a:r>
                <a:r>
                  <a:rPr lang="el-GR" dirty="0" smtClean="0"/>
                  <a:t>01092 </a:t>
                </a:r>
                <a:r>
                  <a:rPr lang="el-GR" dirty="0"/>
                  <a:t>(</a:t>
                </a:r>
                <a:r>
                  <a:rPr lang="en-US" dirty="0"/>
                  <a:t>kg / m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r>
                  <a:rPr lang="el-GR" dirty="0" smtClean="0"/>
                  <a:t> </a:t>
                </a:r>
                <a:endParaRPr lang="el-GR" dirty="0"/>
              </a:p>
              <a:p>
                <a:r>
                  <a:rPr lang="el-GR" dirty="0"/>
                  <a:t>Ενθαλπία  </a:t>
                </a:r>
                <a:r>
                  <a:rPr lang="el-GR" dirty="0" smtClean="0"/>
                  <a:t>κορεσμένου </a:t>
                </a:r>
                <a:r>
                  <a:rPr lang="el-GR" dirty="0"/>
                  <a:t>υγρού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91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l-GR" dirty="0"/>
              </a:p>
              <a:p>
                <a:r>
                  <a:rPr lang="el-GR" dirty="0" smtClean="0"/>
                  <a:t>Ενθαλπία  κορεσμένου / ξηρού ατμού  </a:t>
                </a:r>
                <a:r>
                  <a:rPr lang="el-GR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628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l-GR" dirty="0"/>
              </a:p>
              <a:p>
                <a:r>
                  <a:rPr lang="el-GR" dirty="0"/>
                  <a:t>Θερμότητα (ενθαλπία) ατμοποίησης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037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Εντροπία κορεσμένου υγρού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Εντροπία ξηρού ατμού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349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𝑘𝐽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5" y="1811516"/>
                <a:ext cx="6412992" cy="4544834"/>
              </a:xfrm>
              <a:prstGeom prst="rect">
                <a:avLst/>
              </a:prstGeom>
              <a:blipFill rotWithShape="0">
                <a:blip r:embed="rId2"/>
                <a:stretch>
                  <a:fillRect l="-760" t="-670" r="-2947" b="-178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78161" y="135374"/>
            <a:ext cx="155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ΚΑΤΑΣΤΑΣΗ </a:t>
            </a:r>
            <a:r>
              <a:rPr lang="el-GR" b="1" u="sng" dirty="0" smtClean="0"/>
              <a:t>2 </a:t>
            </a:r>
            <a:r>
              <a:rPr lang="el-GR" b="1" u="sng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937" y="551125"/>
            <a:ext cx="484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Καταστατικά μεγέθη κορεσμένου συστήματος</a:t>
            </a:r>
            <a:endParaRPr lang="el-GR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7615" y="988834"/>
            <a:ext cx="610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u="sng" dirty="0" smtClean="0"/>
              <a:t>ΠΙΝΑΚΑΣ 6 / ΜΕΡΟΣ 9</a:t>
            </a:r>
            <a:r>
              <a:rPr lang="el-GR" sz="1600" b="1" u="sng" baseline="30000" dirty="0" smtClean="0"/>
              <a:t>ο</a:t>
            </a:r>
            <a:r>
              <a:rPr lang="el-GR" sz="1600" b="1" u="sng" dirty="0" smtClean="0"/>
              <a:t> : ΠΙΝΑΚΑΣ  ΚΟΡΕΣΜΟΥ : δεδομένο ΠΙΕΣΗ </a:t>
            </a:r>
            <a:endParaRPr lang="el-GR" sz="1600" b="1" u="sng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76416" y="551125"/>
            <a:ext cx="0" cy="5805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31087" y="562104"/>
            <a:ext cx="484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Καταστατικά μεγέθη συστήματος : μίγμα με </a:t>
            </a:r>
            <a:endParaRPr lang="el-GR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10857388" y="551125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l-G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0,15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18646" y="1413372"/>
                <a:ext cx="2309094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0030269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46" y="1413372"/>
                <a:ext cx="2309094" cy="627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18646" y="2457212"/>
                <a:ext cx="203972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=174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46" y="2457212"/>
                <a:ext cx="2039725" cy="622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18646" y="3515936"/>
                <a:ext cx="227414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113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46" y="3515936"/>
                <a:ext cx="2274149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18646" y="4605338"/>
                <a:ext cx="222920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=17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46" y="4605338"/>
                <a:ext cx="2229200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23516" y="6486634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30654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2B8B-3636-4DE3-8F55-D6D7F3A16672}" type="slidenum">
              <a:rPr lang="el-GR" smtClean="0"/>
              <a:t>5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512064" y="370195"/>
            <a:ext cx="108417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l-GR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Παράδειγμα </a:t>
            </a:r>
            <a:r>
              <a:rPr lang="el-GR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kg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νερού ευρίσκονται αρχικά σε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l-GR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(bar) = 2(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Mpa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Ενεργώντας υπό σταθερή πίεση το σύστημα φθάνει  διαδοχικά στις παρακάτω καταστάσεις : 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Κατάσταση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κεκορεσμένο υγρό σε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bar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Κατάσταση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μίγμα με βαθμό ξηρότητας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0,8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Κατάσταση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ξηρός κεκορεσμένος ατμός σε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(bar)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Κατάσταση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υπέρθερμος ατμός σε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(bar)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και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450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Να υπολογισθούν :  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τιμές των καταστατικών μεγεθών (υ,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στις παραπάνω καταστάσεις, 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ποσά θερμότητας και 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έργου 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των ενδιάμεσων καταστάσεων και της συνολικής μεταβολής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15</a:t>
            </a:r>
            <a:r>
              <a:rPr lang="el-G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l-GR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68575" y="608967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27294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87456" y="6356350"/>
            <a:ext cx="466344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6</a:t>
            </a:fld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920597" y="3160530"/>
            <a:ext cx="101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Σημ. 1 :</a:t>
            </a:r>
            <a:endParaRPr lang="el-GR" b="1" u="sng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72053" y="3484865"/>
            <a:ext cx="0" cy="570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51" y="3430505"/>
            <a:ext cx="261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α</a:t>
            </a:r>
            <a:r>
              <a:rPr lang="el-GR" sz="1600" b="1" dirty="0" smtClean="0"/>
              <a:t>πό ΠΙΝΑΚΑ 8  ΜΕΡΟΣ 10ο</a:t>
            </a:r>
            <a:endParaRPr lang="el-GR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364" y="4037737"/>
                <a:ext cx="2041777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0010038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4" y="4037737"/>
                <a:ext cx="2041777" cy="558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2069" y="4598468"/>
                <a:ext cx="168616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69" y="4598468"/>
                <a:ext cx="1686167" cy="5532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0772" y="5151696"/>
                <a:ext cx="2144369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4336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2" y="5151696"/>
                <a:ext cx="2144369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2069" y="5797257"/>
                <a:ext cx="1874039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69" y="5797257"/>
                <a:ext cx="1874039" cy="6455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716249" y="2898135"/>
            <a:ext cx="172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/>
              <a:t>Σημεία  : 2 και 4</a:t>
            </a:r>
            <a:endParaRPr lang="el-GR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4794128" y="3206889"/>
            <a:ext cx="3964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/>
              <a:t>από ΠΙΝΑΚΑ </a:t>
            </a:r>
            <a:r>
              <a:rPr lang="el-GR" sz="1600" b="1" dirty="0" smtClean="0"/>
              <a:t>4 </a:t>
            </a:r>
            <a:r>
              <a:rPr lang="en-US" sz="1600" b="1" dirty="0" smtClean="0"/>
              <a:t> </a:t>
            </a:r>
            <a:r>
              <a:rPr lang="el-GR" sz="1600" b="1" dirty="0" smtClean="0"/>
              <a:t>(ΠΙΝ. ΚΟΡΕΣΜΟΥ) </a:t>
            </a:r>
            <a:r>
              <a:rPr lang="el-GR" sz="1600" b="1" dirty="0"/>
              <a:t>ΜΕΡΟΣ </a:t>
            </a:r>
            <a:r>
              <a:rPr lang="el-GR" sz="1600" b="1" dirty="0" smtClean="0"/>
              <a:t>9</a:t>
            </a:r>
            <a:r>
              <a:rPr lang="el-GR" sz="1600" b="1" baseline="30000" dirty="0" smtClean="0"/>
              <a:t>ο</a:t>
            </a:r>
            <a:r>
              <a:rPr lang="el-GR" sz="1600" b="1" dirty="0" smtClean="0"/>
              <a:t> </a:t>
            </a:r>
            <a:endParaRPr lang="el-GR" sz="16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43338" y="3233421"/>
            <a:ext cx="0" cy="335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50681" y="3764925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Σημ. </a:t>
            </a:r>
            <a:r>
              <a:rPr lang="el-GR" b="1" u="sng" dirty="0" smtClean="0"/>
              <a:t>2 </a:t>
            </a:r>
            <a:r>
              <a:rPr lang="el-GR" b="1" u="sng" dirty="0"/>
              <a:t>:</a:t>
            </a:r>
            <a:endParaRPr lang="el-GR" dirty="0"/>
          </a:p>
        </p:txBody>
      </p:sp>
      <p:sp>
        <p:nvSpPr>
          <p:cNvPr id="22" name="Rectangle 21"/>
          <p:cNvSpPr/>
          <p:nvPr/>
        </p:nvSpPr>
        <p:spPr>
          <a:xfrm>
            <a:off x="9139116" y="3685723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Σημ. </a:t>
            </a:r>
            <a:r>
              <a:rPr lang="el-GR" b="1" u="sng" dirty="0" smtClean="0"/>
              <a:t>4 </a:t>
            </a:r>
            <a:r>
              <a:rPr lang="el-GR" b="1" u="sng" dirty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87549" y="4179712"/>
                <a:ext cx="2484526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0011766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549" y="4179712"/>
                <a:ext cx="2484526" cy="558230"/>
              </a:xfrm>
              <a:prstGeom prst="rect">
                <a:avLst/>
              </a:prstGeom>
              <a:blipFill rotWithShape="0">
                <a:blip r:embed="rId6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47238" y="4683794"/>
                <a:ext cx="2315121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=908,59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238" y="4683794"/>
                <a:ext cx="2315121" cy="5532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24732" y="5180275"/>
                <a:ext cx="2745047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2,4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46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732" y="5180275"/>
                <a:ext cx="2745047" cy="6455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21196" y="5825836"/>
                <a:ext cx="2507097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906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96" y="5825836"/>
                <a:ext cx="2507097" cy="6455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242506" y="3975947"/>
                <a:ext cx="2458045" cy="6505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0,09954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506" y="3975947"/>
                <a:ext cx="2458045" cy="6505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39116" y="4549384"/>
                <a:ext cx="2428742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792,20 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116" y="4549384"/>
                <a:ext cx="2428742" cy="5532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242506" y="5001151"/>
                <a:ext cx="274485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l-G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336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2506" y="5001151"/>
                <a:ext cx="2744854" cy="6455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039985" y="5552465"/>
                <a:ext cx="2521138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93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985" y="5552465"/>
                <a:ext cx="2521138" cy="6455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3410" y="481385"/>
            <a:ext cx="3464087" cy="231188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51258" y="287278"/>
            <a:ext cx="3191346" cy="246712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3017460" y="3672409"/>
            <a:ext cx="6702474" cy="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079495" y="3996156"/>
                <a:ext cx="1698093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=1886,60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495" y="3996156"/>
                <a:ext cx="1698093" cy="553228"/>
              </a:xfrm>
              <a:prstGeom prst="rect">
                <a:avLst/>
              </a:prstGeom>
              <a:blipFill rotWithShape="0">
                <a:blip r:embed="rId16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6578472" y="4139988"/>
            <a:ext cx="0" cy="2058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39985" y="4139792"/>
            <a:ext cx="0" cy="2216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37340" y="4579096"/>
            <a:ext cx="1982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1" idx="3"/>
          </p:cNvCxnSpPr>
          <p:nvPr/>
        </p:nvCxnSpPr>
        <p:spPr>
          <a:xfrm>
            <a:off x="5547080" y="3949591"/>
            <a:ext cx="3524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76843" y="3669530"/>
            <a:ext cx="311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(ΠΙΝ. ΝΕΡΟΥ &amp; ΥΠΕΡΘΕΡΜΟΥ ΑΤΜΟΥ)</a:t>
            </a:r>
            <a:endParaRPr lang="el-GR" sz="1400" b="1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94829" y="6515421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22342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87456" y="6356350"/>
            <a:ext cx="466344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70834" y="376904"/>
            <a:ext cx="1513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Σημ. </a:t>
            </a:r>
            <a:r>
              <a:rPr lang="en-US" b="1" u="sng" dirty="0" smtClean="0"/>
              <a:t>3</a:t>
            </a:r>
            <a:r>
              <a:rPr lang="el-GR" b="1" u="sng" dirty="0" smtClean="0"/>
              <a:t> :</a:t>
            </a:r>
            <a:r>
              <a:rPr lang="en-US" b="1" u="sng" dirty="0" smtClean="0"/>
              <a:t> </a:t>
            </a:r>
            <a:r>
              <a:rPr lang="el-GR" b="1" u="sng" dirty="0" smtClean="0"/>
              <a:t>μίγμα</a:t>
            </a:r>
            <a:endParaRPr lang="el-GR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935" y="979975"/>
                <a:ext cx="1706300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0857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" y="979975"/>
                <a:ext cx="1706300" cy="558230"/>
              </a:xfrm>
              <a:prstGeom prst="rect">
                <a:avLst/>
              </a:prstGeom>
              <a:blipFill rotWithShape="0">
                <a:blip r:embed="rId2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935" y="2133592"/>
                <a:ext cx="1924180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2532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786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5" y="2133592"/>
                <a:ext cx="1924180" cy="5532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573" y="1461592"/>
                <a:ext cx="2036904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792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" y="1461592"/>
                <a:ext cx="2036904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2739698"/>
                <a:ext cx="2112053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2361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386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39698"/>
                <a:ext cx="2112053" cy="6455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31999" y="6356350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415" y="376904"/>
            <a:ext cx="9687052" cy="51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5952" y="6356350"/>
            <a:ext cx="307848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75986" y="58856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/>
              <a:t>Σημ. </a:t>
            </a:r>
            <a:r>
              <a:rPr lang="en-US" b="1" u="sng" dirty="0" smtClean="0"/>
              <a:t>5</a:t>
            </a:r>
            <a:r>
              <a:rPr lang="el-GR" b="1" u="sng" dirty="0" smtClean="0"/>
              <a:t> </a:t>
            </a:r>
            <a:r>
              <a:rPr lang="el-GR" b="1" u="sng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26" y="442903"/>
            <a:ext cx="261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α</a:t>
            </a:r>
            <a:r>
              <a:rPr lang="el-GR" sz="1600" b="1" dirty="0" smtClean="0"/>
              <a:t>πό ΠΙΝΑΚΑ 8  ΜΕΡΟΣ 10ο</a:t>
            </a:r>
            <a:endParaRPr lang="el-G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1" y="781457"/>
            <a:ext cx="203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(ΠΙΝ. ΝΕΡΟΥ &amp; </a:t>
            </a:r>
          </a:p>
          <a:p>
            <a:r>
              <a:rPr lang="el-GR" sz="1400" b="1" dirty="0" smtClean="0"/>
              <a:t>ΥΠΕΡΘΕΡΜΟΥ ΑΤΜΟΥ)</a:t>
            </a:r>
            <a:endParaRPr lang="el-GR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176" y="1508625"/>
                <a:ext cx="1591268" cy="5582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162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6" y="1508625"/>
                <a:ext cx="1591268" cy="558230"/>
              </a:xfrm>
              <a:prstGeom prst="rect">
                <a:avLst/>
              </a:prstGeom>
              <a:blipFill rotWithShape="0">
                <a:blip r:embed="rId2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176" y="2219284"/>
                <a:ext cx="180472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3357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76" y="2219284"/>
                <a:ext cx="1804725" cy="5532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241" y="2832248"/>
                <a:ext cx="2035301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285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" y="2832248"/>
                <a:ext cx="2035301" cy="6455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241" y="3523270"/>
                <a:ext cx="1992597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3033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sz="1600" b="0" i="1" smtClean="0"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1" y="3523270"/>
                <a:ext cx="1992597" cy="6455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943267" y="47000"/>
            <a:ext cx="1374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p</a:t>
            </a:r>
            <a:r>
              <a:rPr lang="en-US" sz="1600" b="1" baseline="-25000" dirty="0"/>
              <a:t>5</a:t>
            </a:r>
            <a:r>
              <a:rPr lang="en-US" sz="1600" b="1" dirty="0" smtClean="0"/>
              <a:t> </a:t>
            </a:r>
            <a:r>
              <a:rPr lang="en-US" sz="1600" b="1" dirty="0"/>
              <a:t>= 20 (bar</a:t>
            </a:r>
            <a:r>
              <a:rPr lang="en-US" sz="1600" b="1" dirty="0" smtClean="0"/>
              <a:t>) , </a:t>
            </a:r>
            <a:endParaRPr lang="el-GR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7361" y="77777"/>
                <a:ext cx="1434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=450 (    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361" y="77777"/>
                <a:ext cx="143443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47" t="-2222" r="-3390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887" y="101976"/>
            <a:ext cx="238125" cy="228600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29511" y="647892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542" y="796172"/>
            <a:ext cx="9845985" cy="53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5264" y="6356350"/>
            <a:ext cx="478536" cy="365125"/>
          </a:xfrm>
        </p:spPr>
        <p:txBody>
          <a:bodyPr/>
          <a:lstStyle/>
          <a:p>
            <a:fld id="{3E572B8B-3636-4DE3-8F55-D6D7F3A16672}" type="slidenum">
              <a:rPr lang="el-GR" smtClean="0"/>
              <a:t>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515898"/>
                  </p:ext>
                </p:extLst>
              </p:nvPr>
            </p:nvGraphicFramePr>
            <p:xfrm>
              <a:off x="332422" y="1412769"/>
              <a:ext cx="11408474" cy="25869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8785"/>
                    <a:gridCol w="5621360"/>
                    <a:gridCol w="4648329"/>
                  </a:tblGrid>
                  <a:tr h="49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ΜΕΤΑΒΟΛΗ</a:t>
                          </a:r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ΕΡΓΟ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𝜏𝜀𝜆𝜄𝜅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ό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𝜍</m:t>
                                        </m:r>
                                      </m:sub>
                                    </m:sSub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l-GR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𝛼𝜌𝜒𝜄𝜅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ό</m:t>
                                        </m:r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𝜍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l-G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ΘΕΡΜΟΤΗΤΑ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l-GR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𝜏𝜀𝜆𝜄𝜅𝛹</m:t>
                                        </m:r>
                                      </m:sub>
                                    </m:sSub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b>
                                      <m:sSubPr>
                                        <m:ctrlPr>
                                          <a:rPr lang="el-GR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𝛼𝜌𝜒𝜄𝜅𝛹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l-G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737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12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2209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e>
                                </m:d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∙20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l-GR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l-GR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0,0011766− 0,0010038</m:t>
                                    </m:r>
                                  </m:e>
                                </m:d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l-GR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l-GR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l-GR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=0,691 (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l-G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=2 </m:t>
                                </m:r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𝑘𝑔</m:t>
                                    </m:r>
                                  </m:e>
                                </m:d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908,59− 127,25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l-GR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𝑘𝐽</m:t>
                                        </m:r>
                                      </m:num>
                                      <m:den>
                                        <m:r>
                                          <a:rPr lang="el-GR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𝑘𝑔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l-GR" sz="11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sz="11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1562,28 (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el-GR" sz="1100">
                                    <a:effectLst/>
                                    <a:latin typeface="Cambria Math" panose="02040503050406030204" pitchFamily="18" charset="0"/>
                                  </a:rPr>
                                  <m:t>)                     </m:t>
                                </m:r>
                              </m:oMath>
                            </m:oMathPara>
                          </a14:m>
                          <a:endParaRPr lang="el-GR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2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23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=338,093 (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=3244,952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kJ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2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34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=55,36 (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=522,268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kJ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732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45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2209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l-GR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=249,84 (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𝑘𝐽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2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=1131,3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kJ</m:t>
                                </m:r>
                                <m:r>
                                  <a:rPr lang="el-GR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3515898"/>
                  </p:ext>
                </p:extLst>
              </p:nvPr>
            </p:nvGraphicFramePr>
            <p:xfrm>
              <a:off x="332422" y="1412769"/>
              <a:ext cx="11408474" cy="25869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8785"/>
                    <a:gridCol w="5621360"/>
                    <a:gridCol w="4648329"/>
                  </a:tblGrid>
                  <a:tr h="49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200" dirty="0">
                              <a:effectLst/>
                            </a:rPr>
                            <a:t>ΜΕΤΑΒΟΛΗ</a:t>
                          </a:r>
                          <a:endParaRPr lang="el-GR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390" t="-7407" r="-83297" b="-4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5478" t="-7407" r="-655" b="-428395"/>
                          </a:stretch>
                        </a:blipFill>
                      </a:tcPr>
                    </a:tc>
                  </a:tr>
                  <a:tr h="6737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12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390" t="-78378" r="-83297" b="-212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5478" t="-78378" r="-655" b="-212613"/>
                          </a:stretch>
                        </a:blipFill>
                      </a:tcPr>
                    </a:tc>
                  </a:tr>
                  <a:tr h="4732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23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390" t="-253846" r="-83297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5478" t="-253846" r="-655" b="-202564"/>
                          </a:stretch>
                        </a:blipFill>
                      </a:tcPr>
                    </a:tc>
                  </a:tr>
                  <a:tr h="4732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34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390" t="-353846" r="-83297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5478" t="-353846" r="-655" b="-102564"/>
                          </a:stretch>
                        </a:blipFill>
                      </a:tcPr>
                    </a:tc>
                  </a:tr>
                  <a:tr h="47327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100">
                              <a:effectLst/>
                            </a:rPr>
                            <a:t>45</a:t>
                          </a:r>
                          <a:endParaRPr lang="el-GR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390" t="-453846" r="-83297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45478" t="-453846" r="-655" b="-25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77540" y="942556"/>
                <a:ext cx="4844724" cy="373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l-GR" b="1" u="sng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ΕΝΕΡΓΕΙΑΚΕΣ ΜΕΤΑΒΟΛΕΣ : </a:t>
                </a:r>
                <a:r>
                  <a:rPr lang="el-GR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l-GR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l-GR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𝝈𝝉𝜶𝜽𝜺𝝆</m:t>
                    </m:r>
                  </m:oMath>
                </a14:m>
                <a:r>
                  <a:rPr lang="el-GR" b="1" i="1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ή</a:t>
                </a:r>
                <a:endParaRPr lang="el-GR" b="1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540" y="942556"/>
                <a:ext cx="4844724" cy="373757"/>
              </a:xfrm>
              <a:prstGeom prst="rect">
                <a:avLst/>
              </a:prstGeom>
              <a:blipFill rotWithShape="0">
                <a:blip r:embed="rId3"/>
                <a:stretch>
                  <a:fillRect l="-1132" t="-11475" r="-252" b="-262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6427" y="4006996"/>
                <a:ext cx="2020232" cy="786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=643,984 (</m:t>
                              </m:r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427" y="4006996"/>
                <a:ext cx="2020232" cy="7867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17378" y="3999695"/>
                <a:ext cx="2052485" cy="786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=6460,80 (</m:t>
                              </m:r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𝑘𝐽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78" y="3999695"/>
                <a:ext cx="2052485" cy="7867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3024" y="4936568"/>
                <a:ext cx="6352032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𝜊𝜆𝜄𝜅</m:t>
                              </m:r>
                              <m:r>
                                <m:rPr>
                                  <m:sty m:val="p"/>
                                </m:rPr>
                                <a:rPr lang="el-GR" sz="1600" i="0"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</m:sub>
                          </m:s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=2</m:t>
                          </m:r>
                          <m:d>
                            <m:d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3357,85−127,45</m:t>
                              </m:r>
                            </m:e>
                          </m:d>
                          <m:d>
                            <m:d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den>
                              </m:f>
                            </m:e>
                          </m:d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=6460,8 (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𝑘𝐽</m:t>
                          </m:r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" y="4936568"/>
                <a:ext cx="6352032" cy="6455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6197" y="5582129"/>
                <a:ext cx="9107423" cy="65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𝜊𝜆𝜄𝜅</m:t>
                              </m:r>
                              <m:r>
                                <m:rPr>
                                  <m:sty m:val="p"/>
                                </m:rPr>
                                <a:rPr lang="el-GR" sz="1600" i="0"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</m:sub>
                          </m:s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b>
                          </m:sSub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=2</m:t>
                          </m:r>
                          <m:d>
                            <m:d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∙20∙</m:t>
                          </m:r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d>
                            <m:d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l-GR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0,162−0,0010038</m:t>
                              </m:r>
                            </m:e>
                          </m:d>
                          <m:d>
                            <m:d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l-GR" sz="16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l-GR" sz="1600" i="1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den>
                              </m:f>
                            </m:e>
                          </m:d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l-GR" sz="1600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l-GR" sz="1600" i="0">
                              <a:latin typeface="Cambria Math" panose="02040503050406030204" pitchFamily="18" charset="0"/>
                            </a:rPr>
                            <m:t>=643,984 (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</a:rPr>
                            <m:t>𝑘𝐽</m:t>
                          </m:r>
                        </m:e>
                      </m:d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7" y="5582129"/>
                <a:ext cx="9107423" cy="6505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83796" y="6424612"/>
            <a:ext cx="770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l-GR" altLang="el-GR" sz="900" b="1" dirty="0"/>
              <a:t>ΘΕΡΜΟΔΥΝΑΜΙΚΗ                         ΚΑΘΗΓΗΤΗΣ ΓΕΩΡΓΙΟΣ Κ. ΧΑΤΖΗΚΩΝΣΤΑΝΤΗΣ  2020</a:t>
            </a:r>
          </a:p>
        </p:txBody>
      </p:sp>
    </p:spTree>
    <p:extLst>
      <p:ext uri="{BB962C8B-B14F-4D97-AF65-F5344CB8AC3E}">
        <p14:creationId xmlns:p14="http://schemas.microsoft.com/office/powerpoint/2010/main" val="23757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587</Words>
  <Application>Microsoft Office PowerPoint</Application>
  <PresentationFormat>Widescreen</PresentationFormat>
  <Paragraphs>250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2020-11-21T19:25:19Z</dcterms:created>
  <dcterms:modified xsi:type="dcterms:W3CDTF">2020-11-24T15:39:24Z</dcterms:modified>
</cp:coreProperties>
</file>