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59" r:id="rId5"/>
    <p:sldMasterId id="2147483696" r:id="rId6"/>
    <p:sldMasterId id="2147483708" r:id="rId7"/>
  </p:sldMasterIdLst>
  <p:notesMasterIdLst>
    <p:notesMasterId r:id="rId33"/>
  </p:notesMasterIdLst>
  <p:sldIdLst>
    <p:sldId id="256" r:id="rId8"/>
    <p:sldId id="265" r:id="rId9"/>
    <p:sldId id="280" r:id="rId10"/>
    <p:sldId id="260" r:id="rId11"/>
    <p:sldId id="266" r:id="rId12"/>
    <p:sldId id="272" r:id="rId13"/>
    <p:sldId id="259" r:id="rId14"/>
    <p:sldId id="261" r:id="rId15"/>
    <p:sldId id="264" r:id="rId16"/>
    <p:sldId id="258" r:id="rId17"/>
    <p:sldId id="262" r:id="rId18"/>
    <p:sldId id="263" r:id="rId19"/>
    <p:sldId id="267" r:id="rId20"/>
    <p:sldId id="268" r:id="rId21"/>
    <p:sldId id="271" r:id="rId22"/>
    <p:sldId id="281" r:id="rId23"/>
    <p:sldId id="273" r:id="rId24"/>
    <p:sldId id="274" r:id="rId25"/>
    <p:sldId id="276" r:id="rId26"/>
    <p:sldId id="275" r:id="rId27"/>
    <p:sldId id="277" r:id="rId28"/>
    <p:sldId id="278" r:id="rId29"/>
    <p:sldId id="279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kyr" initials="v" lastIdx="0" clrIdx="0">
    <p:extLst>
      <p:ext uri="{19B8F6BF-5375-455C-9EA6-DF929625EA0E}">
        <p15:presenceInfo xmlns:p15="http://schemas.microsoft.com/office/powerpoint/2012/main" userId="9de176cc998d96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EA937BED-6F1B-4003-AF84-B84431954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59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7BED-6F1B-4003-AF84-B84431954D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7BED-6F1B-4003-AF84-B84431954D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3604-F29F-43AD-A981-E68B886DF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70CD8-D5D4-45D4-BF98-3A00A24C0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D05B5-F15B-4190-8BBD-61E5C491C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B8B-74D2-4C7B-9CD1-7C9D3809C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5A25-4A8F-4A45-AF0D-626A0EC71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F82C-489D-48B3-9F5C-B6C2F44D4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0059-A45B-4BD0-9526-645AA7021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9F6C-EA75-4D46-B5FA-B6E831014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61E2-FCD6-404A-B134-8E41450D1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BA63-D448-4614-859A-2A146240F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7F2D-BE2B-46F9-A31E-926D8F2E8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6566-52A4-43DF-B4EC-1D3BE084C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BEDC5-B296-4566-9DBC-CE9913146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F7671-00D1-48CD-9784-2D09A257A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B007-032C-43A3-BE8A-D6BF21B4C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A12B8B-74D2-4C7B-9CD1-7C9D3809C9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75A25-4A8F-4A45-AF0D-626A0EC71B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0F82C-489D-48B3-9F5C-B6C2F44D42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A0059-A45B-4BD0-9526-645AA7021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A9F6C-EA75-4D46-B5FA-B6E831014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A61E2-FCD6-404A-B134-8E41450D17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BBA63-D448-4614-859A-2A146240FE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D23B5-29A3-49B2-B421-E56C13261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57F2D-BE2B-46F9-A31E-926D8F2E8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5BEDC5-B296-4566-9DBC-CE9913146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F7671-00D1-48CD-9784-2D09A257AA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AB007-032C-43A3-BE8A-D6BF21B4C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3A3604-F29F-43AD-A981-E68B886DF6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A6566-52A4-43DF-B4EC-1D3BE084C0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3AD23B5-29A3-49B2-B421-E56C132613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6BBC9-78BB-4F96-B2D3-4382A34E58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6C075-73C1-4319-9FEC-65800C2468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378A1-BFAC-49C2-9909-8C14E9E94E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6BBC9-78BB-4F96-B2D3-4382A34E5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38403-C9A7-4F4A-AC74-6C972907E5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0C2A7-EFE7-4A4C-968D-F7B8D5EC68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EC1A87C-488C-4C36-9CF0-F804B5A57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70CD8-D5D4-45D4-BF98-3A00A24C06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D05B5-F15B-4190-8BBD-61E5C491CD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6C075-73C1-4319-9FEC-65800C24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78A1-BFAC-49C2-9909-8C14E9E94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8403-C9A7-4F4A-AC74-6C972907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C2A7-EFE7-4A4C-968D-F7B8D5EC6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1A87C-488C-4C36-9CF0-F804B5A57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D362E153-962A-4C3D-AE1D-F21D2E6B6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D9741D34-11DE-4E1F-9F1D-24CCEA3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62E153-962A-4C3D-AE1D-F21D2E6B6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362E153-962A-4C3D-AE1D-F21D2E6B6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belibrary.org/images/shoeb/api20.html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76250"/>
            <a:ext cx="8208963" cy="1470025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</a:pPr>
            <a:r>
              <a:rPr lang="el-GR" sz="2800" dirty="0"/>
              <a:t>ΤΜΗΜΑ ΕΠΙΣΤΗΜΗΣ ΚΑΙ ΤΕΧΝΟΛΟΓΙΑΣ ΤΡΟΦΙΜΩΝ </a:t>
            </a:r>
            <a:br>
              <a:rPr lang="el-GR" sz="2800" dirty="0"/>
            </a:br>
            <a:r>
              <a:rPr lang="el-GR" sz="2800" dirty="0"/>
              <a:t>ΕΡΓΑΣΤΗΡΙΟ ΜΙΚΡΟΒΙΟΛΟΓΙΑΣ ΤΡΟΦΙΜΩΝ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2636912"/>
            <a:ext cx="7704138" cy="3001963"/>
          </a:xfrm>
        </p:spPr>
        <p:txBody>
          <a:bodyPr/>
          <a:lstStyle/>
          <a:p>
            <a:pPr marL="0" indent="0" algn="ctr" eaLnBrk="1" hangingPunct="1">
              <a:buClr>
                <a:srgbClr val="FFFFFF"/>
              </a:buClr>
              <a:buFontTx/>
              <a:buNone/>
            </a:pPr>
            <a:r>
              <a:rPr lang="el-GR" sz="3200" b="1" dirty="0"/>
              <a:t>ΒΙΟΧΗΜΙΚΟ ΠΡΟΦΙΛ ΜΙΚΡΟΟΡΓΑΝΙΣΜΩΝ</a:t>
            </a:r>
          </a:p>
          <a:p>
            <a:pPr marL="0" indent="0" algn="ctr" eaLnBrk="1" hangingPunct="1">
              <a:buClr>
                <a:srgbClr val="FFFFFF"/>
              </a:buClr>
              <a:buFontTx/>
              <a:buNone/>
            </a:pPr>
            <a:r>
              <a:rPr lang="el-GR" sz="3200" b="1" dirty="0"/>
              <a:t>	</a:t>
            </a:r>
          </a:p>
          <a:p>
            <a:pPr marL="0" indent="0" algn="ctr" eaLnBrk="1" hangingPunct="1">
              <a:buClr>
                <a:srgbClr val="FFFFFF"/>
              </a:buClr>
              <a:buFontTx/>
              <a:buNone/>
            </a:pPr>
            <a:r>
              <a:rPr lang="el-GR" sz="3200" b="1" dirty="0"/>
              <a:t>ΣΥΣΤΗΜΑ ΑΡΙ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12875"/>
            <a:ext cx="7313613" cy="1800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2800" dirty="0"/>
              <a:t>Σύστημα </a:t>
            </a:r>
            <a:r>
              <a:rPr lang="en-US" sz="2800" dirty="0"/>
              <a:t>API 20E</a:t>
            </a:r>
            <a:r>
              <a:rPr lang="el-GR" sz="2800" dirty="0"/>
              <a:t> για</a:t>
            </a:r>
            <a:br>
              <a:rPr lang="el-GR" sz="2800" dirty="0"/>
            </a:br>
            <a:r>
              <a:rPr lang="el-GR" sz="2800" dirty="0"/>
              <a:t>(ταυτοποίηση στελεχών</a:t>
            </a:r>
            <a:r>
              <a:rPr lang="en-US" sz="2800" dirty="0"/>
              <a:t> </a:t>
            </a:r>
            <a:r>
              <a:rPr lang="el-GR" sz="2800" dirty="0"/>
              <a:t>βακτηρίων της οικογένειας </a:t>
            </a:r>
            <a:r>
              <a:rPr lang="el-GR" sz="2800" i="1" dirty="0"/>
              <a:t>Enterobacteriaceae)</a:t>
            </a:r>
            <a:br>
              <a:rPr lang="el-GR" sz="2800" i="1" dirty="0"/>
            </a:br>
            <a:br>
              <a:rPr lang="el-GR" sz="2800" i="1" dirty="0"/>
            </a:br>
            <a:br>
              <a:rPr lang="el-GR" sz="2800" i="1" dirty="0"/>
            </a:br>
            <a:br>
              <a:rPr lang="el-GR" sz="2800" i="1" dirty="0"/>
            </a:br>
            <a:endParaRPr lang="el-GR" sz="2800" i="1" dirty="0"/>
          </a:p>
        </p:txBody>
      </p:sp>
      <p:pic>
        <p:nvPicPr>
          <p:cNvPr id="29698" name="Picture 17" descr="API 20 E à ensemencer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/>
          <a:srcRect t="35637" b="30972"/>
          <a:stretch>
            <a:fillRect/>
          </a:stretch>
        </p:blipFill>
        <p:spPr>
          <a:xfrm>
            <a:off x="1079500" y="2924175"/>
            <a:ext cx="8064500" cy="2449513"/>
          </a:xfrm>
        </p:spPr>
      </p:pic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5436096" y="4221088"/>
            <a:ext cx="46037" cy="141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 bwMode="auto">
          <a:xfrm>
            <a:off x="684213" y="5516562"/>
            <a:ext cx="7200155" cy="9367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dirty="0">
                <a:solidFill>
                  <a:srgbClr val="000099"/>
                </a:solidFill>
              </a:rPr>
              <a:t>20 μικροσωλήνες </a:t>
            </a:r>
            <a:r>
              <a:rPr lang="en-GB" dirty="0">
                <a:solidFill>
                  <a:srgbClr val="000099"/>
                </a:solidFill>
              </a:rPr>
              <a:t>π</a:t>
            </a:r>
            <a:r>
              <a:rPr lang="en-GB" dirty="0" err="1">
                <a:solidFill>
                  <a:srgbClr val="000099"/>
                </a:solidFill>
              </a:rPr>
              <a:t>ου</a:t>
            </a:r>
            <a:r>
              <a:rPr lang="en-GB" dirty="0">
                <a:solidFill>
                  <a:srgbClr val="000099"/>
                </a:solidFill>
              </a:rPr>
              <a:t> π</a:t>
            </a:r>
            <a:r>
              <a:rPr lang="en-GB" dirty="0" err="1">
                <a:solidFill>
                  <a:srgbClr val="000099"/>
                </a:solidFill>
              </a:rPr>
              <a:t>εριέχ</a:t>
            </a:r>
            <a:r>
              <a:rPr lang="el-GR" dirty="0">
                <a:solidFill>
                  <a:srgbClr val="000099"/>
                </a:solidFill>
              </a:rPr>
              <a:t>ουν</a:t>
            </a:r>
            <a:r>
              <a:rPr lang="en-GB" dirty="0">
                <a:solidFill>
                  <a:srgbClr val="000099"/>
                </a:solidFill>
              </a:rPr>
              <a:t> 20 α</a:t>
            </a:r>
            <a:r>
              <a:rPr lang="en-GB" dirty="0" err="1">
                <a:solidFill>
                  <a:srgbClr val="000099"/>
                </a:solidFill>
              </a:rPr>
              <a:t>φυδ</a:t>
            </a:r>
            <a:r>
              <a:rPr lang="en-GB" dirty="0">
                <a:solidFill>
                  <a:srgbClr val="000099"/>
                </a:solidFill>
              </a:rPr>
              <a:t>ατωμένα υποστρώματα.</a:t>
            </a:r>
            <a:r>
              <a:rPr lang="el-GR" dirty="0">
                <a:solidFill>
                  <a:srgbClr val="000099"/>
                </a:solidFill>
              </a:rPr>
              <a:t> </a:t>
            </a:r>
          </a:p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l-GR" dirty="0">
              <a:solidFill>
                <a:srgbClr val="000099"/>
              </a:solidFill>
            </a:endParaRPr>
          </a:p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dirty="0">
                <a:solidFill>
                  <a:srgbClr val="000099"/>
                </a:solidFill>
              </a:rPr>
              <a:t>Πραγματοποιούνται όμως 21 βιοχημικές δοκιμασίες</a:t>
            </a:r>
          </a:p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dirty="0">
                <a:solidFill>
                  <a:srgbClr val="000099"/>
                </a:solidFill>
              </a:rPr>
              <a:t>(στο υπόστρωμα «γλυκόζη» </a:t>
            </a:r>
            <a:r>
              <a:rPr lang="en-US" dirty="0">
                <a:solidFill>
                  <a:srgbClr val="000099"/>
                </a:solidFill>
              </a:rPr>
              <a:t>(GLU )</a:t>
            </a:r>
            <a:r>
              <a:rPr lang="el-GR" dirty="0">
                <a:solidFill>
                  <a:srgbClr val="000099"/>
                </a:solidFill>
              </a:rPr>
              <a:t>γίνονται δύο δοκιμασίες</a:t>
            </a:r>
          </a:p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fr-F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isolement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23666" t="7037" r="10558" b="8817"/>
          <a:stretch>
            <a:fillRect/>
          </a:stretch>
        </p:blipFill>
        <p:spPr>
          <a:xfrm>
            <a:off x="0" y="620713"/>
            <a:ext cx="3024188" cy="2374900"/>
          </a:xfrm>
        </p:spPr>
      </p:pic>
      <p:pic>
        <p:nvPicPr>
          <p:cNvPr id="41989" name="Picture 5" descr="Serratia en pente 2"/>
          <p:cNvPicPr>
            <a:picLocks noChangeAspect="1" noChangeArrowheads="1"/>
          </p:cNvPicPr>
          <p:nvPr/>
        </p:nvPicPr>
        <p:blipFill>
          <a:blip r:embed="rId3" cstate="print"/>
          <a:srcRect l="23740" r="14285"/>
          <a:stretch>
            <a:fillRect/>
          </a:stretch>
        </p:blipFill>
        <p:spPr bwMode="auto">
          <a:xfrm>
            <a:off x="971550" y="3429000"/>
            <a:ext cx="936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5867400" y="2276475"/>
            <a:ext cx="371475" cy="2319338"/>
            <a:chOff x="2863" y="1520"/>
            <a:chExt cx="234" cy="1461"/>
          </a:xfrm>
        </p:grpSpPr>
        <p:sp>
          <p:nvSpPr>
            <p:cNvPr id="33800" name="AutoShape 7"/>
            <p:cNvSpPr>
              <a:spLocks noChangeArrowheads="1"/>
            </p:cNvSpPr>
            <p:nvPr/>
          </p:nvSpPr>
          <p:spPr bwMode="auto">
            <a:xfrm>
              <a:off x="2864" y="1520"/>
              <a:ext cx="233" cy="1461"/>
            </a:xfrm>
            <a:prstGeom prst="can">
              <a:avLst>
                <a:gd name="adj" fmla="val 3518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l-GR"/>
            </a:p>
          </p:txBody>
        </p:sp>
        <p:sp>
          <p:nvSpPr>
            <p:cNvPr id="33801" name="AutoShape 8"/>
            <p:cNvSpPr>
              <a:spLocks noChangeArrowheads="1"/>
            </p:cNvSpPr>
            <p:nvPr/>
          </p:nvSpPr>
          <p:spPr bwMode="auto">
            <a:xfrm>
              <a:off x="2863" y="2546"/>
              <a:ext cx="226" cy="434"/>
            </a:xfrm>
            <a:prstGeom prst="can">
              <a:avLst>
                <a:gd name="adj" fmla="val 26103"/>
              </a:avLst>
            </a:prstGeom>
            <a:solidFill>
              <a:srgbClr val="E8F5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l-GR"/>
            </a:p>
          </p:txBody>
        </p:sp>
      </p:grpSp>
      <p:sp>
        <p:nvSpPr>
          <p:cNvPr id="41993" name="Freeform 9"/>
          <p:cNvSpPr>
            <a:spLocks/>
          </p:cNvSpPr>
          <p:nvPr/>
        </p:nvSpPr>
        <p:spPr bwMode="auto">
          <a:xfrm>
            <a:off x="2555875" y="2565400"/>
            <a:ext cx="3035300" cy="2211388"/>
          </a:xfrm>
          <a:custGeom>
            <a:avLst/>
            <a:gdLst>
              <a:gd name="T0" fmla="*/ 0 w 1912"/>
              <a:gd name="T1" fmla="*/ 1393 h 1393"/>
              <a:gd name="T2" fmla="*/ 1027 w 1912"/>
              <a:gd name="T3" fmla="*/ 191 h 1393"/>
              <a:gd name="T4" fmla="*/ 1912 w 1912"/>
              <a:gd name="T5" fmla="*/ 250 h 1393"/>
              <a:gd name="T6" fmla="*/ 0 60000 65536"/>
              <a:gd name="T7" fmla="*/ 0 60000 65536"/>
              <a:gd name="T8" fmla="*/ 0 60000 65536"/>
              <a:gd name="T9" fmla="*/ 0 w 1912"/>
              <a:gd name="T10" fmla="*/ 0 h 1393"/>
              <a:gd name="T11" fmla="*/ 1912 w 1912"/>
              <a:gd name="T12" fmla="*/ 1393 h 1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2" h="1393">
                <a:moveTo>
                  <a:pt x="0" y="1393"/>
                </a:moveTo>
                <a:cubicBezTo>
                  <a:pt x="354" y="887"/>
                  <a:pt x="708" y="382"/>
                  <a:pt x="1027" y="191"/>
                </a:cubicBezTo>
                <a:cubicBezTo>
                  <a:pt x="1346" y="0"/>
                  <a:pt x="1629" y="125"/>
                  <a:pt x="1912" y="25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>
            <a:off x="2700338" y="1773238"/>
            <a:ext cx="3087687" cy="490537"/>
          </a:xfrm>
          <a:custGeom>
            <a:avLst/>
            <a:gdLst>
              <a:gd name="T0" fmla="*/ 0 w 1945"/>
              <a:gd name="T1" fmla="*/ 309 h 309"/>
              <a:gd name="T2" fmla="*/ 801 w 1945"/>
              <a:gd name="T3" fmla="*/ 0 h 309"/>
              <a:gd name="T4" fmla="*/ 1945 w 1945"/>
              <a:gd name="T5" fmla="*/ 309 h 309"/>
              <a:gd name="T6" fmla="*/ 0 60000 65536"/>
              <a:gd name="T7" fmla="*/ 0 60000 65536"/>
              <a:gd name="T8" fmla="*/ 0 60000 65536"/>
              <a:gd name="T9" fmla="*/ 0 w 1945"/>
              <a:gd name="T10" fmla="*/ 0 h 309"/>
              <a:gd name="T11" fmla="*/ 1945 w 1945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5" h="309">
                <a:moveTo>
                  <a:pt x="0" y="309"/>
                </a:moveTo>
                <a:cubicBezTo>
                  <a:pt x="238" y="154"/>
                  <a:pt x="477" y="0"/>
                  <a:pt x="801" y="0"/>
                </a:cubicBezTo>
                <a:cubicBezTo>
                  <a:pt x="1125" y="0"/>
                  <a:pt x="1535" y="154"/>
                  <a:pt x="1945" y="30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4788024" y="908720"/>
            <a:ext cx="571530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/>
            <a:r>
              <a:rPr lang="el-GR" sz="2400" dirty="0"/>
              <a:t>ενοφθαλμισμός του μ/ο σε 5</a:t>
            </a:r>
            <a:r>
              <a:rPr lang="en-US" sz="2400" dirty="0"/>
              <a:t>ml</a:t>
            </a:r>
            <a:endParaRPr lang="el-GR" sz="2400" dirty="0"/>
          </a:p>
          <a:p>
            <a:pPr defTabSz="449263"/>
            <a:r>
              <a:rPr lang="el-GR" sz="2400" dirty="0"/>
              <a:t>πεπτονούχο  νερό + </a:t>
            </a:r>
            <a:r>
              <a:rPr lang="en-US" sz="2400" dirty="0"/>
              <a:t>vortex</a:t>
            </a:r>
            <a:endParaRPr lang="fr-F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0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Προετοιμασία για εμβολιασμό καλλιέργειας στο σύστημα </a:t>
            </a:r>
            <a:r>
              <a:rPr lang="en-US" sz="2400" dirty="0"/>
              <a:t>API</a:t>
            </a:r>
            <a:endParaRPr lang="el-G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292494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API 20 E à ensemenc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057" b="36591"/>
          <a:stretch>
            <a:fillRect/>
          </a:stretch>
        </p:blipFill>
        <p:spPr>
          <a:xfrm>
            <a:off x="1258888" y="3068638"/>
            <a:ext cx="6121400" cy="1752600"/>
          </a:xfrm>
          <a:noFill/>
        </p:spPr>
      </p:pic>
      <p:sp>
        <p:nvSpPr>
          <p:cNvPr id="34829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/>
              <a:t>Εμβολιάζονται με μ/ο όλες οι κυψελίδες με αποστειρωμένη πιπέττα  </a:t>
            </a:r>
            <a:r>
              <a:rPr lang="fr-FR" sz="2800" dirty="0"/>
              <a:t>Pasteur</a:t>
            </a:r>
            <a:r>
              <a:rPr lang="el-GR" sz="2800" dirty="0"/>
              <a:t> με προσοχή αποφεύγοντας τη δημιουργία φυσαλίδων</a:t>
            </a:r>
            <a:r>
              <a:rPr lang="en-US" sz="2800" dirty="0"/>
              <a:t>.</a:t>
            </a:r>
            <a:endParaRPr lang="el-GR" sz="2800" dirty="0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11188" y="1341438"/>
            <a:ext cx="981075" cy="2549525"/>
            <a:chOff x="5319" y="330"/>
            <a:chExt cx="618" cy="1606"/>
          </a:xfrm>
        </p:grpSpPr>
        <p:sp>
          <p:nvSpPr>
            <p:cNvPr id="34822" name="AutoShape 48"/>
            <p:cNvSpPr>
              <a:spLocks noChangeArrowheads="1"/>
            </p:cNvSpPr>
            <p:nvPr/>
          </p:nvSpPr>
          <p:spPr bwMode="auto">
            <a:xfrm rot="-1741966">
              <a:off x="5458" y="330"/>
              <a:ext cx="89" cy="916"/>
            </a:xfrm>
            <a:prstGeom prst="can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34823" name="AutoShape 49"/>
            <p:cNvSpPr>
              <a:spLocks noChangeArrowheads="1"/>
            </p:cNvSpPr>
            <p:nvPr/>
          </p:nvSpPr>
          <p:spPr bwMode="auto">
            <a:xfrm rot="-1682884">
              <a:off x="5319" y="418"/>
              <a:ext cx="90" cy="238"/>
            </a:xfrm>
            <a:prstGeom prst="can">
              <a:avLst>
                <a:gd name="adj" fmla="val 66111"/>
              </a:avLst>
            </a:prstGeom>
            <a:gradFill rotWithShape="1">
              <a:gsLst>
                <a:gs pos="0">
                  <a:srgbClr val="CC9900"/>
                </a:gs>
                <a:gs pos="100000">
                  <a:srgbClr val="5E47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34824" name="AutoShape 50"/>
            <p:cNvSpPr>
              <a:spLocks noChangeArrowheads="1"/>
            </p:cNvSpPr>
            <p:nvPr/>
          </p:nvSpPr>
          <p:spPr bwMode="auto">
            <a:xfrm rot="-1828164">
              <a:off x="5914" y="1131"/>
              <a:ext cx="23" cy="805"/>
            </a:xfrm>
            <a:prstGeom prst="can">
              <a:avLst>
                <a:gd name="adj" fmla="val 0"/>
              </a:avLst>
            </a:prstGeom>
            <a:solidFill>
              <a:srgbClr val="E8F5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34825" name="AutoShape 51"/>
            <p:cNvSpPr>
              <a:spLocks noChangeArrowheads="1"/>
            </p:cNvSpPr>
            <p:nvPr/>
          </p:nvSpPr>
          <p:spPr bwMode="auto">
            <a:xfrm rot="-1743740">
              <a:off x="5561" y="723"/>
              <a:ext cx="89" cy="492"/>
            </a:xfrm>
            <a:prstGeom prst="can">
              <a:avLst>
                <a:gd name="adj" fmla="val 12029"/>
              </a:avLst>
            </a:prstGeom>
            <a:solidFill>
              <a:srgbClr val="E8F5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API 20 E V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171" b="28656"/>
          <a:stretch>
            <a:fillRect/>
          </a:stretch>
        </p:blipFill>
        <p:spPr>
          <a:xfrm>
            <a:off x="971550" y="3068638"/>
            <a:ext cx="2447925" cy="1476375"/>
          </a:xfr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417512"/>
          </a:xfrm>
        </p:spPr>
        <p:txBody>
          <a:bodyPr>
            <a:normAutofit fontScale="90000"/>
          </a:bodyPr>
          <a:lstStyle/>
          <a:p>
            <a:r>
              <a:rPr lang="el-GR" sz="2400"/>
              <a:t>Δημιουργία αερόβιων και αναερόβιων συνθηκών</a:t>
            </a:r>
          </a:p>
        </p:txBody>
      </p:sp>
      <p:pic>
        <p:nvPicPr>
          <p:cNvPr id="47109" name="Picture 5" descr="API 20 E LDC etc"/>
          <p:cNvPicPr>
            <a:picLocks noChangeAspect="1" noChangeArrowheads="1"/>
          </p:cNvPicPr>
          <p:nvPr/>
        </p:nvPicPr>
        <p:blipFill>
          <a:blip r:embed="rId3" cstate="print"/>
          <a:srcRect t="6033" b="14519"/>
          <a:stretch>
            <a:fillRect/>
          </a:stretch>
        </p:blipFill>
        <p:spPr bwMode="auto">
          <a:xfrm>
            <a:off x="5651500" y="3068638"/>
            <a:ext cx="2066925" cy="1377950"/>
          </a:xfrm>
          <a:prstGeom prst="rect">
            <a:avLst/>
          </a:prstGeom>
          <a:noFill/>
        </p:spPr>
      </p:pic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1763713" y="4221163"/>
            <a:ext cx="741362" cy="781050"/>
            <a:chOff x="1085" y="3356"/>
            <a:chExt cx="484" cy="609"/>
          </a:xfrm>
        </p:grpSpPr>
        <p:sp>
          <p:nvSpPr>
            <p:cNvPr id="47113" name="Line 9"/>
            <p:cNvSpPr>
              <a:spLocks noChangeShapeType="1"/>
            </p:cNvSpPr>
            <p:nvPr/>
          </p:nvSpPr>
          <p:spPr bwMode="auto">
            <a:xfrm flipH="1" flipV="1">
              <a:off x="1085" y="3356"/>
              <a:ext cx="301" cy="6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 flipV="1">
              <a:off x="1386" y="3364"/>
              <a:ext cx="183" cy="5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116" name="Group 12"/>
          <p:cNvGrpSpPr>
            <a:grpSpLocks/>
          </p:cNvGrpSpPr>
          <p:nvPr/>
        </p:nvGrpSpPr>
        <p:grpSpPr bwMode="auto">
          <a:xfrm>
            <a:off x="6156325" y="4365625"/>
            <a:ext cx="688975" cy="741363"/>
            <a:chOff x="3616" y="3231"/>
            <a:chExt cx="434" cy="467"/>
          </a:xfrm>
        </p:grpSpPr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 flipV="1">
              <a:off x="3623" y="3231"/>
              <a:ext cx="8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 flipV="1">
              <a:off x="3623" y="3239"/>
              <a:ext cx="225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 flipV="1">
              <a:off x="3616" y="3255"/>
              <a:ext cx="43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755576" y="4826675"/>
            <a:ext cx="23034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/>
              <a:t>γεμίζουμε τις κυψελίδες </a:t>
            </a:r>
            <a:r>
              <a:rPr lang="en-US" dirty="0"/>
              <a:t>VP</a:t>
            </a:r>
            <a:r>
              <a:rPr lang="el-GR" dirty="0"/>
              <a:t> και</a:t>
            </a:r>
            <a:r>
              <a:rPr lang="en-US" dirty="0"/>
              <a:t> </a:t>
            </a:r>
          </a:p>
          <a:p>
            <a:r>
              <a:rPr lang="en-US" dirty="0"/>
              <a:t>	GEL </a:t>
            </a:r>
            <a:r>
              <a:rPr lang="el-GR" dirty="0"/>
              <a:t>μέχρι πάνω(αερόβιες συνθήκες)</a:t>
            </a:r>
            <a:endParaRPr lang="en-US" dirty="0"/>
          </a:p>
          <a:p>
            <a:r>
              <a:rPr lang="el-GR" dirty="0"/>
              <a:t> </a:t>
            </a:r>
            <a:endParaRPr lang="en-US" dirty="0"/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  <a:endParaRPr lang="el-GR" dirty="0"/>
          </a:p>
          <a:p>
            <a:endParaRPr lang="el-GR" dirty="0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4067175" y="522922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/>
              <a:t>γεμίζουμε τις κυψελίδες </a:t>
            </a:r>
            <a:r>
              <a:rPr lang="fr-FR" u="sng" dirty="0"/>
              <a:t>ADH</a:t>
            </a:r>
            <a:r>
              <a:rPr lang="fr-FR" dirty="0"/>
              <a:t>, </a:t>
            </a:r>
            <a:r>
              <a:rPr lang="fr-FR" u="sng" dirty="0"/>
              <a:t>LDC</a:t>
            </a:r>
            <a:r>
              <a:rPr lang="fr-FR" dirty="0"/>
              <a:t>, </a:t>
            </a:r>
            <a:r>
              <a:rPr lang="fr-FR" u="sng" dirty="0"/>
              <a:t>ODC</a:t>
            </a:r>
            <a:r>
              <a:rPr lang="fr-FR" dirty="0"/>
              <a:t>, </a:t>
            </a:r>
            <a:r>
              <a:rPr lang="fr-FR" u="sng" dirty="0"/>
              <a:t>H</a:t>
            </a:r>
            <a:r>
              <a:rPr lang="fr-FR" u="sng" baseline="-25000" dirty="0"/>
              <a:t>2</a:t>
            </a:r>
            <a:r>
              <a:rPr lang="fr-FR" u="sng" dirty="0"/>
              <a:t>S </a:t>
            </a:r>
            <a:r>
              <a:rPr lang="fr-FR" dirty="0"/>
              <a:t>,</a:t>
            </a:r>
            <a:r>
              <a:rPr lang="fr-FR" u="sng" dirty="0"/>
              <a:t>URE</a:t>
            </a:r>
            <a:r>
              <a:rPr lang="el-GR" u="sng" dirty="0"/>
              <a:t> </a:t>
            </a:r>
            <a:r>
              <a:rPr lang="el-GR" dirty="0"/>
              <a:t>και καλύπτουμε με παραφινέλαιο (για να εξασφαλίσουμε αναερόβιες συνθήκες)</a:t>
            </a:r>
            <a:endParaRPr lang="fr-FR" dirty="0"/>
          </a:p>
        </p:txBody>
      </p:sp>
      <p:grpSp>
        <p:nvGrpSpPr>
          <p:cNvPr id="47122" name="Group 18"/>
          <p:cNvGrpSpPr>
            <a:grpSpLocks/>
          </p:cNvGrpSpPr>
          <p:nvPr/>
        </p:nvGrpSpPr>
        <p:grpSpPr bwMode="auto">
          <a:xfrm>
            <a:off x="2700338" y="981075"/>
            <a:ext cx="3930650" cy="1646238"/>
            <a:chOff x="2016" y="7356"/>
            <a:chExt cx="6192" cy="2592"/>
          </a:xfrm>
        </p:grpSpPr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4320" y="8220"/>
              <a:ext cx="1440" cy="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>
                  <a:solidFill>
                    <a:schemeClr val="bg1"/>
                  </a:solidFill>
                </a:rPr>
                <a:t>Αερόβιες</a:t>
              </a:r>
              <a:r>
                <a:rPr lang="el-GR" sz="1200"/>
                <a:t> </a:t>
              </a:r>
              <a:r>
                <a:rPr lang="el-GR" sz="1200">
                  <a:solidFill>
                    <a:schemeClr val="bg1"/>
                  </a:solidFill>
                </a:rPr>
                <a:t>συνθήκες</a:t>
              </a:r>
              <a:endParaRPr lang="el-GR">
                <a:solidFill>
                  <a:schemeClr val="bg1"/>
                </a:solidFill>
              </a:endParaRPr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4176" y="9084"/>
              <a:ext cx="1584" cy="7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>
                  <a:solidFill>
                    <a:schemeClr val="bg1"/>
                  </a:solidFill>
                </a:rPr>
                <a:t>Αναερόβιες συνθήκες</a:t>
              </a:r>
              <a:endParaRPr lang="el-GR">
                <a:solidFill>
                  <a:schemeClr val="bg1"/>
                </a:solidFill>
              </a:endParaRPr>
            </a:p>
          </p:txBody>
        </p:sp>
        <p:grpSp>
          <p:nvGrpSpPr>
            <p:cNvPr id="47125" name="Group 21"/>
            <p:cNvGrpSpPr>
              <a:grpSpLocks/>
            </p:cNvGrpSpPr>
            <p:nvPr/>
          </p:nvGrpSpPr>
          <p:grpSpPr bwMode="auto">
            <a:xfrm>
              <a:off x="2016" y="7356"/>
              <a:ext cx="2160" cy="2592"/>
              <a:chOff x="2016" y="4608"/>
              <a:chExt cx="2160" cy="2592"/>
            </a:xfrm>
          </p:grpSpPr>
          <p:grpSp>
            <p:nvGrpSpPr>
              <p:cNvPr id="47126" name="Group 22"/>
              <p:cNvGrpSpPr>
                <a:grpSpLocks/>
              </p:cNvGrpSpPr>
              <p:nvPr/>
            </p:nvGrpSpPr>
            <p:grpSpPr bwMode="auto">
              <a:xfrm>
                <a:off x="2016" y="5472"/>
                <a:ext cx="2160" cy="1728"/>
                <a:chOff x="2016" y="5472"/>
                <a:chExt cx="2160" cy="1728"/>
              </a:xfrm>
            </p:grpSpPr>
            <p:grpSp>
              <p:nvGrpSpPr>
                <p:cNvPr id="47127" name="Group 23"/>
                <p:cNvGrpSpPr>
                  <a:grpSpLocks/>
                </p:cNvGrpSpPr>
                <p:nvPr/>
              </p:nvGrpSpPr>
              <p:grpSpPr bwMode="auto">
                <a:xfrm>
                  <a:off x="3024" y="5472"/>
                  <a:ext cx="864" cy="720"/>
                  <a:chOff x="3024" y="5472"/>
                  <a:chExt cx="864" cy="720"/>
                </a:xfrm>
              </p:grpSpPr>
              <p:sp>
                <p:nvSpPr>
                  <p:cNvPr id="471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5472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5472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3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5472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3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547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3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561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33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4" y="547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7134" name="Group 30"/>
                <p:cNvGrpSpPr>
                  <a:grpSpLocks/>
                </p:cNvGrpSpPr>
                <p:nvPr/>
              </p:nvGrpSpPr>
              <p:grpSpPr bwMode="auto">
                <a:xfrm>
                  <a:off x="3024" y="6192"/>
                  <a:ext cx="865" cy="1008"/>
                  <a:chOff x="3024" y="6192"/>
                  <a:chExt cx="865" cy="1008"/>
                </a:xfrm>
              </p:grpSpPr>
              <p:sp>
                <p:nvSpPr>
                  <p:cNvPr id="47135" name="Arc 31"/>
                  <p:cNvSpPr>
                    <a:spLocks/>
                  </p:cNvSpPr>
                  <p:nvPr/>
                </p:nvSpPr>
                <p:spPr bwMode="auto">
                  <a:xfrm flipV="1">
                    <a:off x="3024" y="6480"/>
                    <a:ext cx="865" cy="72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600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3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61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37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4" y="6336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38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44" y="61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3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6336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4714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168" y="6624"/>
                  <a:ext cx="576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4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168" y="5760"/>
                  <a:ext cx="576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l-GR" sz="1200">
                      <a:latin typeface="Times New Roman" pitchFamily="18" charset="0"/>
                    </a:rPr>
                    <a:t>…..</a:t>
                  </a:r>
                  <a:endParaRPr lang="el-GR"/>
                </a:p>
              </p:txBody>
            </p:sp>
            <p:sp>
              <p:nvSpPr>
                <p:cNvPr id="47142" name="Line 38"/>
                <p:cNvSpPr>
                  <a:spLocks noChangeShapeType="1"/>
                </p:cNvSpPr>
                <p:nvPr/>
              </p:nvSpPr>
              <p:spPr bwMode="auto">
                <a:xfrm>
                  <a:off x="2160" y="705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43" name="Line 39"/>
                <p:cNvSpPr>
                  <a:spLocks noChangeShapeType="1"/>
                </p:cNvSpPr>
                <p:nvPr/>
              </p:nvSpPr>
              <p:spPr bwMode="auto">
                <a:xfrm>
                  <a:off x="2736" y="705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44" name="Line 40"/>
                <p:cNvSpPr>
                  <a:spLocks noChangeShapeType="1"/>
                </p:cNvSpPr>
                <p:nvPr/>
              </p:nvSpPr>
              <p:spPr bwMode="auto">
                <a:xfrm>
                  <a:off x="2016" y="590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45" name="Line 41"/>
                <p:cNvSpPr>
                  <a:spLocks noChangeShapeType="1"/>
                </p:cNvSpPr>
                <p:nvPr/>
              </p:nvSpPr>
              <p:spPr bwMode="auto">
                <a:xfrm>
                  <a:off x="2592" y="590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4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600" y="590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4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3600" y="676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7148" name="Group 44"/>
              <p:cNvGrpSpPr>
                <a:grpSpLocks/>
              </p:cNvGrpSpPr>
              <p:nvPr/>
            </p:nvGrpSpPr>
            <p:grpSpPr bwMode="auto">
              <a:xfrm>
                <a:off x="3456" y="4608"/>
                <a:ext cx="0" cy="864"/>
                <a:chOff x="5040" y="7920"/>
                <a:chExt cx="0" cy="864"/>
              </a:xfrm>
            </p:grpSpPr>
            <p:sp>
              <p:nvSpPr>
                <p:cNvPr id="47149" name="Line 45"/>
                <p:cNvSpPr>
                  <a:spLocks noChangeShapeType="1"/>
                </p:cNvSpPr>
                <p:nvPr/>
              </p:nvSpPr>
              <p:spPr bwMode="auto">
                <a:xfrm>
                  <a:off x="5040" y="792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50" name="Line 46"/>
                <p:cNvSpPr>
                  <a:spLocks noChangeShapeType="1"/>
                </p:cNvSpPr>
                <p:nvPr/>
              </p:nvSpPr>
              <p:spPr bwMode="auto">
                <a:xfrm>
                  <a:off x="5040" y="849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47151" name="Line 47"/>
            <p:cNvSpPr>
              <a:spLocks noChangeShapeType="1"/>
            </p:cNvSpPr>
            <p:nvPr/>
          </p:nvSpPr>
          <p:spPr bwMode="auto">
            <a:xfrm>
              <a:off x="5472" y="9481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2" name="Line 48"/>
            <p:cNvSpPr>
              <a:spLocks noChangeShapeType="1"/>
            </p:cNvSpPr>
            <p:nvPr/>
          </p:nvSpPr>
          <p:spPr bwMode="auto">
            <a:xfrm flipV="1">
              <a:off x="6912" y="8905"/>
              <a:ext cx="12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153" name="Group 49"/>
          <p:cNvGrpSpPr>
            <a:grpSpLocks/>
          </p:cNvGrpSpPr>
          <p:nvPr/>
        </p:nvGrpSpPr>
        <p:grpSpPr bwMode="auto">
          <a:xfrm>
            <a:off x="6084888" y="692150"/>
            <a:ext cx="1279525" cy="1462088"/>
            <a:chOff x="6624" y="4608"/>
            <a:chExt cx="2016" cy="2304"/>
          </a:xfrm>
        </p:grpSpPr>
        <p:grpSp>
          <p:nvGrpSpPr>
            <p:cNvPr id="47154" name="Group 50"/>
            <p:cNvGrpSpPr>
              <a:grpSpLocks/>
            </p:cNvGrpSpPr>
            <p:nvPr/>
          </p:nvGrpSpPr>
          <p:grpSpPr bwMode="auto">
            <a:xfrm>
              <a:off x="6624" y="5472"/>
              <a:ext cx="2016" cy="1440"/>
              <a:chOff x="6624" y="5472"/>
              <a:chExt cx="2016" cy="1440"/>
            </a:xfrm>
          </p:grpSpPr>
          <p:sp>
            <p:nvSpPr>
              <p:cNvPr id="47155" name="Line 51"/>
              <p:cNvSpPr>
                <a:spLocks noChangeShapeType="1"/>
              </p:cNvSpPr>
              <p:nvPr/>
            </p:nvSpPr>
            <p:spPr bwMode="auto">
              <a:xfrm>
                <a:off x="6624" y="547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6" name="Line 52"/>
              <p:cNvSpPr>
                <a:spLocks noChangeShapeType="1"/>
              </p:cNvSpPr>
              <p:nvPr/>
            </p:nvSpPr>
            <p:spPr bwMode="auto">
              <a:xfrm>
                <a:off x="7488" y="547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7" name="Line 53"/>
              <p:cNvSpPr>
                <a:spLocks noChangeShapeType="1"/>
              </p:cNvSpPr>
              <p:nvPr/>
            </p:nvSpPr>
            <p:spPr bwMode="auto">
              <a:xfrm>
                <a:off x="6624" y="5472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8" name="Line 54"/>
              <p:cNvSpPr>
                <a:spLocks noChangeShapeType="1"/>
              </p:cNvSpPr>
              <p:nvPr/>
            </p:nvSpPr>
            <p:spPr bwMode="auto">
              <a:xfrm>
                <a:off x="6624" y="5472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9" name="Line 55"/>
              <p:cNvSpPr>
                <a:spLocks noChangeShapeType="1"/>
              </p:cNvSpPr>
              <p:nvPr/>
            </p:nvSpPr>
            <p:spPr bwMode="auto">
              <a:xfrm>
                <a:off x="6768" y="561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0" name="Line 56"/>
              <p:cNvSpPr>
                <a:spLocks noChangeShapeType="1"/>
              </p:cNvSpPr>
              <p:nvPr/>
            </p:nvSpPr>
            <p:spPr bwMode="auto">
              <a:xfrm flipV="1">
                <a:off x="7344" y="5472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1" name="Line 57"/>
              <p:cNvSpPr>
                <a:spLocks noChangeShapeType="1"/>
              </p:cNvSpPr>
              <p:nvPr/>
            </p:nvSpPr>
            <p:spPr bwMode="auto">
              <a:xfrm>
                <a:off x="6624" y="619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2" name="Line 58"/>
              <p:cNvSpPr>
                <a:spLocks noChangeShapeType="1"/>
              </p:cNvSpPr>
              <p:nvPr/>
            </p:nvSpPr>
            <p:spPr bwMode="auto">
              <a:xfrm>
                <a:off x="6624" y="662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3" name="Line 59"/>
              <p:cNvSpPr>
                <a:spLocks noChangeShapeType="1"/>
              </p:cNvSpPr>
              <p:nvPr/>
            </p:nvSpPr>
            <p:spPr bwMode="auto">
              <a:xfrm>
                <a:off x="6624" y="6912"/>
                <a:ext cx="15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4" name="Arc 60"/>
              <p:cNvSpPr>
                <a:spLocks/>
              </p:cNvSpPr>
              <p:nvPr/>
            </p:nvSpPr>
            <p:spPr bwMode="auto">
              <a:xfrm flipV="1">
                <a:off x="8064" y="6175"/>
                <a:ext cx="576" cy="73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7624"/>
                  <a:gd name="T2" fmla="*/ 20743 w 21600"/>
                  <a:gd name="T3" fmla="*/ 27624 h 27624"/>
                  <a:gd name="T4" fmla="*/ 0 w 21600"/>
                  <a:gd name="T5" fmla="*/ 21600 h 27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62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638"/>
                      <a:pt x="21311" y="25666"/>
                      <a:pt x="20742" y="27623"/>
                    </a:cubicBezTo>
                  </a:path>
                  <a:path w="21600" h="2762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638"/>
                      <a:pt x="21311" y="25666"/>
                      <a:pt x="20742" y="276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5" name="Arc 61"/>
              <p:cNvSpPr>
                <a:spLocks/>
              </p:cNvSpPr>
              <p:nvPr/>
            </p:nvSpPr>
            <p:spPr bwMode="auto">
              <a:xfrm>
                <a:off x="7920" y="6048"/>
                <a:ext cx="720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6" name="Line 62"/>
              <p:cNvSpPr>
                <a:spLocks noChangeShapeType="1"/>
              </p:cNvSpPr>
              <p:nvPr/>
            </p:nvSpPr>
            <p:spPr bwMode="auto">
              <a:xfrm flipV="1">
                <a:off x="7488" y="6048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7" name="Line 63"/>
              <p:cNvSpPr>
                <a:spLocks noChangeShapeType="1"/>
              </p:cNvSpPr>
              <p:nvPr/>
            </p:nvSpPr>
            <p:spPr bwMode="auto">
              <a:xfrm flipH="1">
                <a:off x="7632" y="604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8" name="Text Box 64"/>
              <p:cNvSpPr txBox="1">
                <a:spLocks noChangeArrowheads="1"/>
              </p:cNvSpPr>
              <p:nvPr/>
            </p:nvSpPr>
            <p:spPr bwMode="auto">
              <a:xfrm>
                <a:off x="6768" y="5760"/>
                <a:ext cx="576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 sz="1200" b="1">
                    <a:latin typeface="Times New Roman" pitchFamily="18" charset="0"/>
                  </a:rPr>
                  <a:t>……..</a:t>
                </a:r>
                <a:endParaRPr lang="el-GR"/>
              </a:p>
            </p:txBody>
          </p:sp>
          <p:sp>
            <p:nvSpPr>
              <p:cNvPr id="47169" name="Text Box 65"/>
              <p:cNvSpPr txBox="1">
                <a:spLocks noChangeArrowheads="1"/>
              </p:cNvSpPr>
              <p:nvPr/>
            </p:nvSpPr>
            <p:spPr bwMode="auto">
              <a:xfrm>
                <a:off x="7776" y="6192"/>
                <a:ext cx="576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 sz="1200">
                    <a:latin typeface="Times New Roman" pitchFamily="18" charset="0"/>
                  </a:rPr>
                  <a:t>……………</a:t>
                </a:r>
                <a:endParaRPr lang="el-GR"/>
              </a:p>
            </p:txBody>
          </p:sp>
          <p:sp>
            <p:nvSpPr>
              <p:cNvPr id="47170" name="Text Box 66"/>
              <p:cNvSpPr txBox="1">
                <a:spLocks noChangeArrowheads="1"/>
              </p:cNvSpPr>
              <p:nvPr/>
            </p:nvSpPr>
            <p:spPr bwMode="auto">
              <a:xfrm>
                <a:off x="6768" y="6336"/>
                <a:ext cx="1008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7171" name="Group 67"/>
            <p:cNvGrpSpPr>
              <a:grpSpLocks/>
            </p:cNvGrpSpPr>
            <p:nvPr/>
          </p:nvGrpSpPr>
          <p:grpSpPr bwMode="auto">
            <a:xfrm>
              <a:off x="7056" y="4608"/>
              <a:ext cx="0" cy="864"/>
              <a:chOff x="5040" y="7920"/>
              <a:chExt cx="0" cy="864"/>
            </a:xfrm>
          </p:grpSpPr>
          <p:sp>
            <p:nvSpPr>
              <p:cNvPr id="47172" name="Line 68"/>
              <p:cNvSpPr>
                <a:spLocks noChangeShapeType="1"/>
              </p:cNvSpPr>
              <p:nvPr/>
            </p:nvSpPr>
            <p:spPr bwMode="auto">
              <a:xfrm>
                <a:off x="5040" y="7920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3" name="Line 69"/>
              <p:cNvSpPr>
                <a:spLocks noChangeShapeType="1"/>
              </p:cNvSpPr>
              <p:nvPr/>
            </p:nvSpPr>
            <p:spPr bwMode="auto">
              <a:xfrm>
                <a:off x="5040" y="849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7174" name="Group 70"/>
            <p:cNvGrpSpPr>
              <a:grpSpLocks/>
            </p:cNvGrpSpPr>
            <p:nvPr/>
          </p:nvGrpSpPr>
          <p:grpSpPr bwMode="auto">
            <a:xfrm>
              <a:off x="8352" y="5040"/>
              <a:ext cx="0" cy="864"/>
              <a:chOff x="5040" y="7920"/>
              <a:chExt cx="0" cy="864"/>
            </a:xfrm>
          </p:grpSpPr>
          <p:sp>
            <p:nvSpPr>
              <p:cNvPr id="47175" name="Line 71"/>
              <p:cNvSpPr>
                <a:spLocks noChangeShapeType="1"/>
              </p:cNvSpPr>
              <p:nvPr/>
            </p:nvSpPr>
            <p:spPr bwMode="auto">
              <a:xfrm>
                <a:off x="5040" y="7920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6" name="Line 72"/>
              <p:cNvSpPr>
                <a:spLocks noChangeShapeType="1"/>
              </p:cNvSpPr>
              <p:nvPr/>
            </p:nvSpPr>
            <p:spPr bwMode="auto">
              <a:xfrm>
                <a:off x="5040" y="849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47177" name="Line 73"/>
          <p:cNvSpPr>
            <a:spLocks noChangeShapeType="1"/>
          </p:cNvSpPr>
          <p:nvPr/>
        </p:nvSpPr>
        <p:spPr bwMode="auto">
          <a:xfrm flipV="1">
            <a:off x="5795963" y="1916113"/>
            <a:ext cx="108108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6425" cy="4525963"/>
          </a:xfrm>
        </p:spPr>
        <p:txBody>
          <a:bodyPr/>
          <a:lstStyle/>
          <a:p>
            <a:pPr marL="457200" indent="-457200"/>
            <a:r>
              <a:rPr lang="el-GR" dirty="0"/>
              <a:t>Προστίθεται αποστειρωμένο νερό στις κυψελίδες, στην ταινία της θήκης, για εξασφάλιση σχετικής υγρασίας και αποφυγή εξάτμισης υλικού. Η ταινία με το μ/ο τοποθετείται προσεκτικά στη θήκη της και επωάζεται στους 30º</a:t>
            </a:r>
            <a:r>
              <a:rPr lang="en-GB" dirty="0"/>
              <a:t>C</a:t>
            </a:r>
            <a:r>
              <a:rPr lang="el-GR" dirty="0"/>
              <a:t> για 24-48 ώρες</a:t>
            </a:r>
          </a:p>
          <a:p>
            <a:pPr marL="457200" indent="-457200"/>
            <a:r>
              <a:rPr lang="el-GR" dirty="0"/>
              <a:t>Ακολουθεί εκτίμηση των αποτελεσμάτων.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/>
          <a:lstStyle/>
          <a:p>
            <a:r>
              <a:rPr lang="el-GR" dirty="0"/>
              <a:t>τα αποτελέσματα καταγράφονται μετά από επώαση της ταινίας </a:t>
            </a:r>
            <a:r>
              <a:rPr lang="en-US" dirty="0"/>
              <a:t>API </a:t>
            </a:r>
            <a:r>
              <a:rPr lang="el-GR" dirty="0"/>
              <a:t>στους 37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 </a:t>
            </a:r>
            <a:r>
              <a:rPr lang="el-GR" dirty="0"/>
              <a:t>για 24-48</a:t>
            </a:r>
            <a:r>
              <a:rPr lang="en-US" dirty="0"/>
              <a:t>h </a:t>
            </a:r>
            <a:r>
              <a:rPr lang="el-GR" dirty="0"/>
              <a:t>και παρατήρηση των χρωματικών αλλαγών</a:t>
            </a:r>
          </a:p>
          <a:p>
            <a:r>
              <a:rPr lang="el-GR" dirty="0"/>
              <a:t>σε ορισμένα υποστρώματα, πρέπει να γίνει προσθήκη αντιδραστηρίων για να φανεί η χρωματική αλλαγή</a:t>
            </a:r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858218"/>
          </a:xfrm>
        </p:spPr>
        <p:txBody>
          <a:bodyPr>
            <a:normAutofit fontScale="90000"/>
          </a:bodyPr>
          <a:lstStyle/>
          <a:p>
            <a:r>
              <a:rPr lang="el-GR" dirty="0"/>
              <a:t>Στην ταυτοποίηση εντεροβακτηριοειδών</a:t>
            </a:r>
            <a:br>
              <a:rPr lang="el-GR" dirty="0"/>
            </a:br>
            <a:r>
              <a:rPr lang="el-GR" dirty="0"/>
              <a:t>με το σύστημα </a:t>
            </a:r>
            <a:r>
              <a:rPr lang="en-US" dirty="0"/>
              <a:t>API</a:t>
            </a:r>
            <a:r>
              <a:rPr lang="el-GR" dirty="0"/>
              <a:t> 20Ε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Προετοιμασία ταινίας </a:t>
            </a:r>
            <a:r>
              <a:rPr lang="en-US" dirty="0" err="1"/>
              <a:t>Api</a:t>
            </a:r>
            <a:r>
              <a:rPr lang="en-US" dirty="0"/>
              <a:t> 20 E </a:t>
            </a:r>
            <a:r>
              <a:rPr lang="el-GR" dirty="0"/>
              <a:t>(</a:t>
            </a:r>
            <a:r>
              <a:rPr lang="en-US" dirty="0"/>
              <a:t>video)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http://www.microbelibrary.org/images/shoeb/api20.html</a:t>
            </a:r>
            <a:endParaRPr lang="en-US" dirty="0"/>
          </a:p>
          <a:p>
            <a:r>
              <a:rPr lang="en-US" dirty="0"/>
              <a:t>https://www.youtube.com/watch?v=ZfOmzilSPew</a:t>
            </a:r>
            <a:endParaRPr lang="el-GR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τεστ μεταβολισμού 19 σακχάρων και 1 </a:t>
            </a:r>
            <a:r>
              <a:rPr lang="en-US" dirty="0"/>
              <a:t>control</a:t>
            </a:r>
            <a:endParaRPr lang="el-GR" dirty="0"/>
          </a:p>
          <a:p>
            <a:r>
              <a:rPr lang="el-GR" dirty="0"/>
              <a:t>καθαρή καλλιέργεια ζύμης</a:t>
            </a:r>
          </a:p>
          <a:p>
            <a:r>
              <a:rPr lang="el-GR" dirty="0"/>
              <a:t>μεταφορά μίας αποικίας στο </a:t>
            </a:r>
            <a:r>
              <a:rPr lang="en-US" dirty="0"/>
              <a:t>API C Medium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l-GR" dirty="0"/>
              <a:t>ώστε να δημιουργηθεί εναιώρημα με θολερότητα ίση με 2 </a:t>
            </a:r>
            <a:r>
              <a:rPr lang="en-US" dirty="0"/>
              <a:t>McFarland</a:t>
            </a:r>
          </a:p>
          <a:p>
            <a:r>
              <a:rPr lang="el-GR" dirty="0"/>
              <a:t>εμβολιασμός όλων των κυψελίδων του </a:t>
            </a:r>
            <a:r>
              <a:rPr lang="en-US" dirty="0"/>
              <a:t>API </a:t>
            </a:r>
          </a:p>
          <a:p>
            <a:r>
              <a:rPr lang="el-GR" dirty="0"/>
              <a:t>επώαση στους </a:t>
            </a:r>
            <a:r>
              <a:rPr lang="en-US" dirty="0"/>
              <a:t>30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 </a:t>
            </a:r>
            <a:r>
              <a:rPr lang="el-GR" dirty="0"/>
              <a:t>για 48-72 ώρες</a:t>
            </a:r>
            <a:endParaRPr lang="en-US" dirty="0"/>
          </a:p>
          <a:p>
            <a:r>
              <a:rPr lang="el-GR" u="sng" dirty="0"/>
              <a:t>έλεγχος θετικής αντίδρασης: κάθε</a:t>
            </a:r>
            <a:r>
              <a:rPr lang="el-GR" dirty="0"/>
              <a:t> κυψελίδα που έχει θολερότητα μεγαλύτερη από την κυψελίδα ελέγχου (</a:t>
            </a:r>
            <a:r>
              <a:rPr lang="en-US" dirty="0"/>
              <a:t>control)</a:t>
            </a:r>
            <a:r>
              <a:rPr lang="el-GR" dirty="0"/>
              <a:t> δείχνει θετική αντίδραση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Σύστημα Α</a:t>
            </a:r>
            <a:r>
              <a:rPr lang="en-US" u="sng" dirty="0"/>
              <a:t>PI 20C AUX </a:t>
            </a:r>
            <a:r>
              <a:rPr lang="el-GR" u="sng" dirty="0"/>
              <a:t>για ΖΥΜΕΣ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Σύστημα Α</a:t>
            </a:r>
            <a:r>
              <a:rPr lang="en-US" u="sng" dirty="0"/>
              <a:t>PI 20C AUX </a:t>
            </a:r>
            <a:r>
              <a:rPr lang="el-GR" u="sng" dirty="0"/>
              <a:t>για ΖΥΜΕΣ</a:t>
            </a:r>
            <a:endParaRPr lang="el-GR" dirty="0"/>
          </a:p>
        </p:txBody>
      </p:sp>
      <p:pic>
        <p:nvPicPr>
          <p:cNvPr id="4" name="Picture 3" descr="C:\Users\ANTHIMIA\Family Pictures\img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03094"/>
            <a:ext cx="8640960" cy="411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6425" cy="45259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Ταυτοποίηση</a:t>
            </a:r>
            <a:r>
              <a:rPr lang="en-US" dirty="0"/>
              <a:t>:</a:t>
            </a:r>
            <a:r>
              <a:rPr lang="el-GR" dirty="0"/>
              <a:t> </a:t>
            </a:r>
          </a:p>
          <a:p>
            <a:pPr lvl="1"/>
            <a:r>
              <a:rPr lang="en-US" i="1" dirty="0"/>
              <a:t>Candida</a:t>
            </a:r>
          </a:p>
          <a:p>
            <a:pPr lvl="1"/>
            <a:r>
              <a:rPr lang="en-US" i="1" dirty="0"/>
              <a:t>Cryptococcus</a:t>
            </a:r>
          </a:p>
          <a:p>
            <a:pPr lvl="1"/>
            <a:r>
              <a:rPr lang="en-US" i="1" dirty="0" err="1"/>
              <a:t>Geotrichum</a:t>
            </a:r>
            <a:endParaRPr lang="en-US" i="1" dirty="0"/>
          </a:p>
          <a:p>
            <a:pPr lvl="1"/>
            <a:r>
              <a:rPr lang="en-US" i="1" dirty="0" err="1"/>
              <a:t>Pichia</a:t>
            </a:r>
            <a:endParaRPr lang="en-US" i="1" dirty="0"/>
          </a:p>
          <a:p>
            <a:pPr lvl="1"/>
            <a:r>
              <a:rPr lang="en-US" i="1" dirty="0" err="1"/>
              <a:t>Rhodotorula</a:t>
            </a:r>
            <a:endParaRPr lang="en-US" i="1" dirty="0"/>
          </a:p>
          <a:p>
            <a:pPr lvl="1"/>
            <a:r>
              <a:rPr lang="en-US" i="1" dirty="0" err="1"/>
              <a:t>Saccharomyces</a:t>
            </a:r>
            <a:endParaRPr lang="en-US" i="1" dirty="0"/>
          </a:p>
          <a:p>
            <a:pPr lvl="1"/>
            <a:r>
              <a:rPr lang="en-US" i="1" dirty="0" err="1"/>
              <a:t>Sporobolomyces</a:t>
            </a:r>
            <a:endParaRPr lang="en-US" i="1" dirty="0"/>
          </a:p>
          <a:p>
            <a:pPr lvl="1"/>
            <a:r>
              <a:rPr lang="en-US" i="1" dirty="0" err="1"/>
              <a:t>Stephanoascus</a:t>
            </a:r>
            <a:endParaRPr lang="en-US" i="1" dirty="0"/>
          </a:p>
          <a:p>
            <a:pPr lvl="1"/>
            <a:r>
              <a:rPr lang="en-US" i="1" dirty="0" err="1"/>
              <a:t>Trichosporon</a:t>
            </a:r>
            <a:endParaRPr lang="en-US" i="1" dirty="0"/>
          </a:p>
          <a:p>
            <a:pPr lvl="1"/>
            <a:r>
              <a:rPr lang="en-US" i="1" dirty="0" err="1"/>
              <a:t>Kloeckera</a:t>
            </a:r>
            <a:endParaRPr lang="en-US" i="1" dirty="0"/>
          </a:p>
          <a:p>
            <a:pPr lvl="1"/>
            <a:r>
              <a:rPr lang="en-US" i="1" dirty="0" err="1"/>
              <a:t>Kodamaea</a:t>
            </a:r>
            <a:endParaRPr lang="en-US" i="1" dirty="0"/>
          </a:p>
          <a:p>
            <a:pPr lvl="1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6425" cy="1143000"/>
          </a:xfrm>
        </p:spPr>
        <p:txBody>
          <a:bodyPr>
            <a:normAutofit fontScale="90000"/>
          </a:bodyPr>
          <a:lstStyle/>
          <a:p>
            <a:r>
              <a:rPr lang="el-GR" u="sng" dirty="0"/>
              <a:t>Σύστημα Α</a:t>
            </a:r>
            <a:r>
              <a:rPr lang="en-US" u="sng" dirty="0"/>
              <a:t>PI 20C AUX </a:t>
            </a:r>
            <a:r>
              <a:rPr lang="el-GR" u="sng" dirty="0"/>
              <a:t>για ΖΥΜΕΣ</a:t>
            </a:r>
            <a:endParaRPr lang="el-GR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408987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Analytical Profile Index (API)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628775"/>
            <a:ext cx="8486775" cy="496857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Αποτελεί ένα </a:t>
            </a:r>
            <a:r>
              <a:rPr lang="el-GR" b="1" dirty="0"/>
              <a:t>προτυποποιημένο σύστημα ταυτοποίησης </a:t>
            </a:r>
            <a:r>
              <a:rPr lang="el-GR" dirty="0"/>
              <a:t>(κιτ), στο οποίο  πραγματοποιείται  ένα πλήθος  βιοχημικών  εξετάσεων υπό καθορισμένες συνθήκες(αερόβιες /αναερόβιες).   </a:t>
            </a:r>
          </a:p>
          <a:p>
            <a:pPr>
              <a:buNone/>
            </a:pPr>
            <a:endParaRPr lang="el-GR" dirty="0"/>
          </a:p>
          <a:p>
            <a:r>
              <a:rPr lang="el-GR" dirty="0"/>
              <a:t>Όταν προστεθεί ο</a:t>
            </a:r>
            <a:r>
              <a:rPr lang="en-US" dirty="0"/>
              <a:t> </a:t>
            </a:r>
            <a:r>
              <a:rPr lang="el-GR" dirty="0"/>
              <a:t>μικροοργανισμός που πρόκειται να ταυτοποιηθεί, ανάλογα με τα ένζυμα που διαθέτει μεταβολίζει τα υποστρώματα (σάκχαρα ή άλλα εξειδικευμένα υποστρώματα) που αποτελούν την μοναδική πηγή άνθρακα.</a:t>
            </a:r>
          </a:p>
          <a:p>
            <a:endParaRPr lang="el-GR" dirty="0"/>
          </a:p>
          <a:p>
            <a:r>
              <a:rPr lang="el-GR" dirty="0"/>
              <a:t>Μετά από επώαση η θετική αντίδραση ελέγχεται με παρατήρηση αύξησης της θολερότητας ή με χρωματικές αλλαγές.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έλεγχος ζύμωσης 49 υδατανθράκων σε οξέα και 1 </a:t>
            </a:r>
            <a:r>
              <a:rPr lang="en-US" dirty="0"/>
              <a:t>control</a:t>
            </a:r>
            <a:endParaRPr lang="el-GR" dirty="0"/>
          </a:p>
          <a:p>
            <a:r>
              <a:rPr lang="el-GR" dirty="0"/>
              <a:t>καθαρή καλλιέργεια </a:t>
            </a:r>
            <a:r>
              <a:rPr lang="en-US" dirty="0"/>
              <a:t>LAB </a:t>
            </a:r>
            <a:r>
              <a:rPr lang="el-GR" dirty="0"/>
              <a:t>σε </a:t>
            </a:r>
            <a:r>
              <a:rPr lang="en-US" dirty="0"/>
              <a:t>MRS broth</a:t>
            </a:r>
            <a:endParaRPr lang="el-GR" dirty="0"/>
          </a:p>
          <a:p>
            <a:r>
              <a:rPr lang="el-GR" dirty="0"/>
              <a:t>μεταφορά σταγόνων από </a:t>
            </a:r>
            <a:r>
              <a:rPr lang="en-US" dirty="0"/>
              <a:t> </a:t>
            </a:r>
            <a:r>
              <a:rPr lang="el-GR" dirty="0"/>
              <a:t>το </a:t>
            </a:r>
            <a:r>
              <a:rPr lang="en-US" dirty="0"/>
              <a:t>broth </a:t>
            </a:r>
            <a:r>
              <a:rPr lang="el-GR" dirty="0"/>
              <a:t>στο </a:t>
            </a:r>
            <a:r>
              <a:rPr lang="en-US" dirty="0"/>
              <a:t>API C</a:t>
            </a:r>
            <a:r>
              <a:rPr lang="el-GR" dirty="0"/>
              <a:t>Η</a:t>
            </a:r>
            <a:r>
              <a:rPr lang="en-US" dirty="0"/>
              <a:t>L Medium</a:t>
            </a:r>
            <a:r>
              <a:rPr lang="el-GR" dirty="0"/>
              <a:t> ωστε να δημιουργηθεί εναιώρημα με θολερότητα ίση με 2 </a:t>
            </a:r>
            <a:r>
              <a:rPr lang="en-US" dirty="0"/>
              <a:t>McFarland</a:t>
            </a:r>
          </a:p>
          <a:p>
            <a:r>
              <a:rPr lang="el-GR" dirty="0"/>
              <a:t>εμβολιασμός όλων των κυψελίδων του </a:t>
            </a:r>
            <a:r>
              <a:rPr lang="en-US" dirty="0"/>
              <a:t>API</a:t>
            </a:r>
            <a:r>
              <a:rPr lang="el-GR" dirty="0"/>
              <a:t> και δημιουργία </a:t>
            </a:r>
            <a:r>
              <a:rPr lang="el-GR" u="sng" dirty="0"/>
              <a:t>αναερόβιων συνθηκών με προσθήκη παραφινέλαιου</a:t>
            </a:r>
            <a:r>
              <a:rPr lang="en-US" u="sng" dirty="0"/>
              <a:t> </a:t>
            </a:r>
          </a:p>
          <a:p>
            <a:r>
              <a:rPr lang="el-GR" dirty="0"/>
              <a:t>επώαση στους </a:t>
            </a:r>
            <a:r>
              <a:rPr lang="en-US" dirty="0"/>
              <a:t>30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 </a:t>
            </a:r>
            <a:r>
              <a:rPr lang="el-GR" dirty="0"/>
              <a:t>για 48 </a:t>
            </a:r>
            <a:r>
              <a:rPr lang="en-US" dirty="0"/>
              <a:t>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Σύστημα </a:t>
            </a:r>
            <a:r>
              <a:rPr lang="en-US" u="sng" dirty="0"/>
              <a:t>API 50 CHL </a:t>
            </a:r>
            <a:r>
              <a:rPr lang="el-GR" u="sng" dirty="0"/>
              <a:t>για Βακτήρια του γαλακτικού οξέος </a:t>
            </a:r>
            <a:r>
              <a:rPr lang="en-US" u="sng" dirty="0"/>
              <a:t>(LAB)</a:t>
            </a:r>
            <a:endParaRPr lang="el-GR" u="sng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Σύστημα </a:t>
            </a:r>
            <a:r>
              <a:rPr lang="en-US" dirty="0"/>
              <a:t>API 50 CHL </a:t>
            </a:r>
            <a:r>
              <a:rPr lang="el-GR" dirty="0"/>
              <a:t>για Βακτήρια του γαλακτικού οξέος </a:t>
            </a:r>
            <a:r>
              <a:rPr lang="en-US" dirty="0"/>
              <a:t>(LAB)</a:t>
            </a:r>
            <a:endParaRPr lang="el-GR" dirty="0"/>
          </a:p>
        </p:txBody>
      </p:sp>
      <p:pic>
        <p:nvPicPr>
          <p:cNvPr id="4" name="Picture 3" descr="C:\Users\ANTHIMIA\Family Pictures\img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748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  <a:noFill/>
          <a:ln>
            <a:solidFill>
              <a:srgbClr val="FFFF00"/>
            </a:solidFill>
          </a:ln>
        </p:spPr>
        <p:txBody>
          <a:bodyPr/>
          <a:lstStyle/>
          <a:p>
            <a:r>
              <a:rPr lang="el-GR" dirty="0"/>
              <a:t>θετική αντίδραση αντιστοιχεί με οξίνιση που αποκαλύπτεται μέσω της αλλαγής του δείκτη (ιώδες της βρομοκρεσόλης) που περιέχεται στο υλικό σε </a:t>
            </a:r>
            <a:r>
              <a:rPr lang="el-GR" u="sng" dirty="0"/>
              <a:t>κίτρινο</a:t>
            </a:r>
            <a:r>
              <a:rPr lang="el-GR" dirty="0"/>
              <a:t> χρώμα</a:t>
            </a:r>
          </a:p>
          <a:p>
            <a:r>
              <a:rPr lang="el-GR" dirty="0"/>
              <a:t>για την εξέταση εσκουλίνης (σωληνάριο Νο 25) η θετική αντίδραση αντιστοιχεί σε αλλαγή από πορφυρό χρώμα σε μαύρο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έλεγχος θετικής αντίδρασης στο </a:t>
            </a:r>
            <a:br>
              <a:rPr lang="el-GR" u="sng" dirty="0"/>
            </a:br>
            <a:r>
              <a:rPr lang="el-GR" sz="2400" dirty="0"/>
              <a:t>σύστημα </a:t>
            </a:r>
            <a:r>
              <a:rPr lang="en-US" sz="2400" dirty="0"/>
              <a:t>API 50 CHL </a:t>
            </a:r>
            <a:r>
              <a:rPr lang="el-GR" sz="2400" dirty="0"/>
              <a:t>για Βακτήρια του γαλακτικού οξέος </a:t>
            </a:r>
            <a:r>
              <a:rPr lang="en-US" sz="2400" dirty="0"/>
              <a:t>(LAB)</a:t>
            </a:r>
            <a:endParaRPr lang="el-GR" sz="2400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Lactobacillus</a:t>
            </a:r>
          </a:p>
          <a:p>
            <a:r>
              <a:rPr lang="en-US" i="1" dirty="0" err="1"/>
              <a:t>Lactococcus</a:t>
            </a:r>
            <a:endParaRPr lang="en-US" i="1" dirty="0"/>
          </a:p>
          <a:p>
            <a:r>
              <a:rPr lang="en-US" i="1" dirty="0" err="1"/>
              <a:t>Leuconostoc</a:t>
            </a:r>
            <a:endParaRPr lang="en-US" i="1" dirty="0"/>
          </a:p>
          <a:p>
            <a:r>
              <a:rPr lang="en-US" i="1" dirty="0" err="1"/>
              <a:t>Pediococcus</a:t>
            </a:r>
            <a:endParaRPr lang="en-US" i="1" dirty="0"/>
          </a:p>
          <a:p>
            <a:r>
              <a:rPr lang="en-US" i="1" dirty="0"/>
              <a:t>Streptococcus</a:t>
            </a:r>
            <a:endParaRPr lang="el-GR" i="1" dirty="0"/>
          </a:p>
          <a:p>
            <a:r>
              <a:rPr lang="en-US" i="1" dirty="0" err="1"/>
              <a:t>Weissella</a:t>
            </a:r>
            <a:endParaRPr lang="en-US" i="1" dirty="0"/>
          </a:p>
          <a:p>
            <a:r>
              <a:rPr lang="el-GR" i="1" dirty="0"/>
              <a:t>Και άλλα</a:t>
            </a:r>
            <a:endParaRPr lang="en-US" i="1" dirty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Σύστημα </a:t>
            </a:r>
            <a:r>
              <a:rPr lang="en-US" u="sng" dirty="0"/>
              <a:t>API 50 CHL </a:t>
            </a:r>
            <a:r>
              <a:rPr lang="el-GR" u="sng" dirty="0"/>
              <a:t>για Βακτήρια του γαλακτικού οξέος </a:t>
            </a:r>
            <a:r>
              <a:rPr lang="en-US" u="sng" dirty="0"/>
              <a:t>(LAB)</a:t>
            </a:r>
            <a:endParaRPr lang="el-GR" u="sng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API Staph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σύστημα βιοχημικής ταυτοποίησης για </a:t>
            </a:r>
            <a:r>
              <a:rPr lang="en-US" i="1" dirty="0"/>
              <a:t>Staphylococcus</a:t>
            </a:r>
            <a:r>
              <a:rPr lang="el-GR" dirty="0"/>
              <a:t>, </a:t>
            </a:r>
            <a:r>
              <a:rPr lang="en-US" i="1" dirty="0"/>
              <a:t>Micrococcus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i="1" dirty="0" err="1"/>
              <a:t>Kocuria</a:t>
            </a:r>
            <a:endParaRPr lang="en-US" i="1" dirty="0"/>
          </a:p>
          <a:p>
            <a:r>
              <a:rPr lang="el-GR" dirty="0"/>
              <a:t>αποτελείται από 20 μικροσωλινίσκους που περιέχουν αφυδατωμένα θρεπτικά υλικά/ υποστρώματα</a:t>
            </a:r>
          </a:p>
        </p:txBody>
      </p:sp>
    </p:spTree>
    <p:extLst>
      <p:ext uri="{BB962C8B-B14F-4D97-AF65-F5344CB8AC3E}">
        <p14:creationId xmlns:p14="http://schemas.microsoft.com/office/powerpoint/2010/main" val="379603369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Staph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990675"/>
          </a:xfrm>
        </p:spPr>
        <p:txBody>
          <a:bodyPr/>
          <a:lstStyle/>
          <a:p>
            <a:r>
              <a:rPr lang="el-GR" dirty="0"/>
              <a:t>Εικόνα αρνητικής/θετικής εξέτασης: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3"/>
            <a:ext cx="8752446" cy="26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244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Ταυτοποίηση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Με βάση τις αρνητικές/θετικές αντιδράσεις, δημιουργείται το βιοχημικό προφίλ του μικροοργανισμού</a:t>
            </a:r>
          </a:p>
          <a:p>
            <a:r>
              <a:rPr lang="el-GR" dirty="0"/>
              <a:t>Η ταυτοποίηση γίνεται με αναφορά στον κατάλογο των Αναλυτικών Προφίλ ή με κατάλληλο λογισμικό.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8264525" cy="114300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Πλεονεκτήματα του συστήματος </a:t>
            </a:r>
            <a:r>
              <a:rPr lang="en-US" dirty="0">
                <a:solidFill>
                  <a:schemeClr val="tx1"/>
                </a:solidFill>
              </a:rPr>
              <a:t>API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8674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611188" y="1600200"/>
            <a:ext cx="8408987" cy="4525963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ταχεία μέθοδος ταυτοποίησης</a:t>
            </a:r>
          </a:p>
          <a:p>
            <a:r>
              <a:rPr lang="el-GR" sz="3200" dirty="0"/>
              <a:t>πραγματοποιούνται ταυτόχρονα πολλές βιοχημικές αντιδράσεις</a:t>
            </a:r>
          </a:p>
          <a:p>
            <a:r>
              <a:rPr lang="el-GR" sz="3200" dirty="0"/>
              <a:t>υπάρχει η δυνατότητα ταυτόχρονης εφαρμογής αερόβιων ή αναερόβιων συνθηκών</a:t>
            </a:r>
          </a:p>
          <a:p>
            <a:r>
              <a:rPr lang="el-GR" sz="3200" dirty="0"/>
              <a:t>υπάρχει η δυνατότητα ανίχνευσης παραγωγής αερίων από τους μικροοργανισμούς</a:t>
            </a:r>
          </a:p>
          <a:p>
            <a:pPr>
              <a:buFontTx/>
              <a:buNone/>
            </a:pPr>
            <a:endParaRPr lang="el-GR" sz="32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8264599" cy="1143000"/>
          </a:xfrm>
        </p:spPr>
        <p:txBody>
          <a:bodyPr/>
          <a:lstStyle/>
          <a:p>
            <a:r>
              <a:rPr lang="el-GR" dirty="0"/>
              <a:t>Περιορισμοί του συστήματος </a:t>
            </a:r>
            <a:r>
              <a:rPr lang="en-US" dirty="0"/>
              <a:t>API</a:t>
            </a:r>
            <a:endParaRPr lang="el-GR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600200"/>
            <a:ext cx="8408987" cy="4525963"/>
          </a:xfrm>
        </p:spPr>
        <p:txBody>
          <a:bodyPr/>
          <a:lstStyle/>
          <a:p>
            <a:r>
              <a:rPr lang="el-GR" sz="3200" dirty="0"/>
              <a:t>υψηλό κόστος του κιτ</a:t>
            </a:r>
          </a:p>
          <a:p>
            <a:r>
              <a:rPr lang="el-GR" sz="3200" dirty="0"/>
              <a:t>ο μικροοργανισμός που πρόκειται να ταυτοποιηθεί πρέπει να βρίσκεται </a:t>
            </a:r>
            <a:r>
              <a:rPr lang="el-GR" sz="3200" i="1" u="sng" dirty="0"/>
              <a:t>πάντα</a:t>
            </a:r>
            <a:r>
              <a:rPr lang="el-GR" sz="3200" dirty="0"/>
              <a:t> σε καθαρή καλλιέργεια</a:t>
            </a:r>
            <a:endParaRPr lang="en-US" sz="32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408615" cy="1143000"/>
          </a:xfrm>
        </p:spPr>
        <p:txBody>
          <a:bodyPr>
            <a:normAutofit/>
          </a:bodyPr>
          <a:lstStyle/>
          <a:p>
            <a:r>
              <a:rPr lang="el-GR" dirty="0"/>
              <a:t>Είδη συστημάτων </a:t>
            </a:r>
            <a:r>
              <a:rPr lang="en-US" dirty="0"/>
              <a:t>API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8408615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l-GR" dirty="0"/>
              <a:t>Υπάρχουν διαφορετικά συστήματα </a:t>
            </a:r>
            <a:r>
              <a:rPr lang="en-US" dirty="0"/>
              <a:t>API </a:t>
            </a:r>
            <a:r>
              <a:rPr lang="el-GR" dirty="0"/>
              <a:t>για την ταυτοποίηση διαφορετικών ομάδων μικροοργανισμών:</a:t>
            </a:r>
          </a:p>
          <a:p>
            <a:pPr lvl="1"/>
            <a:r>
              <a:rPr lang="el-GR" dirty="0"/>
              <a:t>για τα εντεροβακτήρια το  </a:t>
            </a:r>
            <a:r>
              <a:rPr lang="en-US" dirty="0"/>
              <a:t>API 20E</a:t>
            </a:r>
          </a:p>
          <a:p>
            <a:pPr lvl="1"/>
            <a:r>
              <a:rPr lang="el-GR" dirty="0"/>
              <a:t>για τις ζύμες το </a:t>
            </a:r>
            <a:r>
              <a:rPr lang="en-US" dirty="0"/>
              <a:t>API 20C</a:t>
            </a:r>
            <a:r>
              <a:rPr lang="el-GR" dirty="0"/>
              <a:t> </a:t>
            </a:r>
            <a:r>
              <a:rPr lang="en-US" dirty="0"/>
              <a:t>AUX</a:t>
            </a:r>
          </a:p>
          <a:p>
            <a:pPr lvl="1"/>
            <a:r>
              <a:rPr lang="el-GR" dirty="0"/>
              <a:t>για τα βακτήρια του γαλακτικού οξέος το </a:t>
            </a:r>
            <a:r>
              <a:rPr lang="en-US" dirty="0"/>
              <a:t>API 50 CHL</a:t>
            </a:r>
          </a:p>
          <a:p>
            <a:pPr lvl="1"/>
            <a:r>
              <a:rPr lang="el-GR" dirty="0"/>
              <a:t>για τη λιστέρια</a:t>
            </a:r>
          </a:p>
          <a:p>
            <a:pPr lvl="1"/>
            <a:r>
              <a:rPr lang="el-GR" dirty="0"/>
              <a:t>κλπ.</a:t>
            </a:r>
            <a:endParaRPr lang="en-US" dirty="0"/>
          </a:p>
          <a:p>
            <a:pPr lvl="1"/>
            <a:endParaRPr lang="el-GR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857232"/>
            <a:ext cx="8226425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l-GR" dirty="0"/>
          </a:p>
          <a:p>
            <a:pPr>
              <a:lnSpc>
                <a:spcPct val="90000"/>
              </a:lnSpc>
              <a:buFontTx/>
              <a:buNone/>
            </a:pPr>
            <a:r>
              <a:rPr lang="el-GR" sz="3200" dirty="0" err="1">
                <a:solidFill>
                  <a:srgbClr val="FFC000"/>
                </a:solidFill>
              </a:rPr>
              <a:t>API</a:t>
            </a:r>
            <a:r>
              <a:rPr lang="el-GR" sz="3200" dirty="0">
                <a:solidFill>
                  <a:srgbClr val="FFC000"/>
                </a:solidFill>
              </a:rPr>
              <a:t>® </a:t>
            </a:r>
            <a:r>
              <a:rPr lang="el-GR" sz="3200" dirty="0" err="1">
                <a:solidFill>
                  <a:srgbClr val="FFC000"/>
                </a:solidFill>
              </a:rPr>
              <a:t>Gram</a:t>
            </a:r>
            <a:r>
              <a:rPr lang="el-GR" sz="3200" dirty="0">
                <a:solidFill>
                  <a:srgbClr val="FFC000"/>
                </a:solidFill>
              </a:rPr>
              <a:t> </a:t>
            </a:r>
            <a:r>
              <a:rPr lang="el-GR" sz="3200" dirty="0" err="1">
                <a:solidFill>
                  <a:srgbClr val="FFC000"/>
                </a:solidFill>
              </a:rPr>
              <a:t>negative</a:t>
            </a:r>
            <a:r>
              <a:rPr lang="el-GR" sz="3200" dirty="0">
                <a:solidFill>
                  <a:srgbClr val="FFC000"/>
                </a:solidFill>
              </a:rPr>
              <a:t> </a:t>
            </a:r>
            <a:r>
              <a:rPr lang="el-GR" sz="3200" dirty="0" err="1">
                <a:solidFill>
                  <a:srgbClr val="FFC000"/>
                </a:solidFill>
              </a:rPr>
              <a:t>Identification</a:t>
            </a:r>
            <a:endParaRPr lang="el-GR" sz="32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l-GR" dirty="0" err="1"/>
              <a:t>API</a:t>
            </a:r>
            <a:r>
              <a:rPr lang="el-GR" dirty="0"/>
              <a:t> </a:t>
            </a:r>
            <a:r>
              <a:rPr lang="el-GR" dirty="0" err="1"/>
              <a:t>20E</a:t>
            </a:r>
            <a:r>
              <a:rPr lang="el-GR" dirty="0"/>
              <a:t> – </a:t>
            </a:r>
            <a:r>
              <a:rPr lang="el-GR" dirty="0" err="1"/>
              <a:t>Species</a:t>
            </a:r>
            <a:r>
              <a:rPr lang="el-GR" dirty="0"/>
              <a:t>/</a:t>
            </a:r>
            <a:r>
              <a:rPr lang="el-GR" dirty="0" err="1"/>
              <a:t>subspecies</a:t>
            </a:r>
            <a:r>
              <a:rPr lang="el-GR" dirty="0"/>
              <a:t> </a:t>
            </a:r>
            <a:r>
              <a:rPr lang="el-GR" dirty="0" err="1"/>
              <a:t>identification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Enterobacteriaceae</a:t>
            </a:r>
            <a:r>
              <a:rPr lang="el-GR" dirty="0"/>
              <a:t> </a:t>
            </a:r>
            <a:r>
              <a:rPr lang="el-GR" dirty="0" err="1"/>
              <a:t>and</a:t>
            </a:r>
            <a:r>
              <a:rPr lang="el-GR" dirty="0"/>
              <a:t> </a:t>
            </a:r>
            <a:r>
              <a:rPr lang="el-GR" dirty="0" err="1"/>
              <a:t>group</a:t>
            </a:r>
            <a:r>
              <a:rPr lang="el-GR" dirty="0"/>
              <a:t>/</a:t>
            </a:r>
            <a:r>
              <a:rPr lang="el-GR" dirty="0" err="1"/>
              <a:t>species</a:t>
            </a:r>
            <a:r>
              <a:rPr lang="el-GR" dirty="0"/>
              <a:t> </a:t>
            </a:r>
            <a:r>
              <a:rPr lang="el-GR" dirty="0" err="1"/>
              <a:t>identification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non</a:t>
            </a:r>
            <a:r>
              <a:rPr lang="el-GR" dirty="0"/>
              <a:t>-</a:t>
            </a:r>
            <a:r>
              <a:rPr lang="el-GR" dirty="0" err="1"/>
              <a:t>fermenting</a:t>
            </a:r>
            <a:r>
              <a:rPr lang="el-GR" dirty="0"/>
              <a:t> </a:t>
            </a:r>
            <a:r>
              <a:rPr lang="el-GR" dirty="0" err="1"/>
              <a:t>Gram</a:t>
            </a:r>
            <a:r>
              <a:rPr lang="el-GR" dirty="0"/>
              <a:t> </a:t>
            </a:r>
            <a:r>
              <a:rPr lang="el-GR" dirty="0" err="1"/>
              <a:t>negative</a:t>
            </a:r>
            <a:r>
              <a:rPr lang="el-GR" dirty="0"/>
              <a:t> </a:t>
            </a:r>
            <a:r>
              <a:rPr lang="el-GR" dirty="0" err="1"/>
              <a:t>bacteria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 err="1"/>
              <a:t>API</a:t>
            </a:r>
            <a:r>
              <a:rPr lang="el-GR" dirty="0"/>
              <a:t> </a:t>
            </a:r>
            <a:r>
              <a:rPr lang="el-GR" dirty="0" err="1"/>
              <a:t>Rapid</a:t>
            </a:r>
            <a:r>
              <a:rPr lang="el-GR" dirty="0"/>
              <a:t> </a:t>
            </a:r>
            <a:r>
              <a:rPr lang="el-GR" dirty="0" err="1"/>
              <a:t>20E</a:t>
            </a:r>
            <a:r>
              <a:rPr lang="el-GR" dirty="0"/>
              <a:t> – 4-</a:t>
            </a:r>
            <a:r>
              <a:rPr lang="el-GR" dirty="0" err="1"/>
              <a:t>hour identification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Enterobacteriaceae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 err="1"/>
              <a:t>API</a:t>
            </a:r>
            <a:r>
              <a:rPr lang="el-GR" dirty="0"/>
              <a:t> </a:t>
            </a:r>
            <a:r>
              <a:rPr lang="el-GR" dirty="0" err="1"/>
              <a:t>20NE</a:t>
            </a:r>
            <a:r>
              <a:rPr lang="el-GR" dirty="0"/>
              <a:t> – 24 </a:t>
            </a:r>
            <a:r>
              <a:rPr lang="el-GR" dirty="0" err="1"/>
              <a:t>to</a:t>
            </a:r>
            <a:r>
              <a:rPr lang="el-GR" dirty="0"/>
              <a:t> 48-</a:t>
            </a:r>
            <a:r>
              <a:rPr lang="el-GR" dirty="0" err="1"/>
              <a:t>hour identification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Gram</a:t>
            </a:r>
            <a:r>
              <a:rPr lang="el-GR" dirty="0"/>
              <a:t> </a:t>
            </a:r>
            <a:r>
              <a:rPr lang="el-GR" dirty="0" err="1"/>
              <a:t>negative</a:t>
            </a:r>
            <a:r>
              <a:rPr lang="el-GR" dirty="0"/>
              <a:t> </a:t>
            </a:r>
            <a:r>
              <a:rPr lang="el-GR" dirty="0" err="1"/>
              <a:t>non</a:t>
            </a:r>
            <a:r>
              <a:rPr lang="el-GR" dirty="0"/>
              <a:t>-</a:t>
            </a:r>
            <a:r>
              <a:rPr lang="el-GR" dirty="0" err="1"/>
              <a:t>Enterobacteriaceae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 err="1"/>
              <a:t>API</a:t>
            </a:r>
            <a:r>
              <a:rPr lang="el-GR" dirty="0"/>
              <a:t> </a:t>
            </a:r>
            <a:r>
              <a:rPr lang="el-GR" dirty="0" err="1"/>
              <a:t>Campy</a:t>
            </a:r>
            <a:r>
              <a:rPr lang="el-GR" dirty="0"/>
              <a:t> – 24-</a:t>
            </a:r>
            <a:r>
              <a:rPr lang="el-GR" dirty="0" err="1"/>
              <a:t>hour identification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Campylobacter</a:t>
            </a:r>
            <a:r>
              <a:rPr lang="el-GR" dirty="0"/>
              <a:t> </a:t>
            </a:r>
            <a:r>
              <a:rPr lang="el-GR" dirty="0" err="1"/>
              <a:t>species</a:t>
            </a:r>
            <a:endParaRPr lang="el-GR" dirty="0"/>
          </a:p>
          <a:p>
            <a:pPr>
              <a:lnSpc>
                <a:spcPct val="90000"/>
              </a:lnSpc>
            </a:pPr>
            <a:endParaRPr lang="el-GR" dirty="0"/>
          </a:p>
        </p:txBody>
      </p:sp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549275"/>
            <a:ext cx="8226425" cy="287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i="1" u="sng" dirty="0">
                <a:solidFill>
                  <a:srgbClr val="FFC000"/>
                </a:solidFill>
              </a:rPr>
              <a:t>Χαρακτηριστικές Εφαρμογές </a:t>
            </a:r>
            <a:r>
              <a:rPr lang="en-US" i="1" u="sng" dirty="0">
                <a:solidFill>
                  <a:srgbClr val="FFC000"/>
                </a:solidFill>
              </a:rPr>
              <a:t>API</a:t>
            </a:r>
            <a:endParaRPr lang="el-GR" i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8226425" cy="564991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l-GR" sz="3200" u="sng" dirty="0" err="1">
                <a:solidFill>
                  <a:srgbClr val="FFC000"/>
                </a:solidFill>
              </a:rPr>
              <a:t>API</a:t>
            </a:r>
            <a:r>
              <a:rPr lang="el-GR" sz="3200" u="sng" dirty="0">
                <a:solidFill>
                  <a:srgbClr val="FFC000"/>
                </a:solidFill>
              </a:rPr>
              <a:t>® </a:t>
            </a:r>
            <a:r>
              <a:rPr lang="el-GR" sz="3200" u="sng" dirty="0" err="1">
                <a:solidFill>
                  <a:srgbClr val="FFC000"/>
                </a:solidFill>
              </a:rPr>
              <a:t>Gram</a:t>
            </a:r>
            <a:r>
              <a:rPr lang="el-GR" sz="3200" u="sng" dirty="0">
                <a:solidFill>
                  <a:srgbClr val="FFC000"/>
                </a:solidFill>
              </a:rPr>
              <a:t> </a:t>
            </a:r>
            <a:r>
              <a:rPr lang="el-GR" sz="3200" u="sng" dirty="0" err="1">
                <a:solidFill>
                  <a:srgbClr val="FFC000"/>
                </a:solidFill>
              </a:rPr>
              <a:t>positive</a:t>
            </a:r>
            <a:r>
              <a:rPr lang="el-GR" sz="3200" u="sng" dirty="0">
                <a:solidFill>
                  <a:srgbClr val="FFC000"/>
                </a:solidFill>
              </a:rPr>
              <a:t> </a:t>
            </a:r>
            <a:r>
              <a:rPr lang="el-GR" sz="3200" u="sng" dirty="0" err="1">
                <a:solidFill>
                  <a:srgbClr val="FFC000"/>
                </a:solidFill>
              </a:rPr>
              <a:t>Identification</a:t>
            </a:r>
            <a:endParaRPr lang="el-GR" sz="3200" u="sng" dirty="0">
              <a:solidFill>
                <a:srgbClr val="FFC000"/>
              </a:solidFill>
            </a:endParaRPr>
          </a:p>
          <a:p>
            <a:r>
              <a:rPr lang="el-GR" sz="3200" dirty="0" err="1"/>
              <a:t>API</a:t>
            </a:r>
            <a:r>
              <a:rPr lang="el-GR" sz="3200" dirty="0"/>
              <a:t> </a:t>
            </a:r>
            <a:r>
              <a:rPr lang="el-GR" sz="3200" dirty="0" err="1"/>
              <a:t>Staph</a:t>
            </a:r>
            <a:r>
              <a:rPr lang="el-GR" sz="3200" dirty="0"/>
              <a:t> – </a:t>
            </a:r>
            <a:r>
              <a:rPr lang="el-GR" sz="3200" dirty="0" err="1"/>
              <a:t>Overnight</a:t>
            </a:r>
            <a:r>
              <a:rPr lang="el-GR" sz="3200" dirty="0"/>
              <a:t> </a:t>
            </a:r>
            <a:r>
              <a:rPr lang="el-GR" sz="3200" dirty="0" err="1"/>
              <a:t>identification</a:t>
            </a:r>
            <a:r>
              <a:rPr lang="el-GR" sz="3200" dirty="0"/>
              <a:t> </a:t>
            </a:r>
            <a:r>
              <a:rPr lang="el-GR" sz="3200" dirty="0" err="1"/>
              <a:t>of</a:t>
            </a:r>
            <a:r>
              <a:rPr lang="el-GR" sz="3200" dirty="0"/>
              <a:t> </a:t>
            </a:r>
            <a:r>
              <a:rPr lang="el-GR" sz="3200" dirty="0" err="1"/>
              <a:t>clinical</a:t>
            </a:r>
            <a:r>
              <a:rPr lang="el-GR" sz="3200" dirty="0"/>
              <a:t> </a:t>
            </a:r>
            <a:r>
              <a:rPr lang="el-GR" sz="3200" dirty="0" err="1"/>
              <a:t>staphylococci</a:t>
            </a:r>
            <a:r>
              <a:rPr lang="el-GR" sz="3200" dirty="0"/>
              <a:t> </a:t>
            </a:r>
            <a:r>
              <a:rPr lang="el-GR" sz="3200" dirty="0" err="1"/>
              <a:t>and</a:t>
            </a:r>
            <a:r>
              <a:rPr lang="el-GR" sz="3200" dirty="0"/>
              <a:t> </a:t>
            </a:r>
            <a:r>
              <a:rPr lang="el-GR" sz="3200" dirty="0" err="1"/>
              <a:t>micrococci</a:t>
            </a:r>
            <a:endParaRPr lang="el-GR" sz="3200" dirty="0"/>
          </a:p>
          <a:p>
            <a:r>
              <a:rPr lang="el-GR" sz="3200" dirty="0" err="1"/>
              <a:t>API</a:t>
            </a:r>
            <a:r>
              <a:rPr lang="el-GR" sz="3200" dirty="0"/>
              <a:t> 20 </a:t>
            </a:r>
            <a:r>
              <a:rPr lang="el-GR" sz="3200" dirty="0" err="1"/>
              <a:t>Strep</a:t>
            </a:r>
            <a:r>
              <a:rPr lang="el-GR" sz="3200" dirty="0"/>
              <a:t> – 4 </a:t>
            </a:r>
            <a:r>
              <a:rPr lang="el-GR" sz="3200" dirty="0" err="1"/>
              <a:t>or</a:t>
            </a:r>
            <a:r>
              <a:rPr lang="el-GR" sz="3200" dirty="0"/>
              <a:t> 24-</a:t>
            </a:r>
            <a:r>
              <a:rPr lang="el-GR" sz="3200" dirty="0" err="1"/>
              <a:t>hour identification</a:t>
            </a:r>
            <a:r>
              <a:rPr lang="el-GR" sz="3200" dirty="0"/>
              <a:t> </a:t>
            </a:r>
            <a:r>
              <a:rPr lang="el-GR" sz="3200" dirty="0" err="1"/>
              <a:t>of</a:t>
            </a:r>
            <a:r>
              <a:rPr lang="el-GR" sz="3200" dirty="0"/>
              <a:t> </a:t>
            </a:r>
            <a:r>
              <a:rPr lang="el-GR" sz="3200" dirty="0" err="1"/>
              <a:t>streptococci</a:t>
            </a:r>
            <a:r>
              <a:rPr lang="el-GR" sz="3200" dirty="0"/>
              <a:t> </a:t>
            </a:r>
            <a:r>
              <a:rPr lang="el-GR" sz="3200" dirty="0" err="1"/>
              <a:t>and</a:t>
            </a:r>
            <a:r>
              <a:rPr lang="el-GR" sz="3200" dirty="0"/>
              <a:t> </a:t>
            </a:r>
            <a:r>
              <a:rPr lang="el-GR" sz="3200" dirty="0" err="1"/>
              <a:t>enterococci</a:t>
            </a:r>
            <a:endParaRPr lang="el-GR" sz="3200" dirty="0"/>
          </a:p>
          <a:p>
            <a:r>
              <a:rPr lang="el-GR" sz="3200" dirty="0" err="1"/>
              <a:t>API</a:t>
            </a:r>
            <a:r>
              <a:rPr lang="el-GR" sz="3200" dirty="0"/>
              <a:t> </a:t>
            </a:r>
            <a:r>
              <a:rPr lang="el-GR" sz="3200" dirty="0" err="1"/>
              <a:t>Coryne</a:t>
            </a:r>
            <a:r>
              <a:rPr lang="el-GR" sz="3200" dirty="0"/>
              <a:t> – 24-</a:t>
            </a:r>
            <a:r>
              <a:rPr lang="el-GR" sz="3200" dirty="0" err="1"/>
              <a:t>hour identification</a:t>
            </a:r>
            <a:r>
              <a:rPr lang="el-GR" sz="3200" dirty="0"/>
              <a:t> </a:t>
            </a:r>
            <a:r>
              <a:rPr lang="el-GR" sz="3200" dirty="0" err="1"/>
              <a:t>of</a:t>
            </a:r>
            <a:r>
              <a:rPr lang="el-GR" sz="3200" dirty="0"/>
              <a:t> </a:t>
            </a:r>
            <a:r>
              <a:rPr lang="el-GR" sz="3200" dirty="0" err="1"/>
              <a:t>Corynebacteria</a:t>
            </a:r>
            <a:r>
              <a:rPr lang="el-GR" sz="3200" dirty="0"/>
              <a:t> </a:t>
            </a:r>
            <a:r>
              <a:rPr lang="el-GR" sz="3200" dirty="0" err="1"/>
              <a:t>and</a:t>
            </a:r>
            <a:r>
              <a:rPr lang="el-GR" sz="3200" dirty="0"/>
              <a:t> </a:t>
            </a:r>
            <a:r>
              <a:rPr lang="el-GR" sz="3200" dirty="0" err="1"/>
              <a:t>coryne</a:t>
            </a:r>
            <a:r>
              <a:rPr lang="el-GR" sz="3200" dirty="0"/>
              <a:t>-</a:t>
            </a:r>
            <a:r>
              <a:rPr lang="el-GR" sz="3200" dirty="0" err="1"/>
              <a:t>like</a:t>
            </a:r>
            <a:r>
              <a:rPr lang="el-GR" sz="3200" dirty="0"/>
              <a:t> </a:t>
            </a:r>
            <a:r>
              <a:rPr lang="el-GR" sz="3200" dirty="0" err="1"/>
              <a:t>organisms</a:t>
            </a:r>
            <a:endParaRPr lang="el-GR" sz="3200" dirty="0"/>
          </a:p>
          <a:p>
            <a:r>
              <a:rPr lang="el-GR" sz="3200" dirty="0" err="1"/>
              <a:t>API</a:t>
            </a:r>
            <a:r>
              <a:rPr lang="el-GR" sz="3200" dirty="0"/>
              <a:t> </a:t>
            </a:r>
            <a:r>
              <a:rPr lang="el-GR" sz="3200" dirty="0" err="1"/>
              <a:t>Listeria</a:t>
            </a:r>
            <a:r>
              <a:rPr lang="el-GR" sz="3200" dirty="0"/>
              <a:t> – 24-</a:t>
            </a:r>
            <a:r>
              <a:rPr lang="el-GR" sz="3200" dirty="0" err="1"/>
              <a:t>hour identification</a:t>
            </a:r>
            <a:r>
              <a:rPr lang="el-GR" sz="3200" dirty="0"/>
              <a:t> </a:t>
            </a:r>
            <a:r>
              <a:rPr lang="el-GR" sz="3200" dirty="0" err="1"/>
              <a:t>of</a:t>
            </a:r>
            <a:r>
              <a:rPr lang="el-GR" sz="3200" dirty="0"/>
              <a:t> </a:t>
            </a:r>
            <a:r>
              <a:rPr lang="el-GR" sz="3200" dirty="0" err="1"/>
              <a:t>all</a:t>
            </a:r>
            <a:r>
              <a:rPr lang="el-GR" sz="3200" dirty="0"/>
              <a:t> </a:t>
            </a:r>
            <a:r>
              <a:rPr lang="el-GR" sz="3200" dirty="0" err="1"/>
              <a:t>Listeria</a:t>
            </a:r>
            <a:r>
              <a:rPr lang="el-GR" sz="3200" dirty="0"/>
              <a:t> </a:t>
            </a:r>
            <a:r>
              <a:rPr lang="el-GR" sz="3200" dirty="0" err="1"/>
              <a:t>species</a:t>
            </a:r>
            <a:endParaRPr lang="el-GR" sz="3200" dirty="0"/>
          </a:p>
          <a:p>
            <a:pPr>
              <a:buFontTx/>
              <a:buNone/>
            </a:pPr>
            <a:endParaRPr lang="el-GR" sz="32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484784"/>
            <a:ext cx="8364859" cy="4641379"/>
          </a:xfrm>
        </p:spPr>
        <p:txBody>
          <a:bodyPr/>
          <a:lstStyle/>
          <a:p>
            <a:r>
              <a:rPr lang="el-GR" sz="3200" dirty="0"/>
              <a:t>άσηπτες συνθήκες </a:t>
            </a:r>
          </a:p>
          <a:p>
            <a:r>
              <a:rPr lang="el-GR" sz="3200" dirty="0"/>
              <a:t>ο μικροοργανισμός να βρίσκεται σε καθαρή καλλιέργεια</a:t>
            </a:r>
          </a:p>
          <a:p>
            <a:r>
              <a:rPr lang="el-GR" sz="3200" dirty="0"/>
              <a:t>ο μικροοργανισμός να βρίσκεται σε λογαριθμική φάση</a:t>
            </a:r>
          </a:p>
          <a:p>
            <a:r>
              <a:rPr lang="el-GR" sz="3200" dirty="0"/>
              <a:t>επαρκής ποσότητα μ/ο κατά τον εμβολιασμό </a:t>
            </a:r>
          </a:p>
          <a:p>
            <a:pPr>
              <a:buFontTx/>
              <a:buNone/>
            </a:pPr>
            <a:endParaRPr lang="el-GR" sz="3200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120CC6C-C388-4D2E-A246-6F51E65D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Προϋποθέσεις επιτυχίας ΑΡΙ: 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reeppt_0109_slide">
  <a:themeElements>
    <a:clrScheme name="freeppt_0109_slide 2">
      <a:dk1>
        <a:srgbClr val="616161"/>
      </a:dk1>
      <a:lt1>
        <a:srgbClr val="FFFFFF"/>
      </a:lt1>
      <a:dk2>
        <a:srgbClr val="3333FF"/>
      </a:dk2>
      <a:lt2>
        <a:srgbClr val="FFFFFF"/>
      </a:lt2>
      <a:accent1>
        <a:srgbClr val="E6CCFF"/>
      </a:accent1>
      <a:accent2>
        <a:srgbClr val="99CEFF"/>
      </a:accent2>
      <a:accent3>
        <a:srgbClr val="ADADFF"/>
      </a:accent3>
      <a:accent4>
        <a:srgbClr val="DADADA"/>
      </a:accent4>
      <a:accent5>
        <a:srgbClr val="F0E2FF"/>
      </a:accent5>
      <a:accent6>
        <a:srgbClr val="8ABAE7"/>
      </a:accent6>
      <a:hlink>
        <a:srgbClr val="C6C6F7"/>
      </a:hlink>
      <a:folHlink>
        <a:srgbClr val="CFE6E2"/>
      </a:folHlink>
    </a:clrScheme>
    <a:fontScheme name="freeppt_0109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eeppt_0109_slide 1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A6A6FF"/>
        </a:accent1>
        <a:accent2>
          <a:srgbClr val="9EB5FF"/>
        </a:accent2>
        <a:accent3>
          <a:srgbClr val="ADADFF"/>
        </a:accent3>
        <a:accent4>
          <a:srgbClr val="DADADA"/>
        </a:accent4>
        <a:accent5>
          <a:srgbClr val="D0D0FF"/>
        </a:accent5>
        <a:accent6>
          <a:srgbClr val="8FA4E7"/>
        </a:accent6>
        <a:hlink>
          <a:srgbClr val="C6C6F7"/>
        </a:hlink>
        <a:folHlink>
          <a:srgbClr val="C6D5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eppt_0109_slide 2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E6CCFF"/>
        </a:accent1>
        <a:accent2>
          <a:srgbClr val="99CEFF"/>
        </a:accent2>
        <a:accent3>
          <a:srgbClr val="ADADFF"/>
        </a:accent3>
        <a:accent4>
          <a:srgbClr val="DADADA"/>
        </a:accent4>
        <a:accent5>
          <a:srgbClr val="F0E2FF"/>
        </a:accent5>
        <a:accent6>
          <a:srgbClr val="8ABAE7"/>
        </a:accent6>
        <a:hlink>
          <a:srgbClr val="C6C6F7"/>
        </a:hlink>
        <a:folHlink>
          <a:srgbClr val="CFE6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eppt_0109_slide 3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E6E1A1"/>
        </a:accent1>
        <a:accent2>
          <a:srgbClr val="BFBFFF"/>
        </a:accent2>
        <a:accent3>
          <a:srgbClr val="ADADFF"/>
        </a:accent3>
        <a:accent4>
          <a:srgbClr val="DADADA"/>
        </a:accent4>
        <a:accent5>
          <a:srgbClr val="F0EECD"/>
        </a:accent5>
        <a:accent6>
          <a:srgbClr val="ADADE7"/>
        </a:accent6>
        <a:hlink>
          <a:srgbClr val="DEE6B8"/>
        </a:hlink>
        <a:folHlink>
          <a:srgbClr val="F2DC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eppt_0109_slide 4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C0E6B8"/>
        </a:accent1>
        <a:accent2>
          <a:srgbClr val="F2CED2"/>
        </a:accent2>
        <a:accent3>
          <a:srgbClr val="ADADFF"/>
        </a:accent3>
        <a:accent4>
          <a:srgbClr val="DADADA"/>
        </a:accent4>
        <a:accent5>
          <a:srgbClr val="DCF0D8"/>
        </a:accent5>
        <a:accent6>
          <a:srgbClr val="DBBABE"/>
        </a:accent6>
        <a:hlink>
          <a:srgbClr val="CCCCFF"/>
        </a:hlink>
        <a:folHlink>
          <a:srgbClr val="EBDE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eppt_0109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A6FF"/>
        </a:accent1>
        <a:accent2>
          <a:srgbClr val="9EB5FF"/>
        </a:accent2>
        <a:accent3>
          <a:srgbClr val="FFFFFF"/>
        </a:accent3>
        <a:accent4>
          <a:srgbClr val="000000"/>
        </a:accent4>
        <a:accent5>
          <a:srgbClr val="D0D0FF"/>
        </a:accent5>
        <a:accent6>
          <a:srgbClr val="8FA4E7"/>
        </a:accent6>
        <a:hlink>
          <a:srgbClr val="C6C6F7"/>
        </a:hlink>
        <a:folHlink>
          <a:srgbClr val="C6D5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ppt_0109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CCFF"/>
        </a:accent1>
        <a:accent2>
          <a:srgbClr val="99CEFF"/>
        </a:accent2>
        <a:accent3>
          <a:srgbClr val="FFFFFF"/>
        </a:accent3>
        <a:accent4>
          <a:srgbClr val="000000"/>
        </a:accent4>
        <a:accent5>
          <a:srgbClr val="F0E2FF"/>
        </a:accent5>
        <a:accent6>
          <a:srgbClr val="8ABAE7"/>
        </a:accent6>
        <a:hlink>
          <a:srgbClr val="C6C6F7"/>
        </a:hlink>
        <a:folHlink>
          <a:srgbClr val="CFE6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ppt_0109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1A1"/>
        </a:accent1>
        <a:accent2>
          <a:srgbClr val="BFBFFF"/>
        </a:accent2>
        <a:accent3>
          <a:srgbClr val="FFFFFF"/>
        </a:accent3>
        <a:accent4>
          <a:srgbClr val="000000"/>
        </a:accent4>
        <a:accent5>
          <a:srgbClr val="F0EECD"/>
        </a:accent5>
        <a:accent6>
          <a:srgbClr val="ADADE7"/>
        </a:accent6>
        <a:hlink>
          <a:srgbClr val="DEE6B8"/>
        </a:hlink>
        <a:folHlink>
          <a:srgbClr val="F2DC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ppt_0109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E6B8"/>
        </a:accent1>
        <a:accent2>
          <a:srgbClr val="F2CED2"/>
        </a:accent2>
        <a:accent3>
          <a:srgbClr val="FFFFFF"/>
        </a:accent3>
        <a:accent4>
          <a:srgbClr val="000000"/>
        </a:accent4>
        <a:accent5>
          <a:srgbClr val="DCF0D8"/>
        </a:accent5>
        <a:accent6>
          <a:srgbClr val="DBBABE"/>
        </a:accent6>
        <a:hlink>
          <a:srgbClr val="CCCCFF"/>
        </a:hlink>
        <a:folHlink>
          <a:srgbClr val="EBD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616161"/>
      </a:dk1>
      <a:lt1>
        <a:srgbClr val="FFFFFF"/>
      </a:lt1>
      <a:dk2>
        <a:srgbClr val="3333FF"/>
      </a:dk2>
      <a:lt2>
        <a:srgbClr val="FFFFFF"/>
      </a:lt2>
      <a:accent1>
        <a:srgbClr val="E6CCFF"/>
      </a:accent1>
      <a:accent2>
        <a:srgbClr val="99CEFF"/>
      </a:accent2>
      <a:accent3>
        <a:srgbClr val="ADADFF"/>
      </a:accent3>
      <a:accent4>
        <a:srgbClr val="DADADA"/>
      </a:accent4>
      <a:accent5>
        <a:srgbClr val="F0E2FF"/>
      </a:accent5>
      <a:accent6>
        <a:srgbClr val="8ABAE7"/>
      </a:accent6>
      <a:hlink>
        <a:srgbClr val="C6C6F7"/>
      </a:hlink>
      <a:folHlink>
        <a:srgbClr val="CFE6E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A6A6FF"/>
        </a:accent1>
        <a:accent2>
          <a:srgbClr val="9EB5FF"/>
        </a:accent2>
        <a:accent3>
          <a:srgbClr val="ADADFF"/>
        </a:accent3>
        <a:accent4>
          <a:srgbClr val="DADADA"/>
        </a:accent4>
        <a:accent5>
          <a:srgbClr val="D0D0FF"/>
        </a:accent5>
        <a:accent6>
          <a:srgbClr val="8FA4E7"/>
        </a:accent6>
        <a:hlink>
          <a:srgbClr val="C6C6F7"/>
        </a:hlink>
        <a:folHlink>
          <a:srgbClr val="C6D5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E6CCFF"/>
        </a:accent1>
        <a:accent2>
          <a:srgbClr val="99CEFF"/>
        </a:accent2>
        <a:accent3>
          <a:srgbClr val="ADADFF"/>
        </a:accent3>
        <a:accent4>
          <a:srgbClr val="DADADA"/>
        </a:accent4>
        <a:accent5>
          <a:srgbClr val="F0E2FF"/>
        </a:accent5>
        <a:accent6>
          <a:srgbClr val="8ABAE7"/>
        </a:accent6>
        <a:hlink>
          <a:srgbClr val="C6C6F7"/>
        </a:hlink>
        <a:folHlink>
          <a:srgbClr val="CFE6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E6E1A1"/>
        </a:accent1>
        <a:accent2>
          <a:srgbClr val="BFBFFF"/>
        </a:accent2>
        <a:accent3>
          <a:srgbClr val="ADADFF"/>
        </a:accent3>
        <a:accent4>
          <a:srgbClr val="DADADA"/>
        </a:accent4>
        <a:accent5>
          <a:srgbClr val="F0EECD"/>
        </a:accent5>
        <a:accent6>
          <a:srgbClr val="ADADE7"/>
        </a:accent6>
        <a:hlink>
          <a:srgbClr val="DEE6B8"/>
        </a:hlink>
        <a:folHlink>
          <a:srgbClr val="F2DC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C0E6B8"/>
        </a:accent1>
        <a:accent2>
          <a:srgbClr val="F2CED2"/>
        </a:accent2>
        <a:accent3>
          <a:srgbClr val="ADADFF"/>
        </a:accent3>
        <a:accent4>
          <a:srgbClr val="DADADA"/>
        </a:accent4>
        <a:accent5>
          <a:srgbClr val="DCF0D8"/>
        </a:accent5>
        <a:accent6>
          <a:srgbClr val="DBBABE"/>
        </a:accent6>
        <a:hlink>
          <a:srgbClr val="CCCCFF"/>
        </a:hlink>
        <a:folHlink>
          <a:srgbClr val="EBDE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A6FF"/>
        </a:accent1>
        <a:accent2>
          <a:srgbClr val="9EB5FF"/>
        </a:accent2>
        <a:accent3>
          <a:srgbClr val="FFFFFF"/>
        </a:accent3>
        <a:accent4>
          <a:srgbClr val="000000"/>
        </a:accent4>
        <a:accent5>
          <a:srgbClr val="D0D0FF"/>
        </a:accent5>
        <a:accent6>
          <a:srgbClr val="8FA4E7"/>
        </a:accent6>
        <a:hlink>
          <a:srgbClr val="C6C6F7"/>
        </a:hlink>
        <a:folHlink>
          <a:srgbClr val="C6D5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CCFF"/>
        </a:accent1>
        <a:accent2>
          <a:srgbClr val="99CEFF"/>
        </a:accent2>
        <a:accent3>
          <a:srgbClr val="FFFFFF"/>
        </a:accent3>
        <a:accent4>
          <a:srgbClr val="000000"/>
        </a:accent4>
        <a:accent5>
          <a:srgbClr val="F0E2FF"/>
        </a:accent5>
        <a:accent6>
          <a:srgbClr val="8ABAE7"/>
        </a:accent6>
        <a:hlink>
          <a:srgbClr val="C6C6F7"/>
        </a:hlink>
        <a:folHlink>
          <a:srgbClr val="CFE6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1A1"/>
        </a:accent1>
        <a:accent2>
          <a:srgbClr val="BFBFFF"/>
        </a:accent2>
        <a:accent3>
          <a:srgbClr val="FFFFFF"/>
        </a:accent3>
        <a:accent4>
          <a:srgbClr val="000000"/>
        </a:accent4>
        <a:accent5>
          <a:srgbClr val="F0EECD"/>
        </a:accent5>
        <a:accent6>
          <a:srgbClr val="ADADE7"/>
        </a:accent6>
        <a:hlink>
          <a:srgbClr val="DEE6B8"/>
        </a:hlink>
        <a:folHlink>
          <a:srgbClr val="F2DC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E6B8"/>
        </a:accent1>
        <a:accent2>
          <a:srgbClr val="F2CED2"/>
        </a:accent2>
        <a:accent3>
          <a:srgbClr val="FFFFFF"/>
        </a:accent3>
        <a:accent4>
          <a:srgbClr val="000000"/>
        </a:accent4>
        <a:accent5>
          <a:srgbClr val="DCF0D8"/>
        </a:accent5>
        <a:accent6>
          <a:srgbClr val="DBBABE"/>
        </a:accent6>
        <a:hlink>
          <a:srgbClr val="CCCCFF"/>
        </a:hlink>
        <a:folHlink>
          <a:srgbClr val="EBD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93394DCF357F4B95FEC19DCFC076D2" ma:contentTypeVersion="13" ma:contentTypeDescription="Create a new document." ma:contentTypeScope="" ma:versionID="6cca665716867becb0e6bbb8436495e8">
  <xsd:schema xmlns:xsd="http://www.w3.org/2001/XMLSchema" xmlns:xs="http://www.w3.org/2001/XMLSchema" xmlns:p="http://schemas.microsoft.com/office/2006/metadata/properties" xmlns:ns3="3d5c4f6b-6df5-4584-87b2-5198a23397fc" xmlns:ns4="5e2f023d-ae92-4cc9-80ff-8f8dcd4b6870" targetNamespace="http://schemas.microsoft.com/office/2006/metadata/properties" ma:root="true" ma:fieldsID="e20e5c9e35036934d913a396278b261d" ns3:_="" ns4:_="">
    <xsd:import namespace="3d5c4f6b-6df5-4584-87b2-5198a23397fc"/>
    <xsd:import namespace="5e2f023d-ae92-4cc9-80ff-8f8dcd4b68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c4f6b-6df5-4584-87b2-5198a2339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f023d-ae92-4cc9-80ff-8f8dcd4b687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3E960B-F84A-40F4-84D0-8469B34D5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5c4f6b-6df5-4584-87b2-5198a23397fc"/>
    <ds:schemaRef ds:uri="5e2f023d-ae92-4cc9-80ff-8f8dcd4b68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05935E-C399-4FB6-B120-39B1716384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96AAE6-DF79-485D-B24B-A578DC3F762D}">
  <ds:schemaRefs>
    <ds:schemaRef ds:uri="http://schemas.microsoft.com/office/2006/metadata/properties"/>
    <ds:schemaRef ds:uri="http://purl.org/dc/elements/1.1/"/>
    <ds:schemaRef ds:uri="http://purl.org/dc/dcmitype/"/>
    <ds:schemaRef ds:uri="5e2f023d-ae92-4cc9-80ff-8f8dcd4b6870"/>
    <ds:schemaRef ds:uri="3d5c4f6b-6df5-4584-87b2-5198a23397fc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freeppt_0109_slide</Template>
  <TotalTime>1480</TotalTime>
  <Words>893</Words>
  <Application>Microsoft Office PowerPoint</Application>
  <PresentationFormat>Προβολή στην οθόνη (4:3)</PresentationFormat>
  <Paragraphs>124</Paragraphs>
  <Slides>25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25</vt:i4>
      </vt:variant>
    </vt:vector>
  </HeadingPairs>
  <TitlesOfParts>
    <vt:vector size="39" baseType="lpstr">
      <vt:lpstr>Arial</vt:lpstr>
      <vt:lpstr>Calibri</vt:lpstr>
      <vt:lpstr>Cambria</vt:lpstr>
      <vt:lpstr>Franklin Gothic Book</vt:lpstr>
      <vt:lpstr>Lucida Sans Unicode</vt:lpstr>
      <vt:lpstr>Perpetua</vt:lpstr>
      <vt:lpstr>Times New Roman</vt:lpstr>
      <vt:lpstr>Verdana</vt:lpstr>
      <vt:lpstr>Wingdings 2</vt:lpstr>
      <vt:lpstr>Wingdings 3</vt:lpstr>
      <vt:lpstr>freeppt_0109_slide</vt:lpstr>
      <vt:lpstr>1_Default Design</vt:lpstr>
      <vt:lpstr>Concourse</vt:lpstr>
      <vt:lpstr>Equity</vt:lpstr>
      <vt:lpstr>ΤΜΗΜΑ ΕΠΙΣΤΗΜΗΣ ΚΑΙ ΤΕΧΝΟΛΟΓΙΑΣ ΤΡΟΦΙΜΩΝ  ΕΡΓΑΣΤΗΡΙΟ ΜΙΚΡΟΒΙΟΛΟΓΙΑΣ ΤΡΟΦΙΜΩΝ</vt:lpstr>
      <vt:lpstr>Analytical Profile Index (API)</vt:lpstr>
      <vt:lpstr>Ταυτοποίηση</vt:lpstr>
      <vt:lpstr>Πλεονεκτήματα του συστήματος API</vt:lpstr>
      <vt:lpstr>Περιορισμοί του συστήματος API</vt:lpstr>
      <vt:lpstr>Είδη συστημάτων API</vt:lpstr>
      <vt:lpstr>Χαρακτηριστικές Εφαρμογές API</vt:lpstr>
      <vt:lpstr>Παρουσίαση του PowerPoint</vt:lpstr>
      <vt:lpstr>Προϋποθέσεις επιτυχίας ΑΡΙ: </vt:lpstr>
      <vt:lpstr>Σύστημα API 20E για (ταυτοποίηση στελεχών βακτηρίων της οικογένειας Enterobacteriaceae)    </vt:lpstr>
      <vt:lpstr>Παρουσίαση του PowerPoint</vt:lpstr>
      <vt:lpstr>Εμβολιάζονται με μ/ο όλες οι κυψελίδες με αποστειρωμένη πιπέττα  Pasteur με προσοχή αποφεύγοντας τη δημιουργία φυσαλίδων.</vt:lpstr>
      <vt:lpstr>Δημιουργία αερόβιων και αναερόβιων συνθηκών</vt:lpstr>
      <vt:lpstr>Παρουσίαση του PowerPoint</vt:lpstr>
      <vt:lpstr>Στην ταυτοποίηση εντεροβακτηριοειδών με το σύστημα API 20Ε</vt:lpstr>
      <vt:lpstr>Προετοιμασία ταινίας Api 20 E (video)</vt:lpstr>
      <vt:lpstr>Σύστημα ΑPI 20C AUX για ΖΥΜΕΣ</vt:lpstr>
      <vt:lpstr>Σύστημα ΑPI 20C AUX για ΖΥΜΕΣ</vt:lpstr>
      <vt:lpstr>Σύστημα ΑPI 20C AUX για ΖΥΜΕΣ</vt:lpstr>
      <vt:lpstr>Σύστημα API 50 CHL για Βακτήρια του γαλακτικού οξέος (LAB)</vt:lpstr>
      <vt:lpstr>Σύστημα API 50 CHL για Βακτήρια του γαλακτικού οξέος (LAB)</vt:lpstr>
      <vt:lpstr>έλεγχος θετικής αντίδρασης στο  σύστημα API 50 CHL για Βακτήρια του γαλακτικού οξέος (LAB)</vt:lpstr>
      <vt:lpstr>Σύστημα API 50 CHL για Βακτήρια του γαλακτικού οξέος (LAB)</vt:lpstr>
      <vt:lpstr>API Staph</vt:lpstr>
      <vt:lpstr>API Staph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ΤΜΗΜΑ ΤΕΧΝΟΛΟΓΙΑΣ ΤΡΟΦΙΜΩΝ  ΕΡΓΑΣΤΗΡΙΟ ΒΙΟΜΗΧΑΝΙΚΗΣ ΜΙΚΡΟΒΙΟΛΟΓΙΑΣ</dc:title>
  <dc:creator>Katerina</dc:creator>
  <cp:lastModifiedBy>ΜΠΑΤΡΙΝΟΥ ΑΝΘΙΜΙΑ</cp:lastModifiedBy>
  <cp:revision>92</cp:revision>
  <dcterms:created xsi:type="dcterms:W3CDTF">2012-05-22T16:46:12Z</dcterms:created>
  <dcterms:modified xsi:type="dcterms:W3CDTF">2022-10-20T10:48:04Z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ContentTypeId">
    <vt:lpwstr>0x010100C793394DCF357F4B95FEC19DCFC076D2</vt:lpwstr>
  </property>
</Properties>
</file>