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58400" cy="7772400"/>
  <p:notesSz cx="10058400" cy="7772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5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9C052-23C9-436C-AB3A-8419FCE95BF9}" type="datetimeFigureOut">
              <a:rPr lang="el-GR" smtClean="0"/>
              <a:t>21/10/2020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320F9-DAF0-4708-930E-3F9613388C3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6162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320F9-DAF0-4708-930E-3F9613388C32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0939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320F9-DAF0-4708-930E-3F9613388C32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5542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753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81574" y="783359"/>
            <a:ext cx="249872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Πυκνότητα ύδατος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7967" y="1131464"/>
            <a:ext cx="3696970" cy="2521844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847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85420" algn="l"/>
              </a:tabLst>
            </a:pPr>
            <a:r>
              <a:rPr lang="el-GR" sz="2025" spc="-7" baseline="2057" dirty="0">
                <a:latin typeface="Arial"/>
                <a:cs typeface="Arial"/>
              </a:rPr>
              <a:t>Ορισμός</a:t>
            </a:r>
            <a:r>
              <a:rPr sz="2025" spc="-7" baseline="2057" dirty="0">
                <a:latin typeface="Arial"/>
                <a:cs typeface="Arial"/>
              </a:rPr>
              <a:t>: </a:t>
            </a:r>
            <a:r>
              <a:rPr lang="el-GR" sz="2025" baseline="2057" dirty="0">
                <a:latin typeface="Arial"/>
                <a:cs typeface="Arial"/>
              </a:rPr>
              <a:t>Μάζα ανά όγκου νερού</a:t>
            </a:r>
            <a:endParaRPr sz="2025" baseline="2057" dirty="0">
              <a:latin typeface="Arial"/>
              <a:cs typeface="Arial"/>
            </a:endParaRPr>
          </a:p>
          <a:p>
            <a:pPr marL="344805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45440" algn="l"/>
              </a:tabLst>
            </a:pPr>
            <a:r>
              <a:rPr sz="1150" spc="15" dirty="0">
                <a:latin typeface="Arial"/>
                <a:cs typeface="Arial"/>
              </a:rPr>
              <a:t>Grams </a:t>
            </a:r>
            <a:r>
              <a:rPr sz="1150" spc="5" dirty="0">
                <a:latin typeface="Arial"/>
                <a:cs typeface="Arial"/>
              </a:rPr>
              <a:t>per </a:t>
            </a:r>
            <a:r>
              <a:rPr sz="1150" spc="15" dirty="0">
                <a:latin typeface="Arial"/>
                <a:cs typeface="Arial"/>
              </a:rPr>
              <a:t>cm</a:t>
            </a:r>
            <a:r>
              <a:rPr sz="1125" spc="22" baseline="29629" dirty="0">
                <a:latin typeface="Arial"/>
                <a:cs typeface="Arial"/>
              </a:rPr>
              <a:t>3 </a:t>
            </a:r>
            <a:r>
              <a:rPr sz="1150" spc="10" dirty="0">
                <a:latin typeface="Arial"/>
                <a:cs typeface="Arial"/>
              </a:rPr>
              <a:t>(=cc,</a:t>
            </a:r>
            <a:r>
              <a:rPr sz="1150" spc="-140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=ml)</a:t>
            </a:r>
            <a:endParaRPr sz="1150" dirty="0">
              <a:latin typeface="Arial"/>
              <a:cs typeface="Arial"/>
            </a:endParaRPr>
          </a:p>
          <a:p>
            <a:pPr marL="184785" indent="-147320">
              <a:lnSpc>
                <a:spcPct val="100000"/>
              </a:lnSpc>
              <a:spcBef>
                <a:spcPts val="235"/>
              </a:spcBef>
              <a:buFont typeface="Trebuchet MS"/>
              <a:buChar char="•"/>
              <a:tabLst>
                <a:tab pos="185420" algn="l"/>
              </a:tabLst>
            </a:pPr>
            <a:r>
              <a:rPr lang="el-GR" sz="2025" spc="434" baseline="2057" dirty="0">
                <a:latin typeface="Arial"/>
                <a:cs typeface="Arial"/>
              </a:rPr>
              <a:t> για καθαρό νερό </a:t>
            </a:r>
            <a:r>
              <a:rPr sz="2025" spc="-7" baseline="2057" dirty="0">
                <a:latin typeface="Arial"/>
                <a:cs typeface="Arial"/>
              </a:rPr>
              <a:t>4˚C </a:t>
            </a:r>
            <a:r>
              <a:rPr sz="2025" baseline="2057" dirty="0">
                <a:latin typeface="Arial"/>
                <a:cs typeface="Arial"/>
              </a:rPr>
              <a:t>= </a:t>
            </a:r>
            <a:r>
              <a:rPr sz="2025" spc="-7" baseline="2057" dirty="0">
                <a:latin typeface="Arial"/>
                <a:cs typeface="Arial"/>
              </a:rPr>
              <a:t>1.0 </a:t>
            </a:r>
            <a:r>
              <a:rPr sz="2025" baseline="2057" dirty="0">
                <a:latin typeface="Arial"/>
                <a:cs typeface="Arial"/>
              </a:rPr>
              <a:t>g/cm</a:t>
            </a:r>
            <a:r>
              <a:rPr sz="1350" baseline="27777" dirty="0">
                <a:latin typeface="Arial"/>
                <a:cs typeface="Arial"/>
              </a:rPr>
              <a:t>3</a:t>
            </a:r>
          </a:p>
          <a:p>
            <a:pPr marL="184785" indent="-147320">
              <a:lnSpc>
                <a:spcPct val="100000"/>
              </a:lnSpc>
              <a:spcBef>
                <a:spcPts val="190"/>
              </a:spcBef>
              <a:buFont typeface="Trebuchet MS"/>
              <a:buChar char="•"/>
              <a:tabLst>
                <a:tab pos="185420" algn="l"/>
              </a:tabLst>
            </a:pPr>
            <a:r>
              <a:rPr lang="el-GR" sz="2025" baseline="2057" dirty="0">
                <a:latin typeface="Arial"/>
                <a:cs typeface="Arial"/>
              </a:rPr>
              <a:t>Άλατα κάνουν το θαλάσσιο νερό πιο πυκνό</a:t>
            </a:r>
            <a:endParaRPr sz="2025" baseline="2057" dirty="0">
              <a:latin typeface="Arial"/>
              <a:cs typeface="Arial"/>
            </a:endParaRPr>
          </a:p>
          <a:p>
            <a:pPr marL="344805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45440" algn="l"/>
              </a:tabLst>
            </a:pPr>
            <a:r>
              <a:rPr lang="el-GR" sz="1150" spc="10" dirty="0" err="1">
                <a:latin typeface="Arial"/>
                <a:cs typeface="Arial"/>
              </a:rPr>
              <a:t>Αλατότητα</a:t>
            </a:r>
            <a:r>
              <a:rPr sz="1150" spc="10" dirty="0">
                <a:latin typeface="Arial"/>
                <a:cs typeface="Arial"/>
              </a:rPr>
              <a:t> = grams salts </a:t>
            </a:r>
            <a:r>
              <a:rPr sz="1150" spc="5" dirty="0">
                <a:latin typeface="Arial"/>
                <a:cs typeface="Arial"/>
              </a:rPr>
              <a:t>per </a:t>
            </a:r>
            <a:r>
              <a:rPr sz="1150" spc="10" dirty="0">
                <a:latin typeface="Arial"/>
                <a:cs typeface="Arial"/>
              </a:rPr>
              <a:t>kilogram</a:t>
            </a:r>
            <a:r>
              <a:rPr sz="1150" spc="-30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water</a:t>
            </a:r>
            <a:endParaRPr sz="1150" dirty="0">
              <a:latin typeface="Arial"/>
              <a:cs typeface="Arial"/>
            </a:endParaRPr>
          </a:p>
          <a:p>
            <a:pPr marL="427990">
              <a:lnSpc>
                <a:spcPct val="100000"/>
              </a:lnSpc>
              <a:spcBef>
                <a:spcPts val="250"/>
              </a:spcBef>
            </a:pPr>
            <a:r>
              <a:rPr sz="1000" spc="30" dirty="0">
                <a:latin typeface="Trebuchet MS"/>
                <a:cs typeface="Trebuchet MS"/>
              </a:rPr>
              <a:t> </a:t>
            </a:r>
            <a:r>
              <a:rPr sz="1500" spc="-7" baseline="2777" dirty="0">
                <a:latin typeface="Arial"/>
                <a:cs typeface="Arial"/>
              </a:rPr>
              <a:t>= </a:t>
            </a:r>
            <a:r>
              <a:rPr sz="1500" spc="-15" baseline="2777" dirty="0">
                <a:latin typeface="Arial"/>
                <a:cs typeface="Arial"/>
              </a:rPr>
              <a:t>parts per </a:t>
            </a:r>
            <a:r>
              <a:rPr sz="1500" spc="-7" baseline="2777" dirty="0">
                <a:latin typeface="Arial"/>
                <a:cs typeface="Arial"/>
              </a:rPr>
              <a:t>thousand or</a:t>
            </a:r>
            <a:r>
              <a:rPr sz="1500" spc="-195" baseline="2777" dirty="0">
                <a:latin typeface="Arial"/>
                <a:cs typeface="Arial"/>
              </a:rPr>
              <a:t> </a:t>
            </a:r>
            <a:r>
              <a:rPr sz="1500" baseline="2777" dirty="0">
                <a:latin typeface="Arial"/>
                <a:cs typeface="Arial"/>
              </a:rPr>
              <a:t>%</a:t>
            </a:r>
            <a:r>
              <a:rPr sz="975" b="1" baseline="4273" dirty="0">
                <a:latin typeface="Arial"/>
                <a:cs typeface="Arial"/>
              </a:rPr>
              <a:t>o</a:t>
            </a:r>
            <a:endParaRPr sz="975" baseline="4273" dirty="0">
              <a:latin typeface="Arial"/>
              <a:cs typeface="Arial"/>
            </a:endParaRPr>
          </a:p>
          <a:p>
            <a:pPr marL="525145" lvl="2" indent="-97790">
              <a:lnSpc>
                <a:spcPct val="100000"/>
              </a:lnSpc>
              <a:spcBef>
                <a:spcPts val="204"/>
              </a:spcBef>
              <a:buFont typeface="Trebuchet MS"/>
              <a:buChar char="•"/>
              <a:tabLst>
                <a:tab pos="525780" algn="l"/>
              </a:tabLst>
            </a:pPr>
            <a:r>
              <a:rPr sz="1500" spc="-7" baseline="2777" dirty="0">
                <a:latin typeface="Arial"/>
                <a:cs typeface="Arial"/>
              </a:rPr>
              <a:t>1 </a:t>
            </a:r>
            <a:r>
              <a:rPr sz="1500" spc="-15" baseline="2777" dirty="0">
                <a:latin typeface="Arial"/>
                <a:cs typeface="Arial"/>
              </a:rPr>
              <a:t>g/kg </a:t>
            </a:r>
            <a:r>
              <a:rPr sz="1500" spc="-7" baseline="2777" dirty="0">
                <a:latin typeface="Arial"/>
                <a:cs typeface="Arial"/>
              </a:rPr>
              <a:t>= </a:t>
            </a:r>
            <a:r>
              <a:rPr sz="1500" spc="-15" baseline="2777" dirty="0">
                <a:latin typeface="Arial"/>
                <a:cs typeface="Arial"/>
              </a:rPr>
              <a:t>0.1</a:t>
            </a:r>
            <a:r>
              <a:rPr sz="1500" spc="-7" baseline="2777" dirty="0">
                <a:latin typeface="Arial"/>
                <a:cs typeface="Arial"/>
              </a:rPr>
              <a:t> %</a:t>
            </a:r>
            <a:endParaRPr sz="1500" baseline="2777" dirty="0">
              <a:latin typeface="Arial"/>
              <a:cs typeface="Arial"/>
            </a:endParaRPr>
          </a:p>
          <a:p>
            <a:pPr marL="344805" lvl="1" indent="-123825">
              <a:lnSpc>
                <a:spcPct val="100000"/>
              </a:lnSpc>
              <a:spcBef>
                <a:spcPts val="190"/>
              </a:spcBef>
              <a:buFont typeface="Trebuchet MS"/>
              <a:buChar char="–"/>
              <a:tabLst>
                <a:tab pos="345440" algn="l"/>
              </a:tabLst>
            </a:pPr>
            <a:r>
              <a:rPr lang="el-GR" sz="1150" spc="10" dirty="0">
                <a:latin typeface="Arial"/>
                <a:cs typeface="Arial"/>
              </a:rPr>
              <a:t>Στα</a:t>
            </a:r>
            <a:r>
              <a:rPr sz="1150" spc="10" dirty="0">
                <a:latin typeface="Arial"/>
                <a:cs typeface="Arial"/>
              </a:rPr>
              <a:t> 35 </a:t>
            </a:r>
            <a:r>
              <a:rPr sz="1150" spc="5" dirty="0">
                <a:latin typeface="Arial"/>
                <a:cs typeface="Arial"/>
              </a:rPr>
              <a:t>g/kg </a:t>
            </a:r>
            <a:r>
              <a:rPr lang="el-GR" sz="1150" spc="10" dirty="0">
                <a:latin typeface="Arial"/>
                <a:cs typeface="Arial"/>
              </a:rPr>
              <a:t>θαλάσσιου νερού</a:t>
            </a:r>
            <a:r>
              <a:rPr sz="1150" spc="10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(4˚C) </a:t>
            </a:r>
            <a:r>
              <a:rPr lang="el-GR" sz="1150" spc="5" dirty="0">
                <a:latin typeface="Arial"/>
                <a:cs typeface="Arial"/>
              </a:rPr>
              <a:t>η πυκνότητα</a:t>
            </a:r>
            <a:r>
              <a:rPr sz="1150" spc="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=</a:t>
            </a:r>
            <a:r>
              <a:rPr sz="1150" spc="-15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1.028</a:t>
            </a:r>
            <a:endParaRPr sz="1150" dirty="0">
              <a:latin typeface="Arial"/>
              <a:cs typeface="Arial"/>
            </a:endParaRPr>
          </a:p>
          <a:p>
            <a:pPr marL="184785" indent="-147320">
              <a:lnSpc>
                <a:spcPct val="100000"/>
              </a:lnSpc>
              <a:spcBef>
                <a:spcPts val="235"/>
              </a:spcBef>
              <a:buFont typeface="Trebuchet MS"/>
              <a:buChar char="•"/>
              <a:tabLst>
                <a:tab pos="185420" algn="l"/>
              </a:tabLst>
            </a:pPr>
            <a:r>
              <a:rPr lang="el-GR" sz="2025" spc="-30" baseline="2057" dirty="0">
                <a:latin typeface="Arial"/>
                <a:cs typeface="Arial"/>
              </a:rPr>
              <a:t>Η Θερμοκρασία επηρεάζει την πυκνότητα</a:t>
            </a:r>
            <a:endParaRPr sz="2025" baseline="2057" dirty="0">
              <a:latin typeface="Arial"/>
              <a:cs typeface="Arial"/>
            </a:endParaRPr>
          </a:p>
          <a:p>
            <a:pPr marL="344805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45440" algn="l"/>
              </a:tabLst>
            </a:pPr>
            <a:r>
              <a:rPr lang="el-GR" sz="1150" dirty="0">
                <a:latin typeface="Arial"/>
                <a:cs typeface="Arial"/>
              </a:rPr>
              <a:t>Ζεστό νερό διαστέλλεται, μείωση πυκνότητας</a:t>
            </a:r>
            <a:endParaRPr sz="1150" dirty="0">
              <a:latin typeface="Arial"/>
              <a:cs typeface="Arial"/>
            </a:endParaRPr>
          </a:p>
          <a:p>
            <a:pPr marL="122555">
              <a:lnSpc>
                <a:spcPct val="100000"/>
              </a:lnSpc>
              <a:spcBef>
                <a:spcPts val="250"/>
              </a:spcBef>
            </a:pPr>
            <a:r>
              <a:rPr sz="825" spc="-7" baseline="-15151" dirty="0">
                <a:latin typeface="Times New Roman"/>
                <a:cs typeface="Times New Roman"/>
              </a:rPr>
              <a:t>1 </a:t>
            </a: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lang="el-GR" sz="1150" spc="5" dirty="0">
                <a:latin typeface="Arial"/>
                <a:cs typeface="Arial"/>
              </a:rPr>
              <a:t>Ψυχρό νερό συστέλλεται, αύξηση πυκνότητας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2503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759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682174" y="783359"/>
            <a:ext cx="2122366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 dirty="0">
                <a:latin typeface="Arial"/>
                <a:cs typeface="Arial"/>
              </a:rPr>
              <a:t>T-S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lang="el-GR" sz="1900" spc="-10" dirty="0">
                <a:latin typeface="Arial"/>
                <a:cs typeface="Arial"/>
              </a:rPr>
              <a:t>Διαγράμματα</a:t>
            </a:r>
            <a:endParaRPr sz="1900" dirty="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852349" y="1549431"/>
            <a:ext cx="2564130" cy="1894205"/>
            <a:chOff x="6852349" y="1549431"/>
            <a:chExt cx="2564130" cy="1894205"/>
          </a:xfrm>
        </p:grpSpPr>
        <p:sp>
          <p:nvSpPr>
            <p:cNvPr id="19" name="object 19"/>
            <p:cNvSpPr/>
            <p:nvPr/>
          </p:nvSpPr>
          <p:spPr>
            <a:xfrm>
              <a:off x="7511895" y="1549431"/>
              <a:ext cx="1904351" cy="18941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645655" y="2720387"/>
              <a:ext cx="241078" cy="1722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714539" y="2789271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335696" y="2995911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507900" y="2995911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301260" y="3030347"/>
              <a:ext cx="241079" cy="10331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307000" y="3006673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352198" y="2972231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370138" y="2927027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404580" y="2892591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439016" y="2858149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498569" y="2820837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541620" y="2788549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568169" y="2745504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611219" y="2713216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648525" y="2681644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680813" y="2644332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713101" y="2628552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740366" y="2602003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771938" y="2586217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793464" y="2564692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814989" y="2543166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847271" y="2527380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868797" y="2522357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729603" y="2345136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994171" y="2999496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516509" y="2436262"/>
              <a:ext cx="492921" cy="27982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169238" y="2827294"/>
              <a:ext cx="233186" cy="33937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861239" y="1977583"/>
              <a:ext cx="1134110" cy="339725"/>
            </a:xfrm>
            <a:custGeom>
              <a:avLst/>
              <a:gdLst/>
              <a:ahLst/>
              <a:cxnLst/>
              <a:rect l="l" t="t" r="r" b="b"/>
              <a:pathLst>
                <a:path w="1134109" h="339725">
                  <a:moveTo>
                    <a:pt x="0" y="339571"/>
                  </a:moveTo>
                  <a:lnTo>
                    <a:pt x="1133738" y="0"/>
                  </a:lnTo>
                </a:path>
              </a:pathLst>
            </a:custGeom>
            <a:ln w="172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965963" y="1946724"/>
              <a:ext cx="83820" cy="73025"/>
            </a:xfrm>
            <a:custGeom>
              <a:avLst/>
              <a:gdLst/>
              <a:ahLst/>
              <a:cxnLst/>
              <a:rect l="l" t="t" r="r" b="b"/>
              <a:pathLst>
                <a:path w="83820" h="73025">
                  <a:moveTo>
                    <a:pt x="0" y="0"/>
                  </a:moveTo>
                  <a:lnTo>
                    <a:pt x="29016" y="30856"/>
                  </a:lnTo>
                  <a:lnTo>
                    <a:pt x="21740" y="72585"/>
                  </a:lnTo>
                  <a:lnTo>
                    <a:pt x="83453" y="14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146956" y="1968360"/>
              <a:ext cx="855980" cy="941705"/>
            </a:xfrm>
            <a:custGeom>
              <a:avLst/>
              <a:gdLst/>
              <a:ahLst/>
              <a:cxnLst/>
              <a:rect l="l" t="t" r="r" b="b"/>
              <a:pathLst>
                <a:path w="855979" h="941705">
                  <a:moveTo>
                    <a:pt x="81584" y="0"/>
                  </a:moveTo>
                  <a:lnTo>
                    <a:pt x="0" y="73453"/>
                  </a:lnTo>
                  <a:lnTo>
                    <a:pt x="611047" y="752091"/>
                  </a:lnTo>
                  <a:lnTo>
                    <a:pt x="570260" y="788815"/>
                  </a:lnTo>
                  <a:lnTo>
                    <a:pt x="855522" y="941571"/>
                  </a:lnTo>
                  <a:lnTo>
                    <a:pt x="748382" y="678633"/>
                  </a:lnTo>
                  <a:lnTo>
                    <a:pt x="692632" y="678633"/>
                  </a:lnTo>
                  <a:lnTo>
                    <a:pt x="81584" y="0"/>
                  </a:lnTo>
                  <a:close/>
                </a:path>
                <a:path w="855979" h="941705">
                  <a:moveTo>
                    <a:pt x="733418" y="641909"/>
                  </a:moveTo>
                  <a:lnTo>
                    <a:pt x="692632" y="678633"/>
                  </a:lnTo>
                  <a:lnTo>
                    <a:pt x="748382" y="678633"/>
                  </a:lnTo>
                  <a:lnTo>
                    <a:pt x="733418" y="641909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146956" y="1968359"/>
              <a:ext cx="855980" cy="941705"/>
            </a:xfrm>
            <a:custGeom>
              <a:avLst/>
              <a:gdLst/>
              <a:ahLst/>
              <a:cxnLst/>
              <a:rect l="l" t="t" r="r" b="b"/>
              <a:pathLst>
                <a:path w="855979" h="941705">
                  <a:moveTo>
                    <a:pt x="611049" y="752087"/>
                  </a:moveTo>
                  <a:lnTo>
                    <a:pt x="570261" y="788817"/>
                  </a:lnTo>
                  <a:lnTo>
                    <a:pt x="855521" y="941575"/>
                  </a:lnTo>
                  <a:lnTo>
                    <a:pt x="733420" y="641908"/>
                  </a:lnTo>
                  <a:lnTo>
                    <a:pt x="692632" y="678632"/>
                  </a:lnTo>
                  <a:lnTo>
                    <a:pt x="81582" y="0"/>
                  </a:lnTo>
                  <a:lnTo>
                    <a:pt x="0" y="73454"/>
                  </a:lnTo>
                  <a:lnTo>
                    <a:pt x="611049" y="752087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5487543" y="1142178"/>
            <a:ext cx="2606675" cy="2278188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05"/>
              </a:spcBef>
              <a:tabLst>
                <a:tab pos="160020" algn="l"/>
              </a:tabLst>
            </a:pPr>
            <a:r>
              <a:rPr lang="el-GR" sz="2025" spc="-7" baseline="2057" dirty="0">
                <a:latin typeface="Arial"/>
                <a:cs typeface="Arial"/>
              </a:rPr>
              <a:t>Η πυκνότητα καθορίζεται από </a:t>
            </a:r>
            <a:r>
              <a:rPr sz="2025" baseline="2057" dirty="0">
                <a:latin typeface="Arial"/>
                <a:cs typeface="Arial"/>
              </a:rPr>
              <a:t>T&amp;S</a:t>
            </a:r>
          </a:p>
          <a:p>
            <a:pPr marL="97155">
              <a:spcBef>
                <a:spcPts val="610"/>
              </a:spcBef>
            </a:pPr>
            <a:r>
              <a:rPr kumimoji="0" lang="el-GR" altLang="el-G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Χρησιμοποιεί έναν σύνθετο τύπο </a:t>
            </a:r>
          </a:p>
          <a:p>
            <a:pPr marL="97155">
              <a:spcBef>
                <a:spcPts val="610"/>
              </a:spcBef>
            </a:pPr>
            <a:r>
              <a:rPr kumimoji="0" lang="el-GR" altLang="el-G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Τα αποτελέσματα εκτυπώνονται σε πίνακες </a:t>
            </a:r>
          </a:p>
          <a:p>
            <a:pPr marL="97155">
              <a:spcBef>
                <a:spcPts val="610"/>
              </a:spcBef>
            </a:pPr>
            <a:r>
              <a:rPr kumimoji="0" lang="el-GR" altLang="el-G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Ευκολότερο στη χρήση είναι ένα διάγραμμα T-S </a:t>
            </a:r>
          </a:p>
          <a:p>
            <a:pPr marL="97155">
              <a:spcBef>
                <a:spcPts val="610"/>
              </a:spcBef>
            </a:pPr>
            <a:r>
              <a:rPr kumimoji="0" lang="el-GR" altLang="el-G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Ισοπυκνείς</a:t>
            </a:r>
            <a:r>
              <a:rPr kumimoji="0" lang="el-GR" altLang="el-G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γραμμές σταθερής πυκνότητας. Η πυκνότητα αυξάνεται από πάνω αριστερά κάτω δεξιά </a:t>
            </a:r>
          </a:p>
          <a:p>
            <a:pPr marL="97155">
              <a:lnSpc>
                <a:spcPct val="100000"/>
              </a:lnSpc>
              <a:spcBef>
                <a:spcPts val="610"/>
              </a:spcBef>
            </a:pPr>
            <a:endParaRPr sz="550" dirty="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 rot="2880000">
            <a:off x="8377353" y="2432889"/>
            <a:ext cx="465134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85"/>
              </a:lnSpc>
            </a:pPr>
            <a:r>
              <a:rPr sz="700" b="1" i="1" spc="45" dirty="0">
                <a:latin typeface="Times New Roman"/>
                <a:cs typeface="Times New Roman"/>
              </a:rPr>
              <a:t>Mo</a:t>
            </a:r>
            <a:r>
              <a:rPr sz="700" b="1" i="1" spc="5" dirty="0">
                <a:latin typeface="Times New Roman"/>
                <a:cs typeface="Times New Roman"/>
              </a:rPr>
              <a:t>r</a:t>
            </a:r>
            <a:r>
              <a:rPr sz="700" b="1" i="1" spc="10" dirty="0">
                <a:latin typeface="Times New Roman"/>
                <a:cs typeface="Times New Roman"/>
              </a:rPr>
              <a:t>e</a:t>
            </a:r>
            <a:r>
              <a:rPr sz="700" b="1" i="1" dirty="0">
                <a:latin typeface="Times New Roman"/>
                <a:cs typeface="Times New Roman"/>
              </a:rPr>
              <a:t> </a:t>
            </a:r>
            <a:r>
              <a:rPr sz="700" b="1" i="1" spc="10" dirty="0">
                <a:latin typeface="Times New Roman"/>
                <a:cs typeface="Times New Roman"/>
              </a:rPr>
              <a:t>dense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363104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753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944199" y="4440959"/>
            <a:ext cx="2103995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 dirty="0">
                <a:latin typeface="Arial"/>
                <a:cs typeface="Arial"/>
              </a:rPr>
              <a:t>T-S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lang="el-GR" sz="1900" spc="-10" dirty="0">
                <a:latin typeface="Arial"/>
                <a:cs typeface="Arial"/>
              </a:rPr>
              <a:t>Διαγράμματα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35561" y="4826755"/>
            <a:ext cx="2933632" cy="652102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sz="2025" baseline="2057" dirty="0">
                <a:latin typeface="Arial"/>
                <a:cs typeface="Arial"/>
              </a:rPr>
              <a:t>T&amp;S </a:t>
            </a:r>
            <a:r>
              <a:rPr lang="el-GR" sz="2025" spc="-7" baseline="2057" dirty="0">
                <a:latin typeface="Arial"/>
                <a:cs typeface="Arial"/>
              </a:rPr>
              <a:t>έχουν αντίθετα αποτελέσματα</a:t>
            </a:r>
            <a:endParaRPr sz="2025" baseline="2057" dirty="0">
              <a:latin typeface="Arial"/>
              <a:cs typeface="Arial"/>
            </a:endParaRPr>
          </a:p>
          <a:p>
            <a:pPr marL="196215">
              <a:lnSpc>
                <a:spcPct val="100000"/>
              </a:lnSpc>
              <a:spcBef>
                <a:spcPts val="200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lang="el-GR" sz="1150" b="1" spc="110" dirty="0">
                <a:solidFill>
                  <a:srgbClr val="FF2800"/>
                </a:solidFill>
                <a:latin typeface="Arial"/>
                <a:cs typeface="Arial"/>
              </a:rPr>
              <a:t>Αύξηση</a:t>
            </a:r>
            <a:r>
              <a:rPr sz="1150" b="1" spc="110" dirty="0">
                <a:solidFill>
                  <a:srgbClr val="FF2800"/>
                </a:solidFill>
                <a:latin typeface="Arial"/>
                <a:cs typeface="Arial"/>
              </a:rPr>
              <a:t>T</a:t>
            </a:r>
            <a:r>
              <a:rPr sz="1150" b="1" spc="-140" dirty="0">
                <a:solidFill>
                  <a:srgbClr val="FF2800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FF2800"/>
                </a:solidFill>
                <a:latin typeface="Arial"/>
                <a:cs typeface="Arial"/>
              </a:rPr>
              <a:t>=</a:t>
            </a:r>
            <a:r>
              <a:rPr lang="el-GR" sz="1150" b="1" spc="10" dirty="0">
                <a:solidFill>
                  <a:srgbClr val="FF2800"/>
                </a:solidFill>
                <a:latin typeface="Arial"/>
                <a:cs typeface="Arial"/>
              </a:rPr>
              <a:t> μείωση ρ</a:t>
            </a:r>
            <a:endParaRPr sz="1150" dirty="0">
              <a:latin typeface="Arial"/>
              <a:cs typeface="Arial"/>
            </a:endParaRPr>
          </a:p>
          <a:p>
            <a:pPr marL="196215">
              <a:lnSpc>
                <a:spcPct val="100000"/>
              </a:lnSpc>
              <a:spcBef>
                <a:spcPts val="245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lang="el-GR" sz="1150" b="1" spc="10" dirty="0">
                <a:solidFill>
                  <a:srgbClr val="0A31FF"/>
                </a:solidFill>
                <a:latin typeface="Arial"/>
                <a:cs typeface="Arial"/>
              </a:rPr>
              <a:t>Αύξηση </a:t>
            </a:r>
            <a:r>
              <a:rPr sz="1150" b="1" spc="110" dirty="0">
                <a:solidFill>
                  <a:srgbClr val="0A31FF"/>
                </a:solidFill>
                <a:latin typeface="Arial"/>
                <a:cs typeface="Arial"/>
              </a:rPr>
              <a:t>S</a:t>
            </a:r>
            <a:r>
              <a:rPr sz="1150" b="1" spc="-145" dirty="0">
                <a:solidFill>
                  <a:srgbClr val="0A31FF"/>
                </a:solidFill>
                <a:latin typeface="Arial"/>
                <a:cs typeface="Arial"/>
              </a:rPr>
              <a:t> </a:t>
            </a:r>
            <a:r>
              <a:rPr sz="1150" b="1" spc="10" dirty="0">
                <a:solidFill>
                  <a:srgbClr val="0A31FF"/>
                </a:solidFill>
                <a:latin typeface="Arial"/>
                <a:cs typeface="Arial"/>
              </a:rPr>
              <a:t>= </a:t>
            </a:r>
            <a:r>
              <a:rPr lang="el-GR" sz="1150" b="1" spc="145" dirty="0">
                <a:solidFill>
                  <a:srgbClr val="0A31FF"/>
                </a:solidFill>
                <a:latin typeface="Arial"/>
                <a:cs typeface="Arial"/>
              </a:rPr>
              <a:t>αύξηση ρ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83903" y="5667204"/>
            <a:ext cx="1805004" cy="436017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lang="el-GR" sz="1150" b="1" spc="25" dirty="0">
                <a:solidFill>
                  <a:srgbClr val="008F00"/>
                </a:solidFill>
                <a:latin typeface="Arial"/>
                <a:cs typeface="Arial"/>
              </a:rPr>
              <a:t>Μείωση </a:t>
            </a:r>
            <a:r>
              <a:rPr sz="1150" b="1" spc="25" dirty="0">
                <a:solidFill>
                  <a:srgbClr val="008F00"/>
                </a:solidFill>
                <a:latin typeface="Arial"/>
                <a:cs typeface="Arial"/>
              </a:rPr>
              <a:t>S </a:t>
            </a:r>
            <a:r>
              <a:rPr sz="1150" b="1" spc="10" dirty="0">
                <a:solidFill>
                  <a:srgbClr val="008F00"/>
                </a:solidFill>
                <a:latin typeface="Arial"/>
                <a:cs typeface="Arial"/>
              </a:rPr>
              <a:t>=</a:t>
            </a:r>
            <a:r>
              <a:rPr sz="1150" b="1" spc="-170" dirty="0">
                <a:solidFill>
                  <a:srgbClr val="008F00"/>
                </a:solidFill>
                <a:latin typeface="Arial"/>
                <a:cs typeface="Arial"/>
              </a:rPr>
              <a:t> </a:t>
            </a:r>
            <a:r>
              <a:rPr lang="el-GR" sz="1150" b="1" spc="60" dirty="0">
                <a:solidFill>
                  <a:srgbClr val="008F00"/>
                </a:solidFill>
                <a:latin typeface="Arial"/>
                <a:cs typeface="Arial"/>
              </a:rPr>
              <a:t>μείωση ρ</a:t>
            </a:r>
            <a:endParaRPr sz="11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lang="el-GR" sz="1150" b="1" spc="10" dirty="0">
                <a:solidFill>
                  <a:srgbClr val="531A93"/>
                </a:solidFill>
                <a:latin typeface="Arial"/>
                <a:cs typeface="Arial"/>
              </a:rPr>
              <a:t>Μείωση </a:t>
            </a:r>
            <a:r>
              <a:rPr sz="1150" b="1" spc="25" dirty="0">
                <a:solidFill>
                  <a:srgbClr val="531A93"/>
                </a:solidFill>
                <a:latin typeface="Arial"/>
                <a:cs typeface="Arial"/>
              </a:rPr>
              <a:t>T </a:t>
            </a:r>
            <a:r>
              <a:rPr sz="1150" b="1" spc="10" dirty="0">
                <a:solidFill>
                  <a:srgbClr val="531A93"/>
                </a:solidFill>
                <a:latin typeface="Arial"/>
                <a:cs typeface="Arial"/>
              </a:rPr>
              <a:t>=</a:t>
            </a:r>
            <a:r>
              <a:rPr sz="1150" b="1" spc="-225" dirty="0">
                <a:solidFill>
                  <a:srgbClr val="531A93"/>
                </a:solidFill>
                <a:latin typeface="Arial"/>
                <a:cs typeface="Arial"/>
              </a:rPr>
              <a:t> </a:t>
            </a:r>
            <a:r>
              <a:rPr lang="el-GR" sz="1150" b="1" spc="145" dirty="0">
                <a:solidFill>
                  <a:srgbClr val="531A93"/>
                </a:solidFill>
                <a:latin typeface="Arial"/>
                <a:cs typeface="Arial"/>
              </a:rPr>
              <a:t>αύξηση ρ</a:t>
            </a:r>
            <a:endParaRPr sz="1150" dirty="0">
              <a:latin typeface="Arial"/>
              <a:cs typeface="Arial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2700532" y="5303175"/>
            <a:ext cx="1904364" cy="1894205"/>
            <a:chOff x="2700532" y="5303175"/>
            <a:chExt cx="1904364" cy="1894205"/>
          </a:xfrm>
        </p:grpSpPr>
        <p:sp>
          <p:nvSpPr>
            <p:cNvPr id="64" name="object 64"/>
            <p:cNvSpPr/>
            <p:nvPr/>
          </p:nvSpPr>
          <p:spPr>
            <a:xfrm>
              <a:off x="2700532" y="5303175"/>
              <a:ext cx="1904351" cy="18941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834292" y="6474136"/>
              <a:ext cx="241079" cy="1721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903176" y="6543014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524333" y="6749653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696537" y="6749653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489897" y="6784095"/>
              <a:ext cx="241079" cy="10331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495637" y="6760416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540835" y="6725974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558775" y="6680775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593217" y="6646333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627653" y="6611892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687206" y="6574586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730257" y="6542298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756806" y="6499247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799856" y="6466959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837162" y="6435387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869450" y="6398081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901738" y="6382295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29003" y="6355746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960575" y="6339960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982101" y="6318434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003626" y="6296909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035908" y="6281129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057434" y="6276105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918240" y="6098884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182808" y="6753239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705146" y="6190004"/>
              <a:ext cx="492921" cy="27982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357875" y="6581041"/>
              <a:ext cx="233187" cy="33937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288281" y="6655658"/>
              <a:ext cx="1014730" cy="219710"/>
            </a:xfrm>
            <a:custGeom>
              <a:avLst/>
              <a:gdLst/>
              <a:ahLst/>
              <a:cxnLst/>
              <a:rect l="l" t="t" r="r" b="b"/>
              <a:pathLst>
                <a:path w="1014729" h="219709">
                  <a:moveTo>
                    <a:pt x="760904" y="0"/>
                  </a:moveTo>
                  <a:lnTo>
                    <a:pt x="760904" y="54890"/>
                  </a:lnTo>
                  <a:lnTo>
                    <a:pt x="0" y="54890"/>
                  </a:lnTo>
                  <a:lnTo>
                    <a:pt x="0" y="164665"/>
                  </a:lnTo>
                  <a:lnTo>
                    <a:pt x="760904" y="164665"/>
                  </a:lnTo>
                  <a:lnTo>
                    <a:pt x="760904" y="219555"/>
                  </a:lnTo>
                  <a:lnTo>
                    <a:pt x="1014541" y="109780"/>
                  </a:lnTo>
                  <a:lnTo>
                    <a:pt x="760904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288278" y="6655661"/>
              <a:ext cx="1014730" cy="219710"/>
            </a:xfrm>
            <a:custGeom>
              <a:avLst/>
              <a:gdLst/>
              <a:ahLst/>
              <a:cxnLst/>
              <a:rect l="l" t="t" r="r" b="b"/>
              <a:pathLst>
                <a:path w="1014729" h="219709">
                  <a:moveTo>
                    <a:pt x="760903" y="164662"/>
                  </a:moveTo>
                  <a:lnTo>
                    <a:pt x="760903" y="219554"/>
                  </a:lnTo>
                  <a:lnTo>
                    <a:pt x="1014542" y="109777"/>
                  </a:lnTo>
                  <a:lnTo>
                    <a:pt x="760903" y="0"/>
                  </a:lnTo>
                  <a:lnTo>
                    <a:pt x="760903" y="54891"/>
                  </a:lnTo>
                  <a:lnTo>
                    <a:pt x="0" y="54891"/>
                  </a:lnTo>
                  <a:lnTo>
                    <a:pt x="0" y="164662"/>
                  </a:lnTo>
                  <a:lnTo>
                    <a:pt x="760903" y="164662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084512" y="5476096"/>
              <a:ext cx="218440" cy="987425"/>
            </a:xfrm>
            <a:custGeom>
              <a:avLst/>
              <a:gdLst/>
              <a:ahLst/>
              <a:cxnLst/>
              <a:rect l="l" t="t" r="r" b="b"/>
              <a:pathLst>
                <a:path w="218439" h="987425">
                  <a:moveTo>
                    <a:pt x="163588" y="246814"/>
                  </a:moveTo>
                  <a:lnTo>
                    <a:pt x="54529" y="246814"/>
                  </a:lnTo>
                  <a:lnTo>
                    <a:pt x="54529" y="987276"/>
                  </a:lnTo>
                  <a:lnTo>
                    <a:pt x="163588" y="987276"/>
                  </a:lnTo>
                  <a:lnTo>
                    <a:pt x="163588" y="246814"/>
                  </a:lnTo>
                  <a:close/>
                </a:path>
                <a:path w="218439" h="987425">
                  <a:moveTo>
                    <a:pt x="109059" y="0"/>
                  </a:moveTo>
                  <a:lnTo>
                    <a:pt x="0" y="246814"/>
                  </a:lnTo>
                  <a:lnTo>
                    <a:pt x="218118" y="246814"/>
                  </a:lnTo>
                  <a:lnTo>
                    <a:pt x="109059" y="0"/>
                  </a:lnTo>
                  <a:close/>
                </a:path>
              </a:pathLst>
            </a:custGeom>
            <a:solidFill>
              <a:srgbClr val="FF2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084509" y="5476094"/>
              <a:ext cx="218440" cy="987425"/>
            </a:xfrm>
            <a:custGeom>
              <a:avLst/>
              <a:gdLst/>
              <a:ahLst/>
              <a:cxnLst/>
              <a:rect l="l" t="t" r="r" b="b"/>
              <a:pathLst>
                <a:path w="218439" h="987425">
                  <a:moveTo>
                    <a:pt x="0" y="246819"/>
                  </a:moveTo>
                  <a:lnTo>
                    <a:pt x="54529" y="246819"/>
                  </a:lnTo>
                  <a:lnTo>
                    <a:pt x="54529" y="987277"/>
                  </a:lnTo>
                  <a:lnTo>
                    <a:pt x="163589" y="987277"/>
                  </a:lnTo>
                  <a:lnTo>
                    <a:pt x="163589" y="246819"/>
                  </a:lnTo>
                  <a:lnTo>
                    <a:pt x="218119" y="246819"/>
                  </a:lnTo>
                  <a:lnTo>
                    <a:pt x="109059" y="0"/>
                  </a:lnTo>
                  <a:lnTo>
                    <a:pt x="0" y="2468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933160" y="7056957"/>
            <a:ext cx="6032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3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561048" y="4165205"/>
            <a:ext cx="4135754" cy="3100070"/>
            <a:chOff x="561048" y="4165205"/>
            <a:chExt cx="4135754" cy="3100070"/>
          </a:xfrm>
        </p:grpSpPr>
        <p:sp>
          <p:nvSpPr>
            <p:cNvPr id="98" name="object 98"/>
            <p:cNvSpPr/>
            <p:nvPr/>
          </p:nvSpPr>
          <p:spPr>
            <a:xfrm>
              <a:off x="3237337" y="6484177"/>
              <a:ext cx="1045210" cy="218440"/>
            </a:xfrm>
            <a:custGeom>
              <a:avLst/>
              <a:gdLst/>
              <a:ahLst/>
              <a:cxnLst/>
              <a:rect l="l" t="t" r="r" b="b"/>
              <a:pathLst>
                <a:path w="1045210" h="218440">
                  <a:moveTo>
                    <a:pt x="261168" y="0"/>
                  </a:moveTo>
                  <a:lnTo>
                    <a:pt x="0" y="109059"/>
                  </a:lnTo>
                  <a:lnTo>
                    <a:pt x="261168" y="218123"/>
                  </a:lnTo>
                  <a:lnTo>
                    <a:pt x="261168" y="163594"/>
                  </a:lnTo>
                  <a:lnTo>
                    <a:pt x="1044675" y="163594"/>
                  </a:lnTo>
                  <a:lnTo>
                    <a:pt x="1044675" y="54529"/>
                  </a:lnTo>
                  <a:lnTo>
                    <a:pt x="261168" y="54529"/>
                  </a:lnTo>
                  <a:lnTo>
                    <a:pt x="261168" y="0"/>
                  </a:lnTo>
                  <a:close/>
                </a:path>
              </a:pathLst>
            </a:custGeom>
            <a:solidFill>
              <a:srgbClr val="008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3237336" y="6484179"/>
              <a:ext cx="1045210" cy="218440"/>
            </a:xfrm>
            <a:custGeom>
              <a:avLst/>
              <a:gdLst/>
              <a:ahLst/>
              <a:cxnLst/>
              <a:rect l="l" t="t" r="r" b="b"/>
              <a:pathLst>
                <a:path w="1045210" h="218440">
                  <a:moveTo>
                    <a:pt x="261169" y="163589"/>
                  </a:moveTo>
                  <a:lnTo>
                    <a:pt x="261169" y="218119"/>
                  </a:lnTo>
                  <a:lnTo>
                    <a:pt x="0" y="109059"/>
                  </a:lnTo>
                  <a:lnTo>
                    <a:pt x="261169" y="0"/>
                  </a:lnTo>
                  <a:lnTo>
                    <a:pt x="261169" y="54529"/>
                  </a:lnTo>
                  <a:lnTo>
                    <a:pt x="1044677" y="54529"/>
                  </a:lnTo>
                  <a:lnTo>
                    <a:pt x="1044677" y="163589"/>
                  </a:lnTo>
                  <a:lnTo>
                    <a:pt x="261169" y="16358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3290429" y="5566500"/>
              <a:ext cx="219710" cy="905510"/>
            </a:xfrm>
            <a:custGeom>
              <a:avLst/>
              <a:gdLst/>
              <a:ahLst/>
              <a:cxnLst/>
              <a:rect l="l" t="t" r="r" b="b"/>
              <a:pathLst>
                <a:path w="219710" h="905510">
                  <a:moveTo>
                    <a:pt x="219555" y="679110"/>
                  </a:moveTo>
                  <a:lnTo>
                    <a:pt x="0" y="679110"/>
                  </a:lnTo>
                  <a:lnTo>
                    <a:pt x="109780" y="905482"/>
                  </a:lnTo>
                  <a:lnTo>
                    <a:pt x="219555" y="679110"/>
                  </a:lnTo>
                  <a:close/>
                </a:path>
                <a:path w="219710" h="905510">
                  <a:moveTo>
                    <a:pt x="164665" y="0"/>
                  </a:moveTo>
                  <a:lnTo>
                    <a:pt x="54890" y="0"/>
                  </a:lnTo>
                  <a:lnTo>
                    <a:pt x="54890" y="679110"/>
                  </a:lnTo>
                  <a:lnTo>
                    <a:pt x="164665" y="679110"/>
                  </a:lnTo>
                  <a:lnTo>
                    <a:pt x="164665" y="0"/>
                  </a:lnTo>
                  <a:close/>
                </a:path>
              </a:pathLst>
            </a:custGeom>
            <a:solidFill>
              <a:srgbClr val="531A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290431" y="5566499"/>
              <a:ext cx="219710" cy="905510"/>
            </a:xfrm>
            <a:custGeom>
              <a:avLst/>
              <a:gdLst/>
              <a:ahLst/>
              <a:cxnLst/>
              <a:rect l="l" t="t" r="r" b="b"/>
              <a:pathLst>
                <a:path w="219710" h="905510">
                  <a:moveTo>
                    <a:pt x="0" y="679114"/>
                  </a:moveTo>
                  <a:lnTo>
                    <a:pt x="54885" y="679114"/>
                  </a:lnTo>
                  <a:lnTo>
                    <a:pt x="54885" y="0"/>
                  </a:lnTo>
                  <a:lnTo>
                    <a:pt x="164668" y="0"/>
                  </a:lnTo>
                  <a:lnTo>
                    <a:pt x="164668" y="679114"/>
                  </a:lnTo>
                  <a:lnTo>
                    <a:pt x="219554" y="679114"/>
                  </a:lnTo>
                  <a:lnTo>
                    <a:pt x="109777" y="905482"/>
                  </a:lnTo>
                  <a:lnTo>
                    <a:pt x="0" y="679114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62504" y="4166661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/>
          <p:nvPr/>
        </p:nvSpPr>
        <p:spPr>
          <a:xfrm>
            <a:off x="56759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5682174" y="4440959"/>
            <a:ext cx="2122366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 dirty="0">
                <a:latin typeface="Arial"/>
                <a:cs typeface="Arial"/>
              </a:rPr>
              <a:t>T-S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lang="el-GR" sz="1900" spc="-10" dirty="0">
                <a:latin typeface="Arial"/>
                <a:cs typeface="Arial"/>
              </a:rPr>
              <a:t>Διαγράμματα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5648883" y="4832642"/>
            <a:ext cx="3493135" cy="1754968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>
                <a:latin typeface="Arial"/>
                <a:cs typeface="Arial"/>
              </a:rPr>
              <a:t>Πολλοί συνδυασμοί </a:t>
            </a:r>
            <a:r>
              <a:rPr sz="2025" baseline="2057" dirty="0">
                <a:latin typeface="Arial"/>
                <a:cs typeface="Arial"/>
              </a:rPr>
              <a:t>T&amp;S </a:t>
            </a:r>
            <a:r>
              <a:rPr lang="el-GR" sz="2025" spc="-7" baseline="2057" dirty="0">
                <a:latin typeface="Arial"/>
                <a:cs typeface="Arial"/>
              </a:rPr>
              <a:t>δίνουν ίδιο αποτέλεσμα</a:t>
            </a:r>
            <a:endParaRPr sz="2025" baseline="2057" dirty="0">
              <a:latin typeface="Arial"/>
              <a:cs typeface="Arial"/>
            </a:endParaRPr>
          </a:p>
          <a:p>
            <a:pPr marL="196215">
              <a:lnSpc>
                <a:spcPts val="1380"/>
              </a:lnSpc>
              <a:spcBef>
                <a:spcPts val="200"/>
              </a:spcBef>
            </a:pPr>
            <a:r>
              <a:rPr sz="1150" spc="165" dirty="0">
                <a:latin typeface="Trebuchet MS"/>
                <a:cs typeface="Trebuchet MS"/>
              </a:rPr>
              <a:t>–</a:t>
            </a:r>
            <a:r>
              <a:rPr sz="1150" spc="30" dirty="0">
                <a:latin typeface="Trebuchet MS"/>
                <a:cs typeface="Trebuchet MS"/>
              </a:rPr>
              <a:t> </a:t>
            </a:r>
            <a:r>
              <a:rPr sz="1150" spc="45" dirty="0">
                <a:latin typeface="Arial"/>
                <a:cs typeface="Arial"/>
              </a:rPr>
              <a:t>"=1.025</a:t>
            </a:r>
            <a:endParaRPr sz="1150" dirty="0">
              <a:latin typeface="Arial"/>
              <a:cs typeface="Arial"/>
            </a:endParaRPr>
          </a:p>
          <a:p>
            <a:pPr marL="319405" marR="2259965">
              <a:lnSpc>
                <a:spcPts val="1400"/>
              </a:lnSpc>
              <a:spcBef>
                <a:spcPts val="30"/>
              </a:spcBef>
            </a:pPr>
            <a:r>
              <a:rPr sz="1150" spc="10" dirty="0">
                <a:latin typeface="Arial"/>
                <a:cs typeface="Arial"/>
              </a:rPr>
              <a:t>T=18, S=35  T=15,</a:t>
            </a:r>
            <a:r>
              <a:rPr sz="1150" spc="-5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S=33.9  T=10,</a:t>
            </a:r>
            <a:r>
              <a:rPr sz="1150" spc="-5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S=32.5</a:t>
            </a:r>
            <a:endParaRPr sz="1150" dirty="0">
              <a:latin typeface="Arial"/>
              <a:cs typeface="Arial"/>
            </a:endParaRPr>
          </a:p>
          <a:p>
            <a:pPr marL="319405" marR="2080895" indent="-123825">
              <a:lnSpc>
                <a:spcPct val="100000"/>
              </a:lnSpc>
              <a:spcBef>
                <a:spcPts val="220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lang="el-GR" sz="1150" spc="10" dirty="0">
                <a:latin typeface="Arial"/>
                <a:cs typeface="Arial"/>
              </a:rPr>
              <a:t>Αλλαγές στα </a:t>
            </a:r>
            <a:r>
              <a:rPr sz="1150" spc="15" dirty="0">
                <a:latin typeface="Arial"/>
                <a:cs typeface="Arial"/>
              </a:rPr>
              <a:t>T&amp;S  </a:t>
            </a:r>
            <a:r>
              <a:rPr lang="el-GR" sz="1150" spc="10" dirty="0" err="1">
                <a:latin typeface="Arial"/>
                <a:cs typeface="Arial"/>
              </a:rPr>
              <a:t>αλληλο-εξουδετερώνται</a:t>
            </a:r>
            <a:endParaRPr sz="1150" dirty="0">
              <a:latin typeface="Arial"/>
              <a:cs typeface="Arial"/>
            </a:endParaRPr>
          </a:p>
        </p:txBody>
      </p:sp>
      <p:grpSp>
        <p:nvGrpSpPr>
          <p:cNvPr id="111" name="object 111"/>
          <p:cNvGrpSpPr/>
          <p:nvPr/>
        </p:nvGrpSpPr>
        <p:grpSpPr>
          <a:xfrm>
            <a:off x="6777000" y="5303175"/>
            <a:ext cx="2628900" cy="1894205"/>
            <a:chOff x="6777000" y="5303175"/>
            <a:chExt cx="2628900" cy="1894205"/>
          </a:xfrm>
        </p:grpSpPr>
        <p:sp>
          <p:nvSpPr>
            <p:cNvPr id="112" name="object 112"/>
            <p:cNvSpPr/>
            <p:nvPr/>
          </p:nvSpPr>
          <p:spPr>
            <a:xfrm>
              <a:off x="7501132" y="5303175"/>
              <a:ext cx="1904351" cy="18941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34893" y="6474136"/>
              <a:ext cx="241079" cy="17219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703777" y="6543014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324934" y="6749653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497137" y="6749653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290498" y="6784095"/>
              <a:ext cx="241079" cy="10331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296237" y="6760416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341436" y="6725974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359375" y="6680775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393817" y="6646333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428253" y="6611892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487806" y="6574586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530857" y="6542298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8557406" y="6499247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8600457" y="6466959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8637763" y="6435387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8670051" y="6398081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8702339" y="6382295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8729603" y="6355746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8761176" y="6339960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8782701" y="6318434"/>
              <a:ext cx="241078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8804227" y="6296909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8836509" y="6281129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8858034" y="6276105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8718841" y="6098884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7983408" y="6753239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8505746" y="6190004"/>
              <a:ext cx="492921" cy="27982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8158475" y="6581041"/>
              <a:ext cx="233187" cy="33937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783032" y="5367752"/>
              <a:ext cx="2172970" cy="314325"/>
            </a:xfrm>
            <a:custGeom>
              <a:avLst/>
              <a:gdLst/>
              <a:ahLst/>
              <a:cxnLst/>
              <a:rect l="l" t="t" r="r" b="b"/>
              <a:pathLst>
                <a:path w="2172970" h="314325">
                  <a:moveTo>
                    <a:pt x="0" y="0"/>
                  </a:moveTo>
                  <a:lnTo>
                    <a:pt x="2172578" y="314091"/>
                  </a:lnTo>
                </a:path>
              </a:pathLst>
            </a:custGeom>
            <a:ln w="114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8938036" y="5652601"/>
              <a:ext cx="59055" cy="54610"/>
            </a:xfrm>
            <a:custGeom>
              <a:avLst/>
              <a:gdLst/>
              <a:ahLst/>
              <a:cxnLst/>
              <a:rect l="l" t="t" r="r" b="b"/>
              <a:pathLst>
                <a:path w="59054" h="54610">
                  <a:moveTo>
                    <a:pt x="7881" y="0"/>
                  </a:moveTo>
                  <a:lnTo>
                    <a:pt x="17573" y="29243"/>
                  </a:lnTo>
                  <a:lnTo>
                    <a:pt x="0" y="54541"/>
                  </a:lnTo>
                  <a:lnTo>
                    <a:pt x="58476" y="35151"/>
                  </a:lnTo>
                  <a:lnTo>
                    <a:pt x="788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2" name="object 142"/>
          <p:cNvSpPr txBox="1"/>
          <p:nvPr/>
        </p:nvSpPr>
        <p:spPr>
          <a:xfrm>
            <a:off x="5733760" y="7056957"/>
            <a:ext cx="6032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4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143" name="object 143"/>
          <p:cNvGrpSpPr/>
          <p:nvPr/>
        </p:nvGrpSpPr>
        <p:grpSpPr>
          <a:xfrm>
            <a:off x="5361648" y="4165205"/>
            <a:ext cx="4135754" cy="3100070"/>
            <a:chOff x="5361648" y="4165205"/>
            <a:chExt cx="4135754" cy="3100070"/>
          </a:xfrm>
        </p:grpSpPr>
        <p:sp>
          <p:nvSpPr>
            <p:cNvPr id="144" name="object 144"/>
            <p:cNvSpPr/>
            <p:nvPr/>
          </p:nvSpPr>
          <p:spPr>
            <a:xfrm>
              <a:off x="6903572" y="5551431"/>
              <a:ext cx="1541780" cy="278765"/>
            </a:xfrm>
            <a:custGeom>
              <a:avLst/>
              <a:gdLst/>
              <a:ahLst/>
              <a:cxnLst/>
              <a:rect l="l" t="t" r="r" b="b"/>
              <a:pathLst>
                <a:path w="1541779" h="278764">
                  <a:moveTo>
                    <a:pt x="0" y="0"/>
                  </a:moveTo>
                  <a:lnTo>
                    <a:pt x="1541409" y="278222"/>
                  </a:lnTo>
                </a:path>
              </a:pathLst>
            </a:custGeom>
            <a:ln w="114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8426536" y="5800096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9784" y="0"/>
                  </a:moveTo>
                  <a:lnTo>
                    <a:pt x="18446" y="29558"/>
                  </a:lnTo>
                  <a:lnTo>
                    <a:pt x="0" y="54226"/>
                  </a:lnTo>
                  <a:lnTo>
                    <a:pt x="59116" y="36898"/>
                  </a:lnTo>
                  <a:lnTo>
                    <a:pt x="97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6903572" y="5717891"/>
              <a:ext cx="923925" cy="334645"/>
            </a:xfrm>
            <a:custGeom>
              <a:avLst/>
              <a:gdLst/>
              <a:ahLst/>
              <a:cxnLst/>
              <a:rect l="l" t="t" r="r" b="b"/>
              <a:pathLst>
                <a:path w="923925" h="334645">
                  <a:moveTo>
                    <a:pt x="0" y="0"/>
                  </a:moveTo>
                  <a:lnTo>
                    <a:pt x="923310" y="334623"/>
                  </a:lnTo>
                </a:path>
              </a:pathLst>
            </a:custGeom>
            <a:ln w="114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7804540" y="6021916"/>
              <a:ext cx="61594" cy="52069"/>
            </a:xfrm>
            <a:custGeom>
              <a:avLst/>
              <a:gdLst/>
              <a:ahLst/>
              <a:cxnLst/>
              <a:rect l="l" t="t" r="r" b="b"/>
              <a:pathLst>
                <a:path w="61595" h="52070">
                  <a:moveTo>
                    <a:pt x="18777" y="0"/>
                  </a:moveTo>
                  <a:lnTo>
                    <a:pt x="22340" y="30600"/>
                  </a:lnTo>
                  <a:lnTo>
                    <a:pt x="0" y="51805"/>
                  </a:lnTo>
                  <a:lnTo>
                    <a:pt x="61194" y="44680"/>
                  </a:lnTo>
                  <a:lnTo>
                    <a:pt x="187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363103" y="4166661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753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81574" y="783359"/>
            <a:ext cx="1892977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spc="-40" dirty="0">
                <a:latin typeface="Arial"/>
                <a:cs typeface="Arial"/>
              </a:rPr>
              <a:t>T-S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lang="el-GR" sz="1900" spc="-10" dirty="0">
                <a:latin typeface="Arial"/>
                <a:cs typeface="Arial"/>
              </a:rPr>
              <a:t>Διαγράμματα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8282" y="1175042"/>
            <a:ext cx="2767965" cy="1683153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>
                <a:latin typeface="Arial"/>
                <a:cs typeface="Arial"/>
              </a:rPr>
              <a:t>Οι μικρές αλλαγές είναι σημαντικές</a:t>
            </a:r>
            <a:endParaRPr sz="2025" baseline="2057" dirty="0">
              <a:latin typeface="Arial"/>
              <a:cs typeface="Arial"/>
            </a:endParaRPr>
          </a:p>
          <a:p>
            <a:pPr marL="319405" marR="1419860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 err="1">
                <a:latin typeface="Arial"/>
                <a:cs typeface="Arial"/>
              </a:rPr>
              <a:t>Αλατότητα</a:t>
            </a:r>
            <a:endParaRPr lang="el-GR" sz="1150" spc="10" dirty="0">
              <a:latin typeface="Arial"/>
              <a:cs typeface="Arial"/>
            </a:endParaRPr>
          </a:p>
          <a:p>
            <a:pPr marL="319405" marR="1419860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sz="1150" spc="5" dirty="0">
                <a:latin typeface="Arial"/>
                <a:cs typeface="Arial"/>
              </a:rPr>
              <a:t>34.5 </a:t>
            </a:r>
            <a:r>
              <a:rPr sz="1150" spc="10" dirty="0">
                <a:latin typeface="Arial"/>
                <a:cs typeface="Arial"/>
              </a:rPr>
              <a:t>&lt; </a:t>
            </a:r>
            <a:r>
              <a:rPr sz="1150" spc="15" dirty="0">
                <a:latin typeface="Arial"/>
                <a:cs typeface="Arial"/>
              </a:rPr>
              <a:t>S </a:t>
            </a:r>
            <a:r>
              <a:rPr sz="1150" spc="10" dirty="0">
                <a:latin typeface="Arial"/>
                <a:cs typeface="Arial"/>
              </a:rPr>
              <a:t>&lt;</a:t>
            </a:r>
            <a:r>
              <a:rPr sz="1150" spc="-75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35.5</a:t>
            </a:r>
            <a:endParaRPr sz="1150" dirty="0">
              <a:latin typeface="Arial"/>
              <a:cs typeface="Arial"/>
            </a:endParaRPr>
          </a:p>
          <a:p>
            <a:pPr marL="319405" marR="1558290" lvl="1" indent="-123825">
              <a:lnSpc>
                <a:spcPct val="100000"/>
              </a:lnSpc>
              <a:spcBef>
                <a:spcPts val="27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Θερμοκρασία</a:t>
            </a:r>
            <a:r>
              <a:rPr sz="1150" spc="5" dirty="0">
                <a:latin typeface="Arial"/>
                <a:cs typeface="Arial"/>
              </a:rPr>
              <a:t>3˚ </a:t>
            </a:r>
            <a:r>
              <a:rPr sz="1150" spc="10" dirty="0">
                <a:latin typeface="Arial"/>
                <a:cs typeface="Arial"/>
              </a:rPr>
              <a:t>&lt; </a:t>
            </a:r>
            <a:r>
              <a:rPr sz="1150" spc="15" dirty="0">
                <a:latin typeface="Arial"/>
                <a:cs typeface="Arial"/>
              </a:rPr>
              <a:t>T </a:t>
            </a:r>
            <a:r>
              <a:rPr sz="1150" spc="10" dirty="0">
                <a:latin typeface="Arial"/>
                <a:cs typeface="Arial"/>
              </a:rPr>
              <a:t>&lt;</a:t>
            </a:r>
            <a:r>
              <a:rPr sz="1150" spc="-120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20˚C</a:t>
            </a:r>
            <a:endParaRPr sz="1150" dirty="0">
              <a:latin typeface="Arial"/>
              <a:cs typeface="Arial"/>
            </a:endParaRPr>
          </a:p>
          <a:p>
            <a:pPr marL="319405" marR="1309370" lvl="1" indent="-123825">
              <a:lnSpc>
                <a:spcPct val="100000"/>
              </a:lnSpc>
              <a:spcBef>
                <a:spcPts val="26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Πυκνότητα,</a:t>
            </a:r>
          </a:p>
          <a:p>
            <a:pPr marL="195580" marR="1309370" lvl="1">
              <a:lnSpc>
                <a:spcPct val="100000"/>
              </a:lnSpc>
              <a:spcBef>
                <a:spcPts val="265"/>
              </a:spcBef>
              <a:tabLst>
                <a:tab pos="320040" algn="l"/>
              </a:tabLst>
            </a:pPr>
            <a:r>
              <a:rPr sz="1150" spc="5" dirty="0">
                <a:latin typeface="Arial"/>
                <a:cs typeface="Arial"/>
              </a:rPr>
              <a:t>1.025 </a:t>
            </a:r>
            <a:r>
              <a:rPr sz="1150" spc="10" dirty="0">
                <a:latin typeface="Arial"/>
                <a:cs typeface="Arial"/>
              </a:rPr>
              <a:t>&lt; </a:t>
            </a:r>
            <a:r>
              <a:rPr lang="el-GR" sz="1150" spc="260" dirty="0">
                <a:latin typeface="Arial"/>
                <a:cs typeface="Arial"/>
              </a:rPr>
              <a:t>ρ</a:t>
            </a:r>
            <a:r>
              <a:rPr sz="1150" spc="-60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&lt;1.028</a:t>
            </a:r>
            <a:endParaRPr sz="1150" dirty="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710578" y="1634813"/>
            <a:ext cx="1904364" cy="1894205"/>
            <a:chOff x="2710578" y="1634813"/>
            <a:chExt cx="1904364" cy="1894205"/>
          </a:xfrm>
        </p:grpSpPr>
        <p:sp>
          <p:nvSpPr>
            <p:cNvPr id="11" name="object 11"/>
            <p:cNvSpPr/>
            <p:nvPr/>
          </p:nvSpPr>
          <p:spPr>
            <a:xfrm>
              <a:off x="2710578" y="1634813"/>
              <a:ext cx="1904351" cy="18941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44339" y="2805773"/>
              <a:ext cx="241079" cy="1721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913217" y="2874651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34380" y="3081290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06578" y="3081290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499938" y="3115732"/>
              <a:ext cx="24107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505678" y="3092053"/>
              <a:ext cx="241078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550882" y="3057611"/>
              <a:ext cx="241078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568822" y="3012413"/>
              <a:ext cx="241078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03258" y="2977971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637700" y="2943529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697253" y="2906223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740304" y="2873935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766852" y="2830884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09897" y="2798596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47209" y="2767024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79497" y="2729718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911785" y="2713932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939050" y="2687383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970616" y="2671597"/>
              <a:ext cx="241078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992142" y="2650072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013667" y="2628552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045955" y="2612766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067481" y="2607743"/>
              <a:ext cx="241078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928287" y="2430522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192849" y="3084876"/>
              <a:ext cx="24107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715192" y="2521642"/>
              <a:ext cx="492921" cy="27982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367922" y="2912680"/>
              <a:ext cx="233187" cy="33937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958421" y="1893831"/>
              <a:ext cx="595630" cy="1072515"/>
            </a:xfrm>
            <a:custGeom>
              <a:avLst/>
              <a:gdLst/>
              <a:ahLst/>
              <a:cxnLst/>
              <a:rect l="l" t="t" r="r" b="b"/>
              <a:pathLst>
                <a:path w="595629" h="1072514">
                  <a:moveTo>
                    <a:pt x="0" y="0"/>
                  </a:moveTo>
                  <a:lnTo>
                    <a:pt x="595523" y="0"/>
                  </a:lnTo>
                  <a:lnTo>
                    <a:pt x="595523" y="1071941"/>
                  </a:lnTo>
                  <a:lnTo>
                    <a:pt x="0" y="1071941"/>
                  </a:lnTo>
                  <a:lnTo>
                    <a:pt x="0" y="0"/>
                  </a:lnTo>
                  <a:close/>
                </a:path>
              </a:pathLst>
            </a:custGeom>
            <a:ln w="114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933160" y="3399357"/>
            <a:ext cx="6032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5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62503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759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682174" y="783359"/>
            <a:ext cx="3223059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Πυκνότητα θαλάσσιου ύδατος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648883" y="1208803"/>
            <a:ext cx="3385820" cy="144001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59385" marR="725805" indent="-147320">
              <a:lnSpc>
                <a:spcPts val="1440"/>
              </a:lnSpc>
              <a:spcBef>
                <a:spcPts val="300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4115" dirty="0">
                <a:latin typeface="Arial"/>
                <a:cs typeface="Arial"/>
              </a:rPr>
              <a:t>σ</a:t>
            </a:r>
            <a:r>
              <a:rPr sz="2025" baseline="4115" dirty="0">
                <a:latin typeface="Arial"/>
                <a:cs typeface="Arial"/>
              </a:rPr>
              <a:t>-t </a:t>
            </a:r>
            <a:r>
              <a:rPr sz="2025" spc="30" baseline="4115" dirty="0">
                <a:latin typeface="Arial"/>
                <a:cs typeface="Arial"/>
              </a:rPr>
              <a:t>(</a:t>
            </a:r>
            <a:r>
              <a:rPr lang="el-GR" sz="2025" spc="30" baseline="4115" dirty="0">
                <a:latin typeface="Arial"/>
                <a:cs typeface="Arial"/>
              </a:rPr>
              <a:t>σ</a:t>
            </a:r>
            <a:r>
              <a:rPr sz="900" spc="20" dirty="0">
                <a:latin typeface="Arial"/>
                <a:cs typeface="Arial"/>
              </a:rPr>
              <a:t>t</a:t>
            </a:r>
            <a:r>
              <a:rPr sz="2025" spc="30" baseline="4115" dirty="0">
                <a:latin typeface="Arial"/>
                <a:cs typeface="Arial"/>
              </a:rPr>
              <a:t>) </a:t>
            </a:r>
            <a:r>
              <a:rPr lang="el-GR" sz="2025" spc="-7" baseline="4115" dirty="0">
                <a:latin typeface="Arial"/>
                <a:cs typeface="Arial"/>
              </a:rPr>
              <a:t>είναι συντόμευση της πυκνότητας</a:t>
            </a:r>
            <a:r>
              <a:rPr sz="1350" spc="-15" dirty="0">
                <a:latin typeface="Arial"/>
                <a:cs typeface="Arial"/>
              </a:rPr>
              <a:t>.</a:t>
            </a:r>
            <a:endParaRPr sz="1350" dirty="0">
              <a:latin typeface="Arial"/>
              <a:cs typeface="Arial"/>
            </a:endParaRPr>
          </a:p>
          <a:p>
            <a:pPr marL="196215">
              <a:lnSpc>
                <a:spcPct val="100000"/>
              </a:lnSpc>
              <a:spcBef>
                <a:spcPts val="215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sz="1150" spc="55" dirty="0">
                <a:latin typeface="Arial"/>
                <a:cs typeface="Arial"/>
              </a:rPr>
              <a:t>(</a:t>
            </a:r>
            <a:r>
              <a:rPr lang="el-GR" sz="1150" spc="55" dirty="0">
                <a:latin typeface="Arial"/>
                <a:cs typeface="Arial"/>
              </a:rPr>
              <a:t>ρ</a:t>
            </a:r>
            <a:r>
              <a:rPr sz="1150" spc="55" dirty="0">
                <a:latin typeface="Arial"/>
                <a:cs typeface="Arial"/>
              </a:rPr>
              <a:t>-1) </a:t>
            </a:r>
            <a:r>
              <a:rPr sz="1150" spc="5" dirty="0">
                <a:latin typeface="Arial"/>
                <a:cs typeface="Arial"/>
              </a:rPr>
              <a:t>*</a:t>
            </a:r>
            <a:r>
              <a:rPr sz="1150" spc="-180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1000.</a:t>
            </a:r>
            <a:endParaRPr sz="1150" dirty="0">
              <a:latin typeface="Arial"/>
              <a:cs typeface="Arial"/>
            </a:endParaRPr>
          </a:p>
          <a:p>
            <a:pPr marL="196215">
              <a:lnSpc>
                <a:spcPct val="100000"/>
              </a:lnSpc>
              <a:spcBef>
                <a:spcPts val="305"/>
              </a:spcBef>
            </a:pPr>
            <a:r>
              <a:rPr sz="1725" spc="247" baseline="2415" dirty="0">
                <a:latin typeface="Trebuchet MS"/>
                <a:cs typeface="Trebuchet MS"/>
              </a:rPr>
              <a:t>– </a:t>
            </a:r>
            <a:r>
              <a:rPr lang="el-GR" sz="1725" spc="60" baseline="4830" dirty="0">
                <a:latin typeface="Arial"/>
                <a:cs typeface="Arial"/>
              </a:rPr>
              <a:t>ρ</a:t>
            </a:r>
            <a:r>
              <a:rPr sz="1725" spc="60" baseline="4830" dirty="0">
                <a:latin typeface="Arial"/>
                <a:cs typeface="Arial"/>
              </a:rPr>
              <a:t>=1.025, </a:t>
            </a:r>
            <a:r>
              <a:rPr lang="el-GR" sz="1725" spc="30" baseline="4830" dirty="0">
                <a:latin typeface="Arial"/>
                <a:cs typeface="Arial"/>
              </a:rPr>
              <a:t>σ</a:t>
            </a:r>
            <a:r>
              <a:rPr sz="750" spc="20" dirty="0">
                <a:latin typeface="Arial"/>
                <a:cs typeface="Arial"/>
              </a:rPr>
              <a:t>t</a:t>
            </a:r>
            <a:r>
              <a:rPr sz="1725" spc="30" baseline="4830" dirty="0">
                <a:latin typeface="Arial"/>
                <a:cs typeface="Arial"/>
              </a:rPr>
              <a:t>=25.0; </a:t>
            </a:r>
            <a:r>
              <a:rPr lang="el-GR" sz="1725" spc="60" baseline="4830" dirty="0">
                <a:latin typeface="Arial"/>
                <a:cs typeface="Arial"/>
              </a:rPr>
              <a:t>ρ</a:t>
            </a:r>
            <a:r>
              <a:rPr sz="1725" spc="60" baseline="4830" dirty="0">
                <a:latin typeface="Arial"/>
                <a:cs typeface="Arial"/>
              </a:rPr>
              <a:t>=1.028,</a:t>
            </a:r>
            <a:r>
              <a:rPr sz="1725" spc="-277" baseline="4830" dirty="0">
                <a:latin typeface="Arial"/>
                <a:cs typeface="Arial"/>
              </a:rPr>
              <a:t> </a:t>
            </a:r>
            <a:r>
              <a:rPr lang="el-GR" sz="1725" spc="30" baseline="4830" dirty="0">
                <a:latin typeface="Arial"/>
                <a:cs typeface="Arial"/>
              </a:rPr>
              <a:t>σ</a:t>
            </a:r>
            <a:r>
              <a:rPr sz="750" spc="20" dirty="0">
                <a:latin typeface="Arial"/>
                <a:cs typeface="Arial"/>
              </a:rPr>
              <a:t>t</a:t>
            </a:r>
            <a:r>
              <a:rPr sz="1725" spc="30" baseline="4830" dirty="0">
                <a:latin typeface="Arial"/>
                <a:cs typeface="Arial"/>
              </a:rPr>
              <a:t>=28.0</a:t>
            </a:r>
            <a:endParaRPr sz="1725" baseline="4830" dirty="0">
              <a:latin typeface="Arial"/>
              <a:cs typeface="Arial"/>
            </a:endParaRPr>
          </a:p>
          <a:p>
            <a:pPr marL="159385" marR="5080" indent="-147320">
              <a:lnSpc>
                <a:spcPct val="93900"/>
              </a:lnSpc>
              <a:spcBef>
                <a:spcPts val="27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spc="-7" baseline="2057" dirty="0">
                <a:latin typeface="Arial"/>
                <a:cs typeface="Arial"/>
              </a:rPr>
              <a:t>Χρησιμοποιείται διότι μικρές αλλαγές πυκνότητας έχουν μεγάλες επιπτώσεις στην κίνηση των θαλάσσιων υδάτων</a:t>
            </a:r>
            <a:r>
              <a:rPr sz="1350" dirty="0">
                <a:latin typeface="Arial"/>
                <a:cs typeface="Arial"/>
              </a:rPr>
              <a:t>.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5733760" y="3399357"/>
            <a:ext cx="6032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6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363104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53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881574" y="4440959"/>
            <a:ext cx="2195195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Πυκνότητα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48282" y="4858096"/>
            <a:ext cx="1601470" cy="2464393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59385" marR="151765" indent="-147320">
              <a:lnSpc>
                <a:spcPct val="96900"/>
              </a:lnSpc>
              <a:spcBef>
                <a:spcPts val="155"/>
              </a:spcBef>
              <a:buFont typeface="Trebuchet MS"/>
              <a:buChar char="•"/>
              <a:tabLst>
                <a:tab pos="160020" algn="l"/>
              </a:tabLst>
            </a:pPr>
            <a:r>
              <a:rPr sz="2025" spc="-37" baseline="2057" dirty="0">
                <a:latin typeface="Arial"/>
                <a:cs typeface="Arial"/>
              </a:rPr>
              <a:t>T-S </a:t>
            </a:r>
            <a:r>
              <a:rPr lang="el-GR" sz="2025" spc="-7" baseline="2057" dirty="0">
                <a:latin typeface="Arial"/>
                <a:cs typeface="Arial"/>
              </a:rPr>
              <a:t>διαγράμματα μας δίνουν </a:t>
            </a:r>
            <a:endParaRPr sz="2025" baseline="4115" dirty="0">
              <a:latin typeface="Arial"/>
              <a:cs typeface="Arial"/>
            </a:endParaRPr>
          </a:p>
          <a:p>
            <a:pPr marL="319405" marR="62865" lvl="1" indent="-123825">
              <a:lnSpc>
                <a:spcPct val="100000"/>
              </a:lnSpc>
              <a:spcBef>
                <a:spcPts val="13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Διαβάζουμε απευθείας </a:t>
            </a:r>
            <a:r>
              <a:rPr sz="1150" spc="15" dirty="0">
                <a:latin typeface="Arial"/>
                <a:cs typeface="Arial"/>
              </a:rPr>
              <a:t>T &amp;</a:t>
            </a:r>
            <a:r>
              <a:rPr sz="1150" spc="-35" dirty="0">
                <a:latin typeface="Arial"/>
                <a:cs typeface="Arial"/>
              </a:rPr>
              <a:t> </a:t>
            </a:r>
            <a:r>
              <a:rPr sz="1150" spc="15" dirty="0">
                <a:latin typeface="Arial"/>
                <a:cs typeface="Arial"/>
              </a:rPr>
              <a:t>S</a:t>
            </a:r>
            <a:endParaRPr sz="1150" dirty="0">
              <a:latin typeface="Arial"/>
              <a:cs typeface="Arial"/>
            </a:endParaRPr>
          </a:p>
          <a:p>
            <a:pPr marL="319405" marR="435609" lvl="1" indent="-123825">
              <a:lnSpc>
                <a:spcPct val="100699"/>
              </a:lnSpc>
              <a:spcBef>
                <a:spcPts val="259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Πιο εύκολα από το να λύνουμε εξισώσεις</a:t>
            </a:r>
            <a:endParaRPr sz="1150" dirty="0">
              <a:latin typeface="Arial"/>
              <a:cs typeface="Arial"/>
            </a:endParaRPr>
          </a:p>
          <a:p>
            <a:pPr marL="319405" marR="5080" lvl="1" indent="-123825">
              <a:lnSpc>
                <a:spcPct val="100699"/>
              </a:lnSpc>
              <a:spcBef>
                <a:spcPts val="259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-20" dirty="0">
                <a:latin typeface="Arial"/>
                <a:cs typeface="Arial"/>
              </a:rPr>
              <a:t>Τα σύγχρονα όργανα μετράνε απευθείας αυτόματα αυτές τις παραμέτρους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933160" y="7056957"/>
            <a:ext cx="6032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7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2647853" y="4930423"/>
            <a:ext cx="1913255" cy="1986280"/>
            <a:chOff x="2647853" y="4930423"/>
            <a:chExt cx="1913255" cy="1986280"/>
          </a:xfrm>
        </p:grpSpPr>
        <p:sp>
          <p:nvSpPr>
            <p:cNvPr id="63" name="object 63"/>
            <p:cNvSpPr/>
            <p:nvPr/>
          </p:nvSpPr>
          <p:spPr>
            <a:xfrm>
              <a:off x="2700533" y="4942579"/>
              <a:ext cx="1856105" cy="1969770"/>
            </a:xfrm>
            <a:custGeom>
              <a:avLst/>
              <a:gdLst/>
              <a:ahLst/>
              <a:cxnLst/>
              <a:rect l="l" t="t" r="r" b="b"/>
              <a:pathLst>
                <a:path w="1856104" h="1969770">
                  <a:moveTo>
                    <a:pt x="0" y="0"/>
                  </a:moveTo>
                  <a:lnTo>
                    <a:pt x="1855973" y="0"/>
                  </a:lnTo>
                  <a:lnTo>
                    <a:pt x="1855973" y="1969439"/>
                  </a:lnTo>
                  <a:lnTo>
                    <a:pt x="0" y="1969439"/>
                  </a:lnTo>
                  <a:lnTo>
                    <a:pt x="0" y="0"/>
                  </a:lnTo>
                  <a:close/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647853" y="4930423"/>
              <a:ext cx="1912710" cy="181545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2813456" y="4958245"/>
            <a:ext cx="293370" cy="231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8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19</a:t>
            </a:r>
            <a:endParaRPr sz="750">
              <a:latin typeface="Times New Roman"/>
              <a:cs typeface="Times New Roman"/>
            </a:endParaRPr>
          </a:p>
          <a:p>
            <a:pPr marL="182880">
              <a:lnSpc>
                <a:spcPts val="800"/>
              </a:lnSpc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153853" y="51365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21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324052" y="524190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22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478041" y="5355375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23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651362" y="643329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50603" y="501497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542878" y="577681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737391" y="590649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26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923799" y="604427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27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118311" y="6206367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28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329033" y="6400880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29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2643726" y="4934399"/>
            <a:ext cx="1921510" cy="2034539"/>
            <a:chOff x="2643726" y="4934399"/>
            <a:chExt cx="1921510" cy="2034539"/>
          </a:xfrm>
        </p:grpSpPr>
        <p:sp>
          <p:nvSpPr>
            <p:cNvPr id="77" name="object 77"/>
            <p:cNvSpPr/>
            <p:nvPr/>
          </p:nvSpPr>
          <p:spPr>
            <a:xfrm>
              <a:off x="2647853" y="6798553"/>
              <a:ext cx="1908810" cy="166370"/>
            </a:xfrm>
            <a:custGeom>
              <a:avLst/>
              <a:gdLst/>
              <a:ahLst/>
              <a:cxnLst/>
              <a:rect l="l" t="t" r="r" b="b"/>
              <a:pathLst>
                <a:path w="1908810" h="166370">
                  <a:moveTo>
                    <a:pt x="24314" y="113465"/>
                  </a:moveTo>
                  <a:lnTo>
                    <a:pt x="81046" y="113465"/>
                  </a:lnTo>
                </a:path>
                <a:path w="1908810" h="166370">
                  <a:moveTo>
                    <a:pt x="24314" y="56732"/>
                  </a:moveTo>
                  <a:lnTo>
                    <a:pt x="81046" y="56732"/>
                  </a:lnTo>
                </a:path>
                <a:path w="1908810" h="166370">
                  <a:moveTo>
                    <a:pt x="24314" y="0"/>
                  </a:moveTo>
                  <a:lnTo>
                    <a:pt x="81046" y="0"/>
                  </a:lnTo>
                </a:path>
                <a:path w="1908810" h="166370">
                  <a:moveTo>
                    <a:pt x="52680" y="85099"/>
                  </a:moveTo>
                  <a:lnTo>
                    <a:pt x="52680" y="141832"/>
                  </a:lnTo>
                </a:path>
                <a:path w="1908810" h="166370">
                  <a:moveTo>
                    <a:pt x="109413" y="85099"/>
                  </a:moveTo>
                  <a:lnTo>
                    <a:pt x="109413" y="141832"/>
                  </a:lnTo>
                </a:path>
                <a:path w="1908810" h="166370">
                  <a:moveTo>
                    <a:pt x="158041" y="85099"/>
                  </a:moveTo>
                  <a:lnTo>
                    <a:pt x="158041" y="141832"/>
                  </a:lnTo>
                </a:path>
                <a:path w="1908810" h="166370">
                  <a:moveTo>
                    <a:pt x="214774" y="85099"/>
                  </a:moveTo>
                  <a:lnTo>
                    <a:pt x="214774" y="141832"/>
                  </a:lnTo>
                </a:path>
                <a:path w="1908810" h="166370">
                  <a:moveTo>
                    <a:pt x="263402" y="85099"/>
                  </a:moveTo>
                  <a:lnTo>
                    <a:pt x="263402" y="141832"/>
                  </a:lnTo>
                </a:path>
                <a:path w="1908810" h="166370">
                  <a:moveTo>
                    <a:pt x="320135" y="85099"/>
                  </a:moveTo>
                  <a:lnTo>
                    <a:pt x="320135" y="141832"/>
                  </a:lnTo>
                </a:path>
                <a:path w="1908810" h="166370">
                  <a:moveTo>
                    <a:pt x="368763" y="85099"/>
                  </a:moveTo>
                  <a:lnTo>
                    <a:pt x="368763" y="141832"/>
                  </a:lnTo>
                </a:path>
                <a:path w="1908810" h="166370">
                  <a:moveTo>
                    <a:pt x="425496" y="85099"/>
                  </a:moveTo>
                  <a:lnTo>
                    <a:pt x="425496" y="141832"/>
                  </a:lnTo>
                </a:path>
                <a:path w="1908810" h="166370">
                  <a:moveTo>
                    <a:pt x="474124" y="85099"/>
                  </a:moveTo>
                  <a:lnTo>
                    <a:pt x="474124" y="141832"/>
                  </a:lnTo>
                </a:path>
                <a:path w="1908810" h="166370">
                  <a:moveTo>
                    <a:pt x="530857" y="85099"/>
                  </a:moveTo>
                  <a:lnTo>
                    <a:pt x="530857" y="141832"/>
                  </a:lnTo>
                </a:path>
                <a:path w="1908810" h="166370">
                  <a:moveTo>
                    <a:pt x="587589" y="85099"/>
                  </a:moveTo>
                  <a:lnTo>
                    <a:pt x="587589" y="141832"/>
                  </a:lnTo>
                </a:path>
                <a:path w="1908810" h="166370">
                  <a:moveTo>
                    <a:pt x="636218" y="85099"/>
                  </a:moveTo>
                  <a:lnTo>
                    <a:pt x="636218" y="141832"/>
                  </a:lnTo>
                </a:path>
                <a:path w="1908810" h="166370">
                  <a:moveTo>
                    <a:pt x="692950" y="85099"/>
                  </a:moveTo>
                  <a:lnTo>
                    <a:pt x="692950" y="141832"/>
                  </a:lnTo>
                </a:path>
                <a:path w="1908810" h="166370">
                  <a:moveTo>
                    <a:pt x="741579" y="85099"/>
                  </a:moveTo>
                  <a:lnTo>
                    <a:pt x="741579" y="141832"/>
                  </a:lnTo>
                </a:path>
                <a:path w="1908810" h="166370">
                  <a:moveTo>
                    <a:pt x="798311" y="85099"/>
                  </a:moveTo>
                  <a:lnTo>
                    <a:pt x="798311" y="141832"/>
                  </a:lnTo>
                </a:path>
                <a:path w="1908810" h="166370">
                  <a:moveTo>
                    <a:pt x="846940" y="85099"/>
                  </a:moveTo>
                  <a:lnTo>
                    <a:pt x="846940" y="141832"/>
                  </a:lnTo>
                </a:path>
                <a:path w="1908810" h="166370">
                  <a:moveTo>
                    <a:pt x="903672" y="85099"/>
                  </a:moveTo>
                  <a:lnTo>
                    <a:pt x="903672" y="141832"/>
                  </a:lnTo>
                </a:path>
                <a:path w="1908810" h="166370">
                  <a:moveTo>
                    <a:pt x="952301" y="85099"/>
                  </a:moveTo>
                  <a:lnTo>
                    <a:pt x="952301" y="141832"/>
                  </a:lnTo>
                </a:path>
                <a:path w="1908810" h="166370">
                  <a:moveTo>
                    <a:pt x="1009033" y="85099"/>
                  </a:moveTo>
                  <a:lnTo>
                    <a:pt x="1009033" y="141832"/>
                  </a:lnTo>
                </a:path>
                <a:path w="1908810" h="166370">
                  <a:moveTo>
                    <a:pt x="1057661" y="85099"/>
                  </a:moveTo>
                  <a:lnTo>
                    <a:pt x="1057661" y="141832"/>
                  </a:lnTo>
                </a:path>
                <a:path w="1908810" h="166370">
                  <a:moveTo>
                    <a:pt x="1114394" y="85099"/>
                  </a:moveTo>
                  <a:lnTo>
                    <a:pt x="1114394" y="141832"/>
                  </a:lnTo>
                </a:path>
                <a:path w="1908810" h="166370">
                  <a:moveTo>
                    <a:pt x="1163022" y="85099"/>
                  </a:moveTo>
                  <a:lnTo>
                    <a:pt x="1163022" y="141832"/>
                  </a:lnTo>
                </a:path>
                <a:path w="1908810" h="166370">
                  <a:moveTo>
                    <a:pt x="1219755" y="85099"/>
                  </a:moveTo>
                  <a:lnTo>
                    <a:pt x="1219755" y="141832"/>
                  </a:lnTo>
                </a:path>
                <a:path w="1908810" h="166370">
                  <a:moveTo>
                    <a:pt x="1268383" y="85099"/>
                  </a:moveTo>
                  <a:lnTo>
                    <a:pt x="1268383" y="141832"/>
                  </a:lnTo>
                </a:path>
                <a:path w="1908810" h="166370">
                  <a:moveTo>
                    <a:pt x="1325116" y="85099"/>
                  </a:moveTo>
                  <a:lnTo>
                    <a:pt x="1325116" y="141832"/>
                  </a:lnTo>
                </a:path>
                <a:path w="1908810" h="166370">
                  <a:moveTo>
                    <a:pt x="1373744" y="85099"/>
                  </a:moveTo>
                  <a:lnTo>
                    <a:pt x="1373744" y="141832"/>
                  </a:lnTo>
                </a:path>
                <a:path w="1908810" h="166370">
                  <a:moveTo>
                    <a:pt x="1430477" y="85099"/>
                  </a:moveTo>
                  <a:lnTo>
                    <a:pt x="1430477" y="141832"/>
                  </a:lnTo>
                </a:path>
                <a:path w="1908810" h="166370">
                  <a:moveTo>
                    <a:pt x="1487210" y="85099"/>
                  </a:moveTo>
                  <a:lnTo>
                    <a:pt x="1487210" y="141832"/>
                  </a:lnTo>
                </a:path>
                <a:path w="1908810" h="166370">
                  <a:moveTo>
                    <a:pt x="1535838" y="85099"/>
                  </a:moveTo>
                  <a:lnTo>
                    <a:pt x="1535838" y="141832"/>
                  </a:lnTo>
                </a:path>
                <a:path w="1908810" h="166370">
                  <a:moveTo>
                    <a:pt x="1592571" y="85099"/>
                  </a:moveTo>
                  <a:lnTo>
                    <a:pt x="1592571" y="141832"/>
                  </a:lnTo>
                </a:path>
                <a:path w="1908810" h="166370">
                  <a:moveTo>
                    <a:pt x="1641199" y="85099"/>
                  </a:moveTo>
                  <a:lnTo>
                    <a:pt x="1641199" y="141832"/>
                  </a:lnTo>
                </a:path>
                <a:path w="1908810" h="166370">
                  <a:moveTo>
                    <a:pt x="1697932" y="85099"/>
                  </a:moveTo>
                  <a:lnTo>
                    <a:pt x="1697932" y="141832"/>
                  </a:lnTo>
                </a:path>
                <a:path w="1908810" h="166370">
                  <a:moveTo>
                    <a:pt x="1746560" y="85099"/>
                  </a:moveTo>
                  <a:lnTo>
                    <a:pt x="1746560" y="141832"/>
                  </a:lnTo>
                </a:path>
                <a:path w="1908810" h="166370">
                  <a:moveTo>
                    <a:pt x="1803293" y="85099"/>
                  </a:moveTo>
                  <a:lnTo>
                    <a:pt x="1803293" y="141832"/>
                  </a:lnTo>
                </a:path>
                <a:path w="1908810" h="166370">
                  <a:moveTo>
                    <a:pt x="1851921" y="85099"/>
                  </a:moveTo>
                  <a:lnTo>
                    <a:pt x="1851921" y="141832"/>
                  </a:lnTo>
                </a:path>
                <a:path w="1908810" h="166370">
                  <a:moveTo>
                    <a:pt x="1908654" y="85099"/>
                  </a:moveTo>
                  <a:lnTo>
                    <a:pt x="1908654" y="141832"/>
                  </a:lnTo>
                </a:path>
                <a:path w="1908810" h="166370">
                  <a:moveTo>
                    <a:pt x="0" y="113465"/>
                  </a:moveTo>
                  <a:lnTo>
                    <a:pt x="105360" y="113465"/>
                  </a:lnTo>
                </a:path>
                <a:path w="1908810" h="166370">
                  <a:moveTo>
                    <a:pt x="52680" y="60785"/>
                  </a:moveTo>
                  <a:lnTo>
                    <a:pt x="52680" y="166146"/>
                  </a:lnTo>
                </a:path>
                <a:path w="1908810" h="166370">
                  <a:moveTo>
                    <a:pt x="320135" y="60785"/>
                  </a:moveTo>
                  <a:lnTo>
                    <a:pt x="320135" y="166146"/>
                  </a:lnTo>
                </a:path>
                <a:path w="1908810" h="166370">
                  <a:moveTo>
                    <a:pt x="587589" y="60785"/>
                  </a:moveTo>
                  <a:lnTo>
                    <a:pt x="587589" y="166146"/>
                  </a:lnTo>
                </a:path>
                <a:path w="1908810" h="166370">
                  <a:moveTo>
                    <a:pt x="846940" y="60785"/>
                  </a:moveTo>
                  <a:lnTo>
                    <a:pt x="846940" y="166146"/>
                  </a:lnTo>
                </a:path>
                <a:path w="1908810" h="166370">
                  <a:moveTo>
                    <a:pt x="1114394" y="60785"/>
                  </a:moveTo>
                  <a:lnTo>
                    <a:pt x="1114394" y="166146"/>
                  </a:lnTo>
                </a:path>
                <a:path w="1908810" h="166370">
                  <a:moveTo>
                    <a:pt x="1373744" y="60785"/>
                  </a:moveTo>
                  <a:lnTo>
                    <a:pt x="1373744" y="166146"/>
                  </a:lnTo>
                </a:path>
                <a:path w="1908810" h="166370">
                  <a:moveTo>
                    <a:pt x="1641199" y="60785"/>
                  </a:moveTo>
                  <a:lnTo>
                    <a:pt x="1641199" y="166146"/>
                  </a:lnTo>
                </a:path>
                <a:path w="1908810" h="166370">
                  <a:moveTo>
                    <a:pt x="1908654" y="60785"/>
                  </a:moveTo>
                  <a:lnTo>
                    <a:pt x="1908654" y="166146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696481" y="4938527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60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60" h="1978025">
                  <a:moveTo>
                    <a:pt x="0" y="1916759"/>
                  </a:moveTo>
                  <a:lnTo>
                    <a:pt x="1864078" y="1916759"/>
                  </a:lnTo>
                </a:path>
                <a:path w="1864360" h="1978025">
                  <a:moveTo>
                    <a:pt x="0" y="1860026"/>
                  </a:moveTo>
                  <a:lnTo>
                    <a:pt x="1864078" y="1860026"/>
                  </a:lnTo>
                </a:path>
                <a:path w="1864360" h="1978025">
                  <a:moveTo>
                    <a:pt x="4052" y="0"/>
                  </a:moveTo>
                  <a:lnTo>
                    <a:pt x="4052" y="1977544"/>
                  </a:lnTo>
                </a:path>
                <a:path w="1864360" h="1978025">
                  <a:moveTo>
                    <a:pt x="60785" y="0"/>
                  </a:moveTo>
                  <a:lnTo>
                    <a:pt x="60785" y="1977544"/>
                  </a:lnTo>
                </a:path>
                <a:path w="1864360" h="1978025">
                  <a:moveTo>
                    <a:pt x="109413" y="0"/>
                  </a:moveTo>
                  <a:lnTo>
                    <a:pt x="109413" y="1977544"/>
                  </a:lnTo>
                </a:path>
                <a:path w="1864360" h="1978025">
                  <a:moveTo>
                    <a:pt x="166146" y="0"/>
                  </a:moveTo>
                  <a:lnTo>
                    <a:pt x="166146" y="1977544"/>
                  </a:lnTo>
                </a:path>
                <a:path w="1864360" h="1978025">
                  <a:moveTo>
                    <a:pt x="214774" y="0"/>
                  </a:moveTo>
                  <a:lnTo>
                    <a:pt x="214774" y="1977544"/>
                  </a:lnTo>
                </a:path>
                <a:path w="1864360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60" h="1978025">
                  <a:moveTo>
                    <a:pt x="320135" y="0"/>
                  </a:moveTo>
                  <a:lnTo>
                    <a:pt x="320135" y="1977544"/>
                  </a:lnTo>
                </a:path>
                <a:path w="1864360" h="1978025">
                  <a:moveTo>
                    <a:pt x="376868" y="0"/>
                  </a:moveTo>
                  <a:lnTo>
                    <a:pt x="376868" y="1977544"/>
                  </a:lnTo>
                </a:path>
                <a:path w="1864360" h="1978025">
                  <a:moveTo>
                    <a:pt x="425496" y="0"/>
                  </a:moveTo>
                  <a:lnTo>
                    <a:pt x="425496" y="1977544"/>
                  </a:lnTo>
                </a:path>
                <a:path w="1864360" h="1978025">
                  <a:moveTo>
                    <a:pt x="482229" y="0"/>
                  </a:moveTo>
                  <a:lnTo>
                    <a:pt x="482229" y="1977544"/>
                  </a:lnTo>
                </a:path>
                <a:path w="1864360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60" h="1978025">
                  <a:moveTo>
                    <a:pt x="587589" y="0"/>
                  </a:moveTo>
                  <a:lnTo>
                    <a:pt x="587589" y="1977544"/>
                  </a:lnTo>
                </a:path>
                <a:path w="1864360" h="1978025">
                  <a:moveTo>
                    <a:pt x="644322" y="0"/>
                  </a:moveTo>
                  <a:lnTo>
                    <a:pt x="644322" y="1977544"/>
                  </a:lnTo>
                </a:path>
                <a:path w="1864360" h="1978025">
                  <a:moveTo>
                    <a:pt x="692950" y="0"/>
                  </a:moveTo>
                  <a:lnTo>
                    <a:pt x="692950" y="1977544"/>
                  </a:lnTo>
                </a:path>
                <a:path w="1864360" h="1978025">
                  <a:moveTo>
                    <a:pt x="749683" y="0"/>
                  </a:moveTo>
                  <a:lnTo>
                    <a:pt x="749683" y="1977544"/>
                  </a:lnTo>
                </a:path>
                <a:path w="1864360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60" h="1978025">
                  <a:moveTo>
                    <a:pt x="855044" y="0"/>
                  </a:moveTo>
                  <a:lnTo>
                    <a:pt x="855044" y="1977544"/>
                  </a:lnTo>
                </a:path>
                <a:path w="1864360" h="1978025">
                  <a:moveTo>
                    <a:pt x="903672" y="0"/>
                  </a:moveTo>
                  <a:lnTo>
                    <a:pt x="903672" y="1977544"/>
                  </a:lnTo>
                </a:path>
                <a:path w="1864360" h="1978025">
                  <a:moveTo>
                    <a:pt x="960405" y="0"/>
                  </a:moveTo>
                  <a:lnTo>
                    <a:pt x="960405" y="1977544"/>
                  </a:lnTo>
                </a:path>
                <a:path w="1864360" h="1978025">
                  <a:moveTo>
                    <a:pt x="1009033" y="0"/>
                  </a:moveTo>
                  <a:lnTo>
                    <a:pt x="1009033" y="1977544"/>
                  </a:lnTo>
                </a:path>
                <a:path w="1864360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60" h="1978025">
                  <a:moveTo>
                    <a:pt x="1114394" y="0"/>
                  </a:moveTo>
                  <a:lnTo>
                    <a:pt x="1114394" y="1977544"/>
                  </a:lnTo>
                </a:path>
                <a:path w="1864360" h="1978025">
                  <a:moveTo>
                    <a:pt x="1171127" y="0"/>
                  </a:moveTo>
                  <a:lnTo>
                    <a:pt x="1171127" y="1977544"/>
                  </a:lnTo>
                </a:path>
                <a:path w="1864360" h="1978025">
                  <a:moveTo>
                    <a:pt x="1219755" y="0"/>
                  </a:moveTo>
                  <a:lnTo>
                    <a:pt x="1219755" y="1977544"/>
                  </a:lnTo>
                </a:path>
                <a:path w="1864360" h="1978025">
                  <a:moveTo>
                    <a:pt x="1276488" y="0"/>
                  </a:moveTo>
                  <a:lnTo>
                    <a:pt x="1276488" y="1977544"/>
                  </a:lnTo>
                </a:path>
                <a:path w="1864360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60" h="1978025">
                  <a:moveTo>
                    <a:pt x="1381849" y="0"/>
                  </a:moveTo>
                  <a:lnTo>
                    <a:pt x="1381849" y="1977544"/>
                  </a:lnTo>
                </a:path>
                <a:path w="1864360" h="1978025">
                  <a:moveTo>
                    <a:pt x="1438582" y="0"/>
                  </a:moveTo>
                  <a:lnTo>
                    <a:pt x="1438582" y="1977544"/>
                  </a:lnTo>
                </a:path>
                <a:path w="1864360" h="1978025">
                  <a:moveTo>
                    <a:pt x="1487210" y="0"/>
                  </a:moveTo>
                  <a:lnTo>
                    <a:pt x="1487210" y="1977544"/>
                  </a:lnTo>
                </a:path>
                <a:path w="1864360" h="1978025">
                  <a:moveTo>
                    <a:pt x="1543943" y="0"/>
                  </a:moveTo>
                  <a:lnTo>
                    <a:pt x="1543943" y="1977544"/>
                  </a:lnTo>
                </a:path>
                <a:path w="1864360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60" h="1978025">
                  <a:moveTo>
                    <a:pt x="1649304" y="0"/>
                  </a:moveTo>
                  <a:lnTo>
                    <a:pt x="1649304" y="1977544"/>
                  </a:lnTo>
                </a:path>
                <a:path w="1864360" h="1978025">
                  <a:moveTo>
                    <a:pt x="1697932" y="0"/>
                  </a:moveTo>
                  <a:lnTo>
                    <a:pt x="1697932" y="1977544"/>
                  </a:lnTo>
                </a:path>
                <a:path w="1864360" h="1978025">
                  <a:moveTo>
                    <a:pt x="1754665" y="0"/>
                  </a:moveTo>
                  <a:lnTo>
                    <a:pt x="1754665" y="1977544"/>
                  </a:lnTo>
                </a:path>
                <a:path w="1864360" h="1978025">
                  <a:moveTo>
                    <a:pt x="1803293" y="0"/>
                  </a:moveTo>
                  <a:lnTo>
                    <a:pt x="1803293" y="1977544"/>
                  </a:lnTo>
                </a:path>
                <a:path w="1864360" h="1978025">
                  <a:moveTo>
                    <a:pt x="1860026" y="0"/>
                  </a:moveTo>
                  <a:lnTo>
                    <a:pt x="1860026" y="1977544"/>
                  </a:lnTo>
                </a:path>
              </a:pathLst>
            </a:custGeom>
            <a:ln w="8104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696481" y="4938527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60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60" h="1978025">
                  <a:moveTo>
                    <a:pt x="0" y="1689827"/>
                  </a:moveTo>
                  <a:lnTo>
                    <a:pt x="1864078" y="1689827"/>
                  </a:lnTo>
                </a:path>
                <a:path w="1864360" h="1978025">
                  <a:moveTo>
                    <a:pt x="0" y="1414268"/>
                  </a:moveTo>
                  <a:lnTo>
                    <a:pt x="1864078" y="1414268"/>
                  </a:lnTo>
                </a:path>
                <a:path w="1864360" h="1978025">
                  <a:moveTo>
                    <a:pt x="0" y="1130604"/>
                  </a:moveTo>
                  <a:lnTo>
                    <a:pt x="1864078" y="1130604"/>
                  </a:lnTo>
                </a:path>
                <a:path w="1864360" h="1978025">
                  <a:moveTo>
                    <a:pt x="0" y="846940"/>
                  </a:moveTo>
                  <a:lnTo>
                    <a:pt x="1864078" y="846940"/>
                  </a:lnTo>
                </a:path>
                <a:path w="1864360" h="1978025">
                  <a:moveTo>
                    <a:pt x="0" y="571380"/>
                  </a:moveTo>
                  <a:lnTo>
                    <a:pt x="1864078" y="571380"/>
                  </a:lnTo>
                </a:path>
                <a:path w="1864360" h="1978025">
                  <a:moveTo>
                    <a:pt x="0" y="287716"/>
                  </a:moveTo>
                  <a:lnTo>
                    <a:pt x="1864078" y="287716"/>
                  </a:lnTo>
                </a:path>
                <a:path w="1864360" h="1978025">
                  <a:moveTo>
                    <a:pt x="0" y="4052"/>
                  </a:moveTo>
                  <a:lnTo>
                    <a:pt x="1864078" y="4052"/>
                  </a:lnTo>
                </a:path>
                <a:path w="1864360" h="1978025">
                  <a:moveTo>
                    <a:pt x="4052" y="0"/>
                  </a:moveTo>
                  <a:lnTo>
                    <a:pt x="4052" y="1977544"/>
                  </a:lnTo>
                </a:path>
                <a:path w="1864360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60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60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60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60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60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60" h="1978025">
                  <a:moveTo>
                    <a:pt x="1860026" y="0"/>
                  </a:moveTo>
                  <a:lnTo>
                    <a:pt x="1860026" y="1977544"/>
                  </a:lnTo>
                </a:path>
                <a:path w="1864360" h="1978025">
                  <a:moveTo>
                    <a:pt x="4052" y="0"/>
                  </a:moveTo>
                  <a:lnTo>
                    <a:pt x="4052" y="1977544"/>
                  </a:lnTo>
                </a:path>
                <a:path w="1864360" h="1978025">
                  <a:moveTo>
                    <a:pt x="0" y="1973491"/>
                  </a:moveTo>
                  <a:lnTo>
                    <a:pt x="1864078" y="1973491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2537897" y="6822323"/>
            <a:ext cx="10668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-5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570315" y="6538659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570315" y="6263100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521687" y="5979436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521687" y="569577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521687" y="542021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521687" y="51365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521687" y="485288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30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404174" y="5581152"/>
            <a:ext cx="123189" cy="6953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25"/>
              </a:lnSpc>
            </a:pPr>
            <a:r>
              <a:rPr sz="750" b="1" spc="5" dirty="0">
                <a:latin typeface="Times New Roman"/>
                <a:cs typeface="Times New Roman"/>
              </a:rPr>
              <a:t>Temperature,</a:t>
            </a:r>
            <a:r>
              <a:rPr sz="750" b="1" spc="-45" dirty="0">
                <a:latin typeface="Times New Roman"/>
                <a:cs typeface="Times New Roman"/>
              </a:rPr>
              <a:t> </a:t>
            </a:r>
            <a:r>
              <a:rPr sz="750" b="1" spc="10" dirty="0">
                <a:latin typeface="Times New Roman"/>
                <a:cs typeface="Times New Roman"/>
              </a:rPr>
              <a:t>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635153" y="6935789"/>
            <a:ext cx="1978660" cy="25590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894"/>
              </a:lnSpc>
              <a:spcBef>
                <a:spcPts val="114"/>
              </a:spcBef>
              <a:tabLst>
                <a:tab pos="267335" algn="l"/>
                <a:tab pos="534670" algn="l"/>
                <a:tab pos="793750" algn="l"/>
                <a:tab pos="1061085" algn="l"/>
                <a:tab pos="1320800" algn="l"/>
                <a:tab pos="1588135" algn="l"/>
                <a:tab pos="1855470" algn="l"/>
              </a:tabLst>
            </a:pPr>
            <a:r>
              <a:rPr sz="750" b="1" spc="5" dirty="0">
                <a:latin typeface="Times New Roman"/>
                <a:cs typeface="Times New Roman"/>
              </a:rPr>
              <a:t>30	31	32	33	34	35	36	37</a:t>
            </a:r>
            <a:endParaRPr sz="750">
              <a:latin typeface="Times New Roman"/>
              <a:cs typeface="Times New Roman"/>
            </a:endParaRPr>
          </a:p>
          <a:p>
            <a:pPr marL="2540" algn="ctr">
              <a:lnSpc>
                <a:spcPts val="894"/>
              </a:lnSpc>
            </a:pPr>
            <a:r>
              <a:rPr sz="750" b="1" dirty="0">
                <a:latin typeface="Times New Roman"/>
                <a:cs typeface="Times New Roman"/>
              </a:rPr>
              <a:t>Salinity,</a:t>
            </a:r>
            <a:r>
              <a:rPr sz="750" b="1" spc="-5" dirty="0">
                <a:latin typeface="Times New Roman"/>
                <a:cs typeface="Times New Roman"/>
              </a:rPr>
              <a:t> </a:t>
            </a:r>
            <a:r>
              <a:rPr sz="750" b="1" spc="5" dirty="0">
                <a:latin typeface="Times New Roman"/>
                <a:cs typeface="Times New Roman"/>
              </a:rPr>
              <a:t>g/kg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562503" y="41666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6759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 txBox="1"/>
          <p:nvPr/>
        </p:nvSpPr>
        <p:spPr>
          <a:xfrm>
            <a:off x="5682174" y="4440959"/>
            <a:ext cx="2855817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Υπολογισμός πυκνότητας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623483" y="4852884"/>
            <a:ext cx="1343520" cy="1444903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847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85420" algn="l"/>
              </a:tabLst>
            </a:pPr>
            <a:r>
              <a:rPr lang="el-GR" sz="2025" baseline="2057" dirty="0">
                <a:latin typeface="Arial"/>
                <a:cs typeface="Arial"/>
              </a:rPr>
              <a:t>Παράδειγμα 1 </a:t>
            </a:r>
            <a:r>
              <a:rPr sz="2025" spc="-30" baseline="2057" dirty="0">
                <a:latin typeface="Arial"/>
                <a:cs typeface="Arial"/>
              </a:rPr>
              <a:t> </a:t>
            </a: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sz="1150" spc="15" dirty="0">
                <a:solidFill>
                  <a:srgbClr val="FF2800"/>
                </a:solidFill>
                <a:latin typeface="Arial"/>
                <a:cs typeface="Arial"/>
              </a:rPr>
              <a:t>T </a:t>
            </a:r>
            <a:r>
              <a:rPr sz="1150" spc="10" dirty="0">
                <a:solidFill>
                  <a:srgbClr val="FF2800"/>
                </a:solidFill>
                <a:latin typeface="Arial"/>
                <a:cs typeface="Arial"/>
              </a:rPr>
              <a:t>= </a:t>
            </a:r>
            <a:r>
              <a:rPr sz="1150" spc="5" dirty="0">
                <a:solidFill>
                  <a:srgbClr val="FF2800"/>
                </a:solidFill>
                <a:latin typeface="Arial"/>
                <a:cs typeface="Arial"/>
              </a:rPr>
              <a:t>15˚</a:t>
            </a:r>
            <a:r>
              <a:rPr sz="1150" spc="-195" dirty="0">
                <a:solidFill>
                  <a:srgbClr val="FF2800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FF2800"/>
                </a:solidFill>
                <a:latin typeface="Arial"/>
                <a:cs typeface="Arial"/>
              </a:rPr>
              <a:t>C</a:t>
            </a:r>
            <a:endParaRPr sz="1150" dirty="0">
              <a:latin typeface="Arial"/>
              <a:cs typeface="Arial"/>
            </a:endParaRPr>
          </a:p>
          <a:p>
            <a:pPr marL="344805" lvl="1" indent="-123825">
              <a:lnSpc>
                <a:spcPct val="100000"/>
              </a:lnSpc>
              <a:spcBef>
                <a:spcPts val="245"/>
              </a:spcBef>
              <a:buClr>
                <a:srgbClr val="000000"/>
              </a:buClr>
              <a:buFont typeface="Trebuchet MS"/>
              <a:buChar char="–"/>
              <a:tabLst>
                <a:tab pos="345440" algn="l"/>
              </a:tabLst>
            </a:pPr>
            <a:r>
              <a:rPr sz="1150" spc="15" dirty="0">
                <a:solidFill>
                  <a:srgbClr val="0A31FF"/>
                </a:solidFill>
                <a:latin typeface="Arial"/>
                <a:cs typeface="Arial"/>
              </a:rPr>
              <a:t>S </a:t>
            </a:r>
            <a:r>
              <a:rPr sz="1150" spc="10" dirty="0">
                <a:solidFill>
                  <a:srgbClr val="0A31FF"/>
                </a:solidFill>
                <a:latin typeface="Arial"/>
                <a:cs typeface="Arial"/>
              </a:rPr>
              <a:t>= 35</a:t>
            </a:r>
            <a:r>
              <a:rPr sz="1150" spc="-50" dirty="0">
                <a:solidFill>
                  <a:srgbClr val="0A31FF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A31FF"/>
                </a:solidFill>
                <a:latin typeface="Arial"/>
                <a:cs typeface="Arial"/>
              </a:rPr>
              <a:t>g/kg</a:t>
            </a:r>
            <a:endParaRPr sz="1150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254"/>
              </a:spcBef>
            </a:pPr>
            <a:r>
              <a:rPr sz="2025" spc="270" baseline="2057" dirty="0">
                <a:latin typeface="Trebuchet MS"/>
                <a:cs typeface="Trebuchet MS"/>
              </a:rPr>
              <a:t>– </a:t>
            </a:r>
            <a:r>
              <a:rPr lang="el-GR" sz="2025" spc="60" baseline="4115" dirty="0">
                <a:latin typeface="Arial"/>
                <a:cs typeface="Arial"/>
              </a:rPr>
              <a:t>σ</a:t>
            </a:r>
            <a:r>
              <a:rPr sz="900" spc="40" dirty="0">
                <a:latin typeface="Arial"/>
                <a:cs typeface="Arial"/>
              </a:rPr>
              <a:t>t </a:t>
            </a:r>
            <a:r>
              <a:rPr sz="1725" spc="15" baseline="4830" dirty="0">
                <a:latin typeface="Arial"/>
                <a:cs typeface="Arial"/>
              </a:rPr>
              <a:t>=</a:t>
            </a:r>
            <a:r>
              <a:rPr sz="1725" spc="-277" baseline="4830" dirty="0">
                <a:latin typeface="Arial"/>
                <a:cs typeface="Arial"/>
              </a:rPr>
              <a:t> </a:t>
            </a:r>
            <a:r>
              <a:rPr sz="1725" spc="15" baseline="4830" dirty="0">
                <a:latin typeface="Arial"/>
                <a:cs typeface="Arial"/>
              </a:rPr>
              <a:t>?</a:t>
            </a:r>
            <a:endParaRPr sz="1725" baseline="4830" dirty="0">
              <a:latin typeface="Arial"/>
              <a:cs typeface="Arial"/>
            </a:endParaRPr>
          </a:p>
          <a:p>
            <a:pPr marL="97155" marR="561340" lvl="2" indent="-97155" algn="r">
              <a:lnSpc>
                <a:spcPct val="100000"/>
              </a:lnSpc>
              <a:spcBef>
                <a:spcPts val="145"/>
              </a:spcBef>
              <a:buFont typeface="Trebuchet MS"/>
              <a:buChar char="•"/>
              <a:tabLst>
                <a:tab pos="97155" algn="l"/>
              </a:tabLst>
            </a:pPr>
            <a:r>
              <a:rPr sz="1500" spc="-15" baseline="2777" dirty="0">
                <a:latin typeface="Arial"/>
                <a:cs typeface="Arial"/>
              </a:rPr>
              <a:t>26</a:t>
            </a:r>
            <a:endParaRPr sz="1500" baseline="2777" dirty="0">
              <a:latin typeface="Arial"/>
              <a:cs typeface="Arial"/>
            </a:endParaRPr>
          </a:p>
          <a:p>
            <a:pPr marR="543560" algn="r">
              <a:lnSpc>
                <a:spcPct val="100000"/>
              </a:lnSpc>
              <a:spcBef>
                <a:spcPts val="195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lang="el-GR" sz="1150" spc="260" dirty="0">
                <a:latin typeface="Arial"/>
                <a:cs typeface="Arial"/>
              </a:rPr>
              <a:t>ρ</a:t>
            </a:r>
            <a:r>
              <a:rPr sz="1150" spc="-22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= ?</a:t>
            </a:r>
            <a:endParaRPr sz="1150" dirty="0">
              <a:latin typeface="Arial"/>
              <a:cs typeface="Arial"/>
            </a:endParaRPr>
          </a:p>
          <a:p>
            <a:pPr marL="525145" lvl="2" indent="-97790">
              <a:lnSpc>
                <a:spcPct val="100000"/>
              </a:lnSpc>
              <a:spcBef>
                <a:spcPts val="250"/>
              </a:spcBef>
              <a:buFont typeface="Trebuchet MS"/>
              <a:buChar char="•"/>
              <a:tabLst>
                <a:tab pos="525780" algn="l"/>
              </a:tabLst>
            </a:pPr>
            <a:r>
              <a:rPr sz="1500" spc="-15" baseline="2777" dirty="0">
                <a:latin typeface="Arial"/>
                <a:cs typeface="Arial"/>
              </a:rPr>
              <a:t>1.026</a:t>
            </a:r>
            <a:r>
              <a:rPr sz="1500" spc="-67" baseline="2777" dirty="0">
                <a:latin typeface="Arial"/>
                <a:cs typeface="Arial"/>
              </a:rPr>
              <a:t> </a:t>
            </a:r>
            <a:r>
              <a:rPr sz="1500" spc="-7" baseline="2777" dirty="0">
                <a:latin typeface="Arial"/>
                <a:cs typeface="Arial"/>
              </a:rPr>
              <a:t>g/cm</a:t>
            </a:r>
            <a:r>
              <a:rPr sz="975" spc="-7" baseline="29914" dirty="0">
                <a:latin typeface="Arial"/>
                <a:cs typeface="Arial"/>
              </a:rPr>
              <a:t>3</a:t>
            </a:r>
            <a:endParaRPr sz="975" baseline="29914" dirty="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733760" y="7056957"/>
            <a:ext cx="6032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8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100" name="object 100"/>
          <p:cNvGrpSpPr/>
          <p:nvPr/>
        </p:nvGrpSpPr>
        <p:grpSpPr>
          <a:xfrm>
            <a:off x="7448453" y="4930423"/>
            <a:ext cx="1913255" cy="1986280"/>
            <a:chOff x="7448453" y="4930423"/>
            <a:chExt cx="1913255" cy="1986280"/>
          </a:xfrm>
        </p:grpSpPr>
        <p:sp>
          <p:nvSpPr>
            <p:cNvPr id="101" name="object 101"/>
            <p:cNvSpPr/>
            <p:nvPr/>
          </p:nvSpPr>
          <p:spPr>
            <a:xfrm>
              <a:off x="7501134" y="4942579"/>
              <a:ext cx="1856105" cy="1969770"/>
            </a:xfrm>
            <a:custGeom>
              <a:avLst/>
              <a:gdLst/>
              <a:ahLst/>
              <a:cxnLst/>
              <a:rect l="l" t="t" r="r" b="b"/>
              <a:pathLst>
                <a:path w="1856104" h="1969770">
                  <a:moveTo>
                    <a:pt x="0" y="0"/>
                  </a:moveTo>
                  <a:lnTo>
                    <a:pt x="1855973" y="0"/>
                  </a:lnTo>
                  <a:lnTo>
                    <a:pt x="1855973" y="1969439"/>
                  </a:lnTo>
                  <a:lnTo>
                    <a:pt x="0" y="1969439"/>
                  </a:lnTo>
                  <a:lnTo>
                    <a:pt x="0" y="0"/>
                  </a:lnTo>
                  <a:close/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7448453" y="4930423"/>
              <a:ext cx="1912710" cy="181545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3" name="object 103"/>
          <p:cNvSpPr txBox="1"/>
          <p:nvPr/>
        </p:nvSpPr>
        <p:spPr>
          <a:xfrm>
            <a:off x="7614056" y="4958245"/>
            <a:ext cx="293370" cy="231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8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19</a:t>
            </a:r>
            <a:endParaRPr sz="750">
              <a:latin typeface="Times New Roman"/>
              <a:cs typeface="Times New Roman"/>
            </a:endParaRPr>
          </a:p>
          <a:p>
            <a:pPr marL="182880">
              <a:lnSpc>
                <a:spcPts val="800"/>
              </a:lnSpc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7954454" y="51365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21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8124652" y="524190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22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278641" y="5355375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23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451962" y="643329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9251204" y="501497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343479" y="577681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537991" y="590649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26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724399" y="604427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27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918911" y="6206367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28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9129633" y="6400880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29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114" name="object 114"/>
          <p:cNvGrpSpPr/>
          <p:nvPr/>
        </p:nvGrpSpPr>
        <p:grpSpPr>
          <a:xfrm>
            <a:off x="7444326" y="4934399"/>
            <a:ext cx="1921510" cy="2034539"/>
            <a:chOff x="7444326" y="4934399"/>
            <a:chExt cx="1921510" cy="2034539"/>
          </a:xfrm>
        </p:grpSpPr>
        <p:sp>
          <p:nvSpPr>
            <p:cNvPr id="115" name="object 115"/>
            <p:cNvSpPr/>
            <p:nvPr/>
          </p:nvSpPr>
          <p:spPr>
            <a:xfrm>
              <a:off x="7448453" y="6798553"/>
              <a:ext cx="1908810" cy="166370"/>
            </a:xfrm>
            <a:custGeom>
              <a:avLst/>
              <a:gdLst/>
              <a:ahLst/>
              <a:cxnLst/>
              <a:rect l="l" t="t" r="r" b="b"/>
              <a:pathLst>
                <a:path w="1908809" h="166370">
                  <a:moveTo>
                    <a:pt x="24314" y="113465"/>
                  </a:moveTo>
                  <a:lnTo>
                    <a:pt x="81046" y="113465"/>
                  </a:lnTo>
                </a:path>
                <a:path w="1908809" h="166370">
                  <a:moveTo>
                    <a:pt x="24314" y="56732"/>
                  </a:moveTo>
                  <a:lnTo>
                    <a:pt x="81046" y="56732"/>
                  </a:lnTo>
                </a:path>
                <a:path w="1908809" h="166370">
                  <a:moveTo>
                    <a:pt x="24314" y="0"/>
                  </a:moveTo>
                  <a:lnTo>
                    <a:pt x="81046" y="0"/>
                  </a:lnTo>
                </a:path>
                <a:path w="1908809" h="166370">
                  <a:moveTo>
                    <a:pt x="52680" y="85099"/>
                  </a:moveTo>
                  <a:lnTo>
                    <a:pt x="52680" y="141832"/>
                  </a:lnTo>
                </a:path>
                <a:path w="1908809" h="166370">
                  <a:moveTo>
                    <a:pt x="109413" y="85099"/>
                  </a:moveTo>
                  <a:lnTo>
                    <a:pt x="109413" y="141832"/>
                  </a:lnTo>
                </a:path>
                <a:path w="1908809" h="166370">
                  <a:moveTo>
                    <a:pt x="158041" y="85099"/>
                  </a:moveTo>
                  <a:lnTo>
                    <a:pt x="158041" y="141832"/>
                  </a:lnTo>
                </a:path>
                <a:path w="1908809" h="166370">
                  <a:moveTo>
                    <a:pt x="214774" y="85099"/>
                  </a:moveTo>
                  <a:lnTo>
                    <a:pt x="214774" y="141832"/>
                  </a:lnTo>
                </a:path>
                <a:path w="1908809" h="166370">
                  <a:moveTo>
                    <a:pt x="263402" y="85099"/>
                  </a:moveTo>
                  <a:lnTo>
                    <a:pt x="263402" y="141832"/>
                  </a:lnTo>
                </a:path>
                <a:path w="1908809" h="166370">
                  <a:moveTo>
                    <a:pt x="320135" y="85099"/>
                  </a:moveTo>
                  <a:lnTo>
                    <a:pt x="320135" y="141832"/>
                  </a:lnTo>
                </a:path>
                <a:path w="1908809" h="166370">
                  <a:moveTo>
                    <a:pt x="368763" y="85099"/>
                  </a:moveTo>
                  <a:lnTo>
                    <a:pt x="368763" y="141832"/>
                  </a:lnTo>
                </a:path>
                <a:path w="1908809" h="166370">
                  <a:moveTo>
                    <a:pt x="425496" y="85099"/>
                  </a:moveTo>
                  <a:lnTo>
                    <a:pt x="425496" y="141832"/>
                  </a:lnTo>
                </a:path>
                <a:path w="1908809" h="166370">
                  <a:moveTo>
                    <a:pt x="474124" y="85099"/>
                  </a:moveTo>
                  <a:lnTo>
                    <a:pt x="474124" y="141832"/>
                  </a:lnTo>
                </a:path>
                <a:path w="1908809" h="166370">
                  <a:moveTo>
                    <a:pt x="530857" y="85099"/>
                  </a:moveTo>
                  <a:lnTo>
                    <a:pt x="530857" y="141832"/>
                  </a:lnTo>
                </a:path>
                <a:path w="1908809" h="166370">
                  <a:moveTo>
                    <a:pt x="587589" y="85099"/>
                  </a:moveTo>
                  <a:lnTo>
                    <a:pt x="587589" y="141832"/>
                  </a:lnTo>
                </a:path>
                <a:path w="1908809" h="166370">
                  <a:moveTo>
                    <a:pt x="636218" y="85099"/>
                  </a:moveTo>
                  <a:lnTo>
                    <a:pt x="636218" y="141832"/>
                  </a:lnTo>
                </a:path>
                <a:path w="1908809" h="166370">
                  <a:moveTo>
                    <a:pt x="692950" y="85099"/>
                  </a:moveTo>
                  <a:lnTo>
                    <a:pt x="692950" y="141832"/>
                  </a:lnTo>
                </a:path>
                <a:path w="1908809" h="166370">
                  <a:moveTo>
                    <a:pt x="741579" y="85099"/>
                  </a:moveTo>
                  <a:lnTo>
                    <a:pt x="741579" y="141832"/>
                  </a:lnTo>
                </a:path>
                <a:path w="1908809" h="166370">
                  <a:moveTo>
                    <a:pt x="798311" y="85099"/>
                  </a:moveTo>
                  <a:lnTo>
                    <a:pt x="798311" y="141832"/>
                  </a:lnTo>
                </a:path>
                <a:path w="1908809" h="166370">
                  <a:moveTo>
                    <a:pt x="846940" y="85099"/>
                  </a:moveTo>
                  <a:lnTo>
                    <a:pt x="846940" y="141832"/>
                  </a:lnTo>
                </a:path>
                <a:path w="1908809" h="166370">
                  <a:moveTo>
                    <a:pt x="903672" y="85099"/>
                  </a:moveTo>
                  <a:lnTo>
                    <a:pt x="903672" y="141832"/>
                  </a:lnTo>
                </a:path>
                <a:path w="1908809" h="166370">
                  <a:moveTo>
                    <a:pt x="952301" y="85099"/>
                  </a:moveTo>
                  <a:lnTo>
                    <a:pt x="952301" y="141832"/>
                  </a:lnTo>
                </a:path>
                <a:path w="1908809" h="166370">
                  <a:moveTo>
                    <a:pt x="1009033" y="85099"/>
                  </a:moveTo>
                  <a:lnTo>
                    <a:pt x="1009033" y="141832"/>
                  </a:lnTo>
                </a:path>
                <a:path w="1908809" h="166370">
                  <a:moveTo>
                    <a:pt x="1057661" y="85099"/>
                  </a:moveTo>
                  <a:lnTo>
                    <a:pt x="1057661" y="141832"/>
                  </a:lnTo>
                </a:path>
                <a:path w="1908809" h="166370">
                  <a:moveTo>
                    <a:pt x="1114394" y="85099"/>
                  </a:moveTo>
                  <a:lnTo>
                    <a:pt x="1114394" y="141832"/>
                  </a:lnTo>
                </a:path>
                <a:path w="1908809" h="166370">
                  <a:moveTo>
                    <a:pt x="1163022" y="85099"/>
                  </a:moveTo>
                  <a:lnTo>
                    <a:pt x="1163022" y="141832"/>
                  </a:lnTo>
                </a:path>
                <a:path w="1908809" h="166370">
                  <a:moveTo>
                    <a:pt x="1219755" y="85099"/>
                  </a:moveTo>
                  <a:lnTo>
                    <a:pt x="1219755" y="141832"/>
                  </a:lnTo>
                </a:path>
                <a:path w="1908809" h="166370">
                  <a:moveTo>
                    <a:pt x="1268383" y="85099"/>
                  </a:moveTo>
                  <a:lnTo>
                    <a:pt x="1268383" y="141832"/>
                  </a:lnTo>
                </a:path>
                <a:path w="1908809" h="166370">
                  <a:moveTo>
                    <a:pt x="1325116" y="85099"/>
                  </a:moveTo>
                  <a:lnTo>
                    <a:pt x="1325116" y="141832"/>
                  </a:lnTo>
                </a:path>
                <a:path w="1908809" h="166370">
                  <a:moveTo>
                    <a:pt x="1373744" y="85099"/>
                  </a:moveTo>
                  <a:lnTo>
                    <a:pt x="1373744" y="141832"/>
                  </a:lnTo>
                </a:path>
                <a:path w="1908809" h="166370">
                  <a:moveTo>
                    <a:pt x="1430477" y="85099"/>
                  </a:moveTo>
                  <a:lnTo>
                    <a:pt x="1430477" y="141832"/>
                  </a:lnTo>
                </a:path>
                <a:path w="1908809" h="166370">
                  <a:moveTo>
                    <a:pt x="1487210" y="85099"/>
                  </a:moveTo>
                  <a:lnTo>
                    <a:pt x="1487210" y="141832"/>
                  </a:lnTo>
                </a:path>
                <a:path w="1908809" h="166370">
                  <a:moveTo>
                    <a:pt x="1535838" y="85099"/>
                  </a:moveTo>
                  <a:lnTo>
                    <a:pt x="1535838" y="141832"/>
                  </a:lnTo>
                </a:path>
                <a:path w="1908809" h="166370">
                  <a:moveTo>
                    <a:pt x="1592571" y="85099"/>
                  </a:moveTo>
                  <a:lnTo>
                    <a:pt x="1592571" y="141832"/>
                  </a:lnTo>
                </a:path>
                <a:path w="1908809" h="166370">
                  <a:moveTo>
                    <a:pt x="1641199" y="85099"/>
                  </a:moveTo>
                  <a:lnTo>
                    <a:pt x="1641199" y="141832"/>
                  </a:lnTo>
                </a:path>
                <a:path w="1908809" h="166370">
                  <a:moveTo>
                    <a:pt x="1697932" y="85099"/>
                  </a:moveTo>
                  <a:lnTo>
                    <a:pt x="1697932" y="141832"/>
                  </a:lnTo>
                </a:path>
                <a:path w="1908809" h="166370">
                  <a:moveTo>
                    <a:pt x="1746560" y="85099"/>
                  </a:moveTo>
                  <a:lnTo>
                    <a:pt x="1746560" y="141832"/>
                  </a:lnTo>
                </a:path>
                <a:path w="1908809" h="166370">
                  <a:moveTo>
                    <a:pt x="1803293" y="85099"/>
                  </a:moveTo>
                  <a:lnTo>
                    <a:pt x="1803293" y="141832"/>
                  </a:lnTo>
                </a:path>
                <a:path w="1908809" h="166370">
                  <a:moveTo>
                    <a:pt x="1851921" y="85099"/>
                  </a:moveTo>
                  <a:lnTo>
                    <a:pt x="1851921" y="141832"/>
                  </a:lnTo>
                </a:path>
                <a:path w="1908809" h="166370">
                  <a:moveTo>
                    <a:pt x="1908654" y="85099"/>
                  </a:moveTo>
                  <a:lnTo>
                    <a:pt x="1908654" y="141832"/>
                  </a:lnTo>
                </a:path>
                <a:path w="1908809" h="166370">
                  <a:moveTo>
                    <a:pt x="0" y="113465"/>
                  </a:moveTo>
                  <a:lnTo>
                    <a:pt x="105360" y="113465"/>
                  </a:lnTo>
                </a:path>
                <a:path w="1908809" h="166370">
                  <a:moveTo>
                    <a:pt x="52680" y="60785"/>
                  </a:moveTo>
                  <a:lnTo>
                    <a:pt x="52680" y="166146"/>
                  </a:lnTo>
                </a:path>
                <a:path w="1908809" h="166370">
                  <a:moveTo>
                    <a:pt x="320135" y="60785"/>
                  </a:moveTo>
                  <a:lnTo>
                    <a:pt x="320135" y="166146"/>
                  </a:lnTo>
                </a:path>
                <a:path w="1908809" h="166370">
                  <a:moveTo>
                    <a:pt x="587589" y="60785"/>
                  </a:moveTo>
                  <a:lnTo>
                    <a:pt x="587589" y="166146"/>
                  </a:lnTo>
                </a:path>
                <a:path w="1908809" h="166370">
                  <a:moveTo>
                    <a:pt x="846940" y="60785"/>
                  </a:moveTo>
                  <a:lnTo>
                    <a:pt x="846940" y="166146"/>
                  </a:lnTo>
                </a:path>
                <a:path w="1908809" h="166370">
                  <a:moveTo>
                    <a:pt x="1114394" y="60785"/>
                  </a:moveTo>
                  <a:lnTo>
                    <a:pt x="1114394" y="166146"/>
                  </a:lnTo>
                </a:path>
                <a:path w="1908809" h="166370">
                  <a:moveTo>
                    <a:pt x="1373744" y="60785"/>
                  </a:moveTo>
                  <a:lnTo>
                    <a:pt x="1373744" y="166146"/>
                  </a:lnTo>
                </a:path>
                <a:path w="1908809" h="166370">
                  <a:moveTo>
                    <a:pt x="1641199" y="60785"/>
                  </a:moveTo>
                  <a:lnTo>
                    <a:pt x="1641199" y="166146"/>
                  </a:lnTo>
                </a:path>
                <a:path w="1908809" h="166370">
                  <a:moveTo>
                    <a:pt x="1908654" y="60785"/>
                  </a:moveTo>
                  <a:lnTo>
                    <a:pt x="1908654" y="166146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7497081" y="4938527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59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59" h="1978025">
                  <a:moveTo>
                    <a:pt x="0" y="1916759"/>
                  </a:moveTo>
                  <a:lnTo>
                    <a:pt x="1864078" y="1916759"/>
                  </a:lnTo>
                </a:path>
                <a:path w="1864359" h="1978025">
                  <a:moveTo>
                    <a:pt x="0" y="1860026"/>
                  </a:moveTo>
                  <a:lnTo>
                    <a:pt x="1864078" y="1860026"/>
                  </a:lnTo>
                </a:path>
                <a:path w="1864359" h="1978025">
                  <a:moveTo>
                    <a:pt x="4052" y="0"/>
                  </a:moveTo>
                  <a:lnTo>
                    <a:pt x="4052" y="1977544"/>
                  </a:lnTo>
                </a:path>
                <a:path w="1864359" h="1978025">
                  <a:moveTo>
                    <a:pt x="60785" y="0"/>
                  </a:moveTo>
                  <a:lnTo>
                    <a:pt x="60785" y="1977544"/>
                  </a:lnTo>
                </a:path>
                <a:path w="1864359" h="1978025">
                  <a:moveTo>
                    <a:pt x="109413" y="0"/>
                  </a:moveTo>
                  <a:lnTo>
                    <a:pt x="109413" y="1977544"/>
                  </a:lnTo>
                </a:path>
                <a:path w="1864359" h="1978025">
                  <a:moveTo>
                    <a:pt x="166146" y="0"/>
                  </a:moveTo>
                  <a:lnTo>
                    <a:pt x="166146" y="1977544"/>
                  </a:lnTo>
                </a:path>
                <a:path w="1864359" h="1978025">
                  <a:moveTo>
                    <a:pt x="214774" y="0"/>
                  </a:moveTo>
                  <a:lnTo>
                    <a:pt x="214774" y="1977544"/>
                  </a:lnTo>
                </a:path>
                <a:path w="1864359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59" h="1978025">
                  <a:moveTo>
                    <a:pt x="320135" y="0"/>
                  </a:moveTo>
                  <a:lnTo>
                    <a:pt x="320135" y="1977544"/>
                  </a:lnTo>
                </a:path>
                <a:path w="1864359" h="1978025">
                  <a:moveTo>
                    <a:pt x="376868" y="0"/>
                  </a:moveTo>
                  <a:lnTo>
                    <a:pt x="376868" y="1977544"/>
                  </a:lnTo>
                </a:path>
                <a:path w="1864359" h="1978025">
                  <a:moveTo>
                    <a:pt x="425496" y="0"/>
                  </a:moveTo>
                  <a:lnTo>
                    <a:pt x="425496" y="1977544"/>
                  </a:lnTo>
                </a:path>
                <a:path w="1864359" h="1978025">
                  <a:moveTo>
                    <a:pt x="482229" y="0"/>
                  </a:moveTo>
                  <a:lnTo>
                    <a:pt x="482229" y="1977544"/>
                  </a:lnTo>
                </a:path>
                <a:path w="1864359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59" h="1978025">
                  <a:moveTo>
                    <a:pt x="587589" y="0"/>
                  </a:moveTo>
                  <a:lnTo>
                    <a:pt x="587589" y="1977544"/>
                  </a:lnTo>
                </a:path>
                <a:path w="1864359" h="1978025">
                  <a:moveTo>
                    <a:pt x="644322" y="0"/>
                  </a:moveTo>
                  <a:lnTo>
                    <a:pt x="644322" y="1977544"/>
                  </a:lnTo>
                </a:path>
                <a:path w="1864359" h="1978025">
                  <a:moveTo>
                    <a:pt x="692950" y="0"/>
                  </a:moveTo>
                  <a:lnTo>
                    <a:pt x="692950" y="1977544"/>
                  </a:lnTo>
                </a:path>
                <a:path w="1864359" h="1978025">
                  <a:moveTo>
                    <a:pt x="749683" y="0"/>
                  </a:moveTo>
                  <a:lnTo>
                    <a:pt x="749683" y="1977544"/>
                  </a:lnTo>
                </a:path>
                <a:path w="1864359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59" h="1978025">
                  <a:moveTo>
                    <a:pt x="855044" y="0"/>
                  </a:moveTo>
                  <a:lnTo>
                    <a:pt x="855044" y="1977544"/>
                  </a:lnTo>
                </a:path>
                <a:path w="1864359" h="1978025">
                  <a:moveTo>
                    <a:pt x="903672" y="0"/>
                  </a:moveTo>
                  <a:lnTo>
                    <a:pt x="903672" y="1977544"/>
                  </a:lnTo>
                </a:path>
                <a:path w="1864359" h="1978025">
                  <a:moveTo>
                    <a:pt x="960405" y="0"/>
                  </a:moveTo>
                  <a:lnTo>
                    <a:pt x="960405" y="1977544"/>
                  </a:lnTo>
                </a:path>
                <a:path w="1864359" h="1978025">
                  <a:moveTo>
                    <a:pt x="1009033" y="0"/>
                  </a:moveTo>
                  <a:lnTo>
                    <a:pt x="1009033" y="1977544"/>
                  </a:lnTo>
                </a:path>
                <a:path w="1864359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59" h="1978025">
                  <a:moveTo>
                    <a:pt x="1114394" y="0"/>
                  </a:moveTo>
                  <a:lnTo>
                    <a:pt x="1114394" y="1977544"/>
                  </a:lnTo>
                </a:path>
                <a:path w="1864359" h="1978025">
                  <a:moveTo>
                    <a:pt x="1171127" y="0"/>
                  </a:moveTo>
                  <a:lnTo>
                    <a:pt x="1171127" y="1977544"/>
                  </a:lnTo>
                </a:path>
                <a:path w="1864359" h="1978025">
                  <a:moveTo>
                    <a:pt x="1219755" y="0"/>
                  </a:moveTo>
                  <a:lnTo>
                    <a:pt x="1219755" y="1977544"/>
                  </a:lnTo>
                </a:path>
                <a:path w="1864359" h="1978025">
                  <a:moveTo>
                    <a:pt x="1276488" y="0"/>
                  </a:moveTo>
                  <a:lnTo>
                    <a:pt x="1276488" y="1977544"/>
                  </a:lnTo>
                </a:path>
                <a:path w="1864359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59" h="1978025">
                  <a:moveTo>
                    <a:pt x="1381849" y="0"/>
                  </a:moveTo>
                  <a:lnTo>
                    <a:pt x="1381849" y="1977544"/>
                  </a:lnTo>
                </a:path>
                <a:path w="1864359" h="1978025">
                  <a:moveTo>
                    <a:pt x="1438582" y="0"/>
                  </a:moveTo>
                  <a:lnTo>
                    <a:pt x="1438582" y="1977544"/>
                  </a:lnTo>
                </a:path>
                <a:path w="1864359" h="1978025">
                  <a:moveTo>
                    <a:pt x="1487210" y="0"/>
                  </a:moveTo>
                  <a:lnTo>
                    <a:pt x="1487210" y="1977544"/>
                  </a:lnTo>
                </a:path>
                <a:path w="1864359" h="1978025">
                  <a:moveTo>
                    <a:pt x="1543943" y="0"/>
                  </a:moveTo>
                  <a:lnTo>
                    <a:pt x="1543943" y="1977544"/>
                  </a:lnTo>
                </a:path>
                <a:path w="1864359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59" h="1978025">
                  <a:moveTo>
                    <a:pt x="1649304" y="0"/>
                  </a:moveTo>
                  <a:lnTo>
                    <a:pt x="1649304" y="1977544"/>
                  </a:lnTo>
                </a:path>
                <a:path w="1864359" h="1978025">
                  <a:moveTo>
                    <a:pt x="1697932" y="0"/>
                  </a:moveTo>
                  <a:lnTo>
                    <a:pt x="1697932" y="1977544"/>
                  </a:lnTo>
                </a:path>
                <a:path w="1864359" h="1978025">
                  <a:moveTo>
                    <a:pt x="1754665" y="0"/>
                  </a:moveTo>
                  <a:lnTo>
                    <a:pt x="1754665" y="1977544"/>
                  </a:lnTo>
                </a:path>
                <a:path w="1864359" h="1978025">
                  <a:moveTo>
                    <a:pt x="1803293" y="0"/>
                  </a:moveTo>
                  <a:lnTo>
                    <a:pt x="1803293" y="1977544"/>
                  </a:lnTo>
                </a:path>
                <a:path w="1864359" h="1978025">
                  <a:moveTo>
                    <a:pt x="1860026" y="0"/>
                  </a:moveTo>
                  <a:lnTo>
                    <a:pt x="1860026" y="1977544"/>
                  </a:lnTo>
                </a:path>
              </a:pathLst>
            </a:custGeom>
            <a:ln w="8104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7497081" y="4938527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59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59" h="1978025">
                  <a:moveTo>
                    <a:pt x="0" y="1689827"/>
                  </a:moveTo>
                  <a:lnTo>
                    <a:pt x="1864078" y="1689827"/>
                  </a:lnTo>
                </a:path>
                <a:path w="1864359" h="1978025">
                  <a:moveTo>
                    <a:pt x="0" y="1414268"/>
                  </a:moveTo>
                  <a:lnTo>
                    <a:pt x="1864078" y="1414268"/>
                  </a:lnTo>
                </a:path>
                <a:path w="1864359" h="1978025">
                  <a:moveTo>
                    <a:pt x="0" y="1130604"/>
                  </a:moveTo>
                  <a:lnTo>
                    <a:pt x="1864078" y="1130604"/>
                  </a:lnTo>
                </a:path>
                <a:path w="1864359" h="1978025">
                  <a:moveTo>
                    <a:pt x="0" y="846940"/>
                  </a:moveTo>
                  <a:lnTo>
                    <a:pt x="1864078" y="846940"/>
                  </a:lnTo>
                </a:path>
                <a:path w="1864359" h="1978025">
                  <a:moveTo>
                    <a:pt x="0" y="571380"/>
                  </a:moveTo>
                  <a:lnTo>
                    <a:pt x="1864078" y="571380"/>
                  </a:lnTo>
                </a:path>
                <a:path w="1864359" h="1978025">
                  <a:moveTo>
                    <a:pt x="0" y="287716"/>
                  </a:moveTo>
                  <a:lnTo>
                    <a:pt x="1864078" y="287716"/>
                  </a:lnTo>
                </a:path>
                <a:path w="1864359" h="1978025">
                  <a:moveTo>
                    <a:pt x="0" y="4052"/>
                  </a:moveTo>
                  <a:lnTo>
                    <a:pt x="1864078" y="4052"/>
                  </a:lnTo>
                </a:path>
                <a:path w="1864359" h="1978025">
                  <a:moveTo>
                    <a:pt x="4052" y="0"/>
                  </a:moveTo>
                  <a:lnTo>
                    <a:pt x="4052" y="1977544"/>
                  </a:lnTo>
                </a:path>
                <a:path w="1864359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59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59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59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59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59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59" h="1978025">
                  <a:moveTo>
                    <a:pt x="1860026" y="0"/>
                  </a:moveTo>
                  <a:lnTo>
                    <a:pt x="1860026" y="1977544"/>
                  </a:lnTo>
                </a:path>
                <a:path w="1864359" h="1978025">
                  <a:moveTo>
                    <a:pt x="4052" y="0"/>
                  </a:moveTo>
                  <a:lnTo>
                    <a:pt x="4052" y="1977544"/>
                  </a:lnTo>
                </a:path>
                <a:path w="1864359" h="1978025">
                  <a:moveTo>
                    <a:pt x="0" y="1973491"/>
                  </a:moveTo>
                  <a:lnTo>
                    <a:pt x="1864078" y="1973491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" name="object 118"/>
          <p:cNvSpPr txBox="1"/>
          <p:nvPr/>
        </p:nvSpPr>
        <p:spPr>
          <a:xfrm>
            <a:off x="7338497" y="6822323"/>
            <a:ext cx="10668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-5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7370915" y="6538659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70915" y="6263100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7322287" y="5979436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7322287" y="569577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7322287" y="542021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322287" y="51365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7322287" y="485288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30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7204774" y="5581152"/>
            <a:ext cx="123189" cy="6953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25"/>
              </a:lnSpc>
            </a:pPr>
            <a:r>
              <a:rPr sz="750" b="1" spc="5" dirty="0">
                <a:latin typeface="Times New Roman"/>
                <a:cs typeface="Times New Roman"/>
              </a:rPr>
              <a:t>Temperature,</a:t>
            </a:r>
            <a:r>
              <a:rPr sz="750" b="1" spc="-45" dirty="0">
                <a:latin typeface="Times New Roman"/>
                <a:cs typeface="Times New Roman"/>
              </a:rPr>
              <a:t> </a:t>
            </a:r>
            <a:r>
              <a:rPr sz="750" b="1" spc="10" dirty="0">
                <a:latin typeface="Times New Roman"/>
                <a:cs typeface="Times New Roman"/>
              </a:rPr>
              <a:t>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7435753" y="6935789"/>
            <a:ext cx="1978660" cy="25590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894"/>
              </a:lnSpc>
              <a:spcBef>
                <a:spcPts val="114"/>
              </a:spcBef>
              <a:tabLst>
                <a:tab pos="267335" algn="l"/>
                <a:tab pos="534670" algn="l"/>
                <a:tab pos="793750" algn="l"/>
                <a:tab pos="1061085" algn="l"/>
                <a:tab pos="1320800" algn="l"/>
                <a:tab pos="1588135" algn="l"/>
                <a:tab pos="1855470" algn="l"/>
              </a:tabLst>
            </a:pPr>
            <a:r>
              <a:rPr sz="750" b="1" spc="5" dirty="0">
                <a:latin typeface="Times New Roman"/>
                <a:cs typeface="Times New Roman"/>
              </a:rPr>
              <a:t>30	31	32	33	34	35	36	37</a:t>
            </a:r>
            <a:endParaRPr sz="750">
              <a:latin typeface="Times New Roman"/>
              <a:cs typeface="Times New Roman"/>
            </a:endParaRPr>
          </a:p>
          <a:p>
            <a:pPr marL="2540" algn="ctr">
              <a:lnSpc>
                <a:spcPts val="894"/>
              </a:lnSpc>
            </a:pPr>
            <a:r>
              <a:rPr sz="750" b="1" dirty="0">
                <a:latin typeface="Times New Roman"/>
                <a:cs typeface="Times New Roman"/>
              </a:rPr>
              <a:t>Salinity,</a:t>
            </a:r>
            <a:r>
              <a:rPr sz="750" b="1" spc="-5" dirty="0">
                <a:latin typeface="Times New Roman"/>
                <a:cs typeface="Times New Roman"/>
              </a:rPr>
              <a:t> </a:t>
            </a:r>
            <a:r>
              <a:rPr sz="750" b="1" spc="5" dirty="0">
                <a:latin typeface="Times New Roman"/>
                <a:cs typeface="Times New Roman"/>
              </a:rPr>
              <a:t>g/kg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128" name="object 128"/>
          <p:cNvGrpSpPr/>
          <p:nvPr/>
        </p:nvGrpSpPr>
        <p:grpSpPr>
          <a:xfrm>
            <a:off x="5361648" y="4165205"/>
            <a:ext cx="4135754" cy="3100070"/>
            <a:chOff x="5361648" y="4165205"/>
            <a:chExt cx="4135754" cy="3100070"/>
          </a:xfrm>
        </p:grpSpPr>
        <p:sp>
          <p:nvSpPr>
            <p:cNvPr id="129" name="object 129"/>
            <p:cNvSpPr/>
            <p:nvPr/>
          </p:nvSpPr>
          <p:spPr>
            <a:xfrm>
              <a:off x="7492637" y="5785336"/>
              <a:ext cx="1865630" cy="6350"/>
            </a:xfrm>
            <a:custGeom>
              <a:avLst/>
              <a:gdLst/>
              <a:ahLst/>
              <a:cxnLst/>
              <a:rect l="l" t="t" r="r" b="b"/>
              <a:pathLst>
                <a:path w="1865629" h="6350">
                  <a:moveTo>
                    <a:pt x="0" y="5739"/>
                  </a:moveTo>
                  <a:lnTo>
                    <a:pt x="1865494" y="0"/>
                  </a:lnTo>
                </a:path>
              </a:pathLst>
            </a:custGeom>
            <a:ln w="17219">
              <a:solidFill>
                <a:srgbClr val="FF2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8827184" y="4950168"/>
              <a:ext cx="0" cy="1986280"/>
            </a:xfrm>
            <a:custGeom>
              <a:avLst/>
              <a:gdLst/>
              <a:ahLst/>
              <a:cxnLst/>
              <a:rect l="l" t="t" r="r" b="b"/>
              <a:pathLst>
                <a:path h="1986279">
                  <a:moveTo>
                    <a:pt x="0" y="1986034"/>
                  </a:moveTo>
                  <a:lnTo>
                    <a:pt x="0" y="0"/>
                  </a:lnTo>
                </a:path>
              </a:pathLst>
            </a:custGeom>
            <a:ln w="17219">
              <a:solidFill>
                <a:srgbClr val="0A31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363103" y="4166661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753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22882" y="1175042"/>
            <a:ext cx="1305560" cy="145796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847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85420" algn="l"/>
              </a:tabLst>
            </a:pPr>
            <a:r>
              <a:rPr lang="el-GR" sz="2025" spc="-7" baseline="2057" dirty="0">
                <a:latin typeface="Arial"/>
                <a:cs typeface="Arial"/>
              </a:rPr>
              <a:t>Παράδειγμα </a:t>
            </a:r>
            <a:r>
              <a:rPr sz="2025" spc="-7" baseline="2057" dirty="0">
                <a:latin typeface="Arial"/>
                <a:cs typeface="Arial"/>
              </a:rPr>
              <a:t>2</a:t>
            </a:r>
            <a:endParaRPr sz="2025" baseline="2057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200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sz="1150" spc="15" dirty="0">
                <a:solidFill>
                  <a:srgbClr val="FF2800"/>
                </a:solidFill>
                <a:latin typeface="Arial"/>
                <a:cs typeface="Arial"/>
              </a:rPr>
              <a:t>T </a:t>
            </a:r>
            <a:r>
              <a:rPr sz="1150" spc="10" dirty="0">
                <a:solidFill>
                  <a:srgbClr val="FF2800"/>
                </a:solidFill>
                <a:latin typeface="Arial"/>
                <a:cs typeface="Arial"/>
              </a:rPr>
              <a:t>= </a:t>
            </a:r>
            <a:r>
              <a:rPr sz="1150" spc="5" dirty="0">
                <a:solidFill>
                  <a:srgbClr val="FF2800"/>
                </a:solidFill>
                <a:latin typeface="Arial"/>
                <a:cs typeface="Arial"/>
              </a:rPr>
              <a:t>20˚</a:t>
            </a:r>
            <a:r>
              <a:rPr sz="1150" spc="-190" dirty="0">
                <a:solidFill>
                  <a:srgbClr val="FF2800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FF2800"/>
                </a:solidFill>
                <a:latin typeface="Arial"/>
                <a:cs typeface="Arial"/>
              </a:rPr>
              <a:t>C</a:t>
            </a:r>
            <a:endParaRPr sz="1150" dirty="0">
              <a:latin typeface="Arial"/>
              <a:cs typeface="Arial"/>
            </a:endParaRPr>
          </a:p>
          <a:p>
            <a:pPr marL="344805" lvl="1" indent="-123825">
              <a:lnSpc>
                <a:spcPct val="100000"/>
              </a:lnSpc>
              <a:spcBef>
                <a:spcPts val="245"/>
              </a:spcBef>
              <a:buClr>
                <a:srgbClr val="000000"/>
              </a:buClr>
              <a:buFont typeface="Trebuchet MS"/>
              <a:buChar char="–"/>
              <a:tabLst>
                <a:tab pos="345440" algn="l"/>
              </a:tabLst>
            </a:pPr>
            <a:r>
              <a:rPr sz="1150" spc="15" dirty="0">
                <a:solidFill>
                  <a:srgbClr val="0A31FF"/>
                </a:solidFill>
                <a:latin typeface="Arial"/>
                <a:cs typeface="Arial"/>
              </a:rPr>
              <a:t>S </a:t>
            </a:r>
            <a:r>
              <a:rPr sz="1150" spc="10" dirty="0">
                <a:solidFill>
                  <a:srgbClr val="0A31FF"/>
                </a:solidFill>
                <a:latin typeface="Arial"/>
                <a:cs typeface="Arial"/>
              </a:rPr>
              <a:t>= 32</a:t>
            </a:r>
            <a:r>
              <a:rPr sz="1150" spc="-45" dirty="0">
                <a:solidFill>
                  <a:srgbClr val="0A31FF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A31FF"/>
                </a:solidFill>
                <a:latin typeface="Arial"/>
                <a:cs typeface="Arial"/>
              </a:rPr>
              <a:t>g/kg</a:t>
            </a:r>
            <a:endParaRPr sz="1150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254"/>
              </a:spcBef>
            </a:pPr>
            <a:r>
              <a:rPr sz="2025" spc="270" baseline="2057" dirty="0">
                <a:latin typeface="Trebuchet MS"/>
                <a:cs typeface="Trebuchet MS"/>
              </a:rPr>
              <a:t>–</a:t>
            </a:r>
            <a:r>
              <a:rPr sz="2025" spc="-127" baseline="2057" dirty="0">
                <a:latin typeface="Trebuchet MS"/>
                <a:cs typeface="Trebuchet MS"/>
              </a:rPr>
              <a:t> </a:t>
            </a:r>
            <a:r>
              <a:rPr lang="el-GR" sz="2025" spc="60" baseline="4115" dirty="0">
                <a:latin typeface="Arial"/>
                <a:cs typeface="Arial"/>
              </a:rPr>
              <a:t>σ</a:t>
            </a:r>
            <a:r>
              <a:rPr sz="900" spc="40" dirty="0">
                <a:latin typeface="Arial"/>
                <a:cs typeface="Arial"/>
              </a:rPr>
              <a:t>t </a:t>
            </a:r>
            <a:r>
              <a:rPr sz="1725" spc="15" baseline="4830" dirty="0">
                <a:latin typeface="Arial"/>
                <a:cs typeface="Arial"/>
              </a:rPr>
              <a:t>= ?</a:t>
            </a:r>
            <a:endParaRPr sz="1725" baseline="4830" dirty="0">
              <a:latin typeface="Arial"/>
              <a:cs typeface="Arial"/>
            </a:endParaRPr>
          </a:p>
          <a:p>
            <a:pPr marL="525145" lvl="2" indent="-97790">
              <a:lnSpc>
                <a:spcPct val="100000"/>
              </a:lnSpc>
              <a:spcBef>
                <a:spcPts val="145"/>
              </a:spcBef>
              <a:buFont typeface="Trebuchet MS"/>
              <a:buChar char="•"/>
              <a:tabLst>
                <a:tab pos="525780" algn="l"/>
              </a:tabLst>
            </a:pPr>
            <a:r>
              <a:rPr sz="1500" spc="-15" baseline="2777" dirty="0">
                <a:latin typeface="Arial"/>
                <a:cs typeface="Arial"/>
              </a:rPr>
              <a:t>22.5</a:t>
            </a:r>
            <a:endParaRPr sz="1500" baseline="2777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195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lang="el-GR" sz="1150" spc="260" dirty="0">
                <a:latin typeface="Arial"/>
                <a:cs typeface="Arial"/>
              </a:rPr>
              <a:t>ρ</a:t>
            </a:r>
            <a:r>
              <a:rPr sz="1150" spc="-150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= ?</a:t>
            </a:r>
            <a:endParaRPr sz="1150" dirty="0">
              <a:latin typeface="Arial"/>
              <a:cs typeface="Arial"/>
            </a:endParaRPr>
          </a:p>
          <a:p>
            <a:pPr marL="525145" lvl="2" indent="-97790">
              <a:lnSpc>
                <a:spcPct val="100000"/>
              </a:lnSpc>
              <a:spcBef>
                <a:spcPts val="250"/>
              </a:spcBef>
              <a:buFont typeface="Trebuchet MS"/>
              <a:buChar char="•"/>
              <a:tabLst>
                <a:tab pos="525780" algn="l"/>
              </a:tabLst>
            </a:pPr>
            <a:r>
              <a:rPr sz="1500" spc="-15" baseline="2777" dirty="0">
                <a:latin typeface="Arial"/>
                <a:cs typeface="Arial"/>
              </a:rPr>
              <a:t>1.0225</a:t>
            </a:r>
            <a:r>
              <a:rPr sz="1500" spc="-60" baseline="2777" dirty="0">
                <a:latin typeface="Arial"/>
                <a:cs typeface="Arial"/>
              </a:rPr>
              <a:t> </a:t>
            </a:r>
            <a:r>
              <a:rPr sz="1500" spc="-7" baseline="2777" dirty="0">
                <a:latin typeface="Arial"/>
                <a:cs typeface="Arial"/>
              </a:rPr>
              <a:t>g/cm</a:t>
            </a:r>
            <a:r>
              <a:rPr sz="975" spc="-7" baseline="29914" dirty="0">
                <a:latin typeface="Arial"/>
                <a:cs typeface="Arial"/>
              </a:rPr>
              <a:t>3</a:t>
            </a:r>
            <a:endParaRPr sz="975" baseline="29914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33160" y="3399357"/>
            <a:ext cx="6032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9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647853" y="1272823"/>
            <a:ext cx="1913255" cy="1986280"/>
            <a:chOff x="2647853" y="1272823"/>
            <a:chExt cx="1913255" cy="1986280"/>
          </a:xfrm>
        </p:grpSpPr>
        <p:sp>
          <p:nvSpPr>
            <p:cNvPr id="12" name="object 12"/>
            <p:cNvSpPr/>
            <p:nvPr/>
          </p:nvSpPr>
          <p:spPr>
            <a:xfrm>
              <a:off x="2700533" y="1284979"/>
              <a:ext cx="1856105" cy="1969770"/>
            </a:xfrm>
            <a:custGeom>
              <a:avLst/>
              <a:gdLst/>
              <a:ahLst/>
              <a:cxnLst/>
              <a:rect l="l" t="t" r="r" b="b"/>
              <a:pathLst>
                <a:path w="1856104" h="1969770">
                  <a:moveTo>
                    <a:pt x="0" y="0"/>
                  </a:moveTo>
                  <a:lnTo>
                    <a:pt x="1855973" y="0"/>
                  </a:lnTo>
                  <a:lnTo>
                    <a:pt x="1855973" y="1969439"/>
                  </a:lnTo>
                  <a:lnTo>
                    <a:pt x="0" y="1969439"/>
                  </a:lnTo>
                  <a:lnTo>
                    <a:pt x="0" y="0"/>
                  </a:lnTo>
                  <a:close/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647853" y="1272823"/>
              <a:ext cx="1912710" cy="18154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813456" y="1300645"/>
            <a:ext cx="293370" cy="231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8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19</a:t>
            </a:r>
            <a:endParaRPr sz="750">
              <a:latin typeface="Times New Roman"/>
              <a:cs typeface="Times New Roman"/>
            </a:endParaRPr>
          </a:p>
          <a:p>
            <a:pPr marL="182880">
              <a:lnSpc>
                <a:spcPts val="800"/>
              </a:lnSpc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53853" y="14789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21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24052" y="158430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22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78041" y="1697775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23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51362" y="277569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50603" y="135737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42878" y="211921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37391" y="224889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26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23799" y="2386673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27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18311" y="2548767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28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29033" y="2743280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29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643726" y="1276799"/>
            <a:ext cx="1921510" cy="2034539"/>
            <a:chOff x="2643726" y="1276799"/>
            <a:chExt cx="1921510" cy="2034539"/>
          </a:xfrm>
        </p:grpSpPr>
        <p:sp>
          <p:nvSpPr>
            <p:cNvPr id="26" name="object 26"/>
            <p:cNvSpPr/>
            <p:nvPr/>
          </p:nvSpPr>
          <p:spPr>
            <a:xfrm>
              <a:off x="2647853" y="3140953"/>
              <a:ext cx="1908810" cy="166370"/>
            </a:xfrm>
            <a:custGeom>
              <a:avLst/>
              <a:gdLst/>
              <a:ahLst/>
              <a:cxnLst/>
              <a:rect l="l" t="t" r="r" b="b"/>
              <a:pathLst>
                <a:path w="1908810" h="166370">
                  <a:moveTo>
                    <a:pt x="24314" y="113465"/>
                  </a:moveTo>
                  <a:lnTo>
                    <a:pt x="81046" y="113465"/>
                  </a:lnTo>
                </a:path>
                <a:path w="1908810" h="166370">
                  <a:moveTo>
                    <a:pt x="24314" y="56732"/>
                  </a:moveTo>
                  <a:lnTo>
                    <a:pt x="81046" y="56732"/>
                  </a:lnTo>
                </a:path>
                <a:path w="1908810" h="166370">
                  <a:moveTo>
                    <a:pt x="24314" y="0"/>
                  </a:moveTo>
                  <a:lnTo>
                    <a:pt x="81046" y="0"/>
                  </a:lnTo>
                </a:path>
                <a:path w="1908810" h="166370">
                  <a:moveTo>
                    <a:pt x="52680" y="85099"/>
                  </a:moveTo>
                  <a:lnTo>
                    <a:pt x="52680" y="141832"/>
                  </a:lnTo>
                </a:path>
                <a:path w="1908810" h="166370">
                  <a:moveTo>
                    <a:pt x="109413" y="85099"/>
                  </a:moveTo>
                  <a:lnTo>
                    <a:pt x="109413" y="141832"/>
                  </a:lnTo>
                </a:path>
                <a:path w="1908810" h="166370">
                  <a:moveTo>
                    <a:pt x="158041" y="85099"/>
                  </a:moveTo>
                  <a:lnTo>
                    <a:pt x="158041" y="141832"/>
                  </a:lnTo>
                </a:path>
                <a:path w="1908810" h="166370">
                  <a:moveTo>
                    <a:pt x="214774" y="85099"/>
                  </a:moveTo>
                  <a:lnTo>
                    <a:pt x="214774" y="141832"/>
                  </a:lnTo>
                </a:path>
                <a:path w="1908810" h="166370">
                  <a:moveTo>
                    <a:pt x="263402" y="85099"/>
                  </a:moveTo>
                  <a:lnTo>
                    <a:pt x="263402" y="141832"/>
                  </a:lnTo>
                </a:path>
                <a:path w="1908810" h="166370">
                  <a:moveTo>
                    <a:pt x="320135" y="85099"/>
                  </a:moveTo>
                  <a:lnTo>
                    <a:pt x="320135" y="141832"/>
                  </a:lnTo>
                </a:path>
                <a:path w="1908810" h="166370">
                  <a:moveTo>
                    <a:pt x="368763" y="85099"/>
                  </a:moveTo>
                  <a:lnTo>
                    <a:pt x="368763" y="141832"/>
                  </a:lnTo>
                </a:path>
                <a:path w="1908810" h="166370">
                  <a:moveTo>
                    <a:pt x="425496" y="85099"/>
                  </a:moveTo>
                  <a:lnTo>
                    <a:pt x="425496" y="141832"/>
                  </a:lnTo>
                </a:path>
                <a:path w="1908810" h="166370">
                  <a:moveTo>
                    <a:pt x="474124" y="85099"/>
                  </a:moveTo>
                  <a:lnTo>
                    <a:pt x="474124" y="141832"/>
                  </a:lnTo>
                </a:path>
                <a:path w="1908810" h="166370">
                  <a:moveTo>
                    <a:pt x="530857" y="85099"/>
                  </a:moveTo>
                  <a:lnTo>
                    <a:pt x="530857" y="141832"/>
                  </a:lnTo>
                </a:path>
                <a:path w="1908810" h="166370">
                  <a:moveTo>
                    <a:pt x="587589" y="85099"/>
                  </a:moveTo>
                  <a:lnTo>
                    <a:pt x="587589" y="141832"/>
                  </a:lnTo>
                </a:path>
                <a:path w="1908810" h="166370">
                  <a:moveTo>
                    <a:pt x="636218" y="85099"/>
                  </a:moveTo>
                  <a:lnTo>
                    <a:pt x="636218" y="141832"/>
                  </a:lnTo>
                </a:path>
                <a:path w="1908810" h="166370">
                  <a:moveTo>
                    <a:pt x="692950" y="85099"/>
                  </a:moveTo>
                  <a:lnTo>
                    <a:pt x="692950" y="141832"/>
                  </a:lnTo>
                </a:path>
                <a:path w="1908810" h="166370">
                  <a:moveTo>
                    <a:pt x="741579" y="85099"/>
                  </a:moveTo>
                  <a:lnTo>
                    <a:pt x="741579" y="141832"/>
                  </a:lnTo>
                </a:path>
                <a:path w="1908810" h="166370">
                  <a:moveTo>
                    <a:pt x="798311" y="85099"/>
                  </a:moveTo>
                  <a:lnTo>
                    <a:pt x="798311" y="141832"/>
                  </a:lnTo>
                </a:path>
                <a:path w="1908810" h="166370">
                  <a:moveTo>
                    <a:pt x="846940" y="85099"/>
                  </a:moveTo>
                  <a:lnTo>
                    <a:pt x="846940" y="141832"/>
                  </a:lnTo>
                </a:path>
                <a:path w="1908810" h="166370">
                  <a:moveTo>
                    <a:pt x="903672" y="85099"/>
                  </a:moveTo>
                  <a:lnTo>
                    <a:pt x="903672" y="141832"/>
                  </a:lnTo>
                </a:path>
                <a:path w="1908810" h="166370">
                  <a:moveTo>
                    <a:pt x="952301" y="85099"/>
                  </a:moveTo>
                  <a:lnTo>
                    <a:pt x="952301" y="141832"/>
                  </a:lnTo>
                </a:path>
                <a:path w="1908810" h="166370">
                  <a:moveTo>
                    <a:pt x="1009033" y="85099"/>
                  </a:moveTo>
                  <a:lnTo>
                    <a:pt x="1009033" y="141832"/>
                  </a:lnTo>
                </a:path>
                <a:path w="1908810" h="166370">
                  <a:moveTo>
                    <a:pt x="1057661" y="85099"/>
                  </a:moveTo>
                  <a:lnTo>
                    <a:pt x="1057661" y="141832"/>
                  </a:lnTo>
                </a:path>
                <a:path w="1908810" h="166370">
                  <a:moveTo>
                    <a:pt x="1114394" y="85099"/>
                  </a:moveTo>
                  <a:lnTo>
                    <a:pt x="1114394" y="141832"/>
                  </a:lnTo>
                </a:path>
                <a:path w="1908810" h="166370">
                  <a:moveTo>
                    <a:pt x="1163022" y="85099"/>
                  </a:moveTo>
                  <a:lnTo>
                    <a:pt x="1163022" y="141832"/>
                  </a:lnTo>
                </a:path>
                <a:path w="1908810" h="166370">
                  <a:moveTo>
                    <a:pt x="1219755" y="85099"/>
                  </a:moveTo>
                  <a:lnTo>
                    <a:pt x="1219755" y="141832"/>
                  </a:lnTo>
                </a:path>
                <a:path w="1908810" h="166370">
                  <a:moveTo>
                    <a:pt x="1268383" y="85099"/>
                  </a:moveTo>
                  <a:lnTo>
                    <a:pt x="1268383" y="141832"/>
                  </a:lnTo>
                </a:path>
                <a:path w="1908810" h="166370">
                  <a:moveTo>
                    <a:pt x="1325116" y="85099"/>
                  </a:moveTo>
                  <a:lnTo>
                    <a:pt x="1325116" y="141832"/>
                  </a:lnTo>
                </a:path>
                <a:path w="1908810" h="166370">
                  <a:moveTo>
                    <a:pt x="1373744" y="85099"/>
                  </a:moveTo>
                  <a:lnTo>
                    <a:pt x="1373744" y="141832"/>
                  </a:lnTo>
                </a:path>
                <a:path w="1908810" h="166370">
                  <a:moveTo>
                    <a:pt x="1430477" y="85099"/>
                  </a:moveTo>
                  <a:lnTo>
                    <a:pt x="1430477" y="141832"/>
                  </a:lnTo>
                </a:path>
                <a:path w="1908810" h="166370">
                  <a:moveTo>
                    <a:pt x="1487210" y="85099"/>
                  </a:moveTo>
                  <a:lnTo>
                    <a:pt x="1487210" y="141832"/>
                  </a:lnTo>
                </a:path>
                <a:path w="1908810" h="166370">
                  <a:moveTo>
                    <a:pt x="1535838" y="85099"/>
                  </a:moveTo>
                  <a:lnTo>
                    <a:pt x="1535838" y="141832"/>
                  </a:lnTo>
                </a:path>
                <a:path w="1908810" h="166370">
                  <a:moveTo>
                    <a:pt x="1592571" y="85099"/>
                  </a:moveTo>
                  <a:lnTo>
                    <a:pt x="1592571" y="141832"/>
                  </a:lnTo>
                </a:path>
                <a:path w="1908810" h="166370">
                  <a:moveTo>
                    <a:pt x="1641199" y="85099"/>
                  </a:moveTo>
                  <a:lnTo>
                    <a:pt x="1641199" y="141832"/>
                  </a:lnTo>
                </a:path>
                <a:path w="1908810" h="166370">
                  <a:moveTo>
                    <a:pt x="1697932" y="85099"/>
                  </a:moveTo>
                  <a:lnTo>
                    <a:pt x="1697932" y="141832"/>
                  </a:lnTo>
                </a:path>
                <a:path w="1908810" h="166370">
                  <a:moveTo>
                    <a:pt x="1746560" y="85099"/>
                  </a:moveTo>
                  <a:lnTo>
                    <a:pt x="1746560" y="141832"/>
                  </a:lnTo>
                </a:path>
                <a:path w="1908810" h="166370">
                  <a:moveTo>
                    <a:pt x="1803293" y="85099"/>
                  </a:moveTo>
                  <a:lnTo>
                    <a:pt x="1803293" y="141832"/>
                  </a:lnTo>
                </a:path>
                <a:path w="1908810" h="166370">
                  <a:moveTo>
                    <a:pt x="1851921" y="85099"/>
                  </a:moveTo>
                  <a:lnTo>
                    <a:pt x="1851921" y="141832"/>
                  </a:lnTo>
                </a:path>
                <a:path w="1908810" h="166370">
                  <a:moveTo>
                    <a:pt x="1908654" y="85099"/>
                  </a:moveTo>
                  <a:lnTo>
                    <a:pt x="1908654" y="141832"/>
                  </a:lnTo>
                </a:path>
                <a:path w="1908810" h="166370">
                  <a:moveTo>
                    <a:pt x="0" y="113465"/>
                  </a:moveTo>
                  <a:lnTo>
                    <a:pt x="105360" y="113465"/>
                  </a:lnTo>
                </a:path>
                <a:path w="1908810" h="166370">
                  <a:moveTo>
                    <a:pt x="52680" y="60785"/>
                  </a:moveTo>
                  <a:lnTo>
                    <a:pt x="52680" y="166146"/>
                  </a:lnTo>
                </a:path>
                <a:path w="1908810" h="166370">
                  <a:moveTo>
                    <a:pt x="320135" y="60785"/>
                  </a:moveTo>
                  <a:lnTo>
                    <a:pt x="320135" y="166146"/>
                  </a:lnTo>
                </a:path>
                <a:path w="1908810" h="166370">
                  <a:moveTo>
                    <a:pt x="587589" y="60785"/>
                  </a:moveTo>
                  <a:lnTo>
                    <a:pt x="587589" y="166146"/>
                  </a:lnTo>
                </a:path>
                <a:path w="1908810" h="166370">
                  <a:moveTo>
                    <a:pt x="846940" y="60785"/>
                  </a:moveTo>
                  <a:lnTo>
                    <a:pt x="846940" y="166146"/>
                  </a:lnTo>
                </a:path>
                <a:path w="1908810" h="166370">
                  <a:moveTo>
                    <a:pt x="1114394" y="60785"/>
                  </a:moveTo>
                  <a:lnTo>
                    <a:pt x="1114394" y="166146"/>
                  </a:lnTo>
                </a:path>
                <a:path w="1908810" h="166370">
                  <a:moveTo>
                    <a:pt x="1373744" y="60785"/>
                  </a:moveTo>
                  <a:lnTo>
                    <a:pt x="1373744" y="166146"/>
                  </a:lnTo>
                </a:path>
                <a:path w="1908810" h="166370">
                  <a:moveTo>
                    <a:pt x="1641199" y="60785"/>
                  </a:moveTo>
                  <a:lnTo>
                    <a:pt x="1641199" y="166146"/>
                  </a:lnTo>
                </a:path>
                <a:path w="1908810" h="166370">
                  <a:moveTo>
                    <a:pt x="1908654" y="60785"/>
                  </a:moveTo>
                  <a:lnTo>
                    <a:pt x="1908654" y="166146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696481" y="1280926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60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60" h="1978025">
                  <a:moveTo>
                    <a:pt x="0" y="1916759"/>
                  </a:moveTo>
                  <a:lnTo>
                    <a:pt x="1864078" y="1916759"/>
                  </a:lnTo>
                </a:path>
                <a:path w="1864360" h="1978025">
                  <a:moveTo>
                    <a:pt x="0" y="1860026"/>
                  </a:moveTo>
                  <a:lnTo>
                    <a:pt x="1864078" y="1860026"/>
                  </a:lnTo>
                </a:path>
                <a:path w="1864360" h="1978025">
                  <a:moveTo>
                    <a:pt x="4052" y="0"/>
                  </a:moveTo>
                  <a:lnTo>
                    <a:pt x="4052" y="1977544"/>
                  </a:lnTo>
                </a:path>
                <a:path w="1864360" h="1978025">
                  <a:moveTo>
                    <a:pt x="60785" y="0"/>
                  </a:moveTo>
                  <a:lnTo>
                    <a:pt x="60785" y="1977544"/>
                  </a:lnTo>
                </a:path>
                <a:path w="1864360" h="1978025">
                  <a:moveTo>
                    <a:pt x="109413" y="0"/>
                  </a:moveTo>
                  <a:lnTo>
                    <a:pt x="109413" y="1977544"/>
                  </a:lnTo>
                </a:path>
                <a:path w="1864360" h="1978025">
                  <a:moveTo>
                    <a:pt x="166146" y="0"/>
                  </a:moveTo>
                  <a:lnTo>
                    <a:pt x="166146" y="1977544"/>
                  </a:lnTo>
                </a:path>
                <a:path w="1864360" h="1978025">
                  <a:moveTo>
                    <a:pt x="214774" y="0"/>
                  </a:moveTo>
                  <a:lnTo>
                    <a:pt x="214774" y="1977544"/>
                  </a:lnTo>
                </a:path>
                <a:path w="1864360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60" h="1978025">
                  <a:moveTo>
                    <a:pt x="320135" y="0"/>
                  </a:moveTo>
                  <a:lnTo>
                    <a:pt x="320135" y="1977544"/>
                  </a:lnTo>
                </a:path>
                <a:path w="1864360" h="1978025">
                  <a:moveTo>
                    <a:pt x="376868" y="0"/>
                  </a:moveTo>
                  <a:lnTo>
                    <a:pt x="376868" y="1977544"/>
                  </a:lnTo>
                </a:path>
                <a:path w="1864360" h="1978025">
                  <a:moveTo>
                    <a:pt x="425496" y="0"/>
                  </a:moveTo>
                  <a:lnTo>
                    <a:pt x="425496" y="1977544"/>
                  </a:lnTo>
                </a:path>
                <a:path w="1864360" h="1978025">
                  <a:moveTo>
                    <a:pt x="482229" y="0"/>
                  </a:moveTo>
                  <a:lnTo>
                    <a:pt x="482229" y="1977544"/>
                  </a:lnTo>
                </a:path>
                <a:path w="1864360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60" h="1978025">
                  <a:moveTo>
                    <a:pt x="587589" y="0"/>
                  </a:moveTo>
                  <a:lnTo>
                    <a:pt x="587589" y="1977544"/>
                  </a:lnTo>
                </a:path>
                <a:path w="1864360" h="1978025">
                  <a:moveTo>
                    <a:pt x="644322" y="0"/>
                  </a:moveTo>
                  <a:lnTo>
                    <a:pt x="644322" y="1977544"/>
                  </a:lnTo>
                </a:path>
                <a:path w="1864360" h="1978025">
                  <a:moveTo>
                    <a:pt x="692950" y="0"/>
                  </a:moveTo>
                  <a:lnTo>
                    <a:pt x="692950" y="1977544"/>
                  </a:lnTo>
                </a:path>
                <a:path w="1864360" h="1978025">
                  <a:moveTo>
                    <a:pt x="749683" y="0"/>
                  </a:moveTo>
                  <a:lnTo>
                    <a:pt x="749683" y="1977544"/>
                  </a:lnTo>
                </a:path>
                <a:path w="1864360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60" h="1978025">
                  <a:moveTo>
                    <a:pt x="855044" y="0"/>
                  </a:moveTo>
                  <a:lnTo>
                    <a:pt x="855044" y="1977544"/>
                  </a:lnTo>
                </a:path>
                <a:path w="1864360" h="1978025">
                  <a:moveTo>
                    <a:pt x="903672" y="0"/>
                  </a:moveTo>
                  <a:lnTo>
                    <a:pt x="903672" y="1977544"/>
                  </a:lnTo>
                </a:path>
                <a:path w="1864360" h="1978025">
                  <a:moveTo>
                    <a:pt x="960405" y="0"/>
                  </a:moveTo>
                  <a:lnTo>
                    <a:pt x="960405" y="1977544"/>
                  </a:lnTo>
                </a:path>
                <a:path w="1864360" h="1978025">
                  <a:moveTo>
                    <a:pt x="1009033" y="0"/>
                  </a:moveTo>
                  <a:lnTo>
                    <a:pt x="1009033" y="1977544"/>
                  </a:lnTo>
                </a:path>
                <a:path w="1864360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60" h="1978025">
                  <a:moveTo>
                    <a:pt x="1114394" y="0"/>
                  </a:moveTo>
                  <a:lnTo>
                    <a:pt x="1114394" y="1977544"/>
                  </a:lnTo>
                </a:path>
                <a:path w="1864360" h="1978025">
                  <a:moveTo>
                    <a:pt x="1171127" y="0"/>
                  </a:moveTo>
                  <a:lnTo>
                    <a:pt x="1171127" y="1977544"/>
                  </a:lnTo>
                </a:path>
                <a:path w="1864360" h="1978025">
                  <a:moveTo>
                    <a:pt x="1219755" y="0"/>
                  </a:moveTo>
                  <a:lnTo>
                    <a:pt x="1219755" y="1977544"/>
                  </a:lnTo>
                </a:path>
                <a:path w="1864360" h="1978025">
                  <a:moveTo>
                    <a:pt x="1276488" y="0"/>
                  </a:moveTo>
                  <a:lnTo>
                    <a:pt x="1276488" y="1977544"/>
                  </a:lnTo>
                </a:path>
                <a:path w="1864360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60" h="1978025">
                  <a:moveTo>
                    <a:pt x="1381849" y="0"/>
                  </a:moveTo>
                  <a:lnTo>
                    <a:pt x="1381849" y="1977544"/>
                  </a:lnTo>
                </a:path>
                <a:path w="1864360" h="1978025">
                  <a:moveTo>
                    <a:pt x="1438582" y="0"/>
                  </a:moveTo>
                  <a:lnTo>
                    <a:pt x="1438582" y="1977544"/>
                  </a:lnTo>
                </a:path>
                <a:path w="1864360" h="1978025">
                  <a:moveTo>
                    <a:pt x="1487210" y="0"/>
                  </a:moveTo>
                  <a:lnTo>
                    <a:pt x="1487210" y="1977544"/>
                  </a:lnTo>
                </a:path>
                <a:path w="1864360" h="1978025">
                  <a:moveTo>
                    <a:pt x="1543943" y="0"/>
                  </a:moveTo>
                  <a:lnTo>
                    <a:pt x="1543943" y="1977544"/>
                  </a:lnTo>
                </a:path>
                <a:path w="1864360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60" h="1978025">
                  <a:moveTo>
                    <a:pt x="1649304" y="0"/>
                  </a:moveTo>
                  <a:lnTo>
                    <a:pt x="1649304" y="1977544"/>
                  </a:lnTo>
                </a:path>
                <a:path w="1864360" h="1978025">
                  <a:moveTo>
                    <a:pt x="1697932" y="0"/>
                  </a:moveTo>
                  <a:lnTo>
                    <a:pt x="1697932" y="1977544"/>
                  </a:lnTo>
                </a:path>
                <a:path w="1864360" h="1978025">
                  <a:moveTo>
                    <a:pt x="1754665" y="0"/>
                  </a:moveTo>
                  <a:lnTo>
                    <a:pt x="1754665" y="1977544"/>
                  </a:lnTo>
                </a:path>
                <a:path w="1864360" h="1978025">
                  <a:moveTo>
                    <a:pt x="1803293" y="0"/>
                  </a:moveTo>
                  <a:lnTo>
                    <a:pt x="1803293" y="1977544"/>
                  </a:lnTo>
                </a:path>
                <a:path w="1864360" h="1978025">
                  <a:moveTo>
                    <a:pt x="1860026" y="0"/>
                  </a:moveTo>
                  <a:lnTo>
                    <a:pt x="1860026" y="1977544"/>
                  </a:lnTo>
                </a:path>
              </a:pathLst>
            </a:custGeom>
            <a:ln w="8104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696481" y="1280926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60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60" h="1978025">
                  <a:moveTo>
                    <a:pt x="0" y="1689827"/>
                  </a:moveTo>
                  <a:lnTo>
                    <a:pt x="1864078" y="1689827"/>
                  </a:lnTo>
                </a:path>
                <a:path w="1864360" h="1978025">
                  <a:moveTo>
                    <a:pt x="0" y="1414268"/>
                  </a:moveTo>
                  <a:lnTo>
                    <a:pt x="1864078" y="1414268"/>
                  </a:lnTo>
                </a:path>
                <a:path w="1864360" h="1978025">
                  <a:moveTo>
                    <a:pt x="0" y="1130604"/>
                  </a:moveTo>
                  <a:lnTo>
                    <a:pt x="1864078" y="1130604"/>
                  </a:lnTo>
                </a:path>
                <a:path w="1864360" h="1978025">
                  <a:moveTo>
                    <a:pt x="0" y="846940"/>
                  </a:moveTo>
                  <a:lnTo>
                    <a:pt x="1864078" y="846940"/>
                  </a:lnTo>
                </a:path>
                <a:path w="1864360" h="1978025">
                  <a:moveTo>
                    <a:pt x="0" y="571380"/>
                  </a:moveTo>
                  <a:lnTo>
                    <a:pt x="1864078" y="571380"/>
                  </a:lnTo>
                </a:path>
                <a:path w="1864360" h="1978025">
                  <a:moveTo>
                    <a:pt x="0" y="287716"/>
                  </a:moveTo>
                  <a:lnTo>
                    <a:pt x="1864078" y="287716"/>
                  </a:lnTo>
                </a:path>
                <a:path w="1864360" h="1978025">
                  <a:moveTo>
                    <a:pt x="0" y="4052"/>
                  </a:moveTo>
                  <a:lnTo>
                    <a:pt x="1864078" y="4052"/>
                  </a:lnTo>
                </a:path>
                <a:path w="1864360" h="1978025">
                  <a:moveTo>
                    <a:pt x="4052" y="0"/>
                  </a:moveTo>
                  <a:lnTo>
                    <a:pt x="4052" y="1977544"/>
                  </a:lnTo>
                </a:path>
                <a:path w="1864360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60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60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60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60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60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60" h="1978025">
                  <a:moveTo>
                    <a:pt x="1860026" y="0"/>
                  </a:moveTo>
                  <a:lnTo>
                    <a:pt x="1860026" y="1977544"/>
                  </a:lnTo>
                </a:path>
                <a:path w="1864360" h="1978025">
                  <a:moveTo>
                    <a:pt x="4052" y="0"/>
                  </a:moveTo>
                  <a:lnTo>
                    <a:pt x="4052" y="1977544"/>
                  </a:lnTo>
                </a:path>
                <a:path w="1864360" h="1978025">
                  <a:moveTo>
                    <a:pt x="0" y="1973491"/>
                  </a:moveTo>
                  <a:lnTo>
                    <a:pt x="1864078" y="1973491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537897" y="3164724"/>
            <a:ext cx="10668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-5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70315" y="2881059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70315" y="2605500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21687" y="2321836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21687" y="203817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21687" y="1762613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21687" y="14789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21687" y="119528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30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404174" y="1923552"/>
            <a:ext cx="123189" cy="6953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25"/>
              </a:lnSpc>
            </a:pPr>
            <a:r>
              <a:rPr sz="750" b="1" spc="5" dirty="0">
                <a:latin typeface="Times New Roman"/>
                <a:cs typeface="Times New Roman"/>
              </a:rPr>
              <a:t>Temperature,</a:t>
            </a:r>
            <a:r>
              <a:rPr sz="750" b="1" spc="-45" dirty="0">
                <a:latin typeface="Times New Roman"/>
                <a:cs typeface="Times New Roman"/>
              </a:rPr>
              <a:t> </a:t>
            </a:r>
            <a:r>
              <a:rPr sz="750" b="1" spc="10" dirty="0">
                <a:latin typeface="Times New Roman"/>
                <a:cs typeface="Times New Roman"/>
              </a:rPr>
              <a:t>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35153" y="3278189"/>
            <a:ext cx="1978660" cy="25590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894"/>
              </a:lnSpc>
              <a:spcBef>
                <a:spcPts val="114"/>
              </a:spcBef>
              <a:tabLst>
                <a:tab pos="267335" algn="l"/>
                <a:tab pos="534670" algn="l"/>
                <a:tab pos="793750" algn="l"/>
                <a:tab pos="1061085" algn="l"/>
                <a:tab pos="1320800" algn="l"/>
                <a:tab pos="1588135" algn="l"/>
                <a:tab pos="1855470" algn="l"/>
              </a:tabLst>
            </a:pPr>
            <a:r>
              <a:rPr sz="750" b="1" spc="5" dirty="0">
                <a:latin typeface="Times New Roman"/>
                <a:cs typeface="Times New Roman"/>
              </a:rPr>
              <a:t>30	31	32	33	34	35	36	37</a:t>
            </a:r>
            <a:endParaRPr sz="750">
              <a:latin typeface="Times New Roman"/>
              <a:cs typeface="Times New Roman"/>
            </a:endParaRPr>
          </a:p>
          <a:p>
            <a:pPr marL="2540" algn="ctr">
              <a:lnSpc>
                <a:spcPts val="894"/>
              </a:lnSpc>
            </a:pPr>
            <a:r>
              <a:rPr sz="750" b="1" dirty="0">
                <a:latin typeface="Times New Roman"/>
                <a:cs typeface="Times New Roman"/>
              </a:rPr>
              <a:t>Salinity,</a:t>
            </a:r>
            <a:r>
              <a:rPr sz="750" b="1" spc="-5" dirty="0">
                <a:latin typeface="Times New Roman"/>
                <a:cs typeface="Times New Roman"/>
              </a:rPr>
              <a:t> </a:t>
            </a:r>
            <a:r>
              <a:rPr sz="750" b="1" spc="5" dirty="0">
                <a:latin typeface="Times New Roman"/>
                <a:cs typeface="Times New Roman"/>
              </a:rPr>
              <a:t>g/kg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561048" y="507605"/>
            <a:ext cx="4135754" cy="3100070"/>
            <a:chOff x="561048" y="507605"/>
            <a:chExt cx="4135754" cy="3100070"/>
          </a:xfrm>
        </p:grpSpPr>
        <p:sp>
          <p:nvSpPr>
            <p:cNvPr id="40" name="object 40"/>
            <p:cNvSpPr/>
            <p:nvPr/>
          </p:nvSpPr>
          <p:spPr>
            <a:xfrm>
              <a:off x="2697777" y="1840736"/>
              <a:ext cx="1865630" cy="6350"/>
            </a:xfrm>
            <a:custGeom>
              <a:avLst/>
              <a:gdLst/>
              <a:ahLst/>
              <a:cxnLst/>
              <a:rect l="l" t="t" r="r" b="b"/>
              <a:pathLst>
                <a:path w="1865629" h="6350">
                  <a:moveTo>
                    <a:pt x="0" y="5739"/>
                  </a:moveTo>
                  <a:lnTo>
                    <a:pt x="1865494" y="0"/>
                  </a:lnTo>
                </a:path>
              </a:pathLst>
            </a:custGeom>
            <a:ln w="17219">
              <a:solidFill>
                <a:srgbClr val="FF2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234466" y="1292568"/>
              <a:ext cx="0" cy="1986280"/>
            </a:xfrm>
            <a:custGeom>
              <a:avLst/>
              <a:gdLst/>
              <a:ahLst/>
              <a:cxnLst/>
              <a:rect l="l" t="t" r="r" b="b"/>
              <a:pathLst>
                <a:path h="1986279">
                  <a:moveTo>
                    <a:pt x="0" y="1986034"/>
                  </a:moveTo>
                  <a:lnTo>
                    <a:pt x="0" y="0"/>
                  </a:lnTo>
                </a:path>
              </a:pathLst>
            </a:custGeom>
            <a:ln w="17219">
              <a:solidFill>
                <a:srgbClr val="0A31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62504" y="509060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/>
          <p:nvPr/>
        </p:nvSpPr>
        <p:spPr>
          <a:xfrm>
            <a:off x="56759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5623483" y="1175042"/>
            <a:ext cx="1305560" cy="145796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847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85420" algn="l"/>
              </a:tabLst>
            </a:pPr>
            <a:r>
              <a:rPr lang="el-GR" sz="2025" baseline="2057" dirty="0">
                <a:latin typeface="Arial"/>
                <a:cs typeface="Arial"/>
              </a:rPr>
              <a:t>Παράδειγμα 3</a:t>
            </a:r>
            <a:endParaRPr sz="2025" baseline="2057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200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sz="1150" spc="15" dirty="0">
                <a:solidFill>
                  <a:srgbClr val="FF2800"/>
                </a:solidFill>
                <a:latin typeface="Arial"/>
                <a:cs typeface="Arial"/>
              </a:rPr>
              <a:t>T </a:t>
            </a:r>
            <a:r>
              <a:rPr sz="1150" spc="10" dirty="0">
                <a:solidFill>
                  <a:srgbClr val="FF2800"/>
                </a:solidFill>
                <a:latin typeface="Arial"/>
                <a:cs typeface="Arial"/>
              </a:rPr>
              <a:t>= </a:t>
            </a:r>
            <a:r>
              <a:rPr sz="1150" spc="5" dirty="0">
                <a:solidFill>
                  <a:srgbClr val="FF2800"/>
                </a:solidFill>
                <a:latin typeface="Arial"/>
                <a:cs typeface="Arial"/>
              </a:rPr>
              <a:t>5˚</a:t>
            </a:r>
            <a:r>
              <a:rPr sz="1150" spc="-185" dirty="0">
                <a:solidFill>
                  <a:srgbClr val="FF2800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FF2800"/>
                </a:solidFill>
                <a:latin typeface="Arial"/>
                <a:cs typeface="Arial"/>
              </a:rPr>
              <a:t>C</a:t>
            </a:r>
            <a:endParaRPr sz="1150" dirty="0">
              <a:latin typeface="Arial"/>
              <a:cs typeface="Arial"/>
            </a:endParaRPr>
          </a:p>
          <a:p>
            <a:pPr marL="344805" lvl="1" indent="-123825">
              <a:lnSpc>
                <a:spcPct val="100000"/>
              </a:lnSpc>
              <a:spcBef>
                <a:spcPts val="245"/>
              </a:spcBef>
              <a:buClr>
                <a:srgbClr val="000000"/>
              </a:buClr>
              <a:buFont typeface="Trebuchet MS"/>
              <a:buChar char="–"/>
              <a:tabLst>
                <a:tab pos="345440" algn="l"/>
              </a:tabLst>
            </a:pPr>
            <a:r>
              <a:rPr sz="1150" spc="15" dirty="0">
                <a:solidFill>
                  <a:srgbClr val="0A31FF"/>
                </a:solidFill>
                <a:latin typeface="Arial"/>
                <a:cs typeface="Arial"/>
              </a:rPr>
              <a:t>S </a:t>
            </a:r>
            <a:r>
              <a:rPr sz="1150" spc="10" dirty="0">
                <a:solidFill>
                  <a:srgbClr val="0A31FF"/>
                </a:solidFill>
                <a:latin typeface="Arial"/>
                <a:cs typeface="Arial"/>
              </a:rPr>
              <a:t>= 32</a:t>
            </a:r>
            <a:r>
              <a:rPr sz="1150" spc="-45" dirty="0">
                <a:solidFill>
                  <a:srgbClr val="0A31FF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A31FF"/>
                </a:solidFill>
                <a:latin typeface="Arial"/>
                <a:cs typeface="Arial"/>
              </a:rPr>
              <a:t>g/kg</a:t>
            </a:r>
            <a:endParaRPr sz="1150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254"/>
              </a:spcBef>
            </a:pPr>
            <a:r>
              <a:rPr sz="2025" spc="270" baseline="2057" dirty="0">
                <a:latin typeface="Trebuchet MS"/>
                <a:cs typeface="Trebuchet MS"/>
              </a:rPr>
              <a:t>– </a:t>
            </a:r>
            <a:r>
              <a:rPr lang="el-GR" sz="2025" spc="60" baseline="4115" dirty="0">
                <a:latin typeface="Arial"/>
                <a:cs typeface="Arial"/>
              </a:rPr>
              <a:t>σ</a:t>
            </a:r>
            <a:r>
              <a:rPr sz="900" spc="40" dirty="0">
                <a:latin typeface="Arial"/>
                <a:cs typeface="Arial"/>
              </a:rPr>
              <a:t>t </a:t>
            </a:r>
            <a:r>
              <a:rPr sz="1725" spc="15" baseline="4830" dirty="0">
                <a:latin typeface="Arial"/>
                <a:cs typeface="Arial"/>
              </a:rPr>
              <a:t>=</a:t>
            </a:r>
            <a:r>
              <a:rPr sz="1725" spc="-277" baseline="4830" dirty="0">
                <a:latin typeface="Arial"/>
                <a:cs typeface="Arial"/>
              </a:rPr>
              <a:t> </a:t>
            </a:r>
            <a:r>
              <a:rPr sz="1725" spc="15" baseline="4830" dirty="0">
                <a:latin typeface="Arial"/>
                <a:cs typeface="Arial"/>
              </a:rPr>
              <a:t>?</a:t>
            </a:r>
            <a:endParaRPr sz="1725" baseline="4830" dirty="0">
              <a:latin typeface="Arial"/>
              <a:cs typeface="Arial"/>
            </a:endParaRPr>
          </a:p>
          <a:p>
            <a:pPr marL="525145" lvl="2" indent="-97790">
              <a:lnSpc>
                <a:spcPct val="100000"/>
              </a:lnSpc>
              <a:spcBef>
                <a:spcPts val="145"/>
              </a:spcBef>
              <a:buFont typeface="Trebuchet MS"/>
              <a:buChar char="•"/>
              <a:tabLst>
                <a:tab pos="525780" algn="l"/>
              </a:tabLst>
            </a:pPr>
            <a:r>
              <a:rPr sz="1500" spc="-15" baseline="2777" dirty="0">
                <a:latin typeface="Arial"/>
                <a:cs typeface="Arial"/>
              </a:rPr>
              <a:t>25.3</a:t>
            </a:r>
            <a:endParaRPr sz="1500" baseline="2777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195"/>
              </a:spcBef>
            </a:pPr>
            <a:r>
              <a:rPr sz="1150" spc="165" dirty="0">
                <a:latin typeface="Trebuchet MS"/>
                <a:cs typeface="Trebuchet MS"/>
              </a:rPr>
              <a:t>–</a:t>
            </a:r>
            <a:r>
              <a:rPr lang="el-GR" sz="1150" spc="165" dirty="0">
                <a:latin typeface="Trebuchet MS"/>
                <a:cs typeface="Trebuchet MS"/>
              </a:rPr>
              <a:t>ρ</a:t>
            </a:r>
            <a:r>
              <a:rPr sz="1150" spc="-150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= ?</a:t>
            </a:r>
            <a:endParaRPr sz="1150" dirty="0">
              <a:latin typeface="Arial"/>
              <a:cs typeface="Arial"/>
            </a:endParaRPr>
          </a:p>
          <a:p>
            <a:pPr marL="525145" lvl="2" indent="-97790">
              <a:lnSpc>
                <a:spcPct val="100000"/>
              </a:lnSpc>
              <a:spcBef>
                <a:spcPts val="250"/>
              </a:spcBef>
              <a:buFont typeface="Trebuchet MS"/>
              <a:buChar char="•"/>
              <a:tabLst>
                <a:tab pos="525780" algn="l"/>
              </a:tabLst>
            </a:pPr>
            <a:r>
              <a:rPr sz="1500" spc="-15" baseline="2777" dirty="0">
                <a:latin typeface="Arial"/>
                <a:cs typeface="Arial"/>
              </a:rPr>
              <a:t>1.0253</a:t>
            </a:r>
            <a:r>
              <a:rPr sz="1500" spc="-60" baseline="2777" dirty="0">
                <a:latin typeface="Arial"/>
                <a:cs typeface="Arial"/>
              </a:rPr>
              <a:t> </a:t>
            </a:r>
            <a:r>
              <a:rPr sz="1500" spc="-7" baseline="2777" dirty="0">
                <a:latin typeface="Arial"/>
                <a:cs typeface="Arial"/>
              </a:rPr>
              <a:t>g/cm</a:t>
            </a:r>
            <a:r>
              <a:rPr sz="975" spc="-7" baseline="29914" dirty="0">
                <a:latin typeface="Arial"/>
                <a:cs typeface="Arial"/>
              </a:rPr>
              <a:t>3</a:t>
            </a:r>
            <a:endParaRPr sz="975" baseline="29914" dirty="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716543" y="33993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10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7448453" y="1272823"/>
            <a:ext cx="1913255" cy="1986280"/>
            <a:chOff x="7448453" y="1272823"/>
            <a:chExt cx="1913255" cy="1986280"/>
          </a:xfrm>
        </p:grpSpPr>
        <p:sp>
          <p:nvSpPr>
            <p:cNvPr id="53" name="object 53"/>
            <p:cNvSpPr/>
            <p:nvPr/>
          </p:nvSpPr>
          <p:spPr>
            <a:xfrm>
              <a:off x="7501134" y="1284979"/>
              <a:ext cx="1856105" cy="1969770"/>
            </a:xfrm>
            <a:custGeom>
              <a:avLst/>
              <a:gdLst/>
              <a:ahLst/>
              <a:cxnLst/>
              <a:rect l="l" t="t" r="r" b="b"/>
              <a:pathLst>
                <a:path w="1856104" h="1969770">
                  <a:moveTo>
                    <a:pt x="0" y="0"/>
                  </a:moveTo>
                  <a:lnTo>
                    <a:pt x="1855973" y="0"/>
                  </a:lnTo>
                  <a:lnTo>
                    <a:pt x="1855973" y="1969439"/>
                  </a:lnTo>
                  <a:lnTo>
                    <a:pt x="0" y="1969439"/>
                  </a:lnTo>
                  <a:lnTo>
                    <a:pt x="0" y="0"/>
                  </a:lnTo>
                  <a:close/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448453" y="1272823"/>
              <a:ext cx="1912710" cy="18154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7614056" y="1300645"/>
            <a:ext cx="293370" cy="231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8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19</a:t>
            </a:r>
            <a:endParaRPr sz="750">
              <a:latin typeface="Times New Roman"/>
              <a:cs typeface="Times New Roman"/>
            </a:endParaRPr>
          </a:p>
          <a:p>
            <a:pPr marL="182880">
              <a:lnSpc>
                <a:spcPts val="800"/>
              </a:lnSpc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954454" y="14789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21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124652" y="158430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22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278641" y="1697775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23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451962" y="277569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251204" y="135737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343479" y="211921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537991" y="224889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26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724399" y="2386673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27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918911" y="2548767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28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129633" y="2743280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29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66" name="object 66"/>
          <p:cNvGrpSpPr/>
          <p:nvPr/>
        </p:nvGrpSpPr>
        <p:grpSpPr>
          <a:xfrm>
            <a:off x="7444326" y="1276799"/>
            <a:ext cx="1921510" cy="2034539"/>
            <a:chOff x="7444326" y="1276799"/>
            <a:chExt cx="1921510" cy="2034539"/>
          </a:xfrm>
        </p:grpSpPr>
        <p:sp>
          <p:nvSpPr>
            <p:cNvPr id="67" name="object 67"/>
            <p:cNvSpPr/>
            <p:nvPr/>
          </p:nvSpPr>
          <p:spPr>
            <a:xfrm>
              <a:off x="7448453" y="3140953"/>
              <a:ext cx="1908810" cy="166370"/>
            </a:xfrm>
            <a:custGeom>
              <a:avLst/>
              <a:gdLst/>
              <a:ahLst/>
              <a:cxnLst/>
              <a:rect l="l" t="t" r="r" b="b"/>
              <a:pathLst>
                <a:path w="1908809" h="166370">
                  <a:moveTo>
                    <a:pt x="24314" y="113465"/>
                  </a:moveTo>
                  <a:lnTo>
                    <a:pt x="81046" y="113465"/>
                  </a:lnTo>
                </a:path>
                <a:path w="1908809" h="166370">
                  <a:moveTo>
                    <a:pt x="24314" y="56732"/>
                  </a:moveTo>
                  <a:lnTo>
                    <a:pt x="81046" y="56732"/>
                  </a:lnTo>
                </a:path>
                <a:path w="1908809" h="166370">
                  <a:moveTo>
                    <a:pt x="24314" y="0"/>
                  </a:moveTo>
                  <a:lnTo>
                    <a:pt x="81046" y="0"/>
                  </a:lnTo>
                </a:path>
                <a:path w="1908809" h="166370">
                  <a:moveTo>
                    <a:pt x="52680" y="85099"/>
                  </a:moveTo>
                  <a:lnTo>
                    <a:pt x="52680" y="141832"/>
                  </a:lnTo>
                </a:path>
                <a:path w="1908809" h="166370">
                  <a:moveTo>
                    <a:pt x="109413" y="85099"/>
                  </a:moveTo>
                  <a:lnTo>
                    <a:pt x="109413" y="141832"/>
                  </a:lnTo>
                </a:path>
                <a:path w="1908809" h="166370">
                  <a:moveTo>
                    <a:pt x="158041" y="85099"/>
                  </a:moveTo>
                  <a:lnTo>
                    <a:pt x="158041" y="141832"/>
                  </a:lnTo>
                </a:path>
                <a:path w="1908809" h="166370">
                  <a:moveTo>
                    <a:pt x="214774" y="85099"/>
                  </a:moveTo>
                  <a:lnTo>
                    <a:pt x="214774" y="141832"/>
                  </a:lnTo>
                </a:path>
                <a:path w="1908809" h="166370">
                  <a:moveTo>
                    <a:pt x="263402" y="85099"/>
                  </a:moveTo>
                  <a:lnTo>
                    <a:pt x="263402" y="141832"/>
                  </a:lnTo>
                </a:path>
                <a:path w="1908809" h="166370">
                  <a:moveTo>
                    <a:pt x="320135" y="85099"/>
                  </a:moveTo>
                  <a:lnTo>
                    <a:pt x="320135" y="141832"/>
                  </a:lnTo>
                </a:path>
                <a:path w="1908809" h="166370">
                  <a:moveTo>
                    <a:pt x="368763" y="85099"/>
                  </a:moveTo>
                  <a:lnTo>
                    <a:pt x="368763" y="141832"/>
                  </a:lnTo>
                </a:path>
                <a:path w="1908809" h="166370">
                  <a:moveTo>
                    <a:pt x="425496" y="85099"/>
                  </a:moveTo>
                  <a:lnTo>
                    <a:pt x="425496" y="141832"/>
                  </a:lnTo>
                </a:path>
                <a:path w="1908809" h="166370">
                  <a:moveTo>
                    <a:pt x="474124" y="85099"/>
                  </a:moveTo>
                  <a:lnTo>
                    <a:pt x="474124" y="141832"/>
                  </a:lnTo>
                </a:path>
                <a:path w="1908809" h="166370">
                  <a:moveTo>
                    <a:pt x="530857" y="85099"/>
                  </a:moveTo>
                  <a:lnTo>
                    <a:pt x="530857" y="141832"/>
                  </a:lnTo>
                </a:path>
                <a:path w="1908809" h="166370">
                  <a:moveTo>
                    <a:pt x="587589" y="85099"/>
                  </a:moveTo>
                  <a:lnTo>
                    <a:pt x="587589" y="141832"/>
                  </a:lnTo>
                </a:path>
                <a:path w="1908809" h="166370">
                  <a:moveTo>
                    <a:pt x="636218" y="85099"/>
                  </a:moveTo>
                  <a:lnTo>
                    <a:pt x="636218" y="141832"/>
                  </a:lnTo>
                </a:path>
                <a:path w="1908809" h="166370">
                  <a:moveTo>
                    <a:pt x="692950" y="85099"/>
                  </a:moveTo>
                  <a:lnTo>
                    <a:pt x="692950" y="141832"/>
                  </a:lnTo>
                </a:path>
                <a:path w="1908809" h="166370">
                  <a:moveTo>
                    <a:pt x="741579" y="85099"/>
                  </a:moveTo>
                  <a:lnTo>
                    <a:pt x="741579" y="141832"/>
                  </a:lnTo>
                </a:path>
                <a:path w="1908809" h="166370">
                  <a:moveTo>
                    <a:pt x="798311" y="85099"/>
                  </a:moveTo>
                  <a:lnTo>
                    <a:pt x="798311" y="141832"/>
                  </a:lnTo>
                </a:path>
                <a:path w="1908809" h="166370">
                  <a:moveTo>
                    <a:pt x="846940" y="85099"/>
                  </a:moveTo>
                  <a:lnTo>
                    <a:pt x="846940" y="141832"/>
                  </a:lnTo>
                </a:path>
                <a:path w="1908809" h="166370">
                  <a:moveTo>
                    <a:pt x="903672" y="85099"/>
                  </a:moveTo>
                  <a:lnTo>
                    <a:pt x="903672" y="141832"/>
                  </a:lnTo>
                </a:path>
                <a:path w="1908809" h="166370">
                  <a:moveTo>
                    <a:pt x="952301" y="85099"/>
                  </a:moveTo>
                  <a:lnTo>
                    <a:pt x="952301" y="141832"/>
                  </a:lnTo>
                </a:path>
                <a:path w="1908809" h="166370">
                  <a:moveTo>
                    <a:pt x="1009033" y="85099"/>
                  </a:moveTo>
                  <a:lnTo>
                    <a:pt x="1009033" y="141832"/>
                  </a:lnTo>
                </a:path>
                <a:path w="1908809" h="166370">
                  <a:moveTo>
                    <a:pt x="1057661" y="85099"/>
                  </a:moveTo>
                  <a:lnTo>
                    <a:pt x="1057661" y="141832"/>
                  </a:lnTo>
                </a:path>
                <a:path w="1908809" h="166370">
                  <a:moveTo>
                    <a:pt x="1114394" y="85099"/>
                  </a:moveTo>
                  <a:lnTo>
                    <a:pt x="1114394" y="141832"/>
                  </a:lnTo>
                </a:path>
                <a:path w="1908809" h="166370">
                  <a:moveTo>
                    <a:pt x="1163022" y="85099"/>
                  </a:moveTo>
                  <a:lnTo>
                    <a:pt x="1163022" y="141832"/>
                  </a:lnTo>
                </a:path>
                <a:path w="1908809" h="166370">
                  <a:moveTo>
                    <a:pt x="1219755" y="85099"/>
                  </a:moveTo>
                  <a:lnTo>
                    <a:pt x="1219755" y="141832"/>
                  </a:lnTo>
                </a:path>
                <a:path w="1908809" h="166370">
                  <a:moveTo>
                    <a:pt x="1268383" y="85099"/>
                  </a:moveTo>
                  <a:lnTo>
                    <a:pt x="1268383" y="141832"/>
                  </a:lnTo>
                </a:path>
                <a:path w="1908809" h="166370">
                  <a:moveTo>
                    <a:pt x="1325116" y="85099"/>
                  </a:moveTo>
                  <a:lnTo>
                    <a:pt x="1325116" y="141832"/>
                  </a:lnTo>
                </a:path>
                <a:path w="1908809" h="166370">
                  <a:moveTo>
                    <a:pt x="1373744" y="85099"/>
                  </a:moveTo>
                  <a:lnTo>
                    <a:pt x="1373744" y="141832"/>
                  </a:lnTo>
                </a:path>
                <a:path w="1908809" h="166370">
                  <a:moveTo>
                    <a:pt x="1430477" y="85099"/>
                  </a:moveTo>
                  <a:lnTo>
                    <a:pt x="1430477" y="141832"/>
                  </a:lnTo>
                </a:path>
                <a:path w="1908809" h="166370">
                  <a:moveTo>
                    <a:pt x="1487210" y="85099"/>
                  </a:moveTo>
                  <a:lnTo>
                    <a:pt x="1487210" y="141832"/>
                  </a:lnTo>
                </a:path>
                <a:path w="1908809" h="166370">
                  <a:moveTo>
                    <a:pt x="1535838" y="85099"/>
                  </a:moveTo>
                  <a:lnTo>
                    <a:pt x="1535838" y="141832"/>
                  </a:lnTo>
                </a:path>
                <a:path w="1908809" h="166370">
                  <a:moveTo>
                    <a:pt x="1592571" y="85099"/>
                  </a:moveTo>
                  <a:lnTo>
                    <a:pt x="1592571" y="141832"/>
                  </a:lnTo>
                </a:path>
                <a:path w="1908809" h="166370">
                  <a:moveTo>
                    <a:pt x="1641199" y="85099"/>
                  </a:moveTo>
                  <a:lnTo>
                    <a:pt x="1641199" y="141832"/>
                  </a:lnTo>
                </a:path>
                <a:path w="1908809" h="166370">
                  <a:moveTo>
                    <a:pt x="1697932" y="85099"/>
                  </a:moveTo>
                  <a:lnTo>
                    <a:pt x="1697932" y="141832"/>
                  </a:lnTo>
                </a:path>
                <a:path w="1908809" h="166370">
                  <a:moveTo>
                    <a:pt x="1746560" y="85099"/>
                  </a:moveTo>
                  <a:lnTo>
                    <a:pt x="1746560" y="141832"/>
                  </a:lnTo>
                </a:path>
                <a:path w="1908809" h="166370">
                  <a:moveTo>
                    <a:pt x="1803293" y="85099"/>
                  </a:moveTo>
                  <a:lnTo>
                    <a:pt x="1803293" y="141832"/>
                  </a:lnTo>
                </a:path>
                <a:path w="1908809" h="166370">
                  <a:moveTo>
                    <a:pt x="1851921" y="85099"/>
                  </a:moveTo>
                  <a:lnTo>
                    <a:pt x="1851921" y="141832"/>
                  </a:lnTo>
                </a:path>
                <a:path w="1908809" h="166370">
                  <a:moveTo>
                    <a:pt x="1908654" y="85099"/>
                  </a:moveTo>
                  <a:lnTo>
                    <a:pt x="1908654" y="141832"/>
                  </a:lnTo>
                </a:path>
                <a:path w="1908809" h="166370">
                  <a:moveTo>
                    <a:pt x="0" y="113465"/>
                  </a:moveTo>
                  <a:lnTo>
                    <a:pt x="105360" y="113465"/>
                  </a:lnTo>
                </a:path>
                <a:path w="1908809" h="166370">
                  <a:moveTo>
                    <a:pt x="52680" y="60785"/>
                  </a:moveTo>
                  <a:lnTo>
                    <a:pt x="52680" y="166146"/>
                  </a:lnTo>
                </a:path>
                <a:path w="1908809" h="166370">
                  <a:moveTo>
                    <a:pt x="320135" y="60785"/>
                  </a:moveTo>
                  <a:lnTo>
                    <a:pt x="320135" y="166146"/>
                  </a:lnTo>
                </a:path>
                <a:path w="1908809" h="166370">
                  <a:moveTo>
                    <a:pt x="587589" y="60785"/>
                  </a:moveTo>
                  <a:lnTo>
                    <a:pt x="587589" y="166146"/>
                  </a:lnTo>
                </a:path>
                <a:path w="1908809" h="166370">
                  <a:moveTo>
                    <a:pt x="846940" y="60785"/>
                  </a:moveTo>
                  <a:lnTo>
                    <a:pt x="846940" y="166146"/>
                  </a:lnTo>
                </a:path>
                <a:path w="1908809" h="166370">
                  <a:moveTo>
                    <a:pt x="1114394" y="60785"/>
                  </a:moveTo>
                  <a:lnTo>
                    <a:pt x="1114394" y="166146"/>
                  </a:lnTo>
                </a:path>
                <a:path w="1908809" h="166370">
                  <a:moveTo>
                    <a:pt x="1373744" y="60785"/>
                  </a:moveTo>
                  <a:lnTo>
                    <a:pt x="1373744" y="166146"/>
                  </a:lnTo>
                </a:path>
                <a:path w="1908809" h="166370">
                  <a:moveTo>
                    <a:pt x="1641199" y="60785"/>
                  </a:moveTo>
                  <a:lnTo>
                    <a:pt x="1641199" y="166146"/>
                  </a:lnTo>
                </a:path>
                <a:path w="1908809" h="166370">
                  <a:moveTo>
                    <a:pt x="1908654" y="60785"/>
                  </a:moveTo>
                  <a:lnTo>
                    <a:pt x="1908654" y="166146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497081" y="1280926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59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59" h="1978025">
                  <a:moveTo>
                    <a:pt x="0" y="1916759"/>
                  </a:moveTo>
                  <a:lnTo>
                    <a:pt x="1864078" y="1916759"/>
                  </a:lnTo>
                </a:path>
                <a:path w="1864359" h="1978025">
                  <a:moveTo>
                    <a:pt x="0" y="1860026"/>
                  </a:moveTo>
                  <a:lnTo>
                    <a:pt x="1864078" y="1860026"/>
                  </a:lnTo>
                </a:path>
                <a:path w="1864359" h="1978025">
                  <a:moveTo>
                    <a:pt x="4052" y="0"/>
                  </a:moveTo>
                  <a:lnTo>
                    <a:pt x="4052" y="1977544"/>
                  </a:lnTo>
                </a:path>
                <a:path w="1864359" h="1978025">
                  <a:moveTo>
                    <a:pt x="60785" y="0"/>
                  </a:moveTo>
                  <a:lnTo>
                    <a:pt x="60785" y="1977544"/>
                  </a:lnTo>
                </a:path>
                <a:path w="1864359" h="1978025">
                  <a:moveTo>
                    <a:pt x="109413" y="0"/>
                  </a:moveTo>
                  <a:lnTo>
                    <a:pt x="109413" y="1977544"/>
                  </a:lnTo>
                </a:path>
                <a:path w="1864359" h="1978025">
                  <a:moveTo>
                    <a:pt x="166146" y="0"/>
                  </a:moveTo>
                  <a:lnTo>
                    <a:pt x="166146" y="1977544"/>
                  </a:lnTo>
                </a:path>
                <a:path w="1864359" h="1978025">
                  <a:moveTo>
                    <a:pt x="214774" y="0"/>
                  </a:moveTo>
                  <a:lnTo>
                    <a:pt x="214774" y="1977544"/>
                  </a:lnTo>
                </a:path>
                <a:path w="1864359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59" h="1978025">
                  <a:moveTo>
                    <a:pt x="320135" y="0"/>
                  </a:moveTo>
                  <a:lnTo>
                    <a:pt x="320135" y="1977544"/>
                  </a:lnTo>
                </a:path>
                <a:path w="1864359" h="1978025">
                  <a:moveTo>
                    <a:pt x="376868" y="0"/>
                  </a:moveTo>
                  <a:lnTo>
                    <a:pt x="376868" y="1977544"/>
                  </a:lnTo>
                </a:path>
                <a:path w="1864359" h="1978025">
                  <a:moveTo>
                    <a:pt x="425496" y="0"/>
                  </a:moveTo>
                  <a:lnTo>
                    <a:pt x="425496" y="1977544"/>
                  </a:lnTo>
                </a:path>
                <a:path w="1864359" h="1978025">
                  <a:moveTo>
                    <a:pt x="482229" y="0"/>
                  </a:moveTo>
                  <a:lnTo>
                    <a:pt x="482229" y="1977544"/>
                  </a:lnTo>
                </a:path>
                <a:path w="1864359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59" h="1978025">
                  <a:moveTo>
                    <a:pt x="587589" y="0"/>
                  </a:moveTo>
                  <a:lnTo>
                    <a:pt x="587589" y="1977544"/>
                  </a:lnTo>
                </a:path>
                <a:path w="1864359" h="1978025">
                  <a:moveTo>
                    <a:pt x="644322" y="0"/>
                  </a:moveTo>
                  <a:lnTo>
                    <a:pt x="644322" y="1977544"/>
                  </a:lnTo>
                </a:path>
                <a:path w="1864359" h="1978025">
                  <a:moveTo>
                    <a:pt x="692950" y="0"/>
                  </a:moveTo>
                  <a:lnTo>
                    <a:pt x="692950" y="1977544"/>
                  </a:lnTo>
                </a:path>
                <a:path w="1864359" h="1978025">
                  <a:moveTo>
                    <a:pt x="749683" y="0"/>
                  </a:moveTo>
                  <a:lnTo>
                    <a:pt x="749683" y="1977544"/>
                  </a:lnTo>
                </a:path>
                <a:path w="1864359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59" h="1978025">
                  <a:moveTo>
                    <a:pt x="855044" y="0"/>
                  </a:moveTo>
                  <a:lnTo>
                    <a:pt x="855044" y="1977544"/>
                  </a:lnTo>
                </a:path>
                <a:path w="1864359" h="1978025">
                  <a:moveTo>
                    <a:pt x="903672" y="0"/>
                  </a:moveTo>
                  <a:lnTo>
                    <a:pt x="903672" y="1977544"/>
                  </a:lnTo>
                </a:path>
                <a:path w="1864359" h="1978025">
                  <a:moveTo>
                    <a:pt x="960405" y="0"/>
                  </a:moveTo>
                  <a:lnTo>
                    <a:pt x="960405" y="1977544"/>
                  </a:lnTo>
                </a:path>
                <a:path w="1864359" h="1978025">
                  <a:moveTo>
                    <a:pt x="1009033" y="0"/>
                  </a:moveTo>
                  <a:lnTo>
                    <a:pt x="1009033" y="1977544"/>
                  </a:lnTo>
                </a:path>
                <a:path w="1864359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59" h="1978025">
                  <a:moveTo>
                    <a:pt x="1114394" y="0"/>
                  </a:moveTo>
                  <a:lnTo>
                    <a:pt x="1114394" y="1977544"/>
                  </a:lnTo>
                </a:path>
                <a:path w="1864359" h="1978025">
                  <a:moveTo>
                    <a:pt x="1171127" y="0"/>
                  </a:moveTo>
                  <a:lnTo>
                    <a:pt x="1171127" y="1977544"/>
                  </a:lnTo>
                </a:path>
                <a:path w="1864359" h="1978025">
                  <a:moveTo>
                    <a:pt x="1219755" y="0"/>
                  </a:moveTo>
                  <a:lnTo>
                    <a:pt x="1219755" y="1977544"/>
                  </a:lnTo>
                </a:path>
                <a:path w="1864359" h="1978025">
                  <a:moveTo>
                    <a:pt x="1276488" y="0"/>
                  </a:moveTo>
                  <a:lnTo>
                    <a:pt x="1276488" y="1977544"/>
                  </a:lnTo>
                </a:path>
                <a:path w="1864359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59" h="1978025">
                  <a:moveTo>
                    <a:pt x="1381849" y="0"/>
                  </a:moveTo>
                  <a:lnTo>
                    <a:pt x="1381849" y="1977544"/>
                  </a:lnTo>
                </a:path>
                <a:path w="1864359" h="1978025">
                  <a:moveTo>
                    <a:pt x="1438582" y="0"/>
                  </a:moveTo>
                  <a:lnTo>
                    <a:pt x="1438582" y="1977544"/>
                  </a:lnTo>
                </a:path>
                <a:path w="1864359" h="1978025">
                  <a:moveTo>
                    <a:pt x="1487210" y="0"/>
                  </a:moveTo>
                  <a:lnTo>
                    <a:pt x="1487210" y="1977544"/>
                  </a:lnTo>
                </a:path>
                <a:path w="1864359" h="1978025">
                  <a:moveTo>
                    <a:pt x="1543943" y="0"/>
                  </a:moveTo>
                  <a:lnTo>
                    <a:pt x="1543943" y="1977544"/>
                  </a:lnTo>
                </a:path>
                <a:path w="1864359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59" h="1978025">
                  <a:moveTo>
                    <a:pt x="1649304" y="0"/>
                  </a:moveTo>
                  <a:lnTo>
                    <a:pt x="1649304" y="1977544"/>
                  </a:lnTo>
                </a:path>
                <a:path w="1864359" h="1978025">
                  <a:moveTo>
                    <a:pt x="1697932" y="0"/>
                  </a:moveTo>
                  <a:lnTo>
                    <a:pt x="1697932" y="1977544"/>
                  </a:lnTo>
                </a:path>
                <a:path w="1864359" h="1978025">
                  <a:moveTo>
                    <a:pt x="1754665" y="0"/>
                  </a:moveTo>
                  <a:lnTo>
                    <a:pt x="1754665" y="1977544"/>
                  </a:lnTo>
                </a:path>
                <a:path w="1864359" h="1978025">
                  <a:moveTo>
                    <a:pt x="1803293" y="0"/>
                  </a:moveTo>
                  <a:lnTo>
                    <a:pt x="1803293" y="1977544"/>
                  </a:lnTo>
                </a:path>
                <a:path w="1864359" h="1978025">
                  <a:moveTo>
                    <a:pt x="1860026" y="0"/>
                  </a:moveTo>
                  <a:lnTo>
                    <a:pt x="1860026" y="1977544"/>
                  </a:lnTo>
                </a:path>
              </a:pathLst>
            </a:custGeom>
            <a:ln w="8104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497081" y="1280926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59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59" h="1978025">
                  <a:moveTo>
                    <a:pt x="0" y="1689827"/>
                  </a:moveTo>
                  <a:lnTo>
                    <a:pt x="1864078" y="1689827"/>
                  </a:lnTo>
                </a:path>
                <a:path w="1864359" h="1978025">
                  <a:moveTo>
                    <a:pt x="0" y="1414268"/>
                  </a:moveTo>
                  <a:lnTo>
                    <a:pt x="1864078" y="1414268"/>
                  </a:lnTo>
                </a:path>
                <a:path w="1864359" h="1978025">
                  <a:moveTo>
                    <a:pt x="0" y="1130604"/>
                  </a:moveTo>
                  <a:lnTo>
                    <a:pt x="1864078" y="1130604"/>
                  </a:lnTo>
                </a:path>
                <a:path w="1864359" h="1978025">
                  <a:moveTo>
                    <a:pt x="0" y="846940"/>
                  </a:moveTo>
                  <a:lnTo>
                    <a:pt x="1864078" y="846940"/>
                  </a:lnTo>
                </a:path>
                <a:path w="1864359" h="1978025">
                  <a:moveTo>
                    <a:pt x="0" y="571380"/>
                  </a:moveTo>
                  <a:lnTo>
                    <a:pt x="1864078" y="571380"/>
                  </a:lnTo>
                </a:path>
                <a:path w="1864359" h="1978025">
                  <a:moveTo>
                    <a:pt x="0" y="287716"/>
                  </a:moveTo>
                  <a:lnTo>
                    <a:pt x="1864078" y="287716"/>
                  </a:lnTo>
                </a:path>
                <a:path w="1864359" h="1978025">
                  <a:moveTo>
                    <a:pt x="0" y="4052"/>
                  </a:moveTo>
                  <a:lnTo>
                    <a:pt x="1864078" y="4052"/>
                  </a:lnTo>
                </a:path>
                <a:path w="1864359" h="1978025">
                  <a:moveTo>
                    <a:pt x="4052" y="0"/>
                  </a:moveTo>
                  <a:lnTo>
                    <a:pt x="4052" y="1977544"/>
                  </a:lnTo>
                </a:path>
                <a:path w="1864359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59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59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59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59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59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59" h="1978025">
                  <a:moveTo>
                    <a:pt x="1860026" y="0"/>
                  </a:moveTo>
                  <a:lnTo>
                    <a:pt x="1860026" y="1977544"/>
                  </a:lnTo>
                </a:path>
                <a:path w="1864359" h="1978025">
                  <a:moveTo>
                    <a:pt x="4052" y="0"/>
                  </a:moveTo>
                  <a:lnTo>
                    <a:pt x="4052" y="1977544"/>
                  </a:lnTo>
                </a:path>
                <a:path w="1864359" h="1978025">
                  <a:moveTo>
                    <a:pt x="0" y="1973491"/>
                  </a:moveTo>
                  <a:lnTo>
                    <a:pt x="1864078" y="1973491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7338497" y="3164724"/>
            <a:ext cx="10668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-5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370915" y="2881059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370915" y="2605500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322287" y="2321836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322287" y="203817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322287" y="1762613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322287" y="14789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322287" y="119528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30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204774" y="1923552"/>
            <a:ext cx="123189" cy="6953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25"/>
              </a:lnSpc>
            </a:pPr>
            <a:r>
              <a:rPr sz="750" b="1" spc="5" dirty="0">
                <a:latin typeface="Times New Roman"/>
                <a:cs typeface="Times New Roman"/>
              </a:rPr>
              <a:t>Temperature,</a:t>
            </a:r>
            <a:r>
              <a:rPr sz="750" b="1" spc="-45" dirty="0">
                <a:latin typeface="Times New Roman"/>
                <a:cs typeface="Times New Roman"/>
              </a:rPr>
              <a:t> </a:t>
            </a:r>
            <a:r>
              <a:rPr sz="750" b="1" spc="10" dirty="0">
                <a:latin typeface="Times New Roman"/>
                <a:cs typeface="Times New Roman"/>
              </a:rPr>
              <a:t>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435753" y="3278189"/>
            <a:ext cx="1978660" cy="25590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894"/>
              </a:lnSpc>
              <a:spcBef>
                <a:spcPts val="114"/>
              </a:spcBef>
              <a:tabLst>
                <a:tab pos="267335" algn="l"/>
                <a:tab pos="534670" algn="l"/>
                <a:tab pos="793750" algn="l"/>
                <a:tab pos="1061085" algn="l"/>
                <a:tab pos="1320800" algn="l"/>
                <a:tab pos="1588135" algn="l"/>
                <a:tab pos="1855470" algn="l"/>
              </a:tabLst>
            </a:pPr>
            <a:r>
              <a:rPr sz="750" b="1" spc="5" dirty="0">
                <a:latin typeface="Times New Roman"/>
                <a:cs typeface="Times New Roman"/>
              </a:rPr>
              <a:t>30	31	32	33	34	35	36	37</a:t>
            </a:r>
            <a:endParaRPr sz="750">
              <a:latin typeface="Times New Roman"/>
              <a:cs typeface="Times New Roman"/>
            </a:endParaRPr>
          </a:p>
          <a:p>
            <a:pPr marL="2540" algn="ctr">
              <a:lnSpc>
                <a:spcPts val="894"/>
              </a:lnSpc>
            </a:pPr>
            <a:r>
              <a:rPr sz="750" b="1" dirty="0">
                <a:latin typeface="Times New Roman"/>
                <a:cs typeface="Times New Roman"/>
              </a:rPr>
              <a:t>Salinity,</a:t>
            </a:r>
            <a:r>
              <a:rPr sz="750" b="1" spc="-5" dirty="0">
                <a:latin typeface="Times New Roman"/>
                <a:cs typeface="Times New Roman"/>
              </a:rPr>
              <a:t> </a:t>
            </a:r>
            <a:r>
              <a:rPr sz="750" b="1" spc="5" dirty="0">
                <a:latin typeface="Times New Roman"/>
                <a:cs typeface="Times New Roman"/>
              </a:rPr>
              <a:t>g/kg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5361648" y="507605"/>
            <a:ext cx="4135754" cy="3100070"/>
            <a:chOff x="5361648" y="507605"/>
            <a:chExt cx="4135754" cy="3100070"/>
          </a:xfrm>
        </p:grpSpPr>
        <p:sp>
          <p:nvSpPr>
            <p:cNvPr id="81" name="object 81"/>
            <p:cNvSpPr/>
            <p:nvPr/>
          </p:nvSpPr>
          <p:spPr>
            <a:xfrm>
              <a:off x="7492637" y="2690254"/>
              <a:ext cx="1865630" cy="6350"/>
            </a:xfrm>
            <a:custGeom>
              <a:avLst/>
              <a:gdLst/>
              <a:ahLst/>
              <a:cxnLst/>
              <a:rect l="l" t="t" r="r" b="b"/>
              <a:pathLst>
                <a:path w="1865629" h="6350">
                  <a:moveTo>
                    <a:pt x="0" y="5739"/>
                  </a:moveTo>
                  <a:lnTo>
                    <a:pt x="1865494" y="0"/>
                  </a:lnTo>
                </a:path>
              </a:pathLst>
            </a:custGeom>
            <a:ln w="17219">
              <a:solidFill>
                <a:srgbClr val="FF2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035066" y="1292568"/>
              <a:ext cx="0" cy="1986280"/>
            </a:xfrm>
            <a:custGeom>
              <a:avLst/>
              <a:gdLst/>
              <a:ahLst/>
              <a:cxnLst/>
              <a:rect l="l" t="t" r="r" b="b"/>
              <a:pathLst>
                <a:path h="1986279">
                  <a:moveTo>
                    <a:pt x="0" y="1986034"/>
                  </a:moveTo>
                  <a:lnTo>
                    <a:pt x="0" y="0"/>
                  </a:lnTo>
                </a:path>
              </a:pathLst>
            </a:custGeom>
            <a:ln w="17219">
              <a:solidFill>
                <a:srgbClr val="0A31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363103" y="509060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/>
          <p:nvPr/>
        </p:nvSpPr>
        <p:spPr>
          <a:xfrm>
            <a:off x="8753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822882" y="4858096"/>
            <a:ext cx="1591310" cy="2099677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84785" marR="30480" indent="-147320">
              <a:lnSpc>
                <a:spcPct val="94200"/>
              </a:lnSpc>
              <a:spcBef>
                <a:spcPts val="200"/>
              </a:spcBef>
              <a:buFont typeface="Trebuchet MS"/>
              <a:buChar char="•"/>
              <a:tabLst>
                <a:tab pos="185420" algn="l"/>
              </a:tabLst>
            </a:pPr>
            <a:r>
              <a:rPr lang="el-GR" sz="2025" spc="-7" baseline="2057" dirty="0">
                <a:latin typeface="Arial"/>
                <a:cs typeface="Arial"/>
              </a:rPr>
              <a:t>Ιεραρχία δειγμάτων αυξανόμενης πυκνότητας</a:t>
            </a:r>
            <a:endParaRPr sz="1350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235"/>
              </a:spcBef>
            </a:pPr>
            <a:r>
              <a:rPr sz="1725" spc="247" baseline="4830" dirty="0">
                <a:latin typeface="Trebuchet MS"/>
                <a:cs typeface="Trebuchet MS"/>
              </a:rPr>
              <a:t>– </a:t>
            </a:r>
            <a:r>
              <a:rPr sz="1725" spc="15" baseline="4830" dirty="0">
                <a:solidFill>
                  <a:srgbClr val="0A31FF"/>
                </a:solidFill>
                <a:latin typeface="Arial"/>
                <a:cs typeface="Arial"/>
              </a:rPr>
              <a:t>#2 </a:t>
            </a:r>
            <a:r>
              <a:rPr lang="el-GR" sz="2025" spc="60" baseline="4115" dirty="0">
                <a:solidFill>
                  <a:srgbClr val="0A31FF"/>
                </a:solidFill>
                <a:latin typeface="Arial"/>
                <a:cs typeface="Arial"/>
              </a:rPr>
              <a:t>σ</a:t>
            </a:r>
            <a:r>
              <a:rPr sz="900" spc="40" dirty="0">
                <a:solidFill>
                  <a:srgbClr val="0A31FF"/>
                </a:solidFill>
                <a:latin typeface="Arial"/>
                <a:cs typeface="Arial"/>
              </a:rPr>
              <a:t>t </a:t>
            </a:r>
            <a:r>
              <a:rPr sz="1725" spc="15" baseline="4830" dirty="0">
                <a:solidFill>
                  <a:srgbClr val="0A31FF"/>
                </a:solidFill>
                <a:latin typeface="Arial"/>
                <a:cs typeface="Arial"/>
              </a:rPr>
              <a:t>=</a:t>
            </a:r>
            <a:r>
              <a:rPr sz="1725" spc="-292" baseline="4830" dirty="0">
                <a:solidFill>
                  <a:srgbClr val="0A31FF"/>
                </a:solidFill>
                <a:latin typeface="Arial"/>
                <a:cs typeface="Arial"/>
              </a:rPr>
              <a:t> </a:t>
            </a:r>
            <a:r>
              <a:rPr sz="1725" spc="7" baseline="4830" dirty="0">
                <a:solidFill>
                  <a:srgbClr val="0A31FF"/>
                </a:solidFill>
                <a:latin typeface="Arial"/>
                <a:cs typeface="Arial"/>
              </a:rPr>
              <a:t>22.5</a:t>
            </a:r>
            <a:endParaRPr sz="1725" baseline="4830" dirty="0">
              <a:latin typeface="Arial"/>
              <a:cs typeface="Arial"/>
            </a:endParaRPr>
          </a:p>
          <a:p>
            <a:pPr marL="525145" lvl="1" indent="-97790">
              <a:lnSpc>
                <a:spcPct val="100000"/>
              </a:lnSpc>
              <a:spcBef>
                <a:spcPts val="145"/>
              </a:spcBef>
              <a:buClr>
                <a:srgbClr val="000000"/>
              </a:buClr>
              <a:buFont typeface="Trebuchet MS"/>
              <a:buChar char="•"/>
              <a:tabLst>
                <a:tab pos="525780" algn="l"/>
              </a:tabLst>
            </a:pPr>
            <a:r>
              <a:rPr lang="el-GR" sz="1500" spc="315" baseline="2777" dirty="0">
                <a:solidFill>
                  <a:srgbClr val="0A31FF"/>
                </a:solidFill>
                <a:latin typeface="Arial"/>
                <a:cs typeface="Arial"/>
              </a:rPr>
              <a:t>ρ</a:t>
            </a:r>
            <a:r>
              <a:rPr sz="1500" spc="-60" baseline="2777" dirty="0">
                <a:solidFill>
                  <a:srgbClr val="0A31FF"/>
                </a:solidFill>
                <a:latin typeface="Arial"/>
                <a:cs typeface="Arial"/>
              </a:rPr>
              <a:t> </a:t>
            </a:r>
            <a:r>
              <a:rPr sz="1500" spc="-7" baseline="2777" dirty="0">
                <a:solidFill>
                  <a:srgbClr val="0A31FF"/>
                </a:solidFill>
                <a:latin typeface="Arial"/>
                <a:cs typeface="Arial"/>
              </a:rPr>
              <a:t>= </a:t>
            </a:r>
            <a:r>
              <a:rPr sz="1500" spc="-15" baseline="2777" dirty="0">
                <a:solidFill>
                  <a:srgbClr val="0A31FF"/>
                </a:solidFill>
                <a:latin typeface="Arial"/>
                <a:cs typeface="Arial"/>
              </a:rPr>
              <a:t>1.0225 </a:t>
            </a:r>
            <a:r>
              <a:rPr sz="1500" spc="-7" baseline="2777" dirty="0">
                <a:solidFill>
                  <a:srgbClr val="0A31FF"/>
                </a:solidFill>
                <a:latin typeface="Arial"/>
                <a:cs typeface="Arial"/>
              </a:rPr>
              <a:t>g/cm</a:t>
            </a:r>
            <a:r>
              <a:rPr sz="975" spc="-7" baseline="29914" dirty="0">
                <a:solidFill>
                  <a:srgbClr val="0A31FF"/>
                </a:solidFill>
                <a:latin typeface="Arial"/>
                <a:cs typeface="Arial"/>
              </a:rPr>
              <a:t>3</a:t>
            </a:r>
            <a:endParaRPr sz="975" baseline="29914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200"/>
              </a:spcBef>
            </a:pPr>
            <a:r>
              <a:rPr sz="1725" spc="247" baseline="4830" dirty="0">
                <a:latin typeface="Trebuchet MS"/>
                <a:cs typeface="Trebuchet MS"/>
              </a:rPr>
              <a:t>– </a:t>
            </a:r>
            <a:r>
              <a:rPr sz="1725" spc="15" baseline="4830" dirty="0">
                <a:solidFill>
                  <a:srgbClr val="008F00"/>
                </a:solidFill>
                <a:latin typeface="Arial"/>
                <a:cs typeface="Arial"/>
              </a:rPr>
              <a:t>#3 </a:t>
            </a:r>
            <a:r>
              <a:rPr lang="el-GR" sz="2025" spc="60" baseline="4115" dirty="0">
                <a:solidFill>
                  <a:srgbClr val="008F00"/>
                </a:solidFill>
                <a:latin typeface="Arial"/>
                <a:cs typeface="Arial"/>
              </a:rPr>
              <a:t>σ</a:t>
            </a:r>
            <a:r>
              <a:rPr sz="900" spc="40" dirty="0">
                <a:solidFill>
                  <a:srgbClr val="008F00"/>
                </a:solidFill>
                <a:latin typeface="Arial"/>
                <a:cs typeface="Arial"/>
              </a:rPr>
              <a:t>t </a:t>
            </a:r>
            <a:r>
              <a:rPr sz="1725" spc="15" baseline="4830" dirty="0">
                <a:solidFill>
                  <a:srgbClr val="008F00"/>
                </a:solidFill>
                <a:latin typeface="Arial"/>
                <a:cs typeface="Arial"/>
              </a:rPr>
              <a:t>=</a:t>
            </a:r>
            <a:r>
              <a:rPr sz="1725" spc="-292" baseline="4830" dirty="0">
                <a:solidFill>
                  <a:srgbClr val="008F00"/>
                </a:solidFill>
                <a:latin typeface="Arial"/>
                <a:cs typeface="Arial"/>
              </a:rPr>
              <a:t> </a:t>
            </a:r>
            <a:r>
              <a:rPr sz="1725" spc="7" baseline="4830" dirty="0">
                <a:solidFill>
                  <a:srgbClr val="008F00"/>
                </a:solidFill>
                <a:latin typeface="Arial"/>
                <a:cs typeface="Arial"/>
              </a:rPr>
              <a:t>25.3</a:t>
            </a:r>
            <a:endParaRPr sz="1725" baseline="4830" dirty="0">
              <a:latin typeface="Arial"/>
              <a:cs typeface="Arial"/>
            </a:endParaRPr>
          </a:p>
          <a:p>
            <a:pPr marL="525145" lvl="1" indent="-97790">
              <a:lnSpc>
                <a:spcPct val="100000"/>
              </a:lnSpc>
              <a:spcBef>
                <a:spcPts val="145"/>
              </a:spcBef>
              <a:buClr>
                <a:srgbClr val="000000"/>
              </a:buClr>
              <a:buFont typeface="Trebuchet MS"/>
              <a:buChar char="•"/>
              <a:tabLst>
                <a:tab pos="525780" algn="l"/>
              </a:tabLst>
            </a:pPr>
            <a:r>
              <a:rPr lang="el-GR" sz="1500" spc="315" baseline="2777" dirty="0">
                <a:solidFill>
                  <a:srgbClr val="008F00"/>
                </a:solidFill>
                <a:latin typeface="Arial"/>
                <a:cs typeface="Arial"/>
              </a:rPr>
              <a:t>ρ</a:t>
            </a:r>
            <a:r>
              <a:rPr sz="1500" spc="-60" baseline="2777" dirty="0">
                <a:solidFill>
                  <a:srgbClr val="008F00"/>
                </a:solidFill>
                <a:latin typeface="Arial"/>
                <a:cs typeface="Arial"/>
              </a:rPr>
              <a:t> </a:t>
            </a:r>
            <a:r>
              <a:rPr sz="1500" spc="-7" baseline="2777" dirty="0">
                <a:solidFill>
                  <a:srgbClr val="008F00"/>
                </a:solidFill>
                <a:latin typeface="Arial"/>
                <a:cs typeface="Arial"/>
              </a:rPr>
              <a:t>= </a:t>
            </a:r>
            <a:r>
              <a:rPr sz="1500" spc="-15" baseline="2777" dirty="0">
                <a:solidFill>
                  <a:srgbClr val="008F00"/>
                </a:solidFill>
                <a:latin typeface="Arial"/>
                <a:cs typeface="Arial"/>
              </a:rPr>
              <a:t>1.0253 </a:t>
            </a:r>
            <a:r>
              <a:rPr sz="1500" spc="-7" baseline="2777" dirty="0">
                <a:solidFill>
                  <a:srgbClr val="008F00"/>
                </a:solidFill>
                <a:latin typeface="Arial"/>
                <a:cs typeface="Arial"/>
              </a:rPr>
              <a:t>g/cm</a:t>
            </a:r>
            <a:r>
              <a:rPr sz="975" spc="-7" baseline="29914" dirty="0">
                <a:solidFill>
                  <a:srgbClr val="008F00"/>
                </a:solidFill>
                <a:latin typeface="Arial"/>
                <a:cs typeface="Arial"/>
              </a:rPr>
              <a:t>3</a:t>
            </a:r>
            <a:endParaRPr sz="975" baseline="29914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250"/>
              </a:spcBef>
            </a:pPr>
            <a:r>
              <a:rPr sz="1725" spc="247" baseline="2415" dirty="0">
                <a:latin typeface="Trebuchet MS"/>
                <a:cs typeface="Trebuchet MS"/>
              </a:rPr>
              <a:t>– </a:t>
            </a:r>
            <a:r>
              <a:rPr sz="1725" spc="15" baseline="4830" dirty="0">
                <a:solidFill>
                  <a:srgbClr val="FF2800"/>
                </a:solidFill>
                <a:latin typeface="Arial"/>
                <a:cs typeface="Arial"/>
              </a:rPr>
              <a:t>#1 </a:t>
            </a:r>
            <a:r>
              <a:rPr lang="el-GR" sz="1725" spc="67" baseline="4830" dirty="0">
                <a:solidFill>
                  <a:srgbClr val="FF2800"/>
                </a:solidFill>
                <a:latin typeface="Arial"/>
                <a:cs typeface="Arial"/>
              </a:rPr>
              <a:t>σ</a:t>
            </a:r>
            <a:r>
              <a:rPr sz="750" spc="45" dirty="0">
                <a:solidFill>
                  <a:srgbClr val="FF2800"/>
                </a:solidFill>
                <a:latin typeface="Arial"/>
                <a:cs typeface="Arial"/>
              </a:rPr>
              <a:t>t </a:t>
            </a:r>
            <a:r>
              <a:rPr sz="1725" spc="15" baseline="4830" dirty="0">
                <a:solidFill>
                  <a:srgbClr val="FF2800"/>
                </a:solidFill>
                <a:latin typeface="Arial"/>
                <a:cs typeface="Arial"/>
              </a:rPr>
              <a:t>=</a:t>
            </a:r>
            <a:r>
              <a:rPr sz="1725" spc="-127" baseline="4830" dirty="0">
                <a:solidFill>
                  <a:srgbClr val="FF2800"/>
                </a:solidFill>
                <a:latin typeface="Arial"/>
                <a:cs typeface="Arial"/>
              </a:rPr>
              <a:t> </a:t>
            </a:r>
            <a:r>
              <a:rPr sz="1725" spc="7" baseline="4830" dirty="0">
                <a:solidFill>
                  <a:srgbClr val="FF2800"/>
                </a:solidFill>
                <a:latin typeface="Arial"/>
                <a:cs typeface="Arial"/>
              </a:rPr>
              <a:t>26.0</a:t>
            </a:r>
            <a:endParaRPr sz="1725" baseline="4830" dirty="0">
              <a:latin typeface="Arial"/>
              <a:cs typeface="Arial"/>
            </a:endParaRPr>
          </a:p>
          <a:p>
            <a:pPr marL="525145" lvl="1" indent="-97790">
              <a:lnSpc>
                <a:spcPct val="100000"/>
              </a:lnSpc>
              <a:spcBef>
                <a:spcPts val="195"/>
              </a:spcBef>
              <a:buClr>
                <a:srgbClr val="000000"/>
              </a:buClr>
              <a:buFont typeface="Trebuchet MS"/>
              <a:buChar char="•"/>
              <a:tabLst>
                <a:tab pos="525780" algn="l"/>
              </a:tabLst>
            </a:pPr>
            <a:r>
              <a:rPr lang="el-GR" sz="1500" spc="315" baseline="2777" dirty="0">
                <a:solidFill>
                  <a:srgbClr val="FF2800"/>
                </a:solidFill>
                <a:latin typeface="Arial"/>
                <a:cs typeface="Arial"/>
              </a:rPr>
              <a:t>ρ</a:t>
            </a:r>
            <a:r>
              <a:rPr sz="1500" spc="-44" baseline="2777" dirty="0">
                <a:solidFill>
                  <a:srgbClr val="FF2800"/>
                </a:solidFill>
                <a:latin typeface="Arial"/>
                <a:cs typeface="Arial"/>
              </a:rPr>
              <a:t> </a:t>
            </a:r>
            <a:r>
              <a:rPr sz="1500" spc="-7" baseline="2777" dirty="0">
                <a:solidFill>
                  <a:srgbClr val="FF2800"/>
                </a:solidFill>
                <a:latin typeface="Arial"/>
                <a:cs typeface="Arial"/>
              </a:rPr>
              <a:t>= </a:t>
            </a:r>
            <a:r>
              <a:rPr sz="1500" spc="-15" baseline="2777" dirty="0">
                <a:solidFill>
                  <a:srgbClr val="FF2800"/>
                </a:solidFill>
                <a:latin typeface="Arial"/>
                <a:cs typeface="Arial"/>
              </a:rPr>
              <a:t>1.026 </a:t>
            </a:r>
            <a:r>
              <a:rPr sz="1500" spc="-7" baseline="2777" dirty="0">
                <a:solidFill>
                  <a:srgbClr val="FF2800"/>
                </a:solidFill>
                <a:latin typeface="Arial"/>
                <a:cs typeface="Arial"/>
              </a:rPr>
              <a:t>g/cm</a:t>
            </a:r>
            <a:r>
              <a:rPr sz="975" spc="-7" baseline="29914" dirty="0">
                <a:solidFill>
                  <a:srgbClr val="FF2800"/>
                </a:solidFill>
                <a:latin typeface="Arial"/>
                <a:cs typeface="Arial"/>
              </a:rPr>
              <a:t>3</a:t>
            </a:r>
            <a:endParaRPr sz="975" baseline="29914" dirty="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917204" y="7056957"/>
            <a:ext cx="9207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25" dirty="0">
                <a:latin typeface="Times New Roman"/>
                <a:cs typeface="Times New Roman"/>
              </a:rPr>
              <a:t>1</a:t>
            </a:r>
            <a:r>
              <a:rPr sz="550" spc="-5" dirty="0">
                <a:latin typeface="Times New Roman"/>
                <a:cs typeface="Times New Roman"/>
              </a:rPr>
              <a:t>1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2647853" y="4930423"/>
            <a:ext cx="1913255" cy="1986280"/>
            <a:chOff x="2647853" y="4930423"/>
            <a:chExt cx="1913255" cy="1986280"/>
          </a:xfrm>
        </p:grpSpPr>
        <p:sp>
          <p:nvSpPr>
            <p:cNvPr id="94" name="object 94"/>
            <p:cNvSpPr/>
            <p:nvPr/>
          </p:nvSpPr>
          <p:spPr>
            <a:xfrm>
              <a:off x="2700533" y="4942579"/>
              <a:ext cx="1856105" cy="1969770"/>
            </a:xfrm>
            <a:custGeom>
              <a:avLst/>
              <a:gdLst/>
              <a:ahLst/>
              <a:cxnLst/>
              <a:rect l="l" t="t" r="r" b="b"/>
              <a:pathLst>
                <a:path w="1856104" h="1969770">
                  <a:moveTo>
                    <a:pt x="0" y="0"/>
                  </a:moveTo>
                  <a:lnTo>
                    <a:pt x="1855973" y="0"/>
                  </a:lnTo>
                  <a:lnTo>
                    <a:pt x="1855973" y="1969439"/>
                  </a:lnTo>
                  <a:lnTo>
                    <a:pt x="0" y="1969439"/>
                  </a:lnTo>
                  <a:lnTo>
                    <a:pt x="0" y="0"/>
                  </a:lnTo>
                  <a:close/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647853" y="4930423"/>
              <a:ext cx="1912710" cy="18154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2813456" y="4958245"/>
            <a:ext cx="293370" cy="231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8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19</a:t>
            </a:r>
            <a:endParaRPr sz="750">
              <a:latin typeface="Times New Roman"/>
              <a:cs typeface="Times New Roman"/>
            </a:endParaRPr>
          </a:p>
          <a:p>
            <a:pPr marL="182880">
              <a:lnSpc>
                <a:spcPts val="800"/>
              </a:lnSpc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153853" y="51365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21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324052" y="524190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22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478041" y="5355375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23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651362" y="643329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4450603" y="501497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542878" y="577681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737391" y="590649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26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923799" y="604427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27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118311" y="6206367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28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4329033" y="6400880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29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107" name="object 107"/>
          <p:cNvGrpSpPr/>
          <p:nvPr/>
        </p:nvGrpSpPr>
        <p:grpSpPr>
          <a:xfrm>
            <a:off x="2643726" y="4934399"/>
            <a:ext cx="1921510" cy="2034539"/>
            <a:chOff x="2643726" y="4934399"/>
            <a:chExt cx="1921510" cy="2034539"/>
          </a:xfrm>
        </p:grpSpPr>
        <p:sp>
          <p:nvSpPr>
            <p:cNvPr id="108" name="object 108"/>
            <p:cNvSpPr/>
            <p:nvPr/>
          </p:nvSpPr>
          <p:spPr>
            <a:xfrm>
              <a:off x="2647853" y="6798553"/>
              <a:ext cx="1908810" cy="166370"/>
            </a:xfrm>
            <a:custGeom>
              <a:avLst/>
              <a:gdLst/>
              <a:ahLst/>
              <a:cxnLst/>
              <a:rect l="l" t="t" r="r" b="b"/>
              <a:pathLst>
                <a:path w="1908810" h="166370">
                  <a:moveTo>
                    <a:pt x="24314" y="113465"/>
                  </a:moveTo>
                  <a:lnTo>
                    <a:pt x="81046" y="113465"/>
                  </a:lnTo>
                </a:path>
                <a:path w="1908810" h="166370">
                  <a:moveTo>
                    <a:pt x="24314" y="56732"/>
                  </a:moveTo>
                  <a:lnTo>
                    <a:pt x="81046" y="56732"/>
                  </a:lnTo>
                </a:path>
                <a:path w="1908810" h="166370">
                  <a:moveTo>
                    <a:pt x="24314" y="0"/>
                  </a:moveTo>
                  <a:lnTo>
                    <a:pt x="81046" y="0"/>
                  </a:lnTo>
                </a:path>
                <a:path w="1908810" h="166370">
                  <a:moveTo>
                    <a:pt x="52680" y="85099"/>
                  </a:moveTo>
                  <a:lnTo>
                    <a:pt x="52680" y="141832"/>
                  </a:lnTo>
                </a:path>
                <a:path w="1908810" h="166370">
                  <a:moveTo>
                    <a:pt x="109413" y="85099"/>
                  </a:moveTo>
                  <a:lnTo>
                    <a:pt x="109413" y="141832"/>
                  </a:lnTo>
                </a:path>
                <a:path w="1908810" h="166370">
                  <a:moveTo>
                    <a:pt x="158041" y="85099"/>
                  </a:moveTo>
                  <a:lnTo>
                    <a:pt x="158041" y="141832"/>
                  </a:lnTo>
                </a:path>
                <a:path w="1908810" h="166370">
                  <a:moveTo>
                    <a:pt x="214774" y="85099"/>
                  </a:moveTo>
                  <a:lnTo>
                    <a:pt x="214774" y="141832"/>
                  </a:lnTo>
                </a:path>
                <a:path w="1908810" h="166370">
                  <a:moveTo>
                    <a:pt x="263402" y="85099"/>
                  </a:moveTo>
                  <a:lnTo>
                    <a:pt x="263402" y="141832"/>
                  </a:lnTo>
                </a:path>
                <a:path w="1908810" h="166370">
                  <a:moveTo>
                    <a:pt x="320135" y="85099"/>
                  </a:moveTo>
                  <a:lnTo>
                    <a:pt x="320135" y="141832"/>
                  </a:lnTo>
                </a:path>
                <a:path w="1908810" h="166370">
                  <a:moveTo>
                    <a:pt x="368763" y="85099"/>
                  </a:moveTo>
                  <a:lnTo>
                    <a:pt x="368763" y="141832"/>
                  </a:lnTo>
                </a:path>
                <a:path w="1908810" h="166370">
                  <a:moveTo>
                    <a:pt x="425496" y="85099"/>
                  </a:moveTo>
                  <a:lnTo>
                    <a:pt x="425496" y="141832"/>
                  </a:lnTo>
                </a:path>
                <a:path w="1908810" h="166370">
                  <a:moveTo>
                    <a:pt x="474124" y="85099"/>
                  </a:moveTo>
                  <a:lnTo>
                    <a:pt x="474124" y="141832"/>
                  </a:lnTo>
                </a:path>
                <a:path w="1908810" h="166370">
                  <a:moveTo>
                    <a:pt x="530857" y="85099"/>
                  </a:moveTo>
                  <a:lnTo>
                    <a:pt x="530857" y="141832"/>
                  </a:lnTo>
                </a:path>
                <a:path w="1908810" h="166370">
                  <a:moveTo>
                    <a:pt x="587589" y="85099"/>
                  </a:moveTo>
                  <a:lnTo>
                    <a:pt x="587589" y="141832"/>
                  </a:lnTo>
                </a:path>
                <a:path w="1908810" h="166370">
                  <a:moveTo>
                    <a:pt x="636218" y="85099"/>
                  </a:moveTo>
                  <a:lnTo>
                    <a:pt x="636218" y="141832"/>
                  </a:lnTo>
                </a:path>
                <a:path w="1908810" h="166370">
                  <a:moveTo>
                    <a:pt x="692950" y="85099"/>
                  </a:moveTo>
                  <a:lnTo>
                    <a:pt x="692950" y="141832"/>
                  </a:lnTo>
                </a:path>
                <a:path w="1908810" h="166370">
                  <a:moveTo>
                    <a:pt x="741579" y="85099"/>
                  </a:moveTo>
                  <a:lnTo>
                    <a:pt x="741579" y="141832"/>
                  </a:lnTo>
                </a:path>
                <a:path w="1908810" h="166370">
                  <a:moveTo>
                    <a:pt x="798311" y="85099"/>
                  </a:moveTo>
                  <a:lnTo>
                    <a:pt x="798311" y="141832"/>
                  </a:lnTo>
                </a:path>
                <a:path w="1908810" h="166370">
                  <a:moveTo>
                    <a:pt x="846940" y="85099"/>
                  </a:moveTo>
                  <a:lnTo>
                    <a:pt x="846940" y="141832"/>
                  </a:lnTo>
                </a:path>
                <a:path w="1908810" h="166370">
                  <a:moveTo>
                    <a:pt x="903672" y="85099"/>
                  </a:moveTo>
                  <a:lnTo>
                    <a:pt x="903672" y="141832"/>
                  </a:lnTo>
                </a:path>
                <a:path w="1908810" h="166370">
                  <a:moveTo>
                    <a:pt x="952301" y="85099"/>
                  </a:moveTo>
                  <a:lnTo>
                    <a:pt x="952301" y="141832"/>
                  </a:lnTo>
                </a:path>
                <a:path w="1908810" h="166370">
                  <a:moveTo>
                    <a:pt x="1009033" y="85099"/>
                  </a:moveTo>
                  <a:lnTo>
                    <a:pt x="1009033" y="141832"/>
                  </a:lnTo>
                </a:path>
                <a:path w="1908810" h="166370">
                  <a:moveTo>
                    <a:pt x="1057661" y="85099"/>
                  </a:moveTo>
                  <a:lnTo>
                    <a:pt x="1057661" y="141832"/>
                  </a:lnTo>
                </a:path>
                <a:path w="1908810" h="166370">
                  <a:moveTo>
                    <a:pt x="1114394" y="85099"/>
                  </a:moveTo>
                  <a:lnTo>
                    <a:pt x="1114394" y="141832"/>
                  </a:lnTo>
                </a:path>
                <a:path w="1908810" h="166370">
                  <a:moveTo>
                    <a:pt x="1163022" y="85099"/>
                  </a:moveTo>
                  <a:lnTo>
                    <a:pt x="1163022" y="141832"/>
                  </a:lnTo>
                </a:path>
                <a:path w="1908810" h="166370">
                  <a:moveTo>
                    <a:pt x="1219755" y="85099"/>
                  </a:moveTo>
                  <a:lnTo>
                    <a:pt x="1219755" y="141832"/>
                  </a:lnTo>
                </a:path>
                <a:path w="1908810" h="166370">
                  <a:moveTo>
                    <a:pt x="1268383" y="85099"/>
                  </a:moveTo>
                  <a:lnTo>
                    <a:pt x="1268383" y="141832"/>
                  </a:lnTo>
                </a:path>
                <a:path w="1908810" h="166370">
                  <a:moveTo>
                    <a:pt x="1325116" y="85099"/>
                  </a:moveTo>
                  <a:lnTo>
                    <a:pt x="1325116" y="141832"/>
                  </a:lnTo>
                </a:path>
                <a:path w="1908810" h="166370">
                  <a:moveTo>
                    <a:pt x="1373744" y="85099"/>
                  </a:moveTo>
                  <a:lnTo>
                    <a:pt x="1373744" y="141832"/>
                  </a:lnTo>
                </a:path>
                <a:path w="1908810" h="166370">
                  <a:moveTo>
                    <a:pt x="1430477" y="85099"/>
                  </a:moveTo>
                  <a:lnTo>
                    <a:pt x="1430477" y="141832"/>
                  </a:lnTo>
                </a:path>
                <a:path w="1908810" h="166370">
                  <a:moveTo>
                    <a:pt x="1487210" y="85099"/>
                  </a:moveTo>
                  <a:lnTo>
                    <a:pt x="1487210" y="141832"/>
                  </a:lnTo>
                </a:path>
                <a:path w="1908810" h="166370">
                  <a:moveTo>
                    <a:pt x="1535838" y="85099"/>
                  </a:moveTo>
                  <a:lnTo>
                    <a:pt x="1535838" y="141832"/>
                  </a:lnTo>
                </a:path>
                <a:path w="1908810" h="166370">
                  <a:moveTo>
                    <a:pt x="1592571" y="85099"/>
                  </a:moveTo>
                  <a:lnTo>
                    <a:pt x="1592571" y="141832"/>
                  </a:lnTo>
                </a:path>
                <a:path w="1908810" h="166370">
                  <a:moveTo>
                    <a:pt x="1641199" y="85099"/>
                  </a:moveTo>
                  <a:lnTo>
                    <a:pt x="1641199" y="141832"/>
                  </a:lnTo>
                </a:path>
                <a:path w="1908810" h="166370">
                  <a:moveTo>
                    <a:pt x="1697932" y="85099"/>
                  </a:moveTo>
                  <a:lnTo>
                    <a:pt x="1697932" y="141832"/>
                  </a:lnTo>
                </a:path>
                <a:path w="1908810" h="166370">
                  <a:moveTo>
                    <a:pt x="1746560" y="85099"/>
                  </a:moveTo>
                  <a:lnTo>
                    <a:pt x="1746560" y="141832"/>
                  </a:lnTo>
                </a:path>
                <a:path w="1908810" h="166370">
                  <a:moveTo>
                    <a:pt x="1803293" y="85099"/>
                  </a:moveTo>
                  <a:lnTo>
                    <a:pt x="1803293" y="141832"/>
                  </a:lnTo>
                </a:path>
                <a:path w="1908810" h="166370">
                  <a:moveTo>
                    <a:pt x="1851921" y="85099"/>
                  </a:moveTo>
                  <a:lnTo>
                    <a:pt x="1851921" y="141832"/>
                  </a:lnTo>
                </a:path>
                <a:path w="1908810" h="166370">
                  <a:moveTo>
                    <a:pt x="1908654" y="85099"/>
                  </a:moveTo>
                  <a:lnTo>
                    <a:pt x="1908654" y="141832"/>
                  </a:lnTo>
                </a:path>
                <a:path w="1908810" h="166370">
                  <a:moveTo>
                    <a:pt x="0" y="113465"/>
                  </a:moveTo>
                  <a:lnTo>
                    <a:pt x="105360" y="113465"/>
                  </a:lnTo>
                </a:path>
                <a:path w="1908810" h="166370">
                  <a:moveTo>
                    <a:pt x="52680" y="60785"/>
                  </a:moveTo>
                  <a:lnTo>
                    <a:pt x="52680" y="166146"/>
                  </a:lnTo>
                </a:path>
                <a:path w="1908810" h="166370">
                  <a:moveTo>
                    <a:pt x="320135" y="60785"/>
                  </a:moveTo>
                  <a:lnTo>
                    <a:pt x="320135" y="166146"/>
                  </a:lnTo>
                </a:path>
                <a:path w="1908810" h="166370">
                  <a:moveTo>
                    <a:pt x="587589" y="60785"/>
                  </a:moveTo>
                  <a:lnTo>
                    <a:pt x="587589" y="166146"/>
                  </a:lnTo>
                </a:path>
                <a:path w="1908810" h="166370">
                  <a:moveTo>
                    <a:pt x="846940" y="60785"/>
                  </a:moveTo>
                  <a:lnTo>
                    <a:pt x="846940" y="166146"/>
                  </a:lnTo>
                </a:path>
                <a:path w="1908810" h="166370">
                  <a:moveTo>
                    <a:pt x="1114394" y="60785"/>
                  </a:moveTo>
                  <a:lnTo>
                    <a:pt x="1114394" y="166146"/>
                  </a:lnTo>
                </a:path>
                <a:path w="1908810" h="166370">
                  <a:moveTo>
                    <a:pt x="1373744" y="60785"/>
                  </a:moveTo>
                  <a:lnTo>
                    <a:pt x="1373744" y="166146"/>
                  </a:lnTo>
                </a:path>
                <a:path w="1908810" h="166370">
                  <a:moveTo>
                    <a:pt x="1641199" y="60785"/>
                  </a:moveTo>
                  <a:lnTo>
                    <a:pt x="1641199" y="166146"/>
                  </a:lnTo>
                </a:path>
                <a:path w="1908810" h="166370">
                  <a:moveTo>
                    <a:pt x="1908654" y="60785"/>
                  </a:moveTo>
                  <a:lnTo>
                    <a:pt x="1908654" y="166146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696481" y="4938527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60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60" h="1978025">
                  <a:moveTo>
                    <a:pt x="0" y="1916759"/>
                  </a:moveTo>
                  <a:lnTo>
                    <a:pt x="1864078" y="1916759"/>
                  </a:lnTo>
                </a:path>
                <a:path w="1864360" h="1978025">
                  <a:moveTo>
                    <a:pt x="0" y="1860026"/>
                  </a:moveTo>
                  <a:lnTo>
                    <a:pt x="1864078" y="1860026"/>
                  </a:lnTo>
                </a:path>
                <a:path w="1864360" h="1978025">
                  <a:moveTo>
                    <a:pt x="4052" y="0"/>
                  </a:moveTo>
                  <a:lnTo>
                    <a:pt x="4052" y="1977544"/>
                  </a:lnTo>
                </a:path>
                <a:path w="1864360" h="1978025">
                  <a:moveTo>
                    <a:pt x="60785" y="0"/>
                  </a:moveTo>
                  <a:lnTo>
                    <a:pt x="60785" y="1977544"/>
                  </a:lnTo>
                </a:path>
                <a:path w="1864360" h="1978025">
                  <a:moveTo>
                    <a:pt x="109413" y="0"/>
                  </a:moveTo>
                  <a:lnTo>
                    <a:pt x="109413" y="1977544"/>
                  </a:lnTo>
                </a:path>
                <a:path w="1864360" h="1978025">
                  <a:moveTo>
                    <a:pt x="166146" y="0"/>
                  </a:moveTo>
                  <a:lnTo>
                    <a:pt x="166146" y="1977544"/>
                  </a:lnTo>
                </a:path>
                <a:path w="1864360" h="1978025">
                  <a:moveTo>
                    <a:pt x="214774" y="0"/>
                  </a:moveTo>
                  <a:lnTo>
                    <a:pt x="214774" y="1977544"/>
                  </a:lnTo>
                </a:path>
                <a:path w="1864360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60" h="1978025">
                  <a:moveTo>
                    <a:pt x="320135" y="0"/>
                  </a:moveTo>
                  <a:lnTo>
                    <a:pt x="320135" y="1977544"/>
                  </a:lnTo>
                </a:path>
                <a:path w="1864360" h="1978025">
                  <a:moveTo>
                    <a:pt x="376868" y="0"/>
                  </a:moveTo>
                  <a:lnTo>
                    <a:pt x="376868" y="1977544"/>
                  </a:lnTo>
                </a:path>
                <a:path w="1864360" h="1978025">
                  <a:moveTo>
                    <a:pt x="425496" y="0"/>
                  </a:moveTo>
                  <a:lnTo>
                    <a:pt x="425496" y="1977544"/>
                  </a:lnTo>
                </a:path>
                <a:path w="1864360" h="1978025">
                  <a:moveTo>
                    <a:pt x="482229" y="0"/>
                  </a:moveTo>
                  <a:lnTo>
                    <a:pt x="482229" y="1977544"/>
                  </a:lnTo>
                </a:path>
                <a:path w="1864360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60" h="1978025">
                  <a:moveTo>
                    <a:pt x="587589" y="0"/>
                  </a:moveTo>
                  <a:lnTo>
                    <a:pt x="587589" y="1977544"/>
                  </a:lnTo>
                </a:path>
                <a:path w="1864360" h="1978025">
                  <a:moveTo>
                    <a:pt x="644322" y="0"/>
                  </a:moveTo>
                  <a:lnTo>
                    <a:pt x="644322" y="1977544"/>
                  </a:lnTo>
                </a:path>
                <a:path w="1864360" h="1978025">
                  <a:moveTo>
                    <a:pt x="692950" y="0"/>
                  </a:moveTo>
                  <a:lnTo>
                    <a:pt x="692950" y="1977544"/>
                  </a:lnTo>
                </a:path>
                <a:path w="1864360" h="1978025">
                  <a:moveTo>
                    <a:pt x="749683" y="0"/>
                  </a:moveTo>
                  <a:lnTo>
                    <a:pt x="749683" y="1977544"/>
                  </a:lnTo>
                </a:path>
                <a:path w="1864360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60" h="1978025">
                  <a:moveTo>
                    <a:pt x="855044" y="0"/>
                  </a:moveTo>
                  <a:lnTo>
                    <a:pt x="855044" y="1977544"/>
                  </a:lnTo>
                </a:path>
                <a:path w="1864360" h="1978025">
                  <a:moveTo>
                    <a:pt x="903672" y="0"/>
                  </a:moveTo>
                  <a:lnTo>
                    <a:pt x="903672" y="1977544"/>
                  </a:lnTo>
                </a:path>
                <a:path w="1864360" h="1978025">
                  <a:moveTo>
                    <a:pt x="960405" y="0"/>
                  </a:moveTo>
                  <a:lnTo>
                    <a:pt x="960405" y="1977544"/>
                  </a:lnTo>
                </a:path>
                <a:path w="1864360" h="1978025">
                  <a:moveTo>
                    <a:pt x="1009033" y="0"/>
                  </a:moveTo>
                  <a:lnTo>
                    <a:pt x="1009033" y="1977544"/>
                  </a:lnTo>
                </a:path>
                <a:path w="1864360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60" h="1978025">
                  <a:moveTo>
                    <a:pt x="1114394" y="0"/>
                  </a:moveTo>
                  <a:lnTo>
                    <a:pt x="1114394" y="1977544"/>
                  </a:lnTo>
                </a:path>
                <a:path w="1864360" h="1978025">
                  <a:moveTo>
                    <a:pt x="1171127" y="0"/>
                  </a:moveTo>
                  <a:lnTo>
                    <a:pt x="1171127" y="1977544"/>
                  </a:lnTo>
                </a:path>
                <a:path w="1864360" h="1978025">
                  <a:moveTo>
                    <a:pt x="1219755" y="0"/>
                  </a:moveTo>
                  <a:lnTo>
                    <a:pt x="1219755" y="1977544"/>
                  </a:lnTo>
                </a:path>
                <a:path w="1864360" h="1978025">
                  <a:moveTo>
                    <a:pt x="1276488" y="0"/>
                  </a:moveTo>
                  <a:lnTo>
                    <a:pt x="1276488" y="1977544"/>
                  </a:lnTo>
                </a:path>
                <a:path w="1864360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60" h="1978025">
                  <a:moveTo>
                    <a:pt x="1381849" y="0"/>
                  </a:moveTo>
                  <a:lnTo>
                    <a:pt x="1381849" y="1977544"/>
                  </a:lnTo>
                </a:path>
                <a:path w="1864360" h="1978025">
                  <a:moveTo>
                    <a:pt x="1438582" y="0"/>
                  </a:moveTo>
                  <a:lnTo>
                    <a:pt x="1438582" y="1977544"/>
                  </a:lnTo>
                </a:path>
                <a:path w="1864360" h="1978025">
                  <a:moveTo>
                    <a:pt x="1487210" y="0"/>
                  </a:moveTo>
                  <a:lnTo>
                    <a:pt x="1487210" y="1977544"/>
                  </a:lnTo>
                </a:path>
                <a:path w="1864360" h="1978025">
                  <a:moveTo>
                    <a:pt x="1543943" y="0"/>
                  </a:moveTo>
                  <a:lnTo>
                    <a:pt x="1543943" y="1977544"/>
                  </a:lnTo>
                </a:path>
                <a:path w="1864360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60" h="1978025">
                  <a:moveTo>
                    <a:pt x="1649304" y="0"/>
                  </a:moveTo>
                  <a:lnTo>
                    <a:pt x="1649304" y="1977544"/>
                  </a:lnTo>
                </a:path>
                <a:path w="1864360" h="1978025">
                  <a:moveTo>
                    <a:pt x="1697932" y="0"/>
                  </a:moveTo>
                  <a:lnTo>
                    <a:pt x="1697932" y="1977544"/>
                  </a:lnTo>
                </a:path>
                <a:path w="1864360" h="1978025">
                  <a:moveTo>
                    <a:pt x="1754665" y="0"/>
                  </a:moveTo>
                  <a:lnTo>
                    <a:pt x="1754665" y="1977544"/>
                  </a:lnTo>
                </a:path>
                <a:path w="1864360" h="1978025">
                  <a:moveTo>
                    <a:pt x="1803293" y="0"/>
                  </a:moveTo>
                  <a:lnTo>
                    <a:pt x="1803293" y="1977544"/>
                  </a:lnTo>
                </a:path>
                <a:path w="1864360" h="1978025">
                  <a:moveTo>
                    <a:pt x="1860026" y="0"/>
                  </a:moveTo>
                  <a:lnTo>
                    <a:pt x="1860026" y="1977544"/>
                  </a:lnTo>
                </a:path>
              </a:pathLst>
            </a:custGeom>
            <a:ln w="8104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696481" y="4938527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60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60" h="1978025">
                  <a:moveTo>
                    <a:pt x="0" y="1689827"/>
                  </a:moveTo>
                  <a:lnTo>
                    <a:pt x="1864078" y="1689827"/>
                  </a:lnTo>
                </a:path>
                <a:path w="1864360" h="1978025">
                  <a:moveTo>
                    <a:pt x="0" y="1414268"/>
                  </a:moveTo>
                  <a:lnTo>
                    <a:pt x="1864078" y="1414268"/>
                  </a:lnTo>
                </a:path>
                <a:path w="1864360" h="1978025">
                  <a:moveTo>
                    <a:pt x="0" y="1130604"/>
                  </a:moveTo>
                  <a:lnTo>
                    <a:pt x="1864078" y="1130604"/>
                  </a:lnTo>
                </a:path>
                <a:path w="1864360" h="1978025">
                  <a:moveTo>
                    <a:pt x="0" y="846940"/>
                  </a:moveTo>
                  <a:lnTo>
                    <a:pt x="1864078" y="846940"/>
                  </a:lnTo>
                </a:path>
                <a:path w="1864360" h="1978025">
                  <a:moveTo>
                    <a:pt x="0" y="571380"/>
                  </a:moveTo>
                  <a:lnTo>
                    <a:pt x="1864078" y="571380"/>
                  </a:lnTo>
                </a:path>
                <a:path w="1864360" h="1978025">
                  <a:moveTo>
                    <a:pt x="0" y="287716"/>
                  </a:moveTo>
                  <a:lnTo>
                    <a:pt x="1864078" y="287716"/>
                  </a:lnTo>
                </a:path>
                <a:path w="1864360" h="1978025">
                  <a:moveTo>
                    <a:pt x="0" y="4052"/>
                  </a:moveTo>
                  <a:lnTo>
                    <a:pt x="1864078" y="4052"/>
                  </a:lnTo>
                </a:path>
                <a:path w="1864360" h="1978025">
                  <a:moveTo>
                    <a:pt x="4052" y="0"/>
                  </a:moveTo>
                  <a:lnTo>
                    <a:pt x="4052" y="1977544"/>
                  </a:lnTo>
                </a:path>
                <a:path w="1864360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60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60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60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60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60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60" h="1978025">
                  <a:moveTo>
                    <a:pt x="1860026" y="0"/>
                  </a:moveTo>
                  <a:lnTo>
                    <a:pt x="1860026" y="1977544"/>
                  </a:lnTo>
                </a:path>
                <a:path w="1864360" h="1978025">
                  <a:moveTo>
                    <a:pt x="4052" y="0"/>
                  </a:moveTo>
                  <a:lnTo>
                    <a:pt x="4052" y="1977544"/>
                  </a:lnTo>
                </a:path>
                <a:path w="1864360" h="1978025">
                  <a:moveTo>
                    <a:pt x="0" y="1973491"/>
                  </a:moveTo>
                  <a:lnTo>
                    <a:pt x="1864078" y="1973491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1" name="object 111"/>
          <p:cNvSpPr txBox="1"/>
          <p:nvPr/>
        </p:nvSpPr>
        <p:spPr>
          <a:xfrm>
            <a:off x="2537897" y="6822323"/>
            <a:ext cx="10668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-5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2570315" y="6538659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2570315" y="6263100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521687" y="5979436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521687" y="569577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521687" y="542021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2521687" y="51365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 dirty="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521687" y="485288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30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2404174" y="5581152"/>
            <a:ext cx="123189" cy="6953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25"/>
              </a:lnSpc>
            </a:pPr>
            <a:r>
              <a:rPr sz="750" b="1" spc="5" dirty="0">
                <a:latin typeface="Times New Roman"/>
                <a:cs typeface="Times New Roman"/>
              </a:rPr>
              <a:t>Temperature,</a:t>
            </a:r>
            <a:r>
              <a:rPr sz="750" b="1" spc="-45" dirty="0">
                <a:latin typeface="Times New Roman"/>
                <a:cs typeface="Times New Roman"/>
              </a:rPr>
              <a:t> </a:t>
            </a:r>
            <a:r>
              <a:rPr sz="750" b="1" spc="10" dirty="0">
                <a:latin typeface="Times New Roman"/>
                <a:cs typeface="Times New Roman"/>
              </a:rPr>
              <a:t>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2635153" y="6935789"/>
            <a:ext cx="1978660" cy="25590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894"/>
              </a:lnSpc>
              <a:spcBef>
                <a:spcPts val="114"/>
              </a:spcBef>
              <a:tabLst>
                <a:tab pos="267335" algn="l"/>
                <a:tab pos="534670" algn="l"/>
                <a:tab pos="793750" algn="l"/>
                <a:tab pos="1061085" algn="l"/>
                <a:tab pos="1320800" algn="l"/>
                <a:tab pos="1588135" algn="l"/>
                <a:tab pos="1855470" algn="l"/>
              </a:tabLst>
            </a:pPr>
            <a:r>
              <a:rPr sz="750" b="1" spc="5" dirty="0">
                <a:latin typeface="Times New Roman"/>
                <a:cs typeface="Times New Roman"/>
              </a:rPr>
              <a:t>30	31	32	33	34	35	36	37</a:t>
            </a:r>
            <a:endParaRPr sz="750">
              <a:latin typeface="Times New Roman"/>
              <a:cs typeface="Times New Roman"/>
            </a:endParaRPr>
          </a:p>
          <a:p>
            <a:pPr marL="2540" algn="ctr">
              <a:lnSpc>
                <a:spcPts val="894"/>
              </a:lnSpc>
            </a:pPr>
            <a:r>
              <a:rPr sz="750" b="1" dirty="0">
                <a:latin typeface="Times New Roman"/>
                <a:cs typeface="Times New Roman"/>
              </a:rPr>
              <a:t>Salinity,</a:t>
            </a:r>
            <a:r>
              <a:rPr sz="750" b="1" spc="-5" dirty="0">
                <a:latin typeface="Times New Roman"/>
                <a:cs typeface="Times New Roman"/>
              </a:rPr>
              <a:t> </a:t>
            </a:r>
            <a:r>
              <a:rPr sz="750" b="1" spc="5" dirty="0">
                <a:latin typeface="Times New Roman"/>
                <a:cs typeface="Times New Roman"/>
              </a:rPr>
              <a:t>g/kg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121" name="object 121"/>
          <p:cNvGrpSpPr/>
          <p:nvPr/>
        </p:nvGrpSpPr>
        <p:grpSpPr>
          <a:xfrm>
            <a:off x="3182806" y="5455287"/>
            <a:ext cx="1010919" cy="1230630"/>
            <a:chOff x="3182806" y="5455287"/>
            <a:chExt cx="1010919" cy="1230630"/>
          </a:xfrm>
        </p:grpSpPr>
        <p:sp>
          <p:nvSpPr>
            <p:cNvPr id="122" name="object 122"/>
            <p:cNvSpPr/>
            <p:nvPr/>
          </p:nvSpPr>
          <p:spPr>
            <a:xfrm>
              <a:off x="3974924" y="5736546"/>
              <a:ext cx="103319" cy="1033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3182806" y="5455287"/>
              <a:ext cx="10331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3182806" y="6293324"/>
              <a:ext cx="10331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3334877" y="5740758"/>
              <a:ext cx="855980" cy="941705"/>
            </a:xfrm>
            <a:custGeom>
              <a:avLst/>
              <a:gdLst/>
              <a:ahLst/>
              <a:cxnLst/>
              <a:rect l="l" t="t" r="r" b="b"/>
              <a:pathLst>
                <a:path w="855979" h="941704">
                  <a:moveTo>
                    <a:pt x="81578" y="0"/>
                  </a:moveTo>
                  <a:lnTo>
                    <a:pt x="0" y="73453"/>
                  </a:lnTo>
                  <a:lnTo>
                    <a:pt x="611047" y="752091"/>
                  </a:lnTo>
                  <a:lnTo>
                    <a:pt x="570260" y="788821"/>
                  </a:lnTo>
                  <a:lnTo>
                    <a:pt x="855522" y="941577"/>
                  </a:lnTo>
                  <a:lnTo>
                    <a:pt x="748382" y="678633"/>
                  </a:lnTo>
                  <a:lnTo>
                    <a:pt x="692626" y="678633"/>
                  </a:lnTo>
                  <a:lnTo>
                    <a:pt x="81578" y="0"/>
                  </a:lnTo>
                  <a:close/>
                </a:path>
                <a:path w="855979" h="941704">
                  <a:moveTo>
                    <a:pt x="733418" y="641909"/>
                  </a:moveTo>
                  <a:lnTo>
                    <a:pt x="692626" y="678633"/>
                  </a:lnTo>
                  <a:lnTo>
                    <a:pt x="748382" y="678633"/>
                  </a:lnTo>
                  <a:lnTo>
                    <a:pt x="733418" y="641909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3334875" y="5740759"/>
              <a:ext cx="855980" cy="941705"/>
            </a:xfrm>
            <a:custGeom>
              <a:avLst/>
              <a:gdLst/>
              <a:ahLst/>
              <a:cxnLst/>
              <a:rect l="l" t="t" r="r" b="b"/>
              <a:pathLst>
                <a:path w="855979" h="941704">
                  <a:moveTo>
                    <a:pt x="611049" y="752087"/>
                  </a:moveTo>
                  <a:lnTo>
                    <a:pt x="570261" y="788817"/>
                  </a:lnTo>
                  <a:lnTo>
                    <a:pt x="855521" y="941575"/>
                  </a:lnTo>
                  <a:lnTo>
                    <a:pt x="733420" y="641908"/>
                  </a:lnTo>
                  <a:lnTo>
                    <a:pt x="692632" y="678632"/>
                  </a:lnTo>
                  <a:lnTo>
                    <a:pt x="81582" y="0"/>
                  </a:lnTo>
                  <a:lnTo>
                    <a:pt x="0" y="73454"/>
                  </a:lnTo>
                  <a:lnTo>
                    <a:pt x="611049" y="752087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7" name="object 127"/>
          <p:cNvSpPr txBox="1"/>
          <p:nvPr/>
        </p:nvSpPr>
        <p:spPr>
          <a:xfrm rot="2880000">
            <a:off x="3461955" y="6090489"/>
            <a:ext cx="465134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85"/>
              </a:lnSpc>
            </a:pPr>
            <a:r>
              <a:rPr sz="700" b="1" i="1" spc="45" dirty="0">
                <a:latin typeface="Times New Roman"/>
                <a:cs typeface="Times New Roman"/>
              </a:rPr>
              <a:t>Mo</a:t>
            </a:r>
            <a:r>
              <a:rPr sz="700" b="1" i="1" spc="5" dirty="0">
                <a:latin typeface="Times New Roman"/>
                <a:cs typeface="Times New Roman"/>
              </a:rPr>
              <a:t>r</a:t>
            </a:r>
            <a:r>
              <a:rPr sz="700" b="1" i="1" spc="10" dirty="0">
                <a:latin typeface="Times New Roman"/>
                <a:cs typeface="Times New Roman"/>
              </a:rPr>
              <a:t>e</a:t>
            </a:r>
            <a:r>
              <a:rPr sz="700" b="1" i="1" dirty="0">
                <a:latin typeface="Times New Roman"/>
                <a:cs typeface="Times New Roman"/>
              </a:rPr>
              <a:t> </a:t>
            </a:r>
            <a:r>
              <a:rPr sz="700" b="1" i="1" spc="10" dirty="0">
                <a:latin typeface="Times New Roman"/>
                <a:cs typeface="Times New Roman"/>
              </a:rPr>
              <a:t>dense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562503" y="41666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6759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 txBox="1"/>
          <p:nvPr/>
        </p:nvSpPr>
        <p:spPr>
          <a:xfrm>
            <a:off x="5623483" y="4858096"/>
            <a:ext cx="1591310" cy="1498424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84785" marR="30480" indent="-147320">
              <a:lnSpc>
                <a:spcPct val="94200"/>
              </a:lnSpc>
              <a:spcBef>
                <a:spcPts val="200"/>
              </a:spcBef>
              <a:buFont typeface="Trebuchet MS"/>
              <a:buChar char="•"/>
              <a:tabLst>
                <a:tab pos="185420" algn="l"/>
              </a:tabLst>
            </a:pPr>
            <a:r>
              <a:rPr lang="el-GR" sz="2025" spc="-7" baseline="2057" dirty="0">
                <a:latin typeface="Arial"/>
                <a:cs typeface="Arial"/>
              </a:rPr>
              <a:t>Ιεραρχία δειγμάτων αυξανόμενης πυκνότητας</a:t>
            </a:r>
            <a:endParaRPr lang="el-GR" sz="1350" dirty="0">
              <a:latin typeface="Arial"/>
              <a:cs typeface="Arial"/>
            </a:endParaRPr>
          </a:p>
          <a:p>
            <a:pPr marL="221615">
              <a:lnSpc>
                <a:spcPct val="100000"/>
              </a:lnSpc>
              <a:spcBef>
                <a:spcPts val="235"/>
              </a:spcBef>
            </a:pPr>
            <a:r>
              <a:rPr sz="1725" spc="247" baseline="4830" dirty="0">
                <a:latin typeface="Trebuchet MS"/>
                <a:cs typeface="Trebuchet MS"/>
              </a:rPr>
              <a:t>– </a:t>
            </a:r>
            <a:r>
              <a:rPr sz="1725" spc="15" baseline="4830" dirty="0">
                <a:solidFill>
                  <a:srgbClr val="0A31FF"/>
                </a:solidFill>
                <a:latin typeface="Arial"/>
                <a:cs typeface="Arial"/>
              </a:rPr>
              <a:t>#2 </a:t>
            </a:r>
            <a:r>
              <a:rPr lang="el-GR" sz="2025" spc="60" baseline="4115" dirty="0">
                <a:solidFill>
                  <a:srgbClr val="0A31FF"/>
                </a:solidFill>
                <a:latin typeface="Arial"/>
                <a:cs typeface="Arial"/>
              </a:rPr>
              <a:t>σ</a:t>
            </a:r>
            <a:r>
              <a:rPr sz="900" spc="40" dirty="0">
                <a:solidFill>
                  <a:srgbClr val="0A31FF"/>
                </a:solidFill>
                <a:latin typeface="Arial"/>
                <a:cs typeface="Arial"/>
              </a:rPr>
              <a:t>t </a:t>
            </a:r>
            <a:r>
              <a:rPr sz="1725" spc="15" baseline="4830" dirty="0">
                <a:solidFill>
                  <a:srgbClr val="0A31FF"/>
                </a:solidFill>
                <a:latin typeface="Arial"/>
                <a:cs typeface="Arial"/>
              </a:rPr>
              <a:t>=</a:t>
            </a:r>
            <a:r>
              <a:rPr sz="1725" spc="-292" baseline="4830" dirty="0">
                <a:solidFill>
                  <a:srgbClr val="0A31FF"/>
                </a:solidFill>
                <a:latin typeface="Arial"/>
                <a:cs typeface="Arial"/>
              </a:rPr>
              <a:t> </a:t>
            </a:r>
            <a:r>
              <a:rPr sz="1725" spc="7" baseline="4830" dirty="0">
                <a:solidFill>
                  <a:srgbClr val="0A31FF"/>
                </a:solidFill>
                <a:latin typeface="Arial"/>
                <a:cs typeface="Arial"/>
              </a:rPr>
              <a:t>22.5</a:t>
            </a:r>
            <a:endParaRPr sz="1725" baseline="4830" dirty="0">
              <a:latin typeface="Arial"/>
              <a:cs typeface="Arial"/>
            </a:endParaRPr>
          </a:p>
          <a:p>
            <a:pPr marL="221615">
              <a:lnSpc>
                <a:spcPts val="1380"/>
              </a:lnSpc>
              <a:spcBef>
                <a:spcPts val="135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sz="1150" spc="-20" dirty="0">
                <a:solidFill>
                  <a:srgbClr val="008F00"/>
                </a:solidFill>
                <a:latin typeface="Arial"/>
                <a:cs typeface="Arial"/>
              </a:rPr>
              <a:t>$T </a:t>
            </a:r>
            <a:r>
              <a:rPr sz="1150" spc="25" dirty="0">
                <a:solidFill>
                  <a:srgbClr val="008F00"/>
                </a:solidFill>
                <a:latin typeface="Arial"/>
                <a:cs typeface="Arial"/>
              </a:rPr>
              <a:t>@ </a:t>
            </a:r>
            <a:r>
              <a:rPr sz="1150" spc="15" dirty="0">
                <a:solidFill>
                  <a:srgbClr val="008F00"/>
                </a:solidFill>
                <a:latin typeface="Arial"/>
                <a:cs typeface="Arial"/>
              </a:rPr>
              <a:t>same</a:t>
            </a:r>
            <a:r>
              <a:rPr sz="1150" spc="-175" dirty="0">
                <a:solidFill>
                  <a:srgbClr val="008F00"/>
                </a:solidFill>
                <a:latin typeface="Arial"/>
                <a:cs typeface="Arial"/>
              </a:rPr>
              <a:t> </a:t>
            </a:r>
            <a:r>
              <a:rPr sz="1150" spc="15" dirty="0">
                <a:solidFill>
                  <a:srgbClr val="008F00"/>
                </a:solidFill>
                <a:latin typeface="Arial"/>
                <a:cs typeface="Arial"/>
              </a:rPr>
              <a:t>S</a:t>
            </a:r>
            <a:endParaRPr sz="1150" dirty="0">
              <a:latin typeface="Arial"/>
              <a:cs typeface="Arial"/>
            </a:endParaRPr>
          </a:p>
          <a:p>
            <a:pPr marL="344805">
              <a:lnSpc>
                <a:spcPts val="1380"/>
              </a:lnSpc>
            </a:pPr>
            <a:r>
              <a:rPr sz="1150" spc="10" dirty="0">
                <a:solidFill>
                  <a:srgbClr val="008F00"/>
                </a:solidFill>
                <a:latin typeface="Arial"/>
                <a:cs typeface="Arial"/>
              </a:rPr>
              <a:t>=</a:t>
            </a:r>
            <a:r>
              <a:rPr sz="1150" dirty="0">
                <a:solidFill>
                  <a:srgbClr val="008F00"/>
                </a:solidFill>
                <a:latin typeface="Arial"/>
                <a:cs typeface="Arial"/>
              </a:rPr>
              <a:t> </a:t>
            </a:r>
            <a:r>
              <a:rPr sz="1150" spc="-90" dirty="0">
                <a:solidFill>
                  <a:srgbClr val="008F00"/>
                </a:solidFill>
                <a:latin typeface="Arial"/>
                <a:cs typeface="Arial"/>
              </a:rPr>
              <a:t>%"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6269716" y="6341576"/>
            <a:ext cx="577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008F00"/>
                </a:solidFill>
                <a:latin typeface="Arial"/>
                <a:cs typeface="Arial"/>
              </a:rPr>
              <a:t>t</a:t>
            </a:r>
            <a:endParaRPr sz="9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5832562" y="6272012"/>
            <a:ext cx="945515" cy="221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sz="1150" spc="10" dirty="0">
                <a:solidFill>
                  <a:srgbClr val="008F00"/>
                </a:solidFill>
                <a:latin typeface="Arial"/>
                <a:cs typeface="Arial"/>
              </a:rPr>
              <a:t>#3 </a:t>
            </a:r>
            <a:r>
              <a:rPr lang="el-GR" sz="1350" spc="85" dirty="0">
                <a:solidFill>
                  <a:srgbClr val="008F00"/>
                </a:solidFill>
                <a:latin typeface="Arial"/>
                <a:cs typeface="Arial"/>
              </a:rPr>
              <a:t>σ</a:t>
            </a:r>
            <a:r>
              <a:rPr sz="1350" spc="85" dirty="0">
                <a:solidFill>
                  <a:srgbClr val="008F00"/>
                </a:solidFill>
                <a:latin typeface="Arial"/>
                <a:cs typeface="Arial"/>
              </a:rPr>
              <a:t> </a:t>
            </a:r>
            <a:r>
              <a:rPr sz="1150" spc="10" dirty="0">
                <a:solidFill>
                  <a:srgbClr val="008F00"/>
                </a:solidFill>
                <a:latin typeface="Arial"/>
                <a:cs typeface="Arial"/>
              </a:rPr>
              <a:t>=</a:t>
            </a:r>
            <a:r>
              <a:rPr sz="1150" spc="-170" dirty="0">
                <a:solidFill>
                  <a:srgbClr val="008F00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008F00"/>
                </a:solidFill>
                <a:latin typeface="Arial"/>
                <a:cs typeface="Arial"/>
              </a:rPr>
              <a:t>25.3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832562" y="6504575"/>
            <a:ext cx="1094740" cy="5969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380"/>
              </a:lnSpc>
              <a:spcBef>
                <a:spcPts val="125"/>
              </a:spcBef>
            </a:pPr>
            <a:r>
              <a:rPr sz="1150" spc="165" dirty="0">
                <a:latin typeface="Trebuchet MS"/>
                <a:cs typeface="Trebuchet MS"/>
              </a:rPr>
              <a:t>– </a:t>
            </a:r>
            <a:r>
              <a:rPr sz="1150" spc="-210" dirty="0">
                <a:solidFill>
                  <a:srgbClr val="FF2800"/>
                </a:solidFill>
                <a:latin typeface="Arial"/>
                <a:cs typeface="Arial"/>
              </a:rPr>
              <a:t>%S</a:t>
            </a:r>
            <a:r>
              <a:rPr sz="1150" spc="-180" dirty="0">
                <a:solidFill>
                  <a:srgbClr val="FF2800"/>
                </a:solidFill>
                <a:latin typeface="Arial"/>
                <a:cs typeface="Arial"/>
              </a:rPr>
              <a:t> </a:t>
            </a:r>
            <a:r>
              <a:rPr sz="1150" spc="5" dirty="0">
                <a:solidFill>
                  <a:srgbClr val="FF2800"/>
                </a:solidFill>
                <a:latin typeface="Arial"/>
                <a:cs typeface="Arial"/>
              </a:rPr>
              <a:t>overcomes</a:t>
            </a:r>
            <a:endParaRPr sz="1150" dirty="0">
              <a:latin typeface="Arial"/>
              <a:cs typeface="Arial"/>
            </a:endParaRPr>
          </a:p>
          <a:p>
            <a:pPr marL="135890">
              <a:lnSpc>
                <a:spcPts val="1380"/>
              </a:lnSpc>
            </a:pPr>
            <a:r>
              <a:rPr sz="1150" spc="-210" dirty="0">
                <a:solidFill>
                  <a:srgbClr val="FF2800"/>
                </a:solidFill>
                <a:latin typeface="Arial"/>
                <a:cs typeface="Arial"/>
              </a:rPr>
              <a:t>%T </a:t>
            </a:r>
            <a:r>
              <a:rPr sz="1150" spc="10" dirty="0">
                <a:solidFill>
                  <a:srgbClr val="FF2800"/>
                </a:solidFill>
                <a:latin typeface="Arial"/>
                <a:cs typeface="Arial"/>
              </a:rPr>
              <a:t>=</a:t>
            </a:r>
            <a:r>
              <a:rPr sz="1150" spc="-35" dirty="0">
                <a:solidFill>
                  <a:srgbClr val="FF2800"/>
                </a:solidFill>
                <a:latin typeface="Arial"/>
                <a:cs typeface="Arial"/>
              </a:rPr>
              <a:t> </a:t>
            </a:r>
            <a:r>
              <a:rPr sz="1150" spc="-90" dirty="0">
                <a:solidFill>
                  <a:srgbClr val="FF2800"/>
                </a:solidFill>
                <a:latin typeface="Arial"/>
                <a:cs typeface="Arial"/>
              </a:rPr>
              <a:t>%"</a:t>
            </a:r>
            <a:endParaRPr sz="11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725" spc="247" baseline="2415" dirty="0">
                <a:latin typeface="Trebuchet MS"/>
                <a:cs typeface="Trebuchet MS"/>
              </a:rPr>
              <a:t>– </a:t>
            </a:r>
            <a:r>
              <a:rPr sz="1725" spc="15" baseline="4830" dirty="0">
                <a:solidFill>
                  <a:srgbClr val="FF2800"/>
                </a:solidFill>
                <a:latin typeface="Arial"/>
                <a:cs typeface="Arial"/>
              </a:rPr>
              <a:t>#1 </a:t>
            </a:r>
            <a:r>
              <a:rPr lang="el-GR" sz="1725" spc="67" baseline="4830" dirty="0">
                <a:solidFill>
                  <a:srgbClr val="FF2800"/>
                </a:solidFill>
                <a:latin typeface="Arial"/>
                <a:cs typeface="Arial"/>
              </a:rPr>
              <a:t>σ</a:t>
            </a:r>
            <a:r>
              <a:rPr sz="750" spc="45" dirty="0">
                <a:solidFill>
                  <a:srgbClr val="FF2800"/>
                </a:solidFill>
                <a:latin typeface="Arial"/>
                <a:cs typeface="Arial"/>
              </a:rPr>
              <a:t>t </a:t>
            </a:r>
            <a:r>
              <a:rPr sz="1725" spc="15" baseline="4830" dirty="0">
                <a:solidFill>
                  <a:srgbClr val="FF2800"/>
                </a:solidFill>
                <a:latin typeface="Arial"/>
                <a:cs typeface="Arial"/>
              </a:rPr>
              <a:t>=</a:t>
            </a:r>
            <a:r>
              <a:rPr sz="1725" spc="-157" baseline="4830" dirty="0">
                <a:solidFill>
                  <a:srgbClr val="FF2800"/>
                </a:solidFill>
                <a:latin typeface="Arial"/>
                <a:cs typeface="Arial"/>
              </a:rPr>
              <a:t> </a:t>
            </a:r>
            <a:r>
              <a:rPr sz="1725" spc="7" baseline="4830" dirty="0">
                <a:solidFill>
                  <a:srgbClr val="FF2800"/>
                </a:solidFill>
                <a:latin typeface="Arial"/>
                <a:cs typeface="Arial"/>
              </a:rPr>
              <a:t>26.0</a:t>
            </a:r>
            <a:endParaRPr sz="1725" baseline="4830" dirty="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5716543" y="70569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12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141" name="object 141"/>
          <p:cNvGrpSpPr/>
          <p:nvPr/>
        </p:nvGrpSpPr>
        <p:grpSpPr>
          <a:xfrm>
            <a:off x="7448453" y="4930423"/>
            <a:ext cx="1913255" cy="1986280"/>
            <a:chOff x="7448453" y="4930423"/>
            <a:chExt cx="1913255" cy="1986280"/>
          </a:xfrm>
        </p:grpSpPr>
        <p:sp>
          <p:nvSpPr>
            <p:cNvPr id="142" name="object 142"/>
            <p:cNvSpPr/>
            <p:nvPr/>
          </p:nvSpPr>
          <p:spPr>
            <a:xfrm>
              <a:off x="7501134" y="4942579"/>
              <a:ext cx="1856105" cy="1969770"/>
            </a:xfrm>
            <a:custGeom>
              <a:avLst/>
              <a:gdLst/>
              <a:ahLst/>
              <a:cxnLst/>
              <a:rect l="l" t="t" r="r" b="b"/>
              <a:pathLst>
                <a:path w="1856104" h="1969770">
                  <a:moveTo>
                    <a:pt x="0" y="0"/>
                  </a:moveTo>
                  <a:lnTo>
                    <a:pt x="1855973" y="0"/>
                  </a:lnTo>
                  <a:lnTo>
                    <a:pt x="1855973" y="1969439"/>
                  </a:lnTo>
                  <a:lnTo>
                    <a:pt x="0" y="1969439"/>
                  </a:lnTo>
                  <a:lnTo>
                    <a:pt x="0" y="0"/>
                  </a:lnTo>
                  <a:close/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7448453" y="4930423"/>
              <a:ext cx="1912710" cy="18154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4" name="object 144"/>
          <p:cNvSpPr txBox="1"/>
          <p:nvPr/>
        </p:nvSpPr>
        <p:spPr>
          <a:xfrm>
            <a:off x="7614056" y="4958245"/>
            <a:ext cx="293370" cy="2317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8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19</a:t>
            </a:r>
            <a:endParaRPr sz="750">
              <a:latin typeface="Times New Roman"/>
              <a:cs typeface="Times New Roman"/>
            </a:endParaRPr>
          </a:p>
          <a:p>
            <a:pPr marL="182880">
              <a:lnSpc>
                <a:spcPts val="800"/>
              </a:lnSpc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7954454" y="51365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21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8124652" y="524190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22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8278641" y="5355375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23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7451962" y="643329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9251204" y="501497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8343479" y="5776819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8537991" y="590649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26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8724399" y="604427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27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8918911" y="6206367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28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9129633" y="6400880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29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155" name="object 155"/>
          <p:cNvGrpSpPr/>
          <p:nvPr/>
        </p:nvGrpSpPr>
        <p:grpSpPr>
          <a:xfrm>
            <a:off x="7444326" y="4934399"/>
            <a:ext cx="1921510" cy="2034539"/>
            <a:chOff x="7444326" y="4934399"/>
            <a:chExt cx="1921510" cy="2034539"/>
          </a:xfrm>
        </p:grpSpPr>
        <p:sp>
          <p:nvSpPr>
            <p:cNvPr id="156" name="object 156"/>
            <p:cNvSpPr/>
            <p:nvPr/>
          </p:nvSpPr>
          <p:spPr>
            <a:xfrm>
              <a:off x="7448453" y="6798553"/>
              <a:ext cx="1908810" cy="166370"/>
            </a:xfrm>
            <a:custGeom>
              <a:avLst/>
              <a:gdLst/>
              <a:ahLst/>
              <a:cxnLst/>
              <a:rect l="l" t="t" r="r" b="b"/>
              <a:pathLst>
                <a:path w="1908809" h="166370">
                  <a:moveTo>
                    <a:pt x="24314" y="113465"/>
                  </a:moveTo>
                  <a:lnTo>
                    <a:pt x="81046" y="113465"/>
                  </a:lnTo>
                </a:path>
                <a:path w="1908809" h="166370">
                  <a:moveTo>
                    <a:pt x="24314" y="56732"/>
                  </a:moveTo>
                  <a:lnTo>
                    <a:pt x="81046" y="56732"/>
                  </a:lnTo>
                </a:path>
                <a:path w="1908809" h="166370">
                  <a:moveTo>
                    <a:pt x="24314" y="0"/>
                  </a:moveTo>
                  <a:lnTo>
                    <a:pt x="81046" y="0"/>
                  </a:lnTo>
                </a:path>
                <a:path w="1908809" h="166370">
                  <a:moveTo>
                    <a:pt x="52680" y="85099"/>
                  </a:moveTo>
                  <a:lnTo>
                    <a:pt x="52680" y="141832"/>
                  </a:lnTo>
                </a:path>
                <a:path w="1908809" h="166370">
                  <a:moveTo>
                    <a:pt x="109413" y="85099"/>
                  </a:moveTo>
                  <a:lnTo>
                    <a:pt x="109413" y="141832"/>
                  </a:lnTo>
                </a:path>
                <a:path w="1908809" h="166370">
                  <a:moveTo>
                    <a:pt x="158041" y="85099"/>
                  </a:moveTo>
                  <a:lnTo>
                    <a:pt x="158041" y="141832"/>
                  </a:lnTo>
                </a:path>
                <a:path w="1908809" h="166370">
                  <a:moveTo>
                    <a:pt x="214774" y="85099"/>
                  </a:moveTo>
                  <a:lnTo>
                    <a:pt x="214774" y="141832"/>
                  </a:lnTo>
                </a:path>
                <a:path w="1908809" h="166370">
                  <a:moveTo>
                    <a:pt x="263402" y="85099"/>
                  </a:moveTo>
                  <a:lnTo>
                    <a:pt x="263402" y="141832"/>
                  </a:lnTo>
                </a:path>
                <a:path w="1908809" h="166370">
                  <a:moveTo>
                    <a:pt x="320135" y="85099"/>
                  </a:moveTo>
                  <a:lnTo>
                    <a:pt x="320135" y="141832"/>
                  </a:lnTo>
                </a:path>
                <a:path w="1908809" h="166370">
                  <a:moveTo>
                    <a:pt x="368763" y="85099"/>
                  </a:moveTo>
                  <a:lnTo>
                    <a:pt x="368763" y="141832"/>
                  </a:lnTo>
                </a:path>
                <a:path w="1908809" h="166370">
                  <a:moveTo>
                    <a:pt x="425496" y="85099"/>
                  </a:moveTo>
                  <a:lnTo>
                    <a:pt x="425496" y="141832"/>
                  </a:lnTo>
                </a:path>
                <a:path w="1908809" h="166370">
                  <a:moveTo>
                    <a:pt x="474124" y="85099"/>
                  </a:moveTo>
                  <a:lnTo>
                    <a:pt x="474124" y="141832"/>
                  </a:lnTo>
                </a:path>
                <a:path w="1908809" h="166370">
                  <a:moveTo>
                    <a:pt x="530857" y="85099"/>
                  </a:moveTo>
                  <a:lnTo>
                    <a:pt x="530857" y="141832"/>
                  </a:lnTo>
                </a:path>
                <a:path w="1908809" h="166370">
                  <a:moveTo>
                    <a:pt x="587589" y="85099"/>
                  </a:moveTo>
                  <a:lnTo>
                    <a:pt x="587589" y="141832"/>
                  </a:lnTo>
                </a:path>
                <a:path w="1908809" h="166370">
                  <a:moveTo>
                    <a:pt x="636218" y="85099"/>
                  </a:moveTo>
                  <a:lnTo>
                    <a:pt x="636218" y="141832"/>
                  </a:lnTo>
                </a:path>
                <a:path w="1908809" h="166370">
                  <a:moveTo>
                    <a:pt x="692950" y="85099"/>
                  </a:moveTo>
                  <a:lnTo>
                    <a:pt x="692950" y="141832"/>
                  </a:lnTo>
                </a:path>
                <a:path w="1908809" h="166370">
                  <a:moveTo>
                    <a:pt x="741579" y="85099"/>
                  </a:moveTo>
                  <a:lnTo>
                    <a:pt x="741579" y="141832"/>
                  </a:lnTo>
                </a:path>
                <a:path w="1908809" h="166370">
                  <a:moveTo>
                    <a:pt x="798311" y="85099"/>
                  </a:moveTo>
                  <a:lnTo>
                    <a:pt x="798311" y="141832"/>
                  </a:lnTo>
                </a:path>
                <a:path w="1908809" h="166370">
                  <a:moveTo>
                    <a:pt x="846940" y="85099"/>
                  </a:moveTo>
                  <a:lnTo>
                    <a:pt x="846940" y="141832"/>
                  </a:lnTo>
                </a:path>
                <a:path w="1908809" h="166370">
                  <a:moveTo>
                    <a:pt x="903672" y="85099"/>
                  </a:moveTo>
                  <a:lnTo>
                    <a:pt x="903672" y="141832"/>
                  </a:lnTo>
                </a:path>
                <a:path w="1908809" h="166370">
                  <a:moveTo>
                    <a:pt x="952301" y="85099"/>
                  </a:moveTo>
                  <a:lnTo>
                    <a:pt x="952301" y="141832"/>
                  </a:lnTo>
                </a:path>
                <a:path w="1908809" h="166370">
                  <a:moveTo>
                    <a:pt x="1009033" y="85099"/>
                  </a:moveTo>
                  <a:lnTo>
                    <a:pt x="1009033" y="141832"/>
                  </a:lnTo>
                </a:path>
                <a:path w="1908809" h="166370">
                  <a:moveTo>
                    <a:pt x="1057661" y="85099"/>
                  </a:moveTo>
                  <a:lnTo>
                    <a:pt x="1057661" y="141832"/>
                  </a:lnTo>
                </a:path>
                <a:path w="1908809" h="166370">
                  <a:moveTo>
                    <a:pt x="1114394" y="85099"/>
                  </a:moveTo>
                  <a:lnTo>
                    <a:pt x="1114394" y="141832"/>
                  </a:lnTo>
                </a:path>
                <a:path w="1908809" h="166370">
                  <a:moveTo>
                    <a:pt x="1163022" y="85099"/>
                  </a:moveTo>
                  <a:lnTo>
                    <a:pt x="1163022" y="141832"/>
                  </a:lnTo>
                </a:path>
                <a:path w="1908809" h="166370">
                  <a:moveTo>
                    <a:pt x="1219755" y="85099"/>
                  </a:moveTo>
                  <a:lnTo>
                    <a:pt x="1219755" y="141832"/>
                  </a:lnTo>
                </a:path>
                <a:path w="1908809" h="166370">
                  <a:moveTo>
                    <a:pt x="1268383" y="85099"/>
                  </a:moveTo>
                  <a:lnTo>
                    <a:pt x="1268383" y="141832"/>
                  </a:lnTo>
                </a:path>
                <a:path w="1908809" h="166370">
                  <a:moveTo>
                    <a:pt x="1325116" y="85099"/>
                  </a:moveTo>
                  <a:lnTo>
                    <a:pt x="1325116" y="141832"/>
                  </a:lnTo>
                </a:path>
                <a:path w="1908809" h="166370">
                  <a:moveTo>
                    <a:pt x="1373744" y="85099"/>
                  </a:moveTo>
                  <a:lnTo>
                    <a:pt x="1373744" y="141832"/>
                  </a:lnTo>
                </a:path>
                <a:path w="1908809" h="166370">
                  <a:moveTo>
                    <a:pt x="1430477" y="85099"/>
                  </a:moveTo>
                  <a:lnTo>
                    <a:pt x="1430477" y="141832"/>
                  </a:lnTo>
                </a:path>
                <a:path w="1908809" h="166370">
                  <a:moveTo>
                    <a:pt x="1487210" y="85099"/>
                  </a:moveTo>
                  <a:lnTo>
                    <a:pt x="1487210" y="141832"/>
                  </a:lnTo>
                </a:path>
                <a:path w="1908809" h="166370">
                  <a:moveTo>
                    <a:pt x="1535838" y="85099"/>
                  </a:moveTo>
                  <a:lnTo>
                    <a:pt x="1535838" y="141832"/>
                  </a:lnTo>
                </a:path>
                <a:path w="1908809" h="166370">
                  <a:moveTo>
                    <a:pt x="1592571" y="85099"/>
                  </a:moveTo>
                  <a:lnTo>
                    <a:pt x="1592571" y="141832"/>
                  </a:lnTo>
                </a:path>
                <a:path w="1908809" h="166370">
                  <a:moveTo>
                    <a:pt x="1641199" y="85099"/>
                  </a:moveTo>
                  <a:lnTo>
                    <a:pt x="1641199" y="141832"/>
                  </a:lnTo>
                </a:path>
                <a:path w="1908809" h="166370">
                  <a:moveTo>
                    <a:pt x="1697932" y="85099"/>
                  </a:moveTo>
                  <a:lnTo>
                    <a:pt x="1697932" y="141832"/>
                  </a:lnTo>
                </a:path>
                <a:path w="1908809" h="166370">
                  <a:moveTo>
                    <a:pt x="1746560" y="85099"/>
                  </a:moveTo>
                  <a:lnTo>
                    <a:pt x="1746560" y="141832"/>
                  </a:lnTo>
                </a:path>
                <a:path w="1908809" h="166370">
                  <a:moveTo>
                    <a:pt x="1803293" y="85099"/>
                  </a:moveTo>
                  <a:lnTo>
                    <a:pt x="1803293" y="141832"/>
                  </a:lnTo>
                </a:path>
                <a:path w="1908809" h="166370">
                  <a:moveTo>
                    <a:pt x="1851921" y="85099"/>
                  </a:moveTo>
                  <a:lnTo>
                    <a:pt x="1851921" y="141832"/>
                  </a:lnTo>
                </a:path>
                <a:path w="1908809" h="166370">
                  <a:moveTo>
                    <a:pt x="1908654" y="85099"/>
                  </a:moveTo>
                  <a:lnTo>
                    <a:pt x="1908654" y="141832"/>
                  </a:lnTo>
                </a:path>
                <a:path w="1908809" h="166370">
                  <a:moveTo>
                    <a:pt x="0" y="113465"/>
                  </a:moveTo>
                  <a:lnTo>
                    <a:pt x="105360" y="113465"/>
                  </a:lnTo>
                </a:path>
                <a:path w="1908809" h="166370">
                  <a:moveTo>
                    <a:pt x="52680" y="60785"/>
                  </a:moveTo>
                  <a:lnTo>
                    <a:pt x="52680" y="166146"/>
                  </a:lnTo>
                </a:path>
                <a:path w="1908809" h="166370">
                  <a:moveTo>
                    <a:pt x="320135" y="60785"/>
                  </a:moveTo>
                  <a:lnTo>
                    <a:pt x="320135" y="166146"/>
                  </a:lnTo>
                </a:path>
                <a:path w="1908809" h="166370">
                  <a:moveTo>
                    <a:pt x="587589" y="60785"/>
                  </a:moveTo>
                  <a:lnTo>
                    <a:pt x="587589" y="166146"/>
                  </a:lnTo>
                </a:path>
                <a:path w="1908809" h="166370">
                  <a:moveTo>
                    <a:pt x="846940" y="60785"/>
                  </a:moveTo>
                  <a:lnTo>
                    <a:pt x="846940" y="166146"/>
                  </a:lnTo>
                </a:path>
                <a:path w="1908809" h="166370">
                  <a:moveTo>
                    <a:pt x="1114394" y="60785"/>
                  </a:moveTo>
                  <a:lnTo>
                    <a:pt x="1114394" y="166146"/>
                  </a:lnTo>
                </a:path>
                <a:path w="1908809" h="166370">
                  <a:moveTo>
                    <a:pt x="1373744" y="60785"/>
                  </a:moveTo>
                  <a:lnTo>
                    <a:pt x="1373744" y="166146"/>
                  </a:lnTo>
                </a:path>
                <a:path w="1908809" h="166370">
                  <a:moveTo>
                    <a:pt x="1641199" y="60785"/>
                  </a:moveTo>
                  <a:lnTo>
                    <a:pt x="1641199" y="166146"/>
                  </a:lnTo>
                </a:path>
                <a:path w="1908809" h="166370">
                  <a:moveTo>
                    <a:pt x="1908654" y="60785"/>
                  </a:moveTo>
                  <a:lnTo>
                    <a:pt x="1908654" y="166146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7497081" y="4938527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59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59" h="1978025">
                  <a:moveTo>
                    <a:pt x="0" y="1916759"/>
                  </a:moveTo>
                  <a:lnTo>
                    <a:pt x="1864078" y="1916759"/>
                  </a:lnTo>
                </a:path>
                <a:path w="1864359" h="1978025">
                  <a:moveTo>
                    <a:pt x="0" y="1860026"/>
                  </a:moveTo>
                  <a:lnTo>
                    <a:pt x="1864078" y="1860026"/>
                  </a:lnTo>
                </a:path>
                <a:path w="1864359" h="1978025">
                  <a:moveTo>
                    <a:pt x="4052" y="0"/>
                  </a:moveTo>
                  <a:lnTo>
                    <a:pt x="4052" y="1977544"/>
                  </a:lnTo>
                </a:path>
                <a:path w="1864359" h="1978025">
                  <a:moveTo>
                    <a:pt x="60785" y="0"/>
                  </a:moveTo>
                  <a:lnTo>
                    <a:pt x="60785" y="1977544"/>
                  </a:lnTo>
                </a:path>
                <a:path w="1864359" h="1978025">
                  <a:moveTo>
                    <a:pt x="109413" y="0"/>
                  </a:moveTo>
                  <a:lnTo>
                    <a:pt x="109413" y="1977544"/>
                  </a:lnTo>
                </a:path>
                <a:path w="1864359" h="1978025">
                  <a:moveTo>
                    <a:pt x="166146" y="0"/>
                  </a:moveTo>
                  <a:lnTo>
                    <a:pt x="166146" y="1977544"/>
                  </a:lnTo>
                </a:path>
                <a:path w="1864359" h="1978025">
                  <a:moveTo>
                    <a:pt x="214774" y="0"/>
                  </a:moveTo>
                  <a:lnTo>
                    <a:pt x="214774" y="1977544"/>
                  </a:lnTo>
                </a:path>
                <a:path w="1864359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59" h="1978025">
                  <a:moveTo>
                    <a:pt x="320135" y="0"/>
                  </a:moveTo>
                  <a:lnTo>
                    <a:pt x="320135" y="1977544"/>
                  </a:lnTo>
                </a:path>
                <a:path w="1864359" h="1978025">
                  <a:moveTo>
                    <a:pt x="376868" y="0"/>
                  </a:moveTo>
                  <a:lnTo>
                    <a:pt x="376868" y="1977544"/>
                  </a:lnTo>
                </a:path>
                <a:path w="1864359" h="1978025">
                  <a:moveTo>
                    <a:pt x="425496" y="0"/>
                  </a:moveTo>
                  <a:lnTo>
                    <a:pt x="425496" y="1977544"/>
                  </a:lnTo>
                </a:path>
                <a:path w="1864359" h="1978025">
                  <a:moveTo>
                    <a:pt x="482229" y="0"/>
                  </a:moveTo>
                  <a:lnTo>
                    <a:pt x="482229" y="1977544"/>
                  </a:lnTo>
                </a:path>
                <a:path w="1864359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59" h="1978025">
                  <a:moveTo>
                    <a:pt x="587589" y="0"/>
                  </a:moveTo>
                  <a:lnTo>
                    <a:pt x="587589" y="1977544"/>
                  </a:lnTo>
                </a:path>
                <a:path w="1864359" h="1978025">
                  <a:moveTo>
                    <a:pt x="644322" y="0"/>
                  </a:moveTo>
                  <a:lnTo>
                    <a:pt x="644322" y="1977544"/>
                  </a:lnTo>
                </a:path>
                <a:path w="1864359" h="1978025">
                  <a:moveTo>
                    <a:pt x="692950" y="0"/>
                  </a:moveTo>
                  <a:lnTo>
                    <a:pt x="692950" y="1977544"/>
                  </a:lnTo>
                </a:path>
                <a:path w="1864359" h="1978025">
                  <a:moveTo>
                    <a:pt x="749683" y="0"/>
                  </a:moveTo>
                  <a:lnTo>
                    <a:pt x="749683" y="1977544"/>
                  </a:lnTo>
                </a:path>
                <a:path w="1864359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59" h="1978025">
                  <a:moveTo>
                    <a:pt x="855044" y="0"/>
                  </a:moveTo>
                  <a:lnTo>
                    <a:pt x="855044" y="1977544"/>
                  </a:lnTo>
                </a:path>
                <a:path w="1864359" h="1978025">
                  <a:moveTo>
                    <a:pt x="903672" y="0"/>
                  </a:moveTo>
                  <a:lnTo>
                    <a:pt x="903672" y="1977544"/>
                  </a:lnTo>
                </a:path>
                <a:path w="1864359" h="1978025">
                  <a:moveTo>
                    <a:pt x="960405" y="0"/>
                  </a:moveTo>
                  <a:lnTo>
                    <a:pt x="960405" y="1977544"/>
                  </a:lnTo>
                </a:path>
                <a:path w="1864359" h="1978025">
                  <a:moveTo>
                    <a:pt x="1009033" y="0"/>
                  </a:moveTo>
                  <a:lnTo>
                    <a:pt x="1009033" y="1977544"/>
                  </a:lnTo>
                </a:path>
                <a:path w="1864359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59" h="1978025">
                  <a:moveTo>
                    <a:pt x="1114394" y="0"/>
                  </a:moveTo>
                  <a:lnTo>
                    <a:pt x="1114394" y="1977544"/>
                  </a:lnTo>
                </a:path>
                <a:path w="1864359" h="1978025">
                  <a:moveTo>
                    <a:pt x="1171127" y="0"/>
                  </a:moveTo>
                  <a:lnTo>
                    <a:pt x="1171127" y="1977544"/>
                  </a:lnTo>
                </a:path>
                <a:path w="1864359" h="1978025">
                  <a:moveTo>
                    <a:pt x="1219755" y="0"/>
                  </a:moveTo>
                  <a:lnTo>
                    <a:pt x="1219755" y="1977544"/>
                  </a:lnTo>
                </a:path>
                <a:path w="1864359" h="1978025">
                  <a:moveTo>
                    <a:pt x="1276488" y="0"/>
                  </a:moveTo>
                  <a:lnTo>
                    <a:pt x="1276488" y="1977544"/>
                  </a:lnTo>
                </a:path>
                <a:path w="1864359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59" h="1978025">
                  <a:moveTo>
                    <a:pt x="1381849" y="0"/>
                  </a:moveTo>
                  <a:lnTo>
                    <a:pt x="1381849" y="1977544"/>
                  </a:lnTo>
                </a:path>
                <a:path w="1864359" h="1978025">
                  <a:moveTo>
                    <a:pt x="1438582" y="0"/>
                  </a:moveTo>
                  <a:lnTo>
                    <a:pt x="1438582" y="1977544"/>
                  </a:lnTo>
                </a:path>
                <a:path w="1864359" h="1978025">
                  <a:moveTo>
                    <a:pt x="1487210" y="0"/>
                  </a:moveTo>
                  <a:lnTo>
                    <a:pt x="1487210" y="1977544"/>
                  </a:lnTo>
                </a:path>
                <a:path w="1864359" h="1978025">
                  <a:moveTo>
                    <a:pt x="1543943" y="0"/>
                  </a:moveTo>
                  <a:lnTo>
                    <a:pt x="1543943" y="1977544"/>
                  </a:lnTo>
                </a:path>
                <a:path w="1864359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59" h="1978025">
                  <a:moveTo>
                    <a:pt x="1649304" y="0"/>
                  </a:moveTo>
                  <a:lnTo>
                    <a:pt x="1649304" y="1977544"/>
                  </a:lnTo>
                </a:path>
                <a:path w="1864359" h="1978025">
                  <a:moveTo>
                    <a:pt x="1697932" y="0"/>
                  </a:moveTo>
                  <a:lnTo>
                    <a:pt x="1697932" y="1977544"/>
                  </a:lnTo>
                </a:path>
                <a:path w="1864359" h="1978025">
                  <a:moveTo>
                    <a:pt x="1754665" y="0"/>
                  </a:moveTo>
                  <a:lnTo>
                    <a:pt x="1754665" y="1977544"/>
                  </a:lnTo>
                </a:path>
                <a:path w="1864359" h="1978025">
                  <a:moveTo>
                    <a:pt x="1803293" y="0"/>
                  </a:moveTo>
                  <a:lnTo>
                    <a:pt x="1803293" y="1977544"/>
                  </a:lnTo>
                </a:path>
                <a:path w="1864359" h="1978025">
                  <a:moveTo>
                    <a:pt x="1860026" y="0"/>
                  </a:moveTo>
                  <a:lnTo>
                    <a:pt x="1860026" y="1977544"/>
                  </a:lnTo>
                </a:path>
              </a:pathLst>
            </a:custGeom>
            <a:ln w="8104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7497081" y="4938527"/>
              <a:ext cx="1864360" cy="1978025"/>
            </a:xfrm>
            <a:custGeom>
              <a:avLst/>
              <a:gdLst/>
              <a:ahLst/>
              <a:cxnLst/>
              <a:rect l="l" t="t" r="r" b="b"/>
              <a:pathLst>
                <a:path w="1864359" h="1978025">
                  <a:moveTo>
                    <a:pt x="0" y="1973491"/>
                  </a:moveTo>
                  <a:lnTo>
                    <a:pt x="1864078" y="1973491"/>
                  </a:lnTo>
                </a:path>
                <a:path w="1864359" h="1978025">
                  <a:moveTo>
                    <a:pt x="0" y="1689827"/>
                  </a:moveTo>
                  <a:lnTo>
                    <a:pt x="1864078" y="1689827"/>
                  </a:lnTo>
                </a:path>
                <a:path w="1864359" h="1978025">
                  <a:moveTo>
                    <a:pt x="0" y="1414268"/>
                  </a:moveTo>
                  <a:lnTo>
                    <a:pt x="1864078" y="1414268"/>
                  </a:lnTo>
                </a:path>
                <a:path w="1864359" h="1978025">
                  <a:moveTo>
                    <a:pt x="0" y="1130604"/>
                  </a:moveTo>
                  <a:lnTo>
                    <a:pt x="1864078" y="1130604"/>
                  </a:lnTo>
                </a:path>
                <a:path w="1864359" h="1978025">
                  <a:moveTo>
                    <a:pt x="0" y="846940"/>
                  </a:moveTo>
                  <a:lnTo>
                    <a:pt x="1864078" y="846940"/>
                  </a:lnTo>
                </a:path>
                <a:path w="1864359" h="1978025">
                  <a:moveTo>
                    <a:pt x="0" y="571380"/>
                  </a:moveTo>
                  <a:lnTo>
                    <a:pt x="1864078" y="571380"/>
                  </a:lnTo>
                </a:path>
                <a:path w="1864359" h="1978025">
                  <a:moveTo>
                    <a:pt x="0" y="287716"/>
                  </a:moveTo>
                  <a:lnTo>
                    <a:pt x="1864078" y="287716"/>
                  </a:lnTo>
                </a:path>
                <a:path w="1864359" h="1978025">
                  <a:moveTo>
                    <a:pt x="0" y="4052"/>
                  </a:moveTo>
                  <a:lnTo>
                    <a:pt x="1864078" y="4052"/>
                  </a:lnTo>
                </a:path>
                <a:path w="1864359" h="1978025">
                  <a:moveTo>
                    <a:pt x="4052" y="0"/>
                  </a:moveTo>
                  <a:lnTo>
                    <a:pt x="4052" y="1977544"/>
                  </a:lnTo>
                </a:path>
                <a:path w="1864359" h="1978025">
                  <a:moveTo>
                    <a:pt x="271507" y="0"/>
                  </a:moveTo>
                  <a:lnTo>
                    <a:pt x="271507" y="1977544"/>
                  </a:lnTo>
                </a:path>
                <a:path w="1864359" h="1978025">
                  <a:moveTo>
                    <a:pt x="538961" y="0"/>
                  </a:moveTo>
                  <a:lnTo>
                    <a:pt x="538961" y="1977544"/>
                  </a:lnTo>
                </a:path>
                <a:path w="1864359" h="1978025">
                  <a:moveTo>
                    <a:pt x="798311" y="0"/>
                  </a:moveTo>
                  <a:lnTo>
                    <a:pt x="798311" y="1977544"/>
                  </a:lnTo>
                </a:path>
                <a:path w="1864359" h="1978025">
                  <a:moveTo>
                    <a:pt x="1065766" y="0"/>
                  </a:moveTo>
                  <a:lnTo>
                    <a:pt x="1065766" y="1977544"/>
                  </a:lnTo>
                </a:path>
                <a:path w="1864359" h="1978025">
                  <a:moveTo>
                    <a:pt x="1325116" y="0"/>
                  </a:moveTo>
                  <a:lnTo>
                    <a:pt x="1325116" y="1977544"/>
                  </a:lnTo>
                </a:path>
                <a:path w="1864359" h="1978025">
                  <a:moveTo>
                    <a:pt x="1592571" y="0"/>
                  </a:moveTo>
                  <a:lnTo>
                    <a:pt x="1592571" y="1977544"/>
                  </a:lnTo>
                </a:path>
                <a:path w="1864359" h="1978025">
                  <a:moveTo>
                    <a:pt x="1860026" y="0"/>
                  </a:moveTo>
                  <a:lnTo>
                    <a:pt x="1860026" y="1977544"/>
                  </a:lnTo>
                </a:path>
                <a:path w="1864359" h="1978025">
                  <a:moveTo>
                    <a:pt x="4052" y="0"/>
                  </a:moveTo>
                  <a:lnTo>
                    <a:pt x="4052" y="1977544"/>
                  </a:lnTo>
                </a:path>
                <a:path w="1864359" h="1978025">
                  <a:moveTo>
                    <a:pt x="0" y="1973491"/>
                  </a:moveTo>
                  <a:lnTo>
                    <a:pt x="1864078" y="1973491"/>
                  </a:lnTo>
                </a:path>
              </a:pathLst>
            </a:custGeom>
            <a:ln w="81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9" name="object 159"/>
          <p:cNvSpPr txBox="1"/>
          <p:nvPr/>
        </p:nvSpPr>
        <p:spPr>
          <a:xfrm>
            <a:off x="7338497" y="6822323"/>
            <a:ext cx="10668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-5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7370915" y="6538659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7370915" y="6263100"/>
            <a:ext cx="74295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7322287" y="5979436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322287" y="569577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15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322287" y="5420212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322287" y="5136548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25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322287" y="4852884"/>
            <a:ext cx="123189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spc="5" dirty="0">
                <a:latin typeface="Times New Roman"/>
                <a:cs typeface="Times New Roman"/>
              </a:rPr>
              <a:t>30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7435753" y="6935789"/>
            <a:ext cx="91694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80035" algn="l"/>
                <a:tab pos="547370" algn="l"/>
                <a:tab pos="806450" algn="l"/>
              </a:tabLst>
            </a:pPr>
            <a:r>
              <a:rPr sz="750" b="1" spc="5" dirty="0">
                <a:latin typeface="Times New Roman"/>
                <a:cs typeface="Times New Roman"/>
              </a:rPr>
              <a:t>30	31	32	33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8497468" y="6935789"/>
            <a:ext cx="91694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71780" algn="l"/>
                <a:tab pos="539115" algn="l"/>
                <a:tab pos="806450" algn="l"/>
              </a:tabLst>
            </a:pPr>
            <a:r>
              <a:rPr sz="750" b="1" spc="5" dirty="0">
                <a:latin typeface="Times New Roman"/>
                <a:cs typeface="Times New Roman"/>
              </a:rPr>
              <a:t>34	35	36	37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7204774" y="5581152"/>
            <a:ext cx="123189" cy="6953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25"/>
              </a:lnSpc>
            </a:pPr>
            <a:r>
              <a:rPr sz="750" b="1" spc="5" dirty="0">
                <a:latin typeface="Times New Roman"/>
                <a:cs typeface="Times New Roman"/>
              </a:rPr>
              <a:t>Temperature,</a:t>
            </a:r>
            <a:r>
              <a:rPr sz="750" b="1" spc="-45" dirty="0">
                <a:latin typeface="Times New Roman"/>
                <a:cs typeface="Times New Roman"/>
              </a:rPr>
              <a:t> </a:t>
            </a:r>
            <a:r>
              <a:rPr sz="750" b="1" spc="10" dirty="0">
                <a:latin typeface="Times New Roman"/>
                <a:cs typeface="Times New Roman"/>
              </a:rPr>
              <a:t>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8140861" y="7049255"/>
            <a:ext cx="571500" cy="1422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b="1" dirty="0">
                <a:latin typeface="Times New Roman"/>
                <a:cs typeface="Times New Roman"/>
              </a:rPr>
              <a:t>Salinity,</a:t>
            </a:r>
            <a:r>
              <a:rPr sz="750" b="1" spc="-45" dirty="0">
                <a:latin typeface="Times New Roman"/>
                <a:cs typeface="Times New Roman"/>
              </a:rPr>
              <a:t> </a:t>
            </a:r>
            <a:r>
              <a:rPr sz="750" b="1" spc="5" dirty="0">
                <a:latin typeface="Times New Roman"/>
                <a:cs typeface="Times New Roman"/>
              </a:rPr>
              <a:t>g/kg</a:t>
            </a:r>
            <a:endParaRPr sz="750">
              <a:latin typeface="Times New Roman"/>
              <a:cs typeface="Times New Roman"/>
            </a:endParaRPr>
          </a:p>
        </p:txBody>
      </p:sp>
      <p:grpSp>
        <p:nvGrpSpPr>
          <p:cNvPr id="171" name="object 171"/>
          <p:cNvGrpSpPr/>
          <p:nvPr/>
        </p:nvGrpSpPr>
        <p:grpSpPr>
          <a:xfrm>
            <a:off x="7983406" y="5455287"/>
            <a:ext cx="1010919" cy="1230630"/>
            <a:chOff x="7983406" y="5455287"/>
            <a:chExt cx="1010919" cy="1230630"/>
          </a:xfrm>
        </p:grpSpPr>
        <p:sp>
          <p:nvSpPr>
            <p:cNvPr id="172" name="object 172"/>
            <p:cNvSpPr/>
            <p:nvPr/>
          </p:nvSpPr>
          <p:spPr>
            <a:xfrm>
              <a:off x="8775524" y="5736546"/>
              <a:ext cx="103319" cy="1033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7983406" y="5455287"/>
              <a:ext cx="103319" cy="10331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7983406" y="6293324"/>
              <a:ext cx="103319" cy="10331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8135477" y="5740758"/>
              <a:ext cx="855980" cy="941705"/>
            </a:xfrm>
            <a:custGeom>
              <a:avLst/>
              <a:gdLst/>
              <a:ahLst/>
              <a:cxnLst/>
              <a:rect l="l" t="t" r="r" b="b"/>
              <a:pathLst>
                <a:path w="855979" h="941704">
                  <a:moveTo>
                    <a:pt x="81578" y="0"/>
                  </a:moveTo>
                  <a:lnTo>
                    <a:pt x="0" y="73453"/>
                  </a:lnTo>
                  <a:lnTo>
                    <a:pt x="611047" y="752091"/>
                  </a:lnTo>
                  <a:lnTo>
                    <a:pt x="570260" y="788821"/>
                  </a:lnTo>
                  <a:lnTo>
                    <a:pt x="855522" y="941577"/>
                  </a:lnTo>
                  <a:lnTo>
                    <a:pt x="748382" y="678633"/>
                  </a:lnTo>
                  <a:lnTo>
                    <a:pt x="692626" y="678633"/>
                  </a:lnTo>
                  <a:lnTo>
                    <a:pt x="81578" y="0"/>
                  </a:lnTo>
                  <a:close/>
                </a:path>
                <a:path w="855979" h="941704">
                  <a:moveTo>
                    <a:pt x="733418" y="641909"/>
                  </a:moveTo>
                  <a:lnTo>
                    <a:pt x="692626" y="678633"/>
                  </a:lnTo>
                  <a:lnTo>
                    <a:pt x="748382" y="678633"/>
                  </a:lnTo>
                  <a:lnTo>
                    <a:pt x="733418" y="641909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8135475" y="5740759"/>
              <a:ext cx="855980" cy="941705"/>
            </a:xfrm>
            <a:custGeom>
              <a:avLst/>
              <a:gdLst/>
              <a:ahLst/>
              <a:cxnLst/>
              <a:rect l="l" t="t" r="r" b="b"/>
              <a:pathLst>
                <a:path w="855979" h="941704">
                  <a:moveTo>
                    <a:pt x="611049" y="752087"/>
                  </a:moveTo>
                  <a:lnTo>
                    <a:pt x="570261" y="788817"/>
                  </a:lnTo>
                  <a:lnTo>
                    <a:pt x="855521" y="941575"/>
                  </a:lnTo>
                  <a:lnTo>
                    <a:pt x="733420" y="641908"/>
                  </a:lnTo>
                  <a:lnTo>
                    <a:pt x="692632" y="678632"/>
                  </a:lnTo>
                  <a:lnTo>
                    <a:pt x="81582" y="0"/>
                  </a:lnTo>
                  <a:lnTo>
                    <a:pt x="0" y="73454"/>
                  </a:lnTo>
                  <a:lnTo>
                    <a:pt x="611049" y="752087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7" name="object 177"/>
          <p:cNvSpPr txBox="1"/>
          <p:nvPr/>
        </p:nvSpPr>
        <p:spPr>
          <a:xfrm rot="2880000">
            <a:off x="8262556" y="6090489"/>
            <a:ext cx="465134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85"/>
              </a:lnSpc>
            </a:pPr>
            <a:r>
              <a:rPr sz="700" b="1" i="1" spc="45" dirty="0">
                <a:latin typeface="Times New Roman"/>
                <a:cs typeface="Times New Roman"/>
              </a:rPr>
              <a:t>Mo</a:t>
            </a:r>
            <a:r>
              <a:rPr sz="700" b="1" i="1" spc="5" dirty="0">
                <a:latin typeface="Times New Roman"/>
                <a:cs typeface="Times New Roman"/>
              </a:rPr>
              <a:t>r</a:t>
            </a:r>
            <a:r>
              <a:rPr sz="700" b="1" i="1" spc="10" dirty="0">
                <a:latin typeface="Times New Roman"/>
                <a:cs typeface="Times New Roman"/>
              </a:rPr>
              <a:t>e</a:t>
            </a:r>
            <a:r>
              <a:rPr sz="700" b="1" i="1" dirty="0">
                <a:latin typeface="Times New Roman"/>
                <a:cs typeface="Times New Roman"/>
              </a:rPr>
              <a:t> </a:t>
            </a:r>
            <a:r>
              <a:rPr sz="700" b="1" i="1" spc="10" dirty="0">
                <a:latin typeface="Times New Roman"/>
                <a:cs typeface="Times New Roman"/>
              </a:rPr>
              <a:t>dense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8010195" y="6185330"/>
            <a:ext cx="75758" cy="764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9" name="object 179"/>
          <p:cNvGrpSpPr/>
          <p:nvPr/>
        </p:nvGrpSpPr>
        <p:grpSpPr>
          <a:xfrm>
            <a:off x="5361648" y="4165205"/>
            <a:ext cx="4135754" cy="3100070"/>
            <a:chOff x="5361648" y="4165205"/>
            <a:chExt cx="4135754" cy="3100070"/>
          </a:xfrm>
        </p:grpSpPr>
        <p:sp>
          <p:nvSpPr>
            <p:cNvPr id="180" name="object 180"/>
            <p:cNvSpPr/>
            <p:nvPr/>
          </p:nvSpPr>
          <p:spPr>
            <a:xfrm>
              <a:off x="8037936" y="5613136"/>
              <a:ext cx="10795" cy="591820"/>
            </a:xfrm>
            <a:custGeom>
              <a:avLst/>
              <a:gdLst/>
              <a:ahLst/>
              <a:cxnLst/>
              <a:rect l="l" t="t" r="r" b="b"/>
              <a:pathLst>
                <a:path w="10795" h="591820">
                  <a:moveTo>
                    <a:pt x="0" y="0"/>
                  </a:moveTo>
                  <a:lnTo>
                    <a:pt x="10475" y="591803"/>
                  </a:lnTo>
                </a:path>
              </a:pathLst>
            </a:custGeom>
            <a:ln w="17219">
              <a:solidFill>
                <a:srgbClr val="008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8072376" y="5841834"/>
              <a:ext cx="637540" cy="466090"/>
            </a:xfrm>
            <a:custGeom>
              <a:avLst/>
              <a:gdLst/>
              <a:ahLst/>
              <a:cxnLst/>
              <a:rect l="l" t="t" r="r" b="b"/>
              <a:pathLst>
                <a:path w="637540" h="466089">
                  <a:moveTo>
                    <a:pt x="0" y="465839"/>
                  </a:moveTo>
                  <a:lnTo>
                    <a:pt x="637184" y="0"/>
                  </a:lnTo>
                </a:path>
              </a:pathLst>
            </a:custGeom>
            <a:ln w="17219">
              <a:solidFill>
                <a:srgbClr val="FF28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8671913" y="5808297"/>
              <a:ext cx="83820" cy="75565"/>
            </a:xfrm>
            <a:custGeom>
              <a:avLst/>
              <a:gdLst/>
              <a:ahLst/>
              <a:cxnLst/>
              <a:rect l="l" t="t" r="r" b="b"/>
              <a:pathLst>
                <a:path w="83820" h="75564">
                  <a:moveTo>
                    <a:pt x="83523" y="0"/>
                  </a:moveTo>
                  <a:lnTo>
                    <a:pt x="0" y="14132"/>
                  </a:lnTo>
                  <a:lnTo>
                    <a:pt x="37649" y="33533"/>
                  </a:lnTo>
                  <a:lnTo>
                    <a:pt x="44715" y="75298"/>
                  </a:lnTo>
                  <a:lnTo>
                    <a:pt x="83523" y="0"/>
                  </a:lnTo>
                  <a:close/>
                </a:path>
              </a:pathLst>
            </a:custGeom>
            <a:solidFill>
              <a:srgbClr val="FF2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363103" y="4166661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7" name="object 97">
            <a:extLst>
              <a:ext uri="{FF2B5EF4-FFF2-40B4-BE49-F238E27FC236}">
                <a16:creationId xmlns:a16="http://schemas.microsoft.com/office/drawing/2014/main" id="{9BFE3DA9-DF71-4F81-AE29-9801A7E9188F}"/>
              </a:ext>
            </a:extLst>
          </p:cNvPr>
          <p:cNvSpPr txBox="1"/>
          <p:nvPr/>
        </p:nvSpPr>
        <p:spPr>
          <a:xfrm>
            <a:off x="957817" y="711363"/>
            <a:ext cx="2855817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Υπολογισμός πυκνότητας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89" name="object 97">
            <a:extLst>
              <a:ext uri="{FF2B5EF4-FFF2-40B4-BE49-F238E27FC236}">
                <a16:creationId xmlns:a16="http://schemas.microsoft.com/office/drawing/2014/main" id="{939CB7C6-23ED-4D57-BCCC-9B4CC63117AB}"/>
              </a:ext>
            </a:extLst>
          </p:cNvPr>
          <p:cNvSpPr txBox="1"/>
          <p:nvPr/>
        </p:nvSpPr>
        <p:spPr>
          <a:xfrm>
            <a:off x="5743768" y="757257"/>
            <a:ext cx="2855817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Υπολογισμός πυκνότητας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91" name="object 97">
            <a:extLst>
              <a:ext uri="{FF2B5EF4-FFF2-40B4-BE49-F238E27FC236}">
                <a16:creationId xmlns:a16="http://schemas.microsoft.com/office/drawing/2014/main" id="{F900C1B9-17EB-43B0-8DB0-F6E428B0BD63}"/>
              </a:ext>
            </a:extLst>
          </p:cNvPr>
          <p:cNvSpPr txBox="1"/>
          <p:nvPr/>
        </p:nvSpPr>
        <p:spPr>
          <a:xfrm>
            <a:off x="893168" y="4436119"/>
            <a:ext cx="2855817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Υπολογισμός πυκνότητας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93" name="object 97">
            <a:extLst>
              <a:ext uri="{FF2B5EF4-FFF2-40B4-BE49-F238E27FC236}">
                <a16:creationId xmlns:a16="http://schemas.microsoft.com/office/drawing/2014/main" id="{68D38083-BF08-4273-AE04-EC2D8B1DE376}"/>
              </a:ext>
            </a:extLst>
          </p:cNvPr>
          <p:cNvSpPr txBox="1"/>
          <p:nvPr/>
        </p:nvSpPr>
        <p:spPr>
          <a:xfrm>
            <a:off x="5648932" y="4394232"/>
            <a:ext cx="2855817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Υπολογισμός πυκνότητας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685196" y="1131848"/>
            <a:ext cx="3910164" cy="2354828"/>
            <a:chOff x="685196" y="1131848"/>
            <a:chExt cx="3910164" cy="2354828"/>
          </a:xfrm>
        </p:grpSpPr>
        <p:sp>
          <p:nvSpPr>
            <p:cNvPr id="6" name="object 6"/>
            <p:cNvSpPr/>
            <p:nvPr/>
          </p:nvSpPr>
          <p:spPr>
            <a:xfrm>
              <a:off x="875333" y="1131848"/>
              <a:ext cx="3513454" cy="0"/>
            </a:xfrm>
            <a:custGeom>
              <a:avLst/>
              <a:gdLst/>
              <a:ahLst/>
              <a:cxnLst/>
              <a:rect l="l" t="t" r="r" b="b"/>
              <a:pathLst>
                <a:path w="3513454">
                  <a:moveTo>
                    <a:pt x="0" y="0"/>
                  </a:moveTo>
                  <a:lnTo>
                    <a:pt x="3512869" y="0"/>
                  </a:lnTo>
                </a:path>
              </a:pathLst>
            </a:custGeom>
            <a:ln w="28699">
              <a:solidFill>
                <a:srgbClr val="3F32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20812" y="2288453"/>
              <a:ext cx="2974548" cy="11982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984777" y="2707476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59482" y="2508729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11408" y="2701736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919" y="2696713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26648" y="2975816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37410" y="3051155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12662" y="2975816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260823" y="3115731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422258" y="3179588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66572" y="3046133"/>
              <a:ext cx="1114275" cy="242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48720" y="2048092"/>
              <a:ext cx="1297235" cy="3350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979754" y="3212593"/>
              <a:ext cx="432651" cy="24251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75365" y="3180305"/>
              <a:ext cx="357313" cy="24251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58156" y="3186046"/>
              <a:ext cx="175069" cy="24251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85196" y="2127735"/>
              <a:ext cx="1221896" cy="22816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72472" y="2116971"/>
              <a:ext cx="1221896" cy="1958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81574" y="783359"/>
            <a:ext cx="3217478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20" dirty="0">
                <a:latin typeface="Arial"/>
                <a:cs typeface="Arial"/>
              </a:rPr>
              <a:t>Κατακόρυφη </a:t>
            </a:r>
            <a:r>
              <a:rPr lang="el-GR" sz="1900" spc="-20" dirty="0" err="1">
                <a:latin typeface="Arial"/>
                <a:cs typeface="Arial"/>
              </a:rPr>
              <a:t>στρωμάτωση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48282" y="1175042"/>
            <a:ext cx="3094355" cy="449482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spc="-22" baseline="2057" dirty="0">
                <a:latin typeface="Arial"/>
                <a:cs typeface="Arial"/>
              </a:rPr>
              <a:t>Στήλη ύδατος</a:t>
            </a:r>
            <a:endParaRPr sz="2025" baseline="2057" dirty="0">
              <a:latin typeface="Arial"/>
              <a:cs typeface="Arial"/>
            </a:endParaRPr>
          </a:p>
          <a:p>
            <a:pPr marL="319405" marR="5080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5" dirty="0">
                <a:latin typeface="Arial"/>
                <a:cs typeface="Arial"/>
              </a:rPr>
              <a:t>Υποθετικά, ένας όγκος στήλης ύδατος</a:t>
            </a:r>
            <a:endParaRPr sz="1150" dirty="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556868" y="1963866"/>
            <a:ext cx="838200" cy="1507490"/>
            <a:chOff x="2556868" y="1963866"/>
            <a:chExt cx="838200" cy="1507490"/>
          </a:xfrm>
        </p:grpSpPr>
        <p:sp>
          <p:nvSpPr>
            <p:cNvPr id="28" name="object 28"/>
            <p:cNvSpPr/>
            <p:nvPr/>
          </p:nvSpPr>
          <p:spPr>
            <a:xfrm>
              <a:off x="2944596" y="2855279"/>
              <a:ext cx="447040" cy="612775"/>
            </a:xfrm>
            <a:custGeom>
              <a:avLst/>
              <a:gdLst/>
              <a:ahLst/>
              <a:cxnLst/>
              <a:rect l="l" t="t" r="r" b="b"/>
              <a:pathLst>
                <a:path w="447039" h="612775">
                  <a:moveTo>
                    <a:pt x="447004" y="0"/>
                  </a:moveTo>
                  <a:lnTo>
                    <a:pt x="0" y="111748"/>
                  </a:lnTo>
                  <a:lnTo>
                    <a:pt x="0" y="612742"/>
                  </a:lnTo>
                  <a:lnTo>
                    <a:pt x="335250" y="612742"/>
                  </a:lnTo>
                  <a:lnTo>
                    <a:pt x="335250" y="111748"/>
                  </a:lnTo>
                  <a:lnTo>
                    <a:pt x="447004" y="0"/>
                  </a:lnTo>
                  <a:close/>
                </a:path>
                <a:path w="447039" h="612775">
                  <a:moveTo>
                    <a:pt x="447004" y="0"/>
                  </a:moveTo>
                  <a:lnTo>
                    <a:pt x="335250" y="111748"/>
                  </a:lnTo>
                  <a:lnTo>
                    <a:pt x="335250" y="612742"/>
                  </a:lnTo>
                  <a:lnTo>
                    <a:pt x="447004" y="500992"/>
                  </a:lnTo>
                  <a:lnTo>
                    <a:pt x="447004" y="0"/>
                  </a:lnTo>
                  <a:close/>
                </a:path>
                <a:path w="447039" h="612775">
                  <a:moveTo>
                    <a:pt x="447004" y="0"/>
                  </a:moveTo>
                  <a:lnTo>
                    <a:pt x="111748" y="0"/>
                  </a:lnTo>
                  <a:lnTo>
                    <a:pt x="0" y="111748"/>
                  </a:lnTo>
                  <a:lnTo>
                    <a:pt x="447004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944597" y="2855279"/>
              <a:ext cx="447040" cy="612775"/>
            </a:xfrm>
            <a:custGeom>
              <a:avLst/>
              <a:gdLst/>
              <a:ahLst/>
              <a:cxnLst/>
              <a:rect l="l" t="t" r="r" b="b"/>
              <a:pathLst>
                <a:path w="447039" h="612775">
                  <a:moveTo>
                    <a:pt x="111751" y="0"/>
                  </a:moveTo>
                  <a:lnTo>
                    <a:pt x="0" y="111751"/>
                  </a:lnTo>
                  <a:lnTo>
                    <a:pt x="0" y="612743"/>
                  </a:lnTo>
                  <a:lnTo>
                    <a:pt x="335249" y="612743"/>
                  </a:lnTo>
                  <a:lnTo>
                    <a:pt x="447001" y="500991"/>
                  </a:lnTo>
                  <a:lnTo>
                    <a:pt x="447001" y="0"/>
                  </a:lnTo>
                  <a:lnTo>
                    <a:pt x="111751" y="0"/>
                  </a:lnTo>
                  <a:close/>
                </a:path>
                <a:path w="447039" h="612775">
                  <a:moveTo>
                    <a:pt x="0" y="111751"/>
                  </a:moveTo>
                  <a:lnTo>
                    <a:pt x="335249" y="111751"/>
                  </a:lnTo>
                  <a:lnTo>
                    <a:pt x="447001" y="0"/>
                  </a:lnTo>
                </a:path>
                <a:path w="447039" h="612775">
                  <a:moveTo>
                    <a:pt x="335249" y="111751"/>
                  </a:moveTo>
                  <a:lnTo>
                    <a:pt x="335249" y="612743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565758" y="1972756"/>
              <a:ext cx="616585" cy="761365"/>
            </a:xfrm>
            <a:custGeom>
              <a:avLst/>
              <a:gdLst/>
              <a:ahLst/>
              <a:cxnLst/>
              <a:rect l="l" t="t" r="r" b="b"/>
              <a:pathLst>
                <a:path w="616585" h="761364">
                  <a:moveTo>
                    <a:pt x="0" y="0"/>
                  </a:moveTo>
                  <a:lnTo>
                    <a:pt x="616434" y="760880"/>
                  </a:lnTo>
                </a:path>
              </a:pathLst>
            </a:custGeom>
            <a:ln w="172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140834" y="2695067"/>
              <a:ext cx="77470" cy="83185"/>
            </a:xfrm>
            <a:custGeom>
              <a:avLst/>
              <a:gdLst/>
              <a:ahLst/>
              <a:cxnLst/>
              <a:rect l="l" t="t" r="r" b="b"/>
              <a:pathLst>
                <a:path w="77469" h="83185">
                  <a:moveTo>
                    <a:pt x="58871" y="0"/>
                  </a:moveTo>
                  <a:lnTo>
                    <a:pt x="41356" y="38568"/>
                  </a:lnTo>
                  <a:lnTo>
                    <a:pt x="0" y="47695"/>
                  </a:lnTo>
                  <a:lnTo>
                    <a:pt x="77131" y="82719"/>
                  </a:lnTo>
                  <a:lnTo>
                    <a:pt x="5887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917204" y="33993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13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62503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759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5648883" y="1200496"/>
            <a:ext cx="3416935" cy="113941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 διαστρωμάτωση είναι η κατακόρυφη πυκνότητα της στήλης νερού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Νερά διαφορετικής πυκνότητας σε διαφορετικά βάθη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Πλευστότητα (</a:t>
            </a:r>
            <a:r>
              <a:rPr kumimoji="0" lang="en-US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buoyancy)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λιγότερο πυκνό νερό τείνει να επιπλέει πάνω πιο πυκνό </a:t>
            </a:r>
          </a:p>
        </p:txBody>
      </p:sp>
      <p:grpSp>
        <p:nvGrpSpPr>
          <p:cNvPr id="42" name="object 42"/>
          <p:cNvGrpSpPr/>
          <p:nvPr/>
        </p:nvGrpSpPr>
        <p:grpSpPr>
          <a:xfrm>
            <a:off x="8193328" y="2139628"/>
            <a:ext cx="839469" cy="1358265"/>
            <a:chOff x="8193328" y="2139628"/>
            <a:chExt cx="839469" cy="1358265"/>
          </a:xfrm>
        </p:grpSpPr>
        <p:sp>
          <p:nvSpPr>
            <p:cNvPr id="43" name="object 43"/>
            <p:cNvSpPr/>
            <p:nvPr/>
          </p:nvSpPr>
          <p:spPr>
            <a:xfrm>
              <a:off x="8201526" y="3081290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724669" y="10331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201526" y="3081290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103319" y="0"/>
                  </a:moveTo>
                  <a:lnTo>
                    <a:pt x="0" y="103319"/>
                  </a:lnTo>
                  <a:lnTo>
                    <a:pt x="724672" y="10331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201526" y="3081290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827989" y="0"/>
                  </a:moveTo>
                  <a:lnTo>
                    <a:pt x="0" y="103319"/>
                  </a:lnTo>
                  <a:lnTo>
                    <a:pt x="724669" y="10331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201526" y="308129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0" y="103319"/>
                  </a:moveTo>
                  <a:lnTo>
                    <a:pt x="724672" y="103319"/>
                  </a:lnTo>
                  <a:lnTo>
                    <a:pt x="827992" y="0"/>
                  </a:lnTo>
                </a:path>
                <a:path w="828040" h="413385">
                  <a:moveTo>
                    <a:pt x="724672" y="103319"/>
                  </a:moveTo>
                  <a:lnTo>
                    <a:pt x="724672" y="413278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196503" y="2764876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724675" y="10331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196503" y="2764874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103319" y="0"/>
                  </a:moveTo>
                  <a:lnTo>
                    <a:pt x="0" y="103319"/>
                  </a:lnTo>
                  <a:lnTo>
                    <a:pt x="724672" y="10331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196503" y="2764876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827995" y="0"/>
                  </a:moveTo>
                  <a:lnTo>
                    <a:pt x="0" y="103319"/>
                  </a:lnTo>
                  <a:lnTo>
                    <a:pt x="724675" y="10331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196503" y="2764874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0" y="103319"/>
                  </a:moveTo>
                  <a:lnTo>
                    <a:pt x="724672" y="103319"/>
                  </a:lnTo>
                  <a:lnTo>
                    <a:pt x="827992" y="0"/>
                  </a:lnTo>
                </a:path>
                <a:path w="828040" h="413385">
                  <a:moveTo>
                    <a:pt x="724672" y="103319"/>
                  </a:moveTo>
                  <a:lnTo>
                    <a:pt x="724672" y="413278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196503" y="2453479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724675" y="10331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8196503" y="2453480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103319" y="0"/>
                  </a:moveTo>
                  <a:lnTo>
                    <a:pt x="0" y="103319"/>
                  </a:lnTo>
                  <a:lnTo>
                    <a:pt x="724672" y="10331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196503" y="2453479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827995" y="0"/>
                  </a:moveTo>
                  <a:lnTo>
                    <a:pt x="0" y="103319"/>
                  </a:lnTo>
                  <a:lnTo>
                    <a:pt x="724675" y="10331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8196503" y="245348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0" y="103319"/>
                  </a:moveTo>
                  <a:lnTo>
                    <a:pt x="724672" y="103319"/>
                  </a:lnTo>
                  <a:lnTo>
                    <a:pt x="827992" y="0"/>
                  </a:lnTo>
                </a:path>
                <a:path w="828040" h="413385">
                  <a:moveTo>
                    <a:pt x="724672" y="103319"/>
                  </a:moveTo>
                  <a:lnTo>
                    <a:pt x="724672" y="413278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201526" y="308129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9"/>
                  </a:lnTo>
                  <a:lnTo>
                    <a:pt x="724669" y="413279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201526" y="308129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926196" y="3081290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9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926199" y="3081290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8196503" y="2764876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5" y="413278"/>
                  </a:lnTo>
                  <a:lnTo>
                    <a:pt x="827995" y="30995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196503" y="2764874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8921179" y="2764876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921176" y="2764874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196503" y="2453479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5" y="413278"/>
                  </a:lnTo>
                  <a:lnTo>
                    <a:pt x="827995" y="30995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196503" y="245348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8921179" y="2453479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921176" y="2453480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196503" y="2142804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724675" y="10331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196503" y="2142803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103319" y="0"/>
                  </a:moveTo>
                  <a:lnTo>
                    <a:pt x="0" y="103319"/>
                  </a:lnTo>
                  <a:lnTo>
                    <a:pt x="724672" y="10331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196503" y="2142804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5" y="413278"/>
                  </a:lnTo>
                  <a:lnTo>
                    <a:pt x="827995" y="30995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196503" y="2142803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8921179" y="2142804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8921176" y="2142803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196503" y="2142804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5">
                  <a:moveTo>
                    <a:pt x="827995" y="0"/>
                  </a:moveTo>
                  <a:lnTo>
                    <a:pt x="0" y="103319"/>
                  </a:lnTo>
                  <a:lnTo>
                    <a:pt x="724675" y="10331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8196503" y="2142803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0" y="103319"/>
                  </a:moveTo>
                  <a:lnTo>
                    <a:pt x="724672" y="103319"/>
                  </a:lnTo>
                  <a:lnTo>
                    <a:pt x="827992" y="0"/>
                  </a:lnTo>
                </a:path>
                <a:path w="828040" h="413385">
                  <a:moveTo>
                    <a:pt x="724672" y="103319"/>
                  </a:moveTo>
                  <a:lnTo>
                    <a:pt x="724672" y="413278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5439507" y="2412431"/>
            <a:ext cx="2771036" cy="1723613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319405" marR="443865" lvl="1" indent="-123825">
              <a:lnSpc>
                <a:spcPct val="100699"/>
              </a:lnSpc>
              <a:spcBef>
                <a:spcPts val="259"/>
              </a:spcBef>
              <a:buFont typeface="Trebuchet MS"/>
              <a:buChar char="–"/>
              <a:tabLst>
                <a:tab pos="320040" algn="l"/>
              </a:tabLst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Θερμότερο νερό επιπλέει &amp; ψ</a:t>
            </a:r>
            <a:r>
              <a:rPr lang="el-GR" altLang="el-GR" sz="1200" dirty="0">
                <a:latin typeface="Arial Unicode MS"/>
              </a:rPr>
              <a:t>υχρό βυθίζεται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(σταθερή 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αλατότητα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) </a:t>
            </a:r>
          </a:p>
          <a:p>
            <a:pPr marL="319405" marR="443865" lvl="1" indent="-123825">
              <a:lnSpc>
                <a:spcPct val="100699"/>
              </a:lnSpc>
              <a:spcBef>
                <a:spcPts val="259"/>
              </a:spcBef>
              <a:buFont typeface="Trebuchet MS"/>
              <a:buChar char="–"/>
              <a:tabLst>
                <a:tab pos="320040" algn="l"/>
              </a:tabLst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Πιο φρέσκα νερά επιπλέουν και πιο αλμυρά ύδατα βυθίζονται (σταθερή θερμοκρασία)</a:t>
            </a:r>
            <a:r>
              <a:rPr kumimoji="0" lang="el-GR" altLang="el-G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19405" marR="443865" lvl="1" indent="-123825">
              <a:lnSpc>
                <a:spcPct val="100699"/>
              </a:lnSpc>
              <a:spcBef>
                <a:spcPts val="259"/>
              </a:spcBef>
              <a:buFont typeface="Trebuchet MS"/>
              <a:buChar char="–"/>
              <a:tabLst>
                <a:tab pos="320040" algn="l"/>
              </a:tabLst>
            </a:pPr>
            <a:endParaRPr sz="1150" dirty="0">
              <a:latin typeface="Arial"/>
              <a:cs typeface="Arial"/>
            </a:endParaRPr>
          </a:p>
          <a:p>
            <a:pPr marL="81280">
              <a:lnSpc>
                <a:spcPct val="100000"/>
              </a:lnSpc>
              <a:spcBef>
                <a:spcPts val="290"/>
              </a:spcBef>
            </a:pPr>
            <a:r>
              <a:rPr sz="550" spc="-5" dirty="0">
                <a:latin typeface="Times New Roman"/>
                <a:cs typeface="Times New Roman"/>
              </a:rPr>
              <a:t>14</a:t>
            </a:r>
            <a:endParaRPr sz="550" dirty="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5363104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8753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848282" y="4832642"/>
            <a:ext cx="3637915" cy="1254831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47320" marR="904875" indent="-147320" algn="r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47320" algn="l"/>
              </a:tabLst>
            </a:pPr>
            <a:r>
              <a:rPr lang="el-GR" sz="2025" baseline="2057" dirty="0">
                <a:latin typeface="Arial"/>
                <a:cs typeface="Arial"/>
              </a:rPr>
              <a:t>Σταθερότητα στρωματοποίησης</a:t>
            </a:r>
            <a:endParaRPr sz="2025" baseline="2057" dirty="0">
              <a:latin typeface="Arial"/>
              <a:cs typeface="Arial"/>
            </a:endParaRPr>
          </a:p>
          <a:p>
            <a:pPr marL="123825" marR="862965" lvl="1" indent="-123825" algn="r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123825" algn="l"/>
              </a:tabLst>
            </a:pPr>
            <a:r>
              <a:rPr lang="el-GR" sz="1150" spc="10" dirty="0">
                <a:latin typeface="Arial"/>
                <a:cs typeface="Arial"/>
              </a:rPr>
              <a:t>Σχετική πυκνότητα των στρωμάτων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4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5" dirty="0">
                <a:latin typeface="Arial"/>
                <a:cs typeface="Arial"/>
              </a:rPr>
              <a:t>Λιγότερο πυκνό πάνω από περισσότερο πυκνό</a:t>
            </a:r>
            <a:r>
              <a:rPr sz="1150" spc="10" dirty="0">
                <a:latin typeface="Arial"/>
                <a:cs typeface="Arial"/>
              </a:rPr>
              <a:t>=</a:t>
            </a:r>
            <a:r>
              <a:rPr sz="1150" spc="35" dirty="0">
                <a:latin typeface="Arial"/>
                <a:cs typeface="Arial"/>
              </a:rPr>
              <a:t> </a:t>
            </a:r>
            <a:r>
              <a:rPr lang="el-GR" sz="1150" spc="10" dirty="0">
                <a:latin typeface="Arial"/>
                <a:cs typeface="Arial"/>
              </a:rPr>
              <a:t>σταθερότητα</a:t>
            </a:r>
            <a:endParaRPr sz="1150" dirty="0">
              <a:latin typeface="Arial"/>
              <a:cs typeface="Arial"/>
            </a:endParaRPr>
          </a:p>
          <a:p>
            <a:pPr marL="499745" lvl="2" indent="-97790">
              <a:lnSpc>
                <a:spcPct val="100000"/>
              </a:lnSpc>
              <a:spcBef>
                <a:spcPts val="254"/>
              </a:spcBef>
              <a:buFont typeface="Trebuchet MS"/>
              <a:buChar char="•"/>
              <a:tabLst>
                <a:tab pos="500380" algn="l"/>
              </a:tabLst>
            </a:pPr>
            <a:r>
              <a:rPr lang="el-GR" sz="1500" spc="-7" baseline="2777" dirty="0">
                <a:latin typeface="Arial"/>
                <a:cs typeface="Arial"/>
              </a:rPr>
              <a:t>Διατηρείται αν δεν διαταραχθεί</a:t>
            </a:r>
            <a:endParaRPr sz="1500" baseline="2777" dirty="0">
              <a:latin typeface="Arial"/>
              <a:cs typeface="Arial"/>
            </a:endParaRPr>
          </a:p>
          <a:p>
            <a:pPr marL="159385" indent="-147320">
              <a:lnSpc>
                <a:spcPct val="100000"/>
              </a:lnSpc>
              <a:spcBef>
                <a:spcPts val="18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1600" spc="-7" baseline="2057" dirty="0">
                <a:latin typeface="Arial"/>
                <a:cs typeface="Arial"/>
              </a:rPr>
              <a:t>Σταθερή στήλη αντιστέκεται σε αλλαγές</a:t>
            </a:r>
            <a:endParaRPr sz="1600" baseline="2057" dirty="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81573" y="4440959"/>
            <a:ext cx="2848683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20" dirty="0">
                <a:latin typeface="Arial"/>
                <a:cs typeface="Arial"/>
              </a:rPr>
              <a:t>Κατακόρυφη σταθερότητα</a:t>
            </a:r>
            <a:endParaRPr sz="1900" dirty="0">
              <a:latin typeface="Arial"/>
              <a:cs typeface="Arial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825520" y="6093142"/>
            <a:ext cx="2595245" cy="1144905"/>
            <a:chOff x="825520" y="6093142"/>
            <a:chExt cx="2595245" cy="1144905"/>
          </a:xfrm>
        </p:grpSpPr>
        <p:sp>
          <p:nvSpPr>
            <p:cNvPr id="87" name="object 87"/>
            <p:cNvSpPr/>
            <p:nvPr/>
          </p:nvSpPr>
          <p:spPr>
            <a:xfrm>
              <a:off x="1515338" y="6896740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764135" y="0"/>
                  </a:moveTo>
                  <a:lnTo>
                    <a:pt x="84489" y="0"/>
                  </a:lnTo>
                  <a:lnTo>
                    <a:pt x="0" y="84485"/>
                  </a:lnTo>
                  <a:lnTo>
                    <a:pt x="0" y="337942"/>
                  </a:lnTo>
                  <a:lnTo>
                    <a:pt x="679651" y="337942"/>
                  </a:lnTo>
                  <a:lnTo>
                    <a:pt x="764135" y="253456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515341" y="6896740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84486" y="0"/>
                  </a:moveTo>
                  <a:lnTo>
                    <a:pt x="0" y="84486"/>
                  </a:lnTo>
                  <a:lnTo>
                    <a:pt x="0" y="337941"/>
                  </a:lnTo>
                  <a:lnTo>
                    <a:pt x="679648" y="337941"/>
                  </a:lnTo>
                  <a:lnTo>
                    <a:pt x="764135" y="253454"/>
                  </a:lnTo>
                  <a:lnTo>
                    <a:pt x="764135" y="0"/>
                  </a:lnTo>
                  <a:lnTo>
                    <a:pt x="84486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394801" y="6615483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90">
                  <a:moveTo>
                    <a:pt x="764135" y="0"/>
                  </a:moveTo>
                  <a:lnTo>
                    <a:pt x="84483" y="0"/>
                  </a:lnTo>
                  <a:lnTo>
                    <a:pt x="0" y="84483"/>
                  </a:lnTo>
                  <a:lnTo>
                    <a:pt x="679651" y="84483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394801" y="6615481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90">
                  <a:moveTo>
                    <a:pt x="84486" y="0"/>
                  </a:moveTo>
                  <a:lnTo>
                    <a:pt x="0" y="84486"/>
                  </a:lnTo>
                  <a:lnTo>
                    <a:pt x="679648" y="84486"/>
                  </a:lnTo>
                  <a:lnTo>
                    <a:pt x="764135" y="0"/>
                  </a:lnTo>
                  <a:lnTo>
                    <a:pt x="84486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074452" y="6615483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89" h="338454">
                  <a:moveTo>
                    <a:pt x="84483" y="0"/>
                  </a:moveTo>
                  <a:lnTo>
                    <a:pt x="0" y="84483"/>
                  </a:lnTo>
                  <a:lnTo>
                    <a:pt x="0" y="337939"/>
                  </a:lnTo>
                  <a:lnTo>
                    <a:pt x="84483" y="253456"/>
                  </a:lnTo>
                  <a:lnTo>
                    <a:pt x="84483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074450" y="6615481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89" h="338454">
                  <a:moveTo>
                    <a:pt x="0" y="84486"/>
                  </a:moveTo>
                  <a:lnTo>
                    <a:pt x="0" y="337941"/>
                  </a:lnTo>
                  <a:lnTo>
                    <a:pt x="84486" y="253454"/>
                  </a:lnTo>
                  <a:lnTo>
                    <a:pt x="84486" y="0"/>
                  </a:lnTo>
                  <a:lnTo>
                    <a:pt x="0" y="84486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394801" y="6615483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90">
                  <a:moveTo>
                    <a:pt x="764135" y="0"/>
                  </a:moveTo>
                  <a:lnTo>
                    <a:pt x="0" y="84483"/>
                  </a:lnTo>
                  <a:lnTo>
                    <a:pt x="679651" y="84483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394801" y="6615481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0" y="84486"/>
                  </a:moveTo>
                  <a:lnTo>
                    <a:pt x="679648" y="84486"/>
                  </a:lnTo>
                  <a:lnTo>
                    <a:pt x="764135" y="0"/>
                  </a:lnTo>
                </a:path>
                <a:path w="764539" h="338454">
                  <a:moveTo>
                    <a:pt x="679648" y="84486"/>
                  </a:moveTo>
                  <a:lnTo>
                    <a:pt x="679648" y="337941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515338" y="6644896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764135" y="0"/>
                  </a:moveTo>
                  <a:lnTo>
                    <a:pt x="84489" y="0"/>
                  </a:lnTo>
                  <a:lnTo>
                    <a:pt x="0" y="84489"/>
                  </a:lnTo>
                  <a:lnTo>
                    <a:pt x="0" y="337944"/>
                  </a:lnTo>
                  <a:lnTo>
                    <a:pt x="679651" y="337944"/>
                  </a:lnTo>
                  <a:lnTo>
                    <a:pt x="764135" y="253456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515341" y="6644898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84486" y="0"/>
                  </a:moveTo>
                  <a:lnTo>
                    <a:pt x="0" y="84486"/>
                  </a:lnTo>
                  <a:lnTo>
                    <a:pt x="0" y="337941"/>
                  </a:lnTo>
                  <a:lnTo>
                    <a:pt x="679648" y="337941"/>
                  </a:lnTo>
                  <a:lnTo>
                    <a:pt x="764135" y="253454"/>
                  </a:lnTo>
                  <a:lnTo>
                    <a:pt x="764135" y="0"/>
                  </a:lnTo>
                  <a:lnTo>
                    <a:pt x="84486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394801" y="6363639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89">
                  <a:moveTo>
                    <a:pt x="764135" y="0"/>
                  </a:moveTo>
                  <a:lnTo>
                    <a:pt x="84483" y="0"/>
                  </a:lnTo>
                  <a:lnTo>
                    <a:pt x="0" y="84483"/>
                  </a:lnTo>
                  <a:lnTo>
                    <a:pt x="679651" y="84483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394801" y="6363639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89">
                  <a:moveTo>
                    <a:pt x="84486" y="0"/>
                  </a:moveTo>
                  <a:lnTo>
                    <a:pt x="0" y="84486"/>
                  </a:lnTo>
                  <a:lnTo>
                    <a:pt x="679648" y="84486"/>
                  </a:lnTo>
                  <a:lnTo>
                    <a:pt x="764135" y="0"/>
                  </a:lnTo>
                  <a:lnTo>
                    <a:pt x="84486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074452" y="6363639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89" h="338454">
                  <a:moveTo>
                    <a:pt x="84483" y="0"/>
                  </a:moveTo>
                  <a:lnTo>
                    <a:pt x="0" y="84483"/>
                  </a:lnTo>
                  <a:lnTo>
                    <a:pt x="0" y="337939"/>
                  </a:lnTo>
                  <a:lnTo>
                    <a:pt x="84483" y="253456"/>
                  </a:lnTo>
                  <a:lnTo>
                    <a:pt x="84483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074450" y="6363639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89" h="338454">
                  <a:moveTo>
                    <a:pt x="0" y="84486"/>
                  </a:moveTo>
                  <a:lnTo>
                    <a:pt x="0" y="337941"/>
                  </a:lnTo>
                  <a:lnTo>
                    <a:pt x="84486" y="253454"/>
                  </a:lnTo>
                  <a:lnTo>
                    <a:pt x="84486" y="0"/>
                  </a:lnTo>
                  <a:lnTo>
                    <a:pt x="0" y="84486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394801" y="6363639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89">
                  <a:moveTo>
                    <a:pt x="764135" y="0"/>
                  </a:moveTo>
                  <a:lnTo>
                    <a:pt x="0" y="84483"/>
                  </a:lnTo>
                  <a:lnTo>
                    <a:pt x="679651" y="84483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394801" y="6363639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0" y="84486"/>
                  </a:moveTo>
                  <a:lnTo>
                    <a:pt x="679648" y="84486"/>
                  </a:lnTo>
                  <a:lnTo>
                    <a:pt x="764135" y="0"/>
                  </a:lnTo>
                </a:path>
                <a:path w="764539" h="338454">
                  <a:moveTo>
                    <a:pt x="679648" y="84486"/>
                  </a:moveTo>
                  <a:lnTo>
                    <a:pt x="679648" y="337941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1510321" y="6531535"/>
              <a:ext cx="732155" cy="198755"/>
            </a:xfrm>
            <a:custGeom>
              <a:avLst/>
              <a:gdLst/>
              <a:ahLst/>
              <a:cxnLst/>
              <a:rect l="l" t="t" r="r" b="b"/>
              <a:pathLst>
                <a:path w="732155" h="198754">
                  <a:moveTo>
                    <a:pt x="731847" y="0"/>
                  </a:moveTo>
                  <a:lnTo>
                    <a:pt x="49686" y="0"/>
                  </a:lnTo>
                  <a:lnTo>
                    <a:pt x="0" y="49686"/>
                  </a:lnTo>
                  <a:lnTo>
                    <a:pt x="0" y="198746"/>
                  </a:lnTo>
                  <a:lnTo>
                    <a:pt x="682160" y="198746"/>
                  </a:lnTo>
                  <a:lnTo>
                    <a:pt x="731847" y="149059"/>
                  </a:lnTo>
                  <a:lnTo>
                    <a:pt x="731847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510318" y="6531534"/>
              <a:ext cx="732155" cy="198755"/>
            </a:xfrm>
            <a:custGeom>
              <a:avLst/>
              <a:gdLst/>
              <a:ahLst/>
              <a:cxnLst/>
              <a:rect l="l" t="t" r="r" b="b"/>
              <a:pathLst>
                <a:path w="732155" h="198754">
                  <a:moveTo>
                    <a:pt x="49685" y="0"/>
                  </a:moveTo>
                  <a:lnTo>
                    <a:pt x="0" y="49685"/>
                  </a:lnTo>
                  <a:lnTo>
                    <a:pt x="0" y="198746"/>
                  </a:lnTo>
                  <a:lnTo>
                    <a:pt x="682162" y="198746"/>
                  </a:lnTo>
                  <a:lnTo>
                    <a:pt x="731847" y="149061"/>
                  </a:lnTo>
                  <a:lnTo>
                    <a:pt x="731847" y="0"/>
                  </a:lnTo>
                  <a:lnTo>
                    <a:pt x="49685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510321" y="6531535"/>
              <a:ext cx="732155" cy="50165"/>
            </a:xfrm>
            <a:custGeom>
              <a:avLst/>
              <a:gdLst/>
              <a:ahLst/>
              <a:cxnLst/>
              <a:rect l="l" t="t" r="r" b="b"/>
              <a:pathLst>
                <a:path w="732155" h="50165">
                  <a:moveTo>
                    <a:pt x="731847" y="0"/>
                  </a:moveTo>
                  <a:lnTo>
                    <a:pt x="49686" y="0"/>
                  </a:lnTo>
                  <a:lnTo>
                    <a:pt x="0" y="49686"/>
                  </a:lnTo>
                  <a:lnTo>
                    <a:pt x="682160" y="49686"/>
                  </a:lnTo>
                  <a:lnTo>
                    <a:pt x="731847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510318" y="6531534"/>
              <a:ext cx="732155" cy="50165"/>
            </a:xfrm>
            <a:custGeom>
              <a:avLst/>
              <a:gdLst/>
              <a:ahLst/>
              <a:cxnLst/>
              <a:rect l="l" t="t" r="r" b="b"/>
              <a:pathLst>
                <a:path w="732155" h="50165">
                  <a:moveTo>
                    <a:pt x="49685" y="0"/>
                  </a:moveTo>
                  <a:lnTo>
                    <a:pt x="0" y="49685"/>
                  </a:lnTo>
                  <a:lnTo>
                    <a:pt x="682162" y="49685"/>
                  </a:lnTo>
                  <a:lnTo>
                    <a:pt x="731847" y="0"/>
                  </a:lnTo>
                  <a:lnTo>
                    <a:pt x="49685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192481" y="6531535"/>
              <a:ext cx="50165" cy="198755"/>
            </a:xfrm>
            <a:custGeom>
              <a:avLst/>
              <a:gdLst/>
              <a:ahLst/>
              <a:cxnLst/>
              <a:rect l="l" t="t" r="r" b="b"/>
              <a:pathLst>
                <a:path w="50164" h="198754">
                  <a:moveTo>
                    <a:pt x="49686" y="0"/>
                  </a:moveTo>
                  <a:lnTo>
                    <a:pt x="0" y="49686"/>
                  </a:lnTo>
                  <a:lnTo>
                    <a:pt x="0" y="198746"/>
                  </a:lnTo>
                  <a:lnTo>
                    <a:pt x="49686" y="149059"/>
                  </a:lnTo>
                  <a:lnTo>
                    <a:pt x="49686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192481" y="6531534"/>
              <a:ext cx="50165" cy="198755"/>
            </a:xfrm>
            <a:custGeom>
              <a:avLst/>
              <a:gdLst/>
              <a:ahLst/>
              <a:cxnLst/>
              <a:rect l="l" t="t" r="r" b="b"/>
              <a:pathLst>
                <a:path w="50164" h="198754">
                  <a:moveTo>
                    <a:pt x="0" y="49685"/>
                  </a:moveTo>
                  <a:lnTo>
                    <a:pt x="0" y="198746"/>
                  </a:lnTo>
                  <a:lnTo>
                    <a:pt x="49685" y="149061"/>
                  </a:lnTo>
                  <a:lnTo>
                    <a:pt x="49685" y="0"/>
                  </a:lnTo>
                  <a:lnTo>
                    <a:pt x="0" y="49685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510321" y="6531535"/>
              <a:ext cx="732155" cy="50165"/>
            </a:xfrm>
            <a:custGeom>
              <a:avLst/>
              <a:gdLst/>
              <a:ahLst/>
              <a:cxnLst/>
              <a:rect l="l" t="t" r="r" b="b"/>
              <a:pathLst>
                <a:path w="732155" h="50165">
                  <a:moveTo>
                    <a:pt x="731847" y="0"/>
                  </a:moveTo>
                  <a:lnTo>
                    <a:pt x="0" y="49686"/>
                  </a:lnTo>
                  <a:lnTo>
                    <a:pt x="682160" y="49686"/>
                  </a:lnTo>
                  <a:lnTo>
                    <a:pt x="731847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510318" y="6531534"/>
              <a:ext cx="732155" cy="198755"/>
            </a:xfrm>
            <a:custGeom>
              <a:avLst/>
              <a:gdLst/>
              <a:ahLst/>
              <a:cxnLst/>
              <a:rect l="l" t="t" r="r" b="b"/>
              <a:pathLst>
                <a:path w="732155" h="198754">
                  <a:moveTo>
                    <a:pt x="0" y="49685"/>
                  </a:moveTo>
                  <a:lnTo>
                    <a:pt x="682162" y="49685"/>
                  </a:lnTo>
                  <a:lnTo>
                    <a:pt x="731847" y="0"/>
                  </a:lnTo>
                </a:path>
                <a:path w="732155" h="198754">
                  <a:moveTo>
                    <a:pt x="682162" y="49685"/>
                  </a:moveTo>
                  <a:lnTo>
                    <a:pt x="682162" y="198746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515338" y="6242380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764135" y="0"/>
                  </a:moveTo>
                  <a:lnTo>
                    <a:pt x="84489" y="0"/>
                  </a:lnTo>
                  <a:lnTo>
                    <a:pt x="0" y="84489"/>
                  </a:lnTo>
                  <a:lnTo>
                    <a:pt x="0" y="337945"/>
                  </a:lnTo>
                  <a:lnTo>
                    <a:pt x="679651" y="337945"/>
                  </a:lnTo>
                  <a:lnTo>
                    <a:pt x="764135" y="253456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515341" y="6242382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84486" y="0"/>
                  </a:moveTo>
                  <a:lnTo>
                    <a:pt x="0" y="84486"/>
                  </a:lnTo>
                  <a:lnTo>
                    <a:pt x="0" y="337941"/>
                  </a:lnTo>
                  <a:lnTo>
                    <a:pt x="679648" y="337941"/>
                  </a:lnTo>
                  <a:lnTo>
                    <a:pt x="764135" y="253454"/>
                  </a:lnTo>
                  <a:lnTo>
                    <a:pt x="764135" y="0"/>
                  </a:lnTo>
                  <a:lnTo>
                    <a:pt x="84486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515338" y="6242380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89">
                  <a:moveTo>
                    <a:pt x="764135" y="0"/>
                  </a:moveTo>
                  <a:lnTo>
                    <a:pt x="84489" y="0"/>
                  </a:lnTo>
                  <a:lnTo>
                    <a:pt x="0" y="84489"/>
                  </a:lnTo>
                  <a:lnTo>
                    <a:pt x="679651" y="84489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515341" y="6242382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89">
                  <a:moveTo>
                    <a:pt x="84486" y="0"/>
                  </a:moveTo>
                  <a:lnTo>
                    <a:pt x="0" y="84486"/>
                  </a:lnTo>
                  <a:lnTo>
                    <a:pt x="679648" y="84486"/>
                  </a:lnTo>
                  <a:lnTo>
                    <a:pt x="764135" y="0"/>
                  </a:lnTo>
                  <a:lnTo>
                    <a:pt x="84486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2189251" y="6236640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89" h="338454">
                  <a:moveTo>
                    <a:pt x="84483" y="0"/>
                  </a:moveTo>
                  <a:lnTo>
                    <a:pt x="0" y="84489"/>
                  </a:lnTo>
                  <a:lnTo>
                    <a:pt x="0" y="337945"/>
                  </a:lnTo>
                  <a:lnTo>
                    <a:pt x="84483" y="253456"/>
                  </a:lnTo>
                  <a:lnTo>
                    <a:pt x="84483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189249" y="6236642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89" h="338454">
                  <a:moveTo>
                    <a:pt x="0" y="84486"/>
                  </a:moveTo>
                  <a:lnTo>
                    <a:pt x="0" y="337941"/>
                  </a:lnTo>
                  <a:lnTo>
                    <a:pt x="84486" y="253454"/>
                  </a:lnTo>
                  <a:lnTo>
                    <a:pt x="84486" y="0"/>
                  </a:lnTo>
                  <a:lnTo>
                    <a:pt x="0" y="84486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28695" y="6392342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40" h="338454">
                  <a:moveTo>
                    <a:pt x="764135" y="0"/>
                  </a:moveTo>
                  <a:lnTo>
                    <a:pt x="84484" y="0"/>
                  </a:lnTo>
                  <a:lnTo>
                    <a:pt x="0" y="84483"/>
                  </a:lnTo>
                  <a:lnTo>
                    <a:pt x="0" y="337939"/>
                  </a:lnTo>
                  <a:lnTo>
                    <a:pt x="679652" y="337939"/>
                  </a:lnTo>
                  <a:lnTo>
                    <a:pt x="764135" y="253456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28695" y="6392339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40" h="338454">
                  <a:moveTo>
                    <a:pt x="84485" y="0"/>
                  </a:moveTo>
                  <a:lnTo>
                    <a:pt x="0" y="84486"/>
                  </a:lnTo>
                  <a:lnTo>
                    <a:pt x="0" y="337941"/>
                  </a:lnTo>
                  <a:lnTo>
                    <a:pt x="679648" y="337941"/>
                  </a:lnTo>
                  <a:lnTo>
                    <a:pt x="764135" y="253454"/>
                  </a:lnTo>
                  <a:lnTo>
                    <a:pt x="764135" y="0"/>
                  </a:lnTo>
                  <a:lnTo>
                    <a:pt x="84485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28695" y="6392342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40" h="85089">
                  <a:moveTo>
                    <a:pt x="764135" y="0"/>
                  </a:moveTo>
                  <a:lnTo>
                    <a:pt x="84484" y="0"/>
                  </a:lnTo>
                  <a:lnTo>
                    <a:pt x="0" y="84483"/>
                  </a:lnTo>
                  <a:lnTo>
                    <a:pt x="679652" y="84483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28695" y="6392339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40" h="85089">
                  <a:moveTo>
                    <a:pt x="84485" y="0"/>
                  </a:moveTo>
                  <a:lnTo>
                    <a:pt x="0" y="84486"/>
                  </a:lnTo>
                  <a:lnTo>
                    <a:pt x="679648" y="84486"/>
                  </a:lnTo>
                  <a:lnTo>
                    <a:pt x="764135" y="0"/>
                  </a:lnTo>
                  <a:lnTo>
                    <a:pt x="84485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508347" y="6392342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90" h="338454">
                  <a:moveTo>
                    <a:pt x="84483" y="0"/>
                  </a:moveTo>
                  <a:lnTo>
                    <a:pt x="0" y="84483"/>
                  </a:lnTo>
                  <a:lnTo>
                    <a:pt x="0" y="337939"/>
                  </a:lnTo>
                  <a:lnTo>
                    <a:pt x="84483" y="253456"/>
                  </a:lnTo>
                  <a:lnTo>
                    <a:pt x="84483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508344" y="6392339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90" h="338454">
                  <a:moveTo>
                    <a:pt x="0" y="84486"/>
                  </a:moveTo>
                  <a:lnTo>
                    <a:pt x="0" y="337941"/>
                  </a:lnTo>
                  <a:lnTo>
                    <a:pt x="84486" y="253454"/>
                  </a:lnTo>
                  <a:lnTo>
                    <a:pt x="84486" y="0"/>
                  </a:lnTo>
                  <a:lnTo>
                    <a:pt x="0" y="84486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28695" y="6392342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40" h="85089">
                  <a:moveTo>
                    <a:pt x="764135" y="0"/>
                  </a:moveTo>
                  <a:lnTo>
                    <a:pt x="0" y="84483"/>
                  </a:lnTo>
                  <a:lnTo>
                    <a:pt x="679652" y="84483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28695" y="6392339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40" h="338454">
                  <a:moveTo>
                    <a:pt x="0" y="84486"/>
                  </a:moveTo>
                  <a:lnTo>
                    <a:pt x="679648" y="84486"/>
                  </a:lnTo>
                  <a:lnTo>
                    <a:pt x="764135" y="0"/>
                  </a:lnTo>
                </a:path>
                <a:path w="764540" h="338454">
                  <a:moveTo>
                    <a:pt x="679648" y="84486"/>
                  </a:moveTo>
                  <a:lnTo>
                    <a:pt x="679648" y="337941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191224" y="6376556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764135" y="0"/>
                  </a:moveTo>
                  <a:lnTo>
                    <a:pt x="84483" y="0"/>
                  </a:lnTo>
                  <a:lnTo>
                    <a:pt x="0" y="84483"/>
                  </a:lnTo>
                  <a:lnTo>
                    <a:pt x="0" y="337939"/>
                  </a:lnTo>
                  <a:lnTo>
                    <a:pt x="679651" y="337939"/>
                  </a:lnTo>
                  <a:lnTo>
                    <a:pt x="764135" y="253456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191224" y="6376554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84486" y="0"/>
                  </a:moveTo>
                  <a:lnTo>
                    <a:pt x="0" y="84486"/>
                  </a:lnTo>
                  <a:lnTo>
                    <a:pt x="0" y="337941"/>
                  </a:lnTo>
                  <a:lnTo>
                    <a:pt x="679648" y="337941"/>
                  </a:lnTo>
                  <a:lnTo>
                    <a:pt x="764135" y="253454"/>
                  </a:lnTo>
                  <a:lnTo>
                    <a:pt x="764135" y="0"/>
                  </a:lnTo>
                  <a:lnTo>
                    <a:pt x="84486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191224" y="6376556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89">
                  <a:moveTo>
                    <a:pt x="764135" y="0"/>
                  </a:moveTo>
                  <a:lnTo>
                    <a:pt x="84483" y="0"/>
                  </a:lnTo>
                  <a:lnTo>
                    <a:pt x="0" y="84483"/>
                  </a:lnTo>
                  <a:lnTo>
                    <a:pt x="679651" y="84483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191224" y="6376554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89">
                  <a:moveTo>
                    <a:pt x="84486" y="0"/>
                  </a:moveTo>
                  <a:lnTo>
                    <a:pt x="0" y="84486"/>
                  </a:lnTo>
                  <a:lnTo>
                    <a:pt x="679648" y="84486"/>
                  </a:lnTo>
                  <a:lnTo>
                    <a:pt x="764135" y="0"/>
                  </a:lnTo>
                  <a:lnTo>
                    <a:pt x="84486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870876" y="6376556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89" h="338454">
                  <a:moveTo>
                    <a:pt x="84483" y="0"/>
                  </a:moveTo>
                  <a:lnTo>
                    <a:pt x="0" y="84483"/>
                  </a:lnTo>
                  <a:lnTo>
                    <a:pt x="0" y="337939"/>
                  </a:lnTo>
                  <a:lnTo>
                    <a:pt x="84483" y="253456"/>
                  </a:lnTo>
                  <a:lnTo>
                    <a:pt x="84483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870872" y="6376554"/>
              <a:ext cx="85090" cy="338455"/>
            </a:xfrm>
            <a:custGeom>
              <a:avLst/>
              <a:gdLst/>
              <a:ahLst/>
              <a:cxnLst/>
              <a:rect l="l" t="t" r="r" b="b"/>
              <a:pathLst>
                <a:path w="85089" h="338454">
                  <a:moveTo>
                    <a:pt x="0" y="84486"/>
                  </a:moveTo>
                  <a:lnTo>
                    <a:pt x="0" y="337941"/>
                  </a:lnTo>
                  <a:lnTo>
                    <a:pt x="84486" y="253454"/>
                  </a:lnTo>
                  <a:lnTo>
                    <a:pt x="84486" y="0"/>
                  </a:lnTo>
                  <a:lnTo>
                    <a:pt x="0" y="84486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191224" y="6376556"/>
              <a:ext cx="764540" cy="85090"/>
            </a:xfrm>
            <a:custGeom>
              <a:avLst/>
              <a:gdLst/>
              <a:ahLst/>
              <a:cxnLst/>
              <a:rect l="l" t="t" r="r" b="b"/>
              <a:pathLst>
                <a:path w="764539" h="85089">
                  <a:moveTo>
                    <a:pt x="764135" y="0"/>
                  </a:moveTo>
                  <a:lnTo>
                    <a:pt x="0" y="84483"/>
                  </a:lnTo>
                  <a:lnTo>
                    <a:pt x="679651" y="84483"/>
                  </a:lnTo>
                  <a:lnTo>
                    <a:pt x="76413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191224" y="6376554"/>
              <a:ext cx="764540" cy="338455"/>
            </a:xfrm>
            <a:custGeom>
              <a:avLst/>
              <a:gdLst/>
              <a:ahLst/>
              <a:cxnLst/>
              <a:rect l="l" t="t" r="r" b="b"/>
              <a:pathLst>
                <a:path w="764539" h="338454">
                  <a:moveTo>
                    <a:pt x="0" y="84486"/>
                  </a:moveTo>
                  <a:lnTo>
                    <a:pt x="679648" y="84486"/>
                  </a:lnTo>
                  <a:lnTo>
                    <a:pt x="764135" y="0"/>
                  </a:lnTo>
                </a:path>
                <a:path w="764539" h="338454">
                  <a:moveTo>
                    <a:pt x="679648" y="84486"/>
                  </a:moveTo>
                  <a:lnTo>
                    <a:pt x="679648" y="337941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2976168" y="6409560"/>
              <a:ext cx="441325" cy="219710"/>
            </a:xfrm>
            <a:custGeom>
              <a:avLst/>
              <a:gdLst/>
              <a:ahLst/>
              <a:cxnLst/>
              <a:rect l="l" t="t" r="r" b="b"/>
              <a:pathLst>
                <a:path w="441325" h="219709">
                  <a:moveTo>
                    <a:pt x="330943" y="0"/>
                  </a:moveTo>
                  <a:lnTo>
                    <a:pt x="330943" y="54890"/>
                  </a:lnTo>
                  <a:lnTo>
                    <a:pt x="0" y="54890"/>
                  </a:lnTo>
                  <a:lnTo>
                    <a:pt x="0" y="164665"/>
                  </a:lnTo>
                  <a:lnTo>
                    <a:pt x="330943" y="164665"/>
                  </a:lnTo>
                  <a:lnTo>
                    <a:pt x="330943" y="219555"/>
                  </a:lnTo>
                  <a:lnTo>
                    <a:pt x="441259" y="109775"/>
                  </a:lnTo>
                  <a:lnTo>
                    <a:pt x="330943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2976167" y="6409559"/>
              <a:ext cx="441325" cy="219710"/>
            </a:xfrm>
            <a:custGeom>
              <a:avLst/>
              <a:gdLst/>
              <a:ahLst/>
              <a:cxnLst/>
              <a:rect l="l" t="t" r="r" b="b"/>
              <a:pathLst>
                <a:path w="441325" h="219709">
                  <a:moveTo>
                    <a:pt x="330944" y="164668"/>
                  </a:moveTo>
                  <a:lnTo>
                    <a:pt x="330944" y="219554"/>
                  </a:lnTo>
                  <a:lnTo>
                    <a:pt x="441261" y="109777"/>
                  </a:lnTo>
                  <a:lnTo>
                    <a:pt x="330944" y="0"/>
                  </a:lnTo>
                  <a:lnTo>
                    <a:pt x="330944" y="54885"/>
                  </a:lnTo>
                  <a:lnTo>
                    <a:pt x="0" y="54885"/>
                  </a:lnTo>
                  <a:lnTo>
                    <a:pt x="0" y="164668"/>
                  </a:lnTo>
                  <a:lnTo>
                    <a:pt x="330944" y="164668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758573" y="6093142"/>
              <a:ext cx="225294" cy="20089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6" name="object 136"/>
          <p:cNvSpPr txBox="1"/>
          <p:nvPr/>
        </p:nvSpPr>
        <p:spPr>
          <a:xfrm>
            <a:off x="917204" y="70569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15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137" name="object 137"/>
          <p:cNvGrpSpPr/>
          <p:nvPr/>
        </p:nvGrpSpPr>
        <p:grpSpPr>
          <a:xfrm>
            <a:off x="561048" y="4165205"/>
            <a:ext cx="4135754" cy="3100070"/>
            <a:chOff x="561048" y="4165205"/>
            <a:chExt cx="4135754" cy="3100070"/>
          </a:xfrm>
        </p:grpSpPr>
        <p:sp>
          <p:nvSpPr>
            <p:cNvPr id="138" name="object 138"/>
            <p:cNvSpPr/>
            <p:nvPr/>
          </p:nvSpPr>
          <p:spPr>
            <a:xfrm>
              <a:off x="3550166" y="6824992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827989" y="0"/>
                  </a:moveTo>
                  <a:lnTo>
                    <a:pt x="103319" y="0"/>
                  </a:lnTo>
                  <a:lnTo>
                    <a:pt x="0" y="103317"/>
                  </a:lnTo>
                  <a:lnTo>
                    <a:pt x="0" y="413277"/>
                  </a:lnTo>
                  <a:lnTo>
                    <a:pt x="724669" y="413277"/>
                  </a:lnTo>
                  <a:lnTo>
                    <a:pt x="827989" y="309957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3550165" y="682499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4274836" y="6824992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7"/>
                  </a:lnTo>
                  <a:lnTo>
                    <a:pt x="0" y="413277"/>
                  </a:lnTo>
                  <a:lnTo>
                    <a:pt x="103319" y="309957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4274838" y="6824990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3545143" y="6508572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80"/>
                  </a:lnTo>
                  <a:lnTo>
                    <a:pt x="724669" y="413280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3545143" y="6508574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4269813" y="6508572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80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4269815" y="6508574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3545143" y="6197181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69" y="413278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3545143" y="619718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4269813" y="6197181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4269815" y="6197180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3545143" y="5886506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5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69" y="413278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3545143" y="5886503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4269813" y="5886506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4269815" y="5886503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3545143" y="5886506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39" h="103504">
                  <a:moveTo>
                    <a:pt x="827989" y="0"/>
                  </a:moveTo>
                  <a:lnTo>
                    <a:pt x="0" y="103319"/>
                  </a:lnTo>
                  <a:lnTo>
                    <a:pt x="724669" y="10331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3545143" y="5886503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5">
                  <a:moveTo>
                    <a:pt x="0" y="103319"/>
                  </a:moveTo>
                  <a:lnTo>
                    <a:pt x="724672" y="103319"/>
                  </a:lnTo>
                  <a:lnTo>
                    <a:pt x="827992" y="0"/>
                  </a:lnTo>
                </a:path>
                <a:path w="828039" h="413385">
                  <a:moveTo>
                    <a:pt x="724672" y="103319"/>
                  </a:moveTo>
                  <a:lnTo>
                    <a:pt x="724672" y="413278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3730257" y="6013500"/>
              <a:ext cx="225294" cy="22888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62504" y="4166661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2" name="object 162"/>
          <p:cNvSpPr/>
          <p:nvPr/>
        </p:nvSpPr>
        <p:spPr>
          <a:xfrm>
            <a:off x="56759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 txBox="1"/>
          <p:nvPr/>
        </p:nvSpPr>
        <p:spPr>
          <a:xfrm>
            <a:off x="5682173" y="4440959"/>
            <a:ext cx="3342369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5" dirty="0">
                <a:latin typeface="Arial"/>
                <a:cs typeface="Arial"/>
              </a:rPr>
              <a:t>Παράδειγμα: σταθερότητα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5620183" y="4832642"/>
            <a:ext cx="2300605" cy="2167132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>
                <a:latin typeface="Arial"/>
                <a:cs typeface="Arial"/>
              </a:rPr>
              <a:t>Θερμική (λίμνη)</a:t>
            </a:r>
            <a:endParaRPr sz="2025" baseline="2057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Επιφανειακό νερό ζεσταίνεται το καλοκαίρι</a:t>
            </a:r>
            <a:endParaRPr sz="1150" dirty="0">
              <a:latin typeface="Arial"/>
              <a:cs typeface="Arial"/>
            </a:endParaRPr>
          </a:p>
          <a:p>
            <a:pPr marL="319405" marR="23495" lvl="1" indent="-123825">
              <a:lnSpc>
                <a:spcPct val="100699"/>
              </a:lnSpc>
              <a:spcBef>
                <a:spcPts val="23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dirty="0">
                <a:latin typeface="Arial"/>
                <a:cs typeface="Arial"/>
              </a:rPr>
              <a:t>Θερμό νερό επιπλέει πάνω από ψυχρό (πυκνότερο) νερό</a:t>
            </a:r>
            <a:endParaRPr sz="1150" dirty="0">
              <a:latin typeface="Arial"/>
              <a:cs typeface="Arial"/>
            </a:endParaRPr>
          </a:p>
          <a:p>
            <a:pPr marL="319405" marR="224154" lvl="1" indent="-123825">
              <a:lnSpc>
                <a:spcPct val="100699"/>
              </a:lnSpc>
              <a:spcBef>
                <a:spcPts val="26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 err="1">
                <a:latin typeface="Arial"/>
                <a:cs typeface="Arial"/>
              </a:rPr>
              <a:t>Θερμοκλινές</a:t>
            </a:r>
            <a:r>
              <a:rPr sz="1150" spc="10" dirty="0">
                <a:latin typeface="Arial"/>
                <a:cs typeface="Arial"/>
              </a:rPr>
              <a:t>: </a:t>
            </a:r>
            <a:r>
              <a:rPr lang="el-GR" sz="1150" spc="5" dirty="0">
                <a:latin typeface="Arial"/>
                <a:cs typeface="Arial"/>
              </a:rPr>
              <a:t>το όριο μεταξύ στρωμάτων διαφορετικής θερμοκρασίας</a:t>
            </a:r>
            <a:endParaRPr sz="1150" dirty="0">
              <a:latin typeface="Arial"/>
              <a:cs typeface="Arial"/>
            </a:endParaRPr>
          </a:p>
          <a:p>
            <a:pPr marL="499745" marR="851535" lvl="2" indent="-97155" algn="just">
              <a:lnSpc>
                <a:spcPct val="95400"/>
              </a:lnSpc>
              <a:spcBef>
                <a:spcPts val="330"/>
              </a:spcBef>
              <a:buFont typeface="Trebuchet MS"/>
              <a:buChar char="•"/>
              <a:tabLst>
                <a:tab pos="500380" algn="l"/>
              </a:tabLst>
            </a:pPr>
            <a:r>
              <a:rPr lang="el-GR" sz="1500" spc="-15" baseline="2777" dirty="0">
                <a:latin typeface="Arial"/>
                <a:cs typeface="Arial"/>
              </a:rPr>
              <a:t>Απότομη αλλαγή με το βάθος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166" name="object 166"/>
          <p:cNvGrpSpPr/>
          <p:nvPr/>
        </p:nvGrpSpPr>
        <p:grpSpPr>
          <a:xfrm>
            <a:off x="7501247" y="5085055"/>
            <a:ext cx="1944370" cy="2083435"/>
            <a:chOff x="7501247" y="5085055"/>
            <a:chExt cx="1944370" cy="2083435"/>
          </a:xfrm>
        </p:grpSpPr>
        <p:sp>
          <p:nvSpPr>
            <p:cNvPr id="167" name="object 167"/>
            <p:cNvSpPr/>
            <p:nvPr/>
          </p:nvSpPr>
          <p:spPr>
            <a:xfrm>
              <a:off x="7889413" y="5085055"/>
              <a:ext cx="1555667" cy="208288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7791116" y="5366414"/>
              <a:ext cx="766445" cy="40640"/>
            </a:xfrm>
            <a:custGeom>
              <a:avLst/>
              <a:gdLst/>
              <a:ahLst/>
              <a:cxnLst/>
              <a:rect l="l" t="t" r="r" b="b"/>
              <a:pathLst>
                <a:path w="766445" h="40639">
                  <a:moveTo>
                    <a:pt x="0" y="40082"/>
                  </a:moveTo>
                  <a:lnTo>
                    <a:pt x="766224" y="0"/>
                  </a:lnTo>
                </a:path>
              </a:pathLst>
            </a:custGeom>
            <a:ln w="17219">
              <a:solidFill>
                <a:srgbClr val="4E8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8536445" y="5329575"/>
              <a:ext cx="78105" cy="76200"/>
            </a:xfrm>
            <a:custGeom>
              <a:avLst/>
              <a:gdLst/>
              <a:ahLst/>
              <a:cxnLst/>
              <a:rect l="l" t="t" r="r" b="b"/>
              <a:pathLst>
                <a:path w="78104" h="76200">
                  <a:moveTo>
                    <a:pt x="0" y="0"/>
                  </a:moveTo>
                  <a:lnTo>
                    <a:pt x="20896" y="36840"/>
                  </a:lnTo>
                  <a:lnTo>
                    <a:pt x="3958" y="75664"/>
                  </a:lnTo>
                  <a:lnTo>
                    <a:pt x="77644" y="338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8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7509857" y="5605416"/>
              <a:ext cx="650240" cy="346710"/>
            </a:xfrm>
            <a:custGeom>
              <a:avLst/>
              <a:gdLst/>
              <a:ahLst/>
              <a:cxnLst/>
              <a:rect l="l" t="t" r="r" b="b"/>
              <a:pathLst>
                <a:path w="650240" h="346710">
                  <a:moveTo>
                    <a:pt x="0" y="346379"/>
                  </a:moveTo>
                  <a:lnTo>
                    <a:pt x="650127" y="0"/>
                  </a:lnTo>
                </a:path>
              </a:pathLst>
            </a:custGeom>
            <a:ln w="172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8125453" y="5578694"/>
              <a:ext cx="85090" cy="69215"/>
            </a:xfrm>
            <a:custGeom>
              <a:avLst/>
              <a:gdLst/>
              <a:ahLst/>
              <a:cxnLst/>
              <a:rect l="l" t="t" r="r" b="b"/>
              <a:pathLst>
                <a:path w="85090" h="69214">
                  <a:moveTo>
                    <a:pt x="84681" y="0"/>
                  </a:moveTo>
                  <a:lnTo>
                    <a:pt x="0" y="2194"/>
                  </a:lnTo>
                  <a:lnTo>
                    <a:pt x="34529" y="26723"/>
                  </a:lnTo>
                  <a:lnTo>
                    <a:pt x="35623" y="69064"/>
                  </a:lnTo>
                  <a:lnTo>
                    <a:pt x="8468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2" name="object 172"/>
          <p:cNvSpPr txBox="1"/>
          <p:nvPr/>
        </p:nvSpPr>
        <p:spPr>
          <a:xfrm>
            <a:off x="8187103" y="6929960"/>
            <a:ext cx="261620" cy="94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" spc="-5" dirty="0">
                <a:latin typeface="Times New Roman"/>
                <a:cs typeface="Times New Roman"/>
              </a:rPr>
              <a:t>Figure</a:t>
            </a:r>
            <a:r>
              <a:rPr sz="450" spc="-45" dirty="0">
                <a:latin typeface="Times New Roman"/>
                <a:cs typeface="Times New Roman"/>
              </a:rPr>
              <a:t> </a:t>
            </a:r>
            <a:r>
              <a:rPr sz="450" dirty="0">
                <a:latin typeface="Times New Roman"/>
                <a:cs typeface="Times New Roman"/>
              </a:rPr>
              <a:t>7.4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5717804" y="70569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16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174" name="object 174"/>
          <p:cNvGrpSpPr/>
          <p:nvPr/>
        </p:nvGrpSpPr>
        <p:grpSpPr>
          <a:xfrm>
            <a:off x="5361648" y="4165205"/>
            <a:ext cx="4135754" cy="3100070"/>
            <a:chOff x="5361648" y="4165205"/>
            <a:chExt cx="4135754" cy="3100070"/>
          </a:xfrm>
        </p:grpSpPr>
        <p:sp>
          <p:nvSpPr>
            <p:cNvPr id="175" name="object 175"/>
            <p:cNvSpPr/>
            <p:nvPr/>
          </p:nvSpPr>
          <p:spPr>
            <a:xfrm>
              <a:off x="7888696" y="5624616"/>
              <a:ext cx="784860" cy="274320"/>
            </a:xfrm>
            <a:custGeom>
              <a:avLst/>
              <a:gdLst/>
              <a:ahLst/>
              <a:cxnLst/>
              <a:rect l="l" t="t" r="r" b="b"/>
              <a:pathLst>
                <a:path w="784859" h="274320">
                  <a:moveTo>
                    <a:pt x="0" y="0"/>
                  </a:moveTo>
                  <a:lnTo>
                    <a:pt x="784391" y="273998"/>
                  </a:lnTo>
                </a:path>
              </a:pathLst>
            </a:custGeom>
            <a:ln w="17219">
              <a:solidFill>
                <a:srgbClr val="0A31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8642710" y="5856604"/>
              <a:ext cx="84455" cy="71755"/>
            </a:xfrm>
            <a:custGeom>
              <a:avLst/>
              <a:gdLst/>
              <a:ahLst/>
              <a:cxnLst/>
              <a:rect l="l" t="t" r="r" b="b"/>
              <a:pathLst>
                <a:path w="84454" h="71754">
                  <a:moveTo>
                    <a:pt x="24988" y="0"/>
                  </a:moveTo>
                  <a:lnTo>
                    <a:pt x="30378" y="42008"/>
                  </a:lnTo>
                  <a:lnTo>
                    <a:pt x="0" y="71532"/>
                  </a:lnTo>
                  <a:lnTo>
                    <a:pt x="84023" y="60751"/>
                  </a:lnTo>
                  <a:lnTo>
                    <a:pt x="24988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363103" y="4166661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9" name="object 25">
            <a:extLst>
              <a:ext uri="{FF2B5EF4-FFF2-40B4-BE49-F238E27FC236}">
                <a16:creationId xmlns:a16="http://schemas.microsoft.com/office/drawing/2014/main" id="{872AFE66-CBB6-465D-8E15-5038C3D49FAD}"/>
              </a:ext>
            </a:extLst>
          </p:cNvPr>
          <p:cNvSpPr txBox="1"/>
          <p:nvPr/>
        </p:nvSpPr>
        <p:spPr>
          <a:xfrm>
            <a:off x="5754526" y="755924"/>
            <a:ext cx="3217478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20" dirty="0">
                <a:latin typeface="Arial"/>
                <a:cs typeface="Arial"/>
              </a:rPr>
              <a:t>Κατακόρυφη </a:t>
            </a:r>
            <a:r>
              <a:rPr lang="el-GR" sz="1900" spc="-20" dirty="0" err="1">
                <a:latin typeface="Arial"/>
                <a:cs typeface="Arial"/>
              </a:rPr>
              <a:t>στρωμάτωση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753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8282" y="1175042"/>
            <a:ext cx="1974850" cy="1580561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spc="-7" baseline="2057" dirty="0" err="1">
                <a:latin typeface="Arial"/>
                <a:cs typeface="Arial"/>
              </a:rPr>
              <a:t>Πυκνοκλινές</a:t>
            </a:r>
            <a:r>
              <a:rPr lang="el-GR" sz="2025" spc="-7" baseline="2057" dirty="0">
                <a:latin typeface="Arial"/>
                <a:cs typeface="Arial"/>
              </a:rPr>
              <a:t> (</a:t>
            </a:r>
            <a:r>
              <a:rPr sz="2025" spc="-7" baseline="2057" dirty="0" err="1">
                <a:latin typeface="Arial"/>
                <a:cs typeface="Arial"/>
              </a:rPr>
              <a:t>H</a:t>
            </a:r>
            <a:r>
              <a:rPr lang="en-US" sz="2025" spc="-7" baseline="2057" dirty="0" err="1">
                <a:latin typeface="Arial"/>
                <a:cs typeface="Arial"/>
              </a:rPr>
              <a:t>aline</a:t>
            </a:r>
            <a:r>
              <a:rPr sz="2025" spc="-7" baseline="2057" dirty="0">
                <a:latin typeface="Arial"/>
                <a:cs typeface="Arial"/>
              </a:rPr>
              <a:t>—Puget</a:t>
            </a:r>
            <a:r>
              <a:rPr sz="2025" spc="-15" baseline="2057" dirty="0">
                <a:latin typeface="Arial"/>
                <a:cs typeface="Arial"/>
              </a:rPr>
              <a:t> </a:t>
            </a:r>
            <a:r>
              <a:rPr sz="2025" baseline="2057" dirty="0">
                <a:latin typeface="Arial"/>
                <a:cs typeface="Arial"/>
              </a:rPr>
              <a:t>Sound</a:t>
            </a:r>
            <a:r>
              <a:rPr lang="el-GR" sz="2025" baseline="2057" dirty="0">
                <a:latin typeface="Arial"/>
                <a:cs typeface="Arial"/>
              </a:rPr>
              <a:t>)</a:t>
            </a:r>
            <a:endParaRPr sz="2025" baseline="2057" dirty="0">
              <a:latin typeface="Arial"/>
              <a:cs typeface="Arial"/>
            </a:endParaRPr>
          </a:p>
          <a:p>
            <a:pPr marL="319405" marR="5080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n-US" sz="1150" spc="5" dirty="0">
                <a:latin typeface="Arial"/>
                <a:cs typeface="Arial"/>
              </a:rPr>
              <a:t>H </a:t>
            </a:r>
            <a:r>
              <a:rPr lang="el-GR" sz="1150" spc="5" dirty="0">
                <a:latin typeface="Arial"/>
                <a:cs typeface="Arial"/>
              </a:rPr>
              <a:t>εκροή ποταμού εκβάλει στην θάλασσα</a:t>
            </a:r>
            <a:endParaRPr sz="1150" dirty="0">
              <a:latin typeface="Arial"/>
              <a:cs typeface="Arial"/>
            </a:endParaRPr>
          </a:p>
          <a:p>
            <a:pPr marL="319405" marR="129539" lvl="1" indent="-123825">
              <a:lnSpc>
                <a:spcPct val="100000"/>
              </a:lnSpc>
              <a:spcBef>
                <a:spcPts val="27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Φρέσκο χαμηλής </a:t>
            </a:r>
            <a:r>
              <a:rPr lang="el-GR" sz="1150" spc="10" dirty="0" err="1">
                <a:latin typeface="Arial"/>
                <a:cs typeface="Arial"/>
              </a:rPr>
              <a:t>αλατότητας</a:t>
            </a:r>
            <a:r>
              <a:rPr lang="el-GR" sz="1150" spc="10" dirty="0">
                <a:latin typeface="Arial"/>
                <a:cs typeface="Arial"/>
              </a:rPr>
              <a:t> νερό επιπλέει σε σχέση με το θαλασσινό νερό</a:t>
            </a:r>
            <a:endParaRPr sz="1150" dirty="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499468" y="1301177"/>
            <a:ext cx="2086610" cy="2197100"/>
            <a:chOff x="2499468" y="1301177"/>
            <a:chExt cx="2086610" cy="2197100"/>
          </a:xfrm>
        </p:grpSpPr>
        <p:sp>
          <p:nvSpPr>
            <p:cNvPr id="12" name="object 12"/>
            <p:cNvSpPr/>
            <p:nvPr/>
          </p:nvSpPr>
          <p:spPr>
            <a:xfrm>
              <a:off x="2971861" y="1301177"/>
              <a:ext cx="1613650" cy="21970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745132" y="1679879"/>
              <a:ext cx="777240" cy="245110"/>
            </a:xfrm>
            <a:custGeom>
              <a:avLst/>
              <a:gdLst/>
              <a:ahLst/>
              <a:cxnLst/>
              <a:rect l="l" t="t" r="r" b="b"/>
              <a:pathLst>
                <a:path w="777239" h="245110">
                  <a:moveTo>
                    <a:pt x="0" y="244804"/>
                  </a:moveTo>
                  <a:lnTo>
                    <a:pt x="776665" y="0"/>
                  </a:lnTo>
                </a:path>
              </a:pathLst>
            </a:custGeom>
            <a:ln w="17219">
              <a:solidFill>
                <a:srgbClr val="4E8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492342" y="1649442"/>
              <a:ext cx="83820" cy="72390"/>
            </a:xfrm>
            <a:custGeom>
              <a:avLst/>
              <a:gdLst/>
              <a:ahLst/>
              <a:cxnLst/>
              <a:rect l="l" t="t" r="r" b="b"/>
              <a:pathLst>
                <a:path w="83820" h="72389">
                  <a:moveTo>
                    <a:pt x="0" y="0"/>
                  </a:moveTo>
                  <a:lnTo>
                    <a:pt x="29453" y="30437"/>
                  </a:lnTo>
                  <a:lnTo>
                    <a:pt x="22776" y="72265"/>
                  </a:lnTo>
                  <a:lnTo>
                    <a:pt x="83651" y="133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8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508358" y="2294195"/>
              <a:ext cx="1051560" cy="27305"/>
            </a:xfrm>
            <a:custGeom>
              <a:avLst/>
              <a:gdLst/>
              <a:ahLst/>
              <a:cxnLst/>
              <a:rect l="l" t="t" r="r" b="b"/>
              <a:pathLst>
                <a:path w="1051560" h="27305">
                  <a:moveTo>
                    <a:pt x="0" y="0"/>
                  </a:moveTo>
                  <a:lnTo>
                    <a:pt x="1051008" y="27230"/>
                  </a:lnTo>
                </a:path>
              </a:pathLst>
            </a:custGeom>
            <a:ln w="17219">
              <a:solidFill>
                <a:srgbClr val="0A31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39450" y="2283063"/>
              <a:ext cx="76835" cy="76200"/>
            </a:xfrm>
            <a:custGeom>
              <a:avLst/>
              <a:gdLst/>
              <a:ahLst/>
              <a:cxnLst/>
              <a:rect l="l" t="t" r="r" b="b"/>
              <a:pathLst>
                <a:path w="76835" h="76200">
                  <a:moveTo>
                    <a:pt x="1961" y="0"/>
                  </a:moveTo>
                  <a:lnTo>
                    <a:pt x="19918" y="38359"/>
                  </a:lnTo>
                  <a:lnTo>
                    <a:pt x="0" y="75740"/>
                  </a:lnTo>
                  <a:lnTo>
                    <a:pt x="76724" y="39831"/>
                  </a:lnTo>
                  <a:lnTo>
                    <a:pt x="1961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386503" y="3272360"/>
            <a:ext cx="261620" cy="94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" spc="-5" dirty="0">
                <a:latin typeface="Times New Roman"/>
                <a:cs typeface="Times New Roman"/>
              </a:rPr>
              <a:t>Figure</a:t>
            </a:r>
            <a:r>
              <a:rPr sz="450" spc="-45" dirty="0">
                <a:latin typeface="Times New Roman"/>
                <a:cs typeface="Times New Roman"/>
              </a:rPr>
              <a:t> </a:t>
            </a:r>
            <a:r>
              <a:rPr sz="450" dirty="0">
                <a:latin typeface="Times New Roman"/>
                <a:cs typeface="Times New Roman"/>
              </a:rPr>
              <a:t>7.4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17204" y="33993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17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61048" y="507605"/>
            <a:ext cx="4135754" cy="3100070"/>
            <a:chOff x="561048" y="507605"/>
            <a:chExt cx="4135754" cy="3100070"/>
          </a:xfrm>
        </p:grpSpPr>
        <p:sp>
          <p:nvSpPr>
            <p:cNvPr id="20" name="object 20"/>
            <p:cNvSpPr/>
            <p:nvPr/>
          </p:nvSpPr>
          <p:spPr>
            <a:xfrm>
              <a:off x="1911400" y="1841517"/>
              <a:ext cx="1446530" cy="665480"/>
            </a:xfrm>
            <a:custGeom>
              <a:avLst/>
              <a:gdLst/>
              <a:ahLst/>
              <a:cxnLst/>
              <a:rect l="l" t="t" r="r" b="b"/>
              <a:pathLst>
                <a:path w="1446529" h="665480">
                  <a:moveTo>
                    <a:pt x="0" y="665057"/>
                  </a:moveTo>
                  <a:lnTo>
                    <a:pt x="1446504" y="0"/>
                  </a:lnTo>
                </a:path>
              </a:pathLst>
            </a:custGeom>
            <a:ln w="172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24871" y="1815010"/>
              <a:ext cx="85090" cy="69215"/>
            </a:xfrm>
            <a:custGeom>
              <a:avLst/>
              <a:gdLst/>
              <a:ahLst/>
              <a:cxnLst/>
              <a:rect l="l" t="t" r="r" b="b"/>
              <a:pathLst>
                <a:path w="85089" h="69214">
                  <a:moveTo>
                    <a:pt x="0" y="0"/>
                  </a:moveTo>
                  <a:lnTo>
                    <a:pt x="33033" y="26502"/>
                  </a:lnTo>
                  <a:lnTo>
                    <a:pt x="31647" y="68837"/>
                  </a:lnTo>
                  <a:lnTo>
                    <a:pt x="84663" y="27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2504" y="509060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5675933" y="1131848"/>
            <a:ext cx="3819959" cy="2400748"/>
            <a:chOff x="5675933" y="1131848"/>
            <a:chExt cx="3819959" cy="2400748"/>
          </a:xfrm>
        </p:grpSpPr>
        <p:sp>
          <p:nvSpPr>
            <p:cNvPr id="27" name="object 27"/>
            <p:cNvSpPr/>
            <p:nvPr/>
          </p:nvSpPr>
          <p:spPr>
            <a:xfrm>
              <a:off x="5675933" y="1131848"/>
              <a:ext cx="3513454" cy="0"/>
            </a:xfrm>
            <a:custGeom>
              <a:avLst/>
              <a:gdLst/>
              <a:ahLst/>
              <a:cxnLst/>
              <a:rect l="l" t="t" r="r" b="b"/>
              <a:pathLst>
                <a:path w="3513454">
                  <a:moveTo>
                    <a:pt x="0" y="0"/>
                  </a:moveTo>
                  <a:lnTo>
                    <a:pt x="3512869" y="0"/>
                  </a:lnTo>
                </a:path>
              </a:pathLst>
            </a:custGeom>
            <a:ln w="28699">
              <a:solidFill>
                <a:srgbClr val="3F32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928946" y="1309069"/>
              <a:ext cx="1566946" cy="22235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5648883" y="1175042"/>
            <a:ext cx="2149475" cy="1650067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 err="1">
                <a:latin typeface="Arial"/>
                <a:cs typeface="Arial"/>
              </a:rPr>
              <a:t>Πυκνοκλινές</a:t>
            </a:r>
            <a:endParaRPr sz="2025" baseline="2057" dirty="0">
              <a:latin typeface="Arial"/>
              <a:cs typeface="Arial"/>
            </a:endParaRPr>
          </a:p>
          <a:p>
            <a:pPr marL="319405" marR="13335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Όριο μεταξύ στρωμάτων διαφορετικής πυκνότητας</a:t>
            </a:r>
            <a:endParaRPr sz="1150" dirty="0">
              <a:latin typeface="Arial"/>
              <a:cs typeface="Arial"/>
            </a:endParaRPr>
          </a:p>
          <a:p>
            <a:pPr marL="319405" marR="95250" lvl="1" indent="-123825">
              <a:lnSpc>
                <a:spcPct val="100699"/>
              </a:lnSpc>
              <a:spcBef>
                <a:spcPts val="259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5" dirty="0">
                <a:latin typeface="Arial"/>
                <a:cs typeface="Arial"/>
              </a:rPr>
              <a:t>Αν υπάρχει </a:t>
            </a:r>
            <a:r>
              <a:rPr lang="el-GR" sz="1150" spc="5" dirty="0" err="1">
                <a:latin typeface="Arial"/>
                <a:cs typeface="Arial"/>
              </a:rPr>
              <a:t>θερμοκλινές</a:t>
            </a:r>
            <a:r>
              <a:rPr lang="el-GR" sz="1150" spc="5" dirty="0">
                <a:latin typeface="Arial"/>
                <a:cs typeface="Arial"/>
              </a:rPr>
              <a:t> ή </a:t>
            </a:r>
            <a:r>
              <a:rPr lang="el-GR" sz="1150" spc="5" dirty="0" err="1">
                <a:latin typeface="Arial"/>
                <a:cs typeface="Arial"/>
              </a:rPr>
              <a:t>αλοκλινές</a:t>
            </a:r>
            <a:r>
              <a:rPr lang="el-GR" sz="1150" spc="5" dirty="0">
                <a:latin typeface="Arial"/>
                <a:cs typeface="Arial"/>
              </a:rPr>
              <a:t> τότε υπάρχει </a:t>
            </a:r>
            <a:r>
              <a:rPr lang="el-GR" sz="1150" spc="5" dirty="0" err="1">
                <a:latin typeface="Arial"/>
                <a:cs typeface="Arial"/>
              </a:rPr>
              <a:t>πυκνοκλινές</a:t>
            </a:r>
            <a:r>
              <a:rPr sz="1150" spc="5" dirty="0">
                <a:latin typeface="Arial"/>
                <a:cs typeface="Arial"/>
              </a:rPr>
              <a:t>.</a:t>
            </a:r>
            <a:endParaRPr sz="1150" dirty="0">
              <a:latin typeface="Arial"/>
              <a:cs typeface="Arial"/>
            </a:endParaRPr>
          </a:p>
          <a:p>
            <a:pPr marL="159385" indent="-147320">
              <a:lnSpc>
                <a:spcPct val="100000"/>
              </a:lnSpc>
              <a:spcBef>
                <a:spcPts val="254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>
                <a:latin typeface="Arial"/>
                <a:cs typeface="Arial"/>
              </a:rPr>
              <a:t>Στρώμα ανάμειξης</a:t>
            </a:r>
            <a:endParaRPr sz="2025" baseline="2057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5" dirty="0">
                <a:latin typeface="Arial"/>
                <a:cs typeface="Arial"/>
              </a:rPr>
              <a:t>Πάνω από </a:t>
            </a:r>
            <a:r>
              <a:rPr lang="el-GR" sz="1150" spc="5" dirty="0" err="1">
                <a:latin typeface="Arial"/>
                <a:cs typeface="Arial"/>
              </a:rPr>
              <a:t>πυκνοκλινές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832562" y="2784982"/>
            <a:ext cx="2199634" cy="61298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35890" indent="-123825">
              <a:lnSpc>
                <a:spcPct val="100000"/>
              </a:lnSpc>
              <a:spcBef>
                <a:spcPts val="340"/>
              </a:spcBef>
              <a:buFont typeface="Trebuchet MS"/>
              <a:buChar char="–"/>
              <a:tabLst>
                <a:tab pos="136525" algn="l"/>
              </a:tabLst>
            </a:pPr>
            <a:r>
              <a:rPr lang="el-GR" sz="1150" spc="5" dirty="0" err="1">
                <a:latin typeface="Arial"/>
                <a:cs typeface="Arial"/>
              </a:rPr>
              <a:t>Ομογενοποίηση</a:t>
            </a:r>
            <a:r>
              <a:rPr lang="el-GR" sz="1150" spc="5" dirty="0">
                <a:latin typeface="Arial"/>
                <a:cs typeface="Arial"/>
              </a:rPr>
              <a:t> από τον άνεμο</a:t>
            </a:r>
            <a:endParaRPr sz="1150" dirty="0">
              <a:latin typeface="Arial"/>
              <a:cs typeface="Arial"/>
            </a:endParaRPr>
          </a:p>
          <a:p>
            <a:pPr marL="135890" marR="270510" indent="-123825">
              <a:lnSpc>
                <a:spcPct val="100000"/>
              </a:lnSpc>
              <a:spcBef>
                <a:spcPts val="250"/>
              </a:spcBef>
              <a:buFont typeface="Trebuchet MS"/>
              <a:buChar char="–"/>
              <a:tabLst>
                <a:tab pos="136525" algn="l"/>
              </a:tabLst>
            </a:pPr>
            <a:r>
              <a:rPr lang="el-GR" sz="1150" spc="5" dirty="0">
                <a:latin typeface="Arial"/>
                <a:cs typeface="Arial"/>
              </a:rPr>
              <a:t>Σχεδόν ομοιογενής στρωματοποίηση με βάθος</a:t>
            </a:r>
            <a:endParaRPr sz="1150" dirty="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6725352" y="1521186"/>
            <a:ext cx="2259965" cy="1013460"/>
            <a:chOff x="6725352" y="1521186"/>
            <a:chExt cx="2259965" cy="1013460"/>
          </a:xfrm>
        </p:grpSpPr>
        <p:sp>
          <p:nvSpPr>
            <p:cNvPr id="34" name="object 34"/>
            <p:cNvSpPr/>
            <p:nvPr/>
          </p:nvSpPr>
          <p:spPr>
            <a:xfrm>
              <a:off x="7814076" y="1553737"/>
              <a:ext cx="270510" cy="19050"/>
            </a:xfrm>
            <a:custGeom>
              <a:avLst/>
              <a:gdLst/>
              <a:ahLst/>
              <a:cxnLst/>
              <a:rect l="l" t="t" r="r" b="b"/>
              <a:pathLst>
                <a:path w="270509" h="19050">
                  <a:moveTo>
                    <a:pt x="-8609" y="9491"/>
                  </a:moveTo>
                  <a:lnTo>
                    <a:pt x="279100" y="9491"/>
                  </a:lnTo>
                </a:path>
              </a:pathLst>
            </a:custGeom>
            <a:ln w="362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063019" y="1533602"/>
              <a:ext cx="78740" cy="76200"/>
            </a:xfrm>
            <a:custGeom>
              <a:avLst/>
              <a:gdLst/>
              <a:ahLst/>
              <a:cxnLst/>
              <a:rect l="l" t="t" r="r" b="b"/>
              <a:pathLst>
                <a:path w="78740" h="76200">
                  <a:moveTo>
                    <a:pt x="5308" y="0"/>
                  </a:moveTo>
                  <a:lnTo>
                    <a:pt x="21548" y="39115"/>
                  </a:lnTo>
                  <a:lnTo>
                    <a:pt x="0" y="75583"/>
                  </a:lnTo>
                  <a:lnTo>
                    <a:pt x="78237" y="43097"/>
                  </a:lnTo>
                  <a:lnTo>
                    <a:pt x="530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734242" y="1548112"/>
              <a:ext cx="2199005" cy="977265"/>
            </a:xfrm>
            <a:custGeom>
              <a:avLst/>
              <a:gdLst/>
              <a:ahLst/>
              <a:cxnLst/>
              <a:rect l="l" t="t" r="r" b="b"/>
              <a:pathLst>
                <a:path w="2199004" h="977264">
                  <a:moveTo>
                    <a:pt x="0" y="977117"/>
                  </a:moveTo>
                  <a:lnTo>
                    <a:pt x="2198861" y="0"/>
                  </a:lnTo>
                </a:path>
              </a:pathLst>
            </a:custGeom>
            <a:ln w="172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900410" y="1521186"/>
              <a:ext cx="85090" cy="69850"/>
            </a:xfrm>
            <a:custGeom>
              <a:avLst/>
              <a:gdLst/>
              <a:ahLst/>
              <a:cxnLst/>
              <a:rect l="l" t="t" r="r" b="b"/>
              <a:pathLst>
                <a:path w="85090" h="69850">
                  <a:moveTo>
                    <a:pt x="0" y="0"/>
                  </a:moveTo>
                  <a:lnTo>
                    <a:pt x="32695" y="26927"/>
                  </a:lnTo>
                  <a:lnTo>
                    <a:pt x="30768" y="69238"/>
                  </a:lnTo>
                  <a:lnTo>
                    <a:pt x="84623" y="38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8337060" y="3288145"/>
            <a:ext cx="261620" cy="94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" spc="-5" dirty="0">
                <a:latin typeface="Times New Roman"/>
                <a:cs typeface="Times New Roman"/>
              </a:rPr>
              <a:t>Figure</a:t>
            </a:r>
            <a:r>
              <a:rPr sz="450" spc="-45" dirty="0">
                <a:latin typeface="Times New Roman"/>
                <a:cs typeface="Times New Roman"/>
              </a:rPr>
              <a:t> </a:t>
            </a:r>
            <a:r>
              <a:rPr sz="450" dirty="0">
                <a:latin typeface="Times New Roman"/>
                <a:cs typeface="Times New Roman"/>
              </a:rPr>
              <a:t>7.3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16543" y="33993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18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363104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53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881574" y="4440959"/>
            <a:ext cx="2928426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20" dirty="0">
                <a:latin typeface="Arial"/>
                <a:cs typeface="Arial"/>
              </a:rPr>
              <a:t>Κατακόρυφη σταθερότητα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22882" y="4832642"/>
            <a:ext cx="3484879" cy="2070439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Γενικά, οι ωκεανοί είναι σταθεροί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Μεγαλύτερη διαφορά πυκνότητας μεταξύ στρωμάτων = ισχυρότερη σταθερότητα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Εάν όχι, θα κινούνταν μέχρι να είναι σταθερές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Η κάθετη αστάθεια εμφανίζεται σε ορισμένες καταστάσεις στους ωκεανούς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Ουδέτερη σταθερότητα = μη 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στρωματοποιημένη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Η πυκνότητα είναι ίδια σε όλα τα επίπεδα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Γενικά, το Τ έχει μεγαλύτερα αποτελέσματα από το S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Μερικές σημαντικές εξαιρέσεις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62503" y="41666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6759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682174" y="4440959"/>
            <a:ext cx="103124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dirty="0">
                <a:latin typeface="Arial"/>
                <a:cs typeface="Arial"/>
              </a:rPr>
              <a:t>Αστάθεια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648883" y="4832642"/>
            <a:ext cx="3152140" cy="8724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>
                <a:latin typeface="Arial"/>
                <a:cs typeface="Arial"/>
              </a:rPr>
              <a:t>Αστάθεια στήλης νερού</a:t>
            </a:r>
            <a:endParaRPr sz="2025" baseline="2057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Πυκνότερο νερό στην επιφάνεια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4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5" dirty="0">
                <a:latin typeface="Arial"/>
                <a:cs typeface="Arial"/>
              </a:rPr>
              <a:t>Ξεκινάει κίνηση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5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Πυκνότερο νερό βυθίζεται</a:t>
            </a:r>
            <a:endParaRPr sz="1150" dirty="0">
              <a:latin typeface="Arial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8129058" y="6050092"/>
            <a:ext cx="304800" cy="263525"/>
            <a:chOff x="8129058" y="6050092"/>
            <a:chExt cx="304800" cy="263525"/>
          </a:xfrm>
        </p:grpSpPr>
        <p:sp>
          <p:nvSpPr>
            <p:cNvPr id="59" name="object 59"/>
            <p:cNvSpPr/>
            <p:nvPr/>
          </p:nvSpPr>
          <p:spPr>
            <a:xfrm>
              <a:off x="8131927" y="6052964"/>
              <a:ext cx="299085" cy="257810"/>
            </a:xfrm>
            <a:custGeom>
              <a:avLst/>
              <a:gdLst/>
              <a:ahLst/>
              <a:cxnLst/>
              <a:rect l="l" t="t" r="r" b="b"/>
              <a:pathLst>
                <a:path w="299084" h="257810">
                  <a:moveTo>
                    <a:pt x="209020" y="0"/>
                  </a:moveTo>
                  <a:lnTo>
                    <a:pt x="209020" y="34727"/>
                  </a:lnTo>
                  <a:lnTo>
                    <a:pt x="171726" y="34727"/>
                  </a:lnTo>
                  <a:lnTo>
                    <a:pt x="117448" y="40347"/>
                  </a:lnTo>
                  <a:lnTo>
                    <a:pt x="70308" y="55999"/>
                  </a:lnTo>
                  <a:lnTo>
                    <a:pt x="33134" y="79866"/>
                  </a:lnTo>
                  <a:lnTo>
                    <a:pt x="8754" y="110133"/>
                  </a:lnTo>
                  <a:lnTo>
                    <a:pt x="0" y="144985"/>
                  </a:lnTo>
                  <a:lnTo>
                    <a:pt x="0" y="257577"/>
                  </a:lnTo>
                  <a:lnTo>
                    <a:pt x="89460" y="257577"/>
                  </a:lnTo>
                  <a:lnTo>
                    <a:pt x="89460" y="144985"/>
                  </a:lnTo>
                  <a:lnTo>
                    <a:pt x="95925" y="131467"/>
                  </a:lnTo>
                  <a:lnTo>
                    <a:pt x="113556" y="120429"/>
                  </a:lnTo>
                  <a:lnTo>
                    <a:pt x="139705" y="112987"/>
                  </a:lnTo>
                  <a:lnTo>
                    <a:pt x="171726" y="110258"/>
                  </a:lnTo>
                  <a:lnTo>
                    <a:pt x="251875" y="110258"/>
                  </a:lnTo>
                  <a:lnTo>
                    <a:pt x="298480" y="72492"/>
                  </a:lnTo>
                  <a:lnTo>
                    <a:pt x="209020" y="0"/>
                  </a:lnTo>
                  <a:close/>
                </a:path>
                <a:path w="299084" h="257810">
                  <a:moveTo>
                    <a:pt x="251875" y="110258"/>
                  </a:moveTo>
                  <a:lnTo>
                    <a:pt x="209020" y="110258"/>
                  </a:lnTo>
                  <a:lnTo>
                    <a:pt x="209020" y="144985"/>
                  </a:lnTo>
                  <a:lnTo>
                    <a:pt x="251875" y="110258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131928" y="6052962"/>
              <a:ext cx="299085" cy="257810"/>
            </a:xfrm>
            <a:custGeom>
              <a:avLst/>
              <a:gdLst/>
              <a:ahLst/>
              <a:cxnLst/>
              <a:rect l="l" t="t" r="r" b="b"/>
              <a:pathLst>
                <a:path w="299084" h="257810">
                  <a:moveTo>
                    <a:pt x="298479" y="72490"/>
                  </a:moveTo>
                  <a:lnTo>
                    <a:pt x="209015" y="0"/>
                  </a:lnTo>
                  <a:lnTo>
                    <a:pt x="209015" y="34726"/>
                  </a:lnTo>
                  <a:lnTo>
                    <a:pt x="171723" y="34726"/>
                  </a:lnTo>
                  <a:lnTo>
                    <a:pt x="117444" y="40347"/>
                  </a:lnTo>
                  <a:lnTo>
                    <a:pt x="70304" y="56000"/>
                  </a:lnTo>
                  <a:lnTo>
                    <a:pt x="33132" y="79868"/>
                  </a:lnTo>
                  <a:lnTo>
                    <a:pt x="8754" y="110135"/>
                  </a:lnTo>
                  <a:lnTo>
                    <a:pt x="0" y="144986"/>
                  </a:lnTo>
                  <a:lnTo>
                    <a:pt x="0" y="257581"/>
                  </a:lnTo>
                  <a:lnTo>
                    <a:pt x="89463" y="257581"/>
                  </a:lnTo>
                  <a:lnTo>
                    <a:pt x="89463" y="144986"/>
                  </a:lnTo>
                  <a:lnTo>
                    <a:pt x="95927" y="131469"/>
                  </a:lnTo>
                  <a:lnTo>
                    <a:pt x="113556" y="120431"/>
                  </a:lnTo>
                  <a:lnTo>
                    <a:pt x="139703" y="112988"/>
                  </a:lnTo>
                  <a:lnTo>
                    <a:pt x="171723" y="110259"/>
                  </a:lnTo>
                  <a:lnTo>
                    <a:pt x="209015" y="110259"/>
                  </a:lnTo>
                  <a:lnTo>
                    <a:pt x="209015" y="144986"/>
                  </a:lnTo>
                  <a:lnTo>
                    <a:pt x="298479" y="7249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1" name="object 61"/>
          <p:cNvGrpSpPr/>
          <p:nvPr/>
        </p:nvGrpSpPr>
        <p:grpSpPr>
          <a:xfrm>
            <a:off x="6328345" y="5895853"/>
            <a:ext cx="252095" cy="307340"/>
            <a:chOff x="6328345" y="5895853"/>
            <a:chExt cx="252095" cy="307340"/>
          </a:xfrm>
        </p:grpSpPr>
        <p:sp>
          <p:nvSpPr>
            <p:cNvPr id="62" name="object 62"/>
            <p:cNvSpPr/>
            <p:nvPr/>
          </p:nvSpPr>
          <p:spPr>
            <a:xfrm>
              <a:off x="6331218" y="5898724"/>
              <a:ext cx="246379" cy="301625"/>
            </a:xfrm>
            <a:custGeom>
              <a:avLst/>
              <a:gdLst/>
              <a:ahLst/>
              <a:cxnLst/>
              <a:rect l="l" t="t" r="r" b="b"/>
              <a:pathLst>
                <a:path w="246379" h="301625">
                  <a:moveTo>
                    <a:pt x="106416" y="210876"/>
                  </a:moveTo>
                  <a:lnTo>
                    <a:pt x="174712" y="301548"/>
                  </a:lnTo>
                  <a:lnTo>
                    <a:pt x="246127" y="213315"/>
                  </a:lnTo>
                  <a:lnTo>
                    <a:pt x="212663" y="212733"/>
                  </a:lnTo>
                  <a:lnTo>
                    <a:pt x="212686" y="211464"/>
                  </a:lnTo>
                  <a:lnTo>
                    <a:pt x="139880" y="211464"/>
                  </a:lnTo>
                  <a:lnTo>
                    <a:pt x="106416" y="210876"/>
                  </a:lnTo>
                  <a:close/>
                </a:path>
                <a:path w="246379" h="301625">
                  <a:moveTo>
                    <a:pt x="1559" y="0"/>
                  </a:moveTo>
                  <a:lnTo>
                    <a:pt x="0" y="89442"/>
                  </a:lnTo>
                  <a:lnTo>
                    <a:pt x="108500" y="91340"/>
                  </a:lnTo>
                  <a:lnTo>
                    <a:pt x="121413" y="98029"/>
                  </a:lnTo>
                  <a:lnTo>
                    <a:pt x="131742" y="115841"/>
                  </a:lnTo>
                  <a:lnTo>
                    <a:pt x="138457" y="142109"/>
                  </a:lnTo>
                  <a:lnTo>
                    <a:pt x="140526" y="174170"/>
                  </a:lnTo>
                  <a:lnTo>
                    <a:pt x="139880" y="211464"/>
                  </a:lnTo>
                  <a:lnTo>
                    <a:pt x="212686" y="211464"/>
                  </a:lnTo>
                  <a:lnTo>
                    <a:pt x="208845" y="121080"/>
                  </a:lnTo>
                  <a:lnTo>
                    <a:pt x="194583" y="73684"/>
                  </a:lnTo>
                  <a:lnTo>
                    <a:pt x="172232" y="36115"/>
                  </a:lnTo>
                  <a:lnTo>
                    <a:pt x="110060" y="1891"/>
                  </a:lnTo>
                  <a:lnTo>
                    <a:pt x="155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331215" y="5898723"/>
              <a:ext cx="246379" cy="301625"/>
            </a:xfrm>
            <a:custGeom>
              <a:avLst/>
              <a:gdLst/>
              <a:ahLst/>
              <a:cxnLst/>
              <a:rect l="l" t="t" r="r" b="b"/>
              <a:pathLst>
                <a:path w="246379" h="301625">
                  <a:moveTo>
                    <a:pt x="174713" y="301544"/>
                  </a:moveTo>
                  <a:lnTo>
                    <a:pt x="246130" y="213315"/>
                  </a:lnTo>
                  <a:lnTo>
                    <a:pt x="212666" y="212735"/>
                  </a:lnTo>
                  <a:lnTo>
                    <a:pt x="213320" y="175442"/>
                  </a:lnTo>
                  <a:lnTo>
                    <a:pt x="208850" y="121079"/>
                  </a:lnTo>
                  <a:lnTo>
                    <a:pt x="194588" y="73683"/>
                  </a:lnTo>
                  <a:lnTo>
                    <a:pt x="172236" y="36115"/>
                  </a:lnTo>
                  <a:lnTo>
                    <a:pt x="110064" y="1894"/>
                  </a:lnTo>
                  <a:lnTo>
                    <a:pt x="1561" y="0"/>
                  </a:lnTo>
                  <a:lnTo>
                    <a:pt x="0" y="89446"/>
                  </a:lnTo>
                  <a:lnTo>
                    <a:pt x="108502" y="91340"/>
                  </a:lnTo>
                  <a:lnTo>
                    <a:pt x="121416" y="98030"/>
                  </a:lnTo>
                  <a:lnTo>
                    <a:pt x="131745" y="115842"/>
                  </a:lnTo>
                  <a:lnTo>
                    <a:pt x="138460" y="142112"/>
                  </a:lnTo>
                  <a:lnTo>
                    <a:pt x="140532" y="174174"/>
                  </a:lnTo>
                  <a:lnTo>
                    <a:pt x="139883" y="211460"/>
                  </a:lnTo>
                  <a:lnTo>
                    <a:pt x="106419" y="210881"/>
                  </a:lnTo>
                  <a:lnTo>
                    <a:pt x="174713" y="301544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6327966" y="6611773"/>
            <a:ext cx="246379" cy="260985"/>
            <a:chOff x="6327966" y="6611773"/>
            <a:chExt cx="246379" cy="260985"/>
          </a:xfrm>
        </p:grpSpPr>
        <p:sp>
          <p:nvSpPr>
            <p:cNvPr id="65" name="object 65"/>
            <p:cNvSpPr/>
            <p:nvPr/>
          </p:nvSpPr>
          <p:spPr>
            <a:xfrm>
              <a:off x="6330834" y="6614639"/>
              <a:ext cx="240665" cy="255270"/>
            </a:xfrm>
            <a:custGeom>
              <a:avLst/>
              <a:gdLst/>
              <a:ahLst/>
              <a:cxnLst/>
              <a:rect l="l" t="t" r="r" b="b"/>
              <a:pathLst>
                <a:path w="240665" h="255270">
                  <a:moveTo>
                    <a:pt x="207960" y="76345"/>
                  </a:moveTo>
                  <a:lnTo>
                    <a:pt x="137476" y="76345"/>
                  </a:lnTo>
                  <a:lnTo>
                    <a:pt x="137476" y="108174"/>
                  </a:lnTo>
                  <a:lnTo>
                    <a:pt x="134930" y="135497"/>
                  </a:lnTo>
                  <a:lnTo>
                    <a:pt x="127986" y="157811"/>
                  </a:lnTo>
                  <a:lnTo>
                    <a:pt x="117686" y="172856"/>
                  </a:lnTo>
                  <a:lnTo>
                    <a:pt x="105071" y="178373"/>
                  </a:lnTo>
                  <a:lnTo>
                    <a:pt x="0" y="178373"/>
                  </a:lnTo>
                  <a:lnTo>
                    <a:pt x="0" y="254713"/>
                  </a:lnTo>
                  <a:lnTo>
                    <a:pt x="105071" y="254713"/>
                  </a:lnTo>
                  <a:lnTo>
                    <a:pt x="145120" y="243198"/>
                  </a:lnTo>
                  <a:lnTo>
                    <a:pt x="177824" y="211793"/>
                  </a:lnTo>
                  <a:lnTo>
                    <a:pt x="199875" y="165214"/>
                  </a:lnTo>
                  <a:lnTo>
                    <a:pt x="207960" y="108174"/>
                  </a:lnTo>
                  <a:lnTo>
                    <a:pt x="207960" y="76345"/>
                  </a:lnTo>
                  <a:close/>
                </a:path>
                <a:path w="240665" h="255270">
                  <a:moveTo>
                    <a:pt x="172715" y="0"/>
                  </a:moveTo>
                  <a:lnTo>
                    <a:pt x="105071" y="76345"/>
                  </a:lnTo>
                  <a:lnTo>
                    <a:pt x="240365" y="76345"/>
                  </a:lnTo>
                  <a:lnTo>
                    <a:pt x="17271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330836" y="6614643"/>
              <a:ext cx="240665" cy="255270"/>
            </a:xfrm>
            <a:custGeom>
              <a:avLst/>
              <a:gdLst/>
              <a:ahLst/>
              <a:cxnLst/>
              <a:rect l="l" t="t" r="r" b="b"/>
              <a:pathLst>
                <a:path w="240665" h="255270">
                  <a:moveTo>
                    <a:pt x="172716" y="0"/>
                  </a:moveTo>
                  <a:lnTo>
                    <a:pt x="240361" y="76341"/>
                  </a:lnTo>
                  <a:lnTo>
                    <a:pt x="207959" y="76341"/>
                  </a:lnTo>
                  <a:lnTo>
                    <a:pt x="207959" y="108169"/>
                  </a:lnTo>
                  <a:lnTo>
                    <a:pt x="199873" y="165211"/>
                  </a:lnTo>
                  <a:lnTo>
                    <a:pt x="177822" y="211791"/>
                  </a:lnTo>
                  <a:lnTo>
                    <a:pt x="145117" y="243195"/>
                  </a:lnTo>
                  <a:lnTo>
                    <a:pt x="105070" y="254711"/>
                  </a:lnTo>
                  <a:lnTo>
                    <a:pt x="0" y="254711"/>
                  </a:lnTo>
                  <a:lnTo>
                    <a:pt x="0" y="178369"/>
                  </a:lnTo>
                  <a:lnTo>
                    <a:pt x="105070" y="178369"/>
                  </a:lnTo>
                  <a:lnTo>
                    <a:pt x="117683" y="172852"/>
                  </a:lnTo>
                  <a:lnTo>
                    <a:pt x="127982" y="157807"/>
                  </a:lnTo>
                  <a:lnTo>
                    <a:pt x="134926" y="135493"/>
                  </a:lnTo>
                  <a:lnTo>
                    <a:pt x="137472" y="108169"/>
                  </a:lnTo>
                  <a:lnTo>
                    <a:pt x="137472" y="76341"/>
                  </a:lnTo>
                  <a:lnTo>
                    <a:pt x="105070" y="76341"/>
                  </a:lnTo>
                  <a:lnTo>
                    <a:pt x="172716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7" name="object 67"/>
          <p:cNvGrpSpPr/>
          <p:nvPr/>
        </p:nvGrpSpPr>
        <p:grpSpPr>
          <a:xfrm>
            <a:off x="8189500" y="6846848"/>
            <a:ext cx="310515" cy="259079"/>
            <a:chOff x="8189500" y="6846848"/>
            <a:chExt cx="310515" cy="259079"/>
          </a:xfrm>
        </p:grpSpPr>
        <p:sp>
          <p:nvSpPr>
            <p:cNvPr id="68" name="object 68"/>
            <p:cNvSpPr/>
            <p:nvPr/>
          </p:nvSpPr>
          <p:spPr>
            <a:xfrm>
              <a:off x="8192376" y="6849719"/>
              <a:ext cx="304800" cy="253365"/>
            </a:xfrm>
            <a:custGeom>
              <a:avLst/>
              <a:gdLst/>
              <a:ahLst/>
              <a:cxnLst/>
              <a:rect l="l" t="t" r="r" b="b"/>
              <a:pathLst>
                <a:path w="304800" h="253365">
                  <a:moveTo>
                    <a:pt x="257775" y="218547"/>
                  </a:moveTo>
                  <a:lnTo>
                    <a:pt x="216668" y="218547"/>
                  </a:lnTo>
                  <a:lnTo>
                    <a:pt x="217879" y="253251"/>
                  </a:lnTo>
                  <a:lnTo>
                    <a:pt x="257775" y="218547"/>
                  </a:lnTo>
                  <a:close/>
                </a:path>
                <a:path w="304800" h="253365">
                  <a:moveTo>
                    <a:pt x="89402" y="0"/>
                  </a:moveTo>
                  <a:lnTo>
                    <a:pt x="0" y="3119"/>
                  </a:lnTo>
                  <a:lnTo>
                    <a:pt x="3929" y="115649"/>
                  </a:lnTo>
                  <a:lnTo>
                    <a:pt x="13894" y="150173"/>
                  </a:lnTo>
                  <a:lnTo>
                    <a:pt x="39313" y="179571"/>
                  </a:lnTo>
                  <a:lnTo>
                    <a:pt x="77295" y="202127"/>
                  </a:lnTo>
                  <a:lnTo>
                    <a:pt x="124952" y="216125"/>
                  </a:lnTo>
                  <a:lnTo>
                    <a:pt x="179392" y="219848"/>
                  </a:lnTo>
                  <a:lnTo>
                    <a:pt x="216668" y="218547"/>
                  </a:lnTo>
                  <a:lnTo>
                    <a:pt x="257775" y="218547"/>
                  </a:lnTo>
                  <a:lnTo>
                    <a:pt x="304755" y="177681"/>
                  </a:lnTo>
                  <a:lnTo>
                    <a:pt x="260569" y="144361"/>
                  </a:lnTo>
                  <a:lnTo>
                    <a:pt x="176755" y="144361"/>
                  </a:lnTo>
                  <a:lnTo>
                    <a:pt x="144660" y="142751"/>
                  </a:lnTo>
                  <a:lnTo>
                    <a:pt x="118268" y="136226"/>
                  </a:lnTo>
                  <a:lnTo>
                    <a:pt x="100263" y="125810"/>
                  </a:lnTo>
                  <a:lnTo>
                    <a:pt x="93331" y="112527"/>
                  </a:lnTo>
                  <a:lnTo>
                    <a:pt x="89402" y="0"/>
                  </a:lnTo>
                  <a:close/>
                </a:path>
                <a:path w="304800" h="253365">
                  <a:moveTo>
                    <a:pt x="212821" y="108354"/>
                  </a:moveTo>
                  <a:lnTo>
                    <a:pt x="214031" y="143059"/>
                  </a:lnTo>
                  <a:lnTo>
                    <a:pt x="176755" y="144361"/>
                  </a:lnTo>
                  <a:lnTo>
                    <a:pt x="260569" y="144361"/>
                  </a:lnTo>
                  <a:lnTo>
                    <a:pt x="212821" y="108354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192370" y="6849718"/>
              <a:ext cx="304800" cy="253365"/>
            </a:xfrm>
            <a:custGeom>
              <a:avLst/>
              <a:gdLst/>
              <a:ahLst/>
              <a:cxnLst/>
              <a:rect l="l" t="t" r="r" b="b"/>
              <a:pathLst>
                <a:path w="304800" h="253365">
                  <a:moveTo>
                    <a:pt x="304758" y="177681"/>
                  </a:moveTo>
                  <a:lnTo>
                    <a:pt x="217884" y="253253"/>
                  </a:lnTo>
                  <a:lnTo>
                    <a:pt x="216672" y="218549"/>
                  </a:lnTo>
                  <a:lnTo>
                    <a:pt x="179397" y="219847"/>
                  </a:lnTo>
                  <a:lnTo>
                    <a:pt x="124957" y="216124"/>
                  </a:lnTo>
                  <a:lnTo>
                    <a:pt x="77300" y="202128"/>
                  </a:lnTo>
                  <a:lnTo>
                    <a:pt x="39317" y="179572"/>
                  </a:lnTo>
                  <a:lnTo>
                    <a:pt x="13897" y="150174"/>
                  </a:lnTo>
                  <a:lnTo>
                    <a:pt x="0" y="3122"/>
                  </a:lnTo>
                  <a:lnTo>
                    <a:pt x="89411" y="0"/>
                  </a:lnTo>
                  <a:lnTo>
                    <a:pt x="93337" y="112526"/>
                  </a:lnTo>
                  <a:lnTo>
                    <a:pt x="100271" y="125809"/>
                  </a:lnTo>
                  <a:lnTo>
                    <a:pt x="118275" y="136224"/>
                  </a:lnTo>
                  <a:lnTo>
                    <a:pt x="144667" y="142750"/>
                  </a:lnTo>
                  <a:lnTo>
                    <a:pt x="176762" y="144360"/>
                  </a:lnTo>
                  <a:lnTo>
                    <a:pt x="214032" y="143057"/>
                  </a:lnTo>
                  <a:lnTo>
                    <a:pt x="212821" y="108353"/>
                  </a:lnTo>
                  <a:lnTo>
                    <a:pt x="304758" y="177681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5716543" y="70569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20</a:t>
            </a:r>
            <a:endParaRPr sz="550">
              <a:latin typeface="Times New Roman"/>
              <a:cs typeface="Times New Roman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5361648" y="4165205"/>
            <a:ext cx="4135754" cy="3100070"/>
            <a:chOff x="5361648" y="4165205"/>
            <a:chExt cx="4135754" cy="3100070"/>
          </a:xfrm>
        </p:grpSpPr>
        <p:sp>
          <p:nvSpPr>
            <p:cNvPr id="72" name="object 72"/>
            <p:cNvSpPr/>
            <p:nvPr/>
          </p:nvSpPr>
          <p:spPr>
            <a:xfrm>
              <a:off x="8603326" y="6738891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9"/>
                  </a:lnTo>
                  <a:lnTo>
                    <a:pt x="724669" y="413279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603324" y="673889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9327996" y="6738891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9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9327997" y="6738890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598303" y="6422476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69" y="413278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598302" y="6422474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9322973" y="6422476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9322975" y="6422474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598303" y="6111079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69" y="413278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598302" y="611108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322973" y="6111079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322975" y="6111080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598303" y="5800404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69" y="413278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8598302" y="5800403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9322973" y="5800404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9322975" y="5800403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8598303" y="5800404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4">
                  <a:moveTo>
                    <a:pt x="827989" y="0"/>
                  </a:moveTo>
                  <a:lnTo>
                    <a:pt x="0" y="103319"/>
                  </a:lnTo>
                  <a:lnTo>
                    <a:pt x="724669" y="10331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598302" y="5800403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5">
                  <a:moveTo>
                    <a:pt x="0" y="103319"/>
                  </a:moveTo>
                  <a:lnTo>
                    <a:pt x="724672" y="103319"/>
                  </a:lnTo>
                  <a:lnTo>
                    <a:pt x="827992" y="0"/>
                  </a:lnTo>
                </a:path>
                <a:path w="828040" h="413385">
                  <a:moveTo>
                    <a:pt x="724672" y="103319"/>
                  </a:moveTo>
                  <a:lnTo>
                    <a:pt x="724672" y="413278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5422656" y="5695647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5">
                  <a:moveTo>
                    <a:pt x="827990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0" y="413278"/>
                  </a:lnTo>
                  <a:lnTo>
                    <a:pt x="827990" y="309959"/>
                  </a:lnTo>
                  <a:lnTo>
                    <a:pt x="827990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5422656" y="5695649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5">
                  <a:moveTo>
                    <a:pt x="724672" y="413278"/>
                  </a:move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422656" y="5695647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5422656" y="5695649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309959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5428396" y="6011345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5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5" y="413278"/>
                  </a:lnTo>
                  <a:lnTo>
                    <a:pt x="827995" y="30995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428396" y="6011348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5">
                  <a:moveTo>
                    <a:pt x="724672" y="413278"/>
                  </a:move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5428396" y="6011345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428396" y="6011348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5">
                  <a:moveTo>
                    <a:pt x="103319" y="309959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428396" y="6321304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5" y="413278"/>
                  </a:lnTo>
                  <a:lnTo>
                    <a:pt x="827995" y="30995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428396" y="6321307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724672" y="413278"/>
                  </a:move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428396" y="6321304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428396" y="6321307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309959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428396" y="6631264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81"/>
                  </a:lnTo>
                  <a:lnTo>
                    <a:pt x="724675" y="413281"/>
                  </a:lnTo>
                  <a:lnTo>
                    <a:pt x="827995" y="309962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428396" y="6631266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724672" y="413278"/>
                  </a:move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428396" y="6631264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81"/>
                  </a:lnTo>
                  <a:lnTo>
                    <a:pt x="103319" y="309962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428396" y="6631266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309959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426243" y="6939073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39" h="103504">
                  <a:moveTo>
                    <a:pt x="827994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827994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426243" y="6629113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39" h="413384">
                  <a:moveTo>
                    <a:pt x="827992" y="309959"/>
                  </a:moveTo>
                  <a:lnTo>
                    <a:pt x="103319" y="309959"/>
                  </a:lnTo>
                  <a:lnTo>
                    <a:pt x="0" y="413278"/>
                  </a:lnTo>
                </a:path>
                <a:path w="828039" h="413384">
                  <a:moveTo>
                    <a:pt x="103319" y="309959"/>
                  </a:moveTo>
                  <a:lnTo>
                    <a:pt x="103319" y="0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7307522" y="6434671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5" y="413278"/>
                  </a:lnTo>
                  <a:lnTo>
                    <a:pt x="827995" y="30995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7307523" y="6434671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8032198" y="6434671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A3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8032196" y="6434671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7113083" y="6433955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69" y="413278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7113081" y="6433954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7837753" y="6433955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009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7837754" y="6433954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969582" y="6438257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827989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69" y="413278"/>
                  </a:lnTo>
                  <a:lnTo>
                    <a:pt x="827989" y="309959"/>
                  </a:lnTo>
                  <a:lnTo>
                    <a:pt x="82798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969581" y="6438259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7694252" y="6438257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close/>
                </a:path>
              </a:pathLst>
            </a:custGeom>
            <a:solidFill>
              <a:srgbClr val="BDE6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7694254" y="6438259"/>
              <a:ext cx="103505" cy="413384"/>
            </a:xfrm>
            <a:custGeom>
              <a:avLst/>
              <a:gdLst/>
              <a:ahLst/>
              <a:cxnLst/>
              <a:rect l="l" t="t" r="r" b="b"/>
              <a:pathLst>
                <a:path w="103504" h="413384">
                  <a:moveTo>
                    <a:pt x="0" y="103319"/>
                  </a:moveTo>
                  <a:lnTo>
                    <a:pt x="0" y="413278"/>
                  </a:lnTo>
                  <a:lnTo>
                    <a:pt x="103319" y="309959"/>
                  </a:lnTo>
                  <a:lnTo>
                    <a:pt x="103319" y="0"/>
                  </a:lnTo>
                  <a:lnTo>
                    <a:pt x="0" y="103319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843300" y="6437540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827995" y="0"/>
                  </a:moveTo>
                  <a:lnTo>
                    <a:pt x="103319" y="0"/>
                  </a:lnTo>
                  <a:lnTo>
                    <a:pt x="0" y="103319"/>
                  </a:lnTo>
                  <a:lnTo>
                    <a:pt x="0" y="413278"/>
                  </a:lnTo>
                  <a:lnTo>
                    <a:pt x="724675" y="413278"/>
                  </a:lnTo>
                  <a:lnTo>
                    <a:pt x="827995" y="30995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843302" y="6437541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103319" y="0"/>
                  </a:moveTo>
                  <a:lnTo>
                    <a:pt x="0" y="103319"/>
                  </a:lnTo>
                  <a:lnTo>
                    <a:pt x="0" y="413278"/>
                  </a:lnTo>
                  <a:lnTo>
                    <a:pt x="724672" y="413278"/>
                  </a:lnTo>
                  <a:lnTo>
                    <a:pt x="827992" y="309959"/>
                  </a:lnTo>
                  <a:lnTo>
                    <a:pt x="827992" y="0"/>
                  </a:lnTo>
                  <a:lnTo>
                    <a:pt x="103319" y="0"/>
                  </a:lnTo>
                  <a:close/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837560" y="6437540"/>
              <a:ext cx="828040" cy="103505"/>
            </a:xfrm>
            <a:custGeom>
              <a:avLst/>
              <a:gdLst/>
              <a:ahLst/>
              <a:cxnLst/>
              <a:rect l="l" t="t" r="r" b="b"/>
              <a:pathLst>
                <a:path w="828040" h="103504">
                  <a:moveTo>
                    <a:pt x="827995" y="0"/>
                  </a:moveTo>
                  <a:lnTo>
                    <a:pt x="0" y="103319"/>
                  </a:lnTo>
                  <a:lnTo>
                    <a:pt x="724675" y="103319"/>
                  </a:lnTo>
                  <a:lnTo>
                    <a:pt x="827995" y="0"/>
                  </a:lnTo>
                  <a:close/>
                </a:path>
              </a:pathLst>
            </a:custGeom>
            <a:solidFill>
              <a:srgbClr val="73F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837562" y="6437541"/>
              <a:ext cx="828040" cy="413384"/>
            </a:xfrm>
            <a:custGeom>
              <a:avLst/>
              <a:gdLst/>
              <a:ahLst/>
              <a:cxnLst/>
              <a:rect l="l" t="t" r="r" b="b"/>
              <a:pathLst>
                <a:path w="828040" h="413384">
                  <a:moveTo>
                    <a:pt x="0" y="103319"/>
                  </a:moveTo>
                  <a:lnTo>
                    <a:pt x="724672" y="103319"/>
                  </a:lnTo>
                  <a:lnTo>
                    <a:pt x="827992" y="0"/>
                  </a:lnTo>
                </a:path>
                <a:path w="828040" h="413384">
                  <a:moveTo>
                    <a:pt x="724672" y="103319"/>
                  </a:moveTo>
                  <a:lnTo>
                    <a:pt x="724672" y="413278"/>
                  </a:lnTo>
                </a:path>
              </a:pathLst>
            </a:custGeom>
            <a:ln w="57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363103" y="4166661"/>
              <a:ext cx="4133215" cy="3096895"/>
            </a:xfrm>
            <a:custGeom>
              <a:avLst/>
              <a:gdLst/>
              <a:ahLst/>
              <a:cxnLst/>
              <a:rect l="l" t="t" r="r" b="b"/>
              <a:pathLst>
                <a:path w="4133215" h="3096895">
                  <a:moveTo>
                    <a:pt x="0" y="3096680"/>
                  </a:moveTo>
                  <a:lnTo>
                    <a:pt x="4132788" y="3096680"/>
                  </a:lnTo>
                  <a:lnTo>
                    <a:pt x="4132788" y="0"/>
                  </a:lnTo>
                  <a:lnTo>
                    <a:pt x="0" y="0"/>
                  </a:lnTo>
                  <a:lnTo>
                    <a:pt x="0" y="30966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6" name="object 164">
            <a:extLst>
              <a:ext uri="{FF2B5EF4-FFF2-40B4-BE49-F238E27FC236}">
                <a16:creationId xmlns:a16="http://schemas.microsoft.com/office/drawing/2014/main" id="{DBA4CBF5-7CB5-41DD-9672-6A2062AC969F}"/>
              </a:ext>
            </a:extLst>
          </p:cNvPr>
          <p:cNvSpPr txBox="1"/>
          <p:nvPr/>
        </p:nvSpPr>
        <p:spPr>
          <a:xfrm>
            <a:off x="894136" y="751856"/>
            <a:ext cx="3342369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5" dirty="0">
                <a:latin typeface="Arial"/>
                <a:cs typeface="Arial"/>
              </a:rPr>
              <a:t>Παράδειγμα: σταθερότητα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28" name="object 164">
            <a:extLst>
              <a:ext uri="{FF2B5EF4-FFF2-40B4-BE49-F238E27FC236}">
                <a16:creationId xmlns:a16="http://schemas.microsoft.com/office/drawing/2014/main" id="{FBF48BA9-DD46-4DB0-AA73-DA3538CF635F}"/>
              </a:ext>
            </a:extLst>
          </p:cNvPr>
          <p:cNvSpPr txBox="1"/>
          <p:nvPr/>
        </p:nvSpPr>
        <p:spPr>
          <a:xfrm>
            <a:off x="5690015" y="792371"/>
            <a:ext cx="3342369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5" dirty="0">
                <a:latin typeface="Arial"/>
                <a:cs typeface="Arial"/>
              </a:rPr>
              <a:t>Παράδειγμα: σταθερότητα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753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81574" y="783359"/>
            <a:ext cx="3080826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5" dirty="0">
                <a:latin typeface="Arial"/>
                <a:cs typeface="Arial"/>
              </a:rPr>
              <a:t>Παράδειγμα: σταθερότητα</a:t>
            </a:r>
            <a:endParaRPr lang="el-GR" sz="19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8282" y="1175042"/>
            <a:ext cx="3716654" cy="2526974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>
                <a:latin typeface="Arial"/>
                <a:cs typeface="Arial"/>
              </a:rPr>
              <a:t>Θερμική – Πόλοι τον χειμώνα</a:t>
            </a:r>
            <a:endParaRPr sz="2025" baseline="2057" dirty="0">
              <a:latin typeface="Arial"/>
              <a:cs typeface="Arial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Ισχυρή ψύξη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Πυκνό νερό στην επιφάνεια Βυθίζεται κάτω από θερμότερο νερό κάτω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Κύριος παράγοντας στα παγκόσμια ωκεάνια ρεύματα που βασίζονται στην πυκνότητα</a:t>
            </a:r>
            <a:r>
              <a:rPr kumimoji="0" lang="el-GR" altLang="el-G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159385" indent="-147320">
              <a:lnSpc>
                <a:spcPct val="100000"/>
              </a:lnSpc>
              <a:spcBef>
                <a:spcPts val="23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spc="-7" baseline="2057" dirty="0" err="1">
                <a:latin typeface="Arial"/>
                <a:cs typeface="Arial"/>
              </a:rPr>
              <a:t>Αλατότητα</a:t>
            </a:r>
            <a:r>
              <a:rPr lang="el-GR" sz="2025" spc="-7" baseline="2057" dirty="0">
                <a:latin typeface="Arial"/>
                <a:cs typeface="Arial"/>
              </a:rPr>
              <a:t> – Πόλοι τον χειμώνα</a:t>
            </a:r>
            <a:endParaRPr sz="2025" baseline="2057" dirty="0">
              <a:latin typeface="Arial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Κατάψυξη θαλάσσιου πάγου &amp; «αποκλεισμός άλμης» Ο θαλάσσιος πάγος είναι σχεδόν καθαρό γλυκό νερό. Το αλάτι παραμένει στο θαλασσινό νερό, αυξάνοντας την 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αλατότητα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και την πυκνότητα. Βυθίζεται κάτω από λιγότερο αλατούχο νερό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80010">
              <a:lnSpc>
                <a:spcPct val="100000"/>
              </a:lnSpc>
              <a:spcBef>
                <a:spcPts val="905"/>
              </a:spcBef>
            </a:pPr>
            <a:r>
              <a:rPr sz="550" spc="-5" dirty="0">
                <a:latin typeface="Times New Roman"/>
                <a:cs typeface="Times New Roman"/>
              </a:rPr>
              <a:t>21</a:t>
            </a:r>
            <a:endParaRPr sz="55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2503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759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682174" y="783359"/>
            <a:ext cx="3292838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5" dirty="0">
                <a:latin typeface="Arial"/>
                <a:cs typeface="Arial"/>
              </a:rPr>
              <a:t>Παράδειγμα: αστάθεια</a:t>
            </a:r>
            <a:endParaRPr lang="el-GR" sz="19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48883" y="1175042"/>
            <a:ext cx="3326129" cy="1647246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spc="-7" baseline="2057" dirty="0" err="1">
                <a:latin typeface="Arial"/>
                <a:cs typeface="Arial"/>
              </a:rPr>
              <a:t>Αλατότητα</a:t>
            </a:r>
            <a:r>
              <a:rPr lang="el-GR" sz="2025" spc="-7" baseline="2057" dirty="0">
                <a:latin typeface="Arial"/>
                <a:cs typeface="Arial"/>
              </a:rPr>
              <a:t> - Μεσόγειο</a:t>
            </a:r>
            <a:endParaRPr sz="2025" baseline="2057" dirty="0">
              <a:latin typeface="Arial"/>
              <a:cs typeface="Arial"/>
            </a:endParaRPr>
          </a:p>
          <a:p>
            <a:pPr marL="319405" marR="5080" lvl="1" indent="-123825">
              <a:spcBef>
                <a:spcPts val="250"/>
              </a:spcBef>
              <a:buFont typeface="Trebuchet MS"/>
              <a:buChar char="–"/>
              <a:tabLst>
                <a:tab pos="320040" algn="l"/>
              </a:tabLst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Εξάτμιση σε κλιματολογικές συνθήκες ερήμου/καύσωνας </a:t>
            </a:r>
          </a:p>
          <a:p>
            <a:pPr marL="319405" marR="5080" lvl="1" indent="-123825">
              <a:spcBef>
                <a:spcPts val="250"/>
              </a:spcBef>
              <a:buFont typeface="Trebuchet MS"/>
              <a:buChar char="–"/>
              <a:tabLst>
                <a:tab pos="320040" algn="l"/>
              </a:tabLst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Δημιουργεί επιφανειακό στρώμα υψηλής 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αλατότητας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άρα πυκνότερο από το νερό χαμηλότερης 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αλατότητας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 κάτω και έτσι βυθίζεται.</a:t>
            </a:r>
            <a:r>
              <a:rPr kumimoji="0" lang="el-GR" altLang="el-G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19405" marR="5080" lvl="1" indent="-123825">
              <a:lnSpc>
                <a:spcPct val="100000"/>
              </a:lnSpc>
              <a:spcBef>
                <a:spcPts val="250"/>
              </a:spcBef>
              <a:buFont typeface="Trebuchet MS"/>
              <a:buChar char="–"/>
              <a:tabLst>
                <a:tab pos="320040" algn="l"/>
              </a:tabLst>
            </a:pPr>
            <a:endParaRPr sz="115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16543" y="33993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22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363104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53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81573" y="4440959"/>
            <a:ext cx="3349625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5" dirty="0">
                <a:latin typeface="Arial"/>
                <a:cs typeface="Arial"/>
              </a:rPr>
              <a:t>Διεργασίες σταθεροποίησης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8282" y="4858096"/>
            <a:ext cx="3349625" cy="954749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59385" marR="5080" indent="-147320">
              <a:lnSpc>
                <a:spcPts val="1510"/>
              </a:lnSpc>
              <a:spcBef>
                <a:spcPts val="24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1150" spc="10" dirty="0">
                <a:latin typeface="Arial"/>
                <a:cs typeface="Arial"/>
              </a:rPr>
              <a:t>Οτιδήποτε αλλάζει την πυκνότητα</a:t>
            </a:r>
            <a:endParaRPr sz="1150" dirty="0">
              <a:latin typeface="Arial"/>
              <a:cs typeface="Arial"/>
            </a:endParaRPr>
          </a:p>
          <a:p>
            <a:pPr marL="499745" lvl="2" indent="-97790">
              <a:lnSpc>
                <a:spcPct val="100000"/>
              </a:lnSpc>
              <a:spcBef>
                <a:spcPts val="254"/>
              </a:spcBef>
              <a:buFont typeface="Trebuchet MS"/>
              <a:buChar char="•"/>
              <a:tabLst>
                <a:tab pos="500380" algn="l"/>
              </a:tabLst>
            </a:pPr>
            <a:r>
              <a:rPr lang="el-GR" sz="1500" spc="-15" baseline="2777" dirty="0">
                <a:latin typeface="Arial"/>
                <a:cs typeface="Arial"/>
              </a:rPr>
              <a:t>Θέρμανση και ψύξη</a:t>
            </a:r>
            <a:endParaRPr sz="1500" baseline="2777" dirty="0">
              <a:latin typeface="Arial"/>
              <a:cs typeface="Arial"/>
            </a:endParaRPr>
          </a:p>
          <a:p>
            <a:pPr marL="499745" lvl="2" indent="-97790">
              <a:lnSpc>
                <a:spcPct val="100000"/>
              </a:lnSpc>
              <a:spcBef>
                <a:spcPts val="200"/>
              </a:spcBef>
              <a:buFont typeface="Trebuchet MS"/>
              <a:buChar char="•"/>
              <a:tabLst>
                <a:tab pos="500380" algn="l"/>
              </a:tabLst>
            </a:pPr>
            <a:r>
              <a:rPr lang="el-GR" sz="1500" spc="-7" baseline="2777" dirty="0">
                <a:latin typeface="Arial"/>
                <a:cs typeface="Arial"/>
              </a:rPr>
              <a:t>Εκροή φρέσκου νερού</a:t>
            </a:r>
          </a:p>
          <a:p>
            <a:pPr marL="499745" lvl="2" indent="-97790">
              <a:lnSpc>
                <a:spcPct val="100000"/>
              </a:lnSpc>
              <a:spcBef>
                <a:spcPts val="200"/>
              </a:spcBef>
              <a:buFont typeface="Trebuchet MS"/>
              <a:buChar char="•"/>
              <a:tabLst>
                <a:tab pos="500380" algn="l"/>
              </a:tabLst>
            </a:pPr>
            <a:r>
              <a:rPr lang="el-GR" sz="1500" spc="-7" baseline="2777" dirty="0">
                <a:latin typeface="Arial"/>
                <a:cs typeface="Arial"/>
              </a:rPr>
              <a:t>Εξάτμιση και βροχόπτωση</a:t>
            </a:r>
            <a:endParaRPr sz="1500" baseline="2777" dirty="0">
              <a:latin typeface="Arial"/>
              <a:cs typeface="Arial"/>
            </a:endParaRPr>
          </a:p>
          <a:p>
            <a:pPr marL="499745" lvl="2" indent="-97790">
              <a:lnSpc>
                <a:spcPct val="100000"/>
              </a:lnSpc>
              <a:spcBef>
                <a:spcPts val="200"/>
              </a:spcBef>
              <a:buFont typeface="Trebuchet MS"/>
              <a:buChar char="•"/>
              <a:tabLst>
                <a:tab pos="500380" algn="l"/>
              </a:tabLst>
            </a:pPr>
            <a:r>
              <a:rPr lang="el-GR" sz="1500" spc="-7" baseline="2777" dirty="0">
                <a:latin typeface="Arial"/>
                <a:cs typeface="Arial"/>
              </a:rPr>
              <a:t>Ψύξη και λιώσιμο θαλάσσιων πάγων</a:t>
            </a:r>
            <a:endParaRPr sz="1500" baseline="2777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15943" y="70569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23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62503" y="41666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6759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682173" y="4440959"/>
            <a:ext cx="3349625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5" dirty="0">
                <a:latin typeface="Arial"/>
                <a:cs typeface="Arial"/>
              </a:rPr>
              <a:t>Διεργασίες σταθεροποίησης</a:t>
            </a:r>
            <a:endParaRPr lang="el-GR" sz="190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48883" y="4858096"/>
            <a:ext cx="3349625" cy="100604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319405" lvl="1" indent="-123825">
              <a:lnSpc>
                <a:spcPct val="100000"/>
              </a:lnSpc>
              <a:spcBef>
                <a:spcPts val="19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Θέρμανση επιφανειακού νερού από τον Ήλιο</a:t>
            </a:r>
            <a:r>
              <a:rPr sz="1150" spc="-10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(T)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5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Απορροή καθαρού νερού (ποταμοί)</a:t>
            </a:r>
            <a:r>
              <a:rPr sz="1150" spc="-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(S)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4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5" dirty="0">
                <a:latin typeface="Arial"/>
                <a:cs typeface="Arial"/>
              </a:rPr>
              <a:t>Βροχή</a:t>
            </a:r>
            <a:r>
              <a:rPr sz="1150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(S)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4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Λιώσιμο πάγων</a:t>
            </a:r>
            <a:r>
              <a:rPr sz="1150" spc="-1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(S)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16543" y="70569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24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363104" y="41666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8753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81574" y="783359"/>
            <a:ext cx="3629162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Διεργασίες αποσταθεροποίησης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8282" y="1200496"/>
            <a:ext cx="3349625" cy="145745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59385" marR="5080" indent="-147320">
              <a:lnSpc>
                <a:spcPts val="1510"/>
              </a:lnSpc>
              <a:spcBef>
                <a:spcPts val="24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>
                <a:latin typeface="Arial"/>
                <a:cs typeface="Arial"/>
              </a:rPr>
              <a:t>Ποιες φυσικές διεργασίες επιτρέπουν αποσταθεροποίηση στην στήλη ύδατος;</a:t>
            </a:r>
          </a:p>
          <a:p>
            <a:pPr marL="12065" marR="5080">
              <a:lnSpc>
                <a:spcPts val="1510"/>
              </a:lnSpc>
              <a:spcBef>
                <a:spcPts val="245"/>
              </a:spcBef>
              <a:tabLst>
                <a:tab pos="160020" algn="l"/>
              </a:tabLst>
            </a:pPr>
            <a:endParaRPr sz="13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19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Επιφανειακή ψύξη</a:t>
            </a:r>
            <a:r>
              <a:rPr sz="1150" spc="-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(T)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5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Δημιουργία θαλάσσιου πάγου</a:t>
            </a:r>
            <a:r>
              <a:rPr sz="1150" spc="10" dirty="0">
                <a:latin typeface="Arial"/>
                <a:cs typeface="Arial"/>
              </a:rPr>
              <a:t> (T </a:t>
            </a:r>
            <a:r>
              <a:rPr sz="1150" spc="15" dirty="0">
                <a:latin typeface="Arial"/>
                <a:cs typeface="Arial"/>
              </a:rPr>
              <a:t>&amp;</a:t>
            </a:r>
            <a:r>
              <a:rPr sz="1150" spc="-4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S)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4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Επιφανειακή εξάτμιση</a:t>
            </a:r>
            <a:r>
              <a:rPr sz="1150" spc="-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(S)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4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Θέρμανση πυθμένα</a:t>
            </a:r>
            <a:r>
              <a:rPr sz="1150" spc="-5" dirty="0">
                <a:latin typeface="Arial"/>
                <a:cs typeface="Arial"/>
              </a:rPr>
              <a:t> </a:t>
            </a:r>
            <a:r>
              <a:rPr sz="1150" spc="10" dirty="0">
                <a:latin typeface="Arial"/>
                <a:cs typeface="Arial"/>
              </a:rPr>
              <a:t>(T)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15943" y="33993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25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2503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75933" y="11318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682174" y="783359"/>
            <a:ext cx="3527944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10" dirty="0">
                <a:latin typeface="Arial"/>
                <a:cs typeface="Arial"/>
              </a:rPr>
              <a:t>Δυνάμεις αποσταθεροποίησης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48883" y="1200496"/>
            <a:ext cx="3253104" cy="213712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59385" marR="138430" indent="-147320">
              <a:lnSpc>
                <a:spcPts val="1510"/>
              </a:lnSpc>
              <a:spcBef>
                <a:spcPts val="24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>
                <a:latin typeface="Arial"/>
                <a:cs typeface="Arial"/>
              </a:rPr>
              <a:t>Ποιες φυσικές διεργασίες διασπούν την στρωματοποίηση;</a:t>
            </a:r>
            <a:endParaRPr sz="1350" dirty="0">
              <a:latin typeface="Arial"/>
              <a:cs typeface="Arial"/>
            </a:endParaRPr>
          </a:p>
          <a:p>
            <a:pPr marL="319405" marR="601980" lvl="1" indent="-123825">
              <a:lnSpc>
                <a:spcPct val="100000"/>
              </a:lnSpc>
              <a:spcBef>
                <a:spcPts val="19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Δυνάμεις που κινούν τα θαλάσσια ύδατα αντί να τα ανακατεύουν, ή το φρέσκο νερό όταν εκρέει στην θάλασσα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7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Ανάμιξη λόγω ανέμου</a:t>
            </a:r>
            <a:endParaRPr sz="1150" dirty="0">
              <a:latin typeface="Arial"/>
              <a:cs typeface="Arial"/>
            </a:endParaRPr>
          </a:p>
          <a:p>
            <a:pPr marL="319405" marR="5080" lvl="1" indent="-123825">
              <a:lnSpc>
                <a:spcPct val="100000"/>
              </a:lnSpc>
              <a:spcBef>
                <a:spcPts val="24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Γρήγορα</a:t>
            </a:r>
            <a:r>
              <a:rPr sz="1150" spc="10" dirty="0">
                <a:latin typeface="Arial"/>
                <a:cs typeface="Arial"/>
              </a:rPr>
              <a:t> </a:t>
            </a:r>
            <a:r>
              <a:rPr lang="el-GR" sz="1150" spc="10" dirty="0">
                <a:latin typeface="Arial"/>
                <a:cs typeface="Arial"/>
              </a:rPr>
              <a:t>ρεύματα </a:t>
            </a:r>
            <a:r>
              <a:rPr sz="1150" spc="10" dirty="0">
                <a:latin typeface="Arial"/>
                <a:cs typeface="Arial"/>
              </a:rPr>
              <a:t>(</a:t>
            </a:r>
            <a:r>
              <a:rPr lang="el-GR" sz="1150" spc="10" dirty="0">
                <a:latin typeface="Arial"/>
                <a:cs typeface="Arial"/>
              </a:rPr>
              <a:t>ειδικά πάνω ή κοντά σε υποθαλάσσια εμπόδια</a:t>
            </a:r>
            <a:r>
              <a:rPr sz="1150" spc="5" dirty="0">
                <a:latin typeface="Arial"/>
                <a:cs typeface="Arial"/>
              </a:rPr>
              <a:t>)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7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Διεργασίες μεταγωγής θερμότητας</a:t>
            </a:r>
            <a:r>
              <a:rPr sz="1150" dirty="0">
                <a:latin typeface="Arial"/>
                <a:cs typeface="Arial"/>
              </a:rPr>
              <a:t> </a:t>
            </a:r>
            <a:r>
              <a:rPr lang="el-GR" sz="1150" dirty="0">
                <a:latin typeface="Arial"/>
                <a:cs typeface="Arial"/>
              </a:rPr>
              <a:t>(</a:t>
            </a:r>
            <a:r>
              <a:rPr sz="1150" spc="10" dirty="0">
                <a:latin typeface="Arial"/>
                <a:cs typeface="Arial"/>
              </a:rPr>
              <a:t>convection</a:t>
            </a:r>
            <a:r>
              <a:rPr lang="el-GR" sz="1150" spc="10">
                <a:latin typeface="Arial"/>
                <a:cs typeface="Arial"/>
              </a:rPr>
              <a:t>)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16543" y="33993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26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363104" y="5090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753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881574" y="4440959"/>
            <a:ext cx="3269117" cy="6097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l-GR" sz="1900" spc="-5" dirty="0">
                <a:latin typeface="Arial"/>
                <a:cs typeface="Arial"/>
              </a:rPr>
              <a:t>Πραγματικές περιπτώσεις</a:t>
            </a:r>
            <a:endParaRPr lang="el-GR" sz="1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19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48282" y="4832642"/>
            <a:ext cx="2989580" cy="1837811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spc="-22" baseline="2057" dirty="0">
                <a:latin typeface="Arial"/>
                <a:cs typeface="Arial"/>
              </a:rPr>
              <a:t>Κατακόρυφες αλλαγές σε </a:t>
            </a:r>
            <a:r>
              <a:rPr sz="2025" baseline="2057" dirty="0">
                <a:latin typeface="Arial"/>
                <a:cs typeface="Arial"/>
              </a:rPr>
              <a:t>T &amp;</a:t>
            </a:r>
            <a:r>
              <a:rPr sz="2025" spc="-37" baseline="2057" dirty="0">
                <a:latin typeface="Arial"/>
                <a:cs typeface="Arial"/>
              </a:rPr>
              <a:t> </a:t>
            </a:r>
            <a:r>
              <a:rPr sz="2025" baseline="2057" dirty="0">
                <a:latin typeface="Arial"/>
                <a:cs typeface="Arial"/>
              </a:rPr>
              <a:t>S</a:t>
            </a:r>
          </a:p>
          <a:p>
            <a:pPr marL="319405" marR="54610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5" dirty="0">
                <a:latin typeface="Arial"/>
                <a:cs typeface="Arial"/>
              </a:rPr>
              <a:t>Αν η</a:t>
            </a:r>
            <a:r>
              <a:rPr sz="1150" spc="5" dirty="0">
                <a:latin typeface="Arial"/>
                <a:cs typeface="Arial"/>
              </a:rPr>
              <a:t> </a:t>
            </a:r>
            <a:r>
              <a:rPr sz="1150" spc="15" dirty="0">
                <a:latin typeface="Arial"/>
                <a:cs typeface="Arial"/>
              </a:rPr>
              <a:t>T &amp; S </a:t>
            </a:r>
            <a:r>
              <a:rPr lang="el-GR" sz="1150" spc="5" dirty="0">
                <a:latin typeface="Arial"/>
                <a:cs typeface="Arial"/>
              </a:rPr>
              <a:t>αυξάνονται</a:t>
            </a:r>
            <a:r>
              <a:rPr sz="1150" spc="5" dirty="0">
                <a:latin typeface="Arial"/>
                <a:cs typeface="Arial"/>
              </a:rPr>
              <a:t>, </a:t>
            </a:r>
            <a:r>
              <a:rPr lang="el-GR" sz="1150" spc="5" dirty="0">
                <a:latin typeface="Arial"/>
                <a:cs typeface="Arial"/>
              </a:rPr>
              <a:t>τι συμβαίνει στην πυκνότητα και την σταθερότητα;</a:t>
            </a:r>
            <a:endParaRPr sz="1150" dirty="0">
              <a:latin typeface="Arial"/>
              <a:cs typeface="Arial"/>
            </a:endParaRPr>
          </a:p>
          <a:p>
            <a:pPr marL="319405" marR="54610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5" dirty="0">
                <a:latin typeface="Arial"/>
                <a:cs typeface="Arial"/>
              </a:rPr>
              <a:t>Αν η </a:t>
            </a:r>
            <a:r>
              <a:rPr lang="el-GR" sz="1150" spc="15" dirty="0">
                <a:latin typeface="Arial"/>
                <a:cs typeface="Arial"/>
              </a:rPr>
              <a:t>T &amp; S </a:t>
            </a:r>
            <a:r>
              <a:rPr lang="el-GR" sz="1150" spc="5" dirty="0">
                <a:latin typeface="Arial"/>
                <a:cs typeface="Arial"/>
              </a:rPr>
              <a:t>μειώνονται, τι συμβαίνει στην πυκνότητα και την σταθερότητα;</a:t>
            </a:r>
            <a:endParaRPr lang="el-GR" sz="1150" dirty="0">
              <a:latin typeface="Arial"/>
              <a:cs typeface="Arial"/>
            </a:endParaRPr>
          </a:p>
          <a:p>
            <a:pPr marL="159385" marR="585470" indent="-147320">
              <a:lnSpc>
                <a:spcPts val="1510"/>
              </a:lnSpc>
              <a:spcBef>
                <a:spcPts val="39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baseline="2057" dirty="0">
                <a:latin typeface="Arial"/>
                <a:cs typeface="Arial"/>
              </a:rPr>
              <a:t>Πρέπει να ορισθεί η πυκνότητα για να απαντηθούν οι παραπάνω ερωτήσεις</a:t>
            </a:r>
            <a:endParaRPr sz="1350" dirty="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15943" y="7056957"/>
            <a:ext cx="94615" cy="108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50" spc="-5" dirty="0">
                <a:latin typeface="Times New Roman"/>
                <a:cs typeface="Times New Roman"/>
              </a:rPr>
              <a:t>27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62503" y="41666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675933" y="4789448"/>
            <a:ext cx="3513454" cy="0"/>
          </a:xfrm>
          <a:custGeom>
            <a:avLst/>
            <a:gdLst/>
            <a:ahLst/>
            <a:cxnLst/>
            <a:rect l="l" t="t" r="r" b="b"/>
            <a:pathLst>
              <a:path w="3513454">
                <a:moveTo>
                  <a:pt x="0" y="0"/>
                </a:moveTo>
                <a:lnTo>
                  <a:pt x="3512869" y="0"/>
                </a:lnTo>
              </a:path>
            </a:pathLst>
          </a:custGeom>
          <a:ln w="28699">
            <a:solidFill>
              <a:srgbClr val="3F32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682174" y="4440959"/>
            <a:ext cx="3813723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l-GR" sz="1900" spc="-5" dirty="0">
                <a:latin typeface="Arial"/>
                <a:cs typeface="Arial"/>
              </a:rPr>
              <a:t>Πραγματικές περιπτώσεις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648883" y="4832642"/>
            <a:ext cx="3465829" cy="2512739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9385" indent="-147320">
              <a:lnSpc>
                <a:spcPct val="100000"/>
              </a:lnSpc>
              <a:spcBef>
                <a:spcPts val="30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spc="-7" baseline="2057" dirty="0">
                <a:latin typeface="Arial"/>
                <a:cs typeface="Arial"/>
              </a:rPr>
              <a:t>Ερυθρά Θάλασσα</a:t>
            </a:r>
            <a:endParaRPr sz="2025" baseline="2057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Επιφάνεια</a:t>
            </a:r>
            <a:r>
              <a:rPr sz="1150" spc="10" dirty="0">
                <a:latin typeface="Arial"/>
                <a:cs typeface="Arial"/>
              </a:rPr>
              <a:t> = </a:t>
            </a:r>
            <a:r>
              <a:rPr sz="1150" spc="5" dirty="0">
                <a:latin typeface="Arial"/>
                <a:cs typeface="Arial"/>
              </a:rPr>
              <a:t>30˚C, 42.5</a:t>
            </a:r>
            <a:r>
              <a:rPr sz="1150" spc="-10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g/kg</a:t>
            </a:r>
            <a:endParaRPr sz="1150" dirty="0">
              <a:latin typeface="Arial"/>
              <a:cs typeface="Arial"/>
            </a:endParaRPr>
          </a:p>
          <a:p>
            <a:pPr marL="499745" lvl="2" indent="-97790">
              <a:lnSpc>
                <a:spcPct val="100000"/>
              </a:lnSpc>
              <a:spcBef>
                <a:spcPts val="254"/>
              </a:spcBef>
              <a:buFont typeface="Trebuchet MS"/>
              <a:buChar char="•"/>
              <a:tabLst>
                <a:tab pos="500380" algn="l"/>
              </a:tabLst>
            </a:pPr>
            <a:r>
              <a:rPr lang="el-GR" sz="1500" spc="-15" baseline="2777" dirty="0">
                <a:latin typeface="Arial"/>
                <a:cs typeface="Arial"/>
              </a:rPr>
              <a:t>Υπερθέρμανση και </a:t>
            </a:r>
            <a:r>
              <a:rPr lang="el-GR" sz="1500" spc="-15" baseline="2777" dirty="0" err="1">
                <a:latin typeface="Arial"/>
                <a:cs typeface="Arial"/>
              </a:rPr>
              <a:t>Εξάτμηση</a:t>
            </a:r>
            <a:endParaRPr sz="1500" baseline="2777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19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Πυθμένας</a:t>
            </a:r>
            <a:r>
              <a:rPr sz="1150" spc="10" dirty="0">
                <a:latin typeface="Arial"/>
                <a:cs typeface="Arial"/>
              </a:rPr>
              <a:t> = </a:t>
            </a:r>
            <a:r>
              <a:rPr sz="1150" spc="5" dirty="0">
                <a:latin typeface="Arial"/>
                <a:cs typeface="Arial"/>
              </a:rPr>
              <a:t>36˚C </a:t>
            </a:r>
            <a:r>
              <a:rPr sz="1150" spc="15" dirty="0">
                <a:latin typeface="Arial"/>
                <a:cs typeface="Arial"/>
              </a:rPr>
              <a:t>&amp; </a:t>
            </a:r>
            <a:r>
              <a:rPr sz="1150" spc="10" dirty="0">
                <a:latin typeface="Arial"/>
                <a:cs typeface="Arial"/>
              </a:rPr>
              <a:t>257</a:t>
            </a:r>
            <a:r>
              <a:rPr sz="1150" spc="-25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g/kg</a:t>
            </a:r>
            <a:endParaRPr sz="1150" dirty="0">
              <a:latin typeface="Arial"/>
              <a:cs typeface="Arial"/>
            </a:endParaRPr>
          </a:p>
          <a:p>
            <a:pPr marL="499745" lvl="2" indent="-97790">
              <a:lnSpc>
                <a:spcPct val="100000"/>
              </a:lnSpc>
              <a:spcBef>
                <a:spcPts val="250"/>
              </a:spcBef>
              <a:buFont typeface="Trebuchet MS"/>
              <a:buChar char="•"/>
              <a:tabLst>
                <a:tab pos="500380" algn="l"/>
              </a:tabLst>
            </a:pPr>
            <a:r>
              <a:rPr lang="el-GR" sz="1500" spc="-15" baseline="2777" dirty="0">
                <a:latin typeface="Arial"/>
                <a:cs typeface="Arial"/>
              </a:rPr>
              <a:t>Θαλάσσια ρεύματα και υδροθερμικοί </a:t>
            </a:r>
            <a:endParaRPr sz="1500" baseline="2777" dirty="0">
              <a:latin typeface="Arial"/>
              <a:cs typeface="Arial"/>
            </a:endParaRPr>
          </a:p>
          <a:p>
            <a:pPr marL="159385" indent="-147320">
              <a:lnSpc>
                <a:spcPct val="100000"/>
              </a:lnSpc>
              <a:spcBef>
                <a:spcPts val="18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2025" spc="-15" baseline="2057" dirty="0">
                <a:latin typeface="Arial"/>
                <a:cs typeface="Arial"/>
              </a:rPr>
              <a:t>Σταθερή ή ασταθής;</a:t>
            </a:r>
            <a:r>
              <a:rPr lang="el-GR" sz="2025" baseline="2057" dirty="0">
                <a:latin typeface="Arial"/>
                <a:cs typeface="Arial"/>
              </a:rPr>
              <a:t> </a:t>
            </a:r>
          </a:p>
          <a:p>
            <a:pPr marL="159385" indent="-147320">
              <a:lnSpc>
                <a:spcPct val="100000"/>
              </a:lnSpc>
              <a:spcBef>
                <a:spcPts val="185"/>
              </a:spcBef>
              <a:buFont typeface="Trebuchet MS"/>
              <a:buChar char="•"/>
              <a:tabLst>
                <a:tab pos="160020" algn="l"/>
              </a:tabLst>
            </a:pPr>
            <a:r>
              <a:rPr lang="el-GR" sz="1150" spc="10" dirty="0">
                <a:latin typeface="Arial"/>
                <a:cs typeface="Arial"/>
              </a:rPr>
              <a:t>Σταθερή</a:t>
            </a:r>
            <a:r>
              <a:rPr sz="1150" spc="10" dirty="0">
                <a:latin typeface="Arial"/>
                <a:cs typeface="Arial"/>
              </a:rPr>
              <a:t> </a:t>
            </a:r>
            <a:r>
              <a:rPr lang="el-GR" sz="1150" spc="5" dirty="0">
                <a:latin typeface="Arial"/>
                <a:cs typeface="Arial"/>
              </a:rPr>
              <a:t>καθώς </a:t>
            </a:r>
            <a:r>
              <a:rPr sz="1150" spc="5" dirty="0">
                <a:latin typeface="Arial"/>
                <a:cs typeface="Arial"/>
              </a:rPr>
              <a:t> </a:t>
            </a:r>
            <a:r>
              <a:rPr sz="1150" spc="15" dirty="0">
                <a:latin typeface="Arial"/>
                <a:cs typeface="Arial"/>
              </a:rPr>
              <a:t>S</a:t>
            </a:r>
            <a:r>
              <a:rPr lang="el-GR" sz="1150" spc="15" dirty="0">
                <a:latin typeface="Arial"/>
                <a:cs typeface="Arial"/>
              </a:rPr>
              <a:t> </a:t>
            </a:r>
            <a:r>
              <a:rPr lang="el-GR" sz="1150" spc="5" dirty="0">
                <a:latin typeface="Arial"/>
                <a:cs typeface="Arial"/>
              </a:rPr>
              <a:t>ξεπερνάει </a:t>
            </a:r>
            <a:r>
              <a:rPr sz="1150" spc="-80" dirty="0">
                <a:latin typeface="Arial"/>
                <a:cs typeface="Arial"/>
              </a:rPr>
              <a:t> </a:t>
            </a:r>
            <a:r>
              <a:rPr sz="1150" spc="15" dirty="0">
                <a:latin typeface="Arial"/>
                <a:cs typeface="Arial"/>
              </a:rPr>
              <a:t>T</a:t>
            </a:r>
            <a:endParaRPr lang="el-GR" sz="1150" spc="15" dirty="0">
              <a:latin typeface="Arial"/>
              <a:cs typeface="Arial"/>
            </a:endParaRPr>
          </a:p>
          <a:p>
            <a:pPr marL="159385" indent="-147320">
              <a:lnSpc>
                <a:spcPct val="100000"/>
              </a:lnSpc>
              <a:spcBef>
                <a:spcPts val="185"/>
              </a:spcBef>
              <a:buFont typeface="Trebuchet MS"/>
              <a:buChar char="•"/>
              <a:tabLst>
                <a:tab pos="160020" algn="l"/>
              </a:tabLst>
            </a:pPr>
            <a:r>
              <a:rPr sz="2025" baseline="2057" dirty="0">
                <a:latin typeface="Arial"/>
                <a:cs typeface="Arial"/>
              </a:rPr>
              <a:t>Puget Sound </a:t>
            </a:r>
            <a:r>
              <a:rPr lang="el-GR" sz="2025" spc="-7" baseline="2057" dirty="0">
                <a:latin typeface="Arial"/>
                <a:cs typeface="Arial"/>
              </a:rPr>
              <a:t>(χειμώνας)</a:t>
            </a:r>
            <a:endParaRPr sz="2025" baseline="2057" dirty="0">
              <a:latin typeface="Arial"/>
              <a:cs typeface="Arial"/>
            </a:endParaRPr>
          </a:p>
          <a:p>
            <a:pPr marL="123825" marR="1640205" lvl="1" indent="-123825" algn="r">
              <a:lnSpc>
                <a:spcPct val="100000"/>
              </a:lnSpc>
              <a:spcBef>
                <a:spcPts val="200"/>
              </a:spcBef>
              <a:buFont typeface="Trebuchet MS"/>
              <a:buChar char="–"/>
              <a:tabLst>
                <a:tab pos="123825" algn="l"/>
              </a:tabLst>
            </a:pPr>
            <a:r>
              <a:rPr lang="el-GR" sz="1150" spc="10" dirty="0">
                <a:latin typeface="Arial"/>
                <a:cs typeface="Arial"/>
              </a:rPr>
              <a:t>Επιφάνεια</a:t>
            </a:r>
            <a:r>
              <a:rPr sz="1150" spc="10" dirty="0">
                <a:latin typeface="Arial"/>
                <a:cs typeface="Arial"/>
              </a:rPr>
              <a:t> = </a:t>
            </a:r>
            <a:r>
              <a:rPr sz="1150" spc="5" dirty="0">
                <a:latin typeface="Arial"/>
                <a:cs typeface="Arial"/>
              </a:rPr>
              <a:t>4˚C, </a:t>
            </a:r>
            <a:r>
              <a:rPr sz="1150" spc="10" dirty="0">
                <a:latin typeface="Arial"/>
                <a:cs typeface="Arial"/>
              </a:rPr>
              <a:t>20</a:t>
            </a:r>
            <a:r>
              <a:rPr sz="1150" spc="-65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g/kg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ct val="100000"/>
              </a:lnSpc>
              <a:spcBef>
                <a:spcPts val="245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Πυθμένας</a:t>
            </a:r>
            <a:r>
              <a:rPr sz="1150" spc="10" dirty="0">
                <a:latin typeface="Arial"/>
                <a:cs typeface="Arial"/>
              </a:rPr>
              <a:t> = </a:t>
            </a:r>
            <a:r>
              <a:rPr sz="1150" spc="5" dirty="0">
                <a:latin typeface="Arial"/>
                <a:cs typeface="Arial"/>
              </a:rPr>
              <a:t>8˚C, </a:t>
            </a:r>
            <a:r>
              <a:rPr sz="1150" spc="10" dirty="0">
                <a:latin typeface="Arial"/>
                <a:cs typeface="Arial"/>
              </a:rPr>
              <a:t>31</a:t>
            </a:r>
            <a:r>
              <a:rPr sz="1150" spc="-15" dirty="0">
                <a:latin typeface="Arial"/>
                <a:cs typeface="Arial"/>
              </a:rPr>
              <a:t> </a:t>
            </a:r>
            <a:r>
              <a:rPr sz="1150" spc="5" dirty="0">
                <a:latin typeface="Arial"/>
                <a:cs typeface="Arial"/>
              </a:rPr>
              <a:t>g/kg</a:t>
            </a:r>
            <a:endParaRPr sz="1150" dirty="0">
              <a:latin typeface="Arial"/>
              <a:cs typeface="Arial"/>
            </a:endParaRPr>
          </a:p>
          <a:p>
            <a:pPr marL="319405" lvl="1" indent="-123825">
              <a:lnSpc>
                <a:spcPts val="1155"/>
              </a:lnSpc>
              <a:spcBef>
                <a:spcPts val="250"/>
              </a:spcBef>
              <a:buFont typeface="Trebuchet MS"/>
              <a:buChar char="–"/>
              <a:tabLst>
                <a:tab pos="320040" algn="l"/>
              </a:tabLst>
            </a:pPr>
            <a:r>
              <a:rPr lang="el-GR" sz="1150" spc="10" dirty="0">
                <a:latin typeface="Arial"/>
                <a:cs typeface="Arial"/>
              </a:rPr>
              <a:t>Σταθερή καθώς η χαμηλή επιφανειακή</a:t>
            </a:r>
            <a:r>
              <a:rPr sz="1150" spc="10" dirty="0">
                <a:latin typeface="Arial"/>
                <a:cs typeface="Arial"/>
              </a:rPr>
              <a:t> </a:t>
            </a:r>
            <a:r>
              <a:rPr sz="1150" spc="15" dirty="0">
                <a:latin typeface="Arial"/>
                <a:cs typeface="Arial"/>
              </a:rPr>
              <a:t>S </a:t>
            </a:r>
            <a:r>
              <a:rPr lang="el-GR" sz="1150" spc="5" dirty="0">
                <a:latin typeface="Arial"/>
                <a:cs typeface="Arial"/>
              </a:rPr>
              <a:t>ξεπερνάει την χαμηλή</a:t>
            </a:r>
            <a:r>
              <a:rPr sz="1150" spc="-15" dirty="0">
                <a:latin typeface="Arial"/>
                <a:cs typeface="Arial"/>
              </a:rPr>
              <a:t> </a:t>
            </a:r>
            <a:r>
              <a:rPr sz="1150" spc="15" dirty="0">
                <a:latin typeface="Arial"/>
                <a:cs typeface="Arial"/>
              </a:rPr>
              <a:t>T</a:t>
            </a:r>
            <a:endParaRPr sz="1150" dirty="0">
              <a:latin typeface="Arial"/>
              <a:cs typeface="Arial"/>
            </a:endParaRPr>
          </a:p>
          <a:p>
            <a:pPr marL="80010">
              <a:lnSpc>
                <a:spcPts val="434"/>
              </a:lnSpc>
            </a:pPr>
            <a:r>
              <a:rPr sz="550" spc="-5" dirty="0">
                <a:latin typeface="Times New Roman"/>
                <a:cs typeface="Times New Roman"/>
              </a:rPr>
              <a:t>28</a:t>
            </a:r>
            <a:endParaRPr sz="550" dirty="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363104" y="4166660"/>
            <a:ext cx="4133215" cy="3096895"/>
          </a:xfrm>
          <a:custGeom>
            <a:avLst/>
            <a:gdLst/>
            <a:ahLst/>
            <a:cxnLst/>
            <a:rect l="l" t="t" r="r" b="b"/>
            <a:pathLst>
              <a:path w="4133215" h="3096895">
                <a:moveTo>
                  <a:pt x="0" y="3096680"/>
                </a:moveTo>
                <a:lnTo>
                  <a:pt x="4132788" y="3096680"/>
                </a:lnTo>
                <a:lnTo>
                  <a:pt x="4132788" y="0"/>
                </a:lnTo>
                <a:lnTo>
                  <a:pt x="0" y="0"/>
                </a:lnTo>
                <a:lnTo>
                  <a:pt x="0" y="3096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1408</Words>
  <Application>Microsoft Office PowerPoint</Application>
  <PresentationFormat>Προσαρμογή</PresentationFormat>
  <Paragraphs>359</Paragraphs>
  <Slides>7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Arial Unicode MS</vt:lpstr>
      <vt:lpstr>Calibri</vt:lpstr>
      <vt:lpstr>Times New Roman</vt:lpstr>
      <vt:lpstr>Trebuchet MS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cp:lastModifiedBy>emmanouil oikonomou</cp:lastModifiedBy>
  <cp:revision>51</cp:revision>
  <dcterms:created xsi:type="dcterms:W3CDTF">2020-10-21T10:20:47Z</dcterms:created>
  <dcterms:modified xsi:type="dcterms:W3CDTF">2020-10-21T21:21:32Z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2006-11-13T00:00:00Z</vt:filetime>
  </property>
  <property fmtid="{D5CDD505-2E9C-101B-9397-08002B2CF9AE}" pid="3" name="Creator">
    <vt:lpwstr>pdftopdf filter</vt:lpwstr>
  </property>
  <property fmtid="{D5CDD505-2E9C-101B-9397-08002B2CF9AE}" pid="4" name="LastSaved">
    <vt:filetime>2020-10-21T00:00:00Z</vt:filetime>
  </property>
</Properties>
</file>