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385" r:id="rId2"/>
    <p:sldId id="353" r:id="rId3"/>
    <p:sldId id="356" r:id="rId4"/>
    <p:sldId id="386" r:id="rId5"/>
    <p:sldId id="370" r:id="rId6"/>
    <p:sldId id="409" r:id="rId7"/>
    <p:sldId id="411" r:id="rId8"/>
    <p:sldId id="387" r:id="rId9"/>
    <p:sldId id="388" r:id="rId10"/>
    <p:sldId id="392" r:id="rId11"/>
    <p:sldId id="390" r:id="rId12"/>
    <p:sldId id="413" r:id="rId13"/>
    <p:sldId id="396" r:id="rId14"/>
    <p:sldId id="397" r:id="rId15"/>
    <p:sldId id="407" r:id="rId16"/>
    <p:sldId id="420" r:id="rId17"/>
    <p:sldId id="399" r:id="rId18"/>
    <p:sldId id="400" r:id="rId19"/>
    <p:sldId id="401" r:id="rId20"/>
    <p:sldId id="414" r:id="rId21"/>
    <p:sldId id="403" r:id="rId22"/>
    <p:sldId id="404" r:id="rId23"/>
    <p:sldId id="405" r:id="rId24"/>
    <p:sldId id="406" r:id="rId25"/>
    <p:sldId id="402" r:id="rId26"/>
    <p:sldId id="408" r:id="rId27"/>
    <p:sldId id="393" r:id="rId28"/>
    <p:sldId id="398" r:id="rId29"/>
    <p:sldId id="410" r:id="rId30"/>
    <p:sldId id="421" r:id="rId31"/>
    <p:sldId id="415" r:id="rId32"/>
    <p:sldId id="416" r:id="rId33"/>
    <p:sldId id="417" r:id="rId34"/>
    <p:sldId id="418" r:id="rId35"/>
    <p:sldId id="419" r:id="rId36"/>
    <p:sldId id="412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96444"/>
    <a:srgbClr val="7DB75A"/>
    <a:srgbClr val="C00000"/>
    <a:srgbClr val="EE7490"/>
    <a:srgbClr val="F8D4B4"/>
    <a:srgbClr val="E2826E"/>
    <a:srgbClr val="92D050"/>
    <a:srgbClr val="C61814"/>
    <a:srgbClr val="FFF2CC"/>
    <a:srgbClr val="D455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09" autoAdjust="0"/>
    <p:restoredTop sz="94660"/>
  </p:normalViewPr>
  <p:slideViewPr>
    <p:cSldViewPr snapToGrid="0">
      <p:cViewPr>
        <p:scale>
          <a:sx n="70" d="100"/>
          <a:sy n="70" d="100"/>
        </p:scale>
        <p:origin x="610" y="4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E75704-EF82-47BC-9716-75990489DF1F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FE7979-8CD4-46D9-9A13-B3111227C4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110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05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39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873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55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586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5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40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24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182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987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89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5A197-56DD-4533-83A7-C91D129737FC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47E3E-4084-4ABB-8226-C949A1CF0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0358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emf"/><Relationship Id="rId4" Type="http://schemas.openxmlformats.org/officeDocument/2006/relationships/image" Target="../media/image37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5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4.png"/><Relationship Id="rId4" Type="http://schemas.openxmlformats.org/officeDocument/2006/relationships/image" Target="../media/image5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31.emf"/><Relationship Id="rId7" Type="http://schemas.openxmlformats.org/officeDocument/2006/relationships/image" Target="../media/image48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3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102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5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fphoto.photoshelter.com/image/I0000nFZpKs7dW1g" TargetMode="External"/><Relationship Id="rId4" Type="http://schemas.openxmlformats.org/officeDocument/2006/relationships/image" Target="../media/image10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1.png"/><Relationship Id="rId4" Type="http://schemas.openxmlformats.org/officeDocument/2006/relationships/image" Target="../media/image15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t="24573" r="7091" b="51761"/>
          <a:stretch/>
        </p:blipFill>
        <p:spPr>
          <a:xfrm>
            <a:off x="673426" y="1730261"/>
            <a:ext cx="10204558" cy="18570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49107" r="7091" b="17825"/>
          <a:stretch/>
        </p:blipFill>
        <p:spPr>
          <a:xfrm>
            <a:off x="673426" y="3855572"/>
            <a:ext cx="10204558" cy="25948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818614" y="565608"/>
            <a:ext cx="59141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000" b="1" spc="150" dirty="0" smtClean="0">
                <a:solidFill>
                  <a:srgbClr val="00B0F0"/>
                </a:solidFill>
              </a:rPr>
              <a:t>ΑΡΧΕΣ ΔΙΑΔΟΣΗΣ ΦΩΤΟΣ</a:t>
            </a:r>
            <a:endParaRPr lang="en-US" sz="4000" b="1" spc="15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67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9655" y="93076"/>
            <a:ext cx="2643672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600" dirty="0" smtClean="0"/>
              <a:t>ΕΙΔΗ ΦΑΚΩΝ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558305" y="3059059"/>
            <a:ext cx="28504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/>
              <a:t>ΣΥΓΚΛΙΝΟΝΤΕΣ</a:t>
            </a:r>
            <a:r>
              <a:rPr lang="en-US" sz="2800" dirty="0" smtClean="0"/>
              <a:t> (+)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9433406" y="2962077"/>
            <a:ext cx="304442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/>
              <a:t>ΑΠΟΚΛΙΝΟΝΤΕΣ</a:t>
            </a:r>
            <a:r>
              <a:rPr lang="en-US" sz="2800" dirty="0" smtClean="0"/>
              <a:t> (-)</a:t>
            </a:r>
            <a:r>
              <a:rPr lang="el-GR" sz="2800" dirty="0" smtClean="0"/>
              <a:t> </a:t>
            </a:r>
            <a:endParaRPr lang="en-US" sz="28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1128535" y="1533832"/>
            <a:ext cx="1036596" cy="3510348"/>
            <a:chOff x="1128535" y="1533832"/>
            <a:chExt cx="1036596" cy="3510348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8535" y="1533832"/>
              <a:ext cx="1036596" cy="1268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 flipV="1">
              <a:off x="1128537" y="3849563"/>
              <a:ext cx="1036594" cy="11946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128535" y="3350165"/>
              <a:ext cx="10365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19"/>
          <p:cNvGrpSpPr/>
          <p:nvPr/>
        </p:nvGrpSpPr>
        <p:grpSpPr>
          <a:xfrm flipH="1">
            <a:off x="9628521" y="1512757"/>
            <a:ext cx="1036596" cy="3510348"/>
            <a:chOff x="1128535" y="1533832"/>
            <a:chExt cx="1036596" cy="3510348"/>
          </a:xfrm>
        </p:grpSpPr>
        <p:cxnSp>
          <p:nvCxnSpPr>
            <p:cNvPr id="21" name="Straight Connector 20"/>
            <p:cNvCxnSpPr/>
            <p:nvPr/>
          </p:nvCxnSpPr>
          <p:spPr>
            <a:xfrm flipH="1">
              <a:off x="1128535" y="1533832"/>
              <a:ext cx="1036596" cy="126836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 flipV="1">
              <a:off x="1128537" y="3849563"/>
              <a:ext cx="1036594" cy="119461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1128535" y="3350165"/>
              <a:ext cx="103659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/>
          <a:srcRect t="-1454" b="52907"/>
          <a:stretch/>
        </p:blipFill>
        <p:spPr>
          <a:xfrm>
            <a:off x="46792" y="150038"/>
            <a:ext cx="2444218" cy="128016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t="51088"/>
          <a:stretch/>
        </p:blipFill>
        <p:spPr>
          <a:xfrm>
            <a:off x="9628521" y="222188"/>
            <a:ext cx="2499969" cy="132286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6536" y="840828"/>
            <a:ext cx="7508020" cy="5852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5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49569" t="1154" r="2510" b="74507"/>
          <a:stretch/>
        </p:blipFill>
        <p:spPr>
          <a:xfrm>
            <a:off x="6259863" y="2098941"/>
            <a:ext cx="5401235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2072" r="50183"/>
          <a:stretch/>
        </p:blipFill>
        <p:spPr>
          <a:xfrm>
            <a:off x="464532" y="2098941"/>
            <a:ext cx="5387117" cy="2743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0133" y="1043410"/>
            <a:ext cx="2850460" cy="52322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/>
              <a:t>ΣΥΓΚΛΙΝΟΝΤΕΣ</a:t>
            </a:r>
            <a:r>
              <a:rPr lang="en-US" sz="2800" dirty="0" smtClean="0"/>
              <a:t> (+)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7186928" y="1043410"/>
            <a:ext cx="3044423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/>
              <a:t>ΑΠΟΚΛΙΝΟΝΤΕΣ</a:t>
            </a:r>
            <a:r>
              <a:rPr lang="en-US" sz="2800" dirty="0" smtClean="0"/>
              <a:t> (-)</a:t>
            </a:r>
            <a:r>
              <a:rPr lang="el-GR" sz="2800" dirty="0" smtClean="0"/>
              <a:t> 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599947" y="5231554"/>
            <a:ext cx="14591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συγκλίνουσα δεσμη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719172" y="5231555"/>
            <a:ext cx="14535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αποκλίνουσα δεσμη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28549" y="5231557"/>
            <a:ext cx="1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παράλληλη δεσμη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606713" y="5231555"/>
            <a:ext cx="146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παράλληλη δεσμη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28038" y="5572277"/>
            <a:ext cx="822960" cy="0"/>
          </a:xfrm>
          <a:prstGeom prst="straightConnector1">
            <a:avLst/>
          </a:prstGeom>
          <a:ln w="57150">
            <a:solidFill>
              <a:schemeClr val="accent4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8845166" y="5572277"/>
            <a:ext cx="822960" cy="0"/>
          </a:xfrm>
          <a:prstGeom prst="straightConnector1">
            <a:avLst/>
          </a:prstGeom>
          <a:ln w="57150">
            <a:solidFill>
              <a:srgbClr val="92D05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2196448" y="3968685"/>
            <a:ext cx="0" cy="1262869"/>
          </a:xfrm>
          <a:prstGeom prst="straightConnector1">
            <a:avLst/>
          </a:prstGeom>
          <a:ln w="60325">
            <a:solidFill>
              <a:srgbClr val="EE74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8088522" y="3893270"/>
            <a:ext cx="0" cy="1338285"/>
          </a:xfrm>
          <a:prstGeom prst="straightConnector1">
            <a:avLst/>
          </a:prstGeom>
          <a:ln w="60325">
            <a:solidFill>
              <a:srgbClr val="EE74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3599947" y="3695307"/>
            <a:ext cx="312174" cy="1536248"/>
          </a:xfrm>
          <a:prstGeom prst="straightConnector1">
            <a:avLst/>
          </a:prstGeom>
          <a:ln w="60325">
            <a:solidFill>
              <a:srgbClr val="EE74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9964133" y="4326903"/>
            <a:ext cx="0" cy="904651"/>
          </a:xfrm>
          <a:prstGeom prst="straightConnector1">
            <a:avLst/>
          </a:prstGeom>
          <a:ln w="60325">
            <a:solidFill>
              <a:srgbClr val="EE74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8168844" y="3056101"/>
            <a:ext cx="935664" cy="370621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8168844" y="3426726"/>
            <a:ext cx="935664" cy="370621"/>
          </a:xfrm>
          <a:prstGeom prst="line">
            <a:avLst/>
          </a:prstGeom>
          <a:ln w="254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260000" flipH="1">
            <a:off x="8205802" y="3232805"/>
            <a:ext cx="935664" cy="370621"/>
          </a:xfrm>
          <a:prstGeom prst="line">
            <a:avLst/>
          </a:prstGeom>
          <a:ln w="127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051277" y="2318081"/>
            <a:ext cx="7425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5400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΄</a:t>
            </a:r>
            <a:endParaRPr lang="en-US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Oval 21"/>
          <p:cNvSpPr/>
          <p:nvPr/>
        </p:nvSpPr>
        <p:spPr>
          <a:xfrm>
            <a:off x="3929482" y="3265047"/>
            <a:ext cx="274320" cy="274320"/>
          </a:xfrm>
          <a:prstGeom prst="ellipse">
            <a:avLst/>
          </a:prstGeom>
          <a:noFill/>
          <a:ln w="57150">
            <a:solidFill>
              <a:schemeClr val="accent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7894165" y="2051244"/>
            <a:ext cx="742511" cy="923330"/>
          </a:xfrm>
          <a:prstGeom prst="rect">
            <a:avLst/>
          </a:prstGeom>
          <a:solidFill>
            <a:schemeClr val="bg1">
              <a:lumMod val="75000"/>
              <a:alpha val="68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</a:t>
            </a:r>
            <a:r>
              <a:rPr lang="el-GR" sz="5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΄</a:t>
            </a:r>
            <a:endParaRPr lang="en-US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58268" y="3283223"/>
            <a:ext cx="274320" cy="274320"/>
          </a:xfrm>
          <a:prstGeom prst="ellipse">
            <a:avLst/>
          </a:prstGeom>
          <a:noFill/>
          <a:ln w="5715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95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1241" y="1172321"/>
            <a:ext cx="3956046" cy="26270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223" y="1043321"/>
            <a:ext cx="4172548" cy="2885019"/>
          </a:xfrm>
          <a:prstGeom prst="rect">
            <a:avLst/>
          </a:prstGeom>
        </p:spPr>
      </p:pic>
      <p:grpSp>
        <p:nvGrpSpPr>
          <p:cNvPr id="31" name="Group 30"/>
          <p:cNvGrpSpPr>
            <a:grpSpLocks noChangeAspect="1"/>
          </p:cNvGrpSpPr>
          <p:nvPr/>
        </p:nvGrpSpPr>
        <p:grpSpPr>
          <a:xfrm>
            <a:off x="1614545" y="4040906"/>
            <a:ext cx="3882742" cy="2588494"/>
            <a:chOff x="6141587" y="1093323"/>
            <a:chExt cx="4554107" cy="30360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41587" y="1093323"/>
              <a:ext cx="4554107" cy="3036071"/>
            </a:xfrm>
            <a:prstGeom prst="rect">
              <a:avLst/>
            </a:prstGeom>
            <a:ln w="25400">
              <a:noFill/>
              <a:prstDash val="sysDash"/>
            </a:ln>
          </p:spPr>
        </p:pic>
        <p:cxnSp>
          <p:nvCxnSpPr>
            <p:cNvPr id="6" name="Straight Connector 5"/>
            <p:cNvCxnSpPr/>
            <p:nvPr/>
          </p:nvCxnSpPr>
          <p:spPr>
            <a:xfrm flipH="1">
              <a:off x="7040504" y="1926637"/>
              <a:ext cx="316089" cy="470370"/>
            </a:xfrm>
            <a:prstGeom prst="line">
              <a:avLst/>
            </a:prstGeom>
            <a:ln w="25400">
              <a:solidFill>
                <a:srgbClr val="C9644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 flipH="1">
              <a:off x="6893743" y="2397007"/>
              <a:ext cx="548640" cy="3763"/>
            </a:xfrm>
            <a:prstGeom prst="line">
              <a:avLst/>
            </a:prstGeom>
            <a:ln w="25400">
              <a:solidFill>
                <a:srgbClr val="C9644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7040504" y="2158602"/>
              <a:ext cx="451556" cy="235185"/>
            </a:xfrm>
            <a:prstGeom prst="line">
              <a:avLst/>
            </a:prstGeom>
            <a:ln w="25400">
              <a:solidFill>
                <a:srgbClr val="C9644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H="1" flipV="1">
              <a:off x="7010400" y="2397007"/>
              <a:ext cx="560683" cy="308563"/>
            </a:xfrm>
            <a:prstGeom prst="line">
              <a:avLst/>
            </a:prstGeom>
            <a:ln w="25400">
              <a:solidFill>
                <a:srgbClr val="C9644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flipH="1" flipV="1">
              <a:off x="7040504" y="2397007"/>
              <a:ext cx="338666" cy="519289"/>
            </a:xfrm>
            <a:prstGeom prst="line">
              <a:avLst/>
            </a:prstGeom>
            <a:ln w="25400">
              <a:solidFill>
                <a:srgbClr val="C96444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011443" y="0"/>
            <a:ext cx="46656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dirty="0" smtClean="0"/>
              <a:t>ΕΣΤΙΕΣ ΚΑΤΟΠΤΡΩΝ</a:t>
            </a:r>
            <a:endParaRPr lang="en-US" sz="4400" dirty="0"/>
          </a:p>
        </p:txBody>
      </p:sp>
      <p:sp>
        <p:nvSpPr>
          <p:cNvPr id="33" name="Right Arrow 32"/>
          <p:cNvSpPr/>
          <p:nvPr/>
        </p:nvSpPr>
        <p:spPr>
          <a:xfrm>
            <a:off x="5910943" y="2296886"/>
            <a:ext cx="870857" cy="3209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63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0522"/>
          <a:stretch/>
        </p:blipFill>
        <p:spPr>
          <a:xfrm>
            <a:off x="6398740" y="1966239"/>
            <a:ext cx="4406366" cy="3657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1885" y="331687"/>
            <a:ext cx="89629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/>
              <a:t>ΛΕΠΤΟΙ ΣΥΓΚΛΙΝΟΝΤΕΣ ΦΑΚΟΙ </a:t>
            </a:r>
          </a:p>
          <a:p>
            <a:pPr algn="ctr"/>
            <a:r>
              <a:rPr lang="el-GR" sz="3200" dirty="0" smtClean="0">
                <a:solidFill>
                  <a:srgbClr val="4065A2"/>
                </a:solidFill>
              </a:rPr>
              <a:t>ΚΥΡΙΕΣ</a:t>
            </a:r>
            <a:r>
              <a:rPr lang="el-GR" sz="3200" dirty="0" smtClean="0"/>
              <a:t> &amp; </a:t>
            </a:r>
            <a:r>
              <a:rPr lang="el-GR" sz="3200" dirty="0" smtClean="0">
                <a:solidFill>
                  <a:srgbClr val="FFC000"/>
                </a:solidFill>
              </a:rPr>
              <a:t>ΔΕΥΤΕΡΕΥΟΥΣΕΣ</a:t>
            </a:r>
            <a:r>
              <a:rPr lang="el-GR" sz="3200" dirty="0" smtClean="0"/>
              <a:t> ΕΣΤΙΕΣ – ΕΣΤΙΑΚΑ ΕΠΙΠΕΔΑ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49144"/>
          <a:stretch/>
        </p:blipFill>
        <p:spPr>
          <a:xfrm>
            <a:off x="1121585" y="1991655"/>
            <a:ext cx="4489047" cy="3657600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5143500" y="1408905"/>
            <a:ext cx="1362808" cy="58275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215662" y="1345223"/>
            <a:ext cx="0" cy="646432"/>
          </a:xfrm>
          <a:prstGeom prst="straightConnector1">
            <a:avLst/>
          </a:prstGeom>
          <a:ln w="76200">
            <a:solidFill>
              <a:srgbClr val="4065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450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0167"/>
          <a:stretch/>
        </p:blipFill>
        <p:spPr>
          <a:xfrm>
            <a:off x="5881016" y="2032663"/>
            <a:ext cx="4548963" cy="3749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1884" y="331687"/>
            <a:ext cx="8962903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l-GR" sz="3200" dirty="0" smtClean="0"/>
              <a:t>ΛΕΠΤΟΙ ΑΠΟΚΛΙΝΟΝΤΕΣ ΦΑΚΟΙ </a:t>
            </a:r>
          </a:p>
          <a:p>
            <a:pPr algn="ctr"/>
            <a:r>
              <a:rPr lang="el-GR" sz="3200" dirty="0">
                <a:solidFill>
                  <a:srgbClr val="4065A2"/>
                </a:solidFill>
              </a:rPr>
              <a:t>ΚΥΡΙΕΣ</a:t>
            </a:r>
            <a:r>
              <a:rPr lang="el-GR" sz="3200" dirty="0"/>
              <a:t> &amp; </a:t>
            </a:r>
            <a:r>
              <a:rPr lang="el-GR" sz="3200" dirty="0">
                <a:solidFill>
                  <a:srgbClr val="FFC000"/>
                </a:solidFill>
              </a:rPr>
              <a:t>ΔΕΥΤΕΡΕΥΟΥΣΕΣ</a:t>
            </a:r>
            <a:r>
              <a:rPr lang="el-GR" sz="3200" dirty="0"/>
              <a:t> ΕΣΤΙΕΣ </a:t>
            </a:r>
            <a:r>
              <a:rPr lang="el-GR" sz="3200" dirty="0" smtClean="0"/>
              <a:t>– ΕΣΤΙΑΚΑ ΕΠΙΠΕΔΑ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52836"/>
          <a:stretch/>
        </p:blipFill>
        <p:spPr>
          <a:xfrm>
            <a:off x="1063869" y="2065911"/>
            <a:ext cx="4266292" cy="3749040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>
            <a:off x="5143500" y="1408905"/>
            <a:ext cx="1362808" cy="582750"/>
          </a:xfrm>
          <a:prstGeom prst="straightConnector1">
            <a:avLst/>
          </a:prstGeom>
          <a:ln w="7620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215662" y="1345223"/>
            <a:ext cx="0" cy="646432"/>
          </a:xfrm>
          <a:prstGeom prst="straightConnector1">
            <a:avLst/>
          </a:prstGeom>
          <a:ln w="76200">
            <a:solidFill>
              <a:srgbClr val="4065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932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792480" y="2262170"/>
            <a:ext cx="4998720" cy="4080193"/>
            <a:chOff x="944880" y="2391727"/>
            <a:chExt cx="4998720" cy="408019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4610" t="48269" r="46092" b="15047"/>
            <a:stretch/>
          </p:blipFill>
          <p:spPr>
            <a:xfrm>
              <a:off x="944880" y="4358640"/>
              <a:ext cx="4998720" cy="211328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4610" r="46092" b="65680"/>
            <a:stretch/>
          </p:blipFill>
          <p:spPr>
            <a:xfrm>
              <a:off x="944880" y="2391727"/>
              <a:ext cx="4998720" cy="1977073"/>
            </a:xfrm>
            <a:prstGeom prst="rect">
              <a:avLst/>
            </a:prstGeom>
          </p:spPr>
        </p:pic>
      </p:grpSp>
      <p:sp>
        <p:nvSpPr>
          <p:cNvPr id="4" name="Rectangle 3"/>
          <p:cNvSpPr/>
          <p:nvPr/>
        </p:nvSpPr>
        <p:spPr>
          <a:xfrm>
            <a:off x="497840" y="249904"/>
            <a:ext cx="3032433" cy="7239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l-GR" sz="3600" b="1" dirty="0" smtClean="0">
                <a:solidFill>
                  <a:schemeClr val="accent4"/>
                </a:solidFill>
              </a:rPr>
              <a:t>Οπτική Ισχύς </a:t>
            </a:r>
            <a:r>
              <a:rPr lang="en-US" sz="3600" b="1" dirty="0" smtClean="0">
                <a:solidFill>
                  <a:schemeClr val="accent4"/>
                </a:solidFill>
              </a:rPr>
              <a:t>P</a:t>
            </a:r>
            <a:endParaRPr lang="en-US" sz="3600" b="1" dirty="0">
              <a:solidFill>
                <a:schemeClr val="accent4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597400" y="846466"/>
                <a:ext cx="6096000" cy="978217"/>
              </a:xfrm>
              <a:prstGeom prst="rect">
                <a:avLst/>
              </a:prstGeom>
              <a:noFill/>
              <a:ln w="508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𝑑𝑝𝑡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𝑚𝑚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400" y="846466"/>
                <a:ext cx="6096000" cy="97821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 w="50800">
                <a:solidFill>
                  <a:schemeClr val="accent1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4109720" y="249904"/>
            <a:ext cx="7426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Για λεπτό φακό που περιβάλλεται από αέρα: 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254240" y="3057666"/>
                <a:ext cx="199997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=10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𝑑𝑝𝑡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240" y="3057666"/>
                <a:ext cx="1999970" cy="52322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7254240" y="5160786"/>
                <a:ext cx="180119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8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=5 </m:t>
                      </m:r>
                      <m:r>
                        <a:rPr lang="en-US" sz="28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𝑑𝑝𝑡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4240" y="5160786"/>
                <a:ext cx="1801199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Arrow Connector 13"/>
          <p:cNvCxnSpPr/>
          <p:nvPr/>
        </p:nvCxnSpPr>
        <p:spPr>
          <a:xfrm>
            <a:off x="6024880" y="3319276"/>
            <a:ext cx="1097280" cy="0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6035040" y="5422396"/>
            <a:ext cx="1097280" cy="0"/>
          </a:xfrm>
          <a:prstGeom prst="straightConnector1">
            <a:avLst/>
          </a:prstGeom>
          <a:ln w="63500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0080" y="6342362"/>
            <a:ext cx="6096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https://www.arborsci.com/blogs/cool/modeling-the-thin-lens-equation</a:t>
            </a:r>
          </a:p>
        </p:txBody>
      </p:sp>
    </p:spTree>
    <p:extLst>
      <p:ext uri="{BB962C8B-B14F-4D97-AF65-F5344CB8AC3E}">
        <p14:creationId xmlns:p14="http://schemas.microsoft.com/office/powerpoint/2010/main" val="339709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1028" y="792962"/>
            <a:ext cx="7151914" cy="537477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136572" y="6203650"/>
            <a:ext cx="6096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/>
              <a:t>By </a:t>
            </a:r>
            <a:r>
              <a:rPr lang="en-US" sz="1400" dirty="0" err="1"/>
              <a:t>Cmglee</a:t>
            </a:r>
            <a:r>
              <a:rPr lang="en-US" sz="1400" dirty="0"/>
              <a:t> - Own work, CC BY-SA 4.0, https://commons.wikimedia.org/w/index.php?curid=124093846</a:t>
            </a:r>
          </a:p>
        </p:txBody>
      </p:sp>
      <p:sp>
        <p:nvSpPr>
          <p:cNvPr id="5" name="TextBox 4"/>
          <p:cNvSpPr txBox="1"/>
          <p:nvPr/>
        </p:nvSpPr>
        <p:spPr>
          <a:xfrm rot="16200000">
            <a:off x="297432" y="3187960"/>
            <a:ext cx="4018024" cy="584775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/>
              <a:t>ΣΥΓΚΛΙΝΟΝΤΕΣ </a:t>
            </a:r>
            <a:r>
              <a:rPr lang="el-GR" sz="2800" dirty="0" smtClean="0"/>
              <a:t>ΦΑΚΟΙ </a:t>
            </a:r>
            <a:r>
              <a:rPr lang="en-US" sz="2800" dirty="0" smtClean="0"/>
              <a:t> (</a:t>
            </a:r>
            <a:r>
              <a:rPr lang="en-US" sz="3200" b="1" dirty="0" smtClean="0"/>
              <a:t>+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 rot="5400000">
            <a:off x="9251721" y="3238454"/>
            <a:ext cx="4119012" cy="584775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2800" dirty="0" smtClean="0"/>
              <a:t>ΑΠΟΚΛΙΝΟΝΤΕΣ ΦΑΚΟΙ</a:t>
            </a:r>
            <a:r>
              <a:rPr lang="en-US" sz="2800" dirty="0" smtClean="0"/>
              <a:t> </a:t>
            </a:r>
            <a:r>
              <a:rPr lang="en-US" sz="2800" dirty="0" smtClean="0"/>
              <a:t>(</a:t>
            </a:r>
            <a:r>
              <a:rPr lang="en-US" sz="3200" b="1" dirty="0" smtClean="0"/>
              <a:t>-</a:t>
            </a:r>
            <a:r>
              <a:rPr lang="en-US" sz="2800" dirty="0" smtClean="0"/>
              <a:t>)</a:t>
            </a:r>
            <a:r>
              <a:rPr lang="el-GR" sz="2800" dirty="0" smtClean="0"/>
              <a:t> </a:t>
            </a:r>
            <a:endParaRPr lang="en-US" sz="2800" dirty="0"/>
          </a:p>
        </p:txBody>
      </p:sp>
      <p:sp>
        <p:nvSpPr>
          <p:cNvPr id="8" name="Rectangle 7"/>
          <p:cNvSpPr/>
          <p:nvPr/>
        </p:nvSpPr>
        <p:spPr>
          <a:xfrm>
            <a:off x="497840" y="249904"/>
            <a:ext cx="3032433" cy="7239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>
              <a:lnSpc>
                <a:spcPct val="114000"/>
              </a:lnSpc>
            </a:pPr>
            <a:r>
              <a:rPr lang="el-GR" sz="3600" b="1" dirty="0" smtClean="0">
                <a:solidFill>
                  <a:schemeClr val="accent4"/>
                </a:solidFill>
              </a:rPr>
              <a:t>Οπτική Ισχύς </a:t>
            </a:r>
            <a:r>
              <a:rPr lang="en-US" sz="3600" b="1" dirty="0" smtClean="0">
                <a:solidFill>
                  <a:schemeClr val="accent4"/>
                </a:solidFill>
              </a:rPr>
              <a:t>P</a:t>
            </a:r>
            <a:endParaRPr lang="en-US" sz="3600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770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6864594" y="2669343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748283" y="1727910"/>
            <a:ext cx="152400" cy="2743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Down Arrow 6"/>
          <p:cNvSpPr/>
          <p:nvPr/>
        </p:nvSpPr>
        <p:spPr>
          <a:xfrm flipV="1">
            <a:off x="3016288" y="2623260"/>
            <a:ext cx="277465" cy="4937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151432" y="3074109"/>
            <a:ext cx="64008" cy="64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8732782" y="3108654"/>
            <a:ext cx="203200" cy="530352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5819514" y="2618370"/>
            <a:ext cx="3138835" cy="1090847"/>
            <a:chOff x="4293110" y="1119060"/>
            <a:chExt cx="3138835" cy="109084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93110" y="1119060"/>
              <a:ext cx="3138835" cy="109084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6300" y="1263650"/>
              <a:ext cx="546100" cy="18415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3168381" y="2620082"/>
            <a:ext cx="2653102" cy="0"/>
            <a:chOff x="3168381" y="3343109"/>
            <a:chExt cx="2653102" cy="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168381" y="3343109"/>
              <a:ext cx="2653102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686249" y="3343109"/>
              <a:ext cx="44577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3167821" y="2630575"/>
            <a:ext cx="5973514" cy="1090847"/>
            <a:chOff x="2482390" y="1123950"/>
            <a:chExt cx="5973514" cy="109084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482390" y="1123950"/>
              <a:ext cx="5973514" cy="109084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354731" y="1649376"/>
              <a:ext cx="698500" cy="12608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05873" y="1203299"/>
              <a:ext cx="546210" cy="9792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167031" y="2640669"/>
            <a:ext cx="2664680" cy="1003608"/>
            <a:chOff x="3141476" y="3345542"/>
            <a:chExt cx="2664680" cy="100360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41476" y="3345542"/>
              <a:ext cx="2664680" cy="1003608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426270" y="3443964"/>
              <a:ext cx="659599" cy="25179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000255" y="2980538"/>
            <a:ext cx="8331200" cy="523220"/>
            <a:chOff x="508000" y="1477183"/>
            <a:chExt cx="8331200" cy="5232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508000" y="1600200"/>
              <a:ext cx="83312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901950" y="1581149"/>
              <a:ext cx="64008" cy="64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82740" y="1477183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</a:rPr>
                <a:t>Ε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826631" y="3646676"/>
            <a:ext cx="3263900" cy="19050"/>
            <a:chOff x="4273550" y="2127559"/>
            <a:chExt cx="3263900" cy="190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273550" y="2127559"/>
              <a:ext cx="3263900" cy="1905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533900" y="2127559"/>
              <a:ext cx="69850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" name="Group 71"/>
          <p:cNvGrpSpPr/>
          <p:nvPr/>
        </p:nvGrpSpPr>
        <p:grpSpPr>
          <a:xfrm>
            <a:off x="4366681" y="2359371"/>
            <a:ext cx="330348" cy="400110"/>
            <a:chOff x="2901950" y="3809633"/>
            <a:chExt cx="330348" cy="400110"/>
          </a:xfrm>
        </p:grpSpPr>
        <p:sp>
          <p:nvSpPr>
            <p:cNvPr id="71" name="Oval 70"/>
            <p:cNvSpPr/>
            <p:nvPr/>
          </p:nvSpPr>
          <p:spPr>
            <a:xfrm>
              <a:off x="2901950" y="3848986"/>
              <a:ext cx="330348" cy="3473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08065" y="38096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1</a:t>
              </a:r>
              <a:endParaRPr lang="en-US" sz="2000" dirty="0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836655" y="3114806"/>
            <a:ext cx="330348" cy="400110"/>
            <a:chOff x="2901950" y="3809633"/>
            <a:chExt cx="330348" cy="400110"/>
          </a:xfrm>
        </p:grpSpPr>
        <p:sp>
          <p:nvSpPr>
            <p:cNvPr id="74" name="Oval 73"/>
            <p:cNvSpPr/>
            <p:nvPr/>
          </p:nvSpPr>
          <p:spPr>
            <a:xfrm>
              <a:off x="2901950" y="3848986"/>
              <a:ext cx="330348" cy="3473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2908065" y="38096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3</a:t>
              </a:r>
              <a:endParaRPr lang="en-US" sz="20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600856" y="2700685"/>
            <a:ext cx="330348" cy="400110"/>
            <a:chOff x="2901950" y="3809633"/>
            <a:chExt cx="330348" cy="400110"/>
          </a:xfrm>
        </p:grpSpPr>
        <p:sp>
          <p:nvSpPr>
            <p:cNvPr id="77" name="Oval 76"/>
            <p:cNvSpPr/>
            <p:nvPr/>
          </p:nvSpPr>
          <p:spPr>
            <a:xfrm>
              <a:off x="2901950" y="3848986"/>
              <a:ext cx="330348" cy="347330"/>
            </a:xfrm>
            <a:prstGeom prst="ellipse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2908065" y="3809633"/>
              <a:ext cx="31451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/>
                <a:t>2</a:t>
              </a:r>
              <a:endParaRPr lang="en-US" sz="20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9652322" y="2664960"/>
            <a:ext cx="11112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002060"/>
                </a:solidFill>
              </a:rPr>
              <a:t>Κύριος </a:t>
            </a:r>
          </a:p>
          <a:p>
            <a:r>
              <a:rPr lang="el-GR" sz="2400" dirty="0" smtClean="0">
                <a:solidFill>
                  <a:srgbClr val="002060"/>
                </a:solidFill>
              </a:rPr>
              <a:t>Άξονας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794271" y="4951405"/>
            <a:ext cx="1693028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srgbClr val="FF0000"/>
                </a:solidFill>
              </a:rPr>
              <a:t>Κύρια Εστία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21" name="Straight Arrow Connector 20"/>
          <p:cNvCxnSpPr>
            <a:endCxn id="68" idx="3"/>
          </p:cNvCxnSpPr>
          <p:nvPr/>
        </p:nvCxnSpPr>
        <p:spPr>
          <a:xfrm flipH="1" flipV="1">
            <a:off x="4434389" y="3242148"/>
            <a:ext cx="759625" cy="17495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endCxn id="69" idx="2"/>
          </p:cNvCxnSpPr>
          <p:nvPr/>
        </p:nvCxnSpPr>
        <p:spPr>
          <a:xfrm flipV="1">
            <a:off x="5939799" y="3192563"/>
            <a:ext cx="1161398" cy="180468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1806684" y="2685222"/>
            <a:ext cx="1304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chemeClr val="accent5"/>
                </a:solidFill>
              </a:rPr>
              <a:t>αντικείμενο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951" y="311565"/>
            <a:ext cx="10200421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800" dirty="0" smtClean="0"/>
              <a:t>ΠΡΟΣΔΙΟΡΙΣΜΟΣ ΕΙΔΩΛΟΥ ΣΕ ΣΥΓΚΛΙΝΟΝΤΑ ΦΑΚΟ – ΚΥΡΙΕΣ ΑΚΤΙΝΕΣ</a:t>
            </a:r>
            <a:endParaRPr lang="en-US" sz="2800" dirty="0"/>
          </a:p>
        </p:txBody>
      </p:sp>
      <p:sp>
        <p:nvSpPr>
          <p:cNvPr id="35" name="TextBox 34"/>
          <p:cNvSpPr txBox="1"/>
          <p:nvPr/>
        </p:nvSpPr>
        <p:spPr>
          <a:xfrm>
            <a:off x="8381773" y="2700685"/>
            <a:ext cx="9317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>
                <a:solidFill>
                  <a:schemeClr val="accent6"/>
                </a:solidFill>
              </a:rPr>
              <a:t>ε</a:t>
            </a:r>
            <a:r>
              <a:rPr lang="el-GR" sz="2000" dirty="0" smtClean="0">
                <a:solidFill>
                  <a:schemeClr val="accent6"/>
                </a:solidFill>
              </a:rPr>
              <a:t>ίδωλο</a:t>
            </a:r>
            <a:endParaRPr lang="en-US" sz="2000" dirty="0">
              <a:solidFill>
                <a:schemeClr val="accent6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151929" y="1682716"/>
            <a:ext cx="2688336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155021" y="1693599"/>
            <a:ext cx="0" cy="914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138334" y="1464370"/>
            <a:ext cx="284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5835271" y="1682712"/>
            <a:ext cx="301752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6821676" y="1469809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r>
              <a:rPr lang="el-GR" dirty="0" smtClean="0"/>
              <a:t>΄</a:t>
            </a:r>
            <a:endParaRPr lang="en-US" dirty="0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8834382" y="1664892"/>
            <a:ext cx="0" cy="1463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64"/>
          <a:stretch/>
        </p:blipFill>
        <p:spPr>
          <a:xfrm>
            <a:off x="822341" y="4834048"/>
            <a:ext cx="2873219" cy="14756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/>
              <p:cNvSpPr txBox="1"/>
              <p:nvPr/>
            </p:nvSpPr>
            <p:spPr>
              <a:xfrm>
                <a:off x="7738767" y="5014184"/>
                <a:ext cx="3149600" cy="11462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53" name="Text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8767" y="5014184"/>
                <a:ext cx="3149600" cy="11462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4" name="TextBox 53"/>
          <p:cNvSpPr txBox="1"/>
          <p:nvPr/>
        </p:nvSpPr>
        <p:spPr>
          <a:xfrm>
            <a:off x="6573186" y="5990192"/>
            <a:ext cx="457176" cy="70788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7030A0"/>
                </a:solidFill>
              </a:rPr>
              <a:t>P</a:t>
            </a:r>
            <a:endParaRPr lang="en-US" sz="4000" b="1" dirty="0">
              <a:solidFill>
                <a:srgbClr val="7030A0"/>
              </a:solidFill>
            </a:endParaRPr>
          </a:p>
        </p:txBody>
      </p:sp>
      <p:cxnSp>
        <p:nvCxnSpPr>
          <p:cNvPr id="55" name="Straight Arrow Connector 54"/>
          <p:cNvCxnSpPr/>
          <p:nvPr/>
        </p:nvCxnSpPr>
        <p:spPr>
          <a:xfrm flipV="1">
            <a:off x="7000571" y="6134889"/>
            <a:ext cx="1188406" cy="231619"/>
          </a:xfrm>
          <a:prstGeom prst="straightConnector1">
            <a:avLst/>
          </a:prstGeom>
          <a:ln w="57150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8020699" y="4898955"/>
            <a:ext cx="635236" cy="13523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91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0" grpId="0" animBg="1"/>
      <p:bldP spid="29" grpId="0"/>
      <p:bldP spid="35" grpId="0"/>
      <p:bldP spid="18" grpId="0" animBg="1"/>
      <p:bldP spid="50" grpId="0" animBg="1"/>
      <p:bldP spid="53" grpId="0" animBg="1"/>
      <p:bldP spid="54" grpId="0" animBg="1"/>
      <p:bldP spid="5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706" y="1140505"/>
            <a:ext cx="4349515" cy="24688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4380" y="4099605"/>
            <a:ext cx="3681051" cy="2581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0862" y="688084"/>
            <a:ext cx="3516051" cy="31623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/>
          <a:srcRect b="1772"/>
          <a:stretch/>
        </p:blipFill>
        <p:spPr>
          <a:xfrm>
            <a:off x="7862923" y="4071030"/>
            <a:ext cx="3533990" cy="25964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62315" y="29337"/>
            <a:ext cx="79717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ΓΡΑΦΙΚΟΣ ΠΡΟΣΔΙΟΡΙΣΜΟΣ ΕΙΔΩΛΟΥ</a:t>
            </a:r>
            <a:r>
              <a:rPr lang="en-US" sz="2400" dirty="0" smtClean="0"/>
              <a:t> – </a:t>
            </a:r>
            <a:r>
              <a:rPr lang="el-GR" sz="2400" dirty="0" smtClean="0"/>
              <a:t>ΣΥΓΚΛΙΝΟΝΤΕΣ ΦΑΚΟΙ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7705" y="688084"/>
            <a:ext cx="4067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(Ι) αντικείμενο πέραν της κύριας εστίας Ε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3155021" y="2416626"/>
            <a:ext cx="0" cy="914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67705" y="3731994"/>
            <a:ext cx="3909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(ΙΙ) αντικείμενο στην κύρια εστία Ε (</a:t>
            </a:r>
            <a:r>
              <a:rPr lang="en-US" dirty="0" smtClean="0"/>
              <a:t>x=f)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424389" y="3914939"/>
            <a:ext cx="28832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(</a:t>
            </a:r>
            <a:r>
              <a:rPr lang="en-US" dirty="0" smtClean="0"/>
              <a:t>iv)</a:t>
            </a:r>
            <a:r>
              <a:rPr lang="el-GR" dirty="0" smtClean="0"/>
              <a:t> φανταστικό αντικείμενο)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102055" y="611571"/>
            <a:ext cx="3113695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(ΙΙ) αντικείμενο μεταξύ κύριας εστίας Ε και οπτικού κέντρου 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156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6567" y="680063"/>
            <a:ext cx="3794888" cy="27089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92475" y="980959"/>
            <a:ext cx="30590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πραγματικό αντικείμενο</a:t>
            </a:r>
            <a:endParaRPr lang="en-US" sz="2000" dirty="0"/>
          </a:p>
        </p:txBody>
      </p:sp>
      <p:sp>
        <p:nvSpPr>
          <p:cNvPr id="10" name="Rectangle 9"/>
          <p:cNvSpPr/>
          <p:nvPr/>
        </p:nvSpPr>
        <p:spPr>
          <a:xfrm>
            <a:off x="2229065" y="185050"/>
            <a:ext cx="81256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dirty="0" smtClean="0"/>
              <a:t>ΓΡΑΦΙΚΟΣ ΠΡΟΣΔΙΟΡΙΣΜΟΣ ΕΙΔΩΛΟΥ</a:t>
            </a:r>
            <a:r>
              <a:rPr lang="en-US" sz="2400" dirty="0" smtClean="0"/>
              <a:t> – </a:t>
            </a:r>
            <a:r>
              <a:rPr lang="el-GR" sz="2400" dirty="0" smtClean="0"/>
              <a:t>ΑΠΟΚΛΙΝΟΝΤΕΣ ΦΑΚΟΙ 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665" y="3866115"/>
            <a:ext cx="3105450" cy="2755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8962" y="3860315"/>
            <a:ext cx="4148325" cy="2760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96450" y="3369075"/>
            <a:ext cx="3053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 smtClean="0"/>
              <a:t>φανταστικό αντικείμενο</a:t>
            </a:r>
            <a:endParaRPr lang="en-US" sz="2000" dirty="0"/>
          </a:p>
        </p:txBody>
      </p:sp>
      <p:sp>
        <p:nvSpPr>
          <p:cNvPr id="15" name="TextBox 14"/>
          <p:cNvSpPr txBox="1"/>
          <p:nvPr/>
        </p:nvSpPr>
        <p:spPr>
          <a:xfrm>
            <a:off x="348259" y="4045202"/>
            <a:ext cx="2528291" cy="66477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l-GR" dirty="0" smtClean="0"/>
              <a:t>(Ι) μεταξύ κύριας εστίας Ε και οπτικού κέντρου Ο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401074" y="3924067"/>
            <a:ext cx="29524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l-GR" dirty="0" smtClean="0"/>
              <a:t>(ΙΙ) πέραν της κύριας εστίας Ε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5175580" y="1381069"/>
            <a:ext cx="946546" cy="990499"/>
            <a:chOff x="5175580" y="1381069"/>
            <a:chExt cx="946546" cy="990499"/>
          </a:xfrm>
        </p:grpSpPr>
        <p:cxnSp>
          <p:nvCxnSpPr>
            <p:cNvPr id="4" name="Straight Arrow Connector 3"/>
            <p:cNvCxnSpPr/>
            <p:nvPr/>
          </p:nvCxnSpPr>
          <p:spPr>
            <a:xfrm flipV="1">
              <a:off x="5599611" y="1637210"/>
              <a:ext cx="8709" cy="393192"/>
            </a:xfrm>
            <a:prstGeom prst="straightConnector1">
              <a:avLst/>
            </a:prstGeom>
            <a:ln w="76200">
              <a:solidFill>
                <a:schemeClr val="bg1"/>
              </a:solidFill>
              <a:headEnd type="none" w="med" len="med"/>
              <a:tailEnd type="triangle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5"/>
            <p:cNvCxnSpPr/>
            <p:nvPr/>
          </p:nvCxnSpPr>
          <p:spPr>
            <a:xfrm flipH="1">
              <a:off x="5381897" y="1776549"/>
              <a:ext cx="740229" cy="0"/>
            </a:xfrm>
            <a:prstGeom prst="line">
              <a:avLst/>
            </a:prstGeom>
            <a:ln w="15875">
              <a:solidFill>
                <a:srgbClr val="CD3838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5554327" y="2022564"/>
              <a:ext cx="167204" cy="0"/>
            </a:xfrm>
            <a:prstGeom prst="line">
              <a:avLst/>
            </a:prstGeom>
            <a:ln w="190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5381897" y="1776549"/>
              <a:ext cx="0" cy="246015"/>
            </a:xfrm>
            <a:prstGeom prst="straightConnector1">
              <a:avLst/>
            </a:prstGeom>
            <a:ln w="25400">
              <a:solidFill>
                <a:srgbClr val="CD3838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5194185" y="2033014"/>
              <a:ext cx="375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>
                  <a:solidFill>
                    <a:srgbClr val="607B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Α΄</a:t>
              </a:r>
              <a:endParaRPr lang="en-US" sz="1600" i="1" dirty="0">
                <a:solidFill>
                  <a:srgbClr val="607B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5501478" y="2114878"/>
              <a:ext cx="220053" cy="22011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Parallelogram 20"/>
            <p:cNvSpPr/>
            <p:nvPr/>
          </p:nvSpPr>
          <p:spPr>
            <a:xfrm>
              <a:off x="5496458" y="1381069"/>
              <a:ext cx="282549" cy="186474"/>
            </a:xfrm>
            <a:prstGeom prst="parallelogram">
              <a:avLst>
                <a:gd name="adj" fmla="val 5582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75580" y="1537765"/>
              <a:ext cx="37542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1600" i="1" dirty="0" smtClean="0">
                  <a:solidFill>
                    <a:srgbClr val="607BA7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Β΄</a:t>
              </a:r>
              <a:endParaRPr lang="en-US" sz="1600" i="1" dirty="0">
                <a:solidFill>
                  <a:srgbClr val="607BA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716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01" y="216733"/>
            <a:ext cx="11514388" cy="5302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l-GR" sz="2400" dirty="0" smtClean="0">
                <a:solidFill>
                  <a:schemeClr val="tx1"/>
                </a:solidFill>
              </a:rPr>
              <a:t>Η ταχύτητα </a:t>
            </a:r>
            <a:r>
              <a:rPr lang="en-US" sz="2400" dirty="0" smtClean="0">
                <a:solidFill>
                  <a:schemeClr val="tx1"/>
                </a:solidFill>
              </a:rPr>
              <a:t>c</a:t>
            </a:r>
            <a:r>
              <a:rPr lang="el-GR" sz="2400" dirty="0" smtClean="0">
                <a:solidFill>
                  <a:schemeClr val="tx1"/>
                </a:solidFill>
              </a:rPr>
              <a:t> διάδοσης Η/Μ ακτινοβολίας εξαρτάται από:</a:t>
            </a:r>
            <a:r>
              <a:rPr lang="el-GR" sz="2400" dirty="0" smtClean="0">
                <a:solidFill>
                  <a:prstClr val="white"/>
                </a:solidFill>
              </a:rPr>
              <a:t> 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ιδιότητες μέσου</a:t>
            </a:r>
            <a:r>
              <a:rPr lang="el-GR" sz="2800" dirty="0" smtClean="0">
                <a:solidFill>
                  <a:schemeClr val="accent2">
                    <a:lumMod val="75000"/>
                  </a:schemeClr>
                </a:solidFill>
              </a:rPr>
              <a:t>,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b="1" i="1" dirty="0" smtClean="0">
                <a:solidFill>
                  <a:schemeClr val="accent2">
                    <a:lumMod val="75000"/>
                  </a:schemeClr>
                </a:solidFill>
              </a:rPr>
              <a:t>f</a:t>
            </a:r>
            <a:r>
              <a:rPr lang="el-GR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8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701" y="1286341"/>
            <a:ext cx="11093843" cy="584775"/>
          </a:xfrm>
          <a:prstGeom prst="rect">
            <a:avLst/>
          </a:prstGeom>
          <a:noFill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baseline="-25000" dirty="0">
                <a:solidFill>
                  <a:schemeClr val="tx1"/>
                </a:solidFill>
              </a:rPr>
              <a:t>0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στο </a:t>
            </a:r>
            <a:r>
              <a:rPr lang="el-GR" sz="2800" b="1" dirty="0" smtClean="0">
                <a:solidFill>
                  <a:schemeClr val="tx1"/>
                </a:solidFill>
              </a:rPr>
              <a:t>κενό</a:t>
            </a:r>
            <a:r>
              <a:rPr lang="el-GR" sz="2400" dirty="0" smtClean="0">
                <a:solidFill>
                  <a:schemeClr val="tx1"/>
                </a:solidFill>
              </a:rPr>
              <a:t>:</a:t>
            </a:r>
            <a:r>
              <a:rPr lang="en-US" sz="2400" dirty="0" smtClean="0">
                <a:solidFill>
                  <a:schemeClr val="tx1"/>
                </a:solidFill>
              </a:rPr>
              <a:t>      </a:t>
            </a:r>
            <a:r>
              <a:rPr lang="el-GR" sz="2400" dirty="0" smtClean="0">
                <a:solidFill>
                  <a:schemeClr val="tx1"/>
                </a:solidFill>
              </a:rPr>
              <a:t>έχει την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ίδια τιμή  </a:t>
            </a:r>
            <a:r>
              <a:rPr lang="en-US" sz="2800" b="1" dirty="0" smtClean="0">
                <a:solidFill>
                  <a:schemeClr val="tx1"/>
                </a:solidFill>
              </a:rPr>
              <a:t>c</a:t>
            </a:r>
            <a:r>
              <a:rPr lang="en-US" sz="2800" b="1" baseline="-25000" dirty="0" smtClean="0">
                <a:solidFill>
                  <a:schemeClr val="tx1"/>
                </a:solidFill>
              </a:rPr>
              <a:t>0</a:t>
            </a:r>
            <a:r>
              <a:rPr lang="en-US" sz="2800" b="1" dirty="0" smtClean="0">
                <a:solidFill>
                  <a:schemeClr val="tx1"/>
                </a:solidFill>
              </a:rPr>
              <a:t> = 3 x 10</a:t>
            </a:r>
            <a:r>
              <a:rPr lang="en-US" sz="2800" b="1" baseline="30000" dirty="0" smtClean="0">
                <a:solidFill>
                  <a:schemeClr val="tx1"/>
                </a:solidFill>
              </a:rPr>
              <a:t>8</a:t>
            </a:r>
            <a:r>
              <a:rPr lang="en-US" sz="2800" b="1" dirty="0" smtClean="0">
                <a:solidFill>
                  <a:schemeClr val="tx1"/>
                </a:solidFill>
              </a:rPr>
              <a:t> m/sec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l-GR" sz="3200" dirty="0" smtClean="0">
                <a:solidFill>
                  <a:schemeClr val="tx1"/>
                </a:solidFill>
              </a:rPr>
              <a:t> </a:t>
            </a:r>
            <a:r>
              <a:rPr lang="el-GR" sz="2400" dirty="0" smtClean="0">
                <a:solidFill>
                  <a:schemeClr val="tx1"/>
                </a:solidFill>
              </a:rPr>
              <a:t>για </a:t>
            </a:r>
            <a:r>
              <a:rPr lang="el-GR" sz="2400" b="1" dirty="0" smtClean="0">
                <a:solidFill>
                  <a:schemeClr val="tx1"/>
                </a:solidFill>
              </a:rPr>
              <a:t>όλες</a:t>
            </a:r>
            <a:r>
              <a:rPr lang="el-GR" sz="2400" dirty="0" smtClean="0">
                <a:solidFill>
                  <a:schemeClr val="tx1"/>
                </a:solidFill>
              </a:rPr>
              <a:t> τις συχνότητες </a:t>
            </a:r>
            <a:r>
              <a:rPr lang="en-US" sz="2400" dirty="0" smtClean="0">
                <a:solidFill>
                  <a:schemeClr val="tx1"/>
                </a:solidFill>
              </a:rPr>
              <a:t> </a:t>
            </a:r>
            <a:r>
              <a:rPr lang="en-US" sz="2400" i="1" dirty="0" smtClean="0">
                <a:solidFill>
                  <a:schemeClr val="tx1"/>
                </a:solidFill>
              </a:rPr>
              <a:t>f</a:t>
            </a:r>
            <a:endParaRPr lang="en-US" sz="2400" i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59701" y="2510186"/>
                <a:ext cx="11093843" cy="523220"/>
              </a:xfrm>
              <a:prstGeom prst="rect">
                <a:avLst/>
              </a:prstGeom>
              <a:noFill/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marL="342900" indent="-342900" algn="just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sz="2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 smtClean="0">
                    <a:solidFill>
                      <a:schemeClr val="tx1"/>
                    </a:solidFill>
                  </a:rPr>
                  <a:t>σ</a:t>
                </a:r>
                <a:r>
                  <a:rPr lang="el-GR" sz="2400" dirty="0">
                    <a:solidFill>
                      <a:schemeClr val="tx1"/>
                    </a:solidFill>
                  </a:rPr>
                  <a:t>ε</a:t>
                </a:r>
                <a:r>
                  <a:rPr lang="el-GR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l-GR" sz="2800" b="1" dirty="0" smtClean="0">
                    <a:solidFill>
                      <a:schemeClr val="tx1"/>
                    </a:solidFill>
                  </a:rPr>
                  <a:t>υλικό μέσο</a:t>
                </a:r>
                <a:r>
                  <a:rPr lang="el-GR" sz="2800" dirty="0" smtClean="0">
                    <a:solidFill>
                      <a:schemeClr val="tx1"/>
                    </a:solidFill>
                  </a:rPr>
                  <a:t>: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l-GR" sz="28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  <m:r>
                      <a:rPr lang="el-GR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𝝀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𝒇</m:t>
                    </m:r>
                    <m:r>
                      <a:rPr lang="en-US" sz="28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&lt;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𝒄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28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endParaRPr lang="en-US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701" y="2510186"/>
                <a:ext cx="11093843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59701" y="3402101"/>
            <a:ext cx="10227284" cy="1409700"/>
            <a:chOff x="643916" y="68072"/>
            <a:chExt cx="10227284" cy="1409700"/>
          </a:xfrm>
        </p:grpSpPr>
        <p:sp>
          <p:nvSpPr>
            <p:cNvPr id="6" name="TextBox 5"/>
            <p:cNvSpPr txBox="1"/>
            <p:nvPr/>
          </p:nvSpPr>
          <p:spPr>
            <a:xfrm>
              <a:off x="643916" y="509053"/>
              <a:ext cx="4759636" cy="5232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l-GR" sz="2800" b="1" dirty="0" smtClean="0"/>
                <a:t>(Απόλυτος) δείκτης διάθλασης</a:t>
              </a:r>
              <a:endParaRPr lang="en-US" sz="2800" b="1" dirty="0"/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6057900" y="68072"/>
              <a:ext cx="4813300" cy="1409700"/>
              <a:chOff x="6057900" y="68072"/>
              <a:chExt cx="4813300" cy="1409700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6178183" y="185888"/>
                <a:ext cx="4563054" cy="1156792"/>
                <a:chOff x="3289300" y="2420034"/>
                <a:chExt cx="4563054" cy="1156792"/>
              </a:xfrm>
            </p:grpSpPr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0" name="TextBox 9"/>
                    <p:cNvSpPr txBox="1"/>
                    <p:nvPr/>
                  </p:nvSpPr>
                  <p:spPr>
                    <a:xfrm>
                      <a:off x="3289300" y="2743200"/>
                      <a:ext cx="1413528" cy="833626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sz="3600" dirty="0" smtClean="0"/>
                        <a:t>n = </a:t>
                      </a:r>
                      <a14:m>
                        <m:oMath xmlns:m="http://schemas.openxmlformats.org/officeDocument/2006/math">
                          <m:f>
                            <m:f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3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den>
                          </m:f>
                        </m:oMath>
                      </a14:m>
                      <a:r>
                        <a:rPr lang="en-US" sz="3600" dirty="0" smtClean="0"/>
                        <a:t>  </a:t>
                      </a:r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0" name="TextBox 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289300" y="2743200"/>
                      <a:ext cx="1413528" cy="833626"/>
                    </a:xfrm>
                    <a:prstGeom prst="rect">
                      <a:avLst/>
                    </a:prstGeom>
                    <a:blipFill rotWithShape="0">
                      <a:blip r:embed="rId3"/>
                      <a:stretch>
                        <a:fillRect l="-13362" t="-2190" b="-13139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sp>
              <p:nvSpPr>
                <p:cNvPr id="11" name="Right Arrow 10"/>
                <p:cNvSpPr/>
                <p:nvPr/>
              </p:nvSpPr>
              <p:spPr>
                <a:xfrm>
                  <a:off x="4724399" y="2969513"/>
                  <a:ext cx="1514463" cy="381000"/>
                </a:xfrm>
                <a:prstGeom prst="rightArrow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2" name="Rectangle 11"/>
                    <p:cNvSpPr/>
                    <p:nvPr/>
                  </p:nvSpPr>
                  <p:spPr>
                    <a:xfrm>
                      <a:off x="4806669" y="2420034"/>
                      <a:ext cx="1443600" cy="6463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sSub>
                            <m:sSubPr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b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a14:m>
                      <a:r>
                        <a:rPr lang="en-US" sz="3600" b="0" dirty="0" smtClean="0">
                          <a:ea typeface="Cambria Math" panose="020405030504060302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oMath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2" name="Rectangle 11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4806669" y="2420034"/>
                      <a:ext cx="1443600" cy="646331"/>
                    </a:xfrm>
                    <a:prstGeom prst="rect">
                      <a:avLst/>
                    </a:prstGeom>
                    <a:blipFill rotWithShape="0">
                      <a:blip r:embed="rId4"/>
                      <a:stretch>
                        <a:fillRect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3" name="Rectangle 12"/>
                    <p:cNvSpPr/>
                    <p:nvPr/>
                  </p:nvSpPr>
                  <p:spPr>
                    <a:xfrm>
                      <a:off x="6606628" y="2836847"/>
                      <a:ext cx="1245726" cy="646331"/>
                    </a:xfrm>
                    <a:prstGeom prst="rect">
                      <a:avLst/>
                    </a:prstGeom>
                    <a:ln>
                      <a:noFill/>
                    </a:ln>
                  </p:spPr>
                  <p:txBody>
                    <a:bodyPr wrap="none">
                      <a:spAutoFit/>
                    </a:bodyPr>
                    <a:lstStyle/>
                    <a:p>
                      <a14:m>
                        <m:oMath xmlns:m="http://schemas.openxmlformats.org/officeDocument/2006/math"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oMath>
                      </a14:m>
                      <a:r>
                        <a:rPr lang="en-US" sz="3600" b="0" dirty="0" smtClean="0">
                          <a:ea typeface="Cambria Math" panose="02040503050406030204" pitchFamily="18" charset="0"/>
                        </a:rPr>
                        <a:t> </a:t>
                      </a:r>
                      <a14:m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≥</m:t>
                          </m:r>
                        </m:oMath>
                      </a14:m>
                      <a:r>
                        <a:rPr lang="en-US" sz="3600" dirty="0" smtClean="0"/>
                        <a:t> 1</a:t>
                      </a:r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13" name="Rectangle 12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606628" y="2836847"/>
                      <a:ext cx="1245726" cy="646331"/>
                    </a:xfrm>
                    <a:prstGeom prst="rect">
                      <a:avLst/>
                    </a:prstGeom>
                    <a:blipFill rotWithShape="0">
                      <a:blip r:embed="rId5"/>
                      <a:stretch>
                        <a:fillRect t="-15094" r="-14216" b="-34906"/>
                      </a:stretch>
                    </a:blipFill>
                    <a:ln>
                      <a:noFill/>
                    </a:ln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sp>
            <p:nvSpPr>
              <p:cNvPr id="9" name="Rectangle 8"/>
              <p:cNvSpPr/>
              <p:nvPr/>
            </p:nvSpPr>
            <p:spPr>
              <a:xfrm>
                <a:off x="6057900" y="68072"/>
                <a:ext cx="4813300" cy="1409700"/>
              </a:xfrm>
              <a:prstGeom prst="rect">
                <a:avLst/>
              </a:prstGeom>
              <a:noFill/>
              <a:ln w="63500" cmpd="sng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6671147" y="5164593"/>
                <a:ext cx="1207382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𝒄</m:t>
                      </m:r>
                      <m:r>
                        <a:rPr lang="el-G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𝝀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147" y="5164593"/>
                <a:ext cx="1207382" cy="369332"/>
              </a:xfrm>
              <a:prstGeom prst="rect">
                <a:avLst/>
              </a:prstGeom>
              <a:blipFill rotWithShape="0">
                <a:blip r:embed="rId6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4991504" y="5164593"/>
                <a:ext cx="1394805" cy="369332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l-GR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l-GR" b="1" i="1" smtClean="0">
                              <a:latin typeface="Cambria Math" panose="02040503050406030204" pitchFamily="18" charset="0"/>
                            </a:rPr>
                            <m:t>𝝀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𝒇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1504" y="5164593"/>
                <a:ext cx="1394805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1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809997" y="5902230"/>
                <a:ext cx="1303177" cy="777136"/>
              </a:xfrm>
              <a:prstGeom prst="rect">
                <a:avLst/>
              </a:prstGeom>
              <a:ln w="31750">
                <a:noFill/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n = </a:t>
                </a:r>
                <a14:m>
                  <m:oMath xmlns:m="http://schemas.openxmlformats.org/officeDocument/2006/math">
                    <m:r>
                      <a:rPr lang="el-GR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num>
                      <m:den>
                        <m:r>
                          <a:rPr lang="el-GR" sz="2800" b="1" i="1">
                            <a:latin typeface="Cambria Math" panose="02040503050406030204" pitchFamily="18" charset="0"/>
                          </a:rPr>
                          <m:t>𝝀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𝒇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9997" y="5902230"/>
                <a:ext cx="1303177" cy="777136"/>
              </a:xfrm>
              <a:prstGeom prst="rect">
                <a:avLst/>
              </a:prstGeom>
              <a:blipFill rotWithShape="0">
                <a:blip r:embed="rId8"/>
                <a:stretch>
                  <a:fillRect l="-9346" b="-3125"/>
                </a:stretch>
              </a:blipFill>
              <a:ln w="31750">
                <a:noFill/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Straight Connector 17"/>
          <p:cNvCxnSpPr/>
          <p:nvPr/>
        </p:nvCxnSpPr>
        <p:spPr>
          <a:xfrm flipH="1">
            <a:off x="6838483" y="6028317"/>
            <a:ext cx="261257" cy="117210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6711843" y="6408321"/>
            <a:ext cx="257268" cy="211021"/>
          </a:xfrm>
          <a:prstGeom prst="line">
            <a:avLst/>
          </a:prstGeom>
          <a:ln w="95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own Arrow 20"/>
          <p:cNvSpPr/>
          <p:nvPr/>
        </p:nvSpPr>
        <p:spPr>
          <a:xfrm>
            <a:off x="6444728" y="4811801"/>
            <a:ext cx="166890" cy="10366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8128226" y="5902230"/>
                <a:ext cx="1081963" cy="721929"/>
              </a:xfrm>
              <a:prstGeom prst="rect">
                <a:avLst/>
              </a:prstGeom>
              <a:ln w="31750">
                <a:prstDash val="dash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r>
                  <a:rPr lang="en-US" sz="2800" dirty="0" smtClean="0"/>
                  <a:t>n = </a:t>
                </a:r>
                <a14:m>
                  <m:oMath xmlns:m="http://schemas.openxmlformats.org/officeDocument/2006/math">
                    <m:r>
                      <a:rPr lang="el-GR" sz="2800" b="0" i="0" smtClean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l-GR" sz="2800" b="1" i="1">
                                <a:latin typeface="Cambria Math" panose="02040503050406030204" pitchFamily="18" charset="0"/>
                              </a:rPr>
                              <m:t>𝝀</m:t>
                            </m:r>
                          </m:e>
                          <m:sub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num>
                      <m:den>
                        <m:r>
                          <a:rPr lang="el-GR" sz="2800" b="1" i="1">
                            <a:latin typeface="Cambria Math" panose="02040503050406030204" pitchFamily="18" charset="0"/>
                          </a:rPr>
                          <m:t>𝝀</m:t>
                        </m:r>
                      </m:den>
                    </m:f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8226" y="5902230"/>
                <a:ext cx="1081963" cy="721929"/>
              </a:xfrm>
              <a:prstGeom prst="rect">
                <a:avLst/>
              </a:prstGeom>
              <a:blipFill rotWithShape="0">
                <a:blip r:embed="rId9"/>
                <a:stretch>
                  <a:fillRect l="-9836" b="-8065"/>
                </a:stretch>
              </a:blipFill>
              <a:ln w="31750"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ight Arrow 22"/>
          <p:cNvSpPr/>
          <p:nvPr/>
        </p:nvSpPr>
        <p:spPr>
          <a:xfrm>
            <a:off x="7099740" y="6151622"/>
            <a:ext cx="884423" cy="254365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9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Right Triangle 84"/>
          <p:cNvSpPr/>
          <p:nvPr/>
        </p:nvSpPr>
        <p:spPr>
          <a:xfrm flipH="1" flipV="1">
            <a:off x="8293956" y="3371954"/>
            <a:ext cx="1618672" cy="54677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6" name="Right Triangle 85"/>
          <p:cNvSpPr/>
          <p:nvPr/>
        </p:nvSpPr>
        <p:spPr>
          <a:xfrm>
            <a:off x="6920227" y="2877901"/>
            <a:ext cx="1373729" cy="479805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3" name="Right Triangle 82"/>
          <p:cNvSpPr/>
          <p:nvPr/>
        </p:nvSpPr>
        <p:spPr>
          <a:xfrm>
            <a:off x="4287293" y="2934623"/>
            <a:ext cx="1246108" cy="439091"/>
          </a:xfrm>
          <a:prstGeom prst="rtTriangle">
            <a:avLst/>
          </a:prstGeom>
          <a:solidFill>
            <a:srgbClr val="FDB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4" name="Right Triangle 83"/>
          <p:cNvSpPr/>
          <p:nvPr/>
        </p:nvSpPr>
        <p:spPr>
          <a:xfrm flipH="1" flipV="1">
            <a:off x="5587934" y="3388362"/>
            <a:ext cx="1336881" cy="501971"/>
          </a:xfrm>
          <a:prstGeom prst="rtTriangle">
            <a:avLst/>
          </a:prstGeom>
          <a:solidFill>
            <a:srgbClr val="FDB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7943110" y="2927249"/>
            <a:ext cx="4732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6826799" y="1985816"/>
            <a:ext cx="152400" cy="2743200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Down Arrow 6"/>
          <p:cNvSpPr/>
          <p:nvPr/>
        </p:nvSpPr>
        <p:spPr>
          <a:xfrm flipV="1">
            <a:off x="4094804" y="2881166"/>
            <a:ext cx="277465" cy="4937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8229948" y="3332015"/>
            <a:ext cx="64008" cy="640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9811298" y="3366560"/>
            <a:ext cx="203200" cy="530352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6898030" y="2876276"/>
            <a:ext cx="3138835" cy="1090847"/>
            <a:chOff x="4293110" y="1119060"/>
            <a:chExt cx="3138835" cy="109084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4293110" y="1119060"/>
              <a:ext cx="3138835" cy="109084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4686300" y="1263650"/>
              <a:ext cx="546100" cy="18415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4246897" y="2877988"/>
            <a:ext cx="2653102" cy="0"/>
            <a:chOff x="3168381" y="3343109"/>
            <a:chExt cx="2653102" cy="0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3168381" y="3343109"/>
              <a:ext cx="2653102" cy="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/>
            <p:nvPr/>
          </p:nvCxnSpPr>
          <p:spPr>
            <a:xfrm>
              <a:off x="3686249" y="3343109"/>
              <a:ext cx="44577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" name="Group 64"/>
          <p:cNvGrpSpPr/>
          <p:nvPr/>
        </p:nvGrpSpPr>
        <p:grpSpPr>
          <a:xfrm>
            <a:off x="4246337" y="2888481"/>
            <a:ext cx="5973514" cy="1090847"/>
            <a:chOff x="2482390" y="1123950"/>
            <a:chExt cx="5973514" cy="1090847"/>
          </a:xfrm>
        </p:grpSpPr>
        <p:cxnSp>
          <p:nvCxnSpPr>
            <p:cNvPr id="22" name="Straight Connector 21"/>
            <p:cNvCxnSpPr/>
            <p:nvPr/>
          </p:nvCxnSpPr>
          <p:spPr>
            <a:xfrm>
              <a:off x="2482390" y="1123950"/>
              <a:ext cx="5973514" cy="1090847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5354731" y="1649376"/>
              <a:ext cx="698500" cy="12608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/>
            <p:nvPr/>
          </p:nvCxnSpPr>
          <p:spPr>
            <a:xfrm>
              <a:off x="2905873" y="1203299"/>
              <a:ext cx="546210" cy="9792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4245547" y="2898575"/>
            <a:ext cx="2664680" cy="1003608"/>
            <a:chOff x="3141476" y="3345542"/>
            <a:chExt cx="2664680" cy="1003608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3141476" y="3345542"/>
              <a:ext cx="2664680" cy="1003608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>
              <a:off x="3426270" y="3443964"/>
              <a:ext cx="659599" cy="251792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"/>
          <p:cNvGrpSpPr/>
          <p:nvPr/>
        </p:nvGrpSpPr>
        <p:grpSpPr>
          <a:xfrm>
            <a:off x="2520833" y="3238444"/>
            <a:ext cx="9052560" cy="523220"/>
            <a:chOff x="-49938" y="1477183"/>
            <a:chExt cx="9052560" cy="523220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-49938" y="1600200"/>
              <a:ext cx="905256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Oval 8"/>
            <p:cNvSpPr/>
            <p:nvPr/>
          </p:nvSpPr>
          <p:spPr>
            <a:xfrm>
              <a:off x="2901950" y="1581149"/>
              <a:ext cx="64008" cy="6400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582740" y="1477183"/>
              <a:ext cx="35939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</a:rPr>
                <a:t>Ε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905147" y="3904582"/>
            <a:ext cx="3263900" cy="19050"/>
            <a:chOff x="4273550" y="2127559"/>
            <a:chExt cx="3263900" cy="19050"/>
          </a:xfrm>
        </p:grpSpPr>
        <p:cxnSp>
          <p:nvCxnSpPr>
            <p:cNvPr id="13" name="Straight Connector 12"/>
            <p:cNvCxnSpPr/>
            <p:nvPr/>
          </p:nvCxnSpPr>
          <p:spPr>
            <a:xfrm>
              <a:off x="4273550" y="2127559"/>
              <a:ext cx="3263900" cy="1905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/>
            <p:nvPr/>
          </p:nvCxnSpPr>
          <p:spPr>
            <a:xfrm>
              <a:off x="4533900" y="2127559"/>
              <a:ext cx="698500" cy="0"/>
            </a:xfrm>
            <a:prstGeom prst="straightConnector1">
              <a:avLst/>
            </a:prstGeom>
            <a:ln>
              <a:solidFill>
                <a:schemeClr val="accent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2604360" y="2943388"/>
            <a:ext cx="1558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solidFill>
                  <a:srgbClr val="4472C4"/>
                </a:solidFill>
              </a:rPr>
              <a:t>αντικείμενο </a:t>
            </a:r>
            <a:r>
              <a:rPr lang="en-US" dirty="0" smtClean="0">
                <a:solidFill>
                  <a:srgbClr val="4472C4">
                    <a:lumMod val="75000"/>
                  </a:srgbClr>
                </a:solidFill>
              </a:rPr>
              <a:t>h</a:t>
            </a:r>
            <a:r>
              <a:rPr lang="en-US" baseline="-25000" dirty="0" smtClean="0">
                <a:solidFill>
                  <a:srgbClr val="4472C4">
                    <a:lumMod val="75000"/>
                  </a:srgbClr>
                </a:solidFill>
              </a:rPr>
              <a:t>0</a:t>
            </a:r>
            <a:endParaRPr lang="en-US" baseline="-250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39951" y="311565"/>
            <a:ext cx="9469195" cy="523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2800" dirty="0">
                <a:solidFill>
                  <a:prstClr val="white"/>
                </a:solidFill>
              </a:rPr>
              <a:t>Αλγεβρικός προσδιορισμός </a:t>
            </a:r>
            <a:r>
              <a:rPr lang="el-GR" sz="2800" dirty="0" smtClean="0">
                <a:solidFill>
                  <a:prstClr val="white"/>
                </a:solidFill>
              </a:rPr>
              <a:t>ειδώλου– σχέσεις</a:t>
            </a:r>
            <a:r>
              <a:rPr lang="en-US" sz="2800" dirty="0" smtClean="0">
                <a:solidFill>
                  <a:prstClr val="white"/>
                </a:solidFill>
              </a:rPr>
              <a:t> Gauss &amp; Newton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938217" y="3377333"/>
            <a:ext cx="1162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dirty="0" smtClean="0">
                <a:solidFill>
                  <a:srgbClr val="70AD47"/>
                </a:solidFill>
              </a:rPr>
              <a:t>είδωλο </a:t>
            </a:r>
            <a:r>
              <a:rPr lang="en-US" sz="2000" dirty="0" smtClean="0">
                <a:solidFill>
                  <a:srgbClr val="70AD47"/>
                </a:solidFill>
              </a:rPr>
              <a:t>h</a:t>
            </a:r>
            <a:r>
              <a:rPr lang="en-US" sz="2000" baseline="-25000" dirty="0">
                <a:solidFill>
                  <a:srgbClr val="70AD47"/>
                </a:solidFill>
              </a:rPr>
              <a:t>i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230445" y="1940622"/>
            <a:ext cx="2688336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4233537" y="1951505"/>
            <a:ext cx="0" cy="914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5216850" y="1722276"/>
            <a:ext cx="284052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6913787" y="1940618"/>
            <a:ext cx="3017520" cy="0"/>
          </a:xfrm>
          <a:prstGeom prst="straightConnector1">
            <a:avLst/>
          </a:prstGeom>
          <a:ln w="1270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/>
        </p:nvSpPr>
        <p:spPr>
          <a:xfrm>
            <a:off x="7900192" y="1727715"/>
            <a:ext cx="3577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x</a:t>
            </a:r>
            <a:r>
              <a:rPr lang="el-GR" dirty="0" smtClean="0">
                <a:solidFill>
                  <a:prstClr val="black"/>
                </a:solidFill>
              </a:rPr>
              <a:t>΄</a:t>
            </a:r>
            <a:endParaRPr lang="en-US" dirty="0">
              <a:solidFill>
                <a:prstClr val="black"/>
              </a:solidFill>
            </a:endParaRP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9912898" y="1922798"/>
            <a:ext cx="0" cy="146304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6527337" y="3272973"/>
            <a:ext cx="3882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Ο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021170" y="3270226"/>
            <a:ext cx="3626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Α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917541" y="2952242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Α΄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3900707" y="2536260"/>
            <a:ext cx="3513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>
                <a:solidFill>
                  <a:prstClr val="black"/>
                </a:solidFill>
              </a:rPr>
              <a:t>Β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969868" y="3631736"/>
            <a:ext cx="4491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Β΄</a:t>
            </a:r>
            <a:endParaRPr lang="en-US" sz="2400" dirty="0">
              <a:solidFill>
                <a:prstClr val="black"/>
              </a:solidFill>
            </a:endParaRPr>
          </a:p>
        </p:txBody>
      </p:sp>
      <p:cxnSp>
        <p:nvCxnSpPr>
          <p:cNvPr id="56" name="Straight Connector 55"/>
          <p:cNvCxnSpPr/>
          <p:nvPr/>
        </p:nvCxnSpPr>
        <p:spPr>
          <a:xfrm flipV="1">
            <a:off x="4230957" y="3359263"/>
            <a:ext cx="0" cy="914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5501813" y="3390256"/>
            <a:ext cx="0" cy="914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8260515" y="2444864"/>
            <a:ext cx="0" cy="914400"/>
          </a:xfrm>
          <a:prstGeom prst="line">
            <a:avLst/>
          </a:prstGeom>
          <a:ln w="127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4230445" y="4169506"/>
            <a:ext cx="1270457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8257982" y="2767092"/>
            <a:ext cx="1654916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979199" y="2767092"/>
            <a:ext cx="1278783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>
            <a:off x="5513482" y="4169506"/>
            <a:ext cx="1382052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027612" y="3918725"/>
            <a:ext cx="2792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f</a:t>
            </a:r>
            <a:endParaRPr lang="en-US" sz="2400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9" name="TextBox 58"/>
              <p:cNvSpPr txBox="1"/>
              <p:nvPr/>
            </p:nvSpPr>
            <p:spPr>
              <a:xfrm>
                <a:off x="4656989" y="3904940"/>
                <a:ext cx="542393" cy="453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989" y="3904940"/>
                <a:ext cx="542393" cy="453137"/>
              </a:xfrm>
              <a:prstGeom prst="rect">
                <a:avLst/>
              </a:prstGeom>
              <a:blipFill rotWithShape="0">
                <a:blip r:embed="rId2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0" name="TextBox 59"/>
              <p:cNvSpPr txBox="1"/>
              <p:nvPr/>
            </p:nvSpPr>
            <p:spPr>
              <a:xfrm>
                <a:off x="8931706" y="2486667"/>
                <a:ext cx="490647" cy="4531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400" baseline="-250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1706" y="2486667"/>
                <a:ext cx="490647" cy="453137"/>
              </a:xfrm>
              <a:prstGeom prst="rect">
                <a:avLst/>
              </a:prstGeom>
              <a:blipFill rotWithShape="0">
                <a:blip r:embed="rId3"/>
                <a:stretch>
                  <a:fillRect b="-5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TextBox 78"/>
          <p:cNvSpPr txBox="1"/>
          <p:nvPr/>
        </p:nvSpPr>
        <p:spPr>
          <a:xfrm>
            <a:off x="7535893" y="2493008"/>
            <a:ext cx="27924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solidFill>
                  <a:prstClr val="black"/>
                </a:solidFill>
                <a:cs typeface="Calibri" panose="020F0502020204030204" pitchFamily="34" charset="0"/>
              </a:rPr>
              <a:t>f</a:t>
            </a:r>
            <a:endParaRPr lang="en-US" sz="2400" i="1" dirty="0">
              <a:solidFill>
                <a:prstClr val="black"/>
              </a:solidFill>
              <a:cs typeface="Calibri" panose="020F0502020204030204" pitchFamily="34" charset="0"/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6580224" y="2500439"/>
            <a:ext cx="3129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Γ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789779" y="3824778"/>
            <a:ext cx="4106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Γ΄</a:t>
            </a:r>
            <a:endParaRPr lang="en-US" sz="24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Rectangle 47"/>
              <p:cNvSpPr/>
              <p:nvPr/>
            </p:nvSpPr>
            <p:spPr>
              <a:xfrm>
                <a:off x="2520833" y="5499844"/>
                <a:ext cx="1739613" cy="461665"/>
              </a:xfrm>
              <a:prstGeom prst="rect">
                <a:avLst/>
              </a:prstGeom>
              <a:ln w="41275">
                <a:solidFill>
                  <a:srgbClr val="C00000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𝑜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sSup>
                        <m:sSup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e>
                        <m:sup>
                          <m: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8" name="Rectangle 4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0833" y="5499844"/>
                <a:ext cx="1739613" cy="461665"/>
              </a:xfrm>
              <a:prstGeom prst="rect">
                <a:avLst/>
              </a:prstGeom>
              <a:blipFill rotWithShape="0">
                <a:blip r:embed="rId4"/>
                <a:stretch>
                  <a:fillRect b="-10843"/>
                </a:stretch>
              </a:blipFill>
              <a:ln w="41275">
                <a:solidFill>
                  <a:srgbClr val="C0000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Box 61"/>
          <p:cNvSpPr txBox="1"/>
          <p:nvPr/>
        </p:nvSpPr>
        <p:spPr>
          <a:xfrm>
            <a:off x="195079" y="1223857"/>
            <a:ext cx="1950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dashHeavy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0AD47"/>
                  </a:solidFill>
                </a:uFill>
              </a:rPr>
              <a:t>Σχέση </a:t>
            </a:r>
            <a:r>
              <a:rPr lang="en-US" sz="2400" u="dashHeavy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0AD47"/>
                  </a:solidFill>
                </a:uFill>
              </a:rPr>
              <a:t>Gauss</a:t>
            </a:r>
            <a:r>
              <a:rPr lang="en-US" sz="24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70AD47"/>
                  </a:solidFill>
                </a:uFill>
              </a:rPr>
              <a:t> : </a:t>
            </a:r>
            <a:endParaRPr lang="en-US" sz="24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70AD47"/>
                </a:solidFill>
              </a:u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8" name="TextBox 87"/>
              <p:cNvSpPr txBox="1"/>
              <p:nvPr/>
            </p:nvSpPr>
            <p:spPr>
              <a:xfrm>
                <a:off x="2034595" y="1131036"/>
                <a:ext cx="1634794" cy="787780"/>
              </a:xfrm>
              <a:prstGeom prst="rect">
                <a:avLst/>
              </a:prstGeom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den>
                      </m:f>
                      <m:r>
                        <a:rPr lang="en-US" sz="2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22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4595" y="1131036"/>
                <a:ext cx="1634794" cy="78778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 w="28575"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9" name="TextBox 88"/>
          <p:cNvSpPr txBox="1"/>
          <p:nvPr/>
        </p:nvSpPr>
        <p:spPr>
          <a:xfrm>
            <a:off x="195079" y="5499844"/>
            <a:ext cx="2132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u="dashHeavy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Σχέση </a:t>
            </a:r>
            <a:r>
              <a:rPr lang="en-US" sz="2400" u="dashHeavy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Newton</a:t>
            </a:r>
            <a:r>
              <a:rPr lang="el-GR" sz="2400" u="dashHeavy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 </a:t>
            </a:r>
            <a:r>
              <a:rPr lang="el-GR" sz="2400" u="dashHeavy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C00000"/>
                  </a:solidFill>
                </a:uFill>
              </a:rPr>
              <a:t>:</a:t>
            </a:r>
            <a:endParaRPr lang="en-US" sz="2400" u="dashHeavy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C00000"/>
                </a:solidFill>
              </a:uFill>
            </a:endParaRPr>
          </a:p>
        </p:txBody>
      </p:sp>
    </p:spTree>
    <p:extLst>
      <p:ext uri="{BB962C8B-B14F-4D97-AF65-F5344CB8AC3E}">
        <p14:creationId xmlns:p14="http://schemas.microsoft.com/office/powerpoint/2010/main" val="3763372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86" grpId="0" animBg="1"/>
      <p:bldP spid="83" grpId="0" animBg="1"/>
      <p:bldP spid="84" grpId="0" animBg="1"/>
      <p:bldP spid="59" grpId="0" animBg="1"/>
      <p:bldP spid="60" grpId="0" animBg="1"/>
      <p:bldP spid="48" grpId="0" animBg="1"/>
      <p:bldP spid="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542" y="1240971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>
              <a:solidFill>
                <a:prstClr val="black"/>
              </a:solidFill>
            </a:endParaRPr>
          </a:p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3450" y="150182"/>
            <a:ext cx="83954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Σχέση προσδιορισμού ειδώλου σε λεπτό </a:t>
            </a:r>
            <a:r>
              <a:rPr lang="el-G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φακό </a:t>
            </a:r>
            <a:r>
              <a:rPr lang="el-G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εστιακής </a:t>
            </a:r>
            <a:r>
              <a:rPr lang="el-GR" sz="28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απόστασης f που περιβάλλεται από αέρα </a:t>
            </a:r>
            <a:endParaRPr lang="en-US" sz="28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330" y="1102471"/>
            <a:ext cx="3459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Πίνακας προσημοθέτησης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231515"/>
              </p:ext>
            </p:extLst>
          </p:nvPr>
        </p:nvGraphicFramePr>
        <p:xfrm>
          <a:off x="152400" y="1512988"/>
          <a:ext cx="11756571" cy="51208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7457"/>
                <a:gridCol w="3690257"/>
                <a:gridCol w="3918857"/>
              </a:tblGrid>
              <a:tr h="676656"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μέγεθος - σύμβολο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θετικό (&gt;0)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400" dirty="0" smtClean="0"/>
                        <a:t>αρνητικό (&lt;0)</a:t>
                      </a:r>
                      <a:endParaRPr lang="en-US" sz="2400" dirty="0"/>
                    </a:p>
                  </a:txBody>
                  <a:tcPr/>
                </a:tc>
              </a:tr>
              <a:tr h="1292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Απόσταση αντικειμένου από οπτικό κέντρο Ο:</a:t>
                      </a:r>
                      <a:r>
                        <a:rPr lang="el-GR" sz="2400" dirty="0" smtClean="0"/>
                        <a:t>    </a:t>
                      </a:r>
                      <a:r>
                        <a:rPr lang="en-US" sz="2800" b="1" dirty="0" smtClean="0"/>
                        <a:t>x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πραγματικά </a:t>
                      </a:r>
                    </a:p>
                    <a:p>
                      <a:r>
                        <a:rPr lang="el-GR" sz="2200" dirty="0" smtClean="0"/>
                        <a:t>αντικείμενα</a:t>
                      </a:r>
                      <a:endParaRPr lang="en-US" sz="2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φανταστικά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αντικείμενα</a:t>
                      </a:r>
                      <a:endParaRPr lang="en-US" sz="22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12924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Απόσταση ειδώλου από οπτικό κέντρο  Ο:    </a:t>
                      </a:r>
                      <a:r>
                        <a:rPr lang="en-US" sz="2800" b="1" dirty="0" smtClean="0"/>
                        <a:t>x</a:t>
                      </a:r>
                      <a:r>
                        <a:rPr lang="el-GR" sz="2800" b="1" dirty="0" smtClean="0"/>
                        <a:t>΄</a:t>
                      </a:r>
                      <a:endParaRPr lang="en-US" sz="2400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πραγματικά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είδωλα</a:t>
                      </a:r>
                      <a:endParaRPr lang="en-US" sz="2200" dirty="0" smtClean="0"/>
                    </a:p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φανταστικά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είδωλα</a:t>
                      </a:r>
                      <a:endParaRPr lang="en-US" sz="2200" dirty="0" smtClean="0"/>
                    </a:p>
                    <a:p>
                      <a:endParaRPr lang="en-US" sz="2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Ακτίνα καμπυλότητας</a:t>
                      </a:r>
                      <a:r>
                        <a:rPr lang="el-GR" sz="2400" dirty="0" smtClean="0"/>
                        <a:t>:</a:t>
                      </a:r>
                      <a:r>
                        <a:rPr lang="en-US" sz="2400" dirty="0" smtClean="0"/>
                        <a:t> </a:t>
                      </a:r>
                      <a:r>
                        <a:rPr lang="el-GR" sz="2400" dirty="0" smtClean="0"/>
                        <a:t> </a:t>
                      </a:r>
                      <a:r>
                        <a:rPr lang="en-US" sz="2800" b="1" dirty="0" smtClean="0"/>
                        <a:t>R</a:t>
                      </a:r>
                      <a:endParaRPr lang="en-US" sz="28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φωτεινή</a:t>
                      </a:r>
                      <a:r>
                        <a:rPr lang="el-GR" sz="2200" baseline="0" dirty="0" smtClean="0"/>
                        <a:t> δέσμη </a:t>
                      </a:r>
                      <a:r>
                        <a:rPr lang="el-GR" sz="2200" dirty="0" smtClean="0"/>
                        <a:t>προσπίπτει σε </a:t>
                      </a:r>
                      <a:r>
                        <a:rPr lang="el-GR" sz="24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κυρτή</a:t>
                      </a:r>
                      <a:r>
                        <a:rPr lang="el-GR" sz="2400" b="1" dirty="0" smtClean="0">
                          <a:solidFill>
                            <a:schemeClr val="accent6"/>
                          </a:solidFill>
                        </a:rPr>
                        <a:t> </a:t>
                      </a:r>
                      <a:r>
                        <a:rPr lang="el-GR" sz="2200" dirty="0" smtClean="0"/>
                        <a:t>επιφάνεια</a:t>
                      </a:r>
                      <a:r>
                        <a:rPr lang="el-GR" sz="2400" dirty="0" smtClean="0"/>
                        <a:t> 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φωτεινή</a:t>
                      </a:r>
                      <a:r>
                        <a:rPr lang="el-GR" sz="2200" baseline="0" dirty="0" smtClean="0"/>
                        <a:t> δέσμη </a:t>
                      </a:r>
                      <a:r>
                        <a:rPr lang="el-GR" sz="2200" dirty="0" smtClean="0"/>
                        <a:t>προσπίπτει </a:t>
                      </a:r>
                      <a:r>
                        <a:rPr kumimoji="0" lang="el-G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σε </a:t>
                      </a:r>
                      <a:r>
                        <a:rPr kumimoji="0" lang="el-G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κοίλη</a:t>
                      </a:r>
                      <a:r>
                        <a:rPr kumimoji="0" lang="el-GR" sz="2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70AD47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l-GR" sz="2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επιφάνεια </a:t>
                      </a:r>
                      <a:endParaRPr lang="en-US" sz="2200" dirty="0" smtClean="0"/>
                    </a:p>
                  </a:txBody>
                  <a:tcPr anchor="ctr"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l-GR" sz="2200" dirty="0" smtClean="0"/>
                        <a:t>Εστιακή απόσταση (Ε από Ο)</a:t>
                      </a:r>
                      <a:r>
                        <a:rPr lang="el-GR" sz="2400" dirty="0" smtClean="0"/>
                        <a:t>:  </a:t>
                      </a:r>
                      <a:r>
                        <a:rPr lang="en-US" sz="2800" b="1" i="1" dirty="0" smtClean="0">
                          <a:latin typeface="+mn-lt"/>
                          <a:ea typeface="Cambria Math" panose="02040503050406030204" pitchFamily="18" charset="0"/>
                        </a:rPr>
                        <a:t>f</a:t>
                      </a:r>
                      <a:endParaRPr lang="el-GR" sz="2800" b="1" i="1" dirty="0" smtClean="0">
                        <a:latin typeface="+mn-lt"/>
                        <a:ea typeface="Cambria Math" panose="02040503050406030204" pitchFamily="18" charset="0"/>
                      </a:endParaRPr>
                    </a:p>
                    <a:p>
                      <a:r>
                        <a:rPr lang="el-GR" sz="2200" b="0" i="0" dirty="0" smtClean="0">
                          <a:latin typeface="+mn-lt"/>
                          <a:ea typeface="Cambria Math" panose="02040503050406030204" pitchFamily="18" charset="0"/>
                        </a:rPr>
                        <a:t>Οπτική</a:t>
                      </a:r>
                      <a:r>
                        <a:rPr lang="el-GR" sz="2200" b="0" i="0" baseline="0" dirty="0" smtClean="0">
                          <a:latin typeface="+mn-lt"/>
                          <a:ea typeface="Cambria Math" panose="02040503050406030204" pitchFamily="18" charset="0"/>
                        </a:rPr>
                        <a:t> Ισχύς</a:t>
                      </a:r>
                      <a:r>
                        <a:rPr lang="el-GR" sz="2800" b="0" i="0" baseline="0" dirty="0" smtClean="0">
                          <a:latin typeface="+mn-lt"/>
                          <a:ea typeface="Cambria Math" panose="02040503050406030204" pitchFamily="18" charset="0"/>
                        </a:rPr>
                        <a:t>: </a:t>
                      </a:r>
                      <a:r>
                        <a:rPr lang="en-US" sz="2800" b="1" i="1" baseline="0" dirty="0" smtClean="0">
                          <a:latin typeface="+mn-lt"/>
                          <a:ea typeface="Cambria Math" panose="02040503050406030204" pitchFamily="18" charset="0"/>
                        </a:rPr>
                        <a:t>P=1/f</a:t>
                      </a:r>
                      <a:endParaRPr lang="en-US" sz="2800" b="1" i="1" dirty="0">
                        <a:latin typeface="+mn-lt"/>
                        <a:ea typeface="Cambria Math" panose="02040503050406030204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συγκλίνοντες φακοί</a:t>
                      </a:r>
                      <a:endParaRPr lang="en-US" sz="22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l-GR" sz="2200" dirty="0" smtClean="0"/>
                        <a:t>αποκλίνοντες φακοί</a:t>
                      </a:r>
                      <a:endParaRPr lang="en-US" sz="2200" dirty="0" smtClean="0"/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66779" y="2298556"/>
            <a:ext cx="1589271" cy="11887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/>
          <a:srcRect l="1460" t="7240" r="50333" b="8127"/>
          <a:stretch/>
        </p:blipFill>
        <p:spPr>
          <a:xfrm>
            <a:off x="6865267" y="5801576"/>
            <a:ext cx="1130999" cy="822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56399" t="2605" r="1972" b="3782"/>
          <a:stretch/>
        </p:blipFill>
        <p:spPr>
          <a:xfrm>
            <a:off x="10764138" y="5755856"/>
            <a:ext cx="981316" cy="914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66779" y="3563891"/>
            <a:ext cx="1318990" cy="11887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0604" y="3613412"/>
            <a:ext cx="1786283" cy="10973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50604" y="2298556"/>
            <a:ext cx="1666198" cy="11887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883453" y="251532"/>
                <a:ext cx="2221698" cy="850939"/>
              </a:xfrm>
              <a:prstGeom prst="rect">
                <a:avLst/>
              </a:prstGeom>
              <a:ln w="41275">
                <a:solidFill>
                  <a:srgbClr val="0070C0"/>
                </a:solidFill>
                <a:prstDash val="sysDash"/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den>
                      </m:f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l-GR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3453" y="251532"/>
                <a:ext cx="2221698" cy="850939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  <a:ln w="41275">
                <a:solidFill>
                  <a:srgbClr val="0070C0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67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3617334" y="-2759"/>
            <a:ext cx="5643276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C00000"/>
                </a:solidFill>
              </a:rPr>
              <a:t>ΣΥΓΚΛΙΝΩΝ ΦΑΚΟΣ  (</a:t>
            </a:r>
            <a:r>
              <a:rPr lang="en-US" sz="4000" dirty="0" smtClean="0">
                <a:solidFill>
                  <a:srgbClr val="C00000"/>
                </a:solidFill>
              </a:rPr>
              <a:t>f &gt; 0)</a:t>
            </a:r>
            <a:endParaRPr lang="en-US" sz="4000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3560" y="1091808"/>
            <a:ext cx="429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solidFill>
                  <a:srgbClr val="FFFF00"/>
                </a:solidFill>
              </a:rPr>
              <a:t>ΠΡΑΓΜΑΤΙΚΟ ΕΙΔΩΛΟ</a:t>
            </a:r>
            <a:endParaRPr lang="en-US" sz="3600" dirty="0">
              <a:solidFill>
                <a:srgbClr val="FFFF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2042534" y="5407584"/>
                <a:ext cx="3149600" cy="11462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2534" y="5407584"/>
                <a:ext cx="3149600" cy="114627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20" y="1837374"/>
            <a:ext cx="5262880" cy="3503783"/>
          </a:xfrm>
          <a:prstGeom prst="rect">
            <a:avLst/>
          </a:prstGeom>
        </p:spPr>
      </p:pic>
      <p:grpSp>
        <p:nvGrpSpPr>
          <p:cNvPr id="25" name="Group 24"/>
          <p:cNvGrpSpPr/>
          <p:nvPr/>
        </p:nvGrpSpPr>
        <p:grpSpPr>
          <a:xfrm>
            <a:off x="5822993" y="1437689"/>
            <a:ext cx="6272222" cy="4209448"/>
            <a:chOff x="6527800" y="1557974"/>
            <a:chExt cx="5548322" cy="3801410"/>
          </a:xfrm>
        </p:grpSpPr>
        <p:grpSp>
          <p:nvGrpSpPr>
            <p:cNvPr id="13" name="Group 12"/>
            <p:cNvGrpSpPr/>
            <p:nvPr/>
          </p:nvGrpSpPr>
          <p:grpSpPr>
            <a:xfrm>
              <a:off x="6527800" y="1557974"/>
              <a:ext cx="5548322" cy="3801410"/>
              <a:chOff x="6276204" y="1961258"/>
              <a:chExt cx="5128396" cy="3801410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l="3880" r="25262" b="41770"/>
              <a:stretch/>
            </p:blipFill>
            <p:spPr>
              <a:xfrm>
                <a:off x="6276204" y="1961258"/>
                <a:ext cx="5128396" cy="3801410"/>
              </a:xfrm>
              <a:prstGeom prst="snip1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10655300" y="3581400"/>
                <a:ext cx="749300" cy="952500"/>
              </a:xfrm>
              <a:prstGeom prst="snip1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19" name="Rectangle 18"/>
            <p:cNvSpPr/>
            <p:nvPr/>
          </p:nvSpPr>
          <p:spPr>
            <a:xfrm>
              <a:off x="9136869" y="4960443"/>
              <a:ext cx="431800" cy="330200"/>
            </a:xfrm>
            <a:prstGeom prst="snip1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7295332" y="1091809"/>
            <a:ext cx="42926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solidFill>
                  <a:srgbClr val="00B0F0"/>
                </a:solidFill>
              </a:rPr>
              <a:t>ΦΑΝΤΑΣΤΙΚΟ ΕΙΔΩΛΟ</a:t>
            </a:r>
            <a:endParaRPr lang="en-US" sz="36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685810" y="5407584"/>
                <a:ext cx="3149600" cy="1146276"/>
              </a:xfrm>
              <a:prstGeom prst="rect">
                <a:avLst/>
              </a:prstGeom>
            </p:spPr>
            <p:style>
              <a:lnRef idx="2">
                <a:schemeClr val="accent5">
                  <a:shade val="50000"/>
                </a:schemeClr>
              </a:lnRef>
              <a:fillRef idx="1">
                <a:schemeClr val="accent5"/>
              </a:fillRef>
              <a:effectRef idx="0">
                <a:schemeClr val="accent5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3200" i="1" smtClean="0">
                              <a:solidFill>
                                <a:prstClr val="white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white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5810" y="5407584"/>
                <a:ext cx="3149600" cy="1146276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87165" y="5571017"/>
                <a:ext cx="1813893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&gt;0→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΄&gt;0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65" y="5571017"/>
                <a:ext cx="1813893" cy="646331"/>
              </a:xfrm>
              <a:prstGeom prst="rect">
                <a:avLst/>
              </a:prstGeom>
              <a:blipFill rotWithShape="0">
                <a:blip r:embed="rId6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5333610" y="5571017"/>
                <a:ext cx="1988621" cy="646331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&gt;0→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΄&lt;0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</m:t>
                      </m:r>
                      <m:r>
                        <a:rPr lang="en-US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3610" y="5571017"/>
                <a:ext cx="1988621" cy="646331"/>
              </a:xfrm>
              <a:prstGeom prst="rect">
                <a:avLst/>
              </a:prstGeom>
              <a:blipFill rotWithShape="0">
                <a:blip r:embed="rId7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Bent Arrow 3"/>
          <p:cNvSpPr/>
          <p:nvPr/>
        </p:nvSpPr>
        <p:spPr>
          <a:xfrm>
            <a:off x="1213338" y="5341157"/>
            <a:ext cx="829196" cy="229860"/>
          </a:xfrm>
          <a:prstGeom prst="bentArrow">
            <a:avLst>
              <a:gd name="adj1" fmla="val 25000"/>
              <a:gd name="adj2" fmla="val 25000"/>
              <a:gd name="adj3" fmla="val 50000"/>
              <a:gd name="adj4" fmla="val 43750"/>
            </a:avLst>
          </a:prstGeom>
          <a:ln w="19050">
            <a:solidFill>
              <a:srgbClr val="4065A2"/>
            </a:solidFill>
            <a:prstDash val="soli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>
            <a:off x="7322231" y="5849347"/>
            <a:ext cx="363579" cy="154563"/>
          </a:xfrm>
          <a:prstGeom prst="rightArrow">
            <a:avLst/>
          </a:prstGeom>
          <a:ln w="2857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629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  <p:bldP spid="10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8906" r="32140" b="17283"/>
          <a:stretch/>
        </p:blipFill>
        <p:spPr>
          <a:xfrm>
            <a:off x="1574328" y="525504"/>
            <a:ext cx="9830272" cy="5263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60134" y="98841"/>
            <a:ext cx="5899757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4000" dirty="0" smtClean="0">
                <a:solidFill>
                  <a:srgbClr val="00B0F0"/>
                </a:solidFill>
              </a:rPr>
              <a:t>ΑΠΟΚΛΙΝΩΝ ΦΑΚΟΣ  (</a:t>
            </a:r>
            <a:r>
              <a:rPr lang="en-US" sz="4000" dirty="0" smtClean="0">
                <a:solidFill>
                  <a:srgbClr val="00B0F0"/>
                </a:solidFill>
              </a:rPr>
              <a:t>f </a:t>
            </a:r>
            <a:r>
              <a:rPr lang="el-GR" sz="4000" dirty="0" smtClean="0">
                <a:solidFill>
                  <a:srgbClr val="00B0F0"/>
                </a:solidFill>
              </a:rPr>
              <a:t>&lt;</a:t>
            </a:r>
            <a:r>
              <a:rPr lang="en-US" sz="4000" dirty="0" smtClean="0">
                <a:solidFill>
                  <a:srgbClr val="00B0F0"/>
                </a:solidFill>
              </a:rPr>
              <a:t> 0)</a:t>
            </a:r>
            <a:endParaRPr lang="en-US" sz="4000" dirty="0">
              <a:solidFill>
                <a:srgbClr val="00B0F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921371" y="5502254"/>
                <a:ext cx="3759200" cy="1103828"/>
              </a:xfrm>
              <a:prstGeom prst="rect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l-GR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𝑓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𝛼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𝛽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1371" y="5502254"/>
                <a:ext cx="3759200" cy="11038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445" y="4428639"/>
                <a:ext cx="2582310" cy="830997"/>
              </a:xfrm>
              <a:prstGeom prst="rect">
                <a:avLst/>
              </a:prstGeom>
              <a:ln w="28575">
                <a:solidFill>
                  <a:schemeClr val="accent4"/>
                </a:solidFill>
                <a:prstDash val="sysDash"/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&gt;0→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l-GR" sz="2400" i="1" dirty="0" smtClean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΄&lt;0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l-GR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΄</m:t>
                      </m:r>
                      <m:r>
                        <a:rPr lang="en-US" sz="24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l-GR" sz="24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45" y="4428639"/>
                <a:ext cx="2582310" cy="830997"/>
              </a:xfrm>
              <a:prstGeom prst="rect">
                <a:avLst/>
              </a:prstGeom>
              <a:blipFill rotWithShape="0">
                <a:blip r:embed="rId4"/>
                <a:stretch>
                  <a:fillRect b="-6338"/>
                </a:stretch>
              </a:blipFill>
              <a:ln w="28575">
                <a:solidFill>
                  <a:schemeClr val="accent4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Bent-Up Arrow 1"/>
          <p:cNvSpPr/>
          <p:nvPr/>
        </p:nvSpPr>
        <p:spPr>
          <a:xfrm flipV="1">
            <a:off x="2716822" y="4926176"/>
            <a:ext cx="747347" cy="489885"/>
          </a:xfrm>
          <a:prstGeom prst="bentUpArrow">
            <a:avLst>
              <a:gd name="adj1" fmla="val 25000"/>
              <a:gd name="adj2" fmla="val 23205"/>
              <a:gd name="adj3" fmla="val 25000"/>
            </a:avLst>
          </a:prstGeom>
          <a:solidFill>
            <a:schemeClr val="accent4"/>
          </a:solidFill>
          <a:ln w="38100">
            <a:solidFill>
              <a:srgbClr val="4065A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337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0540" y="282248"/>
                <a:ext cx="9686611" cy="23739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800" dirty="0" smtClean="0">
                    <a:solidFill>
                      <a:srgbClr val="C00000"/>
                    </a:solidFill>
                  </a:rPr>
                  <a:t>Χαρακτηριστικά μεγέθη στους φακούς: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Εστιακή απόσταση   </a:t>
                </a:r>
                <a:r>
                  <a:rPr lang="en-US" sz="2800" i="1" dirty="0" smtClean="0">
                    <a:solidFill>
                      <a:prstClr val="black"/>
                    </a:solidFill>
                  </a:rPr>
                  <a:t>f</a:t>
                </a:r>
                <a:endParaRPr lang="en-US" sz="2400" i="1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Οπτική ισχύς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: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  	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 [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μονάδα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1Dpt=1/1m]</a:t>
                </a: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0" y="282248"/>
                <a:ext cx="9686611" cy="2373920"/>
              </a:xfrm>
              <a:prstGeom prst="rect">
                <a:avLst/>
              </a:prstGeom>
              <a:blipFill rotWithShape="0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 flipH="1">
                <a:off x="802050" y="3899456"/>
                <a:ext cx="6546000" cy="247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solidFill>
                      <a:srgbClr val="0070C0"/>
                    </a:solidFill>
                  </a:rPr>
                  <a:t>Σχέσεις προσδιορισμού θέσης ειδώλου:</a:t>
                </a:r>
              </a:p>
              <a:p>
                <a:endParaRPr lang="el-GR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srgbClr val="FFC00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Gauss: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΄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srgbClr val="D3494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Newton: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802050" y="3899456"/>
                <a:ext cx="6546000" cy="2475165"/>
              </a:xfrm>
              <a:prstGeom prst="rect">
                <a:avLst/>
              </a:prstGeom>
              <a:blipFill rotWithShape="0">
                <a:blip r:embed="rId3"/>
                <a:stretch>
                  <a:fillRect l="-2050" t="-2463" b="-7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618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5129012" y="1068746"/>
            <a:ext cx="170052" cy="3432034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1508760" y="2752985"/>
            <a:ext cx="7467392" cy="317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3683567" y="2760929"/>
            <a:ext cx="51016" cy="57199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705600" y="2752985"/>
            <a:ext cx="51015" cy="571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Down Arrow 19"/>
          <p:cNvSpPr/>
          <p:nvPr/>
        </p:nvSpPr>
        <p:spPr>
          <a:xfrm>
            <a:off x="8378019" y="2778811"/>
            <a:ext cx="102031" cy="686407"/>
          </a:xfrm>
          <a:prstGeom prst="down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2" name="Straight Connector 21"/>
          <p:cNvCxnSpPr>
            <a:endCxn id="20" idx="2"/>
          </p:cNvCxnSpPr>
          <p:nvPr/>
        </p:nvCxnSpPr>
        <p:spPr>
          <a:xfrm>
            <a:off x="2246288" y="2188924"/>
            <a:ext cx="6182746" cy="1276295"/>
          </a:xfrm>
          <a:prstGeom prst="line">
            <a:avLst/>
          </a:prstGeom>
          <a:ln w="190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5504544" y="2851055"/>
            <a:ext cx="779406" cy="157742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>
            <a:off x="2822616" y="2298559"/>
            <a:ext cx="609477" cy="122511"/>
          </a:xfrm>
          <a:prstGeom prst="straightConnector1">
            <a:avLst/>
          </a:prstGeom>
          <a:ln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>
            <a:off x="3350304" y="2298559"/>
            <a:ext cx="401022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6775291" y="2608801"/>
            <a:ext cx="528017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FF0000"/>
                </a:solidFill>
              </a:rPr>
              <a:t>Ε΄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6" name="Down Arrow 85"/>
          <p:cNvSpPr/>
          <p:nvPr/>
        </p:nvSpPr>
        <p:spPr>
          <a:xfrm flipV="1">
            <a:off x="2208260" y="2188924"/>
            <a:ext cx="102031" cy="58988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4887056" y="2720051"/>
            <a:ext cx="470779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srgbClr val="4472C4">
                    <a:lumMod val="75000"/>
                  </a:srgbClr>
                </a:solidFill>
              </a:rPr>
              <a:t>Ο</a:t>
            </a:r>
            <a:endParaRPr lang="en-US" sz="28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1637355" y="2124208"/>
            <a:ext cx="553059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4472C4">
                    <a:lumMod val="75000"/>
                  </a:srgbClr>
                </a:solidFill>
              </a:rPr>
              <a:t>h</a:t>
            </a:r>
            <a:r>
              <a:rPr lang="en-US" sz="2800" baseline="-25000" dirty="0" smtClean="0">
                <a:solidFill>
                  <a:srgbClr val="4472C4">
                    <a:lumMod val="75000"/>
                  </a:srgbClr>
                </a:solidFill>
              </a:rPr>
              <a:t>0</a:t>
            </a:r>
            <a:endParaRPr lang="en-US" sz="2800" baseline="-25000" dirty="0">
              <a:solidFill>
                <a:srgbClr val="4472C4">
                  <a:lumMod val="75000"/>
                </a:srgbClr>
              </a:solidFill>
            </a:endParaRPr>
          </a:p>
        </p:txBody>
      </p:sp>
      <p:grpSp>
        <p:nvGrpSpPr>
          <p:cNvPr id="102" name="Group 101"/>
          <p:cNvGrpSpPr/>
          <p:nvPr/>
        </p:nvGrpSpPr>
        <p:grpSpPr>
          <a:xfrm>
            <a:off x="2259274" y="2936105"/>
            <a:ext cx="2927673" cy="513282"/>
            <a:chOff x="1625506" y="1721165"/>
            <a:chExt cx="2623765" cy="410262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1" name="TextBox 90"/>
                <p:cNvSpPr txBox="1"/>
                <p:nvPr/>
              </p:nvSpPr>
              <p:spPr>
                <a:xfrm>
                  <a:off x="2696801" y="1721165"/>
                  <a:ext cx="395065" cy="41026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2800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91" name="TextBox 9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6801" y="1721165"/>
                  <a:ext cx="395065" cy="410262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95" name="Straight Arrow Connector 94"/>
            <p:cNvCxnSpPr/>
            <p:nvPr/>
          </p:nvCxnSpPr>
          <p:spPr>
            <a:xfrm>
              <a:off x="3170008" y="1982775"/>
              <a:ext cx="1079263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 flipH="1">
              <a:off x="1625506" y="1996648"/>
              <a:ext cx="1078992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/>
          <p:nvPr/>
        </p:nvCxnSpPr>
        <p:spPr>
          <a:xfrm>
            <a:off x="2246288" y="2835010"/>
            <a:ext cx="0" cy="462055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480770" y="2812769"/>
            <a:ext cx="477934" cy="6546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70AD47"/>
                </a:solidFill>
              </a:rPr>
              <a:t>h</a:t>
            </a:r>
            <a:r>
              <a:rPr lang="en-US" sz="2800" baseline="-25000" dirty="0" smtClean="0">
                <a:solidFill>
                  <a:srgbClr val="70AD47"/>
                </a:solidFill>
              </a:rPr>
              <a:t>i</a:t>
            </a:r>
            <a:endParaRPr lang="en-US" sz="2800" baseline="-25000" dirty="0">
              <a:solidFill>
                <a:srgbClr val="70AD47"/>
              </a:solidFill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5220644" y="1816352"/>
            <a:ext cx="3211856" cy="513283"/>
            <a:chOff x="1625506" y="1721165"/>
            <a:chExt cx="2878449" cy="4102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/>
                <p:cNvSpPr txBox="1"/>
                <p:nvPr/>
              </p:nvSpPr>
              <p:spPr>
                <a:xfrm>
                  <a:off x="2828827" y="1721165"/>
                  <a:ext cx="477240" cy="410263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΄</m:t>
                        </m:r>
                      </m:oMath>
                    </m:oMathPara>
                  </a14:m>
                  <a:endParaRPr lang="en-US" sz="2800" baseline="-25000" dirty="0">
                    <a:solidFill>
                      <a:prstClr val="black"/>
                    </a:solidFill>
                  </a:endParaRPr>
                </a:p>
              </p:txBody>
            </p:sp>
          </mc:Choice>
          <mc:Fallback xmlns="">
            <p:sp>
              <p:nvSpPr>
                <p:cNvPr id="104" name="TextBox 10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28827" y="1721165"/>
                  <a:ext cx="477240" cy="410263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Straight Arrow Connector 104"/>
            <p:cNvCxnSpPr/>
            <p:nvPr/>
          </p:nvCxnSpPr>
          <p:spPr>
            <a:xfrm>
              <a:off x="3223795" y="1982775"/>
              <a:ext cx="1280160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Arrow Connector 105"/>
            <p:cNvCxnSpPr/>
            <p:nvPr/>
          </p:nvCxnSpPr>
          <p:spPr>
            <a:xfrm flipH="1">
              <a:off x="1625506" y="1996648"/>
              <a:ext cx="1188720" cy="0"/>
            </a:xfrm>
            <a:prstGeom prst="straightConnector1">
              <a:avLst/>
            </a:prstGeom>
            <a:ln w="15875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7" name="Straight Connector 106"/>
          <p:cNvCxnSpPr/>
          <p:nvPr/>
        </p:nvCxnSpPr>
        <p:spPr>
          <a:xfrm>
            <a:off x="8429035" y="2143358"/>
            <a:ext cx="0" cy="572006"/>
          </a:xfrm>
          <a:prstGeom prst="line">
            <a:avLst/>
          </a:prstGeom>
          <a:ln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ight Triangle 107"/>
          <p:cNvSpPr/>
          <p:nvPr/>
        </p:nvSpPr>
        <p:spPr>
          <a:xfrm>
            <a:off x="2314682" y="2245199"/>
            <a:ext cx="2632138" cy="533613"/>
          </a:xfrm>
          <a:prstGeom prst="rtTriangle">
            <a:avLst/>
          </a:prstGeom>
          <a:solidFill>
            <a:srgbClr val="FDBFC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9" name="Right Triangle 108"/>
          <p:cNvSpPr/>
          <p:nvPr/>
        </p:nvSpPr>
        <p:spPr>
          <a:xfrm flipH="1" flipV="1">
            <a:off x="5299062" y="2810184"/>
            <a:ext cx="3078236" cy="655034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TextBox 111"/>
              <p:cNvSpPr txBox="1"/>
              <p:nvPr/>
            </p:nvSpPr>
            <p:spPr>
              <a:xfrm>
                <a:off x="184443" y="5031276"/>
                <a:ext cx="4001602" cy="1143133"/>
              </a:xfrm>
              <a:prstGeom prst="rect">
                <a:avLst/>
              </a:prstGeom>
              <a:ln w="3810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e>
                            <m:sub>
                              <m:r>
                                <a:rPr lang="en-US" sz="32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b>
                          </m:sSub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=− </m:t>
                      </m:r>
                      <m:f>
                        <m:fPr>
                          <m:ctrlP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l-GR" sz="32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΄</m:t>
                          </m:r>
                        </m:num>
                        <m:den>
                          <m:r>
                            <a:rPr lang="en-US" sz="32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320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32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2" name="TextBox 1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443" y="5031276"/>
                <a:ext cx="4001602" cy="114313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8100"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Rectangle 114"/>
              <p:cNvSpPr/>
              <p:nvPr/>
            </p:nvSpPr>
            <p:spPr>
              <a:xfrm>
                <a:off x="958965" y="43541"/>
                <a:ext cx="7975710" cy="9588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3600" dirty="0">
                    <a:solidFill>
                      <a:prstClr val="black"/>
                    </a:solidFill>
                  </a:rPr>
                  <a:t>Εγκάρσια Γραμμική </a:t>
                </a:r>
                <a:r>
                  <a:rPr lang="el-GR" sz="3600" dirty="0" smtClean="0">
                    <a:solidFill>
                      <a:prstClr val="black"/>
                    </a:solidFill>
                  </a:rPr>
                  <a:t>Μεγέθυνση</a:t>
                </a:r>
                <a:r>
                  <a:rPr lang="en-US" sz="3600" dirty="0" smtClean="0">
                    <a:solidFill>
                      <a:prstClr val="black"/>
                    </a:solidFill>
                  </a:rPr>
                  <a:t> : </a:t>
                </a:r>
                <a14:m>
                  <m:oMath xmlns:m="http://schemas.openxmlformats.org/officeDocument/2006/math"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36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115" name="Rectangle 1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965" y="43541"/>
                <a:ext cx="7975710" cy="958852"/>
              </a:xfrm>
              <a:prstGeom prst="rect">
                <a:avLst/>
              </a:prstGeom>
              <a:blipFill rotWithShape="0">
                <a:blip r:embed="rId5"/>
                <a:stretch>
                  <a:fillRect l="-2292" b="-4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8" name="Straight Arrow Connector 117"/>
          <p:cNvCxnSpPr/>
          <p:nvPr/>
        </p:nvCxnSpPr>
        <p:spPr>
          <a:xfrm flipV="1">
            <a:off x="4147402" y="5269296"/>
            <a:ext cx="1751697" cy="33318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19" name="TextBox 118"/>
          <p:cNvSpPr txBox="1"/>
          <p:nvPr/>
        </p:nvSpPr>
        <p:spPr>
          <a:xfrm>
            <a:off x="6069264" y="4979177"/>
            <a:ext cx="5104795" cy="52322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M &lt; 0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είδωλο ανεστραμμένο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6069264" y="5829699"/>
            <a:ext cx="3633239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prstClr val="white"/>
                </a:solidFill>
              </a:rPr>
              <a:t>M </a:t>
            </a:r>
            <a:r>
              <a:rPr lang="el-GR" sz="2800" dirty="0" smtClean="0">
                <a:solidFill>
                  <a:prstClr val="white"/>
                </a:solidFill>
              </a:rPr>
              <a:t>&gt;</a:t>
            </a:r>
            <a:r>
              <a:rPr lang="en-US" sz="2800" dirty="0" smtClean="0">
                <a:solidFill>
                  <a:prstClr val="white"/>
                </a:solidFill>
              </a:rPr>
              <a:t> 0 </a:t>
            </a:r>
            <a:r>
              <a:rPr lang="en-US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sz="280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είδωλο ορθό</a:t>
            </a:r>
            <a:r>
              <a:rPr lang="en-US" sz="2800" dirty="0" smtClean="0">
                <a:solidFill>
                  <a:prstClr val="white"/>
                </a:solidFill>
              </a:rPr>
              <a:t> </a:t>
            </a:r>
            <a:endParaRPr lang="en-US" sz="2800" dirty="0">
              <a:solidFill>
                <a:prstClr val="white"/>
              </a:solidFill>
            </a:endParaRPr>
          </a:p>
        </p:txBody>
      </p:sp>
      <p:cxnSp>
        <p:nvCxnSpPr>
          <p:cNvPr id="124" name="Straight Arrow Connector 123"/>
          <p:cNvCxnSpPr/>
          <p:nvPr/>
        </p:nvCxnSpPr>
        <p:spPr>
          <a:xfrm>
            <a:off x="4186045" y="5656245"/>
            <a:ext cx="1713054" cy="3469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258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2" grpId="0" animBg="1"/>
      <p:bldP spid="119" grpId="0" animBg="1"/>
      <p:bldP spid="1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660540" y="282248"/>
                <a:ext cx="9686611" cy="3384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l-GR" sz="2800" dirty="0" smtClean="0">
                    <a:solidFill>
                      <a:srgbClr val="C00000"/>
                    </a:solidFill>
                  </a:rPr>
                  <a:t>Χαρακτηριστικά μεγέθη στους φακούς: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Εστιακή απόσταση   </a:t>
                </a:r>
                <a:r>
                  <a:rPr lang="en-US" sz="2800" i="1" dirty="0" smtClean="0">
                    <a:solidFill>
                      <a:prstClr val="black"/>
                    </a:solidFill>
                  </a:rPr>
                  <a:t>f</a:t>
                </a:r>
                <a:endParaRPr lang="en-US" sz="2400" i="1" dirty="0" smtClean="0">
                  <a:solidFill>
                    <a:prstClr val="black"/>
                  </a:solidFill>
                </a:endParaRP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Οπτική ισχύς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: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  	 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80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P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 [</a:t>
                </a:r>
                <a:r>
                  <a:rPr lang="el-GR" sz="2400" dirty="0" smtClean="0">
                    <a:solidFill>
                      <a:prstClr val="black"/>
                    </a:solidFill>
                  </a:rPr>
                  <a:t>μονάδα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1Dpt=1/1m]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l-GR" sz="2400" dirty="0" smtClean="0">
                    <a:solidFill>
                      <a:prstClr val="black"/>
                    </a:solidFill>
                  </a:rPr>
                  <a:t>Εγκάρσια Γραμμική Μεγέθυνση </a:t>
                </a:r>
                <a14:m>
                  <m:oMath xmlns:m="http://schemas.openxmlformats.org/officeDocument/2006/math">
                    <m:r>
                      <a:rPr lang="el-GR" sz="2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 smtClean="0">
                    <a:solidFill>
                      <a:prstClr val="black"/>
                    </a:solidFill>
                  </a:rPr>
                  <a:t>:	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  <m:sub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=−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𝐸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0540" y="282248"/>
                <a:ext cx="9686611" cy="3384709"/>
              </a:xfrm>
              <a:prstGeom prst="rect">
                <a:avLst/>
              </a:prstGeom>
              <a:blipFill rotWithShape="0">
                <a:blip r:embed="rId2"/>
                <a:stretch>
                  <a:fillRect l="-12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 flipH="1">
                <a:off x="660540" y="3899457"/>
                <a:ext cx="6546000" cy="24751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l-GR" sz="2800" dirty="0" smtClean="0">
                    <a:solidFill>
                      <a:srgbClr val="0070C0"/>
                    </a:solidFill>
                  </a:rPr>
                  <a:t>Σχέσεις προσδιορισμού θέσης ειδώλου:</a:t>
                </a:r>
              </a:p>
              <a:p>
                <a:endParaRPr lang="el-GR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srgbClr val="FFC000">
                        <a:lumMod val="75000"/>
                      </a:srgb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Gauss: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+ 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l-GR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΄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prstClr val="black"/>
                    </a:solidFill>
                  </a:rPr>
                  <a:t> </a:t>
                </a:r>
                <a:endParaRPr lang="en-US" sz="2800" dirty="0">
                  <a:solidFill>
                    <a:prstClr val="black"/>
                  </a:solidFill>
                </a:endParaRPr>
              </a:p>
              <a:p>
                <a:r>
                  <a:rPr lang="en-US" sz="2800" dirty="0" smtClean="0">
                    <a:solidFill>
                      <a:srgbClr val="D34949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Newton: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sSub>
                      <m:sSub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p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60540" y="3899457"/>
                <a:ext cx="6546000" cy="2475165"/>
              </a:xfrm>
              <a:prstGeom prst="rect">
                <a:avLst/>
              </a:prstGeom>
              <a:blipFill rotWithShape="0">
                <a:blip r:embed="rId3"/>
                <a:stretch>
                  <a:fillRect l="-1955" t="-2463" b="-7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3305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28992" y="71190"/>
            <a:ext cx="511261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algn="ctr"/>
            <a:r>
              <a:rPr lang="el-GR" sz="3600" dirty="0" smtClean="0"/>
              <a:t>ΒΑΣΙΚΑ ΣΤΟΙΧΕΙΑ ΦΑΚΩΝ</a:t>
            </a:r>
            <a:r>
              <a:rPr lang="en-US" sz="3600" dirty="0" smtClean="0"/>
              <a:t> </a:t>
            </a:r>
            <a:endParaRPr lang="en-US" sz="3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12160" r="14551" b="68451"/>
          <a:stretch/>
        </p:blipFill>
        <p:spPr>
          <a:xfrm>
            <a:off x="101600" y="764263"/>
            <a:ext cx="4051300" cy="27705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22506" y="889874"/>
            <a:ext cx="6045694" cy="205723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Ακτίνες καμπυλότητας: </a:t>
            </a:r>
            <a:r>
              <a:rPr lang="en-US" sz="2800" dirty="0" smtClean="0">
                <a:solidFill>
                  <a:srgbClr val="FFFF00"/>
                </a:solidFill>
              </a:rPr>
              <a:t>r</a:t>
            </a:r>
            <a:r>
              <a:rPr lang="en-US" sz="2800" baseline="-25000" dirty="0" smtClean="0">
                <a:solidFill>
                  <a:srgbClr val="FFFF00"/>
                </a:solidFill>
              </a:rPr>
              <a:t>1</a:t>
            </a:r>
            <a:r>
              <a:rPr lang="en-US" sz="2800" dirty="0" smtClean="0">
                <a:solidFill>
                  <a:srgbClr val="FFFF00"/>
                </a:solidFill>
              </a:rPr>
              <a:t>,r</a:t>
            </a:r>
            <a:r>
              <a:rPr lang="en-US" sz="2800" baseline="-25000" dirty="0" smtClean="0">
                <a:solidFill>
                  <a:srgbClr val="FFFF00"/>
                </a:solidFill>
              </a:rPr>
              <a:t>2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Κύριος Άξονας – Δευτερεύων Άξονας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Οπτικό κέντρο Ο</a:t>
            </a:r>
          </a:p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800" dirty="0" smtClean="0">
                <a:solidFill>
                  <a:srgbClr val="FFFF00"/>
                </a:solidFill>
              </a:rPr>
              <a:t>Κύρια Εστία - Εστιακό επίπεδο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50" y="3534805"/>
            <a:ext cx="92978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60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75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4768" y="138295"/>
            <a:ext cx="11255838" cy="68794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marL="457200" indent="-4572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3600" dirty="0" smtClean="0">
                <a:solidFill>
                  <a:srgbClr val="FFFF00"/>
                </a:solidFill>
              </a:rPr>
              <a:t>Εστιακή Απόσταση </a:t>
            </a:r>
            <a:r>
              <a:rPr lang="en-US" sz="3600" dirty="0" smtClean="0">
                <a:solidFill>
                  <a:srgbClr val="FFFF00"/>
                </a:solidFill>
              </a:rPr>
              <a:t>f</a:t>
            </a:r>
            <a:r>
              <a:rPr lang="el-GR" sz="3600" dirty="0" smtClean="0">
                <a:solidFill>
                  <a:srgbClr val="FFFF00"/>
                </a:solidFill>
              </a:rPr>
              <a:t>: </a:t>
            </a:r>
            <a:r>
              <a:rPr lang="en-US" sz="3600" dirty="0" smtClean="0">
                <a:solidFill>
                  <a:srgbClr val="FFFF00"/>
                </a:solidFill>
              </a:rPr>
              <a:t> </a:t>
            </a:r>
            <a:r>
              <a:rPr lang="el-GR" sz="3600" dirty="0">
                <a:solidFill>
                  <a:srgbClr val="FFFF00"/>
                </a:solidFill>
              </a:rPr>
              <a:t>Τύπος των κατασκευαστών </a:t>
            </a:r>
            <a:r>
              <a:rPr lang="el-GR" sz="3600" dirty="0" smtClean="0">
                <a:solidFill>
                  <a:srgbClr val="FFFF00"/>
                </a:solidFill>
              </a:rPr>
              <a:t>φακών</a:t>
            </a:r>
            <a:endParaRPr lang="en-US" sz="3600" dirty="0">
              <a:solidFill>
                <a:srgbClr val="FFFF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4916" y="1005182"/>
            <a:ext cx="9297800" cy="30175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11" y="4294900"/>
            <a:ext cx="4938188" cy="1639966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  <p:sp>
        <p:nvSpPr>
          <p:cNvPr id="8" name="TextBox 7"/>
          <p:cNvSpPr txBox="1"/>
          <p:nvPr/>
        </p:nvSpPr>
        <p:spPr>
          <a:xfrm>
            <a:off x="5209083" y="4294900"/>
            <a:ext cx="6858159" cy="2197396"/>
          </a:xfrm>
          <a:prstGeom prst="rect">
            <a:avLst/>
          </a:prstGeom>
          <a:ln w="2857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pPr>
              <a:lnSpc>
                <a:spcPct val="114000"/>
              </a:lnSpc>
            </a:pPr>
            <a:r>
              <a:rPr lang="el-GR" sz="2400" b="1" dirty="0" smtClean="0"/>
              <a:t>Πώς προσδιορίζουμε τα πρόσημα των</a:t>
            </a:r>
            <a:r>
              <a:rPr lang="el-GR" sz="2400" dirty="0" smtClean="0"/>
              <a:t> </a:t>
            </a:r>
            <a:r>
              <a:rPr lang="en-US" sz="2400" b="1" dirty="0" smtClean="0"/>
              <a:t>r</a:t>
            </a:r>
            <a:r>
              <a:rPr lang="en-US" sz="2400" b="1" baseline="-25000" dirty="0" smtClean="0"/>
              <a:t>1</a:t>
            </a:r>
            <a:r>
              <a:rPr lang="en-US" sz="2400" b="1" dirty="0" smtClean="0"/>
              <a:t>, r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: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Οι ακτίνες προσπίπτουν από αριστερά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 smtClean="0"/>
              <a:t>Όταν προσπίπτουν σε </a:t>
            </a:r>
            <a:r>
              <a:rPr lang="el-GR" sz="2400" b="1" dirty="0" smtClean="0">
                <a:solidFill>
                  <a:srgbClr val="92D050"/>
                </a:solidFill>
              </a:rPr>
              <a:t>κυρτή</a:t>
            </a:r>
            <a:r>
              <a:rPr lang="el-GR" sz="2400" b="1" dirty="0" smtClean="0">
                <a:solidFill>
                  <a:schemeClr val="accent6"/>
                </a:solidFill>
              </a:rPr>
              <a:t> </a:t>
            </a:r>
            <a:r>
              <a:rPr lang="el-GR" sz="2400" dirty="0" smtClean="0"/>
              <a:t>επιφάνεια → </a:t>
            </a:r>
            <a:r>
              <a:rPr lang="en-US" sz="2400" b="1" dirty="0" smtClean="0">
                <a:solidFill>
                  <a:srgbClr val="92D050"/>
                </a:solidFill>
              </a:rPr>
              <a:t>r &gt;0  (+)</a:t>
            </a: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Όταν προσπίπτουν σε </a:t>
            </a:r>
            <a:r>
              <a:rPr lang="el-GR" sz="2400" b="1" dirty="0" smtClean="0">
                <a:solidFill>
                  <a:srgbClr val="FF0000"/>
                </a:solidFill>
              </a:rPr>
              <a:t>κοίλη</a:t>
            </a:r>
            <a:r>
              <a:rPr lang="el-GR" sz="2400" b="1" dirty="0" smtClean="0">
                <a:solidFill>
                  <a:srgbClr val="92D050"/>
                </a:solidFill>
              </a:rPr>
              <a:t> </a:t>
            </a:r>
            <a:r>
              <a:rPr lang="el-GR" sz="2400" b="1" dirty="0" smtClean="0">
                <a:solidFill>
                  <a:schemeClr val="accent6"/>
                </a:solidFill>
              </a:rPr>
              <a:t> </a:t>
            </a:r>
            <a:r>
              <a:rPr lang="el-GR" sz="2400" dirty="0"/>
              <a:t>επιφάνεια </a:t>
            </a:r>
            <a:r>
              <a:rPr lang="el-GR" sz="2400" dirty="0" smtClean="0"/>
              <a:t>→ </a:t>
            </a:r>
            <a:r>
              <a:rPr lang="en-US" sz="2400" b="1" dirty="0">
                <a:solidFill>
                  <a:srgbClr val="FF0000"/>
                </a:solidFill>
              </a:rPr>
              <a:t>r </a:t>
            </a:r>
            <a:r>
              <a:rPr lang="el-GR" sz="2400" b="1" dirty="0" smtClean="0">
                <a:solidFill>
                  <a:srgbClr val="FF0000"/>
                </a:solidFill>
              </a:rPr>
              <a:t>&lt;</a:t>
            </a:r>
            <a:r>
              <a:rPr lang="en-US" sz="2400" b="1" dirty="0" smtClean="0">
                <a:solidFill>
                  <a:srgbClr val="FF0000"/>
                </a:solidFill>
              </a:rPr>
              <a:t>0  (</a:t>
            </a:r>
            <a:r>
              <a:rPr lang="el-GR" sz="2400" b="1" dirty="0" smtClean="0">
                <a:solidFill>
                  <a:srgbClr val="FF0000"/>
                </a:solidFill>
              </a:rPr>
              <a:t>-</a:t>
            </a:r>
            <a:r>
              <a:rPr lang="en-US" sz="2400" b="1" dirty="0" smtClean="0">
                <a:solidFill>
                  <a:srgbClr val="FF0000"/>
                </a:solidFill>
              </a:rPr>
              <a:t>)</a:t>
            </a:r>
            <a:endParaRPr lang="el-GR" sz="2400" b="1" dirty="0" smtClean="0">
              <a:solidFill>
                <a:srgbClr val="FF0000"/>
              </a:solidFill>
            </a:endParaRPr>
          </a:p>
          <a:p>
            <a:pPr marL="342900" indent="-342900">
              <a:lnSpc>
                <a:spcPct val="114000"/>
              </a:lnSpc>
              <a:buFont typeface="Arial" panose="020B0604020202020204" pitchFamily="34" charset="0"/>
              <a:buChar char="•"/>
            </a:pPr>
            <a:r>
              <a:rPr lang="el-GR" sz="2400" dirty="0"/>
              <a:t>Όταν προσπίπτουν σε </a:t>
            </a:r>
            <a:r>
              <a:rPr lang="el-GR" sz="2400" b="1" dirty="0" smtClean="0">
                <a:solidFill>
                  <a:srgbClr val="00B0F0"/>
                </a:solidFill>
              </a:rPr>
              <a:t>επίπεδη</a:t>
            </a:r>
            <a:r>
              <a:rPr lang="el-GR" sz="2400" b="1" dirty="0" smtClean="0">
                <a:solidFill>
                  <a:srgbClr val="92D050"/>
                </a:solidFill>
              </a:rPr>
              <a:t> </a:t>
            </a:r>
            <a:r>
              <a:rPr lang="el-GR" sz="2400" b="1" dirty="0" smtClean="0">
                <a:solidFill>
                  <a:schemeClr val="accent6"/>
                </a:solidFill>
              </a:rPr>
              <a:t> </a:t>
            </a:r>
            <a:r>
              <a:rPr lang="el-GR" sz="2400" dirty="0"/>
              <a:t>επιφάνεια → </a:t>
            </a:r>
            <a:r>
              <a:rPr lang="en-US" sz="2400" b="1" dirty="0">
                <a:solidFill>
                  <a:srgbClr val="00B0F0"/>
                </a:solidFill>
              </a:rPr>
              <a:t>r </a:t>
            </a:r>
            <a:r>
              <a:rPr lang="el-GR" sz="2400" b="1" dirty="0" smtClean="0">
                <a:solidFill>
                  <a:srgbClr val="00B0F0"/>
                </a:solidFill>
              </a:rPr>
              <a:t>=</a:t>
            </a:r>
            <a:r>
              <a:rPr lang="en-US" sz="2400" b="1" dirty="0" smtClean="0">
                <a:solidFill>
                  <a:srgbClr val="00B0F0"/>
                </a:solidFill>
              </a:rPr>
              <a:t>∞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4230" y="6022398"/>
            <a:ext cx="3756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όταν ο φακός περιβάλλεται από αέρα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2122405" y="2162907"/>
            <a:ext cx="7089855" cy="1081369"/>
            <a:chOff x="2122405" y="2162907"/>
            <a:chExt cx="7089855" cy="1081369"/>
          </a:xfrm>
        </p:grpSpPr>
        <p:sp>
          <p:nvSpPr>
            <p:cNvPr id="5" name="TextBox 4"/>
            <p:cNvSpPr txBox="1"/>
            <p:nvPr/>
          </p:nvSpPr>
          <p:spPr>
            <a:xfrm>
              <a:off x="2122405" y="2813389"/>
              <a:ext cx="225142" cy="430887"/>
            </a:xfrm>
            <a:prstGeom prst="rect">
              <a:avLst/>
            </a:prstGeom>
            <a:solidFill>
              <a:srgbClr val="DEEBF7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</a:rPr>
                <a:t>Ε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413738" y="2162907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Ε΄</a:t>
              </a:r>
              <a:endParaRPr lang="en-US" sz="24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7453227" y="2540318"/>
              <a:ext cx="43313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400" dirty="0" smtClean="0"/>
                <a:t>Ε΄</a:t>
              </a:r>
              <a:endParaRPr lang="en-US" sz="2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987118" y="2333666"/>
              <a:ext cx="225142" cy="430887"/>
            </a:xfrm>
            <a:prstGeom prst="rect">
              <a:avLst/>
            </a:prstGeom>
            <a:solidFill>
              <a:srgbClr val="DEEBF7"/>
            </a:solidFill>
          </p:spPr>
          <p:txBody>
            <a:bodyPr wrap="square" lIns="0" tIns="0" rIns="0" bIns="0" rtlCol="0">
              <a:spAutoFit/>
            </a:bodyPr>
            <a:lstStyle/>
            <a:p>
              <a:r>
                <a:rPr lang="el-GR" sz="2800" dirty="0" smtClean="0">
                  <a:solidFill>
                    <a:srgbClr val="FF0000"/>
                  </a:solidFill>
                </a:rPr>
                <a:t>Ε</a:t>
              </a:r>
              <a:endParaRPr lang="en-US" sz="2800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3458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3658" y="825556"/>
            <a:ext cx="10891156" cy="4426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arabicPeriod"/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Αντικείμενο τοποθετείται σε απόσταση 60 cm από συγκλίνοντα φακό εστιακής απόστασης f=20cm. </a:t>
            </a:r>
            <a:endParaRPr lang="el-GR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marR="0" lvl="0" indent="-4000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romanLcParenBoth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Σε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ποιά απόσταση από το φακό θα σχηματιστεί είδωλο; 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marR="0" lvl="0" indent="-4000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romanLcParenBoth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είδωλο που σχηματίζεται είναι πραγματικό ή φανταστικό; 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marR="0" lvl="0" indent="-4000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romanLcParenBoth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Πόση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είναι η εγκάρσια γραμμική μεγέθυνση; 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marR="0" lvl="0" indent="-40005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AutoNum type="romanLcParenBoth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φακός ήταν αποκλίνων σε ποιά θέση θα σχηματιζόταν είδωλο και ποιά θα ήταν η αντίστοιχη εγκάρσια γραμμική μεγέθυνση;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28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129" y="231622"/>
            <a:ext cx="3337056" cy="267481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49" y="3278275"/>
            <a:ext cx="4491381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524564" y="14909"/>
            <a:ext cx="585538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4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ΑΝΑΚΛΑΣΗ – ΔΙΑΘΛΑΣΗ</a:t>
            </a:r>
            <a:endParaRPr lang="en-US" sz="44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4048" y="1062599"/>
            <a:ext cx="5791627" cy="112966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25000"/>
              </a:lnSpc>
              <a:buFont typeface="Arial" panose="020B0604020202020204" pitchFamily="34" charset="0"/>
              <a:buChar char="•"/>
            </a:pPr>
            <a:r>
              <a:rPr lang="el-GR" sz="2800" b="1" dirty="0" smtClean="0"/>
              <a:t>ΑΟ, ΟΒ, ΝΝ΄, ΔΟ </a:t>
            </a:r>
            <a:r>
              <a:rPr lang="el-GR" sz="2800" dirty="0" smtClean="0"/>
              <a:t>βρίσκονται όλες </a:t>
            </a:r>
          </a:p>
          <a:p>
            <a:pPr>
              <a:lnSpc>
                <a:spcPct val="125000"/>
              </a:lnSpc>
            </a:pPr>
            <a:r>
              <a:rPr lang="el-GR" sz="2800" dirty="0"/>
              <a:t> </a:t>
            </a:r>
            <a:r>
              <a:rPr lang="el-GR" sz="2800" dirty="0" smtClean="0"/>
              <a:t>   στο ίδιο </a:t>
            </a:r>
            <a:r>
              <a:rPr lang="el-GR" sz="2800" u="sng" dirty="0" smtClean="0"/>
              <a:t>επίπεδο πρόσπτωσης </a:t>
            </a:r>
            <a:r>
              <a:rPr lang="el-GR" sz="2800" b="1" dirty="0" smtClean="0"/>
              <a:t>π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984048" y="2725843"/>
            <a:ext cx="31033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800" dirty="0" smtClean="0"/>
              <a:t>Ανάκλαση :  </a:t>
            </a:r>
            <a:r>
              <a:rPr lang="el-GR" sz="2800" b="1" i="1" dirty="0" smtClean="0"/>
              <a:t>α = β</a:t>
            </a:r>
            <a:endParaRPr lang="en-US" sz="2800" b="1" i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4984048" y="3481801"/>
                <a:ext cx="5816208" cy="8725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el-GR" sz="2800" b="1" dirty="0" smtClean="0"/>
                  <a:t>Διάθλαση</a:t>
                </a:r>
                <a:r>
                  <a:rPr lang="el-GR" sz="2800" dirty="0" smtClean="0"/>
                  <a:t> : νόμος </a:t>
                </a:r>
                <a:r>
                  <a:rPr lang="en-US" sz="2800" dirty="0" smtClean="0"/>
                  <a:t>Snell :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3200" b="1" i="1">
                            <a:latin typeface="Cambria Math" panose="02040503050406030204" pitchFamily="18" charset="0"/>
                          </a:rPr>
                          <m:t>𝜼𝝁𝜹</m:t>
                        </m:r>
                      </m:num>
                      <m:den>
                        <m:r>
                          <a:rPr lang="el-GR" sz="3200" b="1" i="1">
                            <a:latin typeface="Cambria Math" panose="02040503050406030204" pitchFamily="18" charset="0"/>
                          </a:rPr>
                          <m:t>𝜼𝝁𝜶</m:t>
                        </m:r>
                      </m:den>
                    </m:f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2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32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b>
                            <m:r>
                              <a:rPr lang="en-US" sz="32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048" y="3481801"/>
                <a:ext cx="5816208" cy="872547"/>
              </a:xfrm>
              <a:prstGeom prst="rect">
                <a:avLst/>
              </a:prstGeom>
              <a:blipFill rotWithShape="0">
                <a:blip r:embed="rId4"/>
                <a:stretch>
                  <a:fillRect l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7892152" y="5287063"/>
            <a:ext cx="3334567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l-GR" sz="3200" b="1" i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1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∙</a:t>
            </a:r>
            <a:r>
              <a:rPr lang="el-GR" sz="3200" b="1" i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l-GR" sz="3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ημα = 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l-GR" sz="3200" b="1" i="1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2 </a:t>
            </a:r>
            <a:r>
              <a:rPr lang="en-US" sz="3200" b="1" i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∙</a:t>
            </a:r>
            <a:r>
              <a:rPr lang="el-GR" sz="3200" b="1" i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l-GR" sz="3200" b="1" i="1" dirty="0" smtClean="0">
                <a:latin typeface="Cambria" panose="02040503050406030204" pitchFamily="18" charset="0"/>
                <a:ea typeface="Cambria" panose="02040503050406030204" pitchFamily="18" charset="0"/>
              </a:rPr>
              <a:t>ημδ</a:t>
            </a:r>
            <a:endParaRPr lang="en-US" sz="3200" b="1" i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9787095" y="3702034"/>
            <a:ext cx="522514" cy="432079"/>
            <a:chOff x="10701495" y="3758084"/>
            <a:chExt cx="522514" cy="432079"/>
          </a:xfrm>
        </p:grpSpPr>
        <p:cxnSp>
          <p:nvCxnSpPr>
            <p:cNvPr id="16" name="Straight Arrow Connector 15"/>
            <p:cNvCxnSpPr/>
            <p:nvPr/>
          </p:nvCxnSpPr>
          <p:spPr>
            <a:xfrm flipH="1">
              <a:off x="10701495" y="3758084"/>
              <a:ext cx="522514" cy="43207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>
              <a:off x="10701495" y="3758084"/>
              <a:ext cx="522514" cy="432079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Down Arrow 19"/>
          <p:cNvSpPr/>
          <p:nvPr/>
        </p:nvSpPr>
        <p:spPr>
          <a:xfrm>
            <a:off x="9787095" y="4561952"/>
            <a:ext cx="211015" cy="633046"/>
          </a:xfrm>
          <a:prstGeom prst="downArrow">
            <a:avLst/>
          </a:prstGeom>
          <a:solidFill>
            <a:schemeClr val="accent4">
              <a:lumMod val="60000"/>
              <a:lumOff val="40000"/>
            </a:schemeClr>
          </a:solidFill>
          <a:ln w="25400">
            <a:solidFill>
              <a:srgbClr val="4065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364573" y="2878165"/>
            <a:ext cx="335861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hlinkClick r:id="rId5"/>
              </a:rPr>
              <a:t>https://</a:t>
            </a:r>
            <a:r>
              <a:rPr lang="en-US" sz="1000" dirty="0" smtClean="0">
                <a:hlinkClick r:id="rId5"/>
              </a:rPr>
              <a:t>fphoto.photoshelter.com/image/I0000nFZpKs7dW1g</a:t>
            </a:r>
            <a:endParaRPr lang="en-US" sz="1000" dirty="0" smtClean="0"/>
          </a:p>
          <a:p>
            <a:r>
              <a:rPr lang="en-US" sz="1000" dirty="0">
                <a:solidFill>
                  <a:srgbClr val="222222"/>
                </a:solidFill>
              </a:rPr>
              <a:t>Copyright:© 1974 George </a:t>
            </a:r>
            <a:r>
              <a:rPr lang="en-US" sz="1000" dirty="0" err="1">
                <a:solidFill>
                  <a:srgbClr val="222222"/>
                </a:solidFill>
              </a:rPr>
              <a:t>Resch</a:t>
            </a:r>
            <a:r>
              <a:rPr lang="en-US" sz="1000" dirty="0">
                <a:solidFill>
                  <a:srgbClr val="222222"/>
                </a:solidFill>
              </a:rPr>
              <a:t> - Fundamental </a:t>
            </a:r>
            <a:r>
              <a:rPr lang="en-US" sz="1000" dirty="0" smtClean="0">
                <a:solidFill>
                  <a:srgbClr val="222222"/>
                </a:solidFill>
              </a:rPr>
              <a:t>Photographs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14810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7830" y="590083"/>
            <a:ext cx="10325101" cy="3913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 startAt="2"/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Αντικείμενο τοποθετείται σε απόσταση 60 cm από φακό οπότε σχηματίζεται πραγματικό είδωλο σε απόσταση 30cm από το 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φακό.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marR="0" lvl="0" indent="-40005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romanLcParenBoth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φακός είναι συγκλίνων ή αποκλίνων; Ποιά είναι η εστιακή του απόσταση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 smtClean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50000"/>
              </a:lnSpc>
              <a:buFontTx/>
              <a:buAutoNum type="romanLcParenBoth"/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Ποιά η εγκάρσια γραμμική μεγέθυνση; Πόση είναι η εγκάρσια γραμμική μεγέθυνση όταν το αντικείμενο τοποθετηθεί σε απόσταση 30cm από το φακό;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400050" algn="just">
              <a:lnSpc>
                <a:spcPct val="150000"/>
              </a:lnSpc>
              <a:buFontTx/>
              <a:buAutoNum type="romanLcParenBoth"/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Αν ο φακός ήταν αποκλίνων σε ποιά θέση θα σχηματιζόταν φανταστικό είδωλο και ποιά θα ήταν η αντίστοιχη εγκάρσια γραμμική μεγέθυνση</a:t>
            </a: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328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9768" y="191098"/>
            <a:ext cx="6269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ΣΥΣΤΗΜΑΤΑ ΔΥΟ ΛΕΠΤΩΝ ΦΑΚΩΝ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 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i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 &amp; 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i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i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2978" y="822070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ΣΕ ΑΠΟΣΤΑΣΗ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</a:rPr>
              <a:t>d &gt; 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1</a:t>
            </a:r>
            <a:r>
              <a:rPr lang="en-US" sz="2400" b="1" i="1" dirty="0" smtClean="0">
                <a:solidFill>
                  <a:prstClr val="black"/>
                </a:solidFill>
              </a:rPr>
              <a:t>+f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2</a:t>
            </a:r>
            <a:r>
              <a:rPr lang="el-GR" sz="2400" b="1" i="1" dirty="0" smtClean="0">
                <a:solidFill>
                  <a:prstClr val="black"/>
                </a:solidFill>
              </a:rPr>
              <a:t> 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093302" y="1598368"/>
            <a:ext cx="0" cy="365760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2018292" y="1441205"/>
            <a:ext cx="150019" cy="1571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2018292" y="5255968"/>
            <a:ext cx="150019" cy="15716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40481" y="3427168"/>
            <a:ext cx="1216152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1135856" y="3384304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2964669" y="3388543"/>
            <a:ext cx="91440" cy="91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150018" y="2933392"/>
            <a:ext cx="228600" cy="4937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12" idx="2"/>
          </p:cNvCxnSpPr>
          <p:nvPr/>
        </p:nvCxnSpPr>
        <p:spPr>
          <a:xfrm>
            <a:off x="264318" y="2933392"/>
            <a:ext cx="182898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3" idx="2"/>
          </p:cNvCxnSpPr>
          <p:nvPr/>
        </p:nvCxnSpPr>
        <p:spPr>
          <a:xfrm>
            <a:off x="2093302" y="2933392"/>
            <a:ext cx="1828984" cy="9938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>
            <a:stCxn id="12" idx="2"/>
          </p:cNvCxnSpPr>
          <p:nvPr/>
        </p:nvCxnSpPr>
        <p:spPr>
          <a:xfrm>
            <a:off x="264318" y="2933392"/>
            <a:ext cx="1828983" cy="9837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93302" y="3913242"/>
            <a:ext cx="183417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3807986" y="3433461"/>
            <a:ext cx="228600" cy="493776"/>
          </a:xfrm>
          <a:prstGeom prst="downArrow">
            <a:avLst/>
          </a:prstGeom>
          <a:solidFill>
            <a:srgbClr val="B4C7E7"/>
          </a:solidFill>
          <a:ln>
            <a:solidFill>
              <a:srgbClr val="607BA7"/>
            </a:solidFill>
            <a:prstDash val="sysDash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660300" y="1598544"/>
            <a:ext cx="0" cy="4206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6585290" y="1441381"/>
            <a:ext cx="150019" cy="157163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6585290" y="5749808"/>
            <a:ext cx="150019" cy="157163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4788463" y="3381048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8413397" y="3383444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0" name="Straight Connector 29"/>
          <p:cNvCxnSpPr/>
          <p:nvPr/>
        </p:nvCxnSpPr>
        <p:spPr>
          <a:xfrm>
            <a:off x="3922286" y="3914132"/>
            <a:ext cx="273801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V="1">
            <a:off x="6660954" y="2487279"/>
            <a:ext cx="5209732" cy="142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3922286" y="2489651"/>
            <a:ext cx="7926814" cy="14297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Down Arrow 44"/>
          <p:cNvSpPr/>
          <p:nvPr/>
        </p:nvSpPr>
        <p:spPr>
          <a:xfrm flipV="1">
            <a:off x="11731822" y="2482469"/>
            <a:ext cx="228600" cy="960120"/>
          </a:xfrm>
          <a:prstGeom prst="downArrow">
            <a:avLst/>
          </a:prstGeom>
          <a:solidFill>
            <a:srgbClr val="92D05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23" idx="2"/>
          </p:cNvCxnSpPr>
          <p:nvPr/>
        </p:nvCxnSpPr>
        <p:spPr>
          <a:xfrm>
            <a:off x="3922286" y="3927237"/>
            <a:ext cx="2743201" cy="1553553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6664381" y="2471249"/>
            <a:ext cx="5181741" cy="2998321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H="1">
            <a:off x="2103681" y="3923986"/>
            <a:ext cx="1813418" cy="317035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2" idx="2"/>
          </p:cNvCxnSpPr>
          <p:nvPr/>
        </p:nvCxnSpPr>
        <p:spPr>
          <a:xfrm flipH="1" flipV="1">
            <a:off x="264318" y="2933392"/>
            <a:ext cx="1828983" cy="1307629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854193" y="2933392"/>
            <a:ext cx="373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363141" y="3086813"/>
            <a:ext cx="319852" cy="1730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32"/>
          <p:cNvGrpSpPr/>
          <p:nvPr/>
        </p:nvGrpSpPr>
        <p:grpSpPr>
          <a:xfrm>
            <a:off x="639704" y="3134548"/>
            <a:ext cx="278459" cy="150519"/>
            <a:chOff x="639704" y="3134548"/>
            <a:chExt cx="278459" cy="150519"/>
          </a:xfrm>
        </p:grpSpPr>
        <p:cxnSp>
          <p:nvCxnSpPr>
            <p:cNvPr id="21" name="Straight Arrow Connector 20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>
            <a:off x="1638109" y="3676586"/>
            <a:ext cx="278459" cy="150519"/>
            <a:chOff x="639704" y="3134548"/>
            <a:chExt cx="278459" cy="150519"/>
          </a:xfrm>
        </p:grpSpPr>
        <p:cxnSp>
          <p:nvCxnSpPr>
            <p:cNvPr id="41" name="Straight Arrow Connector 40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19896216">
            <a:off x="2595995" y="3837982"/>
            <a:ext cx="278459" cy="150519"/>
            <a:chOff x="639704" y="3134548"/>
            <a:chExt cx="278459" cy="150519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/>
          <p:cNvGrpSpPr/>
          <p:nvPr/>
        </p:nvGrpSpPr>
        <p:grpSpPr>
          <a:xfrm rot="19896216">
            <a:off x="4802159" y="3906449"/>
            <a:ext cx="484338" cy="81422"/>
            <a:chOff x="462484" y="3169778"/>
            <a:chExt cx="484338" cy="81422"/>
          </a:xfrm>
        </p:grpSpPr>
        <p:cxnSp>
          <p:nvCxnSpPr>
            <p:cNvPr id="51" name="Straight Arrow Connector 50"/>
            <p:cNvCxnSpPr/>
            <p:nvPr/>
          </p:nvCxnSpPr>
          <p:spPr>
            <a:xfrm rot="1703784" flipV="1">
              <a:off x="462484" y="3169778"/>
              <a:ext cx="484338" cy="20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Arrow Connector 52"/>
          <p:cNvCxnSpPr/>
          <p:nvPr/>
        </p:nvCxnSpPr>
        <p:spPr>
          <a:xfrm flipV="1">
            <a:off x="9028056" y="2900852"/>
            <a:ext cx="520864" cy="9977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7"/>
          <p:cNvGrpSpPr/>
          <p:nvPr/>
        </p:nvGrpSpPr>
        <p:grpSpPr>
          <a:xfrm rot="805723" flipV="1">
            <a:off x="7608460" y="3542895"/>
            <a:ext cx="278459" cy="150519"/>
            <a:chOff x="639704" y="3134548"/>
            <a:chExt cx="278459" cy="150519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805723" flipV="1">
            <a:off x="9622711" y="2988348"/>
            <a:ext cx="278459" cy="150519"/>
            <a:chOff x="639704" y="3134548"/>
            <a:chExt cx="278459" cy="150519"/>
          </a:xfrm>
        </p:grpSpPr>
        <p:cxnSp>
          <p:nvCxnSpPr>
            <p:cNvPr id="62" name="Straight Arrow Connector 61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5267615" y="3575959"/>
            <a:ext cx="520864" cy="100627"/>
            <a:chOff x="5267615" y="3575959"/>
            <a:chExt cx="520864" cy="100627"/>
          </a:xfrm>
        </p:grpSpPr>
        <p:cxnSp>
          <p:nvCxnSpPr>
            <p:cNvPr id="36" name="Straight Arrow Connector 35"/>
            <p:cNvCxnSpPr/>
            <p:nvPr/>
          </p:nvCxnSpPr>
          <p:spPr>
            <a:xfrm flipV="1">
              <a:off x="5267615" y="3575959"/>
              <a:ext cx="520864" cy="1006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556738" y="3586544"/>
              <a:ext cx="155241" cy="308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Arrow Connector 64"/>
            <p:cNvCxnSpPr/>
            <p:nvPr/>
          </p:nvCxnSpPr>
          <p:spPr>
            <a:xfrm flipV="1">
              <a:off x="5429271" y="3603137"/>
              <a:ext cx="207698" cy="41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Rectangle 68"/>
          <p:cNvSpPr/>
          <p:nvPr/>
        </p:nvSpPr>
        <p:spPr>
          <a:xfrm>
            <a:off x="-18254" y="3738709"/>
            <a:ext cx="142641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>
                <a:solidFill>
                  <a:srgbClr val="4472C4"/>
                </a:solidFill>
              </a:rPr>
              <a:t>αντικείμενο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1206429" y="3558526"/>
            <a:ext cx="931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70AD47"/>
                </a:solidFill>
              </a:rPr>
              <a:t>τελικό </a:t>
            </a:r>
          </a:p>
          <a:p>
            <a:r>
              <a:rPr lang="el-GR" sz="2000" dirty="0" smtClean="0">
                <a:solidFill>
                  <a:srgbClr val="70AD47"/>
                </a:solidFill>
              </a:rPr>
              <a:t>είδωλο</a:t>
            </a:r>
            <a:endParaRPr lang="en-US" sz="2000" dirty="0">
              <a:solidFill>
                <a:prstClr val="black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2884213" y="2531420"/>
            <a:ext cx="2104294" cy="646331"/>
          </a:xfrm>
          <a:prstGeom prst="rect">
            <a:avLst/>
          </a:prstGeom>
          <a:ln w="28575">
            <a:solidFill>
              <a:srgbClr val="4472C4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607BA7"/>
                </a:solidFill>
              </a:rPr>
              <a:t>“</a:t>
            </a:r>
            <a:r>
              <a:rPr lang="el-GR" dirty="0" smtClean="0">
                <a:solidFill>
                  <a:srgbClr val="607BA7"/>
                </a:solidFill>
              </a:rPr>
              <a:t>ενδιάμεσο</a:t>
            </a:r>
            <a:r>
              <a:rPr lang="en-US" dirty="0" smtClean="0">
                <a:solidFill>
                  <a:srgbClr val="607BA7"/>
                </a:solidFill>
              </a:rPr>
              <a:t>”</a:t>
            </a:r>
            <a:r>
              <a:rPr lang="el-GR" dirty="0" smtClean="0">
                <a:solidFill>
                  <a:srgbClr val="607BA7"/>
                </a:solidFill>
              </a:rPr>
              <a:t> είδωλο</a:t>
            </a:r>
          </a:p>
          <a:p>
            <a:pPr algn="ctr"/>
            <a:r>
              <a:rPr lang="el-GR" dirty="0" smtClean="0">
                <a:solidFill>
                  <a:srgbClr val="607BA7"/>
                </a:solidFill>
              </a:rPr>
              <a:t>(από τον 1ο φακό )</a:t>
            </a:r>
            <a:endParaRPr lang="en-US" dirty="0">
              <a:solidFill>
                <a:srgbClr val="607BA7"/>
              </a:solidFill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241661" y="1541759"/>
            <a:ext cx="336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f</a:t>
            </a:r>
            <a:r>
              <a:rPr lang="en-US" b="1" i="1" baseline="-25000" dirty="0">
                <a:solidFill>
                  <a:prstClr val="black"/>
                </a:solidFill>
              </a:rPr>
              <a:t>1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827116" y="1521291"/>
            <a:ext cx="3369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prstClr val="black"/>
                </a:solidFill>
              </a:rPr>
              <a:t>f</a:t>
            </a:r>
            <a:r>
              <a:rPr lang="en-US" b="1" i="1" baseline="-25000" dirty="0">
                <a:solidFill>
                  <a:prstClr val="black"/>
                </a:solidFill>
              </a:rPr>
              <a:t>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75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5708" y="227653"/>
            <a:ext cx="62691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ΣΥΣΤΗΜΑΤΑ ΔΥΟ ΛΕΠΤΩΝ ΦΑΚΩΝ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 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i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2800" dirty="0" smtClean="0">
                <a:solidFill>
                  <a:prstClr val="black"/>
                </a:solidFill>
              </a:rPr>
              <a:t>  &amp; </a:t>
            </a:r>
            <a:r>
              <a:rPr lang="en-US" sz="2800" b="1" i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r>
              <a:rPr lang="en-US" sz="2800" b="1" i="1" baseline="-250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2800" b="1" i="1" baseline="-250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4967" y="983038"/>
            <a:ext cx="3326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ΣΕ ΑΠΟΣΤΑΣΗ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</a:rPr>
              <a:t>d &lt; 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1</a:t>
            </a:r>
            <a:r>
              <a:rPr lang="en-US" sz="2400" b="1" i="1" dirty="0" smtClean="0">
                <a:solidFill>
                  <a:prstClr val="black"/>
                </a:solidFill>
              </a:rPr>
              <a:t>+f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2</a:t>
            </a:r>
            <a:r>
              <a:rPr lang="el-GR" sz="2400" b="1" i="1" dirty="0" smtClean="0">
                <a:solidFill>
                  <a:prstClr val="black"/>
                </a:solidFill>
              </a:rPr>
              <a:t> 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36815" y="1598368"/>
            <a:ext cx="0" cy="4206240"/>
          </a:xfrm>
          <a:prstGeom prst="line">
            <a:avLst/>
          </a:prstGeom>
          <a:ln w="25400">
            <a:solidFill>
              <a:srgbClr val="5B9BD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Isosceles Triangle 5"/>
          <p:cNvSpPr/>
          <p:nvPr/>
        </p:nvSpPr>
        <p:spPr>
          <a:xfrm>
            <a:off x="4661805" y="1441205"/>
            <a:ext cx="150019" cy="157163"/>
          </a:xfrm>
          <a:prstGeom prst="triangle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/>
        </p:nvSpPr>
        <p:spPr>
          <a:xfrm flipV="1">
            <a:off x="4661805" y="5753990"/>
            <a:ext cx="150019" cy="157163"/>
          </a:xfrm>
          <a:prstGeom prst="triangle">
            <a:avLst/>
          </a:prstGeom>
          <a:ln>
            <a:solidFill>
              <a:srgbClr val="5B9B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1420878" y="3427168"/>
            <a:ext cx="9601200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/>
          <p:cNvSpPr/>
          <p:nvPr/>
        </p:nvSpPr>
        <p:spPr>
          <a:xfrm>
            <a:off x="5142149" y="3380881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976862" y="3388543"/>
            <a:ext cx="91440" cy="9144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 flipV="1">
            <a:off x="1889643" y="2933392"/>
            <a:ext cx="228600" cy="493776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4" name="Straight Connector 13"/>
          <p:cNvCxnSpPr>
            <a:stCxn id="12" idx="2"/>
          </p:cNvCxnSpPr>
          <p:nvPr/>
        </p:nvCxnSpPr>
        <p:spPr>
          <a:xfrm>
            <a:off x="2003943" y="2933392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23" idx="2"/>
          </p:cNvCxnSpPr>
          <p:nvPr/>
        </p:nvCxnSpPr>
        <p:spPr>
          <a:xfrm>
            <a:off x="4736814" y="2931716"/>
            <a:ext cx="5489272" cy="14725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2003943" y="2933392"/>
            <a:ext cx="2732871" cy="14773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47142" y="4410756"/>
            <a:ext cx="54864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Down Arrow 22"/>
          <p:cNvSpPr/>
          <p:nvPr/>
        </p:nvSpPr>
        <p:spPr>
          <a:xfrm>
            <a:off x="10111786" y="3435211"/>
            <a:ext cx="228600" cy="969010"/>
          </a:xfrm>
          <a:prstGeom prst="downArrow">
            <a:avLst/>
          </a:prstGeom>
          <a:solidFill>
            <a:srgbClr val="B4C7E7"/>
          </a:solidFill>
          <a:ln>
            <a:solidFill>
              <a:srgbClr val="607BA7"/>
            </a:solidFill>
            <a:prstDash val="sysDash"/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6109253" y="1598544"/>
            <a:ext cx="0" cy="420624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Isosceles Triangle 24"/>
          <p:cNvSpPr/>
          <p:nvPr/>
        </p:nvSpPr>
        <p:spPr>
          <a:xfrm>
            <a:off x="6034243" y="1441381"/>
            <a:ext cx="150019" cy="157163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6" name="Isosceles Triangle 25"/>
          <p:cNvSpPr/>
          <p:nvPr/>
        </p:nvSpPr>
        <p:spPr>
          <a:xfrm flipV="1">
            <a:off x="6034243" y="5749808"/>
            <a:ext cx="150019" cy="157163"/>
          </a:xfrm>
          <a:prstGeom prst="triangl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2866174" y="3381048"/>
            <a:ext cx="91440" cy="91440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endCxn id="23" idx="2"/>
          </p:cNvCxnSpPr>
          <p:nvPr/>
        </p:nvCxnSpPr>
        <p:spPr>
          <a:xfrm>
            <a:off x="4736813" y="3112534"/>
            <a:ext cx="5489273" cy="1291687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endCxn id="12" idx="2"/>
          </p:cNvCxnSpPr>
          <p:nvPr/>
        </p:nvCxnSpPr>
        <p:spPr>
          <a:xfrm flipH="1" flipV="1">
            <a:off x="2003943" y="2933392"/>
            <a:ext cx="2732869" cy="179142"/>
          </a:xfrm>
          <a:prstGeom prst="line">
            <a:avLst/>
          </a:prstGeom>
          <a:ln w="2540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6521254" y="3379917"/>
            <a:ext cx="91440" cy="91440"/>
          </a:xfrm>
          <a:prstGeom prst="ellipse">
            <a:avLst/>
          </a:prstGeom>
          <a:solidFill>
            <a:srgbClr val="4472C4"/>
          </a:solidFill>
          <a:ln>
            <a:solidFill>
              <a:srgbClr val="4472C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8" name="Down Arrow 47"/>
          <p:cNvSpPr/>
          <p:nvPr/>
        </p:nvSpPr>
        <p:spPr>
          <a:xfrm>
            <a:off x="6761176" y="3425637"/>
            <a:ext cx="182880" cy="183411"/>
          </a:xfrm>
          <a:prstGeom prst="downArrow">
            <a:avLst/>
          </a:prstGeom>
          <a:solidFill>
            <a:schemeClr val="accent6"/>
          </a:solidFill>
          <a:ln w="31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54" name="Straight Connector 53"/>
          <p:cNvCxnSpPr/>
          <p:nvPr/>
        </p:nvCxnSpPr>
        <p:spPr>
          <a:xfrm flipV="1">
            <a:off x="6110284" y="2362299"/>
            <a:ext cx="1920495" cy="2048566"/>
          </a:xfrm>
          <a:prstGeom prst="line">
            <a:avLst/>
          </a:prstGeom>
          <a:ln w="25400">
            <a:solidFill>
              <a:schemeClr val="accent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9162296" y="2690428"/>
            <a:ext cx="2104294" cy="646331"/>
          </a:xfrm>
          <a:prstGeom prst="rect">
            <a:avLst/>
          </a:prstGeom>
          <a:ln w="28575">
            <a:solidFill>
              <a:srgbClr val="B4C7E7"/>
            </a:solidFill>
            <a:prstDash val="dash"/>
          </a:ln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607BA7"/>
                </a:solidFill>
              </a:rPr>
              <a:t>“</a:t>
            </a:r>
            <a:r>
              <a:rPr lang="el-GR" dirty="0" smtClean="0">
                <a:solidFill>
                  <a:srgbClr val="607BA7"/>
                </a:solidFill>
              </a:rPr>
              <a:t>ενδιάμεσο</a:t>
            </a:r>
            <a:r>
              <a:rPr lang="en-US" dirty="0" smtClean="0">
                <a:solidFill>
                  <a:srgbClr val="607BA7"/>
                </a:solidFill>
              </a:rPr>
              <a:t>”</a:t>
            </a:r>
            <a:r>
              <a:rPr lang="el-GR" dirty="0" smtClean="0">
                <a:solidFill>
                  <a:srgbClr val="607BA7"/>
                </a:solidFill>
              </a:rPr>
              <a:t> είδωλο</a:t>
            </a:r>
          </a:p>
          <a:p>
            <a:pPr algn="ctr"/>
            <a:r>
              <a:rPr lang="el-GR" dirty="0" smtClean="0">
                <a:solidFill>
                  <a:srgbClr val="607BA7"/>
                </a:solidFill>
              </a:rPr>
              <a:t>(από τον 1ο φακό )</a:t>
            </a:r>
            <a:endParaRPr lang="en-US" dirty="0">
              <a:solidFill>
                <a:srgbClr val="607BA7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5284831" y="3072353"/>
            <a:ext cx="541231" cy="1567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3275336" y="2931716"/>
            <a:ext cx="373103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2418548" y="3161320"/>
            <a:ext cx="278459" cy="150519"/>
            <a:chOff x="639704" y="3134548"/>
            <a:chExt cx="278459" cy="150519"/>
          </a:xfrm>
        </p:grpSpPr>
        <p:cxnSp>
          <p:nvCxnSpPr>
            <p:cNvPr id="32" name="Straight Arrow Connector 31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33"/>
          <p:cNvGrpSpPr/>
          <p:nvPr/>
        </p:nvGrpSpPr>
        <p:grpSpPr>
          <a:xfrm>
            <a:off x="4062851" y="4049653"/>
            <a:ext cx="278459" cy="150519"/>
            <a:chOff x="639704" y="3134548"/>
            <a:chExt cx="278459" cy="150519"/>
          </a:xfrm>
        </p:grpSpPr>
        <p:cxnSp>
          <p:nvCxnSpPr>
            <p:cNvPr id="35" name="Straight Arrow Connector 34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 rot="19896216">
            <a:off x="5263736" y="4337670"/>
            <a:ext cx="278459" cy="150519"/>
            <a:chOff x="639704" y="3134548"/>
            <a:chExt cx="278459" cy="150519"/>
          </a:xfrm>
        </p:grpSpPr>
        <p:cxnSp>
          <p:nvCxnSpPr>
            <p:cNvPr id="38" name="Straight Arrow Connector 37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oup 39"/>
          <p:cNvGrpSpPr/>
          <p:nvPr/>
        </p:nvGrpSpPr>
        <p:grpSpPr>
          <a:xfrm rot="19896216">
            <a:off x="4898959" y="4403691"/>
            <a:ext cx="484338" cy="81422"/>
            <a:chOff x="462484" y="3169778"/>
            <a:chExt cx="484338" cy="81422"/>
          </a:xfrm>
        </p:grpSpPr>
        <p:cxnSp>
          <p:nvCxnSpPr>
            <p:cNvPr id="41" name="Straight Arrow Connector 40"/>
            <p:cNvCxnSpPr/>
            <p:nvPr/>
          </p:nvCxnSpPr>
          <p:spPr>
            <a:xfrm rot="1703784" flipV="1">
              <a:off x="462484" y="3169778"/>
              <a:ext cx="484338" cy="2014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oup 42"/>
          <p:cNvGrpSpPr/>
          <p:nvPr/>
        </p:nvGrpSpPr>
        <p:grpSpPr>
          <a:xfrm rot="19122616" flipV="1">
            <a:off x="6114546" y="4036299"/>
            <a:ext cx="661020" cy="45719"/>
            <a:chOff x="636948" y="3153470"/>
            <a:chExt cx="278459" cy="150517"/>
          </a:xfrm>
        </p:grpSpPr>
        <p:cxnSp>
          <p:nvCxnSpPr>
            <p:cNvPr id="44" name="Straight Arrow Connector 43"/>
            <p:cNvCxnSpPr/>
            <p:nvPr/>
          </p:nvCxnSpPr>
          <p:spPr>
            <a:xfrm>
              <a:off x="636948" y="3153470"/>
              <a:ext cx="278459" cy="15051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oup 45"/>
          <p:cNvGrpSpPr/>
          <p:nvPr/>
        </p:nvGrpSpPr>
        <p:grpSpPr>
          <a:xfrm rot="1490715">
            <a:off x="5184505" y="3228868"/>
            <a:ext cx="520864" cy="100627"/>
            <a:chOff x="5267615" y="3575959"/>
            <a:chExt cx="520864" cy="100627"/>
          </a:xfrm>
        </p:grpSpPr>
        <p:cxnSp>
          <p:nvCxnSpPr>
            <p:cNvPr id="47" name="Straight Arrow Connector 46"/>
            <p:cNvCxnSpPr/>
            <p:nvPr/>
          </p:nvCxnSpPr>
          <p:spPr>
            <a:xfrm flipV="1">
              <a:off x="5267615" y="3575959"/>
              <a:ext cx="520864" cy="1006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 flipV="1">
              <a:off x="5556738" y="3586544"/>
              <a:ext cx="155241" cy="308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 flipV="1">
              <a:off x="5429271" y="3603137"/>
              <a:ext cx="207698" cy="41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 rot="1490715" flipH="1" flipV="1">
            <a:off x="7230131" y="3711079"/>
            <a:ext cx="520864" cy="100627"/>
            <a:chOff x="5267615" y="3575959"/>
            <a:chExt cx="520864" cy="100627"/>
          </a:xfrm>
        </p:grpSpPr>
        <p:cxnSp>
          <p:nvCxnSpPr>
            <p:cNvPr id="53" name="Straight Arrow Connector 52"/>
            <p:cNvCxnSpPr/>
            <p:nvPr/>
          </p:nvCxnSpPr>
          <p:spPr>
            <a:xfrm flipV="1">
              <a:off x="5267615" y="3575959"/>
              <a:ext cx="520864" cy="1006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Arrow Connector 54"/>
            <p:cNvCxnSpPr/>
            <p:nvPr/>
          </p:nvCxnSpPr>
          <p:spPr>
            <a:xfrm flipV="1">
              <a:off x="5556738" y="3586544"/>
              <a:ext cx="155241" cy="308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/>
            <p:nvPr/>
          </p:nvCxnSpPr>
          <p:spPr>
            <a:xfrm flipV="1">
              <a:off x="5429271" y="3603137"/>
              <a:ext cx="207698" cy="41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8" name="Group 57"/>
          <p:cNvGrpSpPr/>
          <p:nvPr/>
        </p:nvGrpSpPr>
        <p:grpSpPr>
          <a:xfrm rot="19896216">
            <a:off x="7661278" y="4333235"/>
            <a:ext cx="278459" cy="150519"/>
            <a:chOff x="639704" y="3134548"/>
            <a:chExt cx="278459" cy="150519"/>
          </a:xfrm>
        </p:grpSpPr>
        <p:cxnSp>
          <p:nvCxnSpPr>
            <p:cNvPr id="59" name="Straight Arrow Connector 58"/>
            <p:cNvCxnSpPr/>
            <p:nvPr/>
          </p:nvCxnSpPr>
          <p:spPr>
            <a:xfrm>
              <a:off x="639704" y="3134548"/>
              <a:ext cx="278459" cy="15051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/>
            <p:nvPr/>
          </p:nvCxnSpPr>
          <p:spPr>
            <a:xfrm>
              <a:off x="793985" y="3213570"/>
              <a:ext cx="60208" cy="3763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" name="Group 60"/>
          <p:cNvGrpSpPr/>
          <p:nvPr/>
        </p:nvGrpSpPr>
        <p:grpSpPr>
          <a:xfrm rot="931606">
            <a:off x="3372718" y="2996279"/>
            <a:ext cx="520864" cy="100627"/>
            <a:chOff x="5267615" y="3575959"/>
            <a:chExt cx="520864" cy="100627"/>
          </a:xfrm>
        </p:grpSpPr>
        <p:cxnSp>
          <p:nvCxnSpPr>
            <p:cNvPr id="62" name="Straight Arrow Connector 61"/>
            <p:cNvCxnSpPr/>
            <p:nvPr/>
          </p:nvCxnSpPr>
          <p:spPr>
            <a:xfrm flipV="1">
              <a:off x="5267615" y="3575959"/>
              <a:ext cx="520864" cy="10062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/>
            <p:nvPr/>
          </p:nvCxnSpPr>
          <p:spPr>
            <a:xfrm flipV="1">
              <a:off x="5556738" y="3586544"/>
              <a:ext cx="155241" cy="3088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Arrow Connector 63"/>
            <p:cNvCxnSpPr/>
            <p:nvPr/>
          </p:nvCxnSpPr>
          <p:spPr>
            <a:xfrm flipV="1">
              <a:off x="5429271" y="3603137"/>
              <a:ext cx="207698" cy="41977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5" name="Rectangle 64"/>
          <p:cNvSpPr/>
          <p:nvPr/>
        </p:nvSpPr>
        <p:spPr>
          <a:xfrm>
            <a:off x="6392445" y="2557264"/>
            <a:ext cx="93179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 smtClean="0">
                <a:solidFill>
                  <a:srgbClr val="70AD47"/>
                </a:solidFill>
              </a:rPr>
              <a:t>τελικό </a:t>
            </a:r>
          </a:p>
          <a:p>
            <a:r>
              <a:rPr lang="el-GR" sz="2000" dirty="0" smtClean="0">
                <a:solidFill>
                  <a:srgbClr val="70AD47"/>
                </a:solidFill>
              </a:rPr>
              <a:t>είδωλο</a:t>
            </a:r>
            <a:endParaRPr lang="en-U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182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4921" y="406817"/>
            <a:ext cx="9239132" cy="523220"/>
          </a:xfrm>
          <a:prstGeom prst="rect">
            <a:avLst/>
          </a:prstGeom>
          <a:solidFill>
            <a:srgbClr val="FFF2CC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l-GR" sz="2800" b="1" dirty="0" smtClean="0">
                <a:solidFill>
                  <a:prstClr val="black"/>
                </a:solidFill>
              </a:rPr>
              <a:t>Οπτική Ισχύς </a:t>
            </a:r>
            <a:r>
              <a:rPr lang="en-US" sz="2800" b="1" dirty="0" smtClean="0">
                <a:solidFill>
                  <a:prstClr val="black"/>
                </a:solidFill>
              </a:rPr>
              <a:t>P </a:t>
            </a:r>
            <a:r>
              <a:rPr lang="en-US" sz="2800" dirty="0" smtClean="0">
                <a:solidFill>
                  <a:prstClr val="black"/>
                </a:solidFill>
              </a:rPr>
              <a:t>:   </a:t>
            </a:r>
            <a:r>
              <a:rPr lang="el-GR" sz="2800" dirty="0" smtClean="0">
                <a:solidFill>
                  <a:prstClr val="black"/>
                </a:solidFill>
              </a:rPr>
              <a:t>Μονάδα (</a:t>
            </a:r>
            <a:r>
              <a:rPr lang="en-US" sz="2800" dirty="0" smtClean="0">
                <a:solidFill>
                  <a:prstClr val="black"/>
                </a:solidFill>
              </a:rPr>
              <a:t>S</a:t>
            </a:r>
            <a:r>
              <a:rPr lang="el-GR" sz="2800" dirty="0" smtClean="0">
                <a:solidFill>
                  <a:prstClr val="black"/>
                </a:solidFill>
              </a:rPr>
              <a:t>.</a:t>
            </a:r>
            <a:r>
              <a:rPr lang="en-US" sz="2800" dirty="0" smtClean="0">
                <a:solidFill>
                  <a:prstClr val="black"/>
                </a:solidFill>
              </a:rPr>
              <a:t>I</a:t>
            </a:r>
            <a:r>
              <a:rPr lang="el-GR" sz="2800" dirty="0" smtClean="0">
                <a:solidFill>
                  <a:prstClr val="black"/>
                </a:solidFill>
              </a:rPr>
              <a:t>.)=1</a:t>
            </a:r>
            <a:r>
              <a:rPr lang="en-US" sz="2800" dirty="0" smtClean="0">
                <a:solidFill>
                  <a:prstClr val="black"/>
                </a:solidFill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διοπτρία: </a:t>
            </a:r>
            <a:r>
              <a:rPr lang="en-US" sz="2800" b="1" dirty="0" smtClean="0">
                <a:solidFill>
                  <a:prstClr val="black"/>
                </a:solidFill>
              </a:rPr>
              <a:t>1 </a:t>
            </a:r>
            <a:r>
              <a:rPr lang="en-US" sz="2800" b="1" dirty="0" err="1" smtClean="0">
                <a:solidFill>
                  <a:prstClr val="black"/>
                </a:solidFill>
              </a:rPr>
              <a:t>dpt</a:t>
            </a:r>
            <a:r>
              <a:rPr lang="el-GR" sz="2800" b="1" dirty="0" smtClean="0">
                <a:solidFill>
                  <a:prstClr val="black"/>
                </a:solidFill>
              </a:rPr>
              <a:t> = 1/</a:t>
            </a:r>
            <a:r>
              <a:rPr lang="en-US" sz="2800" b="1" dirty="0" smtClean="0">
                <a:solidFill>
                  <a:prstClr val="black"/>
                </a:solidFill>
              </a:rPr>
              <a:t>m=m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-1</a:t>
            </a:r>
            <a:endParaRPr lang="en-US" sz="2800" b="1" baseline="300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" y="1316566"/>
              <a:ext cx="11645900" cy="4741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1967"/>
                    <a:gridCol w="3561183"/>
                    <a:gridCol w="4202750"/>
                  </a:tblGrid>
                  <a:tr h="118924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Λεπτού Φακού εστιακής απόστασης</a:t>
                          </a:r>
                          <a:r>
                            <a:rPr lang="en-US" sz="2400" dirty="0" smtClean="0"/>
                            <a:t> </a:t>
                          </a:r>
                          <a14:m>
                            <m:oMath xmlns:m="http://schemas.openxmlformats.org/officeDocument/2006/math">
                              <m:r>
                                <a:rPr lang="en-US" sz="2400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dirty="0" smtClean="0"/>
                            <a:t>και δ.δ. </a:t>
                          </a:r>
                          <a:r>
                            <a:rPr lang="en-US" sz="2400" dirty="0" smtClean="0"/>
                            <a:t>n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Συστήματος Δύο Λεπτών Φακών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2400" dirty="0" smtClean="0"/>
                            <a:t>,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oMath>
                          </a14:m>
                          <a:r>
                            <a:rPr lang="el-GR" sz="2400" dirty="0" smtClean="0"/>
                            <a:t>  σε απόσταση </a:t>
                          </a:r>
                          <a:r>
                            <a:rPr lang="en-US" sz="2400" dirty="0" smtClean="0"/>
                            <a:t>d</a:t>
                          </a:r>
                          <a:r>
                            <a:rPr lang="el-GR" sz="2400" dirty="0" smtClean="0"/>
                            <a:t> </a:t>
                          </a:r>
                          <a:endParaRPr lang="en-US" sz="2400" dirty="0" smtClean="0"/>
                        </a:p>
                      </a:txBody>
                      <a:tcPr/>
                    </a:tc>
                  </a:tr>
                  <a:tr h="1050055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Σε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u="sng" dirty="0" smtClean="0"/>
                            <a:t>περιβάλλον οπτικό μέσο </a:t>
                          </a:r>
                          <a:r>
                            <a:rPr lang="el-GR" sz="2400" dirty="0" smtClean="0"/>
                            <a:t>με δ.δ. </a:t>
                          </a:r>
                          <a:r>
                            <a:rPr lang="en-US" sz="24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</a:t>
                          </a:r>
                          <a:r>
                            <a:rPr lang="el-GR" sz="2400" baseline="-25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π</a:t>
                          </a:r>
                          <a:r>
                            <a:rPr lang="en-US" sz="2400" dirty="0" smtClean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l-GR" sz="240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l-GR" sz="2400" smtClean="0">
                                        <a:latin typeface="Cambria Math" panose="02040503050406030204" pitchFamily="18" charset="0"/>
                                      </a:rPr>
                                      <m:t>𝜊𝜆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num>
                                  <m:den>
                                    <m:sSub>
                                      <m:sSubPr>
                                        <m:ctrlPr>
                                          <a:rPr lang="en-US" sz="24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400" smtClean="0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e>
                                      <m:sub>
                                        <m:r>
                                          <a:rPr lang="el-GR" sz="2400" smtClean="0">
                                            <a:latin typeface="Cambria Math" panose="02040503050406030204" pitchFamily="18" charset="0"/>
                                          </a:rPr>
                                          <m:t>𝜋</m:t>
                                        </m:r>
                                      </m:sub>
                                    </m:sSub>
                                  </m:den>
                                </m:f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14815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Σε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dirty="0" smtClean="0"/>
                            <a:t>περιβάλλον αέρα (</a:t>
                          </a:r>
                          <a:r>
                            <a:rPr lang="en-US" sz="2400" dirty="0" smtClean="0"/>
                            <a:t>n</a:t>
                          </a:r>
                          <a:r>
                            <a:rPr lang="el-GR" sz="2400" baseline="-25000" dirty="0" smtClean="0"/>
                            <a:t>π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dirty="0" smtClean="0"/>
                            <a:t>=1)</a:t>
                          </a:r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𝑓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l-GR" sz="2400" smtClean="0">
                                        <a:latin typeface="Cambria Math" panose="02040503050406030204" pitchFamily="18" charset="0"/>
                                      </a:rPr>
                                      <m:t>𝜊𝜆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∙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  <a:tr h="1020493">
                    <a:tc gridSpan="2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Λεπτών Φακών σε επαφή (</a:t>
                          </a:r>
                          <a:r>
                            <a:rPr lang="en-US" sz="2400" dirty="0" smtClean="0"/>
                            <a:t>d</a:t>
                          </a:r>
                          <a:r>
                            <a:rPr lang="el-GR" sz="2400" dirty="0" smtClean="0"/>
                            <a:t>=0) </a:t>
                          </a:r>
                          <a:endParaRPr lang="en-US" sz="2400" dirty="0" smtClean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l-GR" sz="2400" smtClean="0">
                                        <a:latin typeface="Cambria Math" panose="02040503050406030204" pitchFamily="18" charset="0"/>
                                      </a:rPr>
                                      <m:t>𝜊𝜆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40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sz="2400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2400" dirty="0"/>
                        </a:p>
                      </a:txBody>
                      <a:tcPr anchor="ctr"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11" name="Table 10"/>
              <p:cNvGraphicFramePr>
                <a:graphicFrameLocks noGrp="1"/>
              </p:cNvGraphicFramePr>
              <p:nvPr>
                <p:extLst/>
              </p:nvPr>
            </p:nvGraphicFramePr>
            <p:xfrm>
              <a:off x="304800" y="1316566"/>
              <a:ext cx="11645900" cy="4741334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881967"/>
                    <a:gridCol w="3561183"/>
                    <a:gridCol w="4202750"/>
                  </a:tblGrid>
                  <a:tr h="1189249">
                    <a:tc>
                      <a:txBody>
                        <a:bodyPr/>
                        <a:lstStyle/>
                        <a:p>
                          <a:endParaRPr lang="en-US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09418" t="-3590" r="-118836" b="-3005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177246" t="-3590" r="-580" b="-300513"/>
                          </a:stretch>
                        </a:blipFill>
                      </a:tcPr>
                    </a:tc>
                  </a:tr>
                  <a:tr h="1050055">
                    <a:tc>
                      <a:txBody>
                        <a:bodyPr/>
                        <a:lstStyle/>
                        <a:p>
                          <a:pPr marL="0" marR="0" indent="0" algn="just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Σε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u="sng" dirty="0" smtClean="0"/>
                            <a:t>περιβάλλον οπτικό μέσο </a:t>
                          </a:r>
                          <a:r>
                            <a:rPr lang="el-GR" sz="2400" dirty="0" smtClean="0"/>
                            <a:t>με δ.δ. </a:t>
                          </a:r>
                          <a:r>
                            <a:rPr lang="en-US" sz="24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n</a:t>
                          </a:r>
                          <a:r>
                            <a:rPr lang="el-GR" sz="2400" baseline="-25000" dirty="0" smtClean="0">
                              <a:effectLst>
                                <a:outerShdw blurRad="38100" dist="38100" dir="2700000" algn="tl">
                                  <a:srgbClr val="000000">
                                    <a:alpha val="43137"/>
                                  </a:srgbClr>
                                </a:outerShdw>
                              </a:effectLst>
                            </a:rPr>
                            <a:t>π</a:t>
                          </a:r>
                          <a:r>
                            <a:rPr lang="en-US" sz="2400" dirty="0" smtClean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9418" t="-116763" r="-118836" b="-23872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77246" t="-116763" r="-580" b="-238728"/>
                          </a:stretch>
                        </a:blipFill>
                      </a:tcPr>
                    </a:tc>
                  </a:tr>
                  <a:tr h="1481537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Σε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dirty="0" smtClean="0"/>
                            <a:t>περιβάλλον αέρα (</a:t>
                          </a:r>
                          <a:r>
                            <a:rPr lang="en-US" sz="2400" dirty="0" smtClean="0"/>
                            <a:t>n</a:t>
                          </a:r>
                          <a:r>
                            <a:rPr lang="el-GR" sz="2400" baseline="-25000" dirty="0" smtClean="0"/>
                            <a:t>π</a:t>
                          </a:r>
                          <a:r>
                            <a:rPr lang="en-US" sz="2400" dirty="0" smtClean="0"/>
                            <a:t> </a:t>
                          </a:r>
                          <a:r>
                            <a:rPr lang="el-GR" sz="2400" dirty="0" smtClean="0"/>
                            <a:t>=1)</a:t>
                          </a:r>
                          <a:endParaRPr lang="en-US" sz="2400" dirty="0" smtClean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09418" t="-154321" r="-118836" b="-6995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77246" t="-154321" r="-580" b="-69959"/>
                          </a:stretch>
                        </a:blipFill>
                      </a:tcPr>
                    </a:tc>
                  </a:tr>
                  <a:tr h="1020493">
                    <a:tc gridSpan="2"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l-GR" sz="2400" dirty="0" smtClean="0"/>
                            <a:t>Λεπτών Φακών σε επαφή (</a:t>
                          </a:r>
                          <a:r>
                            <a:rPr lang="en-US" sz="2400" dirty="0" smtClean="0"/>
                            <a:t>d</a:t>
                          </a:r>
                          <a:r>
                            <a:rPr lang="el-GR" sz="2400" dirty="0" smtClean="0"/>
                            <a:t>=0) </a:t>
                          </a:r>
                          <a:endParaRPr lang="en-US" sz="2400" dirty="0" smtClean="0">
                            <a:solidFill>
                              <a:prstClr val="black"/>
                            </a:solidFill>
                          </a:endParaRPr>
                        </a:p>
                      </a:txBody>
                      <a:tcPr anchor="ctr"/>
                    </a:tc>
                    <a:tc h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anchor="ctr">
                        <a:blipFill rotWithShape="0">
                          <a:blip r:embed="rId2"/>
                          <a:stretch>
                            <a:fillRect l="-177246" t="-367857" r="-580" b="-1190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3021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42267" y="370188"/>
                <a:ext cx="1091132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800" b="1" dirty="0" smtClean="0">
                    <a:solidFill>
                      <a:prstClr val="black"/>
                    </a:solidFill>
                  </a:rPr>
                  <a:t>Ανεστιακά Συστήματα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l-GR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𝝄𝝀</m:t>
                        </m:r>
                      </m:sub>
                    </m:sSub>
                    <m:r>
                      <a:rPr lang="el-G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1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sz="2800" b="1" dirty="0" smtClean="0">
                    <a:solidFill>
                      <a:prstClr val="black"/>
                    </a:solidFill>
                  </a:rPr>
                  <a:t>  </a:t>
                </a:r>
                <a:r>
                  <a:rPr lang="el-GR" sz="2800" dirty="0">
                    <a:solidFill>
                      <a:prstClr val="black"/>
                    </a:solidFill>
                  </a:rPr>
                  <a:t>:</a:t>
                </a:r>
                <a:r>
                  <a:rPr lang="el-GR" sz="2800" dirty="0" smtClean="0">
                    <a:solidFill>
                      <a:prstClr val="black"/>
                    </a:solidFill>
                  </a:rPr>
                  <a:t> αντικείμενο</a:t>
                </a:r>
                <a14:m>
                  <m:oMath xmlns:m="http://schemas.openxmlformats.org/officeDocument/2006/math">
                    <m:r>
                      <a:rPr lang="el-GR" sz="280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l-GR" sz="2800" dirty="0" smtClean="0">
                    <a:solidFill>
                      <a:prstClr val="black"/>
                    </a:solidFill>
                  </a:rPr>
                  <a:t> είδωλο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΄=</m:t>
                    </m:r>
                    <m:r>
                      <a:rPr lang="el-GR" sz="2800" i="1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8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67" y="370188"/>
                <a:ext cx="10911320" cy="523220"/>
              </a:xfrm>
              <a:prstGeom prst="rect">
                <a:avLst/>
              </a:prstGeom>
              <a:blipFill rotWithShape="0">
                <a:blip r:embed="rId2"/>
                <a:stretch>
                  <a:fillRect l="-1174"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0710" y="2000383"/>
            <a:ext cx="5501851" cy="30886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267" y="1360139"/>
            <a:ext cx="5889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 smtClean="0">
                <a:solidFill>
                  <a:prstClr val="black"/>
                </a:solidFill>
              </a:rPr>
              <a:t>ΔΥΟ ΘΕΤΙΚΟΙ ΦΑΚΟΙ ΣΕ ΑΠΟΣΤΑΣΗ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  <a:r>
              <a:rPr lang="en-US" sz="2400" b="1" i="1" dirty="0" smtClean="0">
                <a:solidFill>
                  <a:prstClr val="black"/>
                </a:solidFill>
              </a:rPr>
              <a:t>d </a:t>
            </a:r>
            <a:r>
              <a:rPr lang="el-GR" sz="2400" b="1" i="1" dirty="0" smtClean="0">
                <a:solidFill>
                  <a:prstClr val="black"/>
                </a:solidFill>
              </a:rPr>
              <a:t>=</a:t>
            </a:r>
            <a:r>
              <a:rPr lang="en-US" sz="2400" b="1" i="1" dirty="0" smtClean="0">
                <a:solidFill>
                  <a:prstClr val="black"/>
                </a:solidFill>
              </a:rPr>
              <a:t> 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1</a:t>
            </a:r>
            <a:r>
              <a:rPr lang="en-US" sz="2400" b="1" i="1" dirty="0" smtClean="0">
                <a:solidFill>
                  <a:prstClr val="black"/>
                </a:solidFill>
              </a:rPr>
              <a:t>+f</a:t>
            </a:r>
            <a:r>
              <a:rPr lang="en-US" sz="2400" b="1" i="1" baseline="-25000" dirty="0" smtClean="0">
                <a:solidFill>
                  <a:prstClr val="black"/>
                </a:solidFill>
              </a:rPr>
              <a:t>2</a:t>
            </a:r>
            <a:r>
              <a:rPr lang="el-GR" sz="2400" b="1" i="1" dirty="0" smtClean="0">
                <a:solidFill>
                  <a:prstClr val="black"/>
                </a:solidFill>
              </a:rPr>
              <a:t> </a:t>
            </a:r>
            <a:endParaRPr lang="en-US" sz="2400" b="1" i="1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730475" y="5555734"/>
                <a:ext cx="5204758" cy="8715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l-GR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𝜊𝜆</m:t>
                          </m:r>
                        </m:sub>
                      </m:sSub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400" i="1" smtClean="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e>
                                <m:sub>
                                  <m:r>
                                    <a:rPr lang="en-US" sz="2400" i="1" smtClean="0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l-GR" sz="2400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sub>
                          </m:sSub>
                        </m:den>
                      </m:f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∙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4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400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475" y="5555734"/>
                <a:ext cx="5204758" cy="87152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98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732" y="2180700"/>
            <a:ext cx="5260726" cy="3091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875" y="2180700"/>
            <a:ext cx="5063666" cy="3091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59302" y="1304161"/>
            <a:ext cx="560358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περιορισμός της διατομής φωτεινής δέσμης</a:t>
            </a:r>
            <a:endParaRPr lang="en-US" sz="2200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56477" y="1304161"/>
            <a:ext cx="50333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200" dirty="0" smtClean="0">
                <a:solidFill>
                  <a:prstClr val="black"/>
                </a:solidFill>
              </a:rPr>
              <a:t>αύξηση της διατομής φωτεινής δέσμης</a:t>
            </a:r>
            <a:endParaRPr lang="en-US" sz="2200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3080435" y="335290"/>
                <a:ext cx="5091330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l-GR" sz="2800" b="1" dirty="0">
                    <a:solidFill>
                      <a:prstClr val="black"/>
                    </a:solidFill>
                  </a:rPr>
                  <a:t>Ανεστιακά Συστήματα 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l-GR" sz="2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𝝄𝝀</m:t>
                        </m:r>
                      </m:sub>
                    </m:sSub>
                    <m:r>
                      <a:rPr lang="el-GR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l-GR" sz="2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l-GR" sz="2800" b="1" dirty="0">
                    <a:solidFill>
                      <a:prstClr val="black"/>
                    </a:solidFill>
                  </a:rPr>
                  <a:t>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80435" y="335290"/>
                <a:ext cx="5091330" cy="523220"/>
              </a:xfrm>
              <a:prstGeom prst="rect">
                <a:avLst/>
              </a:prstGeom>
              <a:blipFill rotWithShape="0">
                <a:blip r:embed="rId4"/>
                <a:stretch>
                  <a:fillRect l="-2392" t="-10465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61567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7347" y="943409"/>
            <a:ext cx="10322169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Δύο λεπτοί συγκλίνοντες φακοί εστιακών αποστάσεων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4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400" baseline="-25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=100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mm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βρίσκονται σε επαφή.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βρεθεί η ολική οπτική ισχύς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ολ του συστήματος των δύο φακών.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Ποιά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είναι η εστιακή απόσταση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ολ του συστήματος των δύο φακών;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Αντικείμενο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τοποθετείται σε απόσταση 150 </a:t>
            </a:r>
            <a:r>
              <a:rPr lang="en-US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από το σύστημα των δύο φακών. Σε ποιά απόσταση θα σχηματιστεί ευκρινές είδωλο;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arenBoth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Το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είδωλο που σχηματίζεται είναι πραγματικό ή φανταστικό; </a:t>
            </a:r>
            <a:endParaRPr lang="en-US" sz="2400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>
              <a:lnSpc>
                <a:spcPct val="150000"/>
              </a:lnSpc>
              <a:spcBef>
                <a:spcPts val="0"/>
              </a:spcBef>
              <a:spcAft>
                <a:spcPts val="1000"/>
              </a:spcAft>
              <a:buFont typeface="+mj-lt"/>
              <a:buAutoNum type="romanLcParenBoth"/>
            </a:pPr>
            <a:r>
              <a:rPr lang="el-GR" sz="2400" dirty="0" smtClean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Να </a:t>
            </a: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σχεδιάσετε το σχηματισμό του ειδώλου για αυτή την περίπτωση χρησιμοποιώντας την κατάλληλη κλίμακα. </a:t>
            </a:r>
            <a:endParaRPr lang="en-US" sz="24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7347" y="326571"/>
            <a:ext cx="13580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/>
              <a:t>ΑΣΚΗΣΗ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2523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701414" y="1324862"/>
            <a:ext cx="3934967" cy="3676582"/>
            <a:chOff x="701414" y="1324862"/>
            <a:chExt cx="3934967" cy="367658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01414" y="1801044"/>
              <a:ext cx="3500184" cy="32004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3539101" y="1324862"/>
              <a:ext cx="1097280" cy="1097280"/>
              <a:chOff x="4720136" y="71097"/>
              <a:chExt cx="1097280" cy="109728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835951" y="57555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</a:rPr>
                  <a:t>π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6" name="Arc 5"/>
              <p:cNvSpPr/>
              <p:nvPr/>
            </p:nvSpPr>
            <p:spPr>
              <a:xfrm rot="5400000" flipV="1">
                <a:off x="4720136" y="71097"/>
                <a:ext cx="1097280" cy="1097280"/>
              </a:xfrm>
              <a:prstGeom prst="arc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4565361" y="1324862"/>
            <a:ext cx="3887390" cy="3702080"/>
            <a:chOff x="4565361" y="1324862"/>
            <a:chExt cx="3887390" cy="370208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565361" y="1771678"/>
              <a:ext cx="3512592" cy="3255264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7355471" y="1324862"/>
              <a:ext cx="1097280" cy="1097280"/>
              <a:chOff x="4720136" y="71097"/>
              <a:chExt cx="1097280" cy="1097280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835951" y="57555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</a:rPr>
                  <a:t>π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0" name="Arc 9"/>
              <p:cNvSpPr/>
              <p:nvPr/>
            </p:nvSpPr>
            <p:spPr>
              <a:xfrm rot="5400000" flipV="1">
                <a:off x="4720136" y="71097"/>
                <a:ext cx="1097280" cy="1097280"/>
              </a:xfrm>
              <a:prstGeom prst="arc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425995" y="1324862"/>
            <a:ext cx="3816370" cy="3566050"/>
            <a:chOff x="8275275" y="1324862"/>
            <a:chExt cx="3816370" cy="35660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75275" y="1873392"/>
              <a:ext cx="3267730" cy="3017520"/>
            </a:xfrm>
            <a:prstGeom prst="rect">
              <a:avLst/>
            </a:prstGeom>
            <a:ln w="12700" cap="sq" cmpd="sng">
              <a:solidFill>
                <a:srgbClr val="7891BF"/>
              </a:solidFill>
              <a:prstDash val="solid"/>
              <a:miter lim="800000"/>
            </a:ln>
            <a:effectLst/>
          </p:spPr>
        </p:pic>
        <p:grpSp>
          <p:nvGrpSpPr>
            <p:cNvPr id="11" name="Group 10"/>
            <p:cNvGrpSpPr/>
            <p:nvPr/>
          </p:nvGrpSpPr>
          <p:grpSpPr>
            <a:xfrm>
              <a:off x="10994365" y="1324862"/>
              <a:ext cx="1097280" cy="1097280"/>
              <a:chOff x="4720136" y="71097"/>
              <a:chExt cx="1097280" cy="1097280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4835951" y="575559"/>
                <a:ext cx="35458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sz="2400" dirty="0" smtClean="0">
                    <a:solidFill>
                      <a:prstClr val="black"/>
                    </a:solidFill>
                  </a:rPr>
                  <a:t>π</a:t>
                </a:r>
                <a:endParaRPr lang="en-US" sz="24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3" name="Arc 12"/>
              <p:cNvSpPr/>
              <p:nvPr/>
            </p:nvSpPr>
            <p:spPr>
              <a:xfrm rot="5400000" flipV="1">
                <a:off x="4720136" y="71097"/>
                <a:ext cx="1097280" cy="1097280"/>
              </a:xfrm>
              <a:prstGeom prst="arc">
                <a:avLst/>
              </a:prstGeom>
              <a:ln w="28575">
                <a:solidFill>
                  <a:srgbClr val="FFC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black"/>
                  </a:solidFill>
                </a:endParaRPr>
              </a:p>
            </p:txBody>
          </p:sp>
        </p:grpSp>
      </p:grpSp>
      <p:sp>
        <p:nvSpPr>
          <p:cNvPr id="18" name="TextBox 17"/>
          <p:cNvSpPr txBox="1"/>
          <p:nvPr/>
        </p:nvSpPr>
        <p:spPr>
          <a:xfrm>
            <a:off x="1117849" y="137919"/>
            <a:ext cx="9883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 smtClean="0">
                <a:solidFill>
                  <a:prstClr val="black"/>
                </a:solidFill>
              </a:rPr>
              <a:t>ΔΙΑΔΟΣΗ ΦΩΤΟΣ ΑΠΟ ΤΟ </a:t>
            </a:r>
            <a:r>
              <a:rPr lang="el-G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ΟΠΤΙΚΟ ΜΕΣΟ </a:t>
            </a:r>
            <a:r>
              <a:rPr lang="el-G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(1)</a:t>
            </a:r>
            <a:r>
              <a:rPr lang="el-GR" sz="28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sz="2800" dirty="0" smtClean="0">
                <a:solidFill>
                  <a:prstClr val="black"/>
                </a:solidFill>
              </a:rPr>
              <a:t>ΣΤΟ ΟΠΤΙΚΟ ΜΕΣΟ </a:t>
            </a:r>
            <a:r>
              <a:rPr lang="el-GR" sz="28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(2)</a:t>
            </a:r>
            <a:endParaRPr lang="en-US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8685" y="1162565"/>
            <a:ext cx="37481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 err="1" smtClean="0">
                <a:solidFill>
                  <a:prstClr val="black"/>
                </a:solidFill>
              </a:rPr>
              <a:t>i</a:t>
            </a:r>
            <a:r>
              <a:rPr lang="en-US" sz="2400" dirty="0" smtClean="0">
                <a:solidFill>
                  <a:prstClr val="black"/>
                </a:solidFill>
              </a:rPr>
              <a:t>)  </a:t>
            </a:r>
            <a:r>
              <a:rPr lang="el-GR" sz="2400" dirty="0" smtClean="0">
                <a:solidFill>
                  <a:prstClr val="black"/>
                </a:solidFill>
              </a:rPr>
              <a:t>αραιότερο → πυκνότερο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456601" y="1161288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400" dirty="0" smtClean="0">
                <a:solidFill>
                  <a:prstClr val="black"/>
                </a:solidFill>
              </a:rPr>
              <a:t>(</a:t>
            </a:r>
            <a:r>
              <a:rPr lang="en-US" sz="2400" dirty="0" smtClean="0">
                <a:solidFill>
                  <a:prstClr val="black"/>
                </a:solidFill>
              </a:rPr>
              <a:t>ii)  </a:t>
            </a:r>
            <a:r>
              <a:rPr lang="el-GR" sz="2400" dirty="0" smtClean="0">
                <a:solidFill>
                  <a:prstClr val="black"/>
                </a:solidFill>
              </a:rPr>
              <a:t>αραιότερο → πυκνότερο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206411" y="5026942"/>
            <a:ext cx="23326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800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n-US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&lt;n</a:t>
            </a:r>
            <a:r>
              <a:rPr lang="en-US" sz="2800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⇒</a:t>
            </a:r>
            <a:r>
              <a:rPr lang="el-GR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δ&lt;α</a:t>
            </a:r>
            <a:endParaRPr lang="en-US" sz="2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001141" y="5029200"/>
            <a:ext cx="2375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800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</a:t>
            </a:r>
            <a:r>
              <a:rPr lang="el-GR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r>
              <a:rPr lang="en-US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</a:t>
            </a:r>
            <a:r>
              <a:rPr lang="en-US" sz="2800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2</a:t>
            </a:r>
            <a:r>
              <a:rPr lang="en-US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⇒</a:t>
            </a:r>
            <a:r>
              <a:rPr lang="el-GR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δ&gt;α</a:t>
            </a:r>
            <a:endParaRPr lang="en-US" sz="2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855429" y="5029200"/>
            <a:ext cx="23471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α=0</a:t>
            </a:r>
            <a:r>
              <a:rPr lang="el-GR" sz="2800" dirty="0" smtClean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°</a:t>
            </a:r>
            <a:r>
              <a:rPr lang="en-US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⇒</a:t>
            </a:r>
            <a:r>
              <a:rPr lang="el-GR" sz="28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δ=0</a:t>
            </a:r>
            <a:r>
              <a:rPr lang="el-GR" sz="2800" dirty="0">
                <a:solidFill>
                  <a:prstClr val="black"/>
                </a:solidFill>
                <a:latin typeface="Arial" panose="020B0604020202020204" pitchFamily="34" charset="0"/>
                <a:ea typeface="Cambria Math" panose="02040503050406030204" pitchFamily="18" charset="0"/>
                <a:cs typeface="Arial" panose="020B0604020202020204" pitchFamily="34" charset="0"/>
              </a:rPr>
              <a:t>°</a:t>
            </a:r>
            <a:endParaRPr lang="en-US" sz="28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92463" y="1158861"/>
            <a:ext cx="32230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(iii) </a:t>
            </a:r>
            <a:r>
              <a:rPr lang="el-GR" sz="2400" dirty="0" smtClean="0">
                <a:solidFill>
                  <a:prstClr val="black"/>
                </a:solidFill>
              </a:rPr>
              <a:t>κάθετη πρόσπτωση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10892" y="4044462"/>
            <a:ext cx="1156086" cy="400110"/>
          </a:xfrm>
          <a:prstGeom prst="rect">
            <a:avLst/>
          </a:prstGeom>
          <a:solidFill>
            <a:srgbClr val="FFF2CC"/>
          </a:solidFill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(n</a:t>
            </a:r>
            <a:r>
              <a:rPr lang="en-US" sz="2000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1 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&gt; n</a:t>
            </a:r>
            <a:r>
              <a:rPr lang="en-US" sz="2000" baseline="-25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Times New Roman" panose="02020603050405020304" pitchFamily="18" charset="0"/>
              </a:rPr>
              <a:t>)</a:t>
            </a:r>
            <a:endParaRPr lang="en-US" sz="2000" dirty="0">
              <a:solidFill>
                <a:prstClr val="black"/>
              </a:solidFill>
              <a:latin typeface="Cambria Math" panose="02040503050406030204" pitchFamily="18" charset="0"/>
              <a:ea typeface="Cambria Math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729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3388" y="1185318"/>
            <a:ext cx="4503099" cy="3200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9190" y="275699"/>
            <a:ext cx="58140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3200" dirty="0" smtClean="0"/>
              <a:t>ΟΛΙΚΗ ΑΝΑΚΛΑΣΗ – ΟΡΙΚΗ ΓΩΝΙΑ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4420674" y="4395204"/>
            <a:ext cx="498009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l-GR" sz="2800" dirty="0"/>
              <a:t>ν. </a:t>
            </a:r>
            <a:r>
              <a:rPr lang="en-US" sz="2800" dirty="0" smtClean="0"/>
              <a:t>Snell</a:t>
            </a:r>
            <a:r>
              <a:rPr lang="el-GR" sz="2800" dirty="0" smtClean="0">
                <a:solidFill>
                  <a:schemeClr val="tx1"/>
                </a:solidFill>
              </a:rPr>
              <a:t>:          </a:t>
            </a:r>
            <a:r>
              <a:rPr lang="en-US" sz="2800" dirty="0" smtClean="0">
                <a:solidFill>
                  <a:schemeClr val="tx1"/>
                </a:solidFill>
              </a:rPr>
              <a:t>n</a:t>
            </a:r>
            <a:r>
              <a:rPr lang="el-GR" sz="2800" baseline="-25000" dirty="0" smtClean="0">
                <a:solidFill>
                  <a:schemeClr val="tx1"/>
                </a:solidFill>
              </a:rPr>
              <a:t>2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ημα</a:t>
            </a:r>
            <a:r>
              <a:rPr lang="el-GR" sz="2800" baseline="-25000" dirty="0" smtClean="0">
                <a:solidFill>
                  <a:schemeClr val="tx1"/>
                </a:solidFill>
              </a:rPr>
              <a:t>ορ</a:t>
            </a:r>
            <a:r>
              <a:rPr lang="el-GR" sz="2800" dirty="0" smtClean="0">
                <a:solidFill>
                  <a:schemeClr val="tx1"/>
                </a:solidFill>
              </a:rPr>
              <a:t> = </a:t>
            </a:r>
            <a:r>
              <a:rPr lang="en-US" sz="2800" dirty="0" smtClean="0">
                <a:solidFill>
                  <a:schemeClr val="tx1"/>
                </a:solidFill>
              </a:rPr>
              <a:t>n</a:t>
            </a:r>
            <a:r>
              <a:rPr lang="el-GR" sz="2800" baseline="-25000" dirty="0" smtClean="0">
                <a:solidFill>
                  <a:schemeClr val="tx1"/>
                </a:solidFill>
              </a:rPr>
              <a:t>1 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l-GR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 smtClean="0">
                <a:solidFill>
                  <a:schemeClr val="tx1"/>
                </a:solidFill>
              </a:rPr>
              <a:t>ημδ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8" name="Down Arrow 7"/>
          <p:cNvSpPr/>
          <p:nvPr/>
        </p:nvSpPr>
        <p:spPr>
          <a:xfrm>
            <a:off x="7634820" y="4964620"/>
            <a:ext cx="365760" cy="1016583"/>
          </a:xfrm>
          <a:prstGeom prst="downArrow">
            <a:avLst/>
          </a:prstGeom>
          <a:ln w="38100">
            <a:solidFill>
              <a:srgbClr val="5473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599021" y="5849988"/>
                <a:ext cx="1821653" cy="764568"/>
              </a:xfrm>
              <a:prstGeom prst="rect">
                <a:avLst/>
              </a:prstGeom>
              <a:ln/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00B0F0"/>
                    </a:solidFill>
                  </a:rPr>
                  <a:t>n</a:t>
                </a:r>
                <a:r>
                  <a:rPr lang="el-GR" sz="2800" b="1" baseline="-25000" dirty="0" smtClean="0">
                    <a:solidFill>
                      <a:srgbClr val="00B0F0"/>
                    </a:solidFill>
                  </a:rPr>
                  <a:t>2 </a:t>
                </a:r>
                <a:r>
                  <a:rPr lang="en-US" sz="28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l-GR" sz="2800" b="0" i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l-GR" sz="2800" dirty="0"/>
                          <m:t>ημα</m:t>
                        </m:r>
                        <m:r>
                          <m:rPr>
                            <m:nor/>
                          </m:rPr>
                          <a:rPr lang="el-GR" sz="2800" baseline="-25000" dirty="0"/>
                          <m:t>ορ</m:t>
                        </m:r>
                      </m:den>
                    </m:f>
                  </m:oMath>
                </a14:m>
                <a:r>
                  <a:rPr lang="en-US" sz="2800" dirty="0" smtClean="0"/>
                  <a:t>  </a:t>
                </a:r>
                <a:endParaRPr lang="en-US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99021" y="5849988"/>
                <a:ext cx="1821653" cy="764568"/>
              </a:xfrm>
              <a:prstGeom prst="rect">
                <a:avLst/>
              </a:prstGeom>
              <a:blipFill rotWithShape="0">
                <a:blip r:embed="rId3"/>
                <a:stretch>
                  <a:fillRect l="-6667" b="-2381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ight Arrow 9"/>
          <p:cNvSpPr/>
          <p:nvPr/>
        </p:nvSpPr>
        <p:spPr>
          <a:xfrm flipH="1">
            <a:off x="5326487" y="6111375"/>
            <a:ext cx="1058268" cy="323164"/>
          </a:xfrm>
          <a:prstGeom prst="rightArrow">
            <a:avLst>
              <a:gd name="adj1" fmla="val 50000"/>
              <a:gd name="adj2" fmla="val 8420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8130227" y="5179681"/>
            <a:ext cx="3084499" cy="369332"/>
          </a:xfrm>
          <a:prstGeom prst="rect">
            <a:avLst/>
          </a:prstGeom>
          <a:ln w="15875">
            <a:solidFill>
              <a:schemeClr val="accent6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α = α</a:t>
            </a:r>
            <a:r>
              <a:rPr lang="el-GR" baseline="-25000" dirty="0">
                <a:latin typeface="Cambria" panose="02040503050406030204" pitchFamily="18" charset="0"/>
                <a:ea typeface="Cambria" panose="02040503050406030204" pitchFamily="18" charset="0"/>
              </a:rPr>
              <a:t>ορ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 → </a:t>
            </a:r>
            <a:r>
              <a:rPr lang="el-GR" b="1" dirty="0">
                <a:latin typeface="Cambria" panose="02040503050406030204" pitchFamily="18" charset="0"/>
                <a:ea typeface="Cambria" panose="02040503050406030204" pitchFamily="18" charset="0"/>
              </a:rPr>
              <a:t>δ = 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90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°</a:t>
            </a:r>
            <a:r>
              <a:rPr lang="el-GR" b="1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→ </a:t>
            </a:r>
            <a:r>
              <a:rPr lang="el-GR" b="1" dirty="0">
                <a:solidFill>
                  <a:srgbClr val="5473A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ημδ = 1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6006013" y="1145137"/>
            <a:ext cx="4786879" cy="3200400"/>
            <a:chOff x="6597357" y="1136940"/>
            <a:chExt cx="4786879" cy="3200400"/>
          </a:xfrm>
        </p:grpSpPr>
        <p:grpSp>
          <p:nvGrpSpPr>
            <p:cNvPr id="14" name="Group 13"/>
            <p:cNvGrpSpPr/>
            <p:nvPr/>
          </p:nvGrpSpPr>
          <p:grpSpPr>
            <a:xfrm>
              <a:off x="6597357" y="1136940"/>
              <a:ext cx="4786879" cy="3200400"/>
              <a:chOff x="6597357" y="1136940"/>
              <a:chExt cx="4786879" cy="3200400"/>
            </a:xfrm>
          </p:grpSpPr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97357" y="1136940"/>
                <a:ext cx="4786879" cy="3200400"/>
              </a:xfrm>
              <a:prstGeom prst="rect">
                <a:avLst/>
              </a:prstGeom>
            </p:spPr>
          </p:pic>
          <p:sp>
            <p:nvSpPr>
              <p:cNvPr id="12" name="Rectangle 11"/>
              <p:cNvSpPr/>
              <p:nvPr/>
            </p:nvSpPr>
            <p:spPr>
              <a:xfrm>
                <a:off x="9053565" y="3343375"/>
                <a:ext cx="351692" cy="299749"/>
              </a:xfrm>
              <a:prstGeom prst="rect">
                <a:avLst/>
              </a:prstGeom>
              <a:solidFill>
                <a:srgbClr val="B4C7E7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8990796" y="3221554"/>
              <a:ext cx="51969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b="1" dirty="0" smtClean="0">
                  <a:solidFill>
                    <a:srgbClr val="C00000"/>
                  </a:solidFill>
                </a:rPr>
                <a:t>α</a:t>
              </a:r>
              <a:r>
                <a:rPr lang="el-GR" sz="2000" b="1" baseline="-25000" dirty="0" smtClean="0">
                  <a:solidFill>
                    <a:srgbClr val="C00000"/>
                  </a:solidFill>
                </a:rPr>
                <a:t>ορ</a:t>
              </a:r>
              <a:endParaRPr lang="en-US" sz="2000" b="1" baseline="-25000" dirty="0">
                <a:solidFill>
                  <a:srgbClr val="C00000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114070" y="2230890"/>
              <a:ext cx="4475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l-GR" sz="2000" dirty="0" smtClean="0">
                  <a:solidFill>
                    <a:srgbClr val="5473A6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δ=</a:t>
              </a:r>
              <a:endParaRPr lang="en-US" sz="2000" dirty="0">
                <a:solidFill>
                  <a:srgbClr val="5473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9400768" y="5665322"/>
            <a:ext cx="824265" cy="369332"/>
          </a:xfrm>
          <a:prstGeom prst="rect">
            <a:avLst/>
          </a:prstGeom>
          <a:ln w="19050">
            <a:solidFill>
              <a:srgbClr val="5473A6"/>
            </a:solidFill>
            <a:prstDash val="sysDot"/>
          </a:ln>
        </p:spPr>
        <p:txBody>
          <a:bodyPr wrap="none">
            <a:spAutoFit/>
          </a:bodyPr>
          <a:lstStyle/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n</a:t>
            </a:r>
            <a:r>
              <a:rPr lang="el-GR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1 </a:t>
            </a:r>
            <a:r>
              <a:rPr lang="el-GR" dirty="0" smtClean="0">
                <a:latin typeface="Cambria" panose="02040503050406030204" pitchFamily="18" charset="0"/>
                <a:ea typeface="Cambria" panose="02040503050406030204" pitchFamily="18" charset="0"/>
              </a:rPr>
              <a:t>= 1</a:t>
            </a:r>
            <a:r>
              <a:rPr lang="el-GR" baseline="-25000" dirty="0" smtClean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707290" y="6011347"/>
            <a:ext cx="2060051" cy="523220"/>
          </a:xfrm>
          <a:prstGeom prst="rect">
            <a:avLst/>
          </a:prstGeom>
          <a:ln w="38100" cmpd="sng">
            <a:solidFill>
              <a:srgbClr val="00B050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</a:rPr>
              <a:t>n</a:t>
            </a:r>
            <a:r>
              <a:rPr lang="el-GR" sz="2800" baseline="-25000" dirty="0">
                <a:solidFill>
                  <a:prstClr val="black"/>
                </a:solidFill>
              </a:rPr>
              <a:t>2</a:t>
            </a:r>
            <a:r>
              <a:rPr lang="en-US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∙</a:t>
            </a:r>
            <a:r>
              <a:rPr lang="el-G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2800" dirty="0">
                <a:solidFill>
                  <a:prstClr val="black"/>
                </a:solidFill>
              </a:rPr>
              <a:t>ημα</a:t>
            </a:r>
            <a:r>
              <a:rPr lang="el-GR" sz="2800" baseline="-25000" dirty="0">
                <a:solidFill>
                  <a:prstClr val="black"/>
                </a:solidFill>
              </a:rPr>
              <a:t>ορ</a:t>
            </a:r>
            <a:r>
              <a:rPr lang="el-GR" sz="2800" dirty="0">
                <a:solidFill>
                  <a:prstClr val="black"/>
                </a:solidFill>
              </a:rPr>
              <a:t> = </a:t>
            </a:r>
            <a:r>
              <a:rPr lang="el-GR" sz="2800" dirty="0" smtClean="0">
                <a:solidFill>
                  <a:prstClr val="black"/>
                </a:solidFill>
              </a:rPr>
              <a:t>1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366956" y="6324555"/>
                <a:ext cx="2497350" cy="427425"/>
              </a:xfrm>
              <a:prstGeom prst="rect">
                <a:avLst/>
              </a:prstGeom>
              <a:noFill/>
              <a:ln w="22225">
                <a:solidFill>
                  <a:schemeClr val="accent1"/>
                </a:solidFill>
                <a:prstDash val="sysDash"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b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𝜊𝜌</m:t>
                              </m:r>
                            </m:sub>
                          </m:sSub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𝜏𝜊𝜉𝜂𝜇</m:t>
                          </m:r>
                        </m:fName>
                        <m:e>
                          <m:f>
                            <m:fPr>
                              <m:type m:val="lin"/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(1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func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6956" y="6324555"/>
                <a:ext cx="2497350" cy="427425"/>
              </a:xfrm>
              <a:prstGeom prst="rect">
                <a:avLst/>
              </a:prstGeom>
              <a:blipFill rotWithShape="0">
                <a:blip r:embed="rId5"/>
                <a:stretch>
                  <a:fillRect t="-98667" r="-9201" b="-148000"/>
                </a:stretch>
              </a:blipFill>
              <a:ln w="22225">
                <a:solidFill>
                  <a:schemeClr val="accent1"/>
                </a:solidFill>
                <a:prstDash val="sys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Elbow Connector 21"/>
          <p:cNvCxnSpPr/>
          <p:nvPr/>
        </p:nvCxnSpPr>
        <p:spPr>
          <a:xfrm>
            <a:off x="8813913" y="6324555"/>
            <a:ext cx="553043" cy="312551"/>
          </a:xfrm>
          <a:prstGeom prst="bentConnector3">
            <a:avLst>
              <a:gd name="adj1" fmla="val 50000"/>
            </a:avLst>
          </a:prstGeom>
          <a:ln w="15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5288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929" y="118964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Ποιος είναι ο δείκτης διάθλασης άγνωστου υλικού X για το οποίο ισχύει το διάγραμμα της δίπλα εικόνας;</a:t>
            </a:r>
            <a:endParaRPr lang="en-US" sz="2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0900" y="597008"/>
            <a:ext cx="3971624" cy="238559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25929" y="4215006"/>
            <a:ext cx="6096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Η δίπλα εικόνα παρουσιάζει την πορεία φωτεινής ακτίνας από τον αέρα στο γυαλί. Να προσδιοριστούν τα οπτικά μέσα (1) και (2) και να δικαιολογηθεί αυτός ο </a:t>
            </a:r>
            <a:r>
              <a:rPr lang="el-GR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προσδιορισμός.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4387" y="4215006"/>
            <a:ext cx="4058137" cy="195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0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51307" y="603938"/>
            <a:ext cx="10389578" cy="108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just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l-GR" sz="28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Να συνεχιστεί η πορεία των μονοχρωματικών φωτεινών ακτίνων στις παρακάτω περιπτώσεις (αναλυτικός υπολογισμός των γωνιών).</a:t>
            </a:r>
            <a:endParaRPr lang="en-US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650" y="2189550"/>
            <a:ext cx="9772650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75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7714" t="27715" r="13369" b="36857"/>
          <a:stretch/>
        </p:blipFill>
        <p:spPr>
          <a:xfrm>
            <a:off x="1251746" y="1197864"/>
            <a:ext cx="4704471" cy="49560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67851"/>
          <a:stretch/>
        </p:blipFill>
        <p:spPr>
          <a:xfrm>
            <a:off x="5903892" y="2088223"/>
            <a:ext cx="5462099" cy="2575461"/>
          </a:xfrm>
          <a:prstGeom prst="rect">
            <a:avLst/>
          </a:prstGeom>
        </p:spPr>
      </p:pic>
      <p:sp>
        <p:nvSpPr>
          <p:cNvPr id="5" name="1 - Τίτλος"/>
          <p:cNvSpPr txBox="1">
            <a:spLocks/>
          </p:cNvSpPr>
          <p:nvPr/>
        </p:nvSpPr>
        <p:spPr>
          <a:xfrm>
            <a:off x="3072319" y="247129"/>
            <a:ext cx="7023789" cy="701731"/>
          </a:xfrm>
          <a:prstGeom prst="rect">
            <a:avLst/>
          </a:prstGeom>
        </p:spPr>
        <p:txBody>
          <a:bodyPr wrap="square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dirty="0" smtClean="0"/>
              <a:t>Είδωλα από Διάθλαση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99243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7062" y="367877"/>
            <a:ext cx="7213193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l-GR" sz="3600" dirty="0" smtClean="0"/>
              <a:t>ΕΙΣΑΓΩΓΙΚΕΣ ΕΝΝΟΙΕΣ ΣΤΟΥΣ ΦΑΚΟΥΣ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816398" y="1870631"/>
            <a:ext cx="960834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800" b="1" dirty="0" smtClean="0">
                <a:solidFill>
                  <a:schemeClr val="accent1">
                    <a:lumMod val="50000"/>
                  </a:schemeClr>
                </a:solidFill>
              </a:rPr>
              <a:t>Τι είναι ο σφαιρικός φακός</a:t>
            </a:r>
            <a:r>
              <a:rPr lang="el-GR" sz="2800" dirty="0" smtClean="0"/>
              <a:t>: </a:t>
            </a:r>
          </a:p>
          <a:p>
            <a:pPr>
              <a:lnSpc>
                <a:spcPct val="150000"/>
              </a:lnSpc>
            </a:pPr>
            <a:r>
              <a:rPr lang="el-GR" sz="2800" b="1" dirty="0" smtClean="0"/>
              <a:t>ομογενές</a:t>
            </a:r>
            <a:r>
              <a:rPr lang="el-GR" sz="2800" dirty="0" smtClean="0"/>
              <a:t> &amp; </a:t>
            </a:r>
            <a:r>
              <a:rPr lang="el-GR" sz="2800" b="1" dirty="0" smtClean="0"/>
              <a:t>ισότροπο</a:t>
            </a:r>
            <a:r>
              <a:rPr lang="el-GR" sz="2800" dirty="0" smtClean="0"/>
              <a:t> </a:t>
            </a:r>
            <a:r>
              <a:rPr lang="el-GR" sz="2800" b="1" dirty="0" smtClean="0"/>
              <a:t>διαφανές</a:t>
            </a:r>
            <a:r>
              <a:rPr lang="el-GR" sz="2800" dirty="0" smtClean="0"/>
              <a:t> μέσο που περιορίζεται είτε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από </a:t>
            </a:r>
            <a:r>
              <a:rPr lang="el-GR" sz="2800" u="sng" dirty="0" smtClean="0"/>
              <a:t>2 σφαιρικές </a:t>
            </a:r>
            <a:r>
              <a:rPr lang="el-GR" sz="2800" dirty="0" smtClean="0"/>
              <a:t>επιφάνειες ή </a:t>
            </a:r>
          </a:p>
          <a:p>
            <a:pPr>
              <a:lnSpc>
                <a:spcPct val="150000"/>
              </a:lnSpc>
            </a:pPr>
            <a:r>
              <a:rPr lang="el-GR" sz="2800" dirty="0" smtClean="0"/>
              <a:t>από </a:t>
            </a:r>
            <a:r>
              <a:rPr lang="el-GR" sz="2800" u="sng" dirty="0" smtClean="0"/>
              <a:t>μια σφαιρική και και μια επίπεδη </a:t>
            </a:r>
            <a:r>
              <a:rPr lang="el-GR" sz="2800" dirty="0" smtClean="0"/>
              <a:t>επιφάνεια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3363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14622</TotalTime>
  <Words>1222</Words>
  <Application>Microsoft Office PowerPoint</Application>
  <PresentationFormat>Widescreen</PresentationFormat>
  <Paragraphs>252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Calibri</vt:lpstr>
      <vt:lpstr>Calibri Light</vt:lpstr>
      <vt:lpstr>Cambria</vt:lpstr>
      <vt:lpstr>Cambria Math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account</dc:creator>
  <cp:lastModifiedBy>Microsoft account</cp:lastModifiedBy>
  <cp:revision>271</cp:revision>
  <dcterms:created xsi:type="dcterms:W3CDTF">2023-10-09T16:06:34Z</dcterms:created>
  <dcterms:modified xsi:type="dcterms:W3CDTF">2024-11-10T16:18:58Z</dcterms:modified>
</cp:coreProperties>
</file>