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222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3FF516-C999-48DD-9084-B1988774CCDF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6251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37BCFED-7667-4A83-A4C1-13C4E7A8564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</a:t>
            </a:fld>
            <a:endParaRPr dirty="0">
              <a:latin typeface="Helvetica Neue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D6AB163-6B87-4B00-A4EC-C704EA9943A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40F8CDF-32D2-443C-A25E-0C2A3149BDF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4517B03-DF1F-4081-82FB-A22236EFF89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B943831-5387-4412-ACB6-B926C0CB635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7FD5CC2-525A-4146-94CE-E0EADF08A3C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5784F74-9F02-4373-A77E-EB4B9A0ABCD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FA37429-7237-44F5-A604-A7381A58005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AB14D81-0CFC-408E-BD0E-6AA55DED1D4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AF4B4A9-B877-40A1-802A-F597EF3F17A8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18</a:t>
            </a:fld>
            <a:endParaRPr dirty="0">
              <a:latin typeface="Helvetica Neue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3A3653A-FBBB-4798-A01D-1160D22B8B4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19</a:t>
            </a:fld>
            <a:endParaRPr dirty="0">
              <a:latin typeface="Helvetica Neue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189DFB3-9E68-4DB5-B8D3-12DF6DDC5B3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F609E4E-B8D4-4C67-BB98-3DAA8882D99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20</a:t>
            </a:fld>
            <a:endParaRPr dirty="0">
              <a:latin typeface="Helvetica Neue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676E108-E419-478D-8A7A-4F6688774BB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21</a:t>
            </a:fld>
            <a:endParaRPr dirty="0">
              <a:latin typeface="Helvetica Neue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918C706-74B5-4CE2-B7BD-7252DBF8FB6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22</a:t>
            </a:fld>
            <a:endParaRPr dirty="0">
              <a:latin typeface="Helvetica Neue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1C4B35E-9F13-463C-98A2-0E1B54F96B6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A7717D9-FA8E-4521-A91E-93010D2D23D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20B0B2B-918B-407F-877F-2FCE81648E1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93D6CBF-9801-479C-A156-9526B077ED9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8104-B50A-445C-A152-8864518941EB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E674554-B365-4477-8507-F7CD7A41133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994CD7C-73FA-4A6C-BC15-1D0F9A529648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dirty="0">
                <a:latin typeface="Arial"/>
              </a:rPr>
              <a:t>Πατήστε για επεξεργασία της μορφής κειμένου του τίτλου</a:t>
            </a:r>
            <a:endParaRPr dirty="0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200" dirty="0">
                <a:latin typeface="Arial"/>
              </a:rPr>
              <a:t>Πατήστε για επεξεργασία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l-GR" sz="2800" dirty="0">
                <a:latin typeface="Arial"/>
              </a:rPr>
              <a:t>Δεύτερο επίπεδο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l-GR" sz="2400" dirty="0">
                <a:latin typeface="Arial"/>
              </a:rPr>
              <a:t>Τρίτο επίπεδο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l-GR" sz="2000" dirty="0">
                <a:latin typeface="Arial"/>
              </a:rPr>
              <a:t>Τέταρτο επίπεδο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Πέμπτο επίπεδο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Έκτο επίπεδο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Έβδομο επίπεδο διάρθρωσης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dirty="0">
                <a:latin typeface="Arial"/>
              </a:rPr>
              <a:t>Πατήστε για επεξεργασία της μορφής κειμένου του τίτλου</a:t>
            </a:r>
            <a:endParaRPr dirty="0"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200" dirty="0">
                <a:latin typeface="Arial"/>
              </a:rPr>
              <a:t>Πατήστε για επεξεργασία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l-GR" sz="2800" dirty="0">
                <a:latin typeface="Arial"/>
              </a:rPr>
              <a:t>Δεύτερο επίπεδο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l-GR" sz="2400" dirty="0">
                <a:latin typeface="Arial"/>
              </a:rPr>
              <a:t>Τρίτο επίπεδο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l-GR" sz="2000" dirty="0">
                <a:latin typeface="Arial"/>
              </a:rPr>
              <a:t>Τέταρτο επίπεδο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Πέμπτο επίπεδο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Έκτο επίπεδο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Έβδομο επίπεδο διάρθρωσης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Πα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τήστε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 για επ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εξεργ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α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σί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α της μορφής κειμένου του 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τίτλουClick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 to edit Master title style</a:t>
            </a:r>
            <a:endParaRPr dirty="0"/>
          </a:p>
        </p:txBody>
      </p:sp>
      <p:sp>
        <p:nvSpPr>
          <p:cNvPr id="73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4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5" name="PlaceHolder 4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fld id="{7BEBA134-0167-46BB-B999-6C24577F50F0}" type="slidenum">
              <a:rPr lang="el-GR" sz="1400" smtClean="0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l-GR" dirty="0"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 dirty="0">
                <a:latin typeface="Arial"/>
              </a:rPr>
              <a:t>Πα</a:t>
            </a:r>
            <a:r>
              <a:rPr lang="en-GB" sz="3200" dirty="0" err="1">
                <a:latin typeface="Arial"/>
              </a:rPr>
              <a:t>τήστε</a:t>
            </a:r>
            <a:r>
              <a:rPr lang="en-GB" sz="3200" dirty="0">
                <a:latin typeface="Arial"/>
              </a:rPr>
              <a:t> για επ</a:t>
            </a:r>
            <a:r>
              <a:rPr lang="en-GB" sz="3200" dirty="0" err="1">
                <a:latin typeface="Arial"/>
              </a:rPr>
              <a:t>εξεργ</a:t>
            </a:r>
            <a:r>
              <a:rPr lang="en-GB" sz="3200" dirty="0">
                <a:latin typeface="Arial"/>
              </a:rPr>
              <a:t>α</a:t>
            </a:r>
            <a:r>
              <a:rPr lang="en-GB" sz="3200" dirty="0" err="1">
                <a:latin typeface="Arial"/>
              </a:rPr>
              <a:t>σί</a:t>
            </a:r>
            <a:r>
              <a:rPr lang="en-GB" sz="3200" dirty="0">
                <a:latin typeface="Arial"/>
              </a:rPr>
              <a:t>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GB" sz="2400" dirty="0">
                <a:latin typeface="Arial"/>
              </a:rPr>
              <a:t>Δεύτερο επ</a:t>
            </a:r>
            <a:r>
              <a:rPr lang="en-GB" sz="2400" dirty="0" err="1">
                <a:latin typeface="Arial"/>
              </a:rPr>
              <a:t>ί</a:t>
            </a:r>
            <a:r>
              <a:rPr lang="en-GB" sz="2400" dirty="0">
                <a:latin typeface="Arial"/>
              </a:rPr>
              <a:t>π</a:t>
            </a:r>
            <a:r>
              <a:rPr lang="en-GB" sz="2400" dirty="0" err="1">
                <a:latin typeface="Arial"/>
              </a:rPr>
              <a:t>εδο</a:t>
            </a:r>
            <a:r>
              <a:rPr lang="en-GB" sz="2400" dirty="0">
                <a:latin typeface="Arial"/>
              </a:rPr>
              <a:t>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n-GB" sz="2000" dirty="0">
                <a:latin typeface="Arial"/>
              </a:rPr>
              <a:t>Τρίτο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n-GB" sz="2000" dirty="0" err="1">
                <a:latin typeface="Arial"/>
              </a:rPr>
              <a:t>Τέτ</a:t>
            </a:r>
            <a:r>
              <a:rPr lang="en-GB" sz="2000" dirty="0">
                <a:latin typeface="Arial"/>
              </a:rPr>
              <a:t>α</a:t>
            </a:r>
            <a:r>
              <a:rPr lang="en-GB" sz="2000" dirty="0" err="1">
                <a:latin typeface="Arial"/>
              </a:rPr>
              <a:t>ρτο</a:t>
            </a:r>
            <a:r>
              <a:rPr lang="en-GB" sz="2000" dirty="0">
                <a:latin typeface="Arial"/>
              </a:rPr>
              <a:t>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n-GB" sz="2000" dirty="0" err="1">
                <a:latin typeface="Arial"/>
              </a:rPr>
              <a:t>Πέμ</a:t>
            </a:r>
            <a:r>
              <a:rPr lang="en-GB" sz="2000" dirty="0">
                <a:latin typeface="Arial"/>
              </a:rPr>
              <a:t>πτο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n-GB" sz="2000" dirty="0">
                <a:latin typeface="Arial"/>
              </a:rPr>
              <a:t>Έκτο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n-GB" sz="2000" dirty="0" err="1">
                <a:latin typeface="Arial"/>
              </a:rPr>
              <a:t>Έ</a:t>
            </a:r>
            <a:r>
              <a:rPr lang="en-GB" sz="2000" dirty="0">
                <a:latin typeface="Arial"/>
              </a:rPr>
              <a:t>β</a:t>
            </a:r>
            <a:r>
              <a:rPr lang="en-GB" sz="2000" dirty="0" err="1">
                <a:latin typeface="Arial"/>
              </a:rPr>
              <a:t>δομο</a:t>
            </a:r>
            <a:r>
              <a:rPr lang="en-GB" sz="2000" dirty="0">
                <a:latin typeface="Arial"/>
              </a:rPr>
              <a:t>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7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8" name="CustomShape 3"/>
          <p:cNvSpPr/>
          <p:nvPr/>
        </p:nvSpPr>
        <p:spPr>
          <a:xfrm>
            <a:off x="539640" y="79200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74000"/>
              </a:lnSpc>
            </a:pPr>
            <a:r>
              <a:rPr lang="el-GR" sz="36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Ουροποιητικό Σύστημα</a:t>
            </a:r>
            <a:endParaRPr dirty="0">
              <a:latin typeface="Helvetica Neue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539640" y="5869080"/>
            <a:ext cx="8995320" cy="52884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</a:t>
            </a:r>
            <a:endParaRPr dirty="0">
              <a:latin typeface="Helvetica Neue"/>
            </a:endParaRPr>
          </a:p>
          <a:p>
            <a:pPr algn="r">
              <a:lnSpc>
                <a:spcPct val="74000"/>
              </a:lnSpc>
            </a:pP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MD PhD </a:t>
            </a:r>
            <a:r>
              <a:rPr lang="el-GR" sz="12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3"/>
          <a:stretch/>
        </p:blipFill>
        <p:spPr>
          <a:xfrm>
            <a:off x="756360" y="1735920"/>
            <a:ext cx="3987360" cy="476244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4"/>
          <a:stretch/>
        </p:blipFill>
        <p:spPr>
          <a:xfrm>
            <a:off x="5616720" y="2491920"/>
            <a:ext cx="3682800" cy="281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94E53A9-4759-4099-8E7C-6CF1C4B05A0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21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3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289080" y="1296000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Ουροφόρ</a:t>
            </a:r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α </a:t>
            </a:r>
            <a:r>
              <a:rPr lang="en-US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σωληνάρι</a:t>
            </a:r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5,5</a:t>
            </a:r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cm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Τυφλό άκρο του 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Bowman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Α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νοικτό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προς θηλή</a:t>
            </a:r>
            <a:endParaRPr dirty="0">
              <a:latin typeface="Helvetica Neue"/>
            </a:endParaRPr>
          </a:p>
        </p:txBody>
      </p:sp>
      <p:pic>
        <p:nvPicPr>
          <p:cNvPr id="216" name="Picture 215"/>
          <p:cNvPicPr/>
          <p:nvPr/>
        </p:nvPicPr>
        <p:blipFill>
          <a:blip r:embed="rId3"/>
          <a:stretch/>
        </p:blipFill>
        <p:spPr>
          <a:xfrm>
            <a:off x="6587640" y="800280"/>
            <a:ext cx="2663640" cy="1605240"/>
          </a:xfrm>
          <a:prstGeom prst="rect">
            <a:avLst/>
          </a:prstGeom>
          <a:ln>
            <a:noFill/>
          </a:ln>
        </p:spPr>
      </p:pic>
      <p:pic>
        <p:nvPicPr>
          <p:cNvPr id="217" name="Picture 216"/>
          <p:cNvPicPr/>
          <p:nvPr/>
        </p:nvPicPr>
        <p:blipFill>
          <a:blip r:embed="rId4"/>
          <a:stretch/>
        </p:blipFill>
        <p:spPr>
          <a:xfrm>
            <a:off x="7416360" y="2743920"/>
            <a:ext cx="1944720" cy="2306520"/>
          </a:xfrm>
          <a:prstGeom prst="rect">
            <a:avLst/>
          </a:prstGeom>
          <a:ln>
            <a:noFill/>
          </a:ln>
        </p:spPr>
      </p:pic>
      <p:pic>
        <p:nvPicPr>
          <p:cNvPr id="218" name="Picture 217"/>
          <p:cNvPicPr/>
          <p:nvPr/>
        </p:nvPicPr>
        <p:blipFill>
          <a:blip r:embed="rId5"/>
          <a:stretch/>
        </p:blipFill>
        <p:spPr>
          <a:xfrm>
            <a:off x="2268000" y="3571920"/>
            <a:ext cx="3600000" cy="30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F365648-43FD-4448-BD8E-031236786C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22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2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289080" y="1296000"/>
            <a:ext cx="9358920" cy="13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Ουροφόρα σωληνάρια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Έ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λυτρο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Bowman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Αγγειώδες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σπείραμα</a:t>
            </a:r>
            <a:endParaRPr dirty="0">
              <a:latin typeface="Helvetica Neue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2229840" y="4087440"/>
            <a:ext cx="20948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Προσαγωγό</a:t>
            </a:r>
            <a:endParaRPr dirty="0">
              <a:latin typeface="Helvetica Neue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4271760" y="5937120"/>
            <a:ext cx="31266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Ουροφόρος πόλος</a:t>
            </a:r>
            <a:endParaRPr dirty="0">
              <a:latin typeface="Helvetica Neue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3"/>
          <a:stretch/>
        </p:blipFill>
        <p:spPr>
          <a:xfrm>
            <a:off x="4952520" y="3560040"/>
            <a:ext cx="1447560" cy="2073240"/>
          </a:xfrm>
          <a:prstGeom prst="rect">
            <a:avLst/>
          </a:prstGeom>
          <a:ln>
            <a:noFill/>
          </a:ln>
        </p:spPr>
      </p:pic>
      <p:sp>
        <p:nvSpPr>
          <p:cNvPr id="228" name="CustomShape 9"/>
          <p:cNvSpPr/>
          <p:nvPr/>
        </p:nvSpPr>
        <p:spPr>
          <a:xfrm>
            <a:off x="4880880" y="3488400"/>
            <a:ext cx="1654200" cy="2230560"/>
          </a:xfrm>
          <a:prstGeom prst="ellipse">
            <a:avLst/>
          </a:prstGeom>
          <a:noFill/>
          <a:ln w="381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9" name="Picture 2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21960" y="4857120"/>
            <a:ext cx="1077840" cy="1368360"/>
          </a:xfrm>
          <a:prstGeom prst="rect">
            <a:avLst/>
          </a:prstGeom>
          <a:ln>
            <a:noFill/>
          </a:ln>
        </p:spPr>
      </p:pic>
      <p:pic>
        <p:nvPicPr>
          <p:cNvPr id="230" name="Picture 229"/>
          <p:cNvPicPr/>
          <p:nvPr/>
        </p:nvPicPr>
        <p:blipFill>
          <a:blip r:embed="rId5"/>
          <a:stretch/>
        </p:blipFill>
        <p:spPr>
          <a:xfrm>
            <a:off x="7596720" y="4724640"/>
            <a:ext cx="1252440" cy="1729080"/>
          </a:xfrm>
          <a:prstGeom prst="rect">
            <a:avLst/>
          </a:prstGeom>
          <a:ln>
            <a:noFill/>
          </a:ln>
        </p:spPr>
      </p:pic>
      <p:sp>
        <p:nvSpPr>
          <p:cNvPr id="231" name="CustomShape 10"/>
          <p:cNvSpPr/>
          <p:nvPr/>
        </p:nvSpPr>
        <p:spPr>
          <a:xfrm>
            <a:off x="7114320" y="4115160"/>
            <a:ext cx="1694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/>
          <a:lstStyle/>
          <a:p>
            <a:pPr algn="ctr"/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Απαγωγό</a:t>
            </a:r>
            <a:endParaRPr dirty="0">
              <a:latin typeface="Helvetica Neue"/>
            </a:endParaRPr>
          </a:p>
        </p:txBody>
      </p:sp>
      <p:pic>
        <p:nvPicPr>
          <p:cNvPr id="232" name="Picture 231"/>
          <p:cNvPicPr/>
          <p:nvPr/>
        </p:nvPicPr>
        <p:blipFill>
          <a:blip r:embed="rId6"/>
          <a:stretch/>
        </p:blipFill>
        <p:spPr>
          <a:xfrm>
            <a:off x="7380720" y="981000"/>
            <a:ext cx="1517760" cy="1800360"/>
          </a:xfrm>
          <a:prstGeom prst="rect">
            <a:avLst/>
          </a:prstGeom>
          <a:ln>
            <a:noFill/>
          </a:ln>
        </p:spPr>
      </p:pic>
      <p:pic>
        <p:nvPicPr>
          <p:cNvPr id="233" name="Picture 232"/>
          <p:cNvPicPr/>
          <p:nvPr/>
        </p:nvPicPr>
        <p:blipFill>
          <a:blip r:embed="rId7"/>
          <a:stretch/>
        </p:blipFill>
        <p:spPr>
          <a:xfrm>
            <a:off x="8533440" y="1917720"/>
            <a:ext cx="834840" cy="1224000"/>
          </a:xfrm>
          <a:prstGeom prst="rect">
            <a:avLst/>
          </a:prstGeom>
          <a:ln>
            <a:noFill/>
          </a:ln>
        </p:spPr>
      </p:pic>
      <p:pic>
        <p:nvPicPr>
          <p:cNvPr id="234" name="Picture 23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88720" y="765360"/>
            <a:ext cx="1152360" cy="904680"/>
          </a:xfrm>
          <a:prstGeom prst="rect">
            <a:avLst/>
          </a:prstGeom>
          <a:ln>
            <a:noFill/>
          </a:ln>
        </p:spPr>
      </p:pic>
      <p:pic>
        <p:nvPicPr>
          <p:cNvPr id="235" name="Picture 23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720" y="1051920"/>
            <a:ext cx="2347920" cy="2449440"/>
          </a:xfrm>
          <a:prstGeom prst="rect">
            <a:avLst/>
          </a:prstGeom>
          <a:ln>
            <a:noFill/>
          </a:ln>
        </p:spPr>
      </p:pic>
      <p:sp>
        <p:nvSpPr>
          <p:cNvPr id="236" name="Line 11"/>
          <p:cNvSpPr/>
          <p:nvPr/>
        </p:nvSpPr>
        <p:spPr>
          <a:xfrm flipH="1" flipV="1">
            <a:off x="5040000" y="1584000"/>
            <a:ext cx="1944000" cy="1656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37" name="CustomShape 12"/>
          <p:cNvSpPr/>
          <p:nvPr/>
        </p:nvSpPr>
        <p:spPr>
          <a:xfrm>
            <a:off x="6772680" y="3164760"/>
            <a:ext cx="29012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Νεφρικό Σωμάτιο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0F8B4C9-08B0-44E7-9681-F0CE9661DC8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23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1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289080" y="1296000"/>
            <a:ext cx="9358920" cy="309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Ουροφόρα σωληνάρια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1</a:t>
            </a:r>
            <a:r>
              <a:rPr lang="el-GR" sz="2800" baseline="30000" dirty="0">
                <a:solidFill>
                  <a:srgbClr val="FFFFFF"/>
                </a:solidFill>
                <a:latin typeface="Helvetica Neue"/>
                <a:ea typeface="Helvetica Neue"/>
              </a:rPr>
              <a:t>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εσπειραμένο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Αγκύλη </a:t>
            </a:r>
            <a:r>
              <a:rPr lang="en-US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Henle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Ε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μβόλιμο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Πρωτογενή αθροιστικά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Τεταρτογενή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Θηλαίοι πόροι</a:t>
            </a:r>
            <a:endParaRPr dirty="0">
              <a:latin typeface="Helvetica Neue"/>
            </a:endParaRPr>
          </a:p>
        </p:txBody>
      </p:sp>
      <p:pic>
        <p:nvPicPr>
          <p:cNvPr id="244" name="Picture 2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320" y="2023560"/>
            <a:ext cx="3527280" cy="4681440"/>
          </a:xfrm>
          <a:prstGeom prst="rect">
            <a:avLst/>
          </a:prstGeom>
          <a:ln>
            <a:noFill/>
          </a:ln>
        </p:spPr>
      </p:pic>
      <p:sp>
        <p:nvSpPr>
          <p:cNvPr id="245" name="Line 7"/>
          <p:cNvSpPr/>
          <p:nvPr/>
        </p:nvSpPr>
        <p:spPr>
          <a:xfrm flipH="1">
            <a:off x="5662800" y="2241000"/>
            <a:ext cx="3100320" cy="2156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6" name="Line 8"/>
          <p:cNvSpPr/>
          <p:nvPr/>
        </p:nvSpPr>
        <p:spPr>
          <a:xfrm flipH="1">
            <a:off x="6312240" y="3536280"/>
            <a:ext cx="2450880" cy="180036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7" name="Line 9"/>
          <p:cNvSpPr/>
          <p:nvPr/>
        </p:nvSpPr>
        <p:spPr>
          <a:xfrm flipV="1">
            <a:off x="4464000" y="3247200"/>
            <a:ext cx="2351520" cy="16866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8" name="Line 10"/>
          <p:cNvSpPr/>
          <p:nvPr/>
        </p:nvSpPr>
        <p:spPr>
          <a:xfrm flipH="1" flipV="1">
            <a:off x="8254800" y="4902840"/>
            <a:ext cx="507960" cy="86652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9" name="Line 11"/>
          <p:cNvSpPr/>
          <p:nvPr/>
        </p:nvSpPr>
        <p:spPr>
          <a:xfrm flipV="1">
            <a:off x="7272000" y="6271560"/>
            <a:ext cx="766800" cy="2084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50" name="TextShape 12"/>
          <p:cNvSpPr txBox="1"/>
          <p:nvPr/>
        </p:nvSpPr>
        <p:spPr>
          <a:xfrm>
            <a:off x="8487360" y="3246480"/>
            <a:ext cx="1438512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Αγκύλη </a:t>
            </a:r>
            <a:r>
              <a:rPr lang="en-US" sz="1600" dirty="0" err="1">
                <a:solidFill>
                  <a:srgbClr val="FFFFFF"/>
                </a:solidFill>
                <a:latin typeface="Helvetica Neue"/>
                <a:ea typeface="Helvetica Neue"/>
              </a:rPr>
              <a:t>Henle</a:t>
            </a:r>
            <a:endParaRPr dirty="0">
              <a:latin typeface="Helvetica Neue"/>
            </a:endParaRPr>
          </a:p>
        </p:txBody>
      </p:sp>
      <p:sp>
        <p:nvSpPr>
          <p:cNvPr id="251" name="TextShape 13"/>
          <p:cNvSpPr txBox="1"/>
          <p:nvPr/>
        </p:nvSpPr>
        <p:spPr>
          <a:xfrm>
            <a:off x="6552728" y="1817820"/>
            <a:ext cx="3426427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1</a:t>
            </a:r>
            <a:r>
              <a:rPr lang="el-GR" sz="1600" baseline="30000" dirty="0">
                <a:solidFill>
                  <a:srgbClr val="FFFFFF"/>
                </a:solidFill>
                <a:latin typeface="Helvetica Neue"/>
                <a:ea typeface="Helvetica Neue"/>
              </a:rPr>
              <a:t>ο</a:t>
            </a: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1600" dirty="0" err="1">
                <a:solidFill>
                  <a:srgbClr val="FFFFFF"/>
                </a:solidFill>
                <a:latin typeface="Helvetica Neue"/>
                <a:ea typeface="Helvetica Neue"/>
              </a:rPr>
              <a:t>εσπειραμένο</a:t>
            </a: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</p:txBody>
      </p:sp>
      <p:sp>
        <p:nvSpPr>
          <p:cNvPr id="252" name="TextShape 14"/>
          <p:cNvSpPr txBox="1"/>
          <p:nvPr/>
        </p:nvSpPr>
        <p:spPr>
          <a:xfrm>
            <a:off x="5751360" y="6372000"/>
            <a:ext cx="1479533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Θηλαίοι πόροι</a:t>
            </a:r>
            <a:endParaRPr dirty="0">
              <a:latin typeface="Helvetica Neue"/>
            </a:endParaRPr>
          </a:p>
        </p:txBody>
      </p:sp>
      <p:sp>
        <p:nvSpPr>
          <p:cNvPr id="253" name="TextShape 15"/>
          <p:cNvSpPr txBox="1"/>
          <p:nvPr/>
        </p:nvSpPr>
        <p:spPr>
          <a:xfrm>
            <a:off x="1683360" y="4758840"/>
            <a:ext cx="2877229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</a:rPr>
              <a:t>Ε</a:t>
            </a:r>
            <a:r>
              <a:rPr lang="el-GR" sz="1600" dirty="0" err="1">
                <a:solidFill>
                  <a:srgbClr val="FFFFFF"/>
                </a:solidFill>
                <a:latin typeface="Helvetica Neue"/>
                <a:ea typeface="Helvetica Neue"/>
              </a:rPr>
              <a:t>μβόλιμο</a:t>
            </a: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</p:txBody>
      </p:sp>
      <p:sp>
        <p:nvSpPr>
          <p:cNvPr id="254" name="TextShape 16"/>
          <p:cNvSpPr txBox="1"/>
          <p:nvPr/>
        </p:nvSpPr>
        <p:spPr>
          <a:xfrm>
            <a:off x="7695360" y="5838840"/>
            <a:ext cx="2265583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Πρωτογενή αθροιστικά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6BBA47E-8AFF-4443-B442-010AC9D2819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25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60" name="CustomShape 6"/>
          <p:cNvSpPr/>
          <p:nvPr/>
        </p:nvSpPr>
        <p:spPr>
          <a:xfrm>
            <a:off x="289080" y="1296000"/>
            <a:ext cx="9358920" cy="22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Νεφρώνας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Ν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εφρικό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σωμάτιο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Εσπειραμένο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Αγκυλωτό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Εμβόλιμο</a:t>
            </a:r>
            <a:endParaRPr dirty="0">
              <a:latin typeface="Helvetica Neue"/>
            </a:endParaRPr>
          </a:p>
        </p:txBody>
      </p:sp>
      <p:pic>
        <p:nvPicPr>
          <p:cNvPr id="261" name="Picture 2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720" y="1341720"/>
            <a:ext cx="2673360" cy="4762440"/>
          </a:xfrm>
          <a:prstGeom prst="rect">
            <a:avLst/>
          </a:prstGeom>
          <a:ln>
            <a:noFill/>
          </a:ln>
        </p:spPr>
      </p:pic>
      <p:pic>
        <p:nvPicPr>
          <p:cNvPr id="262" name="Picture 26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640" y="1845000"/>
            <a:ext cx="2808360" cy="42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782A098-46AC-45D6-A5AC-32A3ECDE4F20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26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6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6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289080" y="1296000"/>
            <a:ext cx="9358920" cy="267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Απ</a:t>
            </a:r>
            <a:r>
              <a:rPr lang="en-US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οχετευτική</a:t>
            </a:r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 </a:t>
            </a:r>
            <a:r>
              <a:rPr lang="en-US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μοίρ</a:t>
            </a:r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Νεφρικοί κάλυκες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Μείζονες 2-3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Ελάσσονες 9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Πύελος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Ουρητήρ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ας</a:t>
            </a:r>
            <a:endParaRPr dirty="0">
              <a:latin typeface="Helvetica Neue"/>
            </a:endParaRPr>
          </a:p>
        </p:txBody>
      </p:sp>
      <p:pic>
        <p:nvPicPr>
          <p:cNvPr id="269" name="Picture 268"/>
          <p:cNvPicPr/>
          <p:nvPr/>
        </p:nvPicPr>
        <p:blipFill>
          <a:blip r:embed="rId3"/>
          <a:stretch/>
        </p:blipFill>
        <p:spPr>
          <a:xfrm>
            <a:off x="5976360" y="907560"/>
            <a:ext cx="3549600" cy="5760000"/>
          </a:xfrm>
          <a:prstGeom prst="rect">
            <a:avLst/>
          </a:prstGeom>
          <a:ln>
            <a:noFill/>
          </a:ln>
        </p:spPr>
      </p:pic>
      <p:sp>
        <p:nvSpPr>
          <p:cNvPr id="270" name="TextShape 7"/>
          <p:cNvSpPr txBox="1"/>
          <p:nvPr/>
        </p:nvSpPr>
        <p:spPr>
          <a:xfrm>
            <a:off x="3611520" y="2753640"/>
            <a:ext cx="1932480" cy="3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</a:rPr>
              <a:t>Νεφρικοί κάλυκες</a:t>
            </a:r>
            <a:endParaRPr dirty="0">
              <a:latin typeface="Helvetica Neue"/>
            </a:endParaRPr>
          </a:p>
        </p:txBody>
      </p:sp>
      <p:sp>
        <p:nvSpPr>
          <p:cNvPr id="271" name="TextShape 8"/>
          <p:cNvSpPr txBox="1"/>
          <p:nvPr/>
        </p:nvSpPr>
        <p:spPr>
          <a:xfrm>
            <a:off x="5148000" y="6120000"/>
            <a:ext cx="1716480" cy="3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FFFFFF"/>
                </a:solidFill>
                <a:latin typeface="Helvetica Neue"/>
                <a:ea typeface="Helvetica Neue"/>
              </a:rPr>
              <a:t>Ουρητήρ</a:t>
            </a: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</a:rPr>
              <a:t>ας</a:t>
            </a:r>
            <a:endParaRPr dirty="0">
              <a:latin typeface="Helvetica Neue"/>
            </a:endParaRPr>
          </a:p>
        </p:txBody>
      </p:sp>
      <p:sp>
        <p:nvSpPr>
          <p:cNvPr id="272" name="TextShape 9"/>
          <p:cNvSpPr txBox="1"/>
          <p:nvPr/>
        </p:nvSpPr>
        <p:spPr>
          <a:xfrm>
            <a:off x="4475520" y="4433040"/>
            <a:ext cx="1716480" cy="3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</a:rPr>
              <a:t>Πύελος</a:t>
            </a:r>
            <a:endParaRPr dirty="0">
              <a:latin typeface="Helvetica Neue"/>
            </a:endParaRPr>
          </a:p>
        </p:txBody>
      </p:sp>
      <p:sp>
        <p:nvSpPr>
          <p:cNvPr id="273" name="Line 10"/>
          <p:cNvSpPr/>
          <p:nvPr/>
        </p:nvSpPr>
        <p:spPr>
          <a:xfrm flipV="1">
            <a:off x="5400000" y="2160000"/>
            <a:ext cx="1944000" cy="720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74" name="Line 11"/>
          <p:cNvSpPr/>
          <p:nvPr/>
        </p:nvSpPr>
        <p:spPr>
          <a:xfrm>
            <a:off x="5400000" y="2952000"/>
            <a:ext cx="1008000" cy="792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75" name="Line 12"/>
          <p:cNvSpPr/>
          <p:nvPr/>
        </p:nvSpPr>
        <p:spPr>
          <a:xfrm flipV="1">
            <a:off x="5328000" y="3744000"/>
            <a:ext cx="2592000" cy="792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76" name="Line 13"/>
          <p:cNvSpPr/>
          <p:nvPr/>
        </p:nvSpPr>
        <p:spPr>
          <a:xfrm flipV="1">
            <a:off x="6336000" y="5689440"/>
            <a:ext cx="2256120" cy="57456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8B57C69-45C2-4064-9256-A21DAA1A581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27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7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Ουρητήρας</a:t>
            </a:r>
            <a:endParaRPr dirty="0">
              <a:latin typeface="Helvetica Neue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289080" y="1296000"/>
            <a:ext cx="9358920" cy="32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Σ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ωλήνας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26-30</a:t>
            </a:r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cm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Διασταυρώνεται: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Σπερματικά αγγεία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Σπερματικό πόρο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Λαγόνια αγγεία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Θυροειδή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 αγγεία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Ακουμπά σε ωοθήκες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Μπροστά από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</a:rPr>
              <a:t>ψοΐτη</a:t>
            </a:r>
            <a:endParaRPr dirty="0">
              <a:latin typeface="Helvetica Neue"/>
            </a:endParaRPr>
          </a:p>
        </p:txBody>
      </p:sp>
      <p:pic>
        <p:nvPicPr>
          <p:cNvPr id="283" name="Picture 2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360" y="1449360"/>
            <a:ext cx="1655640" cy="3560760"/>
          </a:xfrm>
          <a:prstGeom prst="rect">
            <a:avLst/>
          </a:prstGeom>
          <a:ln>
            <a:noFill/>
          </a:ln>
        </p:spPr>
      </p:pic>
      <p:pic>
        <p:nvPicPr>
          <p:cNvPr id="284" name="Picture 28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000" y="2744640"/>
            <a:ext cx="1727280" cy="142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A37A451-3FDE-4A33-A87F-E5A5DCECFE7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28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Αγγείωση</a:t>
            </a:r>
            <a:endParaRPr dirty="0">
              <a:latin typeface="Helvetica Neue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289080" y="1296000"/>
            <a:ext cx="9358920" cy="26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Νεφρική αρτηρία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Ουρητήρας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Νεφρική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Ορχική (Ωοθηκική) αρτηρία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Αορτή</a:t>
            </a:r>
            <a:endParaRPr dirty="0">
              <a:latin typeface="Helvetica Neue"/>
            </a:endParaRPr>
          </a:p>
        </p:txBody>
      </p:sp>
      <p:pic>
        <p:nvPicPr>
          <p:cNvPr id="291" name="Picture 290"/>
          <p:cNvPicPr/>
          <p:nvPr/>
        </p:nvPicPr>
        <p:blipFill>
          <a:blip r:embed="rId3"/>
          <a:stretch/>
        </p:blipFill>
        <p:spPr>
          <a:xfrm>
            <a:off x="6119280" y="2565720"/>
            <a:ext cx="3284280" cy="2768400"/>
          </a:xfrm>
          <a:prstGeom prst="rect">
            <a:avLst/>
          </a:prstGeom>
          <a:ln>
            <a:noFill/>
          </a:ln>
        </p:spPr>
      </p:pic>
      <p:pic>
        <p:nvPicPr>
          <p:cNvPr id="292" name="Picture 29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0" y="765360"/>
            <a:ext cx="3024360" cy="1855800"/>
          </a:xfrm>
          <a:prstGeom prst="rect">
            <a:avLst/>
          </a:prstGeom>
          <a:ln>
            <a:noFill/>
          </a:ln>
        </p:spPr>
      </p:pic>
      <p:pic>
        <p:nvPicPr>
          <p:cNvPr id="293" name="Picture 292"/>
          <p:cNvPicPr/>
          <p:nvPr/>
        </p:nvPicPr>
        <p:blipFill>
          <a:blip r:embed="rId5"/>
          <a:stretch/>
        </p:blipFill>
        <p:spPr>
          <a:xfrm>
            <a:off x="791640" y="4724640"/>
            <a:ext cx="2458800" cy="198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D08126B-9AE9-4627-BED4-5A2A8C86BFE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29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7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289080" y="1296000"/>
            <a:ext cx="9358920" cy="5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Πίσω από την Ηβική Σύμφυση</a:t>
            </a:r>
            <a:endParaRPr dirty="0">
              <a:latin typeface="Helvetica Neue"/>
            </a:endParaRPr>
          </a:p>
        </p:txBody>
      </p:sp>
      <p:pic>
        <p:nvPicPr>
          <p:cNvPr id="300" name="Picture 29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920" y="3141360"/>
            <a:ext cx="2201760" cy="2879640"/>
          </a:xfrm>
          <a:prstGeom prst="rect">
            <a:avLst/>
          </a:prstGeom>
          <a:ln>
            <a:noFill/>
          </a:ln>
        </p:spPr>
      </p:pic>
      <p:pic>
        <p:nvPicPr>
          <p:cNvPr id="301" name="Picture 3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" t="3198" r="36723" b="7839"/>
          <a:stretch/>
        </p:blipFill>
        <p:spPr>
          <a:xfrm>
            <a:off x="5615280" y="3212640"/>
            <a:ext cx="207036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2CFE265-A80A-4CA2-9BA9-14FED935B2D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18</a:t>
            </a:fld>
            <a:endParaRPr dirty="0">
              <a:latin typeface="Helvetica Neue"/>
            </a:endParaRPr>
          </a:p>
        </p:txBody>
      </p:sp>
      <p:sp>
        <p:nvSpPr>
          <p:cNvPr id="30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5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289080" y="1296000"/>
            <a:ext cx="9358920" cy="331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οίλο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μυώδες όργανο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Κατακράτηση-εξώθηση ούρων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Συγκρατείται στην θέση της από: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Ουρητήρες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Ομφαλοκυστικούς συνδέσμους</a:t>
            </a:r>
            <a:endParaRPr dirty="0">
              <a:latin typeface="Helvetica Neue"/>
            </a:endParaRPr>
          </a:p>
          <a:p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Ηβοκυστικούς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 συνδέσμους</a:t>
            </a:r>
            <a:endParaRPr dirty="0">
              <a:latin typeface="Helvetica Neue"/>
            </a:endParaRPr>
          </a:p>
          <a:p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Προκυστική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περιτονία</a:t>
            </a:r>
            <a:endParaRPr dirty="0">
              <a:latin typeface="Helvetica Neue"/>
            </a:endParaRPr>
          </a:p>
        </p:txBody>
      </p:sp>
      <p:pic>
        <p:nvPicPr>
          <p:cNvPr id="308" name="Picture 30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640" y="836640"/>
            <a:ext cx="2765520" cy="3456000"/>
          </a:xfrm>
          <a:prstGeom prst="rect">
            <a:avLst/>
          </a:prstGeom>
          <a:ln>
            <a:noFill/>
          </a:ln>
        </p:spPr>
      </p:pic>
      <p:pic>
        <p:nvPicPr>
          <p:cNvPr id="309" name="Picture 30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0" y="4724280"/>
            <a:ext cx="2374920" cy="1619280"/>
          </a:xfrm>
          <a:prstGeom prst="rect">
            <a:avLst/>
          </a:prstGeom>
          <a:ln>
            <a:noFill/>
          </a:ln>
        </p:spPr>
      </p:pic>
      <p:sp>
        <p:nvSpPr>
          <p:cNvPr id="310" name="TextShape 7"/>
          <p:cNvSpPr txBox="1"/>
          <p:nvPr/>
        </p:nvSpPr>
        <p:spPr>
          <a:xfrm>
            <a:off x="1640160" y="5608080"/>
            <a:ext cx="4983840" cy="810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</a:rPr>
              <a:t>Σημείο </a:t>
            </a:r>
            <a:r>
              <a:rPr lang="el-GR" sz="2400" dirty="0" err="1">
                <a:solidFill>
                  <a:srgbClr val="FFFFFF"/>
                </a:solidFill>
                <a:latin typeface="Helvetica Neue"/>
              </a:rPr>
              <a:t>υπερηβικής</a:t>
            </a:r>
            <a:r>
              <a:rPr lang="el-GR" sz="2400" dirty="0">
                <a:solidFill>
                  <a:srgbClr val="FFFFFF"/>
                </a:solidFill>
                <a:latin typeface="Helvetica Neue"/>
              </a:rPr>
              <a:t> παρακέντησης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9A48995-12DD-4379-B9D9-5A9C027F3EA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19</a:t>
            </a:fld>
            <a:endParaRPr dirty="0">
              <a:latin typeface="Helvetica Neue"/>
            </a:endParaRPr>
          </a:p>
        </p:txBody>
      </p:sp>
      <p:sp>
        <p:nvSpPr>
          <p:cNvPr id="31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4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289080" y="1296000"/>
            <a:ext cx="935892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20000"/>
              </a:lnSpc>
            </a:pP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Βλενογόνος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με πτυχές -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ακρολοφίες</a:t>
            </a:r>
            <a:endParaRPr dirty="0">
              <a:latin typeface="Helvetica Neue"/>
            </a:endParaRPr>
          </a:p>
        </p:txBody>
      </p:sp>
      <p:pic>
        <p:nvPicPr>
          <p:cNvPr id="317" name="Picture 316"/>
          <p:cNvPicPr/>
          <p:nvPr/>
        </p:nvPicPr>
        <p:blipFill>
          <a:blip r:embed="rId3"/>
          <a:stretch/>
        </p:blipFill>
        <p:spPr>
          <a:xfrm>
            <a:off x="4143960" y="3286080"/>
            <a:ext cx="1939680" cy="2519640"/>
          </a:xfrm>
          <a:prstGeom prst="rect">
            <a:avLst/>
          </a:prstGeom>
          <a:ln>
            <a:noFill/>
          </a:ln>
        </p:spPr>
      </p:pic>
      <p:sp>
        <p:nvSpPr>
          <p:cNvPr id="318" name="CustomShape 7"/>
          <p:cNvSpPr/>
          <p:nvPr/>
        </p:nvSpPr>
        <p:spPr>
          <a:xfrm>
            <a:off x="5003640" y="2853720"/>
            <a:ext cx="205236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10000"/>
              </a:lnSpc>
            </a:pPr>
            <a:r>
              <a:rPr lang="el-GR" sz="1600" dirty="0" err="1">
                <a:solidFill>
                  <a:srgbClr val="FFFFFF"/>
                </a:solidFill>
                <a:latin typeface="Helvetica Neue"/>
              </a:rPr>
              <a:t>Ουρητηρικό</a:t>
            </a:r>
            <a:r>
              <a:rPr lang="el-GR" sz="1600" dirty="0">
                <a:solidFill>
                  <a:srgbClr val="FFFFFF"/>
                </a:solidFill>
                <a:latin typeface="Helvetica Neue"/>
              </a:rPr>
              <a:t> όγκωμα</a:t>
            </a:r>
            <a:endParaRPr dirty="0">
              <a:latin typeface="Helvetica Neue"/>
            </a:endParaRPr>
          </a:p>
        </p:txBody>
      </p:sp>
      <p:pic>
        <p:nvPicPr>
          <p:cNvPr id="319" name="Picture 318"/>
          <p:cNvPicPr/>
          <p:nvPr/>
        </p:nvPicPr>
        <p:blipFill>
          <a:blip r:embed="rId4"/>
          <a:stretch/>
        </p:blipFill>
        <p:spPr>
          <a:xfrm>
            <a:off x="1115280" y="2960640"/>
            <a:ext cx="2497320" cy="2521080"/>
          </a:xfrm>
          <a:prstGeom prst="rect">
            <a:avLst/>
          </a:prstGeom>
          <a:ln>
            <a:noFill/>
          </a:ln>
        </p:spPr>
      </p:pic>
      <p:pic>
        <p:nvPicPr>
          <p:cNvPr id="320" name="Picture 319"/>
          <p:cNvPicPr/>
          <p:nvPr/>
        </p:nvPicPr>
        <p:blipFill>
          <a:blip r:embed="rId5"/>
          <a:stretch/>
        </p:blipFill>
        <p:spPr>
          <a:xfrm>
            <a:off x="7452720" y="2745000"/>
            <a:ext cx="1720800" cy="1800000"/>
          </a:xfrm>
          <a:prstGeom prst="rect">
            <a:avLst/>
          </a:prstGeom>
          <a:ln>
            <a:noFill/>
          </a:ln>
        </p:spPr>
      </p:pic>
      <p:sp>
        <p:nvSpPr>
          <p:cNvPr id="321" name="CustomShape 8"/>
          <p:cNvSpPr/>
          <p:nvPr/>
        </p:nvSpPr>
        <p:spPr>
          <a:xfrm>
            <a:off x="5543640" y="5337720"/>
            <a:ext cx="2448360" cy="1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1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Έσω στόμιο ουρήθρας</a:t>
            </a:r>
            <a:endParaRPr dirty="0">
              <a:latin typeface="Helvetica Neue"/>
            </a:endParaRPr>
          </a:p>
        </p:txBody>
      </p:sp>
      <p:sp>
        <p:nvSpPr>
          <p:cNvPr id="322" name="CustomShape 9"/>
          <p:cNvSpPr/>
          <p:nvPr/>
        </p:nvSpPr>
        <p:spPr>
          <a:xfrm>
            <a:off x="6335640" y="4657680"/>
            <a:ext cx="2196360" cy="8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1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Κυστικό τρίγωνο</a:t>
            </a:r>
            <a:endParaRPr dirty="0">
              <a:latin typeface="Helvetica Neue"/>
            </a:endParaRPr>
          </a:p>
        </p:txBody>
      </p:sp>
      <p:sp>
        <p:nvSpPr>
          <p:cNvPr id="323" name="Line 10"/>
          <p:cNvSpPr/>
          <p:nvPr/>
        </p:nvSpPr>
        <p:spPr>
          <a:xfrm flipH="1">
            <a:off x="5976000" y="3240000"/>
            <a:ext cx="648000" cy="49068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324" name="Line 11"/>
          <p:cNvSpPr/>
          <p:nvPr/>
        </p:nvSpPr>
        <p:spPr>
          <a:xfrm flipH="1" flipV="1">
            <a:off x="5161680" y="4581360"/>
            <a:ext cx="1173960" cy="3146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325" name="Line 12"/>
          <p:cNvSpPr/>
          <p:nvPr/>
        </p:nvSpPr>
        <p:spPr>
          <a:xfrm flipH="1" flipV="1">
            <a:off x="5173560" y="4904280"/>
            <a:ext cx="370080" cy="57168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1A0CF52-7F6C-45BE-AE65-9951D3D7ED0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12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5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Σύστημα παραγωγής και απέκκρισης των ούρων</a:t>
            </a:r>
            <a:endParaRPr dirty="0">
              <a:latin typeface="Helvetica Neue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378396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287280" y="1667520"/>
            <a:ext cx="9358920" cy="974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Ρύθμιση ηλεκτρολυτών</a:t>
            </a:r>
            <a:endParaRPr dirty="0">
              <a:latin typeface="Helvetica Neue"/>
            </a:endParaRPr>
          </a:p>
          <a:p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Διατήρηση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οξεοβασικής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ισορροπίας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3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4616280"/>
            <a:ext cx="2232360" cy="176544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01B50E5-8219-4EEA-BD43-EDD0FDE031A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20</a:t>
            </a:fld>
            <a:endParaRPr dirty="0">
              <a:latin typeface="Helvetica Neue"/>
            </a:endParaRPr>
          </a:p>
        </p:txBody>
      </p:sp>
      <p:sp>
        <p:nvSpPr>
          <p:cNvPr id="32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Ουρήθρα</a:t>
            </a:r>
            <a:endParaRPr dirty="0">
              <a:latin typeface="Helvetica Neue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289080" y="1296000"/>
            <a:ext cx="9358920" cy="16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30000"/>
              </a:lnSpc>
            </a:pPr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μιγής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ουροσωλήνας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Έσω στόμιο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Έξω στόμιο</a:t>
            </a:r>
            <a:endParaRPr dirty="0">
              <a:latin typeface="Helvetica Neue"/>
            </a:endParaRPr>
          </a:p>
        </p:txBody>
      </p:sp>
      <p:sp>
        <p:nvSpPr>
          <p:cNvPr id="333" name="Line 7"/>
          <p:cNvSpPr/>
          <p:nvPr/>
        </p:nvSpPr>
        <p:spPr>
          <a:xfrm>
            <a:off x="5328000" y="4320000"/>
            <a:ext cx="2232000" cy="936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pic>
        <p:nvPicPr>
          <p:cNvPr id="334" name="Picture 333"/>
          <p:cNvPicPr/>
          <p:nvPr/>
        </p:nvPicPr>
        <p:blipFill>
          <a:blip r:embed="rId4"/>
          <a:stretch/>
        </p:blipFill>
        <p:spPr>
          <a:xfrm>
            <a:off x="432000" y="3048030"/>
            <a:ext cx="2913120" cy="3781440"/>
          </a:xfrm>
          <a:prstGeom prst="rect">
            <a:avLst/>
          </a:prstGeom>
          <a:ln>
            <a:noFill/>
          </a:ln>
        </p:spPr>
      </p:pic>
      <p:sp>
        <p:nvSpPr>
          <p:cNvPr id="335" name="TextShape 8"/>
          <p:cNvSpPr txBox="1"/>
          <p:nvPr/>
        </p:nvSpPr>
        <p:spPr>
          <a:xfrm>
            <a:off x="4226400" y="3765240"/>
            <a:ext cx="2034000" cy="48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Έξω στόμιο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BB56F3E-0411-4C64-BDBD-D702C206A41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21</a:t>
            </a:fld>
            <a:endParaRPr dirty="0">
              <a:latin typeface="Helvetica Neue"/>
            </a:endParaRPr>
          </a:p>
        </p:txBody>
      </p:sp>
      <p:sp>
        <p:nvSpPr>
          <p:cNvPr id="337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8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9" name="CustomShape 4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288000" y="684000"/>
            <a:ext cx="93567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Βιβλιογραφία</a:t>
            </a:r>
            <a:endParaRPr dirty="0">
              <a:latin typeface="Helvetica Neue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1045080" y="1631520"/>
            <a:ext cx="7837200" cy="437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Αποστολάκης Γ.: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Παπαζήση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1968.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2.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Καμμάς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Αντώνης: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Μαθήματα Ανατομικής.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Βήτα Ιατρικές Εκδόσεις, 2010.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 1979.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Επίτομη Ανατομική του Ανθρώπου &amp; Άτλας.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Κυριακίδη,1980.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Platzer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Werner: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Εγχειρίδιο Ανατομικής του Ανθρώπου με Έγχρωμο Άτλαντα.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Λίτσας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1998.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6.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A.M.R.,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A.F. 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Grant’s atlas of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7.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Ellis H.,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Mahadevan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V.: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Clinical Anatomy. Applied Anatomy for Students and Junior Doctors.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ed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Willey,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8.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Moore Κ.,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M.R.Α.,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F.Α.: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Essential Clinical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 2012.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9.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Netter Frank H.: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Atlas of Human Anatomy.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Saunders, 2011.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10.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Sobotta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Άτλας Ανατομικής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Γ.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Παρισιάνος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1978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BC79179-0C0F-4797-8289-14BB5B3927E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22</a:t>
            </a:fld>
            <a:endParaRPr dirty="0">
              <a:latin typeface="Helvetica Neue"/>
            </a:endParaRPr>
          </a:p>
        </p:txBody>
      </p:sp>
      <p:sp>
        <p:nvSpPr>
          <p:cNvPr id="34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4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45" name="CustomShape 4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346" name="Picture 5"/>
          <p:cNvPicPr/>
          <p:nvPr/>
        </p:nvPicPr>
        <p:blipFill>
          <a:blip r:embed="rId3"/>
          <a:stretch/>
        </p:blipFill>
        <p:spPr>
          <a:xfrm>
            <a:off x="2519280" y="1547640"/>
            <a:ext cx="5039280" cy="5039280"/>
          </a:xfrm>
          <a:prstGeom prst="rect">
            <a:avLst/>
          </a:prstGeom>
          <a:ln>
            <a:noFill/>
          </a:ln>
        </p:spPr>
      </p:pic>
      <p:sp>
        <p:nvSpPr>
          <p:cNvPr id="347" name="CustomShape 5"/>
          <p:cNvSpPr/>
          <p:nvPr/>
        </p:nvSpPr>
        <p:spPr>
          <a:xfrm>
            <a:off x="351360" y="788040"/>
            <a:ext cx="9355680" cy="54576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8CC7B90-B3A9-4BB1-AA08-50C65738273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12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1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Ουροποιητικό Σύστημα</a:t>
            </a:r>
            <a:endParaRPr dirty="0">
              <a:latin typeface="Helvetica Neue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78396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287280" y="1487520"/>
            <a:ext cx="9358920" cy="39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Ε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κκριτική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 μοίρα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Νεφροί</a:t>
            </a:r>
            <a:endParaRPr dirty="0">
              <a:latin typeface="Helvetica Neue"/>
            </a:endParaRPr>
          </a:p>
          <a:p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Α</a:t>
            </a:r>
            <a:r>
              <a:rPr lang="el-GR" sz="2800" dirty="0" err="1">
                <a:solidFill>
                  <a:srgbClr val="FF0000"/>
                </a:solidFill>
                <a:latin typeface="Helvetica Neue"/>
                <a:ea typeface="Helvetica Neue"/>
              </a:rPr>
              <a:t>ποχετευτική</a:t>
            </a: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 μοίρα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Νεφρική πύελος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Νεφρικοί κάλυκες 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Ουρητήρες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Ουρήθρα</a:t>
            </a:r>
            <a:endParaRPr dirty="0">
              <a:latin typeface="Helvetica Neue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920" y="1268640"/>
            <a:ext cx="2826000" cy="5400000"/>
          </a:xfrm>
          <a:prstGeom prst="rect">
            <a:avLst/>
          </a:prstGeom>
          <a:ln>
            <a:noFill/>
          </a:ln>
        </p:spPr>
      </p:pic>
      <p:sp>
        <p:nvSpPr>
          <p:cNvPr id="135" name="Line 7"/>
          <p:cNvSpPr/>
          <p:nvPr/>
        </p:nvSpPr>
        <p:spPr>
          <a:xfrm flipH="1" flipV="1">
            <a:off x="5832000" y="2232000"/>
            <a:ext cx="1296000" cy="64872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6" name="Line 8"/>
          <p:cNvSpPr/>
          <p:nvPr/>
        </p:nvSpPr>
        <p:spPr>
          <a:xfrm flipH="1" flipV="1">
            <a:off x="6048000" y="2736000"/>
            <a:ext cx="1008000" cy="10796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7" name="Line 9"/>
          <p:cNvSpPr/>
          <p:nvPr/>
        </p:nvSpPr>
        <p:spPr>
          <a:xfrm flipH="1" flipV="1">
            <a:off x="5832000" y="3960000"/>
            <a:ext cx="1152000" cy="360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8" name="Line 10"/>
          <p:cNvSpPr/>
          <p:nvPr/>
        </p:nvSpPr>
        <p:spPr>
          <a:xfrm flipH="1">
            <a:off x="5543640" y="5256000"/>
            <a:ext cx="1440360" cy="864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9" name="Line 11"/>
          <p:cNvSpPr/>
          <p:nvPr/>
        </p:nvSpPr>
        <p:spPr>
          <a:xfrm flipH="1">
            <a:off x="5328000" y="6264000"/>
            <a:ext cx="1656000" cy="216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40" name="TextShape 12"/>
          <p:cNvSpPr txBox="1"/>
          <p:nvPr/>
        </p:nvSpPr>
        <p:spPr>
          <a:xfrm>
            <a:off x="7110360" y="2676600"/>
            <a:ext cx="916303" cy="3986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41" name="TextShape 13"/>
          <p:cNvSpPr txBox="1"/>
          <p:nvPr/>
        </p:nvSpPr>
        <p:spPr>
          <a:xfrm>
            <a:off x="7117560" y="3621240"/>
            <a:ext cx="1683271" cy="3986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Νεφρική πύελος</a:t>
            </a:r>
            <a:endParaRPr dirty="0">
              <a:latin typeface="Helvetica Neue"/>
            </a:endParaRPr>
          </a:p>
        </p:txBody>
      </p:sp>
      <p:sp>
        <p:nvSpPr>
          <p:cNvPr id="142" name="TextShape 14"/>
          <p:cNvSpPr txBox="1"/>
          <p:nvPr/>
        </p:nvSpPr>
        <p:spPr>
          <a:xfrm>
            <a:off x="7078320" y="4140000"/>
            <a:ext cx="1226747" cy="3986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Ουρητήρας</a:t>
            </a:r>
            <a:endParaRPr dirty="0">
              <a:latin typeface="Helvetica Neue"/>
            </a:endParaRPr>
          </a:p>
        </p:txBody>
      </p:sp>
      <p:sp>
        <p:nvSpPr>
          <p:cNvPr id="143" name="TextShape 15"/>
          <p:cNvSpPr txBox="1"/>
          <p:nvPr/>
        </p:nvSpPr>
        <p:spPr>
          <a:xfrm>
            <a:off x="7091280" y="6066720"/>
            <a:ext cx="1024029" cy="3986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Ουρήθρα</a:t>
            </a:r>
            <a:endParaRPr dirty="0">
              <a:latin typeface="Helvetica Neue"/>
            </a:endParaRPr>
          </a:p>
        </p:txBody>
      </p:sp>
      <p:sp>
        <p:nvSpPr>
          <p:cNvPr id="144" name="TextShape 16"/>
          <p:cNvSpPr txBox="1"/>
          <p:nvPr/>
        </p:nvSpPr>
        <p:spPr>
          <a:xfrm>
            <a:off x="7118640" y="5062320"/>
            <a:ext cx="1820744" cy="3986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3AAAC68-619A-4FA9-90FE-2DDA7D271F64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14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288000" y="1260000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Σ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χήμα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φασολιού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135 – 155 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gr</a:t>
            </a:r>
            <a:endParaRPr dirty="0">
              <a:latin typeface="Helvetica Neue"/>
            </a:endParaRPr>
          </a:p>
          <a:p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Οπισθοπεριτοναϊκό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χώρος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Θ12 – Ο3</a:t>
            </a:r>
            <a:endParaRPr dirty="0">
              <a:latin typeface="Helvetica Neue"/>
            </a:endParaRPr>
          </a:p>
        </p:txBody>
      </p:sp>
      <p:pic>
        <p:nvPicPr>
          <p:cNvPr id="151" name="Picture 150"/>
          <p:cNvPicPr/>
          <p:nvPr/>
        </p:nvPicPr>
        <p:blipFill>
          <a:blip r:embed="rId3"/>
          <a:stretch/>
        </p:blipFill>
        <p:spPr>
          <a:xfrm>
            <a:off x="864720" y="3105360"/>
            <a:ext cx="2617200" cy="3600000"/>
          </a:xfrm>
          <a:prstGeom prst="rect">
            <a:avLst/>
          </a:prstGeom>
          <a:ln>
            <a:noFill/>
          </a:ln>
        </p:spPr>
      </p:pic>
      <p:pic>
        <p:nvPicPr>
          <p:cNvPr id="15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680" y="1441080"/>
            <a:ext cx="50544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F0708AE-F448-4CA7-BD22-138D80CBE1B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15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288000" y="1260000"/>
            <a:ext cx="9358920" cy="22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Σχέσεις</a:t>
            </a:r>
            <a:r>
              <a:rPr lang="en-US" sz="2800" strike="noStrike" dirty="0">
                <a:solidFill>
                  <a:srgbClr val="FFCC00"/>
                </a:solidFill>
                <a:latin typeface="Helvetica Neue"/>
                <a:ea typeface="Helvetica Neue"/>
              </a:rPr>
              <a:t> </a:t>
            </a:r>
            <a:endParaRPr dirty="0">
              <a:latin typeface="Helvetica Neue"/>
            </a:endParaRPr>
          </a:p>
          <a:p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ΔΕ χαμηλότερα ΑΡ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ΔΕ ήπαρ, 12δάκτυλο, ΔΕ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κολική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καμπή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ΑΡ σπλήνας, πάγκρεας, ΑΡ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κολική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καμπή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Οπίσθια επιφάνεια με διάφραγμα, 12</a:t>
            </a:r>
            <a:r>
              <a:rPr lang="el-GR" sz="2800" baseline="30000" dirty="0">
                <a:solidFill>
                  <a:srgbClr val="FFFFFF"/>
                </a:solidFill>
                <a:latin typeface="Helvetica Neue"/>
                <a:ea typeface="Helvetica Neue"/>
              </a:rPr>
              <a:t>η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πλευρά</a:t>
            </a:r>
            <a:endParaRPr dirty="0">
              <a:latin typeface="Helvetica Neue"/>
            </a:endParaRPr>
          </a:p>
        </p:txBody>
      </p:sp>
      <p:pic>
        <p:nvPicPr>
          <p:cNvPr id="159" name="Picture 15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07640" y="476280"/>
            <a:ext cx="1084320" cy="1295640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/>
          <p:nvPr/>
        </p:nvPicPr>
        <p:blipFill>
          <a:blip r:embed="rId4"/>
          <a:stretch/>
        </p:blipFill>
        <p:spPr>
          <a:xfrm>
            <a:off x="323640" y="3616920"/>
            <a:ext cx="3780000" cy="3143160"/>
          </a:xfrm>
          <a:prstGeom prst="rect">
            <a:avLst/>
          </a:prstGeom>
          <a:ln>
            <a:noFill/>
          </a:ln>
        </p:spPr>
      </p:pic>
      <p:pic>
        <p:nvPicPr>
          <p:cNvPr id="161" name="Picture 16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2160" y="4366080"/>
            <a:ext cx="784080" cy="2303640"/>
          </a:xfrm>
          <a:prstGeom prst="rect">
            <a:avLst/>
          </a:prstGeom>
          <a:ln>
            <a:noFill/>
          </a:ln>
        </p:spPr>
      </p:pic>
      <p:pic>
        <p:nvPicPr>
          <p:cNvPr id="162" name="Picture 16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8040" y="4366080"/>
            <a:ext cx="831960" cy="230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07AAE93-63AD-4030-B9C0-A794D6AD63B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16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288000" y="1260000"/>
            <a:ext cx="9358920" cy="254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αλύπτεται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από περιτόναιο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Χωρίζεται από νεφρική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περιτονία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Πρόσθιο πέταλο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Πέταλο </a:t>
            </a:r>
            <a:r>
              <a:rPr lang="en-US" sz="24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Zuckerkandl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Περινεφρικό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λίπος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Ινώδης χιτώνας νεφρού</a:t>
            </a:r>
            <a:endParaRPr dirty="0">
              <a:latin typeface="Helvetica Neue"/>
            </a:endParaRPr>
          </a:p>
        </p:txBody>
      </p:sp>
      <p:pic>
        <p:nvPicPr>
          <p:cNvPr id="169" name="Picture 16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07640" y="476280"/>
            <a:ext cx="1084320" cy="1295640"/>
          </a:xfrm>
          <a:prstGeom prst="rect">
            <a:avLst/>
          </a:prstGeom>
          <a:ln>
            <a:noFill/>
          </a:ln>
        </p:spPr>
      </p:pic>
      <p:pic>
        <p:nvPicPr>
          <p:cNvPr id="170" name="Picture 169"/>
          <p:cNvPicPr/>
          <p:nvPr/>
        </p:nvPicPr>
        <p:blipFill>
          <a:blip r:embed="rId4"/>
          <a:stretch/>
        </p:blipFill>
        <p:spPr>
          <a:xfrm>
            <a:off x="5796720" y="1448280"/>
            <a:ext cx="1238400" cy="790560"/>
          </a:xfrm>
          <a:prstGeom prst="rect">
            <a:avLst/>
          </a:prstGeom>
          <a:ln>
            <a:noFill/>
          </a:ln>
        </p:spPr>
      </p:pic>
      <p:pic>
        <p:nvPicPr>
          <p:cNvPr id="171" name="Picture 170"/>
          <p:cNvPicPr/>
          <p:nvPr/>
        </p:nvPicPr>
        <p:blipFill>
          <a:blip r:embed="rId5"/>
          <a:stretch/>
        </p:blipFill>
        <p:spPr>
          <a:xfrm>
            <a:off x="5759640" y="4329000"/>
            <a:ext cx="2592360" cy="2239920"/>
          </a:xfrm>
          <a:prstGeom prst="rect">
            <a:avLst/>
          </a:prstGeom>
          <a:ln>
            <a:noFill/>
          </a:ln>
        </p:spPr>
      </p:pic>
      <p:pic>
        <p:nvPicPr>
          <p:cNvPr id="172" name="Picture 171"/>
          <p:cNvPicPr/>
          <p:nvPr/>
        </p:nvPicPr>
        <p:blipFill>
          <a:blip r:embed="rId6"/>
          <a:stretch/>
        </p:blipFill>
        <p:spPr>
          <a:xfrm>
            <a:off x="5796360" y="2887920"/>
            <a:ext cx="1440000" cy="108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3144623-A3D8-45BD-BE44-9DC5DB1CA12E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1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289080" y="1296000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Μοίρες 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Μυελώδης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Φλοιώδης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Ουροφόρα σωληνάρια</a:t>
            </a:r>
            <a:endParaRPr dirty="0">
              <a:latin typeface="Helvetica Neue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07640" y="476280"/>
            <a:ext cx="1084320" cy="1295640"/>
          </a:xfrm>
          <a:prstGeom prst="rect">
            <a:avLst/>
          </a:prstGeom>
          <a:ln>
            <a:noFill/>
          </a:ln>
        </p:spPr>
      </p:pic>
      <p:pic>
        <p:nvPicPr>
          <p:cNvPr id="180" name="Picture 179"/>
          <p:cNvPicPr/>
          <p:nvPr/>
        </p:nvPicPr>
        <p:blipFill>
          <a:blip r:embed="rId4"/>
          <a:stretch/>
        </p:blipFill>
        <p:spPr>
          <a:xfrm>
            <a:off x="4175640" y="3969000"/>
            <a:ext cx="4824360" cy="2728800"/>
          </a:xfrm>
          <a:prstGeom prst="rect">
            <a:avLst/>
          </a:prstGeom>
          <a:ln>
            <a:noFill/>
          </a:ln>
        </p:spPr>
      </p:pic>
      <p:pic>
        <p:nvPicPr>
          <p:cNvPr id="181" name="Picture 180"/>
          <p:cNvPicPr/>
          <p:nvPr/>
        </p:nvPicPr>
        <p:blipFill>
          <a:blip r:embed="rId5"/>
          <a:stretch/>
        </p:blipFill>
        <p:spPr>
          <a:xfrm>
            <a:off x="1151280" y="3105360"/>
            <a:ext cx="2421000" cy="333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5A52437-1F9C-4672-B48B-B51FE786CFA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18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5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89080" y="1296000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Μυελώδης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8-12 νεφρικές πυραμίδες 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Malpighi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Κορυφή = θηλή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Ηθμός</a:t>
            </a:r>
            <a:endParaRPr dirty="0">
              <a:latin typeface="Helvetica Neue"/>
            </a:endParaRPr>
          </a:p>
        </p:txBody>
      </p:sp>
      <p:pic>
        <p:nvPicPr>
          <p:cNvPr id="188" name="Picture 18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720" y="512640"/>
            <a:ext cx="1850400" cy="2160000"/>
          </a:xfrm>
          <a:prstGeom prst="rect">
            <a:avLst/>
          </a:prstGeom>
          <a:ln>
            <a:noFill/>
          </a:ln>
        </p:spPr>
      </p:pic>
      <p:pic>
        <p:nvPicPr>
          <p:cNvPr id="189" name="Picture 18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880" y="2349360"/>
            <a:ext cx="2156040" cy="2808360"/>
          </a:xfrm>
          <a:prstGeom prst="rect">
            <a:avLst/>
          </a:prstGeom>
          <a:ln>
            <a:noFill/>
          </a:ln>
        </p:spPr>
      </p:pic>
      <p:sp>
        <p:nvSpPr>
          <p:cNvPr id="190" name="Line 7"/>
          <p:cNvSpPr/>
          <p:nvPr/>
        </p:nvSpPr>
        <p:spPr>
          <a:xfrm flipH="1">
            <a:off x="5040000" y="3068640"/>
            <a:ext cx="1395360" cy="289080"/>
          </a:xfrm>
          <a:prstGeom prst="line">
            <a:avLst/>
          </a:prstGeom>
          <a:ln w="28440">
            <a:solidFill>
              <a:srgbClr val="FFFF00"/>
            </a:solidFill>
            <a:miter/>
            <a:headEnd type="triangle"/>
          </a:ln>
        </p:spPr>
      </p:sp>
      <p:sp>
        <p:nvSpPr>
          <p:cNvPr id="191" name="Line 8"/>
          <p:cNvSpPr/>
          <p:nvPr/>
        </p:nvSpPr>
        <p:spPr>
          <a:xfrm flipH="1" flipV="1">
            <a:off x="5040000" y="3357720"/>
            <a:ext cx="1468080" cy="145800"/>
          </a:xfrm>
          <a:prstGeom prst="line">
            <a:avLst/>
          </a:prstGeom>
          <a:ln w="28440">
            <a:solidFill>
              <a:srgbClr val="FFFF00"/>
            </a:solidFill>
            <a:miter/>
            <a:headEnd type="triangle"/>
            <a:tailEnd type="none"/>
          </a:ln>
        </p:spPr>
      </p:sp>
      <p:pic>
        <p:nvPicPr>
          <p:cNvPr id="192" name="Picture 191"/>
          <p:cNvPicPr/>
          <p:nvPr/>
        </p:nvPicPr>
        <p:blipFill>
          <a:blip r:embed="rId5"/>
          <a:stretch/>
        </p:blipFill>
        <p:spPr>
          <a:xfrm>
            <a:off x="7010280" y="4221000"/>
            <a:ext cx="1944720" cy="2611440"/>
          </a:xfrm>
          <a:prstGeom prst="rect">
            <a:avLst/>
          </a:prstGeom>
          <a:ln>
            <a:noFill/>
          </a:ln>
        </p:spPr>
      </p:pic>
      <p:sp>
        <p:nvSpPr>
          <p:cNvPr id="193" name="Line 9"/>
          <p:cNvSpPr/>
          <p:nvPr/>
        </p:nvSpPr>
        <p:spPr>
          <a:xfrm>
            <a:off x="5040000" y="4869000"/>
            <a:ext cx="3267360" cy="43308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94" name="Line 10"/>
          <p:cNvSpPr/>
          <p:nvPr/>
        </p:nvSpPr>
        <p:spPr>
          <a:xfrm>
            <a:off x="5112000" y="5760000"/>
            <a:ext cx="2906280" cy="117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95" name="TextShape 11"/>
          <p:cNvSpPr txBox="1"/>
          <p:nvPr/>
        </p:nvSpPr>
        <p:spPr>
          <a:xfrm>
            <a:off x="2973240" y="3212640"/>
            <a:ext cx="1991244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</a:t>
            </a: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υραμίδες </a:t>
            </a: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</a:rPr>
              <a:t>Malpighi</a:t>
            </a:r>
            <a:endParaRPr dirty="0">
              <a:latin typeface="Helvetica Neue"/>
            </a:endParaRPr>
          </a:p>
        </p:txBody>
      </p:sp>
      <p:sp>
        <p:nvSpPr>
          <p:cNvPr id="196" name="TextShape 12"/>
          <p:cNvSpPr txBox="1"/>
          <p:nvPr/>
        </p:nvSpPr>
        <p:spPr>
          <a:xfrm>
            <a:off x="4074480" y="4724640"/>
            <a:ext cx="922668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Κορυφή</a:t>
            </a:r>
            <a:endParaRPr dirty="0">
              <a:latin typeface="Helvetica Neue"/>
            </a:endParaRPr>
          </a:p>
        </p:txBody>
      </p:sp>
      <p:sp>
        <p:nvSpPr>
          <p:cNvPr id="197" name="TextShape 13"/>
          <p:cNvSpPr txBox="1"/>
          <p:nvPr/>
        </p:nvSpPr>
        <p:spPr>
          <a:xfrm>
            <a:off x="4247640" y="5616000"/>
            <a:ext cx="776578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Ηθμός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7B55013-9C0C-49FF-AA97-56D3C3255E1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19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1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3783600" y="69231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289080" y="1296000"/>
            <a:ext cx="9358920" cy="13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Φλοιώδης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Ν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εφρικοί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στύλοι </a:t>
            </a:r>
            <a:r>
              <a:rPr lang="en-US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Bertini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Μυελώδεις ακτίνες</a:t>
            </a:r>
            <a:endParaRPr dirty="0">
              <a:latin typeface="Helvetica Neue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720" y="512640"/>
            <a:ext cx="1850400" cy="2160000"/>
          </a:xfrm>
          <a:prstGeom prst="rect">
            <a:avLst/>
          </a:prstGeom>
          <a:ln>
            <a:noFill/>
          </a:ln>
        </p:spPr>
      </p:pic>
      <p:pic>
        <p:nvPicPr>
          <p:cNvPr id="205" name="Picture 204"/>
          <p:cNvPicPr/>
          <p:nvPr/>
        </p:nvPicPr>
        <p:blipFill>
          <a:blip r:embed="rId4"/>
          <a:stretch/>
        </p:blipFill>
        <p:spPr>
          <a:xfrm>
            <a:off x="6180480" y="3849120"/>
            <a:ext cx="1944720" cy="2611440"/>
          </a:xfrm>
          <a:prstGeom prst="rect">
            <a:avLst/>
          </a:prstGeom>
          <a:ln>
            <a:noFill/>
          </a:ln>
        </p:spPr>
      </p:pic>
      <p:sp>
        <p:nvSpPr>
          <p:cNvPr id="206" name="Line 7"/>
          <p:cNvSpPr/>
          <p:nvPr/>
        </p:nvSpPr>
        <p:spPr>
          <a:xfrm>
            <a:off x="4704480" y="4569840"/>
            <a:ext cx="2773080" cy="36036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07" name="Line 8"/>
          <p:cNvSpPr/>
          <p:nvPr/>
        </p:nvSpPr>
        <p:spPr>
          <a:xfrm>
            <a:off x="4704480" y="3804480"/>
            <a:ext cx="2123640" cy="54972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08" name="TextShape 9"/>
          <p:cNvSpPr txBox="1"/>
          <p:nvPr/>
        </p:nvSpPr>
        <p:spPr>
          <a:xfrm>
            <a:off x="2449800" y="3636000"/>
            <a:ext cx="2306200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</a:rPr>
              <a:t>Ν</a:t>
            </a:r>
            <a:r>
              <a:rPr lang="el-GR" sz="1600" dirty="0" err="1">
                <a:solidFill>
                  <a:srgbClr val="FFFFFF"/>
                </a:solidFill>
                <a:latin typeface="Helvetica Neue"/>
                <a:ea typeface="Helvetica Neue"/>
              </a:rPr>
              <a:t>εφρικοί</a:t>
            </a: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 στύλοι </a:t>
            </a:r>
            <a:r>
              <a:rPr lang="en-US" sz="1600" dirty="0" err="1">
                <a:solidFill>
                  <a:srgbClr val="FFFFFF"/>
                </a:solidFill>
                <a:latin typeface="Helvetica Neue"/>
                <a:ea typeface="Helvetica Neue"/>
              </a:rPr>
              <a:t>Bertini</a:t>
            </a:r>
            <a:endParaRPr dirty="0">
              <a:latin typeface="Helvetica Neue"/>
            </a:endParaRPr>
          </a:p>
        </p:txBody>
      </p:sp>
      <p:sp>
        <p:nvSpPr>
          <p:cNvPr id="209" name="TextShape 10"/>
          <p:cNvSpPr txBox="1"/>
          <p:nvPr/>
        </p:nvSpPr>
        <p:spPr>
          <a:xfrm>
            <a:off x="2844000" y="4411800"/>
            <a:ext cx="1917381" cy="3371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rgbClr val="FFFFFF"/>
                </a:solidFill>
                <a:latin typeface="Helvetica Neue"/>
                <a:ea typeface="Helvetica Neue"/>
              </a:rPr>
              <a:t>Μυελώδεις ακτίνες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671</Words>
  <Application>Microsoft Macintosh PowerPoint</Application>
  <PresentationFormat>Custom</PresentationFormat>
  <Paragraphs>233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Ιωάννης Λαζαρέττος</cp:lastModifiedBy>
  <cp:revision>4</cp:revision>
  <dcterms:modified xsi:type="dcterms:W3CDTF">2014-12-13T12:38:08Z</dcterms:modified>
</cp:coreProperties>
</file>