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9788" y="398843"/>
            <a:ext cx="4780915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9788" y="1438655"/>
            <a:ext cx="5311140" cy="287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95350"/>
              <a:ext cx="12192000" cy="5067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8664" y="1680463"/>
            <a:ext cx="8064500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718945" marR="5080" indent="-1706245">
              <a:lnSpc>
                <a:spcPct val="101400"/>
              </a:lnSpc>
              <a:spcBef>
                <a:spcPts val="60"/>
              </a:spcBef>
              <a:tabLst>
                <a:tab pos="3338829" algn="l"/>
                <a:tab pos="5445760" algn="l"/>
              </a:tabLst>
            </a:pPr>
            <a:r>
              <a:rPr spc="15" dirty="0">
                <a:solidFill>
                  <a:srgbClr val="FFFFFF"/>
                </a:solidFill>
              </a:rPr>
              <a:t>Π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Ο</a:t>
            </a:r>
            <a:r>
              <a:rPr spc="-204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Λ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Τ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Κ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Ε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Σ	</a:t>
            </a:r>
            <a:r>
              <a:rPr spc="15" dirty="0">
                <a:solidFill>
                  <a:srgbClr val="FFFFFF"/>
                </a:solidFill>
              </a:rPr>
              <a:t>Π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Ρ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Ο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Γ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Ε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Ν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Ν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Η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Τ</a:t>
            </a:r>
            <a:r>
              <a:rPr spc="-17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Κ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Η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Σ </a:t>
            </a:r>
            <a:r>
              <a:rPr spc="-880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Φ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Ρ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20" dirty="0">
                <a:solidFill>
                  <a:srgbClr val="FFFFFF"/>
                </a:solidFill>
              </a:rPr>
              <a:t>Ο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Ν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Τ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40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55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Σ	</a:t>
            </a:r>
            <a:r>
              <a:rPr spc="15" dirty="0">
                <a:solidFill>
                  <a:srgbClr val="FFFFFF"/>
                </a:solidFill>
              </a:rPr>
              <a:t>Κ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</a:p>
          <a:p>
            <a:pPr marL="136525">
              <a:lnSpc>
                <a:spcPct val="100000"/>
              </a:lnSpc>
              <a:spcBef>
                <a:spcPts val="65"/>
              </a:spcBef>
            </a:pP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Ν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Π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440" dirty="0">
                <a:solidFill>
                  <a:srgbClr val="FFFFFF"/>
                </a:solidFill>
              </a:rPr>
              <a:t>Ρ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Γ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2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10" dirty="0">
                <a:solidFill>
                  <a:srgbClr val="FFFFFF"/>
                </a:solidFill>
              </a:rPr>
              <a:t>Γ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Κ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Η</a:t>
            </a:r>
            <a:r>
              <a:rPr spc="-18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Σ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Υ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Γ</a:t>
            </a:r>
            <a:r>
              <a:rPr spc="-13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Ε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Ι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Α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10" dirty="0">
                <a:solidFill>
                  <a:srgbClr val="FFFFFF"/>
                </a:solidFill>
              </a:rPr>
              <a:t>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3420" y="3818572"/>
            <a:ext cx="31248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80210" algn="l"/>
              </a:tabLst>
            </a:pP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5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55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155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155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	Α</a:t>
            </a:r>
            <a:r>
              <a:rPr sz="15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55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5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8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z="1550" spc="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155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5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860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8162" y="1917636"/>
            <a:ext cx="3095625" cy="12636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9850" marR="8255" indent="2649855" algn="r">
              <a:lnSpc>
                <a:spcPts val="2400"/>
              </a:lnSpc>
              <a:spcBef>
                <a:spcPts val="355"/>
              </a:spcBef>
            </a:pP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 </a:t>
            </a:r>
            <a:r>
              <a:rPr sz="2150" b="1" spc="-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15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5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5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2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5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5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5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2150">
              <a:latin typeface="Calibri"/>
              <a:cs typeface="Calibri"/>
            </a:endParaRPr>
          </a:p>
          <a:p>
            <a:pPr marR="9525" algn="r">
              <a:lnSpc>
                <a:spcPts val="2195"/>
              </a:lnSpc>
            </a:pP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5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5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2150">
              <a:latin typeface="Calibri"/>
              <a:cs typeface="Calibri"/>
            </a:endParaRPr>
          </a:p>
          <a:p>
            <a:pPr marR="5080" algn="r">
              <a:lnSpc>
                <a:spcPts val="2490"/>
              </a:lnSpc>
              <a:tabLst>
                <a:tab pos="2392045" algn="l"/>
              </a:tabLst>
            </a:pP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5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5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5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5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	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5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5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030" y="3128962"/>
            <a:ext cx="288099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04060" algn="l"/>
              </a:tabLst>
            </a:pP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1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15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5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Η	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5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7061" y="3424173"/>
            <a:ext cx="2252345" cy="663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495"/>
              </a:lnSpc>
              <a:spcBef>
                <a:spcPts val="130"/>
              </a:spcBef>
            </a:pP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5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5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15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2150">
              <a:latin typeface="Calibri"/>
              <a:cs typeface="Calibri"/>
            </a:endParaRPr>
          </a:p>
          <a:p>
            <a:pPr marL="79375">
              <a:lnSpc>
                <a:spcPts val="2495"/>
              </a:lnSpc>
              <a:tabLst>
                <a:tab pos="1032510" algn="l"/>
              </a:tabLst>
            </a:pP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15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5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Calibri"/>
                <a:cs typeface="Calibri"/>
              </a:rPr>
              <a:t>Υ	Ε</a:t>
            </a:r>
            <a:r>
              <a:rPr sz="215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15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5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5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1" spc="-6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626" y="481076"/>
            <a:ext cx="7239000" cy="1114425"/>
          </a:xfrm>
          <a:custGeom>
            <a:avLst/>
            <a:gdLst/>
            <a:ahLst/>
            <a:cxnLst/>
            <a:rect l="l" t="t" r="r" b="b"/>
            <a:pathLst>
              <a:path w="7239000" h="1114425">
                <a:moveTo>
                  <a:pt x="7053199" y="0"/>
                </a:moveTo>
                <a:lnTo>
                  <a:pt x="185674" y="0"/>
                </a:lnTo>
                <a:lnTo>
                  <a:pt x="136289" y="6627"/>
                </a:lnTo>
                <a:lnTo>
                  <a:pt x="91929" y="25334"/>
                </a:lnTo>
                <a:lnTo>
                  <a:pt x="54356" y="54355"/>
                </a:lnTo>
                <a:lnTo>
                  <a:pt x="25334" y="91929"/>
                </a:lnTo>
                <a:lnTo>
                  <a:pt x="6627" y="136289"/>
                </a:lnTo>
                <a:lnTo>
                  <a:pt x="0" y="185674"/>
                </a:lnTo>
                <a:lnTo>
                  <a:pt x="0" y="928624"/>
                </a:lnTo>
                <a:lnTo>
                  <a:pt x="6627" y="978017"/>
                </a:lnTo>
                <a:lnTo>
                  <a:pt x="25334" y="1022401"/>
                </a:lnTo>
                <a:lnTo>
                  <a:pt x="54355" y="1060005"/>
                </a:lnTo>
                <a:lnTo>
                  <a:pt x="91929" y="1089057"/>
                </a:lnTo>
                <a:lnTo>
                  <a:pt x="136289" y="1107788"/>
                </a:lnTo>
                <a:lnTo>
                  <a:pt x="185674" y="1114425"/>
                </a:lnTo>
                <a:lnTo>
                  <a:pt x="7053199" y="1114425"/>
                </a:lnTo>
                <a:lnTo>
                  <a:pt x="7102592" y="1107788"/>
                </a:lnTo>
                <a:lnTo>
                  <a:pt x="7146976" y="1089057"/>
                </a:lnTo>
                <a:lnTo>
                  <a:pt x="7184580" y="1060005"/>
                </a:lnTo>
                <a:lnTo>
                  <a:pt x="7213632" y="1022401"/>
                </a:lnTo>
                <a:lnTo>
                  <a:pt x="7232363" y="978017"/>
                </a:lnTo>
                <a:lnTo>
                  <a:pt x="7239000" y="928624"/>
                </a:lnTo>
                <a:lnTo>
                  <a:pt x="7239000" y="185674"/>
                </a:lnTo>
                <a:lnTo>
                  <a:pt x="7232363" y="136289"/>
                </a:lnTo>
                <a:lnTo>
                  <a:pt x="7213632" y="91929"/>
                </a:lnTo>
                <a:lnTo>
                  <a:pt x="7184580" y="54356"/>
                </a:lnTo>
                <a:lnTo>
                  <a:pt x="7146976" y="25334"/>
                </a:lnTo>
                <a:lnTo>
                  <a:pt x="7102592" y="6627"/>
                </a:lnTo>
                <a:lnTo>
                  <a:pt x="7053199" y="0"/>
                </a:lnTo>
                <a:close/>
              </a:path>
            </a:pathLst>
          </a:custGeom>
          <a:solidFill>
            <a:srgbClr val="C97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46929" y="765810"/>
            <a:ext cx="28009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-5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750" b="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b="0" spc="10" dirty="0">
                <a:solidFill>
                  <a:srgbClr val="FFFFFF"/>
                </a:solidFill>
                <a:latin typeface="Calibri"/>
                <a:cs typeface="Calibri"/>
              </a:rPr>
              <a:t>ετανάστριες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0626" y="1671701"/>
            <a:ext cx="7239000" cy="1123950"/>
          </a:xfrm>
          <a:custGeom>
            <a:avLst/>
            <a:gdLst/>
            <a:ahLst/>
            <a:cxnLst/>
            <a:rect l="l" t="t" r="r" b="b"/>
            <a:pathLst>
              <a:path w="7239000" h="1123950">
                <a:moveTo>
                  <a:pt x="7051675" y="0"/>
                </a:moveTo>
                <a:lnTo>
                  <a:pt x="187198" y="0"/>
                </a:lnTo>
                <a:lnTo>
                  <a:pt x="137436" y="6688"/>
                </a:lnTo>
                <a:lnTo>
                  <a:pt x="92719" y="25564"/>
                </a:lnTo>
                <a:lnTo>
                  <a:pt x="54832" y="54848"/>
                </a:lnTo>
                <a:lnTo>
                  <a:pt x="25559" y="92757"/>
                </a:lnTo>
                <a:lnTo>
                  <a:pt x="6687" y="137509"/>
                </a:lnTo>
                <a:lnTo>
                  <a:pt x="0" y="187325"/>
                </a:lnTo>
                <a:lnTo>
                  <a:pt x="0" y="936625"/>
                </a:lnTo>
                <a:lnTo>
                  <a:pt x="6687" y="986396"/>
                </a:lnTo>
                <a:lnTo>
                  <a:pt x="25559" y="1031136"/>
                </a:lnTo>
                <a:lnTo>
                  <a:pt x="54832" y="1069054"/>
                </a:lnTo>
                <a:lnTo>
                  <a:pt x="92719" y="1098357"/>
                </a:lnTo>
                <a:lnTo>
                  <a:pt x="137436" y="1117253"/>
                </a:lnTo>
                <a:lnTo>
                  <a:pt x="187198" y="1123950"/>
                </a:lnTo>
                <a:lnTo>
                  <a:pt x="7051675" y="1123950"/>
                </a:lnTo>
                <a:lnTo>
                  <a:pt x="7101446" y="1117253"/>
                </a:lnTo>
                <a:lnTo>
                  <a:pt x="7146186" y="1098357"/>
                </a:lnTo>
                <a:lnTo>
                  <a:pt x="7184104" y="1069054"/>
                </a:lnTo>
                <a:lnTo>
                  <a:pt x="7213407" y="1031136"/>
                </a:lnTo>
                <a:lnTo>
                  <a:pt x="7232303" y="986396"/>
                </a:lnTo>
                <a:lnTo>
                  <a:pt x="7239000" y="936625"/>
                </a:lnTo>
                <a:lnTo>
                  <a:pt x="7239000" y="187325"/>
                </a:lnTo>
                <a:lnTo>
                  <a:pt x="7232303" y="137509"/>
                </a:lnTo>
                <a:lnTo>
                  <a:pt x="7213407" y="92757"/>
                </a:lnTo>
                <a:lnTo>
                  <a:pt x="7184104" y="54848"/>
                </a:lnTo>
                <a:lnTo>
                  <a:pt x="7146186" y="25564"/>
                </a:lnTo>
                <a:lnTo>
                  <a:pt x="7101446" y="6688"/>
                </a:lnTo>
                <a:lnTo>
                  <a:pt x="7051675" y="0"/>
                </a:lnTo>
                <a:close/>
              </a:path>
            </a:pathLst>
          </a:custGeom>
          <a:solidFill>
            <a:srgbClr val="A2CD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6929" y="1768855"/>
            <a:ext cx="5874385" cy="8496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360"/>
              </a:spcBef>
            </a:pP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7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άνεργες</a:t>
            </a:r>
            <a:r>
              <a:rPr sz="27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7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χα</a:t>
            </a:r>
            <a:r>
              <a:rPr sz="275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ηλό</a:t>
            </a:r>
            <a:r>
              <a:rPr sz="275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ορφωτικό </a:t>
            </a:r>
            <a:r>
              <a:rPr sz="2750" spc="-6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5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275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εδο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626" y="2871851"/>
            <a:ext cx="7239000" cy="1123950"/>
          </a:xfrm>
          <a:custGeom>
            <a:avLst/>
            <a:gdLst/>
            <a:ahLst/>
            <a:cxnLst/>
            <a:rect l="l" t="t" r="r" b="b"/>
            <a:pathLst>
              <a:path w="7239000" h="1123950">
                <a:moveTo>
                  <a:pt x="7051675" y="0"/>
                </a:moveTo>
                <a:lnTo>
                  <a:pt x="187198" y="0"/>
                </a:lnTo>
                <a:lnTo>
                  <a:pt x="137436" y="6688"/>
                </a:lnTo>
                <a:lnTo>
                  <a:pt x="92719" y="25564"/>
                </a:lnTo>
                <a:lnTo>
                  <a:pt x="54832" y="54848"/>
                </a:lnTo>
                <a:lnTo>
                  <a:pt x="25559" y="92757"/>
                </a:lnTo>
                <a:lnTo>
                  <a:pt x="6687" y="137509"/>
                </a:lnTo>
                <a:lnTo>
                  <a:pt x="0" y="187325"/>
                </a:lnTo>
                <a:lnTo>
                  <a:pt x="0" y="936625"/>
                </a:lnTo>
                <a:lnTo>
                  <a:pt x="6687" y="986396"/>
                </a:lnTo>
                <a:lnTo>
                  <a:pt x="25559" y="1031136"/>
                </a:lnTo>
                <a:lnTo>
                  <a:pt x="54832" y="1069054"/>
                </a:lnTo>
                <a:lnTo>
                  <a:pt x="92719" y="1098357"/>
                </a:lnTo>
                <a:lnTo>
                  <a:pt x="137436" y="1117253"/>
                </a:lnTo>
                <a:lnTo>
                  <a:pt x="187198" y="1123950"/>
                </a:lnTo>
                <a:lnTo>
                  <a:pt x="7051675" y="1123950"/>
                </a:lnTo>
                <a:lnTo>
                  <a:pt x="7101446" y="1117253"/>
                </a:lnTo>
                <a:lnTo>
                  <a:pt x="7146186" y="1098357"/>
                </a:lnTo>
                <a:lnTo>
                  <a:pt x="7184104" y="1069054"/>
                </a:lnTo>
                <a:lnTo>
                  <a:pt x="7213407" y="1031136"/>
                </a:lnTo>
                <a:lnTo>
                  <a:pt x="7232303" y="986396"/>
                </a:lnTo>
                <a:lnTo>
                  <a:pt x="7239000" y="936625"/>
                </a:lnTo>
                <a:lnTo>
                  <a:pt x="7239000" y="187325"/>
                </a:lnTo>
                <a:lnTo>
                  <a:pt x="7232303" y="137509"/>
                </a:lnTo>
                <a:lnTo>
                  <a:pt x="7213407" y="92757"/>
                </a:lnTo>
                <a:lnTo>
                  <a:pt x="7184104" y="54848"/>
                </a:lnTo>
                <a:lnTo>
                  <a:pt x="7146186" y="25564"/>
                </a:lnTo>
                <a:lnTo>
                  <a:pt x="7101446" y="6688"/>
                </a:lnTo>
                <a:lnTo>
                  <a:pt x="7051675" y="0"/>
                </a:lnTo>
                <a:close/>
              </a:path>
            </a:pathLst>
          </a:custGeom>
          <a:solidFill>
            <a:srgbClr val="7AC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6929" y="3166681"/>
            <a:ext cx="32188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Ανύ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αντρες</a:t>
            </a:r>
            <a:r>
              <a:rPr sz="27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27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έφηβες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0626" y="4072001"/>
            <a:ext cx="7239000" cy="1123950"/>
          </a:xfrm>
          <a:custGeom>
            <a:avLst/>
            <a:gdLst/>
            <a:ahLst/>
            <a:cxnLst/>
            <a:rect l="l" t="t" r="r" b="b"/>
            <a:pathLst>
              <a:path w="7239000" h="1123950">
                <a:moveTo>
                  <a:pt x="7051675" y="0"/>
                </a:moveTo>
                <a:lnTo>
                  <a:pt x="187198" y="0"/>
                </a:lnTo>
                <a:lnTo>
                  <a:pt x="137436" y="6688"/>
                </a:lnTo>
                <a:lnTo>
                  <a:pt x="92719" y="25564"/>
                </a:lnTo>
                <a:lnTo>
                  <a:pt x="54832" y="54848"/>
                </a:lnTo>
                <a:lnTo>
                  <a:pt x="25559" y="92757"/>
                </a:lnTo>
                <a:lnTo>
                  <a:pt x="6687" y="137509"/>
                </a:lnTo>
                <a:lnTo>
                  <a:pt x="0" y="187325"/>
                </a:lnTo>
                <a:lnTo>
                  <a:pt x="0" y="936625"/>
                </a:lnTo>
                <a:lnTo>
                  <a:pt x="6687" y="986396"/>
                </a:lnTo>
                <a:lnTo>
                  <a:pt x="25559" y="1031136"/>
                </a:lnTo>
                <a:lnTo>
                  <a:pt x="54832" y="1069054"/>
                </a:lnTo>
                <a:lnTo>
                  <a:pt x="92719" y="1098357"/>
                </a:lnTo>
                <a:lnTo>
                  <a:pt x="137436" y="1117253"/>
                </a:lnTo>
                <a:lnTo>
                  <a:pt x="187198" y="1123950"/>
                </a:lnTo>
                <a:lnTo>
                  <a:pt x="7051675" y="1123950"/>
                </a:lnTo>
                <a:lnTo>
                  <a:pt x="7101446" y="1117253"/>
                </a:lnTo>
                <a:lnTo>
                  <a:pt x="7146186" y="1098357"/>
                </a:lnTo>
                <a:lnTo>
                  <a:pt x="7184104" y="1069054"/>
                </a:lnTo>
                <a:lnTo>
                  <a:pt x="7213407" y="1031136"/>
                </a:lnTo>
                <a:lnTo>
                  <a:pt x="7232303" y="986396"/>
                </a:lnTo>
                <a:lnTo>
                  <a:pt x="7239000" y="936625"/>
                </a:lnTo>
                <a:lnTo>
                  <a:pt x="7239000" y="187325"/>
                </a:lnTo>
                <a:lnTo>
                  <a:pt x="7232303" y="137509"/>
                </a:lnTo>
                <a:lnTo>
                  <a:pt x="7213407" y="92757"/>
                </a:lnTo>
                <a:lnTo>
                  <a:pt x="7184104" y="54848"/>
                </a:lnTo>
                <a:lnTo>
                  <a:pt x="7146186" y="25564"/>
                </a:lnTo>
                <a:lnTo>
                  <a:pt x="7101446" y="6688"/>
                </a:lnTo>
                <a:lnTo>
                  <a:pt x="7051675" y="0"/>
                </a:lnTo>
                <a:close/>
              </a:path>
            </a:pathLst>
          </a:custGeom>
          <a:solidFill>
            <a:srgbClr val="978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0626" y="5272151"/>
            <a:ext cx="7239000" cy="1114425"/>
          </a:xfrm>
          <a:custGeom>
            <a:avLst/>
            <a:gdLst/>
            <a:ahLst/>
            <a:cxnLst/>
            <a:rect l="l" t="t" r="r" b="b"/>
            <a:pathLst>
              <a:path w="7239000" h="1114425">
                <a:moveTo>
                  <a:pt x="7053199" y="0"/>
                </a:moveTo>
                <a:lnTo>
                  <a:pt x="185674" y="0"/>
                </a:lnTo>
                <a:lnTo>
                  <a:pt x="136289" y="6627"/>
                </a:lnTo>
                <a:lnTo>
                  <a:pt x="91929" y="25334"/>
                </a:lnTo>
                <a:lnTo>
                  <a:pt x="54356" y="54356"/>
                </a:lnTo>
                <a:lnTo>
                  <a:pt x="25334" y="91929"/>
                </a:lnTo>
                <a:lnTo>
                  <a:pt x="6627" y="136289"/>
                </a:lnTo>
                <a:lnTo>
                  <a:pt x="0" y="185674"/>
                </a:lnTo>
                <a:lnTo>
                  <a:pt x="0" y="928624"/>
                </a:lnTo>
                <a:lnTo>
                  <a:pt x="6627" y="977999"/>
                </a:lnTo>
                <a:lnTo>
                  <a:pt x="25334" y="1022368"/>
                </a:lnTo>
                <a:lnTo>
                  <a:pt x="54355" y="1059959"/>
                </a:lnTo>
                <a:lnTo>
                  <a:pt x="91929" y="1089002"/>
                </a:lnTo>
                <a:lnTo>
                  <a:pt x="136289" y="1107726"/>
                </a:lnTo>
                <a:lnTo>
                  <a:pt x="185674" y="1114361"/>
                </a:lnTo>
                <a:lnTo>
                  <a:pt x="7053199" y="1114361"/>
                </a:lnTo>
                <a:lnTo>
                  <a:pt x="7102592" y="1107726"/>
                </a:lnTo>
                <a:lnTo>
                  <a:pt x="7146976" y="1089002"/>
                </a:lnTo>
                <a:lnTo>
                  <a:pt x="7184580" y="1059959"/>
                </a:lnTo>
                <a:lnTo>
                  <a:pt x="7213632" y="1022368"/>
                </a:lnTo>
                <a:lnTo>
                  <a:pt x="7232363" y="977999"/>
                </a:lnTo>
                <a:lnTo>
                  <a:pt x="7239000" y="928624"/>
                </a:lnTo>
                <a:lnTo>
                  <a:pt x="7239000" y="185674"/>
                </a:lnTo>
                <a:lnTo>
                  <a:pt x="7232363" y="136289"/>
                </a:lnTo>
                <a:lnTo>
                  <a:pt x="7213632" y="91929"/>
                </a:lnTo>
                <a:lnTo>
                  <a:pt x="7184580" y="54356"/>
                </a:lnTo>
                <a:lnTo>
                  <a:pt x="7146976" y="25334"/>
                </a:lnTo>
                <a:lnTo>
                  <a:pt x="7102592" y="6627"/>
                </a:lnTo>
                <a:lnTo>
                  <a:pt x="7053199" y="0"/>
                </a:lnTo>
                <a:close/>
              </a:path>
            </a:pathLst>
          </a:custGeom>
          <a:solidFill>
            <a:srgbClr val="D38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46929" y="4169727"/>
            <a:ext cx="6623050" cy="184658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448945">
              <a:lnSpc>
                <a:spcPts val="3150"/>
              </a:lnSpc>
              <a:spcBef>
                <a:spcPts val="355"/>
              </a:spcBef>
            </a:pP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7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εγκυ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οσύνη</a:t>
            </a:r>
            <a:r>
              <a:rPr sz="2750" spc="-5" dirty="0">
                <a:solidFill>
                  <a:srgbClr val="FFFFFF"/>
                </a:solidFill>
                <a:latin typeface="Calibri"/>
                <a:cs typeface="Calibri"/>
              </a:rPr>
              <a:t> είναι</a:t>
            </a:r>
            <a:r>
              <a:rPr sz="27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ανε</a:t>
            </a:r>
            <a:r>
              <a:rPr sz="2750" spc="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ιθύ</a:t>
            </a:r>
            <a:r>
              <a:rPr sz="2750" spc="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ητη</a:t>
            </a:r>
            <a:r>
              <a:rPr sz="27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27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τον </a:t>
            </a:r>
            <a:r>
              <a:rPr sz="2750" spc="-6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σύντροφο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Έχουν</a:t>
            </a:r>
            <a:r>
              <a:rPr sz="27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ιστορικό</a:t>
            </a:r>
            <a:r>
              <a:rPr sz="27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διακο</a:t>
            </a:r>
            <a:r>
              <a:rPr sz="2750" spc="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ής</a:t>
            </a:r>
            <a:r>
              <a:rPr sz="27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κύησης</a:t>
            </a:r>
            <a:r>
              <a:rPr sz="27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750" spc="-40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-40" dirty="0">
                <a:solidFill>
                  <a:srgbClr val="FFFFFF"/>
                </a:solidFill>
                <a:latin typeface="Calibri"/>
                <a:cs typeface="Calibri"/>
              </a:rPr>
              <a:t>βλωσης</a:t>
            </a:r>
            <a:r>
              <a:rPr sz="2750" spc="-4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262" y="1162367"/>
            <a:ext cx="306514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69925" algn="l"/>
              </a:tabLst>
            </a:pP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6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	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6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6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030" y="1514855"/>
            <a:ext cx="289560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08075" algn="l"/>
                <a:tab pos="2719070" algn="l"/>
              </a:tabLst>
            </a:pP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562" y="1877631"/>
            <a:ext cx="2951480" cy="77914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867410">
              <a:lnSpc>
                <a:spcPts val="2780"/>
              </a:lnSpc>
              <a:spcBef>
                <a:spcPts val="500"/>
              </a:spcBef>
              <a:tabLst>
                <a:tab pos="1042035" algn="l"/>
              </a:tabLst>
            </a:pP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6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 </a:t>
            </a:r>
            <a:r>
              <a:rPr sz="2600" b="1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6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	Π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Ο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7295" y="2593022"/>
            <a:ext cx="1656080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42060" algn="l"/>
              </a:tabLst>
            </a:pP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Σ	Σ</a:t>
            </a:r>
            <a:r>
              <a:rPr sz="2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1336" y="2946082"/>
            <a:ext cx="2348230" cy="7886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218440">
              <a:lnSpc>
                <a:spcPts val="2850"/>
              </a:lnSpc>
              <a:spcBef>
                <a:spcPts val="445"/>
              </a:spcBef>
              <a:tabLst>
                <a:tab pos="1041400" algn="l"/>
              </a:tabLst>
            </a:pP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Σ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 Π</a:t>
            </a:r>
            <a:r>
              <a:rPr sz="2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Υ	</a:t>
            </a: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7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94276" y="474726"/>
            <a:ext cx="7251700" cy="1127125"/>
            <a:chOff x="4494276" y="474726"/>
            <a:chExt cx="7251700" cy="1127125"/>
          </a:xfrm>
        </p:grpSpPr>
        <p:sp>
          <p:nvSpPr>
            <p:cNvPr id="9" name="object 9"/>
            <p:cNvSpPr/>
            <p:nvPr/>
          </p:nvSpPr>
          <p:spPr>
            <a:xfrm>
              <a:off x="4500626" y="481076"/>
              <a:ext cx="7239000" cy="1114425"/>
            </a:xfrm>
            <a:custGeom>
              <a:avLst/>
              <a:gdLst/>
              <a:ahLst/>
              <a:cxnLst/>
              <a:rect l="l" t="t" r="r" b="b"/>
              <a:pathLst>
                <a:path w="7239000" h="1114425">
                  <a:moveTo>
                    <a:pt x="7053199" y="0"/>
                  </a:moveTo>
                  <a:lnTo>
                    <a:pt x="185674" y="0"/>
                  </a:lnTo>
                  <a:lnTo>
                    <a:pt x="136289" y="6627"/>
                  </a:lnTo>
                  <a:lnTo>
                    <a:pt x="91929" y="25334"/>
                  </a:lnTo>
                  <a:lnTo>
                    <a:pt x="54356" y="54355"/>
                  </a:lnTo>
                  <a:lnTo>
                    <a:pt x="25334" y="91929"/>
                  </a:lnTo>
                  <a:lnTo>
                    <a:pt x="6627" y="136289"/>
                  </a:lnTo>
                  <a:lnTo>
                    <a:pt x="0" y="185674"/>
                  </a:lnTo>
                  <a:lnTo>
                    <a:pt x="0" y="928624"/>
                  </a:lnTo>
                  <a:lnTo>
                    <a:pt x="6627" y="978017"/>
                  </a:lnTo>
                  <a:lnTo>
                    <a:pt x="25334" y="1022401"/>
                  </a:lnTo>
                  <a:lnTo>
                    <a:pt x="54355" y="1060005"/>
                  </a:lnTo>
                  <a:lnTo>
                    <a:pt x="91929" y="1089057"/>
                  </a:lnTo>
                  <a:lnTo>
                    <a:pt x="136289" y="1107788"/>
                  </a:lnTo>
                  <a:lnTo>
                    <a:pt x="185674" y="1114425"/>
                  </a:lnTo>
                  <a:lnTo>
                    <a:pt x="7053199" y="1114425"/>
                  </a:lnTo>
                  <a:lnTo>
                    <a:pt x="7102592" y="1107788"/>
                  </a:lnTo>
                  <a:lnTo>
                    <a:pt x="7146976" y="1089057"/>
                  </a:lnTo>
                  <a:lnTo>
                    <a:pt x="7184580" y="1060005"/>
                  </a:lnTo>
                  <a:lnTo>
                    <a:pt x="7213632" y="1022401"/>
                  </a:lnTo>
                  <a:lnTo>
                    <a:pt x="7232363" y="978017"/>
                  </a:lnTo>
                  <a:lnTo>
                    <a:pt x="7239000" y="928624"/>
                  </a:lnTo>
                  <a:lnTo>
                    <a:pt x="7239000" y="185674"/>
                  </a:lnTo>
                  <a:lnTo>
                    <a:pt x="7232363" y="136289"/>
                  </a:lnTo>
                  <a:lnTo>
                    <a:pt x="7213632" y="91929"/>
                  </a:lnTo>
                  <a:lnTo>
                    <a:pt x="7184580" y="54356"/>
                  </a:lnTo>
                  <a:lnTo>
                    <a:pt x="7146976" y="25334"/>
                  </a:lnTo>
                  <a:lnTo>
                    <a:pt x="7102592" y="6627"/>
                  </a:lnTo>
                  <a:lnTo>
                    <a:pt x="7053199" y="0"/>
                  </a:lnTo>
                  <a:close/>
                </a:path>
              </a:pathLst>
            </a:custGeom>
            <a:solidFill>
              <a:srgbClr val="C97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626" y="481076"/>
              <a:ext cx="7239000" cy="1114425"/>
            </a:xfrm>
            <a:custGeom>
              <a:avLst/>
              <a:gdLst/>
              <a:ahLst/>
              <a:cxnLst/>
              <a:rect l="l" t="t" r="r" b="b"/>
              <a:pathLst>
                <a:path w="7239000" h="1114425">
                  <a:moveTo>
                    <a:pt x="0" y="185674"/>
                  </a:moveTo>
                  <a:lnTo>
                    <a:pt x="6627" y="136289"/>
                  </a:lnTo>
                  <a:lnTo>
                    <a:pt x="25334" y="91929"/>
                  </a:lnTo>
                  <a:lnTo>
                    <a:pt x="54356" y="54355"/>
                  </a:lnTo>
                  <a:lnTo>
                    <a:pt x="91929" y="25334"/>
                  </a:lnTo>
                  <a:lnTo>
                    <a:pt x="136289" y="6627"/>
                  </a:lnTo>
                  <a:lnTo>
                    <a:pt x="185674" y="0"/>
                  </a:lnTo>
                  <a:lnTo>
                    <a:pt x="7053199" y="0"/>
                  </a:lnTo>
                  <a:lnTo>
                    <a:pt x="7102592" y="6627"/>
                  </a:lnTo>
                  <a:lnTo>
                    <a:pt x="7146976" y="25334"/>
                  </a:lnTo>
                  <a:lnTo>
                    <a:pt x="7184580" y="54356"/>
                  </a:lnTo>
                  <a:lnTo>
                    <a:pt x="7213632" y="91929"/>
                  </a:lnTo>
                  <a:lnTo>
                    <a:pt x="7232363" y="136289"/>
                  </a:lnTo>
                  <a:lnTo>
                    <a:pt x="7239000" y="185674"/>
                  </a:lnTo>
                  <a:lnTo>
                    <a:pt x="7239000" y="928624"/>
                  </a:lnTo>
                  <a:lnTo>
                    <a:pt x="7232363" y="978017"/>
                  </a:lnTo>
                  <a:lnTo>
                    <a:pt x="7213632" y="1022401"/>
                  </a:lnTo>
                  <a:lnTo>
                    <a:pt x="7184580" y="1060005"/>
                  </a:lnTo>
                  <a:lnTo>
                    <a:pt x="7146976" y="1089057"/>
                  </a:lnTo>
                  <a:lnTo>
                    <a:pt x="7102592" y="1107788"/>
                  </a:lnTo>
                  <a:lnTo>
                    <a:pt x="7053199" y="1114425"/>
                  </a:lnTo>
                  <a:lnTo>
                    <a:pt x="185674" y="1114425"/>
                  </a:lnTo>
                  <a:lnTo>
                    <a:pt x="136289" y="1107788"/>
                  </a:lnTo>
                  <a:lnTo>
                    <a:pt x="91929" y="1089057"/>
                  </a:lnTo>
                  <a:lnTo>
                    <a:pt x="54355" y="1060005"/>
                  </a:lnTo>
                  <a:lnTo>
                    <a:pt x="25334" y="1022401"/>
                  </a:lnTo>
                  <a:lnTo>
                    <a:pt x="6627" y="978017"/>
                  </a:lnTo>
                  <a:lnTo>
                    <a:pt x="0" y="928624"/>
                  </a:lnTo>
                  <a:lnTo>
                    <a:pt x="0" y="1856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46929" y="765810"/>
            <a:ext cx="44932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750" b="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0" spc="20" dirty="0">
                <a:solidFill>
                  <a:srgbClr val="FFFFFF"/>
                </a:solidFill>
                <a:latin typeface="Calibri"/>
                <a:cs typeface="Calibri"/>
              </a:rPr>
              <a:t>σύντροφος</a:t>
            </a:r>
            <a:r>
              <a:rPr sz="2750" b="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750" b="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b="0" spc="15" dirty="0">
                <a:solidFill>
                  <a:srgbClr val="FFFFFF"/>
                </a:solidFill>
                <a:latin typeface="Calibri"/>
                <a:cs typeface="Calibri"/>
              </a:rPr>
              <a:t>αλλοδα</a:t>
            </a:r>
            <a:r>
              <a:rPr sz="2750" b="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b="0" spc="15" dirty="0">
                <a:solidFill>
                  <a:srgbClr val="FFFFFF"/>
                </a:solidFill>
                <a:latin typeface="Calibri"/>
                <a:cs typeface="Calibri"/>
              </a:rPr>
              <a:t>ός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94276" y="1665351"/>
            <a:ext cx="7251700" cy="1136650"/>
            <a:chOff x="4494276" y="1665351"/>
            <a:chExt cx="7251700" cy="1136650"/>
          </a:xfrm>
        </p:grpSpPr>
        <p:sp>
          <p:nvSpPr>
            <p:cNvPr id="13" name="object 13"/>
            <p:cNvSpPr/>
            <p:nvPr/>
          </p:nvSpPr>
          <p:spPr>
            <a:xfrm>
              <a:off x="4500626" y="167170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7051675" y="0"/>
                  </a:moveTo>
                  <a:lnTo>
                    <a:pt x="187198" y="0"/>
                  </a:lnTo>
                  <a:lnTo>
                    <a:pt x="137436" y="6688"/>
                  </a:lnTo>
                  <a:lnTo>
                    <a:pt x="92719" y="25564"/>
                  </a:lnTo>
                  <a:lnTo>
                    <a:pt x="54832" y="54848"/>
                  </a:lnTo>
                  <a:lnTo>
                    <a:pt x="25559" y="92757"/>
                  </a:lnTo>
                  <a:lnTo>
                    <a:pt x="6687" y="137509"/>
                  </a:lnTo>
                  <a:lnTo>
                    <a:pt x="0" y="187325"/>
                  </a:lnTo>
                  <a:lnTo>
                    <a:pt x="0" y="936625"/>
                  </a:lnTo>
                  <a:lnTo>
                    <a:pt x="6687" y="986396"/>
                  </a:lnTo>
                  <a:lnTo>
                    <a:pt x="25559" y="1031136"/>
                  </a:lnTo>
                  <a:lnTo>
                    <a:pt x="54832" y="1069054"/>
                  </a:lnTo>
                  <a:lnTo>
                    <a:pt x="92719" y="1098357"/>
                  </a:lnTo>
                  <a:lnTo>
                    <a:pt x="137436" y="1117253"/>
                  </a:lnTo>
                  <a:lnTo>
                    <a:pt x="187198" y="1123950"/>
                  </a:lnTo>
                  <a:lnTo>
                    <a:pt x="7051675" y="1123950"/>
                  </a:lnTo>
                  <a:lnTo>
                    <a:pt x="7101446" y="1117253"/>
                  </a:lnTo>
                  <a:lnTo>
                    <a:pt x="7146186" y="1098357"/>
                  </a:lnTo>
                  <a:lnTo>
                    <a:pt x="7184104" y="1069054"/>
                  </a:lnTo>
                  <a:lnTo>
                    <a:pt x="7213407" y="1031136"/>
                  </a:lnTo>
                  <a:lnTo>
                    <a:pt x="7232303" y="986396"/>
                  </a:lnTo>
                  <a:lnTo>
                    <a:pt x="7239000" y="936625"/>
                  </a:lnTo>
                  <a:lnTo>
                    <a:pt x="7239000" y="187325"/>
                  </a:lnTo>
                  <a:lnTo>
                    <a:pt x="7232303" y="137509"/>
                  </a:lnTo>
                  <a:lnTo>
                    <a:pt x="7213407" y="92757"/>
                  </a:lnTo>
                  <a:lnTo>
                    <a:pt x="7184104" y="54848"/>
                  </a:lnTo>
                  <a:lnTo>
                    <a:pt x="7146186" y="25564"/>
                  </a:lnTo>
                  <a:lnTo>
                    <a:pt x="7101446" y="6688"/>
                  </a:lnTo>
                  <a:lnTo>
                    <a:pt x="7051675" y="0"/>
                  </a:lnTo>
                  <a:close/>
                </a:path>
              </a:pathLst>
            </a:custGeom>
            <a:solidFill>
              <a:srgbClr val="A2C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626" y="167170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0" y="187325"/>
                  </a:moveTo>
                  <a:lnTo>
                    <a:pt x="6687" y="137509"/>
                  </a:lnTo>
                  <a:lnTo>
                    <a:pt x="25559" y="92757"/>
                  </a:lnTo>
                  <a:lnTo>
                    <a:pt x="54832" y="54848"/>
                  </a:lnTo>
                  <a:lnTo>
                    <a:pt x="92719" y="25564"/>
                  </a:lnTo>
                  <a:lnTo>
                    <a:pt x="137436" y="6688"/>
                  </a:lnTo>
                  <a:lnTo>
                    <a:pt x="187198" y="0"/>
                  </a:lnTo>
                  <a:lnTo>
                    <a:pt x="7051675" y="0"/>
                  </a:lnTo>
                  <a:lnTo>
                    <a:pt x="7101446" y="6688"/>
                  </a:lnTo>
                  <a:lnTo>
                    <a:pt x="7146186" y="25564"/>
                  </a:lnTo>
                  <a:lnTo>
                    <a:pt x="7184104" y="54848"/>
                  </a:lnTo>
                  <a:lnTo>
                    <a:pt x="7213407" y="92757"/>
                  </a:lnTo>
                  <a:lnTo>
                    <a:pt x="7232303" y="137509"/>
                  </a:lnTo>
                  <a:lnTo>
                    <a:pt x="7239000" y="187325"/>
                  </a:lnTo>
                  <a:lnTo>
                    <a:pt x="7239000" y="936625"/>
                  </a:lnTo>
                  <a:lnTo>
                    <a:pt x="7232303" y="986396"/>
                  </a:lnTo>
                  <a:lnTo>
                    <a:pt x="7213407" y="1031136"/>
                  </a:lnTo>
                  <a:lnTo>
                    <a:pt x="7184104" y="1069054"/>
                  </a:lnTo>
                  <a:lnTo>
                    <a:pt x="7146186" y="1098357"/>
                  </a:lnTo>
                  <a:lnTo>
                    <a:pt x="7101446" y="1117253"/>
                  </a:lnTo>
                  <a:lnTo>
                    <a:pt x="7051675" y="1123950"/>
                  </a:lnTo>
                  <a:lnTo>
                    <a:pt x="187198" y="1123950"/>
                  </a:lnTo>
                  <a:lnTo>
                    <a:pt x="137436" y="1117253"/>
                  </a:lnTo>
                  <a:lnTo>
                    <a:pt x="92719" y="1098357"/>
                  </a:lnTo>
                  <a:lnTo>
                    <a:pt x="54832" y="1069054"/>
                  </a:lnTo>
                  <a:lnTo>
                    <a:pt x="25559" y="1031136"/>
                  </a:lnTo>
                  <a:lnTo>
                    <a:pt x="6687" y="986396"/>
                  </a:lnTo>
                  <a:lnTo>
                    <a:pt x="0" y="936625"/>
                  </a:lnTo>
                  <a:lnTo>
                    <a:pt x="0" y="1873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46929" y="1768855"/>
            <a:ext cx="6726555" cy="8496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360"/>
              </a:spcBef>
            </a:pP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άρχει</a:t>
            </a:r>
            <a:r>
              <a:rPr sz="27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ση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αντική</a:t>
            </a:r>
            <a:r>
              <a:rPr sz="27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διαφορά</a:t>
            </a:r>
            <a:r>
              <a:rPr sz="27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ηλικίας</a:t>
            </a:r>
            <a:r>
              <a:rPr sz="27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ανά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εσα </a:t>
            </a:r>
            <a:r>
              <a:rPr sz="2750" spc="-6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750" spc="-2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75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ζε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750" spc="4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20" dirty="0">
                <a:solidFill>
                  <a:srgbClr val="FFFFFF"/>
                </a:solidFill>
                <a:latin typeface="Tahoma"/>
                <a:cs typeface="Tahoma"/>
              </a:rPr>
              <a:t>(π</a:t>
            </a:r>
            <a:r>
              <a:rPr sz="275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750" spc="25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750" spc="-114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750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750" spc="3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ω</a:t>
            </a:r>
            <a:r>
              <a:rPr sz="275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27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6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750" spc="10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7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750" spc="40" dirty="0">
                <a:solidFill>
                  <a:srgbClr val="FFFFFF"/>
                </a:solidFill>
                <a:latin typeface="Calibri"/>
                <a:cs typeface="Calibri"/>
              </a:rPr>
              <a:t>ό</a:t>
            </a:r>
            <a:r>
              <a:rPr sz="2750" spc="3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50" spc="2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50" spc="-22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94276" y="2865501"/>
            <a:ext cx="7251700" cy="1136650"/>
            <a:chOff x="4494276" y="2865501"/>
            <a:chExt cx="7251700" cy="1136650"/>
          </a:xfrm>
        </p:grpSpPr>
        <p:sp>
          <p:nvSpPr>
            <p:cNvPr id="17" name="object 17"/>
            <p:cNvSpPr/>
            <p:nvPr/>
          </p:nvSpPr>
          <p:spPr>
            <a:xfrm>
              <a:off x="4500626" y="287185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7051675" y="0"/>
                  </a:moveTo>
                  <a:lnTo>
                    <a:pt x="187198" y="0"/>
                  </a:lnTo>
                  <a:lnTo>
                    <a:pt x="137436" y="6688"/>
                  </a:lnTo>
                  <a:lnTo>
                    <a:pt x="92719" y="25564"/>
                  </a:lnTo>
                  <a:lnTo>
                    <a:pt x="54832" y="54848"/>
                  </a:lnTo>
                  <a:lnTo>
                    <a:pt x="25559" y="92757"/>
                  </a:lnTo>
                  <a:lnTo>
                    <a:pt x="6687" y="137509"/>
                  </a:lnTo>
                  <a:lnTo>
                    <a:pt x="0" y="187325"/>
                  </a:lnTo>
                  <a:lnTo>
                    <a:pt x="0" y="936625"/>
                  </a:lnTo>
                  <a:lnTo>
                    <a:pt x="6687" y="986396"/>
                  </a:lnTo>
                  <a:lnTo>
                    <a:pt x="25559" y="1031136"/>
                  </a:lnTo>
                  <a:lnTo>
                    <a:pt x="54832" y="1069054"/>
                  </a:lnTo>
                  <a:lnTo>
                    <a:pt x="92719" y="1098357"/>
                  </a:lnTo>
                  <a:lnTo>
                    <a:pt x="137436" y="1117253"/>
                  </a:lnTo>
                  <a:lnTo>
                    <a:pt x="187198" y="1123950"/>
                  </a:lnTo>
                  <a:lnTo>
                    <a:pt x="7051675" y="1123950"/>
                  </a:lnTo>
                  <a:lnTo>
                    <a:pt x="7101446" y="1117253"/>
                  </a:lnTo>
                  <a:lnTo>
                    <a:pt x="7146186" y="1098357"/>
                  </a:lnTo>
                  <a:lnTo>
                    <a:pt x="7184104" y="1069054"/>
                  </a:lnTo>
                  <a:lnTo>
                    <a:pt x="7213407" y="1031136"/>
                  </a:lnTo>
                  <a:lnTo>
                    <a:pt x="7232303" y="986396"/>
                  </a:lnTo>
                  <a:lnTo>
                    <a:pt x="7239000" y="936625"/>
                  </a:lnTo>
                  <a:lnTo>
                    <a:pt x="7239000" y="187325"/>
                  </a:lnTo>
                  <a:lnTo>
                    <a:pt x="7232303" y="137509"/>
                  </a:lnTo>
                  <a:lnTo>
                    <a:pt x="7213407" y="92757"/>
                  </a:lnTo>
                  <a:lnTo>
                    <a:pt x="7184104" y="54848"/>
                  </a:lnTo>
                  <a:lnTo>
                    <a:pt x="7146186" y="25564"/>
                  </a:lnTo>
                  <a:lnTo>
                    <a:pt x="7101446" y="6688"/>
                  </a:lnTo>
                  <a:lnTo>
                    <a:pt x="7051675" y="0"/>
                  </a:lnTo>
                  <a:close/>
                </a:path>
              </a:pathLst>
            </a:custGeom>
            <a:solidFill>
              <a:srgbClr val="7AC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0626" y="287185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0" y="187325"/>
                  </a:moveTo>
                  <a:lnTo>
                    <a:pt x="6687" y="137509"/>
                  </a:lnTo>
                  <a:lnTo>
                    <a:pt x="25559" y="92757"/>
                  </a:lnTo>
                  <a:lnTo>
                    <a:pt x="54832" y="54848"/>
                  </a:lnTo>
                  <a:lnTo>
                    <a:pt x="92719" y="25564"/>
                  </a:lnTo>
                  <a:lnTo>
                    <a:pt x="137436" y="6688"/>
                  </a:lnTo>
                  <a:lnTo>
                    <a:pt x="187198" y="0"/>
                  </a:lnTo>
                  <a:lnTo>
                    <a:pt x="7051675" y="0"/>
                  </a:lnTo>
                  <a:lnTo>
                    <a:pt x="7101446" y="6688"/>
                  </a:lnTo>
                  <a:lnTo>
                    <a:pt x="7146186" y="25564"/>
                  </a:lnTo>
                  <a:lnTo>
                    <a:pt x="7184104" y="54848"/>
                  </a:lnTo>
                  <a:lnTo>
                    <a:pt x="7213407" y="92757"/>
                  </a:lnTo>
                  <a:lnTo>
                    <a:pt x="7232303" y="137509"/>
                  </a:lnTo>
                  <a:lnTo>
                    <a:pt x="7239000" y="187325"/>
                  </a:lnTo>
                  <a:lnTo>
                    <a:pt x="7239000" y="936625"/>
                  </a:lnTo>
                  <a:lnTo>
                    <a:pt x="7232303" y="986396"/>
                  </a:lnTo>
                  <a:lnTo>
                    <a:pt x="7213407" y="1031136"/>
                  </a:lnTo>
                  <a:lnTo>
                    <a:pt x="7184104" y="1069054"/>
                  </a:lnTo>
                  <a:lnTo>
                    <a:pt x="7146186" y="1098357"/>
                  </a:lnTo>
                  <a:lnTo>
                    <a:pt x="7101446" y="1117253"/>
                  </a:lnTo>
                  <a:lnTo>
                    <a:pt x="7051675" y="1123950"/>
                  </a:lnTo>
                  <a:lnTo>
                    <a:pt x="187198" y="1123950"/>
                  </a:lnTo>
                  <a:lnTo>
                    <a:pt x="137436" y="1117253"/>
                  </a:lnTo>
                  <a:lnTo>
                    <a:pt x="92719" y="1098357"/>
                  </a:lnTo>
                  <a:lnTo>
                    <a:pt x="54832" y="1069054"/>
                  </a:lnTo>
                  <a:lnTo>
                    <a:pt x="25559" y="1031136"/>
                  </a:lnTo>
                  <a:lnTo>
                    <a:pt x="6687" y="986396"/>
                  </a:lnTo>
                  <a:lnTo>
                    <a:pt x="0" y="936625"/>
                  </a:lnTo>
                  <a:lnTo>
                    <a:pt x="0" y="1873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46929" y="2968879"/>
            <a:ext cx="6246495" cy="8502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360"/>
              </a:spcBef>
            </a:pP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Συζούν</a:t>
            </a:r>
            <a:r>
              <a:rPr sz="27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αλλά</a:t>
            </a:r>
            <a:r>
              <a:rPr sz="27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275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7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αντρε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ένες</a:t>
            </a:r>
            <a:r>
              <a:rPr sz="27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FFFF"/>
                </a:solidFill>
                <a:latin typeface="Calibri"/>
                <a:cs typeface="Calibri"/>
              </a:rPr>
              <a:t>τον </a:t>
            </a:r>
            <a:r>
              <a:rPr sz="2750" spc="-6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σύντροφο</a:t>
            </a:r>
            <a:r>
              <a:rPr sz="27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94276" y="4065651"/>
            <a:ext cx="7251700" cy="2327275"/>
            <a:chOff x="4494276" y="4065651"/>
            <a:chExt cx="7251700" cy="2327275"/>
          </a:xfrm>
        </p:grpSpPr>
        <p:sp>
          <p:nvSpPr>
            <p:cNvPr id="21" name="object 21"/>
            <p:cNvSpPr/>
            <p:nvPr/>
          </p:nvSpPr>
          <p:spPr>
            <a:xfrm>
              <a:off x="4500626" y="407200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7051675" y="0"/>
                  </a:moveTo>
                  <a:lnTo>
                    <a:pt x="187198" y="0"/>
                  </a:lnTo>
                  <a:lnTo>
                    <a:pt x="137436" y="6688"/>
                  </a:lnTo>
                  <a:lnTo>
                    <a:pt x="92719" y="25564"/>
                  </a:lnTo>
                  <a:lnTo>
                    <a:pt x="54832" y="54848"/>
                  </a:lnTo>
                  <a:lnTo>
                    <a:pt x="25559" y="92757"/>
                  </a:lnTo>
                  <a:lnTo>
                    <a:pt x="6687" y="137509"/>
                  </a:lnTo>
                  <a:lnTo>
                    <a:pt x="0" y="187325"/>
                  </a:lnTo>
                  <a:lnTo>
                    <a:pt x="0" y="936625"/>
                  </a:lnTo>
                  <a:lnTo>
                    <a:pt x="6687" y="986396"/>
                  </a:lnTo>
                  <a:lnTo>
                    <a:pt x="25559" y="1031136"/>
                  </a:lnTo>
                  <a:lnTo>
                    <a:pt x="54832" y="1069054"/>
                  </a:lnTo>
                  <a:lnTo>
                    <a:pt x="92719" y="1098357"/>
                  </a:lnTo>
                  <a:lnTo>
                    <a:pt x="137436" y="1117253"/>
                  </a:lnTo>
                  <a:lnTo>
                    <a:pt x="187198" y="1123950"/>
                  </a:lnTo>
                  <a:lnTo>
                    <a:pt x="7051675" y="1123950"/>
                  </a:lnTo>
                  <a:lnTo>
                    <a:pt x="7101446" y="1117253"/>
                  </a:lnTo>
                  <a:lnTo>
                    <a:pt x="7146186" y="1098357"/>
                  </a:lnTo>
                  <a:lnTo>
                    <a:pt x="7184104" y="1069054"/>
                  </a:lnTo>
                  <a:lnTo>
                    <a:pt x="7213407" y="1031136"/>
                  </a:lnTo>
                  <a:lnTo>
                    <a:pt x="7232303" y="986396"/>
                  </a:lnTo>
                  <a:lnTo>
                    <a:pt x="7239000" y="936625"/>
                  </a:lnTo>
                  <a:lnTo>
                    <a:pt x="7239000" y="187325"/>
                  </a:lnTo>
                  <a:lnTo>
                    <a:pt x="7232303" y="137509"/>
                  </a:lnTo>
                  <a:lnTo>
                    <a:pt x="7213407" y="92757"/>
                  </a:lnTo>
                  <a:lnTo>
                    <a:pt x="7184104" y="54848"/>
                  </a:lnTo>
                  <a:lnTo>
                    <a:pt x="7146186" y="25564"/>
                  </a:lnTo>
                  <a:lnTo>
                    <a:pt x="7101446" y="6688"/>
                  </a:lnTo>
                  <a:lnTo>
                    <a:pt x="7051675" y="0"/>
                  </a:lnTo>
                  <a:close/>
                </a:path>
              </a:pathLst>
            </a:custGeom>
            <a:solidFill>
              <a:srgbClr val="978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0626" y="4072001"/>
              <a:ext cx="7239000" cy="1123950"/>
            </a:xfrm>
            <a:custGeom>
              <a:avLst/>
              <a:gdLst/>
              <a:ahLst/>
              <a:cxnLst/>
              <a:rect l="l" t="t" r="r" b="b"/>
              <a:pathLst>
                <a:path w="7239000" h="1123950">
                  <a:moveTo>
                    <a:pt x="0" y="187325"/>
                  </a:moveTo>
                  <a:lnTo>
                    <a:pt x="6687" y="137509"/>
                  </a:lnTo>
                  <a:lnTo>
                    <a:pt x="25559" y="92757"/>
                  </a:lnTo>
                  <a:lnTo>
                    <a:pt x="54832" y="54848"/>
                  </a:lnTo>
                  <a:lnTo>
                    <a:pt x="92719" y="25564"/>
                  </a:lnTo>
                  <a:lnTo>
                    <a:pt x="137436" y="6688"/>
                  </a:lnTo>
                  <a:lnTo>
                    <a:pt x="187198" y="0"/>
                  </a:lnTo>
                  <a:lnTo>
                    <a:pt x="7051675" y="0"/>
                  </a:lnTo>
                  <a:lnTo>
                    <a:pt x="7101446" y="6688"/>
                  </a:lnTo>
                  <a:lnTo>
                    <a:pt x="7146186" y="25564"/>
                  </a:lnTo>
                  <a:lnTo>
                    <a:pt x="7184104" y="54848"/>
                  </a:lnTo>
                  <a:lnTo>
                    <a:pt x="7213407" y="92757"/>
                  </a:lnTo>
                  <a:lnTo>
                    <a:pt x="7232303" y="137509"/>
                  </a:lnTo>
                  <a:lnTo>
                    <a:pt x="7239000" y="187325"/>
                  </a:lnTo>
                  <a:lnTo>
                    <a:pt x="7239000" y="936625"/>
                  </a:lnTo>
                  <a:lnTo>
                    <a:pt x="7232303" y="986396"/>
                  </a:lnTo>
                  <a:lnTo>
                    <a:pt x="7213407" y="1031136"/>
                  </a:lnTo>
                  <a:lnTo>
                    <a:pt x="7184104" y="1069054"/>
                  </a:lnTo>
                  <a:lnTo>
                    <a:pt x="7146186" y="1098357"/>
                  </a:lnTo>
                  <a:lnTo>
                    <a:pt x="7101446" y="1117253"/>
                  </a:lnTo>
                  <a:lnTo>
                    <a:pt x="7051675" y="1123950"/>
                  </a:lnTo>
                  <a:lnTo>
                    <a:pt x="187198" y="1123950"/>
                  </a:lnTo>
                  <a:lnTo>
                    <a:pt x="137436" y="1117253"/>
                  </a:lnTo>
                  <a:lnTo>
                    <a:pt x="92719" y="1098357"/>
                  </a:lnTo>
                  <a:lnTo>
                    <a:pt x="54832" y="1069054"/>
                  </a:lnTo>
                  <a:lnTo>
                    <a:pt x="25559" y="1031136"/>
                  </a:lnTo>
                  <a:lnTo>
                    <a:pt x="6687" y="986396"/>
                  </a:lnTo>
                  <a:lnTo>
                    <a:pt x="0" y="936625"/>
                  </a:lnTo>
                  <a:lnTo>
                    <a:pt x="0" y="1873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626" y="5272151"/>
              <a:ext cx="7239000" cy="1114425"/>
            </a:xfrm>
            <a:custGeom>
              <a:avLst/>
              <a:gdLst/>
              <a:ahLst/>
              <a:cxnLst/>
              <a:rect l="l" t="t" r="r" b="b"/>
              <a:pathLst>
                <a:path w="7239000" h="1114425">
                  <a:moveTo>
                    <a:pt x="7053199" y="0"/>
                  </a:moveTo>
                  <a:lnTo>
                    <a:pt x="185674" y="0"/>
                  </a:lnTo>
                  <a:lnTo>
                    <a:pt x="136289" y="6627"/>
                  </a:lnTo>
                  <a:lnTo>
                    <a:pt x="91929" y="25334"/>
                  </a:lnTo>
                  <a:lnTo>
                    <a:pt x="54356" y="54356"/>
                  </a:lnTo>
                  <a:lnTo>
                    <a:pt x="25334" y="91929"/>
                  </a:lnTo>
                  <a:lnTo>
                    <a:pt x="6627" y="136289"/>
                  </a:lnTo>
                  <a:lnTo>
                    <a:pt x="0" y="185674"/>
                  </a:lnTo>
                  <a:lnTo>
                    <a:pt x="0" y="928624"/>
                  </a:lnTo>
                  <a:lnTo>
                    <a:pt x="6627" y="977999"/>
                  </a:lnTo>
                  <a:lnTo>
                    <a:pt x="25334" y="1022368"/>
                  </a:lnTo>
                  <a:lnTo>
                    <a:pt x="54355" y="1059959"/>
                  </a:lnTo>
                  <a:lnTo>
                    <a:pt x="91929" y="1089002"/>
                  </a:lnTo>
                  <a:lnTo>
                    <a:pt x="136289" y="1107726"/>
                  </a:lnTo>
                  <a:lnTo>
                    <a:pt x="185674" y="1114361"/>
                  </a:lnTo>
                  <a:lnTo>
                    <a:pt x="7053199" y="1114361"/>
                  </a:lnTo>
                  <a:lnTo>
                    <a:pt x="7102592" y="1107726"/>
                  </a:lnTo>
                  <a:lnTo>
                    <a:pt x="7146976" y="1089002"/>
                  </a:lnTo>
                  <a:lnTo>
                    <a:pt x="7184580" y="1059959"/>
                  </a:lnTo>
                  <a:lnTo>
                    <a:pt x="7213632" y="1022368"/>
                  </a:lnTo>
                  <a:lnTo>
                    <a:pt x="7232363" y="977999"/>
                  </a:lnTo>
                  <a:lnTo>
                    <a:pt x="7239000" y="928624"/>
                  </a:lnTo>
                  <a:lnTo>
                    <a:pt x="7239000" y="185674"/>
                  </a:lnTo>
                  <a:lnTo>
                    <a:pt x="7232363" y="136289"/>
                  </a:lnTo>
                  <a:lnTo>
                    <a:pt x="7213632" y="91929"/>
                  </a:lnTo>
                  <a:lnTo>
                    <a:pt x="7184580" y="54356"/>
                  </a:lnTo>
                  <a:lnTo>
                    <a:pt x="7146976" y="25334"/>
                  </a:lnTo>
                  <a:lnTo>
                    <a:pt x="7102592" y="6627"/>
                  </a:lnTo>
                  <a:lnTo>
                    <a:pt x="7053199" y="0"/>
                  </a:lnTo>
                  <a:close/>
                </a:path>
              </a:pathLst>
            </a:custGeom>
            <a:solidFill>
              <a:srgbClr val="D38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00626" y="5272151"/>
              <a:ext cx="7239000" cy="1114425"/>
            </a:xfrm>
            <a:custGeom>
              <a:avLst/>
              <a:gdLst/>
              <a:ahLst/>
              <a:cxnLst/>
              <a:rect l="l" t="t" r="r" b="b"/>
              <a:pathLst>
                <a:path w="7239000" h="1114425">
                  <a:moveTo>
                    <a:pt x="0" y="185674"/>
                  </a:moveTo>
                  <a:lnTo>
                    <a:pt x="6627" y="136289"/>
                  </a:lnTo>
                  <a:lnTo>
                    <a:pt x="25334" y="91929"/>
                  </a:lnTo>
                  <a:lnTo>
                    <a:pt x="54356" y="54356"/>
                  </a:lnTo>
                  <a:lnTo>
                    <a:pt x="91929" y="25334"/>
                  </a:lnTo>
                  <a:lnTo>
                    <a:pt x="136289" y="6627"/>
                  </a:lnTo>
                  <a:lnTo>
                    <a:pt x="185674" y="0"/>
                  </a:lnTo>
                  <a:lnTo>
                    <a:pt x="7053199" y="0"/>
                  </a:lnTo>
                  <a:lnTo>
                    <a:pt x="7102592" y="6627"/>
                  </a:lnTo>
                  <a:lnTo>
                    <a:pt x="7146976" y="25334"/>
                  </a:lnTo>
                  <a:lnTo>
                    <a:pt x="7184580" y="54356"/>
                  </a:lnTo>
                  <a:lnTo>
                    <a:pt x="7213632" y="91929"/>
                  </a:lnTo>
                  <a:lnTo>
                    <a:pt x="7232363" y="136289"/>
                  </a:lnTo>
                  <a:lnTo>
                    <a:pt x="7239000" y="185674"/>
                  </a:lnTo>
                  <a:lnTo>
                    <a:pt x="7239000" y="928624"/>
                  </a:lnTo>
                  <a:lnTo>
                    <a:pt x="7232363" y="977999"/>
                  </a:lnTo>
                  <a:lnTo>
                    <a:pt x="7213632" y="1022368"/>
                  </a:lnTo>
                  <a:lnTo>
                    <a:pt x="7184580" y="1059959"/>
                  </a:lnTo>
                  <a:lnTo>
                    <a:pt x="7146976" y="1089002"/>
                  </a:lnTo>
                  <a:lnTo>
                    <a:pt x="7102592" y="1107726"/>
                  </a:lnTo>
                  <a:lnTo>
                    <a:pt x="7053199" y="1114361"/>
                  </a:lnTo>
                  <a:lnTo>
                    <a:pt x="185674" y="1114361"/>
                  </a:lnTo>
                  <a:lnTo>
                    <a:pt x="136289" y="1107726"/>
                  </a:lnTo>
                  <a:lnTo>
                    <a:pt x="91929" y="1089002"/>
                  </a:lnTo>
                  <a:lnTo>
                    <a:pt x="54355" y="1059959"/>
                  </a:lnTo>
                  <a:lnTo>
                    <a:pt x="25334" y="1022368"/>
                  </a:lnTo>
                  <a:lnTo>
                    <a:pt x="6627" y="977999"/>
                  </a:lnTo>
                  <a:lnTo>
                    <a:pt x="0" y="928624"/>
                  </a:lnTo>
                  <a:lnTo>
                    <a:pt x="0" y="18567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46929" y="4169727"/>
            <a:ext cx="4721225" cy="1846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225"/>
              </a:lnSpc>
              <a:spcBef>
                <a:spcPts val="125"/>
              </a:spcBef>
            </a:pP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Παρατηρείται</a:t>
            </a:r>
            <a:r>
              <a:rPr sz="275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αρα</a:t>
            </a:r>
            <a:r>
              <a:rPr sz="27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έληση</a:t>
            </a:r>
            <a:r>
              <a:rPr sz="27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225"/>
              </a:lnSpc>
            </a:pP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ρογρα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μμ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ατισ</a:t>
            </a:r>
            <a:r>
              <a:rPr sz="2750" spc="2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ένων</a:t>
            </a:r>
            <a:r>
              <a:rPr sz="27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εξετάσεων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spc="15" dirty="0">
                <a:solidFill>
                  <a:srgbClr val="FFFFFF"/>
                </a:solidFill>
                <a:latin typeface="Calibri"/>
                <a:cs typeface="Calibri"/>
              </a:rPr>
              <a:t>Έχουν</a:t>
            </a:r>
            <a:r>
              <a:rPr sz="27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FFFF"/>
                </a:solidFill>
                <a:latin typeface="Calibri"/>
                <a:cs typeface="Calibri"/>
              </a:rPr>
              <a:t>ήδη</a:t>
            </a:r>
            <a:r>
              <a:rPr sz="27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ένα</a:t>
            </a:r>
            <a:r>
              <a:rPr sz="27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ανήλικο</a:t>
            </a:r>
            <a:r>
              <a:rPr sz="27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αιδί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43611"/>
            <a:ext cx="45802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4360" algn="l"/>
              </a:tabLst>
            </a:pPr>
            <a:r>
              <a:rPr sz="3600" dirty="0"/>
              <a:t>Η	Π</a:t>
            </a:r>
            <a:r>
              <a:rPr sz="3600" spc="-175" dirty="0"/>
              <a:t> </a:t>
            </a:r>
            <a:r>
              <a:rPr sz="3600" dirty="0"/>
              <a:t>Ρ</a:t>
            </a:r>
            <a:r>
              <a:rPr sz="3600" spc="-114" dirty="0"/>
              <a:t> </a:t>
            </a:r>
            <a:r>
              <a:rPr sz="3600" dirty="0"/>
              <a:t>Ο</a:t>
            </a:r>
            <a:r>
              <a:rPr sz="3600" spc="-185" dirty="0"/>
              <a:t> </a:t>
            </a:r>
            <a:r>
              <a:rPr sz="3600" dirty="0"/>
              <a:t>Γ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80" dirty="0"/>
              <a:t> </a:t>
            </a:r>
            <a:r>
              <a:rPr sz="3600" dirty="0"/>
              <a:t>Ν</a:t>
            </a:r>
            <a:r>
              <a:rPr sz="3600" spc="-125" dirty="0"/>
              <a:t> </a:t>
            </a:r>
            <a:r>
              <a:rPr sz="3600" dirty="0"/>
              <a:t>Ν</a:t>
            </a:r>
            <a:r>
              <a:rPr sz="3600" spc="-120" dirty="0"/>
              <a:t> </a:t>
            </a:r>
            <a:r>
              <a:rPr sz="3600" dirty="0"/>
              <a:t>Η</a:t>
            </a:r>
            <a:r>
              <a:rPr sz="3600" spc="-170" dirty="0"/>
              <a:t> </a:t>
            </a:r>
            <a:r>
              <a:rPr sz="3600" dirty="0"/>
              <a:t>Τ</a:t>
            </a:r>
            <a:r>
              <a:rPr sz="3600" spc="-135" dirty="0"/>
              <a:t> </a:t>
            </a:r>
            <a:r>
              <a:rPr sz="3600" dirty="0"/>
              <a:t>Ι</a:t>
            </a:r>
            <a:r>
              <a:rPr sz="3600" spc="-135" dirty="0"/>
              <a:t> </a:t>
            </a:r>
            <a:r>
              <a:rPr sz="3600" dirty="0"/>
              <a:t>Κ</a:t>
            </a:r>
            <a:r>
              <a:rPr sz="3600" spc="-175" dirty="0"/>
              <a:t> </a:t>
            </a:r>
            <a:r>
              <a:rPr sz="3600" dirty="0"/>
              <a:t>Η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59788" y="939418"/>
            <a:ext cx="4521835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5"/>
              </a:spcBef>
              <a:tabLst>
                <a:tab pos="1356360" algn="l"/>
                <a:tab pos="2643505" algn="l"/>
              </a:tabLst>
            </a:pPr>
            <a:r>
              <a:rPr sz="3600" b="1" dirty="0">
                <a:latin typeface="Calibri"/>
                <a:cs typeface="Calibri"/>
              </a:rPr>
              <a:t>Π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Ρ</a:t>
            </a:r>
            <a:r>
              <a:rPr sz="3600" b="1" spc="-3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Κ</a:t>
            </a:r>
            <a:r>
              <a:rPr sz="3600" b="1" spc="-3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Ο</a:t>
            </a:r>
            <a:r>
              <a:rPr sz="3600" b="1" spc="-25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Λ</a:t>
            </a:r>
            <a:r>
              <a:rPr sz="3600" b="1" spc="-18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Ο</a:t>
            </a:r>
            <a:r>
              <a:rPr sz="3600" b="1" spc="-25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Υ</a:t>
            </a:r>
            <a:r>
              <a:rPr sz="3600" b="1" spc="-2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Θ</a:t>
            </a:r>
            <a:r>
              <a:rPr sz="3600" b="1" spc="-1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  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Π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Ό	Τ</a:t>
            </a:r>
            <a:r>
              <a:rPr sz="3600" b="1" spc="-1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Ν	Μ</a:t>
            </a:r>
            <a:r>
              <a:rPr sz="3600" b="1" spc="-15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Ι</a:t>
            </a:r>
            <a:r>
              <a:rPr sz="3600" b="1" spc="-1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72325" y="0"/>
            <a:ext cx="5019675" cy="6858000"/>
            <a:chOff x="7172325" y="0"/>
            <a:chExt cx="501967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2325" y="1028700"/>
              <a:ext cx="4076700" cy="272415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28650" y="2095500"/>
            <a:ext cx="5429250" cy="1714500"/>
            <a:chOff x="628650" y="2095500"/>
            <a:chExt cx="5429250" cy="1714500"/>
          </a:xfrm>
        </p:grpSpPr>
        <p:sp>
          <p:nvSpPr>
            <p:cNvPr id="9" name="object 9"/>
            <p:cNvSpPr/>
            <p:nvPr/>
          </p:nvSpPr>
          <p:spPr>
            <a:xfrm>
              <a:off x="638175" y="2105025"/>
              <a:ext cx="5410200" cy="1695450"/>
            </a:xfrm>
            <a:custGeom>
              <a:avLst/>
              <a:gdLst/>
              <a:ahLst/>
              <a:cxnLst/>
              <a:rect l="l" t="t" r="r" b="b"/>
              <a:pathLst>
                <a:path w="5410200" h="1695450">
                  <a:moveTo>
                    <a:pt x="5240655" y="0"/>
                  </a:moveTo>
                  <a:lnTo>
                    <a:pt x="169545" y="0"/>
                  </a:lnTo>
                  <a:lnTo>
                    <a:pt x="124473" y="6058"/>
                  </a:lnTo>
                  <a:lnTo>
                    <a:pt x="83972" y="23156"/>
                  </a:lnTo>
                  <a:lnTo>
                    <a:pt x="49658" y="49672"/>
                  </a:lnTo>
                  <a:lnTo>
                    <a:pt x="23147" y="83989"/>
                  </a:lnTo>
                  <a:lnTo>
                    <a:pt x="6056" y="124486"/>
                  </a:lnTo>
                  <a:lnTo>
                    <a:pt x="0" y="169545"/>
                  </a:lnTo>
                  <a:lnTo>
                    <a:pt x="0" y="1525905"/>
                  </a:lnTo>
                  <a:lnTo>
                    <a:pt x="6056" y="1570963"/>
                  </a:lnTo>
                  <a:lnTo>
                    <a:pt x="23147" y="1611460"/>
                  </a:lnTo>
                  <a:lnTo>
                    <a:pt x="49658" y="1645777"/>
                  </a:lnTo>
                  <a:lnTo>
                    <a:pt x="83972" y="1672293"/>
                  </a:lnTo>
                  <a:lnTo>
                    <a:pt x="124473" y="1689391"/>
                  </a:lnTo>
                  <a:lnTo>
                    <a:pt x="169545" y="1695450"/>
                  </a:lnTo>
                  <a:lnTo>
                    <a:pt x="5240655" y="1695450"/>
                  </a:lnTo>
                  <a:lnTo>
                    <a:pt x="5285713" y="1689391"/>
                  </a:lnTo>
                  <a:lnTo>
                    <a:pt x="5326210" y="1672293"/>
                  </a:lnTo>
                  <a:lnTo>
                    <a:pt x="5360527" y="1645777"/>
                  </a:lnTo>
                  <a:lnTo>
                    <a:pt x="5387043" y="1611460"/>
                  </a:lnTo>
                  <a:lnTo>
                    <a:pt x="5404141" y="1570963"/>
                  </a:lnTo>
                  <a:lnTo>
                    <a:pt x="5410200" y="1525905"/>
                  </a:lnTo>
                  <a:lnTo>
                    <a:pt x="5410200" y="169545"/>
                  </a:lnTo>
                  <a:lnTo>
                    <a:pt x="5404141" y="124486"/>
                  </a:lnTo>
                  <a:lnTo>
                    <a:pt x="5387043" y="83989"/>
                  </a:lnTo>
                  <a:lnTo>
                    <a:pt x="5360527" y="49672"/>
                  </a:lnTo>
                  <a:lnTo>
                    <a:pt x="5326210" y="23156"/>
                  </a:lnTo>
                  <a:lnTo>
                    <a:pt x="5285713" y="6058"/>
                  </a:lnTo>
                  <a:lnTo>
                    <a:pt x="5240655" y="0"/>
                  </a:lnTo>
                  <a:close/>
                </a:path>
              </a:pathLst>
            </a:custGeom>
            <a:solidFill>
              <a:srgbClr val="23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175" y="2105025"/>
              <a:ext cx="5410200" cy="1695450"/>
            </a:xfrm>
            <a:custGeom>
              <a:avLst/>
              <a:gdLst/>
              <a:ahLst/>
              <a:cxnLst/>
              <a:rect l="l" t="t" r="r" b="b"/>
              <a:pathLst>
                <a:path w="5410200" h="1695450">
                  <a:moveTo>
                    <a:pt x="0" y="169545"/>
                  </a:moveTo>
                  <a:lnTo>
                    <a:pt x="6056" y="124486"/>
                  </a:lnTo>
                  <a:lnTo>
                    <a:pt x="23147" y="83989"/>
                  </a:lnTo>
                  <a:lnTo>
                    <a:pt x="49658" y="49672"/>
                  </a:lnTo>
                  <a:lnTo>
                    <a:pt x="83972" y="23156"/>
                  </a:lnTo>
                  <a:lnTo>
                    <a:pt x="124473" y="6058"/>
                  </a:lnTo>
                  <a:lnTo>
                    <a:pt x="169545" y="0"/>
                  </a:lnTo>
                  <a:lnTo>
                    <a:pt x="5240655" y="0"/>
                  </a:lnTo>
                  <a:lnTo>
                    <a:pt x="5285713" y="6058"/>
                  </a:lnTo>
                  <a:lnTo>
                    <a:pt x="5326210" y="23156"/>
                  </a:lnTo>
                  <a:lnTo>
                    <a:pt x="5360527" y="49672"/>
                  </a:lnTo>
                  <a:lnTo>
                    <a:pt x="5387043" y="83989"/>
                  </a:lnTo>
                  <a:lnTo>
                    <a:pt x="5404141" y="124486"/>
                  </a:lnTo>
                  <a:lnTo>
                    <a:pt x="5410200" y="169545"/>
                  </a:lnTo>
                  <a:lnTo>
                    <a:pt x="5410200" y="1525905"/>
                  </a:lnTo>
                  <a:lnTo>
                    <a:pt x="5404141" y="1570963"/>
                  </a:lnTo>
                  <a:lnTo>
                    <a:pt x="5387043" y="1611460"/>
                  </a:lnTo>
                  <a:lnTo>
                    <a:pt x="5360527" y="1645777"/>
                  </a:lnTo>
                  <a:lnTo>
                    <a:pt x="5326210" y="1672293"/>
                  </a:lnTo>
                  <a:lnTo>
                    <a:pt x="5285713" y="1689391"/>
                  </a:lnTo>
                  <a:lnTo>
                    <a:pt x="5240655" y="1695450"/>
                  </a:lnTo>
                  <a:lnTo>
                    <a:pt x="169545" y="1695450"/>
                  </a:lnTo>
                  <a:lnTo>
                    <a:pt x="124473" y="1689391"/>
                  </a:lnTo>
                  <a:lnTo>
                    <a:pt x="83972" y="1672293"/>
                  </a:lnTo>
                  <a:lnTo>
                    <a:pt x="49658" y="1645777"/>
                  </a:lnTo>
                  <a:lnTo>
                    <a:pt x="23147" y="1611460"/>
                  </a:lnTo>
                  <a:lnTo>
                    <a:pt x="6056" y="1570963"/>
                  </a:lnTo>
                  <a:lnTo>
                    <a:pt x="0" y="1525905"/>
                  </a:lnTo>
                  <a:lnTo>
                    <a:pt x="0" y="169545"/>
                  </a:lnTo>
                  <a:close/>
                </a:path>
              </a:pathLst>
            </a:custGeom>
            <a:ln w="19050">
              <a:solidFill>
                <a:srgbClr val="E1E4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9457" y="2238311"/>
            <a:ext cx="3492500" cy="13919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21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15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δική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ας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ρόταση</a:t>
            </a:r>
            <a:r>
              <a:rPr sz="155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αφορά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αρε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βάσεις </a:t>
            </a:r>
            <a:r>
              <a:rPr sz="1550" spc="-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κατά την 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ερίοδο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κύησης</a:t>
            </a:r>
            <a:r>
              <a:rPr sz="1550" spc="-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2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ειδή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η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έγκυος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θα 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ροσέρχεται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στις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ηρεσίες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υγείας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τακτά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χρονικά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διαστή</a:t>
            </a:r>
            <a:r>
              <a:rPr sz="155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ατα</a:t>
            </a:r>
            <a:r>
              <a:rPr sz="155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ροκει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ένου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αρακολουθηθεί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ρογεννητικά</a:t>
            </a:r>
            <a:r>
              <a:rPr sz="155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81150" y="4171950"/>
            <a:ext cx="5429250" cy="1714500"/>
            <a:chOff x="1581150" y="4171950"/>
            <a:chExt cx="5429250" cy="1714500"/>
          </a:xfrm>
        </p:grpSpPr>
        <p:sp>
          <p:nvSpPr>
            <p:cNvPr id="13" name="object 13"/>
            <p:cNvSpPr/>
            <p:nvPr/>
          </p:nvSpPr>
          <p:spPr>
            <a:xfrm>
              <a:off x="1590675" y="4181475"/>
              <a:ext cx="5410200" cy="1695450"/>
            </a:xfrm>
            <a:custGeom>
              <a:avLst/>
              <a:gdLst/>
              <a:ahLst/>
              <a:cxnLst/>
              <a:rect l="l" t="t" r="r" b="b"/>
              <a:pathLst>
                <a:path w="5410200" h="1695450">
                  <a:moveTo>
                    <a:pt x="5240655" y="0"/>
                  </a:moveTo>
                  <a:lnTo>
                    <a:pt x="169544" y="0"/>
                  </a:lnTo>
                  <a:lnTo>
                    <a:pt x="124486" y="6058"/>
                  </a:lnTo>
                  <a:lnTo>
                    <a:pt x="83989" y="23156"/>
                  </a:lnTo>
                  <a:lnTo>
                    <a:pt x="49672" y="49672"/>
                  </a:lnTo>
                  <a:lnTo>
                    <a:pt x="23156" y="83989"/>
                  </a:lnTo>
                  <a:lnTo>
                    <a:pt x="6058" y="124486"/>
                  </a:lnTo>
                  <a:lnTo>
                    <a:pt x="0" y="169544"/>
                  </a:lnTo>
                  <a:lnTo>
                    <a:pt x="0" y="1525905"/>
                  </a:lnTo>
                  <a:lnTo>
                    <a:pt x="6058" y="1570976"/>
                  </a:lnTo>
                  <a:lnTo>
                    <a:pt x="23156" y="1611477"/>
                  </a:lnTo>
                  <a:lnTo>
                    <a:pt x="49672" y="1645791"/>
                  </a:lnTo>
                  <a:lnTo>
                    <a:pt x="83989" y="1672302"/>
                  </a:lnTo>
                  <a:lnTo>
                    <a:pt x="124486" y="1689393"/>
                  </a:lnTo>
                  <a:lnTo>
                    <a:pt x="169544" y="1695450"/>
                  </a:lnTo>
                  <a:lnTo>
                    <a:pt x="5240655" y="1695450"/>
                  </a:lnTo>
                  <a:lnTo>
                    <a:pt x="5285713" y="1689393"/>
                  </a:lnTo>
                  <a:lnTo>
                    <a:pt x="5326210" y="1672302"/>
                  </a:lnTo>
                  <a:lnTo>
                    <a:pt x="5360527" y="1645791"/>
                  </a:lnTo>
                  <a:lnTo>
                    <a:pt x="5387043" y="1611477"/>
                  </a:lnTo>
                  <a:lnTo>
                    <a:pt x="5404141" y="1570976"/>
                  </a:lnTo>
                  <a:lnTo>
                    <a:pt x="5410200" y="1525905"/>
                  </a:lnTo>
                  <a:lnTo>
                    <a:pt x="5410200" y="169544"/>
                  </a:lnTo>
                  <a:lnTo>
                    <a:pt x="5404141" y="124486"/>
                  </a:lnTo>
                  <a:lnTo>
                    <a:pt x="5387043" y="83989"/>
                  </a:lnTo>
                  <a:lnTo>
                    <a:pt x="5360527" y="49672"/>
                  </a:lnTo>
                  <a:lnTo>
                    <a:pt x="5326210" y="23156"/>
                  </a:lnTo>
                  <a:lnTo>
                    <a:pt x="5285713" y="6058"/>
                  </a:lnTo>
                  <a:lnTo>
                    <a:pt x="5240655" y="0"/>
                  </a:lnTo>
                  <a:close/>
                </a:path>
              </a:pathLst>
            </a:custGeom>
            <a:solidFill>
              <a:srgbClr val="232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0675" y="4181475"/>
              <a:ext cx="5410200" cy="1695450"/>
            </a:xfrm>
            <a:custGeom>
              <a:avLst/>
              <a:gdLst/>
              <a:ahLst/>
              <a:cxnLst/>
              <a:rect l="l" t="t" r="r" b="b"/>
              <a:pathLst>
                <a:path w="5410200" h="1695450">
                  <a:moveTo>
                    <a:pt x="0" y="169544"/>
                  </a:moveTo>
                  <a:lnTo>
                    <a:pt x="6058" y="124486"/>
                  </a:lnTo>
                  <a:lnTo>
                    <a:pt x="23156" y="83989"/>
                  </a:lnTo>
                  <a:lnTo>
                    <a:pt x="49672" y="49672"/>
                  </a:lnTo>
                  <a:lnTo>
                    <a:pt x="83989" y="23156"/>
                  </a:lnTo>
                  <a:lnTo>
                    <a:pt x="124486" y="6058"/>
                  </a:lnTo>
                  <a:lnTo>
                    <a:pt x="169544" y="0"/>
                  </a:lnTo>
                  <a:lnTo>
                    <a:pt x="5240655" y="0"/>
                  </a:lnTo>
                  <a:lnTo>
                    <a:pt x="5285713" y="6058"/>
                  </a:lnTo>
                  <a:lnTo>
                    <a:pt x="5326210" y="23156"/>
                  </a:lnTo>
                  <a:lnTo>
                    <a:pt x="5360527" y="49672"/>
                  </a:lnTo>
                  <a:lnTo>
                    <a:pt x="5387043" y="83989"/>
                  </a:lnTo>
                  <a:lnTo>
                    <a:pt x="5404141" y="124486"/>
                  </a:lnTo>
                  <a:lnTo>
                    <a:pt x="5410200" y="169544"/>
                  </a:lnTo>
                  <a:lnTo>
                    <a:pt x="5410200" y="1525905"/>
                  </a:lnTo>
                  <a:lnTo>
                    <a:pt x="5404141" y="1570976"/>
                  </a:lnTo>
                  <a:lnTo>
                    <a:pt x="5387043" y="1611477"/>
                  </a:lnTo>
                  <a:lnTo>
                    <a:pt x="5360527" y="1645791"/>
                  </a:lnTo>
                  <a:lnTo>
                    <a:pt x="5326210" y="1672302"/>
                  </a:lnTo>
                  <a:lnTo>
                    <a:pt x="5285713" y="1689393"/>
                  </a:lnTo>
                  <a:lnTo>
                    <a:pt x="5240655" y="1695450"/>
                  </a:lnTo>
                  <a:lnTo>
                    <a:pt x="169544" y="1695450"/>
                  </a:lnTo>
                  <a:lnTo>
                    <a:pt x="124486" y="1689393"/>
                  </a:lnTo>
                  <a:lnTo>
                    <a:pt x="83989" y="1672302"/>
                  </a:lnTo>
                  <a:lnTo>
                    <a:pt x="49672" y="1645791"/>
                  </a:lnTo>
                  <a:lnTo>
                    <a:pt x="23156" y="1611477"/>
                  </a:lnTo>
                  <a:lnTo>
                    <a:pt x="6058" y="1570976"/>
                  </a:lnTo>
                  <a:lnTo>
                    <a:pt x="0" y="1525905"/>
                  </a:lnTo>
                  <a:lnTo>
                    <a:pt x="0" y="169544"/>
                  </a:lnTo>
                  <a:close/>
                </a:path>
              </a:pathLst>
            </a:custGeom>
            <a:ln w="19050">
              <a:solidFill>
                <a:srgbClr val="E1E4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94179" y="4319587"/>
            <a:ext cx="2927985" cy="13919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215"/>
              </a:spcBef>
            </a:pP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Οι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αγγελ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ατίες</a:t>
            </a:r>
            <a:r>
              <a:rPr sz="15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υγείας</a:t>
            </a:r>
            <a:r>
              <a:rPr sz="15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3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20" dirty="0">
                <a:solidFill>
                  <a:srgbClr val="FFFFFF"/>
                </a:solidFill>
                <a:latin typeface="Calibri"/>
                <a:cs typeface="Calibri"/>
              </a:rPr>
              <a:t>ί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1550" spc="-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5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θ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3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1550" spc="2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15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να 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είναι ευαισθητο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οιη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ένες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συ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βάλλουν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 ώστε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ανιχνευτούν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τέτοια 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εριστατικά βίας</a:t>
            </a:r>
            <a:r>
              <a:rPr sz="15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1550" spc="-2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αντι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ετω</a:t>
            </a:r>
            <a:r>
              <a:rPr sz="1550" spc="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ιστούν</a:t>
            </a:r>
            <a:r>
              <a:rPr sz="1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οτελεσ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1550" spc="5" dirty="0">
                <a:solidFill>
                  <a:srgbClr val="FFFFFF"/>
                </a:solidFill>
                <a:latin typeface="Calibri"/>
                <a:cs typeface="Calibri"/>
              </a:rPr>
              <a:t>ατικά</a:t>
            </a:r>
            <a:r>
              <a:rPr sz="1550" spc="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1951" y="3437001"/>
            <a:ext cx="1117600" cy="1117600"/>
            <a:chOff x="4941951" y="3437001"/>
            <a:chExt cx="1117600" cy="1117600"/>
          </a:xfrm>
        </p:grpSpPr>
        <p:sp>
          <p:nvSpPr>
            <p:cNvPr id="17" name="object 17"/>
            <p:cNvSpPr/>
            <p:nvPr/>
          </p:nvSpPr>
          <p:spPr>
            <a:xfrm>
              <a:off x="4948301" y="3443351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856234" y="0"/>
                  </a:moveTo>
                  <a:lnTo>
                    <a:pt x="248538" y="0"/>
                  </a:lnTo>
                  <a:lnTo>
                    <a:pt x="248538" y="607694"/>
                  </a:lnTo>
                  <a:lnTo>
                    <a:pt x="0" y="607694"/>
                  </a:lnTo>
                  <a:lnTo>
                    <a:pt x="552450" y="1104900"/>
                  </a:lnTo>
                  <a:lnTo>
                    <a:pt x="1104900" y="607694"/>
                  </a:lnTo>
                  <a:lnTo>
                    <a:pt x="856234" y="607694"/>
                  </a:lnTo>
                  <a:lnTo>
                    <a:pt x="856234" y="0"/>
                  </a:lnTo>
                  <a:close/>
                </a:path>
              </a:pathLst>
            </a:custGeom>
            <a:solidFill>
              <a:srgbClr val="CCCD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48301" y="3443351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0" y="607694"/>
                  </a:moveTo>
                  <a:lnTo>
                    <a:pt x="248538" y="607694"/>
                  </a:lnTo>
                  <a:lnTo>
                    <a:pt x="248538" y="0"/>
                  </a:lnTo>
                  <a:lnTo>
                    <a:pt x="856234" y="0"/>
                  </a:lnTo>
                  <a:lnTo>
                    <a:pt x="856234" y="607694"/>
                  </a:lnTo>
                  <a:lnTo>
                    <a:pt x="1104900" y="607694"/>
                  </a:lnTo>
                  <a:lnTo>
                    <a:pt x="552450" y="1104900"/>
                  </a:lnTo>
                  <a:lnTo>
                    <a:pt x="0" y="607694"/>
                  </a:lnTo>
                  <a:close/>
                </a:path>
              </a:pathLst>
            </a:custGeom>
            <a:ln w="12700">
              <a:solidFill>
                <a:srgbClr val="CCCD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5244465" cy="167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2840" algn="l"/>
              </a:tabLst>
            </a:pP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Α</a:t>
            </a:r>
            <a:r>
              <a:rPr sz="3600" spc="-150" dirty="0"/>
              <a:t> </a:t>
            </a: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Ν</a:t>
            </a:r>
            <a:r>
              <a:rPr sz="3600" spc="-95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Ρ</a:t>
            </a:r>
            <a:r>
              <a:rPr sz="3600" spc="-10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</a:t>
            </a:r>
            <a:r>
              <a:rPr sz="3600" spc="-105" dirty="0"/>
              <a:t> </a:t>
            </a:r>
            <a:r>
              <a:rPr sz="3600" dirty="0"/>
              <a:t>Η	Κ</a:t>
            </a:r>
            <a:r>
              <a:rPr sz="3600" spc="-190" dirty="0"/>
              <a:t> </a:t>
            </a:r>
            <a:r>
              <a:rPr sz="3600" dirty="0"/>
              <a:t>Α</a:t>
            </a:r>
            <a:r>
              <a:rPr sz="3600" spc="-180" dirty="0"/>
              <a:t> </a:t>
            </a:r>
            <a:r>
              <a:rPr sz="3600" dirty="0"/>
              <a:t>Ι</a:t>
            </a:r>
            <a:endParaRPr sz="3600">
              <a:latin typeface="Tahoma"/>
              <a:cs typeface="Tahoma"/>
            </a:endParaRPr>
          </a:p>
          <a:p>
            <a:pPr marL="12700" marR="5080">
              <a:lnSpc>
                <a:spcPts val="4280"/>
              </a:lnSpc>
              <a:spcBef>
                <a:spcPts val="175"/>
              </a:spcBef>
              <a:tabLst>
                <a:tab pos="4330700" algn="l"/>
              </a:tabLst>
            </a:pP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Τ</a:t>
            </a:r>
            <a:r>
              <a:rPr sz="3600" spc="-100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Η	Τ</a:t>
            </a:r>
            <a:r>
              <a:rPr sz="3600" spc="-130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dirty="0"/>
              <a:t>Σ  Β</a:t>
            </a:r>
            <a:r>
              <a:rPr sz="3600" spc="-14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Α</a:t>
            </a:r>
            <a:r>
              <a:rPr sz="3600" spc="-160" dirty="0"/>
              <a:t> </a:t>
            </a:r>
            <a:r>
              <a:rPr sz="3600" dirty="0"/>
              <a:t>Σ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585275"/>
            <a:ext cx="5483860" cy="32969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1300" marR="5080" indent="-229235">
              <a:lnSpc>
                <a:spcPct val="10990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10" dirty="0">
                <a:latin typeface="Calibri"/>
                <a:cs typeface="Calibri"/>
              </a:rPr>
              <a:t>Σε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25" dirty="0">
                <a:latin typeface="Tahoma"/>
                <a:cs typeface="Tahoma"/>
              </a:rPr>
              <a:t>μ</a:t>
            </a:r>
            <a:r>
              <a:rPr sz="1500" spc="-25" dirty="0">
                <a:latin typeface="Calibri"/>
                <a:cs typeface="Calibri"/>
              </a:rPr>
              <a:t>ία</a:t>
            </a:r>
            <a:r>
              <a:rPr sz="1500" spc="1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έρευνα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αναγνώριση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1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αντι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ετώ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ιση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δύο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ο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άδων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εγκύων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οι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ο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οίες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80" dirty="0">
                <a:latin typeface="Calibri"/>
                <a:cs typeface="Calibri"/>
              </a:rPr>
              <a:t>α</a:t>
            </a:r>
            <a:r>
              <a:rPr sz="1500" spc="-80" dirty="0">
                <a:latin typeface="Tahoma"/>
                <a:cs typeface="Tahoma"/>
              </a:rPr>
              <a:t>)</a:t>
            </a:r>
            <a:r>
              <a:rPr sz="1500" spc="-95" dirty="0">
                <a:latin typeface="Tahoma"/>
                <a:cs typeface="Tahoma"/>
              </a:rPr>
              <a:t> </a:t>
            </a:r>
            <a:r>
              <a:rPr sz="1500" spc="-25" dirty="0">
                <a:latin typeface="Calibri"/>
                <a:cs typeface="Calibri"/>
              </a:rPr>
              <a:t>είχαν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αραλάβει</a:t>
            </a:r>
            <a:r>
              <a:rPr sz="1500" spc="15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φυλλάδιο</a:t>
            </a:r>
            <a:r>
              <a:rPr sz="1500" spc="1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γύρω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α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ό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β</a:t>
            </a:r>
            <a:r>
              <a:rPr sz="1500" spc="-40" dirty="0">
                <a:latin typeface="Calibri"/>
                <a:cs typeface="Calibri"/>
              </a:rPr>
              <a:t>ί</a:t>
            </a:r>
            <a:r>
              <a:rPr sz="1500" dirty="0">
                <a:latin typeface="Calibri"/>
                <a:cs typeface="Calibri"/>
              </a:rPr>
              <a:t>α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ή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β</a:t>
            </a:r>
            <a:r>
              <a:rPr sz="1500" spc="-125" dirty="0">
                <a:latin typeface="Tahoma"/>
                <a:cs typeface="Tahoma"/>
              </a:rPr>
              <a:t>)</a:t>
            </a:r>
            <a:r>
              <a:rPr sz="1500" spc="-95" dirty="0">
                <a:latin typeface="Tahoma"/>
                <a:cs typeface="Tahoma"/>
              </a:rPr>
              <a:t> 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-40" dirty="0">
                <a:latin typeface="Calibri"/>
                <a:cs typeface="Calibri"/>
              </a:rPr>
              <a:t>ί</a:t>
            </a:r>
            <a:r>
              <a:rPr sz="1500" spc="-45" dirty="0">
                <a:latin typeface="Calibri"/>
                <a:cs typeface="Calibri"/>
              </a:rPr>
              <a:t>χ</a:t>
            </a:r>
            <a:r>
              <a:rPr sz="1500" spc="-30" dirty="0">
                <a:latin typeface="Calibri"/>
                <a:cs typeface="Calibri"/>
              </a:rPr>
              <a:t>α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δ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30" dirty="0">
                <a:latin typeface="Calibri"/>
                <a:cs typeface="Calibri"/>
              </a:rPr>
              <a:t>χ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dirty="0">
                <a:latin typeface="Calibri"/>
                <a:cs typeface="Calibri"/>
              </a:rPr>
              <a:t>ί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25" dirty="0">
                <a:latin typeface="Calibri"/>
                <a:cs typeface="Calibri"/>
              </a:rPr>
              <a:t>σ</a:t>
            </a:r>
            <a:r>
              <a:rPr sz="1500" spc="10" dirty="0">
                <a:latin typeface="Calibri"/>
                <a:cs typeface="Calibri"/>
              </a:rPr>
              <a:t>υ</a:t>
            </a:r>
            <a:r>
              <a:rPr sz="1500" spc="-35" dirty="0">
                <a:latin typeface="Tahoma"/>
                <a:cs typeface="Tahoma"/>
              </a:rPr>
              <a:t>μ</a:t>
            </a:r>
            <a:r>
              <a:rPr sz="1500" spc="25" dirty="0">
                <a:latin typeface="Calibri"/>
                <a:cs typeface="Calibri"/>
              </a:rPr>
              <a:t>β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65" dirty="0">
                <a:latin typeface="Calibri"/>
                <a:cs typeface="Calibri"/>
              </a:rPr>
              <a:t>υ</a:t>
            </a:r>
            <a:r>
              <a:rPr sz="1500" spc="-25" dirty="0">
                <a:latin typeface="Calibri"/>
                <a:cs typeface="Calibri"/>
              </a:rPr>
              <a:t>λ</a:t>
            </a:r>
            <a:r>
              <a:rPr sz="1500" spc="-10" dirty="0">
                <a:latin typeface="Calibri"/>
                <a:cs typeface="Calibri"/>
              </a:rPr>
              <a:t>έ</a:t>
            </a:r>
            <a:r>
              <a:rPr sz="1500" dirty="0">
                <a:latin typeface="Calibri"/>
                <a:cs typeface="Calibri"/>
              </a:rPr>
              <a:t>ς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85" dirty="0">
                <a:latin typeface="Calibri"/>
                <a:cs typeface="Calibri"/>
              </a:rPr>
              <a:t>κ</a:t>
            </a:r>
            <a:r>
              <a:rPr sz="1500" spc="-30" dirty="0">
                <a:latin typeface="Calibri"/>
                <a:cs typeface="Calibri"/>
              </a:rPr>
              <a:t>α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dirty="0">
                <a:latin typeface="Calibri"/>
                <a:cs typeface="Calibri"/>
              </a:rPr>
              <a:t>ά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δι</a:t>
            </a:r>
            <a:r>
              <a:rPr sz="1500" spc="-30" dirty="0">
                <a:latin typeface="Calibri"/>
                <a:cs typeface="Calibri"/>
              </a:rPr>
              <a:t>ά</a:t>
            </a:r>
            <a:r>
              <a:rPr sz="1500" spc="-15" dirty="0">
                <a:latin typeface="Calibri"/>
                <a:cs typeface="Calibri"/>
              </a:rPr>
              <a:t>ρ</a:t>
            </a:r>
            <a:r>
              <a:rPr sz="1500" spc="-10" dirty="0">
                <a:latin typeface="Calibri"/>
                <a:cs typeface="Calibri"/>
              </a:rPr>
              <a:t>κε</a:t>
            </a:r>
            <a:r>
              <a:rPr sz="1500" spc="-40" dirty="0">
                <a:latin typeface="Calibri"/>
                <a:cs typeface="Calibri"/>
              </a:rPr>
              <a:t>ι</a:t>
            </a:r>
            <a:r>
              <a:rPr sz="1500" dirty="0">
                <a:latin typeface="Calibri"/>
                <a:cs typeface="Calibri"/>
              </a:rPr>
              <a:t>α 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της  </a:t>
            </a:r>
            <a:r>
              <a:rPr sz="1500" dirty="0">
                <a:latin typeface="Calibri"/>
                <a:cs typeface="Calibri"/>
              </a:rPr>
              <a:t>εγκυ</a:t>
            </a:r>
            <a:r>
              <a:rPr sz="1500" dirty="0">
                <a:latin typeface="Tahoma"/>
                <a:cs typeface="Tahoma"/>
              </a:rPr>
              <a:t>μ</a:t>
            </a:r>
            <a:r>
              <a:rPr sz="1500" dirty="0">
                <a:latin typeface="Calibri"/>
                <a:cs typeface="Calibri"/>
              </a:rPr>
              <a:t>οσύνης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τους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θέ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ατα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βίας</a:t>
            </a:r>
            <a:r>
              <a:rPr sz="1500" spc="-25" dirty="0">
                <a:latin typeface="Tahoma"/>
                <a:cs typeface="Tahoma"/>
              </a:rPr>
              <a:t>,</a:t>
            </a:r>
            <a:r>
              <a:rPr sz="1500" spc="-105" dirty="0">
                <a:latin typeface="Tahoma"/>
                <a:cs typeface="Tahoma"/>
              </a:rPr>
              <a:t> </a:t>
            </a:r>
            <a:r>
              <a:rPr sz="1500" dirty="0">
                <a:latin typeface="Calibri"/>
                <a:cs typeface="Calibri"/>
              </a:rPr>
              <a:t>υ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έστησαν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χα</a:t>
            </a:r>
            <a:r>
              <a:rPr sz="1500" spc="-20" dirty="0">
                <a:latin typeface="Tahoma"/>
                <a:cs typeface="Tahoma"/>
              </a:rPr>
              <a:t>μ</a:t>
            </a:r>
            <a:r>
              <a:rPr sz="1500" spc="-20" dirty="0">
                <a:latin typeface="Calibri"/>
                <a:cs typeface="Calibri"/>
              </a:rPr>
              <a:t>ηλά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ε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ί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εδα</a:t>
            </a:r>
            <a:endParaRPr sz="15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5"/>
              </a:spcBef>
            </a:pPr>
            <a:r>
              <a:rPr sz="1500" spc="-5" dirty="0">
                <a:latin typeface="Calibri"/>
                <a:cs typeface="Calibri"/>
              </a:rPr>
              <a:t>σω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ατικής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ετά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α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ό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αρκετούς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20" dirty="0">
                <a:latin typeface="Tahoma"/>
                <a:cs typeface="Tahoma"/>
              </a:rPr>
              <a:t>μ</a:t>
            </a:r>
            <a:r>
              <a:rPr sz="1500" spc="-20" dirty="0">
                <a:latin typeface="Calibri"/>
                <a:cs typeface="Calibri"/>
              </a:rPr>
              <a:t>ήνες</a:t>
            </a:r>
            <a:r>
              <a:rPr sz="1500" spc="-20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  <a:p>
            <a:pPr marL="241300" marR="628015" indent="-229235">
              <a:lnSpc>
                <a:spcPct val="1127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10" dirty="0">
                <a:latin typeface="Calibri"/>
                <a:cs typeface="Calibri"/>
              </a:rPr>
              <a:t>Καθώς </a:t>
            </a:r>
            <a:r>
              <a:rPr sz="1500" spc="5" dirty="0">
                <a:latin typeface="Calibri"/>
                <a:cs typeface="Calibri"/>
              </a:rPr>
              <a:t>τα </a:t>
            </a:r>
            <a:r>
              <a:rPr sz="1500" spc="-5" dirty="0">
                <a:latin typeface="Calibri"/>
                <a:cs typeface="Calibri"/>
              </a:rPr>
              <a:t>α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οτελέσ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ατα </a:t>
            </a:r>
            <a:r>
              <a:rPr sz="1500" dirty="0">
                <a:latin typeface="Calibri"/>
                <a:cs typeface="Calibri"/>
              </a:rPr>
              <a:t>ήταν </a:t>
            </a:r>
            <a:r>
              <a:rPr sz="1500" spc="5" dirty="0">
                <a:latin typeface="Calibri"/>
                <a:cs typeface="Calibri"/>
              </a:rPr>
              <a:t>τα </a:t>
            </a:r>
            <a:r>
              <a:rPr sz="1500" spc="-30" dirty="0">
                <a:latin typeface="Calibri"/>
                <a:cs typeface="Calibri"/>
              </a:rPr>
              <a:t>ίδια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στις </a:t>
            </a:r>
            <a:r>
              <a:rPr sz="1500" spc="-15" dirty="0">
                <a:latin typeface="Calibri"/>
                <a:cs typeface="Calibri"/>
              </a:rPr>
              <a:t>δύο </a:t>
            </a:r>
            <a:r>
              <a:rPr sz="1500" spc="-25" dirty="0">
                <a:latin typeface="Calibri"/>
                <a:cs typeface="Calibri"/>
              </a:rPr>
              <a:t>ο</a:t>
            </a:r>
            <a:r>
              <a:rPr sz="1500" spc="-25" dirty="0">
                <a:latin typeface="Tahoma"/>
                <a:cs typeface="Tahoma"/>
              </a:rPr>
              <a:t>μ</a:t>
            </a:r>
            <a:r>
              <a:rPr sz="1500" spc="-25" dirty="0">
                <a:latin typeface="Calibri"/>
                <a:cs typeface="Calibri"/>
              </a:rPr>
              <a:t>άδες</a:t>
            </a:r>
            <a:r>
              <a:rPr sz="1500" spc="-25" dirty="0">
                <a:latin typeface="Tahoma"/>
                <a:cs typeface="Tahoma"/>
              </a:rPr>
              <a:t>, </a:t>
            </a:r>
            <a:r>
              <a:rPr sz="1500" spc="-455" dirty="0">
                <a:latin typeface="Tahoma"/>
                <a:cs typeface="Tahoma"/>
              </a:rPr>
              <a:t> 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dirty="0">
                <a:latin typeface="Calibri"/>
                <a:cs typeface="Calibri"/>
              </a:rPr>
              <a:t>ι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-15" dirty="0">
                <a:latin typeface="Calibri"/>
                <a:cs typeface="Calibri"/>
              </a:rPr>
              <a:t>ρ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10" dirty="0">
                <a:latin typeface="Calibri"/>
                <a:cs typeface="Calibri"/>
              </a:rPr>
              <a:t>υ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20" dirty="0">
                <a:latin typeface="Calibri"/>
                <a:cs typeface="Calibri"/>
              </a:rPr>
              <a:t>η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spc="-10" dirty="0">
                <a:latin typeface="Calibri"/>
                <a:cs typeface="Calibri"/>
              </a:rPr>
              <a:t>έ</a:t>
            </a:r>
            <a:r>
              <a:rPr sz="1500" dirty="0">
                <a:latin typeface="Calibri"/>
                <a:cs typeface="Calibri"/>
              </a:rPr>
              <a:t>ς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85" dirty="0">
                <a:latin typeface="Calibri"/>
                <a:cs typeface="Calibri"/>
              </a:rPr>
              <a:t>κ</a:t>
            </a:r>
            <a:r>
              <a:rPr sz="1500" spc="-25" dirty="0">
                <a:latin typeface="Calibri"/>
                <a:cs typeface="Calibri"/>
              </a:rPr>
              <a:t>α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spc="-10" dirty="0">
                <a:latin typeface="Calibri"/>
                <a:cs typeface="Calibri"/>
              </a:rPr>
              <a:t>έ</a:t>
            </a:r>
            <a:r>
              <a:rPr sz="1500" spc="-20" dirty="0">
                <a:latin typeface="Calibri"/>
                <a:cs typeface="Calibri"/>
              </a:rPr>
              <a:t>λ</a:t>
            </a:r>
            <a:r>
              <a:rPr sz="1500" spc="15" dirty="0">
                <a:latin typeface="Calibri"/>
                <a:cs typeface="Calibri"/>
              </a:rPr>
              <a:t>η</a:t>
            </a:r>
            <a:r>
              <a:rPr sz="1500" spc="35" dirty="0">
                <a:latin typeface="Calibri"/>
                <a:cs typeface="Calibri"/>
              </a:rPr>
              <a:t>ξ</a:t>
            </a:r>
            <a:r>
              <a:rPr sz="1500" spc="-25" dirty="0">
                <a:latin typeface="Calibri"/>
                <a:cs typeface="Calibri"/>
              </a:rPr>
              <a:t>α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ό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dirty="0">
                <a:latin typeface="Calibri"/>
                <a:cs typeface="Calibri"/>
              </a:rPr>
              <a:t>ι 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α</a:t>
            </a:r>
            <a:r>
              <a:rPr sz="1500" spc="30" dirty="0">
                <a:latin typeface="Calibri"/>
                <a:cs typeface="Calibri"/>
              </a:rPr>
              <a:t>ξ</a:t>
            </a:r>
            <a:r>
              <a:rPr sz="1500" spc="-40" dirty="0">
                <a:latin typeface="Calibri"/>
                <a:cs typeface="Calibri"/>
              </a:rPr>
              <a:t>ι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25" dirty="0">
                <a:latin typeface="Calibri"/>
                <a:cs typeface="Calibri"/>
              </a:rPr>
              <a:t>λ</a:t>
            </a:r>
            <a:r>
              <a:rPr sz="1500" spc="30" dirty="0">
                <a:latin typeface="Calibri"/>
                <a:cs typeface="Calibri"/>
              </a:rPr>
              <a:t>ό</a:t>
            </a:r>
            <a:r>
              <a:rPr sz="1500" dirty="0">
                <a:latin typeface="Calibri"/>
                <a:cs typeface="Calibri"/>
              </a:rPr>
              <a:t>γ</a:t>
            </a:r>
            <a:r>
              <a:rPr sz="1500" spc="15" dirty="0">
                <a:latin typeface="Calibri"/>
                <a:cs typeface="Calibri"/>
              </a:rPr>
              <a:t>η</a:t>
            </a:r>
            <a:r>
              <a:rPr sz="1500" spc="20" dirty="0">
                <a:latin typeface="Calibri"/>
                <a:cs typeface="Calibri"/>
              </a:rPr>
              <a:t>σ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spc="-5" dirty="0">
                <a:latin typeface="Calibri"/>
                <a:cs typeface="Calibri"/>
              </a:rPr>
              <a:t>ω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-25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-40" dirty="0">
                <a:latin typeface="Calibri"/>
                <a:cs typeface="Calibri"/>
              </a:rPr>
              <a:t>ι</a:t>
            </a:r>
            <a:r>
              <a:rPr sz="1500" spc="25" dirty="0">
                <a:latin typeface="Calibri"/>
                <a:cs typeface="Calibri"/>
              </a:rPr>
              <a:t>σ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35" dirty="0">
                <a:latin typeface="Calibri"/>
                <a:cs typeface="Calibri"/>
              </a:rPr>
              <a:t>δ</a:t>
            </a:r>
            <a:r>
              <a:rPr sz="1500" spc="-40" dirty="0">
                <a:latin typeface="Calibri"/>
                <a:cs typeface="Calibri"/>
              </a:rPr>
              <a:t>ί</a:t>
            </a:r>
            <a:r>
              <a:rPr sz="1500" dirty="0">
                <a:latin typeface="Calibri"/>
                <a:cs typeface="Calibri"/>
              </a:rPr>
              <a:t>ων</a:t>
            </a:r>
            <a:endParaRPr sz="1500">
              <a:latin typeface="Calibri"/>
              <a:cs typeface="Calibri"/>
            </a:endParaRPr>
          </a:p>
          <a:p>
            <a:pPr marL="241300" marR="269875">
              <a:lnSpc>
                <a:spcPct val="108400"/>
              </a:lnSpc>
            </a:pP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είναι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ιο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οτελεσ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ατική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αρέ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βαση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οτρο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ή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σε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εγκύους</a:t>
            </a:r>
            <a:r>
              <a:rPr sz="1500" spc="-5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  <a:p>
            <a:pPr marL="241300" marR="510540" indent="-229235">
              <a:lnSpc>
                <a:spcPct val="1106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dirty="0">
                <a:latin typeface="Calibri"/>
                <a:cs typeface="Calibri"/>
              </a:rPr>
              <a:t>Η </a:t>
            </a:r>
            <a:r>
              <a:rPr sz="1500" spc="5" dirty="0">
                <a:latin typeface="Calibri"/>
                <a:cs typeface="Calibri"/>
              </a:rPr>
              <a:t>αξιολόγηση </a:t>
            </a:r>
            <a:r>
              <a:rPr sz="1500" spc="-10" dirty="0">
                <a:latin typeface="Calibri"/>
                <a:cs typeface="Calibri"/>
              </a:rPr>
              <a:t>δείχνει </a:t>
            </a:r>
            <a:r>
              <a:rPr sz="1500" spc="15" dirty="0">
                <a:latin typeface="Calibri"/>
                <a:cs typeface="Calibri"/>
              </a:rPr>
              <a:t>ότι </a:t>
            </a:r>
            <a:r>
              <a:rPr sz="1500" dirty="0">
                <a:latin typeface="Calibri"/>
                <a:cs typeface="Calibri"/>
              </a:rPr>
              <a:t>η </a:t>
            </a:r>
            <a:r>
              <a:rPr sz="1500" spc="-5" dirty="0">
                <a:latin typeface="Calibri"/>
                <a:cs typeface="Calibri"/>
              </a:rPr>
              <a:t>βία </a:t>
            </a:r>
            <a:r>
              <a:rPr sz="1500" spc="-15" dirty="0">
                <a:latin typeface="Calibri"/>
                <a:cs typeface="Calibri"/>
              </a:rPr>
              <a:t>είναι </a:t>
            </a:r>
            <a:r>
              <a:rPr sz="1500" spc="5" dirty="0">
                <a:latin typeface="Calibri"/>
                <a:cs typeface="Calibri"/>
              </a:rPr>
              <a:t>σοβαρή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κινητο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οιεί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τον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αγγελ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ατία</a:t>
            </a:r>
            <a:r>
              <a:rPr sz="1500" spc="-10" dirty="0">
                <a:latin typeface="Calibri"/>
                <a:cs typeface="Calibri"/>
              </a:rPr>
              <a:t> υγείας </a:t>
            </a:r>
            <a:r>
              <a:rPr sz="1500" spc="5" dirty="0">
                <a:latin typeface="Calibri"/>
                <a:cs typeface="Calibri"/>
              </a:rPr>
              <a:t>έτσι </a:t>
            </a:r>
            <a:r>
              <a:rPr sz="1500" spc="10" dirty="0">
                <a:latin typeface="Calibri"/>
                <a:cs typeface="Calibri"/>
              </a:rPr>
              <a:t>ώστε </a:t>
            </a:r>
            <a:r>
              <a:rPr sz="1500" dirty="0">
                <a:latin typeface="Calibri"/>
                <a:cs typeface="Calibri"/>
              </a:rPr>
              <a:t>να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αράσχει τις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αιτού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ενες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υ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ηρεσίες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85443"/>
            <a:ext cx="51923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2960" algn="l"/>
                <a:tab pos="4321175" algn="l"/>
              </a:tabLst>
            </a:pPr>
            <a:r>
              <a:rPr sz="3600" dirty="0"/>
              <a:t>Ο</a:t>
            </a:r>
            <a:r>
              <a:rPr sz="3600" spc="-175" dirty="0"/>
              <a:t> </a:t>
            </a:r>
            <a:r>
              <a:rPr sz="3600" dirty="0"/>
              <a:t>Ι	Α</a:t>
            </a:r>
            <a:r>
              <a:rPr sz="3600" spc="-155" dirty="0"/>
              <a:t> </a:t>
            </a:r>
            <a:r>
              <a:rPr sz="3600" dirty="0"/>
              <a:t>Ν</a:t>
            </a:r>
            <a:r>
              <a:rPr sz="3600" spc="-11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Η</a:t>
            </a:r>
            <a:r>
              <a:rPr sz="3600" spc="-16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0" dirty="0"/>
              <a:t> </a:t>
            </a:r>
            <a:r>
              <a:rPr sz="3600" dirty="0"/>
              <a:t>Σ	Σ</a:t>
            </a:r>
            <a:r>
              <a:rPr sz="3600" spc="-195" dirty="0"/>
              <a:t> </a:t>
            </a:r>
            <a:r>
              <a:rPr sz="3600" spc="195" dirty="0"/>
              <a:t>ΤΑ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3885" algn="l"/>
              </a:tabLst>
            </a:pPr>
            <a:r>
              <a:rPr spc="35" dirty="0">
                <a:latin typeface="Tahoma"/>
                <a:cs typeface="Tahoma"/>
              </a:rPr>
              <a:t>2	</a:t>
            </a:r>
            <a:r>
              <a:rPr dirty="0"/>
              <a:t>Φ</a:t>
            </a:r>
            <a:r>
              <a:rPr spc="-180" dirty="0"/>
              <a:t> </a:t>
            </a:r>
            <a:r>
              <a:rPr dirty="0"/>
              <a:t>Υ</a:t>
            </a:r>
            <a:r>
              <a:rPr spc="-365" dirty="0"/>
              <a:t> </a:t>
            </a:r>
            <a:r>
              <a:rPr dirty="0"/>
              <a:t>Λ</a:t>
            </a:r>
            <a:r>
              <a:rPr spc="-110" dirty="0"/>
              <a:t> </a:t>
            </a:r>
            <a:r>
              <a:rPr dirty="0"/>
              <a:t>Α</a:t>
            </a:r>
          </a:p>
          <a:p>
            <a:pPr marL="241300" marR="5080" indent="-229235">
              <a:lnSpc>
                <a:spcPct val="123800"/>
              </a:lnSpc>
              <a:spcBef>
                <a:spcPts val="19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b="0" spc="15" dirty="0">
                <a:latin typeface="Calibri"/>
                <a:cs typeface="Calibri"/>
              </a:rPr>
              <a:t>Οι </a:t>
            </a:r>
            <a:r>
              <a:rPr sz="1550" b="0" dirty="0">
                <a:latin typeface="Calibri"/>
                <a:cs typeface="Calibri"/>
              </a:rPr>
              <a:t>ανισότητες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spc="10" dirty="0">
                <a:latin typeface="Calibri"/>
                <a:cs typeface="Calibri"/>
              </a:rPr>
              <a:t>ανά</a:t>
            </a:r>
            <a:r>
              <a:rPr sz="1550" b="0" spc="10" dirty="0">
                <a:latin typeface="Tahoma"/>
                <a:cs typeface="Tahoma"/>
              </a:rPr>
              <a:t>μ</a:t>
            </a:r>
            <a:r>
              <a:rPr sz="1550" b="0" spc="10" dirty="0">
                <a:latin typeface="Calibri"/>
                <a:cs typeface="Calibri"/>
              </a:rPr>
              <a:t>εσα </a:t>
            </a:r>
            <a:r>
              <a:rPr sz="1550" b="0" dirty="0">
                <a:latin typeface="Calibri"/>
                <a:cs typeface="Calibri"/>
              </a:rPr>
              <a:t>στα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dirty="0">
                <a:latin typeface="Calibri"/>
                <a:cs typeface="Calibri"/>
              </a:rPr>
              <a:t>δύο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spc="-5" dirty="0">
                <a:latin typeface="Calibri"/>
                <a:cs typeface="Calibri"/>
              </a:rPr>
              <a:t>φύλα και</a:t>
            </a:r>
            <a:r>
              <a:rPr sz="1550" b="0" dirty="0">
                <a:latin typeface="Calibri"/>
                <a:cs typeface="Calibri"/>
              </a:rPr>
              <a:t> </a:t>
            </a:r>
            <a:r>
              <a:rPr sz="1550" b="0" spc="10" dirty="0">
                <a:latin typeface="Calibri"/>
                <a:cs typeface="Calibri"/>
              </a:rPr>
              <a:t>η βία </a:t>
            </a:r>
            <a:r>
              <a:rPr sz="1550" b="0" spc="-5" dirty="0">
                <a:latin typeface="Calibri"/>
                <a:cs typeface="Calibri"/>
              </a:rPr>
              <a:t>κατά</a:t>
            </a:r>
            <a:r>
              <a:rPr sz="1550" b="0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των </a:t>
            </a:r>
            <a:r>
              <a:rPr sz="1550" b="0" spc="20" dirty="0">
                <a:latin typeface="Calibri"/>
                <a:cs typeface="Calibri"/>
              </a:rPr>
              <a:t> </a:t>
            </a:r>
            <a:r>
              <a:rPr sz="1550" b="0" spc="5" dirty="0">
                <a:latin typeface="Calibri"/>
                <a:cs typeface="Calibri"/>
              </a:rPr>
              <a:t>γυναικών </a:t>
            </a:r>
            <a:r>
              <a:rPr sz="1550" b="0" dirty="0">
                <a:latin typeface="Calibri"/>
                <a:cs typeface="Calibri"/>
              </a:rPr>
              <a:t>καθιστούν</a:t>
            </a:r>
            <a:r>
              <a:rPr sz="1550" b="0" spc="5" dirty="0">
                <a:latin typeface="Calibri"/>
                <a:cs typeface="Calibri"/>
              </a:rPr>
              <a:t> τις γυναίκες</a:t>
            </a:r>
            <a:r>
              <a:rPr sz="1550" b="0" spc="10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ευάλωτες </a:t>
            </a:r>
            <a:r>
              <a:rPr sz="1550" b="0" dirty="0">
                <a:latin typeface="Calibri"/>
                <a:cs typeface="Calibri"/>
              </a:rPr>
              <a:t>στον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το</a:t>
            </a:r>
            <a:r>
              <a:rPr sz="1550" b="0" spc="15" dirty="0">
                <a:latin typeface="Tahoma"/>
                <a:cs typeface="Tahoma"/>
              </a:rPr>
              <a:t>μ</a:t>
            </a:r>
            <a:r>
              <a:rPr sz="1550" b="0" spc="15" dirty="0">
                <a:latin typeface="Calibri"/>
                <a:cs typeface="Calibri"/>
              </a:rPr>
              <a:t>έα </a:t>
            </a:r>
            <a:r>
              <a:rPr sz="1550" b="0" dirty="0">
                <a:latin typeface="Calibri"/>
                <a:cs typeface="Calibri"/>
              </a:rPr>
              <a:t>της 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spc="10" dirty="0">
                <a:latin typeface="Calibri"/>
                <a:cs typeface="Calibri"/>
              </a:rPr>
              <a:t>ανα</a:t>
            </a:r>
            <a:r>
              <a:rPr sz="1550" b="0" spc="10" dirty="0">
                <a:latin typeface="Tahoma"/>
                <a:cs typeface="Tahoma"/>
              </a:rPr>
              <a:t>π</a:t>
            </a:r>
            <a:r>
              <a:rPr sz="1550" b="0" spc="10" dirty="0">
                <a:latin typeface="Calibri"/>
                <a:cs typeface="Calibri"/>
              </a:rPr>
              <a:t>αραγωγικής</a:t>
            </a:r>
            <a:r>
              <a:rPr sz="1550" b="0" spc="15" dirty="0">
                <a:latin typeface="Calibri"/>
                <a:cs typeface="Calibri"/>
              </a:rPr>
              <a:t> </a:t>
            </a:r>
            <a:r>
              <a:rPr sz="1550" b="0" dirty="0">
                <a:latin typeface="Calibri"/>
                <a:cs typeface="Calibri"/>
              </a:rPr>
              <a:t>υγείας</a:t>
            </a:r>
            <a:r>
              <a:rPr sz="1550" b="0" dirty="0">
                <a:latin typeface="Tahoma"/>
                <a:cs typeface="Tahoma"/>
              </a:rPr>
              <a:t>. </a:t>
            </a:r>
            <a:r>
              <a:rPr sz="1550" b="0" spc="15" dirty="0">
                <a:latin typeface="Calibri"/>
                <a:cs typeface="Calibri"/>
              </a:rPr>
              <a:t>Θέ</a:t>
            </a:r>
            <a:r>
              <a:rPr sz="1550" b="0" spc="15" dirty="0">
                <a:latin typeface="Tahoma"/>
                <a:cs typeface="Tahoma"/>
              </a:rPr>
              <a:t>μ</a:t>
            </a:r>
            <a:r>
              <a:rPr sz="1550" b="0" spc="15" dirty="0">
                <a:latin typeface="Calibri"/>
                <a:cs typeface="Calibri"/>
              </a:rPr>
              <a:t>ατα </a:t>
            </a:r>
            <a:r>
              <a:rPr sz="1550" b="0" spc="10" dirty="0">
                <a:latin typeface="Calibri"/>
                <a:cs typeface="Calibri"/>
              </a:rPr>
              <a:t>σεξουαλικής </a:t>
            </a:r>
            <a:r>
              <a:rPr sz="1550" b="0" spc="35" dirty="0">
                <a:latin typeface="Calibri"/>
                <a:cs typeface="Calibri"/>
              </a:rPr>
              <a:t>κι </a:t>
            </a:r>
            <a:r>
              <a:rPr sz="1550" b="0" spc="40" dirty="0">
                <a:latin typeface="Calibri"/>
                <a:cs typeface="Calibri"/>
              </a:rPr>
              <a:t> </a:t>
            </a:r>
            <a:r>
              <a:rPr sz="1550" b="0" spc="10" dirty="0">
                <a:latin typeface="Calibri"/>
                <a:cs typeface="Calibri"/>
              </a:rPr>
              <a:t>ανα</a:t>
            </a:r>
            <a:r>
              <a:rPr sz="1550" b="0" spc="10" dirty="0">
                <a:latin typeface="Tahoma"/>
                <a:cs typeface="Tahoma"/>
              </a:rPr>
              <a:t>π</a:t>
            </a:r>
            <a:r>
              <a:rPr sz="1550" b="0" spc="10" dirty="0">
                <a:latin typeface="Calibri"/>
                <a:cs typeface="Calibri"/>
              </a:rPr>
              <a:t>αραγωγικής</a:t>
            </a:r>
            <a:r>
              <a:rPr sz="1550" b="0" spc="15" dirty="0">
                <a:latin typeface="Calibri"/>
                <a:cs typeface="Calibri"/>
              </a:rPr>
              <a:t> </a:t>
            </a:r>
            <a:r>
              <a:rPr sz="1550" b="0" dirty="0">
                <a:latin typeface="Calibri"/>
                <a:cs typeface="Calibri"/>
              </a:rPr>
              <a:t>υγείας</a:t>
            </a:r>
            <a:r>
              <a:rPr sz="1550" b="0" dirty="0">
                <a:latin typeface="Tahoma"/>
                <a:cs typeface="Tahoma"/>
              </a:rPr>
              <a:t>, </a:t>
            </a:r>
            <a:r>
              <a:rPr sz="1550" b="0" spc="20" dirty="0">
                <a:latin typeface="Calibri"/>
                <a:cs typeface="Calibri"/>
              </a:rPr>
              <a:t>ό</a:t>
            </a:r>
            <a:r>
              <a:rPr sz="1550" b="0" spc="20" dirty="0">
                <a:latin typeface="Tahoma"/>
                <a:cs typeface="Tahoma"/>
              </a:rPr>
              <a:t>π</a:t>
            </a:r>
            <a:r>
              <a:rPr sz="1550" b="0" spc="20" dirty="0">
                <a:latin typeface="Calibri"/>
                <a:cs typeface="Calibri"/>
              </a:rPr>
              <a:t>ως </a:t>
            </a:r>
            <a:r>
              <a:rPr sz="1550" b="0" spc="10" dirty="0">
                <a:latin typeface="Calibri"/>
                <a:cs typeface="Calibri"/>
              </a:rPr>
              <a:t>η </a:t>
            </a:r>
            <a:r>
              <a:rPr sz="1550" b="0" spc="15" dirty="0">
                <a:latin typeface="Tahoma"/>
                <a:cs typeface="Tahoma"/>
              </a:rPr>
              <a:t>μ</a:t>
            </a:r>
            <a:r>
              <a:rPr sz="1550" b="0" spc="15" dirty="0">
                <a:latin typeface="Calibri"/>
                <a:cs typeface="Calibri"/>
              </a:rPr>
              <a:t>η </a:t>
            </a:r>
            <a:r>
              <a:rPr sz="1550" b="0" spc="10" dirty="0">
                <a:latin typeface="Calibri"/>
                <a:cs typeface="Calibri"/>
              </a:rPr>
              <a:t>ε</a:t>
            </a:r>
            <a:r>
              <a:rPr sz="1550" b="0" spc="10" dirty="0">
                <a:latin typeface="Tahoma"/>
                <a:cs typeface="Tahoma"/>
              </a:rPr>
              <a:t>π</a:t>
            </a:r>
            <a:r>
              <a:rPr sz="1550" b="0" spc="10" dirty="0">
                <a:latin typeface="Calibri"/>
                <a:cs typeface="Calibri"/>
              </a:rPr>
              <a:t>ιθυ</a:t>
            </a:r>
            <a:r>
              <a:rPr sz="1550" b="0" spc="10" dirty="0">
                <a:latin typeface="Tahoma"/>
                <a:cs typeface="Tahoma"/>
              </a:rPr>
              <a:t>μ</a:t>
            </a:r>
            <a:r>
              <a:rPr sz="1550" b="0" spc="10" dirty="0">
                <a:latin typeface="Calibri"/>
                <a:cs typeface="Calibri"/>
              </a:rPr>
              <a:t>ητή </a:t>
            </a:r>
            <a:r>
              <a:rPr sz="1550" b="0" spc="-5" dirty="0">
                <a:latin typeface="Calibri"/>
                <a:cs typeface="Calibri"/>
              </a:rPr>
              <a:t>εγκυ</a:t>
            </a:r>
            <a:r>
              <a:rPr sz="1550" b="0" spc="-5" dirty="0">
                <a:latin typeface="Tahoma"/>
                <a:cs typeface="Tahoma"/>
              </a:rPr>
              <a:t>μ</a:t>
            </a:r>
            <a:r>
              <a:rPr sz="1550" b="0" spc="-5" dirty="0">
                <a:latin typeface="Calibri"/>
                <a:cs typeface="Calibri"/>
              </a:rPr>
              <a:t>οσύνη</a:t>
            </a:r>
            <a:r>
              <a:rPr sz="1550" b="0" spc="-5" dirty="0">
                <a:latin typeface="Tahoma"/>
                <a:cs typeface="Tahoma"/>
              </a:rPr>
              <a:t>, </a:t>
            </a:r>
            <a:r>
              <a:rPr sz="1550" b="0" spc="-470" dirty="0">
                <a:latin typeface="Tahoma"/>
                <a:cs typeface="Tahoma"/>
              </a:rPr>
              <a:t> </a:t>
            </a:r>
            <a:r>
              <a:rPr sz="1550" b="0" spc="10" dirty="0">
                <a:latin typeface="Tahoma"/>
                <a:cs typeface="Tahoma"/>
              </a:rPr>
              <a:t>μπ</a:t>
            </a:r>
            <a:r>
              <a:rPr sz="1550" b="0" spc="10" dirty="0">
                <a:latin typeface="Calibri"/>
                <a:cs typeface="Calibri"/>
              </a:rPr>
              <a:t>ορούν</a:t>
            </a:r>
            <a:r>
              <a:rPr sz="1550" b="0" spc="15" dirty="0">
                <a:latin typeface="Calibri"/>
                <a:cs typeface="Calibri"/>
              </a:rPr>
              <a:t> </a:t>
            </a:r>
            <a:r>
              <a:rPr sz="1550" b="0" spc="-5" dirty="0">
                <a:latin typeface="Calibri"/>
                <a:cs typeface="Calibri"/>
              </a:rPr>
              <a:t>να</a:t>
            </a:r>
            <a:r>
              <a:rPr sz="1550" b="0" dirty="0">
                <a:latin typeface="Calibri"/>
                <a:cs typeface="Calibri"/>
              </a:rPr>
              <a:t> αυξήσουν</a:t>
            </a:r>
            <a:r>
              <a:rPr sz="1550" b="0" spc="5" dirty="0">
                <a:latin typeface="Calibri"/>
                <a:cs typeface="Calibri"/>
              </a:rPr>
              <a:t> τη </a:t>
            </a:r>
            <a:r>
              <a:rPr sz="1550" b="0" spc="10" dirty="0">
                <a:latin typeface="Calibri"/>
                <a:cs typeface="Calibri"/>
              </a:rPr>
              <a:t>βία </a:t>
            </a:r>
            <a:r>
              <a:rPr sz="1550" b="0" spc="-5" dirty="0">
                <a:latin typeface="Calibri"/>
                <a:cs typeface="Calibri"/>
              </a:rPr>
              <a:t>κατά</a:t>
            </a:r>
            <a:r>
              <a:rPr sz="1550" b="0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των </a:t>
            </a:r>
            <a:r>
              <a:rPr sz="1550" b="0" spc="5" dirty="0">
                <a:latin typeface="Calibri"/>
                <a:cs typeface="Calibri"/>
              </a:rPr>
              <a:t>γυναικών</a:t>
            </a:r>
            <a:r>
              <a:rPr sz="1550" b="0" spc="10" dirty="0">
                <a:latin typeface="Calibri"/>
                <a:cs typeface="Calibri"/>
              </a:rPr>
              <a:t> </a:t>
            </a:r>
            <a:r>
              <a:rPr sz="1550" b="0" spc="-5" dirty="0">
                <a:latin typeface="Calibri"/>
                <a:cs typeface="Calibri"/>
              </a:rPr>
              <a:t>και τους </a:t>
            </a:r>
            <a:r>
              <a:rPr sz="1550" b="0" dirty="0">
                <a:latin typeface="Calibri"/>
                <a:cs typeface="Calibri"/>
              </a:rPr>
              <a:t> κινδύνους</a:t>
            </a:r>
            <a:r>
              <a:rPr sz="1550" b="0" spc="5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των εφήβων </a:t>
            </a:r>
            <a:r>
              <a:rPr sz="1550" b="0" spc="10" dirty="0">
                <a:latin typeface="Calibri"/>
                <a:cs typeface="Calibri"/>
              </a:rPr>
              <a:t>κοριτσιών </a:t>
            </a:r>
            <a:r>
              <a:rPr sz="1550" b="0" spc="-5" dirty="0">
                <a:latin typeface="Calibri"/>
                <a:cs typeface="Calibri"/>
              </a:rPr>
              <a:t>και δύνανται</a:t>
            </a:r>
            <a:r>
              <a:rPr sz="1550" b="0" dirty="0">
                <a:latin typeface="Calibri"/>
                <a:cs typeface="Calibri"/>
              </a:rPr>
              <a:t> </a:t>
            </a:r>
            <a:r>
              <a:rPr sz="1550" b="0" spc="-25" dirty="0">
                <a:latin typeface="Calibri"/>
                <a:cs typeface="Calibri"/>
              </a:rPr>
              <a:t>να </a:t>
            </a:r>
            <a:r>
              <a:rPr sz="1550" b="0" spc="-20" dirty="0">
                <a:latin typeface="Calibri"/>
                <a:cs typeface="Calibri"/>
              </a:rPr>
              <a:t> </a:t>
            </a:r>
            <a:r>
              <a:rPr sz="1550" b="0" spc="15" dirty="0">
                <a:latin typeface="Calibri"/>
                <a:cs typeface="Calibri"/>
              </a:rPr>
              <a:t>ε</a:t>
            </a:r>
            <a:r>
              <a:rPr sz="1550" b="0" spc="15" dirty="0">
                <a:latin typeface="Tahoma"/>
                <a:cs typeface="Tahoma"/>
              </a:rPr>
              <a:t>π</a:t>
            </a:r>
            <a:r>
              <a:rPr sz="1550" b="0" spc="15" dirty="0">
                <a:latin typeface="Calibri"/>
                <a:cs typeface="Calibri"/>
              </a:rPr>
              <a:t>ιδεινώσουν</a:t>
            </a:r>
            <a:r>
              <a:rPr sz="1550" b="0" spc="50" dirty="0">
                <a:latin typeface="Calibri"/>
                <a:cs typeface="Calibri"/>
              </a:rPr>
              <a:t> </a:t>
            </a:r>
            <a:r>
              <a:rPr sz="1550" b="0" spc="5" dirty="0">
                <a:latin typeface="Calibri"/>
                <a:cs typeface="Calibri"/>
              </a:rPr>
              <a:t>τις</a:t>
            </a:r>
            <a:r>
              <a:rPr sz="1550" b="0" spc="55" dirty="0">
                <a:latin typeface="Calibri"/>
                <a:cs typeface="Calibri"/>
              </a:rPr>
              <a:t> </a:t>
            </a:r>
            <a:r>
              <a:rPr sz="1550" b="0" spc="20" dirty="0">
                <a:latin typeface="Calibri"/>
                <a:cs typeface="Calibri"/>
              </a:rPr>
              <a:t>διακρίσεις</a:t>
            </a:r>
            <a:r>
              <a:rPr sz="1550" b="0" spc="65" dirty="0">
                <a:latin typeface="Calibri"/>
                <a:cs typeface="Calibri"/>
              </a:rPr>
              <a:t> </a:t>
            </a:r>
            <a:r>
              <a:rPr sz="1550" b="0" spc="5" dirty="0">
                <a:latin typeface="Calibri"/>
                <a:cs typeface="Calibri"/>
              </a:rPr>
              <a:t>λόγω</a:t>
            </a:r>
            <a:r>
              <a:rPr sz="1550" b="0" spc="55" dirty="0">
                <a:latin typeface="Calibri"/>
                <a:cs typeface="Calibri"/>
              </a:rPr>
              <a:t> </a:t>
            </a:r>
            <a:r>
              <a:rPr sz="1550" b="0" spc="-5" dirty="0">
                <a:latin typeface="Calibri"/>
                <a:cs typeface="Calibri"/>
              </a:rPr>
              <a:t>φύλου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34275" y="0"/>
            <a:ext cx="4657725" cy="6858000"/>
            <a:chOff x="7534275" y="0"/>
            <a:chExt cx="465772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275" y="1809750"/>
              <a:ext cx="4076700" cy="190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4580255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  <a:tabLst>
                <a:tab pos="593725" algn="l"/>
              </a:tabLst>
            </a:pPr>
            <a:r>
              <a:rPr sz="3600" dirty="0"/>
              <a:t>Η	Π</a:t>
            </a:r>
            <a:r>
              <a:rPr sz="3600" spc="-175" dirty="0"/>
              <a:t> </a:t>
            </a:r>
            <a:r>
              <a:rPr sz="3600" dirty="0"/>
              <a:t>Ρ</a:t>
            </a:r>
            <a:r>
              <a:rPr sz="3600" spc="-114" dirty="0"/>
              <a:t> </a:t>
            </a:r>
            <a:r>
              <a:rPr sz="3600" dirty="0"/>
              <a:t>Ο</a:t>
            </a:r>
            <a:r>
              <a:rPr sz="3600" spc="-185" dirty="0"/>
              <a:t> </a:t>
            </a:r>
            <a:r>
              <a:rPr sz="3600" dirty="0"/>
              <a:t>Γ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80" dirty="0"/>
              <a:t> </a:t>
            </a:r>
            <a:r>
              <a:rPr sz="3600" dirty="0"/>
              <a:t>Ν</a:t>
            </a:r>
            <a:r>
              <a:rPr sz="3600" spc="-125" dirty="0"/>
              <a:t> </a:t>
            </a:r>
            <a:r>
              <a:rPr sz="3600" dirty="0"/>
              <a:t>Ν</a:t>
            </a:r>
            <a:r>
              <a:rPr sz="3600" spc="-120" dirty="0"/>
              <a:t> </a:t>
            </a:r>
            <a:r>
              <a:rPr sz="3600" dirty="0"/>
              <a:t>Η</a:t>
            </a:r>
            <a:r>
              <a:rPr sz="3600" spc="-170" dirty="0"/>
              <a:t> </a:t>
            </a:r>
            <a:r>
              <a:rPr sz="3600" dirty="0"/>
              <a:t>Τ</a:t>
            </a:r>
            <a:r>
              <a:rPr sz="3600" spc="-135" dirty="0"/>
              <a:t> </a:t>
            </a:r>
            <a:r>
              <a:rPr sz="3600" dirty="0"/>
              <a:t>Ι</a:t>
            </a:r>
            <a:r>
              <a:rPr sz="3600" spc="-140" dirty="0"/>
              <a:t> </a:t>
            </a:r>
            <a:r>
              <a:rPr sz="3600" dirty="0"/>
              <a:t>Κ</a:t>
            </a:r>
            <a:r>
              <a:rPr sz="3600" spc="-170" dirty="0"/>
              <a:t> </a:t>
            </a:r>
            <a:r>
              <a:rPr sz="3600" dirty="0"/>
              <a:t>Η </a:t>
            </a:r>
            <a:r>
              <a:rPr sz="3600" spc="-800" dirty="0"/>
              <a:t> </a:t>
            </a:r>
            <a:r>
              <a:rPr sz="3600" dirty="0"/>
              <a:t>Φ</a:t>
            </a:r>
            <a:r>
              <a:rPr sz="3600" spc="-180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Ι</a:t>
            </a:r>
            <a:r>
              <a:rPr sz="3600" spc="-114" dirty="0"/>
              <a:t> </a:t>
            </a:r>
            <a:r>
              <a:rPr sz="3600" spc="20" dirty="0">
                <a:latin typeface="Tahoma"/>
                <a:cs typeface="Tahoma"/>
              </a:rPr>
              <a:t>Δ</a:t>
            </a:r>
            <a:r>
              <a:rPr sz="3600" spc="-390" dirty="0">
                <a:latin typeface="Tahoma"/>
                <a:cs typeface="Tahoma"/>
              </a:rPr>
              <a:t> </a:t>
            </a:r>
            <a:r>
              <a:rPr sz="3600" dirty="0"/>
              <a:t>Α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954591"/>
            <a:ext cx="5446395" cy="2372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5080" indent="-229235">
              <a:lnSpc>
                <a:spcPct val="1240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ρογεννητική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φροντίδα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συχνά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όνο</a:t>
            </a:r>
            <a:r>
              <a:rPr sz="1550" spc="1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είο</a:t>
            </a:r>
            <a:r>
              <a:rPr sz="1550" spc="20" dirty="0">
                <a:latin typeface="Calibri"/>
                <a:cs typeface="Calibri"/>
              </a:rPr>
              <a:t> ε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αφής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γυναικών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κά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οιο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φορέα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υγείας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20" dirty="0">
                <a:latin typeface="Calibri"/>
                <a:cs typeface="Calibri"/>
              </a:rPr>
              <a:t>αλλά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τόσο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αροχή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υ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ηρεσιών </a:t>
            </a:r>
            <a:r>
              <a:rPr sz="1550" spc="5" dirty="0">
                <a:latin typeface="Calibri"/>
                <a:cs typeface="Calibri"/>
              </a:rPr>
              <a:t>υγείας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στήριξης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κατά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διάρκεια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dirty="0">
                <a:latin typeface="Calibri"/>
                <a:cs typeface="Calibri"/>
              </a:rPr>
              <a:t> εγκυ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οσύνης</a:t>
            </a:r>
            <a:r>
              <a:rPr sz="1550" spc="5" dirty="0">
                <a:latin typeface="Calibri"/>
                <a:cs typeface="Calibri"/>
              </a:rPr>
              <a:t> όσο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spc="15" dirty="0">
                <a:latin typeface="Calibri"/>
                <a:cs typeface="Calibri"/>
              </a:rPr>
              <a:t>υ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οχρέωση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αρακολούθησης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γυναικών </a:t>
            </a:r>
            <a:r>
              <a:rPr sz="1550" dirty="0">
                <a:latin typeface="Tahoma"/>
                <a:cs typeface="Tahoma"/>
              </a:rPr>
              <a:t>(follow-up), </a:t>
            </a:r>
            <a:r>
              <a:rPr sz="1550" dirty="0">
                <a:latin typeface="Calibri"/>
                <a:cs typeface="Calibri"/>
              </a:rPr>
              <a:t>καθιστούν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ρογεννητική</a:t>
            </a:r>
            <a:r>
              <a:rPr sz="1550" spc="10" dirty="0">
                <a:latin typeface="Calibri"/>
                <a:cs typeface="Calibri"/>
              </a:rPr>
              <a:t> φροντίδα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ρονο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ιακό </a:t>
            </a:r>
            <a:r>
              <a:rPr sz="1550" spc="25" dirty="0">
                <a:latin typeface="Calibri"/>
                <a:cs typeface="Calibri"/>
              </a:rPr>
              <a:t>χώρο </a:t>
            </a:r>
            <a:r>
              <a:rPr sz="1550" spc="-10" dirty="0">
                <a:latin typeface="Calibri"/>
                <a:cs typeface="Calibri"/>
              </a:rPr>
              <a:t>συζήτησης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 </a:t>
            </a:r>
            <a:r>
              <a:rPr sz="1550" spc="-5" dirty="0">
                <a:latin typeface="Calibri"/>
                <a:cs typeface="Calibri"/>
              </a:rPr>
              <a:t>την </a:t>
            </a:r>
            <a:r>
              <a:rPr sz="1550" dirty="0">
                <a:latin typeface="Calibri"/>
                <a:cs typeface="Calibri"/>
              </a:rPr>
              <a:t>κακο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οίηση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εν τέλει 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ενθάρρυνσης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5" dirty="0">
                <a:latin typeface="Calibri"/>
                <a:cs typeface="Calibri"/>
              </a:rPr>
              <a:t>γυναικών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dirty="0">
                <a:latin typeface="Calibri"/>
                <a:cs typeface="Calibri"/>
              </a:rPr>
              <a:t> α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ευθύνουν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αίτη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 </a:t>
            </a:r>
            <a:r>
              <a:rPr sz="1550" spc="5" dirty="0">
                <a:latin typeface="Calibri"/>
                <a:cs typeface="Calibri"/>
              </a:rPr>
              <a:t>για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βοήθεια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4759960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  <a:tabLst>
                <a:tab pos="860425" algn="l"/>
              </a:tabLst>
            </a:pPr>
            <a:r>
              <a:rPr sz="3600" spc="390" dirty="0"/>
              <a:t>Τ</a:t>
            </a:r>
            <a:r>
              <a:rPr sz="3600" dirty="0"/>
              <a:t>Α	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spc="360" dirty="0"/>
              <a:t>Α</a:t>
            </a:r>
            <a:r>
              <a:rPr sz="3600" spc="385" dirty="0"/>
              <a:t>Τ</a:t>
            </a:r>
            <a:r>
              <a:rPr sz="3600" dirty="0"/>
              <a:t>Α  Σ</a:t>
            </a:r>
            <a:r>
              <a:rPr sz="3600" spc="-110" dirty="0"/>
              <a:t> </a:t>
            </a:r>
            <a:r>
              <a:rPr sz="3600" dirty="0"/>
              <a:t>Υ</a:t>
            </a:r>
            <a:r>
              <a:rPr sz="3600" spc="-14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Β</a:t>
            </a:r>
            <a:r>
              <a:rPr sz="3600" spc="-135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Υ</a:t>
            </a:r>
            <a:r>
              <a:rPr sz="3600" spc="-365" dirty="0"/>
              <a:t> </a:t>
            </a:r>
            <a:r>
              <a:rPr sz="3600" dirty="0"/>
              <a:t>Λ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Υ</a:t>
            </a:r>
            <a:r>
              <a:rPr sz="3600" spc="-14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Κ</a:t>
            </a:r>
            <a:r>
              <a:rPr sz="3600" spc="-165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dirty="0"/>
              <a:t>Σ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238311"/>
            <a:ext cx="5514975" cy="2562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9235">
              <a:lnSpc>
                <a:spcPct val="1095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10" dirty="0">
                <a:latin typeface="Calibri"/>
                <a:cs typeface="Calibri"/>
              </a:rPr>
              <a:t>Τα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ρογρά</a:t>
            </a:r>
            <a:r>
              <a:rPr sz="1800" spc="-5" dirty="0">
                <a:latin typeface="Tahoma"/>
                <a:cs typeface="Tahoma"/>
              </a:rPr>
              <a:t>μμ</a:t>
            </a:r>
            <a:r>
              <a:rPr sz="1800" spc="-5" dirty="0">
                <a:latin typeface="Calibri"/>
                <a:cs typeface="Calibri"/>
              </a:rPr>
              <a:t>ατα </a:t>
            </a:r>
            <a:r>
              <a:rPr sz="1800" spc="10" dirty="0">
                <a:latin typeface="Calibri"/>
                <a:cs typeface="Calibri"/>
              </a:rPr>
              <a:t>ανα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αραγωγικής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υγείας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θα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ρέ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ενισχύουν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ιουργία </a:t>
            </a:r>
            <a:r>
              <a:rPr sz="1800" dirty="0">
                <a:latin typeface="Calibri"/>
                <a:cs typeface="Calibri"/>
              </a:rPr>
              <a:t>θεσ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ικής </a:t>
            </a:r>
            <a:r>
              <a:rPr sz="1800" spc="5" dirty="0">
                <a:latin typeface="Calibri"/>
                <a:cs typeface="Calibri"/>
              </a:rPr>
              <a:t>δυνατότητας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αντι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ετώ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ισης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15" dirty="0">
                <a:latin typeface="Calibri"/>
                <a:cs typeface="Calibri"/>
              </a:rPr>
              <a:t>βίας </a:t>
            </a:r>
            <a:r>
              <a:rPr sz="1800" spc="-20" dirty="0">
                <a:latin typeface="Calibri"/>
                <a:cs typeface="Calibri"/>
              </a:rPr>
              <a:t>κατά </a:t>
            </a:r>
            <a:r>
              <a:rPr sz="1800" spc="-5" dirty="0">
                <a:latin typeface="Calibri"/>
                <a:cs typeface="Calibri"/>
              </a:rPr>
              <a:t>των </a:t>
            </a:r>
            <a:r>
              <a:rPr sz="1800" dirty="0">
                <a:latin typeface="Calibri"/>
                <a:cs typeface="Calibri"/>
              </a:rPr>
              <a:t>γυναικών </a:t>
            </a:r>
            <a:r>
              <a:rPr sz="1800" spc="-5" dirty="0">
                <a:latin typeface="Calibri"/>
                <a:cs typeface="Calibri"/>
              </a:rPr>
              <a:t>στα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30" dirty="0">
                <a:latin typeface="Calibri"/>
                <a:cs typeface="Calibri"/>
              </a:rPr>
              <a:t>ο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ία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285" dirty="0">
                <a:latin typeface="Tahoma"/>
                <a:cs typeface="Tahoma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κλ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ί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ά</a:t>
            </a:r>
            <a:r>
              <a:rPr sz="1800" spc="-10" dirty="0">
                <a:latin typeface="Calibri"/>
                <a:cs typeface="Calibri"/>
              </a:rPr>
              <a:t>λλ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5" dirty="0">
                <a:latin typeface="Calibri"/>
                <a:cs typeface="Calibri"/>
              </a:rPr>
              <a:t>έ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α 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ρωτοβάθ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ιας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δευτεροβάθ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ιας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ερίθαλψης</a:t>
            </a:r>
            <a:r>
              <a:rPr sz="180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2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ιο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συχνά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δοκι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ένη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αρέ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βαση</a:t>
            </a:r>
            <a:r>
              <a:rPr sz="1800" spc="-25" dirty="0">
                <a:latin typeface="Calibri"/>
                <a:cs typeface="Calibri"/>
              </a:rPr>
              <a:t> στην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4"/>
              </a:spcBef>
            </a:pP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ρογεννητική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φροντίδα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είναι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ια </a:t>
            </a:r>
            <a:r>
              <a:rPr sz="1800" spc="5" dirty="0">
                <a:latin typeface="Calibri"/>
                <a:cs typeface="Calibri"/>
              </a:rPr>
              <a:t>βραχεία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αρέ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βαση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Tahoma"/>
                <a:cs typeface="Tahoma"/>
              </a:rPr>
              <a:t>«</a:t>
            </a:r>
            <a:r>
              <a:rPr sz="1800" spc="-10" dirty="0">
                <a:latin typeface="Calibri"/>
                <a:cs typeface="Calibri"/>
              </a:rPr>
              <a:t>ενισχυτικής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συ</a:t>
            </a:r>
            <a:r>
              <a:rPr sz="1800" spc="-15" dirty="0">
                <a:latin typeface="Tahoma"/>
                <a:cs typeface="Tahoma"/>
              </a:rPr>
              <a:t>μ</a:t>
            </a:r>
            <a:r>
              <a:rPr sz="1800" spc="-15" dirty="0">
                <a:latin typeface="Calibri"/>
                <a:cs typeface="Calibri"/>
              </a:rPr>
              <a:t>βουλευτικής</a:t>
            </a:r>
            <a:r>
              <a:rPr sz="1800" spc="-15" dirty="0">
                <a:latin typeface="Tahoma"/>
                <a:cs typeface="Tahoma"/>
              </a:rPr>
              <a:t>»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5065395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  <a:tabLst>
                <a:tab pos="1165860" algn="l"/>
              </a:tabLst>
            </a:pPr>
            <a:r>
              <a:rPr sz="3600" dirty="0"/>
              <a:t>Σ</a:t>
            </a:r>
            <a:r>
              <a:rPr sz="3600" spc="-110" dirty="0"/>
              <a:t> </a:t>
            </a:r>
            <a:r>
              <a:rPr sz="3600" spc="385" dirty="0"/>
              <a:t>Τ</a:t>
            </a:r>
            <a:r>
              <a:rPr sz="3600" dirty="0"/>
              <a:t>Α	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spc="360" dirty="0"/>
              <a:t>Α</a:t>
            </a:r>
            <a:r>
              <a:rPr sz="3600" spc="385" dirty="0"/>
              <a:t>Τ</a:t>
            </a:r>
            <a:r>
              <a:rPr sz="3600" dirty="0"/>
              <a:t>Α  Σ</a:t>
            </a:r>
            <a:r>
              <a:rPr sz="3600" spc="-110" dirty="0"/>
              <a:t> </a:t>
            </a:r>
            <a:r>
              <a:rPr sz="3600" dirty="0"/>
              <a:t>Υ</a:t>
            </a:r>
            <a:r>
              <a:rPr sz="3600" spc="-14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Β</a:t>
            </a:r>
            <a:r>
              <a:rPr sz="3600" spc="-135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Υ</a:t>
            </a:r>
            <a:r>
              <a:rPr sz="3600" spc="-365" dirty="0"/>
              <a:t> </a:t>
            </a:r>
            <a:r>
              <a:rPr sz="3600" dirty="0"/>
              <a:t>Λ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Υ</a:t>
            </a:r>
            <a:r>
              <a:rPr sz="3600" spc="-14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Κ</a:t>
            </a:r>
            <a:r>
              <a:rPr sz="3600" spc="-165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dirty="0"/>
              <a:t>Σ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401948"/>
            <a:ext cx="5158740" cy="28397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85" dirty="0">
                <a:latin typeface="Calibri"/>
                <a:cs typeface="Calibri"/>
              </a:rPr>
              <a:t>α</a:t>
            </a:r>
            <a:r>
              <a:rPr sz="2000" spc="-85" dirty="0">
                <a:latin typeface="Tahoma"/>
                <a:cs typeface="Tahoma"/>
              </a:rPr>
              <a:t>)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αρέχονται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Tahoma"/>
                <a:cs typeface="Tahoma"/>
              </a:rPr>
              <a:t>π</a:t>
            </a:r>
            <a:r>
              <a:rPr sz="2000" spc="10" dirty="0">
                <a:latin typeface="Calibri"/>
                <a:cs typeface="Calibri"/>
              </a:rPr>
              <a:t>ληροφορίες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σχετικά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Tahoma"/>
                <a:cs typeface="Tahoma"/>
              </a:rPr>
              <a:t>μ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είδη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55"/>
              </a:spcBef>
            </a:pPr>
            <a:r>
              <a:rPr sz="2000" spc="-15" dirty="0">
                <a:latin typeface="Calibri"/>
                <a:cs typeface="Calibri"/>
              </a:rPr>
              <a:t>κακο</a:t>
            </a:r>
            <a:r>
              <a:rPr sz="2000" spc="-15" dirty="0">
                <a:latin typeface="Tahoma"/>
                <a:cs typeface="Tahoma"/>
              </a:rPr>
              <a:t>π</a:t>
            </a:r>
            <a:r>
              <a:rPr sz="2000" spc="-15" dirty="0">
                <a:latin typeface="Calibri"/>
                <a:cs typeface="Calibri"/>
              </a:rPr>
              <a:t>οίησης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και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τον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φαύλο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κύκλο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τής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βίας</a:t>
            </a:r>
            <a:endParaRPr sz="2000">
              <a:latin typeface="Calibri"/>
              <a:cs typeface="Calibri"/>
            </a:endParaRPr>
          </a:p>
          <a:p>
            <a:pPr marL="241300" marR="141605" indent="-229235">
              <a:lnSpc>
                <a:spcPct val="120500"/>
              </a:lnSpc>
              <a:spcBef>
                <a:spcPts val="1015"/>
              </a:spcBef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000" spc="-20" dirty="0">
                <a:latin typeface="Calibri"/>
                <a:cs typeface="Calibri"/>
              </a:rPr>
              <a:t>β</a:t>
            </a:r>
            <a:r>
              <a:rPr sz="2000" spc="-160" dirty="0">
                <a:latin typeface="Tahoma"/>
                <a:cs typeface="Tahoma"/>
              </a:rPr>
              <a:t>)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15" dirty="0">
                <a:latin typeface="Calibri"/>
                <a:cs typeface="Calibri"/>
              </a:rPr>
              <a:t>εκ</a:t>
            </a:r>
            <a:r>
              <a:rPr sz="2000" spc="-25" dirty="0">
                <a:latin typeface="Calibri"/>
                <a:cs typeface="Calibri"/>
              </a:rPr>
              <a:t>τι</a:t>
            </a:r>
            <a:r>
              <a:rPr sz="2000" spc="-15" dirty="0">
                <a:latin typeface="Tahoma"/>
                <a:cs typeface="Tahoma"/>
              </a:rPr>
              <a:t>μ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ο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κ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5" dirty="0">
                <a:latin typeface="Calibri"/>
                <a:cs typeface="Calibri"/>
              </a:rPr>
              <a:t>δ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10" dirty="0">
                <a:latin typeface="Calibri"/>
                <a:cs typeface="Calibri"/>
              </a:rPr>
              <a:t>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10" dirty="0">
                <a:latin typeface="Calibri"/>
                <a:cs typeface="Calibri"/>
              </a:rPr>
              <a:t>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25" dirty="0">
                <a:latin typeface="Calibri"/>
                <a:cs typeface="Calibri"/>
              </a:rPr>
              <a:t>ι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25" dirty="0">
                <a:latin typeface="Calibri"/>
                <a:cs typeface="Calibri"/>
              </a:rPr>
              <a:t>ρ</a:t>
            </a:r>
            <a:r>
              <a:rPr sz="2000" spc="-15" dirty="0">
                <a:latin typeface="Calibri"/>
                <a:cs typeface="Calibri"/>
              </a:rPr>
              <a:t>έ</a:t>
            </a:r>
            <a:r>
              <a:rPr sz="2000" spc="45" dirty="0">
                <a:latin typeface="Calibri"/>
                <a:cs typeface="Calibri"/>
              </a:rPr>
              <a:t>χ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άθ</a:t>
            </a:r>
            <a:r>
              <a:rPr sz="2000" spc="5" dirty="0">
                <a:latin typeface="Calibri"/>
                <a:cs typeface="Calibri"/>
              </a:rPr>
              <a:t>ε  </a:t>
            </a:r>
            <a:r>
              <a:rPr sz="2000" spc="-10" dirty="0">
                <a:latin typeface="Calibri"/>
                <a:cs typeface="Calibri"/>
              </a:rPr>
              <a:t>έγκυος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και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αναζητούνται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εναλλακτικοί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τρό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οι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α</a:t>
            </a:r>
            <a:r>
              <a:rPr sz="2000" spc="15" dirty="0">
                <a:latin typeface="Tahoma"/>
                <a:cs typeface="Tahoma"/>
              </a:rPr>
              <a:t>π</a:t>
            </a:r>
            <a:r>
              <a:rPr sz="2000" spc="15" dirty="0">
                <a:latin typeface="Calibri"/>
                <a:cs typeface="Calibri"/>
              </a:rPr>
              <a:t>οφυγής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των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ιθανών</a:t>
            </a:r>
            <a:r>
              <a:rPr sz="2000" spc="-10" dirty="0">
                <a:latin typeface="Calibri"/>
                <a:cs typeface="Calibri"/>
              </a:rPr>
              <a:t> ε</a:t>
            </a:r>
            <a:r>
              <a:rPr sz="2000" spc="-10" dirty="0">
                <a:latin typeface="Tahoma"/>
                <a:cs typeface="Tahoma"/>
              </a:rPr>
              <a:t>π</a:t>
            </a:r>
            <a:r>
              <a:rPr sz="2000" spc="-10" dirty="0">
                <a:latin typeface="Calibri"/>
                <a:cs typeface="Calibri"/>
              </a:rPr>
              <a:t>εισοδίων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βίας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γ</a:t>
            </a:r>
            <a:r>
              <a:rPr sz="2000" spc="-160" dirty="0">
                <a:latin typeface="Tahoma"/>
                <a:cs typeface="Tahoma"/>
              </a:rPr>
              <a:t>)</a:t>
            </a:r>
            <a:r>
              <a:rPr sz="2000" spc="-185" dirty="0">
                <a:latin typeface="Tahoma"/>
                <a:cs typeface="Tahoma"/>
              </a:rPr>
              <a:t> </a:t>
            </a:r>
            <a:r>
              <a:rPr sz="2000" spc="-85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ασ</a:t>
            </a:r>
            <a:r>
              <a:rPr sz="2000" spc="-1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40" dirty="0">
                <a:latin typeface="Calibri"/>
                <a:cs typeface="Calibri"/>
              </a:rPr>
              <a:t>υ</a:t>
            </a:r>
            <a:r>
              <a:rPr sz="2000" spc="-20" dirty="0">
                <a:latin typeface="Calibri"/>
                <a:cs typeface="Calibri"/>
              </a:rPr>
              <a:t>άζ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έ</a:t>
            </a:r>
            <a:r>
              <a:rPr sz="2000" spc="-5" dirty="0">
                <a:latin typeface="Calibri"/>
                <a:cs typeface="Calibri"/>
              </a:rPr>
              <a:t>ν</a:t>
            </a:r>
            <a:r>
              <a:rPr sz="2000" spc="15" dirty="0">
                <a:latin typeface="Calibri"/>
                <a:cs typeface="Calibri"/>
              </a:rPr>
              <a:t>α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σ</a:t>
            </a:r>
            <a:r>
              <a:rPr sz="2000" spc="40" dirty="0">
                <a:latin typeface="Calibri"/>
                <a:cs typeface="Calibri"/>
              </a:rPr>
              <a:t>χ</a:t>
            </a:r>
            <a:r>
              <a:rPr sz="2000" spc="-20" dirty="0">
                <a:latin typeface="Calibri"/>
                <a:cs typeface="Calibri"/>
              </a:rPr>
              <a:t>έ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30" dirty="0">
                <a:latin typeface="Calibri"/>
                <a:cs typeface="Calibri"/>
              </a:rPr>
              <a:t>ι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250" dirty="0">
                <a:latin typeface="Tahoma"/>
                <a:cs typeface="Tahoma"/>
              </a:rPr>
              <a:t> </a:t>
            </a:r>
            <a:r>
              <a:rPr sz="2000" spc="-20" dirty="0">
                <a:latin typeface="Calibri"/>
                <a:cs typeface="Calibri"/>
              </a:rPr>
              <a:t>έ</a:t>
            </a:r>
            <a:r>
              <a:rPr sz="2000" spc="-5" dirty="0">
                <a:latin typeface="Calibri"/>
                <a:cs typeface="Calibri"/>
              </a:rPr>
              <a:t>ν</a:t>
            </a:r>
            <a:r>
              <a:rPr sz="2000" spc="15" dirty="0">
                <a:latin typeface="Calibri"/>
                <a:cs typeface="Calibri"/>
              </a:rPr>
              <a:t>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15" dirty="0">
                <a:latin typeface="Calibri"/>
                <a:cs typeface="Calibri"/>
              </a:rPr>
              <a:t>κ</a:t>
            </a:r>
            <a:r>
              <a:rPr sz="2000" spc="-30" dirty="0">
                <a:latin typeface="Calibri"/>
                <a:cs typeface="Calibri"/>
              </a:rPr>
              <a:t>τ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spc="15" dirty="0">
                <a:latin typeface="Calibri"/>
                <a:cs typeface="Calibri"/>
              </a:rPr>
              <a:t>ο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30"/>
              </a:spcBef>
            </a:pPr>
            <a:r>
              <a:rPr sz="2000" spc="-5" dirty="0">
                <a:latin typeface="Calibri"/>
                <a:cs typeface="Calibri"/>
              </a:rPr>
              <a:t>ασφάλειας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ε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ίδια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έγκυο</a:t>
            </a:r>
            <a:r>
              <a:rPr sz="2000" spc="-25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705" y="989012"/>
            <a:ext cx="4378960" cy="9563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98475" marR="5080" indent="-486409">
              <a:lnSpc>
                <a:spcPts val="3460"/>
              </a:lnSpc>
              <a:spcBef>
                <a:spcPts val="560"/>
              </a:spcBef>
              <a:tabLst>
                <a:tab pos="793750" algn="l"/>
              </a:tabLst>
            </a:pPr>
            <a:r>
              <a:rPr sz="3200" spc="434" dirty="0"/>
              <a:t>Τ</a:t>
            </a:r>
            <a:r>
              <a:rPr sz="3200" spc="15" dirty="0"/>
              <a:t>Α</a:t>
            </a:r>
            <a:r>
              <a:rPr sz="3200" dirty="0"/>
              <a:t>	</a:t>
            </a:r>
            <a:r>
              <a:rPr sz="3200" spc="15" dirty="0"/>
              <a:t>Π</a:t>
            </a:r>
            <a:r>
              <a:rPr sz="3200" spc="-65" dirty="0"/>
              <a:t> </a:t>
            </a:r>
            <a:r>
              <a:rPr sz="3200" spc="10" dirty="0"/>
              <a:t>Ρ</a:t>
            </a:r>
            <a:r>
              <a:rPr sz="3200" spc="-45" dirty="0"/>
              <a:t> </a:t>
            </a:r>
            <a:r>
              <a:rPr sz="3200" spc="15" dirty="0"/>
              <a:t>Ο</a:t>
            </a:r>
            <a:r>
              <a:rPr sz="3200" spc="-60" dirty="0"/>
              <a:t> </a:t>
            </a:r>
            <a:r>
              <a:rPr sz="3200" spc="10" dirty="0"/>
              <a:t>Γ</a:t>
            </a:r>
            <a:r>
              <a:rPr sz="3200" spc="-25" dirty="0"/>
              <a:t> </a:t>
            </a:r>
            <a:r>
              <a:rPr sz="3200" spc="10" dirty="0"/>
              <a:t>Ρ</a:t>
            </a:r>
            <a:r>
              <a:rPr sz="3200" spc="-270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20" dirty="0"/>
              <a:t>Μ</a:t>
            </a:r>
            <a:r>
              <a:rPr sz="3200" spc="-20" dirty="0"/>
              <a:t> </a:t>
            </a:r>
            <a:r>
              <a:rPr sz="3200" spc="20" dirty="0"/>
              <a:t>Μ</a:t>
            </a:r>
            <a:r>
              <a:rPr sz="3200" spc="-20" dirty="0"/>
              <a:t> </a:t>
            </a:r>
            <a:r>
              <a:rPr sz="3200" spc="380" dirty="0"/>
              <a:t>Α</a:t>
            </a:r>
            <a:r>
              <a:rPr sz="3200" spc="10" dirty="0"/>
              <a:t>Τ</a:t>
            </a:r>
            <a:r>
              <a:rPr sz="3200" spc="-300" dirty="0"/>
              <a:t> </a:t>
            </a:r>
            <a:r>
              <a:rPr sz="3200" spc="10" dirty="0"/>
              <a:t>Α  Σ</a:t>
            </a:r>
            <a:r>
              <a:rPr sz="3200" spc="-65" dirty="0"/>
              <a:t> </a:t>
            </a:r>
            <a:r>
              <a:rPr sz="3200" spc="10" dirty="0"/>
              <a:t>Υ</a:t>
            </a:r>
            <a:r>
              <a:rPr sz="3200" spc="-80" dirty="0"/>
              <a:t> </a:t>
            </a:r>
            <a:r>
              <a:rPr sz="3200" spc="20" dirty="0"/>
              <a:t>Μ</a:t>
            </a:r>
            <a:r>
              <a:rPr sz="3200" spc="-20" dirty="0"/>
              <a:t> </a:t>
            </a:r>
            <a:r>
              <a:rPr sz="3200" spc="15" dirty="0"/>
              <a:t>Β</a:t>
            </a:r>
            <a:r>
              <a:rPr sz="3200" spc="-60" dirty="0"/>
              <a:t> </a:t>
            </a:r>
            <a:r>
              <a:rPr sz="3200" spc="15" dirty="0"/>
              <a:t>Ο</a:t>
            </a:r>
            <a:r>
              <a:rPr sz="3200" spc="-135" dirty="0"/>
              <a:t> </a:t>
            </a:r>
            <a:r>
              <a:rPr sz="3200" spc="10" dirty="0"/>
              <a:t>Υ</a:t>
            </a:r>
            <a:r>
              <a:rPr sz="3200" spc="-305" dirty="0"/>
              <a:t> </a:t>
            </a:r>
            <a:r>
              <a:rPr sz="3200" spc="15" dirty="0"/>
              <a:t>Λ</a:t>
            </a:r>
            <a:r>
              <a:rPr sz="3200" spc="-20" dirty="0"/>
              <a:t> </a:t>
            </a:r>
            <a:r>
              <a:rPr sz="3200" spc="10" dirty="0"/>
              <a:t>Ε</a:t>
            </a:r>
            <a:r>
              <a:rPr sz="3200" spc="-50" dirty="0"/>
              <a:t> </a:t>
            </a:r>
            <a:r>
              <a:rPr sz="3200" spc="10" dirty="0"/>
              <a:t>Υ</a:t>
            </a:r>
            <a:r>
              <a:rPr sz="3200" spc="-80" dirty="0"/>
              <a:t> </a:t>
            </a:r>
            <a:r>
              <a:rPr sz="3200" spc="10" dirty="0"/>
              <a:t>Τ</a:t>
            </a:r>
            <a:r>
              <a:rPr sz="3200" spc="-75" dirty="0"/>
              <a:t> </a:t>
            </a:r>
            <a:r>
              <a:rPr sz="3200" spc="5" dirty="0"/>
              <a:t>Ι</a:t>
            </a:r>
            <a:r>
              <a:rPr sz="3200" spc="-85" dirty="0"/>
              <a:t> </a:t>
            </a:r>
            <a:r>
              <a:rPr sz="3200" spc="15" dirty="0"/>
              <a:t>Κ</a:t>
            </a:r>
            <a:r>
              <a:rPr sz="3200" spc="-15" dirty="0"/>
              <a:t> </a:t>
            </a:r>
            <a:r>
              <a:rPr sz="3200" spc="10" dirty="0"/>
              <a:t>Σ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64970" y="2294826"/>
            <a:ext cx="4458335" cy="35833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275" marR="5080" indent="304800" algn="r">
              <a:lnSpc>
                <a:spcPct val="110500"/>
              </a:lnSpc>
              <a:spcBef>
                <a:spcPts val="90"/>
              </a:spcBef>
              <a:buFont typeface="Arial MT"/>
              <a:buChar char="•"/>
              <a:tabLst>
                <a:tab pos="574675" algn="l"/>
                <a:tab pos="575310" algn="l"/>
              </a:tabLst>
            </a:pPr>
            <a:r>
              <a:rPr sz="1700" spc="15" dirty="0">
                <a:latin typeface="Calibri"/>
                <a:cs typeface="Calibri"/>
              </a:rPr>
              <a:t>Η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συγκεκρι</a:t>
            </a:r>
            <a:r>
              <a:rPr sz="1700" spc="-15" dirty="0">
                <a:latin typeface="Tahoma"/>
                <a:cs typeface="Tahoma"/>
              </a:rPr>
              <a:t>μ</a:t>
            </a:r>
            <a:r>
              <a:rPr sz="1700" spc="-15" dirty="0">
                <a:latin typeface="Calibri"/>
                <a:cs typeface="Calibri"/>
              </a:rPr>
              <a:t>ένη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5" dirty="0">
                <a:latin typeface="Tahoma"/>
                <a:cs typeface="Tahoma"/>
              </a:rPr>
              <a:t>π</a:t>
            </a:r>
            <a:r>
              <a:rPr sz="1700" spc="5" dirty="0">
                <a:latin typeface="Calibri"/>
                <a:cs typeface="Calibri"/>
              </a:rPr>
              <a:t>αρέ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βαση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5" dirty="0">
                <a:latin typeface="Tahoma"/>
                <a:cs typeface="Tahoma"/>
              </a:rPr>
              <a:t>π</a:t>
            </a:r>
            <a:r>
              <a:rPr sz="1700" spc="-15" dirty="0">
                <a:latin typeface="Calibri"/>
                <a:cs typeface="Calibri"/>
              </a:rPr>
              <a:t>ρογεννητικού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ελέγχου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10" dirty="0">
                <a:latin typeface="Calibri"/>
                <a:cs typeface="Calibri"/>
              </a:rPr>
              <a:t>ου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εφαρ</a:t>
            </a:r>
            <a:r>
              <a:rPr sz="1700" dirty="0">
                <a:latin typeface="Tahoma"/>
                <a:cs typeface="Tahoma"/>
              </a:rPr>
              <a:t>μ</a:t>
            </a:r>
            <a:r>
              <a:rPr sz="1700" dirty="0">
                <a:latin typeface="Calibri"/>
                <a:cs typeface="Calibri"/>
              </a:rPr>
              <a:t>όστηκε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σε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κλινικές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-40" dirty="0">
                <a:latin typeface="Calibri"/>
                <a:cs typeface="Calibri"/>
              </a:rPr>
              <a:t> Η</a:t>
            </a:r>
            <a:r>
              <a:rPr sz="1700" spc="-40" dirty="0">
                <a:latin typeface="Tahoma"/>
                <a:cs typeface="Tahoma"/>
              </a:rPr>
              <a:t>.</a:t>
            </a:r>
            <a:r>
              <a:rPr sz="1700" spc="-40" dirty="0">
                <a:latin typeface="Calibri"/>
                <a:cs typeface="Calibri"/>
              </a:rPr>
              <a:t>Π</a:t>
            </a:r>
            <a:r>
              <a:rPr sz="1700" spc="-40" dirty="0">
                <a:latin typeface="Tahoma"/>
                <a:cs typeface="Tahoma"/>
              </a:rPr>
              <a:t>.</a:t>
            </a:r>
            <a:r>
              <a:rPr sz="1700" spc="-40" dirty="0">
                <a:latin typeface="Calibri"/>
                <a:cs typeface="Calibri"/>
              </a:rPr>
              <a:t>Α</a:t>
            </a:r>
            <a:r>
              <a:rPr sz="1700" spc="-40" dirty="0">
                <a:latin typeface="Tahoma"/>
                <a:cs typeface="Tahoma"/>
              </a:rPr>
              <a:t>. </a:t>
            </a:r>
            <a:r>
              <a:rPr sz="1700" spc="-515" dirty="0">
                <a:latin typeface="Tahoma"/>
                <a:cs typeface="Tahoma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του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Χονγκ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Κονγκ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έδειξε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είωση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ψυχολογικής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0" dirty="0">
                <a:latin typeface="Calibri"/>
                <a:cs typeface="Calibri"/>
              </a:rPr>
              <a:t>κ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5" dirty="0">
                <a:latin typeface="Calibri"/>
                <a:cs typeface="Calibri"/>
              </a:rPr>
              <a:t>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10" dirty="0">
                <a:latin typeface="Calibri"/>
                <a:cs typeface="Calibri"/>
              </a:rPr>
              <a:t>ω</a:t>
            </a:r>
            <a:r>
              <a:rPr sz="1700" spc="10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ατ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-30" dirty="0">
                <a:latin typeface="Calibri"/>
                <a:cs typeface="Calibri"/>
              </a:rPr>
              <a:t>κ</a:t>
            </a:r>
            <a:r>
              <a:rPr sz="1700" spc="-20" dirty="0">
                <a:latin typeface="Calibri"/>
                <a:cs typeface="Calibri"/>
              </a:rPr>
              <a:t>ή</a:t>
            </a:r>
            <a:r>
              <a:rPr sz="1700" spc="10" dirty="0">
                <a:latin typeface="Calibri"/>
                <a:cs typeface="Calibri"/>
              </a:rPr>
              <a:t>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β</a:t>
            </a:r>
            <a:r>
              <a:rPr sz="1700" spc="-20" dirty="0">
                <a:latin typeface="Calibri"/>
                <a:cs typeface="Calibri"/>
              </a:rPr>
              <a:t>ί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-30" dirty="0">
                <a:latin typeface="Calibri"/>
                <a:cs typeface="Calibri"/>
              </a:rPr>
              <a:t>ς</a:t>
            </a:r>
            <a:r>
              <a:rPr sz="1700" spc="-70" dirty="0">
                <a:latin typeface="Tahoma"/>
                <a:cs typeface="Tahoma"/>
              </a:rPr>
              <a:t>,</a:t>
            </a:r>
            <a:r>
              <a:rPr sz="1700" spc="-155" dirty="0">
                <a:latin typeface="Tahoma"/>
                <a:cs typeface="Tahoma"/>
              </a:rPr>
              <a:t> </a:t>
            </a:r>
            <a:r>
              <a:rPr sz="1700" spc="-100" dirty="0">
                <a:latin typeface="Calibri"/>
                <a:cs typeface="Calibri"/>
              </a:rPr>
              <a:t>κ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-15" dirty="0">
                <a:latin typeface="Calibri"/>
                <a:cs typeface="Calibri"/>
              </a:rPr>
              <a:t>θ</a:t>
            </a:r>
            <a:r>
              <a:rPr sz="1700" spc="10" dirty="0">
                <a:latin typeface="Calibri"/>
                <a:cs typeface="Calibri"/>
              </a:rPr>
              <a:t>ώς</a:t>
            </a:r>
            <a:r>
              <a:rPr sz="1700" spc="105" dirty="0">
                <a:latin typeface="Calibri"/>
                <a:cs typeface="Calibri"/>
              </a:rPr>
              <a:t> </a:t>
            </a:r>
            <a:r>
              <a:rPr sz="1700" spc="-100" dirty="0">
                <a:latin typeface="Calibri"/>
                <a:cs typeface="Calibri"/>
              </a:rPr>
              <a:t>κ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5" dirty="0">
                <a:latin typeface="Calibri"/>
                <a:cs typeface="Calibri"/>
              </a:rPr>
              <a:t>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β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-40" dirty="0">
                <a:latin typeface="Calibri"/>
                <a:cs typeface="Calibri"/>
              </a:rPr>
              <a:t>λ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ί</a:t>
            </a:r>
            <a:r>
              <a:rPr sz="1700" spc="10" dirty="0">
                <a:latin typeface="Calibri"/>
                <a:cs typeface="Calibri"/>
              </a:rPr>
              <a:t>ω</a:t>
            </a:r>
            <a:r>
              <a:rPr sz="1700" spc="-15" dirty="0">
                <a:latin typeface="Calibri"/>
                <a:cs typeface="Calibri"/>
              </a:rPr>
              <a:t>σ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ς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5" dirty="0">
                <a:latin typeface="Calibri"/>
                <a:cs typeface="Calibri"/>
              </a:rPr>
              <a:t>ς  </a:t>
            </a:r>
            <a:r>
              <a:rPr sz="1700" spc="-5" dirty="0">
                <a:latin typeface="Calibri"/>
                <a:cs typeface="Calibri"/>
              </a:rPr>
              <a:t>σω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ατικής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ψυχικής</a:t>
            </a:r>
            <a:r>
              <a:rPr sz="1700" spc="1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υγείας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γυναικών</a:t>
            </a:r>
            <a:r>
              <a:rPr sz="1700" spc="-20" dirty="0">
                <a:latin typeface="Tahoma"/>
                <a:cs typeface="Tahoma"/>
              </a:rPr>
              <a:t>.</a:t>
            </a:r>
            <a:endParaRPr sz="1700">
              <a:latin typeface="Tahoma"/>
              <a:cs typeface="Tahoma"/>
            </a:endParaRPr>
          </a:p>
          <a:p>
            <a:pPr marL="12700" marR="10160" indent="304800" algn="r">
              <a:lnSpc>
                <a:spcPct val="110500"/>
              </a:lnSpc>
              <a:spcBef>
                <a:spcPts val="975"/>
              </a:spcBef>
              <a:buFont typeface="Arial MT"/>
              <a:buChar char="•"/>
              <a:tabLst>
                <a:tab pos="546100" algn="l"/>
                <a:tab pos="546735" algn="l"/>
              </a:tabLst>
            </a:pPr>
            <a:r>
              <a:rPr sz="1700" spc="15" dirty="0">
                <a:latin typeface="Calibri"/>
                <a:cs typeface="Calibri"/>
              </a:rPr>
              <a:t>Η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α</a:t>
            </a:r>
            <a:r>
              <a:rPr sz="1700" spc="15" dirty="0">
                <a:latin typeface="Tahoma"/>
                <a:cs typeface="Tahoma"/>
              </a:rPr>
              <a:t>π</a:t>
            </a:r>
            <a:r>
              <a:rPr sz="1700" spc="-5" dirty="0">
                <a:latin typeface="Calibri"/>
                <a:cs typeface="Calibri"/>
              </a:rPr>
              <a:t>ο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30" dirty="0">
                <a:latin typeface="Calibri"/>
                <a:cs typeface="Calibri"/>
              </a:rPr>
              <a:t>λ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-5" dirty="0">
                <a:latin typeface="Calibri"/>
                <a:cs typeface="Calibri"/>
              </a:rPr>
              <a:t>σ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ατ</a:t>
            </a:r>
            <a:r>
              <a:rPr sz="1700" spc="-15" dirty="0">
                <a:latin typeface="Calibri"/>
                <a:cs typeface="Calibri"/>
              </a:rPr>
              <a:t>ι</a:t>
            </a:r>
            <a:r>
              <a:rPr sz="1700" spc="-100" dirty="0">
                <a:latin typeface="Calibri"/>
                <a:cs typeface="Calibri"/>
              </a:rPr>
              <a:t>κ</a:t>
            </a:r>
            <a:r>
              <a:rPr sz="1700" dirty="0">
                <a:latin typeface="Calibri"/>
                <a:cs typeface="Calibri"/>
              </a:rPr>
              <a:t>ό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τα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υ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5" dirty="0">
                <a:latin typeface="Calibri"/>
                <a:cs typeface="Calibri"/>
              </a:rPr>
              <a:t>ο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-30" dirty="0">
                <a:latin typeface="Calibri"/>
                <a:cs typeface="Calibri"/>
              </a:rPr>
              <a:t>κ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-30" dirty="0">
                <a:latin typeface="Calibri"/>
                <a:cs typeface="Calibri"/>
              </a:rPr>
              <a:t>κ</a:t>
            </a:r>
            <a:r>
              <a:rPr sz="1700" spc="5" dirty="0">
                <a:latin typeface="Calibri"/>
                <a:cs typeface="Calibri"/>
              </a:rPr>
              <a:t>ών  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αρε</a:t>
            </a:r>
            <a:r>
              <a:rPr sz="1700" dirty="0">
                <a:latin typeface="Tahoma"/>
                <a:cs typeface="Tahoma"/>
              </a:rPr>
              <a:t>μ</a:t>
            </a:r>
            <a:r>
              <a:rPr sz="1700" dirty="0">
                <a:latin typeface="Calibri"/>
                <a:cs typeface="Calibri"/>
              </a:rPr>
              <a:t>βάσεων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αυξάνεται</a:t>
            </a:r>
            <a:r>
              <a:rPr sz="1700" spc="-30" dirty="0">
                <a:latin typeface="Calibri"/>
                <a:cs typeface="Calibri"/>
              </a:rPr>
              <a:t> και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οι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ψυχολογικές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Tahoma"/>
                <a:cs typeface="Tahoma"/>
              </a:rPr>
              <a:t>π</a:t>
            </a:r>
            <a:r>
              <a:rPr sz="1700" spc="-5" dirty="0">
                <a:latin typeface="Calibri"/>
                <a:cs typeface="Calibri"/>
              </a:rPr>
              <a:t>αρε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βάσεις </a:t>
            </a:r>
            <a:r>
              <a:rPr sz="1700" dirty="0">
                <a:latin typeface="Calibri"/>
                <a:cs typeface="Calibri"/>
              </a:rPr>
              <a:t>λειτουργούν </a:t>
            </a:r>
            <a:r>
              <a:rPr sz="1700" spc="-30" dirty="0">
                <a:latin typeface="Calibri"/>
                <a:cs typeface="Calibri"/>
              </a:rPr>
              <a:t>θετικά</a:t>
            </a:r>
            <a:r>
              <a:rPr sz="1700" spc="-30" dirty="0">
                <a:latin typeface="Tahoma"/>
                <a:cs typeface="Tahoma"/>
              </a:rPr>
              <a:t>, </a:t>
            </a:r>
            <a:r>
              <a:rPr sz="1700" spc="-10" dirty="0">
                <a:latin typeface="Calibri"/>
                <a:cs typeface="Calibri"/>
              </a:rPr>
              <a:t>ωστόσο</a:t>
            </a:r>
            <a:r>
              <a:rPr sz="1700" spc="-10" dirty="0">
                <a:latin typeface="Tahoma"/>
                <a:cs typeface="Tahoma"/>
              </a:rPr>
              <a:t>, </a:t>
            </a:r>
            <a:r>
              <a:rPr sz="1700" spc="-10" dirty="0">
                <a:latin typeface="Calibri"/>
                <a:cs typeface="Calibri"/>
              </a:rPr>
              <a:t>είναι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α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20" dirty="0">
                <a:latin typeface="Calibri"/>
                <a:cs typeface="Calibri"/>
              </a:rPr>
              <a:t>ρ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-25" dirty="0">
                <a:latin typeface="Calibri"/>
                <a:cs typeface="Calibri"/>
              </a:rPr>
              <a:t>ί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τη</a:t>
            </a:r>
            <a:r>
              <a:rPr sz="1700" spc="-10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η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δ</a:t>
            </a:r>
            <a:r>
              <a:rPr sz="1700" spc="-25" dirty="0">
                <a:latin typeface="Calibri"/>
                <a:cs typeface="Calibri"/>
              </a:rPr>
              <a:t>ι</a:t>
            </a:r>
            <a:r>
              <a:rPr sz="1700" spc="-30" dirty="0">
                <a:latin typeface="Calibri"/>
                <a:cs typeface="Calibri"/>
              </a:rPr>
              <a:t>εύ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-30" dirty="0">
                <a:latin typeface="Calibri"/>
                <a:cs typeface="Calibri"/>
              </a:rPr>
              <a:t>υ</a:t>
            </a:r>
            <a:r>
              <a:rPr sz="1700" spc="-20" dirty="0">
                <a:latin typeface="Calibri"/>
                <a:cs typeface="Calibri"/>
              </a:rPr>
              <a:t>ν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10" dirty="0">
                <a:latin typeface="Calibri"/>
                <a:cs typeface="Calibri"/>
              </a:rPr>
              <a:t>η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-5" dirty="0">
                <a:latin typeface="Calibri"/>
                <a:cs typeface="Calibri"/>
              </a:rPr>
              <a:t>ο</a:t>
            </a:r>
            <a:r>
              <a:rPr sz="1700" spc="-15" dirty="0">
                <a:latin typeface="Calibri"/>
                <a:cs typeface="Calibri"/>
              </a:rPr>
              <a:t>γ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15" dirty="0">
                <a:latin typeface="Calibri"/>
                <a:cs typeface="Calibri"/>
              </a:rPr>
              <a:t>α</a:t>
            </a:r>
            <a:r>
              <a:rPr sz="1700" spc="10" dirty="0">
                <a:latin typeface="Tahoma"/>
                <a:cs typeface="Tahoma"/>
              </a:rPr>
              <a:t>μ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άτων  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έσω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οίων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εντο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ίζονται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αξιολογούνται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η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νοσηρότητα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η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θνησι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ότητα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των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εγκύων</a:t>
            </a:r>
            <a:endParaRPr sz="1700">
              <a:latin typeface="Calibri"/>
              <a:cs typeface="Calibri"/>
            </a:endParaRPr>
          </a:p>
          <a:p>
            <a:pPr marR="62230" algn="r">
              <a:lnSpc>
                <a:spcPct val="100000"/>
              </a:lnSpc>
              <a:spcBef>
                <a:spcPts val="210"/>
              </a:spcBef>
            </a:pPr>
            <a:r>
              <a:rPr sz="1700" spc="5" dirty="0">
                <a:latin typeface="Calibri"/>
                <a:cs typeface="Calibri"/>
              </a:rPr>
              <a:t>λόγω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της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βίας</a:t>
            </a:r>
            <a:r>
              <a:rPr sz="1700" spc="-25" dirty="0">
                <a:latin typeface="Tahoma"/>
                <a:cs typeface="Tahoma"/>
              </a:rPr>
              <a:t>.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1028700"/>
            <a:ext cx="5562600" cy="4838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680" y="873124"/>
            <a:ext cx="477329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51560" marR="5080" indent="-1039494">
              <a:lnSpc>
                <a:spcPct val="101400"/>
              </a:lnSpc>
              <a:spcBef>
                <a:spcPts val="60"/>
              </a:spcBef>
              <a:tabLst>
                <a:tab pos="641350" algn="l"/>
              </a:tabLst>
            </a:pPr>
            <a:r>
              <a:rPr spc="15" dirty="0"/>
              <a:t>Η	Α</a:t>
            </a:r>
            <a:r>
              <a:rPr spc="-235" dirty="0"/>
              <a:t> </a:t>
            </a:r>
            <a:r>
              <a:rPr spc="15" dirty="0"/>
              <a:t>Ν</a:t>
            </a:r>
            <a:r>
              <a:rPr spc="-220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15" dirty="0"/>
              <a:t>Π</a:t>
            </a:r>
            <a:r>
              <a:rPr spc="-260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20" dirty="0"/>
              <a:t>Θ</a:t>
            </a:r>
            <a:r>
              <a:rPr spc="-290" dirty="0"/>
              <a:t> </a:t>
            </a:r>
            <a:r>
              <a:rPr spc="15" dirty="0"/>
              <a:t>Υ</a:t>
            </a:r>
            <a:r>
              <a:rPr spc="-190" dirty="0"/>
              <a:t> 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15" dirty="0"/>
              <a:t>Η</a:t>
            </a:r>
            <a:r>
              <a:rPr spc="-260" dirty="0"/>
              <a:t> </a:t>
            </a:r>
            <a:r>
              <a:rPr spc="10" dirty="0"/>
              <a:t>Τ</a:t>
            </a:r>
            <a:r>
              <a:rPr spc="-170" dirty="0"/>
              <a:t> </a:t>
            </a:r>
            <a:r>
              <a:rPr spc="10" dirty="0"/>
              <a:t>Η  Ε</a:t>
            </a:r>
            <a:r>
              <a:rPr spc="-215" dirty="0"/>
              <a:t> </a:t>
            </a:r>
            <a:r>
              <a:rPr spc="10" dirty="0"/>
              <a:t>Γ</a:t>
            </a:r>
            <a:r>
              <a:rPr spc="-200" dirty="0"/>
              <a:t> </a:t>
            </a:r>
            <a:r>
              <a:rPr spc="15" dirty="0"/>
              <a:t>Κ</a:t>
            </a:r>
            <a:r>
              <a:rPr spc="-220" dirty="0"/>
              <a:t> </a:t>
            </a:r>
            <a:r>
              <a:rPr spc="15" dirty="0"/>
              <a:t>Υ</a:t>
            </a:r>
            <a:r>
              <a:rPr spc="-190" dirty="0"/>
              <a:t> 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20" dirty="0"/>
              <a:t>Ο</a:t>
            </a:r>
            <a:r>
              <a:rPr spc="-210" dirty="0"/>
              <a:t> </a:t>
            </a:r>
            <a:r>
              <a:rPr spc="10" dirty="0"/>
              <a:t>Σ</a:t>
            </a:r>
            <a:r>
              <a:rPr spc="-220" dirty="0"/>
              <a:t> </a:t>
            </a:r>
            <a:r>
              <a:rPr spc="15" dirty="0"/>
              <a:t>Υ</a:t>
            </a:r>
            <a:r>
              <a:rPr spc="-190" dirty="0"/>
              <a:t> </a:t>
            </a:r>
            <a:r>
              <a:rPr spc="15" dirty="0"/>
              <a:t>Ν</a:t>
            </a:r>
            <a:r>
              <a:rPr spc="-220" dirty="0"/>
              <a:t> </a:t>
            </a:r>
            <a:r>
              <a:rPr spc="15" dirty="0"/>
              <a:t>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1842" y="2816774"/>
            <a:ext cx="5351145" cy="30581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0665" marR="10160" indent="-240665" algn="r">
              <a:lnSpc>
                <a:spcPct val="110500"/>
              </a:lnSpc>
              <a:spcBef>
                <a:spcPts val="1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Ένας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ό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τους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αράγοντες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κινδύνου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ου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ρέ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ει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να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αναγνωρίζεται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ως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ση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είο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εραιτέρω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διερεύνησης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ό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τους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αγγελ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ατίες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υγείας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κατά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τον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Tahoma"/>
                <a:cs typeface="Tahoma"/>
              </a:rPr>
              <a:t>π</a:t>
            </a:r>
            <a:r>
              <a:rPr sz="2000" spc="-10" dirty="0">
                <a:latin typeface="Calibri"/>
                <a:cs typeface="Calibri"/>
              </a:rPr>
              <a:t>ρογεννητικό </a:t>
            </a:r>
            <a:r>
              <a:rPr sz="2000" spc="10" dirty="0">
                <a:latin typeface="Calibri"/>
                <a:cs typeface="Calibri"/>
              </a:rPr>
              <a:t>έλεγχο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είναι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η</a:t>
            </a:r>
            <a:endParaRPr sz="2000">
              <a:latin typeface="Calibri"/>
              <a:cs typeface="Calibri"/>
            </a:endParaRPr>
          </a:p>
          <a:p>
            <a:pPr marL="746125" marR="5080" indent="285750" algn="r">
              <a:lnSpc>
                <a:spcPct val="109500"/>
              </a:lnSpc>
            </a:pPr>
            <a:r>
              <a:rPr sz="2000" b="1" spc="15" dirty="0">
                <a:latin typeface="Calibri"/>
                <a:cs typeface="Calibri"/>
              </a:rPr>
              <a:t>α</a:t>
            </a:r>
            <a:r>
              <a:rPr sz="2000" b="1" spc="30" dirty="0">
                <a:latin typeface="Calibri"/>
                <a:cs typeface="Calibri"/>
              </a:rPr>
              <a:t>ν</a:t>
            </a:r>
            <a:r>
              <a:rPr sz="2000" b="1" spc="-15" dirty="0">
                <a:latin typeface="Calibri"/>
                <a:cs typeface="Calibri"/>
              </a:rPr>
              <a:t>ε</a:t>
            </a:r>
            <a:r>
              <a:rPr sz="2000" b="1" spc="50" dirty="0">
                <a:latin typeface="Tahoma"/>
                <a:cs typeface="Tahoma"/>
              </a:rPr>
              <a:t>π</a:t>
            </a:r>
            <a:r>
              <a:rPr sz="2000" b="1" spc="30" dirty="0">
                <a:latin typeface="Calibri"/>
                <a:cs typeface="Calibri"/>
              </a:rPr>
              <a:t>ιθ</a:t>
            </a:r>
            <a:r>
              <a:rPr sz="2000" b="1" spc="25" dirty="0">
                <a:latin typeface="Calibri"/>
                <a:cs typeface="Calibri"/>
              </a:rPr>
              <a:t>ύ</a:t>
            </a:r>
            <a:r>
              <a:rPr sz="2000" b="1" spc="45" dirty="0">
                <a:latin typeface="Tahoma"/>
                <a:cs typeface="Tahoma"/>
              </a:rPr>
              <a:t>μ</a:t>
            </a:r>
            <a:r>
              <a:rPr sz="2000" b="1" spc="35" dirty="0">
                <a:latin typeface="Calibri"/>
                <a:cs typeface="Calibri"/>
              </a:rPr>
              <a:t>η</a:t>
            </a:r>
            <a:r>
              <a:rPr sz="2000" b="1" spc="-40" dirty="0">
                <a:latin typeface="Calibri"/>
                <a:cs typeface="Calibri"/>
              </a:rPr>
              <a:t>τ</a:t>
            </a:r>
            <a:r>
              <a:rPr sz="2000" b="1" spc="15" dirty="0">
                <a:latin typeface="Calibri"/>
                <a:cs typeface="Calibri"/>
              </a:rPr>
              <a:t>η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spc="15" dirty="0">
                <a:latin typeface="Calibri"/>
                <a:cs typeface="Calibri"/>
              </a:rPr>
              <a:t>ή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45" dirty="0">
                <a:latin typeface="Tahoma"/>
                <a:cs typeface="Tahoma"/>
              </a:rPr>
              <a:t>μ</a:t>
            </a:r>
            <a:r>
              <a:rPr sz="2000" b="1" spc="15" dirty="0">
                <a:latin typeface="Calibri"/>
                <a:cs typeface="Calibri"/>
              </a:rPr>
              <a:t>η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55" dirty="0">
                <a:latin typeface="Tahoma"/>
                <a:cs typeface="Tahoma"/>
              </a:rPr>
              <a:t>π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40" dirty="0">
                <a:latin typeface="Calibri"/>
                <a:cs typeface="Calibri"/>
              </a:rPr>
              <a:t>ο</a:t>
            </a:r>
            <a:r>
              <a:rPr sz="2000" b="1" spc="35" dirty="0">
                <a:latin typeface="Calibri"/>
                <a:cs typeface="Calibri"/>
              </a:rPr>
              <a:t>γ</a:t>
            </a:r>
            <a:r>
              <a:rPr sz="2000" b="1" spc="-15" dirty="0">
                <a:latin typeface="Calibri"/>
                <a:cs typeface="Calibri"/>
              </a:rPr>
              <a:t>ρ</a:t>
            </a:r>
            <a:r>
              <a:rPr sz="2000" b="1" spc="20" dirty="0">
                <a:latin typeface="Calibri"/>
                <a:cs typeface="Calibri"/>
              </a:rPr>
              <a:t>α</a:t>
            </a:r>
            <a:r>
              <a:rPr sz="2000" b="1" spc="45" dirty="0">
                <a:latin typeface="Tahoma"/>
                <a:cs typeface="Tahoma"/>
              </a:rPr>
              <a:t>μμ</a:t>
            </a:r>
            <a:r>
              <a:rPr sz="2000" b="1" spc="15" dirty="0">
                <a:latin typeface="Calibri"/>
                <a:cs typeface="Calibri"/>
              </a:rPr>
              <a:t>α</a:t>
            </a:r>
            <a:r>
              <a:rPr sz="2000" b="1" spc="35" dirty="0">
                <a:latin typeface="Calibri"/>
                <a:cs typeface="Calibri"/>
              </a:rPr>
              <a:t>τ</a:t>
            </a:r>
            <a:r>
              <a:rPr sz="2000" b="1" spc="20" dirty="0">
                <a:latin typeface="Calibri"/>
                <a:cs typeface="Calibri"/>
              </a:rPr>
              <a:t>ι</a:t>
            </a:r>
            <a:r>
              <a:rPr sz="2000" b="1" spc="-35" dirty="0">
                <a:latin typeface="Calibri"/>
                <a:cs typeface="Calibri"/>
              </a:rPr>
              <a:t>σ</a:t>
            </a:r>
            <a:r>
              <a:rPr sz="2000" b="1" spc="45" dirty="0">
                <a:latin typeface="Tahoma"/>
                <a:cs typeface="Tahoma"/>
              </a:rPr>
              <a:t>μ</a:t>
            </a:r>
            <a:r>
              <a:rPr sz="2000" b="1" spc="-20" dirty="0">
                <a:latin typeface="Calibri"/>
                <a:cs typeface="Calibri"/>
              </a:rPr>
              <a:t>έ</a:t>
            </a:r>
            <a:r>
              <a:rPr sz="2000" b="1" spc="25" dirty="0">
                <a:latin typeface="Calibri"/>
                <a:cs typeface="Calibri"/>
              </a:rPr>
              <a:t>ν</a:t>
            </a:r>
            <a:r>
              <a:rPr sz="2000" b="1" spc="5" dirty="0">
                <a:latin typeface="Calibri"/>
                <a:cs typeface="Calibri"/>
              </a:rPr>
              <a:t>η  </a:t>
            </a:r>
            <a:r>
              <a:rPr sz="2000" b="1" spc="-20" dirty="0">
                <a:latin typeface="Calibri"/>
                <a:cs typeface="Calibri"/>
              </a:rPr>
              <a:t>ε</a:t>
            </a:r>
            <a:r>
              <a:rPr sz="2000" b="1" spc="35" dirty="0">
                <a:latin typeface="Calibri"/>
                <a:cs typeface="Calibri"/>
              </a:rPr>
              <a:t>γ</a:t>
            </a:r>
            <a:r>
              <a:rPr sz="2000" b="1" spc="10" dirty="0">
                <a:latin typeface="Calibri"/>
                <a:cs typeface="Calibri"/>
              </a:rPr>
              <a:t>κ</a:t>
            </a:r>
            <a:r>
              <a:rPr sz="2000" b="1" spc="30" dirty="0">
                <a:latin typeface="Calibri"/>
                <a:cs typeface="Calibri"/>
              </a:rPr>
              <a:t>υ</a:t>
            </a:r>
            <a:r>
              <a:rPr sz="2000" b="1" spc="40" dirty="0">
                <a:latin typeface="Tahoma"/>
                <a:cs typeface="Tahoma"/>
              </a:rPr>
              <a:t>μ</a:t>
            </a:r>
            <a:r>
              <a:rPr sz="2000" b="1" spc="40" dirty="0">
                <a:latin typeface="Calibri"/>
                <a:cs typeface="Calibri"/>
              </a:rPr>
              <a:t>ο</a:t>
            </a:r>
            <a:r>
              <a:rPr sz="2000" b="1" spc="30" dirty="0">
                <a:latin typeface="Calibri"/>
                <a:cs typeface="Calibri"/>
              </a:rPr>
              <a:t>σ</a:t>
            </a:r>
            <a:r>
              <a:rPr sz="2000" b="1" spc="25" dirty="0">
                <a:latin typeface="Calibri"/>
                <a:cs typeface="Calibri"/>
              </a:rPr>
              <a:t>ύν</a:t>
            </a:r>
            <a:r>
              <a:rPr sz="2000" b="1" spc="15" dirty="0">
                <a:latin typeface="Calibri"/>
                <a:cs typeface="Calibri"/>
              </a:rPr>
              <a:t>η</a:t>
            </a:r>
            <a:r>
              <a:rPr sz="2000" b="1" spc="-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ό</a:t>
            </a:r>
            <a:r>
              <a:rPr sz="2000" spc="-10" dirty="0">
                <a:latin typeface="Tahoma"/>
                <a:cs typeface="Tahoma"/>
              </a:rPr>
              <a:t>π</a:t>
            </a:r>
            <a:r>
              <a:rPr sz="2000" spc="30" dirty="0">
                <a:latin typeface="Calibri"/>
                <a:cs typeface="Calibri"/>
              </a:rPr>
              <a:t>ω</a:t>
            </a:r>
            <a:r>
              <a:rPr sz="2000" spc="10" dirty="0">
                <a:latin typeface="Calibri"/>
                <a:cs typeface="Calibri"/>
              </a:rPr>
              <a:t>ς</a:t>
            </a:r>
            <a:r>
              <a:rPr sz="2000" spc="-15" dirty="0">
                <a:latin typeface="Calibri"/>
                <a:cs typeface="Calibri"/>
              </a:rPr>
              <a:t> έ</a:t>
            </a:r>
            <a:r>
              <a:rPr sz="2000" spc="45" dirty="0">
                <a:latin typeface="Calibri"/>
                <a:cs typeface="Calibri"/>
              </a:rPr>
              <a:t>χ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δ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5" dirty="0">
                <a:latin typeface="Calibri"/>
                <a:cs typeface="Calibri"/>
              </a:rPr>
              <a:t>ξ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5" dirty="0">
                <a:latin typeface="Tahoma"/>
                <a:cs typeface="Tahoma"/>
              </a:rPr>
              <a:t>μ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40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έ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ε</a:t>
            </a:r>
            <a:r>
              <a:rPr sz="2000" spc="10" dirty="0">
                <a:latin typeface="Calibri"/>
                <a:cs typeface="Calibri"/>
              </a:rPr>
              <a:t>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10" dirty="0">
                <a:latin typeface="Calibri"/>
                <a:cs typeface="Calibri"/>
              </a:rPr>
              <a:t>ο</a:t>
            </a:r>
            <a:endParaRPr sz="2000">
              <a:latin typeface="Calibri"/>
              <a:cs typeface="Calibri"/>
            </a:endParaRPr>
          </a:p>
          <a:p>
            <a:pPr marL="346075" marR="20320" indent="638810" algn="r">
              <a:lnSpc>
                <a:spcPct val="109500"/>
              </a:lnSpc>
              <a:spcBef>
                <a:spcPts val="80"/>
              </a:spcBef>
            </a:pPr>
            <a:r>
              <a:rPr sz="2000" spc="10" dirty="0">
                <a:latin typeface="Calibri"/>
                <a:cs typeface="Calibri"/>
              </a:rPr>
              <a:t>Μ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γ</a:t>
            </a:r>
            <a:r>
              <a:rPr sz="2000" spc="-20" dirty="0">
                <a:latin typeface="Calibri"/>
                <a:cs typeface="Calibri"/>
              </a:rPr>
              <a:t>κ</a:t>
            </a:r>
            <a:r>
              <a:rPr sz="2000" spc="40" dirty="0">
                <a:latin typeface="Calibri"/>
                <a:cs typeface="Calibri"/>
              </a:rPr>
              <a:t>λ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15" dirty="0">
                <a:latin typeface="Calibri"/>
                <a:cs typeface="Calibri"/>
              </a:rPr>
              <a:t>έ</a:t>
            </a:r>
            <a:r>
              <a:rPr sz="2000" spc="5" dirty="0">
                <a:latin typeface="Calibri"/>
                <a:cs typeface="Calibri"/>
              </a:rPr>
              <a:t>ς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175" dirty="0">
                <a:latin typeface="Tahoma"/>
                <a:cs typeface="Tahoma"/>
              </a:rPr>
              <a:t> 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-30" dirty="0">
                <a:latin typeface="Calibri"/>
                <a:cs typeface="Calibri"/>
              </a:rPr>
              <a:t>η</a:t>
            </a:r>
            <a:r>
              <a:rPr sz="2000" spc="10" dirty="0">
                <a:latin typeface="Calibri"/>
                <a:cs typeface="Calibri"/>
              </a:rPr>
              <a:t>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Κ</a:t>
            </a:r>
            <a:r>
              <a:rPr sz="2000" spc="-20" dirty="0">
                <a:latin typeface="Calibri"/>
                <a:cs typeface="Calibri"/>
              </a:rPr>
              <a:t>έ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175" dirty="0">
                <a:latin typeface="Tahoma"/>
                <a:cs typeface="Tahoma"/>
              </a:rPr>
              <a:t> 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10" dirty="0">
                <a:latin typeface="Calibri"/>
                <a:cs typeface="Calibri"/>
              </a:rPr>
              <a:t>ο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45" dirty="0">
                <a:latin typeface="Calibri"/>
                <a:cs typeface="Calibri"/>
              </a:rPr>
              <a:t>λ</a:t>
            </a:r>
            <a:r>
              <a:rPr sz="2000" spc="-10" dirty="0">
                <a:latin typeface="Calibri"/>
                <a:cs typeface="Calibri"/>
              </a:rPr>
              <a:t>άο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spc="-30" dirty="0">
                <a:latin typeface="Calibri"/>
                <a:cs typeface="Calibri"/>
              </a:rPr>
              <a:t>ι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254" dirty="0">
                <a:latin typeface="Tahoma"/>
                <a:cs typeface="Tahoma"/>
              </a:rPr>
              <a:t> </a:t>
            </a:r>
            <a:r>
              <a:rPr sz="2000" spc="-30" dirty="0">
                <a:latin typeface="Calibri"/>
                <a:cs typeface="Calibri"/>
              </a:rPr>
              <a:t>τη  </a:t>
            </a:r>
            <a:r>
              <a:rPr sz="2000" spc="20" dirty="0">
                <a:latin typeface="Calibri"/>
                <a:cs typeface="Calibri"/>
              </a:rPr>
              <a:t>Μ</a:t>
            </a:r>
            <a:r>
              <a:rPr sz="2000" spc="-15" dirty="0">
                <a:latin typeface="Calibri"/>
                <a:cs typeface="Calibri"/>
              </a:rPr>
              <a:t>ο</a:t>
            </a:r>
            <a:r>
              <a:rPr sz="2000" spc="45" dirty="0">
                <a:latin typeface="Calibri"/>
                <a:cs typeface="Calibri"/>
              </a:rPr>
              <a:t>λ</a:t>
            </a:r>
            <a:r>
              <a:rPr sz="2000" dirty="0">
                <a:latin typeface="Calibri"/>
                <a:cs typeface="Calibri"/>
              </a:rPr>
              <a:t>δ</a:t>
            </a:r>
            <a:r>
              <a:rPr sz="2000" spc="-10" dirty="0">
                <a:latin typeface="Calibri"/>
                <a:cs typeface="Calibri"/>
              </a:rPr>
              <a:t>αβ</a:t>
            </a:r>
            <a:r>
              <a:rPr sz="2000" spc="-25" dirty="0">
                <a:latin typeface="Calibri"/>
                <a:cs typeface="Calibri"/>
              </a:rPr>
              <a:t>ί</a:t>
            </a:r>
            <a:r>
              <a:rPr sz="2000" spc="-20" dirty="0">
                <a:latin typeface="Calibri"/>
                <a:cs typeface="Calibri"/>
              </a:rPr>
              <a:t>α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254" dirty="0">
                <a:latin typeface="Tahoma"/>
                <a:cs typeface="Tahoma"/>
              </a:rPr>
              <a:t> 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10" dirty="0">
                <a:latin typeface="Calibri"/>
                <a:cs typeface="Calibri"/>
              </a:rPr>
              <a:t>η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Ν</a:t>
            </a:r>
            <a:r>
              <a:rPr sz="2000" spc="-15" dirty="0">
                <a:latin typeface="Calibri"/>
                <a:cs typeface="Calibri"/>
              </a:rPr>
              <a:t>έ</a:t>
            </a:r>
            <a:r>
              <a:rPr sz="2000" spc="15" dirty="0">
                <a:latin typeface="Calibri"/>
                <a:cs typeface="Calibri"/>
              </a:rPr>
              <a:t>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Ζ</a:t>
            </a:r>
            <a:r>
              <a:rPr sz="2000" spc="45" dirty="0">
                <a:latin typeface="Calibri"/>
                <a:cs typeface="Calibri"/>
              </a:rPr>
              <a:t>ηλ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dirty="0">
                <a:latin typeface="Calibri"/>
                <a:cs typeface="Calibri"/>
              </a:rPr>
              <a:t>νδ</a:t>
            </a:r>
            <a:r>
              <a:rPr sz="2000" spc="-30" dirty="0">
                <a:latin typeface="Calibri"/>
                <a:cs typeface="Calibri"/>
              </a:rPr>
              <a:t>ί</a:t>
            </a:r>
            <a:r>
              <a:rPr sz="2000" spc="-10" dirty="0">
                <a:latin typeface="Calibri"/>
                <a:cs typeface="Calibri"/>
              </a:rPr>
              <a:t>α</a:t>
            </a:r>
            <a:r>
              <a:rPr sz="2000" spc="-80" dirty="0">
                <a:latin typeface="Tahoma"/>
                <a:cs typeface="Tahoma"/>
              </a:rPr>
              <a:t>,</a:t>
            </a:r>
            <a:r>
              <a:rPr sz="2000" spc="-330" dirty="0">
                <a:latin typeface="Tahoma"/>
                <a:cs typeface="Tahoma"/>
              </a:rPr>
              <a:t> 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10" dirty="0">
                <a:latin typeface="Calibri"/>
                <a:cs typeface="Calibri"/>
              </a:rPr>
              <a:t>η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Ρ</a:t>
            </a:r>
            <a:r>
              <a:rPr sz="2000" spc="-10" dirty="0">
                <a:latin typeface="Calibri"/>
                <a:cs typeface="Calibri"/>
              </a:rPr>
              <a:t>ο</a:t>
            </a:r>
            <a:r>
              <a:rPr sz="2000" spc="35" dirty="0">
                <a:latin typeface="Calibri"/>
                <a:cs typeface="Calibri"/>
              </a:rPr>
              <a:t>υ</a:t>
            </a:r>
            <a:r>
              <a:rPr sz="2000" spc="-15" dirty="0">
                <a:latin typeface="Calibri"/>
                <a:cs typeface="Calibri"/>
              </a:rPr>
              <a:t>ά</a:t>
            </a:r>
            <a:r>
              <a:rPr sz="2000" dirty="0">
                <a:latin typeface="Calibri"/>
                <a:cs typeface="Calibri"/>
              </a:rPr>
              <a:t>ν</a:t>
            </a:r>
            <a:r>
              <a:rPr sz="2000" spc="-25" dirty="0">
                <a:latin typeface="Calibri"/>
                <a:cs typeface="Calibri"/>
              </a:rPr>
              <a:t>τ</a:t>
            </a:r>
            <a:r>
              <a:rPr sz="2000" spc="15" dirty="0">
                <a:latin typeface="Calibri"/>
                <a:cs typeface="Calibri"/>
              </a:rPr>
              <a:t>α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κ</a:t>
            </a:r>
            <a:r>
              <a:rPr sz="2000" spc="-15" dirty="0">
                <a:latin typeface="Calibri"/>
                <a:cs typeface="Calibri"/>
              </a:rPr>
              <a:t>α</a:t>
            </a:r>
            <a:r>
              <a:rPr sz="2000" spc="5" dirty="0">
                <a:latin typeface="Calibri"/>
                <a:cs typeface="Calibri"/>
              </a:rPr>
              <a:t>ι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τη</a:t>
            </a:r>
            <a:endParaRPr sz="2000">
              <a:latin typeface="Calibri"/>
              <a:cs typeface="Calibri"/>
            </a:endParaRPr>
          </a:p>
          <a:p>
            <a:pPr marR="65405" algn="r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alibri"/>
                <a:cs typeface="Calibri"/>
              </a:rPr>
              <a:t>Ζι</a:t>
            </a:r>
            <a:r>
              <a:rPr sz="2000" dirty="0">
                <a:latin typeface="Tahoma"/>
                <a:cs typeface="Tahoma"/>
              </a:rPr>
              <a:t>μπ</a:t>
            </a:r>
            <a:r>
              <a:rPr sz="2000" dirty="0">
                <a:latin typeface="Calibri"/>
                <a:cs typeface="Calibri"/>
              </a:rPr>
              <a:t>ά</a:t>
            </a:r>
            <a:r>
              <a:rPr sz="2000" dirty="0">
                <a:latin typeface="Tahoma"/>
                <a:cs typeface="Tahoma"/>
              </a:rPr>
              <a:t>μπ</a:t>
            </a:r>
            <a:r>
              <a:rPr sz="2000" dirty="0">
                <a:latin typeface="Calibri"/>
                <a:cs typeface="Calibri"/>
              </a:rPr>
              <a:t>ουε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1028700"/>
            <a:ext cx="5562600" cy="4838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222" y="576262"/>
            <a:ext cx="822261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43530" algn="l"/>
                <a:tab pos="5665470" algn="l"/>
              </a:tabLst>
            </a:pPr>
            <a:r>
              <a:rPr sz="3200" spc="15" dirty="0">
                <a:solidFill>
                  <a:srgbClr val="FFFFFF"/>
                </a:solidFill>
              </a:rPr>
              <a:t>Π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Ρ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Ο</a:t>
            </a:r>
            <a:r>
              <a:rPr sz="3200" spc="-13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Τ</a:t>
            </a:r>
            <a:r>
              <a:rPr sz="3200" spc="-30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Α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Ε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Ι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	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z="3200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Η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20" dirty="0">
                <a:solidFill>
                  <a:srgbClr val="FFFFFF"/>
                </a:solidFill>
              </a:rPr>
              <a:t>Μ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Ο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Ι</a:t>
            </a:r>
            <a:r>
              <a:rPr sz="3200" spc="-9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Α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	</a:t>
            </a:r>
            <a:r>
              <a:rPr sz="3200" spc="15" dirty="0">
                <a:solidFill>
                  <a:srgbClr val="FFFFFF"/>
                </a:solidFill>
              </a:rPr>
              <a:t>Π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Ο</a:t>
            </a:r>
            <a:r>
              <a:rPr sz="3200" spc="-14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Λ</a:t>
            </a:r>
            <a:r>
              <a:rPr sz="3200" spc="-30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Ι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Τ</a:t>
            </a:r>
            <a:r>
              <a:rPr sz="3200" spc="-85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Ι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Κ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Η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5787" y="2071751"/>
            <a:ext cx="11030585" cy="4181475"/>
            <a:chOff x="585787" y="2071751"/>
            <a:chExt cx="11030585" cy="4181475"/>
          </a:xfrm>
        </p:grpSpPr>
        <p:sp>
          <p:nvSpPr>
            <p:cNvPr id="5" name="object 5"/>
            <p:cNvSpPr/>
            <p:nvPr/>
          </p:nvSpPr>
          <p:spPr>
            <a:xfrm>
              <a:off x="585787" y="2071751"/>
              <a:ext cx="9373235" cy="1257300"/>
            </a:xfrm>
            <a:custGeom>
              <a:avLst/>
              <a:gdLst/>
              <a:ahLst/>
              <a:cxnLst/>
              <a:rect l="l" t="t" r="r" b="b"/>
              <a:pathLst>
                <a:path w="9373235" h="1257300">
                  <a:moveTo>
                    <a:pt x="9246933" y="0"/>
                  </a:moveTo>
                  <a:lnTo>
                    <a:pt x="125729" y="0"/>
                  </a:lnTo>
                  <a:lnTo>
                    <a:pt x="76788" y="9874"/>
                  </a:lnTo>
                  <a:lnTo>
                    <a:pt x="36823" y="36798"/>
                  </a:lnTo>
                  <a:lnTo>
                    <a:pt x="9879" y="76723"/>
                  </a:lnTo>
                  <a:lnTo>
                    <a:pt x="0" y="125602"/>
                  </a:lnTo>
                  <a:lnTo>
                    <a:pt x="0" y="1131570"/>
                  </a:lnTo>
                  <a:lnTo>
                    <a:pt x="9879" y="1180468"/>
                  </a:lnTo>
                  <a:lnTo>
                    <a:pt x="36823" y="1220438"/>
                  </a:lnTo>
                  <a:lnTo>
                    <a:pt x="76788" y="1247405"/>
                  </a:lnTo>
                  <a:lnTo>
                    <a:pt x="125729" y="1257300"/>
                  </a:lnTo>
                  <a:lnTo>
                    <a:pt x="9246933" y="1257300"/>
                  </a:lnTo>
                  <a:lnTo>
                    <a:pt x="9295832" y="1247405"/>
                  </a:lnTo>
                  <a:lnTo>
                    <a:pt x="9335801" y="1220438"/>
                  </a:lnTo>
                  <a:lnTo>
                    <a:pt x="9362769" y="1180468"/>
                  </a:lnTo>
                  <a:lnTo>
                    <a:pt x="9372663" y="1131570"/>
                  </a:lnTo>
                  <a:lnTo>
                    <a:pt x="9372663" y="125602"/>
                  </a:lnTo>
                  <a:lnTo>
                    <a:pt x="9362769" y="76723"/>
                  </a:lnTo>
                  <a:lnTo>
                    <a:pt x="9335801" y="36798"/>
                  </a:lnTo>
                  <a:lnTo>
                    <a:pt x="9295832" y="9874"/>
                  </a:lnTo>
                  <a:lnTo>
                    <a:pt x="9246933" y="0"/>
                  </a:lnTo>
                  <a:close/>
                </a:path>
              </a:pathLst>
            </a:custGeom>
            <a:solidFill>
              <a:srgbClr val="C97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4525" y="3529076"/>
              <a:ext cx="9372600" cy="1257300"/>
            </a:xfrm>
            <a:custGeom>
              <a:avLst/>
              <a:gdLst/>
              <a:ahLst/>
              <a:cxnLst/>
              <a:rect l="l" t="t" r="r" b="b"/>
              <a:pathLst>
                <a:path w="9372600" h="1257300">
                  <a:moveTo>
                    <a:pt x="9246870" y="0"/>
                  </a:moveTo>
                  <a:lnTo>
                    <a:pt x="125603" y="0"/>
                  </a:lnTo>
                  <a:lnTo>
                    <a:pt x="76723" y="9874"/>
                  </a:lnTo>
                  <a:lnTo>
                    <a:pt x="36798" y="36798"/>
                  </a:lnTo>
                  <a:lnTo>
                    <a:pt x="9874" y="76723"/>
                  </a:lnTo>
                  <a:lnTo>
                    <a:pt x="0" y="125603"/>
                  </a:lnTo>
                  <a:lnTo>
                    <a:pt x="0" y="1131570"/>
                  </a:lnTo>
                  <a:lnTo>
                    <a:pt x="9874" y="1180468"/>
                  </a:lnTo>
                  <a:lnTo>
                    <a:pt x="36798" y="1220438"/>
                  </a:lnTo>
                  <a:lnTo>
                    <a:pt x="76723" y="1247405"/>
                  </a:lnTo>
                  <a:lnTo>
                    <a:pt x="125603" y="1257300"/>
                  </a:lnTo>
                  <a:lnTo>
                    <a:pt x="9246870" y="1257300"/>
                  </a:lnTo>
                  <a:lnTo>
                    <a:pt x="9295768" y="1247405"/>
                  </a:lnTo>
                  <a:lnTo>
                    <a:pt x="9335738" y="1220438"/>
                  </a:lnTo>
                  <a:lnTo>
                    <a:pt x="9362705" y="1180468"/>
                  </a:lnTo>
                  <a:lnTo>
                    <a:pt x="9372600" y="1131570"/>
                  </a:lnTo>
                  <a:lnTo>
                    <a:pt x="9372600" y="125603"/>
                  </a:lnTo>
                  <a:lnTo>
                    <a:pt x="9362705" y="76723"/>
                  </a:lnTo>
                  <a:lnTo>
                    <a:pt x="9335738" y="36798"/>
                  </a:lnTo>
                  <a:lnTo>
                    <a:pt x="9295768" y="9874"/>
                  </a:lnTo>
                  <a:lnTo>
                    <a:pt x="9246870" y="0"/>
                  </a:lnTo>
                  <a:close/>
                </a:path>
              </a:pathLst>
            </a:custGeom>
            <a:solidFill>
              <a:srgbClr val="7AC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43201" y="4995926"/>
              <a:ext cx="9372600" cy="1257300"/>
            </a:xfrm>
            <a:custGeom>
              <a:avLst/>
              <a:gdLst/>
              <a:ahLst/>
              <a:cxnLst/>
              <a:rect l="l" t="t" r="r" b="b"/>
              <a:pathLst>
                <a:path w="9372600" h="1257300">
                  <a:moveTo>
                    <a:pt x="9246870" y="0"/>
                  </a:moveTo>
                  <a:lnTo>
                    <a:pt x="125603" y="0"/>
                  </a:lnTo>
                  <a:lnTo>
                    <a:pt x="76723" y="9874"/>
                  </a:lnTo>
                  <a:lnTo>
                    <a:pt x="36798" y="36798"/>
                  </a:lnTo>
                  <a:lnTo>
                    <a:pt x="9874" y="76723"/>
                  </a:lnTo>
                  <a:lnTo>
                    <a:pt x="0" y="125603"/>
                  </a:lnTo>
                  <a:lnTo>
                    <a:pt x="0" y="1131506"/>
                  </a:lnTo>
                  <a:lnTo>
                    <a:pt x="9874" y="1180448"/>
                  </a:lnTo>
                  <a:lnTo>
                    <a:pt x="36798" y="1220412"/>
                  </a:lnTo>
                  <a:lnTo>
                    <a:pt x="76723" y="1247356"/>
                  </a:lnTo>
                  <a:lnTo>
                    <a:pt x="125603" y="1257236"/>
                  </a:lnTo>
                  <a:lnTo>
                    <a:pt x="9246870" y="1257236"/>
                  </a:lnTo>
                  <a:lnTo>
                    <a:pt x="9295768" y="1247356"/>
                  </a:lnTo>
                  <a:lnTo>
                    <a:pt x="9335738" y="1220412"/>
                  </a:lnTo>
                  <a:lnTo>
                    <a:pt x="9362705" y="1180448"/>
                  </a:lnTo>
                  <a:lnTo>
                    <a:pt x="9372600" y="1131506"/>
                  </a:lnTo>
                  <a:lnTo>
                    <a:pt x="9372600" y="125603"/>
                  </a:lnTo>
                  <a:lnTo>
                    <a:pt x="9362705" y="76723"/>
                  </a:lnTo>
                  <a:lnTo>
                    <a:pt x="9335738" y="36798"/>
                  </a:lnTo>
                  <a:lnTo>
                    <a:pt x="9295768" y="9874"/>
                  </a:lnTo>
                  <a:lnTo>
                    <a:pt x="9246870" y="0"/>
                  </a:lnTo>
                  <a:close/>
                </a:path>
              </a:pathLst>
            </a:custGeom>
            <a:solidFill>
              <a:srgbClr val="D388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9932" y="2150110"/>
            <a:ext cx="7945755" cy="39331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461645">
              <a:lnSpc>
                <a:spcPts val="3679"/>
              </a:lnSpc>
              <a:spcBef>
                <a:spcPts val="459"/>
              </a:spcBef>
            </a:pPr>
            <a:r>
              <a:rPr sz="3300" b="1" spc="5" dirty="0">
                <a:solidFill>
                  <a:srgbClr val="FFFFFF"/>
                </a:solidFill>
                <a:latin typeface="Calibri"/>
                <a:cs typeface="Calibri"/>
              </a:rPr>
              <a:t>Οι </a:t>
            </a:r>
            <a:r>
              <a:rPr sz="3300" b="1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ροτάσεις αναφέρονται σε </a:t>
            </a:r>
            <a:r>
              <a:rPr sz="3300" b="1" spc="30" dirty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sz="3300" b="1" spc="-5" dirty="0">
                <a:solidFill>
                  <a:srgbClr val="FFFFFF"/>
                </a:solidFill>
                <a:latin typeface="Calibri"/>
                <a:cs typeface="Calibri"/>
              </a:rPr>
              <a:t>βασικούς </a:t>
            </a:r>
            <a:r>
              <a:rPr sz="3300" b="1" spc="-7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b="1" spc="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3300" b="1" spc="5" dirty="0">
                <a:solidFill>
                  <a:srgbClr val="FFFFFF"/>
                </a:solidFill>
                <a:latin typeface="Calibri"/>
                <a:cs typeface="Calibri"/>
              </a:rPr>
              <a:t>είς</a:t>
            </a:r>
            <a:r>
              <a:rPr sz="33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αρέ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βασης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3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ahoma"/>
              <a:cs typeface="Tahoma"/>
            </a:endParaRPr>
          </a:p>
          <a:p>
            <a:pPr marL="840740" marR="5080">
              <a:lnSpc>
                <a:spcPts val="3679"/>
              </a:lnSpc>
            </a:pP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Στον</a:t>
            </a:r>
            <a:r>
              <a:rPr sz="33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spc="-25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3300" spc="-25" dirty="0">
                <a:solidFill>
                  <a:srgbClr val="FFFFFF"/>
                </a:solidFill>
                <a:latin typeface="Calibri"/>
                <a:cs typeface="Calibri"/>
              </a:rPr>
              <a:t>έα</a:t>
            </a:r>
            <a:r>
              <a:rPr sz="33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33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ρογεννητικής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φροντίδας </a:t>
            </a:r>
            <a:r>
              <a:rPr sz="3300" spc="-7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3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Calibri"/>
                <a:cs typeface="Calibri"/>
              </a:rPr>
              <a:t>ανα</a:t>
            </a:r>
            <a:r>
              <a:rPr sz="3300" spc="5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3300" spc="5" dirty="0">
                <a:solidFill>
                  <a:srgbClr val="FFFFFF"/>
                </a:solidFill>
                <a:latin typeface="Calibri"/>
                <a:cs typeface="Calibri"/>
              </a:rPr>
              <a:t>αραγωγικής</a:t>
            </a:r>
            <a:r>
              <a:rPr sz="3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υγείας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50">
              <a:latin typeface="Calibri"/>
              <a:cs typeface="Calibri"/>
            </a:endParaRPr>
          </a:p>
          <a:p>
            <a:pPr marL="1668780">
              <a:lnSpc>
                <a:spcPts val="3820"/>
              </a:lnSpc>
            </a:pPr>
            <a:r>
              <a:rPr sz="3300" spc="-15" dirty="0">
                <a:solidFill>
                  <a:srgbClr val="FFFFFF"/>
                </a:solidFill>
                <a:latin typeface="Calibri"/>
                <a:cs typeface="Calibri"/>
              </a:rPr>
              <a:t>στον</a:t>
            </a:r>
            <a:r>
              <a:rPr sz="3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300" spc="-2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έα</a:t>
            </a:r>
            <a:r>
              <a:rPr sz="3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3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ενη</a:t>
            </a:r>
            <a:r>
              <a:rPr sz="3300" spc="-20" dirty="0">
                <a:solidFill>
                  <a:srgbClr val="FFFFFF"/>
                </a:solidFill>
                <a:latin typeface="Tahoma"/>
                <a:cs typeface="Tahoma"/>
              </a:rPr>
              <a:t>μ</a:t>
            </a:r>
            <a:r>
              <a:rPr sz="3300" spc="-20" dirty="0">
                <a:solidFill>
                  <a:srgbClr val="FFFFFF"/>
                </a:solidFill>
                <a:latin typeface="Calibri"/>
                <a:cs typeface="Calibri"/>
              </a:rPr>
              <a:t>έρωσης</a:t>
            </a:r>
            <a:r>
              <a:rPr sz="3300" spc="-2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3300">
              <a:latin typeface="Tahoma"/>
              <a:cs typeface="Tahoma"/>
            </a:endParaRPr>
          </a:p>
          <a:p>
            <a:pPr marL="1668780">
              <a:lnSpc>
                <a:spcPts val="3820"/>
              </a:lnSpc>
            </a:pP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ευαισθητο</a:t>
            </a:r>
            <a:r>
              <a:rPr sz="3300" spc="-10" dirty="0">
                <a:solidFill>
                  <a:srgbClr val="FFFFFF"/>
                </a:solidFill>
                <a:latin typeface="Tahoma"/>
                <a:cs typeface="Tahoma"/>
              </a:rPr>
              <a:t>π</a:t>
            </a:r>
            <a:r>
              <a:rPr sz="3300" spc="-10" dirty="0">
                <a:solidFill>
                  <a:srgbClr val="FFFFFF"/>
                </a:solidFill>
                <a:latin typeface="Calibri"/>
                <a:cs typeface="Calibri"/>
              </a:rPr>
              <a:t>οίησης</a:t>
            </a:r>
            <a:r>
              <a:rPr sz="33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3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3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FFFFFF"/>
                </a:solidFill>
                <a:latin typeface="Calibri"/>
                <a:cs typeface="Calibri"/>
              </a:rPr>
              <a:t>δικτύωσης</a:t>
            </a:r>
            <a:r>
              <a:rPr sz="3300" spc="-1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42476" y="3017901"/>
            <a:ext cx="1651000" cy="2279650"/>
            <a:chOff x="9142476" y="3017901"/>
            <a:chExt cx="1651000" cy="2279650"/>
          </a:xfrm>
        </p:grpSpPr>
        <p:sp>
          <p:nvSpPr>
            <p:cNvPr id="10" name="object 10"/>
            <p:cNvSpPr/>
            <p:nvPr/>
          </p:nvSpPr>
          <p:spPr>
            <a:xfrm>
              <a:off x="9148826" y="3024251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627379" y="0"/>
                  </a:moveTo>
                  <a:lnTo>
                    <a:pt x="182118" y="0"/>
                  </a:lnTo>
                  <a:lnTo>
                    <a:pt x="182118" y="445262"/>
                  </a:lnTo>
                  <a:lnTo>
                    <a:pt x="0" y="445262"/>
                  </a:lnTo>
                  <a:lnTo>
                    <a:pt x="404749" y="809625"/>
                  </a:lnTo>
                  <a:lnTo>
                    <a:pt x="809625" y="445262"/>
                  </a:lnTo>
                  <a:lnTo>
                    <a:pt x="627379" y="445262"/>
                  </a:lnTo>
                  <a:lnTo>
                    <a:pt x="627379" y="0"/>
                  </a:lnTo>
                  <a:close/>
                </a:path>
              </a:pathLst>
            </a:custGeom>
            <a:solidFill>
              <a:srgbClr val="EBD5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8826" y="3024251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0" y="445262"/>
                  </a:moveTo>
                  <a:lnTo>
                    <a:pt x="182118" y="445262"/>
                  </a:lnTo>
                  <a:lnTo>
                    <a:pt x="182118" y="0"/>
                  </a:lnTo>
                  <a:lnTo>
                    <a:pt x="627379" y="0"/>
                  </a:lnTo>
                  <a:lnTo>
                    <a:pt x="627379" y="445262"/>
                  </a:lnTo>
                  <a:lnTo>
                    <a:pt x="809625" y="445262"/>
                  </a:lnTo>
                  <a:lnTo>
                    <a:pt x="404749" y="809625"/>
                  </a:lnTo>
                  <a:lnTo>
                    <a:pt x="0" y="445262"/>
                  </a:lnTo>
                  <a:close/>
                </a:path>
              </a:pathLst>
            </a:custGeom>
            <a:ln w="12700">
              <a:solidFill>
                <a:srgbClr val="EBD5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7501" y="4481576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627379" y="0"/>
                  </a:moveTo>
                  <a:lnTo>
                    <a:pt x="182118" y="0"/>
                  </a:lnTo>
                  <a:lnTo>
                    <a:pt x="182118" y="445262"/>
                  </a:lnTo>
                  <a:lnTo>
                    <a:pt x="0" y="445262"/>
                  </a:lnTo>
                  <a:lnTo>
                    <a:pt x="404749" y="809625"/>
                  </a:lnTo>
                  <a:lnTo>
                    <a:pt x="809625" y="445262"/>
                  </a:lnTo>
                  <a:lnTo>
                    <a:pt x="627379" y="445262"/>
                  </a:lnTo>
                  <a:lnTo>
                    <a:pt x="627379" y="0"/>
                  </a:lnTo>
                  <a:close/>
                </a:path>
              </a:pathLst>
            </a:custGeom>
            <a:solidFill>
              <a:srgbClr val="EEDA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77501" y="4481576"/>
              <a:ext cx="809625" cy="809625"/>
            </a:xfrm>
            <a:custGeom>
              <a:avLst/>
              <a:gdLst/>
              <a:ahLst/>
              <a:cxnLst/>
              <a:rect l="l" t="t" r="r" b="b"/>
              <a:pathLst>
                <a:path w="809625" h="809625">
                  <a:moveTo>
                    <a:pt x="0" y="445262"/>
                  </a:moveTo>
                  <a:lnTo>
                    <a:pt x="182118" y="445262"/>
                  </a:lnTo>
                  <a:lnTo>
                    <a:pt x="182118" y="0"/>
                  </a:lnTo>
                  <a:lnTo>
                    <a:pt x="627379" y="0"/>
                  </a:lnTo>
                  <a:lnTo>
                    <a:pt x="627379" y="445262"/>
                  </a:lnTo>
                  <a:lnTo>
                    <a:pt x="809625" y="445262"/>
                  </a:lnTo>
                  <a:lnTo>
                    <a:pt x="404749" y="809625"/>
                  </a:lnTo>
                  <a:lnTo>
                    <a:pt x="0" y="445262"/>
                  </a:lnTo>
                  <a:close/>
                </a:path>
              </a:pathLst>
            </a:custGeom>
            <a:ln w="12700">
              <a:solidFill>
                <a:srgbClr val="EEDA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4830445" cy="14909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1017905">
              <a:lnSpc>
                <a:spcPts val="3829"/>
              </a:lnSpc>
              <a:spcBef>
                <a:spcPts val="265"/>
              </a:spcBef>
            </a:pPr>
            <a:r>
              <a:rPr sz="3200" spc="10" dirty="0"/>
              <a:t>Ε</a:t>
            </a:r>
            <a:r>
              <a:rPr sz="3200" spc="-60" dirty="0"/>
              <a:t> </a:t>
            </a:r>
            <a:r>
              <a:rPr sz="3200" spc="15" dirty="0"/>
              <a:t>Π</a:t>
            </a:r>
            <a:r>
              <a:rPr sz="3200" spc="-70" dirty="0"/>
              <a:t> </a:t>
            </a:r>
            <a:r>
              <a:rPr sz="3200" spc="15" dirty="0"/>
              <a:t>Α</a:t>
            </a:r>
            <a:r>
              <a:rPr sz="3200" spc="-65" dirty="0"/>
              <a:t> </a:t>
            </a:r>
            <a:r>
              <a:rPr sz="3200" spc="10" dirty="0"/>
              <a:t>Γ</a:t>
            </a:r>
            <a:r>
              <a:rPr sz="3200" spc="-30" dirty="0"/>
              <a:t> </a:t>
            </a:r>
            <a:r>
              <a:rPr sz="3200" spc="10" dirty="0"/>
              <a:t>Γ</a:t>
            </a:r>
            <a:r>
              <a:rPr sz="3200" spc="-30" dirty="0"/>
              <a:t> </a:t>
            </a:r>
            <a:r>
              <a:rPr sz="3200" spc="10" dirty="0"/>
              <a:t>Ε</a:t>
            </a:r>
            <a:r>
              <a:rPr sz="3200" spc="-60" dirty="0"/>
              <a:t> </a:t>
            </a:r>
            <a:r>
              <a:rPr sz="3200" spc="15" dirty="0"/>
              <a:t>Λ</a:t>
            </a:r>
            <a:r>
              <a:rPr sz="3200" spc="-30" dirty="0"/>
              <a:t> </a:t>
            </a:r>
            <a:r>
              <a:rPr sz="3200" spc="25" dirty="0"/>
              <a:t>Μ</a:t>
            </a:r>
            <a:r>
              <a:rPr sz="3200" spc="-30" dirty="0"/>
              <a:t> </a:t>
            </a:r>
            <a:r>
              <a:rPr sz="3200" spc="195" dirty="0"/>
              <a:t>ΑΤ</a:t>
            </a:r>
            <a:r>
              <a:rPr sz="3200" spc="-80" dirty="0"/>
              <a:t> </a:t>
            </a:r>
            <a:r>
              <a:rPr sz="3200" spc="5" dirty="0"/>
              <a:t>Ι</a:t>
            </a:r>
            <a:r>
              <a:rPr sz="3200" spc="-90" dirty="0"/>
              <a:t> </a:t>
            </a:r>
            <a:r>
              <a:rPr sz="3200" spc="10" dirty="0"/>
              <a:t>Ε</a:t>
            </a:r>
            <a:r>
              <a:rPr sz="3200" spc="-60" dirty="0"/>
              <a:t> </a:t>
            </a:r>
            <a:r>
              <a:rPr sz="3200" spc="10" dirty="0"/>
              <a:t>Σ </a:t>
            </a:r>
            <a:r>
              <a:rPr sz="3200" spc="-710" dirty="0"/>
              <a:t> </a:t>
            </a:r>
            <a:r>
              <a:rPr sz="3200" spc="15" dirty="0"/>
              <a:t>Υ</a:t>
            </a:r>
            <a:r>
              <a:rPr sz="3200" spc="-85" dirty="0"/>
              <a:t> </a:t>
            </a:r>
            <a:r>
              <a:rPr sz="3200" spc="10" dirty="0"/>
              <a:t>Γ</a:t>
            </a:r>
            <a:r>
              <a:rPr sz="3200" spc="-30" dirty="0"/>
              <a:t> </a:t>
            </a:r>
            <a:r>
              <a:rPr sz="3200" spc="10" dirty="0"/>
              <a:t>Ε</a:t>
            </a:r>
            <a:r>
              <a:rPr sz="3200" spc="-55" dirty="0"/>
              <a:t> </a:t>
            </a:r>
            <a:r>
              <a:rPr sz="3200" spc="5" dirty="0"/>
              <a:t>Ι</a:t>
            </a:r>
            <a:r>
              <a:rPr sz="3200" spc="-95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10" dirty="0"/>
              <a:t>Σ</a:t>
            </a:r>
            <a:endParaRPr sz="3200"/>
          </a:p>
          <a:p>
            <a:pPr marL="12700">
              <a:lnSpc>
                <a:spcPts val="3704"/>
              </a:lnSpc>
              <a:tabLst>
                <a:tab pos="1042035" algn="l"/>
                <a:tab pos="3787140" algn="l"/>
              </a:tabLst>
            </a:pPr>
            <a:r>
              <a:rPr sz="3200" spc="15" dirty="0"/>
              <a:t>Κ</a:t>
            </a:r>
            <a:r>
              <a:rPr sz="3200" spc="-20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5" dirty="0"/>
              <a:t>Ι	</a:t>
            </a:r>
            <a:r>
              <a:rPr sz="3200" spc="40" dirty="0">
                <a:latin typeface="Tahoma"/>
                <a:cs typeface="Tahoma"/>
              </a:rPr>
              <a:t>Δ</a:t>
            </a:r>
            <a:r>
              <a:rPr sz="3200" spc="-225" dirty="0">
                <a:latin typeface="Tahoma"/>
                <a:cs typeface="Tahoma"/>
              </a:rPr>
              <a:t> </a:t>
            </a:r>
            <a:r>
              <a:rPr sz="3200" spc="5" dirty="0"/>
              <a:t>Ι</a:t>
            </a:r>
            <a:r>
              <a:rPr sz="3200" spc="-90" dirty="0"/>
              <a:t> </a:t>
            </a:r>
            <a:r>
              <a:rPr sz="3200" spc="15" dirty="0"/>
              <a:t>Α</a:t>
            </a:r>
            <a:r>
              <a:rPr sz="3200" spc="-55" dirty="0"/>
              <a:t> </a:t>
            </a:r>
            <a:r>
              <a:rPr sz="3200" spc="10" dirty="0"/>
              <a:t>Γ</a:t>
            </a:r>
            <a:r>
              <a:rPr sz="3200" spc="-25" dirty="0"/>
              <a:t> </a:t>
            </a:r>
            <a:r>
              <a:rPr sz="3200" spc="15" dirty="0"/>
              <a:t>Ν</a:t>
            </a:r>
            <a:r>
              <a:rPr sz="3200" spc="-55" dirty="0"/>
              <a:t> </a:t>
            </a:r>
            <a:r>
              <a:rPr sz="3200" spc="25" dirty="0">
                <a:latin typeface="Tahoma"/>
                <a:cs typeface="Tahoma"/>
              </a:rPr>
              <a:t>Ω</a:t>
            </a:r>
            <a:r>
              <a:rPr sz="3200" spc="-275" dirty="0">
                <a:latin typeface="Tahoma"/>
                <a:cs typeface="Tahoma"/>
              </a:rPr>
              <a:t> </a:t>
            </a:r>
            <a:r>
              <a:rPr sz="3200" spc="10" dirty="0"/>
              <a:t>Σ</a:t>
            </a:r>
            <a:r>
              <a:rPr sz="3200" spc="-60" dirty="0"/>
              <a:t> </a:t>
            </a:r>
            <a:r>
              <a:rPr sz="3200" spc="15" dirty="0"/>
              <a:t>Η	Β</a:t>
            </a:r>
            <a:r>
              <a:rPr sz="3200" spc="-95" dirty="0"/>
              <a:t> </a:t>
            </a:r>
            <a:r>
              <a:rPr sz="3200" spc="5" dirty="0"/>
              <a:t>Ι</a:t>
            </a:r>
            <a:r>
              <a:rPr sz="3200" spc="-114" dirty="0"/>
              <a:t> </a:t>
            </a:r>
            <a:r>
              <a:rPr sz="3200" spc="15" dirty="0"/>
              <a:t>Α</a:t>
            </a:r>
            <a:r>
              <a:rPr sz="3200" spc="-90" dirty="0"/>
              <a:t> </a:t>
            </a:r>
            <a:r>
              <a:rPr sz="3200" spc="10" dirty="0"/>
              <a:t>Σ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954591"/>
            <a:ext cx="5573395" cy="20764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5080" indent="-229235">
              <a:lnSpc>
                <a:spcPct val="1232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Καθώς </a:t>
            </a:r>
            <a:r>
              <a:rPr sz="1550" spc="5" dirty="0">
                <a:latin typeface="Calibri"/>
                <a:cs typeface="Calibri"/>
              </a:rPr>
              <a:t>οι γυναίκες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συχνά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νιώθουν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αδυνα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ία </a:t>
            </a:r>
            <a:r>
              <a:rPr sz="1550" spc="10" dirty="0">
                <a:latin typeface="Calibri"/>
                <a:cs typeface="Calibri"/>
              </a:rPr>
              <a:t>ή </a:t>
            </a:r>
            <a:r>
              <a:rPr sz="1550" spc="5" dirty="0">
                <a:latin typeface="Calibri"/>
                <a:cs typeface="Calibri"/>
              </a:rPr>
              <a:t>ντρο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ή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οκαλύψουν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υφίστανται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5" dirty="0">
                <a:latin typeface="Tahoma"/>
                <a:cs typeface="Tahoma"/>
              </a:rPr>
              <a:t> </a:t>
            </a:r>
            <a:r>
              <a:rPr sz="1550" spc="20" dirty="0">
                <a:latin typeface="Calibri"/>
                <a:cs typeface="Calibri"/>
              </a:rPr>
              <a:t>κυρίως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σύντροφό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τους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οι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αγγελ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ατίες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υγείας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να</a:t>
            </a:r>
            <a:endParaRPr sz="1550">
              <a:latin typeface="Calibri"/>
              <a:cs typeface="Calibri"/>
            </a:endParaRPr>
          </a:p>
          <a:p>
            <a:pPr marL="241300" marR="334645">
              <a:lnSpc>
                <a:spcPct val="123800"/>
              </a:lnSpc>
              <a:spcBef>
                <a:spcPts val="25"/>
              </a:spcBef>
            </a:pP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spc="15" dirty="0">
                <a:latin typeface="Calibri"/>
                <a:cs typeface="Calibri"/>
              </a:rPr>
              <a:t>εκ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αιδευ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ένοι </a:t>
            </a:r>
            <a:r>
              <a:rPr sz="1550" spc="10" dirty="0">
                <a:latin typeface="Calibri"/>
                <a:cs typeface="Calibri"/>
              </a:rPr>
              <a:t>ώστε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dirty="0">
                <a:latin typeface="Calibri"/>
                <a:cs typeface="Calibri"/>
              </a:rPr>
              <a:t> ανιχνεύουν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τώσεις 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σεξουαλικής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15" dirty="0">
                <a:latin typeface="Calibri"/>
                <a:cs typeface="Calibri"/>
              </a:rPr>
              <a:t>ιδιαίτερα </a:t>
            </a:r>
            <a:r>
              <a:rPr sz="1550" spc="5" dirty="0">
                <a:latin typeface="Calibri"/>
                <a:cs typeface="Calibri"/>
              </a:rPr>
              <a:t>όταν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ία </a:t>
            </a:r>
            <a:r>
              <a:rPr sz="1550" spc="-5" dirty="0">
                <a:latin typeface="Calibri"/>
                <a:cs typeface="Calibri"/>
              </a:rPr>
              <a:t>γυναίκα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αντι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ετω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ίζει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ανειλη</a:t>
            </a:r>
            <a:r>
              <a:rPr sz="1550" spc="15" dirty="0">
                <a:latin typeface="Tahoma"/>
                <a:cs typeface="Tahoma"/>
              </a:rPr>
              <a:t>μμ</a:t>
            </a:r>
            <a:r>
              <a:rPr sz="1550" spc="15" dirty="0">
                <a:latin typeface="Calibri"/>
                <a:cs typeface="Calibri"/>
              </a:rPr>
              <a:t>ένα </a:t>
            </a:r>
            <a:r>
              <a:rPr sz="1550" spc="-5" dirty="0">
                <a:latin typeface="Calibri"/>
                <a:cs typeface="Calibri"/>
              </a:rPr>
              <a:t>γυναικολογικά</a:t>
            </a:r>
            <a:r>
              <a:rPr sz="1550" dirty="0">
                <a:latin typeface="Calibri"/>
                <a:cs typeface="Calibri"/>
              </a:rPr>
              <a:t> θέ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ατα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20" dirty="0">
                <a:latin typeface="Calibri"/>
                <a:cs typeface="Calibri"/>
              </a:rPr>
              <a:t>ό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ως λοι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ώξεις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γεννητικών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οργάνων</a:t>
            </a:r>
            <a:r>
              <a:rPr sz="1550" spc="-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050" y="5575300"/>
            <a:ext cx="95942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3790" algn="l"/>
                <a:tab pos="5302885" algn="l"/>
                <a:tab pos="6236970" algn="l"/>
                <a:tab pos="8667750" algn="l"/>
              </a:tabLst>
            </a:pP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7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7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7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7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7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7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Σ	Υ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7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7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Σ	Κ</a:t>
            </a:r>
            <a:r>
              <a:rPr sz="27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Ι	</a:t>
            </a:r>
            <a:r>
              <a:rPr sz="2700" b="1" spc="15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z="27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7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z="27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7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Η	Β</a:t>
            </a:r>
            <a:r>
              <a:rPr sz="2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7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7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9448800" cy="3171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59788" y="3477196"/>
            <a:ext cx="9453880" cy="1198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5080" indent="-229235">
              <a:lnSpc>
                <a:spcPct val="1239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 </a:t>
            </a:r>
            <a:r>
              <a:rPr sz="1550" dirty="0">
                <a:latin typeface="Calibri"/>
                <a:cs typeface="Calibri"/>
              </a:rPr>
              <a:t>γυναικολογική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εξέταση </a:t>
            </a:r>
            <a:r>
              <a:rPr sz="1550" spc="10" dirty="0">
                <a:latin typeface="Calibri"/>
                <a:cs typeface="Calibri"/>
              </a:rPr>
              <a:t>δίνει </a:t>
            </a:r>
            <a:r>
              <a:rPr sz="1550" dirty="0">
                <a:latin typeface="Calibri"/>
                <a:cs typeface="Calibri"/>
              </a:rPr>
              <a:t>την </a:t>
            </a:r>
            <a:r>
              <a:rPr sz="1550" spc="10" dirty="0">
                <a:latin typeface="Calibri"/>
                <a:cs typeface="Calibri"/>
              </a:rPr>
              <a:t>ευκαιρία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dirty="0">
                <a:latin typeface="Calibri"/>
                <a:cs typeface="Calibri"/>
              </a:rPr>
              <a:t>ανιχνευθούν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αλλοιώσεις </a:t>
            </a:r>
            <a:r>
              <a:rPr sz="1550" dirty="0">
                <a:latin typeface="Calibri"/>
                <a:cs typeface="Calibri"/>
              </a:rPr>
              <a:t>στον</a:t>
            </a:r>
            <a:r>
              <a:rPr sz="1550" spc="5" dirty="0">
                <a:latin typeface="Calibri"/>
                <a:cs typeface="Calibri"/>
              </a:rPr>
              <a:t> κόλ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 </a:t>
            </a:r>
            <a:r>
              <a:rPr sz="1550" spc="10" dirty="0">
                <a:latin typeface="Calibri"/>
                <a:cs typeface="Calibri"/>
              </a:rPr>
              <a:t>ή </a:t>
            </a:r>
            <a:r>
              <a:rPr sz="1550" dirty="0">
                <a:latin typeface="Calibri"/>
                <a:cs typeface="Calibri"/>
              </a:rPr>
              <a:t>τον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ρωκτό </a:t>
            </a:r>
            <a:r>
              <a:rPr sz="1550" spc="10" dirty="0">
                <a:latin typeface="Calibri"/>
                <a:cs typeface="Calibri"/>
              </a:rPr>
              <a:t>ή </a:t>
            </a:r>
            <a:r>
              <a:rPr sz="1550" spc="35" dirty="0">
                <a:latin typeface="Tahoma"/>
                <a:cs typeface="Tahoma"/>
              </a:rPr>
              <a:t>μ</a:t>
            </a:r>
            <a:r>
              <a:rPr sz="1550" spc="35" dirty="0">
                <a:latin typeface="Calibri"/>
                <a:cs typeface="Calibri"/>
              </a:rPr>
              <a:t>ώλω</a:t>
            </a:r>
            <a:r>
              <a:rPr sz="1550" spc="35" dirty="0">
                <a:latin typeface="Tahoma"/>
                <a:cs typeface="Tahoma"/>
              </a:rPr>
              <a:t>π</a:t>
            </a:r>
            <a:r>
              <a:rPr sz="1550" spc="35" dirty="0">
                <a:latin typeface="Calibri"/>
                <a:cs typeface="Calibri"/>
              </a:rPr>
              <a:t>ες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στα </a:t>
            </a:r>
            <a:r>
              <a:rPr sz="1550" spc="-5" dirty="0">
                <a:latin typeface="Calibri"/>
                <a:cs typeface="Calibri"/>
              </a:rPr>
              <a:t>γεννητικά</a:t>
            </a:r>
            <a:r>
              <a:rPr sz="1550" dirty="0">
                <a:latin typeface="Calibri"/>
                <a:cs typeface="Calibri"/>
              </a:rPr>
              <a:t> όργανα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έσω </a:t>
            </a:r>
            <a:r>
              <a:rPr sz="1550" spc="5" dirty="0">
                <a:latin typeface="Calibri"/>
                <a:cs typeface="Calibri"/>
              </a:rPr>
              <a:t>του κατάλληλου</a:t>
            </a:r>
            <a:r>
              <a:rPr sz="1550" spc="10" dirty="0">
                <a:latin typeface="Calibri"/>
                <a:cs typeface="Calibri"/>
              </a:rPr>
              <a:t> ερωτη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ατολογίου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dirty="0">
                <a:latin typeface="Calibri"/>
                <a:cs typeface="Calibri"/>
              </a:rPr>
              <a:t>βοηθήσει</a:t>
            </a:r>
            <a:r>
              <a:rPr sz="1550" spc="5" dirty="0">
                <a:latin typeface="Calibri"/>
                <a:cs typeface="Calibri"/>
              </a:rPr>
              <a:t> τη </a:t>
            </a:r>
            <a:r>
              <a:rPr sz="1550" spc="-5" dirty="0">
                <a:latin typeface="Calibri"/>
                <a:cs typeface="Calibri"/>
              </a:rPr>
              <a:t>γυναίκα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οδεχθεί </a:t>
            </a:r>
            <a:r>
              <a:rPr sz="1550" dirty="0">
                <a:latin typeface="Calibri"/>
                <a:cs typeface="Calibri"/>
              </a:rPr>
              <a:t>ότι </a:t>
            </a:r>
            <a:r>
              <a:rPr sz="1550" spc="15" dirty="0">
                <a:latin typeface="Calibri"/>
                <a:cs typeface="Calibri"/>
              </a:rPr>
              <a:t>υ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άρχει σεξουαλική </a:t>
            </a:r>
            <a:r>
              <a:rPr sz="1550" spc="10" dirty="0">
                <a:latin typeface="Calibri"/>
                <a:cs typeface="Calibri"/>
              </a:rPr>
              <a:t>βία </a:t>
            </a:r>
            <a:r>
              <a:rPr sz="1550" spc="-5" dirty="0">
                <a:latin typeface="Calibri"/>
                <a:cs typeface="Calibri"/>
              </a:rPr>
              <a:t>και να</a:t>
            </a:r>
            <a:r>
              <a:rPr sz="1550" dirty="0">
                <a:latin typeface="Calibri"/>
                <a:cs typeface="Calibri"/>
              </a:rPr>
              <a:t> της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δοθεί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 ευκαιρία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ξεφύγει 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</a:t>
            </a:r>
            <a:r>
              <a:rPr sz="1550" spc="5" dirty="0">
                <a:latin typeface="Calibri"/>
                <a:cs typeface="Calibri"/>
              </a:rPr>
              <a:t>το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εριβάλλον </a:t>
            </a:r>
            <a:r>
              <a:rPr sz="1550" spc="10" dirty="0">
                <a:latin typeface="Calibri"/>
                <a:cs typeface="Calibri"/>
              </a:rPr>
              <a:t>βίας  </a:t>
            </a:r>
            <a:r>
              <a:rPr sz="1550" spc="5" dirty="0">
                <a:latin typeface="Calibri"/>
                <a:cs typeface="Calibri"/>
              </a:rPr>
              <a:t>ό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ου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ζει</a:t>
            </a:r>
            <a:r>
              <a:rPr sz="1550" spc="-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76680"/>
            <a:ext cx="4169410" cy="11277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  <a:tabLst>
                <a:tab pos="3339465" algn="l"/>
              </a:tabLst>
            </a:pP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Β</a:t>
            </a:r>
            <a:r>
              <a:rPr sz="3600" spc="-215" dirty="0"/>
              <a:t> </a:t>
            </a:r>
            <a:r>
              <a:rPr sz="3600" dirty="0"/>
              <a:t>Λ</a:t>
            </a:r>
            <a:r>
              <a:rPr sz="3600" spc="-95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	Κ</a:t>
            </a:r>
            <a:r>
              <a:rPr sz="3600" spc="-165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Ι  Β</a:t>
            </a:r>
            <a:r>
              <a:rPr sz="3600" spc="-14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Α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2300160"/>
            <a:ext cx="4891405" cy="35071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269875" indent="-229235">
              <a:lnSpc>
                <a:spcPct val="1232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0" dirty="0">
                <a:latin typeface="Calibri"/>
                <a:cs typeface="Calibri"/>
              </a:rPr>
              <a:t>Όταν </a:t>
            </a:r>
            <a:r>
              <a:rPr sz="1550" spc="-5" dirty="0">
                <a:latin typeface="Calibri"/>
                <a:cs typeface="Calibri"/>
              </a:rPr>
              <a:t>γίνονται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α</a:t>
            </a:r>
            <a:r>
              <a:rPr sz="1550" b="1" dirty="0">
                <a:latin typeface="Tahoma"/>
                <a:cs typeface="Tahoma"/>
              </a:rPr>
              <a:t>μ</a:t>
            </a:r>
            <a:r>
              <a:rPr sz="1550" b="1" dirty="0">
                <a:latin typeface="Calibri"/>
                <a:cs typeface="Calibri"/>
              </a:rPr>
              <a:t>βλώσεις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20" dirty="0">
                <a:latin typeface="Calibri"/>
                <a:cs typeface="Calibri"/>
              </a:rPr>
              <a:t>εκείνοι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τις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ραγ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ατο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οιούν</a:t>
            </a:r>
            <a:r>
              <a:rPr sz="1550" spc="2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ελέγχουν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υ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άρχει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ιθανότητα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γυναίκα</a:t>
            </a:r>
            <a:r>
              <a:rPr sz="1550" spc="18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θύ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5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25" dirty="0">
                <a:latin typeface="Calibri"/>
                <a:cs typeface="Calibri"/>
              </a:rPr>
              <a:t>Σε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ολλές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ερι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τώσεις</a:t>
            </a:r>
            <a:r>
              <a:rPr sz="1550" spc="15" dirty="0">
                <a:latin typeface="Tahoma"/>
                <a:cs typeface="Tahoma"/>
              </a:rPr>
              <a:t>,</a:t>
            </a:r>
            <a:r>
              <a:rPr sz="1550" spc="-220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οι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γυναίκες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δεν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αναφέρουν</a:t>
            </a:r>
            <a:endParaRPr sz="1550">
              <a:latin typeface="Calibri"/>
              <a:cs typeface="Calibri"/>
            </a:endParaRPr>
          </a:p>
          <a:p>
            <a:pPr marL="241300" marR="5080">
              <a:lnSpc>
                <a:spcPts val="2330"/>
              </a:lnSpc>
              <a:spcBef>
                <a:spcPts val="80"/>
              </a:spcBef>
            </a:pPr>
            <a:r>
              <a:rPr sz="1550" spc="15" dirty="0">
                <a:latin typeface="Calibri"/>
                <a:cs typeface="Calibri"/>
              </a:rPr>
              <a:t>θέ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ατα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5" dirty="0">
                <a:latin typeface="Calibri"/>
                <a:cs typeface="Calibri"/>
              </a:rPr>
              <a:t>για </a:t>
            </a:r>
            <a:r>
              <a:rPr sz="1550" dirty="0">
                <a:latin typeface="Calibri"/>
                <a:cs typeface="Calibri"/>
              </a:rPr>
              <a:t>την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όφαση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έκτρωσης </a:t>
            </a:r>
            <a:r>
              <a:rPr sz="1550" spc="5" dirty="0">
                <a:latin typeface="Calibri"/>
                <a:cs typeface="Calibri"/>
              </a:rPr>
              <a:t>καθώς </a:t>
            </a:r>
            <a:r>
              <a:rPr sz="1550" spc="15" dirty="0">
                <a:latin typeface="Calibri"/>
                <a:cs typeface="Calibri"/>
              </a:rPr>
              <a:t>δεν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θέλουν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αιδιά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ένα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βίαιο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σύντροφο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ή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γιατί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έχουν</a:t>
            </a:r>
            <a:endParaRPr sz="1550">
              <a:latin typeface="Calibri"/>
              <a:cs typeface="Calibri"/>
            </a:endParaRPr>
          </a:p>
          <a:p>
            <a:pPr marL="241300" marR="191135">
              <a:lnSpc>
                <a:spcPts val="2250"/>
              </a:lnSpc>
              <a:spcBef>
                <a:spcPts val="60"/>
              </a:spcBef>
            </a:pPr>
            <a:r>
              <a:rPr sz="1550" spc="5" dirty="0">
                <a:latin typeface="Calibri"/>
                <a:cs typeface="Calibri"/>
              </a:rPr>
              <a:t>υ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οστεί </a:t>
            </a:r>
            <a:r>
              <a:rPr sz="1550" dirty="0">
                <a:latin typeface="Calibri"/>
                <a:cs typeface="Calibri"/>
              </a:rPr>
              <a:t>βιασ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ό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15" dirty="0">
                <a:latin typeface="Calibri"/>
                <a:cs typeface="Calibri"/>
              </a:rPr>
              <a:t>σεξουαλική </a:t>
            </a:r>
            <a:r>
              <a:rPr sz="1550" dirty="0">
                <a:latin typeface="Calibri"/>
                <a:cs typeface="Calibri"/>
              </a:rPr>
              <a:t>κακο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οίηση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ή </a:t>
            </a:r>
            <a:r>
              <a:rPr sz="1550" spc="15" dirty="0">
                <a:latin typeface="Calibri"/>
                <a:cs typeface="Calibri"/>
              </a:rPr>
              <a:t>αι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ο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ιξία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ντρέ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ονται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αναφέρουν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17145" indent="-229235">
              <a:lnSpc>
                <a:spcPct val="125200"/>
              </a:lnSpc>
              <a:spcBef>
                <a:spcPts val="840"/>
              </a:spcBef>
              <a:buFont typeface="Arial MT"/>
              <a:buChar char="•"/>
              <a:tabLst>
                <a:tab pos="288925" algn="l"/>
                <a:tab pos="289560" algn="l"/>
              </a:tabLst>
            </a:pPr>
            <a:r>
              <a:rPr dirty="0"/>
              <a:t>	</a:t>
            </a:r>
            <a:r>
              <a:rPr sz="1550" spc="30" dirty="0">
                <a:latin typeface="Calibri"/>
                <a:cs typeface="Calibri"/>
              </a:rPr>
              <a:t>Σ</a:t>
            </a:r>
            <a:r>
              <a:rPr sz="1550" spc="30" dirty="0">
                <a:latin typeface="Tahoma"/>
                <a:cs typeface="Tahoma"/>
              </a:rPr>
              <a:t>’</a:t>
            </a:r>
            <a:r>
              <a:rPr sz="1550" spc="-8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αυτές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τις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τώσεις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οι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αίες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οι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γιατροί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30" dirty="0">
                <a:latin typeface="Tahoma"/>
                <a:cs typeface="Tahoma"/>
              </a:rPr>
              <a:t>π</a:t>
            </a:r>
            <a:r>
              <a:rPr sz="1550" spc="30" dirty="0">
                <a:latin typeface="Calibri"/>
                <a:cs typeface="Calibri"/>
              </a:rPr>
              <a:t>ρέ</a:t>
            </a:r>
            <a:r>
              <a:rPr sz="1550" spc="30" dirty="0">
                <a:latin typeface="Tahoma"/>
                <a:cs typeface="Tahoma"/>
              </a:rPr>
              <a:t>π</a:t>
            </a:r>
            <a:r>
              <a:rPr sz="1550" spc="30" dirty="0">
                <a:latin typeface="Calibri"/>
                <a:cs typeface="Calibri"/>
              </a:rPr>
              <a:t>ει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spc="5" dirty="0">
                <a:latin typeface="Calibri"/>
                <a:cs typeface="Calibri"/>
              </a:rPr>
              <a:t>ευαισθητο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οιη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ένοι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να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αναζητήσουν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τι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κρύβεται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ίσω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ιλογή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450" y="1495425"/>
            <a:ext cx="5086350" cy="3390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34593"/>
            <a:ext cx="37217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91155" algn="l"/>
              </a:tabLst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Λ</a:t>
            </a:r>
            <a:r>
              <a:rPr sz="3600" spc="-110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dirty="0"/>
              <a:t>Ψ</a:t>
            </a:r>
            <a:r>
              <a:rPr sz="3600" spc="-125" dirty="0"/>
              <a:t> </a:t>
            </a:r>
            <a:r>
              <a:rPr sz="3600" dirty="0"/>
              <a:t>Η	Κ</a:t>
            </a:r>
            <a:r>
              <a:rPr sz="3600" spc="-165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Ι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59788" y="930910"/>
            <a:ext cx="4021454" cy="10712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  <a:tabLst>
                <a:tab pos="1213485" algn="l"/>
              </a:tabLst>
            </a:pP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Ν</a:t>
            </a:r>
            <a:r>
              <a:rPr sz="3600" b="1" spc="-11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Τ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Ι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Μ</a:t>
            </a:r>
            <a:r>
              <a:rPr sz="3600" b="1" spc="-1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Ε</a:t>
            </a:r>
            <a:r>
              <a:rPr sz="3600" b="1" spc="-17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Τ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Tahoma"/>
                <a:cs typeface="Tahoma"/>
              </a:rPr>
              <a:t>Ω</a:t>
            </a:r>
            <a:r>
              <a:rPr sz="3600" b="1" spc="-385" dirty="0">
                <a:latin typeface="Tahoma"/>
                <a:cs typeface="Tahoma"/>
              </a:rPr>
              <a:t> </a:t>
            </a:r>
            <a:r>
              <a:rPr sz="3600" b="1" dirty="0">
                <a:latin typeface="Calibri"/>
                <a:cs typeface="Calibri"/>
              </a:rPr>
              <a:t>Π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Ι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  Τ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	Β</a:t>
            </a:r>
            <a:r>
              <a:rPr sz="3600" b="1" spc="-1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Ι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2300160"/>
            <a:ext cx="4904105" cy="2791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309880" indent="-229235">
              <a:lnSpc>
                <a:spcPct val="1238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30" dirty="0">
                <a:latin typeface="Calibri"/>
                <a:cs typeface="Calibri"/>
              </a:rPr>
              <a:t>Να </a:t>
            </a:r>
            <a:r>
              <a:rPr sz="1550" spc="10" dirty="0">
                <a:latin typeface="Calibri"/>
                <a:cs typeface="Calibri"/>
              </a:rPr>
              <a:t>συ</a:t>
            </a:r>
            <a:r>
              <a:rPr sz="1550" spc="10" dirty="0">
                <a:latin typeface="Tahoma"/>
                <a:cs typeface="Tahoma"/>
              </a:rPr>
              <a:t>μπ</a:t>
            </a:r>
            <a:r>
              <a:rPr sz="1550" spc="10" dirty="0">
                <a:latin typeface="Calibri"/>
                <a:cs typeface="Calibri"/>
              </a:rPr>
              <a:t>εριληφθούν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ζητή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ατα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5" dirty="0">
                <a:latin typeface="Calibri"/>
                <a:cs typeface="Calibri"/>
              </a:rPr>
              <a:t>εναντίον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γυναικών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ρόληψη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υγείας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ητέρας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του 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βρύου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κατά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 </a:t>
            </a:r>
            <a:r>
              <a:rPr sz="1550" spc="25" dirty="0">
                <a:latin typeface="Calibri"/>
                <a:cs typeface="Calibri"/>
              </a:rPr>
              <a:t>διάρκεια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ρογεννητικής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φροντίδας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5080" indent="-229235">
              <a:lnSpc>
                <a:spcPct val="1242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dirty="0">
                <a:latin typeface="Calibri"/>
                <a:cs typeface="Calibri"/>
              </a:rPr>
              <a:t>Τα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ρογρά</a:t>
            </a:r>
            <a:r>
              <a:rPr sz="1550" spc="15" dirty="0">
                <a:latin typeface="Tahoma"/>
                <a:cs typeface="Tahoma"/>
              </a:rPr>
              <a:t>μμ</a:t>
            </a:r>
            <a:r>
              <a:rPr sz="1550" spc="15" dirty="0">
                <a:latin typeface="Calibri"/>
                <a:cs typeface="Calibri"/>
              </a:rPr>
              <a:t>ατα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σεξουαλικής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αραγωγικής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υγείας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υγείας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10" dirty="0">
                <a:latin typeface="Calibri"/>
                <a:cs typeface="Calibri"/>
              </a:rPr>
              <a:t> εφήβου </a:t>
            </a:r>
            <a:r>
              <a:rPr sz="1550" spc="-5" dirty="0">
                <a:latin typeface="Calibri"/>
                <a:cs typeface="Calibri"/>
              </a:rPr>
              <a:t>και 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ρόληψης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HIV/AIDS</a:t>
            </a:r>
            <a:r>
              <a:rPr sz="1550" spc="4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ενη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ερώνουν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συστη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ατικά</a:t>
            </a:r>
            <a:r>
              <a:rPr sz="1550" spc="2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γ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ζη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-15" dirty="0">
                <a:latin typeface="Calibri"/>
                <a:cs typeface="Calibri"/>
              </a:rPr>
              <a:t>ή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</a:t>
            </a:r>
            <a:r>
              <a:rPr sz="1550" spc="20" dirty="0">
                <a:latin typeface="Calibri"/>
                <a:cs typeface="Calibri"/>
              </a:rPr>
              <a:t>ί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40" dirty="0">
                <a:latin typeface="Calibri"/>
                <a:cs typeface="Calibri"/>
              </a:rPr>
              <a:t>ς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-5" dirty="0">
                <a:latin typeface="Calibri"/>
                <a:cs typeface="Calibri"/>
              </a:rPr>
              <a:t>σ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10" dirty="0">
                <a:latin typeface="Calibri"/>
                <a:cs typeface="Calibri"/>
              </a:rPr>
              <a:t>ξ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5" dirty="0">
                <a:latin typeface="Calibri"/>
                <a:cs typeface="Calibri"/>
              </a:rPr>
              <a:t>λι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dirty="0">
                <a:latin typeface="Calibri"/>
                <a:cs typeface="Calibri"/>
              </a:rPr>
              <a:t>ό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-15" dirty="0">
                <a:latin typeface="Calibri"/>
                <a:cs typeface="Calibri"/>
              </a:rPr>
              <a:t>η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10" dirty="0">
                <a:latin typeface="Calibri"/>
                <a:cs typeface="Calibri"/>
              </a:rPr>
              <a:t>ας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130" dirty="0">
                <a:latin typeface="Calibri"/>
                <a:cs typeface="Calibri"/>
              </a:rPr>
              <a:t> 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spc="20" dirty="0">
                <a:latin typeface="Calibri"/>
                <a:cs typeface="Calibri"/>
              </a:rPr>
              <a:t>α</a:t>
            </a:r>
            <a:r>
              <a:rPr sz="1550" spc="5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-15" dirty="0">
                <a:latin typeface="Calibri"/>
                <a:cs typeface="Calibri"/>
              </a:rPr>
              <a:t>η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</a:t>
            </a:r>
            <a:r>
              <a:rPr sz="1550" spc="-25" dirty="0">
                <a:latin typeface="Calibri"/>
                <a:cs typeface="Calibri"/>
              </a:rPr>
              <a:t>υν</a:t>
            </a:r>
            <a:r>
              <a:rPr sz="1550" spc="20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-10" dirty="0">
                <a:latin typeface="Calibri"/>
                <a:cs typeface="Calibri"/>
              </a:rPr>
              <a:t>ή</a:t>
            </a:r>
            <a:r>
              <a:rPr sz="1550" spc="5" dirty="0">
                <a:latin typeface="Calibri"/>
                <a:cs typeface="Calibri"/>
              </a:rPr>
              <a:t>ς 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σχέσεων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εταξύ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φύλων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6249" y="1352550"/>
            <a:ext cx="4970751" cy="3686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99363"/>
            <a:ext cx="3877310" cy="1050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5"/>
              </a:spcBef>
            </a:pPr>
            <a:r>
              <a:rPr sz="2400" dirty="0"/>
              <a:t>Π</a:t>
            </a:r>
            <a:r>
              <a:rPr sz="2400" spc="95" dirty="0"/>
              <a:t> </a:t>
            </a:r>
            <a:r>
              <a:rPr sz="2400" dirty="0"/>
              <a:t>Ρ</a:t>
            </a:r>
            <a:r>
              <a:rPr sz="2400" spc="114" dirty="0"/>
              <a:t> </a:t>
            </a:r>
            <a:r>
              <a:rPr sz="2400" dirty="0"/>
              <a:t>Ο</a:t>
            </a:r>
            <a:r>
              <a:rPr sz="2400" spc="70" dirty="0"/>
              <a:t> </a:t>
            </a:r>
            <a:r>
              <a:rPr sz="2400" dirty="0"/>
              <a:t>Λ</a:t>
            </a:r>
            <a:r>
              <a:rPr sz="2400" spc="114" dirty="0"/>
              <a:t> </a:t>
            </a:r>
            <a:r>
              <a:rPr sz="2400" dirty="0"/>
              <a:t>Η</a:t>
            </a:r>
            <a:r>
              <a:rPr sz="2400" spc="100" dirty="0"/>
              <a:t> </a:t>
            </a:r>
            <a:r>
              <a:rPr sz="2400" dirty="0"/>
              <a:t>Ψ</a:t>
            </a:r>
            <a:r>
              <a:rPr sz="2400" spc="130" dirty="0"/>
              <a:t> </a:t>
            </a:r>
            <a:r>
              <a:rPr sz="2400" dirty="0"/>
              <a:t>Η</a:t>
            </a:r>
            <a:endParaRPr sz="2400"/>
          </a:p>
          <a:p>
            <a:pPr marL="12700" marR="5080">
              <a:lnSpc>
                <a:spcPts val="2550"/>
              </a:lnSpc>
              <a:spcBef>
                <a:spcPts val="235"/>
              </a:spcBef>
              <a:tabLst>
                <a:tab pos="880110" algn="l"/>
              </a:tabLst>
            </a:pPr>
            <a:r>
              <a:rPr sz="2400" dirty="0"/>
              <a:t>Κ</a:t>
            </a:r>
            <a:r>
              <a:rPr sz="2400" spc="165" dirty="0"/>
              <a:t> </a:t>
            </a:r>
            <a:r>
              <a:rPr sz="2400" dirty="0"/>
              <a:t>Α</a:t>
            </a:r>
            <a:r>
              <a:rPr sz="2400" spc="100" dirty="0"/>
              <a:t> </a:t>
            </a:r>
            <a:r>
              <a:rPr sz="2400" dirty="0"/>
              <a:t>Ι	Α</a:t>
            </a:r>
            <a:r>
              <a:rPr sz="2400" spc="90" dirty="0"/>
              <a:t> </a:t>
            </a:r>
            <a:r>
              <a:rPr sz="2400" dirty="0"/>
              <a:t>Ν</a:t>
            </a:r>
            <a:r>
              <a:rPr sz="2400" spc="120" dirty="0"/>
              <a:t> </a:t>
            </a:r>
            <a:r>
              <a:rPr sz="2400" dirty="0"/>
              <a:t>Τ</a:t>
            </a:r>
            <a:r>
              <a:rPr sz="2400" spc="130" dirty="0"/>
              <a:t> </a:t>
            </a:r>
            <a:r>
              <a:rPr sz="2400" dirty="0"/>
              <a:t>Ι</a:t>
            </a:r>
            <a:r>
              <a:rPr sz="2400" spc="160" dirty="0"/>
              <a:t> </a:t>
            </a:r>
            <a:r>
              <a:rPr sz="2400" dirty="0"/>
              <a:t>Μ</a:t>
            </a:r>
            <a:r>
              <a:rPr sz="2400" spc="120" dirty="0"/>
              <a:t> </a:t>
            </a:r>
            <a:r>
              <a:rPr sz="2400" dirty="0"/>
              <a:t>Ε</a:t>
            </a:r>
            <a:r>
              <a:rPr sz="2400" spc="150" dirty="0"/>
              <a:t> </a:t>
            </a:r>
            <a:r>
              <a:rPr sz="2400" dirty="0"/>
              <a:t>Τ</a:t>
            </a:r>
            <a:r>
              <a:rPr sz="2400" spc="145" dirty="0"/>
              <a:t> </a:t>
            </a:r>
            <a:r>
              <a:rPr sz="2400" spc="5" dirty="0">
                <a:latin typeface="Tahoma"/>
                <a:cs typeface="Tahoma"/>
              </a:rPr>
              <a:t>Ω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/>
              <a:t>Π</a:t>
            </a:r>
            <a:r>
              <a:rPr sz="2400" spc="100" dirty="0"/>
              <a:t> </a:t>
            </a:r>
            <a:r>
              <a:rPr sz="2400" dirty="0"/>
              <a:t>Ι</a:t>
            </a:r>
            <a:r>
              <a:rPr sz="2400" spc="150" dirty="0"/>
              <a:t> </a:t>
            </a:r>
            <a:r>
              <a:rPr sz="2400" dirty="0"/>
              <a:t>Σ</a:t>
            </a:r>
            <a:r>
              <a:rPr sz="2400" spc="120" dirty="0"/>
              <a:t> </a:t>
            </a:r>
            <a:r>
              <a:rPr sz="2400" dirty="0"/>
              <a:t>Η </a:t>
            </a:r>
            <a:r>
              <a:rPr sz="2400" spc="-530" dirty="0"/>
              <a:t> </a:t>
            </a:r>
            <a:r>
              <a:rPr sz="2400" dirty="0"/>
              <a:t>Ι</a:t>
            </a:r>
            <a:r>
              <a:rPr sz="2400" spc="160" dirty="0"/>
              <a:t> </a:t>
            </a:r>
            <a:r>
              <a:rPr sz="2400" dirty="0"/>
              <a:t>Α</a:t>
            </a:r>
            <a:r>
              <a:rPr sz="2400" spc="100" dirty="0"/>
              <a:t> </a:t>
            </a:r>
            <a:r>
              <a:rPr sz="2400" dirty="0"/>
              <a:t>Σ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7415" y="833691"/>
            <a:ext cx="1111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735" algn="l"/>
              </a:tabLst>
            </a:pPr>
            <a:r>
              <a:rPr sz="2400" b="1" dirty="0">
                <a:latin typeface="Calibri"/>
                <a:cs typeface="Calibri"/>
              </a:rPr>
              <a:t>Τ</a:t>
            </a:r>
            <a:r>
              <a:rPr sz="2400" b="1" spc="1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Η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Σ	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2233612"/>
            <a:ext cx="5302250" cy="3087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5080" indent="-229235">
              <a:lnSpc>
                <a:spcPct val="1238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5" dirty="0">
                <a:latin typeface="Calibri"/>
                <a:cs typeface="Calibri"/>
              </a:rPr>
              <a:t>Ζητή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ατα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σχετικά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spc="5" dirty="0">
                <a:latin typeface="Calibri"/>
                <a:cs typeface="Calibri"/>
              </a:rPr>
              <a:t>τη </a:t>
            </a:r>
            <a:r>
              <a:rPr sz="1550" spc="10" dirty="0">
                <a:latin typeface="Calibri"/>
                <a:cs typeface="Calibri"/>
              </a:rPr>
              <a:t>βία </a:t>
            </a:r>
            <a:r>
              <a:rPr sz="1550" spc="5" dirty="0">
                <a:latin typeface="Calibri"/>
                <a:cs typeface="Calibri"/>
              </a:rPr>
              <a:t>εναντίον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-5" dirty="0">
                <a:latin typeface="Calibri"/>
                <a:cs typeface="Calibri"/>
              </a:rPr>
              <a:t>γυναικών</a:t>
            </a:r>
            <a:r>
              <a:rPr sz="1550" spc="-5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τις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συνέ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ειές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υγεία </a:t>
            </a:r>
            <a:r>
              <a:rPr sz="1550" spc="-5" dirty="0">
                <a:latin typeface="Calibri"/>
                <a:cs typeface="Calibri"/>
              </a:rPr>
              <a:t>και την </a:t>
            </a:r>
            <a:r>
              <a:rPr sz="1550" spc="5" dirty="0">
                <a:latin typeface="Calibri"/>
                <a:cs typeface="Calibri"/>
              </a:rPr>
              <a:t>κατάλληλη  αντι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ετώ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ιση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spc="10" dirty="0">
                <a:latin typeface="Calibri"/>
                <a:cs typeface="Calibri"/>
              </a:rPr>
              <a:t>συ</a:t>
            </a:r>
            <a:r>
              <a:rPr sz="1550" spc="10" dirty="0">
                <a:latin typeface="Tahoma"/>
                <a:cs typeface="Tahoma"/>
              </a:rPr>
              <a:t>μπ</a:t>
            </a:r>
            <a:r>
              <a:rPr sz="1550" spc="10" dirty="0">
                <a:latin typeface="Calibri"/>
                <a:cs typeface="Calibri"/>
              </a:rPr>
              <a:t>εριληφθούν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στην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εκ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αίδευση 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5" dirty="0">
                <a:latin typeface="Calibri"/>
                <a:cs typeface="Calibri"/>
              </a:rPr>
              <a:t>δ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5" dirty="0">
                <a:latin typeface="Calibri"/>
                <a:cs typeface="Calibri"/>
              </a:rPr>
              <a:t>ώ</a:t>
            </a:r>
            <a:r>
              <a:rPr sz="1550" spc="-10" dirty="0">
                <a:latin typeface="Calibri"/>
                <a:cs typeface="Calibri"/>
              </a:rPr>
              <a:t>ν</a:t>
            </a:r>
            <a:r>
              <a:rPr sz="1550" spc="-75" dirty="0">
                <a:latin typeface="Tahoma"/>
                <a:cs typeface="Tahoma"/>
              </a:rPr>
              <a:t>:</a:t>
            </a:r>
            <a:r>
              <a:rPr sz="1550" spc="-130" dirty="0">
                <a:latin typeface="Tahoma"/>
                <a:cs typeface="Tahoma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35" dirty="0">
                <a:latin typeface="Calibri"/>
                <a:cs typeface="Calibri"/>
              </a:rPr>
              <a:t>ώ</a:t>
            </a:r>
            <a:r>
              <a:rPr sz="1550" spc="-20" dirty="0">
                <a:latin typeface="Calibri"/>
                <a:cs typeface="Calibri"/>
              </a:rPr>
              <a:t>ν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-15" dirty="0">
                <a:latin typeface="Calibri"/>
                <a:cs typeface="Calibri"/>
              </a:rPr>
              <a:t>ή</a:t>
            </a:r>
            <a:r>
              <a:rPr sz="1550" spc="35" dirty="0">
                <a:latin typeface="Calibri"/>
                <a:cs typeface="Calibri"/>
              </a:rPr>
              <a:t>ρω</a:t>
            </a:r>
            <a:r>
              <a:rPr sz="1550" spc="-10" dirty="0">
                <a:latin typeface="Calibri"/>
                <a:cs typeface="Calibri"/>
              </a:rPr>
              <a:t>ν</a:t>
            </a:r>
            <a:r>
              <a:rPr sz="1550" spc="-40" dirty="0">
                <a:latin typeface="Tahoma"/>
                <a:cs typeface="Tahoma"/>
              </a:rPr>
              <a:t>-</a:t>
            </a:r>
            <a:r>
              <a:rPr sz="1550" spc="-20" dirty="0">
                <a:latin typeface="Calibri"/>
                <a:cs typeface="Calibri"/>
              </a:rPr>
              <a:t>γυ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25" dirty="0">
                <a:latin typeface="Calibri"/>
                <a:cs typeface="Calibri"/>
              </a:rPr>
              <a:t>λ</a:t>
            </a:r>
            <a:r>
              <a:rPr sz="1550" dirty="0">
                <a:latin typeface="Calibri"/>
                <a:cs typeface="Calibri"/>
              </a:rPr>
              <a:t>ό</a:t>
            </a:r>
            <a:r>
              <a:rPr sz="1550" spc="-20" dirty="0">
                <a:latin typeface="Calibri"/>
                <a:cs typeface="Calibri"/>
              </a:rPr>
              <a:t>γ</a:t>
            </a:r>
            <a:r>
              <a:rPr sz="1550" spc="35" dirty="0">
                <a:latin typeface="Calibri"/>
                <a:cs typeface="Calibri"/>
              </a:rPr>
              <a:t>ω</a:t>
            </a:r>
            <a:r>
              <a:rPr sz="1550" spc="-10" dirty="0">
                <a:latin typeface="Calibri"/>
                <a:cs typeface="Calibri"/>
              </a:rPr>
              <a:t>ν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80" dirty="0">
                <a:latin typeface="Tahoma"/>
                <a:cs typeface="Tahoma"/>
              </a:rPr>
              <a:t> 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5" dirty="0">
                <a:latin typeface="Calibri"/>
                <a:cs typeface="Calibri"/>
              </a:rPr>
              <a:t>δ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5" dirty="0">
                <a:latin typeface="Calibri"/>
                <a:cs typeface="Calibri"/>
              </a:rPr>
              <a:t>ώ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ψ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5" dirty="0">
                <a:latin typeface="Calibri"/>
                <a:cs typeface="Calibri"/>
              </a:rPr>
              <a:t>χ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-15" dirty="0">
                <a:latin typeface="Calibri"/>
                <a:cs typeface="Calibri"/>
              </a:rPr>
              <a:t>ή</a:t>
            </a:r>
            <a:r>
              <a:rPr sz="1550" spc="5" dirty="0">
                <a:latin typeface="Calibri"/>
                <a:cs typeface="Calibri"/>
              </a:rPr>
              <a:t>ς  </a:t>
            </a:r>
            <a:r>
              <a:rPr sz="1550" dirty="0">
                <a:latin typeface="Calibri"/>
                <a:cs typeface="Calibri"/>
              </a:rPr>
              <a:t>υγείας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dirty="0">
                <a:latin typeface="Calibri"/>
                <a:cs typeface="Calibri"/>
              </a:rPr>
              <a:t>γιατρών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νοσηλευτών 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10" dirty="0">
                <a:latin typeface="Calibri"/>
                <a:cs typeface="Calibri"/>
              </a:rPr>
              <a:t>κοινωνικών λειτουργών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dirty="0">
                <a:latin typeface="Calibri"/>
                <a:cs typeface="Calibri"/>
              </a:rPr>
              <a:t>ασχολούνται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dirty="0">
                <a:latin typeface="Calibri"/>
                <a:cs typeface="Calibri"/>
              </a:rPr>
              <a:t>τον οικογενειακό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ρογρα</a:t>
            </a:r>
            <a:r>
              <a:rPr sz="1550" spc="5" dirty="0">
                <a:latin typeface="Tahoma"/>
                <a:cs typeface="Tahoma"/>
              </a:rPr>
              <a:t>μμ</a:t>
            </a:r>
            <a:r>
              <a:rPr sz="1550" spc="5" dirty="0">
                <a:latin typeface="Calibri"/>
                <a:cs typeface="Calibri"/>
              </a:rPr>
              <a:t>ατισ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ό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-5" dirty="0">
                <a:latin typeface="Calibri"/>
                <a:cs typeface="Calibri"/>
              </a:rPr>
              <a:t>την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ρογεννητική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ιλόχεια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φροντίδα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31750" indent="-229235">
              <a:lnSpc>
                <a:spcPct val="12520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Πολλές </a:t>
            </a:r>
            <a:r>
              <a:rPr sz="1550" spc="5" dirty="0">
                <a:latin typeface="Calibri"/>
                <a:cs typeface="Calibri"/>
              </a:rPr>
              <a:t>γυναίκες</a:t>
            </a:r>
            <a:r>
              <a:rPr sz="1550" spc="10" dirty="0">
                <a:latin typeface="Calibri"/>
                <a:cs typeface="Calibri"/>
              </a:rPr>
              <a:t> ε</a:t>
            </a:r>
            <a:r>
              <a:rPr sz="1550" spc="10" dirty="0">
                <a:latin typeface="Tahoma"/>
                <a:cs typeface="Tahoma"/>
              </a:rPr>
              <a:t>μπ</a:t>
            </a:r>
            <a:r>
              <a:rPr sz="1550" spc="10" dirty="0">
                <a:latin typeface="Calibri"/>
                <a:cs typeface="Calibri"/>
              </a:rPr>
              <a:t>λέκονται </a:t>
            </a:r>
            <a:r>
              <a:rPr sz="1550" spc="5" dirty="0">
                <a:latin typeface="Calibri"/>
                <a:cs typeface="Calibri"/>
              </a:rPr>
              <a:t>σε </a:t>
            </a:r>
            <a:r>
              <a:rPr sz="1550" spc="15" dirty="0">
                <a:latin typeface="Calibri"/>
                <a:cs typeface="Calibri"/>
              </a:rPr>
              <a:t>σεξουαλική </a:t>
            </a:r>
            <a:r>
              <a:rPr sz="1550" spc="5" dirty="0">
                <a:latin typeface="Calibri"/>
                <a:cs typeface="Calibri"/>
              </a:rPr>
              <a:t>δραστηριότητα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χωρίς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ροστασία </a:t>
            </a:r>
            <a:r>
              <a:rPr sz="1550" dirty="0">
                <a:latin typeface="Calibri"/>
                <a:cs typeface="Calibri"/>
              </a:rPr>
              <a:t>γιατί </a:t>
            </a:r>
            <a:r>
              <a:rPr sz="1550" spc="5" dirty="0">
                <a:latin typeface="Calibri"/>
                <a:cs typeface="Calibri"/>
              </a:rPr>
              <a:t>υφίστανται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ειλές</a:t>
            </a:r>
            <a:r>
              <a:rPr sz="1550" spc="15" dirty="0">
                <a:latin typeface="Tahoma"/>
                <a:cs typeface="Tahoma"/>
              </a:rPr>
              <a:t>, </a:t>
            </a:r>
            <a:r>
              <a:rPr sz="1550" spc="-5" dirty="0">
                <a:latin typeface="Calibri"/>
                <a:cs typeface="Calibri"/>
              </a:rPr>
              <a:t>εξαναγκασ</a:t>
            </a:r>
            <a:r>
              <a:rPr sz="1550" spc="-5" dirty="0">
                <a:latin typeface="Tahoma"/>
                <a:cs typeface="Tahoma"/>
              </a:rPr>
              <a:t>μ</a:t>
            </a:r>
            <a:r>
              <a:rPr sz="1550" spc="-5" dirty="0">
                <a:latin typeface="Calibri"/>
                <a:cs typeface="Calibri"/>
              </a:rPr>
              <a:t>ό</a:t>
            </a:r>
            <a:r>
              <a:rPr sz="1550" spc="-5" dirty="0">
                <a:latin typeface="Tahoma"/>
                <a:cs typeface="Tahoma"/>
              </a:rPr>
              <a:t>, 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15" dirty="0">
                <a:latin typeface="Calibri"/>
                <a:cs typeface="Calibri"/>
              </a:rPr>
              <a:t>φυσική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ή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σεξουαλική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βία</a:t>
            </a:r>
            <a:r>
              <a:rPr sz="1550" spc="-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72325" y="0"/>
            <a:ext cx="5019675" cy="6858000"/>
            <a:chOff x="7172325" y="0"/>
            <a:chExt cx="5019675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2325" y="1028700"/>
              <a:ext cx="4076700" cy="2705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050" y="5531802"/>
            <a:ext cx="7861300" cy="920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  <a:tabLst>
                <a:tab pos="746125" algn="l"/>
                <a:tab pos="4349750" algn="l"/>
              </a:tabLst>
            </a:pPr>
            <a:r>
              <a:rPr sz="2900" b="1" spc="434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 Ρ</a:t>
            </a:r>
            <a:r>
              <a:rPr sz="290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900" b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9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 Ν</a:t>
            </a:r>
            <a:r>
              <a:rPr sz="2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9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90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Υ  Π</a:t>
            </a:r>
            <a:r>
              <a:rPr sz="29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29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 Ρ</a:t>
            </a:r>
            <a:r>
              <a:rPr sz="290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90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5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9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9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0"/>
            <a:ext cx="9448800" cy="3171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59788" y="3486975"/>
            <a:ext cx="9471660" cy="13703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9235">
              <a:lnSpc>
                <a:spcPct val="113999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dirty="0">
                <a:latin typeface="Calibri"/>
                <a:cs typeface="Calibri"/>
              </a:rPr>
              <a:t>Τα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ρογρά</a:t>
            </a:r>
            <a:r>
              <a:rPr sz="1550" spc="15" dirty="0">
                <a:latin typeface="Tahoma"/>
                <a:cs typeface="Tahoma"/>
              </a:rPr>
              <a:t>μμ</a:t>
            </a:r>
            <a:r>
              <a:rPr sz="1550" spc="15" dirty="0">
                <a:latin typeface="Calibri"/>
                <a:cs typeface="Calibri"/>
              </a:rPr>
              <a:t>ατα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οικογενειακού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ρογρα</a:t>
            </a:r>
            <a:r>
              <a:rPr sz="1550" spc="10" dirty="0">
                <a:latin typeface="Tahoma"/>
                <a:cs typeface="Tahoma"/>
              </a:rPr>
              <a:t>μμ</a:t>
            </a:r>
            <a:r>
              <a:rPr sz="1550" spc="10" dirty="0">
                <a:latin typeface="Calibri"/>
                <a:cs typeface="Calibri"/>
              </a:rPr>
              <a:t>ατισ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ού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γίνουν</a:t>
            </a:r>
            <a:r>
              <a:rPr sz="1550" spc="16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ιο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οτελεσ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ατικά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αν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αντι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ετω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ισθεί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θέ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-5" dirty="0">
                <a:latin typeface="Calibri"/>
                <a:cs typeface="Calibri"/>
              </a:rPr>
              <a:t>κατά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-5" dirty="0">
                <a:latin typeface="Calibri"/>
                <a:cs typeface="Calibri"/>
              </a:rPr>
              <a:t>γυναικών</a:t>
            </a:r>
            <a:r>
              <a:rPr sz="1550" spc="-5" dirty="0">
                <a:latin typeface="Tahoma"/>
                <a:cs typeface="Tahoma"/>
              </a:rPr>
              <a:t>. </a:t>
            </a:r>
            <a:r>
              <a:rPr sz="1550" spc="5" dirty="0">
                <a:latin typeface="Calibri"/>
                <a:cs typeface="Calibri"/>
              </a:rPr>
              <a:t>Αν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στα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ατήσει</a:t>
            </a:r>
            <a:r>
              <a:rPr sz="1550" spc="10" dirty="0">
                <a:latin typeface="Calibri"/>
                <a:cs typeface="Calibri"/>
              </a:rPr>
              <a:t> η </a:t>
            </a:r>
            <a:r>
              <a:rPr sz="1550" spc="-5" dirty="0">
                <a:latin typeface="Calibri"/>
                <a:cs typeface="Calibri"/>
              </a:rPr>
              <a:t>βία</a:t>
            </a:r>
            <a:r>
              <a:rPr sz="1550" spc="-5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οι γυναίκες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spc="10" dirty="0">
                <a:latin typeface="Calibri"/>
                <a:cs typeface="Calibri"/>
              </a:rPr>
              <a:t>διαθέτουν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εγαλύτερο </a:t>
            </a:r>
            <a:r>
              <a:rPr sz="1550" spc="15" dirty="0">
                <a:latin typeface="Calibri"/>
                <a:cs typeface="Calibri"/>
              </a:rPr>
              <a:t>φάσ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αντισυλλη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τικών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εθόδων </a:t>
            </a:r>
            <a:r>
              <a:rPr sz="1550" spc="5" dirty="0">
                <a:latin typeface="Calibri"/>
                <a:cs typeface="Calibri"/>
              </a:rPr>
              <a:t>για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ιλέξουν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εγαλύτερη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ιθανότητα</a:t>
            </a:r>
            <a:r>
              <a:rPr sz="1550" spc="3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συζητήσουν</a:t>
            </a:r>
            <a:r>
              <a:rPr sz="1550" spc="33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spc="-5" dirty="0">
                <a:latin typeface="Calibri"/>
                <a:cs typeface="Calibri"/>
              </a:rPr>
              <a:t>τους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συντρόφους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τους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 τη </a:t>
            </a:r>
            <a:r>
              <a:rPr sz="1550" spc="10" dirty="0">
                <a:latin typeface="Calibri"/>
                <a:cs typeface="Calibri"/>
              </a:rPr>
              <a:t>χρήση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ροφυλακτικών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dirty="0">
                <a:latin typeface="Calibri"/>
                <a:cs typeface="Calibri"/>
              </a:rPr>
              <a:t>γενικά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dirty="0">
                <a:latin typeface="Calibri"/>
                <a:cs typeface="Calibri"/>
              </a:rPr>
              <a:t>βρίσκονται</a:t>
            </a:r>
            <a:r>
              <a:rPr sz="1550" spc="5" dirty="0">
                <a:latin typeface="Calibri"/>
                <a:cs typeface="Calibri"/>
              </a:rPr>
              <a:t> σε ισοδύνα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η</a:t>
            </a:r>
            <a:r>
              <a:rPr sz="1550" spc="10" dirty="0">
                <a:latin typeface="Calibri"/>
                <a:cs typeface="Calibri"/>
              </a:rPr>
              <a:t> θέση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 </a:t>
            </a:r>
            <a:r>
              <a:rPr sz="1550" spc="-5" dirty="0">
                <a:latin typeface="Calibri"/>
                <a:cs typeface="Calibri"/>
              </a:rPr>
              <a:t>τους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άντρες </a:t>
            </a:r>
            <a:r>
              <a:rPr sz="1550" spc="5" dirty="0">
                <a:latin typeface="Calibri"/>
                <a:cs typeface="Calibri"/>
              </a:rPr>
              <a:t>σε </a:t>
            </a:r>
            <a:r>
              <a:rPr sz="1550" spc="10" dirty="0">
                <a:latin typeface="Calibri"/>
                <a:cs typeface="Calibri"/>
              </a:rPr>
              <a:t>θέ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ατα </a:t>
            </a:r>
            <a:r>
              <a:rPr sz="1550" spc="15" dirty="0">
                <a:latin typeface="Calibri"/>
                <a:cs typeface="Calibri"/>
              </a:rPr>
              <a:t> ανα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αραγωγικών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ιλογών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73455"/>
            <a:ext cx="4947285" cy="15398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1015">
              <a:lnSpc>
                <a:spcPct val="100499"/>
              </a:lnSpc>
              <a:spcBef>
                <a:spcPts val="85"/>
              </a:spcBef>
              <a:tabLst>
                <a:tab pos="813435" algn="l"/>
              </a:tabLst>
            </a:pPr>
            <a:r>
              <a:rPr sz="3300" spc="465" dirty="0"/>
              <a:t>Τ</a:t>
            </a:r>
            <a:r>
              <a:rPr sz="3300" dirty="0"/>
              <a:t>Α	Π</a:t>
            </a:r>
            <a:r>
              <a:rPr sz="3300" spc="-60" dirty="0"/>
              <a:t> </a:t>
            </a:r>
            <a:r>
              <a:rPr sz="3300" dirty="0"/>
              <a:t>Ρ</a:t>
            </a:r>
            <a:r>
              <a:rPr sz="3300" spc="-110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Γ</a:t>
            </a:r>
            <a:r>
              <a:rPr sz="3300" spc="-80" dirty="0"/>
              <a:t> </a:t>
            </a:r>
            <a:r>
              <a:rPr sz="3300" dirty="0"/>
              <a:t>Ρ</a:t>
            </a:r>
            <a:r>
              <a:rPr sz="3300" spc="-335" dirty="0"/>
              <a:t> </a:t>
            </a:r>
            <a:r>
              <a:rPr sz="3300" dirty="0"/>
              <a:t>Α</a:t>
            </a:r>
            <a:r>
              <a:rPr sz="3300" spc="-50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spc="395" dirty="0"/>
              <a:t>Α</a:t>
            </a:r>
            <a:r>
              <a:rPr sz="3300" dirty="0"/>
              <a:t>Τ</a:t>
            </a:r>
            <a:r>
              <a:rPr sz="3300" spc="-285" dirty="0"/>
              <a:t> </a:t>
            </a:r>
            <a:r>
              <a:rPr sz="3300" dirty="0"/>
              <a:t>Α  Ο</a:t>
            </a:r>
            <a:r>
              <a:rPr sz="3300" spc="-60" dirty="0"/>
              <a:t> </a:t>
            </a:r>
            <a:r>
              <a:rPr sz="3300" dirty="0"/>
              <a:t>Ι</a:t>
            </a:r>
            <a:r>
              <a:rPr sz="3300" spc="-55" dirty="0"/>
              <a:t> </a:t>
            </a:r>
            <a:r>
              <a:rPr sz="3300" dirty="0"/>
              <a:t>Κ</a:t>
            </a:r>
            <a:r>
              <a:rPr sz="3300" spc="-235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Γ</a:t>
            </a:r>
            <a:r>
              <a:rPr sz="3300" spc="-80" dirty="0"/>
              <a:t> </a:t>
            </a:r>
            <a:r>
              <a:rPr sz="3300" dirty="0"/>
              <a:t>Ε</a:t>
            </a:r>
            <a:r>
              <a:rPr sz="3300" spc="-110" dirty="0"/>
              <a:t> </a:t>
            </a:r>
            <a:r>
              <a:rPr sz="3300" dirty="0"/>
              <a:t>Ν</a:t>
            </a:r>
            <a:r>
              <a:rPr sz="3300" spc="-75" dirty="0"/>
              <a:t> </a:t>
            </a:r>
            <a:r>
              <a:rPr sz="3300" dirty="0"/>
              <a:t>Ε</a:t>
            </a:r>
            <a:r>
              <a:rPr sz="3300" spc="-110" dirty="0"/>
              <a:t> </a:t>
            </a:r>
            <a:r>
              <a:rPr sz="3300" dirty="0"/>
              <a:t>Ι</a:t>
            </a:r>
            <a:r>
              <a:rPr sz="3300" spc="-55" dirty="0"/>
              <a:t> </a:t>
            </a:r>
            <a:r>
              <a:rPr sz="3300" dirty="0"/>
              <a:t>Α</a:t>
            </a:r>
            <a:r>
              <a:rPr sz="3300" spc="-50" dirty="0"/>
              <a:t> </a:t>
            </a:r>
            <a:r>
              <a:rPr sz="3300" dirty="0"/>
              <a:t>Κ</a:t>
            </a:r>
            <a:r>
              <a:rPr sz="3300" spc="-235" dirty="0"/>
              <a:t> </a:t>
            </a:r>
            <a:r>
              <a:rPr sz="3300" dirty="0"/>
              <a:t>Ο</a:t>
            </a:r>
            <a:r>
              <a:rPr sz="3300" spc="-135" dirty="0"/>
              <a:t> </a:t>
            </a:r>
            <a:r>
              <a:rPr sz="3300" dirty="0"/>
              <a:t>Υ</a:t>
            </a:r>
            <a:endParaRPr sz="33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300" dirty="0"/>
              <a:t>Π</a:t>
            </a:r>
            <a:r>
              <a:rPr sz="3300" spc="-60" dirty="0"/>
              <a:t> </a:t>
            </a:r>
            <a:r>
              <a:rPr sz="3300" dirty="0"/>
              <a:t>Ρ</a:t>
            </a:r>
            <a:r>
              <a:rPr sz="3300" spc="-110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Γ</a:t>
            </a:r>
            <a:r>
              <a:rPr sz="3300" spc="-80" dirty="0"/>
              <a:t> </a:t>
            </a:r>
            <a:r>
              <a:rPr sz="3300" dirty="0"/>
              <a:t>Ρ</a:t>
            </a:r>
            <a:r>
              <a:rPr sz="3300" spc="-335" dirty="0"/>
              <a:t> </a:t>
            </a:r>
            <a:r>
              <a:rPr sz="3300" dirty="0"/>
              <a:t>Α</a:t>
            </a:r>
            <a:r>
              <a:rPr sz="3300" spc="-50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spc="395" dirty="0"/>
              <a:t>Α</a:t>
            </a:r>
            <a:r>
              <a:rPr sz="3300" dirty="0"/>
              <a:t>Τ</a:t>
            </a:r>
            <a:r>
              <a:rPr sz="3300" spc="-60" dirty="0"/>
              <a:t> </a:t>
            </a:r>
            <a:r>
              <a:rPr sz="3300" dirty="0"/>
              <a:t>Ι</a:t>
            </a:r>
            <a:r>
              <a:rPr sz="3300" spc="-55" dirty="0"/>
              <a:t> </a:t>
            </a:r>
            <a:r>
              <a:rPr sz="3300" dirty="0"/>
              <a:t>Σ</a:t>
            </a:r>
            <a:r>
              <a:rPr sz="3300" spc="-50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Υ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359788" y="2235263"/>
            <a:ext cx="5346700" cy="344042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238125" indent="-229235">
              <a:lnSpc>
                <a:spcPct val="1205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15" dirty="0">
                <a:latin typeface="Calibri"/>
                <a:cs typeface="Calibri"/>
              </a:rPr>
              <a:t>Οι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γυναίκες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ου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υφίστανται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ενδοοικογενειακή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βία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έχουν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ικρότερο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έλεγχο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για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τη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χρήση 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αντισύλληψης</a:t>
            </a:r>
            <a:endParaRPr sz="2000">
              <a:latin typeface="Calibri"/>
              <a:cs typeface="Calibri"/>
            </a:endParaRPr>
          </a:p>
          <a:p>
            <a:pPr marL="241300" marR="5080" indent="-229235">
              <a:lnSpc>
                <a:spcPct val="120200"/>
              </a:lnSpc>
              <a:spcBef>
                <a:spcPts val="950"/>
              </a:spcBef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000" spc="-10" dirty="0">
                <a:latin typeface="Calibri"/>
                <a:cs typeface="Calibri"/>
              </a:rPr>
              <a:t>Εκείνες 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ου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καταφέρνουν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να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ιβιώσουν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και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ροστρέξουν </a:t>
            </a:r>
            <a:r>
              <a:rPr sz="2000" spc="-5" dirty="0">
                <a:latin typeface="Calibri"/>
                <a:cs typeface="Calibri"/>
              </a:rPr>
              <a:t>σε </a:t>
            </a:r>
            <a:r>
              <a:rPr sz="2000" spc="5" dirty="0">
                <a:latin typeface="Calibri"/>
                <a:cs typeface="Calibri"/>
              </a:rPr>
              <a:t>υ</a:t>
            </a:r>
            <a:r>
              <a:rPr sz="2000" spc="5" dirty="0">
                <a:latin typeface="Tahoma"/>
                <a:cs typeface="Tahoma"/>
              </a:rPr>
              <a:t>π</a:t>
            </a:r>
            <a:r>
              <a:rPr sz="2000" spc="5" dirty="0">
                <a:latin typeface="Calibri"/>
                <a:cs typeface="Calibri"/>
              </a:rPr>
              <a:t>ηρεσίες </a:t>
            </a:r>
            <a:r>
              <a:rPr sz="2000" spc="-25" dirty="0">
                <a:latin typeface="Calibri"/>
                <a:cs typeface="Calibri"/>
              </a:rPr>
              <a:t>οικογενειακού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Tahoma"/>
                <a:cs typeface="Tahoma"/>
              </a:rPr>
              <a:t>π</a:t>
            </a:r>
            <a:r>
              <a:rPr sz="2000" spc="-5" dirty="0">
                <a:latin typeface="Calibri"/>
                <a:cs typeface="Calibri"/>
              </a:rPr>
              <a:t>ρογρα</a:t>
            </a:r>
            <a:r>
              <a:rPr sz="2000" spc="-5" dirty="0">
                <a:latin typeface="Tahoma"/>
                <a:cs typeface="Tahoma"/>
              </a:rPr>
              <a:t>μμ</a:t>
            </a:r>
            <a:r>
              <a:rPr sz="2000" spc="-5" dirty="0">
                <a:latin typeface="Calibri"/>
                <a:cs typeface="Calibri"/>
              </a:rPr>
              <a:t>ατισ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ού </a:t>
            </a:r>
            <a:r>
              <a:rPr sz="2000" dirty="0">
                <a:latin typeface="Calibri"/>
                <a:cs typeface="Calibri"/>
              </a:rPr>
              <a:t>θα 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ρέ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ει </a:t>
            </a:r>
            <a:r>
              <a:rPr sz="2000" spc="5" dirty="0">
                <a:latin typeface="Calibri"/>
                <a:cs typeface="Calibri"/>
              </a:rPr>
              <a:t>να </a:t>
            </a:r>
            <a:r>
              <a:rPr sz="2000" spc="15" dirty="0">
                <a:latin typeface="Calibri"/>
                <a:cs typeface="Calibri"/>
              </a:rPr>
              <a:t>έχουν </a:t>
            </a:r>
            <a:r>
              <a:rPr sz="2000" spc="-35" dirty="0">
                <a:latin typeface="Calibri"/>
                <a:cs typeface="Calibri"/>
              </a:rPr>
              <a:t>και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</a:t>
            </a:r>
            <a:r>
              <a:rPr sz="2000" dirty="0">
                <a:latin typeface="Tahoma"/>
                <a:cs typeface="Tahoma"/>
              </a:rPr>
              <a:t>π</a:t>
            </a:r>
            <a:r>
              <a:rPr sz="2000" dirty="0">
                <a:latin typeface="Calibri"/>
                <a:cs typeface="Calibri"/>
              </a:rPr>
              <a:t>ιλογή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ορ</a:t>
            </a:r>
            <a:r>
              <a:rPr sz="2000" spc="-10" dirty="0">
                <a:latin typeface="Tahoma"/>
                <a:cs typeface="Tahoma"/>
              </a:rPr>
              <a:t>μ</a:t>
            </a:r>
            <a:r>
              <a:rPr sz="2000" spc="-10" dirty="0">
                <a:latin typeface="Calibri"/>
                <a:cs typeface="Calibri"/>
              </a:rPr>
              <a:t>ονικών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ενέσι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ων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σκευασ</a:t>
            </a:r>
            <a:r>
              <a:rPr sz="2000" spc="-5" dirty="0">
                <a:latin typeface="Tahoma"/>
                <a:cs typeface="Tahoma"/>
              </a:rPr>
              <a:t>μ</a:t>
            </a:r>
            <a:r>
              <a:rPr sz="2000" spc="-5" dirty="0">
                <a:latin typeface="Calibri"/>
                <a:cs typeface="Calibri"/>
              </a:rPr>
              <a:t>άτων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ως 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αντισύλληψη </a:t>
            </a:r>
            <a:r>
              <a:rPr sz="2000" spc="15" dirty="0">
                <a:latin typeface="Calibri"/>
                <a:cs typeface="Calibri"/>
              </a:rPr>
              <a:t>χωρίς </a:t>
            </a:r>
            <a:r>
              <a:rPr sz="2000" spc="5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spc="5" dirty="0">
                <a:latin typeface="Calibri"/>
                <a:cs typeface="Calibri"/>
              </a:rPr>
              <a:t>γνωρίζουν </a:t>
            </a:r>
            <a:r>
              <a:rPr sz="2000" spc="-10" dirty="0">
                <a:latin typeface="Calibri"/>
                <a:cs typeface="Calibri"/>
              </a:rPr>
              <a:t>οι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σύντροφοί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τους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10500" y="0"/>
            <a:ext cx="4381500" cy="6858000"/>
            <a:chOff x="7810500" y="0"/>
            <a:chExt cx="43815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0" y="1028700"/>
              <a:ext cx="3438525" cy="4848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659765"/>
            <a:ext cx="4713605" cy="13442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463550">
              <a:lnSpc>
                <a:spcPts val="3379"/>
              </a:lnSpc>
              <a:spcBef>
                <a:spcPts val="475"/>
              </a:spcBef>
              <a:tabLst>
                <a:tab pos="784860" algn="l"/>
              </a:tabLst>
            </a:pPr>
            <a:r>
              <a:rPr sz="3050" spc="434" dirty="0"/>
              <a:t>Τ</a:t>
            </a:r>
            <a:r>
              <a:rPr sz="3050" spc="15" dirty="0"/>
              <a:t>Α</a:t>
            </a:r>
            <a:r>
              <a:rPr sz="3050" dirty="0"/>
              <a:t>	</a:t>
            </a:r>
            <a:r>
              <a:rPr sz="3050" spc="15" dirty="0"/>
              <a:t>Π</a:t>
            </a:r>
            <a:r>
              <a:rPr sz="3050" spc="-10" dirty="0"/>
              <a:t> </a:t>
            </a:r>
            <a:r>
              <a:rPr sz="3050" spc="15" dirty="0"/>
              <a:t>Ρ</a:t>
            </a:r>
            <a:r>
              <a:rPr sz="3050" spc="-5" dirty="0"/>
              <a:t> </a:t>
            </a:r>
            <a:r>
              <a:rPr sz="3050" spc="20" dirty="0"/>
              <a:t>Ο</a:t>
            </a:r>
            <a:r>
              <a:rPr sz="3050" dirty="0"/>
              <a:t> </a:t>
            </a:r>
            <a:r>
              <a:rPr sz="3050" spc="10" dirty="0"/>
              <a:t>Γ</a:t>
            </a:r>
            <a:r>
              <a:rPr sz="3050" spc="-5" dirty="0"/>
              <a:t> </a:t>
            </a:r>
            <a:r>
              <a:rPr sz="3050" spc="15" dirty="0"/>
              <a:t>Ρ</a:t>
            </a:r>
            <a:r>
              <a:rPr sz="3050" spc="-229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25" dirty="0"/>
              <a:t>Μ</a:t>
            </a:r>
            <a:r>
              <a:rPr sz="3050" spc="-10" dirty="0"/>
              <a:t> </a:t>
            </a:r>
            <a:r>
              <a:rPr sz="3050" spc="25" dirty="0"/>
              <a:t>Μ</a:t>
            </a:r>
            <a:r>
              <a:rPr sz="3050" spc="-10" dirty="0"/>
              <a:t> </a:t>
            </a:r>
            <a:r>
              <a:rPr sz="3050" spc="15" dirty="0"/>
              <a:t>Α</a:t>
            </a:r>
            <a:r>
              <a:rPr sz="3050" spc="-235" dirty="0"/>
              <a:t> </a:t>
            </a:r>
            <a:r>
              <a:rPr sz="3050" spc="10" dirty="0"/>
              <a:t>Τ</a:t>
            </a:r>
            <a:r>
              <a:rPr sz="3050" spc="-265" dirty="0"/>
              <a:t> </a:t>
            </a:r>
            <a:r>
              <a:rPr sz="3050" spc="10" dirty="0"/>
              <a:t>Α  Ο</a:t>
            </a:r>
            <a:r>
              <a:rPr sz="3050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5" dirty="0"/>
              <a:t>Κ</a:t>
            </a:r>
            <a:r>
              <a:rPr sz="3050" spc="-200" dirty="0"/>
              <a:t> </a:t>
            </a:r>
            <a:r>
              <a:rPr sz="3050" spc="20" dirty="0"/>
              <a:t>Ο</a:t>
            </a:r>
            <a:r>
              <a:rPr sz="3050" dirty="0"/>
              <a:t> </a:t>
            </a:r>
            <a:r>
              <a:rPr sz="3050" spc="10" dirty="0"/>
              <a:t>Γ</a:t>
            </a:r>
            <a:r>
              <a:rPr sz="3050" spc="-5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15" dirty="0"/>
              <a:t>Ν</a:t>
            </a:r>
            <a:r>
              <a:rPr sz="3050" spc="-25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5" dirty="0"/>
              <a:t>Α</a:t>
            </a:r>
            <a:r>
              <a:rPr sz="3050" spc="65" dirty="0"/>
              <a:t> </a:t>
            </a:r>
            <a:r>
              <a:rPr sz="3050" spc="15" dirty="0"/>
              <a:t>Κ</a:t>
            </a:r>
            <a:r>
              <a:rPr sz="3050" spc="-200" dirty="0"/>
              <a:t> </a:t>
            </a:r>
            <a:r>
              <a:rPr sz="3050" spc="20" dirty="0"/>
              <a:t>Ο</a:t>
            </a:r>
            <a:r>
              <a:rPr sz="3050" dirty="0"/>
              <a:t> </a:t>
            </a:r>
            <a:r>
              <a:rPr sz="3050" spc="15" dirty="0"/>
              <a:t>Υ</a:t>
            </a:r>
            <a:endParaRPr sz="3050"/>
          </a:p>
          <a:p>
            <a:pPr marL="12700">
              <a:lnSpc>
                <a:spcPts val="3240"/>
              </a:lnSpc>
            </a:pPr>
            <a:r>
              <a:rPr sz="3050" spc="15" dirty="0"/>
              <a:t>Π</a:t>
            </a:r>
            <a:r>
              <a:rPr sz="3050" spc="-10" dirty="0"/>
              <a:t> </a:t>
            </a:r>
            <a:r>
              <a:rPr sz="3050" spc="10" dirty="0"/>
              <a:t>Ρ</a:t>
            </a:r>
            <a:r>
              <a:rPr sz="3050" spc="-5" dirty="0"/>
              <a:t> </a:t>
            </a:r>
            <a:r>
              <a:rPr sz="3050" spc="15" dirty="0"/>
              <a:t>Ο</a:t>
            </a:r>
            <a:r>
              <a:rPr sz="3050" spc="5" dirty="0"/>
              <a:t> </a:t>
            </a:r>
            <a:r>
              <a:rPr sz="3050" spc="10" dirty="0"/>
              <a:t>Γ</a:t>
            </a:r>
            <a:r>
              <a:rPr sz="3050" spc="-5" dirty="0"/>
              <a:t> </a:t>
            </a:r>
            <a:r>
              <a:rPr sz="3050" spc="10" dirty="0"/>
              <a:t>Ρ</a:t>
            </a:r>
            <a:r>
              <a:rPr sz="3050" spc="-229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20" dirty="0"/>
              <a:t>Μ</a:t>
            </a:r>
            <a:r>
              <a:rPr sz="3050" spc="-10" dirty="0"/>
              <a:t> </a:t>
            </a:r>
            <a:r>
              <a:rPr sz="3050" spc="20" dirty="0"/>
              <a:t>Μ</a:t>
            </a:r>
            <a:r>
              <a:rPr sz="3050" spc="-10" dirty="0"/>
              <a:t> </a:t>
            </a:r>
            <a:r>
              <a:rPr sz="3050" spc="15" dirty="0"/>
              <a:t>Α</a:t>
            </a:r>
            <a:r>
              <a:rPr sz="3050" spc="-235" dirty="0"/>
              <a:t> </a:t>
            </a:r>
            <a:r>
              <a:rPr sz="3050" spc="10" dirty="0"/>
              <a:t>Τ</a:t>
            </a:r>
            <a:r>
              <a:rPr sz="3050" spc="-40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0" dirty="0"/>
              <a:t>Σ</a:t>
            </a:r>
            <a:r>
              <a:rPr sz="3050" spc="-40" dirty="0"/>
              <a:t> </a:t>
            </a:r>
            <a:r>
              <a:rPr sz="3050" spc="20" dirty="0"/>
              <a:t>Μ</a:t>
            </a:r>
            <a:r>
              <a:rPr sz="3050" spc="70" dirty="0"/>
              <a:t> </a:t>
            </a:r>
            <a:r>
              <a:rPr sz="3050" spc="15" dirty="0"/>
              <a:t>Ο</a:t>
            </a:r>
            <a:r>
              <a:rPr sz="3050" spc="-75" dirty="0"/>
              <a:t> </a:t>
            </a:r>
            <a:r>
              <a:rPr sz="3050" spc="10" dirty="0"/>
              <a:t>Υ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1359788" y="2300160"/>
            <a:ext cx="4918710" cy="2791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5080" indent="-229235">
              <a:lnSpc>
                <a:spcPct val="1238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Ιδιαίτερα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ροσεχθεί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φαινό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ενο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ροβλη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άτων </a:t>
            </a:r>
            <a:r>
              <a:rPr sz="1550" spc="5" dirty="0">
                <a:latin typeface="Calibri"/>
                <a:cs typeface="Calibri"/>
              </a:rPr>
              <a:t>υγείας στη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γυναίκα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κατά την </a:t>
            </a:r>
            <a:r>
              <a:rPr sz="1550" spc="5" dirty="0">
                <a:latin typeface="Calibri"/>
                <a:cs typeface="Calibri"/>
              </a:rPr>
              <a:t>εγκυ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οσύνη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λ</a:t>
            </a:r>
            <a:r>
              <a:rPr sz="1550" dirty="0">
                <a:latin typeface="Calibri"/>
                <a:cs typeface="Calibri"/>
              </a:rPr>
              <a:t>ό</a:t>
            </a:r>
            <a:r>
              <a:rPr sz="1550" spc="-20" dirty="0">
                <a:latin typeface="Calibri"/>
                <a:cs typeface="Calibri"/>
              </a:rPr>
              <a:t>γ</a:t>
            </a:r>
            <a:r>
              <a:rPr sz="1550" spc="15" dirty="0">
                <a:latin typeface="Calibri"/>
                <a:cs typeface="Calibri"/>
              </a:rPr>
              <a:t>ω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</a:t>
            </a:r>
            <a:r>
              <a:rPr sz="1550" spc="20" dirty="0">
                <a:latin typeface="Calibri"/>
                <a:cs typeface="Calibri"/>
              </a:rPr>
              <a:t>ί</a:t>
            </a: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spc="40" dirty="0">
                <a:latin typeface="Calibri"/>
                <a:cs typeface="Calibri"/>
              </a:rPr>
              <a:t>ς</a:t>
            </a:r>
            <a:r>
              <a:rPr sz="1550" spc="-65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dirty="0">
                <a:latin typeface="Calibri"/>
                <a:cs typeface="Calibri"/>
              </a:rPr>
              <a:t>ότ</a:t>
            </a:r>
            <a:r>
              <a:rPr sz="1550" spc="10" dirty="0">
                <a:latin typeface="Calibri"/>
                <a:cs typeface="Calibri"/>
              </a:rPr>
              <a:t>αν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40" dirty="0">
                <a:latin typeface="Calibri"/>
                <a:cs typeface="Calibri"/>
              </a:rPr>
              <a:t>ε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dirty="0">
                <a:latin typeface="Calibri"/>
                <a:cs typeface="Calibri"/>
              </a:rPr>
              <a:t>το</a:t>
            </a:r>
            <a:r>
              <a:rPr sz="1550" spc="-20" dirty="0">
                <a:latin typeface="Calibri"/>
                <a:cs typeface="Calibri"/>
              </a:rPr>
              <a:t>ύ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65" dirty="0">
                <a:latin typeface="Calibri"/>
                <a:cs typeface="Calibri"/>
              </a:rPr>
              <a:t>χ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-15" dirty="0">
                <a:latin typeface="Calibri"/>
                <a:cs typeface="Calibri"/>
              </a:rPr>
              <a:t>η</a:t>
            </a:r>
            <a:r>
              <a:rPr sz="1550" spc="25" dirty="0">
                <a:latin typeface="Calibri"/>
                <a:cs typeface="Calibri"/>
              </a:rPr>
              <a:t>λ</a:t>
            </a:r>
            <a:r>
              <a:rPr sz="1550" spc="40" dirty="0">
                <a:latin typeface="Calibri"/>
                <a:cs typeface="Calibri"/>
              </a:rPr>
              <a:t>έ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40" dirty="0">
                <a:latin typeface="Calibri"/>
                <a:cs typeface="Calibri"/>
              </a:rPr>
              <a:t>ω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κέ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spc="5" dirty="0">
                <a:latin typeface="Calibri"/>
                <a:cs typeface="Calibri"/>
              </a:rPr>
              <a:t>αι  </a:t>
            </a:r>
            <a:r>
              <a:rPr sz="1550" spc="10" dirty="0">
                <a:latin typeface="Calibri"/>
                <a:cs typeface="Calibri"/>
              </a:rPr>
              <a:t>οικονο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ικές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συνθήκες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260985" indent="-229235">
              <a:lnSpc>
                <a:spcPct val="1242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dirty="0">
                <a:latin typeface="Calibri"/>
                <a:cs typeface="Calibri"/>
              </a:rPr>
              <a:t>Είναι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αραίτητη η </a:t>
            </a:r>
            <a:r>
              <a:rPr sz="1550" spc="15" dirty="0">
                <a:latin typeface="Calibri"/>
                <a:cs typeface="Calibri"/>
              </a:rPr>
              <a:t>εφαρ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ογή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ρογρα</a:t>
            </a:r>
            <a:r>
              <a:rPr sz="1550" spc="15" dirty="0">
                <a:latin typeface="Tahoma"/>
                <a:cs typeface="Tahoma"/>
              </a:rPr>
              <a:t>μμ</a:t>
            </a:r>
            <a:r>
              <a:rPr sz="1550" spc="15" dirty="0">
                <a:latin typeface="Calibri"/>
                <a:cs typeface="Calibri"/>
              </a:rPr>
              <a:t>άτων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αρέ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βασης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την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ρόληψη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εναντίον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γυναικών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έσω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ροώθησης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ισότητας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φύλων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αξίας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ασφαλών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εύθυνων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σχέσεων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450" y="1076325"/>
            <a:ext cx="5086350" cy="42386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241" y="874712"/>
            <a:ext cx="4857115" cy="149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70610" marR="5080" indent="200025" algn="r">
              <a:lnSpc>
                <a:spcPct val="100000"/>
              </a:lnSpc>
              <a:spcBef>
                <a:spcPts val="125"/>
              </a:spcBef>
            </a:pPr>
            <a:r>
              <a:rPr sz="3200" spc="15" dirty="0"/>
              <a:t>Π</a:t>
            </a:r>
            <a:r>
              <a:rPr sz="3200" spc="-65" dirty="0"/>
              <a:t> </a:t>
            </a:r>
            <a:r>
              <a:rPr sz="3200" spc="10" dirty="0"/>
              <a:t>Ρ</a:t>
            </a:r>
            <a:r>
              <a:rPr sz="3200" spc="-45" dirty="0"/>
              <a:t> </a:t>
            </a:r>
            <a:r>
              <a:rPr sz="3200" spc="15" dirty="0"/>
              <a:t>Ο</a:t>
            </a:r>
            <a:r>
              <a:rPr sz="3200" spc="-60" dirty="0"/>
              <a:t> </a:t>
            </a:r>
            <a:r>
              <a:rPr sz="3200" spc="10" dirty="0"/>
              <a:t>Γ</a:t>
            </a:r>
            <a:r>
              <a:rPr sz="3200" spc="-25" dirty="0"/>
              <a:t> </a:t>
            </a:r>
            <a:r>
              <a:rPr sz="3200" spc="10" dirty="0"/>
              <a:t>Ρ</a:t>
            </a:r>
            <a:r>
              <a:rPr sz="3200" spc="-270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20" dirty="0"/>
              <a:t>Μ</a:t>
            </a:r>
            <a:r>
              <a:rPr sz="3200" spc="-20" dirty="0"/>
              <a:t> </a:t>
            </a:r>
            <a:r>
              <a:rPr sz="3200" spc="20" dirty="0"/>
              <a:t>Μ</a:t>
            </a:r>
            <a:r>
              <a:rPr sz="3200" spc="-20" dirty="0"/>
              <a:t> </a:t>
            </a:r>
            <a:r>
              <a:rPr sz="3200" spc="380" dirty="0"/>
              <a:t>Α</a:t>
            </a:r>
            <a:r>
              <a:rPr sz="3200" spc="10" dirty="0"/>
              <a:t>Τ</a:t>
            </a:r>
            <a:r>
              <a:rPr sz="3200" spc="-300" dirty="0"/>
              <a:t> </a:t>
            </a:r>
            <a:r>
              <a:rPr sz="3200" spc="5" dirty="0"/>
              <a:t>Α  </a:t>
            </a:r>
            <a:r>
              <a:rPr sz="3200" spc="20" dirty="0"/>
              <a:t>Ο</a:t>
            </a:r>
            <a:r>
              <a:rPr sz="3200" spc="-70" dirty="0"/>
              <a:t> </a:t>
            </a:r>
            <a:r>
              <a:rPr sz="3200" spc="5" dirty="0"/>
              <a:t>Ι</a:t>
            </a:r>
            <a:r>
              <a:rPr sz="3200" spc="-95" dirty="0"/>
              <a:t> </a:t>
            </a:r>
            <a:r>
              <a:rPr sz="3200" spc="15" dirty="0"/>
              <a:t>Κ</a:t>
            </a:r>
            <a:r>
              <a:rPr sz="3200" spc="-170" dirty="0"/>
              <a:t> </a:t>
            </a:r>
            <a:r>
              <a:rPr sz="3200" spc="20" dirty="0"/>
              <a:t>Ο</a:t>
            </a:r>
            <a:r>
              <a:rPr sz="3200" spc="-65" dirty="0"/>
              <a:t> </a:t>
            </a:r>
            <a:r>
              <a:rPr sz="3200" spc="10" dirty="0"/>
              <a:t>Γ</a:t>
            </a:r>
            <a:r>
              <a:rPr sz="3200" spc="-30" dirty="0"/>
              <a:t> </a:t>
            </a:r>
            <a:r>
              <a:rPr sz="3200" spc="10" dirty="0"/>
              <a:t>Ε</a:t>
            </a:r>
            <a:r>
              <a:rPr sz="3200" spc="-65" dirty="0"/>
              <a:t> </a:t>
            </a:r>
            <a:r>
              <a:rPr sz="3200" spc="15" dirty="0"/>
              <a:t>Ν</a:t>
            </a:r>
            <a:r>
              <a:rPr sz="3200" spc="-85" dirty="0"/>
              <a:t> </a:t>
            </a:r>
            <a:r>
              <a:rPr sz="3200" spc="10" dirty="0"/>
              <a:t>Ε</a:t>
            </a:r>
            <a:r>
              <a:rPr sz="3200" spc="-60" dirty="0"/>
              <a:t> </a:t>
            </a:r>
            <a:r>
              <a:rPr sz="3200" spc="5" dirty="0"/>
              <a:t>Ι</a:t>
            </a:r>
            <a:r>
              <a:rPr sz="3200" spc="-95" dirty="0"/>
              <a:t> </a:t>
            </a:r>
            <a:r>
              <a:rPr sz="3200" spc="15" dirty="0"/>
              <a:t>Α</a:t>
            </a:r>
            <a:r>
              <a:rPr sz="3200" spc="-65" dirty="0"/>
              <a:t> </a:t>
            </a:r>
            <a:r>
              <a:rPr sz="3200" spc="15" dirty="0"/>
              <a:t>Κ</a:t>
            </a:r>
            <a:r>
              <a:rPr sz="3200" spc="-170" dirty="0"/>
              <a:t> </a:t>
            </a:r>
            <a:r>
              <a:rPr sz="3200" spc="20" dirty="0"/>
              <a:t>Ο</a:t>
            </a:r>
            <a:r>
              <a:rPr sz="3200" spc="-145" dirty="0"/>
              <a:t> </a:t>
            </a:r>
            <a:r>
              <a:rPr sz="3200" spc="15" dirty="0"/>
              <a:t>Υ</a:t>
            </a:r>
            <a:endParaRPr sz="3200"/>
          </a:p>
          <a:p>
            <a:pPr marR="5080" algn="r">
              <a:lnSpc>
                <a:spcPts val="3820"/>
              </a:lnSpc>
            </a:pPr>
            <a:r>
              <a:rPr sz="3200" spc="15" dirty="0"/>
              <a:t>Π</a:t>
            </a:r>
            <a:r>
              <a:rPr sz="3200" spc="-65" dirty="0"/>
              <a:t> </a:t>
            </a:r>
            <a:r>
              <a:rPr sz="3200" spc="15" dirty="0"/>
              <a:t>Ρ</a:t>
            </a:r>
            <a:r>
              <a:rPr sz="3200" spc="-45" dirty="0"/>
              <a:t> </a:t>
            </a:r>
            <a:r>
              <a:rPr sz="3200" spc="20" dirty="0"/>
              <a:t>Ο</a:t>
            </a:r>
            <a:r>
              <a:rPr sz="3200" spc="-60" dirty="0"/>
              <a:t> </a:t>
            </a:r>
            <a:r>
              <a:rPr sz="3200" spc="10" dirty="0"/>
              <a:t>Γ</a:t>
            </a:r>
            <a:r>
              <a:rPr sz="3200" spc="-25" dirty="0"/>
              <a:t> </a:t>
            </a:r>
            <a:r>
              <a:rPr sz="3200" spc="15" dirty="0"/>
              <a:t>Ρ</a:t>
            </a:r>
            <a:r>
              <a:rPr sz="3200" spc="-270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25" dirty="0"/>
              <a:t>Μ</a:t>
            </a:r>
            <a:r>
              <a:rPr sz="3200" spc="-25" dirty="0"/>
              <a:t> </a:t>
            </a:r>
            <a:r>
              <a:rPr sz="3200" spc="25" dirty="0"/>
              <a:t>Μ</a:t>
            </a:r>
            <a:r>
              <a:rPr sz="3200" spc="-25" dirty="0"/>
              <a:t> </a:t>
            </a:r>
            <a:r>
              <a:rPr sz="3200" spc="380" dirty="0"/>
              <a:t>Α</a:t>
            </a:r>
            <a:r>
              <a:rPr sz="3200" spc="10" dirty="0"/>
              <a:t>Τ</a:t>
            </a:r>
            <a:r>
              <a:rPr sz="3200" spc="-75" dirty="0"/>
              <a:t> </a:t>
            </a:r>
            <a:r>
              <a:rPr sz="3200" spc="5" dirty="0"/>
              <a:t>Ι</a:t>
            </a:r>
            <a:r>
              <a:rPr sz="3200" spc="-90" dirty="0"/>
              <a:t> </a:t>
            </a:r>
            <a:r>
              <a:rPr sz="3200" spc="10" dirty="0"/>
              <a:t>Σ</a:t>
            </a:r>
            <a:r>
              <a:rPr sz="3200" spc="-70" dirty="0"/>
              <a:t> </a:t>
            </a:r>
            <a:r>
              <a:rPr sz="3200" spc="25" dirty="0"/>
              <a:t>Μ</a:t>
            </a:r>
            <a:r>
              <a:rPr sz="3200" spc="-25" dirty="0"/>
              <a:t> </a:t>
            </a:r>
            <a:r>
              <a:rPr sz="3200" spc="20" dirty="0"/>
              <a:t>Ο</a:t>
            </a:r>
            <a:r>
              <a:rPr sz="3200" spc="-135" dirty="0"/>
              <a:t> </a:t>
            </a:r>
            <a:r>
              <a:rPr sz="3200" spc="15" dirty="0"/>
              <a:t>Υ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93241" y="3078191"/>
            <a:ext cx="5284470" cy="272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6985" indent="276225" algn="r">
              <a:lnSpc>
                <a:spcPct val="110400"/>
              </a:lnSpc>
              <a:spcBef>
                <a:spcPts val="100"/>
              </a:spcBef>
              <a:buFont typeface="Arial MT"/>
              <a:buChar char="•"/>
              <a:tabLst>
                <a:tab pos="612775" algn="l"/>
                <a:tab pos="613410" algn="l"/>
              </a:tabLst>
            </a:pPr>
            <a:r>
              <a:rPr sz="1700" spc="-5" dirty="0">
                <a:latin typeface="Calibri"/>
                <a:cs typeface="Calibri"/>
              </a:rPr>
              <a:t>Είναι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ση</a:t>
            </a:r>
            <a:r>
              <a:rPr sz="1700" spc="-15" dirty="0">
                <a:latin typeface="Tahoma"/>
                <a:cs typeface="Tahoma"/>
              </a:rPr>
              <a:t>μ</a:t>
            </a:r>
            <a:r>
              <a:rPr sz="1700" spc="-15" dirty="0">
                <a:latin typeface="Calibri"/>
                <a:cs typeface="Calibri"/>
              </a:rPr>
              <a:t>αντικό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να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Tahoma"/>
                <a:cs typeface="Tahoma"/>
              </a:rPr>
              <a:t>π</a:t>
            </a:r>
            <a:r>
              <a:rPr sz="1700" spc="-10" dirty="0">
                <a:latin typeface="Calibri"/>
                <a:cs typeface="Calibri"/>
              </a:rPr>
              <a:t>αρευρίσκονται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κι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οι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άντρες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στις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υ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30" dirty="0">
                <a:latin typeface="Calibri"/>
                <a:cs typeface="Calibri"/>
              </a:rPr>
              <a:t>ρ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-20" dirty="0">
                <a:latin typeface="Calibri"/>
                <a:cs typeface="Calibri"/>
              </a:rPr>
              <a:t>ί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10" dirty="0">
                <a:latin typeface="Calibri"/>
                <a:cs typeface="Calibri"/>
              </a:rPr>
              <a:t>ς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-100" dirty="0">
                <a:latin typeface="Calibri"/>
                <a:cs typeface="Calibri"/>
              </a:rPr>
              <a:t>κ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spc="-10" dirty="0">
                <a:latin typeface="Calibri"/>
                <a:cs typeface="Calibri"/>
              </a:rPr>
              <a:t>γ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-15" dirty="0">
                <a:latin typeface="Calibri"/>
                <a:cs typeface="Calibri"/>
              </a:rPr>
              <a:t>ν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5" dirty="0">
                <a:latin typeface="Calibri"/>
                <a:cs typeface="Calibri"/>
              </a:rPr>
              <a:t>α</a:t>
            </a:r>
            <a:r>
              <a:rPr sz="1700" spc="-105" dirty="0">
                <a:latin typeface="Calibri"/>
                <a:cs typeface="Calibri"/>
              </a:rPr>
              <a:t>κ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spc="10" dirty="0">
                <a:latin typeface="Calibri"/>
                <a:cs typeface="Calibri"/>
              </a:rPr>
              <a:t>ύ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25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30" dirty="0">
                <a:latin typeface="Calibri"/>
                <a:cs typeface="Calibri"/>
              </a:rPr>
              <a:t>ρ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spc="-10" dirty="0">
                <a:latin typeface="Calibri"/>
                <a:cs typeface="Calibri"/>
              </a:rPr>
              <a:t>γ</a:t>
            </a:r>
            <a:r>
              <a:rPr sz="1700" spc="30" dirty="0">
                <a:latin typeface="Calibri"/>
                <a:cs typeface="Calibri"/>
              </a:rPr>
              <a:t>ρ</a:t>
            </a:r>
            <a:r>
              <a:rPr sz="1700" spc="5" dirty="0">
                <a:latin typeface="Calibri"/>
                <a:cs typeface="Calibri"/>
              </a:rPr>
              <a:t>α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α</a:t>
            </a:r>
            <a:r>
              <a:rPr sz="1700" spc="10" dirty="0">
                <a:latin typeface="Calibri"/>
                <a:cs typeface="Calibri"/>
              </a:rPr>
              <a:t>τ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dirty="0">
                <a:latin typeface="Calibri"/>
                <a:cs typeface="Calibri"/>
              </a:rPr>
              <a:t>ο</a:t>
            </a:r>
            <a:r>
              <a:rPr sz="1700" spc="-25" dirty="0">
                <a:latin typeface="Calibri"/>
                <a:cs typeface="Calibri"/>
              </a:rPr>
              <a:t>ύ</a:t>
            </a:r>
            <a:r>
              <a:rPr sz="1700" spc="-70" dirty="0">
                <a:latin typeface="Tahoma"/>
                <a:cs typeface="Tahoma"/>
              </a:rPr>
              <a:t>,</a:t>
            </a:r>
            <a:r>
              <a:rPr sz="1700" spc="-305" dirty="0">
                <a:latin typeface="Tahoma"/>
                <a:cs typeface="Tahoma"/>
              </a:rPr>
              <a:t> </a:t>
            </a:r>
            <a:r>
              <a:rPr sz="1700" spc="15" dirty="0">
                <a:latin typeface="Tahoma"/>
                <a:cs typeface="Tahoma"/>
              </a:rPr>
              <a:t>π</a:t>
            </a:r>
            <a:r>
              <a:rPr sz="1700" spc="30" dirty="0">
                <a:latin typeface="Calibri"/>
                <a:cs typeface="Calibri"/>
              </a:rPr>
              <a:t>ρ</a:t>
            </a:r>
            <a:r>
              <a:rPr sz="1700" spc="5" dirty="0">
                <a:latin typeface="Calibri"/>
                <a:cs typeface="Calibri"/>
              </a:rPr>
              <a:t>ά</a:t>
            </a:r>
            <a:r>
              <a:rPr sz="1700" spc="-15" dirty="0">
                <a:latin typeface="Calibri"/>
                <a:cs typeface="Calibri"/>
              </a:rPr>
              <a:t>γ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5" dirty="0">
                <a:latin typeface="Calibri"/>
                <a:cs typeface="Calibri"/>
              </a:rPr>
              <a:t>ου  </a:t>
            </a:r>
            <a:r>
              <a:rPr sz="1700" spc="5" dirty="0">
                <a:latin typeface="Calibri"/>
                <a:cs typeface="Calibri"/>
              </a:rPr>
              <a:t>θα </a:t>
            </a:r>
            <a:r>
              <a:rPr sz="1700" spc="-15" dirty="0">
                <a:latin typeface="Calibri"/>
                <a:cs typeface="Calibri"/>
              </a:rPr>
              <a:t>εκκινήσει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την </a:t>
            </a:r>
            <a:r>
              <a:rPr sz="1700" spc="-5" dirty="0">
                <a:latin typeface="Calibri"/>
                <a:cs typeface="Calibri"/>
              </a:rPr>
              <a:t>καλλιέργεια σχέσεων </a:t>
            </a:r>
            <a:r>
              <a:rPr sz="1700" spc="5" dirty="0">
                <a:latin typeface="Calibri"/>
                <a:cs typeface="Calibri"/>
              </a:rPr>
              <a:t>αλληλοσεβασ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ού 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 </a:t>
            </a:r>
            <a:r>
              <a:rPr sz="1700" spc="-20" dirty="0">
                <a:latin typeface="Calibri"/>
                <a:cs typeface="Calibri"/>
              </a:rPr>
              <a:t>δυνητικά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θα </a:t>
            </a:r>
            <a:r>
              <a:rPr sz="1700" dirty="0">
                <a:latin typeface="Calibri"/>
                <a:cs typeface="Calibri"/>
              </a:rPr>
              <a:t>υ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οστηρίξει </a:t>
            </a:r>
            <a:r>
              <a:rPr sz="1700" spc="15" dirty="0">
                <a:latin typeface="Calibri"/>
                <a:cs typeface="Calibri"/>
              </a:rPr>
              <a:t>τη </a:t>
            </a:r>
            <a:r>
              <a:rPr sz="1700" spc="-15" dirty="0">
                <a:latin typeface="Calibri"/>
                <a:cs typeface="Calibri"/>
              </a:rPr>
              <a:t>διαδικασία </a:t>
            </a:r>
            <a:r>
              <a:rPr sz="1700" spc="-10" dirty="0">
                <a:latin typeface="Calibri"/>
                <a:cs typeface="Calibri"/>
              </a:rPr>
              <a:t>ανίχνευσης </a:t>
            </a:r>
            <a:r>
              <a:rPr sz="1700" spc="-5" dirty="0">
                <a:latin typeface="Calibri"/>
                <a:cs typeface="Calibri"/>
              </a:rPr>
              <a:t> διαφαινό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ενων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εριστατικών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ενδοοικογενειακής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βίας</a:t>
            </a:r>
            <a:r>
              <a:rPr sz="1700" spc="-25" dirty="0">
                <a:latin typeface="Tahoma"/>
                <a:cs typeface="Tahoma"/>
              </a:rPr>
              <a:t>.</a:t>
            </a:r>
            <a:endParaRPr sz="1700">
              <a:latin typeface="Tahoma"/>
              <a:cs typeface="Tahoma"/>
            </a:endParaRPr>
          </a:p>
          <a:p>
            <a:pPr marL="241300" marR="5080" indent="-241300" algn="r">
              <a:lnSpc>
                <a:spcPct val="110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700" spc="-10" dirty="0">
                <a:latin typeface="Calibri"/>
                <a:cs typeface="Calibri"/>
              </a:rPr>
              <a:t>Ε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20" dirty="0">
                <a:latin typeface="Calibri"/>
                <a:cs typeface="Calibri"/>
              </a:rPr>
              <a:t>ί</a:t>
            </a:r>
            <a:r>
              <a:rPr sz="1700" spc="-10" dirty="0">
                <a:latin typeface="Calibri"/>
                <a:cs typeface="Calibri"/>
              </a:rPr>
              <a:t>σ</a:t>
            </a:r>
            <a:r>
              <a:rPr sz="1700" spc="-20" dirty="0">
                <a:latin typeface="Calibri"/>
                <a:cs typeface="Calibri"/>
              </a:rPr>
              <a:t>η</a:t>
            </a:r>
            <a:r>
              <a:rPr sz="1700" spc="10" dirty="0">
                <a:latin typeface="Calibri"/>
                <a:cs typeface="Calibri"/>
              </a:rPr>
              <a:t>ς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α</a:t>
            </a:r>
            <a:r>
              <a:rPr sz="1700" spc="-30" dirty="0">
                <a:latin typeface="Calibri"/>
                <a:cs typeface="Calibri"/>
              </a:rPr>
              <a:t>υ</a:t>
            </a:r>
            <a:r>
              <a:rPr sz="1700" spc="15" dirty="0">
                <a:latin typeface="Calibri"/>
                <a:cs typeface="Calibri"/>
              </a:rPr>
              <a:t>τά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15" dirty="0">
                <a:latin typeface="Calibri"/>
                <a:cs typeface="Calibri"/>
              </a:rPr>
              <a:t>τα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-5" dirty="0">
                <a:latin typeface="Calibri"/>
                <a:cs typeface="Calibri"/>
              </a:rPr>
              <a:t>ο</a:t>
            </a:r>
            <a:r>
              <a:rPr sz="1700" spc="-15" dirty="0">
                <a:latin typeface="Calibri"/>
                <a:cs typeface="Calibri"/>
              </a:rPr>
              <a:t>γ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15" dirty="0">
                <a:latin typeface="Calibri"/>
                <a:cs typeface="Calibri"/>
              </a:rPr>
              <a:t>ά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10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ατ</a:t>
            </a:r>
            <a:r>
              <a:rPr sz="1700" spc="15" dirty="0">
                <a:latin typeface="Calibri"/>
                <a:cs typeface="Calibri"/>
              </a:rPr>
              <a:t>α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30" dirty="0">
                <a:latin typeface="Calibri"/>
                <a:cs typeface="Calibri"/>
              </a:rPr>
              <a:t>ρ</a:t>
            </a:r>
            <a:r>
              <a:rPr sz="1700" spc="-30" dirty="0">
                <a:latin typeface="Calibri"/>
                <a:cs typeface="Calibri"/>
              </a:rPr>
              <a:t>έ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5" dirty="0">
                <a:latin typeface="Calibri"/>
                <a:cs typeface="Calibri"/>
              </a:rPr>
              <a:t>ι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ν</a:t>
            </a:r>
            <a:r>
              <a:rPr sz="1700" spc="15" dirty="0">
                <a:latin typeface="Calibri"/>
                <a:cs typeface="Calibri"/>
              </a:rPr>
              <a:t>α</a:t>
            </a:r>
            <a:r>
              <a:rPr sz="1700" spc="60" dirty="0">
                <a:latin typeface="Calibri"/>
                <a:cs typeface="Calibri"/>
              </a:rPr>
              <a:t> </a:t>
            </a:r>
            <a:r>
              <a:rPr sz="1700" spc="10" dirty="0">
                <a:latin typeface="Tahoma"/>
                <a:cs typeface="Tahoma"/>
              </a:rPr>
              <a:t>π</a:t>
            </a:r>
            <a:r>
              <a:rPr sz="1700" spc="-30" dirty="0">
                <a:latin typeface="Calibri"/>
                <a:cs typeface="Calibri"/>
              </a:rPr>
              <a:t>ε</a:t>
            </a:r>
            <a:r>
              <a:rPr sz="1700" spc="25" dirty="0">
                <a:latin typeface="Calibri"/>
                <a:cs typeface="Calibri"/>
              </a:rPr>
              <a:t>ρ</a:t>
            </a:r>
            <a:r>
              <a:rPr sz="1700" spc="-20" dirty="0">
                <a:latin typeface="Calibri"/>
                <a:cs typeface="Calibri"/>
              </a:rPr>
              <a:t>ι</a:t>
            </a:r>
            <a:r>
              <a:rPr sz="1700" spc="30" dirty="0">
                <a:latin typeface="Calibri"/>
                <a:cs typeface="Calibri"/>
              </a:rPr>
              <a:t>λ</a:t>
            </a:r>
            <a:r>
              <a:rPr sz="1700" spc="10" dirty="0">
                <a:latin typeface="Calibri"/>
                <a:cs typeface="Calibri"/>
              </a:rPr>
              <a:t>ά</a:t>
            </a:r>
            <a:r>
              <a:rPr sz="1700" spc="-15" dirty="0">
                <a:latin typeface="Calibri"/>
                <a:cs typeface="Calibri"/>
              </a:rPr>
              <a:t>β</a:t>
            </a:r>
            <a:r>
              <a:rPr sz="1700" spc="-5" dirty="0">
                <a:latin typeface="Calibri"/>
                <a:cs typeface="Calibri"/>
              </a:rPr>
              <a:t>ο</a:t>
            </a:r>
            <a:r>
              <a:rPr sz="1700" spc="-30" dirty="0">
                <a:latin typeface="Calibri"/>
                <a:cs typeface="Calibri"/>
              </a:rPr>
              <a:t>υ</a:t>
            </a:r>
            <a:r>
              <a:rPr sz="1700" spc="10" dirty="0">
                <a:latin typeface="Calibri"/>
                <a:cs typeface="Calibri"/>
              </a:rPr>
              <a:t>ν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ό</a:t>
            </a:r>
            <a:r>
              <a:rPr sz="1700" spc="25" dirty="0">
                <a:latin typeface="Calibri"/>
                <a:cs typeface="Calibri"/>
              </a:rPr>
              <a:t>χ</a:t>
            </a:r>
            <a:r>
              <a:rPr sz="1700" spc="5" dirty="0">
                <a:latin typeface="Calibri"/>
                <a:cs typeface="Calibri"/>
              </a:rPr>
              <a:t>ι  </a:t>
            </a:r>
            <a:r>
              <a:rPr sz="1700" dirty="0">
                <a:latin typeface="Tahoma"/>
                <a:cs typeface="Tahoma"/>
              </a:rPr>
              <a:t>μ</a:t>
            </a:r>
            <a:r>
              <a:rPr sz="1700" dirty="0">
                <a:latin typeface="Calibri"/>
                <a:cs typeface="Calibri"/>
              </a:rPr>
              <a:t>όνο </a:t>
            </a:r>
            <a:r>
              <a:rPr sz="1700" spc="5" dirty="0">
                <a:latin typeface="Tahoma"/>
                <a:cs typeface="Tahoma"/>
              </a:rPr>
              <a:t>μ</a:t>
            </a:r>
            <a:r>
              <a:rPr sz="1700" spc="5" dirty="0">
                <a:latin typeface="Calibri"/>
                <a:cs typeface="Calibri"/>
              </a:rPr>
              <a:t>έτρα </a:t>
            </a:r>
            <a:r>
              <a:rPr sz="1700" spc="-5" dirty="0">
                <a:latin typeface="Calibri"/>
                <a:cs typeface="Calibri"/>
              </a:rPr>
              <a:t>για </a:t>
            </a:r>
            <a:r>
              <a:rPr sz="1700" spc="15" dirty="0">
                <a:latin typeface="Calibri"/>
                <a:cs typeface="Calibri"/>
              </a:rPr>
              <a:t>τη 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είωση </a:t>
            </a:r>
            <a:r>
              <a:rPr sz="1700" spc="-25" dirty="0">
                <a:latin typeface="Calibri"/>
                <a:cs typeface="Calibri"/>
              </a:rPr>
              <a:t>βίας</a:t>
            </a:r>
            <a:r>
              <a:rPr sz="1700" spc="-25" dirty="0">
                <a:latin typeface="Tahoma"/>
                <a:cs typeface="Tahoma"/>
              </a:rPr>
              <a:t>, </a:t>
            </a:r>
            <a:r>
              <a:rPr sz="1700" spc="20" dirty="0">
                <a:latin typeface="Calibri"/>
                <a:cs typeface="Calibri"/>
              </a:rPr>
              <a:t>αλλά </a:t>
            </a:r>
            <a:r>
              <a:rPr sz="1700" spc="-30" dirty="0">
                <a:latin typeface="Calibri"/>
                <a:cs typeface="Calibri"/>
              </a:rPr>
              <a:t>και </a:t>
            </a:r>
            <a:r>
              <a:rPr sz="1700" spc="15" dirty="0">
                <a:latin typeface="Calibri"/>
                <a:cs typeface="Calibri"/>
              </a:rPr>
              <a:t>τη </a:t>
            </a:r>
            <a:r>
              <a:rPr sz="1700" spc="-10" dirty="0">
                <a:latin typeface="Calibri"/>
                <a:cs typeface="Calibri"/>
              </a:rPr>
              <a:t>βελτιω</a:t>
            </a:r>
            <a:r>
              <a:rPr sz="1700" spc="-10" dirty="0">
                <a:latin typeface="Tahoma"/>
                <a:cs typeface="Tahoma"/>
              </a:rPr>
              <a:t>μ</a:t>
            </a:r>
            <a:r>
              <a:rPr sz="1700" spc="-10" dirty="0">
                <a:latin typeface="Calibri"/>
                <a:cs typeface="Calibri"/>
              </a:rPr>
              <a:t>ένη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Tahoma"/>
                <a:cs typeface="Tahoma"/>
              </a:rPr>
              <a:t>π</a:t>
            </a:r>
            <a:r>
              <a:rPr sz="1700" dirty="0">
                <a:latin typeface="Calibri"/>
                <a:cs typeface="Calibri"/>
              </a:rPr>
              <a:t>οιότητα </a:t>
            </a:r>
            <a:r>
              <a:rPr sz="1700" spc="-35" dirty="0">
                <a:latin typeface="Calibri"/>
                <a:cs typeface="Calibri"/>
              </a:rPr>
              <a:t>ζωής</a:t>
            </a:r>
            <a:r>
              <a:rPr sz="1700" spc="-35" dirty="0">
                <a:latin typeface="Tahoma"/>
                <a:cs typeface="Tahoma"/>
              </a:rPr>
              <a:t>, </a:t>
            </a:r>
            <a:r>
              <a:rPr sz="1700" dirty="0">
                <a:latin typeface="Calibri"/>
                <a:cs typeface="Calibri"/>
              </a:rPr>
              <a:t>της </a:t>
            </a:r>
            <a:r>
              <a:rPr sz="1700" spc="-10" dirty="0">
                <a:latin typeface="Calibri"/>
                <a:cs typeface="Calibri"/>
              </a:rPr>
              <a:t>ψυχικής </a:t>
            </a:r>
            <a:r>
              <a:rPr sz="1700" spc="-25" dirty="0">
                <a:latin typeface="Calibri"/>
                <a:cs typeface="Calibri"/>
              </a:rPr>
              <a:t>υγείας</a:t>
            </a:r>
            <a:r>
              <a:rPr sz="1700" spc="-25" dirty="0">
                <a:latin typeface="Tahoma"/>
                <a:cs typeface="Tahoma"/>
              </a:rPr>
              <a:t>, </a:t>
            </a:r>
            <a:r>
              <a:rPr sz="1700" dirty="0">
                <a:latin typeface="Calibri"/>
                <a:cs typeface="Calibri"/>
              </a:rPr>
              <a:t>της </a:t>
            </a:r>
            <a:r>
              <a:rPr sz="1700" spc="-20" dirty="0">
                <a:latin typeface="Calibri"/>
                <a:cs typeface="Calibri"/>
              </a:rPr>
              <a:t>κοινωνικής 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στήριξης</a:t>
            </a:r>
            <a:r>
              <a:rPr sz="1700" spc="-10" dirty="0">
                <a:latin typeface="Tahoma"/>
                <a:cs typeface="Tahoma"/>
              </a:rPr>
              <a:t>,</a:t>
            </a:r>
            <a:r>
              <a:rPr sz="1700" spc="-150" dirty="0">
                <a:latin typeface="Tahoma"/>
                <a:cs typeface="Tahoma"/>
              </a:rPr>
              <a:t> </a:t>
            </a:r>
            <a:r>
              <a:rPr sz="1700" spc="5" dirty="0">
                <a:latin typeface="Calibri"/>
                <a:cs typeface="Calibri"/>
              </a:rPr>
              <a:t>του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αυτοσεβασ</a:t>
            </a:r>
            <a:r>
              <a:rPr sz="1700" spc="-5" dirty="0">
                <a:latin typeface="Tahoma"/>
                <a:cs typeface="Tahoma"/>
              </a:rPr>
              <a:t>μ</a:t>
            </a:r>
            <a:r>
              <a:rPr sz="1700" spc="-5" dirty="0">
                <a:latin typeface="Calibri"/>
                <a:cs typeface="Calibri"/>
              </a:rPr>
              <a:t>ού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και</a:t>
            </a:r>
            <a:r>
              <a:rPr sz="1700" spc="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της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Tahoma"/>
                <a:cs typeface="Tahoma"/>
              </a:rPr>
              <a:t>π</a:t>
            </a:r>
            <a:r>
              <a:rPr sz="1700" spc="-5" dirty="0">
                <a:latin typeface="Calibri"/>
                <a:cs typeface="Calibri"/>
              </a:rPr>
              <a:t>αραγωγικότητας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028700"/>
            <a:ext cx="4943475" cy="4495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432" y="957580"/>
            <a:ext cx="9985375" cy="8312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272154" marR="5080" indent="-3260090">
              <a:lnSpc>
                <a:spcPts val="3000"/>
              </a:lnSpc>
              <a:spcBef>
                <a:spcPts val="480"/>
              </a:spcBef>
              <a:tabLst>
                <a:tab pos="2099945" algn="l"/>
                <a:tab pos="4244340" algn="l"/>
                <a:tab pos="5569585" algn="l"/>
              </a:tabLst>
            </a:pPr>
            <a:r>
              <a:rPr sz="2750" spc="35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z="27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Ρ</a:t>
            </a:r>
            <a:r>
              <a:rPr sz="2750" spc="-85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Α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Ε</a:t>
            </a:r>
            <a:r>
              <a:rPr sz="2750" spc="114" dirty="0">
                <a:solidFill>
                  <a:srgbClr val="FFFFFF"/>
                </a:solidFill>
              </a:rPr>
              <a:t> </a:t>
            </a:r>
            <a:r>
              <a:rPr sz="2750" spc="5" dirty="0">
                <a:solidFill>
                  <a:srgbClr val="FFFFFF"/>
                </a:solidFill>
              </a:rPr>
              <a:t>Ι</a:t>
            </a:r>
            <a:r>
              <a:rPr sz="2750" spc="14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	Ε</a:t>
            </a:r>
            <a:r>
              <a:rPr sz="2750" spc="12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Ν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25" dirty="0">
                <a:solidFill>
                  <a:srgbClr val="FFFFFF"/>
                </a:solidFill>
              </a:rPr>
              <a:t>Μ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Ε</a:t>
            </a:r>
            <a:r>
              <a:rPr sz="2750" spc="12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Ρ</a:t>
            </a:r>
            <a:r>
              <a:rPr sz="2750" spc="165" dirty="0">
                <a:solidFill>
                  <a:srgbClr val="FFFFFF"/>
                </a:solidFill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z="27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105" dirty="0">
                <a:solidFill>
                  <a:srgbClr val="FFFFFF"/>
                </a:solidFill>
              </a:rPr>
              <a:t> </a:t>
            </a:r>
            <a:r>
              <a:rPr sz="2750" spc="-30" dirty="0">
                <a:solidFill>
                  <a:srgbClr val="FFFFFF"/>
                </a:solidFill>
                <a:latin typeface="Tahoma"/>
                <a:cs typeface="Tahoma"/>
              </a:rPr>
              <a:t>,	</a:t>
            </a:r>
            <a:r>
              <a:rPr sz="2750" spc="10" dirty="0">
                <a:solidFill>
                  <a:srgbClr val="FFFFFF"/>
                </a:solidFill>
              </a:rPr>
              <a:t>Ε</a:t>
            </a:r>
            <a:r>
              <a:rPr sz="2750" spc="12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Υ</a:t>
            </a:r>
            <a:r>
              <a:rPr sz="2750" spc="-125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Α</a:t>
            </a:r>
            <a:r>
              <a:rPr sz="2750" spc="85" dirty="0">
                <a:solidFill>
                  <a:srgbClr val="FFFFFF"/>
                </a:solidFill>
              </a:rPr>
              <a:t> </a:t>
            </a:r>
            <a:r>
              <a:rPr sz="2750" spc="5" dirty="0">
                <a:solidFill>
                  <a:srgbClr val="FFFFFF"/>
                </a:solidFill>
              </a:rPr>
              <a:t>Ι</a:t>
            </a:r>
            <a:r>
              <a:rPr sz="2750" spc="13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90" dirty="0">
                <a:solidFill>
                  <a:srgbClr val="FFFFFF"/>
                </a:solidFill>
              </a:rPr>
              <a:t> </a:t>
            </a:r>
            <a:r>
              <a:rPr sz="2750" spc="20" dirty="0">
                <a:solidFill>
                  <a:srgbClr val="FFFFFF"/>
                </a:solidFill>
              </a:rPr>
              <a:t>Θ</a:t>
            </a:r>
            <a:r>
              <a:rPr sz="2750" spc="114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Τ</a:t>
            </a:r>
            <a:r>
              <a:rPr sz="2750" spc="20" dirty="0">
                <a:solidFill>
                  <a:srgbClr val="FFFFFF"/>
                </a:solidFill>
              </a:rPr>
              <a:t> Ο</a:t>
            </a:r>
            <a:r>
              <a:rPr sz="2750" spc="114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Π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20" dirty="0">
                <a:solidFill>
                  <a:srgbClr val="FFFFFF"/>
                </a:solidFill>
              </a:rPr>
              <a:t>Ο</a:t>
            </a:r>
            <a:r>
              <a:rPr sz="2750" spc="114" dirty="0">
                <a:solidFill>
                  <a:srgbClr val="FFFFFF"/>
                </a:solidFill>
              </a:rPr>
              <a:t> </a:t>
            </a:r>
            <a:r>
              <a:rPr sz="2750" spc="5" dirty="0">
                <a:solidFill>
                  <a:srgbClr val="FFFFFF"/>
                </a:solidFill>
              </a:rPr>
              <a:t>Ι</a:t>
            </a:r>
            <a:r>
              <a:rPr sz="2750" spc="13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9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16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 </a:t>
            </a:r>
            <a:r>
              <a:rPr sz="2750" spc="-605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Κ</a:t>
            </a:r>
            <a:r>
              <a:rPr sz="2750" spc="105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Α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5" dirty="0">
                <a:solidFill>
                  <a:srgbClr val="FFFFFF"/>
                </a:solidFill>
              </a:rPr>
              <a:t>Ι	</a:t>
            </a:r>
            <a:r>
              <a:rPr sz="2750" spc="35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z="27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5" dirty="0">
                <a:solidFill>
                  <a:srgbClr val="FFFFFF"/>
                </a:solidFill>
              </a:rPr>
              <a:t>Ι</a:t>
            </a:r>
            <a:r>
              <a:rPr sz="2750" spc="13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Κ</a:t>
            </a:r>
            <a:r>
              <a:rPr sz="2750" spc="10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Τ</a:t>
            </a:r>
            <a:r>
              <a:rPr sz="2750" spc="95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Υ</a:t>
            </a:r>
            <a:r>
              <a:rPr sz="2750" spc="114" dirty="0">
                <a:solidFill>
                  <a:srgbClr val="FFFFFF"/>
                </a:solidFill>
              </a:rPr>
              <a:t> </a:t>
            </a:r>
            <a:r>
              <a:rPr sz="2750" spc="2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z="2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r>
              <a:rPr sz="2750" spc="90" dirty="0">
                <a:solidFill>
                  <a:srgbClr val="FFFFFF"/>
                </a:solidFill>
              </a:rPr>
              <a:t> </a:t>
            </a:r>
            <a:r>
              <a:rPr sz="2750" spc="15" dirty="0">
                <a:solidFill>
                  <a:srgbClr val="FFFFFF"/>
                </a:solidFill>
              </a:rPr>
              <a:t>Η</a:t>
            </a:r>
            <a:r>
              <a:rPr sz="2750" spc="100" dirty="0">
                <a:solidFill>
                  <a:srgbClr val="FFFFFF"/>
                </a:solidFill>
              </a:rPr>
              <a:t> </a:t>
            </a:r>
            <a:r>
              <a:rPr sz="2750" spc="10" dirty="0">
                <a:solidFill>
                  <a:srgbClr val="FFFFFF"/>
                </a:solidFill>
              </a:rPr>
              <a:t>Σ</a:t>
            </a:r>
            <a:endParaRPr sz="27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0" y="3352856"/>
            <a:ext cx="7515098" cy="3505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577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8050" y="2826385"/>
            <a:ext cx="5132705" cy="2826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3950" b="1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3950" b="1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395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395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395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3950">
              <a:latin typeface="Calibri"/>
              <a:cs typeface="Calibri"/>
            </a:endParaRPr>
          </a:p>
          <a:p>
            <a:pPr marL="12700" marR="398780">
              <a:lnSpc>
                <a:spcPts val="4360"/>
              </a:lnSpc>
              <a:spcBef>
                <a:spcPts val="229"/>
              </a:spcBef>
              <a:tabLst>
                <a:tab pos="3739515" algn="l"/>
              </a:tabLst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395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395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395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395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Σ </a:t>
            </a:r>
            <a:r>
              <a:rPr sz="3950" b="1" spc="-8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Φ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395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395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395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40" dirty="0">
                <a:solidFill>
                  <a:srgbClr val="FFFFFF"/>
                </a:solidFill>
                <a:latin typeface="Tahoma"/>
                <a:cs typeface="Tahoma"/>
              </a:rPr>
              <a:t>Δ</a:t>
            </a:r>
            <a:r>
              <a:rPr sz="3950" b="1" spc="-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Σ	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3950" b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endParaRPr sz="3950">
              <a:latin typeface="Calibri"/>
              <a:cs typeface="Calibri"/>
            </a:endParaRPr>
          </a:p>
          <a:p>
            <a:pPr marL="12700" marR="5080">
              <a:lnSpc>
                <a:spcPts val="4280"/>
              </a:lnSpc>
              <a:spcBef>
                <a:spcPts val="55"/>
              </a:spcBef>
            </a:pP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Ν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440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3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30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r>
              <a:rPr sz="3950" b="1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395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395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2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3950" b="1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Σ 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395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Γ</a:t>
            </a:r>
            <a:r>
              <a:rPr sz="395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395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3950" b="1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395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1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5775" y="0"/>
            <a:ext cx="408622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1434845"/>
            <a:ext cx="44850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91815" algn="l"/>
              </a:tabLst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spc="385" dirty="0"/>
              <a:t>Τ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	</a:t>
            </a:r>
            <a:r>
              <a:rPr sz="3600" spc="-10" dirty="0">
                <a:latin typeface="Tahoma"/>
                <a:cs typeface="Tahoma"/>
              </a:rPr>
              <a:t>W</a:t>
            </a:r>
            <a:r>
              <a:rPr sz="3600" spc="-40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H</a:t>
            </a:r>
            <a:r>
              <a:rPr sz="3600" spc="-360" dirty="0">
                <a:latin typeface="Tahoma"/>
                <a:cs typeface="Tahoma"/>
              </a:rPr>
              <a:t> </a:t>
            </a:r>
            <a:r>
              <a:rPr sz="3600" spc="295" dirty="0">
                <a:latin typeface="Tahoma"/>
                <a:cs typeface="Tahoma"/>
              </a:rPr>
              <a:t>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2233612"/>
            <a:ext cx="5341620" cy="308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244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 έρευνα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διεξήχθη 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</a:t>
            </a:r>
            <a:r>
              <a:rPr sz="1550" dirty="0">
                <a:latin typeface="Calibri"/>
                <a:cs typeface="Calibri"/>
              </a:rPr>
              <a:t>τον Παγκόσ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ιο</a:t>
            </a:r>
            <a:r>
              <a:rPr sz="1550" spc="3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Οργανισ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ό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Υγείας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ληθυσ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ό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0" dirty="0">
                <a:latin typeface="Tahoma"/>
                <a:cs typeface="Tahoma"/>
              </a:rPr>
              <a:t>24000 </a:t>
            </a:r>
            <a:r>
              <a:rPr sz="1550" spc="5" dirty="0">
                <a:latin typeface="Calibri"/>
                <a:cs typeface="Calibri"/>
              </a:rPr>
              <a:t>γυναικών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αγροτικές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αστικές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εριοχές </a:t>
            </a:r>
            <a:r>
              <a:rPr sz="1550" dirty="0">
                <a:latin typeface="Calibri"/>
                <a:cs typeface="Calibri"/>
              </a:rPr>
              <a:t>σε </a:t>
            </a:r>
            <a:r>
              <a:rPr sz="1550" spc="60" dirty="0">
                <a:latin typeface="Tahoma"/>
                <a:cs typeface="Tahoma"/>
              </a:rPr>
              <a:t>10 </a:t>
            </a:r>
            <a:r>
              <a:rPr sz="1550" spc="25" dirty="0">
                <a:latin typeface="Calibri"/>
                <a:cs typeface="Calibri"/>
              </a:rPr>
              <a:t>χώρες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spc="10" dirty="0">
                <a:latin typeface="Calibri"/>
                <a:cs typeface="Calibri"/>
              </a:rPr>
              <a:t>Αφρικής</a:t>
            </a:r>
            <a:r>
              <a:rPr sz="1550" spc="10" dirty="0">
                <a:latin typeface="Tahoma"/>
                <a:cs typeface="Tahoma"/>
              </a:rPr>
              <a:t>, </a:t>
            </a:r>
            <a:r>
              <a:rPr sz="1550" spc="-5" dirty="0">
                <a:latin typeface="Calibri"/>
                <a:cs typeface="Calibri"/>
              </a:rPr>
              <a:t>οδήγησε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σε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συγκεκρι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ένες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ροτάσεις </a:t>
            </a:r>
            <a:r>
              <a:rPr sz="1550" spc="5" dirty="0">
                <a:latin typeface="Calibri"/>
                <a:cs typeface="Calibri"/>
              </a:rPr>
              <a:t>για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αλλαγή </a:t>
            </a:r>
            <a:r>
              <a:rPr sz="1550" dirty="0">
                <a:latin typeface="Calibri"/>
                <a:cs typeface="Calibri"/>
              </a:rPr>
              <a:t>της </a:t>
            </a:r>
            <a:r>
              <a:rPr sz="1550" spc="10" dirty="0">
                <a:latin typeface="Calibri"/>
                <a:cs typeface="Calibri"/>
              </a:rPr>
              <a:t>νοοτρο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ίας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κοινωνίας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την </a:t>
            </a:r>
            <a:r>
              <a:rPr sz="1550" spc="10" dirty="0">
                <a:latin typeface="Calibri"/>
                <a:cs typeface="Calibri"/>
              </a:rPr>
              <a:t>αντι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ετώ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ιση</a:t>
            </a:r>
            <a:r>
              <a:rPr sz="1550" spc="15" dirty="0">
                <a:latin typeface="Calibri"/>
                <a:cs typeface="Calibri"/>
              </a:rPr>
              <a:t> των </a:t>
            </a:r>
            <a:r>
              <a:rPr sz="1550" spc="5" dirty="0">
                <a:latin typeface="Calibri"/>
                <a:cs typeface="Calibri"/>
              </a:rPr>
              <a:t>ανισοτήτων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διαιωνίζουν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βία</a:t>
            </a:r>
            <a:r>
              <a:rPr sz="1550" spc="-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26034" indent="-229235">
              <a:lnSpc>
                <a:spcPct val="1238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 </a:t>
            </a:r>
            <a:r>
              <a:rPr sz="1550" spc="25" dirty="0">
                <a:latin typeface="Calibri"/>
                <a:cs typeface="Calibri"/>
              </a:rPr>
              <a:t>εν </a:t>
            </a:r>
            <a:r>
              <a:rPr sz="1550" spc="5" dirty="0">
                <a:latin typeface="Calibri"/>
                <a:cs typeface="Calibri"/>
              </a:rPr>
              <a:t>λόγω </a:t>
            </a:r>
            <a:r>
              <a:rPr sz="1550" spc="10" dirty="0">
                <a:latin typeface="Calibri"/>
                <a:cs typeface="Calibri"/>
              </a:rPr>
              <a:t>έρευνα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ροτείνει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ανά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τυξη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ρογρα</a:t>
            </a:r>
            <a:r>
              <a:rPr sz="1550" spc="15" dirty="0">
                <a:latin typeface="Tahoma"/>
                <a:cs typeface="Tahoma"/>
              </a:rPr>
              <a:t>μμ</a:t>
            </a:r>
            <a:r>
              <a:rPr sz="1550" spc="15" dirty="0">
                <a:latin typeface="Calibri"/>
                <a:cs typeface="Calibri"/>
              </a:rPr>
              <a:t>άτων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ρόληψης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dirty="0">
                <a:latin typeface="Calibri"/>
                <a:cs typeface="Calibri"/>
              </a:rPr>
              <a:t>στόχο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 </a:t>
            </a:r>
            <a:r>
              <a:rPr sz="1550" spc="15" dirty="0">
                <a:latin typeface="Calibri"/>
                <a:cs typeface="Calibri"/>
              </a:rPr>
              <a:t>ενη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έρωση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αιδιών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εφήβων </a:t>
            </a:r>
            <a:r>
              <a:rPr sz="1550" dirty="0">
                <a:latin typeface="Calibri"/>
                <a:cs typeface="Calibri"/>
              </a:rPr>
              <a:t>όχι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όνο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γενικότερα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θέ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σεξουαλικής</a:t>
            </a:r>
            <a:r>
              <a:rPr sz="1550" b="1" spc="300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υγείας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αλλά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σε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θέ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κακο</a:t>
            </a:r>
            <a:r>
              <a:rPr sz="1550" b="1" spc="-20" dirty="0">
                <a:latin typeface="Tahoma"/>
                <a:cs typeface="Tahoma"/>
              </a:rPr>
              <a:t>π</a:t>
            </a:r>
            <a:r>
              <a:rPr sz="1550" b="1" spc="-20" dirty="0">
                <a:latin typeface="Calibri"/>
                <a:cs typeface="Calibri"/>
              </a:rPr>
              <a:t>οίησης</a:t>
            </a:r>
            <a:r>
              <a:rPr sz="1550" b="1" spc="110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α</a:t>
            </a:r>
            <a:r>
              <a:rPr sz="1550" b="1" spc="10" dirty="0">
                <a:latin typeface="Tahoma"/>
                <a:cs typeface="Tahoma"/>
              </a:rPr>
              <a:t>π</a:t>
            </a:r>
            <a:r>
              <a:rPr sz="1550" b="1" spc="10" dirty="0">
                <a:latin typeface="Calibri"/>
                <a:cs typeface="Calibri"/>
              </a:rPr>
              <a:t>ό</a:t>
            </a:r>
            <a:r>
              <a:rPr sz="1550" b="1" spc="150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τον</a:t>
            </a:r>
            <a:r>
              <a:rPr sz="1550" b="1" spc="10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σύντροφο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72325" y="0"/>
            <a:ext cx="5019675" cy="6858000"/>
            <a:chOff x="7172325" y="0"/>
            <a:chExt cx="501967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2325" y="1028700"/>
              <a:ext cx="4076700" cy="2714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429" y="874394"/>
            <a:ext cx="44850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91180" algn="l"/>
              </a:tabLst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spc="385" dirty="0"/>
              <a:t>Τ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	</a:t>
            </a:r>
            <a:r>
              <a:rPr sz="3600" spc="-10" dirty="0">
                <a:latin typeface="Tahoma"/>
                <a:cs typeface="Tahoma"/>
              </a:rPr>
              <a:t>W</a:t>
            </a:r>
            <a:r>
              <a:rPr sz="3600" spc="-40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H</a:t>
            </a:r>
            <a:r>
              <a:rPr sz="3600" spc="-360" dirty="0">
                <a:latin typeface="Tahoma"/>
                <a:cs typeface="Tahoma"/>
              </a:rPr>
              <a:t> </a:t>
            </a:r>
            <a:r>
              <a:rPr sz="3600" spc="295" dirty="0">
                <a:latin typeface="Tahoma"/>
                <a:cs typeface="Tahoma"/>
              </a:rPr>
              <a:t>O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657600" cy="2047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2429" y="1676463"/>
            <a:ext cx="5800725" cy="3573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69035" indent="-229235">
              <a:lnSpc>
                <a:spcPct val="1183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ο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ενο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βή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α </a:t>
            </a:r>
            <a:r>
              <a:rPr sz="1800" spc="15" dirty="0">
                <a:latin typeface="Calibri"/>
                <a:cs typeface="Calibri"/>
              </a:rPr>
              <a:t>είναι</a:t>
            </a:r>
            <a:r>
              <a:rPr sz="1800" dirty="0">
                <a:latin typeface="Calibri"/>
                <a:cs typeface="Calibri"/>
              </a:rPr>
              <a:t> 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ενη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έρωση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για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ικινδυνότητα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-5" dirty="0">
                <a:latin typeface="Calibri"/>
                <a:cs typeface="Calibri"/>
              </a:rPr>
              <a:t> κατάστασης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ροτάσεις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65"/>
              </a:spcBef>
            </a:pPr>
            <a:r>
              <a:rPr sz="1800" spc="10" dirty="0">
                <a:latin typeface="Calibri"/>
                <a:cs typeface="Calibri"/>
              </a:rPr>
              <a:t>για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αναζήτηση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βοήθειας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εξειδικευ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ένα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κέντρα</a:t>
            </a:r>
            <a:r>
              <a:rPr sz="1800" spc="-1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γενικότερη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ενη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έρωση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κοινού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οτελεί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ts val="2630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κρίσι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η 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αρά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ετρο </a:t>
            </a:r>
            <a:r>
              <a:rPr sz="1800" spc="5" dirty="0">
                <a:latin typeface="Calibri"/>
                <a:cs typeface="Calibri"/>
              </a:rPr>
              <a:t>αντι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ετώ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ισης </a:t>
            </a:r>
            <a:r>
              <a:rPr sz="1800" spc="-5" dirty="0">
                <a:latin typeface="Calibri"/>
                <a:cs typeface="Calibri"/>
              </a:rPr>
              <a:t>του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ροβλή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ατος ώστε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Tahoma"/>
                <a:cs typeface="Tahoma"/>
              </a:rPr>
              <a:t>μ</a:t>
            </a:r>
            <a:r>
              <a:rPr sz="1800" spc="-40" dirty="0">
                <a:latin typeface="Calibri"/>
                <a:cs typeface="Calibri"/>
              </a:rPr>
              <a:t>ην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άρχει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ανοχή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10" dirty="0">
                <a:latin typeface="Calibri"/>
                <a:cs typeface="Calibri"/>
              </a:rPr>
              <a:t>Τα</a:t>
            </a:r>
            <a:r>
              <a:rPr sz="1800" spc="-10" dirty="0">
                <a:latin typeface="Calibri"/>
                <a:cs typeface="Calibri"/>
              </a:rPr>
              <a:t> θύ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ατα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κακο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οίησης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διάρκεια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endParaRPr sz="1800">
              <a:latin typeface="Calibri"/>
              <a:cs typeface="Calibri"/>
            </a:endParaRPr>
          </a:p>
          <a:p>
            <a:pPr marL="241300" marR="151130">
              <a:lnSpc>
                <a:spcPct val="119900"/>
              </a:lnSpc>
              <a:spcBef>
                <a:spcPts val="40"/>
              </a:spcBef>
            </a:pPr>
            <a:r>
              <a:rPr sz="1800" spc="-5" dirty="0">
                <a:latin typeface="Calibri"/>
                <a:cs typeface="Calibri"/>
              </a:rPr>
              <a:t>εγκυ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οσύνης</a:t>
            </a:r>
            <a:r>
              <a:rPr sz="1800" spc="-5" dirty="0">
                <a:latin typeface="Tahoma"/>
                <a:cs typeface="Tahoma"/>
              </a:rPr>
              <a:t>,</a:t>
            </a:r>
            <a:r>
              <a:rPr sz="1800" spc="170" dirty="0">
                <a:latin typeface="Tahoma"/>
                <a:cs typeface="Tahoma"/>
              </a:rPr>
              <a:t> </a:t>
            </a:r>
            <a:r>
              <a:rPr sz="1800" spc="5" dirty="0">
                <a:latin typeface="Calibri"/>
                <a:cs typeface="Calibri"/>
              </a:rPr>
              <a:t>θα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ρέ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οτελέσουν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έναν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ιδιαίτερο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spc="-2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15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15" dirty="0">
                <a:latin typeface="Calibri"/>
                <a:cs typeface="Calibri"/>
              </a:rPr>
              <a:t>ω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25" dirty="0">
                <a:latin typeface="Calibri"/>
                <a:cs typeface="Calibri"/>
              </a:rPr>
              <a:t>ια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15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δ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5" dirty="0">
                <a:latin typeface="Calibri"/>
                <a:cs typeface="Calibri"/>
              </a:rPr>
              <a:t>ά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20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ω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30" dirty="0">
                <a:latin typeface="Calibri"/>
                <a:cs typeface="Calibri"/>
              </a:rPr>
              <a:t>δ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0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  </a:t>
            </a:r>
            <a:r>
              <a:rPr sz="1800" spc="-10" dirty="0">
                <a:latin typeface="Calibri"/>
                <a:cs typeface="Calibri"/>
              </a:rPr>
              <a:t>χαρακτηριστικών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συγκεκρι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ένου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ληθυσ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ού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2010155"/>
            <a:ext cx="44850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91815" algn="l"/>
              </a:tabLst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spc="385" dirty="0"/>
              <a:t>Τ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Σ	</a:t>
            </a:r>
            <a:r>
              <a:rPr sz="3600" spc="-10" dirty="0">
                <a:latin typeface="Tahoma"/>
                <a:cs typeface="Tahoma"/>
              </a:rPr>
              <a:t>W</a:t>
            </a:r>
            <a:r>
              <a:rPr sz="3600" spc="-40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H</a:t>
            </a:r>
            <a:r>
              <a:rPr sz="3600" spc="-360" dirty="0">
                <a:latin typeface="Tahoma"/>
                <a:cs typeface="Tahoma"/>
              </a:rPr>
              <a:t> </a:t>
            </a:r>
            <a:r>
              <a:rPr sz="3600" spc="295" dirty="0">
                <a:latin typeface="Tahoma"/>
                <a:cs typeface="Tahoma"/>
              </a:rPr>
              <a:t>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3009836"/>
            <a:ext cx="5279390" cy="11988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5080" indent="-229235">
              <a:lnSpc>
                <a:spcPct val="1239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-75" dirty="0">
                <a:latin typeface="Calibri"/>
                <a:cs typeface="Calibri"/>
              </a:rPr>
              <a:t>Το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ε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ί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εδο</a:t>
            </a:r>
            <a:r>
              <a:rPr sz="1550" spc="15" dirty="0">
                <a:latin typeface="Calibri"/>
                <a:cs typeface="Calibri"/>
              </a:rPr>
              <a:t> σω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ατικής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ψυχικής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υγείας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κρίνεται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ευάλωτο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αντανακλά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10" dirty="0">
                <a:latin typeface="Tahoma"/>
                <a:cs typeface="Tahoma"/>
              </a:rPr>
              <a:t>«</a:t>
            </a:r>
            <a:r>
              <a:rPr sz="1550" spc="-10" dirty="0">
                <a:latin typeface="Calibri"/>
                <a:cs typeface="Calibri"/>
              </a:rPr>
              <a:t>δι</a:t>
            </a:r>
            <a:r>
              <a:rPr sz="1550" spc="-10" dirty="0">
                <a:latin typeface="Tahoma"/>
                <a:cs typeface="Tahoma"/>
              </a:rPr>
              <a:t>π</a:t>
            </a:r>
            <a:r>
              <a:rPr sz="1550" spc="-10" dirty="0">
                <a:latin typeface="Calibri"/>
                <a:cs typeface="Calibri"/>
              </a:rPr>
              <a:t>λό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κόστος</a:t>
            </a:r>
            <a:r>
              <a:rPr sz="1550" spc="-20" dirty="0">
                <a:latin typeface="Tahoma"/>
                <a:cs typeface="Tahoma"/>
              </a:rPr>
              <a:t>»</a:t>
            </a:r>
            <a:r>
              <a:rPr sz="1550" spc="-45" dirty="0">
                <a:latin typeface="Tahoma"/>
                <a:cs typeface="Tahoma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συνε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ειών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άσκησης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καθώς τα </a:t>
            </a:r>
            <a:r>
              <a:rPr sz="1550" spc="-10" dirty="0">
                <a:latin typeface="Calibri"/>
                <a:cs typeface="Calibri"/>
              </a:rPr>
              <a:t>δυνητικά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θύ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ατα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spc="-20" dirty="0">
                <a:latin typeface="Calibri"/>
                <a:cs typeface="Calibri"/>
              </a:rPr>
              <a:t>δύο</a:t>
            </a:r>
            <a:r>
              <a:rPr sz="1550" spc="-20" dirty="0">
                <a:latin typeface="Tahoma"/>
                <a:cs typeface="Tahoma"/>
              </a:rPr>
              <a:t>,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ητέρα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15" dirty="0">
                <a:latin typeface="Calibri"/>
                <a:cs typeface="Calibri"/>
              </a:rPr>
              <a:t> 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βρυο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λήττονται</a:t>
            </a:r>
            <a:r>
              <a:rPr sz="1550" spc="2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σω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ατικά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ψυχικά</a:t>
            </a:r>
            <a:r>
              <a:rPr sz="1550" spc="-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2429" y="874394"/>
            <a:ext cx="4597400" cy="11283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  <a:tabLst>
                <a:tab pos="593725" algn="l"/>
                <a:tab pos="3529965" algn="l"/>
              </a:tabLst>
            </a:pPr>
            <a:r>
              <a:rPr sz="3600" dirty="0"/>
              <a:t>Η	Κ</a:t>
            </a:r>
            <a:r>
              <a:rPr sz="3600" spc="-315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Ν</a:t>
            </a:r>
            <a:r>
              <a:rPr sz="3600" spc="-100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Α	Τ</a:t>
            </a:r>
            <a:r>
              <a:rPr sz="3600" spc="-125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Ν  Π</a:t>
            </a:r>
            <a:r>
              <a:rPr sz="3600" spc="-165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Λ</a:t>
            </a:r>
            <a:r>
              <a:rPr sz="3600" spc="-11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Τ</a:t>
            </a:r>
            <a:r>
              <a:rPr sz="3600" spc="-110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Ν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630" y="1444771"/>
            <a:ext cx="2912212" cy="33285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72429" y="2146236"/>
            <a:ext cx="5647690" cy="3640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237490" indent="-229235">
              <a:lnSpc>
                <a:spcPct val="1095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Πέρα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διάσταση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όσιας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ολιτικής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355" dirty="0">
                <a:latin typeface="Tahoma"/>
                <a:cs typeface="Tahoma"/>
              </a:rPr>
              <a:t> </a:t>
            </a:r>
            <a:r>
              <a:rPr sz="1800" spc="10" dirty="0">
                <a:latin typeface="Calibri"/>
                <a:cs typeface="Calibri"/>
              </a:rPr>
              <a:t>υ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το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ρίσ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κρατικής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ρωτοβουλίας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αρέ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βασης</a:t>
            </a:r>
            <a:r>
              <a:rPr sz="1800" dirty="0">
                <a:latin typeface="Tahoma"/>
                <a:cs typeface="Tahoma"/>
              </a:rPr>
              <a:t>, 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Calibri"/>
                <a:cs typeface="Calibri"/>
              </a:rPr>
              <a:t>εξαιρετικά χρήσι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κρίσι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είναι</a:t>
            </a:r>
            <a:r>
              <a:rPr sz="1800" dirty="0">
                <a:latin typeface="Calibri"/>
                <a:cs typeface="Calibri"/>
              </a:rPr>
              <a:t> 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αράλληλη</a:t>
            </a:r>
            <a:endParaRPr sz="1800">
              <a:latin typeface="Calibri"/>
              <a:cs typeface="Calibri"/>
            </a:endParaRPr>
          </a:p>
          <a:p>
            <a:pPr marL="241300" marR="300990">
              <a:lnSpc>
                <a:spcPct val="109500"/>
              </a:lnSpc>
              <a:spcBef>
                <a:spcPts val="40"/>
              </a:spcBef>
            </a:pPr>
            <a:r>
              <a:rPr sz="1800" spc="10" dirty="0">
                <a:latin typeface="Calibri"/>
                <a:cs typeface="Calibri"/>
              </a:rPr>
              <a:t>ενεργο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οίηση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κοινωνίας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των</a:t>
            </a:r>
            <a:r>
              <a:rPr sz="1800" b="1" spc="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Tahoma"/>
                <a:cs typeface="Tahoma"/>
              </a:rPr>
              <a:t>π</a:t>
            </a:r>
            <a:r>
              <a:rPr sz="1800" b="1" spc="-10" dirty="0">
                <a:latin typeface="Calibri"/>
                <a:cs typeface="Calibri"/>
              </a:rPr>
              <a:t>ολιτών</a:t>
            </a:r>
            <a:r>
              <a:rPr sz="1800" spc="-10" dirty="0">
                <a:latin typeface="Tahoma"/>
                <a:cs typeface="Tahoma"/>
              </a:rPr>
              <a:t>.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10" dirty="0">
                <a:latin typeface="Calibri"/>
                <a:cs typeface="Calibri"/>
              </a:rPr>
              <a:t>Γυναικείες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15" dirty="0">
                <a:latin typeface="Calibri"/>
                <a:cs typeface="Calibri"/>
              </a:rPr>
              <a:t>ώ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20" dirty="0">
                <a:latin typeface="Calibri"/>
                <a:cs typeface="Calibri"/>
              </a:rPr>
              <a:t>ς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355" dirty="0">
                <a:latin typeface="Tahoma"/>
                <a:cs typeface="Tahoma"/>
              </a:rPr>
              <a:t> 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15" dirty="0">
                <a:latin typeface="Calibri"/>
                <a:cs typeface="Calibri"/>
              </a:rPr>
              <a:t>ώ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5" dirty="0">
                <a:latin typeface="Calibri"/>
                <a:cs typeface="Calibri"/>
              </a:rPr>
              <a:t>γωγ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ί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  γυναίκας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οικογένειας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360" dirty="0">
                <a:latin typeface="Tahoma"/>
                <a:cs typeface="Tahoma"/>
              </a:rPr>
              <a:t> </a:t>
            </a:r>
            <a:r>
              <a:rPr sz="1800" spc="-5" dirty="0">
                <a:latin typeface="Calibri"/>
                <a:cs typeface="Calibri"/>
              </a:rPr>
              <a:t>καθώς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αυτές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25" dirty="0">
                <a:latin typeface="Tahoma"/>
                <a:cs typeface="Tahoma"/>
              </a:rPr>
              <a:t>π</a:t>
            </a:r>
            <a:r>
              <a:rPr sz="1800" spc="25" dirty="0">
                <a:latin typeface="Calibri"/>
                <a:cs typeface="Calibri"/>
              </a:rPr>
              <a:t>ου</a:t>
            </a:r>
            <a:endParaRPr sz="1800">
              <a:latin typeface="Calibri"/>
              <a:cs typeface="Calibri"/>
            </a:endParaRPr>
          </a:p>
          <a:p>
            <a:pPr marL="241300" marR="213360">
              <a:lnSpc>
                <a:spcPct val="111200"/>
              </a:lnSpc>
              <a:spcBef>
                <a:spcPts val="5"/>
              </a:spcBef>
            </a:pP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ροασ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ίζονται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ανθρώ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ινα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δικαιώ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ατα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οφείλουν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διαδρα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ατίσουν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ρωταγωνιστικό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ρόλο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στο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30" dirty="0">
                <a:latin typeface="Tahoma"/>
                <a:cs typeface="Tahoma"/>
              </a:rPr>
              <a:t>π</a:t>
            </a:r>
            <a:r>
              <a:rPr sz="1800" spc="30" dirty="0">
                <a:latin typeface="Calibri"/>
                <a:cs typeface="Calibri"/>
              </a:rPr>
              <a:t>ιο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οτελεσ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ατικό </a:t>
            </a:r>
            <a:r>
              <a:rPr sz="1800" dirty="0">
                <a:latin typeface="Calibri"/>
                <a:cs typeface="Calibri"/>
              </a:rPr>
              <a:t>τρό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οργάνωσης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δράσεων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ct val="109500"/>
              </a:lnSpc>
              <a:spcBef>
                <a:spcPts val="40"/>
              </a:spcBef>
            </a:pPr>
            <a:r>
              <a:rPr sz="1800" spc="10" dirty="0">
                <a:latin typeface="Calibri"/>
                <a:cs typeface="Calibri"/>
              </a:rPr>
              <a:t>ευαισθητο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οίησης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ου </a:t>
            </a:r>
            <a:r>
              <a:rPr sz="1800" dirty="0">
                <a:latin typeface="Calibri"/>
                <a:cs typeface="Calibri"/>
              </a:rPr>
              <a:t>στοχεύουν </a:t>
            </a:r>
            <a:r>
              <a:rPr sz="1800" spc="-25" dirty="0">
                <a:latin typeface="Calibri"/>
                <a:cs typeface="Calibri"/>
              </a:rPr>
              <a:t>στην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ρόληψη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κατα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ολέ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ηση του </a:t>
            </a:r>
            <a:r>
              <a:rPr sz="1800" spc="10" dirty="0">
                <a:latin typeface="Calibri"/>
                <a:cs typeface="Calibri"/>
              </a:rPr>
              <a:t>φαινο</a:t>
            </a:r>
            <a:r>
              <a:rPr sz="1800" spc="10" dirty="0">
                <a:latin typeface="Tahoma"/>
                <a:cs typeface="Tahoma"/>
              </a:rPr>
              <a:t>μ</a:t>
            </a:r>
            <a:r>
              <a:rPr sz="1800" spc="10" dirty="0">
                <a:latin typeface="Calibri"/>
                <a:cs typeface="Calibri"/>
              </a:rPr>
              <a:t>ένου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15" dirty="0">
                <a:latin typeface="Calibri"/>
                <a:cs typeface="Calibri"/>
              </a:rPr>
              <a:t>βίας </a:t>
            </a:r>
            <a:r>
              <a:rPr sz="1800" spc="-25" dirty="0">
                <a:latin typeface="Tahoma"/>
                <a:cs typeface="Tahoma"/>
              </a:rPr>
              <a:t>μ</a:t>
            </a:r>
            <a:r>
              <a:rPr sz="1800" spc="-25" dirty="0">
                <a:latin typeface="Calibri"/>
                <a:cs typeface="Calibri"/>
              </a:rPr>
              <a:t>ε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φαση </a:t>
            </a:r>
            <a:r>
              <a:rPr sz="1800" spc="-5" dirty="0">
                <a:latin typeface="Calibri"/>
                <a:cs typeface="Calibri"/>
              </a:rPr>
              <a:t>στη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ερίοδο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εγκυ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οσύνης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64438"/>
            <a:ext cx="4491990" cy="1540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127125">
              <a:lnSpc>
                <a:spcPct val="100499"/>
              </a:lnSpc>
              <a:spcBef>
                <a:spcPts val="85"/>
              </a:spcBef>
            </a:pPr>
            <a:r>
              <a:rPr sz="3300" dirty="0"/>
              <a:t>Ε</a:t>
            </a:r>
            <a:r>
              <a:rPr sz="3300" spc="-110" dirty="0"/>
              <a:t> </a:t>
            </a:r>
            <a:r>
              <a:rPr sz="3300" dirty="0"/>
              <a:t>Π</a:t>
            </a:r>
            <a:r>
              <a:rPr sz="3300" spc="-60" dirty="0"/>
              <a:t> </a:t>
            </a:r>
            <a:r>
              <a:rPr sz="3300" dirty="0"/>
              <a:t>Ι</a:t>
            </a:r>
            <a:r>
              <a:rPr sz="3300" spc="-55" dirty="0"/>
              <a:t> </a:t>
            </a:r>
            <a:r>
              <a:rPr sz="3300" dirty="0"/>
              <a:t>Μ</a:t>
            </a:r>
            <a:r>
              <a:rPr sz="3300" spc="-114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Ρ</a:t>
            </a:r>
            <a:r>
              <a:rPr sz="3300" spc="-110" dirty="0"/>
              <a:t> </a:t>
            </a:r>
            <a:r>
              <a:rPr sz="3300" dirty="0"/>
              <a:t>Φ</a:t>
            </a:r>
            <a:r>
              <a:rPr sz="3300" spc="-75" dirty="0"/>
              <a:t> </a:t>
            </a:r>
            <a:r>
              <a:rPr sz="3300" spc="5" dirty="0">
                <a:latin typeface="Tahoma"/>
                <a:cs typeface="Tahoma"/>
              </a:rPr>
              <a:t>Ω</a:t>
            </a:r>
            <a:r>
              <a:rPr sz="3300" spc="-290" dirty="0">
                <a:latin typeface="Tahoma"/>
                <a:cs typeface="Tahoma"/>
              </a:rPr>
              <a:t> </a:t>
            </a:r>
            <a:r>
              <a:rPr sz="3300" dirty="0"/>
              <a:t>Σ</a:t>
            </a:r>
            <a:r>
              <a:rPr sz="3300" spc="-50" dirty="0"/>
              <a:t> </a:t>
            </a:r>
            <a:r>
              <a:rPr sz="3300" dirty="0"/>
              <a:t>Η  Σ</a:t>
            </a:r>
            <a:r>
              <a:rPr sz="3300" spc="-50" dirty="0"/>
              <a:t> </a:t>
            </a:r>
            <a:r>
              <a:rPr sz="3300" dirty="0"/>
              <a:t>Τ</a:t>
            </a:r>
            <a:r>
              <a:rPr sz="3300" spc="-60" dirty="0"/>
              <a:t> </a:t>
            </a:r>
            <a:r>
              <a:rPr sz="3300" dirty="0"/>
              <a:t>Ε</a:t>
            </a:r>
            <a:r>
              <a:rPr sz="3300" spc="-110" dirty="0"/>
              <a:t> </a:t>
            </a:r>
            <a:r>
              <a:rPr sz="3300" dirty="0"/>
              <a:t>Λ</a:t>
            </a:r>
            <a:r>
              <a:rPr sz="3300" spc="-85" dirty="0"/>
              <a:t> </a:t>
            </a:r>
            <a:r>
              <a:rPr sz="3300" dirty="0"/>
              <a:t>Ε</a:t>
            </a:r>
            <a:r>
              <a:rPr sz="3300" spc="-110" dirty="0"/>
              <a:t> </a:t>
            </a:r>
            <a:r>
              <a:rPr sz="3300" dirty="0"/>
              <a:t>Χ</a:t>
            </a:r>
            <a:r>
              <a:rPr sz="3300" spc="-80" dirty="0"/>
              <a:t> </a:t>
            </a:r>
            <a:r>
              <a:rPr sz="3300" spc="5" dirty="0">
                <a:latin typeface="Tahoma"/>
                <a:cs typeface="Tahoma"/>
              </a:rPr>
              <a:t>Ω</a:t>
            </a:r>
            <a:r>
              <a:rPr sz="3300" spc="-290" dirty="0">
                <a:latin typeface="Tahoma"/>
                <a:cs typeface="Tahoma"/>
              </a:rPr>
              <a:t> </a:t>
            </a:r>
            <a:r>
              <a:rPr sz="3300" dirty="0"/>
              <a:t>Ν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891155" algn="l"/>
              </a:tabLst>
            </a:pPr>
            <a:r>
              <a:rPr sz="3300" spc="20" dirty="0">
                <a:latin typeface="Tahoma"/>
                <a:cs typeface="Tahoma"/>
              </a:rPr>
              <a:t>Δ</a:t>
            </a:r>
            <a:r>
              <a:rPr sz="3300" spc="-315" dirty="0">
                <a:latin typeface="Tahoma"/>
                <a:cs typeface="Tahoma"/>
              </a:rPr>
              <a:t> </a:t>
            </a:r>
            <a:r>
              <a:rPr sz="3300" dirty="0"/>
              <a:t>Η</a:t>
            </a:r>
            <a:r>
              <a:rPr sz="3300" spc="-60" dirty="0"/>
              <a:t> </a:t>
            </a:r>
            <a:r>
              <a:rPr sz="3300" dirty="0"/>
              <a:t>Μ</a:t>
            </a:r>
            <a:r>
              <a:rPr sz="3300" spc="-110" dirty="0"/>
              <a:t> </a:t>
            </a:r>
            <a:r>
              <a:rPr sz="3300" dirty="0"/>
              <a:t>Ο</a:t>
            </a:r>
            <a:r>
              <a:rPr sz="3300" spc="-60" dirty="0"/>
              <a:t> </a:t>
            </a:r>
            <a:r>
              <a:rPr sz="3300" dirty="0"/>
              <a:t>Σ</a:t>
            </a:r>
            <a:r>
              <a:rPr sz="3300" spc="-45" dirty="0"/>
              <a:t> </a:t>
            </a:r>
            <a:r>
              <a:rPr sz="3300" dirty="0"/>
              <a:t>Ι</a:t>
            </a:r>
            <a:r>
              <a:rPr sz="3300" spc="-55" dirty="0"/>
              <a:t> </a:t>
            </a:r>
            <a:r>
              <a:rPr sz="3300" dirty="0"/>
              <a:t>Α</a:t>
            </a:r>
            <a:r>
              <a:rPr sz="3300" spc="-45" dirty="0"/>
              <a:t> </a:t>
            </a:r>
            <a:r>
              <a:rPr sz="3300" dirty="0"/>
              <a:t>Σ	Υ</a:t>
            </a:r>
            <a:r>
              <a:rPr sz="3300" spc="-85" dirty="0"/>
              <a:t> </a:t>
            </a:r>
            <a:r>
              <a:rPr sz="3300" dirty="0"/>
              <a:t>Γ</a:t>
            </a:r>
            <a:r>
              <a:rPr sz="3300" spc="-95" dirty="0"/>
              <a:t> </a:t>
            </a:r>
            <a:r>
              <a:rPr sz="3300" dirty="0"/>
              <a:t>Ε</a:t>
            </a:r>
            <a:r>
              <a:rPr sz="3300" spc="-125" dirty="0"/>
              <a:t> </a:t>
            </a:r>
            <a:r>
              <a:rPr sz="3300" dirty="0"/>
              <a:t>Ι</a:t>
            </a:r>
            <a:r>
              <a:rPr sz="3300" spc="-75" dirty="0"/>
              <a:t> </a:t>
            </a:r>
            <a:r>
              <a:rPr sz="3300" dirty="0"/>
              <a:t>Α</a:t>
            </a:r>
            <a:r>
              <a:rPr sz="3300" spc="-65" dirty="0"/>
              <a:t> </a:t>
            </a:r>
            <a:r>
              <a:rPr sz="3300" dirty="0"/>
              <a:t>Σ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2317305"/>
            <a:ext cx="4853940" cy="342137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1300" marR="5080" indent="-229235">
              <a:lnSpc>
                <a:spcPct val="11010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10" dirty="0">
                <a:latin typeface="Calibri"/>
                <a:cs typeface="Calibri"/>
              </a:rPr>
              <a:t>Εκτός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των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ε</a:t>
            </a:r>
            <a:r>
              <a:rPr sz="1500" b="1" spc="-5" dirty="0">
                <a:latin typeface="Tahoma"/>
                <a:cs typeface="Tahoma"/>
              </a:rPr>
              <a:t>π</a:t>
            </a:r>
            <a:r>
              <a:rPr sz="1500" b="1" spc="-5" dirty="0">
                <a:latin typeface="Calibri"/>
                <a:cs typeface="Calibri"/>
              </a:rPr>
              <a:t>αγγελ</a:t>
            </a:r>
            <a:r>
              <a:rPr sz="1500" b="1" spc="-5" dirty="0">
                <a:latin typeface="Tahoma"/>
                <a:cs typeface="Tahoma"/>
              </a:rPr>
              <a:t>μ</a:t>
            </a:r>
            <a:r>
              <a:rPr sz="1500" b="1" spc="-5" dirty="0">
                <a:latin typeface="Calibri"/>
                <a:cs typeface="Calibri"/>
              </a:rPr>
              <a:t>ατιών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υγείας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ου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οτελούν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ολλές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φορές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τους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ρώτους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οδέκτες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θυ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άτων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κακο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οίησης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 </a:t>
            </a:r>
            <a:r>
              <a:rPr sz="1500" spc="-15" dirty="0">
                <a:latin typeface="Calibri"/>
                <a:cs typeface="Calibri"/>
              </a:rPr>
              <a:t>κατάρτιση </a:t>
            </a:r>
            <a:r>
              <a:rPr sz="1500" spc="5" dirty="0">
                <a:latin typeface="Calibri"/>
                <a:cs typeface="Calibri"/>
              </a:rPr>
              <a:t>των </a:t>
            </a:r>
            <a:r>
              <a:rPr sz="1500" dirty="0">
                <a:latin typeface="Calibri"/>
                <a:cs typeface="Calibri"/>
              </a:rPr>
              <a:t>ο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οίων </a:t>
            </a:r>
            <a:r>
              <a:rPr sz="1500" spc="-10" dirty="0">
                <a:latin typeface="Calibri"/>
                <a:cs typeface="Calibri"/>
              </a:rPr>
              <a:t>γίνεται </a:t>
            </a:r>
            <a:r>
              <a:rPr sz="1500" spc="-25" dirty="0">
                <a:latin typeface="Calibri"/>
                <a:cs typeface="Calibri"/>
              </a:rPr>
              <a:t>ειδική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νεία 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Tahoma"/>
                <a:cs typeface="Tahoma"/>
              </a:rPr>
              <a:t>π</a:t>
            </a:r>
            <a:r>
              <a:rPr sz="1500" spc="-25" dirty="0">
                <a:latin typeface="Calibri"/>
                <a:cs typeface="Calibri"/>
              </a:rPr>
              <a:t>αρα</a:t>
            </a:r>
            <a:r>
              <a:rPr sz="1500" spc="-25" dirty="0">
                <a:latin typeface="Tahoma"/>
                <a:cs typeface="Tahoma"/>
              </a:rPr>
              <a:t>π</a:t>
            </a:r>
            <a:r>
              <a:rPr sz="1500" spc="-25" dirty="0">
                <a:latin typeface="Calibri"/>
                <a:cs typeface="Calibri"/>
              </a:rPr>
              <a:t>άνω</a:t>
            </a:r>
            <a:r>
              <a:rPr sz="1500" spc="-25" dirty="0">
                <a:latin typeface="Tahoma"/>
                <a:cs typeface="Tahoma"/>
              </a:rPr>
              <a:t>,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άλλα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στελέχη </a:t>
            </a:r>
            <a:r>
              <a:rPr sz="1500" spc="10" dirty="0">
                <a:latin typeface="Calibri"/>
                <a:cs typeface="Calibri"/>
              </a:rPr>
              <a:t>της </a:t>
            </a:r>
            <a:r>
              <a:rPr sz="1500" spc="-10" dirty="0">
                <a:latin typeface="Calibri"/>
                <a:cs typeface="Calibri"/>
              </a:rPr>
              <a:t>δη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όσιας </a:t>
            </a:r>
            <a:r>
              <a:rPr sz="1500" spc="-5" dirty="0">
                <a:latin typeface="Calibri"/>
                <a:cs typeface="Calibri"/>
              </a:rPr>
              <a:t>διοίκησης </a:t>
            </a:r>
            <a:r>
              <a:rPr sz="1500" spc="25" dirty="0">
                <a:latin typeface="Calibri"/>
                <a:cs typeface="Calibri"/>
              </a:rPr>
              <a:t>θα 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ρέ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ει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να </a:t>
            </a:r>
            <a:r>
              <a:rPr sz="1500" spc="5" dirty="0">
                <a:latin typeface="Calibri"/>
                <a:cs typeface="Calibri"/>
              </a:rPr>
              <a:t>ενταχθούν </a:t>
            </a:r>
            <a:r>
              <a:rPr sz="1500" spc="10" dirty="0">
                <a:latin typeface="Calibri"/>
                <a:cs typeface="Calibri"/>
              </a:rPr>
              <a:t>σε </a:t>
            </a:r>
            <a:r>
              <a:rPr sz="1500" spc="-5" dirty="0">
                <a:latin typeface="Calibri"/>
                <a:cs typeface="Calibri"/>
              </a:rPr>
              <a:t>ένα 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λαίσιο</a:t>
            </a:r>
            <a:r>
              <a:rPr sz="1500" spc="-15" dirty="0">
                <a:latin typeface="Calibri"/>
                <a:cs typeface="Calibri"/>
              </a:rPr>
              <a:t> δράσεων </a:t>
            </a:r>
            <a:r>
              <a:rPr sz="1500" spc="-10" dirty="0">
                <a:latin typeface="Calibri"/>
                <a:cs typeface="Calibri"/>
              </a:rPr>
              <a:t> ε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ι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όρφωσης</a:t>
            </a:r>
            <a:r>
              <a:rPr sz="1500" spc="-10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  <a:p>
            <a:pPr marL="241300" marR="126364" indent="-229235">
              <a:lnSpc>
                <a:spcPct val="1099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25" dirty="0">
                <a:latin typeface="Calibri"/>
                <a:cs typeface="Calibri"/>
              </a:rPr>
              <a:t>Ειδικότερα</a:t>
            </a:r>
            <a:r>
              <a:rPr sz="1500" spc="-25" dirty="0">
                <a:latin typeface="Tahoma"/>
                <a:cs typeface="Tahoma"/>
              </a:rPr>
              <a:t>, </a:t>
            </a:r>
            <a:r>
              <a:rPr sz="1500" spc="15" dirty="0">
                <a:latin typeface="Calibri"/>
                <a:cs typeface="Calibri"/>
              </a:rPr>
              <a:t>οι </a:t>
            </a:r>
            <a:r>
              <a:rPr sz="1500" spc="-5" dirty="0">
                <a:latin typeface="Calibri"/>
                <a:cs typeface="Calibri"/>
              </a:rPr>
              <a:t>δη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όσιοι </a:t>
            </a:r>
            <a:r>
              <a:rPr sz="1500" dirty="0">
                <a:latin typeface="Calibri"/>
                <a:cs typeface="Calibri"/>
              </a:rPr>
              <a:t>λειτουργοί </a:t>
            </a:r>
            <a:r>
              <a:rPr sz="1500" spc="15" dirty="0">
                <a:latin typeface="Calibri"/>
                <a:cs typeface="Calibri"/>
              </a:rPr>
              <a:t>στους </a:t>
            </a:r>
            <a:r>
              <a:rPr sz="1500" spc="5" dirty="0">
                <a:latin typeface="Calibri"/>
                <a:cs typeface="Calibri"/>
              </a:rPr>
              <a:t>ο</a:t>
            </a:r>
            <a:r>
              <a:rPr sz="1500" spc="5" dirty="0">
                <a:latin typeface="Tahoma"/>
                <a:cs typeface="Tahoma"/>
              </a:rPr>
              <a:t>π</a:t>
            </a:r>
            <a:r>
              <a:rPr sz="1500" spc="5" dirty="0">
                <a:latin typeface="Calibri"/>
                <a:cs typeface="Calibri"/>
              </a:rPr>
              <a:t>οίους 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α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ευθύνονται </a:t>
            </a:r>
            <a:r>
              <a:rPr sz="1500" spc="5" dirty="0">
                <a:latin typeface="Calibri"/>
                <a:cs typeface="Calibri"/>
              </a:rPr>
              <a:t>τα </a:t>
            </a:r>
            <a:r>
              <a:rPr sz="1500" spc="-5" dirty="0">
                <a:latin typeface="Calibri"/>
                <a:cs typeface="Calibri"/>
              </a:rPr>
              <a:t>θύ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ατα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 </a:t>
            </a:r>
            <a:r>
              <a:rPr sz="1500" dirty="0">
                <a:latin typeface="Calibri"/>
                <a:cs typeface="Calibri"/>
              </a:rPr>
              <a:t>να </a:t>
            </a:r>
            <a:r>
              <a:rPr sz="1500" spc="10" dirty="0">
                <a:latin typeface="Calibri"/>
                <a:cs typeface="Calibri"/>
              </a:rPr>
              <a:t>ζητήσουν </a:t>
            </a:r>
            <a:r>
              <a:rPr sz="1500" spc="5" dirty="0">
                <a:latin typeface="Calibri"/>
                <a:cs typeface="Calibri"/>
              </a:rPr>
              <a:t>βοήθεια 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30" dirty="0">
                <a:latin typeface="Tahoma"/>
                <a:cs typeface="Tahoma"/>
              </a:rPr>
              <a:t>(</a:t>
            </a:r>
            <a:r>
              <a:rPr sz="1500" spc="30" dirty="0">
                <a:latin typeface="Calibri"/>
                <a:cs typeface="Calibri"/>
              </a:rPr>
              <a:t>ό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ως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υ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30" dirty="0">
                <a:latin typeface="Calibri"/>
                <a:cs typeface="Calibri"/>
              </a:rPr>
              <a:t>ά</a:t>
            </a:r>
            <a:r>
              <a:rPr sz="1500" spc="-25" dirty="0">
                <a:latin typeface="Calibri"/>
                <a:cs typeface="Calibri"/>
              </a:rPr>
              <a:t>λλ</a:t>
            </a:r>
            <a:r>
              <a:rPr sz="1500" spc="15" dirty="0">
                <a:latin typeface="Calibri"/>
                <a:cs typeface="Calibri"/>
              </a:rPr>
              <a:t>η</a:t>
            </a:r>
            <a:r>
              <a:rPr sz="1500" spc="-25" dirty="0">
                <a:latin typeface="Calibri"/>
                <a:cs typeface="Calibri"/>
              </a:rPr>
              <a:t>λ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dirty="0">
                <a:latin typeface="Calibri"/>
                <a:cs typeface="Calibri"/>
              </a:rPr>
              <a:t>ι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ρ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40" dirty="0">
                <a:latin typeface="Calibri"/>
                <a:cs typeface="Calibri"/>
              </a:rPr>
              <a:t>ι</a:t>
            </a:r>
            <a:r>
              <a:rPr sz="1500" spc="-30" dirty="0">
                <a:latin typeface="Calibri"/>
                <a:cs typeface="Calibri"/>
              </a:rPr>
              <a:t>α</a:t>
            </a:r>
            <a:r>
              <a:rPr sz="1500" spc="-10" dirty="0">
                <a:latin typeface="Calibri"/>
                <a:cs typeface="Calibri"/>
              </a:rPr>
              <a:t>κ</a:t>
            </a:r>
            <a:r>
              <a:rPr sz="1500" spc="-5" dirty="0">
                <a:latin typeface="Calibri"/>
                <a:cs typeface="Calibri"/>
              </a:rPr>
              <a:t>ώ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δ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30" dirty="0">
                <a:latin typeface="Tahoma"/>
                <a:cs typeface="Tahoma"/>
              </a:rPr>
              <a:t>μ</a:t>
            </a:r>
            <a:r>
              <a:rPr sz="1500" dirty="0">
                <a:latin typeface="Calibri"/>
                <a:cs typeface="Calibri"/>
              </a:rPr>
              <a:t>ών</a:t>
            </a:r>
            <a:r>
              <a:rPr sz="1500" spc="-65" dirty="0">
                <a:latin typeface="Tahoma"/>
                <a:cs typeface="Tahoma"/>
              </a:rPr>
              <a:t>,</a:t>
            </a:r>
            <a:r>
              <a:rPr sz="1500" spc="-110" dirty="0">
                <a:latin typeface="Tahoma"/>
                <a:cs typeface="Tahoma"/>
              </a:rPr>
              <a:t> </a:t>
            </a:r>
            <a:r>
              <a:rPr sz="1500" spc="-25" dirty="0">
                <a:latin typeface="Calibri"/>
                <a:cs typeface="Calibri"/>
              </a:rPr>
              <a:t>α</a:t>
            </a:r>
            <a:r>
              <a:rPr sz="1500" spc="25" dirty="0">
                <a:latin typeface="Calibri"/>
                <a:cs typeface="Calibri"/>
              </a:rPr>
              <a:t>σ</a:t>
            </a:r>
            <a:r>
              <a:rPr sz="1500" spc="15" dirty="0">
                <a:latin typeface="Calibri"/>
                <a:cs typeface="Calibri"/>
              </a:rPr>
              <a:t>τ</a:t>
            </a:r>
            <a:r>
              <a:rPr sz="1500" spc="10" dirty="0">
                <a:latin typeface="Calibri"/>
                <a:cs typeface="Calibri"/>
              </a:rPr>
              <a:t>υ</a:t>
            </a:r>
            <a:r>
              <a:rPr sz="1500" dirty="0">
                <a:latin typeface="Calibri"/>
                <a:cs typeface="Calibri"/>
              </a:rPr>
              <a:t>ν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35" dirty="0">
                <a:latin typeface="Tahoma"/>
                <a:cs typeface="Tahoma"/>
              </a:rPr>
              <a:t>μ</a:t>
            </a:r>
            <a:r>
              <a:rPr sz="1500" spc="-40" dirty="0">
                <a:latin typeface="Calibri"/>
                <a:cs typeface="Calibri"/>
              </a:rPr>
              <a:t>ι</a:t>
            </a:r>
            <a:r>
              <a:rPr sz="1500" spc="-85" dirty="0">
                <a:latin typeface="Calibri"/>
                <a:cs typeface="Calibri"/>
              </a:rPr>
              <a:t>κ</a:t>
            </a:r>
            <a:r>
              <a:rPr sz="1500" spc="30" dirty="0">
                <a:latin typeface="Calibri"/>
                <a:cs typeface="Calibri"/>
              </a:rPr>
              <a:t>ο</a:t>
            </a:r>
            <a:r>
              <a:rPr sz="1500" spc="-35" dirty="0">
                <a:latin typeface="Calibri"/>
                <a:cs typeface="Calibri"/>
              </a:rPr>
              <a:t>ί</a:t>
            </a:r>
            <a:r>
              <a:rPr sz="1500" spc="-70" dirty="0">
                <a:latin typeface="Tahoma"/>
                <a:cs typeface="Tahoma"/>
              </a:rPr>
              <a:t>,  </a:t>
            </a:r>
            <a:r>
              <a:rPr sz="1500" spc="-30" dirty="0">
                <a:latin typeface="Calibri"/>
                <a:cs typeface="Calibri"/>
              </a:rPr>
              <a:t>δικαστές</a:t>
            </a:r>
            <a:r>
              <a:rPr sz="1500" spc="-30" dirty="0">
                <a:latin typeface="Tahoma"/>
                <a:cs typeface="Tahoma"/>
              </a:rPr>
              <a:t>, </a:t>
            </a:r>
            <a:r>
              <a:rPr sz="1500" spc="-20" dirty="0">
                <a:latin typeface="Calibri"/>
                <a:cs typeface="Calibri"/>
              </a:rPr>
              <a:t>εισαγγελείς</a:t>
            </a:r>
            <a:r>
              <a:rPr sz="1500" spc="-20" dirty="0">
                <a:latin typeface="Tahoma"/>
                <a:cs typeface="Tahoma"/>
              </a:rPr>
              <a:t>,</a:t>
            </a:r>
            <a:r>
              <a:rPr sz="1500" spc="50" dirty="0">
                <a:latin typeface="Tahoma"/>
                <a:cs typeface="Tahoma"/>
              </a:rPr>
              <a:t> </a:t>
            </a:r>
            <a:r>
              <a:rPr sz="1500" spc="-5" dirty="0">
                <a:latin typeface="Calibri"/>
                <a:cs typeface="Calibri"/>
              </a:rPr>
              <a:t>σωφρονιστικοί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υ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άλληλοι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50" dirty="0">
                <a:latin typeface="Calibri"/>
                <a:cs typeface="Calibri"/>
              </a:rPr>
              <a:t>κλ</a:t>
            </a:r>
            <a:r>
              <a:rPr sz="1500" spc="-50" dirty="0">
                <a:latin typeface="Tahoma"/>
                <a:cs typeface="Tahoma"/>
              </a:rPr>
              <a:t>π)</a:t>
            </a:r>
            <a:r>
              <a:rPr sz="1500" spc="-15" dirty="0">
                <a:latin typeface="Tahoma"/>
                <a:cs typeface="Tahoma"/>
              </a:rPr>
              <a:t> </a:t>
            </a:r>
            <a:r>
              <a:rPr sz="1500" spc="25" dirty="0">
                <a:latin typeface="Calibri"/>
                <a:cs typeface="Calibri"/>
              </a:rPr>
              <a:t>θα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ρέ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ει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να </a:t>
            </a:r>
            <a:r>
              <a:rPr sz="1500" spc="-10" dirty="0">
                <a:latin typeface="Calibri"/>
                <a:cs typeface="Calibri"/>
              </a:rPr>
              <a:t>εκ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αιδευθούν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 </a:t>
            </a:r>
            <a:r>
              <a:rPr sz="1500" spc="10" dirty="0">
                <a:latin typeface="Calibri"/>
                <a:cs typeface="Calibri"/>
              </a:rPr>
              <a:t>την </a:t>
            </a:r>
            <a:r>
              <a:rPr sz="1500" spc="5" dirty="0">
                <a:latin typeface="Calibri"/>
                <a:cs typeface="Calibri"/>
              </a:rPr>
              <a:t>ορθότερη </a:t>
            </a:r>
            <a:r>
              <a:rPr sz="1500" spc="-40" dirty="0">
                <a:latin typeface="Calibri"/>
                <a:cs typeface="Calibri"/>
              </a:rPr>
              <a:t>και </a:t>
            </a:r>
            <a:r>
              <a:rPr sz="1500" spc="-35" dirty="0">
                <a:latin typeface="Tahoma"/>
                <a:cs typeface="Tahoma"/>
              </a:rPr>
              <a:t>π</a:t>
            </a:r>
            <a:r>
              <a:rPr sz="1500" spc="-35" dirty="0">
                <a:latin typeface="Calibri"/>
                <a:cs typeface="Calibri"/>
              </a:rPr>
              <a:t>ιο 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ευαίσθητη </a:t>
            </a:r>
            <a:r>
              <a:rPr sz="1500" spc="-10" dirty="0">
                <a:latin typeface="Calibri"/>
                <a:cs typeface="Calibri"/>
              </a:rPr>
              <a:t>αντι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ετώ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ιση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όσων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μπ</a:t>
            </a:r>
            <a:r>
              <a:rPr sz="1500" spc="-15" dirty="0">
                <a:latin typeface="Calibri"/>
                <a:cs typeface="Calibri"/>
              </a:rPr>
              <a:t>λέκονται </a:t>
            </a:r>
            <a:r>
              <a:rPr sz="1500" spc="10" dirty="0">
                <a:latin typeface="Calibri"/>
                <a:cs typeface="Calibri"/>
              </a:rPr>
              <a:t>σε 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ράξεις 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κατά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των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γυναικών</a:t>
            </a:r>
            <a:r>
              <a:rPr sz="1500" spc="-15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450" y="523875"/>
            <a:ext cx="5086350" cy="5343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705" y="512063"/>
            <a:ext cx="291401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1375" algn="l"/>
              </a:tabLst>
            </a:pPr>
            <a:r>
              <a:rPr sz="3650" spc="20" dirty="0"/>
              <a:t>Ο</a:t>
            </a:r>
            <a:r>
              <a:rPr sz="3650" spc="-165" dirty="0"/>
              <a:t> </a:t>
            </a:r>
            <a:r>
              <a:rPr sz="3650" spc="5" dirty="0"/>
              <a:t>Ι</a:t>
            </a:r>
            <a:r>
              <a:rPr sz="3650" dirty="0"/>
              <a:t>	</a:t>
            </a:r>
            <a:r>
              <a:rPr sz="3650" spc="40" dirty="0">
                <a:latin typeface="Tahoma"/>
                <a:cs typeface="Tahoma"/>
              </a:rPr>
              <a:t>Δ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spc="15" dirty="0"/>
              <a:t>Η</a:t>
            </a:r>
            <a:r>
              <a:rPr sz="3650" spc="-150" dirty="0"/>
              <a:t> </a:t>
            </a:r>
            <a:r>
              <a:rPr sz="3650" spc="25" dirty="0"/>
              <a:t>Μ</a:t>
            </a:r>
            <a:r>
              <a:rPr sz="3650" spc="-145" dirty="0"/>
              <a:t> </a:t>
            </a:r>
            <a:r>
              <a:rPr sz="3650" spc="20" dirty="0"/>
              <a:t>Ο</a:t>
            </a:r>
            <a:r>
              <a:rPr sz="3650" spc="-165" dirty="0"/>
              <a:t> </a:t>
            </a:r>
            <a:r>
              <a:rPr sz="3650" spc="5" dirty="0"/>
              <a:t>Ι</a:t>
            </a:r>
            <a:r>
              <a:rPr sz="3650" spc="-145" dirty="0"/>
              <a:t> </a:t>
            </a:r>
            <a:r>
              <a:rPr sz="3650" spc="-375" dirty="0">
                <a:latin typeface="Tahoma"/>
                <a:cs typeface="Tahoma"/>
              </a:rPr>
              <a:t>-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5230" y="1027049"/>
            <a:ext cx="4946015" cy="10922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619760">
              <a:lnSpc>
                <a:spcPts val="3979"/>
              </a:lnSpc>
              <a:spcBef>
                <a:spcPts val="595"/>
              </a:spcBef>
              <a:tabLst>
                <a:tab pos="2271395" algn="l"/>
                <a:tab pos="3625215" algn="l"/>
              </a:tabLst>
            </a:pPr>
            <a:r>
              <a:rPr sz="3650" b="1" spc="40" dirty="0">
                <a:latin typeface="Tahoma"/>
                <a:cs typeface="Tahoma"/>
              </a:rPr>
              <a:t>Δ</a:t>
            </a:r>
            <a:r>
              <a:rPr sz="3650" b="1" spc="-380" dirty="0">
                <a:latin typeface="Tahoma"/>
                <a:cs typeface="Tahoma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Κ</a:t>
            </a:r>
            <a:r>
              <a:rPr sz="3650" b="1" spc="-14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Τ</a:t>
            </a:r>
            <a:r>
              <a:rPr sz="3650" b="1" spc="-17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Υ</a:t>
            </a:r>
            <a:r>
              <a:rPr sz="3650" b="1" spc="-170" dirty="0">
                <a:latin typeface="Calibri"/>
                <a:cs typeface="Calibri"/>
              </a:rPr>
              <a:t> </a:t>
            </a:r>
            <a:r>
              <a:rPr sz="3650" b="1" spc="25" dirty="0">
                <a:latin typeface="Tahoma"/>
                <a:cs typeface="Tahoma"/>
              </a:rPr>
              <a:t>Ω</a:t>
            </a:r>
            <a:r>
              <a:rPr sz="3650" b="1" spc="-375" dirty="0">
                <a:latin typeface="Tahoma"/>
                <a:cs typeface="Tahoma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Σ</a:t>
            </a:r>
            <a:r>
              <a:rPr sz="3650" b="1" spc="-15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Η	</a:t>
            </a:r>
            <a:r>
              <a:rPr sz="3650" b="1" spc="10" dirty="0">
                <a:latin typeface="Calibri"/>
                <a:cs typeface="Calibri"/>
              </a:rPr>
              <a:t>Σ</a:t>
            </a:r>
            <a:r>
              <a:rPr sz="3650" b="1" spc="-18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Τ</a:t>
            </a:r>
            <a:r>
              <a:rPr sz="3650" b="1" spc="-20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Η</a:t>
            </a:r>
            <a:r>
              <a:rPr sz="3650" b="1" spc="-18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Ν </a:t>
            </a:r>
            <a:r>
              <a:rPr sz="3650" b="1" spc="-81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Τ</a:t>
            </a:r>
            <a:r>
              <a:rPr sz="3650" b="1" spc="-250" dirty="0">
                <a:latin typeface="Calibri"/>
                <a:cs typeface="Calibri"/>
              </a:rPr>
              <a:t> </a:t>
            </a:r>
            <a:r>
              <a:rPr sz="3650" b="1" spc="20" dirty="0">
                <a:latin typeface="Calibri"/>
                <a:cs typeface="Calibri"/>
              </a:rPr>
              <a:t>Ο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Π</a:t>
            </a:r>
            <a:r>
              <a:rPr sz="3650" b="1" spc="-150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Κ</a:t>
            </a:r>
            <a:r>
              <a:rPr sz="3650" b="1" spc="-14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Η</a:t>
            </a:r>
            <a:r>
              <a:rPr sz="3650" b="1" dirty="0">
                <a:latin typeface="Calibri"/>
                <a:cs typeface="Calibri"/>
              </a:rPr>
              <a:t>	</a:t>
            </a:r>
            <a:r>
              <a:rPr sz="3650" b="1" spc="15" dirty="0">
                <a:latin typeface="Calibri"/>
                <a:cs typeface="Calibri"/>
              </a:rPr>
              <a:t>Κ</a:t>
            </a:r>
            <a:r>
              <a:rPr sz="3650" b="1" spc="-295" dirty="0">
                <a:latin typeface="Calibri"/>
                <a:cs typeface="Calibri"/>
              </a:rPr>
              <a:t> </a:t>
            </a:r>
            <a:r>
              <a:rPr sz="3650" b="1" spc="20" dirty="0">
                <a:latin typeface="Calibri"/>
                <a:cs typeface="Calibri"/>
              </a:rPr>
              <a:t>Ο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Ν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25" dirty="0">
                <a:latin typeface="Tahoma"/>
                <a:cs typeface="Tahoma"/>
              </a:rPr>
              <a:t>Ω</a:t>
            </a:r>
            <a:r>
              <a:rPr sz="3650" b="1" spc="-380" dirty="0">
                <a:latin typeface="Tahoma"/>
                <a:cs typeface="Tahoma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Ν</a:t>
            </a:r>
            <a:r>
              <a:rPr sz="3650" b="1" spc="-180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Α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8294" y="2769298"/>
            <a:ext cx="4529455" cy="31070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14604" indent="171450" algn="r">
              <a:lnSpc>
                <a:spcPct val="114399"/>
              </a:lnSpc>
              <a:spcBef>
                <a:spcPts val="70"/>
              </a:spcBef>
              <a:buFont typeface="Arial MT"/>
              <a:buChar char="•"/>
              <a:tabLst>
                <a:tab pos="412750" algn="l"/>
                <a:tab pos="413384" algn="l"/>
              </a:tabLst>
            </a:pPr>
            <a:r>
              <a:rPr sz="1550" spc="15" dirty="0">
                <a:latin typeface="Calibri"/>
                <a:cs typeface="Calibri"/>
              </a:rPr>
              <a:t>Οι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δράσεις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κοινωνικής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αρέ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βασης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στόχο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την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ενίσχυση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ισότητας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φύλων</a:t>
            </a:r>
            <a:r>
              <a:rPr sz="1550" spc="-5" dirty="0">
                <a:latin typeface="Calibri"/>
                <a:cs typeface="Calibri"/>
              </a:rPr>
              <a:t> 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τον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εριορισ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ό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5" dirty="0">
                <a:latin typeface="Calibri"/>
                <a:cs typeface="Calibri"/>
              </a:rPr>
              <a:t>θυ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άτων</a:t>
            </a:r>
            <a:r>
              <a:rPr sz="1550" spc="10" dirty="0">
                <a:latin typeface="Calibri"/>
                <a:cs typeface="Calibri"/>
              </a:rPr>
              <a:t> βίας 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ροϋ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οθέτουν 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οργάνωση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νέων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συλλογικών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δράσεων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ρυθ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ιστική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αρχή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την</a:t>
            </a:r>
            <a:endParaRPr sz="15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244"/>
              </a:spcBef>
            </a:pPr>
            <a:r>
              <a:rPr sz="1550" spc="5" dirty="0">
                <a:latin typeface="Calibri"/>
                <a:cs typeface="Calibri"/>
              </a:rPr>
              <a:t>έννοια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δικτύωσης</a:t>
            </a:r>
            <a:r>
              <a:rPr sz="1550" spc="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107950" marR="10160" lvl="1" indent="323850" algn="r">
              <a:lnSpc>
                <a:spcPct val="114100"/>
              </a:lnSpc>
              <a:spcBef>
                <a:spcPts val="955"/>
              </a:spcBef>
              <a:buFont typeface="Arial MT"/>
              <a:buChar char="•"/>
              <a:tabLst>
                <a:tab pos="660400" algn="l"/>
                <a:tab pos="661035" algn="l"/>
              </a:tabLst>
            </a:pPr>
            <a:r>
              <a:rPr sz="1550" spc="15" dirty="0">
                <a:latin typeface="Calibri"/>
                <a:cs typeface="Calibri"/>
              </a:rPr>
              <a:t>Η </a:t>
            </a:r>
            <a:r>
              <a:rPr sz="1550" b="1" spc="5" dirty="0">
                <a:latin typeface="Calibri"/>
                <a:cs typeface="Calibri"/>
              </a:rPr>
              <a:t>δικτύωση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οτελεί </a:t>
            </a:r>
            <a:r>
              <a:rPr sz="1550" spc="10" dirty="0">
                <a:latin typeface="Calibri"/>
                <a:cs typeface="Calibri"/>
              </a:rPr>
              <a:t>ένα </a:t>
            </a:r>
            <a:r>
              <a:rPr sz="1550" dirty="0">
                <a:latin typeface="Calibri"/>
                <a:cs typeface="Calibri"/>
              </a:rPr>
              <a:t>σύστη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αρχών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ενεργειών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κατατείνει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στη </a:t>
            </a:r>
            <a:r>
              <a:rPr sz="1550" spc="20" dirty="0">
                <a:latin typeface="Calibri"/>
                <a:cs typeface="Calibri"/>
              </a:rPr>
              <a:t>δια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όρφωση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ιας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ευρύτερης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δυνα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ικής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αντι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ετώ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ιση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40" dirty="0">
                <a:latin typeface="Calibri"/>
                <a:cs typeface="Calibri"/>
              </a:rPr>
              <a:t>εν 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5" dirty="0">
                <a:latin typeface="Calibri"/>
                <a:cs typeface="Calibri"/>
              </a:rPr>
              <a:t>ο</a:t>
            </a:r>
            <a:r>
              <a:rPr sz="1550" spc="35" dirty="0">
                <a:latin typeface="Calibri"/>
                <a:cs typeface="Calibri"/>
              </a:rPr>
              <a:t>κ</a:t>
            </a:r>
            <a:r>
              <a:rPr sz="1550" spc="40" dirty="0">
                <a:latin typeface="Calibri"/>
                <a:cs typeface="Calibri"/>
              </a:rPr>
              <a:t>ε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35" dirty="0">
                <a:latin typeface="Calibri"/>
                <a:cs typeface="Calibri"/>
              </a:rPr>
              <a:t>έ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45" dirty="0">
                <a:latin typeface="Calibri"/>
                <a:cs typeface="Calibri"/>
              </a:rPr>
              <a:t>ω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220" dirty="0">
                <a:latin typeface="Tahoma"/>
                <a:cs typeface="Tahoma"/>
              </a:rPr>
              <a:t> 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35" dirty="0">
                <a:latin typeface="Calibri"/>
                <a:cs typeface="Calibri"/>
              </a:rPr>
              <a:t>ω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35" dirty="0">
                <a:latin typeface="Calibri"/>
                <a:cs typeface="Calibri"/>
              </a:rPr>
              <a:t>ω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5" dirty="0">
                <a:latin typeface="Calibri"/>
                <a:cs typeface="Calibri"/>
              </a:rPr>
              <a:t>ώ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20" dirty="0">
                <a:latin typeface="Calibri"/>
                <a:cs typeface="Calibri"/>
              </a:rPr>
              <a:t>γ</a:t>
            </a:r>
            <a:r>
              <a:rPr sz="1550" spc="40" dirty="0">
                <a:latin typeface="Calibri"/>
                <a:cs typeface="Calibri"/>
              </a:rPr>
              <a:t>κώ</a:t>
            </a:r>
            <a:r>
              <a:rPr sz="1550" spc="-20" dirty="0">
                <a:latin typeface="Calibri"/>
                <a:cs typeface="Calibri"/>
              </a:rPr>
              <a:t>ν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70" dirty="0">
                <a:latin typeface="Tahoma"/>
                <a:cs typeface="Tahoma"/>
              </a:rPr>
              <a:t> 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5" dirty="0">
                <a:latin typeface="Calibri"/>
                <a:cs typeface="Calibri"/>
              </a:rPr>
              <a:t>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</a:t>
            </a:r>
            <a:r>
              <a:rPr sz="1550" spc="15" dirty="0">
                <a:latin typeface="Calibri"/>
                <a:cs typeface="Calibri"/>
              </a:rPr>
              <a:t>ί</a:t>
            </a:r>
            <a:r>
              <a:rPr sz="1550" spc="40" dirty="0">
                <a:latin typeface="Calibri"/>
                <a:cs typeface="Calibri"/>
              </a:rPr>
              <a:t>ε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5" dirty="0">
                <a:latin typeface="Calibri"/>
                <a:cs typeface="Calibri"/>
              </a:rPr>
              <a:t>ν  </a:t>
            </a:r>
            <a:r>
              <a:rPr sz="1550" dirty="0">
                <a:latin typeface="Calibri"/>
                <a:cs typeface="Calibri"/>
              </a:rPr>
              <a:t>καλύ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τονται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ατο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ικές</a:t>
            </a:r>
            <a:r>
              <a:rPr sz="1550" spc="10" dirty="0">
                <a:latin typeface="Tahoma"/>
                <a:cs typeface="Tahoma"/>
              </a:rPr>
              <a:t>,</a:t>
            </a:r>
            <a:r>
              <a:rPr sz="1550" spc="-220" dirty="0">
                <a:latin typeface="Tahoma"/>
                <a:cs typeface="Tahoma"/>
              </a:rPr>
              <a:t> </a:t>
            </a:r>
            <a:r>
              <a:rPr sz="1550" dirty="0">
                <a:latin typeface="Calibri"/>
                <a:cs typeface="Calibri"/>
              </a:rPr>
              <a:t>ασυντόνιστες</a:t>
            </a:r>
            <a:r>
              <a:rPr sz="1550" spc="2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endParaRPr sz="1550">
              <a:latin typeface="Calibri"/>
              <a:cs typeface="Calibri"/>
            </a:endParaRPr>
          </a:p>
          <a:p>
            <a:pPr marR="52705" algn="r">
              <a:lnSpc>
                <a:spcPct val="100000"/>
              </a:lnSpc>
              <a:spcBef>
                <a:spcPts val="240"/>
              </a:spcBef>
            </a:pP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οσ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ασ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ατικές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δράσεις</a:t>
            </a:r>
            <a:r>
              <a:rPr sz="1550" spc="1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1028700"/>
            <a:ext cx="5562600" cy="4838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43611"/>
            <a:ext cx="3368040" cy="1567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10"/>
              </a:lnSpc>
              <a:spcBef>
                <a:spcPts val="105"/>
              </a:spcBef>
              <a:tabLst>
                <a:tab pos="594360" algn="l"/>
              </a:tabLst>
            </a:pPr>
            <a:r>
              <a:rPr sz="3600" dirty="0"/>
              <a:t>Η	Γ</a:t>
            </a:r>
            <a:r>
              <a:rPr sz="3600" spc="-140" dirty="0"/>
              <a:t> </a:t>
            </a:r>
            <a:r>
              <a:rPr sz="3600" dirty="0"/>
              <a:t>Ε</a:t>
            </a:r>
            <a:r>
              <a:rPr sz="3600" spc="-185" dirty="0"/>
              <a:t> </a:t>
            </a:r>
            <a:r>
              <a:rPr sz="3600" dirty="0"/>
              <a:t>Ν</a:t>
            </a:r>
            <a:r>
              <a:rPr sz="3600" spc="-130" dirty="0"/>
              <a:t> </a:t>
            </a:r>
            <a:r>
              <a:rPr sz="3600" dirty="0"/>
              <a:t>Ι</a:t>
            </a:r>
            <a:r>
              <a:rPr sz="3600" spc="-145" dirty="0"/>
              <a:t> </a:t>
            </a:r>
            <a:r>
              <a:rPr sz="3600" dirty="0"/>
              <a:t>Κ</a:t>
            </a:r>
            <a:r>
              <a:rPr sz="3600" spc="-175" dirty="0"/>
              <a:t> </a:t>
            </a:r>
            <a:r>
              <a:rPr sz="3600" dirty="0"/>
              <a:t>Η</a:t>
            </a:r>
            <a:endParaRPr sz="3600"/>
          </a:p>
          <a:p>
            <a:pPr marL="12700" marR="5080">
              <a:lnSpc>
                <a:spcPts val="3910"/>
              </a:lnSpc>
              <a:spcBef>
                <a:spcPts val="260"/>
              </a:spcBef>
            </a:pP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dirty="0"/>
              <a:t>Μ</a:t>
            </a:r>
            <a:r>
              <a:rPr sz="3600" spc="-140" dirty="0"/>
              <a:t> </a:t>
            </a:r>
            <a:r>
              <a:rPr sz="3600" spc="360" dirty="0"/>
              <a:t>Α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Α  Ι</a:t>
            </a:r>
            <a:r>
              <a:rPr sz="3600" spc="-130" dirty="0"/>
              <a:t> </a:t>
            </a:r>
            <a:r>
              <a:rPr sz="3600" dirty="0"/>
              <a:t>Σ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spc="385" dirty="0"/>
              <a:t>Τ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Σ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59788" y="2233612"/>
            <a:ext cx="5254625" cy="33826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121920" indent="-229235">
              <a:lnSpc>
                <a:spcPct val="123800"/>
              </a:lnSpc>
              <a:spcBef>
                <a:spcPts val="120"/>
              </a:spcBef>
              <a:buFont typeface="Arial MT"/>
              <a:buChar char="•"/>
              <a:tabLst>
                <a:tab pos="346075" algn="l"/>
                <a:tab pos="346710" algn="l"/>
              </a:tabLst>
            </a:pPr>
            <a:r>
              <a:rPr dirty="0"/>
              <a:t>	</a:t>
            </a:r>
            <a:r>
              <a:rPr sz="1550" spc="-10" dirty="0">
                <a:latin typeface="Calibri"/>
                <a:cs typeface="Calibri"/>
              </a:rPr>
              <a:t>Έτσι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τα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δίκτυα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συνιστούν</a:t>
            </a:r>
            <a:r>
              <a:rPr sz="1550" spc="28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ια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ευρύτερη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ορφή 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συνεργασίας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αφορούν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στη </a:t>
            </a:r>
            <a:r>
              <a:rPr sz="1550" spc="15" dirty="0">
                <a:latin typeface="Calibri"/>
                <a:cs typeface="Calibri"/>
              </a:rPr>
              <a:t>λειτουργική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συστη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ική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ενο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οίηση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έρους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ονάδων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ά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τονται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ζητη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άτων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κακο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οίησης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ένα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συνεχές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σύνολο</a:t>
            </a:r>
            <a:r>
              <a:rPr sz="1550" spc="-1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243204" indent="-229235">
              <a:lnSpc>
                <a:spcPct val="1238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Στις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εριοχές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τίθενται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λειτουργία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βουλευτικά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Κέντρα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Γενική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Γρα</a:t>
            </a:r>
            <a:r>
              <a:rPr sz="1550" spc="20" dirty="0">
                <a:latin typeface="Tahoma"/>
                <a:cs typeface="Tahoma"/>
              </a:rPr>
              <a:t>μμ</a:t>
            </a:r>
            <a:r>
              <a:rPr sz="1550" spc="20" dirty="0">
                <a:latin typeface="Calibri"/>
                <a:cs typeface="Calibri"/>
              </a:rPr>
              <a:t>ατεία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Ισότητας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συγκροτηθεί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 </a:t>
            </a:r>
            <a:r>
              <a:rPr sz="1550" spc="-5" dirty="0">
                <a:latin typeface="Calibri"/>
                <a:cs typeface="Calibri"/>
              </a:rPr>
              <a:t>κανονιστικό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εκείνο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λαίσιο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dirty="0">
                <a:latin typeface="Calibri"/>
                <a:cs typeface="Calibri"/>
              </a:rPr>
              <a:t>θα </a:t>
            </a:r>
            <a:r>
              <a:rPr sz="1550" spc="5" dirty="0">
                <a:latin typeface="Calibri"/>
                <a:cs typeface="Calibri"/>
              </a:rPr>
              <a:t> διευκολύνει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ικοινωνία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συνεννόηση</a:t>
            </a:r>
            <a:r>
              <a:rPr sz="1550" spc="28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endParaRPr sz="1550">
              <a:latin typeface="Calibri"/>
              <a:cs typeface="Calibri"/>
            </a:endParaRPr>
          </a:p>
          <a:p>
            <a:pPr marL="241300" marR="5080">
              <a:lnSpc>
                <a:spcPct val="125099"/>
              </a:lnSpc>
              <a:spcBef>
                <a:spcPts val="5"/>
              </a:spcBef>
            </a:pPr>
            <a:r>
              <a:rPr sz="1550" spc="20" dirty="0">
                <a:latin typeface="Calibri"/>
                <a:cs typeface="Calibri"/>
              </a:rPr>
              <a:t>στελεχών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δη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όσιας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διοίκησης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ου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οδέκτες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άτων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. </a:t>
            </a:r>
            <a:r>
              <a:rPr sz="1550" spc="15" dirty="0">
                <a:latin typeface="Calibri"/>
                <a:cs typeface="Calibri"/>
              </a:rPr>
              <a:t>Με </a:t>
            </a:r>
            <a:r>
              <a:rPr sz="1550" dirty="0">
                <a:latin typeface="Calibri"/>
                <a:cs typeface="Calibri"/>
              </a:rPr>
              <a:t>αυτόν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τον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τρό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 </a:t>
            </a:r>
            <a:r>
              <a:rPr sz="1550" spc="5" dirty="0">
                <a:latin typeface="Calibri"/>
                <a:cs typeface="Calibri"/>
              </a:rPr>
              <a:t>γίνεται καλύτερη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διασύνδεση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εταξύ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ονάδων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72325" y="0"/>
            <a:ext cx="5019675" cy="6858000"/>
            <a:chOff x="7172325" y="0"/>
            <a:chExt cx="501967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5300" y="0"/>
              <a:ext cx="40767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9125" y="0"/>
              <a:ext cx="3952875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2325" y="1028700"/>
              <a:ext cx="4076700" cy="2038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8678" y="1540573"/>
            <a:ext cx="17589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b="1" spc="15" dirty="0">
                <a:latin typeface="Calibri"/>
                <a:cs typeface="Calibri"/>
              </a:rPr>
              <a:t>Η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678" y="1826577"/>
            <a:ext cx="538797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23035" algn="l"/>
                <a:tab pos="3815715" algn="l"/>
              </a:tabLst>
            </a:pPr>
            <a:r>
              <a:rPr sz="1850" spc="10" dirty="0"/>
              <a:t>Γ</a:t>
            </a:r>
            <a:r>
              <a:rPr sz="1850" spc="235" dirty="0"/>
              <a:t> </a:t>
            </a:r>
            <a:r>
              <a:rPr sz="1850" spc="10" dirty="0"/>
              <a:t>Ε</a:t>
            </a:r>
            <a:r>
              <a:rPr sz="1850" spc="240" dirty="0"/>
              <a:t> </a:t>
            </a:r>
            <a:r>
              <a:rPr sz="1850" spc="15" dirty="0"/>
              <a:t>Ν</a:t>
            </a:r>
            <a:r>
              <a:rPr sz="1850" spc="220" dirty="0"/>
              <a:t> </a:t>
            </a:r>
            <a:r>
              <a:rPr sz="1850" spc="5" dirty="0"/>
              <a:t>Ι</a:t>
            </a:r>
            <a:r>
              <a:rPr sz="1850" spc="280" dirty="0"/>
              <a:t> </a:t>
            </a:r>
            <a:r>
              <a:rPr sz="1850" spc="15" dirty="0"/>
              <a:t>Κ</a:t>
            </a:r>
            <a:r>
              <a:rPr sz="1850" spc="280" dirty="0"/>
              <a:t> </a:t>
            </a:r>
            <a:r>
              <a:rPr sz="1850" spc="15" dirty="0"/>
              <a:t>Η	</a:t>
            </a:r>
            <a:r>
              <a:rPr sz="1850" spc="10" dirty="0"/>
              <a:t>Γ</a:t>
            </a:r>
            <a:r>
              <a:rPr sz="1850" spc="235" dirty="0"/>
              <a:t> </a:t>
            </a:r>
            <a:r>
              <a:rPr sz="1850" spc="10" dirty="0"/>
              <a:t>Ρ</a:t>
            </a:r>
            <a:r>
              <a:rPr sz="1850" spc="80" dirty="0"/>
              <a:t> </a:t>
            </a:r>
            <a:r>
              <a:rPr sz="1850" spc="15" dirty="0"/>
              <a:t>Α</a:t>
            </a:r>
            <a:r>
              <a:rPr sz="1850" spc="245" dirty="0"/>
              <a:t> </a:t>
            </a:r>
            <a:r>
              <a:rPr sz="1850" spc="20" dirty="0"/>
              <a:t>Μ</a:t>
            </a:r>
            <a:r>
              <a:rPr sz="1850" spc="270" dirty="0"/>
              <a:t> </a:t>
            </a:r>
            <a:r>
              <a:rPr sz="1850" spc="20" dirty="0"/>
              <a:t>Μ</a:t>
            </a:r>
            <a:r>
              <a:rPr sz="1850" spc="265" dirty="0"/>
              <a:t> </a:t>
            </a:r>
            <a:r>
              <a:rPr sz="1850" spc="15" dirty="0"/>
              <a:t>Α</a:t>
            </a:r>
            <a:r>
              <a:rPr sz="1850" spc="90" dirty="0"/>
              <a:t> </a:t>
            </a:r>
            <a:r>
              <a:rPr sz="1850" spc="10" dirty="0"/>
              <a:t>Τ</a:t>
            </a:r>
            <a:r>
              <a:rPr sz="1850" spc="225" dirty="0"/>
              <a:t> </a:t>
            </a:r>
            <a:r>
              <a:rPr sz="1850" spc="10" dirty="0"/>
              <a:t>Ε</a:t>
            </a:r>
            <a:r>
              <a:rPr sz="1850" spc="245" dirty="0"/>
              <a:t> </a:t>
            </a:r>
            <a:r>
              <a:rPr sz="1850" spc="5" dirty="0"/>
              <a:t>Ι</a:t>
            </a:r>
            <a:r>
              <a:rPr sz="1850" spc="355" dirty="0"/>
              <a:t> </a:t>
            </a:r>
            <a:r>
              <a:rPr sz="1850" spc="15" dirty="0"/>
              <a:t>Α	</a:t>
            </a:r>
            <a:r>
              <a:rPr sz="1850" spc="5" dirty="0"/>
              <a:t>Ι</a:t>
            </a:r>
            <a:r>
              <a:rPr sz="1850" spc="265" dirty="0"/>
              <a:t> </a:t>
            </a:r>
            <a:r>
              <a:rPr sz="1850" spc="10" dirty="0"/>
              <a:t>Σ</a:t>
            </a:r>
            <a:r>
              <a:rPr sz="1850" spc="265" dirty="0"/>
              <a:t> </a:t>
            </a:r>
            <a:r>
              <a:rPr sz="1850" spc="15" dirty="0"/>
              <a:t>Ο</a:t>
            </a:r>
            <a:r>
              <a:rPr sz="1850" spc="245" dirty="0"/>
              <a:t> </a:t>
            </a:r>
            <a:r>
              <a:rPr sz="1850" spc="10" dirty="0"/>
              <a:t>Τ</a:t>
            </a:r>
            <a:r>
              <a:rPr sz="1850" spc="215" dirty="0"/>
              <a:t> </a:t>
            </a:r>
            <a:r>
              <a:rPr sz="1850" spc="15" dirty="0"/>
              <a:t>Η</a:t>
            </a:r>
            <a:r>
              <a:rPr sz="1850" spc="254" dirty="0"/>
              <a:t> </a:t>
            </a:r>
            <a:r>
              <a:rPr sz="1850" spc="10" dirty="0"/>
              <a:t>Τ</a:t>
            </a:r>
            <a:r>
              <a:rPr sz="1850" spc="65" dirty="0"/>
              <a:t> </a:t>
            </a:r>
            <a:r>
              <a:rPr sz="1850" spc="15" dirty="0"/>
              <a:t>Α</a:t>
            </a:r>
            <a:r>
              <a:rPr sz="1850" spc="229" dirty="0"/>
              <a:t> </a:t>
            </a:r>
            <a:r>
              <a:rPr sz="1850" spc="10" dirty="0"/>
              <a:t>Σ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1368678" y="2591625"/>
            <a:ext cx="5913120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46685" indent="-228600">
              <a:lnSpc>
                <a:spcPct val="1077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/>
              <a:t>	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αυτό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το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ση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είο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αναδεικνύεται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ση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αντικός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ρόλος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οργανισ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ών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το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ικής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αυτοδιοίκησης</a:t>
            </a:r>
            <a:r>
              <a:rPr sz="1800" spc="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marR="80010" indent="-228600">
              <a:lnSpc>
                <a:spcPct val="111300"/>
              </a:lnSpc>
              <a:spcBef>
                <a:spcPts val="9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10" dirty="0">
                <a:latin typeface="Calibri"/>
                <a:cs typeface="Calibri"/>
              </a:rPr>
              <a:t>Ένας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δή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είναι φορέας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άσκησης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όσιας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ολιτικής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 </a:t>
            </a:r>
            <a:r>
              <a:rPr sz="1800" spc="-5" dirty="0">
                <a:latin typeface="Calibri"/>
                <a:cs typeface="Calibri"/>
              </a:rPr>
              <a:t>το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ικό </a:t>
            </a:r>
            <a:r>
              <a:rPr sz="1800" spc="20" dirty="0">
                <a:latin typeface="Calibri"/>
                <a:cs typeface="Calibri"/>
              </a:rPr>
              <a:t>ε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ί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εδο </a:t>
            </a:r>
            <a:r>
              <a:rPr sz="1800" spc="-5" dirty="0">
                <a:latin typeface="Tahoma"/>
                <a:cs typeface="Tahoma"/>
              </a:rPr>
              <a:t>μπ</a:t>
            </a:r>
            <a:r>
              <a:rPr sz="1800" spc="-5" dirty="0">
                <a:latin typeface="Calibri"/>
                <a:cs typeface="Calibri"/>
              </a:rPr>
              <a:t>ορεί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spc="10" dirty="0">
                <a:latin typeface="Calibri"/>
                <a:cs typeface="Calibri"/>
              </a:rPr>
              <a:t>σχεδιάσει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dirty="0">
                <a:latin typeface="Calibri"/>
                <a:cs typeface="Calibri"/>
              </a:rPr>
              <a:t>υλο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οιήσει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ρογρά</a:t>
            </a:r>
            <a:r>
              <a:rPr sz="1800" spc="-5" dirty="0">
                <a:latin typeface="Tahoma"/>
                <a:cs typeface="Tahoma"/>
              </a:rPr>
              <a:t>μμ</a:t>
            </a:r>
            <a:r>
              <a:rPr sz="1800" spc="-5" dirty="0">
                <a:latin typeface="Calibri"/>
                <a:cs typeface="Calibri"/>
              </a:rPr>
              <a:t>ατα </a:t>
            </a:r>
            <a:r>
              <a:rPr sz="1800" spc="-20" dirty="0">
                <a:latin typeface="Calibri"/>
                <a:cs typeface="Calibri"/>
              </a:rPr>
              <a:t>κατά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βίας</a:t>
            </a:r>
            <a:r>
              <a:rPr sz="180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marR="240029" indent="-228600">
              <a:lnSpc>
                <a:spcPct val="111300"/>
              </a:lnSpc>
              <a:spcBef>
                <a:spcPts val="9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ιτονίζοντας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ασία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ρόληψης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έγκαιρης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ανίχνευσης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-285" dirty="0">
                <a:latin typeface="Tahoma"/>
                <a:cs typeface="Tahoma"/>
              </a:rPr>
              <a:t> </a:t>
            </a:r>
            <a:r>
              <a:rPr sz="1800" spc="-15" dirty="0">
                <a:latin typeface="Calibri"/>
                <a:cs typeface="Calibri"/>
              </a:rPr>
              <a:t>τα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στελέχη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κοινωνικών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ηρεσιών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ts val="240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δή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ων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θα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ρέ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συ</a:t>
            </a:r>
            <a:r>
              <a:rPr sz="1800" spc="5" dirty="0">
                <a:latin typeface="Tahoma"/>
                <a:cs typeface="Tahoma"/>
              </a:rPr>
              <a:t>μπ</a:t>
            </a:r>
            <a:r>
              <a:rPr sz="1800" spc="5" dirty="0">
                <a:latin typeface="Calibri"/>
                <a:cs typeface="Calibri"/>
              </a:rPr>
              <a:t>εριλάβουν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ρόληψη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αλλά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διάγνωση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κακο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οίησης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στις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ροτεραιότητες</a:t>
            </a:r>
            <a:r>
              <a:rPr sz="1800" spc="-5" dirty="0">
                <a:latin typeface="Calibri"/>
                <a:cs typeface="Calibri"/>
              </a:rPr>
              <a:t> των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alibri"/>
                <a:cs typeface="Calibri"/>
              </a:rPr>
              <a:t>αρ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οδιοτήτων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τους</a:t>
            </a:r>
            <a:r>
              <a:rPr sz="1800" spc="-1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410325"/>
              <a:ext cx="12191998" cy="4476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299" y="0"/>
              <a:ext cx="4076700" cy="64103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3100" y="1181100"/>
            <a:ext cx="8305800" cy="2028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29129" y="3384994"/>
            <a:ext cx="8128634" cy="1494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5080" indent="-228600">
              <a:lnSpc>
                <a:spcPct val="124200"/>
              </a:lnSpc>
              <a:spcBef>
                <a:spcPts val="1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50" spc="10" dirty="0">
                <a:latin typeface="Calibri"/>
                <a:cs typeface="Calibri"/>
              </a:rPr>
              <a:t>Στην </a:t>
            </a:r>
            <a:r>
              <a:rPr sz="1550" spc="5" dirty="0">
                <a:latin typeface="Calibri"/>
                <a:cs typeface="Calibri"/>
              </a:rPr>
              <a:t>Ελλάδα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οι </a:t>
            </a:r>
            <a:r>
              <a:rPr sz="1550" b="1" dirty="0">
                <a:latin typeface="Calibri"/>
                <a:cs typeface="Calibri"/>
              </a:rPr>
              <a:t>δράσεις</a:t>
            </a:r>
            <a:r>
              <a:rPr sz="1550" b="1" spc="5" dirty="0">
                <a:latin typeface="Calibri"/>
                <a:cs typeface="Calibri"/>
              </a:rPr>
              <a:t> ενη</a:t>
            </a:r>
            <a:r>
              <a:rPr sz="1550" b="1" spc="5" dirty="0">
                <a:latin typeface="Tahoma"/>
                <a:cs typeface="Tahoma"/>
              </a:rPr>
              <a:t>μ</a:t>
            </a:r>
            <a:r>
              <a:rPr sz="1550" b="1" spc="5" dirty="0">
                <a:latin typeface="Calibri"/>
                <a:cs typeface="Calibri"/>
              </a:rPr>
              <a:t>έρωσης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spc="-30" dirty="0">
                <a:latin typeface="Calibri"/>
                <a:cs typeface="Calibri"/>
              </a:rPr>
              <a:t>και</a:t>
            </a:r>
            <a:r>
              <a:rPr sz="1550" b="1" spc="-2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ευαισθητο</a:t>
            </a:r>
            <a:r>
              <a:rPr sz="1550" b="1" dirty="0">
                <a:latin typeface="Tahoma"/>
                <a:cs typeface="Tahoma"/>
              </a:rPr>
              <a:t>π</a:t>
            </a:r>
            <a:r>
              <a:rPr sz="1550" b="1" dirty="0">
                <a:latin typeface="Calibri"/>
                <a:cs typeface="Calibri"/>
              </a:rPr>
              <a:t>οίησης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στις </a:t>
            </a:r>
            <a:r>
              <a:rPr sz="1550" b="1" dirty="0">
                <a:latin typeface="Calibri"/>
                <a:cs typeface="Calibri"/>
              </a:rPr>
              <a:t>Γ</a:t>
            </a:r>
            <a:r>
              <a:rPr sz="1550" b="1" dirty="0">
                <a:latin typeface="Tahoma"/>
                <a:cs typeface="Tahoma"/>
              </a:rPr>
              <a:t>.</a:t>
            </a:r>
            <a:r>
              <a:rPr sz="1550" b="1" dirty="0">
                <a:latin typeface="Calibri"/>
                <a:cs typeface="Calibri"/>
              </a:rPr>
              <a:t>Γ</a:t>
            </a:r>
            <a:r>
              <a:rPr sz="1550" b="1" dirty="0">
                <a:latin typeface="Tahoma"/>
                <a:cs typeface="Tahoma"/>
              </a:rPr>
              <a:t>.</a:t>
            </a:r>
            <a:r>
              <a:rPr sz="1550" b="1" dirty="0">
                <a:latin typeface="Calibri"/>
                <a:cs typeface="Calibri"/>
              </a:rPr>
              <a:t>Ι</a:t>
            </a:r>
            <a:r>
              <a:rPr sz="1550" b="1" dirty="0">
                <a:latin typeface="Tahoma"/>
                <a:cs typeface="Tahoma"/>
              </a:rPr>
              <a:t>.</a:t>
            </a:r>
            <a:r>
              <a:rPr sz="1550" b="1" dirty="0">
                <a:latin typeface="Calibri"/>
                <a:cs typeface="Calibri"/>
              </a:rPr>
              <a:t>Φ</a:t>
            </a:r>
            <a:r>
              <a:rPr sz="1550" b="1" dirty="0">
                <a:latin typeface="Tahoma"/>
                <a:cs typeface="Tahoma"/>
              </a:rPr>
              <a:t>.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ενταθούν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85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κα</a:t>
            </a:r>
            <a:r>
              <a:rPr sz="1550" spc="5" dirty="0">
                <a:latin typeface="Tahoma"/>
                <a:cs typeface="Tahoma"/>
              </a:rPr>
              <a:t>μπ</a:t>
            </a:r>
            <a:r>
              <a:rPr sz="1550" spc="5" dirty="0">
                <a:latin typeface="Calibri"/>
                <a:cs typeface="Calibri"/>
              </a:rPr>
              <a:t>άνια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«Δ</a:t>
            </a:r>
            <a:r>
              <a:rPr sz="1550" dirty="0">
                <a:latin typeface="Calibri"/>
                <a:cs typeface="Calibri"/>
              </a:rPr>
              <a:t>εν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είσαι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30" dirty="0">
                <a:latin typeface="Tahoma"/>
                <a:cs typeface="Tahoma"/>
              </a:rPr>
              <a:t>μ</a:t>
            </a:r>
            <a:r>
              <a:rPr sz="1550" spc="-30" dirty="0">
                <a:latin typeface="Calibri"/>
                <a:cs typeface="Calibri"/>
              </a:rPr>
              <a:t>όνη</a:t>
            </a:r>
            <a:r>
              <a:rPr sz="1550" spc="-30" dirty="0">
                <a:latin typeface="Tahoma"/>
                <a:cs typeface="Tahoma"/>
              </a:rPr>
              <a:t>»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dirty="0">
                <a:latin typeface="Tahoma"/>
                <a:cs typeface="Tahoma"/>
              </a:rPr>
              <a:t>«Δ</a:t>
            </a:r>
            <a:r>
              <a:rPr sz="1550" dirty="0">
                <a:latin typeface="Calibri"/>
                <a:cs typeface="Calibri"/>
              </a:rPr>
              <a:t>εν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είσαι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-30" dirty="0">
                <a:latin typeface="Tahoma"/>
                <a:cs typeface="Tahoma"/>
              </a:rPr>
              <a:t>μ</a:t>
            </a:r>
            <a:r>
              <a:rPr sz="1550" spc="-30" dirty="0">
                <a:latin typeface="Calibri"/>
                <a:cs typeface="Calibri"/>
              </a:rPr>
              <a:t>όνη</a:t>
            </a:r>
            <a:r>
              <a:rPr sz="1550" spc="-30" dirty="0">
                <a:latin typeface="Tahoma"/>
                <a:cs typeface="Tahoma"/>
              </a:rPr>
              <a:t>»</a:t>
            </a:r>
            <a:r>
              <a:rPr sz="1550" spc="-40" dirty="0">
                <a:latin typeface="Tahoma"/>
                <a:cs typeface="Tahoma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συνεχισθεί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-65" dirty="0">
                <a:latin typeface="Tahoma"/>
                <a:cs typeface="Tahoma"/>
              </a:rPr>
              <a:t> </a:t>
            </a:r>
            <a:r>
              <a:rPr sz="1550" spc="20" dirty="0">
                <a:latin typeface="Calibri"/>
                <a:cs typeface="Calibri"/>
              </a:rPr>
              <a:t>ό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ως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άλλες 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δράσεις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έσα 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ραδιοτηλεο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τικές </a:t>
            </a:r>
            <a:r>
              <a:rPr sz="1550" spc="25" dirty="0">
                <a:latin typeface="Calibri"/>
                <a:cs typeface="Calibri"/>
              </a:rPr>
              <a:t>εκ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ο</a:t>
            </a:r>
            <a:r>
              <a:rPr sz="1550" spc="25" dirty="0">
                <a:latin typeface="Tahoma"/>
                <a:cs typeface="Tahoma"/>
              </a:rPr>
              <a:t>μπ</a:t>
            </a:r>
            <a:r>
              <a:rPr sz="1550" spc="25" dirty="0">
                <a:latin typeface="Calibri"/>
                <a:cs typeface="Calibri"/>
              </a:rPr>
              <a:t>ές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10" dirty="0">
                <a:latin typeface="Calibri"/>
                <a:cs typeface="Calibri"/>
              </a:rPr>
              <a:t>ενη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ερωτικά </a:t>
            </a:r>
            <a:r>
              <a:rPr sz="1550" spc="-10" dirty="0">
                <a:latin typeface="Calibri"/>
                <a:cs typeface="Calibri"/>
              </a:rPr>
              <a:t>σ</a:t>
            </a:r>
            <a:r>
              <a:rPr sz="1550" spc="-10" dirty="0">
                <a:latin typeface="Tahoma"/>
                <a:cs typeface="Tahoma"/>
              </a:rPr>
              <a:t>π</a:t>
            </a:r>
            <a:r>
              <a:rPr sz="1550" spc="-10" dirty="0">
                <a:latin typeface="Calibri"/>
                <a:cs typeface="Calibri"/>
              </a:rPr>
              <a:t>οτ</a:t>
            </a:r>
            <a:r>
              <a:rPr sz="1550" spc="-10" dirty="0">
                <a:latin typeface="Tahoma"/>
                <a:cs typeface="Tahoma"/>
              </a:rPr>
              <a:t>. </a:t>
            </a:r>
            <a:r>
              <a:rPr sz="1550" spc="5" dirty="0">
                <a:latin typeface="Calibri"/>
                <a:cs typeface="Calibri"/>
              </a:rPr>
              <a:t>Ε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ίσης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αντικό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ρόλο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αίξει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ενη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έρωση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ευαισθητο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οίηση</a:t>
            </a:r>
            <a:r>
              <a:rPr sz="1550" spc="31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έσα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όλα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ΜΜΕ</a:t>
            </a:r>
            <a:r>
              <a:rPr sz="1550" spc="-5" dirty="0">
                <a:latin typeface="Tahoma"/>
                <a:cs typeface="Tahoma"/>
              </a:rPr>
              <a:t>,</a:t>
            </a:r>
            <a:r>
              <a:rPr sz="1550" spc="-70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τις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η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ερήσιες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εφη</a:t>
            </a:r>
            <a:r>
              <a:rPr sz="1550" spc="25" dirty="0">
                <a:latin typeface="Tahoma"/>
                <a:cs typeface="Tahoma"/>
              </a:rPr>
              <a:t>μ</a:t>
            </a:r>
            <a:r>
              <a:rPr sz="1550" spc="25" dirty="0">
                <a:latin typeface="Calibri"/>
                <a:cs typeface="Calibri"/>
              </a:rPr>
              <a:t>ερίδες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ανελλήνιας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το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ικής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κυκλοφορίας</a:t>
            </a:r>
            <a:r>
              <a:rPr sz="1550" spc="1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74394"/>
            <a:ext cx="59042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91080" algn="l"/>
              </a:tabLst>
            </a:pPr>
            <a:r>
              <a:rPr spc="10" dirty="0"/>
              <a:t>Γ</a:t>
            </a:r>
            <a:r>
              <a:rPr spc="-200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15" dirty="0"/>
              <a:t>Ν</a:t>
            </a:r>
            <a:r>
              <a:rPr spc="-220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15" dirty="0"/>
              <a:t>Κ</a:t>
            </a:r>
            <a:r>
              <a:rPr spc="-220" dirty="0"/>
              <a:t> </a:t>
            </a:r>
            <a:r>
              <a:rPr spc="15" dirty="0"/>
              <a:t>Η</a:t>
            </a:r>
            <a:r>
              <a:rPr dirty="0"/>
              <a:t>	</a:t>
            </a:r>
            <a:r>
              <a:rPr spc="10" dirty="0"/>
              <a:t>Γ</a:t>
            </a:r>
            <a:r>
              <a:rPr spc="-200" dirty="0"/>
              <a:t> </a:t>
            </a:r>
            <a:r>
              <a:rPr spc="365" dirty="0"/>
              <a:t>Ρ</a:t>
            </a:r>
            <a:r>
              <a:rPr spc="15" dirty="0"/>
              <a:t>Α</a:t>
            </a:r>
            <a:r>
              <a:rPr spc="-235" dirty="0"/>
              <a:t> 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375" dirty="0"/>
              <a:t>Α</a:t>
            </a:r>
            <a:r>
              <a:rPr spc="10" dirty="0"/>
              <a:t>Τ</a:t>
            </a:r>
            <a:r>
              <a:rPr spc="-245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5" dirty="0"/>
              <a:t>Ι</a:t>
            </a:r>
            <a:r>
              <a:rPr spc="-160" dirty="0"/>
              <a:t> </a:t>
            </a:r>
            <a:r>
              <a:rPr spc="15" dirty="0"/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4345" y="874394"/>
            <a:ext cx="26416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5" dirty="0">
                <a:latin typeface="Calibri"/>
                <a:cs typeface="Calibri"/>
              </a:rPr>
              <a:t>Ι</a:t>
            </a:r>
            <a:r>
              <a:rPr sz="3950" b="1" spc="-23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Σ</a:t>
            </a:r>
            <a:r>
              <a:rPr sz="3950" b="1" spc="-220" dirty="0">
                <a:latin typeface="Calibri"/>
                <a:cs typeface="Calibri"/>
              </a:rPr>
              <a:t> </a:t>
            </a:r>
            <a:r>
              <a:rPr sz="3950" b="1" spc="20" dirty="0">
                <a:latin typeface="Calibri"/>
                <a:cs typeface="Calibri"/>
              </a:rPr>
              <a:t>Ο</a:t>
            </a:r>
            <a:r>
              <a:rPr sz="3950" b="1" spc="-29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Τ</a:t>
            </a:r>
            <a:r>
              <a:rPr sz="3950" b="1" spc="-245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Η</a:t>
            </a:r>
            <a:r>
              <a:rPr sz="3950" b="1" spc="-260" dirty="0">
                <a:latin typeface="Calibri"/>
                <a:cs typeface="Calibri"/>
              </a:rPr>
              <a:t> </a:t>
            </a:r>
            <a:r>
              <a:rPr sz="3950" b="1" spc="355" dirty="0">
                <a:latin typeface="Calibri"/>
                <a:cs typeface="Calibri"/>
              </a:rPr>
              <a:t>Τ</a:t>
            </a:r>
            <a:r>
              <a:rPr sz="3950" b="1" spc="15" dirty="0">
                <a:latin typeface="Calibri"/>
                <a:cs typeface="Calibri"/>
              </a:rPr>
              <a:t>Α</a:t>
            </a:r>
            <a:r>
              <a:rPr sz="3950" b="1" spc="-23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1939988"/>
            <a:ext cx="5686425" cy="27825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414020" indent="-229235">
              <a:lnSpc>
                <a:spcPct val="12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Οι </a:t>
            </a:r>
            <a:r>
              <a:rPr sz="1800" spc="10" dirty="0">
                <a:latin typeface="Calibri"/>
                <a:cs typeface="Calibri"/>
              </a:rPr>
              <a:t>δράσεις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5" dirty="0">
                <a:latin typeface="Calibri"/>
                <a:cs typeface="Calibri"/>
              </a:rPr>
              <a:t>θα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ρέ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ει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εριλα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βάνουν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υλο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οίηση </a:t>
            </a:r>
            <a:r>
              <a:rPr sz="1800" spc="-10" dirty="0">
                <a:latin typeface="Calibri"/>
                <a:cs typeface="Calibri"/>
              </a:rPr>
              <a:t>ενη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ερωτικών </a:t>
            </a:r>
            <a:r>
              <a:rPr sz="1800" spc="5" dirty="0">
                <a:latin typeface="Calibri"/>
                <a:cs typeface="Calibri"/>
              </a:rPr>
              <a:t>ενεργειών </a:t>
            </a:r>
            <a:r>
              <a:rPr sz="1800" spc="-5" dirty="0">
                <a:latin typeface="Calibri"/>
                <a:cs typeface="Calibri"/>
              </a:rPr>
              <a:t>στο </a:t>
            </a:r>
            <a:r>
              <a:rPr sz="1800" spc="20" dirty="0">
                <a:latin typeface="Calibri"/>
                <a:cs typeface="Calibri"/>
              </a:rPr>
              <a:t>ε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ί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εδο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ρωτοβάθ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ιας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δευτεροβάθ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ιας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εκ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αίδευσης</a:t>
            </a:r>
            <a:r>
              <a:rPr sz="1800" spc="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marR="5080" indent="-229235">
              <a:lnSpc>
                <a:spcPct val="12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10" dirty="0">
                <a:latin typeface="Calibri"/>
                <a:cs typeface="Calibri"/>
              </a:rPr>
              <a:t>Τα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Κέντρα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βουλευτικής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υ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ο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τεία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Γενικής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Γρα</a:t>
            </a:r>
            <a:r>
              <a:rPr sz="1800" spc="-5" dirty="0">
                <a:latin typeface="Tahoma"/>
                <a:cs typeface="Tahoma"/>
              </a:rPr>
              <a:t>μμ</a:t>
            </a:r>
            <a:r>
              <a:rPr sz="1800" spc="-5" dirty="0">
                <a:latin typeface="Calibri"/>
                <a:cs typeface="Calibri"/>
              </a:rPr>
              <a:t>ατείας </a:t>
            </a:r>
            <a:r>
              <a:rPr sz="1800" dirty="0">
                <a:latin typeface="Calibri"/>
                <a:cs typeface="Calibri"/>
              </a:rPr>
              <a:t>Ισότητας </a:t>
            </a:r>
            <a:r>
              <a:rPr sz="1800" spc="5" dirty="0">
                <a:latin typeface="Calibri"/>
                <a:cs typeface="Calibri"/>
              </a:rPr>
              <a:t>θα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ρέ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ει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spc="10" dirty="0">
                <a:latin typeface="Calibri"/>
                <a:cs typeface="Calibri"/>
              </a:rPr>
              <a:t>εκ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αιδεύσουν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15" dirty="0">
                <a:latin typeface="Calibri"/>
                <a:cs typeface="Calibri"/>
              </a:rPr>
              <a:t>να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ορφώνουν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στελέχη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στις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σύγχρονες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ροσεγγίσεις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τόσο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θυ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άτων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όσο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θυτών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στις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ερι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τώσεις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βίας</a:t>
            </a:r>
            <a:r>
              <a:rPr sz="180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1981212"/>
            <a:ext cx="3743325" cy="36288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678" y="1083881"/>
            <a:ext cx="5501005" cy="7258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61925">
              <a:lnSpc>
                <a:spcPts val="2630"/>
              </a:lnSpc>
              <a:spcBef>
                <a:spcPts val="395"/>
              </a:spcBef>
              <a:tabLst>
                <a:tab pos="880110" algn="l"/>
                <a:tab pos="3424554" algn="l"/>
                <a:tab pos="4397375" algn="l"/>
              </a:tabLst>
            </a:pPr>
            <a:r>
              <a:rPr sz="2400" dirty="0"/>
              <a:t>Π</a:t>
            </a:r>
            <a:r>
              <a:rPr sz="2400" spc="114" dirty="0"/>
              <a:t> </a:t>
            </a:r>
            <a:r>
              <a:rPr sz="2400" dirty="0"/>
              <a:t>Ρ</a:t>
            </a:r>
            <a:r>
              <a:rPr sz="2400" spc="125" dirty="0"/>
              <a:t> </a:t>
            </a:r>
            <a:r>
              <a:rPr sz="2400" dirty="0"/>
              <a:t>Ο</a:t>
            </a:r>
            <a:r>
              <a:rPr sz="2400" spc="155" dirty="0"/>
              <a:t> </a:t>
            </a:r>
            <a:r>
              <a:rPr sz="2400" dirty="0"/>
              <a:t>Γ</a:t>
            </a:r>
            <a:r>
              <a:rPr sz="2400" spc="125" dirty="0"/>
              <a:t> </a:t>
            </a:r>
            <a:r>
              <a:rPr sz="2400" dirty="0"/>
              <a:t>Ε</a:t>
            </a:r>
            <a:r>
              <a:rPr sz="2400" spc="155" dirty="0"/>
              <a:t> </a:t>
            </a:r>
            <a:r>
              <a:rPr sz="2400" dirty="0"/>
              <a:t>Ν</a:t>
            </a:r>
            <a:r>
              <a:rPr sz="2400" spc="125" dirty="0"/>
              <a:t> </a:t>
            </a:r>
            <a:r>
              <a:rPr sz="2400" dirty="0"/>
              <a:t>Ν</a:t>
            </a:r>
            <a:r>
              <a:rPr sz="2400" spc="130" dirty="0"/>
              <a:t> </a:t>
            </a:r>
            <a:r>
              <a:rPr sz="2400" dirty="0"/>
              <a:t>Η</a:t>
            </a:r>
            <a:r>
              <a:rPr sz="2400" spc="114" dirty="0"/>
              <a:t> </a:t>
            </a:r>
            <a:r>
              <a:rPr sz="2400" dirty="0"/>
              <a:t>Τ</a:t>
            </a:r>
            <a:r>
              <a:rPr sz="2400" spc="140" dirty="0"/>
              <a:t> </a:t>
            </a:r>
            <a:r>
              <a:rPr sz="2400" dirty="0"/>
              <a:t>Ι</a:t>
            </a:r>
            <a:r>
              <a:rPr sz="2400" spc="165" dirty="0"/>
              <a:t> </a:t>
            </a:r>
            <a:r>
              <a:rPr sz="2400" dirty="0"/>
              <a:t>Κ</a:t>
            </a:r>
            <a:r>
              <a:rPr sz="2400" spc="165" dirty="0"/>
              <a:t> </a:t>
            </a:r>
            <a:r>
              <a:rPr sz="2400" dirty="0"/>
              <a:t>Η	Φ</a:t>
            </a:r>
            <a:r>
              <a:rPr sz="2400" spc="140" dirty="0"/>
              <a:t> </a:t>
            </a:r>
            <a:r>
              <a:rPr sz="2400" dirty="0"/>
              <a:t>Ρ</a:t>
            </a:r>
            <a:r>
              <a:rPr sz="2400" spc="114" dirty="0"/>
              <a:t> </a:t>
            </a:r>
            <a:r>
              <a:rPr sz="2400" dirty="0"/>
              <a:t>Ο</a:t>
            </a:r>
            <a:r>
              <a:rPr sz="2400" spc="140" dirty="0"/>
              <a:t> </a:t>
            </a:r>
            <a:r>
              <a:rPr sz="2400" dirty="0"/>
              <a:t>Ν</a:t>
            </a:r>
            <a:r>
              <a:rPr sz="2400" spc="114" dirty="0"/>
              <a:t> </a:t>
            </a:r>
            <a:r>
              <a:rPr sz="2400" dirty="0"/>
              <a:t>Τ</a:t>
            </a:r>
            <a:r>
              <a:rPr sz="2400" spc="120" dirty="0"/>
              <a:t> </a:t>
            </a:r>
            <a:r>
              <a:rPr sz="2400" dirty="0"/>
              <a:t>Ι</a:t>
            </a:r>
            <a:r>
              <a:rPr sz="2400" spc="165" dirty="0"/>
              <a:t> </a:t>
            </a:r>
            <a:r>
              <a:rPr sz="2400" spc="15" dirty="0">
                <a:latin typeface="Tahoma"/>
                <a:cs typeface="Tahoma"/>
              </a:rPr>
              <a:t>Δ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/>
              <a:t>Α </a:t>
            </a:r>
            <a:r>
              <a:rPr sz="2400" spc="-525" dirty="0"/>
              <a:t> </a:t>
            </a:r>
            <a:r>
              <a:rPr sz="2400" dirty="0"/>
              <a:t>Κ</a:t>
            </a:r>
            <a:r>
              <a:rPr sz="2400" spc="165" dirty="0"/>
              <a:t> </a:t>
            </a:r>
            <a:r>
              <a:rPr sz="2400" dirty="0"/>
              <a:t>Α</a:t>
            </a:r>
            <a:r>
              <a:rPr sz="2400" spc="95" dirty="0"/>
              <a:t> </a:t>
            </a:r>
            <a:r>
              <a:rPr sz="2400" dirty="0"/>
              <a:t>Ι	Α</a:t>
            </a:r>
            <a:r>
              <a:rPr sz="2400" spc="95" dirty="0"/>
              <a:t> </a:t>
            </a:r>
            <a:r>
              <a:rPr sz="2400" dirty="0"/>
              <a:t>Ν</a:t>
            </a:r>
            <a:r>
              <a:rPr sz="2400" spc="120" dirty="0"/>
              <a:t> </a:t>
            </a:r>
            <a:r>
              <a:rPr sz="2400" dirty="0"/>
              <a:t>Α</a:t>
            </a:r>
            <a:r>
              <a:rPr sz="2400" spc="100" dirty="0"/>
              <a:t> </a:t>
            </a:r>
            <a:r>
              <a:rPr sz="2400" dirty="0"/>
              <a:t>Π</a:t>
            </a:r>
            <a:r>
              <a:rPr sz="2400" spc="110" dirty="0"/>
              <a:t> </a:t>
            </a:r>
            <a:r>
              <a:rPr sz="2400" dirty="0"/>
              <a:t>Α</a:t>
            </a:r>
            <a:r>
              <a:rPr sz="2400" spc="95" dirty="0"/>
              <a:t> </a:t>
            </a:r>
            <a:r>
              <a:rPr sz="2400" dirty="0"/>
              <a:t>Ρ</a:t>
            </a:r>
            <a:r>
              <a:rPr sz="2400" spc="-25" dirty="0"/>
              <a:t> </a:t>
            </a:r>
            <a:r>
              <a:rPr sz="2400" dirty="0"/>
              <a:t>Α</a:t>
            </a:r>
            <a:r>
              <a:rPr sz="2400" spc="100" dirty="0"/>
              <a:t> </a:t>
            </a:r>
            <a:r>
              <a:rPr sz="2400" dirty="0"/>
              <a:t>Γ</a:t>
            </a:r>
            <a:r>
              <a:rPr sz="2400" spc="150" dirty="0"/>
              <a:t> </a:t>
            </a:r>
            <a:r>
              <a:rPr sz="2400" spc="5" dirty="0">
                <a:latin typeface="Tahoma"/>
                <a:cs typeface="Tahoma"/>
              </a:rPr>
              <a:t>Ω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/>
              <a:t>Γ</a:t>
            </a:r>
            <a:r>
              <a:rPr sz="2400" spc="125" dirty="0"/>
              <a:t> </a:t>
            </a:r>
            <a:r>
              <a:rPr sz="2400" dirty="0"/>
              <a:t>Ι</a:t>
            </a:r>
            <a:r>
              <a:rPr sz="2400" spc="160" dirty="0"/>
              <a:t> </a:t>
            </a:r>
            <a:r>
              <a:rPr sz="2400" dirty="0"/>
              <a:t>Κ</a:t>
            </a:r>
            <a:r>
              <a:rPr sz="2400" spc="165" dirty="0"/>
              <a:t> </a:t>
            </a:r>
            <a:r>
              <a:rPr sz="2400" dirty="0"/>
              <a:t>Η	Υ</a:t>
            </a:r>
            <a:r>
              <a:rPr sz="2400" spc="140" dirty="0"/>
              <a:t> </a:t>
            </a:r>
            <a:r>
              <a:rPr sz="2400" dirty="0"/>
              <a:t>Γ</a:t>
            </a:r>
            <a:r>
              <a:rPr sz="2400" spc="100" dirty="0"/>
              <a:t> </a:t>
            </a:r>
            <a:r>
              <a:rPr sz="2400" dirty="0"/>
              <a:t>Ε</a:t>
            </a:r>
            <a:r>
              <a:rPr sz="2400" spc="135" dirty="0"/>
              <a:t> </a:t>
            </a:r>
            <a:r>
              <a:rPr sz="2400" dirty="0"/>
              <a:t>Ι</a:t>
            </a:r>
            <a:r>
              <a:rPr sz="2400" spc="140" dirty="0"/>
              <a:t> </a:t>
            </a:r>
            <a:r>
              <a:rPr sz="2400" dirty="0"/>
              <a:t>Α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8678" y="2477579"/>
            <a:ext cx="5839460" cy="23241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492125" indent="-228600" algn="just">
              <a:lnSpc>
                <a:spcPct val="1199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Οι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ερισσότερες </a:t>
            </a:r>
            <a:r>
              <a:rPr sz="1800" spc="10" dirty="0">
                <a:latin typeface="Calibri"/>
                <a:cs typeface="Calibri"/>
              </a:rPr>
              <a:t>γυναίκες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αναζητούν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κά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οιας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ορφής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spc="2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ες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α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5" dirty="0">
                <a:latin typeface="Calibri"/>
                <a:cs typeface="Calibri"/>
              </a:rPr>
              <a:t>γωγ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10" dirty="0">
                <a:latin typeface="Calibri"/>
                <a:cs typeface="Calibri"/>
              </a:rPr>
              <a:t>ή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ί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65" dirty="0">
                <a:latin typeface="Tahoma"/>
                <a:cs typeface="Tahoma"/>
              </a:rPr>
              <a:t>(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-100" dirty="0">
                <a:latin typeface="Tahoma"/>
                <a:cs typeface="Tahoma"/>
              </a:rPr>
              <a:t>.</a:t>
            </a:r>
            <a:r>
              <a:rPr sz="1800" spc="-20" dirty="0">
                <a:latin typeface="Calibri"/>
                <a:cs typeface="Calibri"/>
              </a:rPr>
              <a:t>χ</a:t>
            </a:r>
            <a:r>
              <a:rPr sz="1800" spc="-80" dirty="0">
                <a:latin typeface="Tahoma"/>
                <a:cs typeface="Tahoma"/>
              </a:rPr>
              <a:t>.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ό  </a:t>
            </a:r>
            <a:r>
              <a:rPr sz="1800" spc="-10" dirty="0">
                <a:latin typeface="Tahoma"/>
                <a:cs typeface="Tahoma"/>
              </a:rPr>
              <a:t>π</a:t>
            </a:r>
            <a:r>
              <a:rPr sz="1800" spc="-10" dirty="0">
                <a:latin typeface="Calibri"/>
                <a:cs typeface="Calibri"/>
              </a:rPr>
              <a:t>ρογρα</a:t>
            </a:r>
            <a:r>
              <a:rPr sz="1800" spc="-10" dirty="0">
                <a:latin typeface="Tahoma"/>
                <a:cs typeface="Tahoma"/>
              </a:rPr>
              <a:t>μμ</a:t>
            </a:r>
            <a:r>
              <a:rPr sz="1800" spc="-10" dirty="0">
                <a:latin typeface="Calibri"/>
                <a:cs typeface="Calibri"/>
              </a:rPr>
              <a:t>ατισ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ό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-285" dirty="0">
                <a:latin typeface="Tahoma"/>
                <a:cs typeface="Tahoma"/>
              </a:rPr>
              <a:t> </a:t>
            </a:r>
            <a:r>
              <a:rPr sz="1800" spc="10" dirty="0">
                <a:latin typeface="Calibri"/>
                <a:cs typeface="Calibri"/>
              </a:rPr>
              <a:t>φροντίδα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υγείας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Tahoma"/>
                <a:cs typeface="Tahoma"/>
              </a:rPr>
              <a:t>μ</a:t>
            </a:r>
            <a:r>
              <a:rPr sz="1800" spc="-15" dirty="0">
                <a:latin typeface="Calibri"/>
                <a:cs typeface="Calibri"/>
              </a:rPr>
              <a:t>ητέρας</a:t>
            </a:r>
            <a:r>
              <a:rPr sz="1800" spc="-15" dirty="0">
                <a:latin typeface="Tahoma"/>
                <a:cs typeface="Tahoma"/>
              </a:rPr>
              <a:t>-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αιδιού</a:t>
            </a:r>
            <a:r>
              <a:rPr sz="1800" spc="10" dirty="0"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241300" marR="5080" algn="just">
              <a:lnSpc>
                <a:spcPct val="118100"/>
              </a:lnSpc>
              <a:spcBef>
                <a:spcPts val="80"/>
              </a:spcBef>
            </a:pPr>
            <a:r>
              <a:rPr sz="1800" spc="5" dirty="0">
                <a:latin typeface="Calibri"/>
                <a:cs typeface="Calibri"/>
              </a:rPr>
              <a:t>γυναικολογική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φροντίδα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ρουτίνας</a:t>
            </a:r>
            <a:r>
              <a:rPr sz="1800" spc="-5" dirty="0">
                <a:latin typeface="Tahoma"/>
                <a:cs typeface="Tahoma"/>
              </a:rPr>
              <a:t>,</a:t>
            </a:r>
            <a:r>
              <a:rPr sz="1800" spc="-275" dirty="0">
                <a:latin typeface="Tahoma"/>
                <a:cs typeface="Tahoma"/>
              </a:rPr>
              <a:t>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ηρεσίες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για 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βλωση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βουλές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για</a:t>
            </a:r>
            <a:r>
              <a:rPr sz="1800" dirty="0">
                <a:latin typeface="Calibri"/>
                <a:cs typeface="Calibri"/>
              </a:rPr>
              <a:t> σεξουαλικώς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εταδιδό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ενα</a:t>
            </a:r>
            <a:endParaRPr sz="1800">
              <a:latin typeface="Calibri"/>
              <a:cs typeface="Calibri"/>
            </a:endParaRPr>
          </a:p>
          <a:p>
            <a:pPr marL="241300" marR="62230" algn="just">
              <a:lnSpc>
                <a:spcPct val="118200"/>
              </a:lnSpc>
              <a:spcBef>
                <a:spcPts val="75"/>
              </a:spcBef>
            </a:pPr>
            <a:r>
              <a:rPr sz="1800" dirty="0">
                <a:latin typeface="Calibri"/>
                <a:cs typeface="Calibri"/>
              </a:rPr>
              <a:t>νοσή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ατα </a:t>
            </a:r>
            <a:r>
              <a:rPr sz="1800" spc="-10" dirty="0">
                <a:latin typeface="Tahoma"/>
                <a:cs typeface="Tahoma"/>
              </a:rPr>
              <a:t>[</a:t>
            </a:r>
            <a:r>
              <a:rPr sz="1800" spc="-10" dirty="0">
                <a:latin typeface="Calibri"/>
                <a:cs typeface="Calibri"/>
              </a:rPr>
              <a:t>συ</a:t>
            </a:r>
            <a:r>
              <a:rPr sz="1800" spc="-10" dirty="0">
                <a:latin typeface="Tahoma"/>
                <a:cs typeface="Tahoma"/>
              </a:rPr>
              <a:t>μπ</a:t>
            </a:r>
            <a:r>
              <a:rPr sz="1800" spc="-10" dirty="0">
                <a:latin typeface="Calibri"/>
                <a:cs typeface="Calibri"/>
              </a:rPr>
              <a:t>εριλα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βανο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ένου </a:t>
            </a:r>
            <a:r>
              <a:rPr sz="1800" spc="-90" dirty="0">
                <a:latin typeface="Tahoma"/>
                <a:cs typeface="Tahoma"/>
              </a:rPr>
              <a:t>HIV]) </a:t>
            </a:r>
            <a:r>
              <a:rPr sz="1800" spc="5" dirty="0">
                <a:latin typeface="Calibri"/>
                <a:cs typeface="Calibri"/>
              </a:rPr>
              <a:t>σε κά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οια </a:t>
            </a:r>
            <a:r>
              <a:rPr sz="1800" spc="-5" dirty="0">
                <a:latin typeface="Calibri"/>
                <a:cs typeface="Calibri"/>
              </a:rPr>
              <a:t>στιγ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ή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ζωής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410325"/>
              <a:ext cx="12191998" cy="4476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299" y="0"/>
              <a:ext cx="4076700" cy="64102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1460880"/>
            <a:ext cx="4916170" cy="112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Ρ</a:t>
            </a:r>
            <a:r>
              <a:rPr sz="3600" spc="-95" dirty="0"/>
              <a:t> </a:t>
            </a:r>
            <a:r>
              <a:rPr sz="3600" spc="5" dirty="0">
                <a:latin typeface="Tahoma"/>
                <a:cs typeface="Tahoma"/>
              </a:rPr>
              <a:t>Ω</a:t>
            </a:r>
            <a:r>
              <a:rPr sz="3600" spc="-385" dirty="0">
                <a:latin typeface="Tahoma"/>
                <a:cs typeface="Tahoma"/>
              </a:rPr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Σ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2872105" algn="l"/>
                <a:tab pos="4072890" algn="l"/>
              </a:tabLst>
            </a:pPr>
            <a:r>
              <a:rPr sz="3600" dirty="0"/>
              <a:t>Β</a:t>
            </a:r>
            <a:r>
              <a:rPr sz="3600" spc="-135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Η</a:t>
            </a:r>
            <a:r>
              <a:rPr sz="3600" spc="-160" dirty="0"/>
              <a:t> </a:t>
            </a:r>
            <a:r>
              <a:rPr sz="3600" dirty="0"/>
              <a:t>Θ</a:t>
            </a:r>
            <a:r>
              <a:rPr sz="3600" spc="-180" dirty="0"/>
              <a:t> </a:t>
            </a:r>
            <a:r>
              <a:rPr sz="3600" dirty="0"/>
              <a:t>Ε</a:t>
            </a:r>
            <a:r>
              <a:rPr sz="3600" spc="-170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Σ	Σ</a:t>
            </a:r>
            <a:r>
              <a:rPr sz="3600" spc="-105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Η	Β</a:t>
            </a:r>
            <a:r>
              <a:rPr sz="3600" spc="-180" dirty="0"/>
              <a:t> </a:t>
            </a:r>
            <a:r>
              <a:rPr sz="3600" dirty="0"/>
              <a:t>Ι</a:t>
            </a:r>
            <a:r>
              <a:rPr sz="3600" spc="-170" dirty="0"/>
              <a:t> </a:t>
            </a:r>
            <a:r>
              <a:rPr sz="3600" dirty="0"/>
              <a:t>Α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59788" y="3009836"/>
            <a:ext cx="5135245" cy="1790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>
              <a:lnSpc>
                <a:spcPct val="1244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5" dirty="0">
                <a:latin typeface="Calibri"/>
                <a:cs typeface="Calibri"/>
              </a:rPr>
              <a:t>Ειδικότερα </a:t>
            </a:r>
            <a:r>
              <a:rPr sz="1550" spc="15" dirty="0">
                <a:latin typeface="Calibri"/>
                <a:cs typeface="Calibri"/>
              </a:rPr>
              <a:t>εξαιρετικά </a:t>
            </a:r>
            <a:r>
              <a:rPr sz="1550" dirty="0">
                <a:latin typeface="Calibri"/>
                <a:cs typeface="Calibri"/>
              </a:rPr>
              <a:t>ση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αντικός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dirty="0">
                <a:latin typeface="Calibri"/>
                <a:cs typeface="Calibri"/>
              </a:rPr>
              <a:t>αυτός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ο </a:t>
            </a:r>
            <a:r>
              <a:rPr sz="1550" spc="15" dirty="0">
                <a:latin typeface="Calibri"/>
                <a:cs typeface="Calibri"/>
              </a:rPr>
              <a:t>ρόλος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Calibri"/>
                <a:cs typeface="Calibri"/>
              </a:rPr>
              <a:t>ί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40" dirty="0">
                <a:latin typeface="Calibri"/>
                <a:cs typeface="Calibri"/>
              </a:rPr>
              <a:t>ς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150" dirty="0">
                <a:latin typeface="Tahoma"/>
                <a:cs typeface="Tahoma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5" dirty="0">
                <a:latin typeface="Calibri"/>
                <a:cs typeface="Calibri"/>
              </a:rPr>
              <a:t>ει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35" dirty="0">
                <a:latin typeface="Calibri"/>
                <a:cs typeface="Calibri"/>
              </a:rPr>
              <a:t>έ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10" dirty="0">
                <a:latin typeface="Calibri"/>
                <a:cs typeface="Calibri"/>
              </a:rPr>
              <a:t>υ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5" dirty="0">
                <a:latin typeface="Calibri"/>
                <a:cs typeface="Calibri"/>
              </a:rPr>
              <a:t>σ</a:t>
            </a:r>
            <a:r>
              <a:rPr sz="1550" spc="5" dirty="0">
                <a:latin typeface="Calibri"/>
                <a:cs typeface="Calibri"/>
              </a:rPr>
              <a:t>χ</a:t>
            </a:r>
            <a:r>
              <a:rPr sz="1550" spc="40" dirty="0">
                <a:latin typeface="Calibri"/>
                <a:cs typeface="Calibri"/>
              </a:rPr>
              <a:t>ε</a:t>
            </a:r>
            <a:r>
              <a:rPr sz="1550" spc="-5" dirty="0">
                <a:latin typeface="Calibri"/>
                <a:cs typeface="Calibri"/>
              </a:rPr>
              <a:t>θ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-20" dirty="0">
                <a:latin typeface="Calibri"/>
                <a:cs typeface="Calibri"/>
              </a:rPr>
              <a:t>ύ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5" dirty="0">
                <a:latin typeface="Calibri"/>
                <a:cs typeface="Calibri"/>
              </a:rPr>
              <a:t>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40" dirty="0">
                <a:latin typeface="Calibri"/>
                <a:cs typeface="Calibri"/>
              </a:rPr>
              <a:t>ώ</a:t>
            </a:r>
            <a:r>
              <a:rPr sz="1550" dirty="0">
                <a:latin typeface="Calibri"/>
                <a:cs typeface="Calibri"/>
              </a:rPr>
              <a:t>τ</a:t>
            </a:r>
            <a:r>
              <a:rPr sz="1550" spc="40" dirty="0">
                <a:latin typeface="Calibri"/>
                <a:cs typeface="Calibri"/>
              </a:rPr>
              <a:t>ε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-15" dirty="0">
                <a:latin typeface="Calibri"/>
                <a:cs typeface="Calibri"/>
              </a:rPr>
              <a:t>ή</a:t>
            </a:r>
            <a:r>
              <a:rPr sz="1550" spc="-5" dirty="0">
                <a:latin typeface="Calibri"/>
                <a:cs typeface="Calibri"/>
              </a:rPr>
              <a:t>θ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5" dirty="0">
                <a:latin typeface="Calibri"/>
                <a:cs typeface="Calibri"/>
              </a:rPr>
              <a:t>ς 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έγκυο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κακο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οιείται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καθώς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 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αραίτητη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ψυχολογική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κοινωνική </a:t>
            </a:r>
            <a:r>
              <a:rPr sz="1550" spc="-5" dirty="0">
                <a:latin typeface="Calibri"/>
                <a:cs typeface="Calibri"/>
              </a:rPr>
              <a:t>στήριξη</a:t>
            </a:r>
            <a:r>
              <a:rPr sz="1550" spc="-5" dirty="0">
                <a:latin typeface="Tahoma"/>
                <a:cs typeface="Tahoma"/>
              </a:rPr>
              <a:t>, </a:t>
            </a:r>
            <a:r>
              <a:rPr sz="1550" spc="10" dirty="0">
                <a:latin typeface="Calibri"/>
                <a:cs typeface="Calibri"/>
              </a:rPr>
              <a:t>έτσι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ώστε η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εξυ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ηρετού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ενη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άρει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τις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καλύτερες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οφάσεις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το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έλλον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ίδιας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αιδιού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της</a:t>
            </a:r>
            <a:r>
              <a:rPr sz="1550" spc="-1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788" y="411099"/>
            <a:ext cx="3655060" cy="11017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530"/>
              </a:spcBef>
              <a:tabLst>
                <a:tab pos="842010" algn="l"/>
              </a:tabLst>
            </a:pPr>
            <a:r>
              <a:rPr sz="3650" b="1" spc="20" dirty="0">
                <a:latin typeface="Calibri"/>
                <a:cs typeface="Calibri"/>
              </a:rPr>
              <a:t>Ο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dirty="0">
                <a:latin typeface="Calibri"/>
                <a:cs typeface="Calibri"/>
              </a:rPr>
              <a:t>	</a:t>
            </a:r>
            <a:r>
              <a:rPr sz="3650" b="1" spc="15" dirty="0">
                <a:latin typeface="Calibri"/>
                <a:cs typeface="Calibri"/>
              </a:rPr>
              <a:t>Π</a:t>
            </a:r>
            <a:r>
              <a:rPr sz="3650" b="1" spc="-15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Ρ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20" dirty="0">
                <a:latin typeface="Calibri"/>
                <a:cs typeface="Calibri"/>
              </a:rPr>
              <a:t>Ο</a:t>
            </a:r>
            <a:r>
              <a:rPr sz="3650" b="1" spc="-245" dirty="0">
                <a:latin typeface="Calibri"/>
                <a:cs typeface="Calibri"/>
              </a:rPr>
              <a:t> </a:t>
            </a:r>
            <a:r>
              <a:rPr sz="3650" b="1" spc="360" dirty="0">
                <a:latin typeface="Calibri"/>
                <a:cs typeface="Calibri"/>
              </a:rPr>
              <a:t>Τ</a:t>
            </a:r>
            <a:r>
              <a:rPr sz="3650" b="1" spc="15" dirty="0">
                <a:latin typeface="Calibri"/>
                <a:cs typeface="Calibri"/>
              </a:rPr>
              <a:t>Α</a:t>
            </a:r>
            <a:r>
              <a:rPr sz="3650" b="1" spc="-13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Σ</a:t>
            </a:r>
            <a:r>
              <a:rPr sz="3650" b="1" spc="-155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Ε</a:t>
            </a:r>
            <a:r>
              <a:rPr sz="3650" b="1" spc="-150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Σ  Π</a:t>
            </a:r>
            <a:r>
              <a:rPr sz="3650" b="1" spc="-150" dirty="0">
                <a:latin typeface="Calibri"/>
                <a:cs typeface="Calibri"/>
              </a:rPr>
              <a:t> </a:t>
            </a:r>
            <a:r>
              <a:rPr sz="3650" b="1" spc="20" dirty="0">
                <a:latin typeface="Calibri"/>
                <a:cs typeface="Calibri"/>
              </a:rPr>
              <a:t>Ο</a:t>
            </a:r>
            <a:r>
              <a:rPr sz="3650" b="1" spc="-24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Λ</a:t>
            </a:r>
            <a:r>
              <a:rPr sz="3650" b="1" spc="-165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Τ</a:t>
            </a:r>
            <a:r>
              <a:rPr sz="3650" b="1" spc="-175" dirty="0">
                <a:latin typeface="Calibri"/>
                <a:cs typeface="Calibri"/>
              </a:rPr>
              <a:t> </a:t>
            </a:r>
            <a:r>
              <a:rPr sz="3650" b="1" spc="5" dirty="0">
                <a:latin typeface="Calibri"/>
                <a:cs typeface="Calibri"/>
              </a:rPr>
              <a:t>Ι</a:t>
            </a:r>
            <a:r>
              <a:rPr sz="3650" b="1" spc="-160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Κ</a:t>
            </a:r>
            <a:r>
              <a:rPr sz="3650" b="1" spc="-145" dirty="0">
                <a:latin typeface="Calibri"/>
                <a:cs typeface="Calibri"/>
              </a:rPr>
              <a:t> </a:t>
            </a:r>
            <a:r>
              <a:rPr sz="3650" b="1" spc="15" dirty="0">
                <a:latin typeface="Calibri"/>
                <a:cs typeface="Calibri"/>
              </a:rPr>
              <a:t>Η</a:t>
            </a:r>
            <a:r>
              <a:rPr sz="3650" b="1" spc="-150" dirty="0">
                <a:latin typeface="Calibri"/>
                <a:cs typeface="Calibri"/>
              </a:rPr>
              <a:t> </a:t>
            </a:r>
            <a:r>
              <a:rPr sz="3650" b="1" spc="10" dirty="0">
                <a:latin typeface="Calibri"/>
                <a:cs typeface="Calibri"/>
              </a:rPr>
              <a:t>Σ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5490" y="411099"/>
            <a:ext cx="282638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40" dirty="0">
                <a:latin typeface="Tahoma"/>
                <a:cs typeface="Tahoma"/>
              </a:rPr>
              <a:t>Δ</a:t>
            </a:r>
            <a:r>
              <a:rPr sz="3650" spc="-380" dirty="0">
                <a:latin typeface="Tahoma"/>
                <a:cs typeface="Tahoma"/>
              </a:rPr>
              <a:t> </a:t>
            </a:r>
            <a:r>
              <a:rPr sz="3650" spc="15" dirty="0"/>
              <a:t>Η</a:t>
            </a:r>
            <a:r>
              <a:rPr sz="3650" spc="-150" dirty="0"/>
              <a:t> </a:t>
            </a:r>
            <a:r>
              <a:rPr sz="3650" spc="25" dirty="0"/>
              <a:t>Μ</a:t>
            </a:r>
            <a:r>
              <a:rPr sz="3650" spc="-145" dirty="0"/>
              <a:t> </a:t>
            </a:r>
            <a:r>
              <a:rPr sz="3650" spc="20" dirty="0"/>
              <a:t>Ο</a:t>
            </a:r>
            <a:r>
              <a:rPr sz="3650" spc="-165" dirty="0"/>
              <a:t> </a:t>
            </a:r>
            <a:r>
              <a:rPr sz="3650" spc="10" dirty="0"/>
              <a:t>Σ</a:t>
            </a:r>
            <a:r>
              <a:rPr sz="3650" spc="-155" dirty="0"/>
              <a:t> </a:t>
            </a:r>
            <a:r>
              <a:rPr sz="3650" spc="5" dirty="0"/>
              <a:t>Ι</a:t>
            </a:r>
            <a:r>
              <a:rPr sz="3650" spc="-160" dirty="0"/>
              <a:t> </a:t>
            </a:r>
            <a:r>
              <a:rPr sz="3650" spc="15" dirty="0"/>
              <a:t>Α</a:t>
            </a:r>
            <a:r>
              <a:rPr sz="3650" spc="-130" dirty="0"/>
              <a:t> </a:t>
            </a:r>
            <a:r>
              <a:rPr sz="3650" spc="10" dirty="0"/>
              <a:t>Σ</a:t>
            </a:r>
            <a:endParaRPr sz="36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1939988"/>
            <a:ext cx="5724525" cy="23247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1300" marR="5080" indent="-229235">
              <a:lnSpc>
                <a:spcPct val="120300"/>
              </a:lnSpc>
              <a:spcBef>
                <a:spcPts val="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Οι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ροτάσεις δη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όσιας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ολιτικής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συγκροτούν </a:t>
            </a:r>
            <a:r>
              <a:rPr sz="1800" spc="5" dirty="0">
                <a:latin typeface="Calibri"/>
                <a:cs typeface="Calibri"/>
              </a:rPr>
              <a:t>ένα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κοινωνικό 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οντέλο </a:t>
            </a:r>
            <a:r>
              <a:rPr sz="1800" spc="-15" dirty="0">
                <a:latin typeface="Calibri"/>
                <a:cs typeface="Calibri"/>
              </a:rPr>
              <a:t>το 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οίο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ροάγει </a:t>
            </a:r>
            <a:r>
              <a:rPr sz="1800" spc="-5" dirty="0">
                <a:latin typeface="Calibri"/>
                <a:cs typeface="Calibri"/>
              </a:rPr>
              <a:t>τον </a:t>
            </a:r>
            <a:r>
              <a:rPr sz="1800" dirty="0">
                <a:latin typeface="Calibri"/>
                <a:cs typeface="Calibri"/>
              </a:rPr>
              <a:t>σεβασ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ό </a:t>
            </a:r>
            <a:r>
              <a:rPr sz="1800" spc="-5" dirty="0">
                <a:latin typeface="Calibri"/>
                <a:cs typeface="Calibri"/>
              </a:rPr>
              <a:t>στα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ανθρώ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ινα </a:t>
            </a:r>
            <a:r>
              <a:rPr sz="1800" dirty="0">
                <a:latin typeface="Calibri"/>
                <a:cs typeface="Calibri"/>
              </a:rPr>
              <a:t>δικαιώ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ατα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οτελεί </a:t>
            </a:r>
            <a:r>
              <a:rPr sz="1800" dirty="0">
                <a:latin typeface="Calibri"/>
                <a:cs typeface="Calibri"/>
              </a:rPr>
              <a:t>εχέγγυο </a:t>
            </a:r>
            <a:r>
              <a:rPr sz="1800" spc="-5" dirty="0">
                <a:latin typeface="Calibri"/>
                <a:cs typeface="Calibri"/>
              </a:rPr>
              <a:t>ότι </a:t>
            </a:r>
            <a:r>
              <a:rPr sz="1800" spc="25" dirty="0">
                <a:latin typeface="Calibri"/>
                <a:cs typeface="Calibri"/>
              </a:rPr>
              <a:t>οι 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15" dirty="0">
                <a:latin typeface="Calibri"/>
                <a:cs typeface="Calibri"/>
              </a:rPr>
              <a:t>ω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2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ες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-20" dirty="0">
                <a:latin typeface="Calibri"/>
                <a:cs typeface="Calibri"/>
              </a:rPr>
              <a:t>χ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5" dirty="0">
                <a:latin typeface="Calibri"/>
                <a:cs typeface="Calibri"/>
              </a:rPr>
              <a:t>δ</a:t>
            </a:r>
            <a:r>
              <a:rPr sz="1800" spc="25" dirty="0">
                <a:latin typeface="Calibri"/>
                <a:cs typeface="Calibri"/>
              </a:rPr>
              <a:t>ιασ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-15" dirty="0">
                <a:latin typeface="Calibri"/>
                <a:cs typeface="Calibri"/>
              </a:rPr>
              <a:t>χ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β</a:t>
            </a:r>
            <a:r>
              <a:rPr sz="1800" spc="25" dirty="0">
                <a:latin typeface="Calibri"/>
                <a:cs typeface="Calibri"/>
              </a:rPr>
              <a:t>ά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-45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25" dirty="0">
                <a:latin typeface="Calibri"/>
                <a:cs typeface="Calibri"/>
              </a:rPr>
              <a:t>ίδ</a:t>
            </a:r>
            <a:r>
              <a:rPr sz="1800" dirty="0">
                <a:latin typeface="Calibri"/>
                <a:cs typeface="Calibri"/>
              </a:rPr>
              <a:t>ες  </a:t>
            </a:r>
            <a:r>
              <a:rPr sz="1800" spc="-5" dirty="0">
                <a:latin typeface="Calibri"/>
                <a:cs typeface="Calibri"/>
              </a:rPr>
              <a:t>ότι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θα αντι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ετω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ίσουν 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οτελεσ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ατικά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το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φαινό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ενο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βίας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ιδιαίτερα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στην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ερίοδο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εγκυ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οσύνης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έχει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90"/>
              </a:spcBef>
            </a:pPr>
            <a:r>
              <a:rPr sz="1800" spc="-5" dirty="0">
                <a:latin typeface="Calibri"/>
                <a:cs typeface="Calibri"/>
              </a:rPr>
              <a:t>εξαιρετικά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δυσ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ενείς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τώσεις</a:t>
            </a:r>
            <a:r>
              <a:rPr sz="1800" spc="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1981200"/>
            <a:ext cx="3743325" cy="36289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83919"/>
            <a:ext cx="496379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  <a:tabLst>
                <a:tab pos="4064000" algn="l"/>
              </a:tabLst>
            </a:pPr>
            <a:r>
              <a:rPr spc="10" dirty="0"/>
              <a:t>Ε</a:t>
            </a:r>
            <a:r>
              <a:rPr spc="-215" dirty="0"/>
              <a:t> </a:t>
            </a:r>
            <a:r>
              <a:rPr spc="10" dirty="0"/>
              <a:t>Γ</a:t>
            </a:r>
            <a:r>
              <a:rPr spc="-200" dirty="0"/>
              <a:t> </a:t>
            </a:r>
            <a:r>
              <a:rPr spc="15" dirty="0"/>
              <a:t>Κ</a:t>
            </a:r>
            <a:r>
              <a:rPr spc="-220" dirty="0"/>
              <a:t> </a:t>
            </a:r>
            <a:r>
              <a:rPr spc="15" dirty="0"/>
              <a:t>Υ</a:t>
            </a:r>
            <a:r>
              <a:rPr spc="-190" dirty="0"/>
              <a:t> </a:t>
            </a:r>
            <a:r>
              <a:rPr spc="25" dirty="0"/>
              <a:t>Μ</a:t>
            </a:r>
            <a:r>
              <a:rPr spc="-245" dirty="0"/>
              <a:t> </a:t>
            </a:r>
            <a:r>
              <a:rPr spc="20" dirty="0"/>
              <a:t>Ο</a:t>
            </a:r>
            <a:r>
              <a:rPr spc="-210" dirty="0"/>
              <a:t> </a:t>
            </a:r>
            <a:r>
              <a:rPr spc="10" dirty="0"/>
              <a:t>Σ</a:t>
            </a:r>
            <a:r>
              <a:rPr spc="-220" dirty="0"/>
              <a:t> </a:t>
            </a:r>
            <a:r>
              <a:rPr spc="15" dirty="0"/>
              <a:t>Υ</a:t>
            </a:r>
            <a:r>
              <a:rPr spc="-190" dirty="0"/>
              <a:t> </a:t>
            </a:r>
            <a:r>
              <a:rPr spc="15" dirty="0"/>
              <a:t>Ν</a:t>
            </a:r>
            <a:r>
              <a:rPr spc="-220" dirty="0"/>
              <a:t> </a:t>
            </a:r>
            <a:r>
              <a:rPr spc="15" dirty="0"/>
              <a:t>Η</a:t>
            </a:r>
            <a:r>
              <a:rPr dirty="0"/>
              <a:t>	</a:t>
            </a:r>
            <a:r>
              <a:rPr spc="15" dirty="0"/>
              <a:t>Κ</a:t>
            </a:r>
            <a:r>
              <a:rPr spc="-220" dirty="0"/>
              <a:t> </a:t>
            </a:r>
            <a:r>
              <a:rPr spc="15" dirty="0"/>
              <a:t>Α</a:t>
            </a:r>
            <a:r>
              <a:rPr spc="-235" dirty="0"/>
              <a:t> </a:t>
            </a:r>
            <a:r>
              <a:rPr spc="5" dirty="0"/>
              <a:t>Ι  Β</a:t>
            </a:r>
            <a:r>
              <a:rPr spc="-200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15" dirty="0"/>
              <a:t>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788" y="2560637"/>
            <a:ext cx="5046980" cy="31159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75" dirty="0">
                <a:latin typeface="Tahoma"/>
                <a:cs typeface="Tahoma"/>
              </a:rPr>
              <a:t>H</a:t>
            </a:r>
            <a:r>
              <a:rPr sz="1800" spc="-140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εγκυ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οσύνη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όχι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όνο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δεν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οτελεί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ts val="2630"/>
              </a:lnSpc>
              <a:spcBef>
                <a:spcPts val="90"/>
              </a:spcBef>
            </a:pP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ροστατευτικό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αράγοντα </a:t>
            </a:r>
            <a:r>
              <a:rPr sz="1800" spc="5" dirty="0">
                <a:latin typeface="Calibri"/>
                <a:cs typeface="Calibri"/>
              </a:rPr>
              <a:t>έναντι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15" dirty="0">
                <a:latin typeface="Calibri"/>
                <a:cs typeface="Calibri"/>
              </a:rPr>
              <a:t>βίας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 </a:t>
            </a:r>
            <a:r>
              <a:rPr sz="1800" spc="-5" dirty="0">
                <a:latin typeface="Calibri"/>
                <a:cs typeface="Calibri"/>
              </a:rPr>
              <a:t>τον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0" dirty="0">
                <a:latin typeface="Calibri"/>
                <a:cs typeface="Calibri"/>
              </a:rPr>
              <a:t>οφ</a:t>
            </a:r>
            <a:r>
              <a:rPr sz="1800" spc="35" dirty="0">
                <a:latin typeface="Calibri"/>
                <a:cs typeface="Calibri"/>
              </a:rPr>
              <a:t>ο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204" dirty="0">
                <a:latin typeface="Tahoma"/>
                <a:cs typeface="Tahoma"/>
              </a:rPr>
              <a:t> 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λλ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-5" dirty="0">
                <a:latin typeface="Calibri"/>
                <a:cs typeface="Calibri"/>
              </a:rPr>
              <a:t> υ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ρ</a:t>
            </a:r>
            <a:r>
              <a:rPr sz="1800" spc="35" dirty="0">
                <a:latin typeface="Calibri"/>
                <a:cs typeface="Calibri"/>
              </a:rPr>
              <a:t>ι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ες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νθ</a:t>
            </a:r>
            <a:r>
              <a:rPr sz="1800" spc="5" dirty="0">
                <a:latin typeface="Calibri"/>
                <a:cs typeface="Calibri"/>
              </a:rPr>
              <a:t>ήκ</a:t>
            </a:r>
            <a:r>
              <a:rPr sz="1800" dirty="0">
                <a:latin typeface="Calibri"/>
                <a:cs typeface="Calibri"/>
              </a:rPr>
              <a:t>ες  </a:t>
            </a:r>
            <a:r>
              <a:rPr sz="1800" spc="-5" dirty="0">
                <a:latin typeface="Tahoma"/>
                <a:cs typeface="Tahoma"/>
              </a:rPr>
              <a:t>μπ</a:t>
            </a:r>
            <a:r>
              <a:rPr sz="1800" spc="-5" dirty="0">
                <a:latin typeface="Calibri"/>
                <a:cs typeface="Calibri"/>
              </a:rPr>
              <a:t>ορεί</a:t>
            </a:r>
            <a:r>
              <a:rPr sz="1800" spc="5" dirty="0">
                <a:latin typeface="Calibri"/>
                <a:cs typeface="Calibri"/>
              </a:rPr>
              <a:t> να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οδηγήσει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στην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φάνιση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βίαιων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25"/>
              </a:spcBef>
            </a:pPr>
            <a:r>
              <a:rPr sz="1800" spc="5" dirty="0">
                <a:latin typeface="Calibri"/>
                <a:cs typeface="Calibri"/>
              </a:rPr>
              <a:t>συ</a:t>
            </a:r>
            <a:r>
              <a:rPr sz="1800" spc="5" dirty="0">
                <a:latin typeface="Tahoma"/>
                <a:cs typeface="Tahoma"/>
              </a:rPr>
              <a:t>μπ</a:t>
            </a:r>
            <a:r>
              <a:rPr sz="1800" spc="5" dirty="0">
                <a:latin typeface="Calibri"/>
                <a:cs typeface="Calibri"/>
              </a:rPr>
              <a:t>εριφορών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αυτόν</a:t>
            </a:r>
            <a:r>
              <a:rPr sz="1800" spc="-1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41300" marR="146685" indent="-229235">
              <a:lnSpc>
                <a:spcPct val="1205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Συγκεκρι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ένες ευάλωτες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ληθυσ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ιακές 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άδες</a:t>
            </a:r>
            <a:r>
              <a:rPr sz="1800" spc="-5" dirty="0">
                <a:latin typeface="Tahoma"/>
                <a:cs typeface="Tahoma"/>
              </a:rPr>
              <a:t>,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10" dirty="0">
                <a:latin typeface="Calibri"/>
                <a:cs typeface="Calibri"/>
              </a:rPr>
              <a:t>υ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συγκεκρι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ένες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συνθήκες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είναι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ιο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ιθανό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καταστούν </a:t>
            </a:r>
            <a:r>
              <a:rPr sz="1800" spc="-10" dirty="0">
                <a:latin typeface="Calibri"/>
                <a:cs typeface="Calibri"/>
              </a:rPr>
              <a:t>θύ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ατα </a:t>
            </a:r>
            <a:r>
              <a:rPr sz="1800" spc="-20" dirty="0">
                <a:latin typeface="Calibri"/>
                <a:cs typeface="Calibri"/>
              </a:rPr>
              <a:t>κατά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διάρκεια 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άλιστα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εγκυ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οσύνης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650" y="0"/>
            <a:ext cx="4629150" cy="57435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74394"/>
            <a:ext cx="681037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80110" algn="l"/>
                <a:tab pos="5407660" algn="l"/>
              </a:tabLst>
            </a:pPr>
            <a:r>
              <a:rPr spc="20" dirty="0"/>
              <a:t>Ο</a:t>
            </a:r>
            <a:r>
              <a:rPr spc="-210" dirty="0"/>
              <a:t> </a:t>
            </a:r>
            <a:r>
              <a:rPr spc="5" dirty="0"/>
              <a:t>Ι</a:t>
            </a:r>
            <a:r>
              <a:rPr dirty="0"/>
              <a:t>	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355" dirty="0"/>
              <a:t>Τ</a:t>
            </a:r>
            <a:r>
              <a:rPr spc="15" dirty="0"/>
              <a:t>Α</a:t>
            </a:r>
            <a:r>
              <a:rPr spc="-235" dirty="0"/>
              <a:t> </a:t>
            </a:r>
            <a:r>
              <a:rPr spc="15" dirty="0"/>
              <a:t>Ν</a:t>
            </a:r>
            <a:r>
              <a:rPr spc="-220" dirty="0"/>
              <a:t> </a:t>
            </a:r>
            <a:r>
              <a:rPr spc="15" dirty="0"/>
              <a:t>Α</a:t>
            </a:r>
            <a:r>
              <a:rPr spc="-235" dirty="0"/>
              <a:t> </a:t>
            </a:r>
            <a:r>
              <a:rPr spc="10" dirty="0"/>
              <a:t>Σ</a:t>
            </a:r>
            <a:r>
              <a:rPr spc="-220" dirty="0"/>
              <a:t> </a:t>
            </a:r>
            <a:r>
              <a:rPr spc="10" dirty="0"/>
              <a:t>Τ</a:t>
            </a:r>
            <a:r>
              <a:rPr spc="-170" dirty="0"/>
              <a:t> </a:t>
            </a:r>
            <a:r>
              <a:rPr spc="15" dirty="0"/>
              <a:t>Ρ</a:t>
            </a:r>
            <a:r>
              <a:rPr spc="-245" dirty="0"/>
              <a:t> </a:t>
            </a:r>
            <a:r>
              <a:rPr spc="5" dirty="0"/>
              <a:t>Ι</a:t>
            </a:r>
            <a:r>
              <a:rPr spc="-160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10" dirty="0"/>
              <a:t>Σ</a:t>
            </a:r>
            <a:r>
              <a:rPr dirty="0"/>
              <a:t>	</a:t>
            </a:r>
            <a:r>
              <a:rPr spc="10" dirty="0"/>
              <a:t>Σ</a:t>
            </a:r>
            <a:r>
              <a:rPr spc="-220" dirty="0"/>
              <a:t> </a:t>
            </a:r>
            <a:r>
              <a:rPr spc="10" dirty="0"/>
              <a:t>Τ</a:t>
            </a:r>
            <a:r>
              <a:rPr spc="-245" dirty="0"/>
              <a:t> </a:t>
            </a:r>
            <a:r>
              <a:rPr spc="15" dirty="0"/>
              <a:t>Η</a:t>
            </a:r>
            <a:r>
              <a:rPr spc="-260" dirty="0"/>
              <a:t> </a:t>
            </a:r>
            <a:r>
              <a:rPr spc="15" dirty="0"/>
              <a:t>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71154" y="874394"/>
            <a:ext cx="22574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10" dirty="0">
                <a:latin typeface="Calibri"/>
                <a:cs typeface="Calibri"/>
              </a:rPr>
              <a:t>Ε</a:t>
            </a:r>
            <a:r>
              <a:rPr sz="3950" b="1" spc="-29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Λ</a:t>
            </a:r>
            <a:r>
              <a:rPr sz="3950" b="1" spc="-26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Λ</a:t>
            </a:r>
            <a:r>
              <a:rPr sz="3950" b="1" spc="-26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Α</a:t>
            </a:r>
            <a:r>
              <a:rPr sz="3950" b="1" spc="-215" dirty="0">
                <a:latin typeface="Calibri"/>
                <a:cs typeface="Calibri"/>
              </a:rPr>
              <a:t> </a:t>
            </a:r>
            <a:r>
              <a:rPr sz="3950" b="1" spc="40" dirty="0">
                <a:latin typeface="Tahoma"/>
                <a:cs typeface="Tahoma"/>
              </a:rPr>
              <a:t>Δ</a:t>
            </a:r>
            <a:r>
              <a:rPr sz="3950" b="1" spc="-455" dirty="0">
                <a:latin typeface="Tahoma"/>
                <a:cs typeface="Tahoma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Α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1949513"/>
            <a:ext cx="5888355" cy="359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79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Οι 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ετανάστριες </a:t>
            </a:r>
            <a:r>
              <a:rPr sz="1800" spc="-25" dirty="0">
                <a:latin typeface="Calibri"/>
                <a:cs typeface="Calibri"/>
              </a:rPr>
              <a:t>στην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Ελλάδα </a:t>
            </a:r>
            <a:r>
              <a:rPr sz="1800" spc="10" dirty="0">
                <a:latin typeface="Calibri"/>
                <a:cs typeface="Calibri"/>
              </a:rPr>
              <a:t>φαίνεται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λήττονται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 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βία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αυτό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οφείλεται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δύο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βασικούς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αράγοντες</a:t>
            </a:r>
            <a:r>
              <a:rPr sz="1800" b="1" spc="5" dirty="0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241300" marR="206375" indent="-229235">
              <a:lnSpc>
                <a:spcPct val="1104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b="1" spc="-110" dirty="0">
                <a:latin typeface="Calibri"/>
                <a:cs typeface="Calibri"/>
              </a:rPr>
              <a:t>α</a:t>
            </a:r>
            <a:r>
              <a:rPr sz="1800" b="1" spc="-110" dirty="0">
                <a:latin typeface="Tahoma"/>
                <a:cs typeface="Tahoma"/>
              </a:rPr>
              <a:t>)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spc="-5" dirty="0">
                <a:latin typeface="Calibri"/>
                <a:cs typeface="Calibri"/>
              </a:rPr>
              <a:t>στα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ολιτισ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ικά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χαρακτηριστικά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τό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ου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καταγωγής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άλλοτε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υ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ορισ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ένες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συνθήκες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άλλοτε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γένει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Tahoma"/>
                <a:cs typeface="Tahoma"/>
              </a:rPr>
              <a:t>μ</a:t>
            </a:r>
            <a:r>
              <a:rPr sz="1800" spc="-25" dirty="0">
                <a:latin typeface="Calibri"/>
                <a:cs typeface="Calibri"/>
              </a:rPr>
              <a:t>ε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τρό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λανθάνοντα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ρητό</a:t>
            </a:r>
            <a:r>
              <a:rPr sz="1800" spc="-20" dirty="0">
                <a:latin typeface="Tahoma"/>
                <a:cs typeface="Tahoma"/>
              </a:rPr>
              <a:t>,</a:t>
            </a:r>
            <a:r>
              <a:rPr sz="1800" spc="-200" dirty="0">
                <a:latin typeface="Tahoma"/>
                <a:cs typeface="Tahoma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ιτρέ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ουν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άσκηση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βίας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dirty="0">
                <a:latin typeface="Calibri"/>
                <a:cs typeface="Calibri"/>
              </a:rPr>
              <a:t>κατα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ιεστικού ελέγχου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 </a:t>
            </a:r>
            <a:r>
              <a:rPr sz="1800" spc="-5" dirty="0">
                <a:latin typeface="Calibri"/>
                <a:cs typeface="Calibri"/>
              </a:rPr>
              <a:t>τον </a:t>
            </a:r>
            <a:r>
              <a:rPr sz="1800" spc="5" dirty="0">
                <a:latin typeface="Calibri"/>
                <a:cs typeface="Calibri"/>
              </a:rPr>
              <a:t>σύντροφο </a:t>
            </a:r>
            <a:r>
              <a:rPr sz="1800" spc="-5" dirty="0">
                <a:latin typeface="Calibri"/>
                <a:cs typeface="Calibri"/>
              </a:rPr>
              <a:t>στη </a:t>
            </a:r>
            <a:r>
              <a:rPr sz="1800" dirty="0">
                <a:latin typeface="Calibri"/>
                <a:cs typeface="Calibri"/>
              </a:rPr>
              <a:t> γυναίκα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δη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έγκυο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endParaRPr sz="1800">
              <a:latin typeface="Calibri"/>
              <a:cs typeface="Calibri"/>
            </a:endParaRPr>
          </a:p>
          <a:p>
            <a:pPr marL="241300" marR="143510" indent="-229235">
              <a:lnSpc>
                <a:spcPct val="1112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b="1" spc="-105" dirty="0">
                <a:latin typeface="Calibri"/>
                <a:cs typeface="Calibri"/>
              </a:rPr>
              <a:t>β</a:t>
            </a:r>
            <a:r>
              <a:rPr sz="1800" b="1" spc="-105" dirty="0">
                <a:latin typeface="Tahoma"/>
                <a:cs typeface="Tahoma"/>
              </a:rPr>
              <a:t>)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στις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συνθήκες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διαβίωσης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τό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ροορισ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ού</a:t>
            </a:r>
            <a:r>
              <a:rPr sz="1800" spc="-5" dirty="0">
                <a:latin typeface="Tahoma"/>
                <a:cs typeface="Tahoma"/>
              </a:rPr>
              <a:t>-</a:t>
            </a:r>
            <a:r>
              <a:rPr sz="1800" spc="-240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εν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τω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ροκει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ένω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-10" dirty="0">
                <a:latin typeface="Calibri"/>
                <a:cs typeface="Calibri"/>
              </a:rPr>
              <a:t>Ελλάδα</a:t>
            </a:r>
            <a:r>
              <a:rPr sz="1800" spc="-10" dirty="0">
                <a:latin typeface="Tahoma"/>
                <a:cs typeface="Tahoma"/>
              </a:rPr>
              <a:t>-, </a:t>
            </a:r>
            <a:r>
              <a:rPr sz="1800" spc="10" dirty="0">
                <a:latin typeface="Calibri"/>
                <a:cs typeface="Calibri"/>
              </a:rPr>
              <a:t>οι </a:t>
            </a:r>
            <a:r>
              <a:rPr sz="1800" spc="15" dirty="0">
                <a:latin typeface="Calibri"/>
                <a:cs typeface="Calibri"/>
              </a:rPr>
              <a:t>ο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οίες </a:t>
            </a:r>
            <a:r>
              <a:rPr sz="1800" spc="10" dirty="0">
                <a:latin typeface="Calibri"/>
                <a:cs typeface="Calibri"/>
              </a:rPr>
              <a:t>είναι </a:t>
            </a:r>
            <a:r>
              <a:rPr sz="1800" spc="-5" dirty="0">
                <a:latin typeface="Calibri"/>
                <a:cs typeface="Calibri"/>
              </a:rPr>
              <a:t>εξαιρετικά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ισφαλείς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καθιστούν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τις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ίδιες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τα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αιδιά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sz="1800" spc="-5" dirty="0">
                <a:latin typeface="Calibri"/>
                <a:cs typeface="Calibri"/>
              </a:rPr>
              <a:t>έρ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αια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συντρόφων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ιβουλών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τους</a:t>
            </a:r>
            <a:r>
              <a:rPr sz="1800" spc="-1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1981200"/>
            <a:ext cx="3743325" cy="3629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3315335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Σ  Κ</a:t>
            </a:r>
            <a:r>
              <a:rPr sz="3600" spc="-16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Ν</a:t>
            </a:r>
            <a:r>
              <a:rPr sz="3600" spc="-105" dirty="0"/>
              <a:t> </a:t>
            </a:r>
            <a:r>
              <a:rPr sz="3600" spc="20" dirty="0">
                <a:latin typeface="Tahoma"/>
                <a:cs typeface="Tahoma"/>
              </a:rPr>
              <a:t>Δ</a:t>
            </a:r>
            <a:r>
              <a:rPr sz="3600" spc="-390" dirty="0">
                <a:latin typeface="Tahoma"/>
                <a:cs typeface="Tahoma"/>
              </a:rPr>
              <a:t> </a:t>
            </a:r>
            <a:r>
              <a:rPr sz="3600" dirty="0"/>
              <a:t>Υ</a:t>
            </a:r>
            <a:r>
              <a:rPr sz="3600" spc="-145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Υ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954591"/>
            <a:ext cx="5372735" cy="11988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5080" indent="-229235">
              <a:lnSpc>
                <a:spcPct val="1238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25" dirty="0">
                <a:latin typeface="Calibri"/>
                <a:cs typeface="Calibri"/>
              </a:rPr>
              <a:t>Σε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συνάρτηση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τον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τό</a:t>
            </a:r>
            <a:r>
              <a:rPr sz="1550" b="1" spc="10" dirty="0">
                <a:latin typeface="Tahoma"/>
                <a:cs typeface="Tahoma"/>
              </a:rPr>
              <a:t>π</a:t>
            </a:r>
            <a:r>
              <a:rPr sz="1550" b="1" spc="10" dirty="0">
                <a:latin typeface="Calibri"/>
                <a:cs typeface="Calibri"/>
              </a:rPr>
              <a:t>ο</a:t>
            </a:r>
            <a:r>
              <a:rPr sz="1550" b="1" spc="7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καταγωγής</a:t>
            </a:r>
            <a:r>
              <a:rPr sz="1550" b="1" spc="-5" dirty="0">
                <a:latin typeface="Tahoma"/>
                <a:cs typeface="Tahoma"/>
              </a:rPr>
              <a:t>,</a:t>
            </a:r>
            <a:r>
              <a:rPr sz="1550" b="1" spc="12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τις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Calibri"/>
                <a:cs typeface="Calibri"/>
              </a:rPr>
              <a:t>συνθήκες 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διαβίωσης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το </a:t>
            </a:r>
            <a:r>
              <a:rPr sz="1550" b="1" dirty="0">
                <a:latin typeface="Tahoma"/>
                <a:cs typeface="Tahoma"/>
              </a:rPr>
              <a:t>μ</a:t>
            </a:r>
            <a:r>
              <a:rPr sz="1550" b="1" dirty="0">
                <a:latin typeface="Calibri"/>
                <a:cs typeface="Calibri"/>
              </a:rPr>
              <a:t>ορφωτικό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ε</a:t>
            </a:r>
            <a:r>
              <a:rPr sz="1550" b="1" spc="10" dirty="0">
                <a:latin typeface="Tahoma"/>
                <a:cs typeface="Tahoma"/>
              </a:rPr>
              <a:t>π</a:t>
            </a:r>
            <a:r>
              <a:rPr sz="1550" b="1" spc="10" dirty="0">
                <a:latin typeface="Calibri"/>
                <a:cs typeface="Calibri"/>
              </a:rPr>
              <a:t>ί</a:t>
            </a:r>
            <a:r>
              <a:rPr sz="1550" b="1" spc="10" dirty="0">
                <a:latin typeface="Tahoma"/>
                <a:cs typeface="Tahoma"/>
              </a:rPr>
              <a:t>π</a:t>
            </a:r>
            <a:r>
              <a:rPr sz="1550" b="1" spc="10" dirty="0">
                <a:latin typeface="Calibri"/>
                <a:cs typeface="Calibri"/>
              </a:rPr>
              <a:t>εδο</a:t>
            </a:r>
            <a:r>
              <a:rPr sz="1550" spc="10" dirty="0">
                <a:latin typeface="Tahoma"/>
                <a:cs typeface="Tahoma"/>
              </a:rPr>
              <a:t>,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b="1" spc="5" dirty="0">
                <a:latin typeface="Calibri"/>
                <a:cs typeface="Calibri"/>
              </a:rPr>
              <a:t>χειραφέτηση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γυναίκας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ίσης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αίζει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καθοριστικό</a:t>
            </a:r>
            <a:r>
              <a:rPr sz="1550" spc="17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ρόλο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στην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ανοχή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στη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ια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ευαίσθητη</a:t>
            </a:r>
            <a:r>
              <a:rPr sz="1550" spc="22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άλιστα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ερίοδο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ζωής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της</a:t>
            </a:r>
            <a:r>
              <a:rPr sz="1550" spc="-1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1460880"/>
            <a:ext cx="3315335" cy="11277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Γ</a:t>
            </a:r>
            <a:r>
              <a:rPr sz="3600" spc="-120" dirty="0"/>
              <a:t> </a:t>
            </a:r>
            <a:r>
              <a:rPr sz="3600" dirty="0"/>
              <a:t>Ο</a:t>
            </a:r>
            <a:r>
              <a:rPr sz="3600" spc="-180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Σ  Κ</a:t>
            </a:r>
            <a:r>
              <a:rPr sz="3600" spc="-16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Ν</a:t>
            </a:r>
            <a:r>
              <a:rPr sz="3600" spc="-105" dirty="0"/>
              <a:t> </a:t>
            </a:r>
            <a:r>
              <a:rPr sz="3600" spc="20" dirty="0">
                <a:latin typeface="Tahoma"/>
                <a:cs typeface="Tahoma"/>
              </a:rPr>
              <a:t>Δ</a:t>
            </a:r>
            <a:r>
              <a:rPr sz="3600" spc="-390" dirty="0">
                <a:latin typeface="Tahoma"/>
                <a:cs typeface="Tahoma"/>
              </a:rPr>
              <a:t> </a:t>
            </a:r>
            <a:r>
              <a:rPr sz="3600" dirty="0"/>
              <a:t>Υ</a:t>
            </a:r>
            <a:r>
              <a:rPr sz="3600" spc="-145" dirty="0"/>
              <a:t> </a:t>
            </a:r>
            <a:r>
              <a:rPr sz="3600" dirty="0"/>
              <a:t>Ν</a:t>
            </a:r>
            <a:r>
              <a:rPr sz="3600" spc="-114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Υ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3009836"/>
            <a:ext cx="5281295" cy="191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307975" indent="-229235">
              <a:lnSpc>
                <a:spcPct val="1252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b="1" spc="-5" dirty="0">
                <a:latin typeface="Calibri"/>
                <a:cs typeface="Calibri"/>
              </a:rPr>
              <a:t>Τα </a:t>
            </a:r>
            <a:r>
              <a:rPr sz="1550" b="1" dirty="0">
                <a:latin typeface="Calibri"/>
                <a:cs typeface="Calibri"/>
              </a:rPr>
              <a:t>βιώ</a:t>
            </a:r>
            <a:r>
              <a:rPr sz="1550" b="1" dirty="0">
                <a:latin typeface="Tahoma"/>
                <a:cs typeface="Tahoma"/>
              </a:rPr>
              <a:t>μ</a:t>
            </a:r>
            <a:r>
              <a:rPr sz="1550" b="1" dirty="0">
                <a:latin typeface="Calibri"/>
                <a:cs typeface="Calibri"/>
              </a:rPr>
              <a:t>ατα</a:t>
            </a:r>
            <a:r>
              <a:rPr sz="1550" b="1" spc="5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κακο</a:t>
            </a:r>
            <a:r>
              <a:rPr sz="1550" b="1" spc="-20" dirty="0">
                <a:latin typeface="Tahoma"/>
                <a:cs typeface="Tahoma"/>
              </a:rPr>
              <a:t>π</a:t>
            </a:r>
            <a:r>
              <a:rPr sz="1550" b="1" spc="-20" dirty="0">
                <a:latin typeface="Calibri"/>
                <a:cs typeface="Calibri"/>
              </a:rPr>
              <a:t>οίησης</a:t>
            </a:r>
            <a:r>
              <a:rPr sz="1550" b="1" spc="-1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στην</a:t>
            </a:r>
            <a:r>
              <a:rPr sz="1550" b="1" spc="-5" dirty="0">
                <a:latin typeface="Calibri"/>
                <a:cs typeface="Calibri"/>
              </a:rPr>
              <a:t> </a:t>
            </a:r>
            <a:r>
              <a:rPr sz="1550" b="1" spc="5" dirty="0">
                <a:latin typeface="Tahoma"/>
                <a:cs typeface="Tahoma"/>
              </a:rPr>
              <a:t>π</a:t>
            </a:r>
            <a:r>
              <a:rPr sz="1550" b="1" spc="5" dirty="0">
                <a:latin typeface="Calibri"/>
                <a:cs typeface="Calibri"/>
              </a:rPr>
              <a:t>ατρική οικογένεια</a:t>
            </a:r>
            <a:r>
              <a:rPr sz="1550" b="1" spc="10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της </a:t>
            </a:r>
            <a:r>
              <a:rPr sz="1550" b="1" spc="-340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εγκύου</a:t>
            </a:r>
            <a:endParaRPr sz="1550">
              <a:latin typeface="Calibri"/>
              <a:cs typeface="Calibri"/>
            </a:endParaRPr>
          </a:p>
          <a:p>
            <a:pPr marL="241300" marR="5080" indent="-229235">
              <a:lnSpc>
                <a:spcPct val="1238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ανοχή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ανδρικά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ρόσω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οικογενειακού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εριβάλλοντος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συνδέεται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 τρό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 ά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εσο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συντρι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τική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λειονότητα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</a:t>
            </a:r>
            <a:r>
              <a:rPr sz="1550" spc="10" dirty="0">
                <a:latin typeface="Calibri"/>
                <a:cs typeface="Calibri"/>
              </a:rPr>
              <a:t>γυναικών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είναι </a:t>
            </a:r>
            <a:r>
              <a:rPr sz="1550" spc="5" dirty="0">
                <a:latin typeface="Calibri"/>
                <a:cs typeface="Calibri"/>
              </a:rPr>
              <a:t>θύ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ατα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εγκυ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οσύνη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τους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συντρόφους</a:t>
            </a:r>
            <a:r>
              <a:rPr sz="1550" spc="2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τους</a:t>
            </a:r>
            <a:r>
              <a:rPr sz="1550" spc="-1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48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912" y="2939668"/>
            <a:ext cx="3872229" cy="962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8660" marR="5080" indent="-696595">
              <a:lnSpc>
                <a:spcPct val="100600"/>
              </a:lnSpc>
              <a:spcBef>
                <a:spcPts val="105"/>
              </a:spcBef>
            </a:pPr>
            <a:r>
              <a:rPr sz="3050" spc="15" dirty="0"/>
              <a:t>Π</a:t>
            </a:r>
            <a:r>
              <a:rPr sz="3050" spc="-10" dirty="0"/>
              <a:t> </a:t>
            </a:r>
            <a:r>
              <a:rPr sz="3050" spc="15" dirty="0"/>
              <a:t>Ρ</a:t>
            </a:r>
            <a:r>
              <a:rPr sz="3050" spc="-5" dirty="0"/>
              <a:t> </a:t>
            </a:r>
            <a:r>
              <a:rPr sz="3050" spc="20" dirty="0"/>
              <a:t>Ο</a:t>
            </a:r>
            <a:r>
              <a:rPr sz="3050" dirty="0"/>
              <a:t> </a:t>
            </a:r>
            <a:r>
              <a:rPr sz="3050" spc="10" dirty="0"/>
              <a:t>Σ</a:t>
            </a:r>
            <a:r>
              <a:rPr sz="3050" spc="-40" dirty="0"/>
              <a:t> </a:t>
            </a:r>
            <a:r>
              <a:rPr sz="3050" spc="10" dirty="0"/>
              <a:t>Τ</a:t>
            </a:r>
            <a:r>
              <a:rPr sz="3050" spc="-265" dirty="0"/>
              <a:t> </a:t>
            </a:r>
            <a:r>
              <a:rPr sz="3050" spc="15" dirty="0"/>
              <a:t>Α</a:t>
            </a:r>
            <a:r>
              <a:rPr sz="3050" spc="-235" dirty="0"/>
              <a:t> </a:t>
            </a:r>
            <a:r>
              <a:rPr sz="3050" spc="10" dirty="0"/>
              <a:t>Τ</a:t>
            </a:r>
            <a:r>
              <a:rPr sz="3050" spc="-40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15" dirty="0"/>
              <a:t>Υ</a:t>
            </a:r>
            <a:r>
              <a:rPr sz="3050" spc="-45" dirty="0"/>
              <a:t> </a:t>
            </a:r>
            <a:r>
              <a:rPr sz="3050" spc="10" dirty="0"/>
              <a:t>Τ</a:t>
            </a:r>
            <a:r>
              <a:rPr sz="3050" spc="30" dirty="0"/>
              <a:t> </a:t>
            </a:r>
            <a:r>
              <a:rPr sz="3050" spc="5" dirty="0"/>
              <a:t>Ι</a:t>
            </a:r>
            <a:r>
              <a:rPr sz="3050" spc="60" dirty="0"/>
              <a:t> </a:t>
            </a:r>
            <a:r>
              <a:rPr sz="3050" spc="15" dirty="0"/>
              <a:t>Κ</a:t>
            </a:r>
            <a:r>
              <a:rPr sz="3050" spc="-200" dirty="0"/>
              <a:t> </a:t>
            </a:r>
            <a:r>
              <a:rPr sz="3050" spc="20" dirty="0"/>
              <a:t>Ο</a:t>
            </a:r>
            <a:r>
              <a:rPr sz="3050" dirty="0"/>
              <a:t> </a:t>
            </a:r>
            <a:r>
              <a:rPr sz="3050" spc="10" dirty="0"/>
              <a:t>Ι  Π</a:t>
            </a:r>
            <a:r>
              <a:rPr sz="3050" spc="-15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5" dirty="0"/>
              <a:t>Ρ</a:t>
            </a:r>
            <a:r>
              <a:rPr sz="3050" spc="-235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0" dirty="0"/>
              <a:t>Γ</a:t>
            </a:r>
            <a:r>
              <a:rPr sz="3050" spc="-5" dirty="0"/>
              <a:t> </a:t>
            </a:r>
            <a:r>
              <a:rPr sz="3050" spc="20" dirty="0"/>
              <a:t>Ο</a:t>
            </a:r>
            <a:r>
              <a:rPr sz="3050" spc="-5" dirty="0"/>
              <a:t> </a:t>
            </a:r>
            <a:r>
              <a:rPr sz="3050" spc="15" dirty="0"/>
              <a:t>Ν</a:t>
            </a:r>
            <a:r>
              <a:rPr sz="3050" spc="-25" dirty="0"/>
              <a:t> </a:t>
            </a:r>
            <a:r>
              <a:rPr sz="3050" spc="10" dirty="0"/>
              <a:t>Τ</a:t>
            </a:r>
            <a:r>
              <a:rPr sz="3050" spc="-45" dirty="0"/>
              <a:t> </a:t>
            </a:r>
            <a:r>
              <a:rPr sz="3050" spc="10" dirty="0"/>
              <a:t>Ε</a:t>
            </a:r>
            <a:r>
              <a:rPr sz="3050" spc="-25" dirty="0"/>
              <a:t> </a:t>
            </a:r>
            <a:r>
              <a:rPr sz="3050" spc="10" dirty="0"/>
              <a:t>Σ</a:t>
            </a:r>
            <a:endParaRPr sz="3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325" y="638175"/>
            <a:ext cx="5857875" cy="3276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1609" y="4164647"/>
            <a:ext cx="5864860" cy="17614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12999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-75" dirty="0">
                <a:latin typeface="Calibri"/>
                <a:cs typeface="Calibri"/>
              </a:rPr>
              <a:t>Το</a:t>
            </a:r>
            <a:r>
              <a:rPr sz="1550" spc="-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υψηλό 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ορφωτικό </a:t>
            </a:r>
            <a:r>
              <a:rPr sz="1550" spc="25" dirty="0">
                <a:latin typeface="Calibri"/>
                <a:cs typeface="Calibri"/>
              </a:rPr>
              <a:t>ε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ί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εδο </a:t>
            </a:r>
            <a:r>
              <a:rPr sz="1550" dirty="0">
                <a:latin typeface="Calibri"/>
                <a:cs typeface="Calibri"/>
              </a:rPr>
              <a:t>συνάδει </a:t>
            </a:r>
            <a:r>
              <a:rPr sz="1550" spc="-5" dirty="0">
                <a:latin typeface="Calibri"/>
                <a:cs typeface="Calibri"/>
              </a:rPr>
              <a:t>συχνά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ια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ιο 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ανεξάρτητη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ροσω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ικότητα</a:t>
            </a:r>
            <a:r>
              <a:rPr sz="1550" spc="5" dirty="0">
                <a:latin typeface="Tahoma"/>
                <a:cs typeface="Tahoma"/>
              </a:rPr>
              <a:t>,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 </a:t>
            </a:r>
            <a:r>
              <a:rPr sz="1550" spc="20" dirty="0">
                <a:latin typeface="Calibri"/>
                <a:cs typeface="Calibri"/>
              </a:rPr>
              <a:t>αξίες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20" dirty="0">
                <a:latin typeface="Calibri"/>
                <a:cs typeface="Calibri"/>
              </a:rPr>
              <a:t>αρχές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dirty="0">
                <a:latin typeface="Calibri"/>
                <a:cs typeface="Calibri"/>
              </a:rPr>
              <a:t>διαφυλάσσουν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ελευθερία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αξιο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ρέ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εια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ανθρώ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ου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32384" indent="-229235">
              <a:lnSpc>
                <a:spcPct val="112999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dirty="0">
                <a:latin typeface="Calibri"/>
                <a:cs typeface="Calibri"/>
              </a:rPr>
              <a:t>Ε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ίσης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άρρηκτα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συνδεδε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ένο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ανά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τυξη</a:t>
            </a:r>
            <a:r>
              <a:rPr sz="1550" spc="229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αγγελ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ατικής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δραστηριότητας</a:t>
            </a:r>
            <a:r>
              <a:rPr sz="1550" spc="2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κοινωνικής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ζωής</a:t>
            </a:r>
            <a:r>
              <a:rPr sz="1550" spc="-20" dirty="0">
                <a:latin typeface="Tahoma"/>
                <a:cs typeface="Tahoma"/>
              </a:rPr>
              <a:t>,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ό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οι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ε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αφές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τρίτους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λειτουργούν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ροστατευτικά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έναντι</a:t>
            </a:r>
            <a:r>
              <a:rPr sz="1550" spc="19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34593"/>
            <a:ext cx="45789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4360" algn="l"/>
              </a:tabLst>
            </a:pPr>
            <a:r>
              <a:rPr sz="3600" dirty="0"/>
              <a:t>Η	Ι</a:t>
            </a:r>
            <a:r>
              <a:rPr sz="3600" spc="-125" dirty="0"/>
              <a:t> </a:t>
            </a:r>
            <a:r>
              <a:rPr sz="3600" spc="20" dirty="0">
                <a:latin typeface="Tahoma"/>
                <a:cs typeface="Tahoma"/>
              </a:rPr>
              <a:t>Δ</a:t>
            </a:r>
            <a:r>
              <a:rPr sz="3600" spc="-390" dirty="0">
                <a:latin typeface="Tahoma"/>
                <a:cs typeface="Tahoma"/>
              </a:rPr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Ρ</a:t>
            </a:r>
            <a:r>
              <a:rPr sz="3600" spc="-110" dirty="0"/>
              <a:t> </a:t>
            </a:r>
            <a:r>
              <a:rPr sz="3600" dirty="0"/>
              <a:t>Ο</a:t>
            </a:r>
            <a:r>
              <a:rPr sz="3600" spc="-254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Η</a:t>
            </a:r>
            <a:r>
              <a:rPr sz="3600" spc="-165" dirty="0"/>
              <a:t> </a:t>
            </a:r>
            <a:r>
              <a:rPr sz="3600" spc="385" dirty="0"/>
              <a:t>Τ</a:t>
            </a:r>
            <a:r>
              <a:rPr sz="3600" dirty="0"/>
              <a:t>Α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930910"/>
            <a:ext cx="3948429" cy="10712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5"/>
              </a:spcBef>
              <a:tabLst>
                <a:tab pos="1213485" algn="l"/>
                <a:tab pos="2643505" algn="l"/>
              </a:tabLst>
            </a:pPr>
            <a:r>
              <a:rPr sz="3600" b="1" dirty="0">
                <a:latin typeface="Calibri"/>
                <a:cs typeface="Calibri"/>
              </a:rPr>
              <a:t>Τ</a:t>
            </a:r>
            <a:r>
              <a:rPr sz="3600" b="1" spc="-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r>
              <a:rPr sz="3600" b="1" spc="-16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	Β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Ι</a:t>
            </a:r>
            <a:r>
              <a:rPr sz="3600" b="1" spc="-1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	Σ</a:t>
            </a:r>
            <a:r>
              <a:rPr sz="3600" b="1" spc="-1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Τ</a:t>
            </a:r>
            <a:r>
              <a:rPr sz="3600" b="1" spc="-16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r>
              <a:rPr sz="3600" b="1" spc="-1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Ν </a:t>
            </a:r>
            <a:r>
              <a:rPr sz="3600" b="1" spc="-79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Ε</a:t>
            </a:r>
            <a:r>
              <a:rPr sz="3600" b="1" spc="-1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Γ</a:t>
            </a:r>
            <a:r>
              <a:rPr sz="3600" b="1" spc="-1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Κ</a:t>
            </a:r>
            <a:r>
              <a:rPr sz="3600" b="1" spc="-17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Υ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Μ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Ο</a:t>
            </a:r>
            <a:r>
              <a:rPr sz="3600" b="1" spc="-18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</a:t>
            </a:r>
            <a:r>
              <a:rPr sz="3600" b="1" spc="-114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Υ</a:t>
            </a:r>
            <a:r>
              <a:rPr sz="3600" b="1" spc="-14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Ν</a:t>
            </a:r>
            <a:r>
              <a:rPr sz="3600" b="1" spc="-1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Η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2300160"/>
            <a:ext cx="4865370" cy="3382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marR="20320" indent="-229235">
              <a:lnSpc>
                <a:spcPct val="124300"/>
              </a:lnSpc>
              <a:spcBef>
                <a:spcPts val="1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 </a:t>
            </a:r>
            <a:r>
              <a:rPr sz="1550" spc="10" dirty="0">
                <a:latin typeface="Calibri"/>
                <a:cs typeface="Calibri"/>
              </a:rPr>
              <a:t>ιδιαιτερότητα </a:t>
            </a:r>
            <a:r>
              <a:rPr sz="1550" dirty="0">
                <a:latin typeface="Calibri"/>
                <a:cs typeface="Calibri"/>
              </a:rPr>
              <a:t>της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εγκυ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οσύνη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συνίσταται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αρουσία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αιδιού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25" dirty="0">
                <a:latin typeface="Calibri"/>
                <a:cs typeface="Calibri"/>
              </a:rPr>
              <a:t>ως </a:t>
            </a:r>
            <a:r>
              <a:rPr sz="1550" spc="5" dirty="0">
                <a:latin typeface="Calibri"/>
                <a:cs typeface="Calibri"/>
              </a:rPr>
              <a:t>του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ιο </a:t>
            </a:r>
            <a:r>
              <a:rPr sz="1550" dirty="0">
                <a:latin typeface="Calibri"/>
                <a:cs typeface="Calibri"/>
              </a:rPr>
              <a:t>ση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αντικού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ανθρώ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 </a:t>
            </a:r>
            <a:r>
              <a:rPr sz="1550" dirty="0">
                <a:latin typeface="Calibri"/>
                <a:cs typeface="Calibri"/>
              </a:rPr>
              <a:t>στη συνείδηση</a:t>
            </a:r>
            <a:r>
              <a:rPr sz="1550" spc="3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 </a:t>
            </a:r>
            <a:r>
              <a:rPr sz="1550" spc="-10" dirty="0">
                <a:latin typeface="Calibri"/>
                <a:cs typeface="Calibri"/>
              </a:rPr>
              <a:t>γυναίκας</a:t>
            </a:r>
            <a:r>
              <a:rPr sz="1550" spc="-10" dirty="0">
                <a:latin typeface="Tahoma"/>
                <a:cs typeface="Tahoma"/>
              </a:rPr>
              <a:t>,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ε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οτέλεσ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συχνά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θέση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λάβει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γυναίκα 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έναντι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στο </a:t>
            </a:r>
            <a:r>
              <a:rPr sz="1550" spc="-5" dirty="0">
                <a:latin typeface="Calibri"/>
                <a:cs typeface="Calibri"/>
              </a:rPr>
              <a:t>θύτη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spc="5" dirty="0">
                <a:latin typeface="Calibri"/>
                <a:cs typeface="Calibri"/>
              </a:rPr>
              <a:t>καθορίζεται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</a:t>
            </a:r>
            <a:r>
              <a:rPr sz="1550" dirty="0">
                <a:latin typeface="Calibri"/>
                <a:cs typeface="Calibri"/>
              </a:rPr>
              <a:t>τον 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ητρικό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ρόλο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5080" indent="-229235">
              <a:lnSpc>
                <a:spcPct val="1242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-10" dirty="0">
                <a:latin typeface="Calibri"/>
                <a:cs typeface="Calibri"/>
              </a:rPr>
              <a:t>Συχνά</a:t>
            </a:r>
            <a:r>
              <a:rPr sz="1550" spc="-10" dirty="0">
                <a:latin typeface="Tahoma"/>
                <a:cs typeface="Tahoma"/>
              </a:rPr>
              <a:t>, </a:t>
            </a:r>
            <a:r>
              <a:rPr sz="1550" spc="5" dirty="0">
                <a:latin typeface="Calibri"/>
                <a:cs typeface="Calibri"/>
              </a:rPr>
              <a:t>οι γυναίκες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δεν </a:t>
            </a:r>
            <a:r>
              <a:rPr sz="1550" spc="10" dirty="0">
                <a:latin typeface="Calibri"/>
                <a:cs typeface="Calibri"/>
              </a:rPr>
              <a:t>θέλουν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spc="5" dirty="0">
                <a:latin typeface="Calibri"/>
                <a:cs typeface="Calibri"/>
              </a:rPr>
              <a:t>βιώσουν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τα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αιδιά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τους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τραυ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ατικές </a:t>
            </a:r>
            <a:r>
              <a:rPr sz="1550" spc="5" dirty="0">
                <a:latin typeface="Calibri"/>
                <a:cs typeface="Calibri"/>
              </a:rPr>
              <a:t>σκηνές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οφασίζουν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διακόψουν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σχέση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τους</a:t>
            </a:r>
            <a:r>
              <a:rPr sz="1550" spc="-10" dirty="0">
                <a:latin typeface="Tahoma"/>
                <a:cs typeface="Tahoma"/>
              </a:rPr>
              <a:t>.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Άλλοτε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άλι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αιδί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γίνεται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40" dirty="0">
                <a:latin typeface="Calibri"/>
                <a:cs typeface="Calibri"/>
              </a:rPr>
              <a:t>εκ</a:t>
            </a:r>
            <a:r>
              <a:rPr sz="1550" dirty="0">
                <a:latin typeface="Calibri"/>
                <a:cs typeface="Calibri"/>
              </a:rPr>
              <a:t>τ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spc="5" dirty="0">
                <a:latin typeface="Calibri"/>
                <a:cs typeface="Calibri"/>
              </a:rPr>
              <a:t>ό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20" dirty="0">
                <a:latin typeface="Calibri"/>
                <a:cs typeface="Calibri"/>
              </a:rPr>
              <a:t>ί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10" dirty="0">
                <a:latin typeface="Calibri"/>
                <a:cs typeface="Calibri"/>
              </a:rPr>
              <a:t>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10" dirty="0">
                <a:latin typeface="Calibri"/>
                <a:cs typeface="Calibri"/>
              </a:rPr>
              <a:t>ν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β</a:t>
            </a:r>
            <a:r>
              <a:rPr sz="1550" spc="20" dirty="0">
                <a:latin typeface="Calibri"/>
                <a:cs typeface="Calibri"/>
              </a:rPr>
              <a:t>ί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10" dirty="0">
                <a:latin typeface="Calibri"/>
                <a:cs typeface="Calibri"/>
              </a:rPr>
              <a:t>ο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35" dirty="0">
                <a:latin typeface="Calibri"/>
                <a:cs typeface="Calibri"/>
              </a:rPr>
              <a:t>έ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25" dirty="0">
                <a:latin typeface="Calibri"/>
                <a:cs typeface="Calibri"/>
              </a:rPr>
              <a:t>α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ή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35" dirty="0">
                <a:latin typeface="Calibri"/>
                <a:cs typeface="Calibri"/>
              </a:rPr>
              <a:t>έ</a:t>
            </a:r>
            <a:r>
              <a:rPr sz="1550" spc="-5" dirty="0">
                <a:latin typeface="Calibri"/>
                <a:cs typeface="Calibri"/>
              </a:rPr>
              <a:t>στ</a:t>
            </a:r>
            <a:r>
              <a:rPr sz="1550" spc="15" dirty="0">
                <a:latin typeface="Calibri"/>
                <a:cs typeface="Calibri"/>
              </a:rPr>
              <a:t>ω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η  αφορ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ή</a:t>
            </a:r>
            <a:r>
              <a:rPr sz="1550" spc="5" dirty="0">
                <a:latin typeface="Tahoma"/>
                <a:cs typeface="Tahoma"/>
              </a:rPr>
              <a:t>,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διαιωνίσουν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φαύλο</a:t>
            </a:r>
            <a:r>
              <a:rPr sz="1550" spc="16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κύκλο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450" y="1285875"/>
            <a:ext cx="5086350" cy="3810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41985" algn="l"/>
                <a:tab pos="3797300" algn="l"/>
              </a:tabLst>
            </a:pPr>
            <a:r>
              <a:rPr spc="20" dirty="0"/>
              <a:t>Η	</a:t>
            </a:r>
            <a:r>
              <a:rPr spc="15" dirty="0"/>
              <a:t>Ε</a:t>
            </a:r>
            <a:r>
              <a:rPr spc="-215" dirty="0"/>
              <a:t> </a:t>
            </a:r>
            <a:r>
              <a:rPr spc="20" dirty="0"/>
              <a:t>Π</a:t>
            </a:r>
            <a:r>
              <a:rPr spc="-260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20" dirty="0"/>
              <a:t>Π</a:t>
            </a:r>
            <a:r>
              <a:rPr spc="-260" dirty="0"/>
              <a:t> </a:t>
            </a:r>
            <a:r>
              <a:rPr spc="15" dirty="0"/>
              <a:t>Τ</a:t>
            </a:r>
            <a:r>
              <a:rPr spc="-225" dirty="0"/>
              <a:t> </a:t>
            </a:r>
            <a:r>
              <a:rPr spc="30" dirty="0">
                <a:latin typeface="Tahoma"/>
                <a:cs typeface="Tahoma"/>
              </a:rPr>
              <a:t>Ω</a:t>
            </a:r>
            <a:r>
              <a:rPr spc="-480" dirty="0">
                <a:latin typeface="Tahoma"/>
                <a:cs typeface="Tahoma"/>
              </a:rPr>
              <a:t> </a:t>
            </a:r>
            <a:r>
              <a:rPr spc="15" dirty="0"/>
              <a:t>Σ</a:t>
            </a:r>
            <a:r>
              <a:rPr spc="-210" dirty="0"/>
              <a:t> </a:t>
            </a:r>
            <a:r>
              <a:rPr spc="20" dirty="0"/>
              <a:t>Η</a:t>
            </a:r>
            <a:r>
              <a:rPr dirty="0"/>
              <a:t>	</a:t>
            </a:r>
            <a:r>
              <a:rPr spc="15" dirty="0"/>
              <a:t>Τ</a:t>
            </a:r>
            <a:r>
              <a:rPr spc="-245" dirty="0"/>
              <a:t> </a:t>
            </a:r>
            <a:r>
              <a:rPr spc="20" dirty="0"/>
              <a:t>Η</a:t>
            </a:r>
            <a:r>
              <a:rPr spc="-260" dirty="0"/>
              <a:t> </a:t>
            </a:r>
            <a:r>
              <a:rPr spc="15" dirty="0"/>
              <a:t>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788" y="942974"/>
            <a:ext cx="4053204" cy="1185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4360"/>
              </a:lnSpc>
              <a:spcBef>
                <a:spcPts val="590"/>
              </a:spcBef>
              <a:tabLst>
                <a:tab pos="1318895" algn="l"/>
              </a:tabLst>
            </a:pPr>
            <a:r>
              <a:rPr sz="3950" b="1" spc="10" dirty="0">
                <a:latin typeface="Calibri"/>
                <a:cs typeface="Calibri"/>
              </a:rPr>
              <a:t>Ε</a:t>
            </a:r>
            <a:r>
              <a:rPr sz="3950" b="1" spc="-21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Γ</a:t>
            </a:r>
            <a:r>
              <a:rPr sz="3950" b="1" spc="-20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Κ</a:t>
            </a:r>
            <a:r>
              <a:rPr sz="3950" b="1" spc="-22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Υ</a:t>
            </a:r>
            <a:r>
              <a:rPr sz="3950" b="1" spc="-190" dirty="0">
                <a:latin typeface="Calibri"/>
                <a:cs typeface="Calibri"/>
              </a:rPr>
              <a:t> </a:t>
            </a:r>
            <a:r>
              <a:rPr sz="3950" b="1" spc="25" dirty="0">
                <a:latin typeface="Calibri"/>
                <a:cs typeface="Calibri"/>
              </a:rPr>
              <a:t>Μ</a:t>
            </a:r>
            <a:r>
              <a:rPr sz="3950" b="1" spc="-245" dirty="0">
                <a:latin typeface="Calibri"/>
                <a:cs typeface="Calibri"/>
              </a:rPr>
              <a:t> </a:t>
            </a:r>
            <a:r>
              <a:rPr sz="3950" b="1" spc="20" dirty="0">
                <a:latin typeface="Calibri"/>
                <a:cs typeface="Calibri"/>
              </a:rPr>
              <a:t>Ο</a:t>
            </a:r>
            <a:r>
              <a:rPr sz="3950" b="1" spc="-21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Σ</a:t>
            </a:r>
            <a:r>
              <a:rPr sz="3950" b="1" spc="-22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Υ</a:t>
            </a:r>
            <a:r>
              <a:rPr sz="3950" b="1" spc="-19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Ν</a:t>
            </a:r>
            <a:r>
              <a:rPr sz="3950" b="1" spc="-22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Η</a:t>
            </a:r>
            <a:r>
              <a:rPr sz="3950" b="1" spc="-26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Σ  Σ</a:t>
            </a:r>
            <a:r>
              <a:rPr sz="3950" b="1" spc="-22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Τ</a:t>
            </a:r>
            <a:r>
              <a:rPr sz="3950" b="1" spc="-320" dirty="0">
                <a:latin typeface="Calibri"/>
                <a:cs typeface="Calibri"/>
              </a:rPr>
              <a:t> </a:t>
            </a:r>
            <a:r>
              <a:rPr sz="3950" b="1" spc="20" dirty="0">
                <a:latin typeface="Calibri"/>
                <a:cs typeface="Calibri"/>
              </a:rPr>
              <a:t>Ο</a:t>
            </a:r>
            <a:r>
              <a:rPr sz="3950" b="1" dirty="0">
                <a:latin typeface="Calibri"/>
                <a:cs typeface="Calibri"/>
              </a:rPr>
              <a:t>	</a:t>
            </a:r>
            <a:r>
              <a:rPr sz="3950" b="1" spc="10" dirty="0">
                <a:latin typeface="Calibri"/>
                <a:cs typeface="Calibri"/>
              </a:rPr>
              <a:t>Ζ</a:t>
            </a:r>
            <a:r>
              <a:rPr sz="3950" b="1" spc="-25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Ε</a:t>
            </a:r>
            <a:r>
              <a:rPr sz="3950" b="1" spc="-215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Υ</a:t>
            </a:r>
            <a:r>
              <a:rPr sz="3950" b="1" spc="-19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Γ</a:t>
            </a:r>
            <a:r>
              <a:rPr sz="3950" b="1" spc="-204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Α</a:t>
            </a:r>
            <a:r>
              <a:rPr sz="3950" b="1" spc="-235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Ρ</a:t>
            </a:r>
            <a:r>
              <a:rPr sz="3950" b="1" spc="-245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Ι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2570162"/>
            <a:ext cx="5182235" cy="30397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9235">
              <a:lnSpc>
                <a:spcPct val="1095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65" dirty="0">
                <a:latin typeface="Calibri"/>
                <a:cs typeface="Calibri"/>
              </a:rPr>
              <a:t>Το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κρίσι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ερώτη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ου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ένει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αντηθεί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είναι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ί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τωση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dirty="0">
                <a:latin typeface="Calibri"/>
                <a:cs typeface="Calibri"/>
              </a:rPr>
              <a:t>εγκυ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οσύνης </a:t>
            </a:r>
            <a:r>
              <a:rPr sz="1800" spc="10" dirty="0">
                <a:latin typeface="Calibri"/>
                <a:cs typeface="Calibri"/>
              </a:rPr>
              <a:t>ως γεγονότος </a:t>
            </a:r>
            <a:r>
              <a:rPr sz="1800" spc="25" dirty="0">
                <a:latin typeface="Tahoma"/>
                <a:cs typeface="Tahoma"/>
              </a:rPr>
              <a:t>π</a:t>
            </a:r>
            <a:r>
              <a:rPr sz="1800" spc="25" dirty="0">
                <a:latin typeface="Calibri"/>
                <a:cs typeface="Calibri"/>
              </a:rPr>
              <a:t>ου 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ιφέρει 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ια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σειρά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αλλαγών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δυνα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ική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του</a:t>
            </a:r>
            <a:endParaRPr sz="1800">
              <a:latin typeface="Calibri"/>
              <a:cs typeface="Calibri"/>
            </a:endParaRPr>
          </a:p>
          <a:p>
            <a:pPr marL="241300" marR="134620" algn="just">
              <a:lnSpc>
                <a:spcPct val="110400"/>
              </a:lnSpc>
              <a:spcBef>
                <a:spcPts val="20"/>
              </a:spcBef>
            </a:pPr>
            <a:r>
              <a:rPr sz="1800" spc="-30" dirty="0">
                <a:latin typeface="Calibri"/>
                <a:cs typeface="Calibri"/>
              </a:rPr>
              <a:t>ζ</a:t>
            </a:r>
            <a:r>
              <a:rPr sz="1800" dirty="0">
                <a:latin typeface="Calibri"/>
                <a:cs typeface="Calibri"/>
              </a:rPr>
              <a:t>εύ</a:t>
            </a:r>
            <a:r>
              <a:rPr sz="1800" spc="20" dirty="0">
                <a:latin typeface="Calibri"/>
                <a:cs typeface="Calibri"/>
              </a:rPr>
              <a:t>γο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ς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π</a:t>
            </a:r>
            <a:r>
              <a:rPr sz="1800" spc="-15" dirty="0">
                <a:latin typeface="Calibri"/>
                <a:cs typeface="Calibri"/>
              </a:rPr>
              <a:t>ρ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dirty="0">
                <a:latin typeface="Calibri"/>
                <a:cs typeface="Calibri"/>
              </a:rPr>
              <a:t>εί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25" dirty="0">
                <a:latin typeface="Tahoma"/>
                <a:cs typeface="Tahoma"/>
              </a:rPr>
              <a:t>d</a:t>
            </a:r>
            <a:r>
              <a:rPr sz="1800" spc="100" dirty="0">
                <a:latin typeface="Tahoma"/>
                <a:cs typeface="Tahoma"/>
              </a:rPr>
              <a:t>e</a:t>
            </a:r>
            <a:r>
              <a:rPr sz="1800" spc="-55" dirty="0">
                <a:latin typeface="Tahoma"/>
                <a:cs typeface="Tahoma"/>
              </a:rPr>
              <a:t>f</a:t>
            </a:r>
            <a:r>
              <a:rPr sz="1800" spc="25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c</a:t>
            </a:r>
            <a:r>
              <a:rPr sz="1800" spc="40" dirty="0">
                <a:latin typeface="Tahoma"/>
                <a:cs typeface="Tahoma"/>
              </a:rPr>
              <a:t>t</a:t>
            </a:r>
            <a:r>
              <a:rPr sz="1800" spc="120" dirty="0">
                <a:latin typeface="Tahoma"/>
                <a:cs typeface="Tahoma"/>
              </a:rPr>
              <a:t>o</a:t>
            </a:r>
            <a:r>
              <a:rPr sz="1800" spc="-165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έ</a:t>
            </a:r>
            <a:r>
              <a:rPr sz="1800" spc="5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θ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5" dirty="0">
                <a:latin typeface="Calibri"/>
                <a:cs typeface="Calibri"/>
              </a:rPr>
              <a:t>ά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ς 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ου </a:t>
            </a:r>
            <a:r>
              <a:rPr sz="1800" spc="10" dirty="0">
                <a:latin typeface="Calibri"/>
                <a:cs typeface="Calibri"/>
              </a:rPr>
              <a:t>οδηγούν </a:t>
            </a:r>
            <a:r>
              <a:rPr sz="1800" spc="-5" dirty="0">
                <a:latin typeface="Calibri"/>
                <a:cs typeface="Calibri"/>
              </a:rPr>
              <a:t>στη </a:t>
            </a:r>
            <a:r>
              <a:rPr sz="1800" spc="10" dirty="0">
                <a:latin typeface="Calibri"/>
                <a:cs typeface="Calibri"/>
              </a:rPr>
              <a:t>βία </a:t>
            </a:r>
            <a:r>
              <a:rPr sz="1800" spc="5" dirty="0">
                <a:latin typeface="Calibri"/>
                <a:cs typeface="Calibri"/>
              </a:rPr>
              <a:t>εναντίον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dirty="0">
                <a:latin typeface="Calibri"/>
                <a:cs typeface="Calibri"/>
              </a:rPr>
              <a:t>γυναίκας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30" dirty="0">
                <a:latin typeface="Calibri"/>
                <a:cs typeface="Calibri"/>
              </a:rPr>
              <a:t>δη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-15" dirty="0">
                <a:latin typeface="Tahoma"/>
                <a:cs typeface="Tahoma"/>
              </a:rPr>
              <a:t>μ</a:t>
            </a:r>
            <a:r>
              <a:rPr sz="1800" spc="-15" dirty="0">
                <a:latin typeface="Calibri"/>
                <a:cs typeface="Calibri"/>
              </a:rPr>
              <a:t>ητέρας</a:t>
            </a:r>
            <a:r>
              <a:rPr sz="1800" spc="-15" dirty="0">
                <a:latin typeface="Tahoma"/>
                <a:cs typeface="Tahoma"/>
              </a:rPr>
              <a:t>. </a:t>
            </a:r>
            <a:r>
              <a:rPr sz="1800" spc="-65" dirty="0">
                <a:latin typeface="Calibri"/>
                <a:cs typeface="Calibri"/>
              </a:rPr>
              <a:t>Το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ροφίλ </a:t>
            </a:r>
            <a:r>
              <a:rPr sz="1800" spc="-5" dirty="0">
                <a:latin typeface="Calibri"/>
                <a:cs typeface="Calibri"/>
              </a:rPr>
              <a:t>του </a:t>
            </a:r>
            <a:r>
              <a:rPr sz="1800" dirty="0">
                <a:latin typeface="Calibri"/>
                <a:cs typeface="Calibri"/>
              </a:rPr>
              <a:t>θύτη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-5" dirty="0">
                <a:latin typeface="Calibri"/>
                <a:cs typeface="Calibri"/>
              </a:rPr>
              <a:t>του </a:t>
            </a:r>
            <a:r>
              <a:rPr sz="1800" spc="-15" dirty="0">
                <a:latin typeface="Calibri"/>
                <a:cs typeface="Calibri"/>
              </a:rPr>
              <a:t>θύ</a:t>
            </a:r>
            <a:r>
              <a:rPr sz="1800" spc="-15" dirty="0">
                <a:latin typeface="Tahoma"/>
                <a:cs typeface="Tahoma"/>
              </a:rPr>
              <a:t>μ</a:t>
            </a:r>
            <a:r>
              <a:rPr sz="1800" spc="-15" dirty="0">
                <a:latin typeface="Calibri"/>
                <a:cs typeface="Calibri"/>
              </a:rPr>
              <a:t>ατος</a:t>
            </a:r>
            <a:r>
              <a:rPr sz="1800" spc="-15" dirty="0">
                <a:latin typeface="Tahoma"/>
                <a:cs typeface="Tahoma"/>
              </a:rPr>
              <a:t>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5" dirty="0">
                <a:latin typeface="Calibri"/>
                <a:cs typeface="Calibri"/>
              </a:rPr>
              <a:t>ύ</a:t>
            </a:r>
            <a:r>
              <a:rPr sz="1800" spc="-45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δ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α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κή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30" dirty="0">
                <a:latin typeface="Calibri"/>
                <a:cs typeface="Calibri"/>
              </a:rPr>
              <a:t> ζ</a:t>
            </a:r>
            <a:r>
              <a:rPr sz="1800" dirty="0">
                <a:latin typeface="Calibri"/>
                <a:cs typeface="Calibri"/>
              </a:rPr>
              <a:t>εύ</a:t>
            </a:r>
            <a:r>
              <a:rPr sz="1800" spc="20" dirty="0">
                <a:latin typeface="Calibri"/>
                <a:cs typeface="Calibri"/>
              </a:rPr>
              <a:t>γο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ς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20" dirty="0">
                <a:latin typeface="Calibri"/>
                <a:cs typeface="Calibri"/>
              </a:rPr>
              <a:t>γ</a:t>
            </a:r>
            <a:r>
              <a:rPr sz="1800" spc="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15" dirty="0">
                <a:latin typeface="Calibri"/>
                <a:cs typeface="Calibri"/>
              </a:rPr>
              <a:t>ρ</a:t>
            </a:r>
            <a:r>
              <a:rPr sz="1800" spc="30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  </a:t>
            </a:r>
            <a:r>
              <a:rPr sz="1800" spc="-10" dirty="0">
                <a:latin typeface="Calibri"/>
                <a:cs typeface="Calibri"/>
              </a:rPr>
              <a:t>της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σύλληψης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οτελούν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ίσης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αράγοντες</a:t>
            </a:r>
            <a:endParaRPr sz="18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170"/>
              </a:spcBef>
            </a:pPr>
            <a:r>
              <a:rPr sz="1800" spc="5" dirty="0">
                <a:latin typeface="Calibri"/>
                <a:cs typeface="Calibri"/>
              </a:rPr>
              <a:t>διερεύνησης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ως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συνεξάρτηση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endParaRPr sz="18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244"/>
              </a:spcBef>
            </a:pP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20" dirty="0">
                <a:latin typeface="Calibri"/>
                <a:cs typeface="Calibri"/>
              </a:rPr>
              <a:t>τ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5" dirty="0">
                <a:latin typeface="Calibri"/>
                <a:cs typeface="Calibri"/>
              </a:rPr>
              <a:t>β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ώ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35" dirty="0">
                <a:latin typeface="Tahoma"/>
                <a:cs typeface="Tahoma"/>
              </a:rPr>
              <a:t>«</a:t>
            </a:r>
            <a:r>
              <a:rPr sz="1800" spc="15" dirty="0">
                <a:latin typeface="Calibri"/>
                <a:cs typeface="Calibri"/>
              </a:rPr>
              <a:t>β</a:t>
            </a:r>
            <a:r>
              <a:rPr sz="1800" spc="2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α </a:t>
            </a:r>
            <a:r>
              <a:rPr sz="1800" spc="-265" dirty="0">
                <a:latin typeface="Tahoma"/>
                <a:cs typeface="Tahoma"/>
              </a:rPr>
              <a:t>–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20" dirty="0">
                <a:latin typeface="Calibri"/>
                <a:cs typeface="Calibri"/>
              </a:rPr>
              <a:t>γ</a:t>
            </a:r>
            <a:r>
              <a:rPr sz="1800" spc="5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ύ</a:t>
            </a:r>
            <a:r>
              <a:rPr sz="1800" spc="10" dirty="0">
                <a:latin typeface="Calibri"/>
                <a:cs typeface="Calibri"/>
              </a:rPr>
              <a:t>νη</a:t>
            </a:r>
            <a:r>
              <a:rPr sz="1800" spc="-140" dirty="0">
                <a:latin typeface="Tahoma"/>
                <a:cs typeface="Tahoma"/>
              </a:rPr>
              <a:t>»</a:t>
            </a:r>
            <a:r>
              <a:rPr sz="1800" spc="-8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650" y="0"/>
            <a:ext cx="4629150" cy="5743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911605"/>
            <a:ext cx="2906395" cy="1671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10"/>
              </a:spcBef>
            </a:pPr>
            <a:r>
              <a:rPr sz="3600" dirty="0"/>
              <a:t>Θ</a:t>
            </a:r>
            <a:r>
              <a:rPr sz="3600" spc="-195" dirty="0"/>
              <a:t> </a:t>
            </a:r>
            <a:r>
              <a:rPr sz="3600" dirty="0"/>
              <a:t>Ε</a:t>
            </a:r>
            <a:r>
              <a:rPr sz="3600" spc="-185" dirty="0"/>
              <a:t> </a:t>
            </a:r>
            <a:r>
              <a:rPr sz="3600" dirty="0"/>
              <a:t>Μ</a:t>
            </a:r>
            <a:r>
              <a:rPr sz="3600" spc="-150" dirty="0"/>
              <a:t> </a:t>
            </a:r>
            <a:r>
              <a:rPr sz="3600" spc="180" dirty="0"/>
              <a:t>ΑΤ</a:t>
            </a:r>
            <a:r>
              <a:rPr sz="3600" spc="-140" dirty="0"/>
              <a:t> </a:t>
            </a:r>
            <a:r>
              <a:rPr sz="3600" dirty="0"/>
              <a:t>Ι</a:t>
            </a:r>
            <a:r>
              <a:rPr sz="3600" spc="-140" dirty="0"/>
              <a:t> </a:t>
            </a:r>
            <a:r>
              <a:rPr sz="3600" dirty="0"/>
              <a:t>Κ</a:t>
            </a:r>
            <a:r>
              <a:rPr sz="3600" spc="-175" dirty="0"/>
              <a:t> </a:t>
            </a:r>
            <a:r>
              <a:rPr sz="3600" dirty="0"/>
              <a:t>Ε</a:t>
            </a:r>
            <a:r>
              <a:rPr sz="3600" spc="-185" dirty="0"/>
              <a:t> </a:t>
            </a:r>
            <a:r>
              <a:rPr sz="3600" dirty="0"/>
              <a:t>Σ </a:t>
            </a:r>
            <a:r>
              <a:rPr sz="3600" spc="-805" dirty="0"/>
              <a:t> </a:t>
            </a:r>
            <a:r>
              <a:rPr sz="3600" dirty="0"/>
              <a:t>Π</a:t>
            </a:r>
            <a:r>
              <a:rPr sz="3600" spc="-165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Ρ</a:t>
            </a:r>
            <a:r>
              <a:rPr sz="3600" spc="-340" dirty="0"/>
              <a:t> </a:t>
            </a:r>
            <a:r>
              <a:rPr sz="3600" dirty="0"/>
              <a:t>Α</a:t>
            </a:r>
            <a:r>
              <a:rPr sz="3600" spc="-155" dirty="0"/>
              <a:t> </a:t>
            </a:r>
            <a:r>
              <a:rPr sz="3600" dirty="0"/>
              <a:t>Ι</a:t>
            </a:r>
            <a:r>
              <a:rPr sz="3600" spc="-130" dirty="0"/>
              <a:t> </a:t>
            </a:r>
            <a:r>
              <a:rPr sz="3600" dirty="0"/>
              <a:t>Τ</a:t>
            </a:r>
            <a:r>
              <a:rPr sz="3600" spc="-130" dirty="0"/>
              <a:t> </a:t>
            </a:r>
            <a:r>
              <a:rPr sz="3600" dirty="0"/>
              <a:t>Ε</a:t>
            </a:r>
            <a:r>
              <a:rPr sz="3600" spc="-175" dirty="0"/>
              <a:t> </a:t>
            </a:r>
            <a:r>
              <a:rPr sz="3600" dirty="0"/>
              <a:t>Ρ</a:t>
            </a:r>
            <a:r>
              <a:rPr sz="3600" spc="-75" dirty="0"/>
              <a:t> </a:t>
            </a:r>
            <a:r>
              <a:rPr sz="3600" spc="5" dirty="0">
                <a:latin typeface="Tahoma"/>
                <a:cs typeface="Tahoma"/>
              </a:rPr>
              <a:t>Ω  </a:t>
            </a:r>
            <a:r>
              <a:rPr sz="3600" dirty="0"/>
              <a:t>Ε</a:t>
            </a:r>
            <a:r>
              <a:rPr sz="3600" spc="-185" dirty="0"/>
              <a:t> </a:t>
            </a:r>
            <a:r>
              <a:rPr sz="3600" dirty="0"/>
              <a:t>Ρ</a:t>
            </a:r>
            <a:r>
              <a:rPr sz="3600" spc="-114" dirty="0"/>
              <a:t> </a:t>
            </a:r>
            <a:r>
              <a:rPr sz="3600" dirty="0"/>
              <a:t>Ε</a:t>
            </a:r>
            <a:r>
              <a:rPr sz="3600" spc="-180" dirty="0"/>
              <a:t> </a:t>
            </a:r>
            <a:r>
              <a:rPr sz="3600" dirty="0"/>
              <a:t>Υ</a:t>
            </a:r>
            <a:r>
              <a:rPr sz="3600" spc="-145" dirty="0"/>
              <a:t> </a:t>
            </a:r>
            <a:r>
              <a:rPr sz="3600" dirty="0"/>
              <a:t>Ν</a:t>
            </a:r>
            <a:r>
              <a:rPr sz="3600" spc="-120" dirty="0"/>
              <a:t> </a:t>
            </a:r>
            <a:r>
              <a:rPr sz="3600" dirty="0"/>
              <a:t>Α</a:t>
            </a:r>
            <a:r>
              <a:rPr sz="3600" spc="-165" dirty="0"/>
              <a:t> </a:t>
            </a:r>
            <a:r>
              <a:rPr sz="3600" dirty="0"/>
              <a:t>Σ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3009836"/>
            <a:ext cx="5288915" cy="191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707390" indent="-229235">
              <a:lnSpc>
                <a:spcPct val="1252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0" dirty="0">
                <a:latin typeface="Calibri"/>
                <a:cs typeface="Calibri"/>
              </a:rPr>
              <a:t>Συστη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ατικές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ανασκο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ήσεις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 δεδο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ένων </a:t>
            </a:r>
            <a:r>
              <a:rPr sz="1550" spc="5" dirty="0">
                <a:latin typeface="Calibri"/>
                <a:cs typeface="Calibri"/>
              </a:rPr>
              <a:t>για τις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σω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ατικές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συνέ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ειες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της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κατά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την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εγκυ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οσύνη</a:t>
            </a:r>
            <a:endParaRPr sz="1550">
              <a:latin typeface="Calibri"/>
              <a:cs typeface="Calibri"/>
            </a:endParaRPr>
          </a:p>
          <a:p>
            <a:pPr marL="241300" marR="5080" indent="-229235">
              <a:lnSpc>
                <a:spcPct val="1238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25" dirty="0">
                <a:latin typeface="Calibri"/>
                <a:cs typeface="Calibri"/>
              </a:rPr>
              <a:t>Σε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βάθος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ελέτες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ρόλο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εγκυ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οσύνης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στην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εξέλιξη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βίας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 </a:t>
            </a:r>
            <a:r>
              <a:rPr sz="1550" dirty="0">
                <a:latin typeface="Calibri"/>
                <a:cs typeface="Calibri"/>
              </a:rPr>
              <a:t>τον</a:t>
            </a:r>
            <a:r>
              <a:rPr sz="1550" spc="3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σύντροφο 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5" dirty="0">
                <a:latin typeface="Calibri"/>
                <a:cs typeface="Calibri"/>
              </a:rPr>
              <a:t>τον  </a:t>
            </a:r>
            <a:r>
              <a:rPr sz="1550" spc="15" dirty="0">
                <a:latin typeface="Calibri"/>
                <a:cs typeface="Calibri"/>
              </a:rPr>
              <a:t>τρό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η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εγκυ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οσύνη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ηρεάζει </a:t>
            </a:r>
            <a:r>
              <a:rPr sz="1550" spc="10" dirty="0">
                <a:latin typeface="Calibri"/>
                <a:cs typeface="Calibri"/>
              </a:rPr>
              <a:t>τις στρατηγικές 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χρησι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οιούν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οι</a:t>
            </a:r>
            <a:r>
              <a:rPr sz="1550" spc="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γυναίκες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αντι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ετω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ίσουν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1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βία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501078"/>
            <a:ext cx="3341370" cy="746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594" algn="ctr">
              <a:lnSpc>
                <a:spcPts val="2820"/>
              </a:lnSpc>
              <a:spcBef>
                <a:spcPts val="125"/>
              </a:spcBef>
            </a:pPr>
            <a:r>
              <a:rPr sz="2450" spc="15" dirty="0"/>
              <a:t>Π</a:t>
            </a:r>
            <a:r>
              <a:rPr sz="2450" spc="120" dirty="0"/>
              <a:t> </a:t>
            </a:r>
            <a:r>
              <a:rPr sz="2450" spc="10" dirty="0"/>
              <a:t>Ρ</a:t>
            </a:r>
            <a:r>
              <a:rPr sz="2450" spc="140" dirty="0"/>
              <a:t> </a:t>
            </a:r>
            <a:r>
              <a:rPr sz="2450" spc="15" dirty="0"/>
              <a:t>Ο</a:t>
            </a:r>
            <a:r>
              <a:rPr sz="2450" spc="85" dirty="0"/>
              <a:t> </a:t>
            </a:r>
            <a:r>
              <a:rPr sz="2450" spc="10" dirty="0"/>
              <a:t>Γ</a:t>
            </a:r>
            <a:r>
              <a:rPr sz="2450" spc="145" dirty="0"/>
              <a:t> </a:t>
            </a:r>
            <a:r>
              <a:rPr sz="2450" spc="10" dirty="0"/>
              <a:t>Ε</a:t>
            </a:r>
            <a:r>
              <a:rPr sz="2450" spc="105" dirty="0"/>
              <a:t> </a:t>
            </a:r>
            <a:r>
              <a:rPr sz="2450" spc="15" dirty="0"/>
              <a:t>Ν</a:t>
            </a:r>
            <a:r>
              <a:rPr sz="2450" spc="130" dirty="0"/>
              <a:t> </a:t>
            </a:r>
            <a:r>
              <a:rPr sz="2450" spc="15" dirty="0"/>
              <a:t>Ν</a:t>
            </a:r>
            <a:r>
              <a:rPr sz="2450" spc="130" dirty="0"/>
              <a:t> </a:t>
            </a:r>
            <a:r>
              <a:rPr sz="2450" spc="15" dirty="0"/>
              <a:t>Η</a:t>
            </a:r>
            <a:r>
              <a:rPr sz="2450" spc="125" dirty="0"/>
              <a:t> </a:t>
            </a:r>
            <a:r>
              <a:rPr sz="2450" spc="10" dirty="0"/>
              <a:t>Τ</a:t>
            </a:r>
            <a:r>
              <a:rPr sz="2450" spc="80" dirty="0"/>
              <a:t> </a:t>
            </a:r>
            <a:r>
              <a:rPr sz="2450" spc="5" dirty="0"/>
              <a:t>Ι</a:t>
            </a:r>
            <a:r>
              <a:rPr sz="2450" spc="125" dirty="0"/>
              <a:t> </a:t>
            </a:r>
            <a:r>
              <a:rPr sz="2450" spc="15" dirty="0"/>
              <a:t>Κ</a:t>
            </a:r>
            <a:r>
              <a:rPr sz="2450" spc="105" dirty="0"/>
              <a:t> </a:t>
            </a:r>
            <a:r>
              <a:rPr sz="2450" spc="15" dirty="0"/>
              <a:t>Η</a:t>
            </a:r>
            <a:endParaRPr sz="2450"/>
          </a:p>
          <a:p>
            <a:pPr algn="ctr">
              <a:lnSpc>
                <a:spcPts val="2820"/>
              </a:lnSpc>
            </a:pPr>
            <a:r>
              <a:rPr sz="2450" spc="15" dirty="0"/>
              <a:t>Α</a:t>
            </a:r>
            <a:r>
              <a:rPr sz="2450" spc="105" dirty="0"/>
              <a:t> </a:t>
            </a:r>
            <a:r>
              <a:rPr sz="2450" spc="15" dirty="0"/>
              <a:t>Ν</a:t>
            </a:r>
            <a:r>
              <a:rPr sz="2450" spc="130" dirty="0"/>
              <a:t> </a:t>
            </a:r>
            <a:r>
              <a:rPr sz="2450" spc="15" dirty="0"/>
              <a:t>Α</a:t>
            </a:r>
            <a:r>
              <a:rPr sz="2450" spc="110" dirty="0"/>
              <a:t> </a:t>
            </a:r>
            <a:r>
              <a:rPr sz="2450" spc="15" dirty="0"/>
              <a:t>Π</a:t>
            </a:r>
            <a:r>
              <a:rPr sz="2450" spc="125" dirty="0"/>
              <a:t> </a:t>
            </a:r>
            <a:r>
              <a:rPr sz="2450" spc="15" dirty="0"/>
              <a:t>Α</a:t>
            </a:r>
            <a:r>
              <a:rPr sz="2450" spc="110" dirty="0"/>
              <a:t> </a:t>
            </a:r>
            <a:r>
              <a:rPr sz="2450" spc="15" dirty="0"/>
              <a:t>Ρ</a:t>
            </a:r>
            <a:r>
              <a:rPr sz="2450" spc="-5" dirty="0"/>
              <a:t> </a:t>
            </a:r>
            <a:r>
              <a:rPr sz="2450" spc="15" dirty="0"/>
              <a:t>Α</a:t>
            </a:r>
            <a:r>
              <a:rPr sz="2450" spc="110" dirty="0"/>
              <a:t> </a:t>
            </a:r>
            <a:r>
              <a:rPr sz="2450" spc="10" dirty="0"/>
              <a:t>Γ</a:t>
            </a:r>
            <a:r>
              <a:rPr sz="2450" spc="165" dirty="0"/>
              <a:t> </a:t>
            </a:r>
            <a:r>
              <a:rPr sz="2450" spc="25" dirty="0">
                <a:latin typeface="Tahoma"/>
                <a:cs typeface="Tahoma"/>
              </a:rPr>
              <a:t>Ω</a:t>
            </a:r>
            <a:r>
              <a:rPr sz="2450" spc="-85" dirty="0">
                <a:latin typeface="Tahoma"/>
                <a:cs typeface="Tahoma"/>
              </a:rPr>
              <a:t> </a:t>
            </a:r>
            <a:r>
              <a:rPr sz="2450" spc="10" dirty="0"/>
              <a:t>Γ</a:t>
            </a:r>
            <a:r>
              <a:rPr sz="2450" spc="150" dirty="0"/>
              <a:t> </a:t>
            </a:r>
            <a:r>
              <a:rPr sz="2450" spc="5" dirty="0"/>
              <a:t>Ι</a:t>
            </a:r>
            <a:r>
              <a:rPr sz="2450" spc="125" dirty="0"/>
              <a:t> </a:t>
            </a:r>
            <a:r>
              <a:rPr sz="2450" spc="15" dirty="0"/>
              <a:t>Κ</a:t>
            </a:r>
            <a:r>
              <a:rPr sz="2450" spc="110" dirty="0"/>
              <a:t> </a:t>
            </a:r>
            <a:r>
              <a:rPr sz="2450" spc="15" dirty="0"/>
              <a:t>Ή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7909" y="501078"/>
            <a:ext cx="3025140" cy="746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25"/>
              </a:spcBef>
              <a:tabLst>
                <a:tab pos="2395220" algn="l"/>
              </a:tabLst>
            </a:pPr>
            <a:r>
              <a:rPr sz="2450" b="1" spc="20" dirty="0">
                <a:latin typeface="Calibri"/>
                <a:cs typeface="Calibri"/>
              </a:rPr>
              <a:t>Φ</a:t>
            </a:r>
            <a:r>
              <a:rPr sz="2450" b="1" spc="8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Ρ</a:t>
            </a:r>
            <a:r>
              <a:rPr sz="2450" b="1" spc="15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Ο</a:t>
            </a:r>
            <a:r>
              <a:rPr sz="2450" b="1" spc="9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Ν</a:t>
            </a:r>
            <a:r>
              <a:rPr sz="2450" b="1" spc="140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Τ</a:t>
            </a:r>
            <a:r>
              <a:rPr sz="2450" b="1" spc="90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Ι</a:t>
            </a:r>
            <a:r>
              <a:rPr sz="2450" b="1" spc="150" dirty="0">
                <a:latin typeface="Calibri"/>
                <a:cs typeface="Calibri"/>
              </a:rPr>
              <a:t> </a:t>
            </a:r>
            <a:r>
              <a:rPr sz="2450" b="1" spc="30" dirty="0">
                <a:latin typeface="Tahoma"/>
                <a:cs typeface="Tahoma"/>
              </a:rPr>
              <a:t>Δ</a:t>
            </a:r>
            <a:r>
              <a:rPr sz="2450" b="1" spc="-75" dirty="0">
                <a:latin typeface="Tahoma"/>
                <a:cs typeface="Tahoma"/>
              </a:rPr>
              <a:t> </a:t>
            </a:r>
            <a:r>
              <a:rPr sz="2450" b="1" spc="15" dirty="0">
                <a:latin typeface="Calibri"/>
                <a:cs typeface="Calibri"/>
              </a:rPr>
              <a:t>Α	Κ</a:t>
            </a:r>
            <a:r>
              <a:rPr sz="2450" b="1" spc="6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Α</a:t>
            </a:r>
            <a:r>
              <a:rPr sz="2450" b="1" spc="75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Ι</a:t>
            </a:r>
            <a:endParaRPr sz="2450">
              <a:latin typeface="Calibri"/>
              <a:cs typeface="Calibri"/>
            </a:endParaRPr>
          </a:p>
          <a:p>
            <a:pPr marL="117475">
              <a:lnSpc>
                <a:spcPts val="2820"/>
              </a:lnSpc>
            </a:pPr>
            <a:r>
              <a:rPr sz="2450" b="1" spc="15" dirty="0">
                <a:latin typeface="Calibri"/>
                <a:cs typeface="Calibri"/>
              </a:rPr>
              <a:t>Υ</a:t>
            </a:r>
            <a:r>
              <a:rPr sz="2450" b="1" spc="85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Γ</a:t>
            </a:r>
            <a:r>
              <a:rPr sz="2450" b="1" spc="140" dirty="0">
                <a:latin typeface="Calibri"/>
                <a:cs typeface="Calibri"/>
              </a:rPr>
              <a:t> </a:t>
            </a:r>
            <a:r>
              <a:rPr sz="2450" b="1" spc="10" dirty="0">
                <a:latin typeface="Calibri"/>
                <a:cs typeface="Calibri"/>
              </a:rPr>
              <a:t>Ε</a:t>
            </a:r>
            <a:r>
              <a:rPr sz="2450" b="1" spc="95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Ι</a:t>
            </a:r>
            <a:r>
              <a:rPr sz="2450" b="1" spc="11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Α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788" y="1939988"/>
            <a:ext cx="5819140" cy="245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9235">
              <a:lnSpc>
                <a:spcPct val="1183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15" dirty="0">
                <a:latin typeface="Calibri"/>
                <a:cs typeface="Calibri"/>
              </a:rPr>
              <a:t>Ό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ως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δείχνουν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έρευνες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-130" dirty="0">
                <a:latin typeface="Tahoma"/>
                <a:cs typeface="Tahoma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άρχει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σαφής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σύνδεση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ανά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εσα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στην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σεξουαλική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ανα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αραγωγική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υγεία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τη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βία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  <a:p>
            <a:pPr marL="298450" indent="-28638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Καθώς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οι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αγγελ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ατίες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υγείας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εξυ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ηρετούν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ένα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ct val="118200"/>
              </a:lnSpc>
              <a:spcBef>
                <a:spcPts val="75"/>
              </a:spcBef>
            </a:pPr>
            <a:r>
              <a:rPr sz="1800" spc="10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εξ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dirty="0">
                <a:latin typeface="Calibri"/>
                <a:cs typeface="Calibri"/>
              </a:rPr>
              <a:t>ά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15" dirty="0">
                <a:latin typeface="Calibri"/>
                <a:cs typeface="Calibri"/>
              </a:rPr>
              <a:t>ρ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-10" dirty="0">
                <a:latin typeface="Calibri"/>
                <a:cs typeface="Calibri"/>
              </a:rPr>
              <a:t>λ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10" dirty="0">
                <a:latin typeface="Calibri"/>
                <a:cs typeface="Calibri"/>
              </a:rPr>
              <a:t>θ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spc="25" dirty="0">
                <a:latin typeface="Calibri"/>
                <a:cs typeface="Calibri"/>
              </a:rPr>
              <a:t>ό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210" dirty="0">
                <a:latin typeface="Tahoma"/>
                <a:cs typeface="Tahoma"/>
              </a:rPr>
              <a:t> 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dirty="0">
                <a:latin typeface="Calibri"/>
                <a:cs typeface="Calibri"/>
              </a:rPr>
              <a:t>ι 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15" dirty="0">
                <a:latin typeface="Calibri"/>
                <a:cs typeface="Calibri"/>
              </a:rPr>
              <a:t>γ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25" dirty="0">
                <a:latin typeface="Calibri"/>
                <a:cs typeface="Calibri"/>
              </a:rPr>
              <a:t>ι</a:t>
            </a:r>
            <a:r>
              <a:rPr sz="1800" dirty="0">
                <a:latin typeface="Calibri"/>
                <a:cs typeface="Calibri"/>
              </a:rPr>
              <a:t>κ</a:t>
            </a:r>
            <a:r>
              <a:rPr sz="1800" spc="5" dirty="0">
                <a:latin typeface="Calibri"/>
                <a:cs typeface="Calibri"/>
              </a:rPr>
              <a:t>έ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υ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spc="-20" dirty="0">
                <a:latin typeface="Calibri"/>
                <a:cs typeface="Calibri"/>
              </a:rPr>
              <a:t>ρ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spc="25" dirty="0">
                <a:latin typeface="Calibri"/>
                <a:cs typeface="Calibri"/>
              </a:rPr>
              <a:t>ί</a:t>
            </a:r>
            <a:r>
              <a:rPr sz="1800" dirty="0">
                <a:latin typeface="Calibri"/>
                <a:cs typeface="Calibri"/>
              </a:rPr>
              <a:t>ες  </a:t>
            </a:r>
            <a:r>
              <a:rPr sz="1800" spc="10" dirty="0">
                <a:latin typeface="Calibri"/>
                <a:cs typeface="Calibri"/>
              </a:rPr>
              <a:t>φροντίδας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είναι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ιο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συχνά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αρεχό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ενες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έσω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65"/>
              </a:spcBef>
            </a:pPr>
            <a:r>
              <a:rPr sz="1800" dirty="0">
                <a:latin typeface="Calibri"/>
                <a:cs typeface="Calibri"/>
              </a:rPr>
              <a:t>αυτών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άρχει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εγαλύτερη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ιθανότητα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εντο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ισ</a:t>
            </a:r>
            <a:r>
              <a:rPr sz="1800" spc="10" dirty="0">
                <a:latin typeface="Tahoma"/>
                <a:cs typeface="Tahoma"/>
              </a:rPr>
              <a:t>μ</a:t>
            </a:r>
            <a:r>
              <a:rPr sz="1800" spc="10" dirty="0">
                <a:latin typeface="Calibri"/>
                <a:cs typeface="Calibri"/>
              </a:rPr>
              <a:t>ού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70"/>
              </a:spcBef>
            </a:pP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εριθωριο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οιη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ένων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κοινωνικά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ευάλωτων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γυναικών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575" y="1981200"/>
            <a:ext cx="3477132" cy="3629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678" y="691832"/>
            <a:ext cx="5455285" cy="962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00680" algn="l"/>
              </a:tabLst>
            </a:pPr>
            <a:r>
              <a:rPr sz="3050" spc="15" dirty="0"/>
              <a:t>Θ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20" dirty="0"/>
              <a:t>Μ</a:t>
            </a:r>
            <a:r>
              <a:rPr sz="3050" spc="-10" dirty="0"/>
              <a:t> </a:t>
            </a:r>
            <a:r>
              <a:rPr sz="3050" spc="15" dirty="0"/>
              <a:t>Α</a:t>
            </a:r>
            <a:r>
              <a:rPr sz="3050" spc="-235" dirty="0"/>
              <a:t> </a:t>
            </a:r>
            <a:r>
              <a:rPr sz="3050" spc="10" dirty="0"/>
              <a:t>Τ</a:t>
            </a:r>
            <a:r>
              <a:rPr sz="3050" spc="-45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5" dirty="0"/>
              <a:t>Κ</a:t>
            </a:r>
            <a:r>
              <a:rPr sz="3050" spc="-55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10" dirty="0"/>
              <a:t>Σ</a:t>
            </a:r>
            <a:r>
              <a:rPr sz="3050" dirty="0"/>
              <a:t>	</a:t>
            </a:r>
            <a:r>
              <a:rPr sz="3050" spc="15" dirty="0"/>
              <a:t>Π</a:t>
            </a:r>
            <a:r>
              <a:rPr sz="3050" spc="-10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10" dirty="0"/>
              <a:t>Ρ</a:t>
            </a:r>
            <a:r>
              <a:rPr sz="3050" spc="-235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0" dirty="0"/>
              <a:t>Τ</a:t>
            </a:r>
            <a:r>
              <a:rPr sz="3050" spc="-45" dirty="0"/>
              <a:t> </a:t>
            </a:r>
            <a:r>
              <a:rPr sz="3050" spc="10" dirty="0"/>
              <a:t>Ε</a:t>
            </a:r>
            <a:r>
              <a:rPr sz="3050" spc="-20" dirty="0"/>
              <a:t> </a:t>
            </a:r>
            <a:r>
              <a:rPr sz="3050" spc="10" dirty="0"/>
              <a:t>Ρ</a:t>
            </a:r>
            <a:r>
              <a:rPr sz="3050" spc="30" dirty="0"/>
              <a:t> </a:t>
            </a:r>
            <a:r>
              <a:rPr sz="3050" spc="25" dirty="0">
                <a:latin typeface="Tahoma"/>
                <a:cs typeface="Tahoma"/>
              </a:rPr>
              <a:t>Ω</a:t>
            </a:r>
            <a:endParaRPr sz="3050">
              <a:latin typeface="Tahoma"/>
              <a:cs typeface="Tahoma"/>
            </a:endParaRPr>
          </a:p>
          <a:p>
            <a:pPr marL="203200">
              <a:lnSpc>
                <a:spcPct val="100000"/>
              </a:lnSpc>
              <a:spcBef>
                <a:spcPts val="20"/>
              </a:spcBef>
            </a:pPr>
            <a:r>
              <a:rPr sz="3050" spc="10" dirty="0"/>
              <a:t>Ε</a:t>
            </a:r>
            <a:r>
              <a:rPr sz="3050" spc="-30" dirty="0"/>
              <a:t> </a:t>
            </a:r>
            <a:r>
              <a:rPr sz="3050" spc="10" dirty="0"/>
              <a:t>Ρ</a:t>
            </a:r>
            <a:r>
              <a:rPr sz="3050" spc="-15" dirty="0"/>
              <a:t> </a:t>
            </a:r>
            <a:r>
              <a:rPr sz="3050" spc="10" dirty="0"/>
              <a:t>Ε</a:t>
            </a:r>
            <a:r>
              <a:rPr sz="3050" spc="-25" dirty="0"/>
              <a:t> </a:t>
            </a:r>
            <a:r>
              <a:rPr sz="3050" spc="10" dirty="0"/>
              <a:t>Υ</a:t>
            </a:r>
            <a:r>
              <a:rPr sz="3050" spc="-50" dirty="0"/>
              <a:t> </a:t>
            </a:r>
            <a:r>
              <a:rPr sz="3050" spc="15" dirty="0"/>
              <a:t>Ν</a:t>
            </a:r>
            <a:r>
              <a:rPr sz="3050" spc="-30" dirty="0"/>
              <a:t> </a:t>
            </a:r>
            <a:r>
              <a:rPr sz="3050" spc="15" dirty="0"/>
              <a:t>Α</a:t>
            </a:r>
            <a:r>
              <a:rPr sz="3050" spc="-20" dirty="0"/>
              <a:t> </a:t>
            </a:r>
            <a:r>
              <a:rPr sz="3050" spc="10" dirty="0"/>
              <a:t>Σ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1368678" y="2581846"/>
            <a:ext cx="5954395" cy="31159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64135" indent="-228600">
              <a:lnSpc>
                <a:spcPct val="120000"/>
              </a:lnSpc>
              <a:spcBef>
                <a:spcPts val="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Έρευνα </a:t>
            </a:r>
            <a:r>
              <a:rPr sz="1800" spc="10" dirty="0">
                <a:latin typeface="Calibri"/>
                <a:cs typeface="Calibri"/>
              </a:rPr>
              <a:t>για </a:t>
            </a:r>
            <a:r>
              <a:rPr sz="1800" spc="-15" dirty="0">
                <a:latin typeface="Calibri"/>
                <a:cs typeface="Calibri"/>
              </a:rPr>
              <a:t>τη </a:t>
            </a:r>
            <a:r>
              <a:rPr sz="1800" dirty="0">
                <a:latin typeface="Calibri"/>
                <a:cs typeface="Calibri"/>
              </a:rPr>
              <a:t>δυνατότητα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α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οτελεσ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ατικότητα </a:t>
            </a:r>
            <a:r>
              <a:rPr sz="1800" spc="-10" dirty="0">
                <a:latin typeface="Calibri"/>
                <a:cs typeface="Calibri"/>
              </a:rPr>
              <a:t>της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ενσω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άτωσης 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ιας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αρέ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βασης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ου </a:t>
            </a:r>
            <a:r>
              <a:rPr sz="1800" spc="10" dirty="0">
                <a:latin typeface="Calibri"/>
                <a:cs typeface="Calibri"/>
              </a:rPr>
              <a:t>αφορά </a:t>
            </a:r>
            <a:r>
              <a:rPr sz="1800" spc="-15" dirty="0">
                <a:latin typeface="Calibri"/>
                <a:cs typeface="Calibri"/>
              </a:rPr>
              <a:t>τη </a:t>
            </a:r>
            <a:r>
              <a:rPr sz="1800" spc="10" dirty="0">
                <a:latin typeface="Calibri"/>
                <a:cs typeface="Calibri"/>
              </a:rPr>
              <a:t>βία </a:t>
            </a:r>
            <a:r>
              <a:rPr sz="1800" spc="20" dirty="0">
                <a:latin typeface="Calibri"/>
                <a:cs typeface="Calibri"/>
              </a:rPr>
              <a:t>α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ό </a:t>
            </a:r>
            <a:r>
              <a:rPr sz="1800" spc="-5" dirty="0">
                <a:latin typeface="Calibri"/>
                <a:cs typeface="Calibri"/>
              </a:rPr>
              <a:t>τον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σύντροφο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κατά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την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ρο</a:t>
            </a:r>
            <a:r>
              <a:rPr sz="1800" dirty="0">
                <a:latin typeface="Tahoma"/>
                <a:cs typeface="Tahoma"/>
              </a:rPr>
              <a:t>-</a:t>
            </a:r>
            <a:r>
              <a:rPr sz="1800" dirty="0">
                <a:latin typeface="Calibri"/>
                <a:cs typeface="Calibri"/>
              </a:rPr>
              <a:t>γεννητική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φροντίδα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205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5" dirty="0">
                <a:latin typeface="Calibri"/>
                <a:cs typeface="Calibri"/>
              </a:rPr>
              <a:t>Εφαρ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ογή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δοκι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ή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εναλλακτικών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τρό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αρέ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βασης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25" dirty="0">
                <a:latin typeface="Tahoma"/>
                <a:cs typeface="Tahoma"/>
              </a:rPr>
              <a:t>μ</a:t>
            </a:r>
            <a:r>
              <a:rPr sz="1800" spc="-25" dirty="0">
                <a:latin typeface="Calibri"/>
                <a:cs typeface="Calibri"/>
              </a:rPr>
              <a:t>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στόχο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ροσέγγιση </a:t>
            </a:r>
            <a:r>
              <a:rPr sz="1800" spc="5" dirty="0">
                <a:latin typeface="Calibri"/>
                <a:cs typeface="Calibri"/>
              </a:rPr>
              <a:t>γυναικών σε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λαίσια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ρογεννητικής </a:t>
            </a:r>
            <a:r>
              <a:rPr sz="1800" spc="10" dirty="0">
                <a:latin typeface="Calibri"/>
                <a:cs typeface="Calibri"/>
              </a:rPr>
              <a:t> φροντίδας </a:t>
            </a:r>
            <a:r>
              <a:rPr sz="1800" spc="15" dirty="0">
                <a:latin typeface="Calibri"/>
                <a:cs typeface="Calibri"/>
              </a:rPr>
              <a:t>ιδίως </a:t>
            </a:r>
            <a:r>
              <a:rPr sz="1800" spc="5" dirty="0">
                <a:latin typeface="Calibri"/>
                <a:cs typeface="Calibri"/>
              </a:rPr>
              <a:t>σε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ερι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τώσεις </a:t>
            </a:r>
            <a:r>
              <a:rPr sz="1800" spc="-15" dirty="0">
                <a:latin typeface="Calibri"/>
                <a:cs typeface="Calibri"/>
              </a:rPr>
              <a:t>χα</a:t>
            </a:r>
            <a:r>
              <a:rPr sz="1800" spc="-15" dirty="0">
                <a:latin typeface="Tahoma"/>
                <a:cs typeface="Tahoma"/>
              </a:rPr>
              <a:t>μ</a:t>
            </a:r>
            <a:r>
              <a:rPr sz="1800" spc="-15" dirty="0">
                <a:latin typeface="Calibri"/>
                <a:cs typeface="Calibri"/>
              </a:rPr>
              <a:t>ηλών </a:t>
            </a:r>
            <a:r>
              <a:rPr sz="1800" spc="5" dirty="0">
                <a:latin typeface="Calibri"/>
                <a:cs typeface="Calibri"/>
              </a:rPr>
              <a:t>εισοδη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άτων </a:t>
            </a:r>
            <a:r>
              <a:rPr sz="1800" spc="-5" dirty="0">
                <a:latin typeface="Calibri"/>
                <a:cs typeface="Calibri"/>
              </a:rPr>
              <a:t>των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γυναικών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εριβάλλον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ό</a:t>
            </a:r>
            <a:r>
              <a:rPr sz="1800" spc="20" dirty="0">
                <a:latin typeface="Tahoma"/>
                <a:cs typeface="Tahoma"/>
              </a:rPr>
              <a:t>π</a:t>
            </a:r>
            <a:r>
              <a:rPr sz="1800" spc="20" dirty="0">
                <a:latin typeface="Calibri"/>
                <a:cs typeface="Calibri"/>
              </a:rPr>
              <a:t>ου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οι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ίδιες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δεν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γνωρίζουν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endParaRPr sz="1800">
              <a:latin typeface="Calibri"/>
              <a:cs typeface="Calibri"/>
            </a:endParaRPr>
          </a:p>
          <a:p>
            <a:pPr marL="241300" marR="263525">
              <a:lnSpc>
                <a:spcPts val="2630"/>
              </a:lnSpc>
              <a:spcBef>
                <a:spcPts val="25"/>
              </a:spcBef>
            </a:pPr>
            <a:r>
              <a:rPr sz="1800" spc="5" dirty="0">
                <a:latin typeface="Calibri"/>
                <a:cs typeface="Calibri"/>
              </a:rPr>
              <a:t>δεν </a:t>
            </a:r>
            <a:r>
              <a:rPr sz="1800" dirty="0">
                <a:latin typeface="Calibri"/>
                <a:cs typeface="Calibri"/>
              </a:rPr>
              <a:t>θέλουν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spc="10" dirty="0">
                <a:latin typeface="Calibri"/>
                <a:cs typeface="Calibri"/>
              </a:rPr>
              <a:t>α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οταθούν </a:t>
            </a:r>
            <a:r>
              <a:rPr sz="1800" spc="5" dirty="0">
                <a:latin typeface="Calibri"/>
                <a:cs typeface="Calibri"/>
              </a:rPr>
              <a:t>σε </a:t>
            </a:r>
            <a:r>
              <a:rPr sz="1800" spc="-5" dirty="0">
                <a:latin typeface="Calibri"/>
                <a:cs typeface="Calibri"/>
              </a:rPr>
              <a:t>κέντρα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αροχής </a:t>
            </a:r>
            <a:r>
              <a:rPr sz="1800" spc="10" dirty="0">
                <a:latin typeface="Calibri"/>
                <a:cs typeface="Calibri"/>
              </a:rPr>
              <a:t>υ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ηρεσιών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υγείας</a:t>
            </a:r>
            <a:r>
              <a:rPr sz="180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410325"/>
              <a:ext cx="12191998" cy="4476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299" y="0"/>
              <a:ext cx="4076700" cy="64103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78586"/>
            <a:ext cx="5603875" cy="1003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  <a:tabLst>
                <a:tab pos="2967355" algn="l"/>
              </a:tabLst>
            </a:pPr>
            <a:r>
              <a:rPr sz="3200" spc="20" dirty="0"/>
              <a:t>Θ</a:t>
            </a:r>
            <a:r>
              <a:rPr sz="3200" spc="-60" dirty="0"/>
              <a:t> </a:t>
            </a:r>
            <a:r>
              <a:rPr sz="3200" spc="10" dirty="0"/>
              <a:t>Ε</a:t>
            </a:r>
            <a:r>
              <a:rPr sz="3200" spc="-55" dirty="0"/>
              <a:t> </a:t>
            </a:r>
            <a:r>
              <a:rPr sz="3200" spc="25" dirty="0"/>
              <a:t>Μ</a:t>
            </a:r>
            <a:r>
              <a:rPr sz="3200" spc="-25" dirty="0"/>
              <a:t> </a:t>
            </a:r>
            <a:r>
              <a:rPr sz="3200" spc="380" dirty="0"/>
              <a:t>Α</a:t>
            </a:r>
            <a:r>
              <a:rPr sz="3200" spc="10" dirty="0"/>
              <a:t>Τ</a:t>
            </a:r>
            <a:r>
              <a:rPr sz="3200" spc="-75" dirty="0"/>
              <a:t> </a:t>
            </a:r>
            <a:r>
              <a:rPr sz="3200" spc="5" dirty="0"/>
              <a:t>Ι</a:t>
            </a:r>
            <a:r>
              <a:rPr sz="3200" spc="-90" dirty="0"/>
              <a:t> </a:t>
            </a:r>
            <a:r>
              <a:rPr sz="3200" spc="15" dirty="0"/>
              <a:t>Κ</a:t>
            </a:r>
            <a:r>
              <a:rPr sz="3200" spc="-20" dirty="0"/>
              <a:t> </a:t>
            </a:r>
            <a:r>
              <a:rPr sz="3200" spc="10" dirty="0"/>
              <a:t>Ε</a:t>
            </a:r>
            <a:r>
              <a:rPr sz="3200" spc="-55" dirty="0"/>
              <a:t> </a:t>
            </a:r>
            <a:r>
              <a:rPr sz="3200" spc="10" dirty="0"/>
              <a:t>Σ</a:t>
            </a:r>
            <a:r>
              <a:rPr sz="3200" dirty="0"/>
              <a:t>	</a:t>
            </a:r>
            <a:r>
              <a:rPr sz="3200" spc="15" dirty="0"/>
              <a:t>Π</a:t>
            </a:r>
            <a:r>
              <a:rPr sz="3200" spc="-65" dirty="0"/>
              <a:t> </a:t>
            </a:r>
            <a:r>
              <a:rPr sz="3200" spc="10" dirty="0"/>
              <a:t>Ε</a:t>
            </a:r>
            <a:r>
              <a:rPr sz="3200" spc="-55" dirty="0"/>
              <a:t> </a:t>
            </a:r>
            <a:r>
              <a:rPr sz="3200" spc="15" dirty="0"/>
              <a:t>Ρ</a:t>
            </a:r>
            <a:r>
              <a:rPr sz="3200" spc="-275" dirty="0"/>
              <a:t> </a:t>
            </a:r>
            <a:r>
              <a:rPr sz="3200" spc="15" dirty="0"/>
              <a:t>Α</a:t>
            </a:r>
            <a:r>
              <a:rPr sz="3200" spc="-60" dirty="0"/>
              <a:t> </a:t>
            </a:r>
            <a:r>
              <a:rPr sz="3200" spc="5" dirty="0"/>
              <a:t>Ι</a:t>
            </a:r>
            <a:r>
              <a:rPr sz="3200" spc="-90" dirty="0"/>
              <a:t> </a:t>
            </a:r>
            <a:r>
              <a:rPr sz="3200" spc="10" dirty="0"/>
              <a:t>Τ</a:t>
            </a:r>
            <a:r>
              <a:rPr sz="3200" spc="-75" dirty="0"/>
              <a:t> </a:t>
            </a:r>
            <a:r>
              <a:rPr sz="3200" spc="10" dirty="0"/>
              <a:t>Ε</a:t>
            </a:r>
            <a:r>
              <a:rPr sz="3200" spc="-55" dirty="0"/>
              <a:t> </a:t>
            </a:r>
            <a:r>
              <a:rPr sz="3200" spc="15" dirty="0"/>
              <a:t>Ρ</a:t>
            </a:r>
            <a:r>
              <a:rPr sz="3200" spc="-15" dirty="0"/>
              <a:t> </a:t>
            </a:r>
            <a:r>
              <a:rPr sz="3200" spc="25" dirty="0">
                <a:latin typeface="Tahoma"/>
                <a:cs typeface="Tahoma"/>
              </a:rPr>
              <a:t>Ω</a:t>
            </a:r>
            <a:endParaRPr sz="3200">
              <a:latin typeface="Tahoma"/>
              <a:cs typeface="Tahoma"/>
            </a:endParaRPr>
          </a:p>
          <a:p>
            <a:pPr marL="203200">
              <a:lnSpc>
                <a:spcPts val="3835"/>
              </a:lnSpc>
            </a:pPr>
            <a:r>
              <a:rPr sz="3200" spc="10" dirty="0"/>
              <a:t>Ε</a:t>
            </a:r>
            <a:r>
              <a:rPr sz="3200" spc="-70" dirty="0"/>
              <a:t> </a:t>
            </a:r>
            <a:r>
              <a:rPr sz="3200" spc="15" dirty="0"/>
              <a:t>Ρ</a:t>
            </a:r>
            <a:r>
              <a:rPr sz="3200" spc="-55" dirty="0"/>
              <a:t> </a:t>
            </a:r>
            <a:r>
              <a:rPr sz="3200" spc="10" dirty="0"/>
              <a:t>Ε</a:t>
            </a:r>
            <a:r>
              <a:rPr sz="3200" spc="-65" dirty="0"/>
              <a:t> </a:t>
            </a:r>
            <a:r>
              <a:rPr sz="3200" spc="15" dirty="0"/>
              <a:t>Υ</a:t>
            </a:r>
            <a:r>
              <a:rPr sz="3200" spc="-90" dirty="0"/>
              <a:t> </a:t>
            </a:r>
            <a:r>
              <a:rPr sz="3200" spc="15" dirty="0"/>
              <a:t>Ν</a:t>
            </a:r>
            <a:r>
              <a:rPr sz="3200" spc="-90" dirty="0"/>
              <a:t> </a:t>
            </a:r>
            <a:r>
              <a:rPr sz="3200" spc="15" dirty="0"/>
              <a:t>Α</a:t>
            </a:r>
            <a:r>
              <a:rPr sz="3200" spc="-70" dirty="0"/>
              <a:t> </a:t>
            </a:r>
            <a:r>
              <a:rPr sz="3200" spc="10" dirty="0"/>
              <a:t>Σ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845498"/>
            <a:ext cx="5565140" cy="243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10" dirty="0">
                <a:latin typeface="Calibri"/>
                <a:cs typeface="Calibri"/>
              </a:rPr>
              <a:t>Καθώς </a:t>
            </a:r>
            <a:r>
              <a:rPr sz="1500" dirty="0">
                <a:latin typeface="Calibri"/>
                <a:cs typeface="Calibri"/>
              </a:rPr>
              <a:t>η </a:t>
            </a:r>
            <a:r>
              <a:rPr sz="1500" spc="-5" dirty="0">
                <a:latin typeface="Calibri"/>
                <a:cs typeface="Calibri"/>
              </a:rPr>
              <a:t>βία εναντίον </a:t>
            </a:r>
            <a:r>
              <a:rPr sz="1500" dirty="0">
                <a:latin typeface="Calibri"/>
                <a:cs typeface="Calibri"/>
              </a:rPr>
              <a:t>των </a:t>
            </a:r>
            <a:r>
              <a:rPr sz="1500" spc="-10" dirty="0">
                <a:latin typeface="Calibri"/>
                <a:cs typeface="Calibri"/>
              </a:rPr>
              <a:t>γυναικών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είναι </a:t>
            </a:r>
            <a:r>
              <a:rPr sz="1500" spc="-5" dirty="0">
                <a:latin typeface="Calibri"/>
                <a:cs typeface="Calibri"/>
              </a:rPr>
              <a:t>άρρηκτα </a:t>
            </a:r>
            <a:r>
              <a:rPr sz="1500" spc="-10" dirty="0">
                <a:latin typeface="Calibri"/>
                <a:cs typeface="Calibri"/>
              </a:rPr>
              <a:t>συνδεδε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ένη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ε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τα </a:t>
            </a:r>
            <a:r>
              <a:rPr sz="1500" spc="10" dirty="0">
                <a:latin typeface="Calibri"/>
                <a:cs typeface="Calibri"/>
              </a:rPr>
              <a:t>ήθη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τις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νόρ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ες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κάθε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κοινωνίας</a:t>
            </a:r>
            <a:r>
              <a:rPr sz="1500" spc="-25" dirty="0">
                <a:latin typeface="Tahoma"/>
                <a:cs typeface="Tahoma"/>
              </a:rPr>
              <a:t>,</a:t>
            </a:r>
            <a:r>
              <a:rPr sz="1500" spc="-30" dirty="0">
                <a:latin typeface="Tahoma"/>
                <a:cs typeface="Tahoma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εξάλειψή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δεν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μπ</a:t>
            </a:r>
            <a:r>
              <a:rPr sz="1500" spc="-10" dirty="0">
                <a:latin typeface="Calibri"/>
                <a:cs typeface="Calibri"/>
              </a:rPr>
              <a:t>ορεί</a:t>
            </a:r>
            <a:endParaRPr sz="1500">
              <a:latin typeface="Calibri"/>
              <a:cs typeface="Calibri"/>
            </a:endParaRPr>
          </a:p>
          <a:p>
            <a:pPr marL="241300" marR="45974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να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οτελεί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ένα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ζήτη</a:t>
            </a:r>
            <a:r>
              <a:rPr sz="1500" spc="5" dirty="0">
                <a:latin typeface="Tahoma"/>
                <a:cs typeface="Tahoma"/>
              </a:rPr>
              <a:t>μ</a:t>
            </a:r>
            <a:r>
              <a:rPr sz="1500" spc="5" dirty="0">
                <a:latin typeface="Calibri"/>
                <a:cs typeface="Calibri"/>
              </a:rPr>
              <a:t>α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α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οκο</a:t>
            </a:r>
            <a:r>
              <a:rPr sz="1500" spc="-15" dirty="0">
                <a:latin typeface="Tahoma"/>
                <a:cs typeface="Tahoma"/>
              </a:rPr>
              <a:t>μμ</a:t>
            </a:r>
            <a:r>
              <a:rPr sz="1500" spc="-15" dirty="0">
                <a:latin typeface="Calibri"/>
                <a:cs typeface="Calibri"/>
              </a:rPr>
              <a:t>ένο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α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ό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τη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βία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ως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ευρύτερο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κοινωνικό</a:t>
            </a:r>
            <a:r>
              <a:rPr sz="1500" spc="1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φαινό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ενο</a:t>
            </a:r>
            <a:endParaRPr sz="1500">
              <a:latin typeface="Calibri"/>
              <a:cs typeface="Calibri"/>
            </a:endParaRPr>
          </a:p>
          <a:p>
            <a:pPr marL="241300" marR="97790" indent="-2292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5" dirty="0">
                <a:latin typeface="Calibri"/>
                <a:cs typeface="Calibri"/>
              </a:rPr>
              <a:t>Ανα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ένου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ε </a:t>
            </a:r>
            <a:r>
              <a:rPr sz="1500" spc="-20" dirty="0">
                <a:latin typeface="Calibri"/>
                <a:cs typeface="Calibri"/>
              </a:rPr>
              <a:t>δηλαδή </a:t>
            </a:r>
            <a:r>
              <a:rPr sz="1500" dirty="0">
                <a:latin typeface="Calibri"/>
                <a:cs typeface="Calibri"/>
              </a:rPr>
              <a:t>η έξαρση των </a:t>
            </a:r>
            <a:r>
              <a:rPr sz="1500" spc="-15" dirty="0">
                <a:latin typeface="Calibri"/>
                <a:cs typeface="Calibri"/>
              </a:rPr>
              <a:t>διαφόρων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ορφών </a:t>
            </a:r>
            <a:r>
              <a:rPr sz="1500" spc="-25" dirty="0">
                <a:latin typeface="Calibri"/>
                <a:cs typeface="Calibri"/>
              </a:rPr>
              <a:t>βίας</a:t>
            </a:r>
            <a:r>
              <a:rPr sz="1500" spc="-25" dirty="0">
                <a:latin typeface="Tahoma"/>
                <a:cs typeface="Tahoma"/>
              </a:rPr>
              <a:t>, </a:t>
            </a:r>
            <a:r>
              <a:rPr sz="1500" spc="10" dirty="0">
                <a:latin typeface="Tahoma"/>
                <a:cs typeface="Tahoma"/>
              </a:rPr>
              <a:t>π</a:t>
            </a:r>
            <a:r>
              <a:rPr sz="1500" spc="10" dirty="0">
                <a:latin typeface="Calibri"/>
                <a:cs typeface="Calibri"/>
              </a:rPr>
              <a:t>ου 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ευνοείται </a:t>
            </a:r>
            <a:r>
              <a:rPr sz="1500" spc="10" dirty="0">
                <a:latin typeface="Calibri"/>
                <a:cs typeface="Calibri"/>
              </a:rPr>
              <a:t>σε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εριόδους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κοινωνικής </a:t>
            </a:r>
            <a:r>
              <a:rPr sz="1500" spc="-10" dirty="0">
                <a:latin typeface="Calibri"/>
                <a:cs typeface="Calibri"/>
              </a:rPr>
              <a:t>οικονο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ικής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ολιτικής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κρίσης</a:t>
            </a:r>
            <a:r>
              <a:rPr sz="1500" spc="-15" dirty="0">
                <a:latin typeface="Tahoma"/>
                <a:cs typeface="Tahoma"/>
              </a:rPr>
              <a:t>, </a:t>
            </a:r>
            <a:r>
              <a:rPr sz="1500" dirty="0">
                <a:latin typeface="Calibri"/>
                <a:cs typeface="Calibri"/>
              </a:rPr>
              <a:t>ως </a:t>
            </a:r>
            <a:r>
              <a:rPr sz="1500" spc="5" dirty="0">
                <a:latin typeface="Calibri"/>
                <a:cs typeface="Calibri"/>
              </a:rPr>
              <a:t>τρό</a:t>
            </a:r>
            <a:r>
              <a:rPr sz="1500" spc="5" dirty="0">
                <a:latin typeface="Tahoma"/>
                <a:cs typeface="Tahoma"/>
              </a:rPr>
              <a:t>π</a:t>
            </a:r>
            <a:r>
              <a:rPr sz="1500" spc="5" dirty="0">
                <a:latin typeface="Calibri"/>
                <a:cs typeface="Calibri"/>
              </a:rPr>
              <a:t>ου </a:t>
            </a:r>
            <a:r>
              <a:rPr sz="1500" spc="-10" dirty="0">
                <a:latin typeface="Calibri"/>
                <a:cs typeface="Calibri"/>
              </a:rPr>
              <a:t>ε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ίλυσης </a:t>
            </a:r>
            <a:r>
              <a:rPr sz="1500" spc="5" dirty="0">
                <a:latin typeface="Calibri"/>
                <a:cs typeface="Calibri"/>
              </a:rPr>
              <a:t>των </a:t>
            </a:r>
            <a:r>
              <a:rPr sz="1500" spc="-15" dirty="0">
                <a:latin typeface="Calibri"/>
                <a:cs typeface="Calibri"/>
              </a:rPr>
              <a:t>διαφορών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οι </a:t>
            </a:r>
            <a:r>
              <a:rPr sz="1500" spc="-5" dirty="0">
                <a:latin typeface="Calibri"/>
                <a:cs typeface="Calibri"/>
              </a:rPr>
              <a:t>ο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οίες </a:t>
            </a:r>
            <a:r>
              <a:rPr sz="1500" spc="-15" dirty="0">
                <a:latin typeface="Calibri"/>
                <a:cs typeface="Calibri"/>
              </a:rPr>
              <a:t>αντίκεινται 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στο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διάλογο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1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στο</a:t>
            </a:r>
            <a:r>
              <a:rPr sz="1500" dirty="0">
                <a:latin typeface="Calibri"/>
                <a:cs typeface="Calibri"/>
              </a:rPr>
              <a:t> σεβασ</a:t>
            </a:r>
            <a:r>
              <a:rPr sz="1500" dirty="0">
                <a:latin typeface="Tahoma"/>
                <a:cs typeface="Tahoma"/>
              </a:rPr>
              <a:t>μ</a:t>
            </a:r>
            <a:r>
              <a:rPr sz="1500" dirty="0">
                <a:latin typeface="Calibri"/>
                <a:cs typeface="Calibri"/>
              </a:rPr>
              <a:t>ό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ετερότητας</a:t>
            </a:r>
            <a:r>
              <a:rPr sz="1500" spc="-5" dirty="0">
                <a:latin typeface="Tahoma"/>
                <a:cs typeface="Tahoma"/>
              </a:rPr>
              <a:t>,</a:t>
            </a:r>
            <a:r>
              <a:rPr sz="1500" spc="-260" dirty="0">
                <a:latin typeface="Tahoma"/>
                <a:cs typeface="Tahoma"/>
              </a:rPr>
              <a:t> </a:t>
            </a:r>
            <a:r>
              <a:rPr sz="1500" dirty="0">
                <a:latin typeface="Calibri"/>
                <a:cs typeface="Calibri"/>
              </a:rPr>
              <a:t>να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έχει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ως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συνέ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εια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 αύξηση της </a:t>
            </a:r>
            <a:r>
              <a:rPr sz="1500" spc="-15" dirty="0">
                <a:latin typeface="Calibri"/>
                <a:cs typeface="Calibri"/>
              </a:rPr>
              <a:t>βίας </a:t>
            </a:r>
            <a:r>
              <a:rPr sz="1500" spc="15" dirty="0">
                <a:latin typeface="Calibri"/>
                <a:cs typeface="Calibri"/>
              </a:rPr>
              <a:t>στον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υρήνα </a:t>
            </a:r>
            <a:r>
              <a:rPr sz="1500" spc="10" dirty="0">
                <a:latin typeface="Calibri"/>
                <a:cs typeface="Calibri"/>
              </a:rPr>
              <a:t>της </a:t>
            </a:r>
            <a:r>
              <a:rPr sz="1500" spc="-25" dirty="0">
                <a:latin typeface="Calibri"/>
                <a:cs typeface="Calibri"/>
              </a:rPr>
              <a:t>κοινωνίας</a:t>
            </a:r>
            <a:r>
              <a:rPr sz="1500" spc="-25" dirty="0">
                <a:latin typeface="Tahoma"/>
                <a:cs typeface="Tahoma"/>
              </a:rPr>
              <a:t>, </a:t>
            </a:r>
            <a:r>
              <a:rPr sz="1500" spc="-20" dirty="0">
                <a:latin typeface="Calibri"/>
                <a:cs typeface="Calibri"/>
              </a:rPr>
              <a:t>δηλαδή </a:t>
            </a:r>
            <a:r>
              <a:rPr sz="1500" spc="10" dirty="0">
                <a:latin typeface="Calibri"/>
                <a:cs typeface="Calibri"/>
              </a:rPr>
              <a:t>στην 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οικογένεια</a:t>
            </a:r>
            <a:r>
              <a:rPr sz="1500" spc="-20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883919"/>
            <a:ext cx="484251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  <a:tabLst>
                <a:tab pos="880110" algn="l"/>
              </a:tabLst>
            </a:pPr>
            <a:r>
              <a:rPr spc="20" dirty="0"/>
              <a:t>Ο</a:t>
            </a:r>
            <a:r>
              <a:rPr spc="-210" dirty="0"/>
              <a:t> </a:t>
            </a:r>
            <a:r>
              <a:rPr spc="5" dirty="0"/>
              <a:t>Ι</a:t>
            </a:r>
            <a:r>
              <a:rPr dirty="0"/>
              <a:t>	</a:t>
            </a:r>
            <a:r>
              <a:rPr spc="25" dirty="0"/>
              <a:t>Μ</a:t>
            </a:r>
            <a:r>
              <a:rPr spc="-250" dirty="0"/>
              <a:t> </a:t>
            </a:r>
            <a:r>
              <a:rPr spc="10" dirty="0"/>
              <a:t>Ε</a:t>
            </a:r>
            <a:r>
              <a:rPr spc="-290" dirty="0"/>
              <a:t> </a:t>
            </a:r>
            <a:r>
              <a:rPr spc="15" dirty="0"/>
              <a:t>Λ</a:t>
            </a:r>
            <a:r>
              <a:rPr spc="-260" dirty="0"/>
              <a:t> </a:t>
            </a:r>
            <a:r>
              <a:rPr spc="15" dirty="0"/>
              <a:t>Λ</a:t>
            </a:r>
            <a:r>
              <a:rPr spc="-335" dirty="0"/>
              <a:t> </a:t>
            </a:r>
            <a:r>
              <a:rPr spc="20" dirty="0"/>
              <a:t>Ο</a:t>
            </a:r>
            <a:r>
              <a:rPr spc="-210" dirty="0"/>
              <a:t> </a:t>
            </a:r>
            <a:r>
              <a:rPr spc="15" dirty="0"/>
              <a:t>Ν</a:t>
            </a:r>
            <a:r>
              <a:rPr spc="-140" dirty="0"/>
              <a:t> </a:t>
            </a:r>
            <a:r>
              <a:rPr spc="10" dirty="0"/>
              <a:t>Τ</a:t>
            </a:r>
            <a:r>
              <a:rPr spc="-245" dirty="0"/>
              <a:t> </a:t>
            </a:r>
            <a:r>
              <a:rPr spc="5" dirty="0"/>
              <a:t>Ι</a:t>
            </a:r>
            <a:r>
              <a:rPr spc="-160" dirty="0"/>
              <a:t> </a:t>
            </a:r>
            <a:r>
              <a:rPr spc="15" dirty="0"/>
              <a:t>Κ</a:t>
            </a:r>
            <a:r>
              <a:rPr spc="-225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10" dirty="0"/>
              <a:t>Σ  Π</a:t>
            </a:r>
            <a:r>
              <a:rPr spc="-260" dirty="0"/>
              <a:t> </a:t>
            </a:r>
            <a:r>
              <a:rPr spc="20" dirty="0"/>
              <a:t>Ο</a:t>
            </a:r>
            <a:r>
              <a:rPr spc="-290" dirty="0"/>
              <a:t> </a:t>
            </a:r>
            <a:r>
              <a:rPr spc="15" dirty="0"/>
              <a:t>Λ</a:t>
            </a:r>
            <a:r>
              <a:rPr spc="-260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10" dirty="0"/>
              <a:t>Τ</a:t>
            </a:r>
            <a:r>
              <a:rPr spc="-245" dirty="0"/>
              <a:t> </a:t>
            </a:r>
            <a:r>
              <a:rPr spc="5" dirty="0"/>
              <a:t>Ι</a:t>
            </a:r>
            <a:r>
              <a:rPr spc="-235" dirty="0"/>
              <a:t> </a:t>
            </a:r>
            <a:r>
              <a:rPr spc="15" dirty="0"/>
              <a:t>Κ</a:t>
            </a:r>
            <a:r>
              <a:rPr spc="-220" dirty="0"/>
              <a:t> </a:t>
            </a:r>
            <a:r>
              <a:rPr spc="10" dirty="0"/>
              <a:t>Ε</a:t>
            </a:r>
            <a:r>
              <a:rPr spc="-215" dirty="0"/>
              <a:t> </a:t>
            </a:r>
            <a:r>
              <a:rPr spc="10" dirty="0"/>
              <a:t>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9788" y="2560637"/>
            <a:ext cx="5180330" cy="26581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1024890" indent="-229235" algn="just">
              <a:lnSpc>
                <a:spcPct val="12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1800" spc="-5" dirty="0">
                <a:latin typeface="Calibri"/>
                <a:cs typeface="Calibri"/>
              </a:rPr>
              <a:t>Ε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ένως</a:t>
            </a:r>
            <a:r>
              <a:rPr sz="1800" spc="-5" dirty="0">
                <a:latin typeface="Tahoma"/>
                <a:cs typeface="Tahoma"/>
              </a:rPr>
              <a:t>,</a:t>
            </a:r>
            <a:r>
              <a:rPr sz="1800" spc="-280" dirty="0">
                <a:latin typeface="Tahoma"/>
                <a:cs typeface="Tahoma"/>
              </a:rPr>
              <a:t> </a:t>
            </a:r>
            <a:r>
              <a:rPr sz="1800" spc="10" dirty="0">
                <a:latin typeface="Calibri"/>
                <a:cs typeface="Calibri"/>
              </a:rPr>
              <a:t>οι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ολιτικές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ου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θα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ρέ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ει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να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σχεδιαστούν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spc="5" dirty="0">
                <a:latin typeface="Calibri"/>
                <a:cs typeface="Calibri"/>
              </a:rPr>
              <a:t>να </a:t>
            </a:r>
            <a:r>
              <a:rPr sz="1800" dirty="0">
                <a:latin typeface="Calibri"/>
                <a:cs typeface="Calibri"/>
              </a:rPr>
              <a:t>εφαρ</a:t>
            </a:r>
            <a:r>
              <a:rPr sz="180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οστούν </a:t>
            </a:r>
            <a:r>
              <a:rPr sz="1800" spc="10" dirty="0">
                <a:latin typeface="Calibri"/>
                <a:cs typeface="Calibri"/>
              </a:rPr>
              <a:t>για </a:t>
            </a:r>
            <a:r>
              <a:rPr sz="1800" spc="-35" dirty="0">
                <a:latin typeface="Calibri"/>
                <a:cs typeface="Calibri"/>
              </a:rPr>
              <a:t>την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10" dirty="0">
                <a:latin typeface="Calibri"/>
                <a:cs typeface="Calibri"/>
              </a:rPr>
              <a:t>ν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35" dirty="0">
                <a:latin typeface="Calibri"/>
                <a:cs typeface="Calibri"/>
              </a:rPr>
              <a:t>ι</a:t>
            </a:r>
            <a:r>
              <a:rPr sz="1800" spc="-50" dirty="0">
                <a:latin typeface="Tahoma"/>
                <a:cs typeface="Tahoma"/>
              </a:rPr>
              <a:t>μ</a:t>
            </a:r>
            <a:r>
              <a:rPr sz="1800" dirty="0">
                <a:latin typeface="Calibri"/>
                <a:cs typeface="Calibri"/>
              </a:rPr>
              <a:t>ε</a:t>
            </a:r>
            <a:r>
              <a:rPr sz="1800" spc="-20" dirty="0">
                <a:latin typeface="Calibri"/>
                <a:cs typeface="Calibri"/>
              </a:rPr>
              <a:t>τ</a:t>
            </a:r>
            <a:r>
              <a:rPr sz="1800" spc="20" dirty="0">
                <a:latin typeface="Calibri"/>
                <a:cs typeface="Calibri"/>
              </a:rPr>
              <a:t>ώ</a:t>
            </a:r>
            <a:r>
              <a:rPr sz="1800" spc="35" dirty="0">
                <a:latin typeface="Tahoma"/>
                <a:cs typeface="Tahoma"/>
              </a:rPr>
              <a:t>π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25" dirty="0">
                <a:latin typeface="Calibri"/>
                <a:cs typeface="Calibri"/>
              </a:rPr>
              <a:t> τ</a:t>
            </a:r>
            <a:r>
              <a:rPr sz="1800" spc="5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β</a:t>
            </a:r>
            <a:r>
              <a:rPr sz="1800" spc="25" dirty="0">
                <a:latin typeface="Calibri"/>
                <a:cs typeface="Calibri"/>
              </a:rPr>
              <a:t>ία</a:t>
            </a:r>
            <a:r>
              <a:rPr sz="1800" dirty="0">
                <a:latin typeface="Calibri"/>
                <a:cs typeface="Calibri"/>
              </a:rPr>
              <a:t>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σ</a:t>
            </a:r>
            <a:r>
              <a:rPr sz="1800" spc="-25" dirty="0">
                <a:latin typeface="Calibri"/>
                <a:cs typeface="Calibri"/>
              </a:rPr>
              <a:t>τ</a:t>
            </a:r>
            <a:r>
              <a:rPr sz="1800" spc="-70" dirty="0">
                <a:latin typeface="Calibri"/>
                <a:cs typeface="Calibri"/>
              </a:rPr>
              <a:t>η</a:t>
            </a:r>
            <a:r>
              <a:rPr sz="1800" dirty="0">
                <a:latin typeface="Calibri"/>
                <a:cs typeface="Calibri"/>
              </a:rPr>
              <a:t>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κ</a:t>
            </a:r>
            <a:r>
              <a:rPr sz="1800" spc="20" dirty="0">
                <a:latin typeface="Calibri"/>
                <a:cs typeface="Calibri"/>
              </a:rPr>
              <a:t>ο</a:t>
            </a:r>
            <a:r>
              <a:rPr sz="1800" spc="30" dirty="0">
                <a:latin typeface="Calibri"/>
                <a:cs typeface="Calibri"/>
              </a:rPr>
              <a:t>ι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spc="20" dirty="0">
                <a:latin typeface="Calibri"/>
                <a:cs typeface="Calibri"/>
              </a:rPr>
              <a:t>ω</a:t>
            </a:r>
            <a:r>
              <a:rPr sz="1800" spc="15" dirty="0">
                <a:latin typeface="Calibri"/>
                <a:cs typeface="Calibri"/>
              </a:rPr>
              <a:t>ν</a:t>
            </a:r>
            <a:r>
              <a:rPr sz="1800" spc="30" dirty="0">
                <a:latin typeface="Calibri"/>
                <a:cs typeface="Calibri"/>
              </a:rPr>
              <a:t>ί</a:t>
            </a:r>
            <a:r>
              <a:rPr sz="1800" spc="25" dirty="0">
                <a:latin typeface="Calibri"/>
                <a:cs typeface="Calibri"/>
              </a:rPr>
              <a:t>α</a:t>
            </a:r>
            <a:r>
              <a:rPr sz="1800" spc="-80" dirty="0">
                <a:latin typeface="Tahoma"/>
                <a:cs typeface="Tahoma"/>
              </a:rPr>
              <a:t>,</a:t>
            </a:r>
            <a:r>
              <a:rPr sz="1800" spc="-360" dirty="0">
                <a:latin typeface="Tahoma"/>
                <a:cs typeface="Tahoma"/>
              </a:rPr>
              <a:t> </a:t>
            </a:r>
            <a:r>
              <a:rPr sz="1800" spc="15" dirty="0">
                <a:latin typeface="Calibri"/>
                <a:cs typeface="Calibri"/>
              </a:rPr>
              <a:t>θα</a:t>
            </a:r>
            <a:endParaRPr sz="1800">
              <a:latin typeface="Calibri"/>
              <a:cs typeface="Calibri"/>
            </a:endParaRPr>
          </a:p>
          <a:p>
            <a:pPr marL="241300" marR="5080">
              <a:lnSpc>
                <a:spcPct val="120000"/>
              </a:lnSpc>
              <a:spcBef>
                <a:spcPts val="35"/>
              </a:spcBef>
            </a:pPr>
            <a:r>
              <a:rPr sz="1800" spc="5" dirty="0">
                <a:latin typeface="Calibri"/>
                <a:cs typeface="Calibri"/>
              </a:rPr>
              <a:t>α</a:t>
            </a:r>
            <a:r>
              <a:rPr sz="1800" spc="5" dirty="0">
                <a:latin typeface="Tahoma"/>
                <a:cs typeface="Tahoma"/>
              </a:rPr>
              <a:t>π</a:t>
            </a:r>
            <a:r>
              <a:rPr sz="1800" spc="5" dirty="0">
                <a:latin typeface="Calibri"/>
                <a:cs typeface="Calibri"/>
              </a:rPr>
              <a:t>οτελούν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ένα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γενικό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15" dirty="0">
                <a:latin typeface="Tahoma"/>
                <a:cs typeface="Tahoma"/>
              </a:rPr>
              <a:t>π</a:t>
            </a:r>
            <a:r>
              <a:rPr sz="1800" spc="15" dirty="0">
                <a:latin typeface="Calibri"/>
                <a:cs typeface="Calibri"/>
              </a:rPr>
              <a:t>λαίσιο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ροώθησης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αξιών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 </a:t>
            </a:r>
            <a:r>
              <a:rPr sz="1800" dirty="0">
                <a:latin typeface="Calibri"/>
                <a:cs typeface="Calibri"/>
              </a:rPr>
              <a:t>αρχών </a:t>
            </a:r>
            <a:r>
              <a:rPr sz="1800" spc="5" dirty="0">
                <a:latin typeface="Calibri"/>
                <a:cs typeface="Calibri"/>
              </a:rPr>
              <a:t>σεβασ</a:t>
            </a:r>
            <a:r>
              <a:rPr sz="1800" spc="5" dirty="0">
                <a:latin typeface="Tahoma"/>
                <a:cs typeface="Tahoma"/>
              </a:rPr>
              <a:t>μ</a:t>
            </a:r>
            <a:r>
              <a:rPr sz="1800" spc="5" dirty="0">
                <a:latin typeface="Calibri"/>
                <a:cs typeface="Calibri"/>
              </a:rPr>
              <a:t>ού </a:t>
            </a:r>
            <a:r>
              <a:rPr sz="1800" spc="-5" dirty="0">
                <a:latin typeface="Calibri"/>
                <a:cs typeface="Calibri"/>
              </a:rPr>
              <a:t>των </a:t>
            </a:r>
            <a:r>
              <a:rPr sz="1800" spc="10" dirty="0">
                <a:latin typeface="Calibri"/>
                <a:cs typeface="Calibri"/>
              </a:rPr>
              <a:t>ανθρω</a:t>
            </a:r>
            <a:r>
              <a:rPr sz="1800" spc="10" dirty="0">
                <a:latin typeface="Tahoma"/>
                <a:cs typeface="Tahoma"/>
              </a:rPr>
              <a:t>π</a:t>
            </a:r>
            <a:r>
              <a:rPr sz="1800" spc="10" dirty="0">
                <a:latin typeface="Calibri"/>
                <a:cs typeface="Calibri"/>
              </a:rPr>
              <a:t>ίνων </a:t>
            </a:r>
            <a:r>
              <a:rPr sz="1800" spc="-10" dirty="0">
                <a:latin typeface="Calibri"/>
                <a:cs typeface="Calibri"/>
              </a:rPr>
              <a:t>δικαιω</a:t>
            </a:r>
            <a:r>
              <a:rPr sz="1800" spc="-10" dirty="0">
                <a:latin typeface="Tahoma"/>
                <a:cs typeface="Tahoma"/>
              </a:rPr>
              <a:t>μ</a:t>
            </a:r>
            <a:r>
              <a:rPr sz="1800" spc="-10" dirty="0">
                <a:latin typeface="Calibri"/>
                <a:cs typeface="Calibri"/>
              </a:rPr>
              <a:t>άτων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τέτοιων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ώστε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να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κατα</a:t>
            </a:r>
            <a:r>
              <a:rPr sz="1800" spc="-5" dirty="0">
                <a:latin typeface="Tahoma"/>
                <a:cs typeface="Tahoma"/>
              </a:rPr>
              <a:t>π</a:t>
            </a:r>
            <a:r>
              <a:rPr sz="1800" spc="-5" dirty="0">
                <a:latin typeface="Calibri"/>
                <a:cs typeface="Calibri"/>
              </a:rPr>
              <a:t>ολε</a:t>
            </a: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άται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άνιση</a:t>
            </a:r>
            <a:endParaRPr sz="1800">
              <a:latin typeface="Calibri"/>
              <a:cs typeface="Calibri"/>
            </a:endParaRPr>
          </a:p>
          <a:p>
            <a:pPr marL="241300" marR="222250">
              <a:lnSpc>
                <a:spcPts val="2630"/>
              </a:lnSpc>
              <a:spcBef>
                <a:spcPts val="25"/>
              </a:spcBef>
            </a:pPr>
            <a:r>
              <a:rPr sz="1800" spc="-5" dirty="0">
                <a:latin typeface="Tahoma"/>
                <a:cs typeface="Tahoma"/>
              </a:rPr>
              <a:t>μ</a:t>
            </a:r>
            <a:r>
              <a:rPr sz="1800" spc="-5" dirty="0">
                <a:latin typeface="Calibri"/>
                <a:cs typeface="Calibri"/>
              </a:rPr>
              <a:t>εταχείριση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κακο</a:t>
            </a:r>
            <a:r>
              <a:rPr sz="1800" dirty="0">
                <a:latin typeface="Tahoma"/>
                <a:cs typeface="Tahoma"/>
              </a:rPr>
              <a:t>π</a:t>
            </a:r>
            <a:r>
              <a:rPr sz="1800" dirty="0">
                <a:latin typeface="Calibri"/>
                <a:cs typeface="Calibri"/>
              </a:rPr>
              <a:t>οίηση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γυναικών </a:t>
            </a:r>
            <a:r>
              <a:rPr sz="1800" spc="-10" dirty="0">
                <a:latin typeface="Calibri"/>
                <a:cs typeface="Calibri"/>
              </a:rPr>
              <a:t>κάθε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ηλικίας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και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δη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των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εγκύων</a:t>
            </a:r>
            <a:r>
              <a:rPr sz="1800" spc="-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650" y="0"/>
            <a:ext cx="4629023" cy="5743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8600" cy="68579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457200"/>
            <a:ext cx="4333875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05074"/>
              <a:ext cx="4038600" cy="4352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0" y="0"/>
              <a:ext cx="8153400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68476"/>
              <a:ext cx="3708931" cy="48092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6602" y="2912999"/>
            <a:ext cx="270764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6350" algn="r">
              <a:lnSpc>
                <a:spcPts val="3835"/>
              </a:lnSpc>
              <a:spcBef>
                <a:spcPts val="130"/>
              </a:spcBef>
            </a:pPr>
            <a:r>
              <a:rPr sz="3200" spc="10" dirty="0">
                <a:solidFill>
                  <a:srgbClr val="FFFFFF"/>
                </a:solidFill>
              </a:rPr>
              <a:t>Ε</a:t>
            </a:r>
            <a:r>
              <a:rPr sz="3200" spc="15" dirty="0">
                <a:solidFill>
                  <a:srgbClr val="FFFFFF"/>
                </a:solidFill>
              </a:rPr>
              <a:t> Υ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Χ</a:t>
            </a:r>
            <a:r>
              <a:rPr sz="3200" spc="3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Α</a:t>
            </a:r>
            <a:r>
              <a:rPr sz="3200" spc="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Ρ</a:t>
            </a:r>
            <a:r>
              <a:rPr sz="3200" spc="20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Ι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Σ</a:t>
            </a:r>
            <a:r>
              <a:rPr sz="3200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Τ 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Ω</a:t>
            </a:r>
            <a:endParaRPr sz="3200">
              <a:latin typeface="Tahoma"/>
              <a:cs typeface="Tahoma"/>
            </a:endParaRPr>
          </a:p>
          <a:p>
            <a:pPr marR="5080" algn="r">
              <a:lnSpc>
                <a:spcPts val="3835"/>
              </a:lnSpc>
            </a:pPr>
            <a:r>
              <a:rPr sz="3200" spc="15" dirty="0">
                <a:solidFill>
                  <a:srgbClr val="FFFFFF"/>
                </a:solidFill>
              </a:rPr>
              <a:t>Π</a:t>
            </a:r>
            <a:r>
              <a:rPr sz="3200" spc="10" dirty="0">
                <a:solidFill>
                  <a:srgbClr val="FFFFFF"/>
                </a:solidFill>
              </a:rPr>
              <a:t> </a:t>
            </a:r>
            <a:r>
              <a:rPr sz="3200" spc="20" dirty="0">
                <a:solidFill>
                  <a:srgbClr val="FFFFFF"/>
                </a:solidFill>
              </a:rPr>
              <a:t>Ο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Λ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Υ</a:t>
            </a:r>
            <a:r>
              <a:rPr sz="3200" spc="10" dirty="0">
                <a:solidFill>
                  <a:srgbClr val="FFFFFF"/>
                </a:solidFill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57" y="999172"/>
            <a:ext cx="5352415" cy="695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4625">
              <a:lnSpc>
                <a:spcPts val="2620"/>
              </a:lnSpc>
              <a:spcBef>
                <a:spcPts val="125"/>
              </a:spcBef>
              <a:tabLst>
                <a:tab pos="3338829" algn="l"/>
              </a:tabLst>
            </a:pPr>
            <a:r>
              <a:rPr sz="2300" spc="15" dirty="0"/>
              <a:t>Π</a:t>
            </a:r>
            <a:r>
              <a:rPr sz="2300" spc="180" dirty="0"/>
              <a:t> </a:t>
            </a:r>
            <a:r>
              <a:rPr sz="2300" spc="10" dirty="0"/>
              <a:t>Ρ</a:t>
            </a:r>
            <a:r>
              <a:rPr sz="2300" spc="190" dirty="0"/>
              <a:t> </a:t>
            </a:r>
            <a:r>
              <a:rPr sz="2300" spc="15" dirty="0"/>
              <a:t>Ο</a:t>
            </a:r>
            <a:r>
              <a:rPr sz="2300" spc="150" dirty="0"/>
              <a:t> </a:t>
            </a:r>
            <a:r>
              <a:rPr sz="2300" spc="10" dirty="0"/>
              <a:t>Γ</a:t>
            </a:r>
            <a:r>
              <a:rPr sz="2300" spc="175" dirty="0"/>
              <a:t> </a:t>
            </a:r>
            <a:r>
              <a:rPr sz="2300" spc="10" dirty="0"/>
              <a:t>Ε</a:t>
            </a:r>
            <a:r>
              <a:rPr sz="2300" spc="140" dirty="0"/>
              <a:t> </a:t>
            </a:r>
            <a:r>
              <a:rPr sz="2300" spc="15" dirty="0"/>
              <a:t>Ν</a:t>
            </a:r>
            <a:r>
              <a:rPr sz="2300" spc="114" dirty="0"/>
              <a:t> </a:t>
            </a:r>
            <a:r>
              <a:rPr sz="2300" spc="15" dirty="0"/>
              <a:t>Ν</a:t>
            </a:r>
            <a:r>
              <a:rPr sz="2300" spc="120" dirty="0"/>
              <a:t> </a:t>
            </a:r>
            <a:r>
              <a:rPr sz="2300" spc="15" dirty="0"/>
              <a:t>Η</a:t>
            </a:r>
            <a:r>
              <a:rPr sz="2300" spc="180" dirty="0"/>
              <a:t> </a:t>
            </a:r>
            <a:r>
              <a:rPr sz="2300" spc="10" dirty="0"/>
              <a:t>Τ</a:t>
            </a:r>
            <a:r>
              <a:rPr sz="2300" spc="125" dirty="0"/>
              <a:t> </a:t>
            </a:r>
            <a:r>
              <a:rPr sz="2300" spc="5" dirty="0"/>
              <a:t>Ι</a:t>
            </a:r>
            <a:r>
              <a:rPr sz="2300" spc="130" dirty="0"/>
              <a:t> </a:t>
            </a:r>
            <a:r>
              <a:rPr sz="2300" spc="15" dirty="0"/>
              <a:t>Κ</a:t>
            </a:r>
            <a:r>
              <a:rPr sz="2300" spc="160" dirty="0"/>
              <a:t> </a:t>
            </a:r>
            <a:r>
              <a:rPr sz="2300" spc="15" dirty="0"/>
              <a:t>Η	</a:t>
            </a:r>
            <a:r>
              <a:rPr sz="2300" spc="20" dirty="0"/>
              <a:t>Φ</a:t>
            </a:r>
            <a:r>
              <a:rPr sz="2300" spc="155" dirty="0"/>
              <a:t> </a:t>
            </a:r>
            <a:r>
              <a:rPr sz="2300" spc="10" dirty="0"/>
              <a:t>Ρ</a:t>
            </a:r>
            <a:r>
              <a:rPr sz="2300" spc="175" dirty="0"/>
              <a:t> </a:t>
            </a:r>
            <a:r>
              <a:rPr sz="2300" spc="15" dirty="0"/>
              <a:t>Ο</a:t>
            </a:r>
            <a:r>
              <a:rPr sz="2300" spc="145" dirty="0"/>
              <a:t> </a:t>
            </a:r>
            <a:r>
              <a:rPr sz="2300" spc="15" dirty="0"/>
              <a:t>Ν</a:t>
            </a:r>
            <a:r>
              <a:rPr sz="2300" spc="110" dirty="0"/>
              <a:t> </a:t>
            </a:r>
            <a:r>
              <a:rPr sz="2300" spc="10" dirty="0"/>
              <a:t>Τ</a:t>
            </a:r>
            <a:r>
              <a:rPr sz="2300" spc="114" dirty="0"/>
              <a:t> </a:t>
            </a:r>
            <a:r>
              <a:rPr sz="2300" spc="5" dirty="0"/>
              <a:t>Ι</a:t>
            </a:r>
            <a:r>
              <a:rPr sz="2300" spc="130" dirty="0"/>
              <a:t> </a:t>
            </a:r>
            <a:r>
              <a:rPr sz="2300" spc="30" dirty="0">
                <a:latin typeface="Tahoma"/>
                <a:cs typeface="Tahoma"/>
              </a:rPr>
              <a:t>Δ</a:t>
            </a:r>
            <a:r>
              <a:rPr sz="2300" spc="-10" dirty="0">
                <a:latin typeface="Tahoma"/>
                <a:cs typeface="Tahoma"/>
              </a:rPr>
              <a:t> </a:t>
            </a:r>
            <a:r>
              <a:rPr sz="2300" spc="15" dirty="0"/>
              <a:t>Α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ts val="2620"/>
              </a:lnSpc>
              <a:tabLst>
                <a:tab pos="850900" algn="l"/>
                <a:tab pos="4283075" algn="l"/>
              </a:tabLst>
            </a:pPr>
            <a:r>
              <a:rPr sz="2300" spc="15" dirty="0"/>
              <a:t>Κ</a:t>
            </a:r>
            <a:r>
              <a:rPr sz="2300" spc="155" dirty="0"/>
              <a:t> </a:t>
            </a:r>
            <a:r>
              <a:rPr sz="2300" spc="15" dirty="0"/>
              <a:t>Α</a:t>
            </a:r>
            <a:r>
              <a:rPr sz="2300" spc="165" dirty="0"/>
              <a:t> </a:t>
            </a:r>
            <a:r>
              <a:rPr sz="2300" spc="5" dirty="0"/>
              <a:t>Ι	</a:t>
            </a:r>
            <a:r>
              <a:rPr sz="2300" spc="15" dirty="0"/>
              <a:t>Α</a:t>
            </a:r>
            <a:r>
              <a:rPr sz="2300" spc="170" dirty="0"/>
              <a:t> </a:t>
            </a:r>
            <a:r>
              <a:rPr sz="2300" spc="15" dirty="0"/>
              <a:t>Ν</a:t>
            </a:r>
            <a:r>
              <a:rPr sz="2300" spc="120" dirty="0"/>
              <a:t> </a:t>
            </a:r>
            <a:r>
              <a:rPr sz="2300" spc="15" dirty="0"/>
              <a:t>Α</a:t>
            </a:r>
            <a:r>
              <a:rPr sz="2300" spc="170" dirty="0"/>
              <a:t> </a:t>
            </a:r>
            <a:r>
              <a:rPr sz="2300" spc="15" dirty="0"/>
              <a:t>Π</a:t>
            </a:r>
            <a:r>
              <a:rPr sz="2300" spc="185" dirty="0"/>
              <a:t> </a:t>
            </a:r>
            <a:r>
              <a:rPr sz="2300" spc="15" dirty="0"/>
              <a:t>Α</a:t>
            </a:r>
            <a:r>
              <a:rPr sz="2300" spc="170" dirty="0"/>
              <a:t> </a:t>
            </a:r>
            <a:r>
              <a:rPr sz="2300" spc="15" dirty="0"/>
              <a:t>Ρ</a:t>
            </a:r>
            <a:r>
              <a:rPr sz="2300" spc="40" dirty="0"/>
              <a:t> </a:t>
            </a:r>
            <a:r>
              <a:rPr sz="2300" spc="15" dirty="0"/>
              <a:t>Α</a:t>
            </a:r>
            <a:r>
              <a:rPr sz="2300" spc="170" dirty="0"/>
              <a:t> </a:t>
            </a:r>
            <a:r>
              <a:rPr sz="2300" spc="10" dirty="0"/>
              <a:t>Γ</a:t>
            </a:r>
            <a:r>
              <a:rPr sz="2300" spc="185" dirty="0"/>
              <a:t> </a:t>
            </a:r>
            <a:r>
              <a:rPr sz="2300" spc="25" dirty="0">
                <a:latin typeface="Tahoma"/>
                <a:cs typeface="Tahoma"/>
              </a:rPr>
              <a:t>Ω</a:t>
            </a:r>
            <a:r>
              <a:rPr sz="2300" spc="10" dirty="0">
                <a:latin typeface="Tahoma"/>
                <a:cs typeface="Tahoma"/>
              </a:rPr>
              <a:t> </a:t>
            </a:r>
            <a:r>
              <a:rPr sz="2300" spc="10" dirty="0"/>
              <a:t>Γ</a:t>
            </a:r>
            <a:r>
              <a:rPr sz="2300" spc="175" dirty="0"/>
              <a:t> </a:t>
            </a:r>
            <a:r>
              <a:rPr sz="2300" spc="5" dirty="0"/>
              <a:t>Ι</a:t>
            </a:r>
            <a:r>
              <a:rPr sz="2300" spc="135" dirty="0"/>
              <a:t> </a:t>
            </a:r>
            <a:r>
              <a:rPr sz="2300" spc="15" dirty="0"/>
              <a:t>Κ</a:t>
            </a:r>
            <a:r>
              <a:rPr sz="2300" spc="155" dirty="0"/>
              <a:t> </a:t>
            </a:r>
            <a:r>
              <a:rPr sz="2300" spc="15" dirty="0"/>
              <a:t>Η	Υ</a:t>
            </a:r>
            <a:r>
              <a:rPr sz="2300" spc="125" dirty="0"/>
              <a:t> </a:t>
            </a:r>
            <a:r>
              <a:rPr sz="2300" spc="10" dirty="0"/>
              <a:t>Γ</a:t>
            </a:r>
            <a:r>
              <a:rPr sz="2300" spc="150" dirty="0"/>
              <a:t> </a:t>
            </a:r>
            <a:r>
              <a:rPr sz="2300" spc="10" dirty="0"/>
              <a:t>Ε</a:t>
            </a:r>
            <a:r>
              <a:rPr sz="2300" spc="120" dirty="0"/>
              <a:t> </a:t>
            </a:r>
            <a:r>
              <a:rPr sz="2300" spc="5" dirty="0"/>
              <a:t>Ι</a:t>
            </a:r>
            <a:r>
              <a:rPr sz="2300" spc="114" dirty="0"/>
              <a:t> </a:t>
            </a:r>
            <a:r>
              <a:rPr sz="2300" spc="15" dirty="0"/>
              <a:t>Α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2300160"/>
            <a:ext cx="4855845" cy="2076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 marR="83820" indent="-229235">
              <a:lnSpc>
                <a:spcPct val="123800"/>
              </a:lnSpc>
              <a:spcBef>
                <a:spcPts val="11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20" dirty="0">
                <a:latin typeface="Calibri"/>
                <a:cs typeface="Calibri"/>
              </a:rPr>
              <a:t>Μία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ληθυσ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ιακή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ο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άδα γυναικών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χρήζει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εραιτέρω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ροσοχή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spc="5" dirty="0">
                <a:latin typeface="Calibri"/>
                <a:cs typeface="Calibri"/>
              </a:rPr>
              <a:t>οι </a:t>
            </a:r>
            <a:r>
              <a:rPr sz="1550" spc="10" dirty="0">
                <a:latin typeface="Calibri"/>
                <a:cs typeface="Calibri"/>
              </a:rPr>
              <a:t>έφηβες</a:t>
            </a:r>
            <a:r>
              <a:rPr sz="1550" spc="10" dirty="0">
                <a:latin typeface="Tahoma"/>
                <a:cs typeface="Tahoma"/>
              </a:rPr>
              <a:t>. </a:t>
            </a:r>
            <a:r>
              <a:rPr sz="1550" dirty="0">
                <a:latin typeface="Calibri"/>
                <a:cs typeface="Calibri"/>
              </a:rPr>
              <a:t>Τα </a:t>
            </a:r>
            <a:r>
              <a:rPr sz="1550" spc="5" dirty="0">
                <a:latin typeface="Calibri"/>
                <a:cs typeface="Calibri"/>
              </a:rPr>
              <a:t>κορίτσια </a:t>
            </a:r>
            <a:r>
              <a:rPr sz="1550" spc="-5" dirty="0">
                <a:latin typeface="Calibri"/>
                <a:cs typeface="Calibri"/>
              </a:rPr>
              <a:t>στην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εφηβεία </a:t>
            </a:r>
            <a:r>
              <a:rPr sz="1550" spc="5" dirty="0">
                <a:latin typeface="Calibri"/>
                <a:cs typeface="Calibri"/>
              </a:rPr>
              <a:t>θα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spc="5" dirty="0">
                <a:latin typeface="Calibri"/>
                <a:cs typeface="Calibri"/>
              </a:rPr>
              <a:t>θεωρούνται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υψηλού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κινδύνου </a:t>
            </a:r>
            <a:r>
              <a:rPr sz="1550" spc="5" dirty="0">
                <a:latin typeface="Calibri"/>
                <a:cs typeface="Calibri"/>
              </a:rPr>
              <a:t> για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φάνιση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κρουσ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άτων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-75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ότε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θα</a:t>
            </a:r>
            <a:endParaRPr sz="1550">
              <a:latin typeface="Calibri"/>
              <a:cs typeface="Calibri"/>
            </a:endParaRPr>
          </a:p>
          <a:p>
            <a:pPr marL="241300" marR="5080">
              <a:lnSpc>
                <a:spcPct val="123200"/>
              </a:lnSpc>
              <a:spcBef>
                <a:spcPts val="40"/>
              </a:spcBef>
            </a:pP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εξετάζονται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ενδελεχώς</a:t>
            </a:r>
            <a:r>
              <a:rPr sz="1550" spc="15" dirty="0">
                <a:latin typeface="Tahoma"/>
                <a:cs typeface="Tahoma"/>
              </a:rPr>
              <a:t>,</a:t>
            </a:r>
            <a:r>
              <a:rPr sz="1550" spc="150" dirty="0">
                <a:latin typeface="Tahoma"/>
                <a:cs typeface="Tahoma"/>
              </a:rPr>
              <a:t> </a:t>
            </a:r>
            <a:r>
              <a:rPr sz="1550" spc="5" dirty="0">
                <a:latin typeface="Calibri"/>
                <a:cs typeface="Calibri"/>
              </a:rPr>
              <a:t>καθώς</a:t>
            </a:r>
            <a:r>
              <a:rPr sz="1550" spc="12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ίσης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οι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γυναίκες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 </a:t>
            </a:r>
            <a:r>
              <a:rPr sz="1550" spc="5" dirty="0">
                <a:latin typeface="Calibri"/>
                <a:cs typeface="Calibri"/>
              </a:rPr>
              <a:t>ε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φανίζονται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 </a:t>
            </a:r>
            <a:r>
              <a:rPr sz="1550" spc="10" dirty="0">
                <a:latin typeface="Calibri"/>
                <a:cs typeface="Calibri"/>
              </a:rPr>
              <a:t>έχουν </a:t>
            </a:r>
            <a:r>
              <a:rPr sz="1550" spc="5" dirty="0">
                <a:latin typeface="Calibri"/>
                <a:cs typeface="Calibri"/>
              </a:rPr>
              <a:t>υ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οστεί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ολλές 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οβολές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450" y="723900"/>
            <a:ext cx="5086350" cy="4933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87730"/>
            <a:ext cx="510349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0"/>
              </a:spcBef>
              <a:tabLst>
                <a:tab pos="3072130" algn="l"/>
              </a:tabLst>
            </a:pPr>
            <a:r>
              <a:rPr sz="2000" spc="15" dirty="0"/>
              <a:t>Π</a:t>
            </a:r>
            <a:r>
              <a:rPr sz="2000" spc="215" dirty="0"/>
              <a:t> </a:t>
            </a:r>
            <a:r>
              <a:rPr sz="2000" spc="15" dirty="0"/>
              <a:t>Ρ</a:t>
            </a:r>
            <a:r>
              <a:rPr sz="2000" spc="195" dirty="0"/>
              <a:t> </a:t>
            </a:r>
            <a:r>
              <a:rPr sz="2000" spc="20" dirty="0"/>
              <a:t>Ο</a:t>
            </a:r>
            <a:r>
              <a:rPr sz="2000" spc="195" dirty="0"/>
              <a:t> </a:t>
            </a:r>
            <a:r>
              <a:rPr sz="2000" spc="10" dirty="0"/>
              <a:t>Γ</a:t>
            </a:r>
            <a:r>
              <a:rPr sz="2000" spc="215" dirty="0"/>
              <a:t> </a:t>
            </a:r>
            <a:r>
              <a:rPr sz="2000" spc="10" dirty="0"/>
              <a:t>Ε</a:t>
            </a:r>
            <a:r>
              <a:rPr sz="2000" spc="204" dirty="0"/>
              <a:t> </a:t>
            </a:r>
            <a:r>
              <a:rPr sz="2000" spc="15" dirty="0"/>
              <a:t>Ν</a:t>
            </a:r>
            <a:r>
              <a:rPr sz="2000" spc="240" dirty="0"/>
              <a:t> </a:t>
            </a:r>
            <a:r>
              <a:rPr sz="2000" spc="15" dirty="0"/>
              <a:t>Ν</a:t>
            </a:r>
            <a:r>
              <a:rPr sz="2000" spc="235" dirty="0"/>
              <a:t> </a:t>
            </a:r>
            <a:r>
              <a:rPr sz="2000" spc="15" dirty="0"/>
              <a:t>Η</a:t>
            </a:r>
            <a:r>
              <a:rPr sz="2000" spc="215" dirty="0"/>
              <a:t> </a:t>
            </a:r>
            <a:r>
              <a:rPr sz="2000" spc="10" dirty="0"/>
              <a:t>Τ</a:t>
            </a:r>
            <a:r>
              <a:rPr sz="2000" spc="195" dirty="0"/>
              <a:t> </a:t>
            </a:r>
            <a:r>
              <a:rPr sz="2000" spc="5" dirty="0"/>
              <a:t>Ι</a:t>
            </a:r>
            <a:r>
              <a:rPr sz="2000" spc="200" dirty="0"/>
              <a:t> </a:t>
            </a:r>
            <a:r>
              <a:rPr sz="2000" spc="15" dirty="0"/>
              <a:t>Κ</a:t>
            </a:r>
            <a:r>
              <a:rPr sz="2000" spc="235" dirty="0"/>
              <a:t> </a:t>
            </a:r>
            <a:r>
              <a:rPr sz="2000" spc="15" dirty="0"/>
              <a:t>Η	</a:t>
            </a:r>
            <a:r>
              <a:rPr sz="2000" spc="20" dirty="0"/>
              <a:t>Φ</a:t>
            </a:r>
            <a:r>
              <a:rPr sz="2000" spc="240" dirty="0"/>
              <a:t> </a:t>
            </a:r>
            <a:r>
              <a:rPr sz="2000" spc="15" dirty="0"/>
              <a:t>Ρ</a:t>
            </a:r>
            <a:r>
              <a:rPr sz="2000" spc="180" dirty="0"/>
              <a:t> </a:t>
            </a:r>
            <a:r>
              <a:rPr sz="2000" spc="20" dirty="0"/>
              <a:t>Ο</a:t>
            </a:r>
            <a:r>
              <a:rPr sz="2000" spc="190" dirty="0"/>
              <a:t> </a:t>
            </a:r>
            <a:r>
              <a:rPr sz="2000" spc="15" dirty="0"/>
              <a:t>Ν</a:t>
            </a:r>
            <a:r>
              <a:rPr sz="2000" spc="220" dirty="0"/>
              <a:t> </a:t>
            </a:r>
            <a:r>
              <a:rPr sz="2000" spc="10" dirty="0"/>
              <a:t>Τ</a:t>
            </a:r>
            <a:r>
              <a:rPr sz="2000" spc="180" dirty="0"/>
              <a:t> </a:t>
            </a:r>
            <a:r>
              <a:rPr sz="2000" spc="5" dirty="0"/>
              <a:t>Ι</a:t>
            </a:r>
            <a:r>
              <a:rPr sz="2000" spc="210" dirty="0"/>
              <a:t> </a:t>
            </a:r>
            <a:r>
              <a:rPr sz="2000" spc="30" dirty="0">
                <a:latin typeface="Tahoma"/>
                <a:cs typeface="Tahoma"/>
              </a:rPr>
              <a:t>Δ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15" dirty="0"/>
              <a:t>Α</a:t>
            </a:r>
            <a:r>
              <a:rPr sz="2000" spc="180" dirty="0"/>
              <a:t> </a:t>
            </a:r>
            <a:r>
              <a:rPr sz="2000" spc="10" dirty="0"/>
              <a:t>Σ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93750" algn="l"/>
                <a:tab pos="3939540" algn="l"/>
              </a:tabLst>
            </a:pPr>
            <a:r>
              <a:rPr sz="2000" spc="15" dirty="0"/>
              <a:t>Κ</a:t>
            </a:r>
            <a:r>
              <a:rPr sz="2000" spc="235" dirty="0"/>
              <a:t> </a:t>
            </a:r>
            <a:r>
              <a:rPr sz="2000" spc="15" dirty="0"/>
              <a:t>Α</a:t>
            </a:r>
            <a:r>
              <a:rPr sz="2000" spc="190" dirty="0"/>
              <a:t> </a:t>
            </a:r>
            <a:r>
              <a:rPr sz="2000" spc="5" dirty="0"/>
              <a:t>Ι	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5" dirty="0"/>
              <a:t>Ν</a:t>
            </a:r>
            <a:r>
              <a:rPr sz="2000" spc="240" dirty="0"/>
              <a:t> </a:t>
            </a:r>
            <a:r>
              <a:rPr sz="2000" spc="15" dirty="0"/>
              <a:t>Α</a:t>
            </a:r>
            <a:r>
              <a:rPr sz="2000" spc="190" dirty="0"/>
              <a:t> </a:t>
            </a:r>
            <a:r>
              <a:rPr sz="2000" spc="15" dirty="0"/>
              <a:t>Π</a:t>
            </a:r>
            <a:r>
              <a:rPr sz="2000" spc="215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0" dirty="0"/>
              <a:t>Ρ</a:t>
            </a:r>
            <a:r>
              <a:rPr sz="2000" spc="40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0" dirty="0"/>
              <a:t>Γ</a:t>
            </a:r>
            <a:r>
              <a:rPr sz="2000" spc="220" dirty="0"/>
              <a:t> </a:t>
            </a:r>
            <a:r>
              <a:rPr sz="2000" spc="20" dirty="0">
                <a:latin typeface="Tahoma"/>
                <a:cs typeface="Tahoma"/>
              </a:rPr>
              <a:t>Ω</a:t>
            </a:r>
            <a:r>
              <a:rPr sz="2000" spc="105" dirty="0">
                <a:latin typeface="Tahoma"/>
                <a:cs typeface="Tahoma"/>
              </a:rPr>
              <a:t> </a:t>
            </a:r>
            <a:r>
              <a:rPr sz="2000" spc="10" dirty="0"/>
              <a:t>Γ</a:t>
            </a:r>
            <a:r>
              <a:rPr sz="2000" spc="215" dirty="0"/>
              <a:t> </a:t>
            </a:r>
            <a:r>
              <a:rPr sz="2000" spc="5" dirty="0"/>
              <a:t>Ι</a:t>
            </a:r>
            <a:r>
              <a:rPr sz="2000" spc="210" dirty="0"/>
              <a:t> </a:t>
            </a:r>
            <a:r>
              <a:rPr sz="2000" spc="15" dirty="0"/>
              <a:t>Κ</a:t>
            </a:r>
            <a:r>
              <a:rPr sz="2000" spc="235" dirty="0"/>
              <a:t> </a:t>
            </a:r>
            <a:r>
              <a:rPr sz="2000" spc="15" dirty="0"/>
              <a:t>Η	</a:t>
            </a:r>
            <a:r>
              <a:rPr sz="2000" spc="10" dirty="0"/>
              <a:t>Υ</a:t>
            </a:r>
            <a:r>
              <a:rPr sz="2000" spc="200" dirty="0"/>
              <a:t> </a:t>
            </a:r>
            <a:r>
              <a:rPr sz="2000" spc="10" dirty="0"/>
              <a:t>Γ</a:t>
            </a:r>
            <a:r>
              <a:rPr sz="2000" spc="195" dirty="0"/>
              <a:t> </a:t>
            </a:r>
            <a:r>
              <a:rPr sz="2000" spc="10" dirty="0"/>
              <a:t>Ε</a:t>
            </a:r>
            <a:r>
              <a:rPr sz="2000" spc="190" dirty="0"/>
              <a:t> </a:t>
            </a:r>
            <a:r>
              <a:rPr sz="2000" spc="5" dirty="0"/>
              <a:t>Ι</a:t>
            </a:r>
            <a:r>
              <a:rPr sz="2000" spc="190" dirty="0"/>
              <a:t> </a:t>
            </a:r>
            <a:r>
              <a:rPr sz="2000" spc="15" dirty="0"/>
              <a:t>Α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76595" y="2051113"/>
            <a:ext cx="5558790" cy="324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16535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-20" dirty="0">
                <a:latin typeface="Calibri"/>
                <a:cs typeface="Calibri"/>
              </a:rPr>
              <a:t>Τόσο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εγκυ</a:t>
            </a:r>
            <a:r>
              <a:rPr sz="1500" dirty="0">
                <a:latin typeface="Tahoma"/>
                <a:cs typeface="Tahoma"/>
              </a:rPr>
              <a:t>μ</a:t>
            </a:r>
            <a:r>
              <a:rPr sz="1500" dirty="0">
                <a:latin typeface="Calibri"/>
                <a:cs typeface="Calibri"/>
              </a:rPr>
              <a:t>οσύνη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όσο</a:t>
            </a:r>
            <a:r>
              <a:rPr sz="1500" spc="-5" dirty="0">
                <a:latin typeface="Calibri"/>
                <a:cs typeface="Calibri"/>
              </a:rPr>
              <a:t> κι</a:t>
            </a:r>
            <a:r>
              <a:rPr sz="1500" dirty="0">
                <a:latin typeface="Calibri"/>
                <a:cs typeface="Calibri"/>
              </a:rPr>
              <a:t> η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ερίοδος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λοχείας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ροσφέρει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ευκαιρίες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για </a:t>
            </a:r>
            <a:r>
              <a:rPr sz="1500" spc="15" dirty="0">
                <a:latin typeface="Calibri"/>
                <a:cs typeface="Calibri"/>
              </a:rPr>
              <a:t>τον </a:t>
            </a:r>
            <a:r>
              <a:rPr sz="1500" spc="-5" dirty="0">
                <a:latin typeface="Calibri"/>
                <a:cs typeface="Calibri"/>
              </a:rPr>
              <a:t>εντο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ισ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ό </a:t>
            </a:r>
            <a:r>
              <a:rPr sz="1500" spc="10" dirty="0">
                <a:latin typeface="Calibri"/>
                <a:cs typeface="Calibri"/>
              </a:rPr>
              <a:t>της </a:t>
            </a:r>
            <a:r>
              <a:rPr sz="1500" spc="-15" dirty="0">
                <a:latin typeface="Calibri"/>
                <a:cs typeface="Calibri"/>
              </a:rPr>
              <a:t>βίας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αροχή </a:t>
            </a:r>
            <a:r>
              <a:rPr sz="1500" dirty="0">
                <a:latin typeface="Calibri"/>
                <a:cs typeface="Calibri"/>
              </a:rPr>
              <a:t>βοήθειας 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ρος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τις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γυναίκες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καθώς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δίνεται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ευκαιρία</a:t>
            </a:r>
            <a:r>
              <a:rPr sz="1500" spc="16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στους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αγγελ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ατίες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υγείας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να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έρθουν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σε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αφή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αζί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τους</a:t>
            </a:r>
            <a:endParaRPr sz="1500">
              <a:latin typeface="Calibri"/>
              <a:cs typeface="Calibri"/>
            </a:endParaRPr>
          </a:p>
          <a:p>
            <a:pPr marL="241300" marR="191770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00" spc="15" dirty="0">
                <a:latin typeface="Calibri"/>
                <a:cs typeface="Calibri"/>
              </a:rPr>
              <a:t>Αν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οι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αγγελ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ατίες</a:t>
            </a:r>
            <a:r>
              <a:rPr sz="1500" spc="2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υγείας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είναι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σωστά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εκ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αιδευ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ένοι</a:t>
            </a:r>
            <a:r>
              <a:rPr sz="1500" spc="155" dirty="0">
                <a:latin typeface="Calibri"/>
                <a:cs typeface="Calibri"/>
              </a:rPr>
              <a:t> </a:t>
            </a:r>
            <a:r>
              <a:rPr sz="1500" dirty="0">
                <a:latin typeface="Tahoma"/>
                <a:cs typeface="Tahoma"/>
              </a:rPr>
              <a:t>μπ</a:t>
            </a:r>
            <a:r>
              <a:rPr sz="1500" dirty="0">
                <a:latin typeface="Calibri"/>
                <a:cs typeface="Calibri"/>
              </a:rPr>
              <a:t>ορούν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να </a:t>
            </a:r>
            <a:r>
              <a:rPr sz="1500" spc="-10" dirty="0">
                <a:latin typeface="Calibri"/>
                <a:cs typeface="Calibri"/>
              </a:rPr>
              <a:t>κάνουν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τον </a:t>
            </a:r>
            <a:r>
              <a:rPr sz="1500" spc="-5" dirty="0">
                <a:latin typeface="Calibri"/>
                <a:cs typeface="Calibri"/>
              </a:rPr>
              <a:t>έλεγχο </a:t>
            </a:r>
            <a:r>
              <a:rPr sz="1500" spc="-15" dirty="0">
                <a:latin typeface="Calibri"/>
                <a:cs typeface="Calibri"/>
              </a:rPr>
              <a:t>για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τη </a:t>
            </a:r>
            <a:r>
              <a:rPr sz="1500" spc="-5" dirty="0">
                <a:latin typeface="Calibri"/>
                <a:cs typeface="Calibri"/>
              </a:rPr>
              <a:t>βία χρησι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ο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οιώντας ένα </a:t>
            </a:r>
            <a:r>
              <a:rPr sz="1500" spc="-30" dirty="0">
                <a:latin typeface="Calibri"/>
                <a:cs typeface="Calibri"/>
              </a:rPr>
              <a:t>α</a:t>
            </a:r>
            <a:r>
              <a:rPr sz="1500" spc="-30" dirty="0">
                <a:latin typeface="Tahoma"/>
                <a:cs typeface="Tahoma"/>
              </a:rPr>
              <a:t>π</a:t>
            </a:r>
            <a:r>
              <a:rPr sz="1500" spc="-30" dirty="0">
                <a:latin typeface="Calibri"/>
                <a:cs typeface="Calibri"/>
              </a:rPr>
              <a:t>λό 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ρωτόκολλο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αξιολόγησης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κατά</a:t>
            </a:r>
            <a:r>
              <a:rPr sz="1500" spc="10" dirty="0">
                <a:latin typeface="Calibri"/>
                <a:cs typeface="Calibri"/>
              </a:rPr>
              <a:t> την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ρογεννητική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φροντίδα</a:t>
            </a:r>
            <a:r>
              <a:rPr sz="1500" spc="-20" dirty="0"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  <a:p>
            <a:pPr marL="241300" marR="5080" indent="-229235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88925" algn="l"/>
                <a:tab pos="289560" algn="l"/>
              </a:tabLst>
            </a:pPr>
            <a:r>
              <a:rPr dirty="0"/>
              <a:t>	</a:t>
            </a:r>
            <a:r>
              <a:rPr sz="1500" spc="-10" dirty="0">
                <a:latin typeface="Calibri"/>
                <a:cs typeface="Calibri"/>
              </a:rPr>
              <a:t>Σύ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φωνα 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έρευνες 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ου </a:t>
            </a:r>
            <a:r>
              <a:rPr sz="1500" spc="-15" dirty="0">
                <a:latin typeface="Calibri"/>
                <a:cs typeface="Calibri"/>
              </a:rPr>
              <a:t>διενεργήθηκαν</a:t>
            </a:r>
            <a:r>
              <a:rPr sz="1500" spc="-10" dirty="0">
                <a:latin typeface="Calibri"/>
                <a:cs typeface="Calibri"/>
              </a:rPr>
              <a:t> σχετικά 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 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ρόληψη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την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αντι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ετώ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ιση</a:t>
            </a:r>
            <a:r>
              <a:rPr sz="1500" spc="12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βίας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στην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εγκυ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οσύνη</a:t>
            </a:r>
            <a:r>
              <a:rPr sz="1500" spc="-5" dirty="0">
                <a:latin typeface="Tahoma"/>
                <a:cs typeface="Tahoma"/>
              </a:rPr>
              <a:t>,</a:t>
            </a:r>
            <a:r>
              <a:rPr sz="1500" spc="-260" dirty="0">
                <a:latin typeface="Tahoma"/>
                <a:cs typeface="Tahoma"/>
              </a:rPr>
              <a:t> </a:t>
            </a:r>
            <a:r>
              <a:rPr sz="1500" spc="-10" dirty="0">
                <a:latin typeface="Calibri"/>
                <a:cs typeface="Calibri"/>
              </a:rPr>
              <a:t>α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οδεικνύεται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ότι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 </a:t>
            </a:r>
            <a:r>
              <a:rPr sz="1500" spc="-20" dirty="0">
                <a:latin typeface="Calibri"/>
                <a:cs typeface="Calibri"/>
              </a:rPr>
              <a:t>καλύτερη </a:t>
            </a:r>
            <a:r>
              <a:rPr sz="1500" spc="-10" dirty="0">
                <a:latin typeface="Calibri"/>
                <a:cs typeface="Calibri"/>
              </a:rPr>
              <a:t>αντι</a:t>
            </a:r>
            <a:r>
              <a:rPr sz="1500" spc="-10" dirty="0">
                <a:latin typeface="Tahoma"/>
                <a:cs typeface="Tahoma"/>
              </a:rPr>
              <a:t>μ</a:t>
            </a:r>
            <a:r>
              <a:rPr sz="1500" spc="-10" dirty="0">
                <a:latin typeface="Calibri"/>
                <a:cs typeface="Calibri"/>
              </a:rPr>
              <a:t>ετώ</a:t>
            </a:r>
            <a:r>
              <a:rPr sz="1500" spc="-10" dirty="0">
                <a:latin typeface="Tahoma"/>
                <a:cs typeface="Tahoma"/>
              </a:rPr>
              <a:t>π</a:t>
            </a:r>
            <a:r>
              <a:rPr sz="1500" spc="-10" dirty="0">
                <a:latin typeface="Calibri"/>
                <a:cs typeface="Calibri"/>
              </a:rPr>
              <a:t>ιση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της </a:t>
            </a:r>
            <a:r>
              <a:rPr sz="1500" spc="-15" dirty="0">
                <a:latin typeface="Calibri"/>
                <a:cs typeface="Calibri"/>
              </a:rPr>
              <a:t>βίας </a:t>
            </a:r>
            <a:r>
              <a:rPr sz="1500" spc="-20" dirty="0">
                <a:latin typeface="Calibri"/>
                <a:cs typeface="Calibri"/>
              </a:rPr>
              <a:t>α</a:t>
            </a:r>
            <a:r>
              <a:rPr sz="1500" spc="-20" dirty="0">
                <a:latin typeface="Tahoma"/>
                <a:cs typeface="Tahoma"/>
              </a:rPr>
              <a:t>π</a:t>
            </a:r>
            <a:r>
              <a:rPr sz="1500" spc="-20" dirty="0">
                <a:latin typeface="Calibri"/>
                <a:cs typeface="Calibri"/>
              </a:rPr>
              <a:t>ό </a:t>
            </a:r>
            <a:r>
              <a:rPr sz="1500" spc="15" dirty="0">
                <a:latin typeface="Calibri"/>
                <a:cs typeface="Calibri"/>
              </a:rPr>
              <a:t>τον </a:t>
            </a:r>
            <a:r>
              <a:rPr sz="1500" spc="5" dirty="0">
                <a:latin typeface="Calibri"/>
                <a:cs typeface="Calibri"/>
              </a:rPr>
              <a:t>σύντροφο </a:t>
            </a:r>
            <a:r>
              <a:rPr sz="1500" spc="10" dirty="0">
                <a:latin typeface="Calibri"/>
                <a:cs typeface="Calibri"/>
              </a:rPr>
              <a:t>στην </a:t>
            </a:r>
            <a:r>
              <a:rPr sz="1500" spc="-5" dirty="0">
                <a:latin typeface="Calibri"/>
                <a:cs typeface="Calibri"/>
              </a:rPr>
              <a:t>έγκυο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είναι </a:t>
            </a:r>
            <a:r>
              <a:rPr sz="1500" dirty="0">
                <a:latin typeface="Calibri"/>
                <a:cs typeface="Calibri"/>
              </a:rPr>
              <a:t>ο </a:t>
            </a:r>
            <a:r>
              <a:rPr sz="1500" spc="-20" dirty="0">
                <a:latin typeface="Calibri"/>
                <a:cs typeface="Calibri"/>
              </a:rPr>
              <a:t>έγκαιρος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εντο</a:t>
            </a:r>
            <a:r>
              <a:rPr sz="1500" b="1" dirty="0">
                <a:latin typeface="Tahoma"/>
                <a:cs typeface="Tahoma"/>
              </a:rPr>
              <a:t>π</a:t>
            </a:r>
            <a:r>
              <a:rPr sz="1500" b="1" dirty="0">
                <a:latin typeface="Calibri"/>
                <a:cs typeface="Calibri"/>
              </a:rPr>
              <a:t>ισ</a:t>
            </a:r>
            <a:r>
              <a:rPr sz="1500" b="1" dirty="0">
                <a:latin typeface="Tahoma"/>
                <a:cs typeface="Tahoma"/>
              </a:rPr>
              <a:t>μ</a:t>
            </a:r>
            <a:r>
              <a:rPr sz="1500" b="1" dirty="0">
                <a:latin typeface="Calibri"/>
                <a:cs typeface="Calibri"/>
              </a:rPr>
              <a:t>ός </a:t>
            </a:r>
            <a:r>
              <a:rPr sz="1500" spc="10" dirty="0">
                <a:latin typeface="Calibri"/>
                <a:cs typeface="Calibri"/>
              </a:rPr>
              <a:t>της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ό</a:t>
            </a:r>
            <a:r>
              <a:rPr sz="1500" dirty="0">
                <a:latin typeface="Tahoma"/>
                <a:cs typeface="Tahoma"/>
              </a:rPr>
              <a:t>π</a:t>
            </a:r>
            <a:r>
              <a:rPr sz="1500" dirty="0">
                <a:latin typeface="Calibri"/>
                <a:cs typeface="Calibri"/>
              </a:rPr>
              <a:t>ως </a:t>
            </a:r>
            <a:r>
              <a:rPr sz="1500" spc="-5" dirty="0">
                <a:latin typeface="Calibri"/>
                <a:cs typeface="Calibri"/>
              </a:rPr>
              <a:t>ε</a:t>
            </a:r>
            <a:r>
              <a:rPr sz="1500" spc="-5" dirty="0">
                <a:latin typeface="Tahoma"/>
                <a:cs typeface="Tahoma"/>
              </a:rPr>
              <a:t>π</a:t>
            </a:r>
            <a:r>
              <a:rPr sz="1500" spc="-5" dirty="0">
                <a:latin typeface="Calibri"/>
                <a:cs typeface="Calibri"/>
              </a:rPr>
              <a:t>ίσης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 </a:t>
            </a:r>
            <a:r>
              <a:rPr sz="1500" spc="10" dirty="0">
                <a:latin typeface="Calibri"/>
                <a:cs typeface="Calibri"/>
              </a:rPr>
              <a:t>σωστή 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εκ</a:t>
            </a:r>
            <a:r>
              <a:rPr sz="1500" spc="-15" dirty="0">
                <a:latin typeface="Tahoma"/>
                <a:cs typeface="Tahoma"/>
              </a:rPr>
              <a:t>π</a:t>
            </a:r>
            <a:r>
              <a:rPr sz="1500" spc="-15" dirty="0">
                <a:latin typeface="Calibri"/>
                <a:cs typeface="Calibri"/>
              </a:rPr>
              <a:t>αίδευση</a:t>
            </a:r>
            <a:r>
              <a:rPr sz="1500" spc="1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όλων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των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ε</a:t>
            </a:r>
            <a:r>
              <a:rPr sz="1500" spc="-15" dirty="0">
                <a:latin typeface="Tahoma"/>
                <a:cs typeface="Tahoma"/>
              </a:rPr>
              <a:t>μπ</a:t>
            </a:r>
            <a:r>
              <a:rPr sz="1500" spc="-15" dirty="0">
                <a:latin typeface="Calibri"/>
                <a:cs typeface="Calibri"/>
              </a:rPr>
              <a:t>λεκο</a:t>
            </a:r>
            <a:r>
              <a:rPr sz="1500" spc="-15" dirty="0">
                <a:latin typeface="Tahoma"/>
                <a:cs typeface="Tahoma"/>
              </a:rPr>
              <a:t>μ</a:t>
            </a:r>
            <a:r>
              <a:rPr sz="1500" spc="-15" dirty="0">
                <a:latin typeface="Calibri"/>
                <a:cs typeface="Calibri"/>
              </a:rPr>
              <a:t>ένων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φορέων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και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η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ενη</a:t>
            </a:r>
            <a:r>
              <a:rPr sz="1500" spc="-5" dirty="0">
                <a:latin typeface="Tahoma"/>
                <a:cs typeface="Tahoma"/>
              </a:rPr>
              <a:t>μ</a:t>
            </a:r>
            <a:r>
              <a:rPr sz="1500" spc="-5" dirty="0">
                <a:latin typeface="Calibri"/>
                <a:cs typeface="Calibri"/>
              </a:rPr>
              <a:t>έρωση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της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κοινωνίας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γενικότερα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595" y="840803"/>
            <a:ext cx="3884929" cy="13436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42240" indent="190500">
              <a:lnSpc>
                <a:spcPts val="3379"/>
              </a:lnSpc>
              <a:spcBef>
                <a:spcPts val="470"/>
              </a:spcBef>
              <a:tabLst>
                <a:tab pos="2776855" algn="l"/>
              </a:tabLst>
            </a:pPr>
            <a:r>
              <a:rPr sz="3050" spc="15" dirty="0"/>
              <a:t>Π</a:t>
            </a:r>
            <a:r>
              <a:rPr sz="3050" spc="-20" dirty="0"/>
              <a:t> </a:t>
            </a:r>
            <a:r>
              <a:rPr sz="3050" spc="10" dirty="0"/>
              <a:t>Ρ</a:t>
            </a:r>
            <a:r>
              <a:rPr sz="3050" spc="-10" dirty="0"/>
              <a:t> </a:t>
            </a:r>
            <a:r>
              <a:rPr sz="3050" spc="15" dirty="0"/>
              <a:t>Ο</a:t>
            </a:r>
            <a:r>
              <a:rPr sz="3050" dirty="0"/>
              <a:t> </a:t>
            </a:r>
            <a:r>
              <a:rPr sz="3050" spc="10" dirty="0"/>
              <a:t>Γ</a:t>
            </a:r>
            <a:r>
              <a:rPr sz="3050" spc="-10" dirty="0"/>
              <a:t> </a:t>
            </a:r>
            <a:r>
              <a:rPr sz="3050" spc="10" dirty="0"/>
              <a:t>Ε</a:t>
            </a:r>
            <a:r>
              <a:rPr sz="3050" spc="-30" dirty="0"/>
              <a:t> </a:t>
            </a:r>
            <a:r>
              <a:rPr sz="3050" spc="15" dirty="0"/>
              <a:t>Ν</a:t>
            </a:r>
            <a:r>
              <a:rPr sz="3050" spc="-25" dirty="0"/>
              <a:t> </a:t>
            </a:r>
            <a:r>
              <a:rPr sz="3050" spc="15" dirty="0"/>
              <a:t>Ν</a:t>
            </a:r>
            <a:r>
              <a:rPr sz="3050" spc="-25" dirty="0"/>
              <a:t> </a:t>
            </a:r>
            <a:r>
              <a:rPr sz="3050" spc="15" dirty="0"/>
              <a:t>Η</a:t>
            </a:r>
            <a:r>
              <a:rPr sz="3050" spc="-15" dirty="0"/>
              <a:t> </a:t>
            </a:r>
            <a:r>
              <a:rPr sz="3050" spc="10" dirty="0"/>
              <a:t>Τ</a:t>
            </a:r>
            <a:r>
              <a:rPr sz="3050" spc="-55" dirty="0"/>
              <a:t> </a:t>
            </a:r>
            <a:r>
              <a:rPr sz="3050" spc="5" dirty="0"/>
              <a:t>Ι</a:t>
            </a:r>
            <a:r>
              <a:rPr sz="3050" spc="-20" dirty="0"/>
              <a:t> </a:t>
            </a:r>
            <a:r>
              <a:rPr sz="3050" spc="15" dirty="0"/>
              <a:t>Κ</a:t>
            </a:r>
            <a:r>
              <a:rPr sz="3050" spc="-55" dirty="0"/>
              <a:t> </a:t>
            </a:r>
            <a:r>
              <a:rPr sz="3050" spc="15" dirty="0"/>
              <a:t>Η </a:t>
            </a:r>
            <a:r>
              <a:rPr sz="3050" spc="-675" dirty="0"/>
              <a:t> </a:t>
            </a:r>
            <a:r>
              <a:rPr sz="3050" spc="20" dirty="0"/>
              <a:t>Φ</a:t>
            </a:r>
            <a:r>
              <a:rPr sz="3050" spc="-10" dirty="0"/>
              <a:t> </a:t>
            </a:r>
            <a:r>
              <a:rPr sz="3050" spc="10" dirty="0"/>
              <a:t>Ρ</a:t>
            </a:r>
            <a:r>
              <a:rPr sz="3050" spc="-5" dirty="0"/>
              <a:t> </a:t>
            </a:r>
            <a:r>
              <a:rPr sz="3050" spc="15" dirty="0"/>
              <a:t>Ο</a:t>
            </a:r>
            <a:r>
              <a:rPr sz="3050" spc="10" dirty="0"/>
              <a:t> </a:t>
            </a:r>
            <a:r>
              <a:rPr sz="3050" spc="15" dirty="0"/>
              <a:t>Ν</a:t>
            </a:r>
            <a:r>
              <a:rPr sz="3050" spc="-20" dirty="0"/>
              <a:t> </a:t>
            </a:r>
            <a:r>
              <a:rPr sz="3050" spc="10" dirty="0"/>
              <a:t>Τ</a:t>
            </a:r>
            <a:r>
              <a:rPr sz="3050" spc="-35" dirty="0"/>
              <a:t> </a:t>
            </a:r>
            <a:r>
              <a:rPr sz="3050" spc="5" dirty="0"/>
              <a:t>Ι</a:t>
            </a:r>
            <a:r>
              <a:rPr sz="3050" dirty="0"/>
              <a:t> </a:t>
            </a:r>
            <a:r>
              <a:rPr sz="3050" spc="35" dirty="0">
                <a:latin typeface="Tahoma"/>
                <a:cs typeface="Tahoma"/>
              </a:rPr>
              <a:t>Δ</a:t>
            </a:r>
            <a:r>
              <a:rPr sz="3050" spc="-225" dirty="0">
                <a:latin typeface="Tahoma"/>
                <a:cs typeface="Tahoma"/>
              </a:rPr>
              <a:t> </a:t>
            </a:r>
            <a:r>
              <a:rPr sz="3050" spc="15" dirty="0"/>
              <a:t>Α	Κ</a:t>
            </a:r>
            <a:r>
              <a:rPr sz="3050" spc="-70" dirty="0"/>
              <a:t> </a:t>
            </a:r>
            <a:r>
              <a:rPr sz="3050" spc="15" dirty="0"/>
              <a:t>Α</a:t>
            </a:r>
            <a:r>
              <a:rPr sz="3050" spc="-30" dirty="0"/>
              <a:t> </a:t>
            </a:r>
            <a:r>
              <a:rPr sz="3050" spc="5" dirty="0"/>
              <a:t>Ι</a:t>
            </a:r>
            <a:endParaRPr sz="3050">
              <a:latin typeface="Tahoma"/>
              <a:cs typeface="Tahoma"/>
            </a:endParaRPr>
          </a:p>
          <a:p>
            <a:pPr marL="12700">
              <a:lnSpc>
                <a:spcPts val="3235"/>
              </a:lnSpc>
            </a:pP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5" dirty="0"/>
              <a:t>Ν</a:t>
            </a:r>
            <a:r>
              <a:rPr sz="3050" spc="-25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5" dirty="0"/>
              <a:t>Π</a:t>
            </a:r>
            <a:r>
              <a:rPr sz="3050" spc="-10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5" dirty="0"/>
              <a:t>Ρ</a:t>
            </a:r>
            <a:r>
              <a:rPr sz="3050" spc="-229" dirty="0"/>
              <a:t> </a:t>
            </a:r>
            <a:r>
              <a:rPr sz="3050" spc="15" dirty="0"/>
              <a:t>Α</a:t>
            </a:r>
            <a:r>
              <a:rPr sz="3050" spc="-10" dirty="0"/>
              <a:t> </a:t>
            </a:r>
            <a:r>
              <a:rPr sz="3050" spc="10" dirty="0"/>
              <a:t>Γ </a:t>
            </a:r>
            <a:r>
              <a:rPr sz="3050" spc="25" dirty="0">
                <a:latin typeface="Tahoma"/>
                <a:cs typeface="Tahoma"/>
              </a:rPr>
              <a:t>Ω</a:t>
            </a:r>
            <a:r>
              <a:rPr sz="3050" spc="-195" dirty="0">
                <a:latin typeface="Tahoma"/>
                <a:cs typeface="Tahoma"/>
              </a:rPr>
              <a:t> </a:t>
            </a:r>
            <a:r>
              <a:rPr sz="3050" spc="10" dirty="0"/>
              <a:t>Γ</a:t>
            </a:r>
            <a:r>
              <a:rPr sz="3050" spc="-5" dirty="0"/>
              <a:t> </a:t>
            </a:r>
            <a:r>
              <a:rPr sz="3050" spc="5" dirty="0"/>
              <a:t>Ι</a:t>
            </a:r>
            <a:r>
              <a:rPr sz="3050" spc="-15" dirty="0"/>
              <a:t> </a:t>
            </a:r>
            <a:r>
              <a:rPr sz="3050" spc="15" dirty="0"/>
              <a:t>Κ</a:t>
            </a:r>
            <a:r>
              <a:rPr sz="3050" spc="-50" dirty="0"/>
              <a:t> </a:t>
            </a:r>
            <a:r>
              <a:rPr sz="3050" spc="15" dirty="0"/>
              <a:t>Η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6595" y="2118360"/>
            <a:ext cx="1262380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1" spc="15" dirty="0">
                <a:latin typeface="Calibri"/>
                <a:cs typeface="Calibri"/>
              </a:rPr>
              <a:t>Υ</a:t>
            </a:r>
            <a:r>
              <a:rPr sz="3050" b="1" spc="-65" dirty="0">
                <a:latin typeface="Calibri"/>
                <a:cs typeface="Calibri"/>
              </a:rPr>
              <a:t> </a:t>
            </a:r>
            <a:r>
              <a:rPr sz="3050" b="1" spc="10" dirty="0">
                <a:latin typeface="Calibri"/>
                <a:cs typeface="Calibri"/>
              </a:rPr>
              <a:t>Γ</a:t>
            </a:r>
            <a:r>
              <a:rPr sz="3050" b="1" spc="-30" dirty="0">
                <a:latin typeface="Calibri"/>
                <a:cs typeface="Calibri"/>
              </a:rPr>
              <a:t> </a:t>
            </a:r>
            <a:r>
              <a:rPr sz="3050" b="1" spc="10" dirty="0">
                <a:latin typeface="Calibri"/>
                <a:cs typeface="Calibri"/>
              </a:rPr>
              <a:t>Ε</a:t>
            </a:r>
            <a:r>
              <a:rPr sz="3050" b="1" spc="-40" dirty="0">
                <a:latin typeface="Calibri"/>
                <a:cs typeface="Calibri"/>
              </a:rPr>
              <a:t> </a:t>
            </a:r>
            <a:r>
              <a:rPr sz="3050" b="1" spc="5" dirty="0">
                <a:latin typeface="Calibri"/>
                <a:cs typeface="Calibri"/>
              </a:rPr>
              <a:t>Ι</a:t>
            </a:r>
            <a:r>
              <a:rPr sz="3050" b="1" spc="-35" dirty="0">
                <a:latin typeface="Calibri"/>
                <a:cs typeface="Calibri"/>
              </a:rPr>
              <a:t> </a:t>
            </a:r>
            <a:r>
              <a:rPr sz="3050" b="1" spc="15" dirty="0">
                <a:latin typeface="Calibri"/>
                <a:cs typeface="Calibri"/>
              </a:rPr>
              <a:t>Α</a:t>
            </a:r>
            <a:endParaRPr sz="30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028700"/>
            <a:ext cx="3876675" cy="43338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76595" y="2954591"/>
            <a:ext cx="5541645" cy="22098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0" marR="5080" indent="-229235">
              <a:lnSpc>
                <a:spcPct val="123800"/>
              </a:lnSpc>
              <a:spcBef>
                <a:spcPts val="1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25" dirty="0">
                <a:latin typeface="Calibri"/>
                <a:cs typeface="Calibri"/>
              </a:rPr>
              <a:t>Σε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κάθε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ερί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τωση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ρογεννητικού</a:t>
            </a:r>
            <a:r>
              <a:rPr sz="1550" spc="229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ελέγχου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στα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ε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είγοντα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ή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40" dirty="0">
                <a:latin typeface="Calibri"/>
                <a:cs typeface="Calibri"/>
              </a:rPr>
              <a:t>κ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-35" dirty="0">
                <a:latin typeface="Calibri"/>
                <a:cs typeface="Calibri"/>
              </a:rPr>
              <a:t>κ</a:t>
            </a:r>
            <a:r>
              <a:rPr sz="1550" spc="15" dirty="0">
                <a:latin typeface="Calibri"/>
                <a:cs typeface="Calibri"/>
              </a:rPr>
              <a:t>ά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ι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30" dirty="0">
                <a:latin typeface="Calibri"/>
                <a:cs typeface="Calibri"/>
              </a:rPr>
              <a:t>ρ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25" dirty="0">
                <a:latin typeface="Calibri"/>
                <a:cs typeface="Calibri"/>
              </a:rPr>
              <a:t>ία</a:t>
            </a:r>
            <a:r>
              <a:rPr sz="1550" spc="-6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λ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-5" dirty="0">
                <a:latin typeface="Calibri"/>
                <a:cs typeface="Calibri"/>
              </a:rPr>
              <a:t>β</a:t>
            </a:r>
            <a:r>
              <a:rPr sz="1550" spc="15" dirty="0">
                <a:latin typeface="Calibri"/>
                <a:cs typeface="Calibri"/>
              </a:rPr>
              <a:t>ά</a:t>
            </a:r>
            <a:r>
              <a:rPr sz="1550" spc="-25" dirty="0">
                <a:latin typeface="Calibri"/>
                <a:cs typeface="Calibri"/>
              </a:rPr>
              <a:t>ν</a:t>
            </a:r>
            <a:r>
              <a:rPr sz="1550" spc="35" dirty="0">
                <a:latin typeface="Calibri"/>
                <a:cs typeface="Calibri"/>
              </a:rPr>
              <a:t>ε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spc="10" dirty="0">
                <a:latin typeface="Calibri"/>
                <a:cs typeface="Calibri"/>
              </a:rPr>
              <a:t>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ό</a:t>
            </a:r>
            <a:r>
              <a:rPr sz="1550" spc="20" dirty="0">
                <a:latin typeface="Calibri"/>
                <a:cs typeface="Calibri"/>
              </a:rPr>
              <a:t>ψ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α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ό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</a:t>
            </a:r>
            <a:r>
              <a:rPr sz="1550" dirty="0">
                <a:latin typeface="Calibri"/>
                <a:cs typeface="Calibri"/>
              </a:rPr>
              <a:t>ο</a:t>
            </a:r>
            <a:r>
              <a:rPr sz="1550" spc="-20" dirty="0">
                <a:latin typeface="Calibri"/>
                <a:cs typeface="Calibri"/>
              </a:rPr>
              <a:t>υ</a:t>
            </a:r>
            <a:r>
              <a:rPr sz="1550" spc="5" dirty="0">
                <a:latin typeface="Calibri"/>
                <a:cs typeface="Calibri"/>
              </a:rPr>
              <a:t>ς 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αγγελ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ατίες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υγείας</a:t>
            </a:r>
            <a:r>
              <a:rPr sz="1550" spc="1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ιδιαίτερα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ό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τις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αίες</a:t>
            </a:r>
            <a:r>
              <a:rPr sz="1550" spc="65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ου</a:t>
            </a:r>
            <a:r>
              <a:rPr sz="1550" spc="7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έρχονται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σε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ε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αφή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αζί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τους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-65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ιθανότητα</a:t>
            </a:r>
            <a:r>
              <a:rPr sz="1550" spc="19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κακο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οιείται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έγκυος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71755" indent="-229235">
              <a:lnSpc>
                <a:spcPct val="1252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γίνεται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spc="20" dirty="0">
                <a:latin typeface="Tahoma"/>
                <a:cs typeface="Tahoma"/>
              </a:rPr>
              <a:t>μ</a:t>
            </a:r>
            <a:r>
              <a:rPr sz="1550" spc="20" dirty="0">
                <a:latin typeface="Calibri"/>
                <a:cs typeface="Calibri"/>
              </a:rPr>
              <a:t>ία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συνεχής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ροσ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άθεια</a:t>
            </a:r>
            <a:r>
              <a:rPr sz="1550" spc="1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ανίχνευσης</a:t>
            </a:r>
            <a:r>
              <a:rPr sz="1550" spc="21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, </a:t>
            </a:r>
            <a:r>
              <a:rPr sz="1550" spc="10" dirty="0">
                <a:latin typeface="Calibri"/>
                <a:cs typeface="Calibri"/>
              </a:rPr>
              <a:t>διαφορετικά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dirty="0">
                <a:latin typeface="Calibri"/>
                <a:cs typeface="Calibri"/>
              </a:rPr>
              <a:t>κακο</a:t>
            </a:r>
            <a:r>
              <a:rPr sz="1550" dirty="0">
                <a:latin typeface="Tahoma"/>
                <a:cs typeface="Tahoma"/>
              </a:rPr>
              <a:t>π</a:t>
            </a:r>
            <a:r>
              <a:rPr sz="1550" dirty="0">
                <a:latin typeface="Calibri"/>
                <a:cs typeface="Calibri"/>
              </a:rPr>
              <a:t>οίηση</a:t>
            </a:r>
            <a:r>
              <a:rPr sz="1550" spc="5" dirty="0">
                <a:latin typeface="Calibri"/>
                <a:cs typeface="Calibri"/>
              </a:rPr>
              <a:t> θα 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αρα</a:t>
            </a:r>
            <a:r>
              <a:rPr sz="1550" spc="15" dirty="0">
                <a:latin typeface="Tahoma"/>
                <a:cs typeface="Tahoma"/>
              </a:rPr>
              <a:t>μ</a:t>
            </a:r>
            <a:r>
              <a:rPr sz="1550" spc="15" dirty="0">
                <a:latin typeface="Calibri"/>
                <a:cs typeface="Calibri"/>
              </a:rPr>
              <a:t>ένει </a:t>
            </a:r>
            <a:r>
              <a:rPr sz="1550" spc="5" dirty="0">
                <a:latin typeface="Calibri"/>
                <a:cs typeface="Calibri"/>
              </a:rPr>
              <a:t>ανεξιχνίαστη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θα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ιδεινώνεται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ο</a:t>
            </a:r>
            <a:r>
              <a:rPr sz="1550" spc="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ψυχικός</a:t>
            </a:r>
            <a:r>
              <a:rPr sz="1550" spc="21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σω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ατικός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τραυ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ατισ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ός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1716341"/>
            <a:ext cx="4880610" cy="611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25"/>
              </a:spcBef>
              <a:tabLst>
                <a:tab pos="2919730" algn="l"/>
              </a:tabLst>
            </a:pPr>
            <a:r>
              <a:rPr sz="2000" spc="15" dirty="0"/>
              <a:t>Π</a:t>
            </a:r>
            <a:r>
              <a:rPr sz="2000" spc="215" dirty="0"/>
              <a:t> </a:t>
            </a:r>
            <a:r>
              <a:rPr sz="2000" spc="10" dirty="0"/>
              <a:t>Ρ</a:t>
            </a:r>
            <a:r>
              <a:rPr sz="2000" spc="190" dirty="0"/>
              <a:t> </a:t>
            </a:r>
            <a:r>
              <a:rPr sz="2000" spc="15" dirty="0"/>
              <a:t>Ο</a:t>
            </a:r>
            <a:r>
              <a:rPr sz="2000" spc="204" dirty="0"/>
              <a:t> </a:t>
            </a:r>
            <a:r>
              <a:rPr sz="2000" spc="10" dirty="0"/>
              <a:t>Γ</a:t>
            </a:r>
            <a:r>
              <a:rPr sz="2000" spc="215" dirty="0"/>
              <a:t> </a:t>
            </a:r>
            <a:r>
              <a:rPr sz="2000" spc="10" dirty="0"/>
              <a:t>Ε</a:t>
            </a:r>
            <a:r>
              <a:rPr sz="2000" spc="210" dirty="0"/>
              <a:t> </a:t>
            </a:r>
            <a:r>
              <a:rPr sz="2000" spc="15" dirty="0"/>
              <a:t>Ν</a:t>
            </a:r>
            <a:r>
              <a:rPr sz="2000" spc="240" dirty="0"/>
              <a:t> </a:t>
            </a:r>
            <a:r>
              <a:rPr sz="2000" spc="15" dirty="0"/>
              <a:t>Ν</a:t>
            </a:r>
            <a:r>
              <a:rPr sz="2000" spc="240" dirty="0"/>
              <a:t> </a:t>
            </a:r>
            <a:r>
              <a:rPr sz="2000" spc="15" dirty="0"/>
              <a:t>Η</a:t>
            </a:r>
            <a:r>
              <a:rPr sz="2000" spc="215" dirty="0"/>
              <a:t> </a:t>
            </a:r>
            <a:r>
              <a:rPr sz="2000" spc="10" dirty="0"/>
              <a:t>Τ</a:t>
            </a:r>
            <a:r>
              <a:rPr sz="2000" spc="195" dirty="0"/>
              <a:t> </a:t>
            </a:r>
            <a:r>
              <a:rPr sz="2000" spc="5" dirty="0"/>
              <a:t>Ι</a:t>
            </a:r>
            <a:r>
              <a:rPr sz="2000" spc="204" dirty="0"/>
              <a:t> </a:t>
            </a:r>
            <a:r>
              <a:rPr sz="2000" spc="15" dirty="0"/>
              <a:t>Κ</a:t>
            </a:r>
            <a:r>
              <a:rPr sz="2000" spc="240" dirty="0"/>
              <a:t> </a:t>
            </a:r>
            <a:r>
              <a:rPr sz="2000" spc="15" dirty="0"/>
              <a:t>Η	</a:t>
            </a:r>
            <a:r>
              <a:rPr sz="2000" spc="20" dirty="0"/>
              <a:t>Φ</a:t>
            </a:r>
            <a:r>
              <a:rPr sz="2000" spc="240" dirty="0"/>
              <a:t> </a:t>
            </a:r>
            <a:r>
              <a:rPr sz="2000" spc="10" dirty="0"/>
              <a:t>Ρ</a:t>
            </a:r>
            <a:r>
              <a:rPr sz="2000" spc="180" dirty="0"/>
              <a:t> </a:t>
            </a:r>
            <a:r>
              <a:rPr sz="2000" spc="15" dirty="0"/>
              <a:t>Ο</a:t>
            </a:r>
            <a:r>
              <a:rPr sz="2000" spc="190" dirty="0"/>
              <a:t> </a:t>
            </a:r>
            <a:r>
              <a:rPr sz="2000" spc="15" dirty="0"/>
              <a:t>Ν</a:t>
            </a:r>
            <a:r>
              <a:rPr sz="2000" spc="225" dirty="0"/>
              <a:t> </a:t>
            </a:r>
            <a:r>
              <a:rPr sz="2000" spc="10" dirty="0"/>
              <a:t>Τ</a:t>
            </a:r>
            <a:r>
              <a:rPr sz="2000" spc="180" dirty="0"/>
              <a:t> </a:t>
            </a:r>
            <a:r>
              <a:rPr sz="2000" spc="5" dirty="0"/>
              <a:t>Ι</a:t>
            </a:r>
            <a:r>
              <a:rPr sz="2000" spc="204" dirty="0"/>
              <a:t> </a:t>
            </a:r>
            <a:r>
              <a:rPr sz="2000" spc="30" dirty="0">
                <a:latin typeface="Tahoma"/>
                <a:cs typeface="Tahoma"/>
              </a:rPr>
              <a:t>Δ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15" dirty="0"/>
              <a:t>Α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290"/>
              </a:lnSpc>
              <a:tabLst>
                <a:tab pos="794385" algn="l"/>
                <a:tab pos="3940175" algn="l"/>
              </a:tabLst>
            </a:pPr>
            <a:r>
              <a:rPr sz="2000" spc="15" dirty="0"/>
              <a:t>Κ</a:t>
            </a:r>
            <a:r>
              <a:rPr sz="2000" spc="235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5" dirty="0"/>
              <a:t>Ι	</a:t>
            </a:r>
            <a:r>
              <a:rPr sz="2000" spc="15" dirty="0"/>
              <a:t>Α</a:t>
            </a:r>
            <a:r>
              <a:rPr sz="2000" spc="190" dirty="0"/>
              <a:t> </a:t>
            </a:r>
            <a:r>
              <a:rPr sz="2000" spc="15" dirty="0"/>
              <a:t>Ν</a:t>
            </a:r>
            <a:r>
              <a:rPr sz="2000" spc="235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5" dirty="0"/>
              <a:t>Π</a:t>
            </a:r>
            <a:r>
              <a:rPr sz="2000" spc="215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5" dirty="0"/>
              <a:t>Ρ</a:t>
            </a:r>
            <a:r>
              <a:rPr sz="2000" spc="40" dirty="0"/>
              <a:t> </a:t>
            </a:r>
            <a:r>
              <a:rPr sz="2000" spc="15" dirty="0"/>
              <a:t>Α</a:t>
            </a:r>
            <a:r>
              <a:rPr sz="2000" spc="195" dirty="0"/>
              <a:t> </a:t>
            </a:r>
            <a:r>
              <a:rPr sz="2000" spc="10" dirty="0"/>
              <a:t>Γ</a:t>
            </a:r>
            <a:r>
              <a:rPr sz="2000" spc="220" dirty="0"/>
              <a:t> </a:t>
            </a:r>
            <a:r>
              <a:rPr sz="2000" spc="25" dirty="0">
                <a:latin typeface="Tahoma"/>
                <a:cs typeface="Tahoma"/>
              </a:rPr>
              <a:t>Ω</a:t>
            </a:r>
            <a:r>
              <a:rPr sz="2000" spc="105" dirty="0">
                <a:latin typeface="Tahoma"/>
                <a:cs typeface="Tahoma"/>
              </a:rPr>
              <a:t> </a:t>
            </a:r>
            <a:r>
              <a:rPr sz="2000" spc="10" dirty="0"/>
              <a:t>Γ</a:t>
            </a:r>
            <a:r>
              <a:rPr sz="2000" spc="210" dirty="0"/>
              <a:t> </a:t>
            </a:r>
            <a:r>
              <a:rPr sz="2000" spc="5" dirty="0"/>
              <a:t>Ι</a:t>
            </a:r>
            <a:r>
              <a:rPr sz="2000" spc="204" dirty="0"/>
              <a:t> </a:t>
            </a:r>
            <a:r>
              <a:rPr sz="2000" spc="15" dirty="0"/>
              <a:t>Κ</a:t>
            </a:r>
            <a:r>
              <a:rPr sz="2000" spc="235" dirty="0"/>
              <a:t> </a:t>
            </a:r>
            <a:r>
              <a:rPr sz="2000" spc="15" dirty="0"/>
              <a:t>Η	Υ</a:t>
            </a:r>
            <a:r>
              <a:rPr sz="2000" spc="195" dirty="0"/>
              <a:t> </a:t>
            </a:r>
            <a:r>
              <a:rPr sz="2000" spc="10" dirty="0"/>
              <a:t>Γ</a:t>
            </a:r>
            <a:r>
              <a:rPr sz="2000" spc="190" dirty="0"/>
              <a:t> </a:t>
            </a:r>
            <a:r>
              <a:rPr sz="2000" spc="10" dirty="0"/>
              <a:t>Ε</a:t>
            </a:r>
            <a:r>
              <a:rPr sz="2000" spc="180" dirty="0"/>
              <a:t> </a:t>
            </a:r>
            <a:r>
              <a:rPr sz="2000" spc="5" dirty="0"/>
              <a:t>Ι</a:t>
            </a:r>
            <a:r>
              <a:rPr sz="2000" spc="180" dirty="0"/>
              <a:t> </a:t>
            </a:r>
            <a:r>
              <a:rPr sz="2000" spc="15" dirty="0"/>
              <a:t>Α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788" y="3009836"/>
            <a:ext cx="5276850" cy="2209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178435" indent="-229235">
              <a:lnSpc>
                <a:spcPct val="1231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0" dirty="0">
                <a:latin typeface="Calibri"/>
                <a:cs typeface="Calibri"/>
              </a:rPr>
              <a:t>Α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ό</a:t>
            </a:r>
            <a:r>
              <a:rPr sz="1550" spc="10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στιγ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ή</a:t>
            </a:r>
            <a:r>
              <a:rPr sz="1550" spc="15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ου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έχει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ε</a:t>
            </a:r>
            <a:r>
              <a:rPr sz="1550" spc="20" dirty="0">
                <a:latin typeface="Tahoma"/>
                <a:cs typeface="Tahoma"/>
              </a:rPr>
              <a:t>π</a:t>
            </a:r>
            <a:r>
              <a:rPr sz="1550" spc="20" dirty="0">
                <a:latin typeface="Calibri"/>
                <a:cs typeface="Calibri"/>
              </a:rPr>
              <a:t>ιβεβαιωθεί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κακο</a:t>
            </a:r>
            <a:r>
              <a:rPr sz="1550" spc="-10" dirty="0">
                <a:latin typeface="Tahoma"/>
                <a:cs typeface="Tahoma"/>
              </a:rPr>
              <a:t>π</a:t>
            </a:r>
            <a:r>
              <a:rPr sz="1550" spc="-10" dirty="0">
                <a:latin typeface="Calibri"/>
                <a:cs typeface="Calibri"/>
              </a:rPr>
              <a:t>οίηση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10" dirty="0">
                <a:latin typeface="Tahoma"/>
                <a:cs typeface="Tahoma"/>
              </a:rPr>
              <a:t> </a:t>
            </a:r>
            <a:r>
              <a:rPr sz="1550" spc="10" dirty="0">
                <a:latin typeface="Calibri"/>
                <a:cs typeface="Calibri"/>
              </a:rPr>
              <a:t>είναι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ση</a:t>
            </a:r>
            <a:r>
              <a:rPr sz="1550" dirty="0">
                <a:latin typeface="Tahoma"/>
                <a:cs typeface="Tahoma"/>
              </a:rPr>
              <a:t>μ</a:t>
            </a:r>
            <a:r>
              <a:rPr sz="1550" dirty="0">
                <a:latin typeface="Calibri"/>
                <a:cs typeface="Calibri"/>
              </a:rPr>
              <a:t>αντικό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αρακολουθείται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(follow-up) </a:t>
            </a:r>
            <a:r>
              <a:rPr sz="1550" spc="10" dirty="0">
                <a:latin typeface="Calibri"/>
                <a:cs typeface="Calibri"/>
              </a:rPr>
              <a:t>ώστε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να 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ε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ιτευχθεί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η</a:t>
            </a:r>
            <a:r>
              <a:rPr sz="1550" spc="8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διακο</a:t>
            </a:r>
            <a:r>
              <a:rPr sz="1550" spc="5" dirty="0">
                <a:latin typeface="Tahoma"/>
                <a:cs typeface="Tahoma"/>
              </a:rPr>
              <a:t>π</a:t>
            </a:r>
            <a:r>
              <a:rPr sz="1550" spc="5" dirty="0">
                <a:latin typeface="Calibri"/>
                <a:cs typeface="Calibri"/>
              </a:rPr>
              <a:t>ή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του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κύκλου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της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βίας</a:t>
            </a:r>
            <a:r>
              <a:rPr sz="1550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  <a:p>
            <a:pPr marL="241300" marR="5080" indent="-229235">
              <a:lnSpc>
                <a:spcPct val="123800"/>
              </a:lnSpc>
              <a:spcBef>
                <a:spcPts val="108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550" spc="15" dirty="0">
                <a:latin typeface="Calibri"/>
                <a:cs typeface="Calibri"/>
              </a:rPr>
              <a:t>Η </a:t>
            </a:r>
            <a:r>
              <a:rPr sz="1550" spc="5" dirty="0">
                <a:latin typeface="Calibri"/>
                <a:cs typeface="Calibri"/>
              </a:rPr>
              <a:t>συστη</a:t>
            </a:r>
            <a:r>
              <a:rPr sz="1550" spc="5" dirty="0">
                <a:latin typeface="Tahoma"/>
                <a:cs typeface="Tahoma"/>
              </a:rPr>
              <a:t>μ</a:t>
            </a:r>
            <a:r>
              <a:rPr sz="1550" spc="5" dirty="0">
                <a:latin typeface="Calibri"/>
                <a:cs typeface="Calibri"/>
              </a:rPr>
              <a:t>ατική  αξιολόγηση 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εθοδευ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ένη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αντι</a:t>
            </a:r>
            <a:r>
              <a:rPr sz="1550" spc="10" dirty="0">
                <a:latin typeface="Tahoma"/>
                <a:cs typeface="Tahoma"/>
              </a:rPr>
              <a:t>μ</a:t>
            </a:r>
            <a:r>
              <a:rPr sz="1550" spc="10" dirty="0">
                <a:latin typeface="Calibri"/>
                <a:cs typeface="Calibri"/>
              </a:rPr>
              <a:t>ετώ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ιση  </a:t>
            </a:r>
            <a:r>
              <a:rPr sz="1550" spc="-5" dirty="0">
                <a:latin typeface="Calibri"/>
                <a:cs typeface="Calibri"/>
              </a:rPr>
              <a:t>κάθε</a:t>
            </a:r>
            <a:r>
              <a:rPr sz="1550" spc="340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εριστατικού  βίας </a:t>
            </a:r>
            <a:r>
              <a:rPr sz="1550" spc="-5" dirty="0">
                <a:latin typeface="Calibri"/>
                <a:cs typeface="Calibri"/>
              </a:rPr>
              <a:t>και </a:t>
            </a:r>
            <a:r>
              <a:rPr sz="1550" spc="10" dirty="0">
                <a:latin typeface="Calibri"/>
                <a:cs typeface="Calibri"/>
              </a:rPr>
              <a:t>η </a:t>
            </a:r>
            <a:r>
              <a:rPr sz="1550" spc="5" dirty="0">
                <a:latin typeface="Calibri"/>
                <a:cs typeface="Calibri"/>
              </a:rPr>
              <a:t>διασύνδεση 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των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spc="25" dirty="0">
                <a:latin typeface="Calibri"/>
                <a:cs typeface="Calibri"/>
              </a:rPr>
              <a:t>φορέων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ρόνοιας</a:t>
            </a:r>
            <a:r>
              <a:rPr sz="1550" spc="14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και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υγείας</a:t>
            </a:r>
            <a:r>
              <a:rPr sz="1550" dirty="0">
                <a:latin typeface="Tahoma"/>
                <a:cs typeface="Tahoma"/>
              </a:rPr>
              <a:t>,</a:t>
            </a:r>
            <a:r>
              <a:rPr sz="1550" spc="-145" dirty="0">
                <a:latin typeface="Tahoma"/>
                <a:cs typeface="Tahoma"/>
              </a:rPr>
              <a:t> 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ρέ</a:t>
            </a:r>
            <a:r>
              <a:rPr sz="1550" spc="25" dirty="0">
                <a:latin typeface="Tahoma"/>
                <a:cs typeface="Tahoma"/>
              </a:rPr>
              <a:t>π</a:t>
            </a:r>
            <a:r>
              <a:rPr sz="1550" spc="25" dirty="0">
                <a:latin typeface="Calibri"/>
                <a:cs typeface="Calibri"/>
              </a:rPr>
              <a:t>ει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να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α</a:t>
            </a:r>
            <a:r>
              <a:rPr sz="1550" spc="15" dirty="0">
                <a:latin typeface="Tahoma"/>
                <a:cs typeface="Tahoma"/>
              </a:rPr>
              <a:t>π</a:t>
            </a:r>
            <a:r>
              <a:rPr sz="1550" spc="15" dirty="0">
                <a:latin typeface="Calibri"/>
                <a:cs typeface="Calibri"/>
              </a:rPr>
              <a:t>οτελεί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10" dirty="0">
                <a:latin typeface="Tahoma"/>
                <a:cs typeface="Tahoma"/>
              </a:rPr>
              <a:t>π</a:t>
            </a:r>
            <a:r>
              <a:rPr sz="1550" spc="10" dirty="0">
                <a:latin typeface="Calibri"/>
                <a:cs typeface="Calibri"/>
              </a:rPr>
              <a:t>άγια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φροντίδα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για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spc="20" dirty="0">
                <a:latin typeface="Calibri"/>
                <a:cs typeface="Calibri"/>
              </a:rPr>
              <a:t>όλες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τις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εγκύους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974725"/>
            <a:ext cx="4438650" cy="444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13161</TotalTime>
  <Words>4654</Words>
  <Application>Microsoft Office PowerPoint</Application>
  <PresentationFormat>Ευρεία οθόνη</PresentationFormat>
  <Paragraphs>240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58" baseType="lpstr">
      <vt:lpstr>Arial MT</vt:lpstr>
      <vt:lpstr>Calibri</vt:lpstr>
      <vt:lpstr>Tahoma</vt:lpstr>
      <vt:lpstr>Office Theme</vt:lpstr>
      <vt:lpstr>Π Ο Λ Ι Τ Ι Κ Ε Σ Π Ρ Ο Γ Ε Ν Ν Η Τ Ι Κ Η Σ  Φ Ρ Ο Ν Τ Ι Δ Α Σ Κ Α Ι Α Ν Α Π Α ΡΑ Γ Ω Γ Ι Κ Η Σ Υ Γ Ε Ι Α Σ</vt:lpstr>
      <vt:lpstr>Π Ρ Ο Τ Α Σ Ε Ι Σ Δ Η Μ Ο Σ Ι Α Σ Π Ο Λ Ι Τ Ι Κ Η Σ</vt:lpstr>
      <vt:lpstr>Παρουσίαση του PowerPoint</vt:lpstr>
      <vt:lpstr>Π Ρ Ο Γ Ε Ν Ν Η Τ Ι Κ Η Φ Ρ Ο Ν Τ Ι Δ Α  Κ Α Ι Α Ν Α Π Α Ρ Α Γ Ω Γ Ι Κ Η Υ Γ Ε Ι Α</vt:lpstr>
      <vt:lpstr>Π Ρ Ο Γ Ε Ν Ν Η Τ Ι Κ Η Α Ν Α Π Α Ρ Α Γ Ω Γ Ι Κ Ή</vt:lpstr>
      <vt:lpstr>Π Ρ Ο Γ Ε Ν Ν Η Τ Ι Κ Η Φ Ρ Ο Ν Τ Ι Δ Α Κ Α Ι Α Ν Α Π Α Ρ Α Γ Ω Γ Ι Κ Η Υ Γ Ε Ι Α</vt:lpstr>
      <vt:lpstr>Π Ρ Ο Γ Ε Ν Ν Η Τ Ι Κ Η Φ Ρ Ο Ν Τ Ι Δ Α Σ Κ Α Ι Α Ν Α Π Α Ρ Α Γ Ω Γ Ι Κ Η Υ Γ Ε Ι Α</vt:lpstr>
      <vt:lpstr>Π Ρ Ο Γ Ε Ν Ν Η Τ Ι Κ Η  Φ Ρ Ο Ν Τ Ι Δ Α Κ Α Ι Α Ν Α Π Α Ρ Α Γ Ω Γ Ι Κ Η</vt:lpstr>
      <vt:lpstr>Π Ρ Ο Γ Ε Ν Ν Η Τ Ι Κ Η Φ Ρ Ο Ν Τ Ι Δ Α Κ Α Ι Α Ν Α Π Α Ρ Α Γ Ω Γ Ι Κ Η Υ Γ Ε Ι Α</vt:lpstr>
      <vt:lpstr>Είναι μετανάστριες</vt:lpstr>
      <vt:lpstr>Ο σύντροφος είναι αλλοδαπός</vt:lpstr>
      <vt:lpstr>Η Π Ρ Ο Γ Ε Ν Ν Η Τ Ι Κ Η</vt:lpstr>
      <vt:lpstr>Α Ν Α Γ Ν Ω Ρ Ι Σ Η Κ Α Ι Α Ν Τ Ι Μ Ε Τ Ω Π Ι Σ Η Τ Η Σ  Β Ι Α Σ</vt:lpstr>
      <vt:lpstr>Ο Ι Α Ν Ι Σ Ο Τ Η Τ Ε Σ Σ ΤΑ</vt:lpstr>
      <vt:lpstr>Η Π Ρ Ο Γ Ε Ν Ν Η Τ Ι Κ Η  Φ Ρ Ο Ν Τ Ι Δ Α</vt:lpstr>
      <vt:lpstr>ΤΑ Π Ρ Ο Γ Ρ Α Μ Μ ΑΤΑ  Σ Υ Μ Β Ο Υ Λ Ε Υ Τ Ι Κ Η Σ</vt:lpstr>
      <vt:lpstr>Σ ΤΑ Π Ρ Ο Γ Ρ Α Μ Μ ΑΤΑ  Σ Υ Μ Β Ο Υ Λ Ε Υ Τ Ι Κ Η Σ</vt:lpstr>
      <vt:lpstr>ΤΑ Π Ρ Ο Γ Ρ Α Μ Μ ΑΤ Α  Σ Υ Μ Β Ο Υ Λ Ε Υ Τ Ι Κ Σ</vt:lpstr>
      <vt:lpstr>Η Α Ν Ε Π Ι Θ Υ Μ Η Τ Η  Ε Γ Κ Υ Μ Ο Σ Υ Ν Η</vt:lpstr>
      <vt:lpstr>Ε Π Α Γ Γ Ε Λ Μ ΑΤ Ι Ε Σ  Υ Γ Ε Ι Α Σ Κ Α Ι Δ Ι Α Γ Ν Ω Σ Η Β Ι Α Σ</vt:lpstr>
      <vt:lpstr>Παρουσίαση του PowerPoint</vt:lpstr>
      <vt:lpstr>Α Μ Β Λ Ω Σ Ε Ι Σ Κ Α Ι  Β Ι Α</vt:lpstr>
      <vt:lpstr>Π Ρ Ο Λ Η Ψ Η Κ Α Ι</vt:lpstr>
      <vt:lpstr>Π Ρ Ο Λ Η Ψ Η Κ Α Ι Α Ν Τ Ι Μ Ε Τ Ω Π Ι Σ Η  Ι Α Σ</vt:lpstr>
      <vt:lpstr>Παρουσίαση του PowerPoint</vt:lpstr>
      <vt:lpstr>ΤΑ Π Ρ Ο Γ Ρ Α Μ Μ ΑΤ Α  Ο Ι Κ Ο Γ Ε Ν Ε Ι Α Κ Ο Υ Π Ρ Ο Γ Ρ Α Μ Μ ΑΤ Ι Σ Μ Ο Υ</vt:lpstr>
      <vt:lpstr>ΤΑ Π Ρ Ο Γ Ρ Α Μ Μ Α Τ Α  Ο Ι Κ Ο Γ Ε Ν Ε Ι Α Κ Ο Υ Π Ρ Ο Γ Ρ Α Μ Μ Α Τ Ι Σ Μ Ο Υ</vt:lpstr>
      <vt:lpstr>Π Ρ Ο Γ Ρ Α Μ Μ ΑΤ Α  Ο Ι Κ Ο Γ Ε Ν Ε Ι Α Κ Ο Υ Π Ρ Ο Γ Ρ Α Μ Μ ΑΤ Ι Σ Μ Ο Υ</vt:lpstr>
      <vt:lpstr>Δ Ρ Α Σ Ε Ι Σ Ε Ν Η Μ Ε Ρ Ω Σ Η Σ , Ε Υ Α Ι Σ Θ Η Τ Ο Π Ο Ι Η Σ Η Σ  Κ Α Ι Δ Ι Κ Τ Υ Ω Σ Η Σ</vt:lpstr>
      <vt:lpstr>Π Ρ Ο ΤΑ Σ Ε Ι Σ W H O</vt:lpstr>
      <vt:lpstr>Π Ρ Ο ΤΑ Σ Ε Ι Σ W H O</vt:lpstr>
      <vt:lpstr>Π Ρ Ο ΤΑ Σ Ε Ι Σ W H O</vt:lpstr>
      <vt:lpstr>Η Κ Ο Ι Ν Ω Ν Ι Α Τ Ω Ν  Π Ο Λ Ι Τ Ω Ν</vt:lpstr>
      <vt:lpstr>Ε Π Ι Μ Ο Ρ Φ Ω Σ Η  Σ Τ Ε Λ Ε Χ Ω Ν Δ Η Μ Ο Σ Ι Α Σ Υ Γ Ε Ι Α Σ</vt:lpstr>
      <vt:lpstr>Ο Ι Δ Η Μ Ο Ι -</vt:lpstr>
      <vt:lpstr>Η Γ Ε Ν Ι Κ Η Γ Ρ Α Μ Μ ΑΤ Ε Ι Α  Ι Σ Ο Τ Η ΤΑ Σ</vt:lpstr>
      <vt:lpstr>Γ Ε Ν Ι Κ Η Γ Ρ Α Μ Μ Α Τ Ε Ι Α Ι Σ Ο Τ Η Τ Α Σ</vt:lpstr>
      <vt:lpstr>Παρουσίαση του PowerPoint</vt:lpstr>
      <vt:lpstr>Γ Ε Ν Ι Κ Η Γ ΡΑ Μ Μ ΑΤ Ε Ι Α</vt:lpstr>
      <vt:lpstr>Ο Ι Π Ρ Ω Τ Ε Σ Β Ο Η Θ Ε Ι Ε Σ Σ Τ Η Β Ι Α</vt:lpstr>
      <vt:lpstr>Δ Η Μ Ο Σ Ι Α Σ</vt:lpstr>
      <vt:lpstr>Ε Γ Κ Υ Μ Ο Σ Υ Ν Η Κ Α Ι  Β Ι Α</vt:lpstr>
      <vt:lpstr>Ο Ι Μ Ε ΤΑ Ν Α Σ Τ Ρ Ι Ε Σ Σ Τ Η Ν</vt:lpstr>
      <vt:lpstr>Π Α Ρ Α Γ Ο Ν Τ Ε Σ  Κ Ι Ν Δ Υ Ν Ο Υ</vt:lpstr>
      <vt:lpstr>Π Α Ρ Α Γ Ο Ν Τ Ε Σ  Κ Ι Ν Δ Υ Ν Ο Υ</vt:lpstr>
      <vt:lpstr>Π Ρ Ο Σ Τ Α Τ Ε Υ Τ Ι Κ Ο Ι  Π Α Ρ Α Γ Ο Ν Τ Ε Σ</vt:lpstr>
      <vt:lpstr>Η Ι Δ Ι Α Ι Τ Ε Ρ Ο Τ Η ΤΑ</vt:lpstr>
      <vt:lpstr>Η Ε Π Ι Π Τ Ω Σ Η Τ Η Σ</vt:lpstr>
      <vt:lpstr>Θ Ε Μ ΑΤ Ι Κ Ε Σ  Π Ε Ρ Α Ι Τ Ε Ρ Ω  Ε Ρ Ε Υ Ν Α Σ</vt:lpstr>
      <vt:lpstr>Θ Ε Μ Α Τ Ι Κ Ε Σ Π Ε Ρ Α Ι Τ Ε Ρ Ω Ε Ρ Ε Υ Ν Α Σ</vt:lpstr>
      <vt:lpstr>Θ Ε Μ ΑΤ Ι Κ Ε Σ Π Ε Ρ Α Ι Τ Ε Ρ Ω Ε Ρ Ε Υ Ν Α Σ</vt:lpstr>
      <vt:lpstr>Ο Ι Μ Ε Λ Λ Ο Ν Τ Ι Κ Ε Σ  Π Ο Λ Ι Τ Ι Κ Ε Σ</vt:lpstr>
      <vt:lpstr>Παρουσίαση του PowerPoint</vt:lpstr>
      <vt:lpstr>Ε Υ Χ Α Ρ Ι Σ Τ Ω Π Ο Λ Υ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 Ο Λ Ι Τ Ι Κ Ε Σ Π Ρ Ο Γ Ε Ν Ν Η Τ Ι Κ Η Σ  Φ Ρ Ο Ν Τ Ι Δ Α Σ Κ Α Ι Α Ν Α Π Α ΡΑ Γ Ω Γ Ι Κ Η Σ Υ Γ Ε Ι Α Σ</dc:title>
  <dc:creator>lilian</dc:creator>
  <cp:lastModifiedBy>HP</cp:lastModifiedBy>
  <cp:revision>1</cp:revision>
  <dcterms:created xsi:type="dcterms:W3CDTF">2022-06-03T05:57:17Z</dcterms:created>
  <dcterms:modified xsi:type="dcterms:W3CDTF">2022-06-12T09:18:43Z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2021-05-30T00:00:00Z</vt:filetime>
  </property>
  <property fmtid="{D5CDD505-2E9C-101B-9397-08002B2CF9AE}" pid="3" name="LastSaved">
    <vt:filetime>2022-06-03T00:00:00Z</vt:filetime>
  </property>
</Properties>
</file>