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8"/>
  </p:notesMasterIdLst>
  <p:sldIdLst>
    <p:sldId id="270" r:id="rId5"/>
    <p:sldId id="385" r:id="rId6"/>
    <p:sldId id="384" r:id="rId7"/>
    <p:sldId id="394" r:id="rId8"/>
    <p:sldId id="386" r:id="rId9"/>
    <p:sldId id="387" r:id="rId10"/>
    <p:sldId id="388" r:id="rId11"/>
    <p:sldId id="389" r:id="rId12"/>
    <p:sldId id="390" r:id="rId13"/>
    <p:sldId id="391" r:id="rId14"/>
    <p:sldId id="392" r:id="rId15"/>
    <p:sldId id="377"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8" r:id="rId43"/>
    <p:sldId id="376" r:id="rId44"/>
    <p:sldId id="256" r:id="rId45"/>
    <p:sldId id="295" r:id="rId46"/>
    <p:sldId id="296" r:id="rId47"/>
    <p:sldId id="345"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26" r:id="rId67"/>
    <p:sldId id="317" r:id="rId68"/>
    <p:sldId id="318" r:id="rId69"/>
    <p:sldId id="319" r:id="rId70"/>
    <p:sldId id="320" r:id="rId71"/>
    <p:sldId id="321" r:id="rId72"/>
    <p:sldId id="322" r:id="rId73"/>
    <p:sldId id="323" r:id="rId74"/>
    <p:sldId id="343" r:id="rId75"/>
    <p:sldId id="324" r:id="rId76"/>
    <p:sldId id="325" r:id="rId77"/>
    <p:sldId id="328" r:id="rId78"/>
    <p:sldId id="344" r:id="rId79"/>
    <p:sldId id="329" r:id="rId80"/>
    <p:sldId id="330" r:id="rId81"/>
    <p:sldId id="346" r:id="rId82"/>
    <p:sldId id="333" r:id="rId83"/>
    <p:sldId id="347" r:id="rId84"/>
    <p:sldId id="335" r:id="rId85"/>
    <p:sldId id="331" r:id="rId86"/>
    <p:sldId id="334" r:id="rId87"/>
    <p:sldId id="332" r:id="rId88"/>
    <p:sldId id="336" r:id="rId89"/>
    <p:sldId id="327" r:id="rId90"/>
    <p:sldId id="337" r:id="rId91"/>
    <p:sldId id="340" r:id="rId92"/>
    <p:sldId id="338" r:id="rId93"/>
    <p:sldId id="341" r:id="rId94"/>
    <p:sldId id="339" r:id="rId95"/>
    <p:sldId id="342" r:id="rId96"/>
    <p:sldId id="257" r:id="rId9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5" d="100"/>
          <a:sy n="85" d="100"/>
        </p:scale>
        <p:origin x="490"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ΜΠΑΤΡΙΝΟΥ ΑΝΘΙΜΙΑ" userId="32200199-43db-4b53-b819-eba67e11afde" providerId="ADAL" clId="{0CFA32BD-A599-4F1B-A30C-3A2D2897DCD1}"/>
    <pc:docChg chg="custSel delSld modSld">
      <pc:chgData name="ΜΠΑΤΡΙΝΟΥ ΑΝΘΙΜΙΑ" userId="32200199-43db-4b53-b819-eba67e11afde" providerId="ADAL" clId="{0CFA32BD-A599-4F1B-A30C-3A2D2897DCD1}" dt="2024-01-11T13:27:12.315" v="177" actId="1076"/>
      <pc:docMkLst>
        <pc:docMk/>
      </pc:docMkLst>
      <pc:sldChg chg="modSp">
        <pc:chgData name="ΜΠΑΤΡΙΝΟΥ ΑΝΘΙΜΙΑ" userId="32200199-43db-4b53-b819-eba67e11afde" providerId="ADAL" clId="{0CFA32BD-A599-4F1B-A30C-3A2D2897DCD1}" dt="2024-01-11T13:21:44.390" v="147" actId="20577"/>
        <pc:sldMkLst>
          <pc:docMk/>
          <pc:sldMk cId="0" sldId="377"/>
        </pc:sldMkLst>
        <pc:spChg chg="mod">
          <ac:chgData name="ΜΠΑΤΡΙΝΟΥ ΑΝΘΙΜΙΑ" userId="32200199-43db-4b53-b819-eba67e11afde" providerId="ADAL" clId="{0CFA32BD-A599-4F1B-A30C-3A2D2897DCD1}" dt="2024-01-11T13:21:44.390" v="147" actId="20577"/>
          <ac:spMkLst>
            <pc:docMk/>
            <pc:sldMk cId="0" sldId="377"/>
            <ac:spMk id="2" creationId="{00000000-0000-0000-0000-000000000000}"/>
          </ac:spMkLst>
        </pc:spChg>
      </pc:sldChg>
      <pc:sldChg chg="addSp delSp modSp">
        <pc:chgData name="ΜΠΑΤΡΙΝΟΥ ΑΝΘΙΜΙΑ" userId="32200199-43db-4b53-b819-eba67e11afde" providerId="ADAL" clId="{0CFA32BD-A599-4F1B-A30C-3A2D2897DCD1}" dt="2024-01-11T12:39:49.851" v="56" actId="1076"/>
        <pc:sldMkLst>
          <pc:docMk/>
          <pc:sldMk cId="523440819" sldId="386"/>
        </pc:sldMkLst>
        <pc:spChg chg="mod">
          <ac:chgData name="ΜΠΑΤΡΙΝΟΥ ΑΝΘΙΜΙΑ" userId="32200199-43db-4b53-b819-eba67e11afde" providerId="ADAL" clId="{0CFA32BD-A599-4F1B-A30C-3A2D2897DCD1}" dt="2024-01-11T12:38:58.305" v="43" actId="27636"/>
          <ac:spMkLst>
            <pc:docMk/>
            <pc:sldMk cId="523440819" sldId="386"/>
            <ac:spMk id="3" creationId="{1BFAA720-2C8D-4F26-BF1D-CFC1FC7BE337}"/>
          </ac:spMkLst>
        </pc:spChg>
        <pc:spChg chg="mod">
          <ac:chgData name="ΜΠΑΤΡΙΝΟΥ ΑΝΘΙΜΙΑ" userId="32200199-43db-4b53-b819-eba67e11afde" providerId="ADAL" clId="{0CFA32BD-A599-4F1B-A30C-3A2D2897DCD1}" dt="2024-01-11T12:39:10.522" v="48" actId="1076"/>
          <ac:spMkLst>
            <pc:docMk/>
            <pc:sldMk cId="523440819" sldId="386"/>
            <ac:spMk id="4" creationId="{A17C4096-E339-4886-B655-96A7DF7FECA1}"/>
          </ac:spMkLst>
        </pc:spChg>
        <pc:spChg chg="add mod">
          <ac:chgData name="ΜΠΑΤΡΙΝΟΥ ΑΝΘΙΜΙΑ" userId="32200199-43db-4b53-b819-eba67e11afde" providerId="ADAL" clId="{0CFA32BD-A599-4F1B-A30C-3A2D2897DCD1}" dt="2024-01-11T12:39:21.571" v="51" actId="1076"/>
          <ac:spMkLst>
            <pc:docMk/>
            <pc:sldMk cId="523440819" sldId="386"/>
            <ac:spMk id="5" creationId="{E4058ECC-7776-47C8-AE8D-FE220F94B448}"/>
          </ac:spMkLst>
        </pc:spChg>
        <pc:picChg chg="add del mod">
          <ac:chgData name="ΜΠΑΤΡΙΝΟΥ ΑΝΘΙΜΙΑ" userId="32200199-43db-4b53-b819-eba67e11afde" providerId="ADAL" clId="{0CFA32BD-A599-4F1B-A30C-3A2D2897DCD1}" dt="2024-01-11T12:39:40.377" v="53" actId="478"/>
          <ac:picMkLst>
            <pc:docMk/>
            <pc:sldMk cId="523440819" sldId="386"/>
            <ac:picMk id="1026" creationId="{7C236480-54EC-4E3E-81E6-195A50B6143D}"/>
          </ac:picMkLst>
        </pc:picChg>
        <pc:picChg chg="add mod">
          <ac:chgData name="ΜΠΑΤΡΙΝΟΥ ΑΝΘΙΜΙΑ" userId="32200199-43db-4b53-b819-eba67e11afde" providerId="ADAL" clId="{0CFA32BD-A599-4F1B-A30C-3A2D2897DCD1}" dt="2024-01-11T12:39:49.851" v="56" actId="1076"/>
          <ac:picMkLst>
            <pc:docMk/>
            <pc:sldMk cId="523440819" sldId="386"/>
            <ac:picMk id="1028" creationId="{BE5A72A7-F0F5-49DE-8206-729D8A477BDE}"/>
          </ac:picMkLst>
        </pc:picChg>
      </pc:sldChg>
      <pc:sldChg chg="modSp">
        <pc:chgData name="ΜΠΑΤΡΙΝΟΥ ΑΝΘΙΜΙΑ" userId="32200199-43db-4b53-b819-eba67e11afde" providerId="ADAL" clId="{0CFA32BD-A599-4F1B-A30C-3A2D2897DCD1}" dt="2024-01-11T12:37:42.376" v="21" actId="122"/>
        <pc:sldMkLst>
          <pc:docMk/>
          <pc:sldMk cId="2461080897" sldId="387"/>
        </pc:sldMkLst>
        <pc:spChg chg="mod">
          <ac:chgData name="ΜΠΑΤΡΙΝΟΥ ΑΝΘΙΜΙΑ" userId="32200199-43db-4b53-b819-eba67e11afde" providerId="ADAL" clId="{0CFA32BD-A599-4F1B-A30C-3A2D2897DCD1}" dt="2024-01-11T12:37:42.376" v="21" actId="122"/>
          <ac:spMkLst>
            <pc:docMk/>
            <pc:sldMk cId="2461080897" sldId="387"/>
            <ac:spMk id="2" creationId="{D99366F6-0FFD-4B91-9CEF-E969AE4A4B50}"/>
          </ac:spMkLst>
        </pc:spChg>
      </pc:sldChg>
      <pc:sldChg chg="addSp modSp">
        <pc:chgData name="ΜΠΑΤΡΙΝΟΥ ΑΝΘΙΜΙΑ" userId="32200199-43db-4b53-b819-eba67e11afde" providerId="ADAL" clId="{0CFA32BD-A599-4F1B-A30C-3A2D2897DCD1}" dt="2024-01-11T13:20:37.499" v="138" actId="113"/>
        <pc:sldMkLst>
          <pc:docMk/>
          <pc:sldMk cId="2224517949" sldId="388"/>
        </pc:sldMkLst>
        <pc:spChg chg="mod">
          <ac:chgData name="ΜΠΑΤΡΙΝΟΥ ΑΝΘΙΜΙΑ" userId="32200199-43db-4b53-b819-eba67e11afde" providerId="ADAL" clId="{0CFA32BD-A599-4F1B-A30C-3A2D2897DCD1}" dt="2024-01-11T13:20:37.499" v="138" actId="113"/>
          <ac:spMkLst>
            <pc:docMk/>
            <pc:sldMk cId="2224517949" sldId="388"/>
            <ac:spMk id="3" creationId="{145A7F0A-8223-4546-9A67-927DCCF31176}"/>
          </ac:spMkLst>
        </pc:spChg>
        <pc:picChg chg="add mod">
          <ac:chgData name="ΜΠΑΤΡΙΝΟΥ ΑΝΘΙΜΙΑ" userId="32200199-43db-4b53-b819-eba67e11afde" providerId="ADAL" clId="{0CFA32BD-A599-4F1B-A30C-3A2D2897DCD1}" dt="2024-01-11T12:40:37.603" v="66" actId="1076"/>
          <ac:picMkLst>
            <pc:docMk/>
            <pc:sldMk cId="2224517949" sldId="388"/>
            <ac:picMk id="2050" creationId="{BF7C64C7-80C1-413D-8A48-F89B9BBC56DD}"/>
          </ac:picMkLst>
        </pc:picChg>
      </pc:sldChg>
      <pc:sldChg chg="addSp modSp">
        <pc:chgData name="ΜΠΑΤΡΙΝΟΥ ΑΝΘΙΜΙΑ" userId="32200199-43db-4b53-b819-eba67e11afde" providerId="ADAL" clId="{0CFA32BD-A599-4F1B-A30C-3A2D2897DCD1}" dt="2024-01-11T13:20:25.020" v="137" actId="113"/>
        <pc:sldMkLst>
          <pc:docMk/>
          <pc:sldMk cId="2701114731" sldId="389"/>
        </pc:sldMkLst>
        <pc:spChg chg="mod">
          <ac:chgData name="ΜΠΑΤΡΙΝΟΥ ΑΝΘΙΜΙΑ" userId="32200199-43db-4b53-b819-eba67e11afde" providerId="ADAL" clId="{0CFA32BD-A599-4F1B-A30C-3A2D2897DCD1}" dt="2024-01-11T13:20:25.020" v="137" actId="113"/>
          <ac:spMkLst>
            <pc:docMk/>
            <pc:sldMk cId="2701114731" sldId="389"/>
            <ac:spMk id="3" creationId="{BD9B3AC4-B361-47E2-8352-C21C9B5F0B4B}"/>
          </ac:spMkLst>
        </pc:spChg>
        <pc:picChg chg="add mod">
          <ac:chgData name="ΜΠΑΤΡΙΝΟΥ ΑΝΘΙΜΙΑ" userId="32200199-43db-4b53-b819-eba67e11afde" providerId="ADAL" clId="{0CFA32BD-A599-4F1B-A30C-3A2D2897DCD1}" dt="2024-01-11T12:41:25.371" v="72" actId="1076"/>
          <ac:picMkLst>
            <pc:docMk/>
            <pc:sldMk cId="2701114731" sldId="389"/>
            <ac:picMk id="3074" creationId="{F31C3445-1398-4447-83A8-F6B7868B69F2}"/>
          </ac:picMkLst>
        </pc:picChg>
        <pc:picChg chg="add mod">
          <ac:chgData name="ΜΠΑΤΡΙΝΟΥ ΑΝΘΙΜΙΑ" userId="32200199-43db-4b53-b819-eba67e11afde" providerId="ADAL" clId="{0CFA32BD-A599-4F1B-A30C-3A2D2897DCD1}" dt="2024-01-11T12:41:49.580" v="74" actId="1076"/>
          <ac:picMkLst>
            <pc:docMk/>
            <pc:sldMk cId="2701114731" sldId="389"/>
            <ac:picMk id="3076" creationId="{2C3CC9CF-17EC-4643-94D6-A8B61AEE44EB}"/>
          </ac:picMkLst>
        </pc:picChg>
      </pc:sldChg>
      <pc:sldChg chg="addSp delSp modSp">
        <pc:chgData name="ΜΠΑΤΡΙΝΟΥ ΑΝΘΙΜΙΑ" userId="32200199-43db-4b53-b819-eba67e11afde" providerId="ADAL" clId="{0CFA32BD-A599-4F1B-A30C-3A2D2897DCD1}" dt="2024-01-11T13:20:12.990" v="134" actId="113"/>
        <pc:sldMkLst>
          <pc:docMk/>
          <pc:sldMk cId="4158237976" sldId="390"/>
        </pc:sldMkLst>
        <pc:spChg chg="del mod">
          <ac:chgData name="ΜΠΑΤΡΙΝΟΥ ΑΝΘΙΜΙΑ" userId="32200199-43db-4b53-b819-eba67e11afde" providerId="ADAL" clId="{0CFA32BD-A599-4F1B-A30C-3A2D2897DCD1}" dt="2024-01-11T12:42:39.461" v="81" actId="478"/>
          <ac:spMkLst>
            <pc:docMk/>
            <pc:sldMk cId="4158237976" sldId="390"/>
            <ac:spMk id="2" creationId="{DF7A8D4C-4879-48D6-9402-8E0D9EFA5482}"/>
          </ac:spMkLst>
        </pc:spChg>
        <pc:spChg chg="mod">
          <ac:chgData name="ΜΠΑΤΡΙΝΟΥ ΑΝΘΙΜΙΑ" userId="32200199-43db-4b53-b819-eba67e11afde" providerId="ADAL" clId="{0CFA32BD-A599-4F1B-A30C-3A2D2897DCD1}" dt="2024-01-11T13:20:12.990" v="134" actId="113"/>
          <ac:spMkLst>
            <pc:docMk/>
            <pc:sldMk cId="4158237976" sldId="390"/>
            <ac:spMk id="3" creationId="{C97077F0-058F-4FF7-A462-8A1286ED8575}"/>
          </ac:spMkLst>
        </pc:spChg>
        <pc:picChg chg="add mod">
          <ac:chgData name="ΜΠΑΤΡΙΝΟΥ ΑΝΘΙΜΙΑ" userId="32200199-43db-4b53-b819-eba67e11afde" providerId="ADAL" clId="{0CFA32BD-A599-4F1B-A30C-3A2D2897DCD1}" dt="2024-01-11T12:43:30.817" v="88" actId="1076"/>
          <ac:picMkLst>
            <pc:docMk/>
            <pc:sldMk cId="4158237976" sldId="390"/>
            <ac:picMk id="4098" creationId="{8963B146-481C-4088-B9CF-8C48D8E109AF}"/>
          </ac:picMkLst>
        </pc:picChg>
        <pc:picChg chg="add mod">
          <ac:chgData name="ΜΠΑΤΡΙΝΟΥ ΑΝΘΙΜΙΑ" userId="32200199-43db-4b53-b819-eba67e11afde" providerId="ADAL" clId="{0CFA32BD-A599-4F1B-A30C-3A2D2897DCD1}" dt="2024-01-11T12:43:31.521" v="89" actId="1076"/>
          <ac:picMkLst>
            <pc:docMk/>
            <pc:sldMk cId="4158237976" sldId="390"/>
            <ac:picMk id="4100" creationId="{2778AED3-C00C-4C01-A239-D4E61A1B57B6}"/>
          </ac:picMkLst>
        </pc:picChg>
      </pc:sldChg>
      <pc:sldChg chg="addSp delSp modSp">
        <pc:chgData name="ΜΠΑΤΡΙΝΟΥ ΑΝΘΙΜΙΑ" userId="32200199-43db-4b53-b819-eba67e11afde" providerId="ADAL" clId="{0CFA32BD-A599-4F1B-A30C-3A2D2897DCD1}" dt="2024-01-11T13:19:57.918" v="132" actId="115"/>
        <pc:sldMkLst>
          <pc:docMk/>
          <pc:sldMk cId="2487625773" sldId="391"/>
        </pc:sldMkLst>
        <pc:spChg chg="del">
          <ac:chgData name="ΜΠΑΤΡΙΝΟΥ ΑΝΘΙΜΙΑ" userId="32200199-43db-4b53-b819-eba67e11afde" providerId="ADAL" clId="{0CFA32BD-A599-4F1B-A30C-3A2D2897DCD1}" dt="2024-01-11T13:17:17.638" v="97" actId="478"/>
          <ac:spMkLst>
            <pc:docMk/>
            <pc:sldMk cId="2487625773" sldId="391"/>
            <ac:spMk id="2" creationId="{B820785A-38AD-4C39-8442-232389E1403F}"/>
          </ac:spMkLst>
        </pc:spChg>
        <pc:spChg chg="mod">
          <ac:chgData name="ΜΠΑΤΡΙΝΟΥ ΑΝΘΙΜΙΑ" userId="32200199-43db-4b53-b819-eba67e11afde" providerId="ADAL" clId="{0CFA32BD-A599-4F1B-A30C-3A2D2897DCD1}" dt="2024-01-11T13:19:57.918" v="132" actId="115"/>
          <ac:spMkLst>
            <pc:docMk/>
            <pc:sldMk cId="2487625773" sldId="391"/>
            <ac:spMk id="3" creationId="{3C0FFFF8-DA71-4F13-99BE-13CD5CED60B0}"/>
          </ac:spMkLst>
        </pc:spChg>
        <pc:picChg chg="add mod">
          <ac:chgData name="ΜΠΑΤΡΙΝΟΥ ΑΝΘΙΜΙΑ" userId="32200199-43db-4b53-b819-eba67e11afde" providerId="ADAL" clId="{0CFA32BD-A599-4F1B-A30C-3A2D2897DCD1}" dt="2024-01-11T13:19:50.304" v="128" actId="1076"/>
          <ac:picMkLst>
            <pc:docMk/>
            <pc:sldMk cId="2487625773" sldId="391"/>
            <ac:picMk id="5122" creationId="{73C14E6B-D480-4ACA-B8E1-C209255E42E0}"/>
          </ac:picMkLst>
        </pc:picChg>
        <pc:picChg chg="add mod">
          <ac:chgData name="ΜΠΑΤΡΙΝΟΥ ΑΝΘΙΜΙΑ" userId="32200199-43db-4b53-b819-eba67e11afde" providerId="ADAL" clId="{0CFA32BD-A599-4F1B-A30C-3A2D2897DCD1}" dt="2024-01-11T13:19:49.247" v="127" actId="1076"/>
          <ac:picMkLst>
            <pc:docMk/>
            <pc:sldMk cId="2487625773" sldId="391"/>
            <ac:picMk id="5124" creationId="{EF9650BE-F48E-4D5B-8240-0B6A89696060}"/>
          </ac:picMkLst>
        </pc:picChg>
        <pc:picChg chg="add mod">
          <ac:chgData name="ΜΠΑΤΡΙΝΟΥ ΑΝΘΙΜΙΑ" userId="32200199-43db-4b53-b819-eba67e11afde" providerId="ADAL" clId="{0CFA32BD-A599-4F1B-A30C-3A2D2897DCD1}" dt="2024-01-11T13:19:46.138" v="125" actId="1076"/>
          <ac:picMkLst>
            <pc:docMk/>
            <pc:sldMk cId="2487625773" sldId="391"/>
            <ac:picMk id="5126" creationId="{4468AF5D-74C4-4ADC-A2EC-53C926ED77F1}"/>
          </ac:picMkLst>
        </pc:picChg>
      </pc:sldChg>
      <pc:sldChg chg="addSp delSp modSp">
        <pc:chgData name="ΜΠΑΤΡΙΝΟΥ ΑΝΘΙΜΙΑ" userId="32200199-43db-4b53-b819-eba67e11afde" providerId="ADAL" clId="{0CFA32BD-A599-4F1B-A30C-3A2D2897DCD1}" dt="2024-01-11T13:27:12.315" v="177" actId="1076"/>
        <pc:sldMkLst>
          <pc:docMk/>
          <pc:sldMk cId="2362821988" sldId="392"/>
        </pc:sldMkLst>
        <pc:spChg chg="mod">
          <ac:chgData name="ΜΠΑΤΡΙΝΟΥ ΑΝΘΙΜΙΑ" userId="32200199-43db-4b53-b819-eba67e11afde" providerId="ADAL" clId="{0CFA32BD-A599-4F1B-A30C-3A2D2897DCD1}" dt="2024-01-11T13:26:39.607" v="166" actId="14100"/>
          <ac:spMkLst>
            <pc:docMk/>
            <pc:sldMk cId="2362821988" sldId="392"/>
            <ac:spMk id="3" creationId="{70243D86-AE1D-4610-9640-291DBC69BA2A}"/>
          </ac:spMkLst>
        </pc:spChg>
        <pc:spChg chg="add del">
          <ac:chgData name="ΜΠΑΤΡΙΝΟΥ ΑΝΘΙΜΙΑ" userId="32200199-43db-4b53-b819-eba67e11afde" providerId="ADAL" clId="{0CFA32BD-A599-4F1B-A30C-3A2D2897DCD1}" dt="2024-01-11T13:24:59.469" v="150" actId="478"/>
          <ac:spMkLst>
            <pc:docMk/>
            <pc:sldMk cId="2362821988" sldId="392"/>
            <ac:spMk id="4" creationId="{5F7D3DC9-E2C4-441F-9F6A-671580E31B57}"/>
          </ac:spMkLst>
        </pc:spChg>
        <pc:spChg chg="add mod">
          <ac:chgData name="ΜΠΑΤΡΙΝΟΥ ΑΝΘΙΜΙΑ" userId="32200199-43db-4b53-b819-eba67e11afde" providerId="ADAL" clId="{0CFA32BD-A599-4F1B-A30C-3A2D2897DCD1}" dt="2024-01-11T13:27:10.218" v="176" actId="1076"/>
          <ac:spMkLst>
            <pc:docMk/>
            <pc:sldMk cId="2362821988" sldId="392"/>
            <ac:spMk id="5" creationId="{E4115069-FBA1-43D6-8221-19A9605CE79A}"/>
          </ac:spMkLst>
        </pc:spChg>
        <pc:picChg chg="add del mod">
          <ac:chgData name="ΜΠΑΤΡΙΝΟΥ ΑΝΘΙΜΙΑ" userId="32200199-43db-4b53-b819-eba67e11afde" providerId="ADAL" clId="{0CFA32BD-A599-4F1B-A30C-3A2D2897DCD1}" dt="2024-01-11T13:26:13.982" v="155" actId="478"/>
          <ac:picMkLst>
            <pc:docMk/>
            <pc:sldMk cId="2362821988" sldId="392"/>
            <ac:picMk id="6148" creationId="{7335B7A8-AF74-4697-A71A-E36A83DEF0E7}"/>
          </ac:picMkLst>
        </pc:picChg>
        <pc:picChg chg="add mod">
          <ac:chgData name="ΜΠΑΤΡΙΝΟΥ ΑΝΘΙΜΙΑ" userId="32200199-43db-4b53-b819-eba67e11afde" providerId="ADAL" clId="{0CFA32BD-A599-4F1B-A30C-3A2D2897DCD1}" dt="2024-01-11T13:27:12.315" v="177" actId="1076"/>
          <ac:picMkLst>
            <pc:docMk/>
            <pc:sldMk cId="2362821988" sldId="392"/>
            <ac:picMk id="6150" creationId="{29229167-022D-412C-93AF-9AB52263022B}"/>
          </ac:picMkLst>
        </pc:picChg>
      </pc:sldChg>
      <pc:sldChg chg="del">
        <pc:chgData name="ΜΠΑΤΡΙΝΟΥ ΑΝΘΙΜΙΑ" userId="32200199-43db-4b53-b819-eba67e11afde" providerId="ADAL" clId="{0CFA32BD-A599-4F1B-A30C-3A2D2897DCD1}" dt="2024-01-11T13:20:41.133" v="139" actId="2696"/>
        <pc:sldMkLst>
          <pc:docMk/>
          <pc:sldMk cId="4254059441" sldId="393"/>
        </pc:sldMkLst>
      </pc:sldChg>
      <pc:sldChg chg="addSp modSp">
        <pc:chgData name="ΜΠΑΤΡΙΝΟΥ ΑΝΘΙΜΙΑ" userId="32200199-43db-4b53-b819-eba67e11afde" providerId="ADAL" clId="{0CFA32BD-A599-4F1B-A30C-3A2D2897DCD1}" dt="2024-01-11T12:37:16.871" v="6" actId="14100"/>
        <pc:sldMkLst>
          <pc:docMk/>
          <pc:sldMk cId="4289234350" sldId="394"/>
        </pc:sldMkLst>
        <pc:spChg chg="add mod">
          <ac:chgData name="ΜΠΑΤΡΙΝΟΥ ΑΝΘΙΜΙΑ" userId="32200199-43db-4b53-b819-eba67e11afde" providerId="ADAL" clId="{0CFA32BD-A599-4F1B-A30C-3A2D2897DCD1}" dt="2024-01-11T12:37:16.871" v="6" actId="14100"/>
          <ac:spMkLst>
            <pc:docMk/>
            <pc:sldMk cId="4289234350" sldId="394"/>
            <ac:spMk id="5" creationId="{F654E7C8-6835-4FF6-8717-A6E07657777D}"/>
          </ac:spMkLst>
        </pc:spChg>
        <pc:picChg chg="mod">
          <ac:chgData name="ΜΠΑΤΡΙΝΟΥ ΑΝΘΙΜΙΑ" userId="32200199-43db-4b53-b819-eba67e11afde" providerId="ADAL" clId="{0CFA32BD-A599-4F1B-A30C-3A2D2897DCD1}" dt="2024-01-11T12:37:01.145" v="0" actId="1076"/>
          <ac:picMkLst>
            <pc:docMk/>
            <pc:sldMk cId="4289234350" sldId="394"/>
            <ac:picMk id="4" creationId="{854DD6FD-8C31-4697-A58F-3EB619674EB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C4866B-08C9-49D5-9C09-A4B4B2FB9E4E}" type="datetimeFigureOut">
              <a:rPr lang="el-GR" smtClean="0"/>
              <a:pPr/>
              <a:t>11/1/2024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2B71A-3CC6-478B-AAE0-88BCF98E4DC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E92B71A-3CC6-478B-AAE0-88BCF98E4DCD}" type="slidenum">
              <a:rPr lang="el-GR" smtClean="0"/>
              <a:pPr/>
              <a:t>3</a:t>
            </a:fld>
            <a:endParaRPr lang="el-GR"/>
          </a:p>
        </p:txBody>
      </p:sp>
    </p:spTree>
    <p:extLst>
      <p:ext uri="{BB962C8B-B14F-4D97-AF65-F5344CB8AC3E}">
        <p14:creationId xmlns:p14="http://schemas.microsoft.com/office/powerpoint/2010/main" val="2136008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E92B71A-3CC6-478B-AAE0-88BCF98E4DCD}" type="slidenum">
              <a:rPr lang="el-GR" smtClean="0"/>
              <a:pPr/>
              <a:t>18</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E92B71A-3CC6-478B-AAE0-88BCF98E4DCD}" type="slidenum">
              <a:rPr lang="el-GR" smtClean="0"/>
              <a:pPr/>
              <a:t>82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DEBFEE8D-86C0-4925-BE35-CD7633F93517}" type="datetimeFigureOut">
              <a:rPr lang="el-GR" smtClean="0"/>
              <a:pPr/>
              <a:t>11/1/2024</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9D81A07B-918B-45A5-8A26-3AA96A05B6EA}" type="slidenum">
              <a:rPr lang="el-GR" smtClean="0"/>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DEBFEE8D-86C0-4925-BE35-CD7633F93517}" type="datetimeFigureOut">
              <a:rPr lang="el-GR" smtClean="0"/>
              <a:pPr/>
              <a:t>11/1/2024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D81A07B-918B-45A5-8A26-3AA96A05B6E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DEBFEE8D-86C0-4925-BE35-CD7633F93517}" type="datetimeFigureOut">
              <a:rPr lang="el-GR" smtClean="0"/>
              <a:pPr/>
              <a:t>11/1/2024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D81A07B-918B-45A5-8A26-3AA96A05B6E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EBFEE8D-86C0-4925-BE35-CD7633F93517}" type="datetimeFigureOut">
              <a:rPr lang="el-GR" smtClean="0"/>
              <a:pPr/>
              <a:t>11/1/2024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D81A07B-918B-45A5-8A26-3AA96A05B6EA}" type="slidenum">
              <a:rPr lang="el-GR" smtClean="0"/>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EBFEE8D-86C0-4925-BE35-CD7633F93517}" type="datetimeFigureOut">
              <a:rPr lang="el-GR" smtClean="0"/>
              <a:pPr/>
              <a:t>11/1/2024</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9D81A07B-918B-45A5-8A26-3AA96A05B6EA}"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EBFEE8D-86C0-4925-BE35-CD7633F93517}" type="datetimeFigureOut">
              <a:rPr lang="el-GR" smtClean="0"/>
              <a:pPr/>
              <a:t>11/1/2024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D81A07B-918B-45A5-8A26-3AA96A05B6EA}"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DEBFEE8D-86C0-4925-BE35-CD7633F93517}" type="datetimeFigureOut">
              <a:rPr lang="el-GR" smtClean="0"/>
              <a:pPr/>
              <a:t>11/1/2024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D81A07B-918B-45A5-8A26-3AA96A05B6EA}"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EBFEE8D-86C0-4925-BE35-CD7633F93517}" type="datetimeFigureOut">
              <a:rPr lang="el-GR" smtClean="0"/>
              <a:pPr/>
              <a:t>11/1/2024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D81A07B-918B-45A5-8A26-3AA96A05B6E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EBFEE8D-86C0-4925-BE35-CD7633F93517}" type="datetimeFigureOut">
              <a:rPr lang="el-GR" smtClean="0"/>
              <a:pPr/>
              <a:t>11/1/2024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D81A07B-918B-45A5-8A26-3AA96A05B6E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EBFEE8D-86C0-4925-BE35-CD7633F93517}" type="datetimeFigureOut">
              <a:rPr lang="el-GR" smtClean="0"/>
              <a:pPr/>
              <a:t>11/1/2024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D81A07B-918B-45A5-8A26-3AA96A05B6EA}"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EBFEE8D-86C0-4925-BE35-CD7633F93517}" type="datetimeFigureOut">
              <a:rPr lang="el-GR" smtClean="0"/>
              <a:pPr/>
              <a:t>11/1/2024</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9D81A07B-918B-45A5-8A26-3AA96A05B6EA}"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EBFEE8D-86C0-4925-BE35-CD7633F93517}" type="datetimeFigureOut">
              <a:rPr lang="el-GR" smtClean="0"/>
              <a:pPr/>
              <a:t>11/1/2024</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D81A07B-918B-45A5-8A26-3AA96A05B6E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normAutofit fontScale="92500" lnSpcReduction="20000"/>
          </a:bodyPr>
          <a:lstStyle/>
          <a:p>
            <a:r>
              <a:rPr lang="el-GR" dirty="0"/>
              <a:t>Πανεπιστήμιο Δυτικής Αττικής</a:t>
            </a:r>
          </a:p>
          <a:p>
            <a:r>
              <a:rPr lang="el-GR" dirty="0"/>
              <a:t>Τμήμα Επιστήμης και Τεχνολογίας Τροφίμων</a:t>
            </a:r>
            <a:endParaRPr lang="en-US" dirty="0"/>
          </a:p>
          <a:p>
            <a:r>
              <a:rPr lang="el-GR" dirty="0"/>
              <a:t>Μεταπτυχιακό πρόγραμμα </a:t>
            </a:r>
          </a:p>
          <a:p>
            <a:r>
              <a:rPr lang="el-GR" dirty="0"/>
              <a:t>Εισηγήτρια: Δρ. Α. </a:t>
            </a:r>
            <a:r>
              <a:rPr lang="el-GR" dirty="0" err="1"/>
              <a:t>Μπατρίνου</a:t>
            </a:r>
            <a:endParaRPr lang="el-GR" dirty="0"/>
          </a:p>
        </p:txBody>
      </p:sp>
      <p:sp>
        <p:nvSpPr>
          <p:cNvPr id="2" name="1 - Τίτλος"/>
          <p:cNvSpPr>
            <a:spLocks noGrp="1"/>
          </p:cNvSpPr>
          <p:nvPr>
            <p:ph type="ctrTitle"/>
          </p:nvPr>
        </p:nvSpPr>
        <p:spPr/>
        <p:txBody>
          <a:bodyPr/>
          <a:lstStyle/>
          <a:p>
            <a:r>
              <a:rPr lang="el-GR" dirty="0"/>
              <a:t>Αναδυόμενοι κίνδυνοι για την ασφάλεια τροφίμων</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C0FFFF8-DA71-4F13-99BE-13CD5CED60B0}"/>
              </a:ext>
            </a:extLst>
          </p:cNvPr>
          <p:cNvSpPr>
            <a:spLocks noGrp="1"/>
          </p:cNvSpPr>
          <p:nvPr>
            <p:ph sz="quarter" idx="1"/>
          </p:nvPr>
        </p:nvSpPr>
        <p:spPr>
          <a:xfrm>
            <a:off x="323528" y="116632"/>
            <a:ext cx="4896544" cy="6552728"/>
          </a:xfrm>
        </p:spPr>
        <p:txBody>
          <a:bodyPr>
            <a:normAutofit fontScale="70000" lnSpcReduction="20000"/>
          </a:bodyPr>
          <a:lstStyle/>
          <a:p>
            <a:pPr marL="0" indent="0">
              <a:buNone/>
            </a:pPr>
            <a:r>
              <a:rPr lang="en-US" dirty="0"/>
              <a:t>	</a:t>
            </a:r>
          </a:p>
          <a:p>
            <a:r>
              <a:rPr lang="el-GR" b="1" u="sng" dirty="0" err="1"/>
              <a:t>Κουμαρίνη</a:t>
            </a:r>
            <a:r>
              <a:rPr lang="el-GR" dirty="0"/>
              <a:t>: Οι καταναλωτές συμπληρωμάτων διατροφής κινδυνεύουν να υπερβούν την ανεκτή ημερήσια πρόσληψη (TDI) Η EFSA καθιέρωσε μια ανεκτή ημερήσια πρόσληψη (TDI) 0,1 </a:t>
            </a:r>
            <a:r>
              <a:rPr lang="el-GR" dirty="0" err="1"/>
              <a:t>mg</a:t>
            </a:r>
            <a:r>
              <a:rPr lang="el-GR" dirty="0"/>
              <a:t>/</a:t>
            </a:r>
            <a:r>
              <a:rPr lang="el-GR" dirty="0" err="1"/>
              <a:t>kg</a:t>
            </a:r>
            <a:r>
              <a:rPr lang="el-GR" dirty="0"/>
              <a:t> σωματικού βάρους/ημέρα για την </a:t>
            </a:r>
            <a:r>
              <a:rPr lang="el-GR" dirty="0" err="1"/>
              <a:t>κουμαρίνη</a:t>
            </a:r>
            <a:r>
              <a:rPr lang="el-GR" dirty="0"/>
              <a:t> (EFSA, 2004). Η περιεκτικότητα σε κανέλα ή </a:t>
            </a:r>
            <a:r>
              <a:rPr lang="el-GR" dirty="0" err="1"/>
              <a:t>κουμαρίνη</a:t>
            </a:r>
            <a:r>
              <a:rPr lang="el-GR" dirty="0"/>
              <a:t> σε ορισμένα συμπληρώματα διατροφής, μαζί με τη </a:t>
            </a:r>
            <a:r>
              <a:rPr lang="el-GR" dirty="0" err="1"/>
              <a:t>συνιστώμενη</a:t>
            </a:r>
            <a:r>
              <a:rPr lang="el-GR" dirty="0"/>
              <a:t> ημερήσια πρόσληψη για τα προϊόντα αυτά και την έκθεση σε άλλα τρόφιμα που περιέχουν κανέλα, θα μπορούσε να οδηγήσει σε σημαντική υπέρβαση της TDI που έχει ορίσει η EFSA και να οδηγήσει σε επιπλοκές στην υγεία. </a:t>
            </a:r>
            <a:endParaRPr lang="en-US" dirty="0"/>
          </a:p>
          <a:p>
            <a:pPr marL="0" indent="0">
              <a:buNone/>
            </a:pPr>
            <a:endParaRPr lang="el-GR" dirty="0"/>
          </a:p>
          <a:p>
            <a:r>
              <a:rPr lang="el-GR" b="1" u="sng" dirty="0"/>
              <a:t>Σπιτικά ζυμωμένα τρόφιμα</a:t>
            </a:r>
            <a:r>
              <a:rPr lang="el-GR" dirty="0"/>
              <a:t>: Τα τρόφιμα που έχουν υποστεί ζύμωση είναι σταθερά και ασφαλή προϊόντα εάν οι καταναλωτές ακολουθούν τις επιστημονικά τεκμηριωμένες κατευθυντήριες γραμμές. Ωστόσο, προβλήματα προκύπτουν όταν οι καταναλωτές αρχίζουν να ζυμώνουν οποιοδήποτε (συνήθως όχι ζυμώσιμο) είδος ουσιών τροφίμων και να τις αποθηκεύουν σε ακατάλληλες συνθήκες.</a:t>
            </a:r>
          </a:p>
          <a:p>
            <a:endParaRPr lang="en-US" dirty="0"/>
          </a:p>
          <a:p>
            <a:endParaRPr lang="el-GR" dirty="0"/>
          </a:p>
          <a:p>
            <a:endParaRPr lang="el-GR" dirty="0"/>
          </a:p>
        </p:txBody>
      </p:sp>
      <p:pic>
        <p:nvPicPr>
          <p:cNvPr id="5122" name="Picture 2" descr="Cumarin: Vorkommen, Wirkung und Risiken des Aromastoffes - Utopia.de">
            <a:extLst>
              <a:ext uri="{FF2B5EF4-FFF2-40B4-BE49-F238E27FC236}">
                <a16:creationId xmlns:a16="http://schemas.microsoft.com/office/drawing/2014/main" id="{73C14E6B-D480-4ACA-B8E1-C209255E4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206" y="198884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le:Cumarin.svg - Wikimedia Commons">
            <a:extLst>
              <a:ext uri="{FF2B5EF4-FFF2-40B4-BE49-F238E27FC236}">
                <a16:creationId xmlns:a16="http://schemas.microsoft.com/office/drawing/2014/main" id="{EF9650BE-F48E-4D5B-8240-0B6A89696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956" y="724137"/>
            <a:ext cx="1829794" cy="92068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10 Fermented Foods You Can Easily Make at Home - Organic Authority">
            <a:extLst>
              <a:ext uri="{FF2B5EF4-FFF2-40B4-BE49-F238E27FC236}">
                <a16:creationId xmlns:a16="http://schemas.microsoft.com/office/drawing/2014/main" id="{4468AF5D-74C4-4ADC-A2EC-53C926ED77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221088"/>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625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F78FBC-B216-439D-A9FA-929701199967}"/>
              </a:ext>
            </a:extLst>
          </p:cNvPr>
          <p:cNvSpPr>
            <a:spLocks noGrp="1"/>
          </p:cNvSpPr>
          <p:nvPr>
            <p:ph type="title"/>
          </p:nvPr>
        </p:nvSpPr>
        <p:spPr>
          <a:xfrm>
            <a:off x="457200" y="274638"/>
            <a:ext cx="8229600" cy="1173162"/>
          </a:xfrm>
        </p:spPr>
        <p:txBody>
          <a:bodyPr>
            <a:normAutofit fontScale="90000"/>
          </a:bodyPr>
          <a:lstStyle/>
          <a:p>
            <a:r>
              <a:rPr lang="el-GR" dirty="0" err="1"/>
              <a:t>Υπογλυκίνη</a:t>
            </a:r>
            <a:r>
              <a:rPr lang="el-GR" dirty="0"/>
              <a:t> Α στο αγελαδινό γάλα</a:t>
            </a:r>
            <a:br>
              <a:rPr lang="el-GR" dirty="0"/>
            </a:br>
            <a:endParaRPr lang="el-GR" dirty="0"/>
          </a:p>
        </p:txBody>
      </p:sp>
      <p:sp>
        <p:nvSpPr>
          <p:cNvPr id="3" name="Θέση περιεχομένου 2">
            <a:extLst>
              <a:ext uri="{FF2B5EF4-FFF2-40B4-BE49-F238E27FC236}">
                <a16:creationId xmlns:a16="http://schemas.microsoft.com/office/drawing/2014/main" id="{70243D86-AE1D-4610-9640-291DBC69BA2A}"/>
              </a:ext>
            </a:extLst>
          </p:cNvPr>
          <p:cNvSpPr>
            <a:spLocks noGrp="1"/>
          </p:cNvSpPr>
          <p:nvPr>
            <p:ph sz="quarter" idx="1"/>
          </p:nvPr>
        </p:nvSpPr>
        <p:spPr>
          <a:xfrm>
            <a:off x="323528" y="1052736"/>
            <a:ext cx="8568952" cy="2664296"/>
          </a:xfrm>
        </p:spPr>
        <p:txBody>
          <a:bodyPr>
            <a:normAutofit fontScale="70000" lnSpcReduction="20000"/>
          </a:bodyPr>
          <a:lstStyle/>
          <a:p>
            <a:r>
              <a:rPr lang="el-GR" dirty="0"/>
              <a:t> Δεδομένης της ανάγκης να μειωθεί το αποτύπωμα άνθρακα και να καταστεί η παραγωγή γαλακτοκομικών προϊόντων λιγότερο εξαρτημένη από τις φυτείες σόγιας, η βόσκηση εξακολουθεί να φαίνεται να είναι ο πιο φιλικός προς το περιβάλλον τρόπος για την εκτροφή αγελάδων γαλακτοπαραγωγής. </a:t>
            </a:r>
          </a:p>
          <a:p>
            <a:r>
              <a:rPr lang="el-GR" dirty="0"/>
              <a:t>Ωστόσο,, υπάρχει πάντα ο κίνδυνος ανεπιθύμητων και δυνητικά επικίνδυνων φυτικών συστατικών να καταλήξουν στο γάλα. </a:t>
            </a:r>
          </a:p>
          <a:p>
            <a:r>
              <a:rPr lang="el-GR" dirty="0"/>
              <a:t>Η </a:t>
            </a:r>
            <a:r>
              <a:rPr lang="el-GR" dirty="0" err="1"/>
              <a:t>υπογλυκίνη</a:t>
            </a:r>
            <a:r>
              <a:rPr lang="el-GR" dirty="0"/>
              <a:t> Α είναι μια φυτοτοξίνη που βρίσκεται σε διάφορα φυτά. Είναι ευρέως γνωστό ότι αποτελεί συστατικό των άγουρων καρπών </a:t>
            </a:r>
            <a:r>
              <a:rPr lang="el-GR" dirty="0" err="1"/>
              <a:t>akee</a:t>
            </a:r>
            <a:r>
              <a:rPr lang="el-GR" dirty="0"/>
              <a:t> και </a:t>
            </a:r>
            <a:r>
              <a:rPr lang="el-GR" dirty="0" err="1"/>
              <a:t>lychee</a:t>
            </a:r>
            <a:r>
              <a:rPr lang="el-GR" dirty="0"/>
              <a:t>, αλλά μπορεί επίσης να βρεθεί στους σπόρους και τα </a:t>
            </a:r>
            <a:r>
              <a:rPr lang="el-GR" dirty="0" err="1"/>
              <a:t>σπορόφυτα</a:t>
            </a:r>
            <a:r>
              <a:rPr lang="el-GR" dirty="0"/>
              <a:t> διαφόρων δέντρων </a:t>
            </a:r>
            <a:r>
              <a:rPr lang="el-GR" dirty="0" err="1"/>
              <a:t>σφενδάμου</a:t>
            </a:r>
            <a:r>
              <a:rPr lang="el-GR" dirty="0"/>
              <a:t>, συμπεριλαμβανομένου του </a:t>
            </a:r>
            <a:r>
              <a:rPr lang="el-GR" dirty="0" err="1"/>
              <a:t>σφενδάμου</a:t>
            </a:r>
            <a:r>
              <a:rPr lang="el-GR" dirty="0"/>
              <a:t> (</a:t>
            </a:r>
            <a:r>
              <a:rPr lang="el-GR" i="1" dirty="0" err="1"/>
              <a:t>Acer</a:t>
            </a:r>
            <a:r>
              <a:rPr lang="el-GR" i="1" dirty="0"/>
              <a:t> </a:t>
            </a:r>
            <a:r>
              <a:rPr lang="el-GR" i="1" dirty="0" err="1"/>
              <a:t>pesudoplatanus</a:t>
            </a:r>
            <a:r>
              <a:rPr lang="el-GR" dirty="0"/>
              <a:t>), το οποίο βρίσκεται συνήθως σε όλη την Ευρώπη. </a:t>
            </a:r>
          </a:p>
          <a:p>
            <a:endParaRPr lang="el-GR" dirty="0"/>
          </a:p>
        </p:txBody>
      </p:sp>
      <p:pic>
        <p:nvPicPr>
          <p:cNvPr id="6150" name="Picture 6" descr="Detection of Hypoglycin A and MCPrG Metabolites in the Milk and Urine of  Pasture Dairy Cows after Intake of Sycamore Seedlings | Journal of  Agricultural and Food Chemistry">
            <a:extLst>
              <a:ext uri="{FF2B5EF4-FFF2-40B4-BE49-F238E27FC236}">
                <a16:creationId xmlns:a16="http://schemas.microsoft.com/office/drawing/2014/main" id="{29229167-022D-412C-93AF-9AB522630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717032"/>
            <a:ext cx="4762500" cy="2762250"/>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a:extLst>
              <a:ext uri="{FF2B5EF4-FFF2-40B4-BE49-F238E27FC236}">
                <a16:creationId xmlns:a16="http://schemas.microsoft.com/office/drawing/2014/main" id="{E4115069-FBA1-43D6-8221-19A9605CE79A}"/>
              </a:ext>
            </a:extLst>
          </p:cNvPr>
          <p:cNvSpPr/>
          <p:nvPr/>
        </p:nvSpPr>
        <p:spPr>
          <a:xfrm>
            <a:off x="319427" y="3937105"/>
            <a:ext cx="4201988" cy="2492990"/>
          </a:xfrm>
          <a:prstGeom prst="rect">
            <a:avLst/>
          </a:prstGeom>
        </p:spPr>
        <p:txBody>
          <a:bodyPr wrap="square">
            <a:spAutoFit/>
          </a:bodyPr>
          <a:lstStyle/>
          <a:p>
            <a:r>
              <a:rPr lang="el-GR" sz="1200" dirty="0"/>
              <a:t>Η κατάποση της </a:t>
            </a:r>
            <a:r>
              <a:rPr lang="el-GR" sz="1200" dirty="0" err="1"/>
              <a:t>υπογλυκίνης</a:t>
            </a:r>
            <a:r>
              <a:rPr lang="el-GR" sz="1200" dirty="0"/>
              <a:t> μπορεί να οδηγήσει στη λεγόμενη «ασθένεια εμέτου της Τζαμάικας», οποία εμφανίζεται συχνά σε χώρες της Καραϊβικής και της δυτικής Αφρικής όπου καλλιεργούνται παρόμοια δέντρα. </a:t>
            </a:r>
          </a:p>
          <a:p>
            <a:r>
              <a:rPr lang="el-GR" sz="1200" dirty="0"/>
              <a:t>Άλλες γνωστές επιδράσεις περιλαμβάνουν πολύ χαμηλά επίπεδα σακχάρου στο αίμα και άτυπη μυοπάθεια, η οποία είναι μια ασθένεια που είναι συχνά θανατηφόρα για τα προσβεβλημένα ζώα. </a:t>
            </a:r>
          </a:p>
          <a:p>
            <a:r>
              <a:rPr lang="el-GR" sz="1200" dirty="0"/>
              <a:t>Η </a:t>
            </a:r>
            <a:r>
              <a:rPr lang="el-GR" sz="1200" dirty="0" err="1"/>
              <a:t>υπογλυκίνη</a:t>
            </a:r>
            <a:r>
              <a:rPr lang="el-GR" sz="1200" dirty="0"/>
              <a:t> Α μπορεί να είναι θανατηφόρα και για τον άνθρωπο, με μια ομάδα ερευνητών στην Ινδία να έχει διαπιστώσει ότι είναι υπεύθυνη για το θάνατο αρκετών εκατοντάδων παιδιών στη χώρα μετά την κατανάλωση φρούτων </a:t>
            </a:r>
            <a:r>
              <a:rPr lang="el-GR" sz="1200" dirty="0" err="1"/>
              <a:t>λίτσι</a:t>
            </a:r>
            <a:endParaRPr lang="en-US" sz="1200" dirty="0"/>
          </a:p>
        </p:txBody>
      </p:sp>
    </p:spTree>
    <p:extLst>
      <p:ext uri="{BB962C8B-B14F-4D97-AF65-F5344CB8AC3E}">
        <p14:creationId xmlns:p14="http://schemas.microsoft.com/office/powerpoint/2010/main" val="2362821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92696"/>
            <a:ext cx="8352928" cy="648072"/>
          </a:xfrm>
        </p:spPr>
        <p:txBody>
          <a:bodyPr>
            <a:noAutofit/>
          </a:bodyPr>
          <a:lstStyle/>
          <a:p>
            <a:r>
              <a:rPr lang="el-GR" sz="2800" dirty="0"/>
              <a:t>Αναδυόμενοι κίνδυνοι σε τρόφιμα όπως συμφωνήθηκαν στην </a:t>
            </a:r>
            <a:r>
              <a:rPr lang="en-US" sz="2800" dirty="0"/>
              <a:t>EREN (Emergency Risks Exchanging Network) (EFSA, 2015) </a:t>
            </a:r>
            <a:endParaRPr lang="el-GR" sz="2800" dirty="0"/>
          </a:p>
        </p:txBody>
      </p:sp>
      <p:pic>
        <p:nvPicPr>
          <p:cNvPr id="1026" name="Picture 2"/>
          <p:cNvPicPr>
            <a:picLocks noChangeAspect="1" noChangeArrowheads="1"/>
          </p:cNvPicPr>
          <p:nvPr/>
        </p:nvPicPr>
        <p:blipFill>
          <a:blip r:embed="rId2" cstate="print"/>
          <a:srcRect/>
          <a:stretch>
            <a:fillRect/>
          </a:stretch>
        </p:blipFill>
        <p:spPr bwMode="auto">
          <a:xfrm>
            <a:off x="611560" y="1340768"/>
            <a:ext cx="7312184" cy="501697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p:cNvPicPr>
            <a:picLocks noChangeAspect="1" noChangeArrowheads="1"/>
          </p:cNvPicPr>
          <p:nvPr/>
        </p:nvPicPr>
        <p:blipFill>
          <a:blip r:embed="rId2" cstate="print"/>
          <a:srcRect/>
          <a:stretch>
            <a:fillRect/>
          </a:stretch>
        </p:blipFill>
        <p:spPr bwMode="auto">
          <a:xfrm>
            <a:off x="885920" y="1547813"/>
            <a:ext cx="6896005" cy="404142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772400" cy="1143000"/>
          </a:xfrm>
        </p:spPr>
        <p:txBody>
          <a:bodyPr>
            <a:normAutofit fontScale="90000"/>
          </a:bodyPr>
          <a:lstStyle/>
          <a:p>
            <a:r>
              <a:rPr lang="el-GR" dirty="0"/>
              <a:t>1. Κρούσματα που είχαν σχέση με την κατανάλωση ωμού </a:t>
            </a:r>
            <a:r>
              <a:rPr lang="el-GR" dirty="0" err="1"/>
              <a:t>ραπανακιού</a:t>
            </a:r>
            <a:endParaRPr lang="el-GR" dirty="0"/>
          </a:p>
        </p:txBody>
      </p:sp>
      <p:sp>
        <p:nvSpPr>
          <p:cNvPr id="3" name="2 - Θέση περιεχομένου"/>
          <p:cNvSpPr>
            <a:spLocks noGrp="1"/>
          </p:cNvSpPr>
          <p:nvPr>
            <p:ph sz="quarter" idx="1"/>
          </p:nvPr>
        </p:nvSpPr>
        <p:spPr>
          <a:xfrm>
            <a:off x="179512" y="1052736"/>
            <a:ext cx="5904656" cy="5112568"/>
          </a:xfrm>
        </p:spPr>
        <p:txBody>
          <a:bodyPr>
            <a:normAutofit fontScale="92500" lnSpcReduction="20000"/>
          </a:bodyPr>
          <a:lstStyle/>
          <a:p>
            <a:r>
              <a:rPr lang="el-GR" dirty="0"/>
              <a:t>Το 2014 στην Γαλλία παρατηρηθήκαν πολλά κρούσματα (περίπου 1000 άτομα, πολλά από τα οποία ήταν παιδιά σε σχολεία) τροφικής δηλητηρίασης (εμετός, στομαχόπονος) </a:t>
            </a:r>
          </a:p>
          <a:p>
            <a:r>
              <a:rPr lang="el-GR" dirty="0"/>
              <a:t>Τριμμένο ωμό ραπανάκι ενοχοποιήθηκε  ως η αιτία της </a:t>
            </a:r>
            <a:r>
              <a:rPr lang="el-GR" dirty="0" err="1"/>
              <a:t>τροφοδηλητηρίασης</a:t>
            </a:r>
            <a:endParaRPr lang="el-GR" dirty="0"/>
          </a:p>
          <a:p>
            <a:r>
              <a:rPr lang="el-GR" dirty="0"/>
              <a:t>Οι μικροβιολογικές αναλύσεις δεν έδειξαν παρουσία των κλασσικών παθογόνων που προκαλούν τοξινώσεις</a:t>
            </a:r>
            <a:r>
              <a:rPr lang="en-US" dirty="0"/>
              <a:t> </a:t>
            </a:r>
            <a:r>
              <a:rPr lang="el-GR" dirty="0"/>
              <a:t>και των τοξινών τους (εντεροτοξίνες του </a:t>
            </a:r>
            <a:r>
              <a:rPr lang="en-US" i="1" dirty="0"/>
              <a:t>S. </a:t>
            </a:r>
            <a:r>
              <a:rPr lang="en-US" i="1" dirty="0" err="1"/>
              <a:t>aureus</a:t>
            </a:r>
            <a:r>
              <a:rPr lang="el-GR" dirty="0"/>
              <a:t>, εμετικές τοξίνες του </a:t>
            </a:r>
            <a:r>
              <a:rPr lang="en-US" i="1" dirty="0"/>
              <a:t>Bacillus cereus </a:t>
            </a:r>
            <a:r>
              <a:rPr lang="el-GR" i="1" dirty="0"/>
              <a:t> </a:t>
            </a:r>
            <a:r>
              <a:rPr lang="el-GR" dirty="0"/>
              <a:t>και </a:t>
            </a:r>
            <a:r>
              <a:rPr lang="en-US" i="1" dirty="0"/>
              <a:t>Clostridium </a:t>
            </a:r>
            <a:r>
              <a:rPr lang="en-US" i="1" dirty="0" err="1"/>
              <a:t>perfrigens</a:t>
            </a:r>
            <a:endParaRPr lang="en-US" i="1" dirty="0"/>
          </a:p>
          <a:p>
            <a:r>
              <a:rPr lang="el-GR" dirty="0"/>
              <a:t>Δεν βρέθηκαν επίσης μύκητες </a:t>
            </a:r>
            <a:r>
              <a:rPr lang="el-GR" i="1" dirty="0"/>
              <a:t>(</a:t>
            </a:r>
            <a:r>
              <a:rPr lang="en-US" i="1" dirty="0" err="1"/>
              <a:t>Aspergillus</a:t>
            </a:r>
            <a:r>
              <a:rPr lang="en-US" i="1" dirty="0"/>
              <a:t> </a:t>
            </a:r>
            <a:r>
              <a:rPr lang="en-US" i="1" dirty="0" err="1"/>
              <a:t>spp</a:t>
            </a:r>
            <a:r>
              <a:rPr lang="en-US" i="1" dirty="0"/>
              <a:t>)</a:t>
            </a:r>
            <a:r>
              <a:rPr lang="el-GR" i="1" dirty="0"/>
              <a:t>, </a:t>
            </a:r>
            <a:r>
              <a:rPr lang="el-GR" dirty="0" err="1"/>
              <a:t>μυκοτοξίνες</a:t>
            </a:r>
            <a:r>
              <a:rPr lang="el-GR" dirty="0"/>
              <a:t> ή </a:t>
            </a:r>
            <a:r>
              <a:rPr lang="el-GR" dirty="0" err="1"/>
              <a:t>υπολλείμματα</a:t>
            </a:r>
            <a:r>
              <a:rPr lang="el-GR" dirty="0"/>
              <a:t> από εντομοκτόνα</a:t>
            </a:r>
          </a:p>
        </p:txBody>
      </p:sp>
      <p:sp>
        <p:nvSpPr>
          <p:cNvPr id="3076" name="AutoShape 4" descr="Image result for packaged grated raw beetro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078" name="Picture 6" descr="Image result for packaged grated raw beetroot"/>
          <p:cNvPicPr>
            <a:picLocks noChangeAspect="1" noChangeArrowheads="1"/>
          </p:cNvPicPr>
          <p:nvPr/>
        </p:nvPicPr>
        <p:blipFill>
          <a:blip r:embed="rId2" cstate="print"/>
          <a:srcRect/>
          <a:stretch>
            <a:fillRect/>
          </a:stretch>
        </p:blipFill>
        <p:spPr bwMode="auto">
          <a:xfrm>
            <a:off x="6055554" y="1340768"/>
            <a:ext cx="2616186" cy="1872208"/>
          </a:xfrm>
          <a:prstGeom prst="rect">
            <a:avLst/>
          </a:prstGeom>
          <a:noFill/>
        </p:spPr>
      </p:pic>
      <p:sp>
        <p:nvSpPr>
          <p:cNvPr id="3080" name="AutoShape 8" descr="Image result for packaged  raw beetro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2" name="AutoShape 10" descr="Image result for packaged  raw beetro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51520" y="332656"/>
            <a:ext cx="4176464" cy="5760640"/>
          </a:xfrm>
        </p:spPr>
        <p:txBody>
          <a:bodyPr>
            <a:normAutofit fontScale="92500" lnSpcReduction="20000"/>
          </a:bodyPr>
          <a:lstStyle/>
          <a:p>
            <a:r>
              <a:rPr lang="el-GR" dirty="0"/>
              <a:t>Η έρευνα έδειξε ότι 2 παρτίδες </a:t>
            </a:r>
            <a:r>
              <a:rPr lang="el-GR" dirty="0" err="1"/>
              <a:t>προιόντων</a:t>
            </a:r>
            <a:r>
              <a:rPr lang="el-GR" dirty="0"/>
              <a:t> από το Βέλγιο και την Ισπανία ήταν υπεύθυνες για τις </a:t>
            </a:r>
            <a:r>
              <a:rPr lang="el-GR" dirty="0" err="1"/>
              <a:t>τροφοδηλητηριάσεις</a:t>
            </a:r>
            <a:endParaRPr lang="el-GR" dirty="0"/>
          </a:p>
          <a:p>
            <a:r>
              <a:rPr lang="el-GR" dirty="0"/>
              <a:t>Τα ραπανάκια είχαν ξεφλουδιστεί, πλυθεί με χλωριωμένο νερό, τριφτεί και συσκευάστηκαν σε πλαστικές σακούλες σε μη τροποποιημένες ατμόσφαιρες</a:t>
            </a:r>
          </a:p>
          <a:p>
            <a:r>
              <a:rPr lang="el-GR" dirty="0"/>
              <a:t>Διατηρούνται για 6 ημέρες σε ψυγείο</a:t>
            </a:r>
          </a:p>
          <a:p>
            <a:r>
              <a:rPr lang="el-GR" dirty="0"/>
              <a:t>Οι συνθήκες αυτές ευνοούν την ανάπτυξη </a:t>
            </a:r>
            <a:r>
              <a:rPr lang="el-GR" dirty="0" err="1"/>
              <a:t>ψυχρότροφων</a:t>
            </a:r>
            <a:r>
              <a:rPr lang="el-GR" dirty="0"/>
              <a:t> βακτηρίων (πχ </a:t>
            </a:r>
            <a:r>
              <a:rPr lang="en-US" i="1" dirty="0"/>
              <a:t>Pseudomonas</a:t>
            </a:r>
            <a:r>
              <a:rPr lang="en-US" dirty="0"/>
              <a:t>)</a:t>
            </a:r>
            <a:endParaRPr lang="el-GR" dirty="0"/>
          </a:p>
        </p:txBody>
      </p:sp>
      <p:sp>
        <p:nvSpPr>
          <p:cNvPr id="5122" name="AutoShape 2" descr="Image result for packaged raw beetro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124" name="Picture 4" descr="Image result for packaged raw beetroot"/>
          <p:cNvPicPr>
            <a:picLocks noChangeAspect="1" noChangeArrowheads="1"/>
          </p:cNvPicPr>
          <p:nvPr/>
        </p:nvPicPr>
        <p:blipFill>
          <a:blip r:embed="rId2" cstate="print"/>
          <a:srcRect/>
          <a:stretch>
            <a:fillRect/>
          </a:stretch>
        </p:blipFill>
        <p:spPr bwMode="auto">
          <a:xfrm>
            <a:off x="4393847" y="620688"/>
            <a:ext cx="4750153" cy="316835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23528" y="620688"/>
            <a:ext cx="6264696" cy="5940152"/>
          </a:xfrm>
        </p:spPr>
        <p:txBody>
          <a:bodyPr>
            <a:normAutofit lnSpcReduction="10000"/>
          </a:bodyPr>
          <a:lstStyle/>
          <a:p>
            <a:r>
              <a:rPr lang="el-GR" dirty="0"/>
              <a:t>Ανιχνεύτηκαν υψηλά επίπεδα </a:t>
            </a:r>
            <a:r>
              <a:rPr lang="en-US" i="1" dirty="0"/>
              <a:t>P. </a:t>
            </a:r>
            <a:r>
              <a:rPr lang="en-US" i="1" dirty="0" err="1"/>
              <a:t>fluorescens</a:t>
            </a:r>
            <a:r>
              <a:rPr lang="en-US" i="1" dirty="0"/>
              <a:t> </a:t>
            </a:r>
            <a:r>
              <a:rPr lang="en-US" dirty="0"/>
              <a:t>(&gt;2.11 cfu.g-1</a:t>
            </a:r>
            <a:r>
              <a:rPr lang="el-GR" dirty="0"/>
              <a:t>) σε </a:t>
            </a:r>
            <a:r>
              <a:rPr lang="en-US" dirty="0"/>
              <a:t>CFC agar selective medium.</a:t>
            </a:r>
            <a:endParaRPr lang="el-GR" dirty="0"/>
          </a:p>
          <a:p>
            <a:r>
              <a:rPr lang="el-GR" dirty="0"/>
              <a:t>Μέχρι τότε η</a:t>
            </a:r>
            <a:r>
              <a:rPr lang="en-US" i="1" dirty="0"/>
              <a:t> P. </a:t>
            </a:r>
            <a:r>
              <a:rPr lang="en-US" i="1" dirty="0" err="1"/>
              <a:t>fluorescens</a:t>
            </a:r>
            <a:r>
              <a:rPr lang="el-GR" i="1" dirty="0"/>
              <a:t> </a:t>
            </a:r>
            <a:r>
              <a:rPr lang="el-GR" dirty="0"/>
              <a:t> δεν άνηκε στους </a:t>
            </a:r>
            <a:r>
              <a:rPr lang="el-GR" dirty="0" err="1"/>
              <a:t>τροφογενείς</a:t>
            </a:r>
            <a:r>
              <a:rPr lang="el-GR" dirty="0"/>
              <a:t> κινδύνους </a:t>
            </a:r>
          </a:p>
          <a:p>
            <a:r>
              <a:rPr lang="el-GR" dirty="0"/>
              <a:t>Η ομάδα </a:t>
            </a:r>
            <a:r>
              <a:rPr lang="en-US" dirty="0"/>
              <a:t>Pseudomonas </a:t>
            </a:r>
            <a:r>
              <a:rPr lang="el-GR" dirty="0"/>
              <a:t>είναι πολύ μεγάλη και πολύπλοκη </a:t>
            </a:r>
            <a:r>
              <a:rPr lang="en-US" dirty="0"/>
              <a:t>(</a:t>
            </a:r>
            <a:r>
              <a:rPr lang="el-GR" dirty="0"/>
              <a:t>πάνω από </a:t>
            </a:r>
            <a:r>
              <a:rPr lang="en-US" dirty="0"/>
              <a:t>230 </a:t>
            </a:r>
            <a:r>
              <a:rPr lang="el-GR" dirty="0"/>
              <a:t>είδη</a:t>
            </a:r>
            <a:r>
              <a:rPr lang="en-US" dirty="0"/>
              <a:t>).</a:t>
            </a:r>
            <a:endParaRPr lang="el-GR" dirty="0"/>
          </a:p>
          <a:p>
            <a:r>
              <a:rPr lang="el-GR" dirty="0"/>
              <a:t>Εξετάσθηκε η περίπτωση να είχε ενεργοποιηθεί η παραγωγή τοξινών από βακτήρια ή μύκητες (πχ είδη </a:t>
            </a:r>
            <a:r>
              <a:rPr lang="en-US" i="1" dirty="0" err="1"/>
              <a:t>Fusarium</a:t>
            </a:r>
            <a:r>
              <a:rPr lang="en-US" dirty="0"/>
              <a:t>)</a:t>
            </a:r>
            <a:endParaRPr lang="el-GR" dirty="0"/>
          </a:p>
          <a:p>
            <a:r>
              <a:rPr lang="el-GR" dirty="0"/>
              <a:t>Δεν απαντήθηκαν όλα τα </a:t>
            </a:r>
            <a:r>
              <a:rPr lang="el-GR" dirty="0" err="1"/>
              <a:t>ερώτήματα</a:t>
            </a:r>
            <a:r>
              <a:rPr lang="el-GR" dirty="0"/>
              <a:t> που είχαν προκύψει</a:t>
            </a:r>
          </a:p>
          <a:p>
            <a:r>
              <a:rPr lang="el-GR" dirty="0"/>
              <a:t>Η Γάλλια αποφάσισε να απαγορεύσει την </a:t>
            </a:r>
            <a:r>
              <a:rPr lang="el-GR" dirty="0" err="1"/>
              <a:t>καταναλώση</a:t>
            </a:r>
            <a:r>
              <a:rPr lang="el-GR" dirty="0"/>
              <a:t> του </a:t>
            </a:r>
            <a:r>
              <a:rPr lang="el-GR" dirty="0" err="1"/>
              <a:t>προιόντος</a:t>
            </a:r>
            <a:r>
              <a:rPr lang="el-GR" dirty="0"/>
              <a:t> αυτού σε σχολικά γεύματα</a:t>
            </a:r>
          </a:p>
          <a:p>
            <a:endParaRPr lang="el-GR" dirty="0"/>
          </a:p>
        </p:txBody>
      </p:sp>
      <p:pic>
        <p:nvPicPr>
          <p:cNvPr id="4098" name="Picture 2" descr="Image result for pseudomonas aeruginosa"/>
          <p:cNvPicPr>
            <a:picLocks noChangeAspect="1" noChangeArrowheads="1"/>
          </p:cNvPicPr>
          <p:nvPr/>
        </p:nvPicPr>
        <p:blipFill>
          <a:blip r:embed="rId2" cstate="print"/>
          <a:srcRect/>
          <a:stretch>
            <a:fillRect/>
          </a:stretch>
        </p:blipFill>
        <p:spPr bwMode="auto">
          <a:xfrm>
            <a:off x="6584746" y="980729"/>
            <a:ext cx="2559254" cy="331236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404664"/>
            <a:ext cx="8254752" cy="1512168"/>
          </a:xfrm>
        </p:spPr>
        <p:txBody>
          <a:bodyPr>
            <a:normAutofit fontScale="90000"/>
          </a:bodyPr>
          <a:lstStyle/>
          <a:p>
            <a:r>
              <a:rPr lang="en-US" dirty="0"/>
              <a:t>2</a:t>
            </a:r>
            <a:r>
              <a:rPr lang="en-US" sz="3100" dirty="0"/>
              <a:t>. </a:t>
            </a:r>
            <a:r>
              <a:rPr lang="el-GR" sz="3100" dirty="0"/>
              <a:t>Ανάπτυξη </a:t>
            </a:r>
            <a:r>
              <a:rPr lang="en-US" sz="3100" b="1" i="1" dirty="0" err="1"/>
              <a:t>Vibrio</a:t>
            </a:r>
            <a:r>
              <a:rPr lang="en-US" sz="3100" b="1" dirty="0"/>
              <a:t> </a:t>
            </a:r>
            <a:r>
              <a:rPr lang="en-US" sz="3100" b="1" dirty="0" err="1"/>
              <a:t>spp</a:t>
            </a:r>
            <a:r>
              <a:rPr lang="en-US" sz="3100" b="1" dirty="0"/>
              <a:t> </a:t>
            </a:r>
            <a:r>
              <a:rPr lang="el-GR" sz="3100" b="1" dirty="0"/>
              <a:t>στην Βόρεια Θάλασσα και ανίχνευση της τοξίνης</a:t>
            </a:r>
            <a:r>
              <a:rPr lang="en-US" sz="3100" b="1" dirty="0"/>
              <a:t> TTX </a:t>
            </a:r>
            <a:r>
              <a:rPr lang="el-GR" sz="3100" b="1" dirty="0"/>
              <a:t>σε </a:t>
            </a:r>
            <a:r>
              <a:rPr lang="el-GR" sz="3100" b="1" dirty="0" err="1"/>
              <a:t>ευρωπαικά</a:t>
            </a:r>
            <a:r>
              <a:rPr lang="el-GR" sz="3100" b="1" dirty="0"/>
              <a:t> δίθυρα μαλάκια</a:t>
            </a:r>
            <a:br>
              <a:rPr lang="en-US" sz="3100" b="1" dirty="0"/>
            </a:br>
            <a:endParaRPr lang="el-GR" sz="3100" dirty="0"/>
          </a:p>
        </p:txBody>
      </p:sp>
      <p:sp>
        <p:nvSpPr>
          <p:cNvPr id="3" name="2 - Θέση περιεχομένου"/>
          <p:cNvSpPr>
            <a:spLocks noGrp="1"/>
          </p:cNvSpPr>
          <p:nvPr>
            <p:ph sz="quarter" idx="1"/>
          </p:nvPr>
        </p:nvSpPr>
        <p:spPr/>
        <p:txBody>
          <a:bodyPr>
            <a:noAutofit/>
          </a:bodyPr>
          <a:lstStyle/>
          <a:p>
            <a:r>
              <a:rPr lang="el-GR" sz="2000" dirty="0"/>
              <a:t>Ανιχνεύτηκε η </a:t>
            </a:r>
            <a:r>
              <a:rPr lang="en-US" sz="2000" dirty="0" err="1"/>
              <a:t>tetrodotoxin</a:t>
            </a:r>
            <a:r>
              <a:rPr lang="en-US" sz="2000" dirty="0"/>
              <a:t> (TTX) </a:t>
            </a:r>
            <a:r>
              <a:rPr lang="el-GR" sz="2000" dirty="0"/>
              <a:t>σε δίθυρα μαλάκια</a:t>
            </a:r>
            <a:endParaRPr lang="en-US" sz="2000" dirty="0"/>
          </a:p>
          <a:p>
            <a:r>
              <a:rPr lang="el-GR" sz="2000" dirty="0"/>
              <a:t>Οι τοξίνες </a:t>
            </a:r>
            <a:r>
              <a:rPr lang="en-US" sz="2000" dirty="0"/>
              <a:t>TTX </a:t>
            </a:r>
            <a:r>
              <a:rPr lang="el-GR" sz="2000" dirty="0"/>
              <a:t> δεν θεωρείτο ότι συναντώνται σε δίθυρα </a:t>
            </a:r>
          </a:p>
          <a:p>
            <a:r>
              <a:rPr lang="el-GR" sz="2000" dirty="0"/>
              <a:t>Επίσης ανιχνεύτηκε </a:t>
            </a:r>
            <a:r>
              <a:rPr lang="en-US" sz="2000" i="1" dirty="0"/>
              <a:t>V. </a:t>
            </a:r>
            <a:r>
              <a:rPr lang="en-US" sz="2000" i="1" dirty="0" err="1"/>
              <a:t>paraheamolyticus</a:t>
            </a:r>
            <a:endParaRPr lang="en-US" sz="2000" dirty="0"/>
          </a:p>
          <a:p>
            <a:r>
              <a:rPr lang="el-GR" sz="2000" dirty="0"/>
              <a:t>Τα </a:t>
            </a:r>
            <a:r>
              <a:rPr lang="en-US" sz="2000" i="1" dirty="0" err="1"/>
              <a:t>Vibrio</a:t>
            </a:r>
            <a:r>
              <a:rPr lang="en-US" sz="2000" dirty="0"/>
              <a:t> spp. </a:t>
            </a:r>
            <a:r>
              <a:rPr lang="el-GR" sz="2000" dirty="0"/>
              <a:t>συσχετίζονται με την παραγωγή </a:t>
            </a:r>
            <a:r>
              <a:rPr lang="en-US" sz="2000" dirty="0"/>
              <a:t>TTX</a:t>
            </a:r>
            <a:r>
              <a:rPr lang="el-GR" sz="2000" dirty="0"/>
              <a:t> και είναι η πιθανή πηγή της τοξίνης</a:t>
            </a:r>
            <a:r>
              <a:rPr lang="en-US" sz="2000" dirty="0"/>
              <a:t>. </a:t>
            </a:r>
            <a:endParaRPr lang="el-GR" sz="2000" dirty="0"/>
          </a:p>
          <a:p>
            <a:r>
              <a:rPr lang="el-GR" sz="2000" dirty="0"/>
              <a:t>Οι συνθήκες για την ανάπτυξη του </a:t>
            </a:r>
            <a:r>
              <a:rPr lang="en-US" sz="2000" i="1" dirty="0" err="1"/>
              <a:t>Vibrio</a:t>
            </a:r>
            <a:r>
              <a:rPr lang="en-US" sz="2000" dirty="0"/>
              <a:t> </a:t>
            </a:r>
            <a:r>
              <a:rPr lang="el-GR" sz="2000" dirty="0"/>
              <a:t>σε ευρωπαϊκά νερά είναι ολοένα και πιο ευνοϊκές λόγω της αύξησης της θερμοκρασίας</a:t>
            </a:r>
          </a:p>
          <a:p>
            <a:r>
              <a:rPr lang="el-GR" sz="2000" dirty="0"/>
              <a:t>Συστήνεται</a:t>
            </a:r>
            <a:r>
              <a:rPr lang="en-US" sz="2000" dirty="0"/>
              <a:t> </a:t>
            </a:r>
            <a:r>
              <a:rPr lang="el-GR" sz="2000" dirty="0"/>
              <a:t>παρακολούθηση των βακτηρίων</a:t>
            </a:r>
          </a:p>
        </p:txBody>
      </p:sp>
      <p:sp>
        <p:nvSpPr>
          <p:cNvPr id="76802" name="AutoShape 2" descr="Image result for bivalve molluscs vibr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6804" name="AutoShape 4" descr="Image result for bivalve molluscs vibr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6806" name="AutoShape 6" descr="Image result for bivalve molluscs vibr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6808" name="AutoShape 8" descr="Image result for bivalve molluscs vibr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6810" name="Picture 10" descr="Image result for bivalve molluscs vibrio"/>
          <p:cNvPicPr>
            <a:picLocks noChangeAspect="1" noChangeArrowheads="1"/>
          </p:cNvPicPr>
          <p:nvPr/>
        </p:nvPicPr>
        <p:blipFill>
          <a:blip r:embed="rId2" cstate="print"/>
          <a:srcRect/>
          <a:stretch>
            <a:fillRect/>
          </a:stretch>
        </p:blipFill>
        <p:spPr bwMode="auto">
          <a:xfrm>
            <a:off x="539552" y="4339799"/>
            <a:ext cx="4476800" cy="25182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Ορθογώνιο"/>
          <p:cNvSpPr/>
          <p:nvPr/>
        </p:nvSpPr>
        <p:spPr>
          <a:xfrm>
            <a:off x="179512" y="4005064"/>
            <a:ext cx="5472608" cy="2308324"/>
          </a:xfrm>
          <a:prstGeom prst="rect">
            <a:avLst/>
          </a:prstGeom>
        </p:spPr>
        <p:txBody>
          <a:bodyPr wrap="square">
            <a:spAutoFit/>
          </a:bodyPr>
          <a:lstStyle/>
          <a:p>
            <a:r>
              <a:rPr lang="el-GR" sz="2400" dirty="0"/>
              <a:t>Επισημαίνεται επίσης ότι τα ψάρια </a:t>
            </a:r>
            <a:r>
              <a:rPr lang="en-US" sz="2400" i="1" dirty="0" err="1"/>
              <a:t>Lagocephalus</a:t>
            </a:r>
            <a:r>
              <a:rPr lang="en-US" sz="2400" i="1" dirty="0"/>
              <a:t> </a:t>
            </a:r>
            <a:r>
              <a:rPr lang="en-US" sz="2400" i="1" dirty="0" err="1"/>
              <a:t>sceleratus</a:t>
            </a:r>
            <a:r>
              <a:rPr lang="el-GR" sz="2400" i="1" dirty="0"/>
              <a:t> </a:t>
            </a:r>
            <a:r>
              <a:rPr lang="el-GR" sz="2400" dirty="0"/>
              <a:t>παράγουν την τοξίνη </a:t>
            </a:r>
            <a:r>
              <a:rPr lang="en-US" sz="2400" dirty="0"/>
              <a:t>TTX (</a:t>
            </a:r>
            <a:r>
              <a:rPr lang="el-GR" sz="2400" dirty="0" err="1"/>
              <a:t>νευροτοξίνη</a:t>
            </a:r>
            <a:r>
              <a:rPr lang="el-GR" sz="2400" dirty="0"/>
              <a:t> που δρα ως αναστολέας των καναλιών </a:t>
            </a:r>
            <a:r>
              <a:rPr lang="en-US" sz="2400" dirty="0"/>
              <a:t> </a:t>
            </a:r>
            <a:r>
              <a:rPr lang="el-GR" sz="2400" dirty="0"/>
              <a:t>ιόντων νατρίου) και ανιχνεύτηκαν για πρώτη φορά στην Μεσόγειο το 2013</a:t>
            </a:r>
          </a:p>
        </p:txBody>
      </p:sp>
      <p:pic>
        <p:nvPicPr>
          <p:cNvPr id="77826" name="Picture 2" descr="Image result for Lagocephalus sceleratus"/>
          <p:cNvPicPr>
            <a:picLocks noChangeAspect="1" noChangeArrowheads="1"/>
          </p:cNvPicPr>
          <p:nvPr/>
        </p:nvPicPr>
        <p:blipFill>
          <a:blip r:embed="rId3" cstate="print"/>
          <a:srcRect/>
          <a:stretch>
            <a:fillRect/>
          </a:stretch>
        </p:blipFill>
        <p:spPr bwMode="auto">
          <a:xfrm>
            <a:off x="0" y="0"/>
            <a:ext cx="5728215" cy="3816424"/>
          </a:xfrm>
          <a:prstGeom prst="rect">
            <a:avLst/>
          </a:prstGeom>
          <a:noFill/>
        </p:spPr>
      </p:pic>
      <p:pic>
        <p:nvPicPr>
          <p:cNvPr id="77828" name="Picture 4" descr="Image result for TTX toxin"/>
          <p:cNvPicPr>
            <a:picLocks noChangeAspect="1" noChangeArrowheads="1"/>
          </p:cNvPicPr>
          <p:nvPr/>
        </p:nvPicPr>
        <p:blipFill>
          <a:blip r:embed="rId4" cstate="print"/>
          <a:srcRect/>
          <a:stretch>
            <a:fillRect/>
          </a:stretch>
        </p:blipFill>
        <p:spPr bwMode="auto">
          <a:xfrm>
            <a:off x="5347320" y="2492896"/>
            <a:ext cx="3796680" cy="267695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88640"/>
            <a:ext cx="7772400" cy="1143000"/>
          </a:xfrm>
        </p:spPr>
        <p:txBody>
          <a:bodyPr>
            <a:normAutofit fontScale="90000"/>
          </a:bodyPr>
          <a:lstStyle/>
          <a:p>
            <a:r>
              <a:rPr lang="el-GR" b="1" dirty="0"/>
              <a:t>3.Νέος ιός </a:t>
            </a:r>
            <a:r>
              <a:rPr lang="el-GR" b="1" dirty="0" err="1"/>
              <a:t>γρίππης</a:t>
            </a:r>
            <a:r>
              <a:rPr lang="el-GR" b="1" dirty="0"/>
              <a:t> σε βοοειδή και χοίρους</a:t>
            </a:r>
            <a:endParaRPr lang="el-GR" dirty="0"/>
          </a:p>
        </p:txBody>
      </p:sp>
      <p:sp>
        <p:nvSpPr>
          <p:cNvPr id="3" name="2 - Θέση περιεχομένου"/>
          <p:cNvSpPr>
            <a:spLocks noGrp="1"/>
          </p:cNvSpPr>
          <p:nvPr>
            <p:ph sz="quarter" idx="1"/>
          </p:nvPr>
        </p:nvSpPr>
        <p:spPr/>
        <p:txBody>
          <a:bodyPr>
            <a:normAutofit/>
          </a:bodyPr>
          <a:lstStyle/>
          <a:p>
            <a:r>
              <a:rPr lang="el-GR" dirty="0" err="1"/>
              <a:t>Ενας</a:t>
            </a:r>
            <a:r>
              <a:rPr lang="el-GR" dirty="0"/>
              <a:t> νέος ιός </a:t>
            </a:r>
            <a:r>
              <a:rPr lang="el-GR" dirty="0" err="1"/>
              <a:t>γρίππης</a:t>
            </a:r>
            <a:r>
              <a:rPr lang="el-GR" dirty="0"/>
              <a:t> (τύπου</a:t>
            </a:r>
            <a:r>
              <a:rPr lang="en-US" dirty="0"/>
              <a:t> D</a:t>
            </a:r>
            <a:r>
              <a:rPr lang="el-GR" dirty="0"/>
              <a:t> και όχι τύπου Α που συνήθως προσβάλλει παραγωγικά ζώα) απομονώθηκε από χοίρους και βοοειδή το 2013  εμφανίστηκε στην Γαλλία </a:t>
            </a:r>
          </a:p>
          <a:p>
            <a:r>
              <a:rPr lang="el-GR" dirty="0"/>
              <a:t>Ανιχνεύτηκε για πρώτη φορά στις ΗΠΑ σε χοίρους </a:t>
            </a:r>
          </a:p>
          <a:p>
            <a:r>
              <a:rPr lang="el-GR" dirty="0"/>
              <a:t>Η εμφάνιση του ιού στην Γαλλία δείχνει δια-ηπειρωτική διασπορά.</a:t>
            </a:r>
          </a:p>
          <a:p>
            <a:r>
              <a:rPr lang="el-GR" dirty="0"/>
              <a:t>Δεν παρατηρήθηκε μόλυνση στους ανθρώπους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E3071C-C4D1-43B5-8444-2ADB84668AF7}"/>
              </a:ext>
            </a:extLst>
          </p:cNvPr>
          <p:cNvSpPr>
            <a:spLocks noGrp="1"/>
          </p:cNvSpPr>
          <p:nvPr>
            <p:ph type="title"/>
          </p:nvPr>
        </p:nvSpPr>
        <p:spPr/>
        <p:txBody>
          <a:bodyPr/>
          <a:lstStyle/>
          <a:p>
            <a:r>
              <a:rPr lang="el-GR" dirty="0"/>
              <a:t>Αναδυόμενος κίνδυνος</a:t>
            </a:r>
          </a:p>
        </p:txBody>
      </p:sp>
      <p:sp>
        <p:nvSpPr>
          <p:cNvPr id="3" name="Θέση περιεχομένου 2">
            <a:extLst>
              <a:ext uri="{FF2B5EF4-FFF2-40B4-BE49-F238E27FC236}">
                <a16:creationId xmlns:a16="http://schemas.microsoft.com/office/drawing/2014/main" id="{7C7E898F-D857-4EFB-8773-295271EE61DF}"/>
              </a:ext>
            </a:extLst>
          </p:cNvPr>
          <p:cNvSpPr>
            <a:spLocks noGrp="1"/>
          </p:cNvSpPr>
          <p:nvPr>
            <p:ph sz="quarter" idx="1"/>
          </p:nvPr>
        </p:nvSpPr>
        <p:spPr/>
        <p:txBody>
          <a:bodyPr>
            <a:normAutofit fontScale="92500" lnSpcReduction="10000"/>
          </a:bodyPr>
          <a:lstStyle/>
          <a:p>
            <a:r>
              <a:rPr lang="en-US" dirty="0"/>
              <a:t>An </a:t>
            </a:r>
            <a:r>
              <a:rPr lang="en-US" i="1" dirty="0"/>
              <a:t>emerging risk</a:t>
            </a:r>
            <a:r>
              <a:rPr lang="en-US" dirty="0"/>
              <a:t> is: “a risk resulting from a newly identified </a:t>
            </a:r>
            <a:r>
              <a:rPr lang="en-US" i="1" dirty="0"/>
              <a:t>hazard</a:t>
            </a:r>
            <a:r>
              <a:rPr lang="en-US" dirty="0"/>
              <a:t> to which a significant </a:t>
            </a:r>
            <a:r>
              <a:rPr lang="en-US" i="1" dirty="0"/>
              <a:t>exposure</a:t>
            </a:r>
            <a:r>
              <a:rPr lang="en-US" dirty="0"/>
              <a:t> may occur, or from an unexpected new or increased significant exposure and/or susceptibility to a known hazard.”</a:t>
            </a:r>
          </a:p>
          <a:p>
            <a:endParaRPr lang="en-US" dirty="0"/>
          </a:p>
          <a:p>
            <a:r>
              <a:rPr lang="el-GR" dirty="0"/>
              <a:t>Ένας αναδυόμενος κίνδυνος είναι: «ένας κίνδυνος που προκύπτει από έναν πρόσφατα εντοπιζόμενο κίνδυνο στον οποίο μπορεί να συμβεί σημαντική έκθεση ή από μια απροσδόκητη νέα ή αυξημένη σημαντική έκθεση και/ή ευαισθησία σε γνωστό κίνδυνο».</a:t>
            </a:r>
          </a:p>
          <a:p>
            <a:endParaRPr lang="el-GR" dirty="0"/>
          </a:p>
          <a:p>
            <a:r>
              <a:rPr lang="en-US" dirty="0"/>
              <a:t>https://www.efsa.europa.eu/el/topics/topic/emerging-risks</a:t>
            </a:r>
            <a:endParaRPr lang="el-GR" dirty="0"/>
          </a:p>
          <a:p>
            <a:endParaRPr lang="el-GR" dirty="0"/>
          </a:p>
        </p:txBody>
      </p:sp>
    </p:spTree>
    <p:extLst>
      <p:ext uri="{BB962C8B-B14F-4D97-AF65-F5344CB8AC3E}">
        <p14:creationId xmlns:p14="http://schemas.microsoft.com/office/powerpoint/2010/main" val="94021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686800" cy="1498178"/>
          </a:xfrm>
        </p:spPr>
        <p:txBody>
          <a:bodyPr>
            <a:normAutofit/>
          </a:bodyPr>
          <a:lstStyle/>
          <a:p>
            <a:r>
              <a:rPr lang="el-GR" dirty="0"/>
              <a:t>4. Κίνδυνος από την κατανάλωση πικραμύγδαλων και πυρήνων </a:t>
            </a:r>
            <a:r>
              <a:rPr lang="el-GR" dirty="0" err="1"/>
              <a:t>βερυκόκου</a:t>
            </a:r>
            <a:endParaRPr lang="el-GR" dirty="0"/>
          </a:p>
        </p:txBody>
      </p:sp>
      <p:sp>
        <p:nvSpPr>
          <p:cNvPr id="4" name="3 - Θέση περιεχομένου"/>
          <p:cNvSpPr>
            <a:spLocks noGrp="1"/>
          </p:cNvSpPr>
          <p:nvPr>
            <p:ph sz="quarter" idx="1"/>
          </p:nvPr>
        </p:nvSpPr>
        <p:spPr/>
        <p:txBody>
          <a:bodyPr>
            <a:normAutofit fontScale="92500" lnSpcReduction="10000"/>
          </a:bodyPr>
          <a:lstStyle/>
          <a:p>
            <a:pPr>
              <a:defRPr/>
            </a:pPr>
            <a:r>
              <a:rPr lang="el-GR" dirty="0"/>
              <a:t>Οι πικροί πυρήνες βερίκοκου (</a:t>
            </a:r>
            <a:r>
              <a:rPr lang="el-GR" dirty="0" err="1"/>
              <a:t>bitter</a:t>
            </a:r>
            <a:r>
              <a:rPr lang="el-GR" dirty="0"/>
              <a:t> </a:t>
            </a:r>
            <a:r>
              <a:rPr lang="el-GR" dirty="0" err="1"/>
              <a:t>apricot</a:t>
            </a:r>
            <a:r>
              <a:rPr lang="el-GR" dirty="0"/>
              <a:t> </a:t>
            </a:r>
            <a:r>
              <a:rPr lang="el-GR" dirty="0" err="1"/>
              <a:t>kernels</a:t>
            </a:r>
            <a:r>
              <a:rPr lang="el-GR" dirty="0"/>
              <a:t>) περιέχουν υψηλά επίπεδα της </a:t>
            </a:r>
            <a:r>
              <a:rPr lang="el-GR" u="sng" dirty="0" err="1"/>
              <a:t>αμυγδαλίνης</a:t>
            </a:r>
            <a:endParaRPr lang="el-GR" u="sng" dirty="0"/>
          </a:p>
          <a:p>
            <a:pPr lvl="0">
              <a:defRPr/>
            </a:pPr>
            <a:r>
              <a:rPr lang="el-GR" dirty="0"/>
              <a:t>Η </a:t>
            </a:r>
            <a:r>
              <a:rPr lang="el-GR" u="sng" dirty="0" err="1"/>
              <a:t>αμυγδαλίνη</a:t>
            </a:r>
            <a:r>
              <a:rPr lang="el-GR" u="sng" dirty="0"/>
              <a:t> </a:t>
            </a:r>
            <a:r>
              <a:rPr lang="el-GR" dirty="0"/>
              <a:t>ανήκει στην οικογένεια των κυανογόνων γλυκοζιτών. </a:t>
            </a:r>
          </a:p>
          <a:p>
            <a:r>
              <a:rPr lang="el-GR" dirty="0"/>
              <a:t>Οι </a:t>
            </a:r>
            <a:r>
              <a:rPr lang="el-GR" u="sng" dirty="0"/>
              <a:t>κυανογόνοι γλυκοζίτες </a:t>
            </a:r>
            <a:r>
              <a:rPr lang="el-GR" dirty="0"/>
              <a:t>είναι φυσικώς </a:t>
            </a:r>
            <a:r>
              <a:rPr lang="el-GR" dirty="0" err="1"/>
              <a:t>απαντώμενα</a:t>
            </a:r>
            <a:r>
              <a:rPr lang="el-GR" dirty="0"/>
              <a:t> σάκχαρα που έχουν την χαρακτηριστική ομάδα </a:t>
            </a:r>
            <a:r>
              <a:rPr lang="el-GR" u="sng" dirty="0"/>
              <a:t>κυανίου</a:t>
            </a:r>
            <a:r>
              <a:rPr lang="el-GR" dirty="0"/>
              <a:t> στη δομή τους.</a:t>
            </a:r>
          </a:p>
          <a:p>
            <a:r>
              <a:rPr lang="el-GR" dirty="0"/>
              <a:t>Οι κυανογόνοι γλυκοζίτες που βρίσκονται στο τρόφιμο, μετά την κατανάλωση αυτού, </a:t>
            </a:r>
            <a:r>
              <a:rPr lang="el-GR" u="sng" dirty="0" err="1"/>
              <a:t>υδρολύονται</a:t>
            </a:r>
            <a:r>
              <a:rPr lang="el-GR" u="sng" dirty="0"/>
              <a:t> προς HCN</a:t>
            </a:r>
            <a:r>
              <a:rPr lang="el-GR" dirty="0"/>
              <a:t>.</a:t>
            </a:r>
          </a:p>
          <a:p>
            <a:pPr lvl="0">
              <a:buNone/>
              <a:defRPr/>
            </a:pPr>
            <a:endParaRPr lang="en-US" dirty="0"/>
          </a:p>
          <a:p>
            <a:pPr lvl="0">
              <a:buNone/>
              <a:defRPr/>
            </a:pPr>
            <a:r>
              <a:rPr lang="el-GR" dirty="0"/>
              <a:t>Πηγή:</a:t>
            </a:r>
          </a:p>
          <a:p>
            <a:pPr lvl="0">
              <a:buNone/>
              <a:defRPr/>
            </a:pPr>
            <a:r>
              <a:rPr lang="en-US" dirty="0"/>
              <a:t>http://www.efet.gr/images/old_efet/gpikramigdala.pdf</a:t>
            </a:r>
            <a:endParaRPr lang="el-GR" dirty="0"/>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2 - Θέση περιεχομένου"/>
          <p:cNvSpPr>
            <a:spLocks noGrp="1"/>
          </p:cNvSpPr>
          <p:nvPr>
            <p:ph sz="quarter" idx="1"/>
          </p:nvPr>
        </p:nvSpPr>
        <p:spPr/>
        <p:txBody>
          <a:bodyPr>
            <a:normAutofit/>
          </a:bodyPr>
          <a:lstStyle/>
          <a:p>
            <a:r>
              <a:rPr lang="el-GR" dirty="0"/>
              <a:t>Η υδρόλυση γίνεται με τη </a:t>
            </a:r>
            <a:r>
              <a:rPr lang="el-GR" u="sng" dirty="0"/>
              <a:t>β-</a:t>
            </a:r>
            <a:r>
              <a:rPr lang="el-GR" u="sng" dirty="0" err="1"/>
              <a:t>γλυκοσιδάση</a:t>
            </a:r>
            <a:r>
              <a:rPr lang="el-GR" dirty="0"/>
              <a:t> που ενδεχομένως προϋπάρχει στο τρόφιμο ή – κυρίως – παρέχεται από τα βακτήρια της χλωρίδας του εντέρου.</a:t>
            </a:r>
          </a:p>
          <a:p>
            <a:r>
              <a:rPr lang="el-GR" dirty="0"/>
              <a:t> Συνεπώς, ο κίνδυνος προς χαρακτηρισμό είναι το </a:t>
            </a:r>
            <a:r>
              <a:rPr lang="el-GR" u="sng" dirty="0"/>
              <a:t>υδροκυάνιο</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188640"/>
            <a:ext cx="8820472" cy="1080120"/>
          </a:xfrm>
        </p:spPr>
        <p:txBody>
          <a:bodyPr>
            <a:normAutofit fontScale="90000"/>
          </a:bodyPr>
          <a:lstStyle/>
          <a:p>
            <a:r>
              <a:rPr lang="el-GR" dirty="0"/>
              <a:t>Οι πυρήνες </a:t>
            </a:r>
            <a:r>
              <a:rPr lang="el-GR" dirty="0" err="1"/>
              <a:t>βερίκοκκου</a:t>
            </a:r>
            <a:r>
              <a:rPr lang="el-GR" dirty="0"/>
              <a:t> περιέχουν </a:t>
            </a:r>
            <a:r>
              <a:rPr lang="el-GR" dirty="0" err="1"/>
              <a:t>αμυγδαλίνη</a:t>
            </a:r>
            <a:endParaRPr lang="el-GR" dirty="0"/>
          </a:p>
        </p:txBody>
      </p:sp>
      <p:pic>
        <p:nvPicPr>
          <p:cNvPr id="4" name="Picture 2" descr="Image result for apricot kernels"/>
          <p:cNvPicPr>
            <a:picLocks noGrp="1" noChangeAspect="1" noChangeArrowheads="1"/>
          </p:cNvPicPr>
          <p:nvPr>
            <p:ph sz="quarter" idx="1"/>
          </p:nvPr>
        </p:nvPicPr>
        <p:blipFill>
          <a:blip r:embed="rId2" cstate="print"/>
          <a:srcRect/>
          <a:stretch>
            <a:fillRect/>
          </a:stretch>
        </p:blipFill>
        <p:spPr bwMode="auto">
          <a:xfrm>
            <a:off x="467544" y="1268760"/>
            <a:ext cx="4320480" cy="5400600"/>
          </a:xfrm>
          <a:prstGeom prst="rect">
            <a:avLst/>
          </a:prstGeom>
          <a:noFill/>
        </p:spPr>
      </p:pic>
      <p:sp>
        <p:nvSpPr>
          <p:cNvPr id="5" name="2 - Θέση περιεχομένου"/>
          <p:cNvSpPr txBox="1">
            <a:spLocks/>
          </p:cNvSpPr>
          <p:nvPr/>
        </p:nvSpPr>
        <p:spPr>
          <a:xfrm>
            <a:off x="4211960" y="1340768"/>
            <a:ext cx="4474840" cy="4679032"/>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l-GR" sz="2600" b="0" i="0" u="none" strike="noStrike" kern="1200" cap="none" spc="0" normalizeH="0" baseline="0" noProof="0" dirty="0">
                <a:ln>
                  <a:noFill/>
                </a:ln>
                <a:solidFill>
                  <a:schemeClr val="tx1"/>
                </a:solidFill>
                <a:effectLst/>
                <a:uLnTx/>
                <a:uFillTx/>
                <a:latin typeface="+mn-lt"/>
                <a:ea typeface="+mn-ea"/>
                <a:cs typeface="+mn-cs"/>
              </a:rPr>
              <a:t>Η </a:t>
            </a:r>
            <a:r>
              <a:rPr kumimoji="0" lang="el-GR" sz="2600" b="0" i="0" u="none" strike="noStrike" kern="1200" cap="none" spc="0" normalizeH="0" baseline="0" noProof="0" dirty="0" err="1">
                <a:ln>
                  <a:noFill/>
                </a:ln>
                <a:solidFill>
                  <a:schemeClr val="tx1"/>
                </a:solidFill>
                <a:effectLst/>
                <a:uLnTx/>
                <a:uFillTx/>
                <a:latin typeface="+mn-lt"/>
                <a:ea typeface="+mn-ea"/>
                <a:cs typeface="+mn-cs"/>
              </a:rPr>
              <a:t>αμυγδαλίνη</a:t>
            </a:r>
            <a:r>
              <a:rPr kumimoji="0" lang="el-GR" sz="2600" b="0" i="0" u="none" strike="noStrike" kern="1200" cap="none" spc="0" normalizeH="0" baseline="0" noProof="0" dirty="0">
                <a:ln>
                  <a:noFill/>
                </a:ln>
                <a:solidFill>
                  <a:schemeClr val="tx1"/>
                </a:solidFill>
                <a:effectLst/>
                <a:uLnTx/>
                <a:uFillTx/>
                <a:latin typeface="+mn-lt"/>
                <a:ea typeface="+mn-ea"/>
                <a:cs typeface="+mn-cs"/>
              </a:rPr>
              <a:t> γενικά, εμφανίζεται στους πυρήνες (κουκούτσια) πολλών φρούτων σε ποσότητες περίπου 2- 3%. </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l-GR" sz="2600" b="0" i="0" u="none" strike="noStrike" kern="1200" cap="none" spc="0" normalizeH="0" baseline="0" noProof="0" dirty="0">
                <a:ln>
                  <a:noFill/>
                </a:ln>
                <a:solidFill>
                  <a:schemeClr val="tx1"/>
                </a:solidFill>
                <a:effectLst/>
                <a:uLnTx/>
                <a:uFillTx/>
                <a:latin typeface="+mn-lt"/>
                <a:ea typeface="+mn-ea"/>
                <a:cs typeface="+mn-cs"/>
              </a:rPr>
              <a:t>Εμφανίζεται στα κουκούτσια των βερίκοκων, των πικραμύγδαλων, των μήλων, ροδάκινων, κερασιών, δαμάσκηνων, αχλαδιών, νεκταρινιών (</a:t>
            </a:r>
            <a:r>
              <a:rPr kumimoji="0" lang="el-GR" sz="2600" b="0" i="0" u="none" strike="noStrike" kern="1200" cap="none" spc="0" normalizeH="0" baseline="0" noProof="0" dirty="0" err="1">
                <a:ln>
                  <a:noFill/>
                </a:ln>
                <a:solidFill>
                  <a:schemeClr val="tx1"/>
                </a:solidFill>
                <a:effectLst/>
                <a:uLnTx/>
                <a:uFillTx/>
                <a:latin typeface="+mn-lt"/>
                <a:ea typeface="+mn-ea"/>
                <a:cs typeface="+mn-cs"/>
              </a:rPr>
              <a:t>Committee</a:t>
            </a:r>
            <a:r>
              <a:rPr kumimoji="0" lang="el-GR" sz="2600" b="0" i="0" u="none" strike="noStrike" kern="1200" cap="none" spc="0" normalizeH="0" baseline="0" noProof="0" dirty="0">
                <a:ln>
                  <a:noFill/>
                </a:ln>
                <a:solidFill>
                  <a:schemeClr val="tx1"/>
                </a:solidFill>
                <a:effectLst/>
                <a:uLnTx/>
                <a:uFillTx/>
                <a:latin typeface="+mn-lt"/>
                <a:ea typeface="+mn-ea"/>
                <a:cs typeface="+mn-cs"/>
              </a:rPr>
              <a:t> </a:t>
            </a:r>
            <a:r>
              <a:rPr kumimoji="0" lang="el-GR" sz="2600" b="0" i="0" u="none" strike="noStrike" kern="1200" cap="none" spc="0" normalizeH="0" baseline="0" noProof="0" dirty="0" err="1">
                <a:ln>
                  <a:noFill/>
                </a:ln>
                <a:solidFill>
                  <a:schemeClr val="tx1"/>
                </a:solidFill>
                <a:effectLst/>
                <a:uLnTx/>
                <a:uFillTx/>
                <a:latin typeface="+mn-lt"/>
                <a:ea typeface="+mn-ea"/>
                <a:cs typeface="+mn-cs"/>
              </a:rPr>
              <a:t>of</a:t>
            </a:r>
            <a:r>
              <a:rPr kumimoji="0" lang="el-GR" sz="2600" b="0" i="0" u="none" strike="noStrike" kern="1200" cap="none" spc="0" normalizeH="0" baseline="0" noProof="0" dirty="0">
                <a:ln>
                  <a:noFill/>
                </a:ln>
                <a:solidFill>
                  <a:schemeClr val="tx1"/>
                </a:solidFill>
                <a:effectLst/>
                <a:uLnTx/>
                <a:uFillTx/>
                <a:latin typeface="+mn-lt"/>
                <a:ea typeface="+mn-ea"/>
                <a:cs typeface="+mn-cs"/>
              </a:rPr>
              <a:t> </a:t>
            </a:r>
            <a:r>
              <a:rPr kumimoji="0" lang="el-GR" sz="2600" b="0" i="0" u="none" strike="noStrike" kern="1200" cap="none" spc="0" normalizeH="0" baseline="0" noProof="0" dirty="0" err="1">
                <a:ln>
                  <a:noFill/>
                </a:ln>
                <a:solidFill>
                  <a:schemeClr val="tx1"/>
                </a:solidFill>
                <a:effectLst/>
                <a:uLnTx/>
                <a:uFillTx/>
                <a:latin typeface="+mn-lt"/>
                <a:ea typeface="+mn-ea"/>
                <a:cs typeface="+mn-cs"/>
              </a:rPr>
              <a:t>Toxicity</a:t>
            </a:r>
            <a:r>
              <a:rPr kumimoji="0" lang="el-GR" sz="2600" b="0" i="0" u="none" strike="noStrike" kern="1200" cap="none" spc="0" normalizeH="0" baseline="0" noProof="0" dirty="0">
                <a:ln>
                  <a:noFill/>
                </a:ln>
                <a:solidFill>
                  <a:schemeClr val="tx1"/>
                </a:solidFill>
                <a:effectLst/>
                <a:uLnTx/>
                <a:uFillTx/>
                <a:latin typeface="+mn-lt"/>
                <a:ea typeface="+mn-ea"/>
                <a:cs typeface="+mn-cs"/>
              </a:rPr>
              <a:t> 2006). </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l-GR" sz="2600" b="0" i="0" u="none" strike="noStrike" kern="1200" cap="none" spc="0" normalizeH="0" baseline="0" noProof="0" dirty="0">
                <a:ln>
                  <a:noFill/>
                </a:ln>
                <a:solidFill>
                  <a:schemeClr val="tx1"/>
                </a:solidFill>
                <a:effectLst/>
                <a:uLnTx/>
                <a:uFillTx/>
                <a:latin typeface="+mn-lt"/>
                <a:ea typeface="+mn-ea"/>
                <a:cs typeface="+mn-cs"/>
              </a:rPr>
              <a:t>από την αποδόμησή της προκύπτουν υδροκυάνιο (HCN), μόρια γλυκόζης και </a:t>
            </a:r>
            <a:r>
              <a:rPr kumimoji="0" lang="el-GR" sz="2600" b="0" i="0" u="none" strike="noStrike" kern="1200" cap="none" spc="0" normalizeH="0" baseline="0" noProof="0" dirty="0" err="1">
                <a:ln>
                  <a:noFill/>
                </a:ln>
                <a:solidFill>
                  <a:schemeClr val="tx1"/>
                </a:solidFill>
                <a:effectLst/>
                <a:uLnTx/>
                <a:uFillTx/>
                <a:latin typeface="+mn-lt"/>
                <a:ea typeface="+mn-ea"/>
                <a:cs typeface="+mn-cs"/>
              </a:rPr>
              <a:t>βενζαλδεΰδη</a:t>
            </a:r>
            <a:r>
              <a:rPr kumimoji="0" lang="el-GR" sz="2600" b="0" i="0" u="none" strike="noStrike" kern="1200" cap="none" spc="0" normalizeH="0" baseline="0" noProof="0" dirty="0">
                <a:ln>
                  <a:noFill/>
                </a:ln>
                <a:solidFill>
                  <a:schemeClr val="tx1"/>
                </a:solidFill>
                <a:effectLst/>
                <a:uLnTx/>
                <a:uFillTx/>
                <a:latin typeface="+mn-lt"/>
                <a:ea typeface="+mn-ea"/>
                <a:cs typeface="+mn-cs"/>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43408"/>
            <a:ext cx="7772400" cy="1143000"/>
          </a:xfrm>
        </p:spPr>
        <p:txBody>
          <a:bodyPr/>
          <a:lstStyle/>
          <a:p>
            <a:r>
              <a:rPr lang="el-GR" dirty="0"/>
              <a:t>Τοξικότητα </a:t>
            </a:r>
            <a:r>
              <a:rPr lang="en-US" dirty="0"/>
              <a:t>HCN</a:t>
            </a:r>
            <a:endParaRPr lang="el-GR" dirty="0"/>
          </a:p>
        </p:txBody>
      </p:sp>
      <p:sp>
        <p:nvSpPr>
          <p:cNvPr id="3" name="2 - Θέση περιεχομένου"/>
          <p:cNvSpPr>
            <a:spLocks noGrp="1"/>
          </p:cNvSpPr>
          <p:nvPr>
            <p:ph sz="quarter" idx="1"/>
          </p:nvPr>
        </p:nvSpPr>
        <p:spPr>
          <a:xfrm>
            <a:off x="395536" y="908720"/>
            <a:ext cx="7772400" cy="4572000"/>
          </a:xfrm>
        </p:spPr>
        <p:txBody>
          <a:bodyPr>
            <a:normAutofit fontScale="85000" lnSpcReduction="10000"/>
          </a:bodyPr>
          <a:lstStyle/>
          <a:p>
            <a:r>
              <a:rPr lang="el-GR" dirty="0"/>
              <a:t>Το HCN παρουσιάζει υψηλή οξεία τοξικότητα στον άνθρωπο. </a:t>
            </a:r>
          </a:p>
          <a:p>
            <a:r>
              <a:rPr lang="el-GR" dirty="0"/>
              <a:t>Η θανατηφόρος δόση κυμαίνεται μεταξύ 0,5 έως 3,5 </a:t>
            </a:r>
            <a:r>
              <a:rPr lang="el-GR" dirty="0" err="1"/>
              <a:t>mg</a:t>
            </a:r>
            <a:r>
              <a:rPr lang="el-GR" dirty="0"/>
              <a:t> HCN/ </a:t>
            </a:r>
            <a:r>
              <a:rPr lang="el-GR" dirty="0" err="1"/>
              <a:t>Kg</a:t>
            </a:r>
            <a:r>
              <a:rPr lang="el-GR" dirty="0"/>
              <a:t> σωματικού βάρους ή 0.48-3.37 </a:t>
            </a:r>
            <a:r>
              <a:rPr lang="el-GR" dirty="0" err="1"/>
              <a:t>mg</a:t>
            </a:r>
            <a:r>
              <a:rPr lang="el-GR" dirty="0"/>
              <a:t> CN‾/</a:t>
            </a:r>
            <a:r>
              <a:rPr lang="el-GR" dirty="0" err="1"/>
              <a:t>Kg</a:t>
            </a:r>
            <a:r>
              <a:rPr lang="el-GR" dirty="0"/>
              <a:t> σωματικού βάρους</a:t>
            </a:r>
          </a:p>
          <a:p>
            <a:r>
              <a:rPr lang="el-GR" dirty="0"/>
              <a:t>Η τοξικότητα οφείλεται στη σύνδεση των κυανιούχων με τις </a:t>
            </a:r>
            <a:r>
              <a:rPr lang="el-GR" dirty="0" err="1"/>
              <a:t>οξειδάσες</a:t>
            </a:r>
            <a:r>
              <a:rPr lang="el-GR" dirty="0"/>
              <a:t> του κυτοχρώματος στους ιστούς, δηλαδή στα ένζυμα που συνδέονται με την κυτταρική οξείδωση. </a:t>
            </a:r>
          </a:p>
          <a:p>
            <a:r>
              <a:rPr lang="el-GR" dirty="0"/>
              <a:t>Αυτό έχει ως αποτέλεσμα τη μειωμένη διαθεσιμότητα οξυγόνου στους ιστούς και την πρόκληση </a:t>
            </a:r>
            <a:r>
              <a:rPr lang="el-GR" dirty="0" err="1"/>
              <a:t>υποξίας</a:t>
            </a:r>
            <a:r>
              <a:rPr lang="el-GR" dirty="0"/>
              <a:t>. Το πιο ευαίσθητο όργανο είναι ο εγκέφαλος (EFSA, 2004)</a:t>
            </a:r>
            <a:endParaRPr lang="en-US" dirty="0"/>
          </a:p>
          <a:p>
            <a:r>
              <a:rPr lang="el-GR" dirty="0"/>
              <a:t>Τα συμπτώματα της οξείας τοξικότητας περιλαμβάνουν κεφαλαλγία, ζάλη, διανοητική σύγχυση, λήθαργο, κυάνωση με συσπάσεις και σπασμούς, κώμα</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86018" name="Picture 2"/>
          <p:cNvPicPr>
            <a:picLocks noChangeAspect="1" noChangeArrowheads="1"/>
          </p:cNvPicPr>
          <p:nvPr/>
        </p:nvPicPr>
        <p:blipFill>
          <a:blip r:embed="rId2" cstate="print"/>
          <a:srcRect/>
          <a:stretch>
            <a:fillRect/>
          </a:stretch>
        </p:blipFill>
        <p:spPr bwMode="auto">
          <a:xfrm>
            <a:off x="1180655" y="1556792"/>
            <a:ext cx="6127649" cy="404164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88640"/>
            <a:ext cx="8686800" cy="1282154"/>
          </a:xfrm>
        </p:spPr>
        <p:txBody>
          <a:bodyPr>
            <a:normAutofit fontScale="90000"/>
          </a:bodyPr>
          <a:lstStyle/>
          <a:p>
            <a:r>
              <a:rPr lang="el-GR" sz="2400" dirty="0"/>
              <a:t>Στην Ελλάδα, τα πρόσφατα διαθέσιμα στοιχεία προέρχονται από το Κέντρο Δηλητηριάσεων του Νοσοκομείου «Παν &amp; </a:t>
            </a:r>
            <a:r>
              <a:rPr lang="el-GR" sz="2400" dirty="0" err="1"/>
              <a:t>Αγλαίας</a:t>
            </a:r>
            <a:r>
              <a:rPr lang="el-GR" sz="2400" dirty="0"/>
              <a:t> Κυριακού» και αφορούν στον αριθμό περιστατικών δηλητηριάσεων από </a:t>
            </a:r>
            <a:r>
              <a:rPr lang="el-GR" sz="2400" dirty="0" err="1"/>
              <a:t>αμυγδαλίνη</a:t>
            </a:r>
            <a:r>
              <a:rPr lang="el-GR" sz="2400" dirty="0"/>
              <a:t> </a:t>
            </a:r>
          </a:p>
        </p:txBody>
      </p:sp>
      <p:sp>
        <p:nvSpPr>
          <p:cNvPr id="3" name="2 - Θέση περιεχομένου"/>
          <p:cNvSpPr>
            <a:spLocks noGrp="1"/>
          </p:cNvSpPr>
          <p:nvPr>
            <p:ph sz="quarter" idx="1"/>
          </p:nvPr>
        </p:nvSpPr>
        <p:spPr>
          <a:xfrm>
            <a:off x="899592" y="1484784"/>
            <a:ext cx="7772400" cy="4572000"/>
          </a:xfrm>
        </p:spPr>
        <p:txBody>
          <a:bodyPr>
            <a:normAutofit fontScale="92500" lnSpcReduction="10000"/>
          </a:bodyPr>
          <a:lstStyle/>
          <a:p>
            <a:r>
              <a:rPr lang="el-GR" dirty="0"/>
              <a:t>Τα δεδομένα για τα προηγούμενα χρόνια ήταν τα συνήθη και αφορούσαν τυχαίες δηλητηριάσεις με καρπούς πικραμύγδαλου. Ο ετήσιος αριθμός περιστατικών δεν ξεπερνούσε τα τρία.</a:t>
            </a:r>
          </a:p>
          <a:p>
            <a:r>
              <a:rPr lang="el-GR" dirty="0"/>
              <a:t>Στο διάστημα Οκτωβρίου –Δεκεμβρίου 2013 αναφέρθηκαν 7 περιστατικά λήψης καρπών πικραμυγδάλων ή βερίκοκων τα οποία είχαν αγορασθεί από καταστήματα με προϊόντα υγιεινής διατροφής . Από αυτά τα 4 είχαν ήπια συμπτώματα με πεπτικές διαταραχές και ζάλη. Τα άλλα 3 κάλεσαν το κέντρο δηλητηριάσεων για να ενημερωθούν για τους κίνδυνους που μπορεί να προκύψουν από την κατανάλωση τέτοιων καρπών.</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507288" cy="1138138"/>
          </a:xfrm>
        </p:spPr>
        <p:txBody>
          <a:bodyPr>
            <a:noAutofit/>
          </a:bodyPr>
          <a:lstStyle/>
          <a:p>
            <a:r>
              <a:rPr lang="el-GR" sz="2400" dirty="0"/>
              <a:t>Το Μάρτιο του 2014 παρατηρήθηκε αυξημένη καταγραφή περιστατικών.</a:t>
            </a:r>
          </a:p>
        </p:txBody>
      </p:sp>
      <p:pic>
        <p:nvPicPr>
          <p:cNvPr id="80897" name="Picture 1"/>
          <p:cNvPicPr>
            <a:picLocks noChangeAspect="1" noChangeArrowheads="1"/>
          </p:cNvPicPr>
          <p:nvPr/>
        </p:nvPicPr>
        <p:blipFill>
          <a:blip r:embed="rId2" cstate="print"/>
          <a:srcRect/>
          <a:stretch>
            <a:fillRect/>
          </a:stretch>
        </p:blipFill>
        <p:spPr bwMode="auto">
          <a:xfrm>
            <a:off x="2627784" y="718192"/>
            <a:ext cx="4680520" cy="593968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7772400" cy="1143000"/>
          </a:xfrm>
        </p:spPr>
        <p:txBody>
          <a:bodyPr/>
          <a:lstStyle/>
          <a:p>
            <a:r>
              <a:rPr lang="el-GR" dirty="0"/>
              <a:t>Κυανογόνοι γλυκοζίτες και καρκίνος </a:t>
            </a:r>
          </a:p>
        </p:txBody>
      </p:sp>
      <p:sp>
        <p:nvSpPr>
          <p:cNvPr id="3" name="2 - Θέση περιεχομένου"/>
          <p:cNvSpPr>
            <a:spLocks noGrp="1"/>
          </p:cNvSpPr>
          <p:nvPr>
            <p:ph sz="quarter" idx="1"/>
          </p:nvPr>
        </p:nvSpPr>
        <p:spPr/>
        <p:txBody>
          <a:bodyPr>
            <a:normAutofit fontScale="70000" lnSpcReduction="20000"/>
          </a:bodyPr>
          <a:lstStyle/>
          <a:p>
            <a:r>
              <a:rPr lang="el-GR" dirty="0"/>
              <a:t>H </a:t>
            </a:r>
            <a:r>
              <a:rPr lang="el-GR" dirty="0" err="1"/>
              <a:t>αμυγδαλίνη</a:t>
            </a:r>
            <a:r>
              <a:rPr lang="el-GR" dirty="0"/>
              <a:t> απομονώθηκε για πρώτη φορά το 1830 και χρησιμοποιήθηκε από το 1845 για την θεραπεία ενάντια στον καρκίνο. </a:t>
            </a:r>
            <a:endParaRPr lang="en-US" dirty="0"/>
          </a:p>
          <a:p>
            <a:r>
              <a:rPr lang="el-GR" dirty="0"/>
              <a:t>Η πρώιμη μορφή του χαπιού που περιείχε </a:t>
            </a:r>
            <a:r>
              <a:rPr lang="el-GR" dirty="0" err="1"/>
              <a:t>αμυγδαλίνη</a:t>
            </a:r>
            <a:r>
              <a:rPr lang="el-GR" dirty="0"/>
              <a:t> βρέθηκε να είναι πολύ τοξική. </a:t>
            </a:r>
            <a:endParaRPr lang="en-US" dirty="0"/>
          </a:p>
          <a:p>
            <a:r>
              <a:rPr lang="el-GR" dirty="0"/>
              <a:t>Στη δεκαετία του 1950, μία μη τοξική και εν μέρει συνθετική μορφή της </a:t>
            </a:r>
            <a:r>
              <a:rPr lang="el-GR" dirty="0" err="1"/>
              <a:t>αμυγδαλίνης</a:t>
            </a:r>
            <a:r>
              <a:rPr lang="el-GR" dirty="0"/>
              <a:t>, γνωστή ως </a:t>
            </a:r>
            <a:r>
              <a:rPr lang="el-GR" dirty="0" err="1"/>
              <a:t>λαετρίλη</a:t>
            </a:r>
            <a:r>
              <a:rPr lang="el-GR" dirty="0"/>
              <a:t> (</a:t>
            </a:r>
            <a:r>
              <a:rPr lang="el-GR" dirty="0" err="1"/>
              <a:t>laetrile</a:t>
            </a:r>
            <a:r>
              <a:rPr lang="el-GR" dirty="0"/>
              <a:t>), κατασκευάστηκε και κατοχυρώθηκε με δίπλωμα ευρεσιτεχνίας στις Ηνωμένες Πολιτείες</a:t>
            </a:r>
            <a:endParaRPr lang="en-US" dirty="0"/>
          </a:p>
          <a:p>
            <a:r>
              <a:rPr lang="el-GR" dirty="0"/>
              <a:t>Καθώς: δεν υπάρχει καμία επιστημονική τεκμηρίωση για τους ισχυρισμούς ότι η </a:t>
            </a:r>
            <a:r>
              <a:rPr lang="el-GR" dirty="0" err="1"/>
              <a:t>λαετρίλη</a:t>
            </a:r>
            <a:r>
              <a:rPr lang="el-GR" dirty="0"/>
              <a:t> / </a:t>
            </a:r>
            <a:r>
              <a:rPr lang="el-GR" dirty="0" err="1"/>
              <a:t>αμυγδαλίνη</a:t>
            </a:r>
            <a:r>
              <a:rPr lang="el-GR" dirty="0"/>
              <a:t> είναι αποτελεσματική για την καταπολέμηση του καρκίνου υπάρχουν σημαντικές ανησυχίες για τον κίνδυνο που απορρέει από την κατανάλωση καρπών που περιέχουν κυανογόνους γλυκοζίτες, υπάρχουν αναφορές ασθενών που νοσηλεύτηκαν με συμπτώματα δηλητηρίασης μετά τη λήψη </a:t>
            </a:r>
            <a:r>
              <a:rPr lang="el-GR" dirty="0" err="1"/>
              <a:t>λαετρίλης</a:t>
            </a:r>
            <a:r>
              <a:rPr lang="el-GR" dirty="0"/>
              <a:t> ή </a:t>
            </a:r>
            <a:r>
              <a:rPr lang="el-GR" dirty="0" err="1"/>
              <a:t>αμυγδαλίνης</a:t>
            </a:r>
            <a:r>
              <a:rPr lang="el-GR" dirty="0"/>
              <a:t> (εναλλακτική αντικαρκινική θεραπεία) και αρκετοί θάνατοι έχουν αποδοθεί στην </a:t>
            </a:r>
            <a:r>
              <a:rPr lang="el-GR" dirty="0" err="1"/>
              <a:t>λαετρίλη</a:t>
            </a:r>
            <a:r>
              <a:rPr lang="el-GR" dirty="0"/>
              <a:t> </a:t>
            </a:r>
          </a:p>
          <a:p>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a:bodyPr>
          <a:lstStyle/>
          <a:p>
            <a:r>
              <a:rPr lang="el-GR" dirty="0"/>
              <a:t>Στην Αμερική, το </a:t>
            </a:r>
            <a:r>
              <a:rPr lang="el-GR" dirty="0" err="1"/>
              <a:t>Food</a:t>
            </a:r>
            <a:r>
              <a:rPr lang="el-GR" dirty="0"/>
              <a:t> </a:t>
            </a:r>
            <a:r>
              <a:rPr lang="el-GR" dirty="0" err="1"/>
              <a:t>and</a:t>
            </a:r>
            <a:r>
              <a:rPr lang="el-GR" dirty="0"/>
              <a:t> </a:t>
            </a:r>
            <a:r>
              <a:rPr lang="el-GR" dirty="0" err="1"/>
              <a:t>Drug</a:t>
            </a:r>
            <a:r>
              <a:rPr lang="el-GR" dirty="0"/>
              <a:t> </a:t>
            </a:r>
            <a:r>
              <a:rPr lang="el-GR" dirty="0" err="1"/>
              <a:t>Administration</a:t>
            </a:r>
            <a:r>
              <a:rPr lang="el-GR" dirty="0"/>
              <a:t> (FDA) δεν επιτρέπει τη χρήση της </a:t>
            </a:r>
            <a:r>
              <a:rPr lang="el-GR" dirty="0" err="1"/>
              <a:t>λαετρίλης</a:t>
            </a:r>
            <a:r>
              <a:rPr lang="el-GR" dirty="0"/>
              <a:t> ως φάρμακο για την θεραπεία του καρκίνου</a:t>
            </a:r>
          </a:p>
          <a:p>
            <a:r>
              <a:rPr lang="el-GR" dirty="0"/>
              <a:t> Στοιχεία από “</a:t>
            </a:r>
            <a:r>
              <a:rPr lang="el-GR" dirty="0" err="1"/>
              <a:t>The</a:t>
            </a:r>
            <a:r>
              <a:rPr lang="el-GR" dirty="0"/>
              <a:t> </a:t>
            </a:r>
            <a:r>
              <a:rPr lang="el-GR" dirty="0" err="1"/>
              <a:t>Cochrane</a:t>
            </a:r>
            <a:r>
              <a:rPr lang="el-GR" dirty="0"/>
              <a:t> </a:t>
            </a:r>
            <a:r>
              <a:rPr lang="el-GR" dirty="0" err="1"/>
              <a:t>Collaboration</a:t>
            </a:r>
            <a:r>
              <a:rPr lang="el-GR" dirty="0"/>
              <a:t>” το 2011 αποδεικνύουν ότι δεν υπάρχει καμία ωφέλεια από την κατανάλωση πικρών πυρήνων βερίκοκου όσον αφορά την καταπολέμηση του καρκίνου, απεναντίας υπάρχει υπαρκτός και μεγάλος κίνδυνος </a:t>
            </a:r>
          </a:p>
          <a:p>
            <a:endParaRPr lang="el-GR" dirty="0"/>
          </a:p>
          <a:p>
            <a:r>
              <a:rPr lang="el-GR" dirty="0"/>
              <a:t>(http://onlinelibrary.wiley.com/doi/10.1002/14651858.CD005476.pub3/pdf).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a:t>θεωρείται ότι η ασφαλής κατανάλωση πυρήνων </a:t>
            </a:r>
            <a:r>
              <a:rPr lang="el-GR" dirty="0" err="1"/>
              <a:t>πικροβερίκοκου</a:t>
            </a:r>
            <a:r>
              <a:rPr lang="el-GR" dirty="0"/>
              <a:t> είναι  </a:t>
            </a:r>
            <a:r>
              <a:rPr lang="el-GR" u="sng" dirty="0"/>
              <a:t>1-2 πυρήνες ημερησίως</a:t>
            </a:r>
            <a:r>
              <a:rPr lang="el-GR"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4196FF-62B9-4C0C-B170-894D11F43D89}"/>
              </a:ext>
            </a:extLst>
          </p:cNvPr>
          <p:cNvSpPr>
            <a:spLocks noGrp="1"/>
          </p:cNvSpPr>
          <p:nvPr>
            <p:ph type="title"/>
          </p:nvPr>
        </p:nvSpPr>
        <p:spPr>
          <a:xfrm>
            <a:off x="2627784" y="274638"/>
            <a:ext cx="6059016" cy="1426170"/>
          </a:xfrm>
        </p:spPr>
        <p:txBody>
          <a:bodyPr>
            <a:normAutofit/>
          </a:bodyPr>
          <a:lstStyle/>
          <a:p>
            <a:r>
              <a:rPr lang="el-GR" dirty="0"/>
              <a:t>Ευρωπαϊκή Αρχή για την Ασφάλεια των Τροφίμων</a:t>
            </a:r>
          </a:p>
        </p:txBody>
      </p:sp>
      <p:sp>
        <p:nvSpPr>
          <p:cNvPr id="3" name="Θέση περιεχομένου 2">
            <a:extLst>
              <a:ext uri="{FF2B5EF4-FFF2-40B4-BE49-F238E27FC236}">
                <a16:creationId xmlns:a16="http://schemas.microsoft.com/office/drawing/2014/main" id="{DE6D95B3-9703-479C-B113-6828F1E01B66}"/>
              </a:ext>
            </a:extLst>
          </p:cNvPr>
          <p:cNvSpPr>
            <a:spLocks noGrp="1"/>
          </p:cNvSpPr>
          <p:nvPr>
            <p:ph sz="quarter" idx="1"/>
          </p:nvPr>
        </p:nvSpPr>
        <p:spPr>
          <a:xfrm>
            <a:off x="539552" y="2143124"/>
            <a:ext cx="7772400" cy="4201691"/>
          </a:xfrm>
        </p:spPr>
        <p:txBody>
          <a:bodyPr>
            <a:normAutofit fontScale="85000" lnSpcReduction="10000"/>
          </a:bodyPr>
          <a:lstStyle/>
          <a:p>
            <a:r>
              <a:rPr lang="el-GR" dirty="0"/>
              <a:t>Η Ευρωπαϊκή Αρχή για την Ασφάλεια των Τροφίμων έχει θεσπίσει διαδικασίες για τον προσδιορισμό των  αναδυόμενων κινδύνων στα τρόφιμα και τις ζωοτροφές. </a:t>
            </a:r>
          </a:p>
          <a:p>
            <a:r>
              <a:rPr lang="el-GR" dirty="0"/>
              <a:t>Οι κύριοι στόχοι είναι: </a:t>
            </a:r>
          </a:p>
          <a:p>
            <a:pPr lvl="1"/>
            <a:r>
              <a:rPr lang="el-GR" dirty="0"/>
              <a:t>i) η διεξαγωγή δραστηριοτήτων με στόχο τον εντοπισμό, την αξιολόγηση και τη διάδοση πληροφοριών σχετικά με αναδυόμενα ζητήματα και τη διασφάλιση του συντονισμού με τα σχετικά δίκτυα και τους διεθνείς οργανισμούς· </a:t>
            </a:r>
          </a:p>
          <a:p>
            <a:pPr lvl="1"/>
            <a:r>
              <a:rPr lang="el-GR" dirty="0" err="1"/>
              <a:t>ii</a:t>
            </a:r>
            <a:r>
              <a:rPr lang="el-GR" dirty="0"/>
              <a:t>) προώθηση του προσδιορισμού των πηγών δεδομένων και της συλλογής δεδομένων ή/και της δημιουργίας δεδομένων σε θέματα προτεραιότητας</a:t>
            </a:r>
          </a:p>
          <a:p>
            <a:pPr lvl="1"/>
            <a:r>
              <a:rPr lang="el-GR" dirty="0"/>
              <a:t>(</a:t>
            </a:r>
            <a:r>
              <a:rPr lang="el-GR" dirty="0" err="1"/>
              <a:t>iii</a:t>
            </a:r>
            <a:r>
              <a:rPr lang="el-GR" dirty="0"/>
              <a:t>) αξιολόγηση των συλλεγόμενων πληροφοριών και τον προσδιορισμό των αναδυόμενων κινδύνων.</a:t>
            </a:r>
          </a:p>
        </p:txBody>
      </p:sp>
      <p:pic>
        <p:nvPicPr>
          <p:cNvPr id="5124" name="Picture 4" descr="EFSA - Home | Facebook">
            <a:extLst>
              <a:ext uri="{FF2B5EF4-FFF2-40B4-BE49-F238E27FC236}">
                <a16:creationId xmlns:a16="http://schemas.microsoft.com/office/drawing/2014/main" id="{A9439400-5050-4A22-8D18-BB811DD3C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129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74638"/>
            <a:ext cx="8363272" cy="994122"/>
          </a:xfrm>
        </p:spPr>
        <p:txBody>
          <a:bodyPr>
            <a:normAutofit fontScale="90000"/>
          </a:bodyPr>
          <a:lstStyle/>
          <a:p>
            <a:r>
              <a:rPr lang="en-US" dirty="0"/>
              <a:t>5</a:t>
            </a:r>
            <a:r>
              <a:rPr lang="en-US" sz="3600" dirty="0"/>
              <a:t>.</a:t>
            </a:r>
            <a:r>
              <a:rPr lang="el-GR" sz="3600" dirty="0"/>
              <a:t>Αύξηση των επιπέδων </a:t>
            </a:r>
            <a:r>
              <a:rPr lang="el-GR" sz="3600" dirty="0" err="1"/>
              <a:t>δεοξυιβαλενόλης</a:t>
            </a:r>
            <a:r>
              <a:rPr lang="el-GR" sz="3600" dirty="0"/>
              <a:t> και </a:t>
            </a:r>
            <a:r>
              <a:rPr lang="el-GR" sz="3600" dirty="0" err="1"/>
              <a:t>ζεαρελανόνης</a:t>
            </a:r>
            <a:r>
              <a:rPr lang="el-GR" sz="3600" dirty="0"/>
              <a:t> στην Ιταλία το 2014</a:t>
            </a:r>
          </a:p>
        </p:txBody>
      </p:sp>
      <p:sp>
        <p:nvSpPr>
          <p:cNvPr id="3" name="2 - Θέση περιεχομένου"/>
          <p:cNvSpPr>
            <a:spLocks noGrp="1"/>
          </p:cNvSpPr>
          <p:nvPr>
            <p:ph sz="quarter" idx="1"/>
          </p:nvPr>
        </p:nvSpPr>
        <p:spPr/>
        <p:txBody>
          <a:bodyPr>
            <a:normAutofit fontScale="92500" lnSpcReduction="10000"/>
          </a:bodyPr>
          <a:lstStyle/>
          <a:p>
            <a:r>
              <a:rPr lang="el-GR" dirty="0"/>
              <a:t>Επίσημοι έλεγχοι σε καλαμπόκι και ζωοτροφές έδειξαν μόλυνση με </a:t>
            </a:r>
            <a:r>
              <a:rPr lang="en-US" dirty="0" err="1"/>
              <a:t>deoxynivalenol</a:t>
            </a:r>
            <a:r>
              <a:rPr lang="en-US" dirty="0"/>
              <a:t> (DON) </a:t>
            </a:r>
            <a:r>
              <a:rPr lang="el-GR" dirty="0"/>
              <a:t>και </a:t>
            </a:r>
            <a:r>
              <a:rPr lang="en-US" dirty="0" err="1"/>
              <a:t>zearalenone</a:t>
            </a:r>
            <a:r>
              <a:rPr lang="el-GR" dirty="0"/>
              <a:t> σε υψηλότερα επίπεδα από άλλες χρονιές</a:t>
            </a:r>
            <a:r>
              <a:rPr lang="en-US" dirty="0"/>
              <a:t>.</a:t>
            </a:r>
            <a:endParaRPr lang="el-GR" dirty="0"/>
          </a:p>
          <a:p>
            <a:r>
              <a:rPr lang="el-GR" dirty="0"/>
              <a:t>Παρατηρήθηκαν επιπτώσεις στη υγεία ζώων κυρίως χοίρων το 2014 </a:t>
            </a:r>
          </a:p>
          <a:p>
            <a:r>
              <a:rPr lang="el-GR" dirty="0"/>
              <a:t>Η μόλυνση ήταν πιο έντονη σε περιοχές της Β. Ιταλίας με υψόμετρο που είχαν δροσερά κλίματα και υψηλή υγρασία όπου παράγουν και την μεγαλύτερη ποσότητα καλαμποκιού</a:t>
            </a:r>
            <a:r>
              <a:rPr lang="en-US" dirty="0"/>
              <a:t>. </a:t>
            </a:r>
            <a:endParaRPr lang="el-GR" dirty="0"/>
          </a:p>
          <a:p>
            <a:r>
              <a:rPr lang="el-GR" dirty="0"/>
              <a:t>Υπάρχει η ανησυχία ότι και άλλες </a:t>
            </a:r>
            <a:r>
              <a:rPr lang="el-GR" dirty="0" err="1"/>
              <a:t>μυκοτοξίνες</a:t>
            </a:r>
            <a:r>
              <a:rPr lang="el-GR" dirty="0"/>
              <a:t> που ευνοούνται  από υγρά και δροσερά καλοκαίρια  μπορεί να παραχθούν και να μην ανιχνευτούν.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6.</a:t>
            </a:r>
            <a:r>
              <a:rPr lang="el-GR" dirty="0"/>
              <a:t>Δερματίτιδα από κατανάλωση ωμών μανιταριών </a:t>
            </a:r>
            <a:r>
              <a:rPr lang="en-US" b="1" dirty="0"/>
              <a:t>Shiitake </a:t>
            </a:r>
            <a:endParaRPr lang="el-GR" dirty="0"/>
          </a:p>
        </p:txBody>
      </p:sp>
      <p:sp>
        <p:nvSpPr>
          <p:cNvPr id="3" name="2 - Θέση περιεχομένου"/>
          <p:cNvSpPr>
            <a:spLocks noGrp="1"/>
          </p:cNvSpPr>
          <p:nvPr>
            <p:ph sz="quarter" idx="1"/>
          </p:nvPr>
        </p:nvSpPr>
        <p:spPr/>
        <p:txBody>
          <a:bodyPr>
            <a:normAutofit lnSpcReduction="10000"/>
          </a:bodyPr>
          <a:lstStyle/>
          <a:p>
            <a:r>
              <a:rPr lang="el-GR" dirty="0"/>
              <a:t>Στην Γαλλία παρατηρήθηκαν πολλές περιπτώσεις δερματίτιδας (15 το 2014) μετά από κατανάλωση ωμών  ή μη καλά μαγειρεμένων μανιταριών </a:t>
            </a:r>
            <a:r>
              <a:rPr lang="en-US" dirty="0"/>
              <a:t>Shiitake </a:t>
            </a:r>
            <a:endParaRPr lang="el-GR" dirty="0"/>
          </a:p>
          <a:p>
            <a:r>
              <a:rPr lang="el-GR" dirty="0"/>
              <a:t>Το </a:t>
            </a:r>
            <a:r>
              <a:rPr lang="en-US" dirty="0"/>
              <a:t>Shiitake (</a:t>
            </a:r>
            <a:r>
              <a:rPr lang="en-US" i="1" dirty="0" err="1"/>
              <a:t>Lentinula</a:t>
            </a:r>
            <a:r>
              <a:rPr lang="en-US" i="1" dirty="0"/>
              <a:t> </a:t>
            </a:r>
            <a:r>
              <a:rPr lang="en-US" i="1" dirty="0" err="1"/>
              <a:t>edodes</a:t>
            </a:r>
            <a:r>
              <a:rPr lang="en-US" dirty="0"/>
              <a:t>) </a:t>
            </a:r>
            <a:r>
              <a:rPr lang="el-GR" dirty="0"/>
              <a:t>είναι ένα βρώσιμο μανιτάρι που καλλιεργείται στην </a:t>
            </a:r>
            <a:r>
              <a:rPr lang="el-GR" dirty="0" err="1"/>
              <a:t>Κινα</a:t>
            </a:r>
            <a:r>
              <a:rPr lang="el-GR" dirty="0"/>
              <a:t> και Ιαπωνία και πωλείται στην </a:t>
            </a:r>
            <a:r>
              <a:rPr lang="el-GR" dirty="0" err="1"/>
              <a:t>Ευρωπαική</a:t>
            </a:r>
            <a:r>
              <a:rPr lang="el-GR" dirty="0"/>
              <a:t> αγορά.</a:t>
            </a:r>
            <a:endParaRPr lang="en-US" dirty="0"/>
          </a:p>
          <a:p>
            <a:r>
              <a:rPr lang="el-GR" dirty="0"/>
              <a:t>Λόγω της αυξανόμενης κατανάλωσης εξωτικών τροφίμων </a:t>
            </a:r>
            <a:r>
              <a:rPr lang="en-US" dirty="0"/>
              <a:t> </a:t>
            </a:r>
            <a:r>
              <a:rPr lang="el-GR" dirty="0"/>
              <a:t>εμφανίζονται περιπτώσεις </a:t>
            </a:r>
            <a:r>
              <a:rPr lang="en-US" dirty="0"/>
              <a:t>Shiitake </a:t>
            </a:r>
            <a:r>
              <a:rPr lang="el-GR" dirty="0"/>
              <a:t>δερματίτιδας και στην Ευρώπη</a:t>
            </a:r>
          </a:p>
          <a:p>
            <a:r>
              <a:rPr lang="el-GR" dirty="0" err="1"/>
              <a:t>Ενας</a:t>
            </a:r>
            <a:r>
              <a:rPr lang="el-GR" dirty="0"/>
              <a:t> πολυσακχαρίτης (</a:t>
            </a:r>
            <a:r>
              <a:rPr lang="en-US" dirty="0" err="1"/>
              <a:t>lentinan</a:t>
            </a:r>
            <a:r>
              <a:rPr lang="el-GR" dirty="0"/>
              <a:t>) συστατικό του μανιταριού είναι </a:t>
            </a:r>
            <a:r>
              <a:rPr lang="el-GR" dirty="0" err="1"/>
              <a:t>υπέυθυνο</a:t>
            </a:r>
            <a:r>
              <a:rPr lang="el-GR" dirty="0"/>
              <a:t> για την τοξική δράση.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87042" name="AutoShape 2" descr="Image result for Dermatitis due to raw or undercooked Shiitake consum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7044" name="Picture 4" descr="Image result for Dermatitis due to raw or undercooked Shiitake consumption"/>
          <p:cNvPicPr>
            <a:picLocks noChangeAspect="1" noChangeArrowheads="1"/>
          </p:cNvPicPr>
          <p:nvPr/>
        </p:nvPicPr>
        <p:blipFill>
          <a:blip r:embed="rId2" cstate="print"/>
          <a:srcRect/>
          <a:stretch>
            <a:fillRect/>
          </a:stretch>
        </p:blipFill>
        <p:spPr bwMode="auto">
          <a:xfrm>
            <a:off x="0" y="332656"/>
            <a:ext cx="4953000" cy="2400301"/>
          </a:xfrm>
          <a:prstGeom prst="rect">
            <a:avLst/>
          </a:prstGeom>
          <a:noFill/>
        </p:spPr>
      </p:pic>
      <p:pic>
        <p:nvPicPr>
          <p:cNvPr id="87048" name="Picture 8" descr="Image result for Dermatitis due to raw or undercooked Shiitake consumption"/>
          <p:cNvPicPr>
            <a:picLocks noChangeAspect="1" noChangeArrowheads="1"/>
          </p:cNvPicPr>
          <p:nvPr/>
        </p:nvPicPr>
        <p:blipFill>
          <a:blip r:embed="rId3" cstate="print"/>
          <a:srcRect/>
          <a:stretch>
            <a:fillRect/>
          </a:stretch>
        </p:blipFill>
        <p:spPr bwMode="auto">
          <a:xfrm>
            <a:off x="683568" y="2636912"/>
            <a:ext cx="5942087" cy="3143340"/>
          </a:xfrm>
          <a:prstGeom prst="rect">
            <a:avLst/>
          </a:prstGeom>
          <a:noFill/>
        </p:spPr>
      </p:pic>
      <p:pic>
        <p:nvPicPr>
          <p:cNvPr id="7" name="Picture 6" descr="Image result for Dermatitis due to raw or undercooked Shiitake consumption"/>
          <p:cNvPicPr>
            <a:picLocks noChangeAspect="1" noChangeArrowheads="1"/>
          </p:cNvPicPr>
          <p:nvPr/>
        </p:nvPicPr>
        <p:blipFill>
          <a:blip r:embed="rId4" cstate="print"/>
          <a:srcRect/>
          <a:stretch>
            <a:fillRect/>
          </a:stretch>
        </p:blipFill>
        <p:spPr bwMode="auto">
          <a:xfrm>
            <a:off x="5220072" y="692696"/>
            <a:ext cx="2571750" cy="17145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a:t>7.</a:t>
            </a:r>
            <a:r>
              <a:rPr lang="el-GR" sz="2800" dirty="0"/>
              <a:t>Αυξανόμενη παρουσία </a:t>
            </a:r>
            <a:r>
              <a:rPr lang="en-US" sz="2800" b="1" i="1" dirty="0"/>
              <a:t>Salmonella</a:t>
            </a:r>
            <a:r>
              <a:rPr lang="en-US" sz="2800" b="1" dirty="0"/>
              <a:t> </a:t>
            </a:r>
            <a:r>
              <a:rPr lang="en-US" sz="2800" b="1" dirty="0" err="1"/>
              <a:t>Infantis</a:t>
            </a:r>
            <a:r>
              <a:rPr lang="en-US" sz="2800" b="1" dirty="0"/>
              <a:t> </a:t>
            </a:r>
            <a:r>
              <a:rPr lang="el-GR" sz="2800" dirty="0"/>
              <a:t>σε κρέας</a:t>
            </a:r>
            <a:r>
              <a:rPr lang="en-US" sz="2800" dirty="0"/>
              <a:t> </a:t>
            </a:r>
            <a:r>
              <a:rPr lang="el-GR" sz="2800" dirty="0"/>
              <a:t>κοτόπουλου στην Κροατία</a:t>
            </a:r>
          </a:p>
        </p:txBody>
      </p:sp>
      <p:sp>
        <p:nvSpPr>
          <p:cNvPr id="3" name="2 - Θέση περιεχομένου"/>
          <p:cNvSpPr>
            <a:spLocks noGrp="1"/>
          </p:cNvSpPr>
          <p:nvPr>
            <p:ph sz="quarter" idx="1"/>
          </p:nvPr>
        </p:nvSpPr>
        <p:spPr/>
        <p:txBody>
          <a:bodyPr>
            <a:normAutofit fontScale="77500" lnSpcReduction="20000"/>
          </a:bodyPr>
          <a:lstStyle/>
          <a:p>
            <a:r>
              <a:rPr lang="el-GR" dirty="0"/>
              <a:t>Σε  έλεγχο </a:t>
            </a:r>
            <a:r>
              <a:rPr lang="en-US" dirty="0"/>
              <a:t>474 </a:t>
            </a:r>
            <a:r>
              <a:rPr lang="el-GR" dirty="0"/>
              <a:t>δειγμάτων βρέθηκαν</a:t>
            </a:r>
            <a:r>
              <a:rPr lang="en-US" dirty="0"/>
              <a:t> 46 </a:t>
            </a:r>
            <a:r>
              <a:rPr lang="el-GR" dirty="0"/>
              <a:t>δείγματα θετικά σε </a:t>
            </a:r>
            <a:r>
              <a:rPr lang="en-US" i="1" dirty="0"/>
              <a:t>S.</a:t>
            </a:r>
            <a:r>
              <a:rPr lang="en-US" dirty="0"/>
              <a:t> </a:t>
            </a:r>
            <a:r>
              <a:rPr lang="en-US" dirty="0" err="1"/>
              <a:t>Infantis</a:t>
            </a:r>
            <a:r>
              <a:rPr lang="en-US" dirty="0"/>
              <a:t> </a:t>
            </a:r>
            <a:r>
              <a:rPr lang="el-GR" dirty="0"/>
              <a:t>το </a:t>
            </a:r>
            <a:r>
              <a:rPr lang="en-US" dirty="0"/>
              <a:t>2015</a:t>
            </a:r>
            <a:r>
              <a:rPr lang="el-GR" dirty="0"/>
              <a:t>, χρονιά που έγιναν για πρώτη φορά έλεγχος για τον μικροοργανισμό αυτό.</a:t>
            </a:r>
          </a:p>
          <a:p>
            <a:r>
              <a:rPr lang="el-GR" dirty="0"/>
              <a:t>Ο αριθμός θετικών δειγμάτων είναι πολύ υψηλότερος συγκριτικά με άλλα </a:t>
            </a:r>
            <a:r>
              <a:rPr lang="en-US" i="1" dirty="0"/>
              <a:t>Salmonella</a:t>
            </a:r>
            <a:r>
              <a:rPr lang="en-US" dirty="0"/>
              <a:t> spp.</a:t>
            </a:r>
          </a:p>
          <a:p>
            <a:r>
              <a:rPr lang="en-US" dirty="0"/>
              <a:t>Samples of </a:t>
            </a:r>
            <a:r>
              <a:rPr lang="en-US" dirty="0" err="1"/>
              <a:t>faeces</a:t>
            </a:r>
            <a:r>
              <a:rPr lang="en-US" dirty="0"/>
              <a:t> and overshoes collected in broiler housing also showed increased number of</a:t>
            </a:r>
          </a:p>
          <a:p>
            <a:r>
              <a:rPr lang="en-US" dirty="0"/>
              <a:t>positive S. </a:t>
            </a:r>
            <a:r>
              <a:rPr lang="en-US" dirty="0" err="1"/>
              <a:t>Infantis</a:t>
            </a:r>
            <a:r>
              <a:rPr lang="en-US" dirty="0"/>
              <a:t> cases for period 2011-2014 from 8 to 34 positive samples.</a:t>
            </a:r>
          </a:p>
          <a:p>
            <a:r>
              <a:rPr lang="el-GR" dirty="0"/>
              <a:t>Δεν υπάρχει νομοθετικό πλαίσιο για έλεγχο </a:t>
            </a:r>
            <a:r>
              <a:rPr lang="en-US" i="1" dirty="0"/>
              <a:t>S</a:t>
            </a:r>
            <a:r>
              <a:rPr lang="en-US" dirty="0"/>
              <a:t>. </a:t>
            </a:r>
            <a:r>
              <a:rPr lang="en-US" dirty="0" err="1"/>
              <a:t>Infantis</a:t>
            </a:r>
            <a:r>
              <a:rPr lang="en-US" dirty="0"/>
              <a:t> </a:t>
            </a:r>
            <a:r>
              <a:rPr lang="el-GR" dirty="0"/>
              <a:t>στην ΕΕ αλλά μόνο για </a:t>
            </a:r>
            <a:r>
              <a:rPr lang="en-US" i="1" dirty="0"/>
              <a:t>S</a:t>
            </a:r>
            <a:r>
              <a:rPr lang="en-US" dirty="0"/>
              <a:t>. </a:t>
            </a:r>
            <a:r>
              <a:rPr lang="en-US" dirty="0" err="1"/>
              <a:t>Enteritidis</a:t>
            </a:r>
            <a:r>
              <a:rPr lang="en-US" dirty="0"/>
              <a:t> </a:t>
            </a:r>
            <a:r>
              <a:rPr lang="el-GR" dirty="0"/>
              <a:t>και </a:t>
            </a:r>
            <a:r>
              <a:rPr lang="en-US" i="1" dirty="0"/>
              <a:t>S</a:t>
            </a:r>
            <a:r>
              <a:rPr lang="en-US" dirty="0"/>
              <a:t>. </a:t>
            </a:r>
            <a:r>
              <a:rPr lang="en-US" dirty="0" err="1"/>
              <a:t>Typhimurium</a:t>
            </a:r>
            <a:r>
              <a:rPr lang="en-US" dirty="0"/>
              <a:t> </a:t>
            </a:r>
            <a:r>
              <a:rPr lang="el-GR" dirty="0"/>
              <a:t>σε ωμό κρέας κοτόπουλου</a:t>
            </a:r>
            <a:endParaRPr lang="en-US" dirty="0"/>
          </a:p>
          <a:p>
            <a:r>
              <a:rPr lang="el-GR" dirty="0"/>
              <a:t>Η </a:t>
            </a:r>
            <a:r>
              <a:rPr lang="en-US" dirty="0"/>
              <a:t>EFSA (2015) </a:t>
            </a:r>
            <a:r>
              <a:rPr lang="el-GR" dirty="0"/>
              <a:t>ανέφερε το 2013 η </a:t>
            </a:r>
            <a:r>
              <a:rPr lang="en-US" i="1" dirty="0"/>
              <a:t>S</a:t>
            </a:r>
            <a:r>
              <a:rPr lang="en-US" dirty="0"/>
              <a:t>. </a:t>
            </a:r>
            <a:r>
              <a:rPr lang="en-US" dirty="0" err="1"/>
              <a:t>Infantis</a:t>
            </a:r>
            <a:r>
              <a:rPr lang="en-US" dirty="0"/>
              <a:t> </a:t>
            </a:r>
            <a:r>
              <a:rPr lang="el-GR" dirty="0"/>
              <a:t>ήταν ο τέταρτος πιο κοινός </a:t>
            </a:r>
            <a:r>
              <a:rPr lang="el-GR" dirty="0" err="1"/>
              <a:t>ορότυπος</a:t>
            </a:r>
            <a:r>
              <a:rPr lang="el-GR" dirty="0"/>
              <a:t> </a:t>
            </a:r>
            <a:r>
              <a:rPr lang="en-US" i="1" dirty="0"/>
              <a:t>Salmonella</a:t>
            </a:r>
            <a:r>
              <a:rPr lang="en-US" dirty="0"/>
              <a:t> </a:t>
            </a:r>
            <a:r>
              <a:rPr lang="el-GR" dirty="0"/>
              <a:t>στην ΕΕ και τα κρούσματα αυξήθηκαν </a:t>
            </a:r>
            <a:r>
              <a:rPr lang="en-US" dirty="0"/>
              <a:t>26.5% </a:t>
            </a:r>
            <a:r>
              <a:rPr lang="el-GR" dirty="0"/>
              <a:t>το </a:t>
            </a:r>
            <a:r>
              <a:rPr lang="en-US" dirty="0"/>
              <a:t>2013 </a:t>
            </a:r>
            <a:r>
              <a:rPr lang="el-GR" dirty="0"/>
              <a:t>συγκριτικά με το </a:t>
            </a:r>
            <a:r>
              <a:rPr lang="en-US" dirty="0"/>
              <a:t>2011. </a:t>
            </a:r>
            <a:endParaRPr lang="el-GR" dirty="0"/>
          </a:p>
          <a:p>
            <a:r>
              <a:rPr lang="el-GR" dirty="0"/>
              <a:t>Στην Γερμανία ο αριθμός των ασθενών σχεδόν διπλασιάστηκε.</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764704"/>
            <a:ext cx="8291264" cy="936104"/>
          </a:xfrm>
        </p:spPr>
        <p:txBody>
          <a:bodyPr>
            <a:normAutofit fontScale="90000"/>
          </a:bodyPr>
          <a:lstStyle/>
          <a:p>
            <a:r>
              <a:rPr lang="en-US" dirty="0"/>
              <a:t>8.</a:t>
            </a:r>
            <a:r>
              <a:rPr lang="en-US" b="1" dirty="0"/>
              <a:t> </a:t>
            </a:r>
            <a:r>
              <a:rPr lang="el-GR" b="1" dirty="0"/>
              <a:t>Διασπορά των βακτηρίων που παράγουν </a:t>
            </a:r>
            <a:r>
              <a:rPr lang="el-GR" b="1" dirty="0" err="1"/>
              <a:t>καρβαπενεμάση</a:t>
            </a:r>
            <a:r>
              <a:rPr lang="en-US" b="1" dirty="0"/>
              <a:t> </a:t>
            </a:r>
            <a:r>
              <a:rPr lang="el-GR" b="1" dirty="0"/>
              <a:t>(</a:t>
            </a:r>
            <a:r>
              <a:rPr lang="en-US" b="1" dirty="0"/>
              <a:t>CPE/CPA</a:t>
            </a:r>
            <a:r>
              <a:rPr lang="el-GR" b="1" dirty="0"/>
              <a:t>)</a:t>
            </a:r>
            <a:br>
              <a:rPr lang="en-US" b="1" dirty="0"/>
            </a:br>
            <a:endParaRPr lang="el-GR" dirty="0"/>
          </a:p>
        </p:txBody>
      </p:sp>
      <p:sp>
        <p:nvSpPr>
          <p:cNvPr id="3" name="2 - Θέση περιεχομένου"/>
          <p:cNvSpPr>
            <a:spLocks noGrp="1"/>
          </p:cNvSpPr>
          <p:nvPr>
            <p:ph sz="quarter" idx="1"/>
          </p:nvPr>
        </p:nvSpPr>
        <p:spPr>
          <a:xfrm>
            <a:off x="395536" y="1412776"/>
            <a:ext cx="8276456" cy="4392488"/>
          </a:xfrm>
        </p:spPr>
        <p:txBody>
          <a:bodyPr>
            <a:normAutofit fontScale="77500" lnSpcReduction="20000"/>
          </a:bodyPr>
          <a:lstStyle/>
          <a:p>
            <a:r>
              <a:rPr lang="el-GR" dirty="0"/>
              <a:t>Το </a:t>
            </a:r>
            <a:r>
              <a:rPr lang="en-US" dirty="0"/>
              <a:t>ECDC</a:t>
            </a:r>
            <a:r>
              <a:rPr lang="el-GR" dirty="0"/>
              <a:t>, </a:t>
            </a:r>
            <a:r>
              <a:rPr lang="en-US" dirty="0"/>
              <a:t>CDC </a:t>
            </a:r>
            <a:r>
              <a:rPr lang="el-GR" dirty="0"/>
              <a:t>και ο </a:t>
            </a:r>
            <a:r>
              <a:rPr lang="en-US" dirty="0"/>
              <a:t>WHO </a:t>
            </a:r>
            <a:r>
              <a:rPr lang="el-GR" dirty="0"/>
              <a:t>θεωρούν την ανάδυση και διασπορά των βακτηρίων που παράγουν </a:t>
            </a:r>
            <a:r>
              <a:rPr lang="el-GR" dirty="0" err="1"/>
              <a:t>καρβαπενεμάση</a:t>
            </a:r>
            <a:r>
              <a:rPr lang="el-GR" dirty="0"/>
              <a:t> (</a:t>
            </a:r>
            <a:r>
              <a:rPr lang="en-US" dirty="0" err="1"/>
              <a:t>carbapenemase</a:t>
            </a:r>
            <a:r>
              <a:rPr lang="en-US" dirty="0"/>
              <a:t> producing bacteria</a:t>
            </a:r>
            <a:r>
              <a:rPr lang="el-GR" dirty="0"/>
              <a:t>) ως πολύ σοβαρή απειλή για την δημόσια Υγεία γιατί οι λοιμώξεις αυτές έχουν υψηλή θνησιμότητα και κόστος για την υγεία.</a:t>
            </a:r>
          </a:p>
          <a:p>
            <a:r>
              <a:rPr lang="el-GR" dirty="0"/>
              <a:t> Τα </a:t>
            </a:r>
            <a:r>
              <a:rPr lang="en-US" dirty="0" err="1"/>
              <a:t>Carbapenemase</a:t>
            </a:r>
            <a:r>
              <a:rPr lang="en-US" dirty="0"/>
              <a:t>-producing </a:t>
            </a:r>
            <a:r>
              <a:rPr lang="en-US" dirty="0" err="1"/>
              <a:t>Enterobacteriaceae</a:t>
            </a:r>
            <a:r>
              <a:rPr lang="en-US" dirty="0"/>
              <a:t> (CPE) </a:t>
            </a:r>
            <a:r>
              <a:rPr lang="el-GR" dirty="0"/>
              <a:t>και τα </a:t>
            </a:r>
            <a:r>
              <a:rPr lang="en-US" dirty="0" err="1"/>
              <a:t>Acinetobacter</a:t>
            </a:r>
            <a:r>
              <a:rPr lang="en-US" dirty="0"/>
              <a:t> (CPA) </a:t>
            </a:r>
            <a:r>
              <a:rPr lang="el-GR" dirty="0"/>
              <a:t>παράγουν ένζυμα  που κάνουν τα βακτήρια </a:t>
            </a:r>
            <a:r>
              <a:rPr lang="el-GR" u="sng" dirty="0"/>
              <a:t>ανθεκτικά σε αντιβιοτικά </a:t>
            </a:r>
            <a:r>
              <a:rPr lang="el-GR" dirty="0"/>
              <a:t>όπως τις </a:t>
            </a:r>
            <a:r>
              <a:rPr lang="en-US" dirty="0"/>
              <a:t>β-</a:t>
            </a:r>
            <a:r>
              <a:rPr lang="el-GR" dirty="0" err="1"/>
              <a:t>λακτάμες</a:t>
            </a:r>
            <a:r>
              <a:rPr lang="en-US" dirty="0"/>
              <a:t>, </a:t>
            </a:r>
            <a:r>
              <a:rPr lang="el-GR" dirty="0"/>
              <a:t>συμπεριλαμβανομένων των </a:t>
            </a:r>
            <a:r>
              <a:rPr lang="en-US" dirty="0" err="1"/>
              <a:t>carbapenems</a:t>
            </a:r>
            <a:r>
              <a:rPr lang="en-US" dirty="0"/>
              <a:t>, </a:t>
            </a:r>
            <a:r>
              <a:rPr lang="el-GR" dirty="0" err="1"/>
              <a:t>πενικιλλίνες</a:t>
            </a:r>
            <a:r>
              <a:rPr lang="el-GR" dirty="0"/>
              <a:t> και </a:t>
            </a:r>
            <a:r>
              <a:rPr lang="el-GR" dirty="0" err="1"/>
              <a:t>κεφαλοσπορίνες</a:t>
            </a:r>
            <a:r>
              <a:rPr lang="el-GR" dirty="0"/>
              <a:t> δηλ τα περισσότερα αντιβιοτικά «πρώτης επιλογής» </a:t>
            </a:r>
          </a:p>
          <a:p>
            <a:r>
              <a:rPr lang="el-GR" i="1" dirty="0"/>
              <a:t>Τα </a:t>
            </a:r>
            <a:r>
              <a:rPr lang="en-US" i="1" dirty="0" err="1"/>
              <a:t>Klebsiella</a:t>
            </a:r>
            <a:r>
              <a:rPr lang="en-US" i="1" dirty="0"/>
              <a:t> </a:t>
            </a:r>
            <a:r>
              <a:rPr lang="en-US" i="1" dirty="0" err="1"/>
              <a:t>pneumoniae</a:t>
            </a:r>
            <a:r>
              <a:rPr lang="en-US" dirty="0"/>
              <a:t>, </a:t>
            </a:r>
            <a:r>
              <a:rPr lang="en-US" i="1" dirty="0" err="1"/>
              <a:t>Acinetobacter</a:t>
            </a:r>
            <a:r>
              <a:rPr lang="el-GR" i="1" dirty="0"/>
              <a:t> </a:t>
            </a:r>
            <a:r>
              <a:rPr lang="en-US" i="1" dirty="0" err="1"/>
              <a:t>baumannii</a:t>
            </a:r>
            <a:r>
              <a:rPr lang="en-US" dirty="0"/>
              <a:t> </a:t>
            </a:r>
            <a:r>
              <a:rPr lang="el-GR" dirty="0"/>
              <a:t>έχουν βρεθεί σε επιδημίες σε νοσοκομεία σε πολλές χώρες της ΕΕ.</a:t>
            </a:r>
          </a:p>
          <a:p>
            <a:r>
              <a:rPr lang="el-GR" dirty="0"/>
              <a:t>Σε πολλά </a:t>
            </a:r>
            <a:r>
              <a:rPr lang="el-GR" dirty="0" err="1"/>
              <a:t>εντεροβακτήρια</a:t>
            </a:r>
            <a:r>
              <a:rPr lang="el-GR" dirty="0"/>
              <a:t> όπως </a:t>
            </a:r>
            <a:r>
              <a:rPr lang="en-US" i="1" dirty="0"/>
              <a:t>E. coli</a:t>
            </a:r>
            <a:r>
              <a:rPr lang="el-GR" i="1" dirty="0"/>
              <a:t>, </a:t>
            </a:r>
            <a:r>
              <a:rPr lang="en-US" i="1" dirty="0"/>
              <a:t>Salmonella </a:t>
            </a:r>
            <a:r>
              <a:rPr lang="el-GR" dirty="0"/>
              <a:t>έχουν βρεθεί γονίδια ανθεκτικότητας σε </a:t>
            </a:r>
            <a:r>
              <a:rPr lang="el-GR" dirty="0" err="1"/>
              <a:t>καρβαπενέμες</a:t>
            </a:r>
            <a:r>
              <a:rPr lang="el-GR" dirty="0"/>
              <a:t> καθώς και σε βακτήρια </a:t>
            </a:r>
            <a:r>
              <a:rPr lang="en-US" i="1" dirty="0"/>
              <a:t>Pseudomonas</a:t>
            </a:r>
            <a:r>
              <a:rPr lang="en-US" dirty="0"/>
              <a:t>.</a:t>
            </a:r>
            <a:endParaRPr lang="el-GR" dirty="0"/>
          </a:p>
          <a:p>
            <a:r>
              <a:rPr lang="en-US" dirty="0"/>
              <a:t>H </a:t>
            </a:r>
            <a:r>
              <a:rPr lang="el-GR" dirty="0"/>
              <a:t>ΕΕ εναρμόνισε την παρακολούθηση των </a:t>
            </a:r>
            <a:r>
              <a:rPr lang="en-US"/>
              <a:t>CPE </a:t>
            </a:r>
            <a:r>
              <a:rPr lang="el-GR"/>
              <a:t>σε </a:t>
            </a:r>
            <a:r>
              <a:rPr lang="el-GR" dirty="0"/>
              <a:t>τρόφιμα και παραγωγικά ζώα από το </a:t>
            </a:r>
            <a:r>
              <a:rPr lang="en-US" dirty="0"/>
              <a:t>2014</a:t>
            </a:r>
            <a:endParaRPr lang="el-GR" dirty="0"/>
          </a:p>
          <a:p>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9.</a:t>
            </a:r>
            <a:r>
              <a:rPr lang="en-US" b="1" dirty="0"/>
              <a:t> </a:t>
            </a:r>
            <a:r>
              <a:rPr lang="el-GR" b="1" dirty="0"/>
              <a:t>Τεχνητό πλαστικό ρύζι </a:t>
            </a:r>
            <a:br>
              <a:rPr lang="en-US" b="1" dirty="0"/>
            </a:br>
            <a:endParaRPr lang="el-GR" dirty="0"/>
          </a:p>
        </p:txBody>
      </p:sp>
      <p:sp>
        <p:nvSpPr>
          <p:cNvPr id="3" name="2 - Θέση περιεχομένου"/>
          <p:cNvSpPr>
            <a:spLocks noGrp="1"/>
          </p:cNvSpPr>
          <p:nvPr>
            <p:ph sz="quarter" idx="1"/>
          </p:nvPr>
        </p:nvSpPr>
        <p:spPr/>
        <p:txBody>
          <a:bodyPr>
            <a:normAutofit/>
          </a:bodyPr>
          <a:lstStyle/>
          <a:p>
            <a:r>
              <a:rPr lang="el-GR" dirty="0"/>
              <a:t>Το </a:t>
            </a:r>
            <a:r>
              <a:rPr lang="en-US" dirty="0"/>
              <a:t>2011 </a:t>
            </a:r>
            <a:r>
              <a:rPr lang="el-GR" dirty="0"/>
              <a:t>αναφέρθηκε ότι τεχνητό ρύζι παράγεται στην Κίνα</a:t>
            </a:r>
            <a:endParaRPr lang="en-US" dirty="0"/>
          </a:p>
          <a:p>
            <a:r>
              <a:rPr lang="el-GR" dirty="0"/>
              <a:t>Το ρύζι παράγεται σαν μίγμα πατάτας, γλυκοπατάτας και προστίθεται συνθετική ρητίνη</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10</a:t>
            </a:r>
            <a:r>
              <a:rPr lang="el-GR" dirty="0"/>
              <a:t>. Κρούσματα </a:t>
            </a:r>
            <a:r>
              <a:rPr lang="en-US" b="1" i="1" dirty="0" err="1"/>
              <a:t>Yersinia</a:t>
            </a:r>
            <a:r>
              <a:rPr lang="en-US" b="1" i="1" dirty="0"/>
              <a:t> </a:t>
            </a:r>
            <a:r>
              <a:rPr lang="en-US" b="1" i="1" dirty="0" err="1"/>
              <a:t>pseudotuberculosis</a:t>
            </a:r>
            <a:r>
              <a:rPr lang="en-US" b="1" i="1" dirty="0"/>
              <a:t> </a:t>
            </a:r>
            <a:r>
              <a:rPr lang="el-GR" b="1" dirty="0"/>
              <a:t>σε ωμό γάλα</a:t>
            </a:r>
            <a:endParaRPr lang="el-GR" dirty="0"/>
          </a:p>
        </p:txBody>
      </p:sp>
      <p:sp>
        <p:nvSpPr>
          <p:cNvPr id="3" name="2 - Θέση περιεχομένου"/>
          <p:cNvSpPr>
            <a:spLocks noGrp="1"/>
          </p:cNvSpPr>
          <p:nvPr>
            <p:ph sz="quarter" idx="1"/>
          </p:nvPr>
        </p:nvSpPr>
        <p:spPr/>
        <p:txBody>
          <a:bodyPr>
            <a:normAutofit lnSpcReduction="10000"/>
          </a:bodyPr>
          <a:lstStyle/>
          <a:p>
            <a:r>
              <a:rPr lang="el-GR" dirty="0"/>
              <a:t>55 άτομα </a:t>
            </a:r>
            <a:r>
              <a:rPr lang="el-GR" dirty="0" err="1"/>
              <a:t>νοσήσαν</a:t>
            </a:r>
            <a:r>
              <a:rPr lang="el-GR" dirty="0"/>
              <a:t> από </a:t>
            </a:r>
            <a:r>
              <a:rPr lang="en-US" i="1" dirty="0" err="1"/>
              <a:t>Yersinia</a:t>
            </a:r>
            <a:r>
              <a:rPr lang="en-US" i="1" dirty="0"/>
              <a:t> </a:t>
            </a:r>
            <a:r>
              <a:rPr lang="en-US" i="1" dirty="0" err="1"/>
              <a:t>pseudotuberculosis</a:t>
            </a:r>
            <a:r>
              <a:rPr lang="en-US" i="1" dirty="0"/>
              <a:t> </a:t>
            </a:r>
            <a:r>
              <a:rPr lang="en-US" dirty="0"/>
              <a:t>(YP) </a:t>
            </a:r>
            <a:r>
              <a:rPr lang="el-GR" dirty="0"/>
              <a:t>στην Φιλανδία το </a:t>
            </a:r>
            <a:r>
              <a:rPr lang="en-US" dirty="0"/>
              <a:t>2014</a:t>
            </a:r>
            <a:r>
              <a:rPr lang="el-GR" dirty="0"/>
              <a:t>.</a:t>
            </a:r>
          </a:p>
          <a:p>
            <a:r>
              <a:rPr lang="el-GR" dirty="0"/>
              <a:t>Μετά από έρευνα, βρέθηκε ότι τα κρούσματα συσχετίζονται  με κατανάλωση ωμού γάλακτος από μία συγκεκριμένη φάρμα.</a:t>
            </a:r>
            <a:r>
              <a:rPr lang="en-US" dirty="0"/>
              <a:t> </a:t>
            </a:r>
            <a:endParaRPr lang="el-GR" dirty="0"/>
          </a:p>
          <a:p>
            <a:r>
              <a:rPr lang="el-GR" dirty="0"/>
              <a:t>Οι αγελάδες μολυνθήκαν τρώγοντας ζωοτροφές σε ένα περιβάλλον που είχε ποντίκια (τα ποντίκια και τα πουλιά είναι οι κύριες πηγές της </a:t>
            </a:r>
            <a:r>
              <a:rPr lang="en-US" dirty="0"/>
              <a:t>YP)</a:t>
            </a:r>
            <a:endParaRPr lang="el-GR" dirty="0"/>
          </a:p>
          <a:p>
            <a:r>
              <a:rPr lang="el-GR" dirty="0"/>
              <a:t>Υπάρχει αυξανόμενη η τάση για κατανάλωση ωμού (</a:t>
            </a:r>
            <a:r>
              <a:rPr lang="el-GR" dirty="0" err="1"/>
              <a:t>απαστερίωτου</a:t>
            </a:r>
            <a:r>
              <a:rPr lang="el-GR" dirty="0"/>
              <a:t>) γάλακτος, αλλά έχει συσχετιστεί με πολλά κρούσματα λοίμωξης στην ΕΕ.</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11. </a:t>
            </a:r>
            <a:r>
              <a:rPr lang="el-GR" dirty="0"/>
              <a:t>Σανό σαν συμπλήρωμα διατροφής</a:t>
            </a:r>
          </a:p>
        </p:txBody>
      </p:sp>
      <p:sp>
        <p:nvSpPr>
          <p:cNvPr id="3" name="2 - Θέση περιεχομένου"/>
          <p:cNvSpPr>
            <a:spLocks noGrp="1"/>
          </p:cNvSpPr>
          <p:nvPr>
            <p:ph sz="quarter" idx="1"/>
          </p:nvPr>
        </p:nvSpPr>
        <p:spPr>
          <a:xfrm>
            <a:off x="323528" y="1268760"/>
            <a:ext cx="4521696" cy="5077544"/>
          </a:xfrm>
        </p:spPr>
        <p:txBody>
          <a:bodyPr>
            <a:normAutofit fontScale="85000" lnSpcReduction="20000"/>
          </a:bodyPr>
          <a:lstStyle/>
          <a:p>
            <a:r>
              <a:rPr lang="el-GR" dirty="0"/>
              <a:t>Η χρήση του σανού ως συστατικό τροφίμου αυξάνεται γιατί θεωρείται φυσικό προϊόν</a:t>
            </a:r>
          </a:p>
          <a:p>
            <a:r>
              <a:rPr lang="el-GR" dirty="0"/>
              <a:t>Στην Αυστρία θεωρείται γαστρονομικό προϊόν</a:t>
            </a:r>
          </a:p>
          <a:p>
            <a:r>
              <a:rPr lang="el-GR" dirty="0" err="1"/>
              <a:t>Προιόντα</a:t>
            </a:r>
            <a:r>
              <a:rPr lang="el-GR" dirty="0"/>
              <a:t> με σανό: Σοκολάτα ,τυρί, μουστάρδα, ξύδι, λικέρ με σανό</a:t>
            </a:r>
            <a:endParaRPr lang="en-US" dirty="0"/>
          </a:p>
          <a:p>
            <a:r>
              <a:rPr lang="el-GR" dirty="0"/>
              <a:t>Μπορεί όμως να είναι </a:t>
            </a:r>
            <a:r>
              <a:rPr lang="el-GR" u="sng" dirty="0"/>
              <a:t>μολυσμένο</a:t>
            </a:r>
            <a:r>
              <a:rPr lang="el-GR" dirty="0"/>
              <a:t> με:</a:t>
            </a:r>
          </a:p>
          <a:p>
            <a:pPr lvl="1"/>
            <a:r>
              <a:rPr lang="el-GR" dirty="0"/>
              <a:t>τοξικά φυτά </a:t>
            </a:r>
            <a:r>
              <a:rPr lang="en-US" dirty="0"/>
              <a:t>(</a:t>
            </a:r>
            <a:r>
              <a:rPr lang="en-US" dirty="0" err="1"/>
              <a:t>eg</a:t>
            </a:r>
            <a:r>
              <a:rPr lang="en-US" dirty="0"/>
              <a:t>. </a:t>
            </a:r>
            <a:r>
              <a:rPr lang="en-US" dirty="0" err="1"/>
              <a:t>Pyrollizidinalkaloids</a:t>
            </a:r>
            <a:r>
              <a:rPr lang="en-US" dirty="0"/>
              <a:t>, </a:t>
            </a:r>
            <a:r>
              <a:rPr lang="en-US" dirty="0" err="1"/>
              <a:t>Colchizin</a:t>
            </a:r>
            <a:r>
              <a:rPr lang="en-US" b="1" dirty="0"/>
              <a:t>)</a:t>
            </a:r>
          </a:p>
          <a:p>
            <a:pPr lvl="1"/>
            <a:r>
              <a:rPr lang="el-GR" dirty="0"/>
              <a:t>παθογόνοι </a:t>
            </a:r>
            <a:r>
              <a:rPr lang="en-US" dirty="0"/>
              <a:t> </a:t>
            </a:r>
            <a:r>
              <a:rPr lang="el-GR" b="1" dirty="0"/>
              <a:t>μικροοργανισμοί </a:t>
            </a:r>
            <a:r>
              <a:rPr lang="en-US" b="1" dirty="0"/>
              <a:t>(</a:t>
            </a:r>
            <a:r>
              <a:rPr lang="el-GR" b="1" dirty="0"/>
              <a:t>βακτήρια, μύκητες</a:t>
            </a:r>
            <a:r>
              <a:rPr lang="en-US" b="1" dirty="0"/>
              <a:t>,)</a:t>
            </a:r>
            <a:endParaRPr lang="el-GR" b="1" dirty="0"/>
          </a:p>
          <a:p>
            <a:pPr lvl="1"/>
            <a:r>
              <a:rPr lang="el-GR" dirty="0" err="1"/>
              <a:t>Μυκοτοξίνες</a:t>
            </a:r>
            <a:r>
              <a:rPr lang="el-GR" dirty="0"/>
              <a:t>, βαρέα μέταλλα</a:t>
            </a:r>
            <a:endParaRPr lang="en-US" b="1" dirty="0"/>
          </a:p>
          <a:p>
            <a:pPr lvl="1"/>
            <a:r>
              <a:rPr lang="el-GR" dirty="0"/>
              <a:t>Παράσιτα </a:t>
            </a:r>
            <a:r>
              <a:rPr lang="en-US" b="1" dirty="0"/>
              <a:t> (</a:t>
            </a:r>
            <a:r>
              <a:rPr lang="en-US" b="1" i="1" dirty="0" err="1"/>
              <a:t>Echinococcus</a:t>
            </a:r>
            <a:r>
              <a:rPr lang="en-US" b="1" i="1" dirty="0"/>
              <a:t> </a:t>
            </a:r>
            <a:r>
              <a:rPr lang="en-US" b="1" i="1" dirty="0" err="1"/>
              <a:t>multilocularis</a:t>
            </a:r>
            <a:r>
              <a:rPr lang="en-US" b="1" dirty="0"/>
              <a:t>)</a:t>
            </a:r>
            <a:endParaRPr lang="el-GR" dirty="0"/>
          </a:p>
          <a:p>
            <a:endParaRPr lang="el-GR" dirty="0"/>
          </a:p>
        </p:txBody>
      </p:sp>
      <p:pic>
        <p:nvPicPr>
          <p:cNvPr id="95234" name="Picture 2" descr="Image result for hay"/>
          <p:cNvPicPr>
            <a:picLocks noChangeAspect="1" noChangeArrowheads="1"/>
          </p:cNvPicPr>
          <p:nvPr/>
        </p:nvPicPr>
        <p:blipFill>
          <a:blip r:embed="rId2" cstate="print"/>
          <a:srcRect/>
          <a:stretch>
            <a:fillRect/>
          </a:stretch>
        </p:blipFill>
        <p:spPr bwMode="auto">
          <a:xfrm>
            <a:off x="5148064" y="1772816"/>
            <a:ext cx="3789040" cy="378904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12 Οξαλικό οξύ σε πράσινους φυσικούς χυμούς (</a:t>
            </a:r>
            <a:r>
              <a:rPr lang="en-US" dirty="0"/>
              <a:t>green smoothies)</a:t>
            </a:r>
            <a:endParaRPr lang="el-GR" dirty="0"/>
          </a:p>
        </p:txBody>
      </p:sp>
      <p:sp>
        <p:nvSpPr>
          <p:cNvPr id="3" name="2 - Θέση περιεχομένου"/>
          <p:cNvSpPr>
            <a:spLocks noGrp="1"/>
          </p:cNvSpPr>
          <p:nvPr>
            <p:ph sz="quarter" idx="1"/>
          </p:nvPr>
        </p:nvSpPr>
        <p:spPr/>
        <p:txBody>
          <a:bodyPr>
            <a:normAutofit/>
          </a:bodyPr>
          <a:lstStyle/>
          <a:p>
            <a:r>
              <a:rPr lang="el-GR" dirty="0"/>
              <a:t>Οι πράσινοι φυσικοί χυμοί από πράσινα λαχανικά παρουσιάζουν αυξανόμενη κατανάλωση λόγω των ισχυρισμών υγείας που παρουσιάζουν.</a:t>
            </a:r>
          </a:p>
          <a:p>
            <a:r>
              <a:rPr lang="el-GR" dirty="0"/>
              <a:t>Τα λαχανικά όπως το σπανάκι και το </a:t>
            </a:r>
            <a:r>
              <a:rPr lang="en-US" dirty="0"/>
              <a:t>kale (</a:t>
            </a:r>
            <a:r>
              <a:rPr lang="el-GR" dirty="0" err="1"/>
              <a:t>κειλ</a:t>
            </a:r>
            <a:r>
              <a:rPr lang="el-GR" dirty="0"/>
              <a:t>) έχουν υψηλή περιεκτικότητα σε οξαλικό οξύ όταν τρώγονται ωμά.</a:t>
            </a:r>
          </a:p>
          <a:p>
            <a:r>
              <a:rPr lang="el-GR" dirty="0"/>
              <a:t>Το μαγείρεμα μειώνει την ποσότητα οξαλικού οξέως κατά </a:t>
            </a:r>
            <a:r>
              <a:rPr lang="en-US" dirty="0"/>
              <a:t> 30-87%</a:t>
            </a:r>
            <a:endParaRPr lang="el-GR" dirty="0"/>
          </a:p>
          <a:p>
            <a:pPr>
              <a:buNone/>
            </a:pPr>
            <a:endParaRPr lang="el-GR" dirty="0"/>
          </a:p>
        </p:txBody>
      </p:sp>
      <p:sp>
        <p:nvSpPr>
          <p:cNvPr id="3074" name="AutoShape 2" descr="Image result for green smooth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076" name="Picture 4" descr="Image result for kale"/>
          <p:cNvPicPr>
            <a:picLocks noChangeAspect="1" noChangeArrowheads="1"/>
          </p:cNvPicPr>
          <p:nvPr/>
        </p:nvPicPr>
        <p:blipFill>
          <a:blip r:embed="rId2" cstate="print"/>
          <a:srcRect/>
          <a:stretch>
            <a:fillRect/>
          </a:stretch>
        </p:blipFill>
        <p:spPr bwMode="auto">
          <a:xfrm>
            <a:off x="5868144" y="4581128"/>
            <a:ext cx="2095500" cy="132397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260648"/>
            <a:ext cx="7920880" cy="2952328"/>
          </a:xfrm>
        </p:spPr>
        <p:txBody>
          <a:bodyPr>
            <a:normAutofit fontScale="92500" lnSpcReduction="10000"/>
          </a:bodyPr>
          <a:lstStyle/>
          <a:p>
            <a:r>
              <a:rPr lang="el-GR" dirty="0"/>
              <a:t>Ημερήσια κατανάλωση πάνω από </a:t>
            </a:r>
            <a:r>
              <a:rPr lang="en-US" dirty="0"/>
              <a:t>180 mg oxalic acid </a:t>
            </a:r>
            <a:r>
              <a:rPr lang="el-GR" dirty="0"/>
              <a:t>μπορεί να προκαλέσει σχηματισμό πέτρας στα νεφρά</a:t>
            </a:r>
          </a:p>
          <a:p>
            <a:r>
              <a:rPr lang="el-GR" dirty="0"/>
              <a:t>Μία μερίδα χυμού </a:t>
            </a:r>
            <a:r>
              <a:rPr lang="en-US" dirty="0"/>
              <a:t>(250 ml)</a:t>
            </a:r>
            <a:r>
              <a:rPr lang="el-GR" dirty="0"/>
              <a:t> υπερβαίνει την κρίσιμη ποσότητα που μπορεί να οδηγήσει σε πέτρα στο νεφρό. </a:t>
            </a:r>
          </a:p>
          <a:p>
            <a:r>
              <a:rPr lang="el-GR" dirty="0"/>
              <a:t>Ένα επιπρόσθετο ρίσκο είναι ότι η κατανάλωση μεγάλης ποσότητας οξαλικού οξέος μειώνει την διαθεσιμότητα του ασβεστίου, σιδήρου, ιόντων καλίου ή νατρίου από τα τρόφιμα.</a:t>
            </a:r>
            <a:endParaRPr lang="en-US" dirty="0"/>
          </a:p>
          <a:p>
            <a:endParaRPr lang="el-GR" dirty="0"/>
          </a:p>
        </p:txBody>
      </p:sp>
      <p:pic>
        <p:nvPicPr>
          <p:cNvPr id="100354" name="Picture 2" descr="Image result for green smoothie"/>
          <p:cNvPicPr>
            <a:picLocks noChangeAspect="1" noChangeArrowheads="1"/>
          </p:cNvPicPr>
          <p:nvPr/>
        </p:nvPicPr>
        <p:blipFill>
          <a:blip r:embed="rId2" cstate="print"/>
          <a:srcRect/>
          <a:stretch>
            <a:fillRect/>
          </a:stretch>
        </p:blipFill>
        <p:spPr bwMode="auto">
          <a:xfrm>
            <a:off x="1691680" y="3366120"/>
            <a:ext cx="4655840" cy="349188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7849D3-6124-4104-B36C-87BF33FD854B}"/>
              </a:ext>
            </a:extLst>
          </p:cNvPr>
          <p:cNvSpPr>
            <a:spLocks noGrp="1"/>
          </p:cNvSpPr>
          <p:nvPr>
            <p:ph type="title"/>
          </p:nvPr>
        </p:nvSpPr>
        <p:spPr>
          <a:xfrm>
            <a:off x="539552" y="620688"/>
            <a:ext cx="7772400" cy="1143000"/>
          </a:xfrm>
        </p:spPr>
        <p:txBody>
          <a:bodyPr>
            <a:normAutofit fontScale="90000"/>
          </a:bodyPr>
          <a:lstStyle/>
          <a:p>
            <a:br>
              <a:rPr lang="el-GR" dirty="0"/>
            </a:br>
            <a:r>
              <a:rPr lang="el-GR" sz="3100" dirty="0"/>
              <a:t>Αναδυόμενα ζητήματα και συναφείς παράγοντες που αξιολογήθηκαν μεταξύ 2017 και 2021 (ΕΕ)</a:t>
            </a:r>
            <a:br>
              <a:rPr lang="el-GR" dirty="0"/>
            </a:br>
            <a:endParaRPr lang="el-GR" dirty="0"/>
          </a:p>
        </p:txBody>
      </p:sp>
      <p:pic>
        <p:nvPicPr>
          <p:cNvPr id="4" name="Εικόνα 3">
            <a:extLst>
              <a:ext uri="{FF2B5EF4-FFF2-40B4-BE49-F238E27FC236}">
                <a16:creationId xmlns:a16="http://schemas.microsoft.com/office/drawing/2014/main" id="{854DD6FD-8C31-4697-A58F-3EB619674EBB}"/>
              </a:ext>
            </a:extLst>
          </p:cNvPr>
          <p:cNvPicPr>
            <a:picLocks noChangeAspect="1"/>
          </p:cNvPicPr>
          <p:nvPr/>
        </p:nvPicPr>
        <p:blipFill>
          <a:blip r:embed="rId2"/>
          <a:stretch>
            <a:fillRect/>
          </a:stretch>
        </p:blipFill>
        <p:spPr>
          <a:xfrm>
            <a:off x="309388" y="1225307"/>
            <a:ext cx="8525224" cy="4501403"/>
          </a:xfrm>
          <a:prstGeom prst="rect">
            <a:avLst/>
          </a:prstGeom>
        </p:spPr>
      </p:pic>
      <p:sp>
        <p:nvSpPr>
          <p:cNvPr id="5" name="Ορθογώνιο 4">
            <a:extLst>
              <a:ext uri="{FF2B5EF4-FFF2-40B4-BE49-F238E27FC236}">
                <a16:creationId xmlns:a16="http://schemas.microsoft.com/office/drawing/2014/main" id="{F654E7C8-6835-4FF6-8717-A6E07657777D}"/>
              </a:ext>
            </a:extLst>
          </p:cNvPr>
          <p:cNvSpPr/>
          <p:nvPr/>
        </p:nvSpPr>
        <p:spPr>
          <a:xfrm>
            <a:off x="395536" y="5778359"/>
            <a:ext cx="7700392" cy="830997"/>
          </a:xfrm>
          <a:prstGeom prst="rect">
            <a:avLst/>
          </a:prstGeom>
        </p:spPr>
        <p:txBody>
          <a:bodyPr wrap="square">
            <a:spAutoFit/>
          </a:bodyPr>
          <a:lstStyle/>
          <a:p>
            <a:r>
              <a:rPr lang="en-US" sz="1600" dirty="0">
                <a:solidFill>
                  <a:srgbClr val="222222"/>
                </a:solidFill>
                <a:latin typeface="Arial" panose="020B0604020202020204" pitchFamily="34" charset="0"/>
              </a:rPr>
              <a:t>European Food Safety Authority (EFSA), </a:t>
            </a:r>
            <a:r>
              <a:rPr lang="en-US" sz="1600" dirty="0" err="1">
                <a:solidFill>
                  <a:srgbClr val="222222"/>
                </a:solidFill>
                <a:latin typeface="Arial" panose="020B0604020202020204" pitchFamily="34" charset="0"/>
              </a:rPr>
              <a:t>Gkrintzali</a:t>
            </a:r>
            <a:r>
              <a:rPr lang="en-US" sz="1600" dirty="0">
                <a:solidFill>
                  <a:srgbClr val="222222"/>
                </a:solidFill>
                <a:latin typeface="Arial" panose="020B0604020202020204" pitchFamily="34" charset="0"/>
              </a:rPr>
              <a:t>, G., </a:t>
            </a:r>
            <a:r>
              <a:rPr lang="en-US" sz="1600" dirty="0" err="1">
                <a:solidFill>
                  <a:srgbClr val="222222"/>
                </a:solidFill>
                <a:latin typeface="Arial" panose="020B0604020202020204" pitchFamily="34" charset="0"/>
              </a:rPr>
              <a:t>Georgiev</a:t>
            </a:r>
            <a:r>
              <a:rPr lang="en-US" sz="1600" dirty="0">
                <a:solidFill>
                  <a:srgbClr val="222222"/>
                </a:solidFill>
                <a:latin typeface="Arial" panose="020B0604020202020204" pitchFamily="34" charset="0"/>
              </a:rPr>
              <a:t>, M., </a:t>
            </a:r>
            <a:r>
              <a:rPr lang="en-US" sz="1600" dirty="0" err="1">
                <a:solidFill>
                  <a:srgbClr val="222222"/>
                </a:solidFill>
                <a:latin typeface="Arial" panose="020B0604020202020204" pitchFamily="34" charset="0"/>
              </a:rPr>
              <a:t>Matas</a:t>
            </a:r>
            <a:r>
              <a:rPr lang="en-US" sz="1600" dirty="0">
                <a:solidFill>
                  <a:srgbClr val="222222"/>
                </a:solidFill>
                <a:latin typeface="Arial" panose="020B0604020202020204" pitchFamily="34" charset="0"/>
              </a:rPr>
              <a:t>, R. G., Maggiore, A., </a:t>
            </a:r>
            <a:r>
              <a:rPr lang="en-US" sz="1600" dirty="0" err="1">
                <a:solidFill>
                  <a:srgbClr val="222222"/>
                </a:solidFill>
                <a:latin typeface="Arial" panose="020B0604020202020204" pitchFamily="34" charset="0"/>
              </a:rPr>
              <a:t>Merten</a:t>
            </a:r>
            <a:r>
              <a:rPr lang="en-US" sz="1600" dirty="0">
                <a:solidFill>
                  <a:srgbClr val="222222"/>
                </a:solidFill>
                <a:latin typeface="Arial" panose="020B0604020202020204" pitchFamily="34" charset="0"/>
              </a:rPr>
              <a:t>, C., ... &amp; </a:t>
            </a:r>
            <a:r>
              <a:rPr lang="en-US" sz="1600" dirty="0" err="1">
                <a:solidFill>
                  <a:srgbClr val="222222"/>
                </a:solidFill>
                <a:latin typeface="Arial" panose="020B0604020202020204" pitchFamily="34" charset="0"/>
              </a:rPr>
              <a:t>Bottex</a:t>
            </a:r>
            <a:r>
              <a:rPr lang="en-US" sz="1600" dirty="0">
                <a:solidFill>
                  <a:srgbClr val="222222"/>
                </a:solidFill>
                <a:latin typeface="Arial" panose="020B0604020202020204" pitchFamily="34" charset="0"/>
              </a:rPr>
              <a:t>, B. (2023). </a:t>
            </a:r>
            <a:r>
              <a:rPr lang="en-US" sz="1600" i="1" dirty="0">
                <a:solidFill>
                  <a:srgbClr val="222222"/>
                </a:solidFill>
                <a:latin typeface="Arial" panose="020B0604020202020204" pitchFamily="34" charset="0"/>
              </a:rPr>
              <a:t>EFSA's activities on emerging risks in 2021</a:t>
            </a:r>
            <a:r>
              <a:rPr lang="en-US" sz="1600" dirty="0">
                <a:solidFill>
                  <a:srgbClr val="222222"/>
                </a:solidFill>
                <a:latin typeface="Arial" panose="020B0604020202020204" pitchFamily="34" charset="0"/>
              </a:rPr>
              <a:t> (Vol. 20, No. 9, p. 8233E).</a:t>
            </a:r>
            <a:endParaRPr lang="el-GR" sz="1600" dirty="0"/>
          </a:p>
        </p:txBody>
      </p:sp>
    </p:spTree>
    <p:extLst>
      <p:ext uri="{BB962C8B-B14F-4D97-AF65-F5344CB8AC3E}">
        <p14:creationId xmlns:p14="http://schemas.microsoft.com/office/powerpoint/2010/main" val="4289234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13.Φυσική παρουσία </a:t>
            </a:r>
            <a:r>
              <a:rPr lang="en-US" b="1" dirty="0" err="1"/>
              <a:t>bisphenol</a:t>
            </a:r>
            <a:r>
              <a:rPr lang="en-US" b="1" dirty="0"/>
              <a:t> F (BPF) </a:t>
            </a:r>
            <a:r>
              <a:rPr lang="el-GR" b="1" dirty="0"/>
              <a:t>σε μουστάρδα</a:t>
            </a:r>
            <a:endParaRPr lang="el-GR" dirty="0"/>
          </a:p>
        </p:txBody>
      </p:sp>
      <p:sp>
        <p:nvSpPr>
          <p:cNvPr id="3" name="2 - Θέση περιεχομένου"/>
          <p:cNvSpPr>
            <a:spLocks noGrp="1"/>
          </p:cNvSpPr>
          <p:nvPr>
            <p:ph sz="quarter" idx="1"/>
          </p:nvPr>
        </p:nvSpPr>
        <p:spPr/>
        <p:txBody>
          <a:bodyPr>
            <a:normAutofit/>
          </a:bodyPr>
          <a:lstStyle/>
          <a:p>
            <a:r>
              <a:rPr lang="el-GR" dirty="0"/>
              <a:t>Στην Ελβετία βρήκαν</a:t>
            </a:r>
            <a:r>
              <a:rPr lang="en-US" dirty="0"/>
              <a:t> BPF </a:t>
            </a:r>
            <a:r>
              <a:rPr lang="el-GR" dirty="0"/>
              <a:t>σε </a:t>
            </a:r>
            <a:r>
              <a:rPr lang="en-US" dirty="0"/>
              <a:t>48 </a:t>
            </a:r>
            <a:r>
              <a:rPr lang="el-GR" dirty="0"/>
              <a:t>από </a:t>
            </a:r>
            <a:r>
              <a:rPr lang="en-US" dirty="0"/>
              <a:t>61 </a:t>
            </a:r>
            <a:r>
              <a:rPr lang="el-GR" dirty="0"/>
              <a:t>δείγματα μουστάρδας</a:t>
            </a:r>
            <a:endParaRPr lang="en-US" dirty="0"/>
          </a:p>
          <a:p>
            <a:r>
              <a:rPr lang="el-GR" dirty="0"/>
              <a:t>Αναλύσεις έδειξαν ότι η </a:t>
            </a:r>
            <a:r>
              <a:rPr lang="en-US" dirty="0"/>
              <a:t>BPF </a:t>
            </a:r>
            <a:r>
              <a:rPr lang="el-GR" dirty="0"/>
              <a:t>σχηματίζεται παρουσία οξέως (πχ ξυδιού που χρησιμοποιείται στην παραγωγή μουστάρδας)</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endParaRPr lang="el-GR" dirty="0"/>
          </a:p>
        </p:txBody>
      </p:sp>
      <p:sp>
        <p:nvSpPr>
          <p:cNvPr id="2" name="1 - Τίτλος"/>
          <p:cNvSpPr>
            <a:spLocks noGrp="1"/>
          </p:cNvSpPr>
          <p:nvPr>
            <p:ph type="ctrTitle"/>
          </p:nvPr>
        </p:nvSpPr>
        <p:spPr/>
        <p:txBody>
          <a:bodyPr>
            <a:normAutofit/>
          </a:bodyPr>
          <a:lstStyle/>
          <a:p>
            <a:r>
              <a:rPr lang="el-GR" dirty="0" err="1"/>
              <a:t>Διαχείρηση</a:t>
            </a:r>
            <a:r>
              <a:rPr lang="el-GR" dirty="0"/>
              <a:t> ρίσκου αναδυόμενων παθογόνων μικροοργανισμών</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260648"/>
            <a:ext cx="7772400" cy="1143000"/>
          </a:xfrm>
          <a:solidFill>
            <a:srgbClr val="FFFF00"/>
          </a:solidFill>
        </p:spPr>
        <p:txBody>
          <a:bodyPr>
            <a:normAutofit fontScale="90000"/>
          </a:bodyPr>
          <a:lstStyle/>
          <a:p>
            <a:r>
              <a:rPr lang="el-GR" b="1" dirty="0"/>
              <a:t>Αξιολόγηση ρίσκου (</a:t>
            </a:r>
            <a:r>
              <a:rPr lang="en-US" b="1" dirty="0"/>
              <a:t>risk assessment</a:t>
            </a:r>
            <a:r>
              <a:rPr lang="el-GR" b="1" dirty="0"/>
              <a:t>)</a:t>
            </a:r>
          </a:p>
        </p:txBody>
      </p:sp>
      <p:sp>
        <p:nvSpPr>
          <p:cNvPr id="3" name="2 - Θέση περιεχομένου"/>
          <p:cNvSpPr>
            <a:spLocks noGrp="1"/>
          </p:cNvSpPr>
          <p:nvPr>
            <p:ph sz="quarter" idx="1"/>
          </p:nvPr>
        </p:nvSpPr>
        <p:spPr/>
        <p:txBody>
          <a:bodyPr>
            <a:normAutofit/>
          </a:bodyPr>
          <a:lstStyle/>
          <a:p>
            <a:r>
              <a:rPr lang="el-GR" dirty="0"/>
              <a:t>Η </a:t>
            </a:r>
            <a:r>
              <a:rPr lang="el-GR" b="1" dirty="0"/>
              <a:t>Αξιολόγηση ρίσκου </a:t>
            </a:r>
            <a:r>
              <a:rPr lang="el-GR" dirty="0"/>
              <a:t>(</a:t>
            </a:r>
            <a:r>
              <a:rPr lang="en-US" dirty="0"/>
              <a:t>risk assessment</a:t>
            </a:r>
            <a:r>
              <a:rPr lang="el-GR" b="1" dirty="0"/>
              <a:t>) </a:t>
            </a:r>
            <a:r>
              <a:rPr lang="el-GR" dirty="0"/>
              <a:t>είναι η επιστημονική εκτίμηση των γνωστών ή των πιθανών ανεπιθύμητων επιπτώσεων στην υγεία από κάποιο παράγοντα κινδύνου.</a:t>
            </a:r>
            <a:endParaRPr lang="en-US" dirty="0"/>
          </a:p>
          <a:p>
            <a:pPr lvl="1">
              <a:buNone/>
            </a:pPr>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1" algn="ctr" rtl="0">
              <a:spcBef>
                <a:spcPct val="0"/>
              </a:spcBef>
            </a:pPr>
            <a:r>
              <a:rPr lang="el-GR" sz="3600" b="1" u="sng" dirty="0"/>
              <a:t>Τα 4 στάδια της αξιολόγησης ρίσκου</a:t>
            </a:r>
            <a:r>
              <a:rPr lang="en-US" sz="3600" b="1" u="sng" dirty="0"/>
              <a:t>:</a:t>
            </a:r>
            <a:br>
              <a:rPr lang="en-US" sz="3600" b="1" u="sng" dirty="0"/>
            </a:br>
            <a:endParaRPr lang="el-GR" sz="3600" b="1" u="sng" dirty="0"/>
          </a:p>
        </p:txBody>
      </p:sp>
      <p:sp>
        <p:nvSpPr>
          <p:cNvPr id="3" name="2 - Θέση περιεχομένου"/>
          <p:cNvSpPr>
            <a:spLocks noGrp="1"/>
          </p:cNvSpPr>
          <p:nvPr>
            <p:ph sz="quarter" idx="1"/>
          </p:nvPr>
        </p:nvSpPr>
        <p:spPr>
          <a:solidFill>
            <a:srgbClr val="92D050"/>
          </a:solidFill>
          <a:scene3d>
            <a:camera prst="orthographicFront"/>
            <a:lightRig rig="threePt" dir="t"/>
          </a:scene3d>
          <a:sp3d>
            <a:bevelT prst="relaxedInset"/>
          </a:sp3d>
        </p:spPr>
        <p:txBody>
          <a:bodyPr/>
          <a:lstStyle/>
          <a:p>
            <a:r>
              <a:rPr lang="el-GR" b="1" dirty="0"/>
              <a:t>Αναγνώριση του κινδύνου </a:t>
            </a:r>
            <a:r>
              <a:rPr lang="el-GR" dirty="0"/>
              <a:t>(</a:t>
            </a:r>
            <a:r>
              <a:rPr lang="en-US" dirty="0"/>
              <a:t>hazard identification</a:t>
            </a:r>
            <a:r>
              <a:rPr lang="el-GR" dirty="0"/>
              <a:t>)</a:t>
            </a:r>
            <a:endParaRPr lang="en-US" dirty="0"/>
          </a:p>
          <a:p>
            <a:r>
              <a:rPr lang="el-GR" b="1" dirty="0"/>
              <a:t>Αξιολόγηση της έκθεσης στον κίνδυνο </a:t>
            </a:r>
            <a:r>
              <a:rPr lang="el-GR" dirty="0"/>
              <a:t>(</a:t>
            </a:r>
            <a:r>
              <a:rPr lang="en-US" dirty="0"/>
              <a:t>exposure assessment</a:t>
            </a:r>
            <a:r>
              <a:rPr lang="el-GR" dirty="0"/>
              <a:t>)</a:t>
            </a:r>
            <a:endParaRPr lang="en-US" dirty="0"/>
          </a:p>
          <a:p>
            <a:r>
              <a:rPr lang="el-GR" b="1" dirty="0"/>
              <a:t>Χαρακτηρισμός του κινδύνου </a:t>
            </a:r>
            <a:r>
              <a:rPr lang="el-GR" dirty="0"/>
              <a:t>(</a:t>
            </a:r>
            <a:r>
              <a:rPr lang="en-US" dirty="0"/>
              <a:t>hazard </a:t>
            </a:r>
            <a:r>
              <a:rPr lang="en-US" dirty="0" err="1"/>
              <a:t>characterisation</a:t>
            </a:r>
            <a:r>
              <a:rPr lang="el-GR" dirty="0"/>
              <a:t>)</a:t>
            </a:r>
            <a:endParaRPr lang="en-US" dirty="0"/>
          </a:p>
          <a:p>
            <a:r>
              <a:rPr lang="el-GR" b="1" dirty="0"/>
              <a:t>Χαρακτηρισμός του ρίσκου </a:t>
            </a:r>
            <a:r>
              <a:rPr lang="el-GR" dirty="0"/>
              <a:t>(</a:t>
            </a:r>
            <a:r>
              <a:rPr lang="en-US" dirty="0"/>
              <a:t>risk </a:t>
            </a:r>
            <a:r>
              <a:rPr lang="en-US" dirty="0" err="1"/>
              <a:t>characterisation</a:t>
            </a:r>
            <a:r>
              <a:rPr lang="el-GR" dirty="0"/>
              <a:t>)</a:t>
            </a:r>
            <a:r>
              <a:rPr lang="en-US" dirty="0"/>
              <a:t>.</a:t>
            </a:r>
            <a:endParaRPr lang="el-GR" dirty="0"/>
          </a:p>
          <a:p>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Ανάλυση</a:t>
            </a:r>
            <a:r>
              <a:rPr lang="el-GR" dirty="0"/>
              <a:t> </a:t>
            </a:r>
            <a:r>
              <a:rPr lang="el-GR" b="1" dirty="0"/>
              <a:t>ρίσκου</a:t>
            </a:r>
            <a:r>
              <a:rPr lang="el-GR" dirty="0"/>
              <a:t> (</a:t>
            </a:r>
            <a:r>
              <a:rPr lang="en-US" dirty="0"/>
              <a:t>risk analysis</a:t>
            </a:r>
            <a:r>
              <a:rPr lang="el-GR" b="1" dirty="0"/>
              <a:t>)</a:t>
            </a:r>
            <a:r>
              <a:rPr lang="en-US" b="1" dirty="0"/>
              <a:t>,</a:t>
            </a:r>
            <a:endParaRPr lang="el-GR" dirty="0"/>
          </a:p>
        </p:txBody>
      </p:sp>
      <p:sp>
        <p:nvSpPr>
          <p:cNvPr id="3" name="2 - Θέση περιεχομένου"/>
          <p:cNvSpPr>
            <a:spLocks noGrp="1"/>
          </p:cNvSpPr>
          <p:nvPr>
            <p:ph sz="quarter" idx="1"/>
          </p:nvPr>
        </p:nvSpPr>
        <p:spPr/>
        <p:txBody>
          <a:bodyPr/>
          <a:lstStyle/>
          <a:p>
            <a:r>
              <a:rPr lang="el-GR" dirty="0"/>
              <a:t>Όπως έχει οριστεί από τον </a:t>
            </a:r>
            <a:r>
              <a:rPr lang="en-US" dirty="0"/>
              <a:t>WHO </a:t>
            </a:r>
            <a:r>
              <a:rPr lang="el-GR" dirty="0"/>
              <a:t>και τον </a:t>
            </a:r>
            <a:r>
              <a:rPr lang="en-US" dirty="0"/>
              <a:t>FAO</a:t>
            </a:r>
            <a:r>
              <a:rPr lang="el-GR" dirty="0"/>
              <a:t> η αξιολόγηση ρίσκου είναι ένα αναπόσπαστο τμήμα της </a:t>
            </a:r>
            <a:r>
              <a:rPr lang="el-GR" b="1" dirty="0"/>
              <a:t>ανάλυσης</a:t>
            </a:r>
            <a:r>
              <a:rPr lang="el-GR" dirty="0"/>
              <a:t> </a:t>
            </a:r>
            <a:r>
              <a:rPr lang="el-GR" b="1" dirty="0"/>
              <a:t>ρίσκου</a:t>
            </a:r>
            <a:r>
              <a:rPr lang="el-GR" dirty="0"/>
              <a:t> (</a:t>
            </a:r>
            <a:r>
              <a:rPr lang="en-US" dirty="0"/>
              <a:t>risk analysis</a:t>
            </a:r>
            <a:r>
              <a:rPr lang="el-GR" b="1" dirty="0"/>
              <a:t>)</a:t>
            </a:r>
            <a:r>
              <a:rPr lang="en-US" b="1" dirty="0"/>
              <a:t>, </a:t>
            </a:r>
            <a:endParaRPr lang="el-GR" b="1" dirty="0"/>
          </a:p>
          <a:p>
            <a:r>
              <a:rPr lang="el-GR" b="1" dirty="0"/>
              <a:t>Η ανάλυση ρίσκου εμπεριέχει επίσης</a:t>
            </a:r>
            <a:endParaRPr lang="en-US" b="1" dirty="0"/>
          </a:p>
          <a:p>
            <a:pPr lvl="1"/>
            <a:r>
              <a:rPr lang="el-GR" b="1" dirty="0"/>
              <a:t>Διαχείριση ρίσκου</a:t>
            </a:r>
            <a:r>
              <a:rPr lang="en-US" b="1" dirty="0"/>
              <a:t> </a:t>
            </a:r>
            <a:r>
              <a:rPr lang="el-GR" b="1" dirty="0"/>
              <a:t>(</a:t>
            </a:r>
            <a:r>
              <a:rPr lang="en-US" dirty="0"/>
              <a:t>risk management</a:t>
            </a:r>
            <a:r>
              <a:rPr lang="el-GR" dirty="0"/>
              <a:t>) δηλ αξιολόγηση, επιλογή και εφαρμογή διαφορετικών ενεργειών </a:t>
            </a:r>
          </a:p>
          <a:p>
            <a:pPr lvl="1"/>
            <a:r>
              <a:rPr lang="el-GR" b="1" dirty="0"/>
              <a:t>Επικοινωνία ρίσκου </a:t>
            </a:r>
            <a:r>
              <a:rPr lang="el-GR" dirty="0"/>
              <a:t>(</a:t>
            </a:r>
            <a:r>
              <a:rPr lang="en-US" dirty="0"/>
              <a:t>risk communication</a:t>
            </a:r>
            <a:r>
              <a:rPr lang="el-GR" dirty="0"/>
              <a:t>)</a:t>
            </a:r>
            <a:r>
              <a:rPr lang="en-US" dirty="0"/>
              <a:t> </a:t>
            </a:r>
            <a:r>
              <a:rPr lang="el-GR" dirty="0"/>
              <a:t>δηλαδή ανταλλαγή πληροφοριών μεταξύ των ενδιαφερόμενων ομάδων </a:t>
            </a:r>
          </a:p>
          <a:p>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quarter" idx="1"/>
          </p:nvPr>
        </p:nvSpPr>
        <p:spPr/>
        <p:txBody>
          <a:bodyPr>
            <a:normAutofit/>
          </a:bodyPr>
          <a:lstStyle/>
          <a:p>
            <a:r>
              <a:rPr lang="el-GR" b="1" dirty="0"/>
              <a:t>Αναγνώριση του κινδύνου </a:t>
            </a:r>
            <a:r>
              <a:rPr lang="el-GR" dirty="0"/>
              <a:t>(</a:t>
            </a:r>
            <a:r>
              <a:rPr lang="en-US" dirty="0"/>
              <a:t>Hazard identification</a:t>
            </a:r>
            <a:r>
              <a:rPr lang="el-GR" dirty="0"/>
              <a:t>)</a:t>
            </a:r>
            <a:r>
              <a:rPr lang="en-US" dirty="0"/>
              <a:t> </a:t>
            </a:r>
            <a:r>
              <a:rPr lang="el-GR" dirty="0"/>
              <a:t>προσδιορισμός των μικροοργανισμών ως παράγοντας κινδύνου στα σχετικά τρόφιμα</a:t>
            </a:r>
            <a:endParaRPr lang="en-US" dirty="0"/>
          </a:p>
          <a:p>
            <a:r>
              <a:rPr lang="el-GR" b="1" dirty="0"/>
              <a:t>Αξιολόγηση της έκθεσης στον κίνδυνο (</a:t>
            </a:r>
            <a:r>
              <a:rPr lang="en-US" dirty="0"/>
              <a:t>Exposure assessment</a:t>
            </a:r>
            <a:r>
              <a:rPr lang="el-GR" dirty="0"/>
              <a:t>): εκτίμηση, με το αντίστοιχο επίπεδο αβεβαιότητας, της συχνότητας και του πληθυσμού του παθογόνου σε μία συγκεκριμένη μερίδα φαγητού την ώρα της κατανάλωσης</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quarter" idx="1"/>
          </p:nvPr>
        </p:nvSpPr>
        <p:spPr/>
        <p:txBody>
          <a:bodyPr>
            <a:normAutofit/>
          </a:bodyPr>
          <a:lstStyle/>
          <a:p>
            <a:r>
              <a:rPr lang="el-GR" b="1" dirty="0"/>
              <a:t>Χαρακτηρισμός κινδύνου </a:t>
            </a:r>
            <a:r>
              <a:rPr lang="el-GR" dirty="0"/>
              <a:t>(</a:t>
            </a:r>
            <a:r>
              <a:rPr lang="en-US" dirty="0"/>
              <a:t>Hazard </a:t>
            </a:r>
            <a:r>
              <a:rPr lang="en-US" dirty="0" err="1"/>
              <a:t>characterisation</a:t>
            </a:r>
            <a:r>
              <a:rPr lang="el-GR" dirty="0"/>
              <a:t>): περιγράφει τις ανεπιθύμητες επιπτώσεις που προκύπτουν από την κατανάλωση ενός μικροοργανισμού </a:t>
            </a:r>
            <a:r>
              <a:rPr lang="en-US" dirty="0"/>
              <a:t> </a:t>
            </a:r>
            <a:r>
              <a:rPr lang="el-GR" dirty="0"/>
              <a:t>και παρουσιάζει την σχέση δόσης-απόκρισης </a:t>
            </a:r>
            <a:r>
              <a:rPr lang="en-US" dirty="0"/>
              <a:t> </a:t>
            </a:r>
            <a:r>
              <a:rPr lang="el-GR" dirty="0"/>
              <a:t>(</a:t>
            </a:r>
            <a:r>
              <a:rPr lang="en-US" dirty="0"/>
              <a:t>dose-response relationship</a:t>
            </a:r>
            <a:r>
              <a:rPr lang="el-GR" dirty="0"/>
              <a:t>)</a:t>
            </a:r>
            <a:r>
              <a:rPr lang="en-US" dirty="0"/>
              <a:t>.</a:t>
            </a:r>
          </a:p>
          <a:p>
            <a:r>
              <a:rPr lang="el-GR" b="1" dirty="0"/>
              <a:t>Χαρακτηρισμός ρίσκου </a:t>
            </a:r>
            <a:r>
              <a:rPr lang="el-GR" dirty="0"/>
              <a:t>(</a:t>
            </a:r>
            <a:r>
              <a:rPr lang="en-US" dirty="0"/>
              <a:t>Risk </a:t>
            </a:r>
            <a:r>
              <a:rPr lang="en-US" dirty="0" err="1"/>
              <a:t>characterisation</a:t>
            </a:r>
            <a:r>
              <a:rPr lang="el-GR" dirty="0"/>
              <a:t>) είναι  η ενσωμάτωση των 3 προηγούμενων βημάτων για να εκτιμηθεί το ρίσκο </a:t>
            </a:r>
            <a:r>
              <a:rPr lang="en-US" dirty="0"/>
              <a:t> </a:t>
            </a:r>
            <a:r>
              <a:rPr lang="el-GR" dirty="0"/>
              <a:t>δηλ εκτίμηση της πιθανότητας και της έντασης των ανεπιθύμητων επιπτώσεων που θα συμβούν σε ένα συγκεκριμένο πληθυσμό με το αντίστοιχο επίπεδο αβεβαιότητας</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930226"/>
          </a:xfrm>
          <a:solidFill>
            <a:srgbClr val="FFFF00"/>
          </a:solidFill>
        </p:spPr>
        <p:txBody>
          <a:bodyPr>
            <a:normAutofit fontScale="90000"/>
          </a:bodyPr>
          <a:lstStyle/>
          <a:p>
            <a:r>
              <a:rPr lang="el-GR" dirty="0"/>
              <a:t>1</a:t>
            </a:r>
            <a:r>
              <a:rPr lang="el-GR" baseline="30000" dirty="0"/>
              <a:t>ο</a:t>
            </a:r>
            <a:r>
              <a:rPr lang="el-GR" dirty="0"/>
              <a:t> Παράδειγμα αξιολόγησης ρίσκου:</a:t>
            </a:r>
            <a:br>
              <a:rPr lang="el-GR" dirty="0"/>
            </a:br>
            <a:r>
              <a:rPr lang="en-US" dirty="0" err="1"/>
              <a:t>Thermophilic</a:t>
            </a:r>
            <a:br>
              <a:rPr lang="en-US" dirty="0"/>
            </a:br>
            <a:r>
              <a:rPr lang="en-US" i="1" dirty="0"/>
              <a:t>Campylobacter </a:t>
            </a:r>
            <a:r>
              <a:rPr lang="en-US" dirty="0"/>
              <a:t>species</a:t>
            </a:r>
            <a:endParaRPr lang="el-GR" dirty="0"/>
          </a:p>
        </p:txBody>
      </p:sp>
      <p:sp>
        <p:nvSpPr>
          <p:cNvPr id="3" name="2 - Θέση περιεχομένου"/>
          <p:cNvSpPr>
            <a:spLocks noGrp="1"/>
          </p:cNvSpPr>
          <p:nvPr>
            <p:ph sz="quarter" idx="1"/>
          </p:nvPr>
        </p:nvSpPr>
        <p:spPr>
          <a:xfrm>
            <a:off x="467544" y="2332037"/>
            <a:ext cx="8229600" cy="4525963"/>
          </a:xfrm>
        </p:spPr>
        <p:txBody>
          <a:bodyPr/>
          <a:lstStyle/>
          <a:p>
            <a:r>
              <a:rPr lang="en-US" i="1" dirty="0"/>
              <a:t>Campylobacter </a:t>
            </a:r>
            <a:r>
              <a:rPr lang="en-US" i="1" dirty="0" err="1"/>
              <a:t>jejuni</a:t>
            </a:r>
            <a:r>
              <a:rPr lang="en-US" dirty="0"/>
              <a:t> </a:t>
            </a:r>
            <a:r>
              <a:rPr lang="el-GR" dirty="0"/>
              <a:t>είναι ένα από τα πρώτα σε σημασία </a:t>
            </a:r>
            <a:r>
              <a:rPr lang="el-GR" dirty="0" err="1"/>
              <a:t>τροφιμογενή</a:t>
            </a:r>
            <a:r>
              <a:rPr lang="el-GR" dirty="0"/>
              <a:t> παθογόνα που προκαλεί κάθε χρόνο περίπου </a:t>
            </a:r>
            <a:r>
              <a:rPr lang="en-US" dirty="0"/>
              <a:t>400 </a:t>
            </a:r>
            <a:r>
              <a:rPr lang="el-GR" dirty="0"/>
              <a:t>-</a:t>
            </a:r>
            <a:r>
              <a:rPr lang="en-US" dirty="0"/>
              <a:t>500 </a:t>
            </a:r>
            <a:r>
              <a:rPr lang="el-GR" dirty="0" err="1"/>
              <a:t>εκατομύρια</a:t>
            </a:r>
            <a:r>
              <a:rPr lang="el-GR" dirty="0"/>
              <a:t> λοιμώξεις σε ανθρώπους στον κόσμο</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FF00"/>
          </a:solidFill>
        </p:spPr>
        <p:txBody>
          <a:bodyPr>
            <a:normAutofit fontScale="90000"/>
          </a:bodyPr>
          <a:lstStyle/>
          <a:p>
            <a:r>
              <a:rPr lang="el-GR" b="1" dirty="0"/>
              <a:t>Αναγνώριση και χαρακτηρισμός του κινδύνου</a:t>
            </a:r>
          </a:p>
        </p:txBody>
      </p:sp>
      <p:sp>
        <p:nvSpPr>
          <p:cNvPr id="3" name="2 - Θέση περιεχομένου"/>
          <p:cNvSpPr>
            <a:spLocks noGrp="1"/>
          </p:cNvSpPr>
          <p:nvPr>
            <p:ph sz="quarter" idx="1"/>
          </p:nvPr>
        </p:nvSpPr>
        <p:spPr/>
        <p:txBody>
          <a:bodyPr>
            <a:normAutofit/>
          </a:bodyPr>
          <a:lstStyle/>
          <a:p>
            <a:r>
              <a:rPr lang="el-GR" dirty="0"/>
              <a:t>Η </a:t>
            </a:r>
            <a:r>
              <a:rPr lang="el-GR" dirty="0" err="1"/>
              <a:t>τροφιμογενής</a:t>
            </a:r>
            <a:r>
              <a:rPr lang="el-GR" dirty="0"/>
              <a:t> </a:t>
            </a:r>
            <a:r>
              <a:rPr lang="el-GR" dirty="0" err="1"/>
              <a:t>καμπυλοβακτηρίωση</a:t>
            </a:r>
            <a:r>
              <a:rPr lang="el-GR" dirty="0"/>
              <a:t> συσχετίζεται περισσότερο με το </a:t>
            </a:r>
            <a:r>
              <a:rPr lang="en-US" b="1" i="1" dirty="0"/>
              <a:t>C. </a:t>
            </a:r>
            <a:r>
              <a:rPr lang="en-US" b="1" i="1" dirty="0" err="1"/>
              <a:t>jejuni</a:t>
            </a:r>
            <a:r>
              <a:rPr lang="en-US" b="1" i="1" dirty="0"/>
              <a:t> </a:t>
            </a:r>
            <a:r>
              <a:rPr lang="en-US" dirty="0"/>
              <a:t>(</a:t>
            </a:r>
            <a:r>
              <a:rPr lang="el-GR" dirty="0"/>
              <a:t>συχνότερα από κοτόπουλα</a:t>
            </a:r>
            <a:r>
              <a:rPr lang="en-US" dirty="0"/>
              <a:t>) </a:t>
            </a:r>
            <a:r>
              <a:rPr lang="el-GR" dirty="0"/>
              <a:t>και </a:t>
            </a:r>
            <a:r>
              <a:rPr lang="en-US" dirty="0"/>
              <a:t> </a:t>
            </a:r>
            <a:r>
              <a:rPr lang="el-GR" dirty="0"/>
              <a:t>λιγότερο συχνά με το </a:t>
            </a:r>
            <a:r>
              <a:rPr lang="en-US" i="1" dirty="0"/>
              <a:t>C. coli </a:t>
            </a:r>
            <a:r>
              <a:rPr lang="en-US" dirty="0"/>
              <a:t>(</a:t>
            </a:r>
            <a:r>
              <a:rPr lang="el-GR" dirty="0"/>
              <a:t>που βρίσκεται στους χοίρους</a:t>
            </a:r>
            <a:r>
              <a:rPr lang="en-US" dirty="0"/>
              <a:t>).</a:t>
            </a:r>
            <a:endParaRPr lang="el-GR" dirty="0"/>
          </a:p>
          <a:p>
            <a:r>
              <a:rPr lang="el-GR" dirty="0"/>
              <a:t>Η βασική δεξαμενή </a:t>
            </a:r>
            <a:r>
              <a:rPr lang="el-GR" dirty="0" err="1"/>
              <a:t>παθογενών</a:t>
            </a:r>
            <a:r>
              <a:rPr lang="el-GR" dirty="0"/>
              <a:t> </a:t>
            </a:r>
            <a:r>
              <a:rPr lang="en-US" i="1" dirty="0"/>
              <a:t>Campylobacter spp. </a:t>
            </a:r>
            <a:r>
              <a:rPr lang="el-GR" dirty="0"/>
              <a:t>είναι το πεπτικό σύστημα των άγριων και εξημερωμένων θηλαστικών και πτηνών.</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a:t>Στο νερό και σε άλλα περιβάλλοντα με μη </a:t>
            </a:r>
            <a:r>
              <a:rPr lang="el-GR" dirty="0" err="1"/>
              <a:t>ευνοικές</a:t>
            </a:r>
            <a:r>
              <a:rPr lang="el-GR" dirty="0"/>
              <a:t> συνθήκες ανάπτυξης τα </a:t>
            </a:r>
            <a:r>
              <a:rPr lang="en-US" i="1" dirty="0"/>
              <a:t>Campylobacter </a:t>
            </a:r>
            <a:r>
              <a:rPr lang="el-GR" dirty="0"/>
              <a:t>μπορούν να μετατραπούν σε κατάσταση</a:t>
            </a:r>
            <a:r>
              <a:rPr lang="el-GR" i="1" dirty="0"/>
              <a:t> </a:t>
            </a:r>
            <a:r>
              <a:rPr lang="en-US" dirty="0"/>
              <a:t>‘</a:t>
            </a:r>
            <a:r>
              <a:rPr lang="en-US" b="1" dirty="0"/>
              <a:t>viable but non-</a:t>
            </a:r>
            <a:r>
              <a:rPr lang="en-US" b="1" dirty="0" err="1"/>
              <a:t>culturable</a:t>
            </a:r>
            <a:r>
              <a:rPr lang="en-US"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4587D9-DE81-4263-820B-0011F1611CDD}"/>
              </a:ext>
            </a:extLst>
          </p:cNvPr>
          <p:cNvSpPr>
            <a:spLocks noGrp="1"/>
          </p:cNvSpPr>
          <p:nvPr>
            <p:ph type="title"/>
          </p:nvPr>
        </p:nvSpPr>
        <p:spPr>
          <a:xfrm>
            <a:off x="323528" y="274638"/>
            <a:ext cx="8363272" cy="994122"/>
          </a:xfrm>
        </p:spPr>
        <p:txBody>
          <a:bodyPr>
            <a:normAutofit fontScale="90000"/>
          </a:bodyPr>
          <a:lstStyle/>
          <a:p>
            <a:r>
              <a:rPr lang="el-GR" dirty="0"/>
              <a:t>Ποιο πρόσφατος αναδυόμενος κίνδυνος:</a:t>
            </a:r>
          </a:p>
        </p:txBody>
      </p:sp>
      <p:sp>
        <p:nvSpPr>
          <p:cNvPr id="3" name="Θέση περιεχομένου 2">
            <a:extLst>
              <a:ext uri="{FF2B5EF4-FFF2-40B4-BE49-F238E27FC236}">
                <a16:creationId xmlns:a16="http://schemas.microsoft.com/office/drawing/2014/main" id="{1BFAA720-2C8D-4F26-BF1D-CFC1FC7BE337}"/>
              </a:ext>
            </a:extLst>
          </p:cNvPr>
          <p:cNvSpPr>
            <a:spLocks noGrp="1"/>
          </p:cNvSpPr>
          <p:nvPr>
            <p:ph sz="quarter" idx="1"/>
          </p:nvPr>
        </p:nvSpPr>
        <p:spPr>
          <a:xfrm>
            <a:off x="296924" y="1268760"/>
            <a:ext cx="8667564" cy="1584176"/>
          </a:xfrm>
        </p:spPr>
        <p:txBody>
          <a:bodyPr>
            <a:normAutofit fontScale="85000" lnSpcReduction="10000"/>
          </a:bodyPr>
          <a:lstStyle/>
          <a:p>
            <a:r>
              <a:rPr lang="el-GR" dirty="0"/>
              <a:t>Η δηλητηρίαση ψαριών </a:t>
            </a:r>
            <a:r>
              <a:rPr lang="el-GR" dirty="0" err="1"/>
              <a:t>Ciguatera</a:t>
            </a:r>
            <a:r>
              <a:rPr lang="el-GR" dirty="0"/>
              <a:t> (CFP) είναι ο πιο κοινός τύπος τροφικής δηλητηρίασης θαλάσσιας </a:t>
            </a:r>
            <a:r>
              <a:rPr lang="el-GR" dirty="0" err="1"/>
              <a:t>βιοτοξίνης</a:t>
            </a:r>
            <a:r>
              <a:rPr lang="el-GR" dirty="0"/>
              <a:t> παγκοσμίως. </a:t>
            </a:r>
          </a:p>
          <a:p>
            <a:r>
              <a:rPr lang="el-GR" dirty="0"/>
              <a:t>Συνήθως προκαλείται από την κατανάλωση ψαριών που έχουν συσσωρεύσει </a:t>
            </a:r>
            <a:r>
              <a:rPr lang="el-GR" dirty="0" err="1"/>
              <a:t>σιγκουατοξίνες</a:t>
            </a:r>
            <a:r>
              <a:rPr lang="el-GR" dirty="0"/>
              <a:t> (CTX) στη σάρκα τους. </a:t>
            </a:r>
          </a:p>
          <a:p>
            <a:endParaRPr lang="el-GR" dirty="0"/>
          </a:p>
        </p:txBody>
      </p:sp>
      <p:sp>
        <p:nvSpPr>
          <p:cNvPr id="4" name="Ορθογώνιο 3">
            <a:extLst>
              <a:ext uri="{FF2B5EF4-FFF2-40B4-BE49-F238E27FC236}">
                <a16:creationId xmlns:a16="http://schemas.microsoft.com/office/drawing/2014/main" id="{A17C4096-E339-4886-B655-96A7DF7FECA1}"/>
              </a:ext>
            </a:extLst>
          </p:cNvPr>
          <p:cNvSpPr/>
          <p:nvPr/>
        </p:nvSpPr>
        <p:spPr>
          <a:xfrm>
            <a:off x="3431161" y="6239962"/>
            <a:ext cx="5400599" cy="369332"/>
          </a:xfrm>
          <a:prstGeom prst="rect">
            <a:avLst/>
          </a:prstGeom>
        </p:spPr>
        <p:txBody>
          <a:bodyPr wrap="square">
            <a:spAutoFit/>
          </a:bodyPr>
          <a:lstStyle/>
          <a:p>
            <a:r>
              <a:rPr lang="en-US" dirty="0"/>
              <a:t>https://www.efsa.europa.eu/el/topics/topic/emerging-risks</a:t>
            </a:r>
            <a:endParaRPr lang="el-GR" dirty="0"/>
          </a:p>
        </p:txBody>
      </p:sp>
      <p:sp>
        <p:nvSpPr>
          <p:cNvPr id="5" name="TextBox 4">
            <a:extLst>
              <a:ext uri="{FF2B5EF4-FFF2-40B4-BE49-F238E27FC236}">
                <a16:creationId xmlns:a16="http://schemas.microsoft.com/office/drawing/2014/main" id="{E4058ECC-7776-47C8-AE8D-FE220F94B448}"/>
              </a:ext>
            </a:extLst>
          </p:cNvPr>
          <p:cNvSpPr txBox="1"/>
          <p:nvPr/>
        </p:nvSpPr>
        <p:spPr>
          <a:xfrm>
            <a:off x="323528" y="2818656"/>
            <a:ext cx="2952328" cy="3970318"/>
          </a:xfrm>
          <a:prstGeom prst="rect">
            <a:avLst/>
          </a:prstGeom>
          <a:noFill/>
        </p:spPr>
        <p:txBody>
          <a:bodyPr wrap="square" rtlCol="0">
            <a:spAutoFit/>
          </a:bodyPr>
          <a:lstStyle/>
          <a:p>
            <a:r>
              <a:rPr lang="el-GR" dirty="0"/>
              <a:t>Οι CTX παράγονται από </a:t>
            </a:r>
            <a:r>
              <a:rPr lang="el-GR" dirty="0" err="1"/>
              <a:t>βενθικά</a:t>
            </a:r>
            <a:r>
              <a:rPr lang="el-GR" dirty="0"/>
              <a:t> </a:t>
            </a:r>
            <a:r>
              <a:rPr lang="el-GR" dirty="0" err="1"/>
              <a:t>μικροφύκη</a:t>
            </a:r>
            <a:r>
              <a:rPr lang="el-GR" dirty="0"/>
              <a:t> από το γένος </a:t>
            </a:r>
            <a:r>
              <a:rPr lang="el-GR" i="1" dirty="0" err="1"/>
              <a:t>Gambierdiscus</a:t>
            </a:r>
            <a:r>
              <a:rPr lang="el-GR" dirty="0"/>
              <a:t> </a:t>
            </a:r>
            <a:r>
              <a:rPr lang="el-GR" dirty="0" err="1"/>
              <a:t>spp</a:t>
            </a:r>
            <a:r>
              <a:rPr lang="el-GR" dirty="0"/>
              <a:t>. Χαρακτηριστική των τροπικών και υποτροπικών περιοχών, η δηλητηρίαση ψαριών </a:t>
            </a:r>
            <a:r>
              <a:rPr lang="el-GR" dirty="0" err="1"/>
              <a:t>Ciguatera</a:t>
            </a:r>
            <a:r>
              <a:rPr lang="el-GR" dirty="0"/>
              <a:t> καταγράφηκε για πρώτη φορά στα ισπανικά και πορτογαλικά νησιά </a:t>
            </a:r>
            <a:r>
              <a:rPr lang="el-GR" dirty="0" err="1"/>
              <a:t>Μακαρονησία</a:t>
            </a:r>
            <a:r>
              <a:rPr lang="el-GR" dirty="0"/>
              <a:t> του Ατλαντικού Ωκεανού το 2004.</a:t>
            </a:r>
          </a:p>
          <a:p>
            <a:endParaRPr lang="el-GR" dirty="0"/>
          </a:p>
        </p:txBody>
      </p:sp>
      <p:pic>
        <p:nvPicPr>
          <p:cNvPr id="1028" name="Picture 4" descr="Discover the truth about Ciguatera Fish Poisoning | State ...">
            <a:extLst>
              <a:ext uri="{FF2B5EF4-FFF2-40B4-BE49-F238E27FC236}">
                <a16:creationId xmlns:a16="http://schemas.microsoft.com/office/drawing/2014/main" id="{BE5A72A7-F0F5-49DE-8206-729D8A477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645" y="2986683"/>
            <a:ext cx="5084057" cy="285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440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FF00"/>
          </a:solidFill>
        </p:spPr>
        <p:txBody>
          <a:bodyPr/>
          <a:lstStyle/>
          <a:p>
            <a:r>
              <a:rPr lang="el-GR" dirty="0"/>
              <a:t>Συμπτώματα</a:t>
            </a:r>
          </a:p>
        </p:txBody>
      </p:sp>
      <p:sp>
        <p:nvSpPr>
          <p:cNvPr id="3" name="2 - Θέση περιεχομένου"/>
          <p:cNvSpPr>
            <a:spLocks noGrp="1"/>
          </p:cNvSpPr>
          <p:nvPr>
            <p:ph sz="quarter" idx="1"/>
          </p:nvPr>
        </p:nvSpPr>
        <p:spPr/>
        <p:txBody>
          <a:bodyPr/>
          <a:lstStyle/>
          <a:p>
            <a:r>
              <a:rPr lang="el-GR" dirty="0"/>
              <a:t>Εντερικό παθογόνο</a:t>
            </a:r>
          </a:p>
          <a:p>
            <a:r>
              <a:rPr lang="el-GR" dirty="0"/>
              <a:t>Περίοδος επώασης από 1-11 ημέρες</a:t>
            </a:r>
          </a:p>
          <a:p>
            <a:r>
              <a:rPr lang="el-GR" dirty="0"/>
              <a:t>Πυρετός, κοιλιακός πόνος, διάρροια</a:t>
            </a:r>
          </a:p>
          <a:p>
            <a:pPr>
              <a:buNone/>
            </a:pPr>
            <a:r>
              <a:rPr lang="el-GR" dirty="0"/>
              <a:t> </a:t>
            </a:r>
          </a:p>
          <a:p>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quarter" idx="1"/>
          </p:nvPr>
        </p:nvSpPr>
        <p:spPr/>
        <p:txBody>
          <a:bodyPr>
            <a:normAutofit/>
          </a:bodyPr>
          <a:lstStyle/>
          <a:p>
            <a:r>
              <a:rPr lang="el-GR" dirty="0"/>
              <a:t>Συνήθως δεν χρειάζεται </a:t>
            </a:r>
            <a:r>
              <a:rPr lang="el-GR" dirty="0" err="1"/>
              <a:t>αντιμικροβιακή</a:t>
            </a:r>
            <a:r>
              <a:rPr lang="el-GR" dirty="0"/>
              <a:t> θεραπεία</a:t>
            </a:r>
          </a:p>
          <a:p>
            <a:r>
              <a:rPr lang="el-GR" dirty="0"/>
              <a:t>Έχουν αναδυθεί όμως </a:t>
            </a:r>
            <a:r>
              <a:rPr lang="el-GR" b="1" dirty="0"/>
              <a:t>ανθεκτικές μορφές σε αντιβιοτικά</a:t>
            </a:r>
            <a:r>
              <a:rPr lang="el-GR" dirty="0"/>
              <a:t> που χρησιμοποιούνται στις ζωοτροφές των πτηνών, όπως το  </a:t>
            </a:r>
            <a:r>
              <a:rPr lang="en-US" dirty="0" err="1"/>
              <a:t>fluoroquinolone</a:t>
            </a:r>
            <a:r>
              <a:rPr lang="en-US" dirty="0"/>
              <a:t>-resistant </a:t>
            </a:r>
            <a:r>
              <a:rPr lang="en-US" i="1" dirty="0"/>
              <a:t>C. </a:t>
            </a:r>
            <a:r>
              <a:rPr lang="en-US" i="1" dirty="0" err="1"/>
              <a:t>jejuni</a:t>
            </a:r>
            <a:r>
              <a:rPr lang="el-GR" i="1" dirty="0"/>
              <a:t> </a:t>
            </a:r>
            <a:r>
              <a:rPr lang="el-GR" dirty="0"/>
              <a:t>και</a:t>
            </a:r>
            <a:r>
              <a:rPr lang="el-GR" i="1" dirty="0"/>
              <a:t> </a:t>
            </a:r>
            <a:r>
              <a:rPr lang="en-US" i="1" dirty="0"/>
              <a:t>C. coli</a:t>
            </a:r>
            <a:r>
              <a:rPr lang="el-GR" i="1" dirty="0"/>
              <a:t>, </a:t>
            </a:r>
            <a:r>
              <a:rPr lang="el-GR" dirty="0"/>
              <a:t>τα οποία προσβάλλουν ανθρώπους στην Ευρώπη και δεν αντιμετωπίζονται εύκολα.</a:t>
            </a:r>
          </a:p>
          <a:p>
            <a:r>
              <a:rPr lang="el-GR" dirty="0"/>
              <a:t>Τα ανθεκτικά στελέχη σε αντιβιοτικά θεωρούνται σημαντικό πρόβλημα δημόσιας υγείας</a:t>
            </a:r>
          </a:p>
          <a:p>
            <a:endParaRPr lang="el-G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a:t>Στις ανεπτυγμένες χώρες όλες οι ηλικιακές ομάδες μπορεί να προσβληθούν με </a:t>
            </a:r>
            <a:r>
              <a:rPr lang="en-US" i="1" dirty="0"/>
              <a:t>Campylobacter</a:t>
            </a:r>
            <a:r>
              <a:rPr lang="el-GR" i="1" dirty="0"/>
              <a:t> </a:t>
            </a:r>
            <a:r>
              <a:rPr lang="el-GR" dirty="0"/>
              <a:t>αλλά τα περιστατικά που αναφέρονται είναι περισσότερα σε μικρά παιδιά (ως 4 ετών)</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8301608" cy="1728192"/>
          </a:xfrm>
          <a:solidFill>
            <a:srgbClr val="FFFF00"/>
          </a:solidFill>
        </p:spPr>
        <p:txBody>
          <a:bodyPr>
            <a:normAutofit fontScale="90000"/>
          </a:bodyPr>
          <a:lstStyle/>
          <a:p>
            <a:r>
              <a:rPr lang="el-GR" b="1" dirty="0"/>
              <a:t>Αξιολόγηση της έκθεσης στον κίνδυνο </a:t>
            </a:r>
            <a:r>
              <a:rPr lang="el-GR" dirty="0"/>
              <a:t>(</a:t>
            </a:r>
            <a:r>
              <a:rPr lang="en-US" dirty="0"/>
              <a:t>exposure assessment</a:t>
            </a:r>
            <a:r>
              <a:rPr lang="el-GR" dirty="0"/>
              <a:t>)</a:t>
            </a:r>
            <a:br>
              <a:rPr lang="en-US" dirty="0"/>
            </a:br>
            <a:endParaRPr lang="el-GR" dirty="0"/>
          </a:p>
        </p:txBody>
      </p:sp>
      <p:sp>
        <p:nvSpPr>
          <p:cNvPr id="3" name="2 - Θέση περιεχομένου"/>
          <p:cNvSpPr>
            <a:spLocks noGrp="1"/>
          </p:cNvSpPr>
          <p:nvPr>
            <p:ph sz="quarter" idx="1"/>
          </p:nvPr>
        </p:nvSpPr>
        <p:spPr>
          <a:xfrm>
            <a:off x="457200" y="1916832"/>
            <a:ext cx="8229600" cy="4209331"/>
          </a:xfrm>
        </p:spPr>
        <p:txBody>
          <a:bodyPr>
            <a:normAutofit/>
          </a:bodyPr>
          <a:lstStyle/>
          <a:p>
            <a:r>
              <a:rPr lang="el-GR" dirty="0"/>
              <a:t>Εφόσον το </a:t>
            </a:r>
            <a:r>
              <a:rPr lang="en-US" i="1" dirty="0"/>
              <a:t>Campylobacter </a:t>
            </a:r>
            <a:r>
              <a:rPr lang="el-GR" dirty="0"/>
              <a:t>είναι κοινό στα κόπρανα θερμόαιμων ζώων, αναπόφευκτα το κρέας θα μολυνθεί κατά την διάρκεια της σφαγής</a:t>
            </a:r>
          </a:p>
          <a:p>
            <a:r>
              <a:rPr lang="el-GR" dirty="0"/>
              <a:t>Τα θερμόφιλα </a:t>
            </a:r>
            <a:r>
              <a:rPr lang="en-US" i="1" dirty="0" err="1"/>
              <a:t>Campylobacters</a:t>
            </a:r>
            <a:r>
              <a:rPr lang="el-GR" i="1" dirty="0"/>
              <a:t> </a:t>
            </a:r>
            <a:r>
              <a:rPr lang="el-GR" dirty="0"/>
              <a:t>έχουν βέλτιστη θερμοκρασία ανάπτυξης </a:t>
            </a:r>
            <a:r>
              <a:rPr lang="en-US" dirty="0"/>
              <a:t>42°C </a:t>
            </a:r>
            <a:r>
              <a:rPr lang="el-GR" dirty="0"/>
              <a:t>και δεν αναπτύσσονται κάτω από </a:t>
            </a:r>
            <a:r>
              <a:rPr lang="en-US" dirty="0"/>
              <a:t>32°C.</a:t>
            </a:r>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a:bodyPr>
          <a:lstStyle/>
          <a:p>
            <a:r>
              <a:rPr lang="el-GR" dirty="0"/>
              <a:t>Επομένως είναι λογικό να υποθέσει κανείς ότι τα </a:t>
            </a:r>
            <a:r>
              <a:rPr lang="en-US" i="1" dirty="0"/>
              <a:t>Campylobacter spp. </a:t>
            </a:r>
            <a:r>
              <a:rPr lang="el-GR" dirty="0"/>
              <a:t>δεν πολλαπλασιάζονται</a:t>
            </a:r>
            <a:r>
              <a:rPr lang="el-GR" i="1" dirty="0"/>
              <a:t> </a:t>
            </a:r>
            <a:r>
              <a:rPr lang="el-GR" dirty="0"/>
              <a:t>κατά την διάρκεια της σφαγής, μετά την επεξεργασία ή κατά την μεταφορά και αποθήκευση</a:t>
            </a:r>
          </a:p>
          <a:p>
            <a:r>
              <a:rPr lang="el-GR" dirty="0"/>
              <a:t>Πράγματι σε βοοειδή και χοίρους η συγκέντρωση </a:t>
            </a:r>
            <a:r>
              <a:rPr lang="en-US" i="1" dirty="0"/>
              <a:t>Campylobacter </a:t>
            </a:r>
            <a:r>
              <a:rPr lang="el-GR" dirty="0"/>
              <a:t>μειώνεται κατά τις διαδικασίες σφαγής</a:t>
            </a:r>
            <a:r>
              <a:rPr lang="en-US" dirty="0"/>
              <a:t>.</a:t>
            </a:r>
            <a:endParaRPr lang="el-G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Κοτόπουλα: υψηλά ποσοστά επιμόλυνσης</a:t>
            </a:r>
          </a:p>
        </p:txBody>
      </p:sp>
      <p:sp>
        <p:nvSpPr>
          <p:cNvPr id="3" name="2 - Θέση περιεχομένου"/>
          <p:cNvSpPr>
            <a:spLocks noGrp="1"/>
          </p:cNvSpPr>
          <p:nvPr>
            <p:ph sz="quarter" idx="1"/>
          </p:nvPr>
        </p:nvSpPr>
        <p:spPr/>
        <p:txBody>
          <a:bodyPr>
            <a:normAutofit/>
          </a:bodyPr>
          <a:lstStyle/>
          <a:p>
            <a:r>
              <a:rPr lang="el-GR" dirty="0"/>
              <a:t>Η επεξεργασία του κοτόπουλου μπορεί να μειώσει τα επίπεδα του </a:t>
            </a:r>
            <a:r>
              <a:rPr lang="en-US" i="1" dirty="0"/>
              <a:t>Campylobacter</a:t>
            </a:r>
            <a:r>
              <a:rPr lang="el-GR" i="1" dirty="0"/>
              <a:t> </a:t>
            </a:r>
            <a:r>
              <a:rPr lang="el-GR" dirty="0"/>
              <a:t>στο δέρμα κατά 100 φορές</a:t>
            </a:r>
          </a:p>
          <a:p>
            <a:r>
              <a:rPr lang="el-GR" dirty="0"/>
              <a:t>Όμως, σε διάφορα τρόφιμα έχει καταγραφεί η επιβίωση του </a:t>
            </a:r>
            <a:r>
              <a:rPr lang="en-US" i="1" dirty="0"/>
              <a:t>Campylobacter </a:t>
            </a:r>
            <a:r>
              <a:rPr lang="el-GR" dirty="0"/>
              <a:t>μετά από πολλές εβδομάδες συντήρηση στους </a:t>
            </a:r>
            <a:r>
              <a:rPr lang="en-US" dirty="0"/>
              <a:t>4°C, </a:t>
            </a:r>
            <a:r>
              <a:rPr lang="el-GR" dirty="0"/>
              <a:t>και μετά από πολλούς μήνες σε κατεψυγμένα πουλερικά</a:t>
            </a:r>
          </a:p>
          <a:p>
            <a:r>
              <a:rPr lang="el-GR" dirty="0"/>
              <a:t>Έχουν βρεθεί πολύ υψηλά ποσοστά επιμόλυνσης με </a:t>
            </a:r>
            <a:r>
              <a:rPr lang="en-US" i="1" dirty="0"/>
              <a:t>Campylobacter </a:t>
            </a:r>
            <a:r>
              <a:rPr lang="el-GR" dirty="0"/>
              <a:t>σε επεξεργασμένα κοτόπουλα σε πολλές χώρες </a:t>
            </a:r>
            <a:r>
              <a:rPr lang="en-US" i="1" dirty="0"/>
              <a:t>(</a:t>
            </a:r>
            <a:r>
              <a:rPr lang="el-GR" i="1" dirty="0"/>
              <a:t>ως </a:t>
            </a:r>
            <a:r>
              <a:rPr lang="en-US" dirty="0"/>
              <a:t>75% </a:t>
            </a:r>
            <a:r>
              <a:rPr lang="el-GR" dirty="0"/>
              <a:t>θετικά δείγματα</a:t>
            </a:r>
            <a:r>
              <a:rPr lang="en-US" dirty="0"/>
              <a:t>).</a:t>
            </a:r>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a:bodyPr>
          <a:lstStyle/>
          <a:p>
            <a:r>
              <a:rPr lang="el-GR" dirty="0"/>
              <a:t>Χαμηλότερη συχνότητα επιμόλυνσης </a:t>
            </a:r>
            <a:r>
              <a:rPr lang="en-US" i="1" dirty="0"/>
              <a:t>Campylobacter </a:t>
            </a:r>
            <a:r>
              <a:rPr lang="el-GR" dirty="0"/>
              <a:t>έχει βρεθεί σε μοσχάρι, άλλα </a:t>
            </a:r>
            <a:r>
              <a:rPr lang="el-GR" dirty="0" err="1"/>
              <a:t>προιόντα</a:t>
            </a:r>
            <a:r>
              <a:rPr lang="el-GR" dirty="0"/>
              <a:t> κρέατος, </a:t>
            </a:r>
            <a:r>
              <a:rPr lang="el-GR" dirty="0" err="1"/>
              <a:t>απαστερίωτο</a:t>
            </a:r>
            <a:r>
              <a:rPr lang="el-GR" dirty="0"/>
              <a:t> γάλα και γαλακτοκομικά, ψάρια, ή και λαχανικά </a:t>
            </a:r>
            <a:endParaRPr lang="en-US" dirty="0"/>
          </a:p>
          <a:p>
            <a:pPr>
              <a:buNone/>
            </a:pPr>
            <a:endParaRPr lang="el-G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FF00"/>
          </a:solidFill>
        </p:spPr>
        <p:txBody>
          <a:bodyPr>
            <a:normAutofit fontScale="90000"/>
          </a:bodyPr>
          <a:lstStyle/>
          <a:p>
            <a:r>
              <a:rPr lang="el-GR" dirty="0"/>
              <a:t>Παράγοντες κινδύνου (</a:t>
            </a:r>
            <a:r>
              <a:rPr lang="en-US" dirty="0"/>
              <a:t>risk factors)</a:t>
            </a:r>
            <a:r>
              <a:rPr lang="el-GR" dirty="0"/>
              <a:t> για κρούσματα </a:t>
            </a:r>
            <a:r>
              <a:rPr lang="el-GR" dirty="0" err="1"/>
              <a:t>καμπυλοβακτηρίωσης</a:t>
            </a:r>
            <a:endParaRPr lang="el-GR" dirty="0"/>
          </a:p>
        </p:txBody>
      </p:sp>
      <p:sp>
        <p:nvSpPr>
          <p:cNvPr id="3" name="2 - Θέση περιεχομένου"/>
          <p:cNvSpPr>
            <a:spLocks noGrp="1"/>
          </p:cNvSpPr>
          <p:nvPr>
            <p:ph sz="quarter" idx="1"/>
          </p:nvPr>
        </p:nvSpPr>
        <p:spPr/>
        <p:txBody>
          <a:bodyPr>
            <a:normAutofit/>
          </a:bodyPr>
          <a:lstStyle/>
          <a:p>
            <a:pPr>
              <a:buNone/>
            </a:pPr>
            <a:endParaRPr lang="en-US" dirty="0"/>
          </a:p>
          <a:p>
            <a:r>
              <a:rPr lang="en-US" dirty="0"/>
              <a:t>– </a:t>
            </a:r>
            <a:r>
              <a:rPr lang="el-GR" dirty="0"/>
              <a:t>κατανάλωση πουλερικών</a:t>
            </a:r>
            <a:endParaRPr lang="en-US" dirty="0"/>
          </a:p>
          <a:p>
            <a:r>
              <a:rPr lang="en-US" dirty="0"/>
              <a:t>– </a:t>
            </a:r>
            <a:r>
              <a:rPr lang="el-GR" dirty="0"/>
              <a:t>κατανάλωση </a:t>
            </a:r>
            <a:r>
              <a:rPr lang="el-GR" dirty="0" err="1"/>
              <a:t>απαστερίωτου</a:t>
            </a:r>
            <a:r>
              <a:rPr lang="el-GR" dirty="0"/>
              <a:t> γάλακτος</a:t>
            </a:r>
            <a:endParaRPr lang="en-US" dirty="0"/>
          </a:p>
          <a:p>
            <a:r>
              <a:rPr lang="en-US" dirty="0"/>
              <a:t>– </a:t>
            </a:r>
            <a:r>
              <a:rPr lang="el-GR" dirty="0"/>
              <a:t>επαφή με μολυσμένο νερό επιφάνειας</a:t>
            </a:r>
            <a:endParaRPr lang="en-US" dirty="0"/>
          </a:p>
          <a:p>
            <a:r>
              <a:rPr lang="en-US" dirty="0"/>
              <a:t>– </a:t>
            </a:r>
            <a:r>
              <a:rPr lang="el-GR" dirty="0"/>
              <a:t>μολυσμένη παροχή νερού</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Άλλοι παράγοντες κινδύνου</a:t>
            </a:r>
          </a:p>
        </p:txBody>
      </p:sp>
      <p:sp>
        <p:nvSpPr>
          <p:cNvPr id="3" name="2 - Θέση περιεχομένου"/>
          <p:cNvSpPr>
            <a:spLocks noGrp="1"/>
          </p:cNvSpPr>
          <p:nvPr>
            <p:ph sz="quarter" idx="1"/>
          </p:nvPr>
        </p:nvSpPr>
        <p:spPr/>
        <p:txBody>
          <a:bodyPr>
            <a:normAutofit/>
          </a:bodyPr>
          <a:lstStyle/>
          <a:p>
            <a:r>
              <a:rPr lang="el-GR" dirty="0"/>
              <a:t>Παράγοντας κινδύνου</a:t>
            </a:r>
            <a:r>
              <a:rPr lang="en-US" dirty="0"/>
              <a:t> </a:t>
            </a:r>
            <a:r>
              <a:rPr lang="el-GR" dirty="0"/>
              <a:t>είναι και η </a:t>
            </a:r>
            <a:r>
              <a:rPr lang="en-US" dirty="0"/>
              <a:t> </a:t>
            </a:r>
            <a:r>
              <a:rPr lang="el-GR" dirty="0"/>
              <a:t> διασταυρούμενη επιμόλυνση με </a:t>
            </a:r>
            <a:r>
              <a:rPr lang="en-US" i="1" dirty="0"/>
              <a:t>Campylobacter </a:t>
            </a:r>
            <a:r>
              <a:rPr lang="el-GR" dirty="0"/>
              <a:t>από ωμό κοτόπουλο σε έτοιμο φαγητό </a:t>
            </a:r>
            <a:endParaRPr lang="en-US" dirty="0"/>
          </a:p>
          <a:p>
            <a:r>
              <a:rPr lang="el-GR" dirty="0"/>
              <a:t>Η μόλυνση αυτή έχει συσχετιστεί με μη πλύσιμο με σαπούνι</a:t>
            </a:r>
            <a:r>
              <a:rPr lang="en-US" dirty="0"/>
              <a:t>,</a:t>
            </a:r>
            <a:r>
              <a:rPr lang="el-GR" dirty="0"/>
              <a:t> της πλάκας κοπής που χρησιμοποιείται στην κουζίνα</a:t>
            </a:r>
            <a:r>
              <a:rPr lang="en-US" dirty="0"/>
              <a:t>. </a:t>
            </a:r>
            <a:endParaRPr lang="el-G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Άλλοι παράγοντες κινδύνου</a:t>
            </a:r>
          </a:p>
        </p:txBody>
      </p:sp>
      <p:sp>
        <p:nvSpPr>
          <p:cNvPr id="3" name="2 - Θέση περιεχομένου"/>
          <p:cNvSpPr>
            <a:spLocks noGrp="1"/>
          </p:cNvSpPr>
          <p:nvPr>
            <p:ph sz="quarter" idx="1"/>
          </p:nvPr>
        </p:nvSpPr>
        <p:spPr/>
        <p:txBody>
          <a:bodyPr>
            <a:normAutofit/>
          </a:bodyPr>
          <a:lstStyle/>
          <a:p>
            <a:r>
              <a:rPr lang="el-GR" dirty="0"/>
              <a:t>Κατανάλωση άλλων τύπων κρέατος</a:t>
            </a:r>
          </a:p>
          <a:p>
            <a:r>
              <a:rPr lang="el-GR" dirty="0"/>
              <a:t>Κατανάλωση μη επαρκώς μαγειρεμένου κρέατος, ή  </a:t>
            </a:r>
            <a:r>
              <a:rPr lang="en-US" dirty="0"/>
              <a:t>barbecued </a:t>
            </a:r>
            <a:endParaRPr lang="el-GR" dirty="0"/>
          </a:p>
          <a:p>
            <a:r>
              <a:rPr lang="el-GR" dirty="0"/>
              <a:t>Ταξίδια</a:t>
            </a:r>
          </a:p>
          <a:p>
            <a:r>
              <a:rPr lang="en-US" dirty="0"/>
              <a:t> </a:t>
            </a:r>
            <a:r>
              <a:rPr lang="el-GR" dirty="0"/>
              <a:t>επαφή με ζώα, πχ κοτόπουλα (ή και ζώα συντροφιάς)</a:t>
            </a:r>
          </a:p>
          <a:p>
            <a:r>
              <a:rPr lang="el-GR" dirty="0"/>
              <a:t>Δραστηριότητες ψυχαγωγίας σε φυσικό περιβάλλον</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9366F6-0FFD-4B91-9CEF-E969AE4A4B50}"/>
              </a:ext>
            </a:extLst>
          </p:cNvPr>
          <p:cNvSpPr>
            <a:spLocks noGrp="1"/>
          </p:cNvSpPr>
          <p:nvPr>
            <p:ph type="title"/>
          </p:nvPr>
        </p:nvSpPr>
        <p:spPr>
          <a:xfrm>
            <a:off x="261356" y="274638"/>
            <a:ext cx="8425444" cy="1210146"/>
          </a:xfrm>
        </p:spPr>
        <p:txBody>
          <a:bodyPr>
            <a:normAutofit fontScale="90000"/>
          </a:bodyPr>
          <a:lstStyle/>
          <a:p>
            <a:pPr algn="ctr"/>
            <a:r>
              <a:rPr lang="el-GR" dirty="0"/>
              <a:t>Αναδυόμενοι κίνδυνοι στην ΕΕ (</a:t>
            </a:r>
            <a:r>
              <a:rPr lang="en-US" dirty="0"/>
              <a:t>EFSA 2023)</a:t>
            </a:r>
            <a:endParaRPr lang="el-GR" dirty="0"/>
          </a:p>
        </p:txBody>
      </p:sp>
      <p:sp>
        <p:nvSpPr>
          <p:cNvPr id="3" name="Θέση περιεχομένου 2">
            <a:extLst>
              <a:ext uri="{FF2B5EF4-FFF2-40B4-BE49-F238E27FC236}">
                <a16:creationId xmlns:a16="http://schemas.microsoft.com/office/drawing/2014/main" id="{0EDDB28F-9119-4F38-A430-D86CBB4009D3}"/>
              </a:ext>
            </a:extLst>
          </p:cNvPr>
          <p:cNvSpPr>
            <a:spLocks noGrp="1"/>
          </p:cNvSpPr>
          <p:nvPr>
            <p:ph sz="quarter" idx="1"/>
          </p:nvPr>
        </p:nvSpPr>
        <p:spPr>
          <a:xfrm>
            <a:off x="261356" y="1268760"/>
            <a:ext cx="7988424" cy="5035698"/>
          </a:xfrm>
        </p:spPr>
        <p:txBody>
          <a:bodyPr>
            <a:normAutofit fontScale="77500" lnSpcReduction="20000"/>
          </a:bodyPr>
          <a:lstStyle/>
          <a:p>
            <a:pPr marL="0" indent="0">
              <a:buNone/>
            </a:pPr>
            <a:r>
              <a:rPr lang="en-US" dirty="0"/>
              <a:t>	</a:t>
            </a:r>
          </a:p>
          <a:p>
            <a:r>
              <a:rPr lang="el-GR" dirty="0" err="1"/>
              <a:t>Ενας</a:t>
            </a:r>
            <a:r>
              <a:rPr lang="el-GR" dirty="0"/>
              <a:t> νέος ιός της πανώλης των προβάτων που σχετίζεται στενά με τον ιό της κλασικής πανώλης των χοίρων εντοπίστηκε στην Ιταλία </a:t>
            </a:r>
          </a:p>
          <a:p>
            <a:r>
              <a:rPr lang="el-GR" dirty="0"/>
              <a:t>Οι γαλλικές υγειονομικές αρχές έχουν ειδοποιηθεί για αρκετές περιπτώσεις σοβαρής </a:t>
            </a:r>
            <a:r>
              <a:rPr lang="el-GR" dirty="0" err="1"/>
              <a:t>υπερασβεστιαιμίας</a:t>
            </a:r>
            <a:r>
              <a:rPr lang="el-GR" dirty="0"/>
              <a:t>, μερικές φορές με λιθίαση/</a:t>
            </a:r>
            <a:r>
              <a:rPr lang="el-GR" dirty="0" err="1"/>
              <a:t>νεφροασβεστίωση</a:t>
            </a:r>
            <a:r>
              <a:rPr lang="el-GR" dirty="0"/>
              <a:t> που απαιτεί νοσηλεία, σε προηγουμένως υγιή βρέφη που έχουν εκτεθεί σε συμπληρώματα βιταμίνης D με τη μορφή συμπληρωμάτων διατροφής. </a:t>
            </a:r>
          </a:p>
          <a:p>
            <a:r>
              <a:rPr lang="el-GR" dirty="0"/>
              <a:t>πρώτη ανίχνευση του ιού </a:t>
            </a:r>
            <a:r>
              <a:rPr lang="el-GR" i="1" dirty="0" err="1"/>
              <a:t>Lyssavirus</a:t>
            </a:r>
            <a:r>
              <a:rPr lang="el-GR" dirty="0"/>
              <a:t> του Δυτικού Καυκάσου σε γάτα στην Ιταλία </a:t>
            </a:r>
          </a:p>
          <a:p>
            <a:r>
              <a:rPr lang="el-GR" dirty="0"/>
              <a:t>Ενημερωτικό σημείωμα για την </a:t>
            </a:r>
            <a:r>
              <a:rPr lang="el-GR" i="1" dirty="0" err="1"/>
              <a:t>Escherichia</a:t>
            </a:r>
            <a:r>
              <a:rPr lang="el-GR" i="1" dirty="0"/>
              <a:t> </a:t>
            </a:r>
            <a:r>
              <a:rPr lang="el-GR" i="1" dirty="0" err="1"/>
              <a:t>albertii</a:t>
            </a:r>
            <a:r>
              <a:rPr lang="el-GR" i="1" dirty="0"/>
              <a:t> </a:t>
            </a:r>
            <a:r>
              <a:rPr lang="el-GR" dirty="0"/>
              <a:t>που παράγει τοξίνες </a:t>
            </a:r>
            <a:r>
              <a:rPr lang="el-GR" dirty="0" err="1"/>
              <a:t>Shiga</a:t>
            </a:r>
            <a:r>
              <a:rPr lang="el-GR" dirty="0"/>
              <a:t> (STEA). </a:t>
            </a:r>
          </a:p>
          <a:p>
            <a:r>
              <a:rPr lang="el-GR" dirty="0"/>
              <a:t>Ενημερωτικό σημείωμα για τις </a:t>
            </a:r>
            <a:r>
              <a:rPr lang="el-GR" dirty="0" err="1"/>
              <a:t>Brevetoxins</a:t>
            </a:r>
            <a:r>
              <a:rPr lang="el-GR" dirty="0"/>
              <a:t> στα γαλλικά οστρακοειδή </a:t>
            </a:r>
          </a:p>
          <a:p>
            <a:r>
              <a:rPr lang="el-GR" dirty="0"/>
              <a:t>Ευαισθητοποίηση σχετικά με τις λοιμώξεις από </a:t>
            </a:r>
            <a:r>
              <a:rPr lang="el-GR" i="1" dirty="0" err="1"/>
              <a:t>Mycoplasma</a:t>
            </a:r>
            <a:r>
              <a:rPr lang="el-GR" i="1" dirty="0"/>
              <a:t> </a:t>
            </a:r>
            <a:r>
              <a:rPr lang="el-GR" i="1" dirty="0" err="1"/>
              <a:t>bovis</a:t>
            </a:r>
            <a:r>
              <a:rPr lang="el-GR" i="1" dirty="0"/>
              <a:t> </a:t>
            </a:r>
            <a:r>
              <a:rPr lang="el-GR" dirty="0"/>
              <a:t>στο Βέλγιο</a:t>
            </a:r>
          </a:p>
          <a:p>
            <a:r>
              <a:rPr lang="el-GR" dirty="0"/>
              <a:t>Προσδιορισμός της πιθανότητας απαγορευμένων καταλοίπων φυτοφαρμάκων στα τρόφιμα</a:t>
            </a:r>
          </a:p>
          <a:p>
            <a:endParaRPr lang="en-US" dirty="0"/>
          </a:p>
          <a:p>
            <a:endParaRPr lang="el-GR" b="1" dirty="0"/>
          </a:p>
        </p:txBody>
      </p:sp>
    </p:spTree>
    <p:extLst>
      <p:ext uri="{BB962C8B-B14F-4D97-AF65-F5344CB8AC3E}">
        <p14:creationId xmlns:p14="http://schemas.microsoft.com/office/powerpoint/2010/main" val="24610808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Το νερό: σημαντικό μέρος της οικολογίας του </a:t>
            </a:r>
            <a:r>
              <a:rPr lang="en-US" i="1" dirty="0"/>
              <a:t>Campylobacter</a:t>
            </a:r>
            <a:endParaRPr lang="el-GR" dirty="0"/>
          </a:p>
        </p:txBody>
      </p:sp>
      <p:sp>
        <p:nvSpPr>
          <p:cNvPr id="3" name="2 - Θέση περιεχομένου"/>
          <p:cNvSpPr>
            <a:spLocks noGrp="1"/>
          </p:cNvSpPr>
          <p:nvPr>
            <p:ph sz="quarter" idx="1"/>
          </p:nvPr>
        </p:nvSpPr>
        <p:spPr/>
        <p:txBody>
          <a:bodyPr>
            <a:normAutofit/>
          </a:bodyPr>
          <a:lstStyle/>
          <a:p>
            <a:pPr>
              <a:buNone/>
            </a:pPr>
            <a:endParaRPr lang="en-US" i="1" dirty="0"/>
          </a:p>
          <a:p>
            <a:r>
              <a:rPr lang="el-GR" dirty="0"/>
              <a:t>Το</a:t>
            </a:r>
            <a:r>
              <a:rPr lang="el-GR" i="1" dirty="0"/>
              <a:t> </a:t>
            </a:r>
            <a:r>
              <a:rPr lang="en-US" i="1" dirty="0"/>
              <a:t>Campylobacter </a:t>
            </a:r>
            <a:r>
              <a:rPr lang="el-GR" dirty="0"/>
              <a:t>έχει απομονωθεί σε ορισμένες περιοχές από επιφανειακά νερά, ποτάμια, λίμνες σε συχνότητα ως και </a:t>
            </a:r>
            <a:r>
              <a:rPr lang="en-US" dirty="0"/>
              <a:t>50% </a:t>
            </a:r>
            <a:r>
              <a:rPr lang="el-GR" dirty="0"/>
              <a:t>κατά τους χειμερινούς μήνες (επιβιώνει σε χαμηλές θερμοκρασίες)</a:t>
            </a:r>
          </a:p>
          <a:p>
            <a:r>
              <a:rPr lang="el-GR" dirty="0"/>
              <a:t>Έρευνα στην Φινλανδία έχει δείξει ότι το κολύμπι σε νερό μολυσμένο μπορεί να αποτελέσει έναν ανεξάρτητο παράγοντα κινδύνου για λοίμωξη με</a:t>
            </a:r>
            <a:r>
              <a:rPr lang="en-US" i="1" dirty="0"/>
              <a:t> Campylobacter</a:t>
            </a:r>
            <a:r>
              <a:rPr lang="el-GR" dirty="0"/>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32656"/>
            <a:ext cx="8445624" cy="1763688"/>
          </a:xfrm>
          <a:solidFill>
            <a:srgbClr val="FFFF00"/>
          </a:solidFill>
        </p:spPr>
        <p:txBody>
          <a:bodyPr>
            <a:normAutofit fontScale="90000"/>
          </a:bodyPr>
          <a:lstStyle/>
          <a:p>
            <a:r>
              <a:rPr lang="el-GR" b="1" dirty="0"/>
              <a:t>Χαρακτηρισμός του ρίσκου </a:t>
            </a:r>
            <a:r>
              <a:rPr lang="el-GR" dirty="0"/>
              <a:t>(</a:t>
            </a:r>
            <a:r>
              <a:rPr lang="en-US" dirty="0"/>
              <a:t>risk </a:t>
            </a:r>
            <a:r>
              <a:rPr lang="en-US" dirty="0" err="1"/>
              <a:t>characterisation</a:t>
            </a:r>
            <a:r>
              <a:rPr lang="el-GR" dirty="0"/>
              <a:t>)</a:t>
            </a:r>
            <a:r>
              <a:rPr lang="en-US" dirty="0"/>
              <a:t>.</a:t>
            </a:r>
            <a:br>
              <a:rPr lang="el-GR" dirty="0"/>
            </a:br>
            <a:endParaRPr lang="el-GR" dirty="0"/>
          </a:p>
        </p:txBody>
      </p:sp>
      <p:sp>
        <p:nvSpPr>
          <p:cNvPr id="3" name="2 - Θέση περιεχομένου"/>
          <p:cNvSpPr>
            <a:spLocks noGrp="1"/>
          </p:cNvSpPr>
          <p:nvPr>
            <p:ph sz="quarter" idx="1"/>
          </p:nvPr>
        </p:nvSpPr>
        <p:spPr>
          <a:xfrm>
            <a:off x="1043608" y="2276872"/>
            <a:ext cx="7643192" cy="3742928"/>
          </a:xfrm>
        </p:spPr>
        <p:txBody>
          <a:bodyPr>
            <a:normAutofit fontScale="92500"/>
          </a:bodyPr>
          <a:lstStyle/>
          <a:p>
            <a:r>
              <a:rPr lang="el-GR" dirty="0"/>
              <a:t>Τα περιστατικά λοίμωξης με </a:t>
            </a:r>
            <a:r>
              <a:rPr lang="en-US" i="1" dirty="0"/>
              <a:t>Campylobacter </a:t>
            </a:r>
            <a:r>
              <a:rPr lang="el-GR" dirty="0"/>
              <a:t>διαφέρουν κατά πολύ, πιθανώς λόγω διαφορών στα συστήματα παρακολούθησης και καταγραφής περιστατικών</a:t>
            </a:r>
            <a:endParaRPr lang="en-US" dirty="0"/>
          </a:p>
          <a:p>
            <a:r>
              <a:rPr lang="el-GR" dirty="0"/>
              <a:t>Ο πραγματικός αριθμός περιστατικών είναι πολύ μεγαλύτερος από αυτόν που έχει καταγραφεί </a:t>
            </a:r>
            <a:r>
              <a:rPr lang="en-US" dirty="0"/>
              <a:t>(</a:t>
            </a:r>
            <a:r>
              <a:rPr lang="el-GR" dirty="0"/>
              <a:t>από </a:t>
            </a:r>
            <a:r>
              <a:rPr lang="en-US" dirty="0"/>
              <a:t>7.6 </a:t>
            </a:r>
            <a:r>
              <a:rPr lang="el-GR" dirty="0"/>
              <a:t>ως </a:t>
            </a:r>
            <a:r>
              <a:rPr lang="en-US" dirty="0"/>
              <a:t>100</a:t>
            </a:r>
            <a:r>
              <a:rPr lang="el-GR" dirty="0"/>
              <a:t> φορές μεγαλύτερος)</a:t>
            </a:r>
          </a:p>
          <a:p>
            <a:r>
              <a:rPr lang="el-GR" dirty="0"/>
              <a:t>Στις αναπτυσσόμενες χώρες δεν είναι γνωστός ο αριθμός περιστατικών και οι επιπτώσεις στην υγεία του πληθυσμού (πχ βρέφη)</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404664"/>
            <a:ext cx="8445624" cy="1691680"/>
          </a:xfrm>
          <a:solidFill>
            <a:srgbClr val="FFFF00"/>
          </a:solidFill>
        </p:spPr>
        <p:txBody>
          <a:bodyPr>
            <a:normAutofit fontScale="90000"/>
          </a:bodyPr>
          <a:lstStyle/>
          <a:p>
            <a:r>
              <a:rPr lang="el-GR" sz="3600" dirty="0"/>
              <a:t>Η αξιολόγηση ρίσκου</a:t>
            </a:r>
            <a:r>
              <a:rPr lang="en-US" sz="3600" dirty="0"/>
              <a:t> FAO/WHO </a:t>
            </a:r>
            <a:r>
              <a:rPr lang="el-GR" sz="3600" dirty="0"/>
              <a:t>για επεξεργασία κοτόπουλων:</a:t>
            </a:r>
            <a:br>
              <a:rPr lang="en-US" i="1" dirty="0"/>
            </a:br>
            <a:endParaRPr lang="el-GR" dirty="0"/>
          </a:p>
        </p:txBody>
      </p:sp>
      <p:sp>
        <p:nvSpPr>
          <p:cNvPr id="3" name="2 - Θέση περιεχομένου"/>
          <p:cNvSpPr>
            <a:spLocks noGrp="1"/>
          </p:cNvSpPr>
          <p:nvPr>
            <p:ph sz="quarter" idx="1"/>
          </p:nvPr>
        </p:nvSpPr>
        <p:spPr>
          <a:xfrm>
            <a:off x="611560" y="2286000"/>
            <a:ext cx="7772400" cy="4572000"/>
          </a:xfrm>
        </p:spPr>
        <p:txBody>
          <a:bodyPr>
            <a:normAutofit/>
          </a:bodyPr>
          <a:lstStyle/>
          <a:p>
            <a:r>
              <a:rPr lang="el-GR" dirty="0"/>
              <a:t>Παρουσιάζει ένα μοντέλο που περιλαμβάνει όλα τα στάδια της αλυσίδας παραγωγής κοτόπουλου</a:t>
            </a:r>
            <a:endParaRPr lang="en-US" dirty="0"/>
          </a:p>
          <a:p>
            <a:r>
              <a:rPr lang="el-GR" dirty="0"/>
              <a:t>Μπορεί να χρησιμοποιηθεί για εκτίμηση του ρίσκου από λοιμώξεις με </a:t>
            </a:r>
            <a:r>
              <a:rPr lang="en-US" i="1" dirty="0"/>
              <a:t>Campylobacter </a:t>
            </a:r>
            <a:r>
              <a:rPr lang="el-GR" dirty="0"/>
              <a:t>σε επίπεδο μερίδας</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a:t>Η αξιολόγηση </a:t>
            </a:r>
            <a:r>
              <a:rPr lang="en-US" sz="3200" dirty="0"/>
              <a:t> </a:t>
            </a:r>
            <a:r>
              <a:rPr lang="el-GR" sz="3200" dirty="0"/>
              <a:t>ρίσκου </a:t>
            </a:r>
            <a:r>
              <a:rPr lang="en-US" sz="3200" dirty="0"/>
              <a:t> FAO/WHO </a:t>
            </a:r>
            <a:r>
              <a:rPr lang="el-GR" sz="3200" dirty="0"/>
              <a:t>για επεξεργασία κοτόπουλων</a:t>
            </a:r>
          </a:p>
        </p:txBody>
      </p:sp>
      <p:pic>
        <p:nvPicPr>
          <p:cNvPr id="1026" name="Picture 2"/>
          <p:cNvPicPr>
            <a:picLocks noChangeAspect="1" noChangeArrowheads="1"/>
          </p:cNvPicPr>
          <p:nvPr/>
        </p:nvPicPr>
        <p:blipFill>
          <a:blip r:embed="rId2" cstate="print"/>
          <a:srcRect/>
          <a:stretch>
            <a:fillRect/>
          </a:stretch>
        </p:blipFill>
        <p:spPr bwMode="auto">
          <a:xfrm>
            <a:off x="2123728" y="1251609"/>
            <a:ext cx="4929758" cy="5606391"/>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a:bodyPr>
          <a:lstStyle/>
          <a:p>
            <a:r>
              <a:rPr lang="el-GR" dirty="0"/>
              <a:t>Το μοντέλο αξιολογεί την επίδραση διαφόρων μέτρων περιορισμού στα επίπεδα ρίσκου, όπως χλωρίωση στις δεξαμενές ψύξης και κατάψυξη</a:t>
            </a:r>
          </a:p>
          <a:p>
            <a:r>
              <a:rPr lang="el-GR" dirty="0"/>
              <a:t>Κάθε στάδιο της παραγωγής περιγράφεται ως ξεχωριστή ενότητα</a:t>
            </a:r>
            <a:r>
              <a:rPr lang="en-US" dirty="0"/>
              <a:t> </a:t>
            </a:r>
            <a:r>
              <a:rPr lang="el-GR" dirty="0"/>
              <a:t>(</a:t>
            </a:r>
            <a:r>
              <a:rPr lang="en-US" dirty="0"/>
              <a:t>module</a:t>
            </a:r>
            <a:r>
              <a:rPr lang="el-GR" dirty="0"/>
              <a:t>) ώστε το μοντέλο να μπορεί να προσαρμοστεί στις ειδικές περιστάσεις που επικρατούν σε κάθε χώρα</a:t>
            </a:r>
            <a:r>
              <a:rPr lang="en-US" dirty="0"/>
              <a:t>.</a:t>
            </a:r>
            <a:endParaRPr lang="el-G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a:bodyPr>
          <a:lstStyle/>
          <a:p>
            <a:r>
              <a:rPr lang="el-GR" dirty="0"/>
              <a:t>Ένα μοντέλο πρέπει να δοκιμάζεται σε διάφορα υποθετικά σενάρια για να εκτιμηθεί πως θα συμπεριφερθεί σε πραγματικές συνθήκες</a:t>
            </a:r>
          </a:p>
          <a:p>
            <a:r>
              <a:rPr lang="el-GR" dirty="0"/>
              <a:t>Στην αξιολόγηση </a:t>
            </a:r>
            <a:r>
              <a:rPr lang="en-US" dirty="0"/>
              <a:t>FAO/WHO</a:t>
            </a:r>
            <a:r>
              <a:rPr lang="el-GR" dirty="0"/>
              <a:t> κατασκευαστήκαν διάφορα σενάρια</a:t>
            </a:r>
            <a:r>
              <a:rPr lang="en-US" dirty="0"/>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188640"/>
            <a:ext cx="7988424" cy="1935088"/>
          </a:xfrm>
          <a:solidFill>
            <a:srgbClr val="FFFF00"/>
          </a:solidFill>
        </p:spPr>
        <p:txBody>
          <a:bodyPr>
            <a:noAutofit/>
          </a:bodyPr>
          <a:lstStyle/>
          <a:p>
            <a:r>
              <a:rPr lang="el-GR" sz="3600" dirty="0"/>
              <a:t>Μοντέλο αξιολόγησης ρίσκου </a:t>
            </a:r>
            <a:r>
              <a:rPr lang="en-US" sz="3600" dirty="0"/>
              <a:t> FAO/WHO </a:t>
            </a:r>
            <a:r>
              <a:rPr lang="el-GR" sz="3600" dirty="0"/>
              <a:t>για επεξεργασία κοτόπουλων:</a:t>
            </a:r>
          </a:p>
        </p:txBody>
      </p:sp>
      <p:sp>
        <p:nvSpPr>
          <p:cNvPr id="3" name="2 - Θέση περιεχομένου"/>
          <p:cNvSpPr>
            <a:spLocks noGrp="1"/>
          </p:cNvSpPr>
          <p:nvPr>
            <p:ph sz="quarter" idx="1"/>
          </p:nvPr>
        </p:nvSpPr>
        <p:spPr>
          <a:xfrm>
            <a:off x="1115616" y="2708920"/>
            <a:ext cx="7571184" cy="3310880"/>
          </a:xfrm>
        </p:spPr>
        <p:txBody>
          <a:bodyPr>
            <a:normAutofit fontScale="92500" lnSpcReduction="20000"/>
          </a:bodyPr>
          <a:lstStyle/>
          <a:p>
            <a:r>
              <a:rPr lang="el-GR" dirty="0"/>
              <a:t>Σενάριο 1</a:t>
            </a:r>
          </a:p>
          <a:p>
            <a:endParaRPr lang="el-GR" dirty="0"/>
          </a:p>
          <a:p>
            <a:r>
              <a:rPr lang="el-GR" dirty="0"/>
              <a:t>Αν το επίπεδο μόλυνσης με </a:t>
            </a:r>
            <a:r>
              <a:rPr lang="en-US" i="1" dirty="0"/>
              <a:t>Campylobacter</a:t>
            </a:r>
            <a:r>
              <a:rPr lang="el-GR" i="1" dirty="0"/>
              <a:t> </a:t>
            </a:r>
            <a:r>
              <a:rPr lang="el-GR" dirty="0"/>
              <a:t>είναι υψηλό τότε πρέπει να αντιμετωπισθεί η πηγή της μόλυνσης για να μειωθεί</a:t>
            </a:r>
          </a:p>
          <a:p>
            <a:r>
              <a:rPr lang="el-GR" dirty="0"/>
              <a:t>Αν όμως το επίπεδο μόλυνσης με </a:t>
            </a:r>
            <a:r>
              <a:rPr lang="en-US" i="1" dirty="0"/>
              <a:t>Campylobacter</a:t>
            </a:r>
            <a:r>
              <a:rPr lang="el-GR" i="1" dirty="0"/>
              <a:t> </a:t>
            </a:r>
            <a:r>
              <a:rPr lang="el-GR" dirty="0"/>
              <a:t>είναι σχετικά χαμηλό τότε είναι πιο συμφέρουσα η μείωση της ίδιας της μόλυνσης στο επίπεδο που γίνεται αντιληπτή από την μείωση της συχνότητας με την οποία τα κοτόπουλα μολύνονται</a:t>
            </a:r>
          </a:p>
          <a:p>
            <a:endParaRPr lang="en-US" dirty="0"/>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a:bodyPr>
          <a:lstStyle/>
          <a:p>
            <a:r>
              <a:rPr lang="el-GR" dirty="0"/>
              <a:t>Σενάριο 2 </a:t>
            </a:r>
          </a:p>
          <a:p>
            <a:endParaRPr lang="en-US" dirty="0"/>
          </a:p>
          <a:p>
            <a:r>
              <a:rPr lang="el-GR" dirty="0"/>
              <a:t>Αν διαπιστωθεί μόλυνση σε διαφορετικές «παρτίδες» πουλιών τότε αν μειωθεί αυτή η μόλυνση θα έχει μεγαλύτερη επίδραση στην μείωση ρίσκου από ότι αν μειωθεί μία πιθανή μόλυνση μέσα στην ίδια παρτίδα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a:bodyPr>
          <a:lstStyle/>
          <a:p>
            <a:r>
              <a:rPr lang="el-GR" dirty="0"/>
              <a:t>Σενάριο 3</a:t>
            </a:r>
          </a:p>
          <a:p>
            <a:r>
              <a:rPr lang="el-GR" dirty="0"/>
              <a:t>Η μείωση της μόλυνσης των επιφανειών μετά από τον </a:t>
            </a:r>
            <a:r>
              <a:rPr lang="el-GR" dirty="0" err="1"/>
              <a:t>εκσπλαχνισμό</a:t>
            </a:r>
            <a:r>
              <a:rPr lang="el-GR" dirty="0"/>
              <a:t>  έχει σημαντική επίδραση στην μείωση του ρίσκου</a:t>
            </a:r>
            <a:r>
              <a:rPr lang="en-US" dirty="0"/>
              <a:t>. </a:t>
            </a:r>
            <a:endParaRPr lang="el-GR" dirty="0"/>
          </a:p>
          <a:p>
            <a:r>
              <a:rPr lang="el-GR" dirty="0"/>
              <a:t>Μία μείωση κατά 90% της μόλυνσης των επιφανειών μεταφράζεται σε </a:t>
            </a:r>
            <a:r>
              <a:rPr lang="en-US" dirty="0"/>
              <a:t>63%</a:t>
            </a:r>
            <a:r>
              <a:rPr lang="el-GR" dirty="0"/>
              <a:t> μείωση του ρίσκου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a:bodyPr>
          <a:lstStyle/>
          <a:p>
            <a:r>
              <a:rPr lang="el-GR" dirty="0"/>
              <a:t>Σενάριο 4</a:t>
            </a:r>
          </a:p>
          <a:p>
            <a:endParaRPr lang="el-GR" dirty="0"/>
          </a:p>
          <a:p>
            <a:r>
              <a:rPr lang="el-GR" dirty="0"/>
              <a:t>Η κατάψυξη μειώνει τα επίπεδα μόλυνσης από </a:t>
            </a:r>
            <a:r>
              <a:rPr lang="en-US" i="1" dirty="0"/>
              <a:t>Campylobacter, </a:t>
            </a:r>
            <a:r>
              <a:rPr lang="el-GR" dirty="0"/>
              <a:t>και εκτιμάται ότι τα κατεψυγμένα κοτόπουλα έχουν χαμηλότερο ρίσκο από αυτά που πωλούνται και διατηρούνται στην ψύξη </a:t>
            </a:r>
            <a:endParaRPr lang="en-US" dirty="0"/>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1632A8-D145-4620-9772-A36D21279503}"/>
              </a:ext>
            </a:extLst>
          </p:cNvPr>
          <p:cNvSpPr>
            <a:spLocks noGrp="1"/>
          </p:cNvSpPr>
          <p:nvPr>
            <p:ph type="title"/>
          </p:nvPr>
        </p:nvSpPr>
        <p:spPr>
          <a:xfrm>
            <a:off x="467544" y="266700"/>
            <a:ext cx="7772400" cy="1143000"/>
          </a:xfrm>
        </p:spPr>
        <p:txBody>
          <a:bodyPr>
            <a:normAutofit/>
          </a:bodyPr>
          <a:lstStyle/>
          <a:p>
            <a:r>
              <a:rPr lang="el-GR" sz="3200" dirty="0"/>
              <a:t>Ενημερωτικό σημείωμα σχετικά με τους κινδύνους για την υγεία από το λάδι καρύδας</a:t>
            </a:r>
          </a:p>
        </p:txBody>
      </p:sp>
      <p:sp>
        <p:nvSpPr>
          <p:cNvPr id="3" name="Θέση περιεχομένου 2">
            <a:extLst>
              <a:ext uri="{FF2B5EF4-FFF2-40B4-BE49-F238E27FC236}">
                <a16:creationId xmlns:a16="http://schemas.microsoft.com/office/drawing/2014/main" id="{145A7F0A-8223-4546-9A67-927DCCF31176}"/>
              </a:ext>
            </a:extLst>
          </p:cNvPr>
          <p:cNvSpPr>
            <a:spLocks noGrp="1"/>
          </p:cNvSpPr>
          <p:nvPr>
            <p:ph sz="quarter" idx="1"/>
          </p:nvPr>
        </p:nvSpPr>
        <p:spPr>
          <a:xfrm>
            <a:off x="467544" y="1484784"/>
            <a:ext cx="6120680" cy="4896544"/>
          </a:xfrm>
        </p:spPr>
        <p:txBody>
          <a:bodyPr>
            <a:normAutofit fontScale="62500" lnSpcReduction="20000"/>
          </a:bodyPr>
          <a:lstStyle/>
          <a:p>
            <a:r>
              <a:rPr lang="el-GR" dirty="0"/>
              <a:t>Μία από τις τάσεις για πιο υγιεινή διατροφή έχει οδηγήσει στην αυξανόμενη χρήση του ελαίου καρύδας, το οποίο συχνά υποστηρίζεται με πιθανά οφέλη για την υγεία. </a:t>
            </a:r>
          </a:p>
          <a:p>
            <a:r>
              <a:rPr lang="el-GR" dirty="0"/>
              <a:t>Ενώ τα περισσότερα έλαια που βρίσκονται στην κανονική διατροφή μας περιέχουν κυρίως λιπαρά οξέα μακράς αλυσίδας (LCFA), το λάδι καρύδας, μαζί με ορισμένα άλλα προϊόντα όπως το </a:t>
            </a:r>
            <a:r>
              <a:rPr lang="el-GR" dirty="0" err="1"/>
              <a:t>φοινικοπυρηνέλαιο</a:t>
            </a:r>
            <a:r>
              <a:rPr lang="el-GR" dirty="0"/>
              <a:t>, περιέχει κυρίως λιπαρά οξέα μεσαίου μήκους (MCFA), μήκους 12 ατόμων άνθρακα στις περισσότερες περιπτώσεις. </a:t>
            </a:r>
          </a:p>
          <a:p>
            <a:r>
              <a:rPr lang="el-GR" dirty="0"/>
              <a:t>Ενώ σε ελεγχόμενες δοκιμές τα αποτελέσματα ήταν μικτά, υπήρξαν κάποια στοιχεία που υποδηλώνουν ότι τα MCFA έχουν κάποια οφέλη για την υγεία, συμπεριλαμβανομένης της μείωσης της παχυσαρκίας λόγω του ταχύτερου μεταβολισμού τους στο σώμα </a:t>
            </a:r>
          </a:p>
          <a:p>
            <a:r>
              <a:rPr lang="el-GR" dirty="0"/>
              <a:t>Υπήρξαν επίσης ενδείξεις που δείχνουν προς ορισμένους </a:t>
            </a:r>
            <a:r>
              <a:rPr lang="el-GR" b="1" dirty="0"/>
              <a:t>κινδύνους για την υγεία</a:t>
            </a:r>
            <a:r>
              <a:rPr lang="el-GR" dirty="0"/>
              <a:t>, όπως η κατανάλωση ελαίου καρύδας που οδηγεί σε σημαντικά υψηλότερη LDL-χοληστερόλη σε σύγκριση με άλλα έλαια και η ικανότητα πρόκλησης αντίστασης στην ινσουλίνη.</a:t>
            </a:r>
          </a:p>
          <a:p>
            <a:pPr marL="0" indent="0">
              <a:buNone/>
            </a:pPr>
            <a:r>
              <a:rPr lang="en-US" dirty="0"/>
              <a:t>	</a:t>
            </a:r>
          </a:p>
          <a:p>
            <a:endParaRPr lang="el-GR" dirty="0"/>
          </a:p>
        </p:txBody>
      </p:sp>
      <p:pic>
        <p:nvPicPr>
          <p:cNvPr id="2050" name="Picture 2" descr="7 Simple Ways to Use Coconut Oil for Strong, Beautiful Hair">
            <a:extLst>
              <a:ext uri="{FF2B5EF4-FFF2-40B4-BE49-F238E27FC236}">
                <a16:creationId xmlns:a16="http://schemas.microsoft.com/office/drawing/2014/main" id="{BF7C64C7-80C1-413D-8A48-F89B9BBC5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484784"/>
            <a:ext cx="1857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5179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FF00"/>
          </a:solidFill>
        </p:spPr>
        <p:txBody>
          <a:bodyPr>
            <a:normAutofit fontScale="90000"/>
          </a:bodyPr>
          <a:lstStyle/>
          <a:p>
            <a:r>
              <a:rPr lang="el-GR" dirty="0"/>
              <a:t>Διαχείριση ρίσκου (</a:t>
            </a:r>
            <a:r>
              <a:rPr lang="en-US" dirty="0"/>
              <a:t>risk management)</a:t>
            </a:r>
            <a:endParaRPr lang="el-GR" dirty="0"/>
          </a:p>
        </p:txBody>
      </p:sp>
      <p:sp>
        <p:nvSpPr>
          <p:cNvPr id="3" name="2 - Θέση περιεχομένου"/>
          <p:cNvSpPr>
            <a:spLocks noGrp="1"/>
          </p:cNvSpPr>
          <p:nvPr>
            <p:ph sz="quarter" idx="1"/>
          </p:nvPr>
        </p:nvSpPr>
        <p:spPr/>
        <p:txBody>
          <a:bodyPr>
            <a:normAutofit lnSpcReduction="10000"/>
          </a:bodyPr>
          <a:lstStyle/>
          <a:p>
            <a:r>
              <a:rPr lang="el-GR" dirty="0"/>
              <a:t>Έχει αναπτυχθεί ένα πρωτόκολλο διαχείρισης ρίσκου από τον </a:t>
            </a:r>
            <a:r>
              <a:rPr lang="en-US" dirty="0"/>
              <a:t>FAO/WHO Codex </a:t>
            </a:r>
            <a:r>
              <a:rPr lang="en-US" dirty="0" err="1"/>
              <a:t>Alimentarius</a:t>
            </a:r>
            <a:r>
              <a:rPr lang="el-GR" dirty="0"/>
              <a:t> </a:t>
            </a:r>
            <a:r>
              <a:rPr lang="en-US" dirty="0"/>
              <a:t>Commission</a:t>
            </a:r>
            <a:endParaRPr lang="el-GR" dirty="0"/>
          </a:p>
          <a:p>
            <a:r>
              <a:rPr lang="el-GR" dirty="0"/>
              <a:t>Παραδείγματα χωρών που εφάρμοσαν μέτρα μείωσης ρίσκου </a:t>
            </a:r>
            <a:r>
              <a:rPr lang="el-GR" dirty="0" err="1"/>
              <a:t>καμπυλοβακτηρίωσης</a:t>
            </a:r>
            <a:r>
              <a:rPr lang="en-US" dirty="0"/>
              <a:t>:</a:t>
            </a:r>
            <a:endParaRPr lang="el-GR" dirty="0"/>
          </a:p>
          <a:p>
            <a:endParaRPr lang="el-GR" dirty="0"/>
          </a:p>
          <a:p>
            <a:pPr lvl="1"/>
            <a:r>
              <a:rPr lang="el-GR" dirty="0"/>
              <a:t>στην Ισλανδία εφαρμογή κατάψυξης μετά την σφαγή</a:t>
            </a:r>
          </a:p>
          <a:p>
            <a:pPr lvl="1">
              <a:buNone/>
            </a:pPr>
            <a:endParaRPr lang="el-GR" dirty="0"/>
          </a:p>
          <a:p>
            <a:pPr lvl="1"/>
            <a:r>
              <a:rPr lang="el-GR" dirty="0"/>
              <a:t>στην Δανία, έλεγχος των πουλιών μία εβδομάδα πριν την σφαγή και μόνο από παρτίδες αρνητικές για </a:t>
            </a:r>
            <a:r>
              <a:rPr lang="en-US" i="1" dirty="0"/>
              <a:t>Campylobacter</a:t>
            </a:r>
            <a:r>
              <a:rPr lang="el-GR" dirty="0"/>
              <a:t> διοχετεύονται πουλιά για κρέας</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pPr lvl="1"/>
            <a:r>
              <a:rPr lang="el-GR" dirty="0"/>
              <a:t>Σε πολλές χώρες διαχωρίζουν τις παρτίδες πουλιών που είναι θετικές στους ελέγχους για </a:t>
            </a:r>
            <a:r>
              <a:rPr lang="en-US" i="1" dirty="0"/>
              <a:t>Campylobacter </a:t>
            </a:r>
            <a:r>
              <a:rPr lang="el-GR" i="1" dirty="0"/>
              <a:t> </a:t>
            </a:r>
            <a:r>
              <a:rPr lang="el-GR" dirty="0"/>
              <a:t>από τις αρνητικές, έτσι ώστε να έχουν την δυνατότητα να διανέμουν </a:t>
            </a:r>
            <a:r>
              <a:rPr lang="en-US" dirty="0"/>
              <a:t>‘</a:t>
            </a:r>
            <a:r>
              <a:rPr lang="en-US" i="1" dirty="0"/>
              <a:t>Campylobacter-free’</a:t>
            </a:r>
            <a:r>
              <a:rPr lang="el-GR" i="1" dirty="0"/>
              <a:t> </a:t>
            </a:r>
            <a:r>
              <a:rPr lang="el-GR" dirty="0"/>
              <a:t>κρέας κοτόπουλου</a:t>
            </a:r>
            <a:endParaRPr lang="en-US" dirty="0"/>
          </a:p>
          <a:p>
            <a:pPr lvl="1"/>
            <a:r>
              <a:rPr lang="el-GR" dirty="0"/>
              <a:t>Στις </a:t>
            </a:r>
            <a:r>
              <a:rPr lang="en-US" dirty="0"/>
              <a:t>USA, </a:t>
            </a:r>
            <a:r>
              <a:rPr lang="el-GR" dirty="0"/>
              <a:t>μειώνουν την μόλυνση από </a:t>
            </a:r>
            <a:r>
              <a:rPr lang="en-US" i="1" dirty="0"/>
              <a:t>Campylobacter </a:t>
            </a:r>
            <a:r>
              <a:rPr lang="el-GR" dirty="0"/>
              <a:t>χρησιμοποιώντας χλωρίωση νερού  κατά την σφαγή πουλερικών</a:t>
            </a:r>
            <a:endParaRPr lang="en-US" dirty="0"/>
          </a:p>
          <a:p>
            <a:pPr lvl="1"/>
            <a:r>
              <a:rPr lang="el-GR" dirty="0"/>
              <a:t>Στην Σουηδία μειώνουν την συχνότητα του </a:t>
            </a:r>
            <a:r>
              <a:rPr lang="en-US" i="1" dirty="0"/>
              <a:t>Campylobacter </a:t>
            </a:r>
            <a:r>
              <a:rPr lang="el-GR" dirty="0"/>
              <a:t>στους πληθυσμούς πουλερικών που θα χρησιμοποιηθούν για παραγωγή</a:t>
            </a:r>
            <a:r>
              <a:rPr lang="en-US" i="1" dirty="0"/>
              <a:t>.</a:t>
            </a:r>
            <a:endParaRPr lang="el-GR" dirty="0"/>
          </a:p>
          <a:p>
            <a:endParaRPr lang="el-G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5 βήματα για πιο ασφαλή τρόφιμα (</a:t>
            </a:r>
            <a:r>
              <a:rPr lang="en-US" dirty="0"/>
              <a:t>WHO)</a:t>
            </a:r>
            <a:endParaRPr lang="el-GR" dirty="0"/>
          </a:p>
        </p:txBody>
      </p:sp>
      <p:sp>
        <p:nvSpPr>
          <p:cNvPr id="3" name="2 - Θέση περιεχομένου"/>
          <p:cNvSpPr>
            <a:spLocks noGrp="1"/>
          </p:cNvSpPr>
          <p:nvPr>
            <p:ph sz="quarter" idx="1"/>
          </p:nvPr>
        </p:nvSpPr>
        <p:spPr/>
        <p:txBody>
          <a:bodyPr>
            <a:normAutofit/>
          </a:bodyPr>
          <a:lstStyle/>
          <a:p>
            <a:pPr marL="514350" indent="-514350">
              <a:buFont typeface="+mj-lt"/>
              <a:buAutoNum type="arabicPeriod"/>
            </a:pPr>
            <a:r>
              <a:rPr lang="el-GR" dirty="0"/>
              <a:t>διατηρήστε την καθαριότητα</a:t>
            </a:r>
            <a:endParaRPr lang="en-US" dirty="0"/>
          </a:p>
          <a:p>
            <a:pPr marL="514350" indent="-514350">
              <a:buFont typeface="+mj-lt"/>
              <a:buAutoNum type="arabicPeriod"/>
            </a:pPr>
            <a:r>
              <a:rPr lang="el-GR" dirty="0"/>
              <a:t>ξεχωρίστε τα ωμά από τα μαγειρεμένα</a:t>
            </a:r>
            <a:endParaRPr lang="en-US" dirty="0"/>
          </a:p>
          <a:p>
            <a:pPr marL="514350" indent="-514350">
              <a:buFont typeface="+mj-lt"/>
              <a:buAutoNum type="arabicPeriod"/>
            </a:pPr>
            <a:r>
              <a:rPr lang="el-GR" dirty="0"/>
              <a:t>Μαγειρέψτε τα φαγητά πλήρως</a:t>
            </a:r>
            <a:endParaRPr lang="en-US" dirty="0"/>
          </a:p>
          <a:p>
            <a:pPr marL="514350" indent="-514350">
              <a:buFont typeface="+mj-lt"/>
              <a:buAutoNum type="arabicPeriod"/>
            </a:pPr>
            <a:r>
              <a:rPr lang="el-GR" dirty="0"/>
              <a:t>Διατηρήστε τα τρόφιμα σε ασφαλείς </a:t>
            </a:r>
            <a:r>
              <a:rPr lang="el-GR" dirty="0" err="1"/>
              <a:t>θρμοκρασίες</a:t>
            </a:r>
            <a:endParaRPr lang="en-US" dirty="0"/>
          </a:p>
          <a:p>
            <a:pPr marL="514350" indent="-514350">
              <a:buFont typeface="+mj-lt"/>
              <a:buAutoNum type="arabicPeriod"/>
            </a:pPr>
            <a:r>
              <a:rPr lang="el-GR" dirty="0"/>
              <a:t>Χρησιμοποιήστε ασφαλές νερό και πρώτες ύλες</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858218"/>
          </a:xfrm>
          <a:solidFill>
            <a:srgbClr val="FFFF00"/>
          </a:solidFill>
        </p:spPr>
        <p:txBody>
          <a:bodyPr>
            <a:normAutofit fontScale="90000"/>
          </a:bodyPr>
          <a:lstStyle/>
          <a:p>
            <a:r>
              <a:rPr lang="el-GR" dirty="0"/>
              <a:t>2</a:t>
            </a:r>
            <a:r>
              <a:rPr lang="el-GR" baseline="30000" dirty="0"/>
              <a:t>ο</a:t>
            </a:r>
            <a:r>
              <a:rPr lang="el-GR" dirty="0"/>
              <a:t> παράδειγμα αξιολόγησης ρίσκου: </a:t>
            </a:r>
            <a:r>
              <a:rPr lang="en-US" dirty="0" err="1"/>
              <a:t>Enterohaemorrhagic</a:t>
            </a:r>
            <a:br>
              <a:rPr lang="en-US" dirty="0"/>
            </a:br>
            <a:r>
              <a:rPr lang="en-US" i="1" dirty="0"/>
              <a:t>Escherichia coli</a:t>
            </a:r>
            <a:r>
              <a:rPr lang="el-GR" i="1" dirty="0"/>
              <a:t> </a:t>
            </a:r>
            <a:r>
              <a:rPr lang="el-GR" dirty="0"/>
              <a:t>(ΕΗΕ</a:t>
            </a:r>
            <a:r>
              <a:rPr lang="en-US" dirty="0"/>
              <a:t>C)</a:t>
            </a:r>
            <a:endParaRPr lang="el-GR" dirty="0"/>
          </a:p>
        </p:txBody>
      </p:sp>
      <p:sp>
        <p:nvSpPr>
          <p:cNvPr id="3" name="2 - Θέση περιεχομένου"/>
          <p:cNvSpPr>
            <a:spLocks noGrp="1"/>
          </p:cNvSpPr>
          <p:nvPr>
            <p:ph sz="quarter" idx="1"/>
          </p:nvPr>
        </p:nvSpPr>
        <p:spPr>
          <a:xfrm>
            <a:off x="683568" y="2492896"/>
            <a:ext cx="7571184" cy="3273227"/>
          </a:xfrm>
        </p:spPr>
        <p:txBody>
          <a:bodyPr>
            <a:normAutofit/>
          </a:bodyPr>
          <a:lstStyle/>
          <a:p>
            <a:r>
              <a:rPr lang="el-GR" dirty="0"/>
              <a:t>η</a:t>
            </a:r>
            <a:r>
              <a:rPr lang="el-GR" i="1" dirty="0"/>
              <a:t> </a:t>
            </a:r>
            <a:r>
              <a:rPr lang="en-US" i="1" dirty="0"/>
              <a:t>Escherichia coli </a:t>
            </a:r>
            <a:r>
              <a:rPr lang="el-GR" dirty="0"/>
              <a:t>είναι κοινός αποικιστής των ανθρώπων και θερμόαιμων ζώων</a:t>
            </a:r>
            <a:endParaRPr lang="en-US" dirty="0"/>
          </a:p>
          <a:p>
            <a:r>
              <a:rPr lang="el-GR" dirty="0"/>
              <a:t>Τα περισσότερα στελέχη της </a:t>
            </a:r>
            <a:r>
              <a:rPr lang="en-US" i="1" dirty="0"/>
              <a:t>E. coli</a:t>
            </a:r>
            <a:r>
              <a:rPr lang="el-GR" dirty="0"/>
              <a:t> είναι ακίνδυνα.</a:t>
            </a:r>
            <a:endParaRPr lang="en-US" i="1" dirty="0"/>
          </a:p>
          <a:p>
            <a:r>
              <a:rPr lang="el-GR" dirty="0"/>
              <a:t>Ορισμένα στελέχη όμως όπως το </a:t>
            </a:r>
            <a:r>
              <a:rPr lang="en-US" dirty="0"/>
              <a:t>EHEC</a:t>
            </a:r>
            <a:r>
              <a:rPr lang="el-GR" dirty="0"/>
              <a:t> μπορούν να προκαλέσουν σοβαρές </a:t>
            </a:r>
            <a:r>
              <a:rPr lang="el-GR" dirty="0" err="1"/>
              <a:t>τροφιμογενείς</a:t>
            </a:r>
            <a:r>
              <a:rPr lang="el-GR" dirty="0"/>
              <a:t> λοιμώξεις</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Τα στελέχη </a:t>
            </a:r>
            <a:r>
              <a:rPr lang="en-US" b="1" dirty="0"/>
              <a:t>EHEC</a:t>
            </a:r>
            <a:r>
              <a:rPr lang="el-GR" b="1" dirty="0"/>
              <a:t>: παράγουν τοξίνες</a:t>
            </a:r>
          </a:p>
        </p:txBody>
      </p:sp>
      <p:sp>
        <p:nvSpPr>
          <p:cNvPr id="3" name="2 - Θέση περιεχομένου"/>
          <p:cNvSpPr>
            <a:spLocks noGrp="1"/>
          </p:cNvSpPr>
          <p:nvPr>
            <p:ph sz="quarter" idx="1"/>
          </p:nvPr>
        </p:nvSpPr>
        <p:spPr/>
        <p:txBody>
          <a:bodyPr>
            <a:normAutofit lnSpcReduction="10000"/>
          </a:bodyPr>
          <a:lstStyle/>
          <a:p>
            <a:r>
              <a:rPr lang="el-GR" dirty="0"/>
              <a:t>Αναγνωρίστηκε ως σοβαρό παθογόνο για πρώτη φορά το 1982 σε μία επιδημία στις ΗΠΑ</a:t>
            </a:r>
            <a:endParaRPr lang="en-US" dirty="0"/>
          </a:p>
          <a:p>
            <a:r>
              <a:rPr lang="el-GR" dirty="0"/>
              <a:t>Ο όρος </a:t>
            </a:r>
            <a:r>
              <a:rPr lang="en-US" dirty="0"/>
              <a:t> EHEC </a:t>
            </a:r>
            <a:r>
              <a:rPr lang="el-GR" dirty="0"/>
              <a:t>αναφέρεται στους </a:t>
            </a:r>
            <a:r>
              <a:rPr lang="el-GR" dirty="0" err="1"/>
              <a:t>ορότυπους</a:t>
            </a:r>
            <a:r>
              <a:rPr lang="el-GR" dirty="0"/>
              <a:t>  (</a:t>
            </a:r>
            <a:r>
              <a:rPr lang="en-US" dirty="0"/>
              <a:t>serotypes</a:t>
            </a:r>
            <a:r>
              <a:rPr lang="el-GR" dirty="0"/>
              <a:t>) εκείνους που προκαλούν λοίμωξη παρόμοια με </a:t>
            </a:r>
            <a:r>
              <a:rPr lang="el-GR" b="1" dirty="0"/>
              <a:t>το  </a:t>
            </a:r>
            <a:r>
              <a:rPr lang="en-US" b="1" i="1" dirty="0"/>
              <a:t>E. coli </a:t>
            </a:r>
            <a:r>
              <a:rPr lang="en-US" b="1" dirty="0"/>
              <a:t>O157:H7</a:t>
            </a:r>
            <a:r>
              <a:rPr lang="en-US" i="1" dirty="0"/>
              <a:t> </a:t>
            </a:r>
            <a:r>
              <a:rPr lang="el-GR" dirty="0"/>
              <a:t>και περιέχουν τους ίδιους λοιμογόνους  </a:t>
            </a:r>
            <a:r>
              <a:rPr lang="el-GR" dirty="0" err="1"/>
              <a:t>καθοριστές</a:t>
            </a:r>
            <a:r>
              <a:rPr lang="el-GR" dirty="0"/>
              <a:t> (</a:t>
            </a:r>
            <a:r>
              <a:rPr lang="en-US" dirty="0"/>
              <a:t>virulence</a:t>
            </a:r>
            <a:r>
              <a:rPr lang="el-GR" dirty="0"/>
              <a:t> </a:t>
            </a:r>
            <a:r>
              <a:rPr lang="en-US" dirty="0"/>
              <a:t>determinants</a:t>
            </a:r>
            <a:r>
              <a:rPr lang="el-GR" dirty="0"/>
              <a:t>)</a:t>
            </a:r>
            <a:r>
              <a:rPr lang="en-US" dirty="0"/>
              <a:t>, </a:t>
            </a:r>
            <a:r>
              <a:rPr lang="el-GR" dirty="0"/>
              <a:t>συμπεριλαμβανομένου και ενός λοιμογόνου </a:t>
            </a:r>
            <a:r>
              <a:rPr lang="el-GR" dirty="0" err="1"/>
              <a:t>πλασμιδίου</a:t>
            </a:r>
            <a:r>
              <a:rPr lang="el-GR" dirty="0"/>
              <a:t> που κωδικοποιεί την </a:t>
            </a:r>
            <a:r>
              <a:rPr lang="el-GR" dirty="0" err="1"/>
              <a:t>εντεροαιμολυσίνη</a:t>
            </a:r>
            <a:r>
              <a:rPr lang="el-GR" dirty="0"/>
              <a:t> (</a:t>
            </a:r>
            <a:r>
              <a:rPr lang="en-US" dirty="0" err="1"/>
              <a:t>enterohaemolysin</a:t>
            </a:r>
            <a:r>
              <a:rPr lang="el-GR" dirty="0"/>
              <a:t>) , μία τοξίνη που αναφέρεται κα ως </a:t>
            </a:r>
            <a:r>
              <a:rPr lang="el-GR" dirty="0" err="1"/>
              <a:t>βεροκυτοτοξίνη</a:t>
            </a:r>
            <a:r>
              <a:rPr lang="el-GR" dirty="0"/>
              <a:t> </a:t>
            </a:r>
            <a:r>
              <a:rPr lang="en-US" dirty="0"/>
              <a:t> </a:t>
            </a:r>
            <a:r>
              <a:rPr lang="el-GR" dirty="0"/>
              <a:t>(</a:t>
            </a:r>
            <a:r>
              <a:rPr lang="en-US" dirty="0" err="1"/>
              <a:t>verocytotoxin</a:t>
            </a:r>
            <a:r>
              <a:rPr lang="el-GR" dirty="0"/>
              <a:t>-</a:t>
            </a:r>
            <a:r>
              <a:rPr lang="en-US" dirty="0"/>
              <a:t>[VT] – </a:t>
            </a:r>
            <a:r>
              <a:rPr lang="el-GR" dirty="0"/>
              <a:t>για αυτό τα θετικά για την τοξίνη αυτή στελέχη ονομάζονται </a:t>
            </a:r>
            <a:r>
              <a:rPr lang="en-US" b="1" dirty="0"/>
              <a:t>VTEC</a:t>
            </a:r>
            <a:r>
              <a:rPr lang="en-US" dirty="0"/>
              <a:t>). </a:t>
            </a:r>
            <a:endParaRPr lang="el-G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err="1"/>
              <a:t>Enterohaemorrhagic</a:t>
            </a:r>
            <a:br>
              <a:rPr lang="en-US" dirty="0"/>
            </a:br>
            <a:r>
              <a:rPr lang="en-US" i="1" dirty="0"/>
              <a:t>Escherichia coli</a:t>
            </a:r>
            <a:r>
              <a:rPr lang="el-GR" i="1" dirty="0"/>
              <a:t> </a:t>
            </a:r>
            <a:r>
              <a:rPr lang="el-GR" dirty="0"/>
              <a:t>(ΕΗΕ</a:t>
            </a:r>
            <a:r>
              <a:rPr lang="en-US" dirty="0"/>
              <a:t>C)</a:t>
            </a:r>
            <a:endParaRPr lang="el-GR" dirty="0"/>
          </a:p>
        </p:txBody>
      </p:sp>
      <p:sp>
        <p:nvSpPr>
          <p:cNvPr id="3" name="2 - Θέση περιεχομένου"/>
          <p:cNvSpPr>
            <a:spLocks noGrp="1"/>
          </p:cNvSpPr>
          <p:nvPr>
            <p:ph sz="quarter" idx="1"/>
          </p:nvPr>
        </p:nvSpPr>
        <p:spPr/>
        <p:txBody>
          <a:bodyPr/>
          <a:lstStyle/>
          <a:p>
            <a:r>
              <a:rPr lang="el-GR" dirty="0"/>
              <a:t>Επίσης οι τοξίνες αυτές λέγονται και </a:t>
            </a:r>
            <a:r>
              <a:rPr lang="en-US" b="1" dirty="0"/>
              <a:t>Shiga-like toxins</a:t>
            </a:r>
            <a:r>
              <a:rPr lang="el-GR" b="1" dirty="0"/>
              <a:t> (</a:t>
            </a:r>
            <a:r>
              <a:rPr lang="en-US" b="1" dirty="0" err="1"/>
              <a:t>Stx</a:t>
            </a:r>
            <a:r>
              <a:rPr lang="en-US" b="1" dirty="0"/>
              <a:t>)</a:t>
            </a:r>
            <a:r>
              <a:rPr lang="el-GR" b="1" dirty="0"/>
              <a:t> </a:t>
            </a:r>
            <a:r>
              <a:rPr lang="el-GR" dirty="0"/>
              <a:t>γιατί μοιάζουν με τις τοξίνες της </a:t>
            </a:r>
            <a:r>
              <a:rPr lang="en-US" i="1" dirty="0" err="1"/>
              <a:t>Shigella</a:t>
            </a:r>
            <a:r>
              <a:rPr lang="en-US" i="1" dirty="0"/>
              <a:t> </a:t>
            </a:r>
            <a:r>
              <a:rPr lang="en-US" i="1" dirty="0" err="1"/>
              <a:t>dysenteriae</a:t>
            </a:r>
            <a:r>
              <a:rPr lang="en-US" i="1" dirty="0"/>
              <a:t> </a:t>
            </a:r>
            <a:r>
              <a:rPr lang="el-GR" i="1" dirty="0"/>
              <a:t>και τα στελέχη </a:t>
            </a:r>
            <a:r>
              <a:rPr lang="en-US" b="1" i="1" dirty="0"/>
              <a:t>E. coli </a:t>
            </a:r>
            <a:r>
              <a:rPr lang="el-GR" dirty="0"/>
              <a:t>που παράγουν την </a:t>
            </a:r>
            <a:r>
              <a:rPr lang="en-US" dirty="0" err="1"/>
              <a:t>shiga</a:t>
            </a:r>
            <a:r>
              <a:rPr lang="en-US" dirty="0"/>
              <a:t> toxin </a:t>
            </a:r>
            <a:r>
              <a:rPr lang="el-GR" dirty="0"/>
              <a:t>λέγονται </a:t>
            </a:r>
            <a:r>
              <a:rPr lang="en-US" b="1" dirty="0"/>
              <a:t>STEC</a:t>
            </a:r>
            <a:r>
              <a:rPr lang="en-US" i="1" dirty="0"/>
              <a:t> </a:t>
            </a:r>
            <a:endParaRPr lang="en-US" b="1" dirty="0"/>
          </a:p>
          <a:p>
            <a:r>
              <a:rPr lang="el-GR" dirty="0"/>
              <a:t>Ο όρος </a:t>
            </a:r>
            <a:r>
              <a:rPr lang="en-US" dirty="0"/>
              <a:t>EHEC </a:t>
            </a:r>
            <a:r>
              <a:rPr lang="el-GR" dirty="0"/>
              <a:t>επομένως χρησιμοποιείται για τα στελέχη </a:t>
            </a:r>
            <a:r>
              <a:rPr lang="en-US" dirty="0"/>
              <a:t>VTEC </a:t>
            </a:r>
            <a:r>
              <a:rPr lang="el-GR" dirty="0"/>
              <a:t>και </a:t>
            </a:r>
            <a:r>
              <a:rPr lang="en-US" dirty="0"/>
              <a:t>STEC </a:t>
            </a:r>
            <a:r>
              <a:rPr lang="el-GR" dirty="0"/>
              <a:t>που προκαλούν αιμορραγική κολίτιδα στους ανθρώπους</a:t>
            </a:r>
            <a:endParaRPr lang="en-US" dirty="0"/>
          </a:p>
          <a:p>
            <a:endParaRPr lang="el-G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a:t>Και άλλα στελέχη </a:t>
            </a:r>
            <a:r>
              <a:rPr lang="en-US" dirty="0"/>
              <a:t>EHEC </a:t>
            </a:r>
            <a:r>
              <a:rPr lang="el-GR" dirty="0"/>
              <a:t>συσχετίζονται με </a:t>
            </a:r>
            <a:r>
              <a:rPr lang="el-GR" dirty="0" err="1"/>
              <a:t>τροφιμογενείς</a:t>
            </a:r>
            <a:r>
              <a:rPr lang="el-GR" dirty="0"/>
              <a:t> λοιμώξεις</a:t>
            </a:r>
            <a:endParaRPr lang="en-US" dirty="0"/>
          </a:p>
          <a:p>
            <a:r>
              <a:rPr lang="el-GR" dirty="0"/>
              <a:t>Άλλοι </a:t>
            </a:r>
            <a:r>
              <a:rPr lang="en-US" dirty="0"/>
              <a:t>O-</a:t>
            </a:r>
            <a:r>
              <a:rPr lang="el-GR" dirty="0" err="1"/>
              <a:t>ορότυποι</a:t>
            </a:r>
            <a:r>
              <a:rPr lang="el-GR" dirty="0"/>
              <a:t> της</a:t>
            </a:r>
            <a:r>
              <a:rPr lang="en-US" dirty="0"/>
              <a:t> </a:t>
            </a:r>
            <a:r>
              <a:rPr lang="en-US" i="1" dirty="0"/>
              <a:t>E. coli, </a:t>
            </a:r>
            <a:r>
              <a:rPr lang="el-GR" dirty="0"/>
              <a:t>όπως</a:t>
            </a:r>
            <a:r>
              <a:rPr lang="el-GR" i="1" dirty="0"/>
              <a:t> </a:t>
            </a:r>
            <a:r>
              <a:rPr lang="en-US" i="1" dirty="0"/>
              <a:t>O26, O103, O111,</a:t>
            </a:r>
            <a:r>
              <a:rPr lang="el-GR" i="1" dirty="0"/>
              <a:t> </a:t>
            </a:r>
            <a:r>
              <a:rPr lang="en-US" dirty="0"/>
              <a:t>O118 and O145, </a:t>
            </a:r>
            <a:r>
              <a:rPr lang="el-GR" dirty="0"/>
              <a:t>προκαλούν θνησιμότητα σε πολλές χώρες</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normAutofit/>
          </a:bodyPr>
          <a:lstStyle/>
          <a:p>
            <a:r>
              <a:rPr lang="el-GR" dirty="0"/>
              <a:t>Τα περισσότερα δεδομένα για </a:t>
            </a:r>
            <a:r>
              <a:rPr lang="en-US" dirty="0"/>
              <a:t>EHEC</a:t>
            </a:r>
            <a:r>
              <a:rPr lang="el-GR" dirty="0"/>
              <a:t> υπάρχουν για τον </a:t>
            </a:r>
            <a:r>
              <a:rPr lang="el-GR" dirty="0" err="1"/>
              <a:t>ορότυπο</a:t>
            </a:r>
            <a:r>
              <a:rPr lang="el-GR" dirty="0"/>
              <a:t> </a:t>
            </a:r>
            <a:r>
              <a:rPr lang="en-US" dirty="0"/>
              <a:t>O157:H7,</a:t>
            </a:r>
            <a:r>
              <a:rPr lang="el-GR" dirty="0"/>
              <a:t> </a:t>
            </a:r>
          </a:p>
          <a:p>
            <a:r>
              <a:rPr lang="el-GR" dirty="0"/>
              <a:t>Διαφοροποιείται βιοχημικά από τα άλλα στελέχη </a:t>
            </a:r>
            <a:r>
              <a:rPr lang="en-US" dirty="0"/>
              <a:t> </a:t>
            </a:r>
            <a:r>
              <a:rPr lang="en-US" i="1" dirty="0"/>
              <a:t>E. coli </a:t>
            </a:r>
            <a:r>
              <a:rPr lang="el-GR" dirty="0"/>
              <a:t>γιατί δεν αναπτύσσεται καλά σε </a:t>
            </a:r>
            <a:r>
              <a:rPr lang="el-GR" dirty="0" err="1"/>
              <a:t>θερμ</a:t>
            </a:r>
            <a:r>
              <a:rPr lang="el-GR" dirty="0"/>
              <a:t>.</a:t>
            </a:r>
            <a:r>
              <a:rPr lang="en-US" dirty="0"/>
              <a:t> 44 </a:t>
            </a:r>
            <a:r>
              <a:rPr lang="el-GR" dirty="0"/>
              <a:t> με </a:t>
            </a:r>
            <a:r>
              <a:rPr lang="en-US" dirty="0"/>
              <a:t>44.5°C</a:t>
            </a:r>
            <a:r>
              <a:rPr lang="el-GR" dirty="0"/>
              <a:t>, </a:t>
            </a:r>
            <a:r>
              <a:rPr lang="en-US" dirty="0"/>
              <a:t> </a:t>
            </a:r>
            <a:r>
              <a:rPr lang="el-GR" dirty="0"/>
              <a:t>γιατί δεν ζυμώνει την </a:t>
            </a:r>
            <a:r>
              <a:rPr lang="el-GR" dirty="0" err="1"/>
              <a:t>σορβιτόλη</a:t>
            </a:r>
            <a:r>
              <a:rPr lang="el-GR" dirty="0"/>
              <a:t> ή την ζυμώνει αργά και δεν παράγει το ένζυμο </a:t>
            </a:r>
            <a:r>
              <a:rPr lang="en-US" dirty="0"/>
              <a:t>β-</a:t>
            </a:r>
            <a:r>
              <a:rPr lang="en-US" dirty="0" err="1"/>
              <a:t>glucuronidase</a:t>
            </a:r>
            <a:endParaRPr lang="el-GR" dirty="0"/>
          </a:p>
        </p:txBody>
      </p:sp>
      <p:sp>
        <p:nvSpPr>
          <p:cNvPr id="4" name="1 - Τίτλος"/>
          <p:cNvSpPr>
            <a:spLocks noGrp="1"/>
          </p:cNvSpPr>
          <p:nvPr>
            <p:ph type="title"/>
          </p:nvPr>
        </p:nvSpPr>
        <p:spPr>
          <a:solidFill>
            <a:srgbClr val="FFFF00"/>
          </a:solidFill>
        </p:spPr>
        <p:txBody>
          <a:bodyPr>
            <a:normAutofit fontScale="90000"/>
          </a:bodyPr>
          <a:lstStyle/>
          <a:p>
            <a:r>
              <a:rPr lang="el-GR" b="1" dirty="0"/>
              <a:t>Αναγνώριση και χαρακτηρισμός του κινδύνου</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Χαμηλή δόση-σοβαρά συμπτώματα</a:t>
            </a:r>
            <a:endParaRPr lang="el-GR" dirty="0"/>
          </a:p>
        </p:txBody>
      </p:sp>
      <p:sp>
        <p:nvSpPr>
          <p:cNvPr id="3" name="2 - Θέση περιεχομένου"/>
          <p:cNvSpPr>
            <a:spLocks noGrp="1"/>
          </p:cNvSpPr>
          <p:nvPr>
            <p:ph sz="quarter" idx="1"/>
          </p:nvPr>
        </p:nvSpPr>
        <p:spPr/>
        <p:txBody>
          <a:bodyPr/>
          <a:lstStyle/>
          <a:p>
            <a:r>
              <a:rPr lang="el-GR" dirty="0"/>
              <a:t>Το ρίσκο για λοίμωξη από </a:t>
            </a:r>
            <a:r>
              <a:rPr lang="en-US" dirty="0"/>
              <a:t>EHEC </a:t>
            </a:r>
            <a:r>
              <a:rPr lang="el-GR" dirty="0"/>
              <a:t>είναι υψηλό σε χαμηλές δόσεις </a:t>
            </a:r>
            <a:r>
              <a:rPr lang="en-US" dirty="0"/>
              <a:t>(&lt;1,000 </a:t>
            </a:r>
            <a:r>
              <a:rPr lang="el-GR" dirty="0"/>
              <a:t>βακτήρια) (</a:t>
            </a:r>
            <a:r>
              <a:rPr lang="en-US" dirty="0"/>
              <a:t>dose-response rate)</a:t>
            </a:r>
            <a:endParaRPr lang="el-GR" dirty="0"/>
          </a:p>
          <a:p>
            <a:r>
              <a:rPr lang="el-GR" dirty="0"/>
              <a:t>Το </a:t>
            </a:r>
            <a:r>
              <a:rPr lang="en-US" i="1" dirty="0"/>
              <a:t>E. coli O157:H7</a:t>
            </a:r>
            <a:r>
              <a:rPr lang="el-GR" i="1" dirty="0"/>
              <a:t> </a:t>
            </a:r>
            <a:r>
              <a:rPr lang="el-GR" dirty="0"/>
              <a:t>παρουσιάζει </a:t>
            </a:r>
            <a:r>
              <a:rPr lang="en-US" dirty="0"/>
              <a:t>50% </a:t>
            </a:r>
            <a:r>
              <a:rPr lang="el-GR" dirty="0"/>
              <a:t>βαθμό επίθεσης με περίπου </a:t>
            </a:r>
            <a:r>
              <a:rPr lang="en-US" dirty="0"/>
              <a:t>750 </a:t>
            </a:r>
            <a:r>
              <a:rPr lang="el-GR" dirty="0"/>
              <a:t>μικροοργανισμούς (δηλ αν μία ομάδα ανθρώπων προσβληθεί από 750 βακτήρια τότε το 50% θα νοσήσει)</a:t>
            </a:r>
            <a:r>
              <a:rPr lang="en-US" dirty="0"/>
              <a:t>. </a:t>
            </a:r>
          </a:p>
          <a:p>
            <a:r>
              <a:rPr lang="el-GR" dirty="0"/>
              <a:t>Έχει όμως βρεθεί ότι και δόσεις &lt;</a:t>
            </a:r>
            <a:r>
              <a:rPr lang="en-US" dirty="0"/>
              <a:t>50 </a:t>
            </a:r>
            <a:r>
              <a:rPr lang="el-GR" dirty="0"/>
              <a:t>μικροοργανισμούς</a:t>
            </a:r>
            <a:r>
              <a:rPr lang="en-US" dirty="0"/>
              <a:t> </a:t>
            </a:r>
            <a:r>
              <a:rPr lang="el-GR" dirty="0"/>
              <a:t>μπορούν να προσβάλλουν κάποιες ομάδες (πχ μικρά παιδιά)</a:t>
            </a:r>
          </a:p>
          <a:p>
            <a:endParaRPr lang="el-G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332656"/>
            <a:ext cx="7772400" cy="1143000"/>
          </a:xfrm>
        </p:spPr>
        <p:txBody>
          <a:bodyPr>
            <a:normAutofit fontScale="90000"/>
          </a:bodyPr>
          <a:lstStyle/>
          <a:p>
            <a:r>
              <a:rPr lang="el-GR" b="1" dirty="0"/>
              <a:t>Χαμηλή δόση-σοβαρά συμπτώματα</a:t>
            </a:r>
          </a:p>
        </p:txBody>
      </p:sp>
      <p:sp>
        <p:nvSpPr>
          <p:cNvPr id="3" name="2 - Θέση περιεχομένου"/>
          <p:cNvSpPr>
            <a:spLocks noGrp="1"/>
          </p:cNvSpPr>
          <p:nvPr>
            <p:ph sz="quarter" idx="1"/>
          </p:nvPr>
        </p:nvSpPr>
        <p:spPr>
          <a:xfrm>
            <a:off x="683568" y="1628800"/>
            <a:ext cx="7571184" cy="4174976"/>
          </a:xfrm>
        </p:spPr>
        <p:txBody>
          <a:bodyPr>
            <a:normAutofit/>
          </a:bodyPr>
          <a:lstStyle/>
          <a:p>
            <a:endParaRPr lang="el-GR" dirty="0"/>
          </a:p>
          <a:p>
            <a:r>
              <a:rPr lang="el-GR" u="sng" dirty="0"/>
              <a:t>Συμπτώματα</a:t>
            </a:r>
            <a:r>
              <a:rPr lang="el-GR" dirty="0"/>
              <a:t>:</a:t>
            </a:r>
          </a:p>
          <a:p>
            <a:pPr lvl="1"/>
            <a:r>
              <a:rPr lang="el-GR" dirty="0"/>
              <a:t>Κοιλιακός πόνος, κράμπες, διάρροια με αίμα</a:t>
            </a:r>
          </a:p>
          <a:p>
            <a:r>
              <a:rPr lang="el-GR" dirty="0"/>
              <a:t>Σε παιδιά και ηλικιωμένους μπορεί να απειλήσει την ζωή τους </a:t>
            </a:r>
          </a:p>
          <a:p>
            <a:r>
              <a:rPr lang="el-GR" sz="2800" dirty="0"/>
              <a:t>Αιμολυτικό ουραιμικό σύνδρομο (</a:t>
            </a:r>
            <a:r>
              <a:rPr lang="en-US" sz="2800" dirty="0" err="1"/>
              <a:t>haemolytic</a:t>
            </a:r>
            <a:r>
              <a:rPr lang="en-US" sz="2800" dirty="0"/>
              <a:t> </a:t>
            </a:r>
            <a:r>
              <a:rPr lang="en-US" sz="2800" dirty="0" err="1"/>
              <a:t>uraemic</a:t>
            </a:r>
            <a:r>
              <a:rPr lang="en-US" sz="2800" dirty="0"/>
              <a:t> syndrome</a:t>
            </a:r>
            <a:r>
              <a:rPr lang="el-GR" sz="2800" dirty="0"/>
              <a:t> </a:t>
            </a:r>
            <a:r>
              <a:rPr lang="en-US" sz="2800" dirty="0"/>
              <a:t>(HUS)</a:t>
            </a:r>
            <a:r>
              <a:rPr lang="el-GR" sz="2800" dirty="0"/>
              <a:t>)</a:t>
            </a:r>
            <a:r>
              <a:rPr lang="en-US" sz="2800" dirty="0"/>
              <a:t>.</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623506-B058-449B-8977-691226DD60E2}"/>
              </a:ext>
            </a:extLst>
          </p:cNvPr>
          <p:cNvSpPr>
            <a:spLocks noGrp="1"/>
          </p:cNvSpPr>
          <p:nvPr>
            <p:ph type="title"/>
          </p:nvPr>
        </p:nvSpPr>
        <p:spPr>
          <a:xfrm>
            <a:off x="179512" y="274638"/>
            <a:ext cx="8507288" cy="1173162"/>
          </a:xfrm>
        </p:spPr>
        <p:txBody>
          <a:bodyPr>
            <a:normAutofit fontScale="90000"/>
          </a:bodyPr>
          <a:lstStyle/>
          <a:p>
            <a:r>
              <a:rPr lang="el-GR" dirty="0"/>
              <a:t>Κίνδυνοι για την υγεία από κύπελλα μπαμπού (</a:t>
            </a:r>
            <a:r>
              <a:rPr lang="en-US" dirty="0"/>
              <a:t>Bamboo Cups</a:t>
            </a:r>
            <a:r>
              <a:rPr lang="el-GR" dirty="0"/>
              <a:t>)</a:t>
            </a:r>
          </a:p>
        </p:txBody>
      </p:sp>
      <p:sp>
        <p:nvSpPr>
          <p:cNvPr id="3" name="Θέση περιεχομένου 2">
            <a:extLst>
              <a:ext uri="{FF2B5EF4-FFF2-40B4-BE49-F238E27FC236}">
                <a16:creationId xmlns:a16="http://schemas.microsoft.com/office/drawing/2014/main" id="{BD9B3AC4-B361-47E2-8352-C21C9B5F0B4B}"/>
              </a:ext>
            </a:extLst>
          </p:cNvPr>
          <p:cNvSpPr>
            <a:spLocks noGrp="1"/>
          </p:cNvSpPr>
          <p:nvPr>
            <p:ph sz="quarter" idx="1"/>
          </p:nvPr>
        </p:nvSpPr>
        <p:spPr>
          <a:xfrm>
            <a:off x="251520" y="1447800"/>
            <a:ext cx="6203032" cy="5328592"/>
          </a:xfrm>
        </p:spPr>
        <p:txBody>
          <a:bodyPr>
            <a:normAutofit fontScale="62500" lnSpcReduction="20000"/>
          </a:bodyPr>
          <a:lstStyle/>
          <a:p>
            <a:r>
              <a:rPr lang="el-GR" dirty="0"/>
              <a:t>Καταναλωτικά είδη που περιέχουν ίνες μπαμπού βρέθηκαν πρόσφατα στην επικαιρότητα, επειδή αποκαλύφθηκε ότι, αν και διαφημίζονται ως "πράσινα" προϊόντα, στην πραγματικότητα δεν είναι εύκολα βιοδιασπώμενα και απελευθερώνουν υπερβολικές ποσότητες </a:t>
            </a:r>
            <a:r>
              <a:rPr lang="el-GR" b="1" dirty="0"/>
              <a:t>φορμαλδεΰδης</a:t>
            </a:r>
            <a:r>
              <a:rPr lang="el-GR" dirty="0"/>
              <a:t> και </a:t>
            </a:r>
            <a:r>
              <a:rPr lang="el-GR" b="1" dirty="0"/>
              <a:t>μελαμίνης</a:t>
            </a:r>
            <a:r>
              <a:rPr lang="el-GR" dirty="0"/>
              <a:t>. </a:t>
            </a:r>
          </a:p>
          <a:p>
            <a:r>
              <a:rPr lang="el-GR" dirty="0"/>
              <a:t>Η προσοχή των μέσων ενημέρωσης προκλήθηκε από μια μελέτη που διεξήχθη από τη γερμανική οργάνωση καταναλωτών </a:t>
            </a:r>
            <a:r>
              <a:rPr lang="el-GR" dirty="0" err="1"/>
              <a:t>Stiftung</a:t>
            </a:r>
            <a:r>
              <a:rPr lang="el-GR" dirty="0"/>
              <a:t> </a:t>
            </a:r>
            <a:r>
              <a:rPr lang="el-GR" dirty="0" err="1"/>
              <a:t>Warentest</a:t>
            </a:r>
            <a:r>
              <a:rPr lang="el-GR" dirty="0"/>
              <a:t> και το Γερμανικό Ομοσπονδιακό Ινστιτούτο Αξιολόγησης Κινδύνου </a:t>
            </a:r>
            <a:r>
              <a:rPr lang="el-GR" dirty="0" err="1"/>
              <a:t>BfR</a:t>
            </a:r>
            <a:r>
              <a:rPr lang="el-GR" dirty="0"/>
              <a:t> (</a:t>
            </a:r>
            <a:r>
              <a:rPr lang="el-GR" dirty="0" err="1"/>
              <a:t>BfR</a:t>
            </a:r>
            <a:r>
              <a:rPr lang="el-GR" dirty="0"/>
              <a:t>, 2019). Αυτή η μελέτη αποκάλυψε ότι δεν είναι όλα τα κύπελλα μπαμπού / μελαμίνης ασφαλή για τη δημόσια υγεία. </a:t>
            </a:r>
            <a:r>
              <a:rPr lang="el-GR" dirty="0" err="1"/>
              <a:t>Επέστησε</a:t>
            </a:r>
            <a:r>
              <a:rPr lang="el-GR" dirty="0"/>
              <a:t> επίσης την προσοχή της </a:t>
            </a:r>
            <a:r>
              <a:rPr lang="el-GR" dirty="0" err="1"/>
              <a:t>Consumentenbond</a:t>
            </a:r>
            <a:r>
              <a:rPr lang="el-GR" dirty="0"/>
              <a:t>, της ολλανδικής ένωσης καταναλωτών.</a:t>
            </a:r>
          </a:p>
          <a:p>
            <a:r>
              <a:rPr lang="el-GR" dirty="0"/>
              <a:t>Ως εκ τούτου, η Ολλανδική Αρχή για την Ασφάλεια των Τροφίμων και των Καταναλωτικών Προϊόντων (NVWA) διεξήγαγε μελέτη αγοράς στα τέλη του 2019 για να διερευνήσει τη μετανάστευση φορμαλδεΰδης από κύπελλα μπαμπού. </a:t>
            </a:r>
          </a:p>
          <a:p>
            <a:r>
              <a:rPr lang="el-GR" dirty="0"/>
              <a:t>Αυτή η μελέτη </a:t>
            </a:r>
            <a:r>
              <a:rPr lang="el-GR" dirty="0" err="1"/>
              <a:t>περιελάμβανε</a:t>
            </a:r>
            <a:r>
              <a:rPr lang="el-GR" dirty="0"/>
              <a:t> 46 φλιτζάνια, κύπελλα και κούπες και εξετάστηκαν εις διπλούν. Διαπιστώθηκαν ορισμένες υπερβολικές παραβιάσεις του ορίου μετανάστευσης για τη </a:t>
            </a:r>
            <a:r>
              <a:rPr lang="el-GR" b="1" dirty="0"/>
              <a:t>φορμαλδεΰδη</a:t>
            </a:r>
            <a:r>
              <a:rPr lang="el-GR" dirty="0"/>
              <a:t>. Κατά συνέπεια, το Γραφείο Εκτίμησης Κινδύνων και Έρευνας (</a:t>
            </a:r>
            <a:r>
              <a:rPr lang="el-GR" dirty="0" err="1"/>
              <a:t>BuRO</a:t>
            </a:r>
            <a:r>
              <a:rPr lang="el-GR" dirty="0"/>
              <a:t>) συνέταξε συμβουλευτική έκθεση (</a:t>
            </a:r>
            <a:r>
              <a:rPr lang="el-GR" dirty="0" err="1"/>
              <a:t>BuRO</a:t>
            </a:r>
            <a:r>
              <a:rPr lang="el-GR" dirty="0"/>
              <a:t>, 20216).</a:t>
            </a:r>
          </a:p>
          <a:p>
            <a:endParaRPr lang="el-GR" dirty="0"/>
          </a:p>
        </p:txBody>
      </p:sp>
      <p:pic>
        <p:nvPicPr>
          <p:cNvPr id="3074" name="Picture 2" descr="Large Bamboo Cups - Coconut Bowls">
            <a:extLst>
              <a:ext uri="{FF2B5EF4-FFF2-40B4-BE49-F238E27FC236}">
                <a16:creationId xmlns:a16="http://schemas.microsoft.com/office/drawing/2014/main" id="{F31C3445-1398-4447-83A8-F6B7868B6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126" y="980728"/>
            <a:ext cx="19431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Μπιζζζ - Bamboo cup chic mic ή ecoffee cup??? Όποια και αν... | Facebook">
            <a:extLst>
              <a:ext uri="{FF2B5EF4-FFF2-40B4-BE49-F238E27FC236}">
                <a16:creationId xmlns:a16="http://schemas.microsoft.com/office/drawing/2014/main" id="{2C3CC9CF-17EC-4643-94D6-A8B61AEE4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126" y="297691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1147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a:t>Το βακτήριο αναπτύσσεται σε θερμοκρασίες </a:t>
            </a:r>
            <a:r>
              <a:rPr lang="en-US" dirty="0"/>
              <a:t>7°C </a:t>
            </a:r>
            <a:r>
              <a:rPr lang="el-GR" dirty="0"/>
              <a:t>ως</a:t>
            </a:r>
            <a:r>
              <a:rPr lang="en-US" dirty="0"/>
              <a:t> 50°C, </a:t>
            </a:r>
            <a:r>
              <a:rPr lang="el-GR" dirty="0"/>
              <a:t>με βέλτιστη </a:t>
            </a:r>
            <a:r>
              <a:rPr lang="en-US" dirty="0"/>
              <a:t>37°C.</a:t>
            </a:r>
          </a:p>
          <a:p>
            <a:r>
              <a:rPr lang="el-GR" dirty="0"/>
              <a:t>ορισμένα</a:t>
            </a:r>
            <a:r>
              <a:rPr lang="en-US" dirty="0"/>
              <a:t> EHEC </a:t>
            </a:r>
            <a:r>
              <a:rPr lang="el-GR" dirty="0"/>
              <a:t>μπορούν να αναπτυχθούν σε όξινα τρόφιμα</a:t>
            </a:r>
            <a:r>
              <a:rPr lang="en-US" dirty="0"/>
              <a:t>, </a:t>
            </a:r>
            <a:r>
              <a:rPr lang="el-GR" dirty="0"/>
              <a:t>και να επιβιώσουν από τα υγρά του στομάχου</a:t>
            </a:r>
            <a:r>
              <a:rPr lang="en-US" dirty="0"/>
              <a:t>. </a:t>
            </a:r>
          </a:p>
          <a:p>
            <a:r>
              <a:rPr lang="el-GR" dirty="0"/>
              <a:t>Καταστρέφεται με πλήρες μαγείρεμα (&gt;</a:t>
            </a:r>
            <a:r>
              <a:rPr lang="en-US" dirty="0"/>
              <a:t>70°C</a:t>
            </a:r>
            <a:r>
              <a:rPr lang="el-GR" dirty="0"/>
              <a:t>)</a:t>
            </a:r>
            <a:r>
              <a:rPr lang="en-US" dirty="0"/>
              <a:t>.</a:t>
            </a:r>
            <a:endParaRPr lang="el-GR" dirty="0"/>
          </a:p>
          <a:p>
            <a:endParaRPr lang="el-G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a:t>Σε 18 </a:t>
            </a:r>
            <a:r>
              <a:rPr lang="el-GR" dirty="0" err="1"/>
              <a:t>ευρωπαικές</a:t>
            </a:r>
            <a:r>
              <a:rPr lang="el-GR" dirty="0"/>
              <a:t> χώρες το 2004</a:t>
            </a:r>
          </a:p>
        </p:txBody>
      </p:sp>
      <p:sp>
        <p:nvSpPr>
          <p:cNvPr id="6" name="5 - Θέση περιεχομένου"/>
          <p:cNvSpPr>
            <a:spLocks noGrp="1"/>
          </p:cNvSpPr>
          <p:nvPr>
            <p:ph sz="quarter" idx="1"/>
          </p:nvPr>
        </p:nvSpPr>
        <p:spPr/>
        <p:txBody>
          <a:bodyPr/>
          <a:lstStyle/>
          <a:p>
            <a:r>
              <a:rPr lang="el-GR" dirty="0"/>
              <a:t>Καταγράφηκαν 1,3 περιστατικά λοίμωξης από </a:t>
            </a:r>
            <a:r>
              <a:rPr lang="en-US" dirty="0"/>
              <a:t>VTEC </a:t>
            </a:r>
            <a:r>
              <a:rPr lang="el-GR" dirty="0"/>
              <a:t>ανά 100.000 άτομα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1115616" y="1844824"/>
            <a:ext cx="7571184" cy="4174976"/>
          </a:xfrm>
        </p:spPr>
        <p:txBody>
          <a:bodyPr/>
          <a:lstStyle/>
          <a:p>
            <a:r>
              <a:rPr lang="el-GR" dirty="0"/>
              <a:t>Η πηγή μόλυνσης από </a:t>
            </a:r>
            <a:r>
              <a:rPr lang="en-US" dirty="0"/>
              <a:t>EHEC </a:t>
            </a:r>
            <a:r>
              <a:rPr lang="el-GR" dirty="0"/>
              <a:t>είναι κυρίως το γαστρεντερικό σύστημα των βοοειδών και των άλλων μηρυκαστικών.</a:t>
            </a:r>
            <a:endParaRPr lang="en-US" dirty="0"/>
          </a:p>
          <a:p>
            <a:r>
              <a:rPr lang="el-GR" dirty="0"/>
              <a:t>Περίπου το </a:t>
            </a:r>
            <a:r>
              <a:rPr lang="en-US" dirty="0"/>
              <a:t>43% </a:t>
            </a:r>
            <a:r>
              <a:rPr lang="el-GR" dirty="0"/>
              <a:t>των ζώων που εξέρχονται από την ζώνη σφαγής είναι μολυσμένα με το παθογόνο</a:t>
            </a:r>
          </a:p>
        </p:txBody>
      </p:sp>
      <p:sp>
        <p:nvSpPr>
          <p:cNvPr id="4" name="1 - Τίτλος"/>
          <p:cNvSpPr>
            <a:spLocks noGrp="1"/>
          </p:cNvSpPr>
          <p:nvPr>
            <p:ph type="title"/>
          </p:nvPr>
        </p:nvSpPr>
        <p:spPr>
          <a:xfrm>
            <a:off x="539552" y="188640"/>
            <a:ext cx="8147248" cy="1728192"/>
          </a:xfrm>
          <a:solidFill>
            <a:srgbClr val="FFFF00"/>
          </a:solidFill>
        </p:spPr>
        <p:txBody>
          <a:bodyPr>
            <a:normAutofit fontScale="90000"/>
          </a:bodyPr>
          <a:lstStyle/>
          <a:p>
            <a:r>
              <a:rPr lang="el-GR" b="1" dirty="0"/>
              <a:t>Αξιολόγηση της έκθεσης στον κίνδυνο (</a:t>
            </a:r>
            <a:r>
              <a:rPr lang="en-US" b="1" dirty="0"/>
              <a:t>exposure assessment</a:t>
            </a:r>
            <a:r>
              <a:rPr lang="el-GR" b="1" dirty="0"/>
              <a:t>)</a:t>
            </a:r>
            <a:br>
              <a:rPr lang="en-US" dirty="0"/>
            </a:br>
            <a:endParaRPr lang="el-G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Παραδείγματα τροφίμων που έχουν προκαλέσει κρούσματα </a:t>
            </a:r>
            <a:r>
              <a:rPr lang="en-US" i="1" dirty="0"/>
              <a:t>E. coli O157:H7 </a:t>
            </a:r>
            <a:endParaRPr lang="el-GR" dirty="0"/>
          </a:p>
        </p:txBody>
      </p:sp>
      <p:sp>
        <p:nvSpPr>
          <p:cNvPr id="3" name="2 - Θέση περιεχομένου"/>
          <p:cNvSpPr>
            <a:spLocks noGrp="1"/>
          </p:cNvSpPr>
          <p:nvPr>
            <p:ph sz="quarter" idx="1"/>
          </p:nvPr>
        </p:nvSpPr>
        <p:spPr/>
        <p:txBody>
          <a:bodyPr>
            <a:normAutofit fontScale="85000" lnSpcReduction="10000"/>
          </a:bodyPr>
          <a:lstStyle/>
          <a:p>
            <a:r>
              <a:rPr lang="en-US" dirty="0"/>
              <a:t> </a:t>
            </a:r>
            <a:r>
              <a:rPr lang="el-GR" dirty="0"/>
              <a:t>μη καλά μαγειρεμένα μπιφτέκια</a:t>
            </a:r>
            <a:endParaRPr lang="en-US" dirty="0"/>
          </a:p>
          <a:p>
            <a:r>
              <a:rPr lang="el-GR" dirty="0"/>
              <a:t>αλίπαστα κρέατα (πχ σαλάμι)</a:t>
            </a:r>
            <a:endParaRPr lang="en-US" dirty="0"/>
          </a:p>
          <a:p>
            <a:r>
              <a:rPr lang="el-GR" dirty="0"/>
              <a:t>μη παστεριωμένος </a:t>
            </a:r>
            <a:r>
              <a:rPr lang="en-US" dirty="0"/>
              <a:t> </a:t>
            </a:r>
            <a:r>
              <a:rPr lang="el-GR" dirty="0"/>
              <a:t>χυμός μήλου</a:t>
            </a:r>
            <a:endParaRPr lang="en-US" dirty="0"/>
          </a:p>
          <a:p>
            <a:r>
              <a:rPr lang="el-GR" dirty="0"/>
              <a:t>γιαούρτι</a:t>
            </a:r>
            <a:endParaRPr lang="en-US" dirty="0"/>
          </a:p>
          <a:p>
            <a:r>
              <a:rPr lang="el-GR" dirty="0"/>
              <a:t>τυρί</a:t>
            </a:r>
            <a:endParaRPr lang="en-US" dirty="0"/>
          </a:p>
          <a:p>
            <a:r>
              <a:rPr lang="el-GR" dirty="0"/>
              <a:t>γάλα</a:t>
            </a:r>
            <a:r>
              <a:rPr lang="en-US" dirty="0"/>
              <a:t>.</a:t>
            </a:r>
            <a:endParaRPr lang="el-GR" dirty="0"/>
          </a:p>
          <a:p>
            <a:r>
              <a:rPr lang="el-GR" dirty="0"/>
              <a:t>Φρούτα</a:t>
            </a:r>
          </a:p>
          <a:p>
            <a:r>
              <a:rPr lang="el-GR" dirty="0"/>
              <a:t>Φρέσκα λαχανικά (πχ φύτρα) (μόλυνση που προέρχεται κυρίως από κοπριές που χρησιμοποιούν ως λιπάσματα)</a:t>
            </a:r>
          </a:p>
          <a:p>
            <a:r>
              <a:rPr lang="el-GR" dirty="0" err="1"/>
              <a:t>Υδατογενής</a:t>
            </a:r>
            <a:r>
              <a:rPr lang="el-GR" dirty="0"/>
              <a:t> μόλυνση</a:t>
            </a:r>
          </a:p>
          <a:p>
            <a:r>
              <a:rPr lang="el-GR" dirty="0"/>
              <a:t>Επαφή με ανθρώπους ή ζώα που είναι μολυσμένα με το παθογόνο</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683568" y="1772816"/>
            <a:ext cx="8064896" cy="4248472"/>
          </a:xfrm>
        </p:spPr>
        <p:txBody>
          <a:bodyPr/>
          <a:lstStyle/>
          <a:p>
            <a:r>
              <a:rPr lang="el-GR" dirty="0"/>
              <a:t>Περίπου </a:t>
            </a:r>
            <a:r>
              <a:rPr lang="en-US" dirty="0"/>
              <a:t>10% </a:t>
            </a:r>
            <a:r>
              <a:rPr lang="el-GR" dirty="0"/>
              <a:t>των ασθενών με λοίμωξη από </a:t>
            </a:r>
            <a:r>
              <a:rPr lang="en-US" dirty="0"/>
              <a:t>EHEC</a:t>
            </a:r>
            <a:r>
              <a:rPr lang="el-GR" dirty="0"/>
              <a:t> μπορεί να αναπτύξουν το σύνδρομο </a:t>
            </a:r>
            <a:r>
              <a:rPr lang="en-US" dirty="0"/>
              <a:t>HUS, </a:t>
            </a:r>
            <a:r>
              <a:rPr lang="el-GR" dirty="0"/>
              <a:t>που έχει θνητότητα</a:t>
            </a:r>
            <a:r>
              <a:rPr lang="en-US" dirty="0"/>
              <a:t> 2% </a:t>
            </a:r>
            <a:r>
              <a:rPr lang="el-GR" dirty="0"/>
              <a:t>ως</a:t>
            </a:r>
            <a:r>
              <a:rPr lang="en-US" dirty="0"/>
              <a:t> 7%</a:t>
            </a:r>
            <a:endParaRPr lang="el-GR" dirty="0"/>
          </a:p>
          <a:p>
            <a:r>
              <a:rPr lang="el-GR" dirty="0"/>
              <a:t>Προκαλεί νεφρική ανεπάρκεια κυρίως σε μικρά παιδιά</a:t>
            </a:r>
          </a:p>
          <a:p>
            <a:r>
              <a:rPr lang="el-GR" dirty="0"/>
              <a:t>Μπορεί να αφήσει χρόνια προβλήματα στα νεφρά στο 50% των ασθενών</a:t>
            </a:r>
          </a:p>
        </p:txBody>
      </p:sp>
      <p:sp>
        <p:nvSpPr>
          <p:cNvPr id="4" name="1 - Τίτλος"/>
          <p:cNvSpPr>
            <a:spLocks noGrp="1"/>
          </p:cNvSpPr>
          <p:nvPr>
            <p:ph type="title"/>
          </p:nvPr>
        </p:nvSpPr>
        <p:spPr>
          <a:xfrm>
            <a:off x="755576" y="116632"/>
            <a:ext cx="8132440" cy="1656184"/>
          </a:xfrm>
          <a:solidFill>
            <a:srgbClr val="FFFF00"/>
          </a:solidFill>
        </p:spPr>
        <p:txBody>
          <a:bodyPr>
            <a:normAutofit fontScale="90000"/>
          </a:bodyPr>
          <a:lstStyle/>
          <a:p>
            <a:pPr algn="ctr"/>
            <a:r>
              <a:rPr lang="el-GR" b="1" dirty="0"/>
              <a:t>Χαρακτηρισμός του ρίσκου (</a:t>
            </a:r>
            <a:r>
              <a:rPr lang="en-US" b="1" dirty="0"/>
              <a:t>risk </a:t>
            </a:r>
            <a:r>
              <a:rPr lang="en-US" b="1" dirty="0" err="1"/>
              <a:t>characterisation</a:t>
            </a:r>
            <a:r>
              <a:rPr lang="el-GR" b="1" dirty="0"/>
              <a:t>)</a:t>
            </a:r>
            <a:r>
              <a:rPr lang="en-US" b="1" dirty="0"/>
              <a:t>.</a:t>
            </a:r>
            <a:br>
              <a:rPr lang="el-GR" dirty="0"/>
            </a:br>
            <a:endParaRPr lang="el-G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Το ρίσκο αξιολογείται σε 3 βασικά στάδια στην αλυσίδα παραγωγής:</a:t>
            </a:r>
          </a:p>
        </p:txBody>
      </p:sp>
      <p:sp>
        <p:nvSpPr>
          <p:cNvPr id="3" name="2 - Θέση περιεχομένου"/>
          <p:cNvSpPr>
            <a:spLocks noGrp="1"/>
          </p:cNvSpPr>
          <p:nvPr>
            <p:ph sz="quarter" idx="1"/>
          </p:nvPr>
        </p:nvSpPr>
        <p:spPr/>
        <p:txBody>
          <a:bodyPr>
            <a:normAutofit/>
          </a:bodyPr>
          <a:lstStyle/>
          <a:p>
            <a:r>
              <a:rPr lang="el-GR" b="1" dirty="0"/>
              <a:t>Προ-συλλεκτικά (</a:t>
            </a:r>
            <a:r>
              <a:rPr lang="en-US" b="1" dirty="0"/>
              <a:t>pre-harvest</a:t>
            </a:r>
            <a:r>
              <a:rPr lang="el-GR" dirty="0"/>
              <a:t>)</a:t>
            </a:r>
            <a:r>
              <a:rPr lang="en-US" dirty="0"/>
              <a:t>: </a:t>
            </a:r>
            <a:r>
              <a:rPr lang="el-GR" dirty="0"/>
              <a:t>στην φάρμα (έδαφος, νερό, ζωοτροφές, άλλα ζώα, περιβάλλον)</a:t>
            </a:r>
            <a:endParaRPr lang="en-US" dirty="0"/>
          </a:p>
          <a:p>
            <a:r>
              <a:rPr lang="el-GR" b="1" dirty="0"/>
              <a:t>Συλλεκτικά (</a:t>
            </a:r>
            <a:r>
              <a:rPr lang="en-US" b="1" dirty="0"/>
              <a:t>harvest</a:t>
            </a:r>
            <a:r>
              <a:rPr lang="el-GR" b="1" dirty="0"/>
              <a:t>)</a:t>
            </a:r>
            <a:r>
              <a:rPr lang="en-US" dirty="0"/>
              <a:t>: </a:t>
            </a:r>
            <a:r>
              <a:rPr lang="el-GR" dirty="0"/>
              <a:t>από την στιγμή που διακομίζονται τα ζώα στο σφαγείο</a:t>
            </a:r>
            <a:r>
              <a:rPr lang="en-US" dirty="0"/>
              <a:t>, </a:t>
            </a:r>
            <a:r>
              <a:rPr lang="el-GR" dirty="0"/>
              <a:t>κατά την διάρκεια του </a:t>
            </a:r>
            <a:r>
              <a:rPr lang="el-GR" dirty="0" err="1"/>
              <a:t>σταυλισμού</a:t>
            </a:r>
            <a:r>
              <a:rPr lang="el-GR" dirty="0"/>
              <a:t> τους (</a:t>
            </a:r>
            <a:r>
              <a:rPr lang="en-US" dirty="0" err="1"/>
              <a:t>lairage</a:t>
            </a:r>
            <a:r>
              <a:rPr lang="en-US" dirty="0"/>
              <a:t>), </a:t>
            </a:r>
            <a:r>
              <a:rPr lang="el-GR" dirty="0"/>
              <a:t>στην σφαγή</a:t>
            </a:r>
            <a:r>
              <a:rPr lang="en-US" dirty="0"/>
              <a:t>, </a:t>
            </a:r>
            <a:r>
              <a:rPr lang="el-GR" dirty="0"/>
              <a:t>μέχρι και την ψύξη των </a:t>
            </a:r>
            <a:r>
              <a:rPr lang="el-GR" dirty="0" err="1"/>
              <a:t>σφάγειων</a:t>
            </a:r>
            <a:r>
              <a:rPr lang="el-GR" dirty="0"/>
              <a:t>. </a:t>
            </a:r>
            <a:endParaRPr lang="en-US" dirty="0"/>
          </a:p>
          <a:p>
            <a:r>
              <a:rPr lang="el-GR" b="1" dirty="0" err="1"/>
              <a:t>Μετα</a:t>
            </a:r>
            <a:r>
              <a:rPr lang="el-GR" b="1" dirty="0"/>
              <a:t>- συλλεκτικά (</a:t>
            </a:r>
            <a:r>
              <a:rPr lang="en-US" b="1" dirty="0"/>
              <a:t>post-harvest</a:t>
            </a:r>
            <a:r>
              <a:rPr lang="el-GR" b="1" dirty="0"/>
              <a:t>)</a:t>
            </a:r>
            <a:r>
              <a:rPr lang="en-US" dirty="0"/>
              <a:t>: </a:t>
            </a:r>
            <a:r>
              <a:rPr lang="el-GR" dirty="0"/>
              <a:t>στην φάση της αλυσίδας παραγωγής που το κρέας τεμαχίζεται, επεξεργάζεται, και στα σημεία πώλησης και κατανάλωσης.</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274638"/>
            <a:ext cx="8075240" cy="274042"/>
          </a:xfrm>
        </p:spPr>
        <p:txBody>
          <a:bodyPr>
            <a:noAutofit/>
          </a:bodyPr>
          <a:lstStyle/>
          <a:p>
            <a:r>
              <a:rPr lang="el-GR" sz="1600" b="1" dirty="0"/>
              <a:t>Αξιολόγηση ρίσκου </a:t>
            </a:r>
            <a:r>
              <a:rPr lang="en-US" sz="1600" b="1" dirty="0"/>
              <a:t>EHEC </a:t>
            </a:r>
            <a:r>
              <a:rPr lang="el-GR" sz="1600" b="1" dirty="0"/>
              <a:t>σε μοσχαρίσιο κρέας και </a:t>
            </a:r>
            <a:r>
              <a:rPr lang="el-GR" sz="1600" b="1" dirty="0" err="1"/>
              <a:t>προιόντα</a:t>
            </a:r>
            <a:r>
              <a:rPr lang="el-GR" sz="1600" b="1" dirty="0"/>
              <a:t> του</a:t>
            </a:r>
          </a:p>
        </p:txBody>
      </p:sp>
      <p:pic>
        <p:nvPicPr>
          <p:cNvPr id="2050" name="Picture 2"/>
          <p:cNvPicPr>
            <a:picLocks noChangeAspect="1" noChangeArrowheads="1"/>
          </p:cNvPicPr>
          <p:nvPr/>
        </p:nvPicPr>
        <p:blipFill>
          <a:blip r:embed="rId2" cstate="print"/>
          <a:srcRect/>
          <a:stretch>
            <a:fillRect/>
          </a:stretch>
        </p:blipFill>
        <p:spPr bwMode="auto">
          <a:xfrm>
            <a:off x="1057275" y="692696"/>
            <a:ext cx="7029450" cy="6193879"/>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FF00"/>
          </a:solidFill>
        </p:spPr>
        <p:txBody>
          <a:bodyPr>
            <a:normAutofit fontScale="90000"/>
          </a:bodyPr>
          <a:lstStyle/>
          <a:p>
            <a:r>
              <a:rPr lang="el-GR" b="1" dirty="0"/>
              <a:t>Διαχείριση Ρίσκου (</a:t>
            </a:r>
            <a:r>
              <a:rPr lang="en-US" b="1" dirty="0"/>
              <a:t>Risk management</a:t>
            </a:r>
            <a:r>
              <a:rPr lang="el-GR" b="1" dirty="0"/>
              <a:t>)</a:t>
            </a:r>
          </a:p>
        </p:txBody>
      </p:sp>
      <p:sp>
        <p:nvSpPr>
          <p:cNvPr id="3" name="2 - Θέση περιεχομένου"/>
          <p:cNvSpPr>
            <a:spLocks noGrp="1"/>
          </p:cNvSpPr>
          <p:nvPr>
            <p:ph sz="quarter" idx="1"/>
          </p:nvPr>
        </p:nvSpPr>
        <p:spPr/>
        <p:txBody>
          <a:bodyPr>
            <a:normAutofit/>
          </a:bodyPr>
          <a:lstStyle/>
          <a:p>
            <a:r>
              <a:rPr lang="el-GR" dirty="0"/>
              <a:t>Οι αξιολογήσεις ρίσκου που έχουν διενεργηθεί έδειξαν ότι τα περιστατικά λοίμωξης μπορούν να μειωθούν με διάφορες στρατηγικές περιορισμού του παθογόνου στην αλυσίδα παραγωγής μοσχαρίσιου κρέατος</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Κατά την </a:t>
            </a:r>
            <a:r>
              <a:rPr lang="el-GR" b="1" dirty="0" err="1"/>
              <a:t>προσυλλεκτική</a:t>
            </a:r>
            <a:r>
              <a:rPr lang="el-GR" b="1" dirty="0"/>
              <a:t> φάση </a:t>
            </a:r>
            <a:endParaRPr lang="el-GR" dirty="0"/>
          </a:p>
        </p:txBody>
      </p:sp>
      <p:sp>
        <p:nvSpPr>
          <p:cNvPr id="4" name="2 - Θέση περιεχομένου"/>
          <p:cNvSpPr>
            <a:spLocks noGrp="1"/>
          </p:cNvSpPr>
          <p:nvPr>
            <p:ph sz="quarter" idx="1"/>
          </p:nvPr>
        </p:nvSpPr>
        <p:spPr/>
        <p:txBody>
          <a:bodyPr>
            <a:normAutofit fontScale="85000" lnSpcReduction="20000"/>
          </a:bodyPr>
          <a:lstStyle/>
          <a:p>
            <a:r>
              <a:rPr lang="el-GR" dirty="0"/>
              <a:t>έλεγχος και περιορισμός του παθογόνου με κατάλληλη: </a:t>
            </a:r>
          </a:p>
          <a:p>
            <a:pPr lvl="1"/>
            <a:r>
              <a:rPr lang="el-GR" dirty="0"/>
              <a:t>διαχείριση εδάφους </a:t>
            </a:r>
            <a:r>
              <a:rPr lang="fr-FR" dirty="0"/>
              <a:t>(</a:t>
            </a:r>
            <a:r>
              <a:rPr lang="el-GR" dirty="0"/>
              <a:t>απόβλητα ζώων, άρδευση, κτλ</a:t>
            </a:r>
            <a:r>
              <a:rPr lang="fr-FR" dirty="0"/>
              <a:t>,</a:t>
            </a:r>
            <a:r>
              <a:rPr lang="el-GR" dirty="0"/>
              <a:t>)</a:t>
            </a:r>
          </a:p>
          <a:p>
            <a:pPr lvl="1"/>
            <a:r>
              <a:rPr lang="el-GR" dirty="0"/>
              <a:t>περιορισμό των φορέων </a:t>
            </a:r>
            <a:r>
              <a:rPr lang="en-US" dirty="0"/>
              <a:t>(</a:t>
            </a:r>
            <a:r>
              <a:rPr lang="el-GR" dirty="0"/>
              <a:t>τρωκτικά, άγρια είδη του περιβάλλοντος</a:t>
            </a:r>
            <a:r>
              <a:rPr lang="en-US" dirty="0"/>
              <a:t>, </a:t>
            </a:r>
            <a:r>
              <a:rPr lang="el-GR" dirty="0"/>
              <a:t>εργάτες, κτλ)</a:t>
            </a:r>
          </a:p>
          <a:p>
            <a:pPr lvl="1"/>
            <a:r>
              <a:rPr lang="en-US" dirty="0"/>
              <a:t> </a:t>
            </a:r>
            <a:r>
              <a:rPr lang="el-GR" dirty="0"/>
              <a:t>καθαριότητα των ζώων </a:t>
            </a:r>
            <a:r>
              <a:rPr lang="en-US" dirty="0"/>
              <a:t>(GFP, GHP)</a:t>
            </a:r>
            <a:endParaRPr lang="el-GR" dirty="0"/>
          </a:p>
          <a:p>
            <a:pPr lvl="1"/>
            <a:r>
              <a:rPr lang="el-GR" dirty="0"/>
              <a:t>έλεγχο ζωοτροφών</a:t>
            </a:r>
          </a:p>
          <a:p>
            <a:pPr lvl="1"/>
            <a:r>
              <a:rPr lang="el-GR" dirty="0" err="1"/>
              <a:t>Ελεγχο</a:t>
            </a:r>
            <a:r>
              <a:rPr lang="el-GR" dirty="0"/>
              <a:t> νερού</a:t>
            </a:r>
          </a:p>
          <a:p>
            <a:pPr lvl="1"/>
            <a:r>
              <a:rPr lang="el-GR" dirty="0"/>
              <a:t>Αποφυγή επαφής ζώων </a:t>
            </a:r>
            <a:endParaRPr lang="en-US" dirty="0"/>
          </a:p>
          <a:p>
            <a:pPr>
              <a:buFont typeface="Arial" pitchFamily="34" charset="0"/>
              <a:buChar char="•"/>
            </a:pPr>
            <a:r>
              <a:rPr lang="el-GR" dirty="0"/>
              <a:t> καταπολέμηση του παθογόνου αν έχει ήδη περάσει στον εντερικό σωλήνα των ζώων με:</a:t>
            </a:r>
            <a:endParaRPr lang="en-US" dirty="0"/>
          </a:p>
          <a:p>
            <a:pPr lvl="1"/>
            <a:r>
              <a:rPr lang="el-GR" dirty="0" err="1"/>
              <a:t>διαχείρηση</a:t>
            </a:r>
            <a:r>
              <a:rPr lang="el-GR" dirty="0"/>
              <a:t> τροφής</a:t>
            </a:r>
            <a:endParaRPr lang="en-US" dirty="0"/>
          </a:p>
          <a:p>
            <a:pPr lvl="1"/>
            <a:r>
              <a:rPr lang="el-GR" dirty="0"/>
              <a:t>ενίσχυση σε </a:t>
            </a:r>
            <a:r>
              <a:rPr lang="el-GR" dirty="0" err="1"/>
              <a:t>προβιοτικά</a:t>
            </a:r>
            <a:endParaRPr lang="en-US" dirty="0"/>
          </a:p>
          <a:p>
            <a:pPr lvl="1"/>
            <a:r>
              <a:rPr lang="el-GR" dirty="0"/>
              <a:t>θεραπεία</a:t>
            </a:r>
            <a:r>
              <a:rPr lang="en-US" dirty="0"/>
              <a:t>.</a:t>
            </a:r>
          </a:p>
          <a:p>
            <a:pPr lvl="1"/>
            <a:r>
              <a:rPr lang="el-GR" dirty="0"/>
              <a:t>εμβολιασμό</a:t>
            </a:r>
            <a:r>
              <a:rPr lang="en-US" dirty="0"/>
              <a:t>.</a:t>
            </a:r>
            <a:endParaRPr lang="el-G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Κατά την </a:t>
            </a:r>
            <a:r>
              <a:rPr lang="el-GR" b="1" dirty="0"/>
              <a:t>συλλεκτική</a:t>
            </a:r>
            <a:r>
              <a:rPr lang="el-GR" dirty="0"/>
              <a:t> φάση </a:t>
            </a:r>
            <a:br>
              <a:rPr lang="el-GR" dirty="0"/>
            </a:br>
            <a:endParaRPr lang="el-GR" dirty="0"/>
          </a:p>
        </p:txBody>
      </p:sp>
      <p:sp>
        <p:nvSpPr>
          <p:cNvPr id="3" name="2 - Θέση περιεχομένου"/>
          <p:cNvSpPr>
            <a:spLocks noGrp="1"/>
          </p:cNvSpPr>
          <p:nvPr>
            <p:ph sz="quarter" idx="1"/>
          </p:nvPr>
        </p:nvSpPr>
        <p:spPr>
          <a:xfrm>
            <a:off x="899592" y="1412776"/>
            <a:ext cx="7772400" cy="4572000"/>
          </a:xfrm>
        </p:spPr>
        <p:txBody>
          <a:bodyPr>
            <a:normAutofit/>
          </a:bodyPr>
          <a:lstStyle/>
          <a:p>
            <a:r>
              <a:rPr lang="el-GR" dirty="0"/>
              <a:t>Σύντομη Μεταφορά ζώων για αποφυγή στρες</a:t>
            </a:r>
            <a:r>
              <a:rPr lang="en-US" dirty="0"/>
              <a:t>.</a:t>
            </a:r>
            <a:endParaRPr lang="el-GR" dirty="0"/>
          </a:p>
          <a:p>
            <a:r>
              <a:rPr lang="el-GR" dirty="0"/>
              <a:t>Αποφυγή του συνωστισμού με πολλά διαφορετικά ζώα </a:t>
            </a:r>
            <a:r>
              <a:rPr lang="en-US" dirty="0"/>
              <a:t> </a:t>
            </a:r>
            <a:endParaRPr lang="el-GR" dirty="0"/>
          </a:p>
          <a:p>
            <a:r>
              <a:rPr lang="el-GR" dirty="0"/>
              <a:t>Ελάχιστη παραμονή πριν την σφαγή για να μην </a:t>
            </a:r>
            <a:r>
              <a:rPr lang="el-GR" dirty="0" err="1"/>
              <a:t>συσσωρευθούν</a:t>
            </a:r>
            <a:r>
              <a:rPr lang="el-GR" dirty="0"/>
              <a:t> τα παθογόνα στις επιφάνειες </a:t>
            </a:r>
            <a:r>
              <a:rPr lang="en-US" dirty="0"/>
              <a:t> </a:t>
            </a:r>
            <a:endParaRPr lang="el-GR" dirty="0"/>
          </a:p>
          <a:p>
            <a:r>
              <a:rPr lang="el-GR" dirty="0"/>
              <a:t>Απολύμανση  και διατήρηση Υγιεινής των χώρων</a:t>
            </a:r>
          </a:p>
          <a:p>
            <a:r>
              <a:rPr lang="el-GR" dirty="0"/>
              <a:t>Απολύμανση των δερμάτων πριν την εκδορά και τω </a:t>
            </a:r>
            <a:r>
              <a:rPr lang="el-GR" dirty="0" err="1"/>
              <a:t>σφάγειων</a:t>
            </a:r>
            <a:endParaRPr lang="el-GR" dirty="0"/>
          </a:p>
          <a:p>
            <a:r>
              <a:rPr lang="el-GR" dirty="0" err="1"/>
              <a:t>Εκσπλαχνισμό</a:t>
            </a:r>
            <a:r>
              <a:rPr lang="el-GR" dirty="0"/>
              <a:t> με τρόπο ασφαλή</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97077F0-058F-4FF7-A462-8A1286ED8575}"/>
              </a:ext>
            </a:extLst>
          </p:cNvPr>
          <p:cNvSpPr>
            <a:spLocks noGrp="1"/>
          </p:cNvSpPr>
          <p:nvPr>
            <p:ph sz="quarter" idx="1"/>
          </p:nvPr>
        </p:nvSpPr>
        <p:spPr>
          <a:xfrm>
            <a:off x="337989" y="274638"/>
            <a:ext cx="8468022" cy="4572000"/>
          </a:xfrm>
        </p:spPr>
        <p:txBody>
          <a:bodyPr>
            <a:normAutofit/>
          </a:bodyPr>
          <a:lstStyle/>
          <a:p>
            <a:r>
              <a:rPr lang="el-GR" dirty="0"/>
              <a:t>Δυνητικός αναδυόμενος κίνδυνος που προκύπτει από την αυξημένη κατανάλωση </a:t>
            </a:r>
            <a:r>
              <a:rPr lang="el-GR" b="1" dirty="0" err="1"/>
              <a:t>vegan</a:t>
            </a:r>
            <a:r>
              <a:rPr lang="el-GR" b="1" dirty="0"/>
              <a:t> τροφίμων </a:t>
            </a:r>
            <a:r>
              <a:rPr lang="el-GR" dirty="0"/>
              <a:t>και τις δοκιμές ασφαλείας των τροφίμων χωρίς τη χρήση ζώων</a:t>
            </a:r>
          </a:p>
          <a:p>
            <a:r>
              <a:rPr lang="el-GR" dirty="0"/>
              <a:t> Ενημερωτικό σημείωμα σχετικά με τις ανθρώπινες λοιμώξεις που οφείλονται στο </a:t>
            </a:r>
            <a:r>
              <a:rPr lang="el-GR" b="1" dirty="0" err="1"/>
              <a:t>εντεροπαθογόνο</a:t>
            </a:r>
            <a:r>
              <a:rPr lang="el-GR" b="1" dirty="0"/>
              <a:t> </a:t>
            </a:r>
            <a:r>
              <a:rPr lang="el-GR" b="1" i="1" dirty="0" err="1"/>
              <a:t>Arcobacter</a:t>
            </a:r>
            <a:r>
              <a:rPr lang="el-GR" b="1" dirty="0"/>
              <a:t>. </a:t>
            </a:r>
            <a:endParaRPr lang="en-US" b="1" dirty="0"/>
          </a:p>
          <a:p>
            <a:endParaRPr lang="el-GR" dirty="0"/>
          </a:p>
        </p:txBody>
      </p:sp>
      <p:pic>
        <p:nvPicPr>
          <p:cNvPr id="4098" name="Picture 2" descr="Arcobacter Septicus Bacteria, SEM - Stock Image - C028/2533 - Science Photo  Library">
            <a:extLst>
              <a:ext uri="{FF2B5EF4-FFF2-40B4-BE49-F238E27FC236}">
                <a16:creationId xmlns:a16="http://schemas.microsoft.com/office/drawing/2014/main" id="{8963B146-481C-4088-B9CF-8C48D8E10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36" y="4046215"/>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rcobacter, what is known and unknown about a potential foodborne zoonotic  agent! - ScienceDirect">
            <a:extLst>
              <a:ext uri="{FF2B5EF4-FFF2-40B4-BE49-F238E27FC236}">
                <a16:creationId xmlns:a16="http://schemas.microsoft.com/office/drawing/2014/main" id="{2778AED3-C00C-4C01-A239-D4E61A1B5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418" y="3789040"/>
            <a:ext cx="538162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2379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Επίδραση απολύμανσης κατά την συλλεκτική φάση</a:t>
            </a:r>
          </a:p>
        </p:txBody>
      </p:sp>
      <p:pic>
        <p:nvPicPr>
          <p:cNvPr id="2050" name="Picture 2"/>
          <p:cNvPicPr>
            <a:picLocks noChangeAspect="1" noChangeArrowheads="1"/>
          </p:cNvPicPr>
          <p:nvPr/>
        </p:nvPicPr>
        <p:blipFill>
          <a:blip r:embed="rId2" cstate="print"/>
          <a:srcRect/>
          <a:stretch>
            <a:fillRect/>
          </a:stretch>
        </p:blipFill>
        <p:spPr bwMode="auto">
          <a:xfrm>
            <a:off x="312830" y="1772816"/>
            <a:ext cx="8831170" cy="3600400"/>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Κατά την </a:t>
            </a:r>
            <a:r>
              <a:rPr lang="el-GR" b="1" dirty="0" err="1"/>
              <a:t>μετασυλλεκτική</a:t>
            </a:r>
            <a:r>
              <a:rPr lang="el-GR" b="1" dirty="0"/>
              <a:t> φάση</a:t>
            </a:r>
            <a:br>
              <a:rPr lang="en-US" b="1" dirty="0"/>
            </a:br>
            <a:endParaRPr lang="el-GR" dirty="0"/>
          </a:p>
        </p:txBody>
      </p:sp>
      <p:sp>
        <p:nvSpPr>
          <p:cNvPr id="3" name="2 - Θέση περιεχομένου"/>
          <p:cNvSpPr>
            <a:spLocks noGrp="1"/>
          </p:cNvSpPr>
          <p:nvPr>
            <p:ph sz="quarter" idx="1"/>
          </p:nvPr>
        </p:nvSpPr>
        <p:spPr/>
        <p:txBody>
          <a:bodyPr>
            <a:normAutofit fontScale="92500" lnSpcReduction="20000"/>
          </a:bodyPr>
          <a:lstStyle/>
          <a:p>
            <a:r>
              <a:rPr lang="el-GR" dirty="0"/>
              <a:t>Αποφυγή διασταυρούμενης μόλυνσης κατά το τεμαχισμό, την αφαίρεση οστών και την περαιτέρω επεξεργασία</a:t>
            </a:r>
            <a:endParaRPr lang="en-US" dirty="0"/>
          </a:p>
          <a:p>
            <a:r>
              <a:rPr lang="el-GR" dirty="0"/>
              <a:t>Εφαρμογή μίας μικροβιοκτόνου δράσης (πχ θέρμανση)</a:t>
            </a:r>
            <a:r>
              <a:rPr lang="en-US" dirty="0"/>
              <a:t> </a:t>
            </a:r>
            <a:r>
              <a:rPr lang="el-GR" dirty="0"/>
              <a:t>στην διαδικασία</a:t>
            </a:r>
            <a:endParaRPr lang="en-US" dirty="0"/>
          </a:p>
          <a:p>
            <a:r>
              <a:rPr lang="el-GR" dirty="0"/>
              <a:t>Αποφυγή </a:t>
            </a:r>
            <a:r>
              <a:rPr lang="el-GR" dirty="0" err="1"/>
              <a:t>επαναμόλυνσης</a:t>
            </a:r>
            <a:r>
              <a:rPr lang="el-GR" dirty="0"/>
              <a:t> θερμικά επεξεργασμένων </a:t>
            </a:r>
            <a:r>
              <a:rPr lang="el-GR" dirty="0" err="1"/>
              <a:t>προιόντων</a:t>
            </a:r>
            <a:r>
              <a:rPr lang="el-GR" dirty="0"/>
              <a:t> κατά την διάρκεια άλλων επεξεργασιών </a:t>
            </a:r>
            <a:r>
              <a:rPr lang="en-US" dirty="0"/>
              <a:t>(</a:t>
            </a:r>
            <a:r>
              <a:rPr lang="el-GR" dirty="0"/>
              <a:t>τεμαχισμό, συσκευασία</a:t>
            </a:r>
            <a:r>
              <a:rPr lang="en-US" dirty="0"/>
              <a:t>)</a:t>
            </a:r>
          </a:p>
          <a:p>
            <a:r>
              <a:rPr lang="el-GR" dirty="0"/>
              <a:t>Εφαρμογή ενός  συστήματος «φραγών» για την μη ανάπτυξη του παθογόνου σε μη θερμικά επεξεργασμένα </a:t>
            </a:r>
            <a:r>
              <a:rPr lang="el-GR" dirty="0" err="1"/>
              <a:t>προιόντα</a:t>
            </a:r>
            <a:r>
              <a:rPr lang="el-GR" dirty="0"/>
              <a:t> </a:t>
            </a:r>
            <a:endParaRPr lang="en-US" dirty="0"/>
          </a:p>
          <a:p>
            <a:r>
              <a:rPr lang="el-GR" dirty="0"/>
              <a:t>Διατήρηση της ψυκτικής αλυσίδας σε όλα τα βήματα της </a:t>
            </a:r>
            <a:r>
              <a:rPr lang="el-GR" dirty="0" err="1"/>
              <a:t>μετασυλλεκτικής</a:t>
            </a:r>
            <a:r>
              <a:rPr lang="el-GR" dirty="0"/>
              <a:t> φάσης.</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1268760"/>
            <a:ext cx="7772400" cy="1143000"/>
          </a:xfrm>
        </p:spPr>
        <p:txBody>
          <a:bodyPr>
            <a:normAutofit fontScale="90000"/>
          </a:bodyPr>
          <a:lstStyle/>
          <a:p>
            <a:r>
              <a:rPr lang="el-GR" dirty="0"/>
              <a:t>Προτεινόμενα μέτρα περιορισμού</a:t>
            </a:r>
            <a:r>
              <a:rPr lang="en-US" dirty="0"/>
              <a:t> (</a:t>
            </a:r>
            <a:r>
              <a:rPr lang="el-GR" dirty="0" err="1"/>
              <a:t>μετα</a:t>
            </a:r>
            <a:r>
              <a:rPr lang="el-GR" dirty="0"/>
              <a:t> συλλεκτικά)  του ρίσκου για το παθογόνο </a:t>
            </a:r>
            <a:r>
              <a:rPr lang="en-US" i="1" dirty="0"/>
              <a:t>E. coli O157:H7</a:t>
            </a:r>
            <a:r>
              <a:rPr lang="el-GR" i="1" dirty="0"/>
              <a:t> </a:t>
            </a:r>
            <a:endParaRPr lang="el-GR" dirty="0"/>
          </a:p>
        </p:txBody>
      </p:sp>
      <p:pic>
        <p:nvPicPr>
          <p:cNvPr id="3074" name="Picture 2"/>
          <p:cNvPicPr>
            <a:picLocks noChangeAspect="1" noChangeArrowheads="1"/>
          </p:cNvPicPr>
          <p:nvPr/>
        </p:nvPicPr>
        <p:blipFill>
          <a:blip r:embed="rId2" cstate="print"/>
          <a:srcRect/>
          <a:stretch>
            <a:fillRect/>
          </a:stretch>
        </p:blipFill>
        <p:spPr bwMode="auto">
          <a:xfrm>
            <a:off x="899592" y="2852936"/>
            <a:ext cx="7106229" cy="3427442"/>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Βιβλιογραφία</a:t>
            </a:r>
          </a:p>
        </p:txBody>
      </p:sp>
      <p:sp>
        <p:nvSpPr>
          <p:cNvPr id="3" name="2 - Θέση περιεχομένου"/>
          <p:cNvSpPr>
            <a:spLocks noGrp="1"/>
          </p:cNvSpPr>
          <p:nvPr>
            <p:ph sz="quarter" idx="1"/>
          </p:nvPr>
        </p:nvSpPr>
        <p:spPr>
          <a:xfrm>
            <a:off x="323528" y="1484784"/>
            <a:ext cx="8229600" cy="4525963"/>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Gago‐Martinez, A., </a:t>
            </a:r>
            <a:r>
              <a:rPr lang="en-US" dirty="0" err="1">
                <a:latin typeface="Times New Roman" panose="02020603050405020304" pitchFamily="18" charset="0"/>
                <a:cs typeface="Times New Roman" panose="02020603050405020304" pitchFamily="18" charset="0"/>
              </a:rPr>
              <a:t>Leão</a:t>
            </a:r>
            <a:r>
              <a:rPr lang="en-US" dirty="0">
                <a:latin typeface="Times New Roman" panose="02020603050405020304" pitchFamily="18" charset="0"/>
                <a:cs typeface="Times New Roman" panose="02020603050405020304" pitchFamily="18" charset="0"/>
              </a:rPr>
              <a:t>, J. M., Estevez, P., Castro, D., Barrios, C., Hess, P., &amp; </a:t>
            </a:r>
            <a:r>
              <a:rPr lang="en-US" dirty="0" err="1">
                <a:latin typeface="Times New Roman" panose="02020603050405020304" pitchFamily="18" charset="0"/>
                <a:cs typeface="Times New Roman" panose="02020603050405020304" pitchFamily="18" charset="0"/>
              </a:rPr>
              <a:t>Sibat</a:t>
            </a:r>
            <a:r>
              <a:rPr lang="en-US" dirty="0">
                <a:latin typeface="Times New Roman" panose="02020603050405020304" pitchFamily="18" charset="0"/>
                <a:cs typeface="Times New Roman" panose="02020603050405020304" pitchFamily="18" charset="0"/>
              </a:rPr>
              <a:t>, M. (2021). </a:t>
            </a:r>
            <a:r>
              <a:rPr lang="en-US" dirty="0" err="1">
                <a:latin typeface="Times New Roman" panose="02020603050405020304" pitchFamily="18" charset="0"/>
                <a:cs typeface="Times New Roman" panose="02020603050405020304" pitchFamily="18" charset="0"/>
              </a:rPr>
              <a:t>Characterisation</a:t>
            </a:r>
            <a:r>
              <a:rPr lang="en-US" dirty="0">
                <a:latin typeface="Times New Roman" panose="02020603050405020304" pitchFamily="18" charset="0"/>
                <a:cs typeface="Times New Roman" panose="02020603050405020304" pitchFamily="18" charset="0"/>
              </a:rPr>
              <a:t> of ciguatoxins. </a:t>
            </a:r>
            <a:r>
              <a:rPr lang="en-US" i="1" dirty="0">
                <a:latin typeface="Times New Roman" panose="02020603050405020304" pitchFamily="18" charset="0"/>
                <a:cs typeface="Times New Roman" panose="02020603050405020304" pitchFamily="18" charset="0"/>
              </a:rPr>
              <a:t>EFSA Supporting Publications</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18</a:t>
            </a:r>
            <a:r>
              <a:rPr lang="en-US" dirty="0">
                <a:latin typeface="Times New Roman" panose="02020603050405020304" pitchFamily="18" charset="0"/>
                <a:cs typeface="Times New Roman" panose="02020603050405020304" pitchFamily="18" charset="0"/>
              </a:rPr>
              <a:t>(5), 6649E.</a:t>
            </a:r>
          </a:p>
          <a:p>
            <a:r>
              <a:rPr lang="en-US" dirty="0">
                <a:latin typeface="Times New Roman" panose="02020603050405020304" pitchFamily="18" charset="0"/>
                <a:cs typeface="Times New Roman" panose="02020603050405020304" pitchFamily="18" charset="0"/>
              </a:rPr>
              <a:t>Niels </a:t>
            </a:r>
            <a:r>
              <a:rPr lang="en-US" dirty="0" err="1">
                <a:latin typeface="Times New Roman" panose="02020603050405020304" pitchFamily="18" charset="0"/>
                <a:cs typeface="Times New Roman" pitchFamily="18" charset="0"/>
              </a:rPr>
              <a:t>Skovgaard</a:t>
            </a:r>
            <a:r>
              <a:rPr lang="en-US" dirty="0">
                <a:latin typeface="Times New Roman" pitchFamily="18" charset="0"/>
                <a:cs typeface="Times New Roman" pitchFamily="18" charset="0"/>
              </a:rPr>
              <a:t>, (2007) New trends in emerging pathogens, International Journal of Food Microbiology 120 217–224</a:t>
            </a:r>
          </a:p>
          <a:p>
            <a:r>
              <a:rPr lang="en-US" dirty="0">
                <a:latin typeface="Times New Roman" pitchFamily="18" charset="0"/>
                <a:cs typeface="Times New Roman" pitchFamily="18" charset="0"/>
              </a:rPr>
              <a:t>J. </a:t>
            </a:r>
            <a:r>
              <a:rPr lang="en-US" dirty="0" err="1">
                <a:latin typeface="Times New Roman" panose="02020603050405020304" pitchFamily="18" charset="0"/>
                <a:cs typeface="Times New Roman" pitchFamily="18" charset="0"/>
              </a:rPr>
              <a:t>Schlundt</a:t>
            </a:r>
            <a:r>
              <a:rPr lang="en-US" dirty="0">
                <a:latin typeface="Times New Roman" panose="02020603050405020304" pitchFamily="18" charset="0"/>
                <a:cs typeface="Times New Roman" pitchFamily="18" charset="0"/>
              </a:rPr>
              <a:t>, H. </a:t>
            </a:r>
            <a:r>
              <a:rPr lang="en-US" dirty="0" err="1">
                <a:latin typeface="Times New Roman" panose="02020603050405020304" pitchFamily="18" charset="0"/>
                <a:cs typeface="Times New Roman" pitchFamily="18" charset="0"/>
              </a:rPr>
              <a:t>Toyofuku</a:t>
            </a:r>
            <a:r>
              <a:rPr lang="en-US" dirty="0">
                <a:latin typeface="Times New Roman" panose="02020603050405020304" pitchFamily="18" charset="0"/>
                <a:cs typeface="Times New Roman" pitchFamily="18" charset="0"/>
              </a:rPr>
              <a:t>, J. Jansen &amp; S.A. </a:t>
            </a:r>
            <a:r>
              <a:rPr lang="en-US" dirty="0" err="1">
                <a:latin typeface="Times New Roman" panose="02020603050405020304" pitchFamily="18" charset="0"/>
                <a:cs typeface="Times New Roman" pitchFamily="18" charset="0"/>
              </a:rPr>
              <a:t>Herbst</a:t>
            </a:r>
            <a:r>
              <a:rPr lang="en-US" dirty="0">
                <a:latin typeface="Times New Roman" panose="02020603050405020304" pitchFamily="18" charset="0"/>
                <a:cs typeface="Times New Roman" pitchFamily="18" charset="0"/>
              </a:rPr>
              <a:t> (2004), Emerging food-borne </a:t>
            </a:r>
            <a:r>
              <a:rPr lang="en-US" dirty="0" err="1">
                <a:latin typeface="Times New Roman" panose="02020603050405020304" pitchFamily="18" charset="0"/>
                <a:cs typeface="Times New Roman" pitchFamily="18" charset="0"/>
              </a:rPr>
              <a:t>zoonoses</a:t>
            </a:r>
            <a:r>
              <a:rPr lang="en-US" dirty="0">
                <a:latin typeface="Times New Roman" panose="02020603050405020304" pitchFamily="18" charset="0"/>
                <a:cs typeface="Times New Roman" pitchFamily="18" charset="0"/>
              </a:rPr>
              <a:t>, Rev. sci. tech. Off. int. </a:t>
            </a:r>
            <a:r>
              <a:rPr lang="en-US" dirty="0" err="1">
                <a:latin typeface="Times New Roman" panose="02020603050405020304" pitchFamily="18" charset="0"/>
                <a:cs typeface="Times New Roman" pitchFamily="18" charset="0"/>
              </a:rPr>
              <a:t>Epiz</a:t>
            </a:r>
            <a:r>
              <a:rPr lang="en-US" dirty="0">
                <a:latin typeface="Times New Roman" panose="02020603050405020304" pitchFamily="18" charset="0"/>
                <a:cs typeface="Times New Roman" pitchFamily="18" charset="0"/>
              </a:rPr>
              <a:t>., 23 (2), 513-533</a:t>
            </a:r>
            <a:endParaRPr lang="el-GR" dirty="0">
              <a:latin typeface="Times New Roman" panose="02020603050405020304" pitchFamily="18" charset="0"/>
              <a:cs typeface="Times New Roman" pitchFamily="18" charset="0"/>
            </a:endParaRPr>
          </a:p>
          <a:p>
            <a:r>
              <a:rPr lang="en-US" dirty="0">
                <a:latin typeface="Times New Roman" panose="02020603050405020304" pitchFamily="18" charset="0"/>
                <a:cs typeface="Times New Roman" panose="02020603050405020304" pitchFamily="18" charset="0"/>
              </a:rPr>
              <a:t>WHO and</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FAO</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2011</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Enterohaemorrhagic</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Escherichia</a:t>
            </a:r>
            <a:r>
              <a:rPr lang="el-GR"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coli </a:t>
            </a:r>
            <a:r>
              <a:rPr lang="en-US" dirty="0">
                <a:latin typeface="Times New Roman" panose="02020603050405020304" pitchFamily="18" charset="0"/>
                <a:cs typeface="Times New Roman" panose="02020603050405020304" pitchFamily="18" charset="0"/>
              </a:rPr>
              <a:t>in raw beef and beef products</a:t>
            </a:r>
            <a:r>
              <a:rPr lang="en-US" i="1" dirty="0">
                <a:latin typeface="Times New Roman" panose="02020603050405020304" pitchFamily="18" charset="0"/>
                <a:cs typeface="Times New Roman" panose="02020603050405020304" pitchFamily="18" charset="0"/>
              </a:rPr>
              <a:t>:</a:t>
            </a:r>
            <a:r>
              <a:rPr lang="el-GR"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approaches for the provision of</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scientific advice</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Microbiological Risk Assessment Series 18</a:t>
            </a:r>
          </a:p>
          <a:p>
            <a:r>
              <a:rPr lang="en-US" dirty="0">
                <a:latin typeface="Times New Roman" panose="02020603050405020304" pitchFamily="18" charset="0"/>
                <a:cs typeface="Times New Roman" panose="02020603050405020304" pitchFamily="18" charset="0"/>
              </a:rPr>
              <a:t>WHO and FAO (2009) RISK ASSESSMENT OF </a:t>
            </a:r>
            <a:r>
              <a:rPr lang="en-US" i="1" dirty="0">
                <a:latin typeface="Times New Roman" panose="02020603050405020304" pitchFamily="18" charset="0"/>
                <a:cs typeface="Times New Roman" panose="02020603050405020304" pitchFamily="18" charset="0"/>
              </a:rPr>
              <a:t>CAMPYLOBACTER SPP. IN </a:t>
            </a:r>
            <a:r>
              <a:rPr lang="en-US" dirty="0">
                <a:latin typeface="Times New Roman" panose="02020603050405020304" pitchFamily="18" charset="0"/>
                <a:cs typeface="Times New Roman" panose="02020603050405020304" pitchFamily="18" charset="0"/>
              </a:rPr>
              <a:t>BROILER CHICKENS Microbiological Risk Assessment Series 11</a:t>
            </a:r>
            <a:endParaRPr lang="el-GR" dirty="0">
              <a:latin typeface="Times New Roman" panose="02020603050405020304" pitchFamily="18" charset="0"/>
              <a:cs typeface="Times New Roman" pitchFamily="18" charset="0"/>
            </a:endParaRPr>
          </a:p>
          <a:p>
            <a:r>
              <a:rPr lang="en-US" dirty="0">
                <a:latin typeface="Times New Roman" panose="02020603050405020304" pitchFamily="18" charset="0"/>
                <a:cs typeface="Times New Roman" pitchFamily="18" charset="0"/>
              </a:rPr>
              <a:t>James A Flint, et al (2005) Estimating the Burden of Acute Gastroenteritis, </a:t>
            </a:r>
            <a:r>
              <a:rPr lang="en-US" dirty="0" err="1">
                <a:latin typeface="Times New Roman" panose="02020603050405020304" pitchFamily="18" charset="0"/>
                <a:cs typeface="Times New Roman" pitchFamily="18" charset="0"/>
              </a:rPr>
              <a:t>Foodborne</a:t>
            </a:r>
            <a:r>
              <a:rPr lang="el-GR" dirty="0">
                <a:latin typeface="Times New Roman" panose="02020603050405020304" pitchFamily="18" charset="0"/>
                <a:cs typeface="Times New Roman" pitchFamily="18" charset="0"/>
              </a:rPr>
              <a:t> </a:t>
            </a:r>
            <a:r>
              <a:rPr lang="en-US" dirty="0">
                <a:latin typeface="Times New Roman" panose="02020603050405020304" pitchFamily="18" charset="0"/>
                <a:cs typeface="Times New Roman" pitchFamily="18" charset="0"/>
              </a:rPr>
              <a:t>Disease, and Pathogens Commonly Transmitted by Food:</a:t>
            </a:r>
            <a:r>
              <a:rPr lang="el-GR" dirty="0">
                <a:latin typeface="Times New Roman" panose="02020603050405020304" pitchFamily="18" charset="0"/>
                <a:cs typeface="Times New Roman" pitchFamily="18" charset="0"/>
              </a:rPr>
              <a:t> </a:t>
            </a:r>
            <a:r>
              <a:rPr lang="en-US" dirty="0">
                <a:latin typeface="Times New Roman" panose="02020603050405020304" pitchFamily="18" charset="0"/>
                <a:cs typeface="Times New Roman" pitchFamily="18" charset="0"/>
              </a:rPr>
              <a:t>An International Review</a:t>
            </a:r>
            <a:r>
              <a:rPr lang="el-GR" dirty="0">
                <a:latin typeface="Times New Roman" panose="02020603050405020304" pitchFamily="18" charset="0"/>
                <a:cs typeface="Times New Roman" pitchFamily="18" charset="0"/>
              </a:rPr>
              <a:t>, </a:t>
            </a:r>
            <a:r>
              <a:rPr lang="en-US" dirty="0">
                <a:latin typeface="Times New Roman" panose="02020603050405020304" pitchFamily="18" charset="0"/>
                <a:cs typeface="Times New Roman" pitchFamily="18" charset="0"/>
              </a:rPr>
              <a:t>Food Safety, 41: 698-704</a:t>
            </a:r>
          </a:p>
          <a:p>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d5c4f6b-6df5-4584-87b2-5198a23397f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93394DCF357F4B95FEC19DCFC076D2" ma:contentTypeVersion="17" ma:contentTypeDescription="Create a new document." ma:contentTypeScope="" ma:versionID="7994a1b0ec02a6985c0a83c3836e791f">
  <xsd:schema xmlns:xsd="http://www.w3.org/2001/XMLSchema" xmlns:xs="http://www.w3.org/2001/XMLSchema" xmlns:p="http://schemas.microsoft.com/office/2006/metadata/properties" xmlns:ns3="3d5c4f6b-6df5-4584-87b2-5198a23397fc" xmlns:ns4="5e2f023d-ae92-4cc9-80ff-8f8dcd4b6870" targetNamespace="http://schemas.microsoft.com/office/2006/metadata/properties" ma:root="true" ma:fieldsID="20cdda106682d39bc1ca1908ab3eff23" ns3:_="" ns4:_="">
    <xsd:import namespace="3d5c4f6b-6df5-4584-87b2-5198a23397fc"/>
    <xsd:import namespace="5e2f023d-ae92-4cc9-80ff-8f8dcd4b687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_activity" minOccurs="0"/>
                <xsd:element ref="ns3:MediaServiceObjectDetectorVersions"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5c4f6b-6df5-4584-87b2-5198a23397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2f023d-ae92-4cc9-80ff-8f8dcd4b687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C40DEB-4E50-482E-9A92-95ADE62C580E}">
  <ds:schemaRefs>
    <ds:schemaRef ds:uri="3d5c4f6b-6df5-4584-87b2-5198a23397fc"/>
    <ds:schemaRef ds:uri="http://purl.org/dc/dcmitype/"/>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5e2f023d-ae92-4cc9-80ff-8f8dcd4b6870"/>
    <ds:schemaRef ds:uri="http://purl.org/dc/terms/"/>
    <ds:schemaRef ds:uri="http://purl.org/dc/elements/1.1/"/>
  </ds:schemaRefs>
</ds:datastoreItem>
</file>

<file path=customXml/itemProps2.xml><?xml version="1.0" encoding="utf-8"?>
<ds:datastoreItem xmlns:ds="http://schemas.openxmlformats.org/officeDocument/2006/customXml" ds:itemID="{92559C9F-5BDE-472D-A67E-C340216BCF5E}">
  <ds:schemaRefs>
    <ds:schemaRef ds:uri="http://schemas.microsoft.com/sharepoint/v3/contenttype/forms"/>
  </ds:schemaRefs>
</ds:datastoreItem>
</file>

<file path=customXml/itemProps3.xml><?xml version="1.0" encoding="utf-8"?>
<ds:datastoreItem xmlns:ds="http://schemas.openxmlformats.org/officeDocument/2006/customXml" ds:itemID="{EC11E617-BCEE-47D8-9ABD-EF8CCCB600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5c4f6b-6df5-4584-87b2-5198a23397fc"/>
    <ds:schemaRef ds:uri="5e2f023d-ae92-4cc9-80ff-8f8dcd4b68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Equity</Template>
  <TotalTime>4445</TotalTime>
  <Words>5632</Words>
  <Application>Microsoft Office PowerPoint</Application>
  <PresentationFormat>Προβολή στην οθόνη (4:3)</PresentationFormat>
  <Paragraphs>368</Paragraphs>
  <Slides>93</Slides>
  <Notes>3</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93</vt:i4>
      </vt:variant>
    </vt:vector>
  </HeadingPairs>
  <TitlesOfParts>
    <vt:vector size="101" baseType="lpstr">
      <vt:lpstr>Arial</vt:lpstr>
      <vt:lpstr>Calibri</vt:lpstr>
      <vt:lpstr>Cambria</vt:lpstr>
      <vt:lpstr>Franklin Gothic Book</vt:lpstr>
      <vt:lpstr>Perpetua</vt:lpstr>
      <vt:lpstr>Times New Roman</vt:lpstr>
      <vt:lpstr>Wingdings 2</vt:lpstr>
      <vt:lpstr>Δικαιοσύνη</vt:lpstr>
      <vt:lpstr>Αναδυόμενοι κίνδυνοι για την ασφάλεια τροφίμων</vt:lpstr>
      <vt:lpstr>Αναδυόμενος κίνδυνος</vt:lpstr>
      <vt:lpstr>Ευρωπαϊκή Αρχή για την Ασφάλεια των Τροφίμων</vt:lpstr>
      <vt:lpstr> Αναδυόμενα ζητήματα και συναφείς παράγοντες που αξιολογήθηκαν μεταξύ 2017 και 2021 (ΕΕ) </vt:lpstr>
      <vt:lpstr>Ποιο πρόσφατος αναδυόμενος κίνδυνος:</vt:lpstr>
      <vt:lpstr>Αναδυόμενοι κίνδυνοι στην ΕΕ (EFSA 2023)</vt:lpstr>
      <vt:lpstr>Ενημερωτικό σημείωμα σχετικά με τους κινδύνους για την υγεία από το λάδι καρύδας</vt:lpstr>
      <vt:lpstr>Κίνδυνοι για την υγεία από κύπελλα μπαμπού (Bamboo Cups)</vt:lpstr>
      <vt:lpstr>Παρουσίαση του PowerPoint</vt:lpstr>
      <vt:lpstr>Παρουσίαση του PowerPoint</vt:lpstr>
      <vt:lpstr>Υπογλυκίνη Α στο αγελαδινό γάλα </vt:lpstr>
      <vt:lpstr>Αναδυόμενοι κίνδυνοι σε τρόφιμα όπως συμφωνήθηκαν στην EREN (Emergency Risks Exchanging Network) (EFSA, 2015) </vt:lpstr>
      <vt:lpstr>Παρουσίαση του PowerPoint</vt:lpstr>
      <vt:lpstr>1. Κρούσματα που είχαν σχέση με την κατανάλωση ωμού ραπανακιού</vt:lpstr>
      <vt:lpstr>Παρουσίαση του PowerPoint</vt:lpstr>
      <vt:lpstr>Παρουσίαση του PowerPoint</vt:lpstr>
      <vt:lpstr>2. Ανάπτυξη Vibrio spp στην Βόρεια Θάλασσα και ανίχνευση της τοξίνης TTX σε ευρωπαικά δίθυρα μαλάκια </vt:lpstr>
      <vt:lpstr>Παρουσίαση του PowerPoint</vt:lpstr>
      <vt:lpstr>3.Νέος ιός γρίππης σε βοοειδή και χοίρους</vt:lpstr>
      <vt:lpstr>4. Κίνδυνος από την κατανάλωση πικραμύγδαλων και πυρήνων βερυκόκου</vt:lpstr>
      <vt:lpstr>Παρουσίαση του PowerPoint</vt:lpstr>
      <vt:lpstr>Οι πυρήνες βερίκοκκου περιέχουν αμυγδαλίνη</vt:lpstr>
      <vt:lpstr>Τοξικότητα HCN</vt:lpstr>
      <vt:lpstr>Παρουσίαση του PowerPoint</vt:lpstr>
      <vt:lpstr>Στην Ελλάδα, τα πρόσφατα διαθέσιμα στοιχεία προέρχονται από το Κέντρο Δηλητηριάσεων του Νοσοκομείου «Παν &amp; Αγλαίας Κυριακού» και αφορούν στον αριθμό περιστατικών δηλητηριάσεων από αμυγδαλίνη </vt:lpstr>
      <vt:lpstr>Το Μάρτιο του 2014 παρατηρήθηκε αυξημένη καταγραφή περιστατικών.</vt:lpstr>
      <vt:lpstr>Κυανογόνοι γλυκοζίτες και καρκίνος </vt:lpstr>
      <vt:lpstr>Παρουσίαση του PowerPoint</vt:lpstr>
      <vt:lpstr>Παρουσίαση του PowerPoint</vt:lpstr>
      <vt:lpstr>5.Αύξηση των επιπέδων δεοξυιβαλενόλης και ζεαρελανόνης στην Ιταλία το 2014</vt:lpstr>
      <vt:lpstr>6.Δερματίτιδα από κατανάλωση ωμών μανιταριών Shiitake </vt:lpstr>
      <vt:lpstr>Παρουσίαση του PowerPoint</vt:lpstr>
      <vt:lpstr>7.Αυξανόμενη παρουσία Salmonella Infantis σε κρέας κοτόπουλου στην Κροατία</vt:lpstr>
      <vt:lpstr>8. Διασπορά των βακτηρίων που παράγουν καρβαπενεμάση (CPE/CPA) </vt:lpstr>
      <vt:lpstr>9. Τεχνητό πλαστικό ρύζι  </vt:lpstr>
      <vt:lpstr>10. Κρούσματα Yersinia pseudotuberculosis σε ωμό γάλα</vt:lpstr>
      <vt:lpstr>11. Σανό σαν συμπλήρωμα διατροφής</vt:lpstr>
      <vt:lpstr>12 Οξαλικό οξύ σε πράσινους φυσικούς χυμούς (green smoothies)</vt:lpstr>
      <vt:lpstr>Παρουσίαση του PowerPoint</vt:lpstr>
      <vt:lpstr>13.Φυσική παρουσία bisphenol F (BPF) σε μουστάρδα</vt:lpstr>
      <vt:lpstr>Διαχείρηση ρίσκου αναδυόμενων παθογόνων μικροοργανισμών</vt:lpstr>
      <vt:lpstr>Αξιολόγηση ρίσκου (risk assessment)</vt:lpstr>
      <vt:lpstr>Τα 4 στάδια της αξιολόγησης ρίσκου: </vt:lpstr>
      <vt:lpstr>Ανάλυση ρίσκου (risk analysis),</vt:lpstr>
      <vt:lpstr>Παρουσίαση του PowerPoint</vt:lpstr>
      <vt:lpstr>Παρουσίαση του PowerPoint</vt:lpstr>
      <vt:lpstr>1ο Παράδειγμα αξιολόγησης ρίσκου: Thermophilic Campylobacter species</vt:lpstr>
      <vt:lpstr>Αναγνώριση και χαρακτηρισμός του κινδύνου</vt:lpstr>
      <vt:lpstr>Παρουσίαση του PowerPoint</vt:lpstr>
      <vt:lpstr>Συμπτώματα</vt:lpstr>
      <vt:lpstr>Παρουσίαση του PowerPoint</vt:lpstr>
      <vt:lpstr>Παρουσίαση του PowerPoint</vt:lpstr>
      <vt:lpstr>Αξιολόγηση της έκθεσης στον κίνδυνο (exposure assessment) </vt:lpstr>
      <vt:lpstr>Παρουσίαση του PowerPoint</vt:lpstr>
      <vt:lpstr>Κοτόπουλα: υψηλά ποσοστά επιμόλυνσης</vt:lpstr>
      <vt:lpstr>Παρουσίαση του PowerPoint</vt:lpstr>
      <vt:lpstr>Παράγοντες κινδύνου (risk factors) για κρούσματα καμπυλοβακτηρίωσης</vt:lpstr>
      <vt:lpstr>Άλλοι παράγοντες κινδύνου</vt:lpstr>
      <vt:lpstr>Άλλοι παράγοντες κινδύνου</vt:lpstr>
      <vt:lpstr>Το νερό: σημαντικό μέρος της οικολογίας του Campylobacter</vt:lpstr>
      <vt:lpstr>Χαρακτηρισμός του ρίσκου (risk characterisation). </vt:lpstr>
      <vt:lpstr>Η αξιολόγηση ρίσκου FAO/WHO για επεξεργασία κοτόπουλων: </vt:lpstr>
      <vt:lpstr>Η αξιολόγηση  ρίσκου  FAO/WHO για επεξεργασία κοτόπουλων</vt:lpstr>
      <vt:lpstr>Παρουσίαση του PowerPoint</vt:lpstr>
      <vt:lpstr>Παρουσίαση του PowerPoint</vt:lpstr>
      <vt:lpstr>Μοντέλο αξιολόγησης ρίσκου  FAO/WHO για επεξεργασία κοτόπουλων:</vt:lpstr>
      <vt:lpstr>Παρουσίαση του PowerPoint</vt:lpstr>
      <vt:lpstr>Παρουσίαση του PowerPoint</vt:lpstr>
      <vt:lpstr>Παρουσίαση του PowerPoint</vt:lpstr>
      <vt:lpstr>Διαχείριση ρίσκου (risk management)</vt:lpstr>
      <vt:lpstr>Παρουσίαση του PowerPoint</vt:lpstr>
      <vt:lpstr>5 βήματα για πιο ασφαλή τρόφιμα (WHO)</vt:lpstr>
      <vt:lpstr>2ο παράδειγμα αξιολόγησης ρίσκου: Enterohaemorrhagic Escherichia coli (ΕΗΕC)</vt:lpstr>
      <vt:lpstr>Τα στελέχη EHEC: παράγουν τοξίνες</vt:lpstr>
      <vt:lpstr>Enterohaemorrhagic Escherichia coli (ΕΗΕC)</vt:lpstr>
      <vt:lpstr>Παρουσίαση του PowerPoint</vt:lpstr>
      <vt:lpstr>Αναγνώριση και χαρακτηρισμός του κινδύνου</vt:lpstr>
      <vt:lpstr>Χαμηλή δόση-σοβαρά συμπτώματα</vt:lpstr>
      <vt:lpstr>Χαμηλή δόση-σοβαρά συμπτώματα</vt:lpstr>
      <vt:lpstr>Παρουσίαση του PowerPoint</vt:lpstr>
      <vt:lpstr>Σε 18 ευρωπαικές χώρες το 2004</vt:lpstr>
      <vt:lpstr>Αξιολόγηση της έκθεσης στον κίνδυνο (exposure assessment) </vt:lpstr>
      <vt:lpstr>Παραδείγματα τροφίμων που έχουν προκαλέσει κρούσματα E. coli O157:H7 </vt:lpstr>
      <vt:lpstr>Χαρακτηρισμός του ρίσκου (risk characterisation). </vt:lpstr>
      <vt:lpstr>Το ρίσκο αξιολογείται σε 3 βασικά στάδια στην αλυσίδα παραγωγής:</vt:lpstr>
      <vt:lpstr>Αξιολόγηση ρίσκου EHEC σε μοσχαρίσιο κρέας και προιόντα του</vt:lpstr>
      <vt:lpstr>Διαχείριση Ρίσκου (Risk management)</vt:lpstr>
      <vt:lpstr>Κατά την προσυλλεκτική φάση </vt:lpstr>
      <vt:lpstr>Κατά την συλλεκτική φάση  </vt:lpstr>
      <vt:lpstr>Επίδραση απολύμανσης κατά την συλλεκτική φάση</vt:lpstr>
      <vt:lpstr>Κατά την μετασυλλεκτική φάση </vt:lpstr>
      <vt:lpstr>Προτεινόμενα μέτρα περιορισμού (μετα συλλεκτικά)  του ρίσκου για το παθογόνο E. coli O157:H7 </vt:lpstr>
      <vt:lpstr>Βιβλιογραφία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AsusUser</dc:creator>
  <cp:lastModifiedBy>ΜΠΑΤΡΙΝΟΥ ΑΝΘΙΜΙΑ</cp:lastModifiedBy>
  <cp:revision>59</cp:revision>
  <dcterms:created xsi:type="dcterms:W3CDTF">2015-02-21T07:14:17Z</dcterms:created>
  <dcterms:modified xsi:type="dcterms:W3CDTF">2024-01-11T13:27:55Z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0x010100C793394DCF357F4B95FEC19DCFC076D2</vt:lpwstr>
  </property>
</Properties>
</file>