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6" r:id="rId3"/>
    <p:sldId id="257" r:id="rId4"/>
    <p:sldId id="258" r:id="rId5"/>
    <p:sldId id="259" r:id="rId6"/>
    <p:sldId id="306" r:id="rId7"/>
    <p:sldId id="260" r:id="rId8"/>
    <p:sldId id="261" r:id="rId9"/>
    <p:sldId id="262" r:id="rId10"/>
    <p:sldId id="332" r:id="rId11"/>
    <p:sldId id="333" r:id="rId12"/>
    <p:sldId id="334" r:id="rId13"/>
    <p:sldId id="335" r:id="rId14"/>
    <p:sldId id="336" r:id="rId15"/>
    <p:sldId id="337" r:id="rId16"/>
    <p:sldId id="338" r:id="rId17"/>
    <p:sldId id="339" r:id="rId18"/>
    <p:sldId id="340" r:id="rId19"/>
    <p:sldId id="341" r:id="rId20"/>
    <p:sldId id="263" r:id="rId21"/>
    <p:sldId id="309" r:id="rId22"/>
    <p:sldId id="310" r:id="rId23"/>
    <p:sldId id="311" r:id="rId24"/>
    <p:sldId id="312" r:id="rId25"/>
    <p:sldId id="313" r:id="rId26"/>
    <p:sldId id="314" r:id="rId27"/>
    <p:sldId id="315" r:id="rId28"/>
    <p:sldId id="307" r:id="rId29"/>
    <p:sldId id="308" r:id="rId30"/>
    <p:sldId id="317" r:id="rId31"/>
    <p:sldId id="318" r:id="rId32"/>
    <p:sldId id="266" r:id="rId33"/>
    <p:sldId id="342" r:id="rId34"/>
    <p:sldId id="343" r:id="rId35"/>
    <p:sldId id="319" r:id="rId36"/>
    <p:sldId id="320" r:id="rId37"/>
    <p:sldId id="321" r:id="rId38"/>
    <p:sldId id="322" r:id="rId39"/>
    <p:sldId id="323" r:id="rId40"/>
    <p:sldId id="324" r:id="rId41"/>
    <p:sldId id="325" r:id="rId42"/>
    <p:sldId id="326" r:id="rId43"/>
    <p:sldId id="344" r:id="rId44"/>
    <p:sldId id="327" r:id="rId45"/>
    <p:sldId id="328" r:id="rId46"/>
    <p:sldId id="345" r:id="rId47"/>
    <p:sldId id="346" r:id="rId48"/>
    <p:sldId id="347" r:id="rId49"/>
    <p:sldId id="348" r:id="rId50"/>
    <p:sldId id="350" r:id="rId51"/>
    <p:sldId id="351" r:id="rId52"/>
    <p:sldId id="352" r:id="rId53"/>
    <p:sldId id="329" r:id="rId54"/>
    <p:sldId id="330" r:id="rId55"/>
    <p:sldId id="265" r:id="rId56"/>
    <p:sldId id="331" r:id="rId57"/>
    <p:sldId id="264" r:id="rId58"/>
    <p:sldId id="267" r:id="rId59"/>
    <p:sldId id="268" r:id="rId60"/>
    <p:sldId id="269" r:id="rId61"/>
    <p:sldId id="270" r:id="rId62"/>
    <p:sldId id="271" r:id="rId63"/>
    <p:sldId id="272" r:id="rId64"/>
    <p:sldId id="273" r:id="rId65"/>
    <p:sldId id="275" r:id="rId66"/>
    <p:sldId id="274" r:id="rId67"/>
    <p:sldId id="276" r:id="rId6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72" autoAdjust="0"/>
    <p:restoredTop sz="94660"/>
  </p:normalViewPr>
  <p:slideViewPr>
    <p:cSldViewPr snapToGrid="0">
      <p:cViewPr varScale="1">
        <p:scale>
          <a:sx n="85" d="100"/>
          <a:sy n="85" d="100"/>
        </p:scale>
        <p:origin x="74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3E08B8-672E-4CFD-9327-5884C313C89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94C5D6E-1FC9-4718-BE9F-A7ACB6A8EC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FB51CF21-6B51-4639-AA1A-AAA891F13A38}"/>
              </a:ext>
            </a:extLst>
          </p:cNvPr>
          <p:cNvSpPr>
            <a:spLocks noGrp="1"/>
          </p:cNvSpPr>
          <p:nvPr>
            <p:ph type="dt" sz="half" idx="10"/>
          </p:nvPr>
        </p:nvSpPr>
        <p:spPr/>
        <p:txBody>
          <a:bodyPr/>
          <a:lstStyle/>
          <a:p>
            <a:fld id="{FD5D1A99-FCC2-4AC7-8750-A8EF19A7E63B}" type="datetimeFigureOut">
              <a:rPr lang="el-GR" smtClean="0"/>
              <a:t>7/10/2024</a:t>
            </a:fld>
            <a:endParaRPr lang="el-GR"/>
          </a:p>
        </p:txBody>
      </p:sp>
      <p:sp>
        <p:nvSpPr>
          <p:cNvPr id="5" name="Θέση υποσέλιδου 4">
            <a:extLst>
              <a:ext uri="{FF2B5EF4-FFF2-40B4-BE49-F238E27FC236}">
                <a16:creationId xmlns:a16="http://schemas.microsoft.com/office/drawing/2014/main" id="{9C050C0A-EC8F-4BC0-BD35-B54AC935D36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4F92CD5-9DFD-4920-B301-380396A6595B}"/>
              </a:ext>
            </a:extLst>
          </p:cNvPr>
          <p:cNvSpPr>
            <a:spLocks noGrp="1"/>
          </p:cNvSpPr>
          <p:nvPr>
            <p:ph type="sldNum" sz="quarter" idx="12"/>
          </p:nvPr>
        </p:nvSpPr>
        <p:spPr/>
        <p:txBody>
          <a:bodyPr/>
          <a:lstStyle/>
          <a:p>
            <a:fld id="{895B80B7-1B02-4F9A-8CBD-7468F77814E2}" type="slidenum">
              <a:rPr lang="el-GR" smtClean="0"/>
              <a:t>‹#›</a:t>
            </a:fld>
            <a:endParaRPr lang="el-GR"/>
          </a:p>
        </p:txBody>
      </p:sp>
    </p:spTree>
    <p:extLst>
      <p:ext uri="{BB962C8B-B14F-4D97-AF65-F5344CB8AC3E}">
        <p14:creationId xmlns:p14="http://schemas.microsoft.com/office/powerpoint/2010/main" val="3660483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D2942C-573C-499E-A262-1DD0BBEB746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6E0C24E-F330-4562-BEE0-4F1A65E460D4}"/>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950A30D-4DC1-4132-879A-D96452E75C0F}"/>
              </a:ext>
            </a:extLst>
          </p:cNvPr>
          <p:cNvSpPr>
            <a:spLocks noGrp="1"/>
          </p:cNvSpPr>
          <p:nvPr>
            <p:ph type="dt" sz="half" idx="10"/>
          </p:nvPr>
        </p:nvSpPr>
        <p:spPr/>
        <p:txBody>
          <a:bodyPr/>
          <a:lstStyle/>
          <a:p>
            <a:fld id="{FD5D1A99-FCC2-4AC7-8750-A8EF19A7E63B}" type="datetimeFigureOut">
              <a:rPr lang="el-GR" smtClean="0"/>
              <a:t>7/10/2024</a:t>
            </a:fld>
            <a:endParaRPr lang="el-GR"/>
          </a:p>
        </p:txBody>
      </p:sp>
      <p:sp>
        <p:nvSpPr>
          <p:cNvPr id="5" name="Θέση υποσέλιδου 4">
            <a:extLst>
              <a:ext uri="{FF2B5EF4-FFF2-40B4-BE49-F238E27FC236}">
                <a16:creationId xmlns:a16="http://schemas.microsoft.com/office/drawing/2014/main" id="{0C2E1AC5-0D49-4DEA-9985-E583D366BCA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7C53597-2B71-42AE-9CDF-4A7602462985}"/>
              </a:ext>
            </a:extLst>
          </p:cNvPr>
          <p:cNvSpPr>
            <a:spLocks noGrp="1"/>
          </p:cNvSpPr>
          <p:nvPr>
            <p:ph type="sldNum" sz="quarter" idx="12"/>
          </p:nvPr>
        </p:nvSpPr>
        <p:spPr/>
        <p:txBody>
          <a:bodyPr/>
          <a:lstStyle/>
          <a:p>
            <a:fld id="{895B80B7-1B02-4F9A-8CBD-7468F77814E2}" type="slidenum">
              <a:rPr lang="el-GR" smtClean="0"/>
              <a:t>‹#›</a:t>
            </a:fld>
            <a:endParaRPr lang="el-GR"/>
          </a:p>
        </p:txBody>
      </p:sp>
    </p:spTree>
    <p:extLst>
      <p:ext uri="{BB962C8B-B14F-4D97-AF65-F5344CB8AC3E}">
        <p14:creationId xmlns:p14="http://schemas.microsoft.com/office/powerpoint/2010/main" val="65105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7803792-DC7D-489B-9860-9C4C287CF940}"/>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F119380-1BB2-459D-B24E-2CA7E9E2EC7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978E561-E04E-4527-86A6-CC40526FA8A3}"/>
              </a:ext>
            </a:extLst>
          </p:cNvPr>
          <p:cNvSpPr>
            <a:spLocks noGrp="1"/>
          </p:cNvSpPr>
          <p:nvPr>
            <p:ph type="dt" sz="half" idx="10"/>
          </p:nvPr>
        </p:nvSpPr>
        <p:spPr/>
        <p:txBody>
          <a:bodyPr/>
          <a:lstStyle/>
          <a:p>
            <a:fld id="{FD5D1A99-FCC2-4AC7-8750-A8EF19A7E63B}" type="datetimeFigureOut">
              <a:rPr lang="el-GR" smtClean="0"/>
              <a:t>7/10/2024</a:t>
            </a:fld>
            <a:endParaRPr lang="el-GR"/>
          </a:p>
        </p:txBody>
      </p:sp>
      <p:sp>
        <p:nvSpPr>
          <p:cNvPr id="5" name="Θέση υποσέλιδου 4">
            <a:extLst>
              <a:ext uri="{FF2B5EF4-FFF2-40B4-BE49-F238E27FC236}">
                <a16:creationId xmlns:a16="http://schemas.microsoft.com/office/drawing/2014/main" id="{A626AEE1-B246-41FA-80A4-013FF3CE895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4C355CA-2E38-4DF4-BEE2-C3F99F615BD1}"/>
              </a:ext>
            </a:extLst>
          </p:cNvPr>
          <p:cNvSpPr>
            <a:spLocks noGrp="1"/>
          </p:cNvSpPr>
          <p:nvPr>
            <p:ph type="sldNum" sz="quarter" idx="12"/>
          </p:nvPr>
        </p:nvSpPr>
        <p:spPr/>
        <p:txBody>
          <a:bodyPr/>
          <a:lstStyle/>
          <a:p>
            <a:fld id="{895B80B7-1B02-4F9A-8CBD-7468F77814E2}" type="slidenum">
              <a:rPr lang="el-GR" smtClean="0"/>
              <a:t>‹#›</a:t>
            </a:fld>
            <a:endParaRPr lang="el-GR"/>
          </a:p>
        </p:txBody>
      </p:sp>
    </p:spTree>
    <p:extLst>
      <p:ext uri="{BB962C8B-B14F-4D97-AF65-F5344CB8AC3E}">
        <p14:creationId xmlns:p14="http://schemas.microsoft.com/office/powerpoint/2010/main" val="2337141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E94D5F-9D1B-43DB-99AD-FF9ED4D3480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42A5CC7-07F7-4027-B14C-70B13F2391F8}"/>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E164076-3C8B-4DF9-9FE3-50E564CD25F0}"/>
              </a:ext>
            </a:extLst>
          </p:cNvPr>
          <p:cNvSpPr>
            <a:spLocks noGrp="1"/>
          </p:cNvSpPr>
          <p:nvPr>
            <p:ph type="dt" sz="half" idx="10"/>
          </p:nvPr>
        </p:nvSpPr>
        <p:spPr/>
        <p:txBody>
          <a:bodyPr/>
          <a:lstStyle/>
          <a:p>
            <a:fld id="{FD5D1A99-FCC2-4AC7-8750-A8EF19A7E63B}" type="datetimeFigureOut">
              <a:rPr lang="el-GR" smtClean="0"/>
              <a:t>7/10/2024</a:t>
            </a:fld>
            <a:endParaRPr lang="el-GR"/>
          </a:p>
        </p:txBody>
      </p:sp>
      <p:sp>
        <p:nvSpPr>
          <p:cNvPr id="5" name="Θέση υποσέλιδου 4">
            <a:extLst>
              <a:ext uri="{FF2B5EF4-FFF2-40B4-BE49-F238E27FC236}">
                <a16:creationId xmlns:a16="http://schemas.microsoft.com/office/drawing/2014/main" id="{935F7B89-F1A2-4066-AF76-DAE0C19BDE7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6419504-2F99-4765-9D84-F91BFAFB8C39}"/>
              </a:ext>
            </a:extLst>
          </p:cNvPr>
          <p:cNvSpPr>
            <a:spLocks noGrp="1"/>
          </p:cNvSpPr>
          <p:nvPr>
            <p:ph type="sldNum" sz="quarter" idx="12"/>
          </p:nvPr>
        </p:nvSpPr>
        <p:spPr/>
        <p:txBody>
          <a:bodyPr/>
          <a:lstStyle/>
          <a:p>
            <a:fld id="{895B80B7-1B02-4F9A-8CBD-7468F77814E2}" type="slidenum">
              <a:rPr lang="el-GR" smtClean="0"/>
              <a:t>‹#›</a:t>
            </a:fld>
            <a:endParaRPr lang="el-GR"/>
          </a:p>
        </p:txBody>
      </p:sp>
    </p:spTree>
    <p:extLst>
      <p:ext uri="{BB962C8B-B14F-4D97-AF65-F5344CB8AC3E}">
        <p14:creationId xmlns:p14="http://schemas.microsoft.com/office/powerpoint/2010/main" val="32800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6BC514-BCD4-4CCB-9C2A-C30AB46E94F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6D89891-5043-4F9A-90EF-C8E94E7B0F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13ED00D-9BFF-47C7-954C-F57F1A37EA01}"/>
              </a:ext>
            </a:extLst>
          </p:cNvPr>
          <p:cNvSpPr>
            <a:spLocks noGrp="1"/>
          </p:cNvSpPr>
          <p:nvPr>
            <p:ph type="dt" sz="half" idx="10"/>
          </p:nvPr>
        </p:nvSpPr>
        <p:spPr/>
        <p:txBody>
          <a:bodyPr/>
          <a:lstStyle/>
          <a:p>
            <a:fld id="{FD5D1A99-FCC2-4AC7-8750-A8EF19A7E63B}" type="datetimeFigureOut">
              <a:rPr lang="el-GR" smtClean="0"/>
              <a:t>7/10/2024</a:t>
            </a:fld>
            <a:endParaRPr lang="el-GR"/>
          </a:p>
        </p:txBody>
      </p:sp>
      <p:sp>
        <p:nvSpPr>
          <p:cNvPr id="5" name="Θέση υποσέλιδου 4">
            <a:extLst>
              <a:ext uri="{FF2B5EF4-FFF2-40B4-BE49-F238E27FC236}">
                <a16:creationId xmlns:a16="http://schemas.microsoft.com/office/drawing/2014/main" id="{32D02E1B-E514-48F4-B87B-6EF56253C6C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A51C8AD-BFF3-4CDE-A942-5F99E27D0E2A}"/>
              </a:ext>
            </a:extLst>
          </p:cNvPr>
          <p:cNvSpPr>
            <a:spLocks noGrp="1"/>
          </p:cNvSpPr>
          <p:nvPr>
            <p:ph type="sldNum" sz="quarter" idx="12"/>
          </p:nvPr>
        </p:nvSpPr>
        <p:spPr/>
        <p:txBody>
          <a:bodyPr/>
          <a:lstStyle/>
          <a:p>
            <a:fld id="{895B80B7-1B02-4F9A-8CBD-7468F77814E2}" type="slidenum">
              <a:rPr lang="el-GR" smtClean="0"/>
              <a:t>‹#›</a:t>
            </a:fld>
            <a:endParaRPr lang="el-GR"/>
          </a:p>
        </p:txBody>
      </p:sp>
    </p:spTree>
    <p:extLst>
      <p:ext uri="{BB962C8B-B14F-4D97-AF65-F5344CB8AC3E}">
        <p14:creationId xmlns:p14="http://schemas.microsoft.com/office/powerpoint/2010/main" val="221878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EB88BA-28B0-481D-8CBA-B49F19A94F1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D6AE06A-9F0D-468A-8843-D7D443764587}"/>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4D377E4-1452-434D-B5E2-46C91E95C54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C36337BD-ED0C-4D58-8357-6010FA638F53}"/>
              </a:ext>
            </a:extLst>
          </p:cNvPr>
          <p:cNvSpPr>
            <a:spLocks noGrp="1"/>
          </p:cNvSpPr>
          <p:nvPr>
            <p:ph type="dt" sz="half" idx="10"/>
          </p:nvPr>
        </p:nvSpPr>
        <p:spPr/>
        <p:txBody>
          <a:bodyPr/>
          <a:lstStyle/>
          <a:p>
            <a:fld id="{FD5D1A99-FCC2-4AC7-8750-A8EF19A7E63B}" type="datetimeFigureOut">
              <a:rPr lang="el-GR" smtClean="0"/>
              <a:t>7/10/2024</a:t>
            </a:fld>
            <a:endParaRPr lang="el-GR"/>
          </a:p>
        </p:txBody>
      </p:sp>
      <p:sp>
        <p:nvSpPr>
          <p:cNvPr id="6" name="Θέση υποσέλιδου 5">
            <a:extLst>
              <a:ext uri="{FF2B5EF4-FFF2-40B4-BE49-F238E27FC236}">
                <a16:creationId xmlns:a16="http://schemas.microsoft.com/office/drawing/2014/main" id="{E9152895-B5E9-4F84-AED4-AB582A7079A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E2F0566-0F37-4EC2-B022-FB60322CAE25}"/>
              </a:ext>
            </a:extLst>
          </p:cNvPr>
          <p:cNvSpPr>
            <a:spLocks noGrp="1"/>
          </p:cNvSpPr>
          <p:nvPr>
            <p:ph type="sldNum" sz="quarter" idx="12"/>
          </p:nvPr>
        </p:nvSpPr>
        <p:spPr/>
        <p:txBody>
          <a:bodyPr/>
          <a:lstStyle/>
          <a:p>
            <a:fld id="{895B80B7-1B02-4F9A-8CBD-7468F77814E2}" type="slidenum">
              <a:rPr lang="el-GR" smtClean="0"/>
              <a:t>‹#›</a:t>
            </a:fld>
            <a:endParaRPr lang="el-GR"/>
          </a:p>
        </p:txBody>
      </p:sp>
    </p:spTree>
    <p:extLst>
      <p:ext uri="{BB962C8B-B14F-4D97-AF65-F5344CB8AC3E}">
        <p14:creationId xmlns:p14="http://schemas.microsoft.com/office/powerpoint/2010/main" val="290057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F78D97-9832-41D4-A4B7-5A643943702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D37A1EA-CE01-4153-B674-E978945CBB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F2C4880-E2E3-429C-9EF5-6576507617A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714A019-537B-46FA-811E-4DB30D878F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53B5EDD-CF4E-44C9-859C-0FB877F2FB2D}"/>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C2B3E8E4-458E-4A85-AB11-FD11B17D3B50}"/>
              </a:ext>
            </a:extLst>
          </p:cNvPr>
          <p:cNvSpPr>
            <a:spLocks noGrp="1"/>
          </p:cNvSpPr>
          <p:nvPr>
            <p:ph type="dt" sz="half" idx="10"/>
          </p:nvPr>
        </p:nvSpPr>
        <p:spPr/>
        <p:txBody>
          <a:bodyPr/>
          <a:lstStyle/>
          <a:p>
            <a:fld id="{FD5D1A99-FCC2-4AC7-8750-A8EF19A7E63B}" type="datetimeFigureOut">
              <a:rPr lang="el-GR" smtClean="0"/>
              <a:t>7/10/2024</a:t>
            </a:fld>
            <a:endParaRPr lang="el-GR"/>
          </a:p>
        </p:txBody>
      </p:sp>
      <p:sp>
        <p:nvSpPr>
          <p:cNvPr id="8" name="Θέση υποσέλιδου 7">
            <a:extLst>
              <a:ext uri="{FF2B5EF4-FFF2-40B4-BE49-F238E27FC236}">
                <a16:creationId xmlns:a16="http://schemas.microsoft.com/office/drawing/2014/main" id="{3B95942B-4B58-49BB-AEA0-3AE1A0953A04}"/>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D97FEC73-036A-4801-92A1-251BA8C9721F}"/>
              </a:ext>
            </a:extLst>
          </p:cNvPr>
          <p:cNvSpPr>
            <a:spLocks noGrp="1"/>
          </p:cNvSpPr>
          <p:nvPr>
            <p:ph type="sldNum" sz="quarter" idx="12"/>
          </p:nvPr>
        </p:nvSpPr>
        <p:spPr/>
        <p:txBody>
          <a:bodyPr/>
          <a:lstStyle/>
          <a:p>
            <a:fld id="{895B80B7-1B02-4F9A-8CBD-7468F77814E2}" type="slidenum">
              <a:rPr lang="el-GR" smtClean="0"/>
              <a:t>‹#›</a:t>
            </a:fld>
            <a:endParaRPr lang="el-GR"/>
          </a:p>
        </p:txBody>
      </p:sp>
    </p:spTree>
    <p:extLst>
      <p:ext uri="{BB962C8B-B14F-4D97-AF65-F5344CB8AC3E}">
        <p14:creationId xmlns:p14="http://schemas.microsoft.com/office/powerpoint/2010/main" val="1873421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C07CEB-73DB-49A4-B94D-8A850D10432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46031B0-785E-487D-B7B9-DB64C20CA3FC}"/>
              </a:ext>
            </a:extLst>
          </p:cNvPr>
          <p:cNvSpPr>
            <a:spLocks noGrp="1"/>
          </p:cNvSpPr>
          <p:nvPr>
            <p:ph type="dt" sz="half" idx="10"/>
          </p:nvPr>
        </p:nvSpPr>
        <p:spPr/>
        <p:txBody>
          <a:bodyPr/>
          <a:lstStyle/>
          <a:p>
            <a:fld id="{FD5D1A99-FCC2-4AC7-8750-A8EF19A7E63B}" type="datetimeFigureOut">
              <a:rPr lang="el-GR" smtClean="0"/>
              <a:t>7/10/2024</a:t>
            </a:fld>
            <a:endParaRPr lang="el-GR"/>
          </a:p>
        </p:txBody>
      </p:sp>
      <p:sp>
        <p:nvSpPr>
          <p:cNvPr id="4" name="Θέση υποσέλιδου 3">
            <a:extLst>
              <a:ext uri="{FF2B5EF4-FFF2-40B4-BE49-F238E27FC236}">
                <a16:creationId xmlns:a16="http://schemas.microsoft.com/office/drawing/2014/main" id="{305B4FAA-52D1-413D-84A7-57442D9B64D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CDB4F98-1862-4CC2-8968-8951A58B3CC3}"/>
              </a:ext>
            </a:extLst>
          </p:cNvPr>
          <p:cNvSpPr>
            <a:spLocks noGrp="1"/>
          </p:cNvSpPr>
          <p:nvPr>
            <p:ph type="sldNum" sz="quarter" idx="12"/>
          </p:nvPr>
        </p:nvSpPr>
        <p:spPr/>
        <p:txBody>
          <a:bodyPr/>
          <a:lstStyle/>
          <a:p>
            <a:fld id="{895B80B7-1B02-4F9A-8CBD-7468F77814E2}" type="slidenum">
              <a:rPr lang="el-GR" smtClean="0"/>
              <a:t>‹#›</a:t>
            </a:fld>
            <a:endParaRPr lang="el-GR"/>
          </a:p>
        </p:txBody>
      </p:sp>
    </p:spTree>
    <p:extLst>
      <p:ext uri="{BB962C8B-B14F-4D97-AF65-F5344CB8AC3E}">
        <p14:creationId xmlns:p14="http://schemas.microsoft.com/office/powerpoint/2010/main" val="425541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3096810-F53A-44BD-B174-A8C1DBC9C5D0}"/>
              </a:ext>
            </a:extLst>
          </p:cNvPr>
          <p:cNvSpPr>
            <a:spLocks noGrp="1"/>
          </p:cNvSpPr>
          <p:nvPr>
            <p:ph type="dt" sz="half" idx="10"/>
          </p:nvPr>
        </p:nvSpPr>
        <p:spPr/>
        <p:txBody>
          <a:bodyPr/>
          <a:lstStyle/>
          <a:p>
            <a:fld id="{FD5D1A99-FCC2-4AC7-8750-A8EF19A7E63B}" type="datetimeFigureOut">
              <a:rPr lang="el-GR" smtClean="0"/>
              <a:t>7/10/2024</a:t>
            </a:fld>
            <a:endParaRPr lang="el-GR"/>
          </a:p>
        </p:txBody>
      </p:sp>
      <p:sp>
        <p:nvSpPr>
          <p:cNvPr id="3" name="Θέση υποσέλιδου 2">
            <a:extLst>
              <a:ext uri="{FF2B5EF4-FFF2-40B4-BE49-F238E27FC236}">
                <a16:creationId xmlns:a16="http://schemas.microsoft.com/office/drawing/2014/main" id="{18FE4B1D-86EA-4D68-937D-684D0A3A228E}"/>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84D48F6B-AE61-47AF-8977-034624AFC347}"/>
              </a:ext>
            </a:extLst>
          </p:cNvPr>
          <p:cNvSpPr>
            <a:spLocks noGrp="1"/>
          </p:cNvSpPr>
          <p:nvPr>
            <p:ph type="sldNum" sz="quarter" idx="12"/>
          </p:nvPr>
        </p:nvSpPr>
        <p:spPr/>
        <p:txBody>
          <a:bodyPr/>
          <a:lstStyle/>
          <a:p>
            <a:fld id="{895B80B7-1B02-4F9A-8CBD-7468F77814E2}" type="slidenum">
              <a:rPr lang="el-GR" smtClean="0"/>
              <a:t>‹#›</a:t>
            </a:fld>
            <a:endParaRPr lang="el-GR"/>
          </a:p>
        </p:txBody>
      </p:sp>
    </p:spTree>
    <p:extLst>
      <p:ext uri="{BB962C8B-B14F-4D97-AF65-F5344CB8AC3E}">
        <p14:creationId xmlns:p14="http://schemas.microsoft.com/office/powerpoint/2010/main" val="289685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C0BDB6-E753-4B6A-80D2-6CCF6DE7553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7B8C883-141B-4BF1-ADA6-C45EFD52B8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55FB6C18-32A0-415E-B544-C0F7EB180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FF147E9-7227-4DA5-81F4-4CF3F4EE659B}"/>
              </a:ext>
            </a:extLst>
          </p:cNvPr>
          <p:cNvSpPr>
            <a:spLocks noGrp="1"/>
          </p:cNvSpPr>
          <p:nvPr>
            <p:ph type="dt" sz="half" idx="10"/>
          </p:nvPr>
        </p:nvSpPr>
        <p:spPr/>
        <p:txBody>
          <a:bodyPr/>
          <a:lstStyle/>
          <a:p>
            <a:fld id="{FD5D1A99-FCC2-4AC7-8750-A8EF19A7E63B}" type="datetimeFigureOut">
              <a:rPr lang="el-GR" smtClean="0"/>
              <a:t>7/10/2024</a:t>
            </a:fld>
            <a:endParaRPr lang="el-GR"/>
          </a:p>
        </p:txBody>
      </p:sp>
      <p:sp>
        <p:nvSpPr>
          <p:cNvPr id="6" name="Θέση υποσέλιδου 5">
            <a:extLst>
              <a:ext uri="{FF2B5EF4-FFF2-40B4-BE49-F238E27FC236}">
                <a16:creationId xmlns:a16="http://schemas.microsoft.com/office/drawing/2014/main" id="{6BD49074-4638-4686-8093-DEA98E77E9D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3D7F5B4-67DA-4A4E-AAEA-017B3D91A2A1}"/>
              </a:ext>
            </a:extLst>
          </p:cNvPr>
          <p:cNvSpPr>
            <a:spLocks noGrp="1"/>
          </p:cNvSpPr>
          <p:nvPr>
            <p:ph type="sldNum" sz="quarter" idx="12"/>
          </p:nvPr>
        </p:nvSpPr>
        <p:spPr/>
        <p:txBody>
          <a:bodyPr/>
          <a:lstStyle/>
          <a:p>
            <a:fld id="{895B80B7-1B02-4F9A-8CBD-7468F77814E2}" type="slidenum">
              <a:rPr lang="el-GR" smtClean="0"/>
              <a:t>‹#›</a:t>
            </a:fld>
            <a:endParaRPr lang="el-GR"/>
          </a:p>
        </p:txBody>
      </p:sp>
    </p:spTree>
    <p:extLst>
      <p:ext uri="{BB962C8B-B14F-4D97-AF65-F5344CB8AC3E}">
        <p14:creationId xmlns:p14="http://schemas.microsoft.com/office/powerpoint/2010/main" val="150737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3D545D-F3DB-474F-A315-C65E22FABE1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F0CCAEE-ACB1-4071-9C6D-B4D267E391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C527AEE-E644-4AEB-BECB-90A024E8A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B7399E3-B4EA-4457-9103-D7A918EC4F4C}"/>
              </a:ext>
            </a:extLst>
          </p:cNvPr>
          <p:cNvSpPr>
            <a:spLocks noGrp="1"/>
          </p:cNvSpPr>
          <p:nvPr>
            <p:ph type="dt" sz="half" idx="10"/>
          </p:nvPr>
        </p:nvSpPr>
        <p:spPr/>
        <p:txBody>
          <a:bodyPr/>
          <a:lstStyle/>
          <a:p>
            <a:fld id="{FD5D1A99-FCC2-4AC7-8750-A8EF19A7E63B}" type="datetimeFigureOut">
              <a:rPr lang="el-GR" smtClean="0"/>
              <a:t>7/10/2024</a:t>
            </a:fld>
            <a:endParaRPr lang="el-GR"/>
          </a:p>
        </p:txBody>
      </p:sp>
      <p:sp>
        <p:nvSpPr>
          <p:cNvPr id="6" name="Θέση υποσέλιδου 5">
            <a:extLst>
              <a:ext uri="{FF2B5EF4-FFF2-40B4-BE49-F238E27FC236}">
                <a16:creationId xmlns:a16="http://schemas.microsoft.com/office/drawing/2014/main" id="{631268E5-E6C9-4893-B78F-390DBA7753A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89C2266-6857-42E5-B433-792995A776EC}"/>
              </a:ext>
            </a:extLst>
          </p:cNvPr>
          <p:cNvSpPr>
            <a:spLocks noGrp="1"/>
          </p:cNvSpPr>
          <p:nvPr>
            <p:ph type="sldNum" sz="quarter" idx="12"/>
          </p:nvPr>
        </p:nvSpPr>
        <p:spPr/>
        <p:txBody>
          <a:bodyPr/>
          <a:lstStyle/>
          <a:p>
            <a:fld id="{895B80B7-1B02-4F9A-8CBD-7468F77814E2}" type="slidenum">
              <a:rPr lang="el-GR" smtClean="0"/>
              <a:t>‹#›</a:t>
            </a:fld>
            <a:endParaRPr lang="el-GR"/>
          </a:p>
        </p:txBody>
      </p:sp>
    </p:spTree>
    <p:extLst>
      <p:ext uri="{BB962C8B-B14F-4D97-AF65-F5344CB8AC3E}">
        <p14:creationId xmlns:p14="http://schemas.microsoft.com/office/powerpoint/2010/main" val="305476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054ABEC-7219-4151-BB40-0504F7D81F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E268E36-61D6-458D-BD3C-358B4DD73A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1E91E6D-E809-4920-8EE9-B8795CF6DB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D1A99-FCC2-4AC7-8750-A8EF19A7E63B}" type="datetimeFigureOut">
              <a:rPr lang="el-GR" smtClean="0"/>
              <a:t>7/10/2024</a:t>
            </a:fld>
            <a:endParaRPr lang="el-GR"/>
          </a:p>
        </p:txBody>
      </p:sp>
      <p:sp>
        <p:nvSpPr>
          <p:cNvPr id="5" name="Θέση υποσέλιδου 4">
            <a:extLst>
              <a:ext uri="{FF2B5EF4-FFF2-40B4-BE49-F238E27FC236}">
                <a16:creationId xmlns:a16="http://schemas.microsoft.com/office/drawing/2014/main" id="{0DD27387-9CE1-42EF-A0DD-3BF47A38E6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7972AA3-645A-4C5A-AF3C-6A05BF4C7C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B80B7-1B02-4F9A-8CBD-7468F77814E2}" type="slidenum">
              <a:rPr lang="el-GR" smtClean="0"/>
              <a:t>‹#›</a:t>
            </a:fld>
            <a:endParaRPr lang="el-GR"/>
          </a:p>
        </p:txBody>
      </p:sp>
    </p:spTree>
    <p:extLst>
      <p:ext uri="{BB962C8B-B14F-4D97-AF65-F5344CB8AC3E}">
        <p14:creationId xmlns:p14="http://schemas.microsoft.com/office/powerpoint/2010/main" val="141809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6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2F1D51-7D57-4724-B598-A680EFB9A303}"/>
              </a:ext>
            </a:extLst>
          </p:cNvPr>
          <p:cNvSpPr>
            <a:spLocks noGrp="1"/>
          </p:cNvSpPr>
          <p:nvPr>
            <p:ph type="ctrTitle"/>
          </p:nvPr>
        </p:nvSpPr>
        <p:spPr/>
        <p:txBody>
          <a:bodyPr/>
          <a:lstStyle/>
          <a:p>
            <a:r>
              <a:rPr lang="el-GR" dirty="0"/>
              <a:t>ΝΕΥΡΟΛΟΓΙΑ</a:t>
            </a:r>
            <a:br>
              <a:rPr lang="el-GR" dirty="0"/>
            </a:br>
            <a:endParaRPr lang="el-GR" dirty="0"/>
          </a:p>
        </p:txBody>
      </p:sp>
      <p:sp>
        <p:nvSpPr>
          <p:cNvPr id="3" name="Υπότιτλος 2">
            <a:extLst>
              <a:ext uri="{FF2B5EF4-FFF2-40B4-BE49-F238E27FC236}">
                <a16:creationId xmlns:a16="http://schemas.microsoft.com/office/drawing/2014/main" id="{F11A3F3D-EF37-46D0-9FF7-C307D8FCEC41}"/>
              </a:ext>
            </a:extLst>
          </p:cNvPr>
          <p:cNvSpPr>
            <a:spLocks noGrp="1"/>
          </p:cNvSpPr>
          <p:nvPr>
            <p:ph type="subTitle" idx="1"/>
          </p:nvPr>
        </p:nvSpPr>
        <p:spPr/>
        <p:txBody>
          <a:bodyPr>
            <a:normAutofit lnSpcReduction="10000"/>
          </a:bodyPr>
          <a:lstStyle/>
          <a:p>
            <a:r>
              <a:rPr lang="el-GR" dirty="0"/>
              <a:t>Βλοτινού Πηνελόπη</a:t>
            </a:r>
          </a:p>
          <a:p>
            <a:r>
              <a:rPr lang="el-GR" dirty="0"/>
              <a:t>Επίκουρη Καθηγήτρια </a:t>
            </a:r>
          </a:p>
          <a:p>
            <a:r>
              <a:rPr lang="el-GR" dirty="0"/>
              <a:t>Τμήμα Εργοθεραπείας</a:t>
            </a:r>
          </a:p>
          <a:p>
            <a:r>
              <a:rPr lang="el-GR" dirty="0"/>
              <a:t>Πανεπιστήμιο Δυτικής Αττικής</a:t>
            </a:r>
          </a:p>
        </p:txBody>
      </p:sp>
      <p:pic>
        <p:nvPicPr>
          <p:cNvPr id="5" name="Εικόνα 4">
            <a:extLst>
              <a:ext uri="{FF2B5EF4-FFF2-40B4-BE49-F238E27FC236}">
                <a16:creationId xmlns:a16="http://schemas.microsoft.com/office/drawing/2014/main" id="{3961D35B-BFAE-4CAD-94E2-952D756FF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36" y="493059"/>
            <a:ext cx="2214282" cy="2214282"/>
          </a:xfrm>
          <a:prstGeom prst="rect">
            <a:avLst/>
          </a:prstGeom>
        </p:spPr>
      </p:pic>
    </p:spTree>
    <p:extLst>
      <p:ext uri="{BB962C8B-B14F-4D97-AF65-F5344CB8AC3E}">
        <p14:creationId xmlns:p14="http://schemas.microsoft.com/office/powerpoint/2010/main" val="2351662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F906B4-E071-41A6-A7F5-85904F357DD7}"/>
              </a:ext>
            </a:extLst>
          </p:cNvPr>
          <p:cNvSpPr>
            <a:spLocks noGrp="1"/>
          </p:cNvSpPr>
          <p:nvPr>
            <p:ph type="title"/>
          </p:nvPr>
        </p:nvSpPr>
        <p:spPr/>
        <p:txBody>
          <a:bodyPr/>
          <a:lstStyle/>
          <a:p>
            <a:r>
              <a:rPr lang="el-GR" dirty="0"/>
              <a:t>Έλεγχος αδρός κρανιακών νεύρων</a:t>
            </a:r>
          </a:p>
        </p:txBody>
      </p:sp>
      <p:pic>
        <p:nvPicPr>
          <p:cNvPr id="5" name="Θέση περιεχομένου 4">
            <a:extLst>
              <a:ext uri="{FF2B5EF4-FFF2-40B4-BE49-F238E27FC236}">
                <a16:creationId xmlns:a16="http://schemas.microsoft.com/office/drawing/2014/main" id="{0603D13A-56B1-48C6-BA17-C3A2DB125B90}"/>
              </a:ext>
            </a:extLst>
          </p:cNvPr>
          <p:cNvPicPr>
            <a:picLocks noGrp="1" noChangeAspect="1"/>
          </p:cNvPicPr>
          <p:nvPr>
            <p:ph idx="1"/>
          </p:nvPr>
        </p:nvPicPr>
        <p:blipFill>
          <a:blip r:embed="rId2"/>
          <a:stretch>
            <a:fillRect/>
          </a:stretch>
        </p:blipFill>
        <p:spPr>
          <a:xfrm>
            <a:off x="1923467" y="2519950"/>
            <a:ext cx="8345065" cy="2962688"/>
          </a:xfrm>
        </p:spPr>
      </p:pic>
    </p:spTree>
    <p:extLst>
      <p:ext uri="{BB962C8B-B14F-4D97-AF65-F5344CB8AC3E}">
        <p14:creationId xmlns:p14="http://schemas.microsoft.com/office/powerpoint/2010/main" val="1557390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B634B3-BD0C-4C23-9B36-35F457B9407E}"/>
              </a:ext>
            </a:extLst>
          </p:cNvPr>
          <p:cNvSpPr>
            <a:spLocks noGrp="1"/>
          </p:cNvSpPr>
          <p:nvPr>
            <p:ph type="title"/>
          </p:nvPr>
        </p:nvSpPr>
        <p:spPr/>
        <p:txBody>
          <a:bodyPr/>
          <a:lstStyle/>
          <a:p>
            <a:endParaRPr lang="el-GR"/>
          </a:p>
        </p:txBody>
      </p:sp>
      <p:pic>
        <p:nvPicPr>
          <p:cNvPr id="12" name="Θέση περιεχομένου 11">
            <a:extLst>
              <a:ext uri="{FF2B5EF4-FFF2-40B4-BE49-F238E27FC236}">
                <a16:creationId xmlns:a16="http://schemas.microsoft.com/office/drawing/2014/main" id="{A64B99F8-BD46-4EA8-8547-5C1233E7C0F7}"/>
              </a:ext>
            </a:extLst>
          </p:cNvPr>
          <p:cNvPicPr>
            <a:picLocks noGrp="1" noChangeAspect="1"/>
          </p:cNvPicPr>
          <p:nvPr>
            <p:ph idx="1"/>
          </p:nvPr>
        </p:nvPicPr>
        <p:blipFill>
          <a:blip r:embed="rId2"/>
          <a:stretch>
            <a:fillRect/>
          </a:stretch>
        </p:blipFill>
        <p:spPr>
          <a:xfrm>
            <a:off x="2257096" y="4467399"/>
            <a:ext cx="4412831" cy="2066058"/>
          </a:xfrm>
        </p:spPr>
      </p:pic>
      <p:pic>
        <p:nvPicPr>
          <p:cNvPr id="5" name="Εικόνα 4">
            <a:extLst>
              <a:ext uri="{FF2B5EF4-FFF2-40B4-BE49-F238E27FC236}">
                <a16:creationId xmlns:a16="http://schemas.microsoft.com/office/drawing/2014/main" id="{EACBB8E9-27FF-48EC-B1F8-ED36ADB5BBF2}"/>
              </a:ext>
            </a:extLst>
          </p:cNvPr>
          <p:cNvPicPr>
            <a:picLocks noChangeAspect="1"/>
          </p:cNvPicPr>
          <p:nvPr/>
        </p:nvPicPr>
        <p:blipFill>
          <a:blip r:embed="rId3"/>
          <a:stretch>
            <a:fillRect/>
          </a:stretch>
        </p:blipFill>
        <p:spPr>
          <a:xfrm>
            <a:off x="458803" y="365125"/>
            <a:ext cx="4324954" cy="3505689"/>
          </a:xfrm>
          <a:prstGeom prst="rect">
            <a:avLst/>
          </a:prstGeom>
        </p:spPr>
      </p:pic>
      <p:pic>
        <p:nvPicPr>
          <p:cNvPr id="7" name="Εικόνα 6">
            <a:extLst>
              <a:ext uri="{FF2B5EF4-FFF2-40B4-BE49-F238E27FC236}">
                <a16:creationId xmlns:a16="http://schemas.microsoft.com/office/drawing/2014/main" id="{9D6F0B0F-AB91-4957-B7AC-FD0B6AB14B03}"/>
              </a:ext>
            </a:extLst>
          </p:cNvPr>
          <p:cNvPicPr>
            <a:picLocks noChangeAspect="1"/>
          </p:cNvPicPr>
          <p:nvPr/>
        </p:nvPicPr>
        <p:blipFill>
          <a:blip r:embed="rId4"/>
          <a:stretch>
            <a:fillRect/>
          </a:stretch>
        </p:blipFill>
        <p:spPr>
          <a:xfrm>
            <a:off x="5562600" y="324543"/>
            <a:ext cx="5791200" cy="4426900"/>
          </a:xfrm>
          <a:prstGeom prst="rect">
            <a:avLst/>
          </a:prstGeom>
        </p:spPr>
      </p:pic>
      <p:cxnSp>
        <p:nvCxnSpPr>
          <p:cNvPr id="9" name="Ευθύγραμμο βέλος σύνδεσης 8">
            <a:extLst>
              <a:ext uri="{FF2B5EF4-FFF2-40B4-BE49-F238E27FC236}">
                <a16:creationId xmlns:a16="http://schemas.microsoft.com/office/drawing/2014/main" id="{CFC46360-6205-49B8-A6FD-DBA4D5550279}"/>
              </a:ext>
            </a:extLst>
          </p:cNvPr>
          <p:cNvCxnSpPr/>
          <p:nvPr/>
        </p:nvCxnSpPr>
        <p:spPr>
          <a:xfrm>
            <a:off x="3261360" y="1219200"/>
            <a:ext cx="152239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9853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530A6A-ED22-4C9F-A7A0-085A63AFFAE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AC4DC59-7D54-4C10-8522-27A9065D0F00}"/>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39D62052-DC23-4075-83AE-5CCAB711AFD3}"/>
              </a:ext>
            </a:extLst>
          </p:cNvPr>
          <p:cNvPicPr>
            <a:picLocks noChangeAspect="1"/>
          </p:cNvPicPr>
          <p:nvPr/>
        </p:nvPicPr>
        <p:blipFill>
          <a:blip r:embed="rId2"/>
          <a:stretch>
            <a:fillRect/>
          </a:stretch>
        </p:blipFill>
        <p:spPr>
          <a:xfrm>
            <a:off x="1628151" y="1027906"/>
            <a:ext cx="4467849" cy="2848373"/>
          </a:xfrm>
          <a:prstGeom prst="rect">
            <a:avLst/>
          </a:prstGeom>
        </p:spPr>
      </p:pic>
    </p:spTree>
    <p:extLst>
      <p:ext uri="{BB962C8B-B14F-4D97-AF65-F5344CB8AC3E}">
        <p14:creationId xmlns:p14="http://schemas.microsoft.com/office/powerpoint/2010/main" val="2839359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C349CD-BBC5-4F67-B5B3-2B237B54744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2FAA6CA-9206-4DF6-920D-0AF42681189B}"/>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6FA0677A-4591-41DB-85C0-4AF430BBAD20}"/>
              </a:ext>
            </a:extLst>
          </p:cNvPr>
          <p:cNvPicPr>
            <a:picLocks noChangeAspect="1"/>
          </p:cNvPicPr>
          <p:nvPr/>
        </p:nvPicPr>
        <p:blipFill>
          <a:blip r:embed="rId2"/>
          <a:stretch>
            <a:fillRect/>
          </a:stretch>
        </p:blipFill>
        <p:spPr>
          <a:xfrm>
            <a:off x="2137040" y="1027906"/>
            <a:ext cx="5296639" cy="2905530"/>
          </a:xfrm>
          <a:prstGeom prst="rect">
            <a:avLst/>
          </a:prstGeom>
        </p:spPr>
      </p:pic>
    </p:spTree>
    <p:extLst>
      <p:ext uri="{BB962C8B-B14F-4D97-AF65-F5344CB8AC3E}">
        <p14:creationId xmlns:p14="http://schemas.microsoft.com/office/powerpoint/2010/main" val="4115279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4B9247-8A6C-4103-88F8-730D29000F3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A835D2D-76D8-43EE-A512-07CA25A7358D}"/>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D92532B9-6D73-44A7-919B-6A7CECBC3020}"/>
              </a:ext>
            </a:extLst>
          </p:cNvPr>
          <p:cNvPicPr>
            <a:picLocks noChangeAspect="1"/>
          </p:cNvPicPr>
          <p:nvPr/>
        </p:nvPicPr>
        <p:blipFill>
          <a:blip r:embed="rId2"/>
          <a:stretch>
            <a:fillRect/>
          </a:stretch>
        </p:blipFill>
        <p:spPr>
          <a:xfrm>
            <a:off x="717628" y="543621"/>
            <a:ext cx="7983064" cy="3667637"/>
          </a:xfrm>
          <a:prstGeom prst="rect">
            <a:avLst/>
          </a:prstGeom>
        </p:spPr>
      </p:pic>
    </p:spTree>
    <p:extLst>
      <p:ext uri="{BB962C8B-B14F-4D97-AF65-F5344CB8AC3E}">
        <p14:creationId xmlns:p14="http://schemas.microsoft.com/office/powerpoint/2010/main" val="3447722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587435-7E30-4A2A-990C-8B413EF2E66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C07CF2E-E94D-4DCB-9534-3FD3261D2E02}"/>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8911A0B7-4E40-4E3A-A4B6-26CDB8CBCF5A}"/>
              </a:ext>
            </a:extLst>
          </p:cNvPr>
          <p:cNvPicPr>
            <a:picLocks noChangeAspect="1"/>
          </p:cNvPicPr>
          <p:nvPr/>
        </p:nvPicPr>
        <p:blipFill>
          <a:blip r:embed="rId2"/>
          <a:stretch>
            <a:fillRect/>
          </a:stretch>
        </p:blipFill>
        <p:spPr>
          <a:xfrm>
            <a:off x="2199731" y="1566602"/>
            <a:ext cx="7792537" cy="3724795"/>
          </a:xfrm>
          <a:prstGeom prst="rect">
            <a:avLst/>
          </a:prstGeom>
        </p:spPr>
      </p:pic>
    </p:spTree>
    <p:extLst>
      <p:ext uri="{BB962C8B-B14F-4D97-AF65-F5344CB8AC3E}">
        <p14:creationId xmlns:p14="http://schemas.microsoft.com/office/powerpoint/2010/main" val="627516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AE3C0B-B670-43B8-8CF7-C42F2B133D5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E606109-8B00-43D9-B3D0-39BE599782DE}"/>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44B6F585-434E-44E5-9D41-33AABBB576BC}"/>
              </a:ext>
            </a:extLst>
          </p:cNvPr>
          <p:cNvPicPr>
            <a:picLocks noChangeAspect="1"/>
          </p:cNvPicPr>
          <p:nvPr/>
        </p:nvPicPr>
        <p:blipFill>
          <a:blip r:embed="rId2"/>
          <a:stretch>
            <a:fillRect/>
          </a:stretch>
        </p:blipFill>
        <p:spPr>
          <a:xfrm>
            <a:off x="1861546" y="1309391"/>
            <a:ext cx="8468907" cy="4239217"/>
          </a:xfrm>
          <a:prstGeom prst="rect">
            <a:avLst/>
          </a:prstGeom>
        </p:spPr>
      </p:pic>
    </p:spTree>
    <p:extLst>
      <p:ext uri="{BB962C8B-B14F-4D97-AF65-F5344CB8AC3E}">
        <p14:creationId xmlns:p14="http://schemas.microsoft.com/office/powerpoint/2010/main" val="2251467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39DE6C-DFC4-4786-B6E2-FF9418B4C16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5C6FE5E-7A62-438A-A5C4-156243896951}"/>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FBA33C11-DA00-4911-B07D-8E64DB7F8CB9}"/>
              </a:ext>
            </a:extLst>
          </p:cNvPr>
          <p:cNvPicPr>
            <a:picLocks noChangeAspect="1"/>
          </p:cNvPicPr>
          <p:nvPr/>
        </p:nvPicPr>
        <p:blipFill>
          <a:blip r:embed="rId2"/>
          <a:stretch>
            <a:fillRect/>
          </a:stretch>
        </p:blipFill>
        <p:spPr>
          <a:xfrm>
            <a:off x="2004441" y="1261760"/>
            <a:ext cx="8183117" cy="4334480"/>
          </a:xfrm>
          <a:prstGeom prst="rect">
            <a:avLst/>
          </a:prstGeom>
        </p:spPr>
      </p:pic>
    </p:spTree>
    <p:extLst>
      <p:ext uri="{BB962C8B-B14F-4D97-AF65-F5344CB8AC3E}">
        <p14:creationId xmlns:p14="http://schemas.microsoft.com/office/powerpoint/2010/main" val="3952375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A3A971-B123-42F1-83FD-83FB037A219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7B882DA-B041-4661-9853-E651E218A456}"/>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9833DDAA-00B3-46BA-BA26-5F9D3E5C68BA}"/>
              </a:ext>
            </a:extLst>
          </p:cNvPr>
          <p:cNvPicPr>
            <a:picLocks noChangeAspect="1"/>
          </p:cNvPicPr>
          <p:nvPr/>
        </p:nvPicPr>
        <p:blipFill>
          <a:blip r:embed="rId2"/>
          <a:stretch>
            <a:fillRect/>
          </a:stretch>
        </p:blipFill>
        <p:spPr>
          <a:xfrm>
            <a:off x="2404547" y="1985761"/>
            <a:ext cx="7382905" cy="2886478"/>
          </a:xfrm>
          <a:prstGeom prst="rect">
            <a:avLst/>
          </a:prstGeom>
        </p:spPr>
      </p:pic>
    </p:spTree>
    <p:extLst>
      <p:ext uri="{BB962C8B-B14F-4D97-AF65-F5344CB8AC3E}">
        <p14:creationId xmlns:p14="http://schemas.microsoft.com/office/powerpoint/2010/main" val="609667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08EBB7-9A1B-44F1-A200-42966FEF1EAE}"/>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081A5277-5E8F-4CEE-A233-842A0D48C096}"/>
              </a:ext>
            </a:extLst>
          </p:cNvPr>
          <p:cNvPicPr>
            <a:picLocks noGrp="1" noChangeAspect="1"/>
          </p:cNvPicPr>
          <p:nvPr>
            <p:ph idx="1"/>
          </p:nvPr>
        </p:nvPicPr>
        <p:blipFill>
          <a:blip r:embed="rId2"/>
          <a:stretch>
            <a:fillRect/>
          </a:stretch>
        </p:blipFill>
        <p:spPr>
          <a:xfrm>
            <a:off x="2527066" y="1825625"/>
            <a:ext cx="7137868" cy="4351338"/>
          </a:xfrm>
        </p:spPr>
      </p:pic>
    </p:spTree>
    <p:extLst>
      <p:ext uri="{BB962C8B-B14F-4D97-AF65-F5344CB8AC3E}">
        <p14:creationId xmlns:p14="http://schemas.microsoft.com/office/powerpoint/2010/main" val="41644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686BEF-2B5D-4214-BDC1-9265C3ADDCD3}"/>
              </a:ext>
            </a:extLst>
          </p:cNvPr>
          <p:cNvSpPr>
            <a:spLocks noGrp="1"/>
          </p:cNvSpPr>
          <p:nvPr>
            <p:ph type="title"/>
          </p:nvPr>
        </p:nvSpPr>
        <p:spPr>
          <a:xfrm>
            <a:off x="5617311" y="353004"/>
            <a:ext cx="6330046" cy="821991"/>
          </a:xfrm>
        </p:spPr>
        <p:txBody>
          <a:bodyPr/>
          <a:lstStyle/>
          <a:p>
            <a:r>
              <a:rPr lang="el-GR" dirty="0"/>
              <a:t>Προτεινόμενο Βιβλίο</a:t>
            </a:r>
          </a:p>
        </p:txBody>
      </p:sp>
      <p:pic>
        <p:nvPicPr>
          <p:cNvPr id="4" name="Εικόνα 3">
            <a:extLst>
              <a:ext uri="{FF2B5EF4-FFF2-40B4-BE49-F238E27FC236}">
                <a16:creationId xmlns:a16="http://schemas.microsoft.com/office/drawing/2014/main" id="{0FDCE676-60A9-470D-BD9D-EC2D644C30C4}"/>
              </a:ext>
            </a:extLst>
          </p:cNvPr>
          <p:cNvPicPr>
            <a:picLocks noChangeAspect="1"/>
          </p:cNvPicPr>
          <p:nvPr/>
        </p:nvPicPr>
        <p:blipFill>
          <a:blip r:embed="rId2"/>
          <a:stretch>
            <a:fillRect/>
          </a:stretch>
        </p:blipFill>
        <p:spPr>
          <a:xfrm>
            <a:off x="735106" y="1537214"/>
            <a:ext cx="10470777" cy="4144259"/>
          </a:xfrm>
          <a:prstGeom prst="rect">
            <a:avLst/>
          </a:prstGeom>
        </p:spPr>
      </p:pic>
    </p:spTree>
    <p:extLst>
      <p:ext uri="{BB962C8B-B14F-4D97-AF65-F5344CB8AC3E}">
        <p14:creationId xmlns:p14="http://schemas.microsoft.com/office/powerpoint/2010/main" val="932497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68FADE-5C05-4DED-A251-E93CB1132A4E}"/>
              </a:ext>
            </a:extLst>
          </p:cNvPr>
          <p:cNvSpPr>
            <a:spLocks noGrp="1"/>
          </p:cNvSpPr>
          <p:nvPr>
            <p:ph type="title"/>
          </p:nvPr>
        </p:nvSpPr>
        <p:spPr>
          <a:xfrm>
            <a:off x="352927" y="365125"/>
            <a:ext cx="11678652" cy="1325563"/>
          </a:xfrm>
        </p:spPr>
        <p:txBody>
          <a:bodyPr/>
          <a:lstStyle/>
          <a:p>
            <a:pPr algn="ctr"/>
            <a:r>
              <a:rPr lang="el-GR" dirty="0"/>
              <a:t>Από τι είπαμε Γενικά ότι συνίσταται η Νευρολογική Εξέταση?</a:t>
            </a:r>
          </a:p>
        </p:txBody>
      </p:sp>
      <p:sp>
        <p:nvSpPr>
          <p:cNvPr id="3" name="Θέση περιεχομένου 2">
            <a:extLst>
              <a:ext uri="{FF2B5EF4-FFF2-40B4-BE49-F238E27FC236}">
                <a16:creationId xmlns:a16="http://schemas.microsoft.com/office/drawing/2014/main" id="{0ED5FCF8-17E1-4B14-8468-AD98EDD5B102}"/>
              </a:ext>
            </a:extLst>
          </p:cNvPr>
          <p:cNvSpPr>
            <a:spLocks noGrp="1"/>
          </p:cNvSpPr>
          <p:nvPr>
            <p:ph idx="1"/>
          </p:nvPr>
        </p:nvSpPr>
        <p:spPr>
          <a:xfrm>
            <a:off x="0" y="1889793"/>
            <a:ext cx="10515600" cy="4351338"/>
          </a:xfrm>
        </p:spPr>
        <p:txBody>
          <a:bodyPr/>
          <a:lstStyle/>
          <a:p>
            <a:r>
              <a:rPr lang="el-GR" dirty="0"/>
              <a:t>Στάση και Βάδιση</a:t>
            </a:r>
          </a:p>
          <a:p>
            <a:r>
              <a:rPr lang="el-GR" dirty="0"/>
              <a:t>Κεφαλή και Έλεγχος Κρανιακών νεύρων</a:t>
            </a:r>
          </a:p>
          <a:p>
            <a:r>
              <a:rPr lang="el-GR" dirty="0"/>
              <a:t>Άνω άκρα </a:t>
            </a:r>
          </a:p>
          <a:p>
            <a:r>
              <a:rPr lang="el-GR" dirty="0"/>
              <a:t>Κορμός</a:t>
            </a:r>
          </a:p>
          <a:p>
            <a:r>
              <a:rPr lang="el-GR" dirty="0"/>
              <a:t>Κάτω άκρα</a:t>
            </a:r>
          </a:p>
          <a:p>
            <a:r>
              <a:rPr lang="el-GR" dirty="0"/>
              <a:t>Έλεγχος αυτόνομου νευρικού συστήματος</a:t>
            </a:r>
          </a:p>
          <a:p>
            <a:r>
              <a:rPr lang="el-GR" dirty="0" err="1"/>
              <a:t>Νευροψυχολογική</a:t>
            </a:r>
            <a:r>
              <a:rPr lang="el-GR" dirty="0"/>
              <a:t> και ψυχιατρική εξέταση</a:t>
            </a:r>
          </a:p>
        </p:txBody>
      </p:sp>
      <p:sp>
        <p:nvSpPr>
          <p:cNvPr id="4" name="TextBox 3">
            <a:extLst>
              <a:ext uri="{FF2B5EF4-FFF2-40B4-BE49-F238E27FC236}">
                <a16:creationId xmlns:a16="http://schemas.microsoft.com/office/drawing/2014/main" id="{8F820D68-4EA2-4022-AF19-67C355833DCB}"/>
              </a:ext>
            </a:extLst>
          </p:cNvPr>
          <p:cNvSpPr txBox="1"/>
          <p:nvPr/>
        </p:nvSpPr>
        <p:spPr>
          <a:xfrm>
            <a:off x="5486400" y="5577840"/>
            <a:ext cx="8692506" cy="523220"/>
          </a:xfrm>
          <a:prstGeom prst="rect">
            <a:avLst/>
          </a:prstGeom>
          <a:noFill/>
        </p:spPr>
        <p:txBody>
          <a:bodyPr wrap="square" rtlCol="0">
            <a:spAutoFit/>
          </a:bodyPr>
          <a:lstStyle/>
          <a:p>
            <a:r>
              <a:rPr lang="el-GR" sz="2800" dirty="0">
                <a:highlight>
                  <a:srgbClr val="FFFF00"/>
                </a:highlight>
              </a:rPr>
              <a:t>Ας τα δούμε </a:t>
            </a:r>
            <a:r>
              <a:rPr lang="el-GR" sz="2800" dirty="0" err="1">
                <a:highlight>
                  <a:srgbClr val="FFFF00"/>
                </a:highlight>
              </a:rPr>
              <a:t>Αναλυτικα</a:t>
            </a:r>
            <a:r>
              <a:rPr lang="el-GR" sz="2800" dirty="0">
                <a:highlight>
                  <a:srgbClr val="FFFF00"/>
                </a:highlight>
              </a:rPr>
              <a:t>…..</a:t>
            </a:r>
          </a:p>
        </p:txBody>
      </p:sp>
    </p:spTree>
    <p:extLst>
      <p:ext uri="{BB962C8B-B14F-4D97-AF65-F5344CB8AC3E}">
        <p14:creationId xmlns:p14="http://schemas.microsoft.com/office/powerpoint/2010/main" val="2920167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5F085A-2C5B-49CA-AC97-3862F3B83084}"/>
              </a:ext>
            </a:extLst>
          </p:cNvPr>
          <p:cNvSpPr>
            <a:spLocks noGrp="1"/>
          </p:cNvSpPr>
          <p:nvPr>
            <p:ph type="title"/>
          </p:nvPr>
        </p:nvSpPr>
        <p:spPr/>
        <p:txBody>
          <a:bodyPr/>
          <a:lstStyle/>
          <a:p>
            <a:r>
              <a:rPr lang="el-GR" dirty="0"/>
              <a:t>Στάση και βάδιση</a:t>
            </a:r>
          </a:p>
        </p:txBody>
      </p:sp>
      <p:pic>
        <p:nvPicPr>
          <p:cNvPr id="5" name="Εικόνα 4">
            <a:extLst>
              <a:ext uri="{FF2B5EF4-FFF2-40B4-BE49-F238E27FC236}">
                <a16:creationId xmlns:a16="http://schemas.microsoft.com/office/drawing/2014/main" id="{9B741BC9-1FDA-4D99-90EB-291BFA34C00F}"/>
              </a:ext>
            </a:extLst>
          </p:cNvPr>
          <p:cNvPicPr>
            <a:picLocks noChangeAspect="1"/>
          </p:cNvPicPr>
          <p:nvPr/>
        </p:nvPicPr>
        <p:blipFill>
          <a:blip r:embed="rId2"/>
          <a:stretch>
            <a:fillRect/>
          </a:stretch>
        </p:blipFill>
        <p:spPr>
          <a:xfrm>
            <a:off x="255655" y="1654593"/>
            <a:ext cx="4477160" cy="2612607"/>
          </a:xfrm>
          <a:prstGeom prst="rect">
            <a:avLst/>
          </a:prstGeom>
        </p:spPr>
      </p:pic>
      <p:pic>
        <p:nvPicPr>
          <p:cNvPr id="7" name="Εικόνα 6">
            <a:extLst>
              <a:ext uri="{FF2B5EF4-FFF2-40B4-BE49-F238E27FC236}">
                <a16:creationId xmlns:a16="http://schemas.microsoft.com/office/drawing/2014/main" id="{1F98FEC9-CE9E-4711-8BCD-89C6F391E2DC}"/>
              </a:ext>
            </a:extLst>
          </p:cNvPr>
          <p:cNvPicPr>
            <a:picLocks noChangeAspect="1"/>
          </p:cNvPicPr>
          <p:nvPr/>
        </p:nvPicPr>
        <p:blipFill>
          <a:blip r:embed="rId3"/>
          <a:stretch>
            <a:fillRect/>
          </a:stretch>
        </p:blipFill>
        <p:spPr>
          <a:xfrm>
            <a:off x="255655" y="4267200"/>
            <a:ext cx="4302661" cy="786063"/>
          </a:xfrm>
          <a:prstGeom prst="rect">
            <a:avLst/>
          </a:prstGeom>
        </p:spPr>
      </p:pic>
      <p:pic>
        <p:nvPicPr>
          <p:cNvPr id="9" name="Εικόνα 8">
            <a:extLst>
              <a:ext uri="{FF2B5EF4-FFF2-40B4-BE49-F238E27FC236}">
                <a16:creationId xmlns:a16="http://schemas.microsoft.com/office/drawing/2014/main" id="{4797A039-82B2-4358-9078-3681F6CD7196}"/>
              </a:ext>
            </a:extLst>
          </p:cNvPr>
          <p:cNvPicPr>
            <a:picLocks noChangeAspect="1"/>
          </p:cNvPicPr>
          <p:nvPr/>
        </p:nvPicPr>
        <p:blipFill>
          <a:blip r:embed="rId4"/>
          <a:stretch>
            <a:fillRect/>
          </a:stretch>
        </p:blipFill>
        <p:spPr>
          <a:xfrm>
            <a:off x="6144126" y="1919077"/>
            <a:ext cx="5286404" cy="3952334"/>
          </a:xfrm>
          <a:prstGeom prst="rect">
            <a:avLst/>
          </a:prstGeom>
        </p:spPr>
      </p:pic>
    </p:spTree>
    <p:extLst>
      <p:ext uri="{BB962C8B-B14F-4D97-AF65-F5344CB8AC3E}">
        <p14:creationId xmlns:p14="http://schemas.microsoft.com/office/powerpoint/2010/main" val="4289086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471DAB4-CDC5-4871-8EAA-385F4158DDD5}"/>
              </a:ext>
            </a:extLst>
          </p:cNvPr>
          <p:cNvSpPr>
            <a:spLocks noGrp="1"/>
          </p:cNvSpPr>
          <p:nvPr>
            <p:ph idx="1"/>
          </p:nvPr>
        </p:nvSpPr>
        <p:spPr>
          <a:xfrm>
            <a:off x="164431" y="237456"/>
            <a:ext cx="11883190" cy="4351338"/>
          </a:xfrm>
        </p:spPr>
        <p:txBody>
          <a:bodyPr>
            <a:normAutofit/>
          </a:bodyPr>
          <a:lstStyle/>
          <a:p>
            <a:r>
              <a:rPr lang="el-GR" sz="2000" dirty="0"/>
              <a:t>Ο γιατρός μπορεί να εκτιμήσει την ισχύ των μυών της γαστροκνημίας και των ραχιαίων </a:t>
            </a:r>
            <a:r>
              <a:rPr lang="el-GR" sz="2000" dirty="0" err="1"/>
              <a:t>καμπτήρων</a:t>
            </a:r>
            <a:r>
              <a:rPr lang="el-GR" sz="2000" dirty="0"/>
              <a:t> του ποδιού και των δακτύλων ζητώντας από τον ασθενή να βαδίσει στα δάκτυλα των ποδιών και στις πτέρνες </a:t>
            </a:r>
          </a:p>
        </p:txBody>
      </p:sp>
      <p:pic>
        <p:nvPicPr>
          <p:cNvPr id="5" name="Εικόνα 4">
            <a:extLst>
              <a:ext uri="{FF2B5EF4-FFF2-40B4-BE49-F238E27FC236}">
                <a16:creationId xmlns:a16="http://schemas.microsoft.com/office/drawing/2014/main" id="{552AF4AC-AA66-4B1C-B0BD-8F647719FD45}"/>
              </a:ext>
            </a:extLst>
          </p:cNvPr>
          <p:cNvPicPr>
            <a:picLocks noChangeAspect="1"/>
          </p:cNvPicPr>
          <p:nvPr/>
        </p:nvPicPr>
        <p:blipFill>
          <a:blip r:embed="rId2"/>
          <a:stretch>
            <a:fillRect/>
          </a:stretch>
        </p:blipFill>
        <p:spPr>
          <a:xfrm>
            <a:off x="2085474" y="1410278"/>
            <a:ext cx="7988897" cy="5447721"/>
          </a:xfrm>
          <a:prstGeom prst="rect">
            <a:avLst/>
          </a:prstGeom>
        </p:spPr>
      </p:pic>
    </p:spTree>
    <p:extLst>
      <p:ext uri="{BB962C8B-B14F-4D97-AF65-F5344CB8AC3E}">
        <p14:creationId xmlns:p14="http://schemas.microsoft.com/office/powerpoint/2010/main" val="3057236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07B2734-3510-485E-9B26-70961CD3FDFD}"/>
              </a:ext>
            </a:extLst>
          </p:cNvPr>
          <p:cNvSpPr>
            <a:spLocks noGrp="1"/>
          </p:cNvSpPr>
          <p:nvPr>
            <p:ph idx="1"/>
          </p:nvPr>
        </p:nvSpPr>
        <p:spPr>
          <a:xfrm>
            <a:off x="148390" y="189330"/>
            <a:ext cx="10515600" cy="4351338"/>
          </a:xfrm>
        </p:spPr>
        <p:txBody>
          <a:bodyPr>
            <a:normAutofit/>
          </a:bodyPr>
          <a:lstStyle/>
          <a:p>
            <a:r>
              <a:rPr lang="el-GR" sz="1800" dirty="0"/>
              <a:t>Η «βάδιση σε τεντωμένο σχοινί» (βάδιση με επαφή της πτέρνας του ενός ποδιού με τα δάκτυλα του άλλου [βάδιση </a:t>
            </a:r>
            <a:r>
              <a:rPr lang="el-GR" sz="1800" dirty="0" err="1"/>
              <a:t>tandem</a:t>
            </a:r>
            <a:r>
              <a:rPr lang="el-GR" sz="1800" dirty="0"/>
              <a:t>]) (</a:t>
            </a:r>
            <a:r>
              <a:rPr lang="el-GR" sz="1800" dirty="0" err="1"/>
              <a:t>Εικ</a:t>
            </a:r>
            <a:r>
              <a:rPr lang="el-GR" sz="1800" dirty="0"/>
              <a:t>. 3.1Δ) είναι μία πολύ ευαίσθητη δοκιμασία της ισορροπίας και της σταθερότητας βάδισης. Ζητείται από τον ασθενή να τοποθετήσει το ένα του πόδι αμέσως μπροστά από το άλλο και σε επαφή με αυτό, αρχικά κοιτώντας προς το </a:t>
            </a:r>
            <a:r>
              <a:rPr lang="el-GR" sz="1800" dirty="0" err="1"/>
              <a:t>πά</a:t>
            </a:r>
            <a:r>
              <a:rPr lang="el-GR" sz="1800" dirty="0"/>
              <a:t> </a:t>
            </a:r>
            <a:r>
              <a:rPr lang="el-GR" sz="1800" dirty="0" err="1"/>
              <a:t>τωμα</a:t>
            </a:r>
            <a:r>
              <a:rPr lang="el-GR" sz="1800" dirty="0"/>
              <a:t>, στη συνέχεια κοιτώντας ευθεία </a:t>
            </a:r>
            <a:r>
              <a:rPr lang="el-GR" sz="1800" dirty="0" err="1"/>
              <a:t>μπρο</a:t>
            </a:r>
            <a:r>
              <a:rPr lang="el-GR" sz="1800" dirty="0"/>
              <a:t> </a:t>
            </a:r>
            <a:r>
              <a:rPr lang="el-GR" sz="1800" dirty="0" err="1"/>
              <a:t>στά</a:t>
            </a:r>
            <a:r>
              <a:rPr lang="el-GR" sz="1800" dirty="0"/>
              <a:t> και τέλος κοιτώντας προς το ταβάνι. Η </a:t>
            </a:r>
            <a:r>
              <a:rPr lang="el-GR" sz="1800" dirty="0" err="1"/>
              <a:t>βά</a:t>
            </a:r>
            <a:r>
              <a:rPr lang="el-GR" sz="1800" dirty="0"/>
              <a:t> </a:t>
            </a:r>
            <a:r>
              <a:rPr lang="el-GR" sz="1800" dirty="0" err="1"/>
              <a:t>διση</a:t>
            </a:r>
            <a:r>
              <a:rPr lang="el-GR" sz="1800" dirty="0"/>
              <a:t> </a:t>
            </a:r>
            <a:r>
              <a:rPr lang="el-GR" sz="1800" dirty="0" err="1"/>
              <a:t>tandem</a:t>
            </a:r>
            <a:r>
              <a:rPr lang="el-GR" sz="1800" dirty="0"/>
              <a:t> θα πρέπει να είναι δυνατή κάτω από όλες τις προηγούμενες συνθήκες. Η </a:t>
            </a:r>
            <a:r>
              <a:rPr lang="el-GR" sz="1800" dirty="0" err="1"/>
              <a:t>δοκι</a:t>
            </a:r>
            <a:r>
              <a:rPr lang="el-GR" sz="1800" dirty="0"/>
              <a:t> </a:t>
            </a:r>
            <a:r>
              <a:rPr lang="el-GR" sz="1800" dirty="0" err="1"/>
              <a:t>μασία</a:t>
            </a:r>
            <a:r>
              <a:rPr lang="el-GR" sz="1800" dirty="0"/>
              <a:t> με τα μάτια κλειστά είναι πιο δύσκολη και πολλά φυσιολογικά άτομα δεν μπορούν να την πραγματοποιήσουν.</a:t>
            </a:r>
          </a:p>
          <a:p>
            <a:r>
              <a:rPr lang="el-GR" sz="1800" dirty="0"/>
              <a:t>Η δοκιμασία </a:t>
            </a:r>
            <a:r>
              <a:rPr lang="el-GR" sz="1800" dirty="0" err="1"/>
              <a:t>Romberg</a:t>
            </a:r>
            <a:r>
              <a:rPr lang="el-GR" sz="1800" dirty="0"/>
              <a:t> (</a:t>
            </a:r>
            <a:r>
              <a:rPr lang="el-GR" sz="1800" dirty="0" err="1"/>
              <a:t>Εικ</a:t>
            </a:r>
            <a:r>
              <a:rPr lang="el-GR" sz="1800" dirty="0"/>
              <a:t>. 3.1Ε) είναι μία άλλη δοκιμασία της ισορροπίας. Ζητείται από τον ασθενή να σταθεί με τα πόδια του </a:t>
            </a:r>
            <a:r>
              <a:rPr lang="el-GR" sz="1800" dirty="0" err="1"/>
              <a:t>ενω</a:t>
            </a:r>
            <a:r>
              <a:rPr lang="el-GR" sz="1800" dirty="0"/>
              <a:t> μένα και παράλληλα και με τα μάτια του </a:t>
            </a:r>
            <a:r>
              <a:rPr lang="el-GR" sz="1800" dirty="0" err="1"/>
              <a:t>κλει</a:t>
            </a:r>
            <a:r>
              <a:rPr lang="el-GR" sz="1800" dirty="0"/>
              <a:t> </a:t>
            </a:r>
            <a:r>
              <a:rPr lang="el-GR" sz="1800" dirty="0" err="1"/>
              <a:t>στά</a:t>
            </a:r>
            <a:r>
              <a:rPr lang="el-GR" sz="1800" dirty="0"/>
              <a:t> για τουλάχιστον 20 δευτερόλεπτα. Αυτό θα πρέπει να επιτυγχάνεται ήρεμα και </a:t>
            </a:r>
            <a:r>
              <a:rPr lang="el-GR" sz="1800" dirty="0" err="1"/>
              <a:t>εύ</a:t>
            </a:r>
            <a:r>
              <a:rPr lang="el-GR" sz="1800" dirty="0"/>
              <a:t> </a:t>
            </a:r>
            <a:r>
              <a:rPr lang="el-GR" sz="1800" dirty="0" err="1"/>
              <a:t>κολα</a:t>
            </a:r>
            <a:r>
              <a:rPr lang="el-GR" sz="1800" dirty="0"/>
              <a:t>, χωρίς εμφανή ταλάντωση του σώμα τος. </a:t>
            </a:r>
          </a:p>
          <a:p>
            <a:endParaRPr lang="el-GR" sz="1800" dirty="0"/>
          </a:p>
        </p:txBody>
      </p:sp>
      <p:pic>
        <p:nvPicPr>
          <p:cNvPr id="5" name="Εικόνα 4">
            <a:extLst>
              <a:ext uri="{FF2B5EF4-FFF2-40B4-BE49-F238E27FC236}">
                <a16:creationId xmlns:a16="http://schemas.microsoft.com/office/drawing/2014/main" id="{CE773D74-AD3F-42E2-B503-D66C44562BC2}"/>
              </a:ext>
            </a:extLst>
          </p:cNvPr>
          <p:cNvPicPr>
            <a:picLocks noChangeAspect="1"/>
          </p:cNvPicPr>
          <p:nvPr/>
        </p:nvPicPr>
        <p:blipFill>
          <a:blip r:embed="rId2"/>
          <a:stretch>
            <a:fillRect/>
          </a:stretch>
        </p:blipFill>
        <p:spPr>
          <a:xfrm>
            <a:off x="850996" y="4449228"/>
            <a:ext cx="7716327" cy="2019582"/>
          </a:xfrm>
          <a:prstGeom prst="rect">
            <a:avLst/>
          </a:prstGeom>
        </p:spPr>
      </p:pic>
      <p:sp>
        <p:nvSpPr>
          <p:cNvPr id="6" name="TextBox 5">
            <a:extLst>
              <a:ext uri="{FF2B5EF4-FFF2-40B4-BE49-F238E27FC236}">
                <a16:creationId xmlns:a16="http://schemas.microsoft.com/office/drawing/2014/main" id="{1B28F5AF-28F7-431B-ADAA-2F9098B1D1A6}"/>
              </a:ext>
            </a:extLst>
          </p:cNvPr>
          <p:cNvSpPr txBox="1"/>
          <p:nvPr/>
        </p:nvSpPr>
        <p:spPr>
          <a:xfrm>
            <a:off x="1874520" y="3786714"/>
            <a:ext cx="5440680" cy="769441"/>
          </a:xfrm>
          <a:prstGeom prst="rect">
            <a:avLst/>
          </a:prstGeom>
          <a:noFill/>
        </p:spPr>
        <p:txBody>
          <a:bodyPr wrap="square" rtlCol="0">
            <a:spAutoFit/>
          </a:bodyPr>
          <a:lstStyle/>
          <a:p>
            <a:r>
              <a:rPr lang="el-GR" sz="2800" b="1" dirty="0">
                <a:highlight>
                  <a:srgbClr val="FFFF00"/>
                </a:highlight>
              </a:rPr>
              <a:t>Θυμηθείτε</a:t>
            </a:r>
            <a:r>
              <a:rPr lang="el-GR" sz="4400" b="1" dirty="0"/>
              <a:t>!</a:t>
            </a:r>
            <a:endParaRPr lang="el-GR" b="1" dirty="0"/>
          </a:p>
        </p:txBody>
      </p:sp>
    </p:spTree>
    <p:extLst>
      <p:ext uri="{BB962C8B-B14F-4D97-AF65-F5344CB8AC3E}">
        <p14:creationId xmlns:p14="http://schemas.microsoft.com/office/powerpoint/2010/main" val="168102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8D1FF2-F95E-4C1A-8C72-13838DB002AC}"/>
              </a:ext>
            </a:extLst>
          </p:cNvPr>
          <p:cNvSpPr>
            <a:spLocks noGrp="1"/>
          </p:cNvSpPr>
          <p:nvPr>
            <p:ph type="title"/>
          </p:nvPr>
        </p:nvSpPr>
        <p:spPr>
          <a:xfrm>
            <a:off x="288758" y="0"/>
            <a:ext cx="11065042" cy="982412"/>
          </a:xfrm>
        </p:spPr>
        <p:txBody>
          <a:bodyPr>
            <a:normAutofit/>
          </a:bodyPr>
          <a:lstStyle/>
          <a:p>
            <a:r>
              <a:rPr lang="el-GR" sz="3200" dirty="0"/>
              <a:t>Διαταραχές Βάδισης</a:t>
            </a:r>
          </a:p>
        </p:txBody>
      </p:sp>
      <p:pic>
        <p:nvPicPr>
          <p:cNvPr id="5" name="Θέση περιεχομένου 4">
            <a:extLst>
              <a:ext uri="{FF2B5EF4-FFF2-40B4-BE49-F238E27FC236}">
                <a16:creationId xmlns:a16="http://schemas.microsoft.com/office/drawing/2014/main" id="{66CB04C7-6521-4C2C-9E61-5086124D20B7}"/>
              </a:ext>
            </a:extLst>
          </p:cNvPr>
          <p:cNvPicPr>
            <a:picLocks noGrp="1" noChangeAspect="1"/>
          </p:cNvPicPr>
          <p:nvPr>
            <p:ph idx="1"/>
          </p:nvPr>
        </p:nvPicPr>
        <p:blipFill>
          <a:blip r:embed="rId2"/>
          <a:stretch>
            <a:fillRect/>
          </a:stretch>
        </p:blipFill>
        <p:spPr>
          <a:xfrm>
            <a:off x="3748383" y="112373"/>
            <a:ext cx="8443617" cy="6615849"/>
          </a:xfrm>
        </p:spPr>
      </p:pic>
    </p:spTree>
    <p:extLst>
      <p:ext uri="{BB962C8B-B14F-4D97-AF65-F5344CB8AC3E}">
        <p14:creationId xmlns:p14="http://schemas.microsoft.com/office/powerpoint/2010/main" val="341855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43869239-7187-49CC-8D87-8A20A66EB2EA}"/>
              </a:ext>
            </a:extLst>
          </p:cNvPr>
          <p:cNvSpPr txBox="1">
            <a:spLocks/>
          </p:cNvSpPr>
          <p:nvPr/>
        </p:nvSpPr>
        <p:spPr>
          <a:xfrm>
            <a:off x="288758" y="0"/>
            <a:ext cx="11065042" cy="9824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200"/>
              <a:t>Διαταραχές Βάδισης</a:t>
            </a:r>
            <a:endParaRPr lang="el-GR" sz="3200" dirty="0"/>
          </a:p>
        </p:txBody>
      </p:sp>
      <p:pic>
        <p:nvPicPr>
          <p:cNvPr id="6" name="Εικόνα 5">
            <a:extLst>
              <a:ext uri="{FF2B5EF4-FFF2-40B4-BE49-F238E27FC236}">
                <a16:creationId xmlns:a16="http://schemas.microsoft.com/office/drawing/2014/main" id="{9420EC76-2221-48CC-8412-381BCE60B6B2}"/>
              </a:ext>
            </a:extLst>
          </p:cNvPr>
          <p:cNvPicPr>
            <a:picLocks noChangeAspect="1"/>
          </p:cNvPicPr>
          <p:nvPr/>
        </p:nvPicPr>
        <p:blipFill>
          <a:blip r:embed="rId2"/>
          <a:stretch>
            <a:fillRect/>
          </a:stretch>
        </p:blipFill>
        <p:spPr>
          <a:xfrm>
            <a:off x="1049122" y="1033637"/>
            <a:ext cx="9634920" cy="5030279"/>
          </a:xfrm>
          <a:prstGeom prst="rect">
            <a:avLst/>
          </a:prstGeom>
        </p:spPr>
      </p:pic>
    </p:spTree>
    <p:extLst>
      <p:ext uri="{BB962C8B-B14F-4D97-AF65-F5344CB8AC3E}">
        <p14:creationId xmlns:p14="http://schemas.microsoft.com/office/powerpoint/2010/main" val="3098223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6E3606-2FC1-48F1-8F5C-40E63CD15349}"/>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B7A000F9-5924-42E9-A16A-F58423C707DD}"/>
              </a:ext>
            </a:extLst>
          </p:cNvPr>
          <p:cNvPicPr>
            <a:picLocks noGrp="1" noChangeAspect="1"/>
          </p:cNvPicPr>
          <p:nvPr>
            <p:ph idx="1"/>
          </p:nvPr>
        </p:nvPicPr>
        <p:blipFill>
          <a:blip r:embed="rId2"/>
          <a:stretch>
            <a:fillRect/>
          </a:stretch>
        </p:blipFill>
        <p:spPr>
          <a:xfrm>
            <a:off x="2839453" y="241925"/>
            <a:ext cx="6513094" cy="6374149"/>
          </a:xfrm>
        </p:spPr>
      </p:pic>
    </p:spTree>
    <p:extLst>
      <p:ext uri="{BB962C8B-B14F-4D97-AF65-F5344CB8AC3E}">
        <p14:creationId xmlns:p14="http://schemas.microsoft.com/office/powerpoint/2010/main" val="496326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3F84A5-ED1B-4828-98F4-882F9E0302E9}"/>
              </a:ext>
            </a:extLst>
          </p:cNvPr>
          <p:cNvSpPr>
            <a:spLocks noGrp="1"/>
          </p:cNvSpPr>
          <p:nvPr>
            <p:ph type="title"/>
          </p:nvPr>
        </p:nvSpPr>
        <p:spPr>
          <a:xfrm>
            <a:off x="132347" y="156578"/>
            <a:ext cx="2707105" cy="1325563"/>
          </a:xfrm>
        </p:spPr>
        <p:txBody>
          <a:bodyPr>
            <a:normAutofit fontScale="90000"/>
          </a:bodyPr>
          <a:lstStyle/>
          <a:p>
            <a:r>
              <a:rPr lang="el-GR" dirty="0"/>
              <a:t>Έλεγχος Κρανιακών Νεύρων</a:t>
            </a:r>
          </a:p>
        </p:txBody>
      </p:sp>
      <p:pic>
        <p:nvPicPr>
          <p:cNvPr id="5" name="Θέση περιεχομένου 4">
            <a:extLst>
              <a:ext uri="{FF2B5EF4-FFF2-40B4-BE49-F238E27FC236}">
                <a16:creationId xmlns:a16="http://schemas.microsoft.com/office/drawing/2014/main" id="{FC7474D4-F4E7-4DF2-8BBD-F9E87D3E33DF}"/>
              </a:ext>
            </a:extLst>
          </p:cNvPr>
          <p:cNvPicPr>
            <a:picLocks noGrp="1" noChangeAspect="1"/>
          </p:cNvPicPr>
          <p:nvPr>
            <p:ph idx="1"/>
          </p:nvPr>
        </p:nvPicPr>
        <p:blipFill>
          <a:blip r:embed="rId2"/>
          <a:stretch>
            <a:fillRect/>
          </a:stretch>
        </p:blipFill>
        <p:spPr>
          <a:xfrm>
            <a:off x="2839451" y="162681"/>
            <a:ext cx="5680081" cy="6695319"/>
          </a:xfrm>
        </p:spPr>
      </p:pic>
    </p:spTree>
    <p:extLst>
      <p:ext uri="{BB962C8B-B14F-4D97-AF65-F5344CB8AC3E}">
        <p14:creationId xmlns:p14="http://schemas.microsoft.com/office/powerpoint/2010/main" val="2820784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BE6220-6E7B-4C14-AB1C-1E27126CEF1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1306115-E860-4432-8DDC-E444A646FEB4}"/>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56C9DD2A-3C19-4846-A3D2-451FB98E5D6A}"/>
              </a:ext>
            </a:extLst>
          </p:cNvPr>
          <p:cNvPicPr>
            <a:picLocks noChangeAspect="1"/>
          </p:cNvPicPr>
          <p:nvPr/>
        </p:nvPicPr>
        <p:blipFill>
          <a:blip r:embed="rId2"/>
          <a:stretch>
            <a:fillRect/>
          </a:stretch>
        </p:blipFill>
        <p:spPr>
          <a:xfrm>
            <a:off x="2223547" y="151942"/>
            <a:ext cx="7744906" cy="6554115"/>
          </a:xfrm>
          <a:prstGeom prst="rect">
            <a:avLst/>
          </a:prstGeom>
        </p:spPr>
      </p:pic>
    </p:spTree>
    <p:extLst>
      <p:ext uri="{BB962C8B-B14F-4D97-AF65-F5344CB8AC3E}">
        <p14:creationId xmlns:p14="http://schemas.microsoft.com/office/powerpoint/2010/main" val="835201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EA12FABE-4DB8-40B8-B10F-591EC41A7395}"/>
              </a:ext>
            </a:extLst>
          </p:cNvPr>
          <p:cNvPicPr>
            <a:picLocks noGrp="1" noChangeAspect="1"/>
          </p:cNvPicPr>
          <p:nvPr>
            <p:ph idx="1"/>
          </p:nvPr>
        </p:nvPicPr>
        <p:blipFill>
          <a:blip r:embed="rId2"/>
          <a:stretch>
            <a:fillRect/>
          </a:stretch>
        </p:blipFill>
        <p:spPr>
          <a:xfrm>
            <a:off x="96642" y="233413"/>
            <a:ext cx="11998715" cy="3033637"/>
          </a:xfrm>
        </p:spPr>
      </p:pic>
      <p:pic>
        <p:nvPicPr>
          <p:cNvPr id="7" name="Εικόνα 6">
            <a:extLst>
              <a:ext uri="{FF2B5EF4-FFF2-40B4-BE49-F238E27FC236}">
                <a16:creationId xmlns:a16="http://schemas.microsoft.com/office/drawing/2014/main" id="{61D36244-FC9E-4681-9DB3-CB940DE9D5C4}"/>
              </a:ext>
            </a:extLst>
          </p:cNvPr>
          <p:cNvPicPr>
            <a:picLocks noChangeAspect="1"/>
          </p:cNvPicPr>
          <p:nvPr/>
        </p:nvPicPr>
        <p:blipFill>
          <a:blip r:embed="rId3"/>
          <a:stretch>
            <a:fillRect/>
          </a:stretch>
        </p:blipFill>
        <p:spPr>
          <a:xfrm>
            <a:off x="0" y="3828872"/>
            <a:ext cx="2886478" cy="2553056"/>
          </a:xfrm>
          <a:prstGeom prst="rect">
            <a:avLst/>
          </a:prstGeom>
        </p:spPr>
      </p:pic>
      <p:pic>
        <p:nvPicPr>
          <p:cNvPr id="9" name="Εικόνα 8">
            <a:extLst>
              <a:ext uri="{FF2B5EF4-FFF2-40B4-BE49-F238E27FC236}">
                <a16:creationId xmlns:a16="http://schemas.microsoft.com/office/drawing/2014/main" id="{101E6BBB-72D1-43F3-92D7-30B29AA8E78B}"/>
              </a:ext>
            </a:extLst>
          </p:cNvPr>
          <p:cNvPicPr>
            <a:picLocks noChangeAspect="1"/>
          </p:cNvPicPr>
          <p:nvPr/>
        </p:nvPicPr>
        <p:blipFill>
          <a:blip r:embed="rId4"/>
          <a:stretch>
            <a:fillRect/>
          </a:stretch>
        </p:blipFill>
        <p:spPr>
          <a:xfrm>
            <a:off x="3348817" y="3520441"/>
            <a:ext cx="2476846" cy="2972215"/>
          </a:xfrm>
          <a:prstGeom prst="rect">
            <a:avLst/>
          </a:prstGeom>
        </p:spPr>
      </p:pic>
      <p:pic>
        <p:nvPicPr>
          <p:cNvPr id="11" name="Εικόνα 10">
            <a:extLst>
              <a:ext uri="{FF2B5EF4-FFF2-40B4-BE49-F238E27FC236}">
                <a16:creationId xmlns:a16="http://schemas.microsoft.com/office/drawing/2014/main" id="{E7EAB1E7-1F43-497E-BCD6-0B0E757F22BD}"/>
              </a:ext>
            </a:extLst>
          </p:cNvPr>
          <p:cNvPicPr>
            <a:picLocks noChangeAspect="1"/>
          </p:cNvPicPr>
          <p:nvPr/>
        </p:nvPicPr>
        <p:blipFill>
          <a:blip r:embed="rId5"/>
          <a:stretch>
            <a:fillRect/>
          </a:stretch>
        </p:blipFill>
        <p:spPr>
          <a:xfrm>
            <a:off x="6511112" y="3535682"/>
            <a:ext cx="2553056" cy="3048425"/>
          </a:xfrm>
          <a:prstGeom prst="rect">
            <a:avLst/>
          </a:prstGeom>
        </p:spPr>
      </p:pic>
      <p:cxnSp>
        <p:nvCxnSpPr>
          <p:cNvPr id="13" name="Ευθύγραμμο βέλος σύνδεσης 12">
            <a:extLst>
              <a:ext uri="{FF2B5EF4-FFF2-40B4-BE49-F238E27FC236}">
                <a16:creationId xmlns:a16="http://schemas.microsoft.com/office/drawing/2014/main" id="{603A6E95-EFEA-4C8A-BBAD-8972AE0E035C}"/>
              </a:ext>
            </a:extLst>
          </p:cNvPr>
          <p:cNvCxnSpPr/>
          <p:nvPr/>
        </p:nvCxnSpPr>
        <p:spPr>
          <a:xfrm flipH="1">
            <a:off x="929640" y="716280"/>
            <a:ext cx="911480" cy="3112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a:extLst>
              <a:ext uri="{FF2B5EF4-FFF2-40B4-BE49-F238E27FC236}">
                <a16:creationId xmlns:a16="http://schemas.microsoft.com/office/drawing/2014/main" id="{120C75DA-4255-4194-AE5E-DAAE0FF9AF3B}"/>
              </a:ext>
            </a:extLst>
          </p:cNvPr>
          <p:cNvCxnSpPr>
            <a:cxnSpLocks/>
          </p:cNvCxnSpPr>
          <p:nvPr/>
        </p:nvCxnSpPr>
        <p:spPr>
          <a:xfrm>
            <a:off x="3571927" y="1845070"/>
            <a:ext cx="774273" cy="1675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a:extLst>
              <a:ext uri="{FF2B5EF4-FFF2-40B4-BE49-F238E27FC236}">
                <a16:creationId xmlns:a16="http://schemas.microsoft.com/office/drawing/2014/main" id="{2EE27EF3-14CE-45CB-A20E-7836D04F1A9D}"/>
              </a:ext>
            </a:extLst>
          </p:cNvPr>
          <p:cNvCxnSpPr>
            <a:cxnSpLocks/>
          </p:cNvCxnSpPr>
          <p:nvPr/>
        </p:nvCxnSpPr>
        <p:spPr>
          <a:xfrm>
            <a:off x="5470545" y="1997470"/>
            <a:ext cx="1862815" cy="1593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850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B8FC4A-638A-4C55-9F3A-427916095B52}"/>
              </a:ext>
            </a:extLst>
          </p:cNvPr>
          <p:cNvSpPr>
            <a:spLocks noGrp="1"/>
          </p:cNvSpPr>
          <p:nvPr>
            <p:ph type="title"/>
          </p:nvPr>
        </p:nvSpPr>
        <p:spPr/>
        <p:txBody>
          <a:bodyPr/>
          <a:lstStyle/>
          <a:p>
            <a:r>
              <a:rPr lang="el-GR" dirty="0"/>
              <a:t>Ή νευρολογική Εξέταση</a:t>
            </a:r>
            <a:br>
              <a:rPr lang="el-GR" dirty="0"/>
            </a:br>
            <a:r>
              <a:rPr lang="el-GR" dirty="0"/>
              <a:t>βασικά εργαλεία για την εξέταση </a:t>
            </a:r>
          </a:p>
        </p:txBody>
      </p:sp>
      <p:pic>
        <p:nvPicPr>
          <p:cNvPr id="5" name="Θέση περιεχομένου 4">
            <a:extLst>
              <a:ext uri="{FF2B5EF4-FFF2-40B4-BE49-F238E27FC236}">
                <a16:creationId xmlns:a16="http://schemas.microsoft.com/office/drawing/2014/main" id="{C0C1E089-B0AE-4B5D-9212-5A7488B41F5C}"/>
              </a:ext>
            </a:extLst>
          </p:cNvPr>
          <p:cNvPicPr>
            <a:picLocks noGrp="1" noChangeAspect="1"/>
          </p:cNvPicPr>
          <p:nvPr>
            <p:ph idx="1"/>
          </p:nvPr>
        </p:nvPicPr>
        <p:blipFill>
          <a:blip r:embed="rId2"/>
          <a:stretch>
            <a:fillRect/>
          </a:stretch>
        </p:blipFill>
        <p:spPr>
          <a:xfrm>
            <a:off x="1974648" y="1825625"/>
            <a:ext cx="8242703" cy="4351338"/>
          </a:xfrm>
        </p:spPr>
      </p:pic>
    </p:spTree>
    <p:extLst>
      <p:ext uri="{BB962C8B-B14F-4D97-AF65-F5344CB8AC3E}">
        <p14:creationId xmlns:p14="http://schemas.microsoft.com/office/powerpoint/2010/main" val="1742523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345F0D-4067-4927-9EB5-1DC45A144661}"/>
              </a:ext>
            </a:extLst>
          </p:cNvPr>
          <p:cNvSpPr>
            <a:spLocks noGrp="1"/>
          </p:cNvSpPr>
          <p:nvPr>
            <p:ph type="title"/>
          </p:nvPr>
        </p:nvSpPr>
        <p:spPr/>
        <p:txBody>
          <a:bodyPr/>
          <a:lstStyle/>
          <a:p>
            <a:r>
              <a:rPr lang="el-GR" dirty="0"/>
              <a:t>Κρανιακό Νεύρο ΧΙΙ: Υπογλώσσιο Νεύρο</a:t>
            </a:r>
          </a:p>
        </p:txBody>
      </p:sp>
      <p:pic>
        <p:nvPicPr>
          <p:cNvPr id="5" name="Θέση περιεχομένου 4">
            <a:extLst>
              <a:ext uri="{FF2B5EF4-FFF2-40B4-BE49-F238E27FC236}">
                <a16:creationId xmlns:a16="http://schemas.microsoft.com/office/drawing/2014/main" id="{2619DE98-F7C7-451B-AC70-BFB75D6C9D33}"/>
              </a:ext>
            </a:extLst>
          </p:cNvPr>
          <p:cNvPicPr>
            <a:picLocks noGrp="1" noChangeAspect="1"/>
          </p:cNvPicPr>
          <p:nvPr>
            <p:ph idx="1"/>
          </p:nvPr>
        </p:nvPicPr>
        <p:blipFill>
          <a:blip r:embed="rId2"/>
          <a:stretch>
            <a:fillRect/>
          </a:stretch>
        </p:blipFill>
        <p:spPr>
          <a:xfrm>
            <a:off x="1057071" y="1993256"/>
            <a:ext cx="2915057" cy="2400635"/>
          </a:xfrm>
        </p:spPr>
      </p:pic>
    </p:spTree>
    <p:extLst>
      <p:ext uri="{BB962C8B-B14F-4D97-AF65-F5344CB8AC3E}">
        <p14:creationId xmlns:p14="http://schemas.microsoft.com/office/powerpoint/2010/main" val="231838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FA6AB6-714D-4418-BCA8-2BF2B7B0E0ED}"/>
              </a:ext>
            </a:extLst>
          </p:cNvPr>
          <p:cNvSpPr>
            <a:spLocks noGrp="1"/>
          </p:cNvSpPr>
          <p:nvPr>
            <p:ph type="title"/>
          </p:nvPr>
        </p:nvSpPr>
        <p:spPr/>
        <p:txBody>
          <a:bodyPr/>
          <a:lstStyle/>
          <a:p>
            <a:r>
              <a:rPr lang="el-GR" dirty="0"/>
              <a:t>Άνω Άκρα</a:t>
            </a:r>
          </a:p>
        </p:txBody>
      </p:sp>
      <p:sp>
        <p:nvSpPr>
          <p:cNvPr id="3" name="Θέση περιεχομένου 2">
            <a:extLst>
              <a:ext uri="{FF2B5EF4-FFF2-40B4-BE49-F238E27FC236}">
                <a16:creationId xmlns:a16="http://schemas.microsoft.com/office/drawing/2014/main" id="{F9925DE9-513D-48D6-9667-30D4659328B4}"/>
              </a:ext>
            </a:extLst>
          </p:cNvPr>
          <p:cNvSpPr>
            <a:spLocks noGrp="1"/>
          </p:cNvSpPr>
          <p:nvPr>
            <p:ph idx="1"/>
          </p:nvPr>
        </p:nvSpPr>
        <p:spPr/>
        <p:txBody>
          <a:bodyPr>
            <a:normAutofit/>
          </a:bodyPr>
          <a:lstStyle/>
          <a:p>
            <a:r>
              <a:rPr lang="el-GR" sz="2400" dirty="0"/>
              <a:t>Βασικό Σημείο Η εξέταση των άνω άκρων ξεκινά με την επισκόπηση: ο εξεταστής θα πρέπει να εκτιμά τις αυθόρμητες κινήσεις και κάθε ανωμαλία της στάσης των βραχιόνων, των αντιβραχίων, των χεριών και των δακτύλων, καθώς και το μυϊκό όγκο και τη σύσταση του δέρματος. Κάθε ακούσια κίνηση, όπως είναι ο τρόμος ή οι </a:t>
            </a:r>
            <a:r>
              <a:rPr lang="el-GR" sz="2400" dirty="0" err="1"/>
              <a:t>δεσμιδώσεις</a:t>
            </a:r>
            <a:r>
              <a:rPr lang="el-GR" sz="2400" dirty="0"/>
              <a:t>, θα πρέπει να σημειώνεται. Στη συνέχεια ελέγχεται το εύρος κίνησης των μεγαλύτερων </a:t>
            </a:r>
            <a:r>
              <a:rPr lang="el-GR" sz="2400" dirty="0" err="1"/>
              <a:t>αρ</a:t>
            </a:r>
            <a:r>
              <a:rPr lang="el-GR" sz="2400" dirty="0"/>
              <a:t> </a:t>
            </a:r>
            <a:r>
              <a:rPr lang="el-GR" sz="2400" dirty="0" err="1"/>
              <a:t>θρώσεων</a:t>
            </a:r>
            <a:r>
              <a:rPr lang="el-GR" sz="2400" dirty="0"/>
              <a:t>, ενώ </a:t>
            </a:r>
            <a:r>
              <a:rPr lang="el-GR" sz="2400" dirty="0" err="1"/>
              <a:t>ψηλαφώνται</a:t>
            </a:r>
            <a:r>
              <a:rPr lang="el-GR" sz="2400" dirty="0"/>
              <a:t> οι </a:t>
            </a:r>
            <a:r>
              <a:rPr lang="el-GR" sz="2400" dirty="0" err="1"/>
              <a:t>σφύξεις</a:t>
            </a:r>
            <a:r>
              <a:rPr lang="el-GR" sz="2400" dirty="0"/>
              <a:t>. Στη συνέχεια μπορεί να πραγματοποιηθεί η νευρολογική εξέταση (με τη στενή </a:t>
            </a:r>
            <a:r>
              <a:rPr lang="el-GR" sz="2400" dirty="0" err="1"/>
              <a:t>έν</a:t>
            </a:r>
            <a:r>
              <a:rPr lang="el-GR" sz="2400" dirty="0"/>
              <a:t> </a:t>
            </a:r>
            <a:r>
              <a:rPr lang="el-GR" sz="2400" dirty="0" err="1"/>
              <a:t>νοια</a:t>
            </a:r>
            <a:r>
              <a:rPr lang="el-GR" sz="2400" dirty="0"/>
              <a:t>), με εκτίμηση της μυϊκής ισχύος, των αντανακλαστικών, του συντονισμού και της αισθητικότητας.</a:t>
            </a:r>
          </a:p>
        </p:txBody>
      </p:sp>
    </p:spTree>
    <p:extLst>
      <p:ext uri="{BB962C8B-B14F-4D97-AF65-F5344CB8AC3E}">
        <p14:creationId xmlns:p14="http://schemas.microsoft.com/office/powerpoint/2010/main" val="194846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D48F6B-06F9-4015-A69A-E7E320739ED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9611BAB-8864-41E3-BF82-A0CCDCEC7E7E}"/>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C378668D-7523-4277-985C-4F1412FBD01C}"/>
              </a:ext>
            </a:extLst>
          </p:cNvPr>
          <p:cNvPicPr>
            <a:picLocks noChangeAspect="1"/>
          </p:cNvPicPr>
          <p:nvPr/>
        </p:nvPicPr>
        <p:blipFill>
          <a:blip r:embed="rId2"/>
          <a:stretch>
            <a:fillRect/>
          </a:stretch>
        </p:blipFill>
        <p:spPr>
          <a:xfrm>
            <a:off x="531564" y="365125"/>
            <a:ext cx="11128871" cy="6127749"/>
          </a:xfrm>
          <a:prstGeom prst="rect">
            <a:avLst/>
          </a:prstGeom>
        </p:spPr>
      </p:pic>
    </p:spTree>
    <p:extLst>
      <p:ext uri="{BB962C8B-B14F-4D97-AF65-F5344CB8AC3E}">
        <p14:creationId xmlns:p14="http://schemas.microsoft.com/office/powerpoint/2010/main" val="516384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FEF256-92DE-4D92-BCA0-1751AC0E4F8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85C596C-6100-4DAC-A72E-436B39BE6B8E}"/>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1243439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542C35-5C70-4558-869D-8732BE9392F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469DEE6-FD86-4D76-AD73-7F8D7ED5F7A4}"/>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732EA07E-DFCE-40E7-82DA-50AE2EB65571}"/>
              </a:ext>
            </a:extLst>
          </p:cNvPr>
          <p:cNvPicPr>
            <a:picLocks noChangeAspect="1"/>
          </p:cNvPicPr>
          <p:nvPr/>
        </p:nvPicPr>
        <p:blipFill>
          <a:blip r:embed="rId2"/>
          <a:stretch>
            <a:fillRect/>
          </a:stretch>
        </p:blipFill>
        <p:spPr>
          <a:xfrm>
            <a:off x="18143" y="0"/>
            <a:ext cx="6077857" cy="6858000"/>
          </a:xfrm>
          <a:prstGeom prst="rect">
            <a:avLst/>
          </a:prstGeom>
        </p:spPr>
      </p:pic>
      <p:pic>
        <p:nvPicPr>
          <p:cNvPr id="7" name="Εικόνα 6">
            <a:extLst>
              <a:ext uri="{FF2B5EF4-FFF2-40B4-BE49-F238E27FC236}">
                <a16:creationId xmlns:a16="http://schemas.microsoft.com/office/drawing/2014/main" id="{A26BD7AF-94C9-4727-B7CD-A8777EFB12CF}"/>
              </a:ext>
            </a:extLst>
          </p:cNvPr>
          <p:cNvPicPr>
            <a:picLocks noChangeAspect="1"/>
          </p:cNvPicPr>
          <p:nvPr/>
        </p:nvPicPr>
        <p:blipFill>
          <a:blip r:embed="rId3"/>
          <a:stretch>
            <a:fillRect/>
          </a:stretch>
        </p:blipFill>
        <p:spPr>
          <a:xfrm>
            <a:off x="6096000" y="0"/>
            <a:ext cx="5949108" cy="6858000"/>
          </a:xfrm>
          <a:prstGeom prst="rect">
            <a:avLst/>
          </a:prstGeom>
        </p:spPr>
      </p:pic>
    </p:spTree>
    <p:extLst>
      <p:ext uri="{BB962C8B-B14F-4D97-AF65-F5344CB8AC3E}">
        <p14:creationId xmlns:p14="http://schemas.microsoft.com/office/powerpoint/2010/main" val="2334498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98D428-1AA9-4FE5-BFD6-24A25D5F4617}"/>
              </a:ext>
            </a:extLst>
          </p:cNvPr>
          <p:cNvSpPr>
            <a:spLocks noGrp="1"/>
          </p:cNvSpPr>
          <p:nvPr>
            <p:ph type="title"/>
          </p:nvPr>
        </p:nvSpPr>
        <p:spPr/>
        <p:txBody>
          <a:bodyPr/>
          <a:lstStyle/>
          <a:p>
            <a:r>
              <a:rPr lang="el-GR" dirty="0"/>
              <a:t>Κινητική Λειτουργία και Συντονισμός</a:t>
            </a:r>
          </a:p>
        </p:txBody>
      </p:sp>
      <p:pic>
        <p:nvPicPr>
          <p:cNvPr id="5" name="Θέση περιεχομένου 4">
            <a:extLst>
              <a:ext uri="{FF2B5EF4-FFF2-40B4-BE49-F238E27FC236}">
                <a16:creationId xmlns:a16="http://schemas.microsoft.com/office/drawing/2014/main" id="{510D562A-2D4F-44EE-B85D-713B7C6F55C5}"/>
              </a:ext>
            </a:extLst>
          </p:cNvPr>
          <p:cNvPicPr>
            <a:picLocks noGrp="1" noChangeAspect="1"/>
          </p:cNvPicPr>
          <p:nvPr>
            <p:ph idx="1"/>
          </p:nvPr>
        </p:nvPicPr>
        <p:blipFill>
          <a:blip r:embed="rId2"/>
          <a:stretch>
            <a:fillRect/>
          </a:stretch>
        </p:blipFill>
        <p:spPr>
          <a:xfrm>
            <a:off x="705030" y="1690688"/>
            <a:ext cx="2674259" cy="4351338"/>
          </a:xfrm>
        </p:spPr>
      </p:pic>
      <p:pic>
        <p:nvPicPr>
          <p:cNvPr id="7" name="Εικόνα 6">
            <a:extLst>
              <a:ext uri="{FF2B5EF4-FFF2-40B4-BE49-F238E27FC236}">
                <a16:creationId xmlns:a16="http://schemas.microsoft.com/office/drawing/2014/main" id="{CF3A5A11-139C-4F57-8DA4-BCFF3DC06688}"/>
              </a:ext>
            </a:extLst>
          </p:cNvPr>
          <p:cNvPicPr>
            <a:picLocks noChangeAspect="1"/>
          </p:cNvPicPr>
          <p:nvPr/>
        </p:nvPicPr>
        <p:blipFill>
          <a:blip r:embed="rId3"/>
          <a:stretch>
            <a:fillRect/>
          </a:stretch>
        </p:blipFill>
        <p:spPr>
          <a:xfrm>
            <a:off x="3644080" y="1572476"/>
            <a:ext cx="3677894" cy="2024164"/>
          </a:xfrm>
          <a:prstGeom prst="rect">
            <a:avLst/>
          </a:prstGeom>
        </p:spPr>
      </p:pic>
      <p:pic>
        <p:nvPicPr>
          <p:cNvPr id="9" name="Εικόνα 8">
            <a:extLst>
              <a:ext uri="{FF2B5EF4-FFF2-40B4-BE49-F238E27FC236}">
                <a16:creationId xmlns:a16="http://schemas.microsoft.com/office/drawing/2014/main" id="{1652AEFE-81E4-4A5A-B32A-A24400A3DBE7}"/>
              </a:ext>
            </a:extLst>
          </p:cNvPr>
          <p:cNvPicPr>
            <a:picLocks noChangeAspect="1"/>
          </p:cNvPicPr>
          <p:nvPr/>
        </p:nvPicPr>
        <p:blipFill>
          <a:blip r:embed="rId4"/>
          <a:stretch>
            <a:fillRect/>
          </a:stretch>
        </p:blipFill>
        <p:spPr>
          <a:xfrm>
            <a:off x="4013652" y="3994252"/>
            <a:ext cx="3484427" cy="2161871"/>
          </a:xfrm>
          <a:prstGeom prst="rect">
            <a:avLst/>
          </a:prstGeom>
        </p:spPr>
      </p:pic>
    </p:spTree>
    <p:extLst>
      <p:ext uri="{BB962C8B-B14F-4D97-AF65-F5344CB8AC3E}">
        <p14:creationId xmlns:p14="http://schemas.microsoft.com/office/powerpoint/2010/main" val="1068253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0D4C98-0863-42A9-894D-28CE05EE6392}"/>
              </a:ext>
            </a:extLst>
          </p:cNvPr>
          <p:cNvSpPr>
            <a:spLocks noGrp="1"/>
          </p:cNvSpPr>
          <p:nvPr>
            <p:ph type="title"/>
          </p:nvPr>
        </p:nvSpPr>
        <p:spPr/>
        <p:txBody>
          <a:bodyPr/>
          <a:lstStyle/>
          <a:p>
            <a:endParaRPr lang="el-GR" dirty="0"/>
          </a:p>
        </p:txBody>
      </p:sp>
      <p:pic>
        <p:nvPicPr>
          <p:cNvPr id="7" name="Θέση περιεχομένου 6">
            <a:extLst>
              <a:ext uri="{FF2B5EF4-FFF2-40B4-BE49-F238E27FC236}">
                <a16:creationId xmlns:a16="http://schemas.microsoft.com/office/drawing/2014/main" id="{BEA75718-BF67-4355-B342-8867F75C5C18}"/>
              </a:ext>
            </a:extLst>
          </p:cNvPr>
          <p:cNvPicPr>
            <a:picLocks noGrp="1" noChangeAspect="1"/>
          </p:cNvPicPr>
          <p:nvPr>
            <p:ph idx="1"/>
          </p:nvPr>
        </p:nvPicPr>
        <p:blipFill>
          <a:blip r:embed="rId2"/>
          <a:stretch>
            <a:fillRect/>
          </a:stretch>
        </p:blipFill>
        <p:spPr>
          <a:xfrm>
            <a:off x="598942" y="3109600"/>
            <a:ext cx="3999367" cy="3423812"/>
          </a:xfrm>
        </p:spPr>
      </p:pic>
      <p:pic>
        <p:nvPicPr>
          <p:cNvPr id="5" name="Εικόνα 4">
            <a:extLst>
              <a:ext uri="{FF2B5EF4-FFF2-40B4-BE49-F238E27FC236}">
                <a16:creationId xmlns:a16="http://schemas.microsoft.com/office/drawing/2014/main" id="{939448E9-A2FF-44EF-9BC7-DED5C4DBD57F}"/>
              </a:ext>
            </a:extLst>
          </p:cNvPr>
          <p:cNvPicPr>
            <a:picLocks noChangeAspect="1"/>
          </p:cNvPicPr>
          <p:nvPr/>
        </p:nvPicPr>
        <p:blipFill>
          <a:blip r:embed="rId3"/>
          <a:stretch>
            <a:fillRect/>
          </a:stretch>
        </p:blipFill>
        <p:spPr>
          <a:xfrm>
            <a:off x="484647" y="203878"/>
            <a:ext cx="3999367" cy="2630762"/>
          </a:xfrm>
          <a:prstGeom prst="rect">
            <a:avLst/>
          </a:prstGeom>
        </p:spPr>
      </p:pic>
      <p:pic>
        <p:nvPicPr>
          <p:cNvPr id="9" name="Εικόνα 8">
            <a:extLst>
              <a:ext uri="{FF2B5EF4-FFF2-40B4-BE49-F238E27FC236}">
                <a16:creationId xmlns:a16="http://schemas.microsoft.com/office/drawing/2014/main" id="{449E9537-9EAB-4D60-92F0-843963EFFCD3}"/>
              </a:ext>
            </a:extLst>
          </p:cNvPr>
          <p:cNvPicPr>
            <a:picLocks noChangeAspect="1"/>
          </p:cNvPicPr>
          <p:nvPr/>
        </p:nvPicPr>
        <p:blipFill>
          <a:blip r:embed="rId4"/>
          <a:stretch>
            <a:fillRect/>
          </a:stretch>
        </p:blipFill>
        <p:spPr>
          <a:xfrm>
            <a:off x="6163029" y="1513940"/>
            <a:ext cx="5544324" cy="3191320"/>
          </a:xfrm>
          <a:prstGeom prst="rect">
            <a:avLst/>
          </a:prstGeom>
        </p:spPr>
      </p:pic>
    </p:spTree>
    <p:extLst>
      <p:ext uri="{BB962C8B-B14F-4D97-AF65-F5344CB8AC3E}">
        <p14:creationId xmlns:p14="http://schemas.microsoft.com/office/powerpoint/2010/main" val="2802469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99382E-B99B-4DB5-ADC3-E13F4562F52E}"/>
              </a:ext>
            </a:extLst>
          </p:cNvPr>
          <p:cNvSpPr>
            <a:spLocks noGrp="1"/>
          </p:cNvSpPr>
          <p:nvPr>
            <p:ph type="title"/>
          </p:nvPr>
        </p:nvSpPr>
        <p:spPr>
          <a:xfrm>
            <a:off x="838200" y="365125"/>
            <a:ext cx="3642360" cy="1325563"/>
          </a:xfrm>
        </p:spPr>
        <p:txBody>
          <a:bodyPr/>
          <a:lstStyle/>
          <a:p>
            <a:endParaRPr lang="el-GR" dirty="0"/>
          </a:p>
        </p:txBody>
      </p:sp>
      <p:pic>
        <p:nvPicPr>
          <p:cNvPr id="5" name="Θέση περιεχομένου 4">
            <a:extLst>
              <a:ext uri="{FF2B5EF4-FFF2-40B4-BE49-F238E27FC236}">
                <a16:creationId xmlns:a16="http://schemas.microsoft.com/office/drawing/2014/main" id="{CF7D1743-CA85-4509-B6FF-A6A182C2692C}"/>
              </a:ext>
            </a:extLst>
          </p:cNvPr>
          <p:cNvPicPr>
            <a:picLocks noGrp="1" noChangeAspect="1"/>
          </p:cNvPicPr>
          <p:nvPr>
            <p:ph idx="1"/>
          </p:nvPr>
        </p:nvPicPr>
        <p:blipFill>
          <a:blip r:embed="rId2"/>
          <a:stretch>
            <a:fillRect/>
          </a:stretch>
        </p:blipFill>
        <p:spPr>
          <a:xfrm>
            <a:off x="344971" y="579121"/>
            <a:ext cx="5315693" cy="2982274"/>
          </a:xfrm>
        </p:spPr>
      </p:pic>
      <p:pic>
        <p:nvPicPr>
          <p:cNvPr id="7" name="Εικόνα 6">
            <a:extLst>
              <a:ext uri="{FF2B5EF4-FFF2-40B4-BE49-F238E27FC236}">
                <a16:creationId xmlns:a16="http://schemas.microsoft.com/office/drawing/2014/main" id="{EDAD8FA4-87D0-4798-9735-117E79BFB8B3}"/>
              </a:ext>
            </a:extLst>
          </p:cNvPr>
          <p:cNvPicPr>
            <a:picLocks noChangeAspect="1"/>
          </p:cNvPicPr>
          <p:nvPr/>
        </p:nvPicPr>
        <p:blipFill>
          <a:blip r:embed="rId3"/>
          <a:stretch>
            <a:fillRect/>
          </a:stretch>
        </p:blipFill>
        <p:spPr>
          <a:xfrm>
            <a:off x="5660664" y="2104048"/>
            <a:ext cx="6201605" cy="4612305"/>
          </a:xfrm>
          <a:prstGeom prst="rect">
            <a:avLst/>
          </a:prstGeom>
        </p:spPr>
      </p:pic>
    </p:spTree>
    <p:extLst>
      <p:ext uri="{BB962C8B-B14F-4D97-AF65-F5344CB8AC3E}">
        <p14:creationId xmlns:p14="http://schemas.microsoft.com/office/powerpoint/2010/main" val="1046531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D0F72C-2A84-438D-8DF9-077A39FF7724}"/>
              </a:ext>
            </a:extLst>
          </p:cNvPr>
          <p:cNvSpPr>
            <a:spLocks noGrp="1"/>
          </p:cNvSpPr>
          <p:nvPr>
            <p:ph type="title"/>
          </p:nvPr>
        </p:nvSpPr>
        <p:spPr/>
        <p:txBody>
          <a:bodyPr/>
          <a:lstStyle/>
          <a:p>
            <a:endParaRPr lang="el-GR"/>
          </a:p>
        </p:txBody>
      </p:sp>
      <p:pic>
        <p:nvPicPr>
          <p:cNvPr id="7" name="Θέση περιεχομένου 6">
            <a:extLst>
              <a:ext uri="{FF2B5EF4-FFF2-40B4-BE49-F238E27FC236}">
                <a16:creationId xmlns:a16="http://schemas.microsoft.com/office/drawing/2014/main" id="{F3B0BAB5-B5BB-410C-856E-51B77AE78633}"/>
              </a:ext>
            </a:extLst>
          </p:cNvPr>
          <p:cNvPicPr>
            <a:picLocks noGrp="1" noChangeAspect="1"/>
          </p:cNvPicPr>
          <p:nvPr>
            <p:ph idx="1"/>
          </p:nvPr>
        </p:nvPicPr>
        <p:blipFill>
          <a:blip r:embed="rId2"/>
          <a:stretch>
            <a:fillRect/>
          </a:stretch>
        </p:blipFill>
        <p:spPr>
          <a:xfrm>
            <a:off x="0" y="1690688"/>
            <a:ext cx="3849699" cy="5226600"/>
          </a:xfrm>
        </p:spPr>
      </p:pic>
      <p:pic>
        <p:nvPicPr>
          <p:cNvPr id="5" name="Εικόνα 4">
            <a:extLst>
              <a:ext uri="{FF2B5EF4-FFF2-40B4-BE49-F238E27FC236}">
                <a16:creationId xmlns:a16="http://schemas.microsoft.com/office/drawing/2014/main" id="{281A9EFE-1B24-472E-8EE6-7725BF779651}"/>
              </a:ext>
            </a:extLst>
          </p:cNvPr>
          <p:cNvPicPr>
            <a:picLocks noChangeAspect="1"/>
          </p:cNvPicPr>
          <p:nvPr/>
        </p:nvPicPr>
        <p:blipFill>
          <a:blip r:embed="rId3"/>
          <a:stretch>
            <a:fillRect/>
          </a:stretch>
        </p:blipFill>
        <p:spPr>
          <a:xfrm>
            <a:off x="0" y="114300"/>
            <a:ext cx="3849699" cy="1827212"/>
          </a:xfrm>
          <a:prstGeom prst="rect">
            <a:avLst/>
          </a:prstGeom>
        </p:spPr>
      </p:pic>
      <p:pic>
        <p:nvPicPr>
          <p:cNvPr id="9" name="Εικόνα 8">
            <a:extLst>
              <a:ext uri="{FF2B5EF4-FFF2-40B4-BE49-F238E27FC236}">
                <a16:creationId xmlns:a16="http://schemas.microsoft.com/office/drawing/2014/main" id="{036F0187-443A-4178-B815-67A43551D929}"/>
              </a:ext>
            </a:extLst>
          </p:cNvPr>
          <p:cNvPicPr>
            <a:picLocks noChangeAspect="1"/>
          </p:cNvPicPr>
          <p:nvPr/>
        </p:nvPicPr>
        <p:blipFill>
          <a:blip r:embed="rId4"/>
          <a:stretch>
            <a:fillRect/>
          </a:stretch>
        </p:blipFill>
        <p:spPr>
          <a:xfrm>
            <a:off x="3943638" y="145799"/>
            <a:ext cx="3849699" cy="5669284"/>
          </a:xfrm>
          <a:prstGeom prst="rect">
            <a:avLst/>
          </a:prstGeom>
        </p:spPr>
      </p:pic>
      <p:pic>
        <p:nvPicPr>
          <p:cNvPr id="10" name="Εικόνα 9">
            <a:extLst>
              <a:ext uri="{FF2B5EF4-FFF2-40B4-BE49-F238E27FC236}">
                <a16:creationId xmlns:a16="http://schemas.microsoft.com/office/drawing/2014/main" id="{819E1E02-C9A0-4E91-9225-C332D3C19D27}"/>
              </a:ext>
            </a:extLst>
          </p:cNvPr>
          <p:cNvPicPr>
            <a:picLocks noChangeAspect="1"/>
          </p:cNvPicPr>
          <p:nvPr/>
        </p:nvPicPr>
        <p:blipFill>
          <a:blip r:embed="rId5"/>
          <a:stretch>
            <a:fillRect/>
          </a:stretch>
        </p:blipFill>
        <p:spPr>
          <a:xfrm>
            <a:off x="7892976" y="3764280"/>
            <a:ext cx="3969293" cy="2952073"/>
          </a:xfrm>
          <a:prstGeom prst="rect">
            <a:avLst/>
          </a:prstGeom>
        </p:spPr>
      </p:pic>
    </p:spTree>
    <p:extLst>
      <p:ext uri="{BB962C8B-B14F-4D97-AF65-F5344CB8AC3E}">
        <p14:creationId xmlns:p14="http://schemas.microsoft.com/office/powerpoint/2010/main" val="763135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8641EF-B0CE-4F56-B444-12310DFB21D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9EE7F22-1E87-4578-965B-845709A2A891}"/>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66C3AF6D-9013-4CD0-812E-73236C550CAA}"/>
              </a:ext>
            </a:extLst>
          </p:cNvPr>
          <p:cNvPicPr>
            <a:picLocks noChangeAspect="1"/>
          </p:cNvPicPr>
          <p:nvPr/>
        </p:nvPicPr>
        <p:blipFill>
          <a:blip r:embed="rId2"/>
          <a:stretch>
            <a:fillRect/>
          </a:stretch>
        </p:blipFill>
        <p:spPr>
          <a:xfrm>
            <a:off x="416041" y="365125"/>
            <a:ext cx="2886478" cy="4648849"/>
          </a:xfrm>
          <a:prstGeom prst="rect">
            <a:avLst/>
          </a:prstGeom>
        </p:spPr>
      </p:pic>
      <p:pic>
        <p:nvPicPr>
          <p:cNvPr id="7" name="Εικόνα 6">
            <a:extLst>
              <a:ext uri="{FF2B5EF4-FFF2-40B4-BE49-F238E27FC236}">
                <a16:creationId xmlns:a16="http://schemas.microsoft.com/office/drawing/2014/main" id="{4308F564-2AF5-42E1-B3EA-81B6C33A1D80}"/>
              </a:ext>
            </a:extLst>
          </p:cNvPr>
          <p:cNvPicPr>
            <a:picLocks noChangeAspect="1"/>
          </p:cNvPicPr>
          <p:nvPr/>
        </p:nvPicPr>
        <p:blipFill>
          <a:blip r:embed="rId3"/>
          <a:stretch>
            <a:fillRect/>
          </a:stretch>
        </p:blipFill>
        <p:spPr>
          <a:xfrm>
            <a:off x="3901440" y="161725"/>
            <a:ext cx="4170184" cy="6208595"/>
          </a:xfrm>
          <a:prstGeom prst="rect">
            <a:avLst/>
          </a:prstGeom>
        </p:spPr>
      </p:pic>
    </p:spTree>
    <p:extLst>
      <p:ext uri="{BB962C8B-B14F-4D97-AF65-F5344CB8AC3E}">
        <p14:creationId xmlns:p14="http://schemas.microsoft.com/office/powerpoint/2010/main" val="1102246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7F1C0C-DDE6-43AA-836D-B83CC655D446}"/>
              </a:ext>
            </a:extLst>
          </p:cNvPr>
          <p:cNvSpPr>
            <a:spLocks noGrp="1"/>
          </p:cNvSpPr>
          <p:nvPr>
            <p:ph type="title"/>
          </p:nvPr>
        </p:nvSpPr>
        <p:spPr/>
        <p:txBody>
          <a:bodyPr/>
          <a:lstStyle/>
          <a:p>
            <a:r>
              <a:rPr lang="el-GR" dirty="0"/>
              <a:t>Αρχικά βήματα….</a:t>
            </a:r>
          </a:p>
        </p:txBody>
      </p:sp>
      <p:pic>
        <p:nvPicPr>
          <p:cNvPr id="5" name="Θέση περιεχομένου 4">
            <a:extLst>
              <a:ext uri="{FF2B5EF4-FFF2-40B4-BE49-F238E27FC236}">
                <a16:creationId xmlns:a16="http://schemas.microsoft.com/office/drawing/2014/main" id="{8F118A81-3D32-4D14-8EE1-00E606FADB09}"/>
              </a:ext>
            </a:extLst>
          </p:cNvPr>
          <p:cNvPicPr>
            <a:picLocks noGrp="1" noChangeAspect="1"/>
          </p:cNvPicPr>
          <p:nvPr>
            <p:ph idx="1"/>
          </p:nvPr>
        </p:nvPicPr>
        <p:blipFill>
          <a:blip r:embed="rId2"/>
          <a:stretch>
            <a:fillRect/>
          </a:stretch>
        </p:blipFill>
        <p:spPr>
          <a:xfrm>
            <a:off x="1504214" y="2374233"/>
            <a:ext cx="7992686" cy="2832142"/>
          </a:xfrm>
        </p:spPr>
      </p:pic>
    </p:spTree>
    <p:extLst>
      <p:ext uri="{BB962C8B-B14F-4D97-AF65-F5344CB8AC3E}">
        <p14:creationId xmlns:p14="http://schemas.microsoft.com/office/powerpoint/2010/main" val="1671805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B58B0F-038D-4684-95C1-4095E7B970A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8F691BF-6348-4815-BCB8-04FCA5BBAA55}"/>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2F44EE2E-C5C0-40A2-9B7F-7AB9B2894177}"/>
              </a:ext>
            </a:extLst>
          </p:cNvPr>
          <p:cNvPicPr>
            <a:picLocks noChangeAspect="1"/>
          </p:cNvPicPr>
          <p:nvPr/>
        </p:nvPicPr>
        <p:blipFill>
          <a:blip r:embed="rId2"/>
          <a:stretch>
            <a:fillRect/>
          </a:stretch>
        </p:blipFill>
        <p:spPr>
          <a:xfrm>
            <a:off x="1798320" y="336204"/>
            <a:ext cx="8671560" cy="6240428"/>
          </a:xfrm>
          <a:prstGeom prst="rect">
            <a:avLst/>
          </a:prstGeom>
        </p:spPr>
      </p:pic>
    </p:spTree>
    <p:extLst>
      <p:ext uri="{BB962C8B-B14F-4D97-AF65-F5344CB8AC3E}">
        <p14:creationId xmlns:p14="http://schemas.microsoft.com/office/powerpoint/2010/main" val="2743695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EEF395-D03F-438D-9EA7-1A8F872B9B6C}"/>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2A6FF899-3B9C-428E-B708-E3A94E33F842}"/>
              </a:ext>
            </a:extLst>
          </p:cNvPr>
          <p:cNvPicPr>
            <a:picLocks noGrp="1" noChangeAspect="1"/>
          </p:cNvPicPr>
          <p:nvPr>
            <p:ph idx="1"/>
          </p:nvPr>
        </p:nvPicPr>
        <p:blipFill>
          <a:blip r:embed="rId2"/>
          <a:stretch>
            <a:fillRect/>
          </a:stretch>
        </p:blipFill>
        <p:spPr>
          <a:xfrm>
            <a:off x="1548218" y="0"/>
            <a:ext cx="8030489" cy="4204368"/>
          </a:xfrm>
        </p:spPr>
      </p:pic>
    </p:spTree>
    <p:extLst>
      <p:ext uri="{BB962C8B-B14F-4D97-AF65-F5344CB8AC3E}">
        <p14:creationId xmlns:p14="http://schemas.microsoft.com/office/powerpoint/2010/main" val="3935979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A0EADD-7CE6-47F7-8B3D-A826B9CD5275}"/>
              </a:ext>
            </a:extLst>
          </p:cNvPr>
          <p:cNvSpPr>
            <a:spLocks noGrp="1"/>
          </p:cNvSpPr>
          <p:nvPr>
            <p:ph type="title"/>
          </p:nvPr>
        </p:nvSpPr>
        <p:spPr>
          <a:xfrm>
            <a:off x="137160" y="-183515"/>
            <a:ext cx="10515600" cy="1325563"/>
          </a:xfrm>
        </p:spPr>
        <p:txBody>
          <a:bodyPr>
            <a:normAutofit/>
          </a:bodyPr>
          <a:lstStyle/>
          <a:p>
            <a:r>
              <a:rPr lang="el-GR" sz="2800" b="1" dirty="0">
                <a:highlight>
                  <a:srgbClr val="FFFF00"/>
                </a:highlight>
              </a:rPr>
              <a:t>Αντανακλαστικά - Τύποι Αντανακλαστικών</a:t>
            </a:r>
          </a:p>
        </p:txBody>
      </p:sp>
      <p:pic>
        <p:nvPicPr>
          <p:cNvPr id="5" name="Θέση περιεχομένου 4">
            <a:extLst>
              <a:ext uri="{FF2B5EF4-FFF2-40B4-BE49-F238E27FC236}">
                <a16:creationId xmlns:a16="http://schemas.microsoft.com/office/drawing/2014/main" id="{FBE31072-5EE1-4B12-9921-FF6F2F651CC2}"/>
              </a:ext>
            </a:extLst>
          </p:cNvPr>
          <p:cNvPicPr>
            <a:picLocks noGrp="1" noChangeAspect="1"/>
          </p:cNvPicPr>
          <p:nvPr>
            <p:ph idx="1"/>
          </p:nvPr>
        </p:nvPicPr>
        <p:blipFill>
          <a:blip r:embed="rId2"/>
          <a:stretch>
            <a:fillRect/>
          </a:stretch>
        </p:blipFill>
        <p:spPr>
          <a:xfrm>
            <a:off x="6306590" y="274320"/>
            <a:ext cx="4971010" cy="6583680"/>
          </a:xfrm>
        </p:spPr>
      </p:pic>
      <p:pic>
        <p:nvPicPr>
          <p:cNvPr id="7" name="Εικόνα 6">
            <a:extLst>
              <a:ext uri="{FF2B5EF4-FFF2-40B4-BE49-F238E27FC236}">
                <a16:creationId xmlns:a16="http://schemas.microsoft.com/office/drawing/2014/main" id="{40C2FF46-DB57-4576-82E0-008004E2B1AD}"/>
              </a:ext>
            </a:extLst>
          </p:cNvPr>
          <p:cNvPicPr>
            <a:picLocks noChangeAspect="1"/>
          </p:cNvPicPr>
          <p:nvPr/>
        </p:nvPicPr>
        <p:blipFill>
          <a:blip r:embed="rId3"/>
          <a:stretch>
            <a:fillRect/>
          </a:stretch>
        </p:blipFill>
        <p:spPr>
          <a:xfrm>
            <a:off x="432742" y="1142048"/>
            <a:ext cx="5249008" cy="4753638"/>
          </a:xfrm>
          <a:prstGeom prst="rect">
            <a:avLst/>
          </a:prstGeom>
        </p:spPr>
      </p:pic>
    </p:spTree>
    <p:extLst>
      <p:ext uri="{BB962C8B-B14F-4D97-AF65-F5344CB8AC3E}">
        <p14:creationId xmlns:p14="http://schemas.microsoft.com/office/powerpoint/2010/main" val="3864244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D888B2-AE36-4B92-9A51-E2A1A7F2F57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FFF9E69-91CC-43F6-B219-00BCC08628EA}"/>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3DC4E3D1-9350-49F0-9B61-E434F21E13B4}"/>
              </a:ext>
            </a:extLst>
          </p:cNvPr>
          <p:cNvPicPr>
            <a:picLocks noChangeAspect="1"/>
          </p:cNvPicPr>
          <p:nvPr/>
        </p:nvPicPr>
        <p:blipFill>
          <a:blip r:embed="rId2"/>
          <a:stretch>
            <a:fillRect/>
          </a:stretch>
        </p:blipFill>
        <p:spPr>
          <a:xfrm>
            <a:off x="1332835" y="404390"/>
            <a:ext cx="9526329" cy="6049219"/>
          </a:xfrm>
          <a:prstGeom prst="rect">
            <a:avLst/>
          </a:prstGeom>
        </p:spPr>
      </p:pic>
    </p:spTree>
    <p:extLst>
      <p:ext uri="{BB962C8B-B14F-4D97-AF65-F5344CB8AC3E}">
        <p14:creationId xmlns:p14="http://schemas.microsoft.com/office/powerpoint/2010/main" val="2106108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44C936-9AEE-45BB-8F9A-889BB2147E37}"/>
              </a:ext>
            </a:extLst>
          </p:cNvPr>
          <p:cNvSpPr>
            <a:spLocks noGrp="1"/>
          </p:cNvSpPr>
          <p:nvPr>
            <p:ph type="title"/>
          </p:nvPr>
        </p:nvSpPr>
        <p:spPr/>
        <p:txBody>
          <a:bodyPr/>
          <a:lstStyle/>
          <a:p>
            <a:r>
              <a:rPr lang="el-GR" dirty="0"/>
              <a:t>Αισθητικότητα</a:t>
            </a:r>
          </a:p>
        </p:txBody>
      </p:sp>
      <p:sp>
        <p:nvSpPr>
          <p:cNvPr id="3" name="Θέση περιεχομένου 2">
            <a:extLst>
              <a:ext uri="{FF2B5EF4-FFF2-40B4-BE49-F238E27FC236}">
                <a16:creationId xmlns:a16="http://schemas.microsoft.com/office/drawing/2014/main" id="{3159354B-DB88-4D16-9BF6-1A29D8595980}"/>
              </a:ext>
            </a:extLst>
          </p:cNvPr>
          <p:cNvSpPr>
            <a:spLocks noGrp="1"/>
          </p:cNvSpPr>
          <p:nvPr>
            <p:ph idx="1"/>
          </p:nvPr>
        </p:nvSpPr>
        <p:spPr>
          <a:xfrm>
            <a:off x="441960" y="1554480"/>
            <a:ext cx="10911840" cy="4622483"/>
          </a:xfrm>
        </p:spPr>
        <p:txBody>
          <a:bodyPr>
            <a:normAutofit fontScale="85000" lnSpcReduction="20000"/>
          </a:bodyPr>
          <a:lstStyle/>
          <a:p>
            <a:r>
              <a:rPr lang="el-GR" sz="2600" dirty="0"/>
              <a:t>Η αίσθηση της αφής </a:t>
            </a:r>
            <a:r>
              <a:rPr lang="el-GR" sz="2600" dirty="0">
                <a:highlight>
                  <a:srgbClr val="FFFF00"/>
                </a:highlight>
              </a:rPr>
              <a:t>(</a:t>
            </a:r>
            <a:r>
              <a:rPr lang="el-GR" sz="2600" dirty="0" err="1">
                <a:highlight>
                  <a:srgbClr val="FFFF00"/>
                </a:highlight>
              </a:rPr>
              <a:t>αισθησία</a:t>
            </a:r>
            <a:r>
              <a:rPr lang="el-GR" sz="2600" dirty="0"/>
              <a:t>) ελέγχεται με τον ασθενή να έχει τα μάτια του κλειστά. Ο εξεταστής αγγίζει ελαφρά διάφορα σημεία του σώματος του ασθενούς με ένα δάκτυλο, ένα φτερό, ένα χαρτομάντηλο ή κάτι αντίστοιχο. Είναι δυνατό να πραγματοποιηθεί ακριβής ποσοτικός έλεγχος με βαθμολογημένα όργανα, όπως είναι οι τρίχες </a:t>
            </a:r>
            <a:r>
              <a:rPr lang="el-GR" sz="2600" dirty="0" err="1"/>
              <a:t>von</a:t>
            </a:r>
            <a:r>
              <a:rPr lang="el-GR" sz="2600" dirty="0"/>
              <a:t> </a:t>
            </a:r>
            <a:r>
              <a:rPr lang="el-GR" sz="2600" dirty="0" err="1"/>
              <a:t>Frey</a:t>
            </a:r>
            <a:r>
              <a:rPr lang="el-GR" sz="2600" dirty="0"/>
              <a:t> ή ο ρυθμιζόμενος τροχός </a:t>
            </a:r>
            <a:r>
              <a:rPr lang="el-GR" sz="2600" dirty="0" err="1"/>
              <a:t>Wartenberg</a:t>
            </a:r>
            <a:r>
              <a:rPr lang="el-GR" sz="2600" dirty="0"/>
              <a:t>, ωστόσο στην καθημερινή κλινική πράξη αυτό δεν είναι απαραίτητο. </a:t>
            </a:r>
          </a:p>
          <a:p>
            <a:r>
              <a:rPr lang="el-GR" sz="2600" dirty="0"/>
              <a:t>Συνήθως αρκεί η περιγραφή </a:t>
            </a:r>
            <a:r>
              <a:rPr lang="el-GR" sz="2600" dirty="0">
                <a:highlight>
                  <a:srgbClr val="FFFF00"/>
                </a:highlight>
              </a:rPr>
              <a:t>ενός ελλείμματος ως διαταραχή (</a:t>
            </a:r>
            <a:r>
              <a:rPr lang="el-GR" sz="2600" b="1" dirty="0">
                <a:highlight>
                  <a:srgbClr val="FFFF00"/>
                </a:highlight>
              </a:rPr>
              <a:t>υπαισθησία</a:t>
            </a:r>
            <a:r>
              <a:rPr lang="el-GR" sz="2600" dirty="0">
                <a:highlight>
                  <a:srgbClr val="FFFF00"/>
                </a:highlight>
              </a:rPr>
              <a:t>) </a:t>
            </a:r>
            <a:r>
              <a:rPr lang="el-GR" sz="2600" dirty="0"/>
              <a:t>ή απουσία της αίσθησης της αφής (</a:t>
            </a:r>
            <a:r>
              <a:rPr lang="el-GR" sz="2600" b="1" dirty="0">
                <a:highlight>
                  <a:srgbClr val="FFFF00"/>
                </a:highlight>
              </a:rPr>
              <a:t>αναισθησία). </a:t>
            </a:r>
            <a:r>
              <a:rPr lang="el-GR" sz="2600" dirty="0"/>
              <a:t>Ανάλογα με την περίσταση, ο εξεταστής ίσως θελήσει να μετρήσει ποσοτικά την αισθητικότητα σε ένα ορισμένο </a:t>
            </a:r>
            <a:r>
              <a:rPr lang="el-GR" sz="2600" dirty="0" err="1"/>
              <a:t>δερμοτόμιο</a:t>
            </a:r>
            <a:r>
              <a:rPr lang="el-GR" sz="2600" dirty="0"/>
              <a:t> ή στην κατανομή ενός συγκεκριμένου περιφερικού νεύρου, καθώς και να συγκρίνει την αισθητικότητα στις κατοπτρικές θέσεις του σώματος. Η αισθητική δυσλειτουργία μπορεί επίσης να έχει τη μορφή της υπερβολικής αίσθησης. Η</a:t>
            </a:r>
            <a:r>
              <a:rPr lang="el-GR" sz="2600" b="1" dirty="0">
                <a:highlight>
                  <a:srgbClr val="FFFF00"/>
                </a:highlight>
              </a:rPr>
              <a:t> παραισθησία </a:t>
            </a:r>
            <a:r>
              <a:rPr lang="el-GR" sz="2600" dirty="0"/>
              <a:t>είναι μία παθολογική, θετική αίσθηση κάποιου είδους, είτε αυτόματη είτε </a:t>
            </a:r>
            <a:r>
              <a:rPr lang="el-GR" sz="2600" dirty="0" err="1"/>
              <a:t>προκλητή</a:t>
            </a:r>
            <a:r>
              <a:rPr lang="el-GR" sz="2600" dirty="0"/>
              <a:t>, όπως για παράδειγμα η αίσθηση </a:t>
            </a:r>
            <a:r>
              <a:rPr lang="el-GR" sz="2600" dirty="0" err="1"/>
              <a:t>βελονών</a:t>
            </a:r>
            <a:r>
              <a:rPr lang="el-GR" sz="2600" dirty="0"/>
              <a:t> της </a:t>
            </a:r>
            <a:r>
              <a:rPr lang="el-GR" sz="2600" dirty="0" err="1"/>
              <a:t>πολυνευροπάθειας</a:t>
            </a:r>
            <a:r>
              <a:rPr lang="el-GR" sz="2600" dirty="0"/>
              <a:t>. Μία παθολογική αίσθηση που είναι δυσάρεστη και επώδυνη ονομάζεται </a:t>
            </a:r>
            <a:r>
              <a:rPr lang="el-GR" sz="2600" b="1" dirty="0">
                <a:highlight>
                  <a:srgbClr val="FFFF00"/>
                </a:highlight>
              </a:rPr>
              <a:t>δυσαισθησία</a:t>
            </a:r>
            <a:r>
              <a:rPr lang="el-GR" sz="2600" dirty="0"/>
              <a:t> (π.χ. το αίσθημα καύσου λόγω βλάβης περιφερικού νεύρου). Η έκλυση πόνου από ένα ερέθισμα που φυσιολογικά δεν είναι επώδυνο (όπως το ελαφρύ χάδι του δέρμα τος) ονομάζεται </a:t>
            </a:r>
            <a:r>
              <a:rPr lang="el-GR" sz="2600" b="1" dirty="0" err="1">
                <a:highlight>
                  <a:srgbClr val="FFFF00"/>
                </a:highlight>
              </a:rPr>
              <a:t>αλλωδυνία</a:t>
            </a:r>
            <a:r>
              <a:rPr lang="el-GR" dirty="0"/>
              <a:t>.</a:t>
            </a:r>
          </a:p>
        </p:txBody>
      </p:sp>
    </p:spTree>
    <p:extLst>
      <p:ext uri="{BB962C8B-B14F-4D97-AF65-F5344CB8AC3E}">
        <p14:creationId xmlns:p14="http://schemas.microsoft.com/office/powerpoint/2010/main" val="1625174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34293D-14DA-43AA-B419-57E05AEA5EEF}"/>
              </a:ext>
            </a:extLst>
          </p:cNvPr>
          <p:cNvSpPr>
            <a:spLocks noGrp="1"/>
          </p:cNvSpPr>
          <p:nvPr>
            <p:ph type="title"/>
          </p:nvPr>
        </p:nvSpPr>
        <p:spPr/>
        <p:txBody>
          <a:bodyPr/>
          <a:lstStyle/>
          <a:p>
            <a:endParaRPr lang="el-GR" dirty="0"/>
          </a:p>
        </p:txBody>
      </p:sp>
      <p:pic>
        <p:nvPicPr>
          <p:cNvPr id="9" name="Θέση περιεχομένου 8">
            <a:extLst>
              <a:ext uri="{FF2B5EF4-FFF2-40B4-BE49-F238E27FC236}">
                <a16:creationId xmlns:a16="http://schemas.microsoft.com/office/drawing/2014/main" id="{F832135E-AD34-41ED-A0BD-5BC5FF85D921}"/>
              </a:ext>
            </a:extLst>
          </p:cNvPr>
          <p:cNvPicPr>
            <a:picLocks noGrp="1" noChangeAspect="1"/>
          </p:cNvPicPr>
          <p:nvPr>
            <p:ph idx="1"/>
          </p:nvPr>
        </p:nvPicPr>
        <p:blipFill>
          <a:blip r:embed="rId2"/>
          <a:stretch>
            <a:fillRect/>
          </a:stretch>
        </p:blipFill>
        <p:spPr>
          <a:xfrm>
            <a:off x="6430148" y="1820152"/>
            <a:ext cx="3984752" cy="4306328"/>
          </a:xfrm>
        </p:spPr>
      </p:pic>
      <p:pic>
        <p:nvPicPr>
          <p:cNvPr id="5" name="Εικόνα 4">
            <a:extLst>
              <a:ext uri="{FF2B5EF4-FFF2-40B4-BE49-F238E27FC236}">
                <a16:creationId xmlns:a16="http://schemas.microsoft.com/office/drawing/2014/main" id="{060943B4-055C-4C06-A092-CB7F94B96F51}"/>
              </a:ext>
            </a:extLst>
          </p:cNvPr>
          <p:cNvPicPr>
            <a:picLocks noChangeAspect="1"/>
          </p:cNvPicPr>
          <p:nvPr/>
        </p:nvPicPr>
        <p:blipFill>
          <a:blip r:embed="rId3"/>
          <a:stretch>
            <a:fillRect/>
          </a:stretch>
        </p:blipFill>
        <p:spPr>
          <a:xfrm>
            <a:off x="421776" y="409868"/>
            <a:ext cx="4424544" cy="6110084"/>
          </a:xfrm>
          <a:prstGeom prst="rect">
            <a:avLst/>
          </a:prstGeom>
        </p:spPr>
      </p:pic>
      <p:pic>
        <p:nvPicPr>
          <p:cNvPr id="7" name="Εικόνα 6">
            <a:extLst>
              <a:ext uri="{FF2B5EF4-FFF2-40B4-BE49-F238E27FC236}">
                <a16:creationId xmlns:a16="http://schemas.microsoft.com/office/drawing/2014/main" id="{45FDC1B7-D82C-48AF-850C-BA6CEDD0B274}"/>
              </a:ext>
            </a:extLst>
          </p:cNvPr>
          <p:cNvPicPr>
            <a:picLocks noChangeAspect="1"/>
          </p:cNvPicPr>
          <p:nvPr/>
        </p:nvPicPr>
        <p:blipFill>
          <a:blip r:embed="rId4"/>
          <a:stretch>
            <a:fillRect/>
          </a:stretch>
        </p:blipFill>
        <p:spPr>
          <a:xfrm>
            <a:off x="6430148" y="409868"/>
            <a:ext cx="3613012" cy="1410284"/>
          </a:xfrm>
          <a:prstGeom prst="rect">
            <a:avLst/>
          </a:prstGeom>
        </p:spPr>
      </p:pic>
    </p:spTree>
    <p:extLst>
      <p:ext uri="{BB962C8B-B14F-4D97-AF65-F5344CB8AC3E}">
        <p14:creationId xmlns:p14="http://schemas.microsoft.com/office/powerpoint/2010/main" val="2756255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563BB2-ED75-4958-B5D8-6F3CCEF12EA7}"/>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78EE40CB-A47B-4F7E-8102-7DF9FF2A2798}"/>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A801066F-8858-4479-B6AF-EF97E23AF128}"/>
              </a:ext>
            </a:extLst>
          </p:cNvPr>
          <p:cNvPicPr>
            <a:picLocks noChangeAspect="1"/>
          </p:cNvPicPr>
          <p:nvPr/>
        </p:nvPicPr>
        <p:blipFill>
          <a:blip r:embed="rId2"/>
          <a:stretch>
            <a:fillRect/>
          </a:stretch>
        </p:blipFill>
        <p:spPr>
          <a:xfrm>
            <a:off x="838200" y="491110"/>
            <a:ext cx="7611537" cy="5449060"/>
          </a:xfrm>
          <a:prstGeom prst="rect">
            <a:avLst/>
          </a:prstGeom>
        </p:spPr>
      </p:pic>
    </p:spTree>
    <p:extLst>
      <p:ext uri="{BB962C8B-B14F-4D97-AF65-F5344CB8AC3E}">
        <p14:creationId xmlns:p14="http://schemas.microsoft.com/office/powerpoint/2010/main" val="2491041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85FDB4-5997-4744-A042-9536D1E73DC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E9A9BEE-7E97-4519-8E3C-E3232149F6AB}"/>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B9405990-67AD-48D9-AE22-6CB9237A9DB8}"/>
              </a:ext>
            </a:extLst>
          </p:cNvPr>
          <p:cNvPicPr>
            <a:picLocks noChangeAspect="1"/>
          </p:cNvPicPr>
          <p:nvPr/>
        </p:nvPicPr>
        <p:blipFill>
          <a:blip r:embed="rId2"/>
          <a:stretch>
            <a:fillRect/>
          </a:stretch>
        </p:blipFill>
        <p:spPr>
          <a:xfrm>
            <a:off x="2480758" y="99548"/>
            <a:ext cx="7230484" cy="6658904"/>
          </a:xfrm>
          <a:prstGeom prst="rect">
            <a:avLst/>
          </a:prstGeom>
        </p:spPr>
      </p:pic>
    </p:spTree>
    <p:extLst>
      <p:ext uri="{BB962C8B-B14F-4D97-AF65-F5344CB8AC3E}">
        <p14:creationId xmlns:p14="http://schemas.microsoft.com/office/powerpoint/2010/main" val="3099254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3C6D53-91C5-4E8E-B26D-AA9E607770C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C6EDA8C-0EA6-4734-8576-9C1A78D6CF40}"/>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80BC9BC6-BBCD-4F62-B97B-96AC5CDA3189}"/>
              </a:ext>
            </a:extLst>
          </p:cNvPr>
          <p:cNvPicPr>
            <a:picLocks noChangeAspect="1"/>
          </p:cNvPicPr>
          <p:nvPr/>
        </p:nvPicPr>
        <p:blipFill>
          <a:blip r:embed="rId2"/>
          <a:stretch>
            <a:fillRect/>
          </a:stretch>
        </p:blipFill>
        <p:spPr>
          <a:xfrm>
            <a:off x="1200203" y="1690688"/>
            <a:ext cx="9083570" cy="2965640"/>
          </a:xfrm>
          <a:prstGeom prst="rect">
            <a:avLst/>
          </a:prstGeom>
        </p:spPr>
      </p:pic>
    </p:spTree>
    <p:extLst>
      <p:ext uri="{BB962C8B-B14F-4D97-AF65-F5344CB8AC3E}">
        <p14:creationId xmlns:p14="http://schemas.microsoft.com/office/powerpoint/2010/main" val="3217962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773D30-570B-46A5-B08B-4AE94D7DF18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B42E0EB-2143-4A43-AEE3-A7DA1E7DFA72}"/>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4F50445A-2A3D-4743-B69F-C6CE77A214BA}"/>
              </a:ext>
            </a:extLst>
          </p:cNvPr>
          <p:cNvPicPr>
            <a:picLocks noChangeAspect="1"/>
          </p:cNvPicPr>
          <p:nvPr/>
        </p:nvPicPr>
        <p:blipFill>
          <a:blip r:embed="rId2"/>
          <a:stretch>
            <a:fillRect/>
          </a:stretch>
        </p:blipFill>
        <p:spPr>
          <a:xfrm>
            <a:off x="1761520" y="294837"/>
            <a:ext cx="8668960" cy="6268325"/>
          </a:xfrm>
          <a:prstGeom prst="rect">
            <a:avLst/>
          </a:prstGeom>
        </p:spPr>
      </p:pic>
    </p:spTree>
    <p:extLst>
      <p:ext uri="{BB962C8B-B14F-4D97-AF65-F5344CB8AC3E}">
        <p14:creationId xmlns:p14="http://schemas.microsoft.com/office/powerpoint/2010/main" val="1896071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4">
            <a:extLst>
              <a:ext uri="{FF2B5EF4-FFF2-40B4-BE49-F238E27FC236}">
                <a16:creationId xmlns:a16="http://schemas.microsoft.com/office/drawing/2014/main" id="{30D77BBE-A8A9-4A2C-942A-EE9060A9EB42}"/>
              </a:ext>
            </a:extLst>
          </p:cNvPr>
          <p:cNvPicPr>
            <a:picLocks noGrp="1" noChangeAspect="1"/>
          </p:cNvPicPr>
          <p:nvPr>
            <p:ph idx="1"/>
          </p:nvPr>
        </p:nvPicPr>
        <p:blipFill>
          <a:blip r:embed="rId2"/>
          <a:stretch>
            <a:fillRect/>
          </a:stretch>
        </p:blipFill>
        <p:spPr>
          <a:xfrm>
            <a:off x="336910" y="1027906"/>
            <a:ext cx="6801799" cy="2410161"/>
          </a:xfrm>
        </p:spPr>
      </p:pic>
      <p:pic>
        <p:nvPicPr>
          <p:cNvPr id="6" name="Εικόνα 5">
            <a:extLst>
              <a:ext uri="{FF2B5EF4-FFF2-40B4-BE49-F238E27FC236}">
                <a16:creationId xmlns:a16="http://schemas.microsoft.com/office/drawing/2014/main" id="{0AB4B4FF-EB42-4FA5-B326-1DF01D055FA2}"/>
              </a:ext>
            </a:extLst>
          </p:cNvPr>
          <p:cNvPicPr>
            <a:picLocks noChangeAspect="1"/>
          </p:cNvPicPr>
          <p:nvPr/>
        </p:nvPicPr>
        <p:blipFill>
          <a:blip r:embed="rId3"/>
          <a:stretch>
            <a:fillRect/>
          </a:stretch>
        </p:blipFill>
        <p:spPr>
          <a:xfrm>
            <a:off x="7017113" y="1027906"/>
            <a:ext cx="4382112" cy="3467584"/>
          </a:xfrm>
          <a:prstGeom prst="rect">
            <a:avLst/>
          </a:prstGeom>
        </p:spPr>
      </p:pic>
      <p:cxnSp>
        <p:nvCxnSpPr>
          <p:cNvPr id="8" name="Ευθύγραμμο βέλος σύνδεσης 7">
            <a:extLst>
              <a:ext uri="{FF2B5EF4-FFF2-40B4-BE49-F238E27FC236}">
                <a16:creationId xmlns:a16="http://schemas.microsoft.com/office/drawing/2014/main" id="{A6765AB0-FE9D-4779-B3FA-F49159A45C40}"/>
              </a:ext>
            </a:extLst>
          </p:cNvPr>
          <p:cNvCxnSpPr/>
          <p:nvPr/>
        </p:nvCxnSpPr>
        <p:spPr>
          <a:xfrm>
            <a:off x="4892842" y="1171074"/>
            <a:ext cx="224586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0" name="Εικόνα 9">
            <a:extLst>
              <a:ext uri="{FF2B5EF4-FFF2-40B4-BE49-F238E27FC236}">
                <a16:creationId xmlns:a16="http://schemas.microsoft.com/office/drawing/2014/main" id="{D59FA9CA-8E65-438F-A73D-32D6F7192013}"/>
              </a:ext>
            </a:extLst>
          </p:cNvPr>
          <p:cNvPicPr>
            <a:picLocks noChangeAspect="1"/>
          </p:cNvPicPr>
          <p:nvPr/>
        </p:nvPicPr>
        <p:blipFill>
          <a:blip r:embed="rId4"/>
          <a:stretch>
            <a:fillRect/>
          </a:stretch>
        </p:blipFill>
        <p:spPr>
          <a:xfrm>
            <a:off x="1013279" y="4495491"/>
            <a:ext cx="5449060" cy="1991920"/>
          </a:xfrm>
          <a:prstGeom prst="rect">
            <a:avLst/>
          </a:prstGeom>
        </p:spPr>
      </p:pic>
      <p:cxnSp>
        <p:nvCxnSpPr>
          <p:cNvPr id="12" name="Γραμμή σύνδεσης: Γωνιώδης 11">
            <a:extLst>
              <a:ext uri="{FF2B5EF4-FFF2-40B4-BE49-F238E27FC236}">
                <a16:creationId xmlns:a16="http://schemas.microsoft.com/office/drawing/2014/main" id="{310F4463-FCC2-4173-85FC-9BB80C65CF45}"/>
              </a:ext>
            </a:extLst>
          </p:cNvPr>
          <p:cNvCxnSpPr>
            <a:cxnSpLocks/>
          </p:cNvCxnSpPr>
          <p:nvPr/>
        </p:nvCxnSpPr>
        <p:spPr>
          <a:xfrm rot="16200000" flipH="1">
            <a:off x="2590906" y="3156079"/>
            <a:ext cx="1475663" cy="120315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4348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6A92B6-792F-4235-99D4-99F56F4FF69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9161C90-0A5C-46EA-B18E-134BCB5DD403}"/>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7A02A322-9794-442D-921D-E2B18ACD33FF}"/>
              </a:ext>
            </a:extLst>
          </p:cNvPr>
          <p:cNvPicPr>
            <a:picLocks noChangeAspect="1"/>
          </p:cNvPicPr>
          <p:nvPr/>
        </p:nvPicPr>
        <p:blipFill>
          <a:blip r:embed="rId2"/>
          <a:stretch>
            <a:fillRect/>
          </a:stretch>
        </p:blipFill>
        <p:spPr>
          <a:xfrm>
            <a:off x="1558027" y="0"/>
            <a:ext cx="9075946" cy="6858000"/>
          </a:xfrm>
          <a:prstGeom prst="rect">
            <a:avLst/>
          </a:prstGeom>
        </p:spPr>
      </p:pic>
    </p:spTree>
    <p:extLst>
      <p:ext uri="{BB962C8B-B14F-4D97-AF65-F5344CB8AC3E}">
        <p14:creationId xmlns:p14="http://schemas.microsoft.com/office/powerpoint/2010/main" val="2956794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69322F-885E-4027-A32F-4E5DC89FFB3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4944AF7-B5AC-42B3-8682-B0C203FAE086}"/>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3FE18ADD-2E2A-457F-B8E9-966D2F743789}"/>
              </a:ext>
            </a:extLst>
          </p:cNvPr>
          <p:cNvPicPr>
            <a:picLocks noChangeAspect="1"/>
          </p:cNvPicPr>
          <p:nvPr/>
        </p:nvPicPr>
        <p:blipFill>
          <a:blip r:embed="rId2"/>
          <a:stretch>
            <a:fillRect/>
          </a:stretch>
        </p:blipFill>
        <p:spPr>
          <a:xfrm>
            <a:off x="975361" y="336706"/>
            <a:ext cx="9040724" cy="5459587"/>
          </a:xfrm>
          <a:prstGeom prst="rect">
            <a:avLst/>
          </a:prstGeom>
        </p:spPr>
      </p:pic>
    </p:spTree>
    <p:extLst>
      <p:ext uri="{BB962C8B-B14F-4D97-AF65-F5344CB8AC3E}">
        <p14:creationId xmlns:p14="http://schemas.microsoft.com/office/powerpoint/2010/main" val="12221486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5EF14B-3DC3-4567-8A98-BC9132D70A2A}"/>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1C9D33FE-6E21-48E6-A314-F7AF875DCEFF}"/>
              </a:ext>
            </a:extLst>
          </p:cNvPr>
          <p:cNvPicPr>
            <a:picLocks noGrp="1" noChangeAspect="1"/>
          </p:cNvPicPr>
          <p:nvPr>
            <p:ph idx="1"/>
          </p:nvPr>
        </p:nvPicPr>
        <p:blipFill>
          <a:blip r:embed="rId2"/>
          <a:stretch>
            <a:fillRect/>
          </a:stretch>
        </p:blipFill>
        <p:spPr>
          <a:xfrm>
            <a:off x="1392972" y="877778"/>
            <a:ext cx="7668695" cy="3839111"/>
          </a:xfrm>
        </p:spPr>
      </p:pic>
    </p:spTree>
    <p:extLst>
      <p:ext uri="{BB962C8B-B14F-4D97-AF65-F5344CB8AC3E}">
        <p14:creationId xmlns:p14="http://schemas.microsoft.com/office/powerpoint/2010/main" val="962107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F1D5D3-6FE8-4176-8389-3A63EAA4D1FE}"/>
              </a:ext>
            </a:extLst>
          </p:cNvPr>
          <p:cNvSpPr>
            <a:spLocks noGrp="1"/>
          </p:cNvSpPr>
          <p:nvPr>
            <p:ph type="title"/>
          </p:nvPr>
        </p:nvSpPr>
        <p:spPr/>
        <p:txBody>
          <a:bodyPr/>
          <a:lstStyle/>
          <a:p>
            <a:endParaRPr lang="el-GR"/>
          </a:p>
        </p:txBody>
      </p:sp>
      <p:pic>
        <p:nvPicPr>
          <p:cNvPr id="7" name="Θέση περιεχομένου 6">
            <a:extLst>
              <a:ext uri="{FF2B5EF4-FFF2-40B4-BE49-F238E27FC236}">
                <a16:creationId xmlns:a16="http://schemas.microsoft.com/office/drawing/2014/main" id="{AAA76BC7-5447-4B25-B722-E639C4B5BE75}"/>
              </a:ext>
            </a:extLst>
          </p:cNvPr>
          <p:cNvPicPr>
            <a:picLocks noGrp="1" noChangeAspect="1"/>
          </p:cNvPicPr>
          <p:nvPr>
            <p:ph idx="1"/>
          </p:nvPr>
        </p:nvPicPr>
        <p:blipFill>
          <a:blip r:embed="rId2"/>
          <a:stretch>
            <a:fillRect/>
          </a:stretch>
        </p:blipFill>
        <p:spPr>
          <a:xfrm>
            <a:off x="405585" y="3429000"/>
            <a:ext cx="3480615" cy="3190563"/>
          </a:xfrm>
        </p:spPr>
      </p:pic>
      <p:pic>
        <p:nvPicPr>
          <p:cNvPr id="5" name="Εικόνα 4">
            <a:extLst>
              <a:ext uri="{FF2B5EF4-FFF2-40B4-BE49-F238E27FC236}">
                <a16:creationId xmlns:a16="http://schemas.microsoft.com/office/drawing/2014/main" id="{12324053-4FE3-4CBD-9AF6-72B29F5D3526}"/>
              </a:ext>
            </a:extLst>
          </p:cNvPr>
          <p:cNvPicPr>
            <a:picLocks noChangeAspect="1"/>
          </p:cNvPicPr>
          <p:nvPr/>
        </p:nvPicPr>
        <p:blipFill>
          <a:blip r:embed="rId3"/>
          <a:stretch>
            <a:fillRect/>
          </a:stretch>
        </p:blipFill>
        <p:spPr>
          <a:xfrm>
            <a:off x="405585" y="365125"/>
            <a:ext cx="3369192" cy="2682875"/>
          </a:xfrm>
          <a:prstGeom prst="rect">
            <a:avLst/>
          </a:prstGeom>
        </p:spPr>
      </p:pic>
      <p:pic>
        <p:nvPicPr>
          <p:cNvPr id="9" name="Εικόνα 8">
            <a:extLst>
              <a:ext uri="{FF2B5EF4-FFF2-40B4-BE49-F238E27FC236}">
                <a16:creationId xmlns:a16="http://schemas.microsoft.com/office/drawing/2014/main" id="{EA49D7B6-5B64-444A-BB68-EAE6638E4139}"/>
              </a:ext>
            </a:extLst>
          </p:cNvPr>
          <p:cNvPicPr>
            <a:picLocks noChangeAspect="1"/>
          </p:cNvPicPr>
          <p:nvPr/>
        </p:nvPicPr>
        <p:blipFill>
          <a:blip r:embed="rId4"/>
          <a:stretch>
            <a:fillRect/>
          </a:stretch>
        </p:blipFill>
        <p:spPr>
          <a:xfrm>
            <a:off x="5069015" y="513484"/>
            <a:ext cx="4128874" cy="1559156"/>
          </a:xfrm>
          <a:prstGeom prst="rect">
            <a:avLst/>
          </a:prstGeom>
        </p:spPr>
      </p:pic>
    </p:spTree>
    <p:extLst>
      <p:ext uri="{BB962C8B-B14F-4D97-AF65-F5344CB8AC3E}">
        <p14:creationId xmlns:p14="http://schemas.microsoft.com/office/powerpoint/2010/main" val="6394222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F60527-598C-468A-9098-0475206C49B0}"/>
              </a:ext>
            </a:extLst>
          </p:cNvPr>
          <p:cNvSpPr>
            <a:spLocks noGrp="1"/>
          </p:cNvSpPr>
          <p:nvPr>
            <p:ph type="title"/>
          </p:nvPr>
        </p:nvSpPr>
        <p:spPr/>
        <p:txBody>
          <a:bodyPr/>
          <a:lstStyle/>
          <a:p>
            <a:r>
              <a:rPr lang="el-GR" dirty="0"/>
              <a:t>Κορμός</a:t>
            </a:r>
          </a:p>
        </p:txBody>
      </p:sp>
      <p:sp>
        <p:nvSpPr>
          <p:cNvPr id="3" name="Θέση περιεχομένου 2">
            <a:extLst>
              <a:ext uri="{FF2B5EF4-FFF2-40B4-BE49-F238E27FC236}">
                <a16:creationId xmlns:a16="http://schemas.microsoft.com/office/drawing/2014/main" id="{8B5C4C43-CEAE-4926-A251-D88E36E5F3CA}"/>
              </a:ext>
            </a:extLst>
          </p:cNvPr>
          <p:cNvSpPr>
            <a:spLocks noGrp="1"/>
          </p:cNvSpPr>
          <p:nvPr>
            <p:ph idx="1"/>
          </p:nvPr>
        </p:nvSpPr>
        <p:spPr/>
        <p:txBody>
          <a:bodyPr>
            <a:normAutofit/>
          </a:bodyPr>
          <a:lstStyle/>
          <a:p>
            <a:r>
              <a:rPr lang="el-GR" sz="2000" dirty="0"/>
              <a:t>Το σχήμα και το εύρος κίνησης της </a:t>
            </a:r>
            <a:r>
              <a:rPr lang="el-GR" sz="2000" dirty="0" err="1"/>
              <a:t>σπον</a:t>
            </a:r>
            <a:r>
              <a:rPr lang="el-GR" sz="2000" dirty="0"/>
              <a:t> </a:t>
            </a:r>
            <a:r>
              <a:rPr lang="el-GR" sz="2000" dirty="0" err="1"/>
              <a:t>δυλικής</a:t>
            </a:r>
            <a:r>
              <a:rPr lang="el-GR" sz="2000" dirty="0"/>
              <a:t> στήλης εκτιμώνται με τον ασθενή σε όρθια στάση. Η αισθητικότητα ελέγχεται με τον ασθενή σε ύπτια θέση. Ιδιαίτερη προσοχή πρέπει να δίνεται στο αισθητικό επίπεδο ή στην παρουσία γεννητικής κα </a:t>
            </a:r>
            <a:r>
              <a:rPr lang="el-GR" sz="2000" dirty="0" err="1"/>
              <a:t>τανομής</a:t>
            </a:r>
            <a:r>
              <a:rPr lang="el-GR" sz="2000" dirty="0"/>
              <a:t> τύπου σέλας. Η κινητική νεύρωση του κορμού εκτιμάται με τα ενδογενή αντανακλαστικά των κοιλιακών μυών και με τα εξωγενή αντανακλαστικά (κοιλιακό δερματικό αντανακλαστικό, κρεμαστήριο αντανακλαστικό).</a:t>
            </a:r>
          </a:p>
        </p:txBody>
      </p:sp>
      <p:pic>
        <p:nvPicPr>
          <p:cNvPr id="5" name="Εικόνα 4">
            <a:extLst>
              <a:ext uri="{FF2B5EF4-FFF2-40B4-BE49-F238E27FC236}">
                <a16:creationId xmlns:a16="http://schemas.microsoft.com/office/drawing/2014/main" id="{43DBF4B8-5679-497E-963C-8D2CF27203A3}"/>
              </a:ext>
            </a:extLst>
          </p:cNvPr>
          <p:cNvPicPr>
            <a:picLocks noChangeAspect="1"/>
          </p:cNvPicPr>
          <p:nvPr/>
        </p:nvPicPr>
        <p:blipFill>
          <a:blip r:embed="rId2"/>
          <a:stretch>
            <a:fillRect/>
          </a:stretch>
        </p:blipFill>
        <p:spPr>
          <a:xfrm>
            <a:off x="3052391" y="3714311"/>
            <a:ext cx="5325218" cy="3143689"/>
          </a:xfrm>
          <a:prstGeom prst="rect">
            <a:avLst/>
          </a:prstGeom>
        </p:spPr>
      </p:pic>
    </p:spTree>
    <p:extLst>
      <p:ext uri="{BB962C8B-B14F-4D97-AF65-F5344CB8AC3E}">
        <p14:creationId xmlns:p14="http://schemas.microsoft.com/office/powerpoint/2010/main" val="12301283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E57752-5B33-40A2-9AC3-BFCB02DE9CD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82FF39D-2D4A-414A-9509-AD3AD66BBB6C}"/>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58E91B6E-9307-417F-963F-A87B67CDAC88}"/>
              </a:ext>
            </a:extLst>
          </p:cNvPr>
          <p:cNvPicPr>
            <a:picLocks noChangeAspect="1"/>
          </p:cNvPicPr>
          <p:nvPr/>
        </p:nvPicPr>
        <p:blipFill>
          <a:blip r:embed="rId2"/>
          <a:stretch>
            <a:fillRect/>
          </a:stretch>
        </p:blipFill>
        <p:spPr>
          <a:xfrm>
            <a:off x="537110" y="2454147"/>
            <a:ext cx="11436337" cy="1949706"/>
          </a:xfrm>
          <a:prstGeom prst="rect">
            <a:avLst/>
          </a:prstGeom>
        </p:spPr>
      </p:pic>
    </p:spTree>
    <p:extLst>
      <p:ext uri="{BB962C8B-B14F-4D97-AF65-F5344CB8AC3E}">
        <p14:creationId xmlns:p14="http://schemas.microsoft.com/office/powerpoint/2010/main" val="17547817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B62AAD-E85A-4B3A-8BDA-D956B70D14C6}"/>
              </a:ext>
            </a:extLst>
          </p:cNvPr>
          <p:cNvSpPr>
            <a:spLocks noGrp="1"/>
          </p:cNvSpPr>
          <p:nvPr>
            <p:ph type="title"/>
          </p:nvPr>
        </p:nvSpPr>
        <p:spPr/>
        <p:txBody>
          <a:bodyPr/>
          <a:lstStyle/>
          <a:p>
            <a:r>
              <a:rPr lang="el-GR" dirty="0"/>
              <a:t>Κάτω άκρα</a:t>
            </a:r>
          </a:p>
        </p:txBody>
      </p:sp>
      <p:sp>
        <p:nvSpPr>
          <p:cNvPr id="3" name="Θέση περιεχομένου 2">
            <a:extLst>
              <a:ext uri="{FF2B5EF4-FFF2-40B4-BE49-F238E27FC236}">
                <a16:creationId xmlns:a16="http://schemas.microsoft.com/office/drawing/2014/main" id="{BC96CE49-B471-43B1-934E-C541243AE529}"/>
              </a:ext>
            </a:extLst>
          </p:cNvPr>
          <p:cNvSpPr>
            <a:spLocks noGrp="1"/>
          </p:cNvSpPr>
          <p:nvPr>
            <p:ph idx="1"/>
          </p:nvPr>
        </p:nvSpPr>
        <p:spPr/>
        <p:txBody>
          <a:bodyPr>
            <a:normAutofit/>
          </a:bodyPr>
          <a:lstStyle/>
          <a:p>
            <a:r>
              <a:rPr lang="el-GR" sz="2000" dirty="0"/>
              <a:t>Η εξέταση των κάτω άκρων ξεκινά επίσης με την επισκόπηση: ο εξεταστής εκτιμά τη στάση και τις αυθόρμητες κινήσεις των κάτω άκρων και των ποδιών, το μυϊκό όγκο, την κατάσταση του δέρματος και κάθε παθολογική κίνηση που μπορεί να υπάρχει. Στη συνέχεια ελέγχεται η κινητικότητα των μεγάλων αρθρώσεων και </a:t>
            </a:r>
            <a:r>
              <a:rPr lang="el-GR" sz="2000" dirty="0" err="1"/>
              <a:t>ψηλαφώνται</a:t>
            </a:r>
            <a:r>
              <a:rPr lang="el-GR" sz="2000" dirty="0"/>
              <a:t> οι </a:t>
            </a:r>
            <a:r>
              <a:rPr lang="el-GR" sz="2000" dirty="0" err="1"/>
              <a:t>σφύξεις</a:t>
            </a:r>
            <a:r>
              <a:rPr lang="el-GR" sz="2000" dirty="0"/>
              <a:t>. Κατόπιν ακολουθεί η αμιγής νευρολογική εξέταση με έλεγχο της μυϊκής ισχύος, των αντανακλαστικών, του </a:t>
            </a:r>
            <a:r>
              <a:rPr lang="el-GR" sz="2000" dirty="0" err="1"/>
              <a:t>συντονι</a:t>
            </a:r>
            <a:r>
              <a:rPr lang="el-GR" sz="2000" dirty="0"/>
              <a:t> </a:t>
            </a:r>
            <a:r>
              <a:rPr lang="el-GR" sz="2000" dirty="0" err="1"/>
              <a:t>σμού</a:t>
            </a:r>
            <a:r>
              <a:rPr lang="el-GR" sz="2000" dirty="0"/>
              <a:t> και της αισθητικότητας</a:t>
            </a:r>
          </a:p>
        </p:txBody>
      </p:sp>
      <p:pic>
        <p:nvPicPr>
          <p:cNvPr id="5" name="Εικόνα 4">
            <a:extLst>
              <a:ext uri="{FF2B5EF4-FFF2-40B4-BE49-F238E27FC236}">
                <a16:creationId xmlns:a16="http://schemas.microsoft.com/office/drawing/2014/main" id="{5A8A1A65-73A5-472C-9694-6FBCDCBA6F6C}"/>
              </a:ext>
            </a:extLst>
          </p:cNvPr>
          <p:cNvPicPr>
            <a:picLocks noChangeAspect="1"/>
          </p:cNvPicPr>
          <p:nvPr/>
        </p:nvPicPr>
        <p:blipFill>
          <a:blip r:embed="rId2"/>
          <a:stretch>
            <a:fillRect/>
          </a:stretch>
        </p:blipFill>
        <p:spPr>
          <a:xfrm>
            <a:off x="3527682" y="3690729"/>
            <a:ext cx="5410955" cy="2981741"/>
          </a:xfrm>
          <a:prstGeom prst="rect">
            <a:avLst/>
          </a:prstGeom>
        </p:spPr>
      </p:pic>
    </p:spTree>
    <p:extLst>
      <p:ext uri="{BB962C8B-B14F-4D97-AF65-F5344CB8AC3E}">
        <p14:creationId xmlns:p14="http://schemas.microsoft.com/office/powerpoint/2010/main" val="30124697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09599F-2B4C-40EF-9EC1-593C0B31BCC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E71D5E7-E112-4483-935C-1AE6E29DA627}"/>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BB9F12E5-B17C-4D05-9697-FFA7499BC262}"/>
              </a:ext>
            </a:extLst>
          </p:cNvPr>
          <p:cNvPicPr>
            <a:picLocks noChangeAspect="1"/>
          </p:cNvPicPr>
          <p:nvPr/>
        </p:nvPicPr>
        <p:blipFill>
          <a:blip r:embed="rId2"/>
          <a:stretch>
            <a:fillRect/>
          </a:stretch>
        </p:blipFill>
        <p:spPr>
          <a:xfrm>
            <a:off x="566594" y="681038"/>
            <a:ext cx="11040370" cy="6008520"/>
          </a:xfrm>
          <a:prstGeom prst="rect">
            <a:avLst/>
          </a:prstGeom>
        </p:spPr>
      </p:pic>
    </p:spTree>
    <p:extLst>
      <p:ext uri="{BB962C8B-B14F-4D97-AF65-F5344CB8AC3E}">
        <p14:creationId xmlns:p14="http://schemas.microsoft.com/office/powerpoint/2010/main" val="3979822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701385-837C-4D7A-B854-0927B118F3B5}"/>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76A1BDED-06A6-4CA9-9EC7-BB1748EEA992}"/>
              </a:ext>
            </a:extLst>
          </p:cNvPr>
          <p:cNvPicPr>
            <a:picLocks noGrp="1" noChangeAspect="1"/>
          </p:cNvPicPr>
          <p:nvPr>
            <p:ph idx="1"/>
          </p:nvPr>
        </p:nvPicPr>
        <p:blipFill>
          <a:blip r:embed="rId2"/>
          <a:stretch>
            <a:fillRect/>
          </a:stretch>
        </p:blipFill>
        <p:spPr>
          <a:xfrm>
            <a:off x="3335467" y="1027906"/>
            <a:ext cx="3896503" cy="3606338"/>
          </a:xfrm>
        </p:spPr>
      </p:pic>
    </p:spTree>
    <p:extLst>
      <p:ext uri="{BB962C8B-B14F-4D97-AF65-F5344CB8AC3E}">
        <p14:creationId xmlns:p14="http://schemas.microsoft.com/office/powerpoint/2010/main" val="33610908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2569C7-8867-4DE7-A2A8-125E589E0021}"/>
              </a:ext>
            </a:extLst>
          </p:cNvPr>
          <p:cNvSpPr>
            <a:spLocks noGrp="1"/>
          </p:cNvSpPr>
          <p:nvPr>
            <p:ph type="title"/>
          </p:nvPr>
        </p:nvSpPr>
        <p:spPr/>
        <p:txBody>
          <a:bodyPr/>
          <a:lstStyle/>
          <a:p>
            <a:r>
              <a:rPr lang="el-GR" dirty="0"/>
              <a:t>Αντανακλαστικά </a:t>
            </a:r>
            <a:br>
              <a:rPr lang="el-GR" dirty="0"/>
            </a:br>
            <a:r>
              <a:rPr lang="el-GR" dirty="0"/>
              <a:t>Ενδογενή Μυϊκά Αντανακλαστικά</a:t>
            </a:r>
          </a:p>
        </p:txBody>
      </p:sp>
      <p:sp>
        <p:nvSpPr>
          <p:cNvPr id="3" name="Θέση περιεχομένου 2">
            <a:extLst>
              <a:ext uri="{FF2B5EF4-FFF2-40B4-BE49-F238E27FC236}">
                <a16:creationId xmlns:a16="http://schemas.microsoft.com/office/drawing/2014/main" id="{B88E1980-EFA4-495E-9E9C-3F9AB036DFC2}"/>
              </a:ext>
            </a:extLst>
          </p:cNvPr>
          <p:cNvSpPr>
            <a:spLocks noGrp="1"/>
          </p:cNvSpPr>
          <p:nvPr>
            <p:ph idx="1"/>
          </p:nvPr>
        </p:nvSpPr>
        <p:spPr/>
        <p:txBody>
          <a:bodyPr>
            <a:normAutofit/>
          </a:bodyPr>
          <a:lstStyle/>
          <a:p>
            <a:r>
              <a:rPr lang="el-GR" sz="2000" dirty="0"/>
              <a:t>Το αντανακλαστικό του </a:t>
            </a:r>
            <a:r>
              <a:rPr lang="el-GR" sz="2000" dirty="0" err="1"/>
              <a:t>τετρακεφάλου</a:t>
            </a:r>
            <a:r>
              <a:rPr lang="el-GR" sz="2000" dirty="0"/>
              <a:t> (</a:t>
            </a:r>
            <a:r>
              <a:rPr lang="el-GR" sz="2000" dirty="0" err="1"/>
              <a:t>επι</a:t>
            </a:r>
            <a:r>
              <a:rPr lang="el-GR" sz="2000" dirty="0"/>
              <a:t> </a:t>
            </a:r>
            <a:r>
              <a:rPr lang="el-GR" sz="2000" dirty="0" err="1"/>
              <a:t>γονατιδικό</a:t>
            </a:r>
            <a:r>
              <a:rPr lang="el-GR" sz="2000" dirty="0"/>
              <a:t> αντανακλαστικό) και το </a:t>
            </a:r>
            <a:r>
              <a:rPr lang="el-GR" sz="2000" dirty="0" err="1"/>
              <a:t>αντανα</a:t>
            </a:r>
            <a:r>
              <a:rPr lang="el-GR" sz="2000" dirty="0"/>
              <a:t> κλαστικό του Αχιλλείου αποτελούν τα </a:t>
            </a:r>
            <a:r>
              <a:rPr lang="el-GR" sz="2000" dirty="0" err="1"/>
              <a:t>ση</a:t>
            </a:r>
            <a:r>
              <a:rPr lang="el-GR" sz="2000" dirty="0"/>
              <a:t> </a:t>
            </a:r>
            <a:r>
              <a:rPr lang="el-GR" sz="2000" dirty="0" err="1"/>
              <a:t>μαντικότερα</a:t>
            </a:r>
            <a:r>
              <a:rPr lang="el-GR" sz="2000" dirty="0"/>
              <a:t> ενδογενή αντανακλαστικά του κάτω άκρου.</a:t>
            </a:r>
          </a:p>
        </p:txBody>
      </p:sp>
      <p:pic>
        <p:nvPicPr>
          <p:cNvPr id="5" name="Εικόνα 4">
            <a:extLst>
              <a:ext uri="{FF2B5EF4-FFF2-40B4-BE49-F238E27FC236}">
                <a16:creationId xmlns:a16="http://schemas.microsoft.com/office/drawing/2014/main" id="{CB0C0E33-B4B2-47EA-998E-67396B37458E}"/>
              </a:ext>
            </a:extLst>
          </p:cNvPr>
          <p:cNvPicPr>
            <a:picLocks noChangeAspect="1"/>
          </p:cNvPicPr>
          <p:nvPr/>
        </p:nvPicPr>
        <p:blipFill>
          <a:blip r:embed="rId2"/>
          <a:stretch>
            <a:fillRect/>
          </a:stretch>
        </p:blipFill>
        <p:spPr>
          <a:xfrm>
            <a:off x="1759863" y="3206904"/>
            <a:ext cx="6500217" cy="2971181"/>
          </a:xfrm>
          <a:prstGeom prst="rect">
            <a:avLst/>
          </a:prstGeom>
        </p:spPr>
      </p:pic>
    </p:spTree>
    <p:extLst>
      <p:ext uri="{BB962C8B-B14F-4D97-AF65-F5344CB8AC3E}">
        <p14:creationId xmlns:p14="http://schemas.microsoft.com/office/powerpoint/2010/main" val="2767559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4">
            <a:extLst>
              <a:ext uri="{FF2B5EF4-FFF2-40B4-BE49-F238E27FC236}">
                <a16:creationId xmlns:a16="http://schemas.microsoft.com/office/drawing/2014/main" id="{24B4A1C3-B248-4572-A90E-19A9D0AD42E3}"/>
              </a:ext>
            </a:extLst>
          </p:cNvPr>
          <p:cNvPicPr>
            <a:picLocks noGrp="1" noChangeAspect="1"/>
          </p:cNvPicPr>
          <p:nvPr>
            <p:ph idx="1"/>
          </p:nvPr>
        </p:nvPicPr>
        <p:blipFill>
          <a:blip r:embed="rId2"/>
          <a:stretch>
            <a:fillRect/>
          </a:stretch>
        </p:blipFill>
        <p:spPr>
          <a:xfrm>
            <a:off x="112321" y="482475"/>
            <a:ext cx="6801799" cy="2410161"/>
          </a:xfrm>
        </p:spPr>
      </p:pic>
      <p:pic>
        <p:nvPicPr>
          <p:cNvPr id="6" name="Εικόνα 5">
            <a:extLst>
              <a:ext uri="{FF2B5EF4-FFF2-40B4-BE49-F238E27FC236}">
                <a16:creationId xmlns:a16="http://schemas.microsoft.com/office/drawing/2014/main" id="{6A27B545-16C7-473A-AAB1-719C2D4B7EC7}"/>
              </a:ext>
            </a:extLst>
          </p:cNvPr>
          <p:cNvPicPr>
            <a:picLocks noChangeAspect="1"/>
          </p:cNvPicPr>
          <p:nvPr/>
        </p:nvPicPr>
        <p:blipFill>
          <a:blip r:embed="rId3"/>
          <a:stretch>
            <a:fillRect/>
          </a:stretch>
        </p:blipFill>
        <p:spPr>
          <a:xfrm>
            <a:off x="3144482" y="2518611"/>
            <a:ext cx="8630137" cy="4219073"/>
          </a:xfrm>
          <a:prstGeom prst="rect">
            <a:avLst/>
          </a:prstGeom>
        </p:spPr>
      </p:pic>
      <p:cxnSp>
        <p:nvCxnSpPr>
          <p:cNvPr id="8" name="Γραμμή σύνδεσης: Γωνιώδης 7">
            <a:extLst>
              <a:ext uri="{FF2B5EF4-FFF2-40B4-BE49-F238E27FC236}">
                <a16:creationId xmlns:a16="http://schemas.microsoft.com/office/drawing/2014/main" id="{40A333B0-1B1D-4B69-A77B-9A8D5F5329E2}"/>
              </a:ext>
            </a:extLst>
          </p:cNvPr>
          <p:cNvCxnSpPr>
            <a:cxnSpLocks/>
          </p:cNvCxnSpPr>
          <p:nvPr/>
        </p:nvCxnSpPr>
        <p:spPr>
          <a:xfrm>
            <a:off x="6529137" y="1427747"/>
            <a:ext cx="2743200" cy="10908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297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233692-C0E2-4410-B66A-AD248C127A52}"/>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D4307230-901E-4720-AC2E-C6E5DF5BA48C}"/>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2607C309-FA5B-4F14-86C2-0847EA980A19}"/>
              </a:ext>
            </a:extLst>
          </p:cNvPr>
          <p:cNvPicPr>
            <a:picLocks noChangeAspect="1"/>
          </p:cNvPicPr>
          <p:nvPr/>
        </p:nvPicPr>
        <p:blipFill>
          <a:blip r:embed="rId2"/>
          <a:stretch>
            <a:fillRect/>
          </a:stretch>
        </p:blipFill>
        <p:spPr>
          <a:xfrm>
            <a:off x="144445" y="547391"/>
            <a:ext cx="4801270" cy="4239217"/>
          </a:xfrm>
          <a:prstGeom prst="rect">
            <a:avLst/>
          </a:prstGeom>
        </p:spPr>
      </p:pic>
    </p:spTree>
    <p:extLst>
      <p:ext uri="{BB962C8B-B14F-4D97-AF65-F5344CB8AC3E}">
        <p14:creationId xmlns:p14="http://schemas.microsoft.com/office/powerpoint/2010/main" val="30719718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86F315-305A-4377-BBB5-15A014E857A6}"/>
              </a:ext>
            </a:extLst>
          </p:cNvPr>
          <p:cNvSpPr>
            <a:spLocks noGrp="1"/>
          </p:cNvSpPr>
          <p:nvPr>
            <p:ph type="title"/>
          </p:nvPr>
        </p:nvSpPr>
        <p:spPr/>
        <p:txBody>
          <a:bodyPr/>
          <a:lstStyle/>
          <a:p>
            <a:r>
              <a:rPr lang="el-GR" dirty="0"/>
              <a:t>Αισθητικότητα κ.α.</a:t>
            </a:r>
          </a:p>
        </p:txBody>
      </p:sp>
      <p:pic>
        <p:nvPicPr>
          <p:cNvPr id="5" name="Θέση περιεχομένου 4">
            <a:extLst>
              <a:ext uri="{FF2B5EF4-FFF2-40B4-BE49-F238E27FC236}">
                <a16:creationId xmlns:a16="http://schemas.microsoft.com/office/drawing/2014/main" id="{6D37E928-B845-4550-BED2-429DF57A2F01}"/>
              </a:ext>
            </a:extLst>
          </p:cNvPr>
          <p:cNvPicPr>
            <a:picLocks noGrp="1" noChangeAspect="1"/>
          </p:cNvPicPr>
          <p:nvPr>
            <p:ph idx="1"/>
          </p:nvPr>
        </p:nvPicPr>
        <p:blipFill>
          <a:blip r:embed="rId2"/>
          <a:stretch>
            <a:fillRect/>
          </a:stretch>
        </p:blipFill>
        <p:spPr>
          <a:xfrm>
            <a:off x="4920501" y="1825625"/>
            <a:ext cx="2350997" cy="4351338"/>
          </a:xfrm>
        </p:spPr>
      </p:pic>
    </p:spTree>
    <p:extLst>
      <p:ext uri="{BB962C8B-B14F-4D97-AF65-F5344CB8AC3E}">
        <p14:creationId xmlns:p14="http://schemas.microsoft.com/office/powerpoint/2010/main" val="2107385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1593AE-BA8D-41D7-BA3C-2C0E2645CE2C}"/>
              </a:ext>
            </a:extLst>
          </p:cNvPr>
          <p:cNvSpPr>
            <a:spLocks noGrp="1"/>
          </p:cNvSpPr>
          <p:nvPr>
            <p:ph type="title"/>
          </p:nvPr>
        </p:nvSpPr>
        <p:spPr>
          <a:xfrm>
            <a:off x="76200" y="0"/>
            <a:ext cx="10515600" cy="1325563"/>
          </a:xfrm>
        </p:spPr>
        <p:txBody>
          <a:bodyPr/>
          <a:lstStyle/>
          <a:p>
            <a:r>
              <a:rPr lang="el-GR" dirty="0"/>
              <a:t>Επίπεδο Συνείδησης</a:t>
            </a:r>
          </a:p>
        </p:txBody>
      </p:sp>
      <p:pic>
        <p:nvPicPr>
          <p:cNvPr id="5" name="Θέση περιεχομένου 4">
            <a:extLst>
              <a:ext uri="{FF2B5EF4-FFF2-40B4-BE49-F238E27FC236}">
                <a16:creationId xmlns:a16="http://schemas.microsoft.com/office/drawing/2014/main" id="{AA2FDB1A-D157-455A-B422-106DAC2EC9E6}"/>
              </a:ext>
            </a:extLst>
          </p:cNvPr>
          <p:cNvPicPr>
            <a:picLocks noGrp="1" noChangeAspect="1"/>
          </p:cNvPicPr>
          <p:nvPr>
            <p:ph idx="1"/>
          </p:nvPr>
        </p:nvPicPr>
        <p:blipFill>
          <a:blip r:embed="rId2"/>
          <a:stretch>
            <a:fillRect/>
          </a:stretch>
        </p:blipFill>
        <p:spPr>
          <a:xfrm>
            <a:off x="2286000" y="928806"/>
            <a:ext cx="9509760" cy="6112256"/>
          </a:xfrm>
        </p:spPr>
      </p:pic>
    </p:spTree>
    <p:extLst>
      <p:ext uri="{BB962C8B-B14F-4D97-AF65-F5344CB8AC3E}">
        <p14:creationId xmlns:p14="http://schemas.microsoft.com/office/powerpoint/2010/main" val="37601993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60A90A-5C97-467F-AACD-23E97BEE573B}"/>
              </a:ext>
            </a:extLst>
          </p:cNvPr>
          <p:cNvSpPr>
            <a:spLocks noGrp="1"/>
          </p:cNvSpPr>
          <p:nvPr>
            <p:ph type="title"/>
          </p:nvPr>
        </p:nvSpPr>
        <p:spPr>
          <a:xfrm>
            <a:off x="27836" y="30480"/>
            <a:ext cx="10515600" cy="1325563"/>
          </a:xfrm>
        </p:spPr>
        <p:txBody>
          <a:bodyPr/>
          <a:lstStyle/>
          <a:p>
            <a:r>
              <a:rPr lang="el-GR" dirty="0" err="1"/>
              <a:t>Νευροψυχολογική</a:t>
            </a:r>
            <a:r>
              <a:rPr lang="el-GR" dirty="0"/>
              <a:t> Εξέταση</a:t>
            </a:r>
          </a:p>
        </p:txBody>
      </p:sp>
      <p:pic>
        <p:nvPicPr>
          <p:cNvPr id="7" name="Θέση περιεχομένου 6">
            <a:extLst>
              <a:ext uri="{FF2B5EF4-FFF2-40B4-BE49-F238E27FC236}">
                <a16:creationId xmlns:a16="http://schemas.microsoft.com/office/drawing/2014/main" id="{03942A5E-3F0E-4A6C-94F6-035C2EB86D0E}"/>
              </a:ext>
            </a:extLst>
          </p:cNvPr>
          <p:cNvPicPr>
            <a:picLocks noGrp="1" noChangeAspect="1"/>
          </p:cNvPicPr>
          <p:nvPr>
            <p:ph idx="1"/>
          </p:nvPr>
        </p:nvPicPr>
        <p:blipFill>
          <a:blip r:embed="rId2"/>
          <a:stretch>
            <a:fillRect/>
          </a:stretch>
        </p:blipFill>
        <p:spPr>
          <a:xfrm>
            <a:off x="288428" y="2896551"/>
            <a:ext cx="3640848" cy="3807898"/>
          </a:xfrm>
        </p:spPr>
      </p:pic>
      <p:pic>
        <p:nvPicPr>
          <p:cNvPr id="5" name="Εικόνα 4">
            <a:extLst>
              <a:ext uri="{FF2B5EF4-FFF2-40B4-BE49-F238E27FC236}">
                <a16:creationId xmlns:a16="http://schemas.microsoft.com/office/drawing/2014/main" id="{6E99522B-3019-4684-99BA-25A6F8D309CC}"/>
              </a:ext>
            </a:extLst>
          </p:cNvPr>
          <p:cNvPicPr>
            <a:picLocks noChangeAspect="1"/>
          </p:cNvPicPr>
          <p:nvPr/>
        </p:nvPicPr>
        <p:blipFill>
          <a:blip r:embed="rId3"/>
          <a:stretch>
            <a:fillRect/>
          </a:stretch>
        </p:blipFill>
        <p:spPr>
          <a:xfrm>
            <a:off x="136028" y="928688"/>
            <a:ext cx="3793248" cy="1875472"/>
          </a:xfrm>
          <a:prstGeom prst="rect">
            <a:avLst/>
          </a:prstGeom>
        </p:spPr>
      </p:pic>
      <p:pic>
        <p:nvPicPr>
          <p:cNvPr id="9" name="Εικόνα 8">
            <a:extLst>
              <a:ext uri="{FF2B5EF4-FFF2-40B4-BE49-F238E27FC236}">
                <a16:creationId xmlns:a16="http://schemas.microsoft.com/office/drawing/2014/main" id="{B868F7CD-3898-4CBF-B708-E797BF971006}"/>
              </a:ext>
            </a:extLst>
          </p:cNvPr>
          <p:cNvPicPr>
            <a:picLocks noChangeAspect="1"/>
          </p:cNvPicPr>
          <p:nvPr/>
        </p:nvPicPr>
        <p:blipFill>
          <a:blip r:embed="rId4"/>
          <a:stretch>
            <a:fillRect/>
          </a:stretch>
        </p:blipFill>
        <p:spPr>
          <a:xfrm>
            <a:off x="6925056" y="0"/>
            <a:ext cx="5266944" cy="6858000"/>
          </a:xfrm>
          <a:prstGeom prst="rect">
            <a:avLst/>
          </a:prstGeom>
        </p:spPr>
      </p:pic>
    </p:spTree>
    <p:extLst>
      <p:ext uri="{BB962C8B-B14F-4D97-AF65-F5344CB8AC3E}">
        <p14:creationId xmlns:p14="http://schemas.microsoft.com/office/powerpoint/2010/main" val="15198357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558FF2-A8FD-4696-A63C-E8C58190A4AC}"/>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7611F719-B7D1-487B-8B23-777C3BAA76FC}"/>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DD8D68D2-1286-4ED0-BD08-BE0CE442407C}"/>
              </a:ext>
            </a:extLst>
          </p:cNvPr>
          <p:cNvPicPr>
            <a:picLocks noChangeAspect="1"/>
          </p:cNvPicPr>
          <p:nvPr/>
        </p:nvPicPr>
        <p:blipFill>
          <a:blip r:embed="rId2"/>
          <a:stretch>
            <a:fillRect/>
          </a:stretch>
        </p:blipFill>
        <p:spPr>
          <a:xfrm>
            <a:off x="1332182" y="365125"/>
            <a:ext cx="6394498" cy="2178090"/>
          </a:xfrm>
          <a:prstGeom prst="rect">
            <a:avLst/>
          </a:prstGeom>
        </p:spPr>
      </p:pic>
    </p:spTree>
    <p:extLst>
      <p:ext uri="{BB962C8B-B14F-4D97-AF65-F5344CB8AC3E}">
        <p14:creationId xmlns:p14="http://schemas.microsoft.com/office/powerpoint/2010/main" val="14582927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D34B82-97E3-453D-8CEC-3DB248C6057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D48AD3A-030D-48DA-A719-416D4A82BEF9}"/>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C8485E56-2ECA-40B5-80B4-06FE8962E07C}"/>
              </a:ext>
            </a:extLst>
          </p:cNvPr>
          <p:cNvPicPr>
            <a:picLocks noChangeAspect="1"/>
          </p:cNvPicPr>
          <p:nvPr/>
        </p:nvPicPr>
        <p:blipFill>
          <a:blip r:embed="rId2"/>
          <a:stretch>
            <a:fillRect/>
          </a:stretch>
        </p:blipFill>
        <p:spPr>
          <a:xfrm>
            <a:off x="851514" y="563880"/>
            <a:ext cx="10515600" cy="5744786"/>
          </a:xfrm>
          <a:prstGeom prst="rect">
            <a:avLst/>
          </a:prstGeom>
        </p:spPr>
      </p:pic>
    </p:spTree>
    <p:extLst>
      <p:ext uri="{BB962C8B-B14F-4D97-AF65-F5344CB8AC3E}">
        <p14:creationId xmlns:p14="http://schemas.microsoft.com/office/powerpoint/2010/main" val="36308675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3A1B51-013A-40F5-A573-07AB9C23F092}"/>
              </a:ext>
            </a:extLst>
          </p:cNvPr>
          <p:cNvSpPr>
            <a:spLocks noGrp="1"/>
          </p:cNvSpPr>
          <p:nvPr>
            <p:ph type="title"/>
          </p:nvPr>
        </p:nvSpPr>
        <p:spPr/>
        <p:txBody>
          <a:bodyPr/>
          <a:lstStyle/>
          <a:p>
            <a:r>
              <a:rPr lang="el-GR" dirty="0"/>
              <a:t>Σημαντικά </a:t>
            </a:r>
            <a:r>
              <a:rPr lang="el-GR" dirty="0" err="1"/>
              <a:t>νευροψυχολογικά</a:t>
            </a:r>
            <a:r>
              <a:rPr lang="el-GR" dirty="0"/>
              <a:t> σύνδρομα</a:t>
            </a:r>
          </a:p>
        </p:txBody>
      </p:sp>
      <p:pic>
        <p:nvPicPr>
          <p:cNvPr id="5" name="Θέση περιεχομένου 4">
            <a:extLst>
              <a:ext uri="{FF2B5EF4-FFF2-40B4-BE49-F238E27FC236}">
                <a16:creationId xmlns:a16="http://schemas.microsoft.com/office/drawing/2014/main" id="{B8070124-C31C-489A-8183-45926BC7F300}"/>
              </a:ext>
            </a:extLst>
          </p:cNvPr>
          <p:cNvPicPr>
            <a:picLocks noGrp="1" noChangeAspect="1"/>
          </p:cNvPicPr>
          <p:nvPr>
            <p:ph idx="1"/>
          </p:nvPr>
        </p:nvPicPr>
        <p:blipFill>
          <a:blip r:embed="rId2"/>
          <a:stretch>
            <a:fillRect/>
          </a:stretch>
        </p:blipFill>
        <p:spPr>
          <a:xfrm>
            <a:off x="1143000" y="1432090"/>
            <a:ext cx="9490711" cy="4922989"/>
          </a:xfrm>
        </p:spPr>
      </p:pic>
    </p:spTree>
    <p:extLst>
      <p:ext uri="{BB962C8B-B14F-4D97-AF65-F5344CB8AC3E}">
        <p14:creationId xmlns:p14="http://schemas.microsoft.com/office/powerpoint/2010/main" val="37029643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7F591DB-0061-4E70-B7B1-8B807A7EA76D}"/>
              </a:ext>
            </a:extLst>
          </p:cNvPr>
          <p:cNvSpPr>
            <a:spLocks noGrp="1"/>
          </p:cNvSpPr>
          <p:nvPr>
            <p:ph idx="1"/>
          </p:nvPr>
        </p:nvSpPr>
        <p:spPr/>
        <p:txBody>
          <a:bodyPr>
            <a:normAutofit/>
          </a:bodyPr>
          <a:lstStyle/>
          <a:p>
            <a:r>
              <a:rPr lang="el-GR" sz="6600" b="1" dirty="0"/>
              <a:t>Τέλος!</a:t>
            </a:r>
          </a:p>
        </p:txBody>
      </p:sp>
    </p:spTree>
    <p:extLst>
      <p:ext uri="{BB962C8B-B14F-4D97-AF65-F5344CB8AC3E}">
        <p14:creationId xmlns:p14="http://schemas.microsoft.com/office/powerpoint/2010/main" val="487471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1FD2A569-C12A-4A8A-9980-9D0EFB863786}"/>
              </a:ext>
            </a:extLst>
          </p:cNvPr>
          <p:cNvPicPr>
            <a:picLocks noChangeAspect="1"/>
          </p:cNvPicPr>
          <p:nvPr/>
        </p:nvPicPr>
        <p:blipFill>
          <a:blip r:embed="rId2"/>
          <a:stretch>
            <a:fillRect/>
          </a:stretch>
        </p:blipFill>
        <p:spPr>
          <a:xfrm>
            <a:off x="925662" y="1283368"/>
            <a:ext cx="9428607" cy="3912766"/>
          </a:xfrm>
          <a:prstGeom prst="rect">
            <a:avLst/>
          </a:prstGeom>
        </p:spPr>
      </p:pic>
    </p:spTree>
    <p:extLst>
      <p:ext uri="{BB962C8B-B14F-4D97-AF65-F5344CB8AC3E}">
        <p14:creationId xmlns:p14="http://schemas.microsoft.com/office/powerpoint/2010/main" val="55467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726CE8-E66B-41D1-B509-A8B85C72469D}"/>
              </a:ext>
            </a:extLst>
          </p:cNvPr>
          <p:cNvSpPr>
            <a:spLocks noGrp="1"/>
          </p:cNvSpPr>
          <p:nvPr>
            <p:ph type="title"/>
          </p:nvPr>
        </p:nvSpPr>
        <p:spPr>
          <a:xfrm>
            <a:off x="0" y="-196349"/>
            <a:ext cx="10515600" cy="1325563"/>
          </a:xfrm>
        </p:spPr>
        <p:txBody>
          <a:bodyPr/>
          <a:lstStyle/>
          <a:p>
            <a:r>
              <a:rPr lang="el-GR" dirty="0"/>
              <a:t>Λήψη Ιατρικού Ιστορικού</a:t>
            </a:r>
          </a:p>
        </p:txBody>
      </p:sp>
      <p:pic>
        <p:nvPicPr>
          <p:cNvPr id="5" name="Θέση περιεχομένου 4">
            <a:extLst>
              <a:ext uri="{FF2B5EF4-FFF2-40B4-BE49-F238E27FC236}">
                <a16:creationId xmlns:a16="http://schemas.microsoft.com/office/drawing/2014/main" id="{684F8CB2-D14F-4737-90A9-B11E8862163A}"/>
              </a:ext>
            </a:extLst>
          </p:cNvPr>
          <p:cNvPicPr>
            <a:picLocks noGrp="1" noChangeAspect="1"/>
          </p:cNvPicPr>
          <p:nvPr>
            <p:ph idx="1"/>
          </p:nvPr>
        </p:nvPicPr>
        <p:blipFill>
          <a:blip r:embed="rId2"/>
          <a:stretch>
            <a:fillRect/>
          </a:stretch>
        </p:blipFill>
        <p:spPr>
          <a:xfrm>
            <a:off x="857646" y="831013"/>
            <a:ext cx="8510943" cy="5903077"/>
          </a:xfrm>
        </p:spPr>
      </p:pic>
    </p:spTree>
    <p:extLst>
      <p:ext uri="{BB962C8B-B14F-4D97-AF65-F5344CB8AC3E}">
        <p14:creationId xmlns:p14="http://schemas.microsoft.com/office/powerpoint/2010/main" val="1531513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4B758C-42AA-4308-BD1B-7FD8C1DA550E}"/>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9CFEE64D-A79D-42C5-AEC4-144431AFAC93}"/>
              </a:ext>
            </a:extLst>
          </p:cNvPr>
          <p:cNvPicPr>
            <a:picLocks noGrp="1" noChangeAspect="1"/>
          </p:cNvPicPr>
          <p:nvPr>
            <p:ph idx="1"/>
          </p:nvPr>
        </p:nvPicPr>
        <p:blipFill>
          <a:blip r:embed="rId2"/>
          <a:stretch>
            <a:fillRect/>
          </a:stretch>
        </p:blipFill>
        <p:spPr>
          <a:xfrm>
            <a:off x="838200" y="365125"/>
            <a:ext cx="10182726" cy="6200862"/>
          </a:xfrm>
        </p:spPr>
      </p:pic>
    </p:spTree>
    <p:extLst>
      <p:ext uri="{BB962C8B-B14F-4D97-AF65-F5344CB8AC3E}">
        <p14:creationId xmlns:p14="http://schemas.microsoft.com/office/powerpoint/2010/main" val="351051405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831</Words>
  <Application>Microsoft Office PowerPoint</Application>
  <PresentationFormat>Ευρεία οθόνη</PresentationFormat>
  <Paragraphs>46</Paragraphs>
  <Slides>67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67</vt:i4>
      </vt:variant>
    </vt:vector>
  </HeadingPairs>
  <TitlesOfParts>
    <vt:vector size="71" baseType="lpstr">
      <vt:lpstr>Arial</vt:lpstr>
      <vt:lpstr>Calibri</vt:lpstr>
      <vt:lpstr>Calibri Light</vt:lpstr>
      <vt:lpstr>Θέμα του Office</vt:lpstr>
      <vt:lpstr>ΝΕΥΡΟΛΟΓΙΑ </vt:lpstr>
      <vt:lpstr>Προτεινόμενο Βιβλίο</vt:lpstr>
      <vt:lpstr>Ή νευρολογική Εξέταση βασικά εργαλεία για την εξέταση </vt:lpstr>
      <vt:lpstr>Αρχικά βήματα….</vt:lpstr>
      <vt:lpstr>Παρουσίαση του PowerPoint</vt:lpstr>
      <vt:lpstr>Παρουσίαση του PowerPoint</vt:lpstr>
      <vt:lpstr>Παρουσίαση του PowerPoint</vt:lpstr>
      <vt:lpstr>Λήψη Ιατρικού Ιστορικού</vt:lpstr>
      <vt:lpstr>Παρουσίαση του PowerPoint</vt:lpstr>
      <vt:lpstr>Έλεγχος αδρός κρανιακών νεύρων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Από τι είπαμε Γενικά ότι συνίσταται η Νευρολογική Εξέταση?</vt:lpstr>
      <vt:lpstr>Στάση και βάδιση</vt:lpstr>
      <vt:lpstr>Παρουσίαση του PowerPoint</vt:lpstr>
      <vt:lpstr>Παρουσίαση του PowerPoint</vt:lpstr>
      <vt:lpstr>Διαταραχές Βάδισης</vt:lpstr>
      <vt:lpstr>Παρουσίαση του PowerPoint</vt:lpstr>
      <vt:lpstr>Παρουσίαση του PowerPoint</vt:lpstr>
      <vt:lpstr>Έλεγχος Κρανιακών Νεύρων</vt:lpstr>
      <vt:lpstr>Παρουσίαση του PowerPoint</vt:lpstr>
      <vt:lpstr>Παρουσίαση του PowerPoint</vt:lpstr>
      <vt:lpstr>Κρανιακό Νεύρο ΧΙΙ: Υπογλώσσιο Νεύρο</vt:lpstr>
      <vt:lpstr>Άνω Άκρα</vt:lpstr>
      <vt:lpstr>Παρουσίαση του PowerPoint</vt:lpstr>
      <vt:lpstr>Παρουσίαση του PowerPoint</vt:lpstr>
      <vt:lpstr>Παρουσίαση του PowerPoint</vt:lpstr>
      <vt:lpstr>Κινητική Λειτουργία και Συντονισμός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Αντανακλαστικά - Τύποι Αντανακλαστικών</vt:lpstr>
      <vt:lpstr>Παρουσίαση του PowerPoint</vt:lpstr>
      <vt:lpstr>Αισθητικότητα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Κορμός</vt:lpstr>
      <vt:lpstr>Παρουσίαση του PowerPoint</vt:lpstr>
      <vt:lpstr>Κάτω άκρα</vt:lpstr>
      <vt:lpstr>Παρουσίαση του PowerPoint</vt:lpstr>
      <vt:lpstr>Παρουσίαση του PowerPoint</vt:lpstr>
      <vt:lpstr>Αντανακλαστικά  Ενδογενή Μυϊκά Αντανακλαστικά</vt:lpstr>
      <vt:lpstr>Παρουσίαση του PowerPoint</vt:lpstr>
      <vt:lpstr>Αισθητικότητα κ.α.</vt:lpstr>
      <vt:lpstr>Επίπεδο Συνείδησης</vt:lpstr>
      <vt:lpstr>Νευροψυχολογική Εξέταση</vt:lpstr>
      <vt:lpstr>Παρουσίαση του PowerPoint</vt:lpstr>
      <vt:lpstr>Παρουσίαση του PowerPoint</vt:lpstr>
      <vt:lpstr>Σημαντικά νευροψυχολογικά σύνδρομα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ΝΕΥΡΟΛΟΓΙΑ</dc:title>
  <dc:creator>Pinelopi vlotinou</dc:creator>
  <cp:lastModifiedBy>Pinelopi vlotinou</cp:lastModifiedBy>
  <cp:revision>14</cp:revision>
  <dcterms:created xsi:type="dcterms:W3CDTF">2024-10-03T05:41:57Z</dcterms:created>
  <dcterms:modified xsi:type="dcterms:W3CDTF">2024-10-07T06:34:58Z</dcterms:modified>
</cp:coreProperties>
</file>