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55" r:id="rId3"/>
    <p:sldId id="351" r:id="rId4"/>
    <p:sldId id="352" r:id="rId5"/>
    <p:sldId id="354" r:id="rId6"/>
    <p:sldId id="356" r:id="rId7"/>
    <p:sldId id="357" r:id="rId8"/>
    <p:sldId id="353" r:id="rId9"/>
    <p:sldId id="360" r:id="rId10"/>
    <p:sldId id="259" r:id="rId11"/>
    <p:sldId id="361" r:id="rId12"/>
    <p:sldId id="362" r:id="rId13"/>
    <p:sldId id="364" r:id="rId14"/>
    <p:sldId id="365" r:id="rId15"/>
    <p:sldId id="257" r:id="rId16"/>
    <p:sldId id="258" r:id="rId17"/>
    <p:sldId id="261" r:id="rId18"/>
    <p:sldId id="262" r:id="rId19"/>
    <p:sldId id="263" r:id="rId20"/>
    <p:sldId id="264" r:id="rId21"/>
    <p:sldId id="271" r:id="rId22"/>
    <p:sldId id="265" r:id="rId23"/>
    <p:sldId id="285" r:id="rId24"/>
    <p:sldId id="266" r:id="rId25"/>
    <p:sldId id="269" r:id="rId26"/>
    <p:sldId id="36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4EB43A-829A-47EF-8E67-0E88B5561A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Καρκίνος ουροδόχου κύστεως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CFD4E6D-1743-4FE8-B22F-4CE60EBD49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Μπαλαφούτα Μυρσίνη ‘Ερση</a:t>
            </a:r>
          </a:p>
          <a:p>
            <a:r>
              <a:rPr lang="el-GR" dirty="0"/>
              <a:t>Ακτινοθεραπευτής Ογκολόγος</a:t>
            </a:r>
            <a:endParaRPr lang="en-US" dirty="0"/>
          </a:p>
          <a:p>
            <a:r>
              <a:rPr lang="el-GR" dirty="0" err="1"/>
              <a:t>Επικ</a:t>
            </a:r>
            <a:r>
              <a:rPr lang="el-GR" dirty="0"/>
              <a:t>. Καθηγήτρια ΠΑΔΑ</a:t>
            </a:r>
          </a:p>
        </p:txBody>
      </p:sp>
    </p:spTree>
    <p:extLst>
      <p:ext uri="{BB962C8B-B14F-4D97-AF65-F5344CB8AC3E}">
        <p14:creationId xmlns:p14="http://schemas.microsoft.com/office/powerpoint/2010/main" val="757475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E3C0DD-787B-4196-A273-4B809BBA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F5ED84-2522-4786-A512-4C713BE99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Σκοπός της πολυπαραγοντικής αντιμετώπισης (Τrimodality Τreatment - Διουρηθρική εκτομή -χημειοθεραπεία/ακτινοθεραπεία) στον διηθητικό καρκίνο της ουροδόχου κύστεως, είναι </a:t>
            </a:r>
            <a:r>
              <a:rPr lang="el-GR" dirty="0">
                <a:solidFill>
                  <a:srgbClr val="FF0000"/>
                </a:solidFill>
              </a:rPr>
              <a:t>η διατήρηση κύστεως και επιπλέον η διατήρηση της καλής ποιότητας της ζωής του ασθενούς</a:t>
            </a:r>
            <a:r>
              <a:rPr lang="el-GR" dirty="0"/>
              <a:t> (Quality of </a:t>
            </a:r>
            <a:r>
              <a:rPr lang="el-GR" dirty="0" err="1"/>
              <a:t>Life</a:t>
            </a:r>
            <a:r>
              <a:rPr lang="el-GR" dirty="0"/>
              <a:t>) με πολύ καλά αποτελέσματα.</a:t>
            </a:r>
          </a:p>
        </p:txBody>
      </p:sp>
    </p:spTree>
    <p:extLst>
      <p:ext uri="{BB962C8B-B14F-4D97-AF65-F5344CB8AC3E}">
        <p14:creationId xmlns:p14="http://schemas.microsoft.com/office/powerpoint/2010/main" val="264390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8745BA-EBCA-427B-AF70-68AECFABA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Αξονική τομογραφία</a:t>
            </a:r>
          </a:p>
        </p:txBody>
      </p:sp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CD1E66DB-3792-4870-898B-4CFB444A06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41" y="1489366"/>
            <a:ext cx="7153835" cy="476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5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668CA0CA-7DB5-42A6-8AF3-449AB37BB9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0"/>
            <a:ext cx="5027785" cy="37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05CB13A8-2FDF-41EC-93C6-0D0007AC6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9129" y="2483224"/>
            <a:ext cx="7516686" cy="400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83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670775-DF51-4EC0-ADF2-B85EB9973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Ενδοφλέβια πυελογραφία</a:t>
            </a:r>
          </a:p>
        </p:txBody>
      </p:sp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44C42D9A-E970-448F-8805-505813CA5A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5623" y="1307806"/>
            <a:ext cx="5343215" cy="5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147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3703EB-72A8-4DBA-B011-57B3F862F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Πνευμονικές Μεταστάσεις</a:t>
            </a:r>
          </a:p>
        </p:txBody>
      </p:sp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6ADF88B4-CEFC-40E4-9C36-B7299E9EA4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93" y="1604682"/>
            <a:ext cx="5799131" cy="49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2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BE92CA-838A-4FBA-9974-B1D8FF72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568FF9A-2ADD-40B5-ADF3-576E469DC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Θεραπεία εκλογής είναι </a:t>
            </a:r>
            <a:r>
              <a:rPr lang="el-GR" sz="2000" b="1" dirty="0">
                <a:solidFill>
                  <a:srgbClr val="FF0000"/>
                </a:solidFill>
              </a:rPr>
              <a:t>η ριζική κυστεκτομή </a:t>
            </a:r>
            <a:r>
              <a:rPr lang="el-GR" sz="2000" dirty="0"/>
              <a:t>και ο </a:t>
            </a:r>
            <a:r>
              <a:rPr lang="el-GR" sz="2000" dirty="0">
                <a:solidFill>
                  <a:srgbClr val="FF0000"/>
                </a:solidFill>
              </a:rPr>
              <a:t>λεμφαδενικός καθαρισμός </a:t>
            </a:r>
            <a:r>
              <a:rPr lang="el-GR" sz="2000" dirty="0"/>
              <a:t>της πυέλου (ακρωτηριαστική προσέγγιση). </a:t>
            </a:r>
          </a:p>
        </p:txBody>
      </p:sp>
    </p:spTree>
    <p:extLst>
      <p:ext uri="{BB962C8B-B14F-4D97-AF65-F5344CB8AC3E}">
        <p14:creationId xmlns:p14="http://schemas.microsoft.com/office/powerpoint/2010/main" val="3658031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15D502-483B-4A4C-9431-7DDD3F86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Ακτινοθεραπεία ενδείκνυται και σε ασθενείς που έχουν </a:t>
            </a:r>
            <a:r>
              <a:rPr lang="en-US" dirty="0"/>
              <a:t>: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D9252D-A3DA-43C6-8130-DC108B8BB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l-GR" dirty="0"/>
              <a:t>Μονήρη εντόπιση στην κύστη </a:t>
            </a:r>
          </a:p>
          <a:p>
            <a:pPr fontAlgn="base"/>
            <a:r>
              <a:rPr lang="el-GR" dirty="0"/>
              <a:t>Στάδιο νόσου (T2-T4)</a:t>
            </a:r>
          </a:p>
          <a:p>
            <a:pPr fontAlgn="base"/>
            <a:r>
              <a:rPr lang="el-GR" dirty="0"/>
              <a:t> Όγκο μικρότερο από 5εκ.</a:t>
            </a:r>
          </a:p>
          <a:p>
            <a:pPr fontAlgn="base"/>
            <a:r>
              <a:rPr lang="el-GR" dirty="0"/>
              <a:t>Αρνητικούς λεμφαδένες LN- (έλεγχος CT- MRI)</a:t>
            </a:r>
          </a:p>
          <a:p>
            <a:pPr fontAlgn="base"/>
            <a:r>
              <a:rPr lang="el-GR" dirty="0"/>
              <a:t>Απουσία υδρονέφρωσης </a:t>
            </a:r>
          </a:p>
          <a:p>
            <a:pPr fontAlgn="base"/>
            <a:r>
              <a:rPr lang="el-GR" dirty="0"/>
              <a:t>Πλήρης διουρηθρική εκτομή προ θεραπείας </a:t>
            </a:r>
          </a:p>
          <a:p>
            <a:pPr fontAlgn="base"/>
            <a:r>
              <a:rPr lang="el-GR" dirty="0"/>
              <a:t>Φυσιολογική λειτουργία της κύστης </a:t>
            </a:r>
          </a:p>
          <a:p>
            <a:pPr fontAlgn="base"/>
            <a:r>
              <a:rPr lang="el-GR" dirty="0"/>
              <a:t>Κύστη χωρίς εκκολπώματα.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21053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B221A4-F883-4A12-A0D7-B21BBF01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100" dirty="0"/>
              <a:t>Η </a:t>
            </a:r>
            <a:r>
              <a:rPr lang="el-GR" sz="3100" u="sng" dirty="0"/>
              <a:t>ακτινοθεραπεία</a:t>
            </a:r>
            <a:r>
              <a:rPr lang="el-GR" sz="3100" dirty="0"/>
              <a:t> αποτελεί </a:t>
            </a:r>
            <a:r>
              <a:rPr lang="el-GR" sz="3100" b="1" i="1" u="sng" dirty="0"/>
              <a:t>εναλλακτική</a:t>
            </a:r>
            <a:r>
              <a:rPr lang="el-GR" sz="3100" b="1" u="sng" dirty="0"/>
              <a:t> </a:t>
            </a:r>
            <a:r>
              <a:rPr lang="el-GR" sz="3100" dirty="0"/>
              <a:t>θεραπευτική προσέγγιση και </a:t>
            </a:r>
            <a:r>
              <a:rPr lang="el-GR" sz="3100" b="1" i="1" dirty="0"/>
              <a:t>όχι</a:t>
            </a:r>
            <a:r>
              <a:rPr lang="el-GR" sz="3100" dirty="0"/>
              <a:t> θεραπεία εκλογής σε ασθενείς :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DDE02A-7906-4C3A-975D-2ADFF5B7B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l-GR" dirty="0"/>
              <a:t>  Που δεν επιθυμούν χειρουργείο</a:t>
            </a:r>
          </a:p>
          <a:p>
            <a:pPr fontAlgn="base"/>
            <a:r>
              <a:rPr lang="el-GR" dirty="0"/>
              <a:t>  Δεν είναι υποψήφιοι για κυστεκτομή</a:t>
            </a:r>
          </a:p>
          <a:p>
            <a:pPr fontAlgn="base"/>
            <a:r>
              <a:rPr lang="el-GR" dirty="0"/>
              <a:t>     </a:t>
            </a:r>
            <a:r>
              <a:rPr lang="el-GR" b="1" dirty="0"/>
              <a:t>Σε αυτή την περίπτωση, η ακτινοθεραπεία είναι βασική προϋπόθεση για τη διατήρηση της κύστεως.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60629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537AB9-1EAE-4921-808E-1CFBCD4A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Ακτινοθεραπεία ως επικουρική θεραπεία σε κακής πρόγνωσης ασθενείς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3A8D04-56CC-476C-878A-BE60338F5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l-GR" dirty="0"/>
              <a:t>·        Στάδιο νόσου (T3-4)-μετά κυστεκτομή με υψηλά ποσοστά  πυελικής υποτροπής </a:t>
            </a:r>
          </a:p>
          <a:p>
            <a:pPr fontAlgn="base"/>
            <a:r>
              <a:rPr lang="el-GR" dirty="0"/>
              <a:t>·        θετικά χειρουργικά όρια </a:t>
            </a:r>
          </a:p>
          <a:p>
            <a:pPr fontAlgn="base"/>
            <a:r>
              <a:rPr lang="el-GR" dirty="0"/>
              <a:t>·        Διηθημένοι λεμφαδένες στην ιστολογική γνωμάτευση</a:t>
            </a:r>
          </a:p>
          <a:p>
            <a:pPr fontAlgn="base"/>
            <a:r>
              <a:rPr lang="el-GR" dirty="0"/>
              <a:t>·        Λιγότεροι από 10 λεμφαδένες LN&lt;10 εξαιρεθέντες στο χειρουργείο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2519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B058FA-A41C-48D9-A84F-C94E8925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Τεχνικές Ακτινοθεραπείας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A0D752-7E37-40BB-B570-0911E616F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base">
              <a:buNone/>
            </a:pPr>
            <a:r>
              <a:rPr lang="el-GR" b="1" dirty="0"/>
              <a:t>Οι νέες τεχνολογίες επιτρέπουν:</a:t>
            </a:r>
            <a:endParaRPr lang="el-GR" dirty="0"/>
          </a:p>
          <a:p>
            <a:pPr fontAlgn="base"/>
            <a:r>
              <a:rPr lang="el-GR" dirty="0"/>
              <a:t>1. Επαύξηση δόσης στον όγκο-στόχο.</a:t>
            </a:r>
          </a:p>
          <a:p>
            <a:pPr fontAlgn="base"/>
            <a:r>
              <a:rPr lang="el-GR" dirty="0"/>
              <a:t> 2. Ελαχιστοποίηση τοξικότητας στους γύρω ιστούς. </a:t>
            </a:r>
          </a:p>
          <a:p>
            <a:pPr fontAlgn="base"/>
            <a:r>
              <a:rPr lang="el-GR" dirty="0"/>
              <a:t>3. Περαιτέρω αύξηση του τοπικοπεριοχικού ελέγχου. </a:t>
            </a:r>
          </a:p>
          <a:p>
            <a:pPr fontAlgn="base"/>
            <a:r>
              <a:rPr lang="el-GR" dirty="0"/>
              <a:t>4. Μεγαλύτερη ασφάλεια στην χορήγηση και άλλων συνοδών θεραπειών – ΧΜΘ.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042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0A930B-645F-4F9B-BD17-EFBCAFD6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Επιδημιολογικά δεδομένα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BF5988-26C9-4B52-8379-1D88E041A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Δεύτερο σε συχνότητα νεόπλασμα του ουροποιητικού συστήματος.</a:t>
            </a:r>
          </a:p>
          <a:p>
            <a:r>
              <a:rPr lang="el-GR" dirty="0"/>
              <a:t>Το 6,5% όλων των νεοπλασιών του ανθρώπου.</a:t>
            </a:r>
          </a:p>
          <a:p>
            <a:r>
              <a:rPr lang="el-GR" dirty="0"/>
              <a:t>4</a:t>
            </a:r>
            <a:r>
              <a:rPr lang="el-GR" baseline="30000" dirty="0"/>
              <a:t>ος</a:t>
            </a:r>
            <a:r>
              <a:rPr lang="el-GR" dirty="0"/>
              <a:t> σε συχνότητα καρκίνος στους άνδρες και 9</a:t>
            </a:r>
            <a:r>
              <a:rPr lang="el-GR" baseline="30000" dirty="0"/>
              <a:t>ος</a:t>
            </a:r>
            <a:r>
              <a:rPr lang="el-GR" dirty="0"/>
              <a:t> στις γυναίκες.</a:t>
            </a:r>
          </a:p>
          <a:p>
            <a:r>
              <a:rPr lang="el-GR" dirty="0"/>
              <a:t>Τα ¾ των ασθενών είναι άνδρες.</a:t>
            </a:r>
          </a:p>
        </p:txBody>
      </p:sp>
    </p:spTree>
    <p:extLst>
      <p:ext uri="{BB962C8B-B14F-4D97-AF65-F5344CB8AC3E}">
        <p14:creationId xmlns:p14="http://schemas.microsoft.com/office/powerpoint/2010/main" val="713484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5858154-4C05-4136-A435-D18E81AF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Τεχνικές ΑΚΘ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15136F-6C9F-4A16-9B61-9606AA199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3148258"/>
          </a:xfrm>
        </p:spPr>
        <p:txBody>
          <a:bodyPr/>
          <a:lstStyle/>
          <a:p>
            <a:pPr fontAlgn="base"/>
            <a:r>
              <a:rPr lang="el-GR" b="1" dirty="0"/>
              <a:t>IMRT (STEP AND SHOOT) ΠΟΛΛΑΠΛΕΣ – ΣΤΑΤΙΚΕΣ ΓΩΝΙΕΣ ΑΚΤΙΝΟΒΟΛΗΣΗΣ: </a:t>
            </a:r>
            <a:endParaRPr lang="el-GR" dirty="0"/>
          </a:p>
          <a:p>
            <a:pPr fontAlgn="base"/>
            <a:r>
              <a:rPr lang="el-GR" i="1" dirty="0"/>
              <a:t>IMRT vs 3DRT</a:t>
            </a:r>
            <a:r>
              <a:rPr lang="el-GR" dirty="0"/>
              <a:t>: καλύτερη ομογένεια δόσης - όγκου.</a:t>
            </a:r>
          </a:p>
          <a:p>
            <a:pPr fontAlgn="base"/>
            <a:r>
              <a:rPr lang="el-GR" dirty="0"/>
              <a:t>- μείωση της τοξικότητας - δόσης στα ευαίσθητα όργανα.</a:t>
            </a:r>
          </a:p>
          <a:p>
            <a:pPr fontAlgn="base"/>
            <a:r>
              <a:rPr lang="el-GR" dirty="0"/>
              <a:t>- επαύξηση δόσης στον όγκο-στόχο.</a:t>
            </a:r>
          </a:p>
          <a:p>
            <a:pPr fontAlgn="base"/>
            <a:r>
              <a:rPr lang="el-GR" dirty="0"/>
              <a:t>- αύξηση του τοπικοπεριοχικού ελέγχου.</a:t>
            </a:r>
          </a:p>
          <a:p>
            <a:pPr fontAlgn="base"/>
            <a:r>
              <a:rPr lang="el-GR" dirty="0"/>
              <a:t>- πολύ καλή ανοχή σε υπερήλικες.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6535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68F6E0-9409-45DD-B908-24DEA83C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IMRT </a:t>
            </a:r>
            <a:r>
              <a:rPr lang="el-GR" dirty="0"/>
              <a:t>ΑΚΘ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14F19F3-CCF5-4014-A112-C7D4FE4BA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l-GR" b="1" dirty="0"/>
              <a:t>ΑΠΕΙΚΟΝIΣΤΙΚΑ ΚΑΘΟΔΗΓΟΥΜΕΝΗ ΠΡΟΣΑΡΜΟΣΜΕΝΗ ΑΚΤΙΝΟΘΕΡΑΠΕΙΑ (Image Guided </a:t>
            </a:r>
            <a:r>
              <a:rPr lang="el-GR" b="1" dirty="0" err="1"/>
              <a:t>Radiotherapy</a:t>
            </a:r>
            <a:r>
              <a:rPr lang="el-GR" b="1" dirty="0"/>
              <a:t>-IGRT /</a:t>
            </a:r>
            <a:r>
              <a:rPr lang="el-GR" b="1" dirty="0" err="1"/>
              <a:t>Adaptive</a:t>
            </a:r>
            <a:r>
              <a:rPr lang="el-GR" b="1" dirty="0"/>
              <a:t> </a:t>
            </a:r>
            <a:r>
              <a:rPr lang="el-GR" b="1" dirty="0" err="1"/>
              <a:t>Radiotherapy</a:t>
            </a:r>
            <a:r>
              <a:rPr lang="el-GR" b="1" dirty="0"/>
              <a:t>-ART):</a:t>
            </a:r>
            <a:r>
              <a:rPr lang="el-GR" dirty="0"/>
              <a:t> </a:t>
            </a:r>
          </a:p>
          <a:p>
            <a:pPr fontAlgn="base"/>
            <a:r>
              <a:rPr lang="el-GR" dirty="0"/>
              <a:t> Χρησιμοποιεί υψηλής ποιότητας εικόνες, με τον ασθενή σε θέση θεραπείας, ΑΚΡΙΒΩΣ ΠΡΙΝ ΤΗΝ ΑΚΤΙΝΟΒΟΛΗΣΗ, ελαχιστοποιώντας τις ασάφειες της κατανομής της δόσης λόγω κίνησης των οργάνων.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68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BD8E8D-2920-4630-A7F3-5FB63989E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Vmat </a:t>
            </a:r>
            <a:r>
              <a:rPr lang="el-GR" dirty="0"/>
              <a:t>ΑΚΘ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5BF4902-CBF5-4367-BDE4-6B9939845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l-GR" b="1" dirty="0"/>
              <a:t>VMAT ΔΥΝΑΜΙΚΑ ΤΟΞΟΕΙΔΗΣ ΑΚΤΙΝΟΘΕΡΑΠΕΙΑ- </a:t>
            </a:r>
            <a:r>
              <a:rPr lang="el-GR" dirty="0"/>
              <a:t>νέο </a:t>
            </a:r>
            <a:r>
              <a:rPr lang="el-GR" b="1" dirty="0"/>
              <a:t>IMRT</a:t>
            </a:r>
            <a:r>
              <a:rPr lang="el-GR" dirty="0"/>
              <a:t>, </a:t>
            </a:r>
            <a:r>
              <a:rPr lang="el-GR" b="1" dirty="0"/>
              <a:t>πλήρης τοξοειδής δυναμική περιστροφή 360 μοιρών</a:t>
            </a:r>
            <a:r>
              <a:rPr lang="el-GR" dirty="0"/>
              <a:t>.</a:t>
            </a:r>
          </a:p>
          <a:p>
            <a:pPr fontAlgn="base"/>
            <a:r>
              <a:rPr lang="el-GR" dirty="0"/>
              <a:t>Πλεονέκτημα με VMAT :</a:t>
            </a:r>
          </a:p>
          <a:p>
            <a:pPr fontAlgn="base"/>
            <a:r>
              <a:rPr lang="el-GR" dirty="0"/>
              <a:t> Μεγάλη μείωση του χρόνου χορήγησης ΑΚΘ( 5-7min) σε σχέση με 3D-IMRT </a:t>
            </a:r>
            <a:r>
              <a:rPr lang="el-GR" dirty="0" err="1"/>
              <a:t>Step</a:t>
            </a:r>
            <a:r>
              <a:rPr lang="el-GR" dirty="0"/>
              <a:t> and </a:t>
            </a:r>
            <a:r>
              <a:rPr lang="el-GR" dirty="0" err="1"/>
              <a:t>Shoot</a:t>
            </a:r>
            <a:r>
              <a:rPr lang="el-GR" dirty="0"/>
              <a:t>.</a:t>
            </a:r>
          </a:p>
          <a:p>
            <a:pPr fontAlgn="base"/>
            <a:r>
              <a:rPr lang="el-GR" dirty="0"/>
              <a:t> Ακόμη μεγαλύτερη μείωση τοξικότητας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21970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4F83B3-181E-4C0C-A58F-CE14234D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Vmat</a:t>
            </a:r>
            <a:r>
              <a:rPr lang="en-US" dirty="0"/>
              <a:t> IMRT Ca </a:t>
            </a:r>
            <a:r>
              <a:rPr lang="el-GR" dirty="0"/>
              <a:t>ουροδόχου </a:t>
            </a:r>
            <a:r>
              <a:rPr lang="el-GR" dirty="0" err="1"/>
              <a:t>κύστεως</a:t>
            </a:r>
            <a:endParaRPr lang="el-GR" dirty="0"/>
          </a:p>
        </p:txBody>
      </p:sp>
      <p:pic>
        <p:nvPicPr>
          <p:cNvPr id="5" name="Θέση περιεχομένου 4" descr="Εικόνα που περιέχει φωτογραφία, διαφορετικός, στοιχεία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D7217262-C3EF-45BF-872B-635A24BD9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68" y="1460226"/>
            <a:ext cx="8687807" cy="5067887"/>
          </a:xfrm>
        </p:spPr>
      </p:pic>
    </p:spTree>
    <p:extLst>
      <p:ext uri="{BB962C8B-B14F-4D97-AF65-F5344CB8AC3E}">
        <p14:creationId xmlns:p14="http://schemas.microsoft.com/office/powerpoint/2010/main" val="2314886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A5FA39-59F2-4498-B215-FB8B76C5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</a:t>
            </a:r>
            <a:r>
              <a:rPr lang="en-US" dirty="0" err="1"/>
              <a:t>Dconformal</a:t>
            </a:r>
            <a:r>
              <a:rPr lang="en-US" dirty="0"/>
              <a:t> -V- IMRT RT 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0B7973F-98D3-4391-81FA-17FC38968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839" y="1730188"/>
            <a:ext cx="7896545" cy="4625788"/>
          </a:xfrm>
        </p:spPr>
      </p:pic>
    </p:spTree>
    <p:extLst>
      <p:ext uri="{BB962C8B-B14F-4D97-AF65-F5344CB8AC3E}">
        <p14:creationId xmlns:p14="http://schemas.microsoft.com/office/powerpoint/2010/main" val="4004691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6E14DC9-90EC-4848-97EC-B5E3316BA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645" y="1452282"/>
            <a:ext cx="9007607" cy="4670612"/>
          </a:xfrm>
        </p:spPr>
      </p:pic>
    </p:spTree>
    <p:extLst>
      <p:ext uri="{BB962C8B-B14F-4D97-AF65-F5344CB8AC3E}">
        <p14:creationId xmlns:p14="http://schemas.microsoft.com/office/powerpoint/2010/main" val="480413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1316208-2C01-46D8-B04C-0AF05C192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3858" y="177505"/>
            <a:ext cx="5172635" cy="6602524"/>
          </a:xfr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316F11A-A67F-444F-9AAE-7FA5E27F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65" y="118038"/>
            <a:ext cx="5082988" cy="659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7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0AEB08-263E-40C7-91F6-5625F20E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Επιδημιολογία. Παράγοντες κινδύνου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2EA9AD-2978-4A7C-BD42-FA21F23CF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92FEB253-5D10-49D3-B8BB-F75C7FFEC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3"/>
          <a:stretch/>
        </p:blipFill>
        <p:spPr bwMode="auto">
          <a:xfrm>
            <a:off x="1907704" y="3140968"/>
            <a:ext cx="489654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0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38C727-FF92-4353-9D40-1AFFE453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αιτιολογία</a:t>
            </a:r>
          </a:p>
        </p:txBody>
      </p:sp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119BA71E-5B20-4901-B53F-4F0A89E8D0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24" y="1746504"/>
            <a:ext cx="5020056" cy="343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3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49E1C05D-C879-4582-BB23-FDD674DD04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0" y="1739153"/>
            <a:ext cx="4729884" cy="270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F2CD2F6D-DA71-499F-83B1-F7C818254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67" y="2864336"/>
            <a:ext cx="4827648" cy="348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519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8F9958-89E4-487B-AF27-8C1BBDCF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σταδιοποίηση</a:t>
            </a:r>
          </a:p>
        </p:txBody>
      </p:sp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622D2B9D-056D-4DA6-8C92-1D47F05ABF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8" y="1138518"/>
            <a:ext cx="5015767" cy="563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495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F01339-53D8-4620-B9D5-CBDB1749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σταδιοποίηση</a:t>
            </a:r>
          </a:p>
        </p:txBody>
      </p:sp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4FA6F333-FAA7-467E-A54B-07A58016E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75" y="1577788"/>
            <a:ext cx="7904837" cy="449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4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823D10-3B18-471E-94E0-CD51C849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Διουρηθρική εκτομή </a:t>
            </a:r>
          </a:p>
        </p:txBody>
      </p:sp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6EA3CBAF-5690-4059-A025-05DF4BDAAE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22" y="1550893"/>
            <a:ext cx="7006653" cy="470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137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6E7887-B72F-4114-B3A0-2F1EBCEA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Μακροσκοπική εικόνα του όγκου</a:t>
            </a:r>
          </a:p>
        </p:txBody>
      </p:sp>
      <p:pic>
        <p:nvPicPr>
          <p:cNvPr id="4" name="Picture 2" descr="Αποτέλεσμα εικόνας για καρκίνος ουροδόχου κύστεως">
            <a:extLst>
              <a:ext uri="{FF2B5EF4-FFF2-40B4-BE49-F238E27FC236}">
                <a16:creationId xmlns:a16="http://schemas.microsoft.com/office/drawing/2014/main" id="{DD6F2C54-6C7E-456B-ACFB-4949687DFA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71" y="1311858"/>
            <a:ext cx="6409764" cy="53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05732"/>
      </p:ext>
    </p:extLst>
  </p:cSld>
  <p:clrMapOvr>
    <a:masterClrMapping/>
  </p:clrMapOvr>
</p:sld>
</file>

<file path=ppt/theme/theme1.xml><?xml version="1.0" encoding="utf-8"?>
<a:theme xmlns:a="http://schemas.openxmlformats.org/drawingml/2006/main" name="Όψη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1375</TotalTime>
  <Words>500</Words>
  <Application>Microsoft Office PowerPoint</Application>
  <PresentationFormat>Ευρεία οθόνη</PresentationFormat>
  <Paragraphs>63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0" baseType="lpstr">
      <vt:lpstr>Arial</vt:lpstr>
      <vt:lpstr>Trebuchet MS</vt:lpstr>
      <vt:lpstr>Wingdings 3</vt:lpstr>
      <vt:lpstr>Όψη</vt:lpstr>
      <vt:lpstr>Καρκίνος ουροδόχου κύστεως</vt:lpstr>
      <vt:lpstr>Επιδημιολογικά δεδομένα</vt:lpstr>
      <vt:lpstr>Επιδημιολογία. Παράγοντες κινδύνου</vt:lpstr>
      <vt:lpstr>αιτιολογία</vt:lpstr>
      <vt:lpstr>Παρουσίαση του PowerPoint</vt:lpstr>
      <vt:lpstr>σταδιοποίηση</vt:lpstr>
      <vt:lpstr>σταδιοποίηση</vt:lpstr>
      <vt:lpstr>Διουρηθρική εκτομή </vt:lpstr>
      <vt:lpstr>Μακροσκοπική εικόνα του όγκου</vt:lpstr>
      <vt:lpstr>θεραπεία</vt:lpstr>
      <vt:lpstr>Αξονική τομογραφία</vt:lpstr>
      <vt:lpstr>Παρουσίαση του PowerPoint</vt:lpstr>
      <vt:lpstr>Ενδοφλέβια πυελογραφία</vt:lpstr>
      <vt:lpstr>Πνευμονικές Μεταστάσεις</vt:lpstr>
      <vt:lpstr>θεραπεία</vt:lpstr>
      <vt:lpstr>Ακτινοθεραπεία ενδείκνυται και σε ασθενείς που έχουν :</vt:lpstr>
      <vt:lpstr>Η ακτινοθεραπεία αποτελεί εναλλακτική θεραπευτική προσέγγιση και όχι θεραπεία εκλογής σε ασθενείς : </vt:lpstr>
      <vt:lpstr>Ακτινοθεραπεία ως επικουρική θεραπεία σε κακής πρόγνωσης ασθενείς</vt:lpstr>
      <vt:lpstr>Τεχνικές Ακτινοθεραπείας</vt:lpstr>
      <vt:lpstr>Τεχνικές ΑΚΘ</vt:lpstr>
      <vt:lpstr>IMRT ΑΚΘ</vt:lpstr>
      <vt:lpstr>Vmat ΑΚΘ</vt:lpstr>
      <vt:lpstr>Vmat IMRT Ca ουροδόχου κύστεως</vt:lpstr>
      <vt:lpstr>3Dconformal -V- IMRT RT 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Καρκίνος ουροδόχου κύστεως</dc:title>
  <dc:creator>User</dc:creator>
  <cp:lastModifiedBy>UNIWA</cp:lastModifiedBy>
  <cp:revision>27</cp:revision>
  <dcterms:created xsi:type="dcterms:W3CDTF">2019-11-17T10:26:50Z</dcterms:created>
  <dcterms:modified xsi:type="dcterms:W3CDTF">2023-04-02T16:42:54Z</dcterms:modified>
</cp:coreProperties>
</file>