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60" r:id="rId2"/>
    <p:sldId id="257" r:id="rId3"/>
    <p:sldId id="264" r:id="rId4"/>
    <p:sldId id="256" r:id="rId5"/>
    <p:sldId id="258" r:id="rId6"/>
    <p:sldId id="259" r:id="rId7"/>
    <p:sldId id="261" r:id="rId8"/>
    <p:sldId id="262" r:id="rId9"/>
    <p:sldId id="263" r:id="rId10"/>
    <p:sldId id="277" r:id="rId11"/>
    <p:sldId id="265" r:id="rId12"/>
    <p:sldId id="266" r:id="rId13"/>
    <p:sldId id="267" r:id="rId14"/>
    <p:sldId id="272" r:id="rId15"/>
    <p:sldId id="269" r:id="rId16"/>
    <p:sldId id="270" r:id="rId17"/>
    <p:sldId id="271" r:id="rId18"/>
    <p:sldId id="273" r:id="rId19"/>
    <p:sldId id="274" r:id="rId20"/>
    <p:sldId id="276" r:id="rId21"/>
    <p:sldId id="275" r:id="rId22"/>
    <p:sldId id="282" r:id="rId23"/>
    <p:sldId id="278" r:id="rId24"/>
    <p:sldId id="279" r:id="rId25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F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3" autoAdjust="0"/>
    <p:restoredTop sz="94660"/>
  </p:normalViewPr>
  <p:slideViewPr>
    <p:cSldViewPr snapToGrid="0">
      <p:cViewPr varScale="1">
        <p:scale>
          <a:sx n="79" d="100"/>
          <a:sy n="79" d="100"/>
        </p:scale>
        <p:origin x="16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6D408C-7718-4CCA-A2D2-437C1330EA00}" type="datetimeFigureOut">
              <a:rPr lang="el-GR" smtClean="0"/>
              <a:t>22/11/2020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E7DE6A-77C0-4F41-BF43-212AC509D02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301070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449104-AECC-4F55-901C-CBCB8DE708D7}" type="slidenum">
              <a:rPr lang="el-GR" smtClean="0"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990039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91CA0-3F48-4926-94E8-C47D9E2AF5A1}" type="datetime1">
              <a:rPr lang="el-GR" smtClean="0"/>
              <a:t>22/11/2020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8C2B5-63D3-401B-909D-499A03459A1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314921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1BA75-DAC6-4552-B058-D201996E9B61}" type="datetime1">
              <a:rPr lang="el-GR" smtClean="0"/>
              <a:t>22/11/2020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8C2B5-63D3-401B-909D-499A03459A1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44060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65EBF-7107-4796-A609-4AA41D66479C}" type="datetime1">
              <a:rPr lang="el-GR" smtClean="0"/>
              <a:t>22/11/2020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8C2B5-63D3-401B-909D-499A03459A1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79147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CFF59-E878-4C0A-9149-12F23C84D0BA}" type="datetime1">
              <a:rPr lang="el-GR" smtClean="0"/>
              <a:t>22/11/2020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8C2B5-63D3-401B-909D-499A03459A1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160143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119A4-3F5A-4B68-8DFD-8D3563DB2E1A}" type="datetime1">
              <a:rPr lang="el-GR" smtClean="0"/>
              <a:t>22/11/2020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8C2B5-63D3-401B-909D-499A03459A1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400064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74749-74A6-4A36-892D-9ACB00BB167D}" type="datetime1">
              <a:rPr lang="el-GR" smtClean="0"/>
              <a:t>22/11/2020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8C2B5-63D3-401B-909D-499A03459A1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246360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2B82E-AC94-4EF0-8644-E15A32EB8420}" type="datetime1">
              <a:rPr lang="el-GR" smtClean="0"/>
              <a:t>22/11/2020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8C2B5-63D3-401B-909D-499A03459A1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293763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9AABD-C62E-40C2-9E1E-78B77413023A}" type="datetime1">
              <a:rPr lang="el-GR" smtClean="0"/>
              <a:t>22/11/2020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8C2B5-63D3-401B-909D-499A03459A1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62448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4A293-BB27-4309-9DD5-E5499F31DBEC}" type="datetime1">
              <a:rPr lang="el-GR" smtClean="0"/>
              <a:t>22/11/2020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8C2B5-63D3-401B-909D-499A03459A1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174355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96B90-F07A-4256-BD28-EB653E42B0B4}" type="datetime1">
              <a:rPr lang="el-GR" smtClean="0"/>
              <a:t>22/11/2020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8C2B5-63D3-401B-909D-499A03459A1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84969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F4B85-0ADD-4B71-93A7-AA3E02DF68A6}" type="datetime1">
              <a:rPr lang="el-GR" smtClean="0"/>
              <a:t>22/11/2020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8C2B5-63D3-401B-909D-499A03459A1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496096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9725E1-A178-4C1E-B823-A46DE4120DCB}" type="datetime1">
              <a:rPr lang="el-GR" smtClean="0"/>
              <a:t>22/11/2020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18C2B5-63D3-401B-909D-499A03459A1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39431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0.png"/><Relationship Id="rId5" Type="http://schemas.openxmlformats.org/officeDocument/2006/relationships/image" Target="../media/image400.png"/><Relationship Id="rId4" Type="http://schemas.openxmlformats.org/officeDocument/2006/relationships/image" Target="../media/image39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13" Type="http://schemas.openxmlformats.org/officeDocument/2006/relationships/image" Target="../media/image580.png"/><Relationship Id="rId3" Type="http://schemas.openxmlformats.org/officeDocument/2006/relationships/image" Target="../media/image530.png"/><Relationship Id="rId7" Type="http://schemas.openxmlformats.org/officeDocument/2006/relationships/image" Target="../media/image57.png"/><Relationship Id="rId12" Type="http://schemas.openxmlformats.org/officeDocument/2006/relationships/image" Target="../media/image570.png"/><Relationship Id="rId2" Type="http://schemas.openxmlformats.org/officeDocument/2006/relationships/image" Target="../media/image520.png"/><Relationship Id="rId16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11" Type="http://schemas.openxmlformats.org/officeDocument/2006/relationships/image" Target="../media/image61.png"/><Relationship Id="rId5" Type="http://schemas.openxmlformats.org/officeDocument/2006/relationships/image" Target="../media/image55.png"/><Relationship Id="rId15" Type="http://schemas.openxmlformats.org/officeDocument/2006/relationships/image" Target="../media/image62.png"/><Relationship Id="rId10" Type="http://schemas.openxmlformats.org/officeDocument/2006/relationships/image" Target="../media/image60.png"/><Relationship Id="rId4" Type="http://schemas.openxmlformats.org/officeDocument/2006/relationships/image" Target="../media/image540.png"/><Relationship Id="rId9" Type="http://schemas.openxmlformats.org/officeDocument/2006/relationships/image" Target="../media/image59.png"/><Relationship Id="rId14" Type="http://schemas.openxmlformats.org/officeDocument/2006/relationships/image" Target="../media/image59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0.png"/><Relationship Id="rId7" Type="http://schemas.openxmlformats.org/officeDocument/2006/relationships/image" Target="../media/image25.png"/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10" Type="http://schemas.openxmlformats.org/officeDocument/2006/relationships/image" Target="../media/image21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9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13" y="238125"/>
            <a:ext cx="16764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297363" y="482600"/>
            <a:ext cx="597693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l-GR" altLang="el-GR" sz="2400" b="1" dirty="0">
                <a:latin typeface="Calibri" panose="020F0502020204030204" pitchFamily="34" charset="0"/>
              </a:rPr>
              <a:t>ΠΑΝΕΠΙΣΤΗΜΙΟ ΔΥΤΙΚΗΣ ΑΤΤΙΚΗΣ</a:t>
            </a:r>
          </a:p>
          <a:p>
            <a:pPr algn="ctr"/>
            <a:endParaRPr lang="el-GR" altLang="el-GR" sz="2400" b="1" dirty="0">
              <a:latin typeface="Calibri" panose="020F0502020204030204" pitchFamily="34" charset="0"/>
            </a:endParaRPr>
          </a:p>
          <a:p>
            <a:pPr algn="ctr"/>
            <a:r>
              <a:rPr lang="el-GR" altLang="el-GR" sz="2400" b="1" dirty="0">
                <a:latin typeface="Calibri" panose="020F0502020204030204" pitchFamily="34" charset="0"/>
              </a:rPr>
              <a:t>ΤΜΗΜΑ ΝΑΥΠΗΓΩΝ ΜΗΧΑΝΙΚΩΝ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828856" y="2355961"/>
            <a:ext cx="491395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l-GR" altLang="el-GR" sz="2800" b="1" dirty="0" smtClean="0"/>
              <a:t>ΘΕΡΜΟΔΥΝΑΜΙΚΗ</a:t>
            </a:r>
          </a:p>
          <a:p>
            <a:pPr algn="ctr"/>
            <a:endParaRPr lang="el-GR" altLang="el-GR" sz="2800" b="1" dirty="0"/>
          </a:p>
          <a:p>
            <a:pPr algn="ctr"/>
            <a:r>
              <a:rPr lang="el-GR" altLang="el-GR" sz="2400" b="1" dirty="0" smtClean="0"/>
              <a:t>ΑΤΜΟΙ</a:t>
            </a:r>
            <a:r>
              <a:rPr lang="en-US" altLang="el-GR" sz="2400" b="1" dirty="0" smtClean="0"/>
              <a:t>  </a:t>
            </a:r>
            <a:r>
              <a:rPr lang="en-US" altLang="el-GR" sz="2000" b="1" dirty="0" smtClean="0"/>
              <a:t>(1)</a:t>
            </a:r>
            <a:r>
              <a:rPr lang="en-US" altLang="el-GR" sz="2400" b="1" dirty="0" smtClean="0"/>
              <a:t> -</a:t>
            </a:r>
            <a:r>
              <a:rPr lang="el-GR" altLang="el-GR" sz="2400" b="1" dirty="0" smtClean="0"/>
              <a:t> ΕΙΣΑΓΩΓΗ</a:t>
            </a:r>
            <a:endParaRPr lang="el-GR" altLang="el-GR" sz="2400" b="1" dirty="0">
              <a:latin typeface="Calibri" panose="020F0502020204030204" pitchFamily="34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038475" y="4021159"/>
            <a:ext cx="7235825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l-GR" altLang="el-GR" sz="1400" dirty="0">
                <a:solidFill>
                  <a:srgbClr val="000000"/>
                </a:solidFill>
                <a:latin typeface="Calibri" panose="020F0502020204030204" pitchFamily="34" charset="0"/>
              </a:rPr>
              <a:t>Γεώργιος Κ. </a:t>
            </a:r>
            <a:r>
              <a:rPr lang="el-GR" altLang="el-GR" sz="1400" dirty="0" err="1">
                <a:solidFill>
                  <a:srgbClr val="000000"/>
                </a:solidFill>
                <a:latin typeface="Calibri" panose="020F0502020204030204" pitchFamily="34" charset="0"/>
              </a:rPr>
              <a:t>Χατζηκωνσταντής</a:t>
            </a:r>
            <a:r>
              <a:rPr lang="el-GR" altLang="el-GR" sz="1400" dirty="0">
                <a:solidFill>
                  <a:srgbClr val="000000"/>
                </a:solidFill>
                <a:latin typeface="Calibri" panose="020F0502020204030204" pitchFamily="34" charset="0"/>
              </a:rPr>
              <a:t> Επίκουρος Καθηγητής </a:t>
            </a:r>
          </a:p>
          <a:p>
            <a:pPr algn="ctr">
              <a:lnSpc>
                <a:spcPct val="120000"/>
              </a:lnSpc>
            </a:pPr>
            <a:r>
              <a:rPr lang="el-GR" altLang="el-GR" sz="1400" dirty="0" err="1">
                <a:solidFill>
                  <a:srgbClr val="000000"/>
                </a:solidFill>
                <a:latin typeface="Calibri" panose="020F0502020204030204" pitchFamily="34" charset="0"/>
              </a:rPr>
              <a:t>Διπλ</a:t>
            </a:r>
            <a:r>
              <a:rPr lang="el-GR" altLang="el-GR" sz="1400" dirty="0">
                <a:solidFill>
                  <a:srgbClr val="000000"/>
                </a:solidFill>
                <a:latin typeface="Calibri" panose="020F0502020204030204" pitchFamily="34" charset="0"/>
              </a:rPr>
              <a:t>. Ναυπηγός Μηχανολόγος Μηχανικός </a:t>
            </a:r>
          </a:p>
          <a:p>
            <a:pPr algn="ctr">
              <a:lnSpc>
                <a:spcPct val="120000"/>
              </a:lnSpc>
            </a:pPr>
            <a:r>
              <a:rPr lang="el-GR" altLang="el-GR" sz="1400" dirty="0" err="1">
                <a:solidFill>
                  <a:srgbClr val="000000"/>
                </a:solidFill>
                <a:latin typeface="Calibri" panose="020F0502020204030204" pitchFamily="34" charset="0"/>
              </a:rPr>
              <a:t>M.Sc</a:t>
            </a:r>
            <a:r>
              <a:rPr lang="el-GR" altLang="el-GR" sz="1400" dirty="0">
                <a:solidFill>
                  <a:srgbClr val="000000"/>
                </a:solidFill>
                <a:latin typeface="Calibri" panose="020F0502020204030204" pitchFamily="34" charset="0"/>
              </a:rPr>
              <a:t>. ‘’Διασφάλιση Ποιότητας’’</a:t>
            </a:r>
          </a:p>
          <a:p>
            <a:pPr algn="ctr">
              <a:lnSpc>
                <a:spcPct val="120000"/>
              </a:lnSpc>
            </a:pPr>
            <a:r>
              <a:rPr lang="el-GR" altLang="el-GR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Τμήμα</a:t>
            </a:r>
            <a:r>
              <a:rPr lang="en-US" altLang="el-GR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l-GR" altLang="el-GR" sz="1400" b="1" dirty="0" err="1">
                <a:solidFill>
                  <a:srgbClr val="000000"/>
                </a:solidFill>
                <a:latin typeface="Calibri" panose="020F0502020204030204" pitchFamily="34" charset="0"/>
              </a:rPr>
              <a:t>Ναυπηγικών</a:t>
            </a:r>
            <a:r>
              <a:rPr lang="el-GR" altLang="el-GR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 Μηχανικών </a:t>
            </a:r>
          </a:p>
          <a:p>
            <a:pPr algn="ctr">
              <a:lnSpc>
                <a:spcPct val="120000"/>
              </a:lnSpc>
            </a:pPr>
            <a:r>
              <a:rPr lang="el-GR" altLang="el-GR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Πανεπιστημίου Δυτικής Αττικής (ΠΑ.Δ.Α.)</a:t>
            </a:r>
            <a:endParaRPr lang="en-US" altLang="el-GR" sz="1400" dirty="0">
              <a:latin typeface="Calibri" panose="020F0502020204030204" pitchFamily="34" charset="0"/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2568575" y="6089672"/>
            <a:ext cx="77057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l-GR" altLang="el-GR" sz="900" b="1" dirty="0"/>
              <a:t>ΘΕΡΜΟΔΥΝΑΜΙΚΗ                         ΚΑΘΗΓΗΤΗΣ ΓΕΩΡΓΙΟΣ Κ. ΧΑΤΖΗΚΩΝΣΤΑΝΤΗΣ  2020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26413-4B72-4CB5-9007-BE651532B8D5}" type="slidenum">
              <a:rPr lang="el-GR" smtClean="0"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57228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997184" y="6356350"/>
            <a:ext cx="356616" cy="365125"/>
          </a:xfrm>
        </p:spPr>
        <p:txBody>
          <a:bodyPr/>
          <a:lstStyle/>
          <a:p>
            <a:fld id="{5A18C2B5-63D3-401B-909D-499A03459A19}" type="slidenum">
              <a:rPr lang="el-GR" smtClean="0"/>
              <a:t>10</a:t>
            </a:fld>
            <a:endParaRPr lang="el-GR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7906" y="4063"/>
            <a:ext cx="3486150" cy="27336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3680" y="126859"/>
            <a:ext cx="35400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u="sng" dirty="0" smtClean="0"/>
              <a:t>Σημεία α’ :  σύστημα ακόρεστο</a:t>
            </a:r>
            <a:endParaRPr lang="el-GR" sz="2000" b="1" u="sng" dirty="0"/>
          </a:p>
        </p:txBody>
      </p:sp>
      <p:sp>
        <p:nvSpPr>
          <p:cNvPr id="7" name="TextBox 6"/>
          <p:cNvSpPr txBox="1"/>
          <p:nvPr/>
        </p:nvSpPr>
        <p:spPr>
          <a:xfrm>
            <a:off x="8928100" y="1346200"/>
            <a:ext cx="24257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u="sng" dirty="0" smtClean="0"/>
              <a:t>Σημεία δ : </a:t>
            </a:r>
          </a:p>
          <a:p>
            <a:endParaRPr lang="el-GR" sz="2000" b="1" u="sng" dirty="0"/>
          </a:p>
          <a:p>
            <a:r>
              <a:rPr lang="el-GR" sz="2000" b="1" u="sng" dirty="0" smtClean="0"/>
              <a:t>σύστημα υπέρθερμο </a:t>
            </a:r>
            <a:endParaRPr lang="el-GR" sz="2000" b="1" u="sng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5365" y="4654900"/>
            <a:ext cx="1993690" cy="893724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76339" y="4489315"/>
            <a:ext cx="5657850" cy="86677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55017" y="3982099"/>
            <a:ext cx="2725386" cy="447648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3797300" y="5885934"/>
            <a:ext cx="3238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i="1" u="sng" dirty="0" smtClean="0"/>
              <a:t>ΠΙΝΑΚΕΣ και ΔΙΑΓΡΑΜΜΑΤΑ</a:t>
            </a:r>
            <a:endParaRPr lang="el-GR" b="1" i="1" u="sng" dirty="0"/>
          </a:p>
        </p:txBody>
      </p:sp>
      <p:cxnSp>
        <p:nvCxnSpPr>
          <p:cNvPr id="30" name="Straight Connector 29"/>
          <p:cNvCxnSpPr/>
          <p:nvPr/>
        </p:nvCxnSpPr>
        <p:spPr>
          <a:xfrm>
            <a:off x="3797300" y="5854700"/>
            <a:ext cx="2844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3797300" y="5854700"/>
            <a:ext cx="0" cy="4005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3797300" y="6255266"/>
            <a:ext cx="2844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V="1">
            <a:off x="6642100" y="5854700"/>
            <a:ext cx="0" cy="4005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242138" y="1260843"/>
            <a:ext cx="12438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Από</a:t>
            </a:r>
          </a:p>
          <a:p>
            <a:r>
              <a:rPr lang="el-GR" dirty="0" smtClean="0"/>
              <a:t> </a:t>
            </a:r>
            <a:r>
              <a:rPr lang="el-GR" b="1" dirty="0" smtClean="0"/>
              <a:t>ΠΙΝΑΚΕΣ</a:t>
            </a:r>
            <a:endParaRPr lang="el-GR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56417" y="516107"/>
            <a:ext cx="3387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u="sng" dirty="0" smtClean="0"/>
              <a:t>Καταστατικά μεγέθη σημείων α’ </a:t>
            </a:r>
            <a:endParaRPr lang="el-GR" u="sng" dirty="0"/>
          </a:p>
        </p:txBody>
      </p:sp>
      <p:sp>
        <p:nvSpPr>
          <p:cNvPr id="23" name="Text Box 4"/>
          <p:cNvSpPr txBox="1">
            <a:spLocks noChangeArrowheads="1"/>
          </p:cNvSpPr>
          <p:nvPr/>
        </p:nvSpPr>
        <p:spPr bwMode="auto">
          <a:xfrm>
            <a:off x="2378011" y="6480974"/>
            <a:ext cx="77057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l-GR" altLang="el-GR" sz="900" b="1" dirty="0"/>
              <a:t>ΘΕΡΜΟΔΥΝΑΜΙΚΗ                         ΚΑΘΗΓΗΤΗΣ ΓΕΩΡΓΙΟΣ Κ. ΧΑΤΖΗΚΩΝΣΤΑΝΤΗΣ  2020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0649" y="2959226"/>
            <a:ext cx="52180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u="sng" dirty="0" smtClean="0"/>
              <a:t>Σημεία β και γ </a:t>
            </a:r>
            <a:r>
              <a:rPr lang="el-GR" dirty="0" smtClean="0"/>
              <a:t>: καταστατικά μεγέθη από </a:t>
            </a:r>
            <a:r>
              <a:rPr lang="el-GR" b="1" dirty="0" smtClean="0"/>
              <a:t>ΠΙΝΑΚΕΣ</a:t>
            </a:r>
            <a:endParaRPr lang="el-GR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0649" y="3267089"/>
            <a:ext cx="39927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Σημεία Μ </a:t>
            </a:r>
            <a:r>
              <a:rPr lang="el-GR" dirty="0" smtClean="0"/>
              <a:t>: ΧΡΗΣΗ ΒΑΘΜΟΥ ΞΗΡΟΤΗΤΑΣ</a:t>
            </a:r>
            <a:endParaRPr lang="el-GR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13680" y="2975015"/>
            <a:ext cx="47996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93542" y="2975015"/>
            <a:ext cx="0" cy="7606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113680" y="3735645"/>
            <a:ext cx="481174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4913376" y="2959226"/>
            <a:ext cx="0" cy="7606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H="1">
            <a:off x="9764940" y="2361863"/>
            <a:ext cx="206672" cy="17280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H="1">
            <a:off x="7120905" y="2401314"/>
            <a:ext cx="2840201" cy="21101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625365" y="1229663"/>
            <a:ext cx="28711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b="1" dirty="0" smtClean="0"/>
              <a:t>ΜΕΡΟΣ 10</a:t>
            </a:r>
            <a:r>
              <a:rPr lang="el-GR" sz="1400" b="1" baseline="30000" dirty="0" smtClean="0"/>
              <a:t>Ο</a:t>
            </a:r>
            <a:r>
              <a:rPr lang="el-GR" sz="1400" b="1" dirty="0" smtClean="0"/>
              <a:t> : ΠΙΝΑΚΕΣ ΝΕΡΟΥ ΚΑΙ </a:t>
            </a:r>
          </a:p>
          <a:p>
            <a:r>
              <a:rPr lang="el-GR" sz="1400" b="1" dirty="0" smtClean="0"/>
              <a:t>                         ΥΠΕΡΘΕΡΜΟΥ ΑΤΜΟΥ</a:t>
            </a:r>
            <a:endParaRPr lang="el-GR" sz="1400" b="1" dirty="0"/>
          </a:p>
        </p:txBody>
      </p:sp>
      <p:sp>
        <p:nvSpPr>
          <p:cNvPr id="13" name="Right Arrow 12"/>
          <p:cNvSpPr/>
          <p:nvPr/>
        </p:nvSpPr>
        <p:spPr>
          <a:xfrm>
            <a:off x="1243584" y="1370900"/>
            <a:ext cx="347641" cy="1945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1" name="TextBox 30"/>
          <p:cNvSpPr txBox="1"/>
          <p:nvPr/>
        </p:nvSpPr>
        <p:spPr>
          <a:xfrm>
            <a:off x="204704" y="6111339"/>
            <a:ext cx="3358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b="1" dirty="0" smtClean="0"/>
              <a:t>ΜΕΡΟΣ 10</a:t>
            </a:r>
            <a:r>
              <a:rPr lang="el-GR" sz="1400" b="1" baseline="30000" dirty="0" smtClean="0"/>
              <a:t>Ο</a:t>
            </a:r>
            <a:r>
              <a:rPr lang="el-GR" sz="1400" b="1" dirty="0" smtClean="0"/>
              <a:t> : ΠΙΝΑΚΕΣ ΝΕΡΟΥ ΚΑΙ </a:t>
            </a:r>
          </a:p>
          <a:p>
            <a:r>
              <a:rPr lang="el-GR" sz="1400" b="1" dirty="0" smtClean="0"/>
              <a:t>                         ΥΠΕΡΘΕΡΜΟΥ ΑΤΜΟΥ</a:t>
            </a:r>
            <a:endParaRPr lang="el-GR" sz="1400" b="1" dirty="0"/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2949996" y="6132328"/>
            <a:ext cx="907207" cy="22162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1629194" y="1229663"/>
            <a:ext cx="0" cy="45962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1625365" y="1229663"/>
            <a:ext cx="287111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1625365" y="1689292"/>
            <a:ext cx="287111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V="1">
            <a:off x="4496482" y="1229663"/>
            <a:ext cx="0" cy="45962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7445248" y="5857944"/>
            <a:ext cx="13469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Έγγραφα</a:t>
            </a:r>
            <a:endParaRPr lang="el-GR" b="1" dirty="0"/>
          </a:p>
        </p:txBody>
      </p:sp>
      <p:cxnSp>
        <p:nvCxnSpPr>
          <p:cNvPr id="50" name="Straight Arrow Connector 49"/>
          <p:cNvCxnSpPr/>
          <p:nvPr/>
        </p:nvCxnSpPr>
        <p:spPr>
          <a:xfrm flipV="1">
            <a:off x="6766755" y="6061276"/>
            <a:ext cx="525272" cy="1578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9409811" y="5454293"/>
            <a:ext cx="19112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δ</a:t>
            </a:r>
            <a:r>
              <a:rPr lang="el-GR" dirty="0" smtClean="0"/>
              <a:t>ιάγραμμα  </a:t>
            </a:r>
            <a:r>
              <a:rPr lang="en-US" dirty="0" smtClean="0"/>
              <a:t>(T – s)</a:t>
            </a:r>
            <a:endParaRPr lang="el-GR" dirty="0"/>
          </a:p>
        </p:txBody>
      </p:sp>
      <p:sp>
        <p:nvSpPr>
          <p:cNvPr id="54" name="Rectangle 53"/>
          <p:cNvSpPr/>
          <p:nvPr/>
        </p:nvSpPr>
        <p:spPr>
          <a:xfrm>
            <a:off x="9426997" y="5908826"/>
            <a:ext cx="19112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/>
              <a:t>διάγραμμα  </a:t>
            </a:r>
            <a:r>
              <a:rPr lang="en-US" dirty="0" smtClean="0"/>
              <a:t>(h </a:t>
            </a:r>
            <a:r>
              <a:rPr lang="en-US" dirty="0"/>
              <a:t>– </a:t>
            </a:r>
            <a:r>
              <a:rPr lang="en-US" dirty="0" smtClean="0"/>
              <a:t>s)</a:t>
            </a:r>
            <a:endParaRPr lang="el-GR" dirty="0"/>
          </a:p>
        </p:txBody>
      </p:sp>
      <p:cxnSp>
        <p:nvCxnSpPr>
          <p:cNvPr id="56" name="Straight Arrow Connector 55"/>
          <p:cNvCxnSpPr/>
          <p:nvPr/>
        </p:nvCxnSpPr>
        <p:spPr>
          <a:xfrm flipV="1">
            <a:off x="8838265" y="5617473"/>
            <a:ext cx="658368" cy="2608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>
            <a:off x="8828532" y="5964643"/>
            <a:ext cx="598465" cy="917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 flipH="1">
            <a:off x="4496482" y="5157216"/>
            <a:ext cx="368126" cy="6524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 flipH="1">
            <a:off x="3169920" y="2361863"/>
            <a:ext cx="6791186" cy="24557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>
            <a:off x="1816899" y="5242560"/>
            <a:ext cx="1947023" cy="6433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/>
        </p:nvSpPr>
        <p:spPr>
          <a:xfrm>
            <a:off x="437617" y="2394721"/>
            <a:ext cx="37141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ΜΕΡΟΣ 9</a:t>
            </a:r>
            <a:r>
              <a:rPr lang="el-GR" sz="1600" b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  </a:t>
            </a:r>
            <a:r>
              <a:rPr lang="el-GR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ΠΙΝΑΚΕΣ ΚΟΡΕΣΜΟΥ</a:t>
            </a:r>
            <a:endParaRPr lang="el-GR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2" name="Straight Arrow Connector 71"/>
          <p:cNvCxnSpPr/>
          <p:nvPr/>
        </p:nvCxnSpPr>
        <p:spPr>
          <a:xfrm flipH="1" flipV="1">
            <a:off x="2378011" y="2646539"/>
            <a:ext cx="746979" cy="3284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>
            <a:off x="93542" y="2231136"/>
            <a:ext cx="499436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>
            <a:off x="0" y="3847987"/>
            <a:ext cx="508790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 flipV="1">
            <a:off x="5087906" y="2231136"/>
            <a:ext cx="0" cy="161685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/>
          <p:cNvSpPr txBox="1"/>
          <p:nvPr/>
        </p:nvSpPr>
        <p:spPr>
          <a:xfrm>
            <a:off x="478610" y="2655295"/>
            <a:ext cx="20349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i="1" dirty="0" smtClean="0">
                <a:solidFill>
                  <a:srgbClr val="FF0000"/>
                </a:solidFill>
              </a:rPr>
              <a:t>Περιοχή μίγματος</a:t>
            </a:r>
            <a:endParaRPr lang="el-GR" i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044640" y="5403636"/>
            <a:ext cx="19393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(</a:t>
            </a:r>
            <a:r>
              <a:rPr lang="en-US" sz="1400" dirty="0" err="1" smtClean="0"/>
              <a:t>eclass</a:t>
            </a:r>
            <a:r>
              <a:rPr lang="en-US" sz="1400" dirty="0" smtClean="0"/>
              <a:t>) </a:t>
            </a:r>
            <a:r>
              <a:rPr lang="el-GR" sz="1400" dirty="0" smtClean="0"/>
              <a:t>ΘΕΡΜΟΔΥΝΑΜΙΚΗ</a:t>
            </a:r>
            <a:endParaRPr lang="el-GR" sz="1400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1353800" y="3589761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7292027" y="5454293"/>
            <a:ext cx="0" cy="8238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7292027" y="5454293"/>
            <a:ext cx="145941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8736541" y="5456266"/>
            <a:ext cx="0" cy="7602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292027" y="6255266"/>
            <a:ext cx="145941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96153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8C2B5-63D3-401B-909D-499A03459A19}" type="slidenum">
              <a:rPr lang="el-GR" smtClean="0"/>
              <a:t>11</a:t>
            </a:fld>
            <a:endParaRPr lang="el-GR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568575" y="6089672"/>
            <a:ext cx="77057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l-GR" altLang="el-GR" sz="900" b="1" dirty="0"/>
              <a:t>ΘΕΡΜΟΔΥΝΑΜΙΚΗ                         ΚΑΘΗΓΗΤΗΣ ΓΕΩΡΓΙΟΣ Κ. ΧΑΤΖΗΚΩΝΣΤΑΝΤΗΣ  2020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8892" y="1345691"/>
            <a:ext cx="5895995" cy="390734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733" y="707136"/>
            <a:ext cx="5551159" cy="454590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950720" y="273559"/>
            <a:ext cx="2340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u="sng" dirty="0" smtClean="0"/>
              <a:t>ΔΙΑΓΡΑΜΜΑ </a:t>
            </a:r>
            <a:r>
              <a:rPr lang="en-US" b="1" u="sng" dirty="0" smtClean="0"/>
              <a:t>(T – s)</a:t>
            </a:r>
            <a:endParaRPr lang="el-GR" b="1" u="sng" dirty="0"/>
          </a:p>
        </p:txBody>
      </p:sp>
      <p:sp>
        <p:nvSpPr>
          <p:cNvPr id="9" name="Rectangle 8"/>
          <p:cNvSpPr/>
          <p:nvPr/>
        </p:nvSpPr>
        <p:spPr>
          <a:xfrm>
            <a:off x="6782290" y="242378"/>
            <a:ext cx="44099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b="1" u="sng" dirty="0"/>
              <a:t>ΔΙΑΓΡΑΜΜΑ </a:t>
            </a:r>
            <a:r>
              <a:rPr lang="en-US" b="1" u="sng" dirty="0" smtClean="0"/>
              <a:t>(h </a:t>
            </a:r>
            <a:r>
              <a:rPr lang="en-US" b="1" u="sng" dirty="0"/>
              <a:t>– </a:t>
            </a:r>
            <a:r>
              <a:rPr lang="en-US" b="1" u="sng" dirty="0" smtClean="0"/>
              <a:t>s) </a:t>
            </a:r>
            <a:r>
              <a:rPr lang="el-GR" b="1" u="sng" dirty="0" smtClean="0"/>
              <a:t>    ΔΙΑΓΡΑΜΜΑ </a:t>
            </a:r>
            <a:r>
              <a:rPr lang="en-US" b="1" u="sng" dirty="0" smtClean="0"/>
              <a:t> </a:t>
            </a:r>
            <a:r>
              <a:rPr lang="en-US" b="1" u="sng" dirty="0" err="1" smtClean="0"/>
              <a:t>Mollier</a:t>
            </a:r>
            <a:r>
              <a:rPr lang="en-US" b="1" u="sng" dirty="0" smtClean="0"/>
              <a:t> </a:t>
            </a:r>
            <a:endParaRPr lang="el-GR" b="1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948102" y="5253037"/>
                <a:ext cx="661784" cy="57451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l-GR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𝑘𝐽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𝑘𝑔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den>
                      </m:f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8102" y="5253037"/>
                <a:ext cx="661784" cy="574516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10928437" y="5206870"/>
                <a:ext cx="846450" cy="66684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l-G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𝑘𝐽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𝑘𝑔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den>
                      </m:f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28437" y="5206870"/>
                <a:ext cx="846450" cy="666849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6026343" y="1146378"/>
                <a:ext cx="509242" cy="66684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l-G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𝑘𝐽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𝑘𝑔</m:t>
                          </m:r>
                        </m:den>
                      </m:f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6343" y="1146378"/>
                <a:ext cx="509242" cy="666849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853646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902886" y="6356350"/>
            <a:ext cx="450914" cy="365125"/>
          </a:xfrm>
        </p:spPr>
        <p:txBody>
          <a:bodyPr/>
          <a:lstStyle/>
          <a:p>
            <a:fld id="{5A18C2B5-63D3-401B-909D-499A03459A19}" type="slidenum">
              <a:rPr lang="el-GR" smtClean="0"/>
              <a:t>12</a:t>
            </a:fld>
            <a:endParaRPr lang="el-GR" dirty="0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197161" y="6597650"/>
            <a:ext cx="77057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l-GR" altLang="el-GR" sz="900" b="1" dirty="0"/>
              <a:t>ΘΕΡΜΟΔΥΝΑΜΙΚΗ                         ΚΑΘΗΓΗΤΗΣ ΓΕΩΡΓΙΟΣ Κ. ΧΑΤΖΗΚΩΝΣΤΑΝΤΗΣ  2020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896651" y="625364"/>
            <a:ext cx="19417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[</a:t>
            </a:r>
            <a:r>
              <a:rPr lang="el-GR" sz="1400" i="1" dirty="0" smtClean="0"/>
              <a:t>στα  Έγγραφα  </a:t>
            </a:r>
            <a:r>
              <a:rPr lang="el-GR" sz="1400" dirty="0" smtClean="0"/>
              <a:t>=  </a:t>
            </a:r>
            <a:endParaRPr lang="en-US" sz="1400" dirty="0" smtClean="0"/>
          </a:p>
          <a:p>
            <a:r>
              <a:rPr lang="el-GR" sz="1400" b="1" dirty="0" smtClean="0"/>
              <a:t>ΔΙΑΓΡΑΜΜΑ  (</a:t>
            </a:r>
            <a:r>
              <a:rPr lang="en-US" sz="1400" b="1" dirty="0" smtClean="0"/>
              <a:t>T – s) </a:t>
            </a:r>
            <a:r>
              <a:rPr lang="en-US" dirty="0" smtClean="0"/>
              <a:t>]</a:t>
            </a:r>
            <a:endParaRPr lang="el-GR" dirty="0"/>
          </a:p>
        </p:txBody>
      </p:sp>
      <p:sp>
        <p:nvSpPr>
          <p:cNvPr id="3" name="TextBox 2"/>
          <p:cNvSpPr txBox="1"/>
          <p:nvPr/>
        </p:nvSpPr>
        <p:spPr>
          <a:xfrm>
            <a:off x="7181088" y="256032"/>
            <a:ext cx="1743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solidFill>
                  <a:srgbClr val="FF0000"/>
                </a:solidFill>
              </a:rPr>
              <a:t>Πίεση </a:t>
            </a:r>
            <a:r>
              <a:rPr lang="en-US" b="1" dirty="0" smtClean="0">
                <a:solidFill>
                  <a:srgbClr val="FF0000"/>
                </a:solidFill>
              </a:rPr>
              <a:t>p</a:t>
            </a:r>
            <a:endParaRPr lang="el-GR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50024" y="2542143"/>
            <a:ext cx="1560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solidFill>
                  <a:srgbClr val="FCF600"/>
                </a:solidFill>
                <a:latin typeface="Arial Black" panose="020B0A04020102020204" pitchFamily="34" charset="0"/>
              </a:rPr>
              <a:t>Ενθαλπία</a:t>
            </a:r>
            <a:endParaRPr lang="el-GR" dirty="0">
              <a:solidFill>
                <a:srgbClr val="FCF600"/>
              </a:solidFill>
              <a:latin typeface="Arial Black" panose="020B0A040201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298" y="104775"/>
            <a:ext cx="9540353" cy="6492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6321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863072" y="6356350"/>
            <a:ext cx="490728" cy="365125"/>
          </a:xfrm>
        </p:spPr>
        <p:txBody>
          <a:bodyPr/>
          <a:lstStyle/>
          <a:p>
            <a:fld id="{5A18C2B5-63D3-401B-909D-499A03459A19}" type="slidenum">
              <a:rPr lang="el-GR" smtClean="0"/>
              <a:t>13</a:t>
            </a:fld>
            <a:endParaRPr lang="el-GR" dirty="0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606675" y="6483162"/>
            <a:ext cx="77057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l-GR" altLang="el-GR" sz="900" b="1" dirty="0" smtClean="0"/>
              <a:t>ΘΕΡΜΟΔΥΝΑΜΙΚΗ  ΚΑΘΗΓΗΤΗΣ </a:t>
            </a:r>
            <a:r>
              <a:rPr lang="el-GR" altLang="el-GR" sz="900" b="1" dirty="0"/>
              <a:t>ΓΕΩΡΓΙΟΣ Κ. ΧΑΤΖΗΚΩΝΣΤΑΝΤΗΣ  2020</a:t>
            </a:r>
          </a:p>
        </p:txBody>
      </p:sp>
      <p:sp>
        <p:nvSpPr>
          <p:cNvPr id="2" name="Rectangle 1"/>
          <p:cNvSpPr/>
          <p:nvPr/>
        </p:nvSpPr>
        <p:spPr>
          <a:xfrm>
            <a:off x="10312400" y="529193"/>
            <a:ext cx="19310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[</a:t>
            </a:r>
            <a:r>
              <a:rPr lang="el-GR" sz="1400" i="1" dirty="0"/>
              <a:t>στα  Έγγραφα  </a:t>
            </a:r>
            <a:endParaRPr lang="en-US" sz="1400" i="1" dirty="0" smtClean="0"/>
          </a:p>
          <a:p>
            <a:r>
              <a:rPr lang="el-GR" sz="1400" dirty="0" smtClean="0"/>
              <a:t>=  </a:t>
            </a:r>
            <a:r>
              <a:rPr lang="el-GR" sz="1400" b="1" dirty="0"/>
              <a:t>ΔΙΑΓΡΑΜΜΑ  </a:t>
            </a:r>
            <a:r>
              <a:rPr lang="el-GR" sz="1400" b="1" dirty="0" smtClean="0"/>
              <a:t>(</a:t>
            </a:r>
            <a:r>
              <a:rPr lang="en-US" sz="1400" b="1" dirty="0" smtClean="0"/>
              <a:t>h </a:t>
            </a:r>
            <a:r>
              <a:rPr lang="en-US" sz="1400" b="1" dirty="0"/>
              <a:t>– s) </a:t>
            </a:r>
            <a:r>
              <a:rPr lang="en-US" sz="1400" dirty="0"/>
              <a:t>]</a:t>
            </a:r>
            <a:endParaRPr lang="el-GR" sz="1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0312400" cy="6055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7287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8C2B5-63D3-401B-909D-499A03459A19}" type="slidenum">
              <a:rPr lang="el-GR" smtClean="0"/>
              <a:t>14</a:t>
            </a:fld>
            <a:endParaRPr lang="el-GR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263" y="25216"/>
            <a:ext cx="9010727" cy="46930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74756" y="213372"/>
            <a:ext cx="933196" cy="26804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417812" y="519496"/>
            <a:ext cx="28346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b="1" u="sng" dirty="0" smtClean="0"/>
              <a:t>ΠΙΝΑΚΑΣ 4 : ΝΕΡΟ ΚΑΙ ΑΤΜΟΣ</a:t>
            </a:r>
          </a:p>
          <a:p>
            <a:r>
              <a:rPr lang="el-GR" sz="1600" b="1" u="sng" dirty="0" smtClean="0"/>
              <a:t> ΣΕ ΚΑΤΑΣΤΑΣΗ ΚΟΡΕΣΜΟΥ</a:t>
            </a:r>
            <a:endParaRPr lang="el-GR" sz="1600" b="1" u="sng" dirty="0"/>
          </a:p>
        </p:txBody>
      </p:sp>
      <p:sp>
        <p:nvSpPr>
          <p:cNvPr id="11" name="TextBox 10"/>
          <p:cNvSpPr txBox="1"/>
          <p:nvPr/>
        </p:nvSpPr>
        <p:spPr>
          <a:xfrm>
            <a:off x="9869424" y="1108953"/>
            <a:ext cx="21766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u="sng" dirty="0" smtClean="0"/>
              <a:t>ΔΕΔΟΜΕΝΟ : ΠΙΕΣΗ</a:t>
            </a:r>
            <a:endParaRPr lang="el-GR" b="1" u="sng" dirty="0"/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2568575" y="6089672"/>
            <a:ext cx="77057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l-GR" altLang="el-GR" sz="900" b="1" dirty="0"/>
              <a:t>ΘΕΡΜΟΔΥΝΑΜΙΚΗ                         ΚΑΘΗΓΗΤΗΣ ΓΕΩΡΓΙΟΣ Κ. ΧΑΤΖΗΚΩΝΣΤΑΝΤΗΣ  2020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253091" y="1478285"/>
            <a:ext cx="17929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b="1" u="sng" dirty="0" smtClean="0"/>
              <a:t>ΔΙΕΘΝΕΣ ΣΥΣΤΗΜΑ ΜΟΝΑΔΩΝ</a:t>
            </a:r>
            <a:endParaRPr lang="el-GR" sz="1600" b="1" u="sng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290" y="4937759"/>
            <a:ext cx="9029700" cy="70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4388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8C2B5-63D3-401B-909D-499A03459A19}" type="slidenum">
              <a:rPr lang="el-GR" smtClean="0"/>
              <a:t>15</a:t>
            </a:fld>
            <a:endParaRPr lang="el-GR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66206" y="376031"/>
            <a:ext cx="1309144" cy="37603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152" y="4572000"/>
            <a:ext cx="8949142" cy="104632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9024112" y="933065"/>
            <a:ext cx="307494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u="sng" dirty="0"/>
              <a:t>ΠΙΝΑΚΑΣ </a:t>
            </a:r>
            <a:r>
              <a:rPr lang="el-GR" b="1" u="sng" dirty="0" smtClean="0"/>
              <a:t>5 </a:t>
            </a:r>
            <a:r>
              <a:rPr lang="el-GR" b="1" u="sng" dirty="0"/>
              <a:t>: ΝΕΡΟ ΚΑΙ </a:t>
            </a:r>
            <a:r>
              <a:rPr lang="el-GR" b="1" u="sng" dirty="0" smtClean="0"/>
              <a:t>ΑΤΜΟΣ</a:t>
            </a:r>
          </a:p>
          <a:p>
            <a:r>
              <a:rPr lang="el-GR" b="1" u="sng" dirty="0" smtClean="0"/>
              <a:t> </a:t>
            </a:r>
            <a:r>
              <a:rPr lang="el-GR" b="1" u="sng" dirty="0"/>
              <a:t>ΣΕ ΚΑΤΑΣΤΑΣΗ ΚΟΡΕΣΜΟΥ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132824" y="1591122"/>
            <a:ext cx="28575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b="1" u="sng" dirty="0" smtClean="0"/>
              <a:t>ΤΕΧΝΙΚΟ ΣΥΣΤΗΜΑ ΜΟΝΑΔΩΝ</a:t>
            </a:r>
            <a:endParaRPr lang="el-GR" sz="1600" b="1" u="sng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152" y="189372"/>
            <a:ext cx="8949142" cy="4382628"/>
          </a:xfrm>
          <a:prstGeom prst="rect">
            <a:avLst/>
          </a:prstGeom>
        </p:spPr>
      </p:pic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2568575" y="6089672"/>
            <a:ext cx="77057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l-GR" altLang="el-GR" sz="900" b="1" dirty="0"/>
              <a:t>ΘΕΡΜΟΔΥΝΑΜΙΚΗ                         ΚΑΘΗΓΗΤΗΣ ΓΕΩΡΓΙΟΣ Κ. ΧΑΤΖΗΚΩΝΣΤΑΝΤΗΣ  2020</a:t>
            </a:r>
          </a:p>
        </p:txBody>
      </p:sp>
      <p:sp>
        <p:nvSpPr>
          <p:cNvPr id="12" name="Rectangle 11"/>
          <p:cNvSpPr/>
          <p:nvPr/>
        </p:nvSpPr>
        <p:spPr>
          <a:xfrm>
            <a:off x="9598563" y="1953757"/>
            <a:ext cx="20767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u="sng" dirty="0"/>
              <a:t>ΔΕΔΟΜΕΝΟ : ΠΙΕΣΗ</a:t>
            </a:r>
          </a:p>
        </p:txBody>
      </p:sp>
    </p:spTree>
    <p:extLst>
      <p:ext uri="{BB962C8B-B14F-4D97-AF65-F5344CB8AC3E}">
        <p14:creationId xmlns:p14="http://schemas.microsoft.com/office/powerpoint/2010/main" val="8329887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875264" y="6356350"/>
            <a:ext cx="478536" cy="365125"/>
          </a:xfrm>
        </p:spPr>
        <p:txBody>
          <a:bodyPr/>
          <a:lstStyle/>
          <a:p>
            <a:fld id="{5A18C2B5-63D3-401B-909D-499A03459A19}" type="slidenum">
              <a:rPr lang="el-GR" smtClean="0"/>
              <a:t>16</a:t>
            </a:fld>
            <a:endParaRPr lang="el-GR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75264" y="268171"/>
            <a:ext cx="1012204" cy="290740"/>
          </a:xfrm>
          <a:prstGeom prst="rect">
            <a:avLst/>
          </a:prstGeom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922399" y="6424612"/>
            <a:ext cx="77057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l-GR" altLang="el-GR" sz="900" b="1" dirty="0"/>
              <a:t>ΘΕΡΜΟΔΥΝΑΜΙΚΗ                         ΚΑΘΗΓΗΤΗΣ ΓΕΩΡΓΙΟΣ Κ. ΧΑΤΖΗΚΩΝΣΤΑΝΤΗΣ  2020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448800" y="679415"/>
            <a:ext cx="2852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b="1" u="sng" dirty="0" smtClean="0"/>
              <a:t>ΠΙΝΑΚΑΣ 6 : ΝΕΡΟ ΚΑΙ ΑΤΜΟΣ ΣΕ ΚΑΤΑΣΤΑΣΗ ΚΟΡΕΣΜΟΥ</a:t>
            </a:r>
            <a:endParaRPr lang="el-GR" sz="1600" b="1" u="sng" dirty="0"/>
          </a:p>
        </p:txBody>
      </p:sp>
      <p:sp>
        <p:nvSpPr>
          <p:cNvPr id="9" name="TextBox 8"/>
          <p:cNvSpPr txBox="1"/>
          <p:nvPr/>
        </p:nvSpPr>
        <p:spPr>
          <a:xfrm>
            <a:off x="10107168" y="1264190"/>
            <a:ext cx="15361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b="1" u="sng" dirty="0" smtClean="0"/>
              <a:t>ΔΕΔΟΜΕΝΟ : ΘΕΡΜΟΚΡΑΣΙΑ</a:t>
            </a:r>
            <a:endParaRPr lang="el-GR" sz="1600" b="1" u="sng" dirty="0"/>
          </a:p>
        </p:txBody>
      </p:sp>
      <p:sp>
        <p:nvSpPr>
          <p:cNvPr id="10" name="Rectangle 9"/>
          <p:cNvSpPr/>
          <p:nvPr/>
        </p:nvSpPr>
        <p:spPr>
          <a:xfrm>
            <a:off x="10095663" y="1848965"/>
            <a:ext cx="203773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1600" b="1" u="sng" dirty="0"/>
              <a:t>ΔΙΕΘΝΕΣ </a:t>
            </a:r>
            <a:endParaRPr lang="el-GR" sz="1600" b="1" u="sng" dirty="0" smtClean="0"/>
          </a:p>
          <a:p>
            <a:r>
              <a:rPr lang="el-GR" sz="1600" b="1" u="sng" dirty="0" smtClean="0"/>
              <a:t>ΣΥΣΤΗΜΑ </a:t>
            </a:r>
            <a:r>
              <a:rPr lang="el-GR" sz="1600" b="1" u="sng" dirty="0"/>
              <a:t>ΜΟΝΑΔΩΝ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00" y="413541"/>
            <a:ext cx="9436000" cy="4352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4958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716768" y="6356350"/>
            <a:ext cx="637032" cy="365125"/>
          </a:xfrm>
        </p:spPr>
        <p:txBody>
          <a:bodyPr/>
          <a:lstStyle/>
          <a:p>
            <a:fld id="{5A18C2B5-63D3-401B-909D-499A03459A19}" type="slidenum">
              <a:rPr lang="el-GR" smtClean="0"/>
              <a:t>17</a:t>
            </a:fld>
            <a:endParaRPr lang="el-GR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6768" y="106044"/>
            <a:ext cx="1109740" cy="318755"/>
          </a:xfrm>
          <a:prstGeom prst="rect">
            <a:avLst/>
          </a:prstGeom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2276475" y="6424612"/>
            <a:ext cx="77057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l-GR" altLang="el-GR" sz="900" b="1" dirty="0"/>
              <a:t>ΘΕΡΜΟΔΥΝΑΜΙΚΗ                         ΚΑΘΗΓΗΤΗΣ ΓΕΩΡΓΙΟΣ Κ. ΧΑΤΖΗΚΩΝΣΤΑΝΤΗΣ  2020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638" y="265420"/>
            <a:ext cx="9271113" cy="437973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9919582" y="424799"/>
            <a:ext cx="22314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b="1" u="sng" dirty="0" smtClean="0"/>
              <a:t>ΠΙΝΑΚΑΣ 7 : ΝΕΡΟ ΚΑΙ ΑΤΜΟΣ ΣΕ ΚΑΤΑΣΤΑΣΗ ΚΟΡΕΣΜΟΥ</a:t>
            </a:r>
            <a:endParaRPr lang="el-GR" sz="1600" b="1" u="sng" dirty="0"/>
          </a:p>
        </p:txBody>
      </p:sp>
      <p:sp>
        <p:nvSpPr>
          <p:cNvPr id="12" name="Rectangle 11"/>
          <p:cNvSpPr/>
          <p:nvPr/>
        </p:nvSpPr>
        <p:spPr>
          <a:xfrm>
            <a:off x="10379070" y="1255796"/>
            <a:ext cx="14596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1600" b="1" u="sng" dirty="0"/>
              <a:t>ΔΕΔΟΜΕΝΟ : </a:t>
            </a:r>
            <a:endParaRPr lang="el-GR" sz="1600" b="1" u="sng" dirty="0" smtClean="0"/>
          </a:p>
          <a:p>
            <a:r>
              <a:rPr lang="el-GR" sz="1600" b="1" u="sng" dirty="0" smtClean="0"/>
              <a:t>ΘΕΡΜΟΚΡΑΣΙΑ</a:t>
            </a:r>
            <a:endParaRPr lang="el-GR" sz="1600" b="1" u="sng" dirty="0"/>
          </a:p>
        </p:txBody>
      </p:sp>
      <p:sp>
        <p:nvSpPr>
          <p:cNvPr id="13" name="Rectangle 12"/>
          <p:cNvSpPr/>
          <p:nvPr/>
        </p:nvSpPr>
        <p:spPr>
          <a:xfrm>
            <a:off x="10107775" y="1870510"/>
            <a:ext cx="208422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1600" b="1" u="sng" dirty="0" smtClean="0"/>
              <a:t>ΤΕΧΝΙΚΟ</a:t>
            </a:r>
          </a:p>
          <a:p>
            <a:r>
              <a:rPr lang="el-GR" sz="1600" b="1" u="sng" dirty="0" smtClean="0"/>
              <a:t> </a:t>
            </a:r>
            <a:r>
              <a:rPr lang="el-GR" sz="1600" b="1" u="sng" dirty="0"/>
              <a:t>ΣΥΣΤΗΜΑ ΜΟΝΑΔΩΝ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845" y="4767323"/>
            <a:ext cx="9386698" cy="1242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8317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984992" y="6356350"/>
            <a:ext cx="368808" cy="365125"/>
          </a:xfrm>
        </p:spPr>
        <p:txBody>
          <a:bodyPr/>
          <a:lstStyle/>
          <a:p>
            <a:fld id="{5A18C2B5-63D3-401B-909D-499A03459A19}" type="slidenum">
              <a:rPr lang="el-GR" smtClean="0"/>
              <a:t>18</a:t>
            </a:fld>
            <a:endParaRPr lang="el-GR" dirty="0"/>
          </a:p>
        </p:txBody>
      </p:sp>
      <p:sp>
        <p:nvSpPr>
          <p:cNvPr id="5" name="TextBox 4"/>
          <p:cNvSpPr txBox="1"/>
          <p:nvPr/>
        </p:nvSpPr>
        <p:spPr>
          <a:xfrm>
            <a:off x="804672" y="377952"/>
            <a:ext cx="1572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u="sng" dirty="0" smtClean="0"/>
              <a:t>ΠΑΡΑΔΕΙΓΜΑ </a:t>
            </a:r>
            <a:endParaRPr lang="el-GR" b="1" u="sng" dirty="0"/>
          </a:p>
        </p:txBody>
      </p:sp>
      <p:sp>
        <p:nvSpPr>
          <p:cNvPr id="6" name="TextBox 5"/>
          <p:cNvSpPr txBox="1"/>
          <p:nvPr/>
        </p:nvSpPr>
        <p:spPr>
          <a:xfrm>
            <a:off x="359664" y="834259"/>
            <a:ext cx="2462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/>
              <a:t>p = 0,50 (bar) = 50 (</a:t>
            </a:r>
            <a:r>
              <a:rPr lang="en-US" b="1" i="1" dirty="0" err="1" smtClean="0"/>
              <a:t>kPa</a:t>
            </a:r>
            <a:r>
              <a:rPr lang="en-US" b="1" i="1" dirty="0" smtClean="0"/>
              <a:t>) </a:t>
            </a:r>
            <a:endParaRPr lang="el-GR" b="1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59664" y="1290566"/>
                <a:ext cx="1989263" cy="60439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=0,010301 (</m:t>
                      </m:r>
                      <m:f>
                        <m:fPr>
                          <m:ctrlPr>
                            <a:rPr lang="el-G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𝑘𝑔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664" y="1290566"/>
                <a:ext cx="1989263" cy="604396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444240" y="857342"/>
                <a:ext cx="161422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𝒕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𝟖𝟏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𝟑𝟒𝟓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𝑪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l-GR" b="1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4240" y="857342"/>
                <a:ext cx="1614224" cy="276999"/>
              </a:xfrm>
              <a:prstGeom prst="rect">
                <a:avLst/>
              </a:prstGeom>
              <a:blipFill rotWithShape="0">
                <a:blip r:embed="rId3"/>
                <a:stretch>
                  <a:fillRect l="-2642" t="-4444" r="-4906" b="-3555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ight Arrow 8"/>
          <p:cNvSpPr/>
          <p:nvPr/>
        </p:nvSpPr>
        <p:spPr>
          <a:xfrm>
            <a:off x="2767584" y="949675"/>
            <a:ext cx="554736" cy="13849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262128" y="1894962"/>
                <a:ext cx="1739579" cy="88139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=3,240 (</m:t>
                      </m:r>
                      <m:f>
                        <m:fPr>
                          <m:ctrlPr>
                            <a:rPr lang="el-G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l-G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𝑘𝑔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l-GR" dirty="0"/>
              </a:p>
              <a:p>
                <a:endParaRPr lang="el-GR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128" y="1894962"/>
                <a:ext cx="1739579" cy="88139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262128" y="2776357"/>
                <a:ext cx="1811009" cy="57451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=340,56 (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𝑘𝐽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𝑘𝑔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128" y="2776357"/>
                <a:ext cx="1811009" cy="574516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169121" y="3565419"/>
                <a:ext cx="1997021" cy="66684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2640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(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𝑘𝐽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𝑘𝑔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121" y="3565419"/>
                <a:ext cx="1997021" cy="666849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128823" y="4354481"/>
                <a:ext cx="1857624" cy="66684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2305,4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(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𝑘𝐽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𝑘𝑔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823" y="4354481"/>
                <a:ext cx="1857624" cy="666849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75528" y="5021330"/>
                <a:ext cx="2301912" cy="66684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l-GR" i="1">
                              <a:latin typeface="Cambria Math" panose="02040503050406030204" pitchFamily="18" charset="0"/>
                            </a:rPr>
                            <m:t>𝜎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1,0912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(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𝑘𝐽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𝑘𝑔</m:t>
                          </m:r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28" y="5021330"/>
                <a:ext cx="2301912" cy="666849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96919" y="5688179"/>
                <a:ext cx="2307748" cy="66684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7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5947 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𝑘𝐽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𝑘𝑔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919" y="5688179"/>
                <a:ext cx="2307748" cy="666849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>
            <a:off x="10134810" y="332227"/>
            <a:ext cx="1085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u="sng" dirty="0" smtClean="0"/>
              <a:t>x = 0,80</a:t>
            </a:r>
            <a:endParaRPr lang="el-GR" b="1" i="1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8059060" y="664941"/>
                <a:ext cx="3323217" cy="58105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l-GR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𝒉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sub>
                    </m:sSub>
                    <m:r>
                      <a:rPr lang="en-US" b="1" i="1">
                        <a:latin typeface="Cambria Math" panose="02040503050406030204" pitchFamily="18" charset="0"/>
                      </a:rPr>
                      <m:t>= </m:t>
                    </m:r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𝒉</m:t>
                        </m:r>
                      </m:e>
                      <m:sub>
                        <m:r>
                          <a:rPr lang="el-GR" b="1" i="1">
                            <a:latin typeface="Cambria Math" panose="02040503050406030204" pitchFamily="18" charset="0"/>
                          </a:rPr>
                          <m:t>𝝈</m:t>
                        </m:r>
                      </m:sub>
                    </m:sSub>
                    <m:r>
                      <a:rPr lang="el-GR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b="1" dirty="0" smtClean="0"/>
                  <a:t> = 2148,88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𝒌𝑱</m:t>
                        </m:r>
                      </m:num>
                      <m:den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𝒌𝒈</m:t>
                        </m:r>
                      </m:den>
                    </m:f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l-GR" sz="2000" b="1" dirty="0"/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9060" y="664941"/>
                <a:ext cx="3323217" cy="581057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8022785" y="1245998"/>
                <a:ext cx="3340851" cy="5321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l-GR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𝒔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sub>
                    </m:sSub>
                    <m:r>
                      <a:rPr lang="en-US" b="1" i="1">
                        <a:latin typeface="Cambria Math" panose="02040503050406030204" pitchFamily="18" charset="0"/>
                      </a:rPr>
                      <m:t>= </m:t>
                    </m:r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𝒔</m:t>
                        </m:r>
                      </m:e>
                      <m:sub>
                        <m:r>
                          <a:rPr lang="el-GR" b="1" i="1">
                            <a:latin typeface="Cambria Math" panose="02040503050406030204" pitchFamily="18" charset="0"/>
                          </a:rPr>
                          <m:t>𝝈</m:t>
                        </m:r>
                      </m:sub>
                    </m:sSub>
                    <m:r>
                      <a:rPr lang="el-GR" b="1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l-GR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𝒓</m:t>
                        </m:r>
                        <m:r>
                          <m:rPr>
                            <m:nor/>
                          </m:rPr>
                          <a:rPr lang="el-GR" b="1" dirty="0"/>
                          <m:t> </m:t>
                        </m:r>
                      </m:num>
                      <m:den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𝑻</m:t>
                        </m:r>
                      </m:den>
                    </m:f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𝟔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𝟐𝟗𝟑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(</m:t>
                    </m:r>
                    <m:f>
                      <m:fPr>
                        <m:ctrlP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𝒌𝑱</m:t>
                        </m:r>
                      </m:num>
                      <m:den>
                        <m: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𝒌𝒈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𝑲</m:t>
                        </m:r>
                      </m:den>
                    </m:f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1" dirty="0" smtClean="0"/>
                  <a:t> </a:t>
                </a:r>
                <a:endParaRPr lang="el-GR" b="1" dirty="0"/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2785" y="1245998"/>
                <a:ext cx="3340851" cy="532133"/>
              </a:xfrm>
              <a:prstGeom prst="rect">
                <a:avLst/>
              </a:prstGeom>
              <a:blipFill rotWithShape="0">
                <a:blip r:embed="rId11"/>
                <a:stretch>
                  <a:fillRect b="-568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8022785" y="1827055"/>
                <a:ext cx="196220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  <m:sub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r>
                        <a:rPr lang="en-US" b="1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sub>
                      </m:sSub>
                      <m:r>
                        <a:rPr lang="en-US" b="1" i="1">
                          <a:latin typeface="Cambria Math" panose="02040503050406030204" pitchFamily="18" charset="0"/>
                        </a:rPr>
                        <m:t> −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𝒑</m:t>
                      </m:r>
                      <m:r>
                        <a:rPr lang="en-US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en-US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𝝊</m:t>
                          </m:r>
                        </m:e>
                        <m:sub>
                          <m:r>
                            <a:rPr lang="en-US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</m:sub>
                      </m:sSub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2785" y="1827055"/>
                <a:ext cx="1962204" cy="369332"/>
              </a:xfrm>
              <a:prstGeom prst="rect">
                <a:avLst/>
              </a:prstGeom>
              <a:blipFill rotWithShape="0">
                <a:blip r:embed="rId12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2822448" y="3343890"/>
                <a:ext cx="151503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𝑽</m:t>
                          </m:r>
                        </m:sub>
                      </m:sSub>
                      <m:r>
                        <a:rPr lang="en-US" b="1" i="1"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lang="el-GR" b="1" i="1">
                              <a:latin typeface="Cambria Math" panose="02040503050406030204" pitchFamily="18" charset="0"/>
                            </a:rPr>
                            <m:t>𝝈</m:t>
                          </m:r>
                        </m:sub>
                      </m:sSub>
                      <m:r>
                        <a:rPr lang="el-GR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𝒓</m:t>
                      </m:r>
                    </m:oMath>
                  </m:oMathPara>
                </a14:m>
                <a:endParaRPr lang="el-GR" b="1" dirty="0"/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2448" y="3343890"/>
                <a:ext cx="1515030" cy="369332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2767584" y="5353897"/>
                <a:ext cx="1507015" cy="5688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𝒔</m:t>
                          </m:r>
                        </m:e>
                        <m:sub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𝑽</m:t>
                          </m:r>
                        </m:sub>
                      </m:sSub>
                      <m:r>
                        <a:rPr lang="en-US" b="1" i="1"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𝒔</m:t>
                          </m:r>
                        </m:e>
                        <m:sub>
                          <m:r>
                            <a:rPr lang="el-GR" b="1" i="1">
                              <a:latin typeface="Cambria Math" panose="02040503050406030204" pitchFamily="18" charset="0"/>
                            </a:rPr>
                            <m:t>𝝈</m:t>
                          </m:r>
                        </m:sub>
                      </m:sSub>
                      <m:r>
                        <a:rPr lang="el-GR" b="1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l-GR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𝒓</m:t>
                          </m:r>
                          <m:r>
                            <m:rPr>
                              <m:nor/>
                            </m:rPr>
                            <a:rPr lang="el-GR" b="1" dirty="0"/>
                            <m:t> </m:t>
                          </m:r>
                        </m:num>
                        <m:den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𝑻</m:t>
                          </m:r>
                        </m:den>
                      </m:f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7584" y="5353897"/>
                <a:ext cx="1507015" cy="568874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6456328" y="2351274"/>
                <a:ext cx="5735672" cy="10583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 smtClean="0"/>
                  <a:t>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i="1">
                            <a:latin typeface="Cambria Math" panose="02040503050406030204" pitchFamily="18" charset="0"/>
                          </a:rPr>
                          <m:t>𝜐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l-GR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l-GR" i="1">
                        <a:latin typeface="Cambria Math" panose="02040503050406030204" pitchFamily="18" charset="0"/>
                      </a:rPr>
                      <m:t>𝜎</m:t>
                    </m:r>
                    <m: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d>
                      <m:dPr>
                        <m:ctrl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1−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 smtClean="0"/>
                  <a:t> =</a:t>
                </a:r>
              </a:p>
              <a:p>
                <a:r>
                  <a:rPr lang="en-US" dirty="0"/>
                  <a:t> </a:t>
                </a:r>
                <a:r>
                  <a:rPr lang="en-US" dirty="0" smtClean="0"/>
                  <a:t>    </a:t>
                </a:r>
              </a:p>
              <a:p>
                <a:r>
                  <a:rPr lang="en-US" dirty="0"/>
                  <a:t> </a:t>
                </a:r>
                <a:r>
                  <a:rPr lang="en-US" dirty="0" smtClean="0"/>
                  <a:t>              </a:t>
                </a:r>
                <a:r>
                  <a:rPr lang="en-US" sz="1600" dirty="0" smtClean="0"/>
                  <a:t>= 0,01031</a:t>
                </a:r>
                <a14:m>
                  <m:oMath xmlns:m="http://schemas.openxmlformats.org/officeDocument/2006/math">
                    <m:r>
                      <a:rPr lang="en-U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d>
                      <m:dPr>
                        <m:ctrlPr>
                          <a:rPr lang="en-US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1−0,80</m:t>
                        </m:r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+3,240∙0,80=2,594  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p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𝑘𝑔</m:t>
                            </m:r>
                          </m:den>
                        </m:f>
                      </m:e>
                    </m:d>
                  </m:oMath>
                </a14:m>
                <a:endParaRPr lang="el-GR" sz="1600" dirty="0"/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6328" y="2351274"/>
                <a:ext cx="5735672" cy="1058303"/>
              </a:xfrm>
              <a:prstGeom prst="rect">
                <a:avLst/>
              </a:prstGeom>
              <a:blipFill rotWithShape="0">
                <a:blip r:embed="rId15"/>
                <a:stretch>
                  <a:fillRect t="-3468" b="-115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/>
          <p:cNvSpPr txBox="1"/>
          <p:nvPr/>
        </p:nvSpPr>
        <p:spPr>
          <a:xfrm>
            <a:off x="5401056" y="811561"/>
            <a:ext cx="1731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/>
              <a:t>T = 354,495 (K)</a:t>
            </a:r>
            <a:endParaRPr lang="el-GR" b="1" i="1" dirty="0"/>
          </a:p>
        </p:txBody>
      </p:sp>
      <p:sp>
        <p:nvSpPr>
          <p:cNvPr id="28" name="Right Arrow 27"/>
          <p:cNvSpPr/>
          <p:nvPr/>
        </p:nvSpPr>
        <p:spPr>
          <a:xfrm>
            <a:off x="5058464" y="949675"/>
            <a:ext cx="342592" cy="6924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30" name="Straight Connector 29"/>
          <p:cNvCxnSpPr/>
          <p:nvPr/>
        </p:nvCxnSpPr>
        <p:spPr>
          <a:xfrm>
            <a:off x="6949440" y="834259"/>
            <a:ext cx="0" cy="57046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6994126" y="3485950"/>
                <a:ext cx="5059680" cy="320587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l-GR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𝒉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sub>
                    </m:sSub>
                    <m:r>
                      <a:rPr lang="en-US" b="1" i="1">
                        <a:latin typeface="Cambria Math" panose="02040503050406030204" pitchFamily="18" charset="0"/>
                      </a:rPr>
                      <m:t> −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𝝊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sub>
                    </m:sSub>
                  </m:oMath>
                </a14:m>
                <a:r>
                  <a:rPr lang="en-US" dirty="0" smtClean="0"/>
                  <a:t> = </a:t>
                </a:r>
              </a:p>
              <a:p>
                <a:r>
                  <a:rPr lang="en-US" dirty="0"/>
                  <a:t> </a:t>
                </a:r>
                <a:endParaRPr lang="en-US" dirty="0" smtClean="0"/>
              </a:p>
              <a:p>
                <a:r>
                  <a:rPr lang="en-US" dirty="0"/>
                  <a:t> </a:t>
                </a:r>
                <a:r>
                  <a:rPr lang="en-US" dirty="0" smtClean="0"/>
                  <a:t>      =2148</a:t>
                </a:r>
                <a:r>
                  <a:rPr lang="en-US" b="1" dirty="0" smtClean="0"/>
                  <a:t>,88 </a:t>
                </a:r>
                <a:r>
                  <a:rPr lang="en-US" b="1" dirty="0"/>
                  <a:t>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𝒌𝑱</m:t>
                        </m:r>
                      </m:num>
                      <m:den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𝒌𝒈</m:t>
                        </m:r>
                      </m:den>
                    </m:f>
                    <m:r>
                      <a:rPr lang="en-US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1" dirty="0" smtClean="0"/>
                  <a:t> – 0,50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en-US" sz="1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𝟏𝟎</m:t>
                        </m:r>
                      </m:e>
                      <m:sup>
                        <m:r>
                          <a:rPr lang="en-US" sz="1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𝟓</m:t>
                        </m:r>
                      </m:sup>
                    </m:sSup>
                    <m:r>
                      <a:rPr lang="en-US" sz="1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sz="1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𝟐</m:t>
                    </m:r>
                    <m:r>
                      <a:rPr lang="en-US" sz="1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1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𝟓𝟗𝟒</m:t>
                    </m:r>
                  </m:oMath>
                </a14:m>
                <a:r>
                  <a:rPr lang="en-US" sz="1600" b="1" dirty="0" smtClean="0">
                    <a:ea typeface="Cambria Math" panose="02040503050406030204" pitchFamily="18" charset="0"/>
                  </a:rPr>
                  <a:t> =</a:t>
                </a:r>
              </a:p>
              <a:p>
                <a:r>
                  <a:rPr lang="en-US" sz="1600" b="1" dirty="0" smtClean="0"/>
                  <a:t>                                               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1" i="1" smtClean="0">
                            <a:latin typeface="Cambria Math" panose="02040503050406030204" pitchFamily="18" charset="0"/>
                          </a:rPr>
                          <m:t>𝑵</m:t>
                        </m:r>
                      </m:num>
                      <m:den>
                        <m:sSup>
                          <m:sSupPr>
                            <m:ctrlPr>
                              <a:rPr lang="en-US" sz="16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b="1" i="1" smtClean="0">
                                <a:latin typeface="Cambria Math" panose="02040503050406030204" pitchFamily="18" charset="0"/>
                              </a:rPr>
                              <m:t>𝒎</m:t>
                            </m:r>
                          </m:e>
                          <m:sup>
                            <m:r>
                              <a:rPr lang="en-US" sz="16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600" b="1" dirty="0" smtClean="0"/>
                  <a:t>         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b="1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1600" b="1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b="1" i="1" dirty="0" smtClean="0">
                                <a:latin typeface="Cambria Math" panose="02040503050406030204" pitchFamily="18" charset="0"/>
                              </a:rPr>
                              <m:t>𝒎</m:t>
                            </m:r>
                          </m:e>
                          <m:sup>
                            <m:r>
                              <a:rPr lang="en-US" sz="1600" b="1" i="1" dirty="0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p>
                        </m:sSup>
                      </m:num>
                      <m:den>
                        <m:r>
                          <a:rPr lang="en-US" sz="1600" b="1" i="1" dirty="0" smtClean="0">
                            <a:latin typeface="Cambria Math" panose="02040503050406030204" pitchFamily="18" charset="0"/>
                          </a:rPr>
                          <m:t>𝒌𝒈</m:t>
                        </m:r>
                      </m:den>
                    </m:f>
                    <m:r>
                      <a:rPr lang="en-US" sz="1600" b="1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600" b="1" dirty="0" smtClean="0"/>
                  <a:t> </a:t>
                </a:r>
              </a:p>
              <a:p>
                <a:r>
                  <a:rPr lang="en-US" sz="1600" b="1" dirty="0" smtClean="0"/>
                  <a:t>                                                   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1" i="1">
                            <a:latin typeface="Cambria Math" panose="02040503050406030204" pitchFamily="18" charset="0"/>
                          </a:rPr>
                          <m:t>𝑱</m:t>
                        </m:r>
                      </m:num>
                      <m:den>
                        <m:r>
                          <a:rPr lang="en-US" sz="1600" b="1" i="1">
                            <a:latin typeface="Cambria Math" panose="02040503050406030204" pitchFamily="18" charset="0"/>
                          </a:rPr>
                          <m:t>𝒌𝒈</m:t>
                        </m:r>
                      </m:den>
                    </m:f>
                  </m:oMath>
                </a14:m>
                <a:r>
                  <a:rPr lang="en-US" sz="1600" b="1" dirty="0" smtClean="0"/>
                  <a:t>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 </m:t>
                    </m:r>
                    <m:sSup>
                      <m:sSupPr>
                        <m:ctrlPr>
                          <a:rPr lang="en-US" sz="1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𝟏𝟎</m:t>
                        </m:r>
                      </m:e>
                      <m:sup>
                        <m:r>
                          <a:rPr lang="en-US" sz="1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1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</m:sup>
                    </m:sSup>
                    <m:r>
                      <a:rPr lang="en-US" sz="1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  </m:t>
                    </m:r>
                    <m:f>
                      <m:fPr>
                        <m:ctrlPr>
                          <a:rPr lang="en-US" sz="1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𝒌𝑱</m:t>
                        </m:r>
                      </m:num>
                      <m:den>
                        <m:r>
                          <a:rPr lang="en-US" sz="1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𝒌𝒈</m:t>
                        </m:r>
                      </m:den>
                    </m:f>
                  </m:oMath>
                </a14:m>
                <a:r>
                  <a:rPr lang="en-US" sz="1600" b="1" dirty="0" smtClean="0"/>
                  <a:t>                                                         </a:t>
                </a:r>
                <a:endParaRPr lang="en-US" sz="1600" b="1" dirty="0"/>
              </a:p>
              <a:p>
                <a:r>
                  <a:rPr lang="en-US" sz="1600" b="1" dirty="0" smtClean="0"/>
                  <a:t>         </a:t>
                </a:r>
              </a:p>
              <a:p>
                <a:r>
                  <a:rPr lang="en-US" sz="1600" b="1" dirty="0"/>
                  <a:t> </a:t>
                </a:r>
                <a:r>
                  <a:rPr lang="en-US" sz="1600" b="1" dirty="0" smtClean="0"/>
                  <a:t>       = 2148,88 </a:t>
                </a:r>
                <a:r>
                  <a:rPr lang="en-US" sz="1600" b="1" dirty="0"/>
                  <a:t>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1" i="1">
                            <a:latin typeface="Cambria Math" panose="02040503050406030204" pitchFamily="18" charset="0"/>
                          </a:rPr>
                          <m:t>𝒌𝑱</m:t>
                        </m:r>
                      </m:num>
                      <m:den>
                        <m:r>
                          <a:rPr lang="en-US" sz="1600" b="1" i="1">
                            <a:latin typeface="Cambria Math" panose="02040503050406030204" pitchFamily="18" charset="0"/>
                          </a:rPr>
                          <m:t>𝒌𝒈</m:t>
                        </m:r>
                      </m:den>
                    </m:f>
                    <m:r>
                      <a:rPr lang="en-US" sz="1600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600" b="1" dirty="0" smtClean="0"/>
                  <a:t>  - (0,50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en-US" sz="1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𝟏𝟎</m:t>
                        </m:r>
                      </m:e>
                      <m:sup>
                        <m:r>
                          <a:rPr lang="en-US" sz="1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𝟓</m:t>
                        </m:r>
                      </m:sup>
                    </m:sSup>
                    <m:r>
                      <a:rPr lang="en-US" sz="1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en-US" sz="1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𝟏𝟎</m:t>
                        </m:r>
                      </m:e>
                      <m:sup>
                        <m:r>
                          <a:rPr lang="en-US" sz="1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1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</m:sup>
                    </m:sSup>
                    <m:r>
                      <a:rPr lang="en-US" sz="1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sz="1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𝟐</m:t>
                    </m:r>
                    <m:r>
                      <a:rPr lang="en-US" sz="1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1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𝟓𝟗𝟒</m:t>
                    </m:r>
                    <m:r>
                      <m:rPr>
                        <m:nor/>
                      </m:rPr>
                      <a:rPr lang="en-US" sz="16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1600" b="1" dirty="0"/>
                      <m:t>(</m:t>
                    </m:r>
                    <m:f>
                      <m:fPr>
                        <m:ctrlPr>
                          <a:rPr lang="en-US" sz="16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1" i="1">
                            <a:latin typeface="Cambria Math" panose="02040503050406030204" pitchFamily="18" charset="0"/>
                          </a:rPr>
                          <m:t>𝒌𝑱</m:t>
                        </m:r>
                      </m:num>
                      <m:den>
                        <m:r>
                          <a:rPr lang="en-US" sz="1600" b="1" i="1">
                            <a:latin typeface="Cambria Math" panose="02040503050406030204" pitchFamily="18" charset="0"/>
                          </a:rPr>
                          <m:t>𝒌𝒈</m:t>
                        </m:r>
                      </m:den>
                    </m:f>
                    <m:r>
                      <a:rPr lang="en-US" sz="1600" b="1" i="1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1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endParaRPr lang="en-US" sz="1600" b="1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1600" b="1" dirty="0" smtClean="0">
                    <a:ea typeface="Cambria Math" panose="02040503050406030204" pitchFamily="18" charset="0"/>
                  </a:rPr>
                  <a:t>        = </a:t>
                </a:r>
                <a14:m>
                  <m:oMath xmlns:m="http://schemas.openxmlformats.org/officeDocument/2006/math">
                    <m:r>
                      <a:rPr lang="en-US" sz="16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𝟏𝟕𝟏𝟒</m:t>
                    </m:r>
                    <m:r>
                      <a:rPr lang="en-US" sz="1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1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𝟔𝟐</m:t>
                    </m:r>
                  </m:oMath>
                </a14:m>
                <a:r>
                  <a:rPr lang="en-US" sz="1600" b="1" dirty="0" smtClean="0"/>
                  <a:t> </a:t>
                </a:r>
                <a:r>
                  <a:rPr lang="en-US" sz="1600" b="1" dirty="0"/>
                  <a:t>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1" i="1">
                            <a:latin typeface="Cambria Math" panose="02040503050406030204" pitchFamily="18" charset="0"/>
                          </a:rPr>
                          <m:t>𝒌𝑱</m:t>
                        </m:r>
                      </m:num>
                      <m:den>
                        <m:r>
                          <a:rPr lang="en-US" sz="1600" b="1" i="1">
                            <a:latin typeface="Cambria Math" panose="02040503050406030204" pitchFamily="18" charset="0"/>
                          </a:rPr>
                          <m:t>𝒌𝒈</m:t>
                        </m:r>
                      </m:den>
                    </m:f>
                    <m:r>
                      <a:rPr lang="en-US" sz="1600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600" b="1" dirty="0"/>
                  <a:t> </a:t>
                </a:r>
                <a:r>
                  <a:rPr lang="en-US" sz="1600" b="1" dirty="0" smtClean="0"/>
                  <a:t>.</a:t>
                </a:r>
                <a:endParaRPr lang="el-GR" sz="1600" b="1" dirty="0"/>
              </a:p>
              <a:p>
                <a:endParaRPr lang="el-GR" dirty="0"/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4126" y="3485950"/>
                <a:ext cx="5059680" cy="3205878"/>
              </a:xfrm>
              <a:prstGeom prst="rect">
                <a:avLst/>
              </a:prstGeom>
              <a:blipFill rotWithShape="0">
                <a:blip r:embed="rId16"/>
                <a:stretch>
                  <a:fillRect t="-1141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Straight Connector 32"/>
          <p:cNvCxnSpPr/>
          <p:nvPr/>
        </p:nvCxnSpPr>
        <p:spPr>
          <a:xfrm>
            <a:off x="9662159" y="4724904"/>
            <a:ext cx="47265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9898484" y="4724904"/>
            <a:ext cx="0" cy="2964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ight Arrow 37"/>
          <p:cNvSpPr/>
          <p:nvPr/>
        </p:nvSpPr>
        <p:spPr>
          <a:xfrm>
            <a:off x="10677354" y="5123689"/>
            <a:ext cx="307638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705588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8C2B5-63D3-401B-909D-499A03459A19}" type="slidenum">
              <a:rPr lang="el-GR" smtClean="0"/>
              <a:t>19</a:t>
            </a:fld>
            <a:endParaRPr lang="el-GR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263" y="25216"/>
            <a:ext cx="9010727" cy="46930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74756" y="213372"/>
            <a:ext cx="933196" cy="26804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417812" y="519496"/>
            <a:ext cx="28346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b="1" u="sng" dirty="0" smtClean="0"/>
              <a:t>ΠΙΝΑΚΑΣ 4 : ΝΕΡΟ ΚΑΙ ΑΤΜΟΣ</a:t>
            </a:r>
          </a:p>
          <a:p>
            <a:r>
              <a:rPr lang="el-GR" sz="1600" b="1" u="sng" dirty="0" smtClean="0"/>
              <a:t> ΣΕ ΚΑΤΑΣΤΑΣΗ ΚΟΡΕΣΜΟΥ</a:t>
            </a:r>
            <a:endParaRPr lang="el-GR" sz="1600" b="1" u="sng" dirty="0"/>
          </a:p>
        </p:txBody>
      </p:sp>
      <p:sp>
        <p:nvSpPr>
          <p:cNvPr id="11" name="TextBox 10"/>
          <p:cNvSpPr txBox="1"/>
          <p:nvPr/>
        </p:nvSpPr>
        <p:spPr>
          <a:xfrm>
            <a:off x="9869424" y="1108953"/>
            <a:ext cx="21766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u="sng" dirty="0" smtClean="0"/>
              <a:t>ΔΕΔΟΜΕΝΟ : ΠΙΕΣΗ</a:t>
            </a:r>
            <a:endParaRPr lang="el-GR" b="1" u="sng" dirty="0"/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2547366" y="6291101"/>
            <a:ext cx="77057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l-GR" altLang="el-GR" sz="900" b="1" dirty="0"/>
              <a:t>ΘΕΡΜΟΔΥΝΑΜΙΚΗ                         ΚΑΘΗΓΗΤΗΣ ΓΕΩΡΓΙΟΣ Κ. ΧΑΤΖΗΚΩΝΣΤΑΝΤΗΣ  2020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253091" y="1478285"/>
            <a:ext cx="17929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b="1" u="sng" dirty="0" smtClean="0"/>
              <a:t>ΔΙΕΘΝΕΣ ΣΥΣΤΗΜΑ ΜΟΝΑΔΩΝ</a:t>
            </a:r>
            <a:endParaRPr lang="el-GR" sz="1600" b="1" u="sng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263" y="4687224"/>
            <a:ext cx="9010727" cy="1507678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341376" y="4852416"/>
            <a:ext cx="877824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41376" y="4687224"/>
            <a:ext cx="877824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28188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8018" y="615619"/>
            <a:ext cx="5844756" cy="2233362"/>
          </a:xfrm>
          <a:prstGeom prst="rect">
            <a:avLst/>
          </a:prstGeom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568575" y="6089672"/>
            <a:ext cx="77057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l-GR" altLang="el-GR" sz="900" b="1" dirty="0"/>
              <a:t>ΘΕΡΜΟΔΥΝΑΜΙΚΗ                         ΚΑΘΗΓΗΤΗΣ ΓΕΩΡΓΙΟΣ Κ. ΧΑΤΖΗΚΩΝΣΤΑΝΤΗΣ  2020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73024" y="177689"/>
            <a:ext cx="1341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u="sng" dirty="0" smtClean="0"/>
              <a:t>ΓΕΝΙΚΑ</a:t>
            </a:r>
            <a:endParaRPr lang="el-GR" sz="2000" b="1" u="sng" dirty="0"/>
          </a:p>
        </p:txBody>
      </p:sp>
      <p:sp>
        <p:nvSpPr>
          <p:cNvPr id="9" name="Rectangle 8"/>
          <p:cNvSpPr/>
          <p:nvPr/>
        </p:nvSpPr>
        <p:spPr>
          <a:xfrm>
            <a:off x="3340455" y="4279541"/>
            <a:ext cx="52278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el-GR" b="1" dirty="0" smtClean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[</a:t>
            </a:r>
            <a:r>
              <a:rPr lang="en-US" b="1" dirty="0" smtClean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p</a:t>
            </a:r>
            <a:r>
              <a:rPr lang="el-GR" b="1" baseline="-25000" dirty="0" smtClean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2</a:t>
            </a:r>
            <a:r>
              <a:rPr lang="el-GR" b="1" dirty="0" smtClean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(πίεση) , υ</a:t>
            </a:r>
            <a:r>
              <a:rPr lang="el-GR" b="1" baseline="-25000" dirty="0" smtClean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2</a:t>
            </a:r>
            <a:r>
              <a:rPr lang="el-GR" b="1" dirty="0" smtClean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(ειδικός όγκος) , </a:t>
            </a:r>
            <a:r>
              <a:rPr lang="en-US" b="1" dirty="0" smtClean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</a:t>
            </a:r>
            <a:r>
              <a:rPr lang="el-GR" b="1" baseline="-25000" dirty="0" smtClean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2</a:t>
            </a:r>
            <a:r>
              <a:rPr lang="el-GR" b="1" dirty="0" smtClean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(θερμοκρασία)]</a:t>
            </a:r>
            <a:endParaRPr lang="el-GR" dirty="0" smtClean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556" y="5059022"/>
            <a:ext cx="1335462" cy="2897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3758" y="3585717"/>
            <a:ext cx="854260" cy="28913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5707" y="4291184"/>
            <a:ext cx="732311" cy="330258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3350916" y="3539841"/>
            <a:ext cx="51701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el-GR" b="1" dirty="0" smtClean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[</a:t>
            </a:r>
            <a:r>
              <a:rPr lang="en-US" b="1" dirty="0" smtClean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p</a:t>
            </a:r>
            <a:r>
              <a:rPr lang="el-GR" b="1" baseline="-25000" dirty="0" smtClean="0">
                <a:latin typeface="Times New Roman" panose="02020603050405020304" pitchFamily="18" charset="0"/>
                <a:ea typeface="SimSun" panose="02010600030101010101" pitchFamily="2" charset="-122"/>
              </a:rPr>
              <a:t>1</a:t>
            </a:r>
            <a:r>
              <a:rPr lang="el-GR" b="1" dirty="0" smtClean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(πίεση) , υ</a:t>
            </a:r>
            <a:r>
              <a:rPr lang="el-GR" b="1" baseline="-25000" dirty="0" smtClean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1</a:t>
            </a:r>
            <a:r>
              <a:rPr lang="el-GR" b="1" dirty="0" smtClean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(ειδικός όγκος) , </a:t>
            </a:r>
            <a:r>
              <a:rPr lang="en-US" b="1" dirty="0" smtClean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</a:t>
            </a:r>
            <a:r>
              <a:rPr lang="el-GR" b="1" baseline="-25000" dirty="0" smtClean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1</a:t>
            </a:r>
            <a:r>
              <a:rPr lang="el-GR" b="1" dirty="0" smtClean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(θερμοκρασία)]</a:t>
            </a:r>
            <a:endParaRPr lang="el-GR" dirty="0" smtClean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369309" y="5019241"/>
            <a:ext cx="51701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el-GR" b="1" dirty="0" smtClean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[</a:t>
            </a:r>
            <a:r>
              <a:rPr lang="en-US" b="1" dirty="0" smtClean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p</a:t>
            </a:r>
            <a:r>
              <a:rPr lang="el-GR" b="1" baseline="-25000" dirty="0" smtClean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3</a:t>
            </a:r>
            <a:r>
              <a:rPr lang="el-GR" b="1" dirty="0" smtClean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(πίεση) , υ</a:t>
            </a:r>
            <a:r>
              <a:rPr lang="el-GR" b="1" baseline="-25000" dirty="0" smtClean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3</a:t>
            </a:r>
            <a:r>
              <a:rPr lang="el-GR" b="1" dirty="0" smtClean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(ειδικός όγκος) , </a:t>
            </a:r>
            <a:r>
              <a:rPr lang="en-US" b="1" dirty="0" smtClean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</a:t>
            </a:r>
            <a:r>
              <a:rPr lang="el-GR" b="1" baseline="-25000" dirty="0" smtClean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3</a:t>
            </a:r>
            <a:r>
              <a:rPr lang="el-GR" b="1" dirty="0" smtClean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(θερμοκρασία)]</a:t>
            </a:r>
            <a:endParaRPr lang="el-GR" dirty="0" smtClean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786233" y="3539841"/>
            <a:ext cx="15646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Ίδια σύσταση</a:t>
            </a:r>
            <a:endParaRPr lang="el-GR" dirty="0"/>
          </a:p>
        </p:txBody>
      </p:sp>
      <p:sp>
        <p:nvSpPr>
          <p:cNvPr id="16" name="Rectangle 15"/>
          <p:cNvSpPr/>
          <p:nvPr/>
        </p:nvSpPr>
        <p:spPr>
          <a:xfrm>
            <a:off x="1752752" y="4289780"/>
            <a:ext cx="14502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 smtClean="0"/>
              <a:t>Ίδια σύσταση</a:t>
            </a:r>
            <a:endParaRPr lang="el-GR" dirty="0"/>
          </a:p>
        </p:txBody>
      </p:sp>
      <p:sp>
        <p:nvSpPr>
          <p:cNvPr id="17" name="Rectangle 16"/>
          <p:cNvSpPr/>
          <p:nvPr/>
        </p:nvSpPr>
        <p:spPr>
          <a:xfrm>
            <a:off x="1834795" y="5037236"/>
            <a:ext cx="14502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 smtClean="0"/>
              <a:t>Ίδια σύσταση</a:t>
            </a:r>
            <a:endParaRPr lang="el-GR" dirty="0"/>
          </a:p>
        </p:txBody>
      </p:sp>
      <p:sp>
        <p:nvSpPr>
          <p:cNvPr id="18" name="TextBox 17"/>
          <p:cNvSpPr txBox="1"/>
          <p:nvPr/>
        </p:nvSpPr>
        <p:spPr>
          <a:xfrm>
            <a:off x="8439236" y="4279541"/>
            <a:ext cx="801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= ίδιες</a:t>
            </a:r>
            <a:endParaRPr lang="el-GR" dirty="0"/>
          </a:p>
        </p:txBody>
      </p:sp>
      <p:sp>
        <p:nvSpPr>
          <p:cNvPr id="19" name="Rectangle 18"/>
          <p:cNvSpPr/>
          <p:nvPr/>
        </p:nvSpPr>
        <p:spPr>
          <a:xfrm>
            <a:off x="8439856" y="5019241"/>
            <a:ext cx="8006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 smtClean="0"/>
              <a:t>= ίδιες</a:t>
            </a:r>
            <a:endParaRPr lang="el-GR" dirty="0"/>
          </a:p>
        </p:txBody>
      </p:sp>
      <p:sp>
        <p:nvSpPr>
          <p:cNvPr id="20" name="Rectangle 19"/>
          <p:cNvSpPr/>
          <p:nvPr/>
        </p:nvSpPr>
        <p:spPr>
          <a:xfrm>
            <a:off x="8439856" y="3519618"/>
            <a:ext cx="8006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 smtClean="0"/>
              <a:t>= ίδιες</a:t>
            </a:r>
            <a:endParaRPr lang="el-GR" dirty="0"/>
          </a:p>
        </p:txBody>
      </p:sp>
      <p:sp>
        <p:nvSpPr>
          <p:cNvPr id="21" name="TextBox 20"/>
          <p:cNvSpPr txBox="1"/>
          <p:nvPr/>
        </p:nvSpPr>
        <p:spPr>
          <a:xfrm>
            <a:off x="10898842" y="3505519"/>
            <a:ext cx="795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i="1" u="sng" dirty="0" smtClean="0"/>
              <a:t>ΦΑΣΗ</a:t>
            </a:r>
            <a:endParaRPr lang="el-GR" b="1" i="1" u="sng" dirty="0"/>
          </a:p>
        </p:txBody>
      </p:sp>
      <p:sp>
        <p:nvSpPr>
          <p:cNvPr id="22" name="Rectangle 21"/>
          <p:cNvSpPr/>
          <p:nvPr/>
        </p:nvSpPr>
        <p:spPr>
          <a:xfrm>
            <a:off x="10898842" y="4252110"/>
            <a:ext cx="7633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i="1" u="sng" dirty="0" smtClean="0"/>
              <a:t>ΦΑΣΗ</a:t>
            </a:r>
            <a:endParaRPr lang="el-GR" b="1" i="1" u="sng" dirty="0"/>
          </a:p>
        </p:txBody>
      </p:sp>
      <p:sp>
        <p:nvSpPr>
          <p:cNvPr id="23" name="Rectangle 22"/>
          <p:cNvSpPr/>
          <p:nvPr/>
        </p:nvSpPr>
        <p:spPr>
          <a:xfrm>
            <a:off x="10898841" y="5028238"/>
            <a:ext cx="7633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i="1" u="sng" dirty="0" smtClean="0"/>
              <a:t>ΦΑΣΗ</a:t>
            </a:r>
            <a:endParaRPr lang="el-GR" b="1" i="1" u="sng" dirty="0"/>
          </a:p>
        </p:txBody>
      </p:sp>
      <p:cxnSp>
        <p:nvCxnSpPr>
          <p:cNvPr id="42" name="Straight Arrow Connector 41"/>
          <p:cNvCxnSpPr>
            <a:stCxn id="18" idx="3"/>
          </p:cNvCxnSpPr>
          <p:nvPr/>
        </p:nvCxnSpPr>
        <p:spPr>
          <a:xfrm>
            <a:off x="9240524" y="4464207"/>
            <a:ext cx="1520143" cy="102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19" idx="3"/>
          </p:cNvCxnSpPr>
          <p:nvPr/>
        </p:nvCxnSpPr>
        <p:spPr>
          <a:xfrm>
            <a:off x="9240524" y="5203907"/>
            <a:ext cx="1520143" cy="179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20" idx="3"/>
          </p:cNvCxnSpPr>
          <p:nvPr/>
        </p:nvCxnSpPr>
        <p:spPr>
          <a:xfrm>
            <a:off x="9240524" y="3704284"/>
            <a:ext cx="152014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9028050" y="2607863"/>
            <a:ext cx="22687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i="1" u="sng" dirty="0" smtClean="0"/>
              <a:t>Ομογενές σύστημα</a:t>
            </a:r>
            <a:endParaRPr lang="el-GR" b="1" i="1" u="sng" dirty="0"/>
          </a:p>
        </p:txBody>
      </p:sp>
      <p:cxnSp>
        <p:nvCxnSpPr>
          <p:cNvPr id="49" name="Straight Arrow Connector 48"/>
          <p:cNvCxnSpPr/>
          <p:nvPr/>
        </p:nvCxnSpPr>
        <p:spPr>
          <a:xfrm flipH="1">
            <a:off x="9375647" y="2977195"/>
            <a:ext cx="2" cy="6831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>
            <a:off x="9875520" y="2977195"/>
            <a:ext cx="0" cy="14595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>
            <a:off x="10387584" y="3259878"/>
            <a:ext cx="11385" cy="19440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Slide Number Placeholder 5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8C2B5-63D3-401B-909D-499A03459A19}" type="slidenum">
              <a:rPr lang="el-GR" smtClean="0"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222876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911840" y="6356350"/>
            <a:ext cx="441960" cy="365125"/>
          </a:xfrm>
        </p:spPr>
        <p:txBody>
          <a:bodyPr/>
          <a:lstStyle/>
          <a:p>
            <a:fld id="{5A18C2B5-63D3-401B-909D-499A03459A19}" type="slidenum">
              <a:rPr lang="el-GR" smtClean="0"/>
              <a:t>20</a:t>
            </a:fld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3608531" y="57904"/>
            <a:ext cx="43971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u="sng" dirty="0"/>
              <a:t>ΔΙΑΓΡΑΜΜΑ </a:t>
            </a:r>
            <a:r>
              <a:rPr lang="en-US" b="1" u="sng" dirty="0" smtClean="0"/>
              <a:t>(</a:t>
            </a:r>
            <a:r>
              <a:rPr lang="el-GR" b="1" u="sng" dirty="0" smtClean="0"/>
              <a:t>Τ</a:t>
            </a:r>
            <a:r>
              <a:rPr lang="en-US" b="1" u="sng" dirty="0" smtClean="0"/>
              <a:t> –</a:t>
            </a:r>
            <a:r>
              <a:rPr lang="el-GR" b="1" u="sng" dirty="0" smtClean="0"/>
              <a:t> </a:t>
            </a:r>
            <a:r>
              <a:rPr lang="en-US" b="1" u="sng" dirty="0" smtClean="0"/>
              <a:t>s</a:t>
            </a:r>
            <a:r>
              <a:rPr lang="en-US" b="1" u="sng" dirty="0"/>
              <a:t>) </a:t>
            </a:r>
            <a:r>
              <a:rPr lang="el-GR" b="1" u="sng" dirty="0" smtClean="0"/>
              <a:t> (</a:t>
            </a:r>
            <a:r>
              <a:rPr lang="el-GR" b="1" u="sng" dirty="0" err="1" smtClean="0"/>
              <a:t>Εντροπικό</a:t>
            </a:r>
            <a:r>
              <a:rPr lang="el-GR" b="1" u="sng" dirty="0" smtClean="0"/>
              <a:t> διάγραμμα)</a:t>
            </a:r>
            <a:endParaRPr lang="el-GR" b="1" u="sng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666" y="529090"/>
            <a:ext cx="11823593" cy="5652254"/>
          </a:xfrm>
          <a:prstGeom prst="rect">
            <a:avLst/>
          </a:prstGeom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2276475" y="6424612"/>
            <a:ext cx="77057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l-GR" altLang="el-GR" sz="900" b="1" dirty="0"/>
              <a:t>ΘΕΡΜΟΔΥΝΑΜΙΚΗ                         ΚΑΘΗΓΗΤΗΣ ΓΕΩΡΓΙΟΣ Κ. ΧΑΤΖΗΚΩΝΣΤΑΝΤΗΣ  2020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100314" y="38124"/>
            <a:ext cx="37637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[</a:t>
            </a:r>
            <a:r>
              <a:rPr lang="el-GR" sz="1600" i="1" dirty="0" smtClean="0"/>
              <a:t>στα  Έγγραφα  </a:t>
            </a:r>
            <a:r>
              <a:rPr lang="el-GR" dirty="0" smtClean="0"/>
              <a:t>=  </a:t>
            </a:r>
            <a:r>
              <a:rPr lang="el-GR" b="1" dirty="0" smtClean="0"/>
              <a:t>ΔΙΑΓΡΑΜΜΑ  (</a:t>
            </a:r>
            <a:r>
              <a:rPr lang="en-US" b="1" dirty="0" smtClean="0"/>
              <a:t>T – s) </a:t>
            </a:r>
            <a:r>
              <a:rPr lang="en-US" dirty="0" smtClean="0"/>
              <a:t>]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8886133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911840" y="6356350"/>
            <a:ext cx="441960" cy="365125"/>
          </a:xfrm>
        </p:spPr>
        <p:txBody>
          <a:bodyPr/>
          <a:lstStyle/>
          <a:p>
            <a:fld id="{5A18C2B5-63D3-401B-909D-499A03459A19}" type="slidenum">
              <a:rPr lang="el-GR" smtClean="0"/>
              <a:t>21</a:t>
            </a:fld>
            <a:endParaRPr lang="el-GR" dirty="0"/>
          </a:p>
        </p:txBody>
      </p:sp>
      <p:sp>
        <p:nvSpPr>
          <p:cNvPr id="6" name="TextBox 5"/>
          <p:cNvSpPr txBox="1"/>
          <p:nvPr/>
        </p:nvSpPr>
        <p:spPr>
          <a:xfrm>
            <a:off x="2840736" y="316992"/>
            <a:ext cx="3425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u="sng" dirty="0" smtClean="0"/>
              <a:t>ΔΙΑΓΡΑΜΜΑ </a:t>
            </a:r>
            <a:r>
              <a:rPr lang="en-US" b="1" u="sng" dirty="0" smtClean="0"/>
              <a:t>(h –</a:t>
            </a:r>
            <a:r>
              <a:rPr lang="el-GR" b="1" u="sng" dirty="0" smtClean="0"/>
              <a:t> </a:t>
            </a:r>
            <a:r>
              <a:rPr lang="en-US" b="1" u="sng" dirty="0" smtClean="0"/>
              <a:t>s)  </a:t>
            </a:r>
            <a:r>
              <a:rPr lang="en-US" b="1" u="sng" dirty="0" err="1" smtClean="0"/>
              <a:t>Mollier</a:t>
            </a:r>
            <a:endParaRPr lang="el-GR" b="1" u="sng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805" y="686324"/>
            <a:ext cx="11591925" cy="5591175"/>
          </a:xfrm>
          <a:prstGeom prst="rect">
            <a:avLst/>
          </a:prstGeom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2276475" y="6424612"/>
            <a:ext cx="77057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l-GR" altLang="el-GR" sz="900" b="1" dirty="0"/>
              <a:t>ΘΕΡΜΟΔΥΝΑΜΙΚΗ                         ΚΑΘΗΓΗΤΗΣ ΓΕΩΡΓΙΟΣ Κ. ΧΑΤΖΗΚΩΝΣΤΑΝΤΗΣ  2020</a:t>
            </a:r>
          </a:p>
        </p:txBody>
      </p:sp>
    </p:spTree>
    <p:extLst>
      <p:ext uri="{BB962C8B-B14F-4D97-AF65-F5344CB8AC3E}">
        <p14:creationId xmlns:p14="http://schemas.microsoft.com/office/powerpoint/2010/main" val="14440724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948416" y="6356350"/>
            <a:ext cx="405384" cy="365125"/>
          </a:xfrm>
        </p:spPr>
        <p:txBody>
          <a:bodyPr/>
          <a:lstStyle/>
          <a:p>
            <a:fld id="{5A18C2B5-63D3-401B-909D-499A03459A19}" type="slidenum">
              <a:rPr lang="el-GR" smtClean="0"/>
              <a:t>22</a:t>
            </a:fld>
            <a:endParaRPr lang="el-GR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118348"/>
            <a:ext cx="4157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u="sng" dirty="0" smtClean="0"/>
              <a:t>ΠΑΡΑΔΕΙΓΜΑ : </a:t>
            </a:r>
            <a:r>
              <a:rPr lang="el-GR" dirty="0" smtClean="0"/>
              <a:t> </a:t>
            </a:r>
            <a:r>
              <a:rPr lang="en-US" b="1" dirty="0" smtClean="0"/>
              <a:t>p = 10 (bar)   T = 400 (C)</a:t>
            </a:r>
            <a:endParaRPr lang="el-GR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340352" y="118348"/>
            <a:ext cx="4401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Να υπολογιστούν ΕΝΘΑΛΠΙΑ και ΕΝΤΡΟΠΙΑ</a:t>
            </a:r>
            <a:endParaRPr lang="el-GR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282" y="575758"/>
            <a:ext cx="7926318" cy="5902059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684282" y="6144768"/>
            <a:ext cx="805738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684282" y="5961888"/>
            <a:ext cx="805738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901440" y="1414272"/>
            <a:ext cx="0" cy="473049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340352" y="1414272"/>
            <a:ext cx="0" cy="473049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4559808" y="1414272"/>
            <a:ext cx="0" cy="473049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4998720" y="1414272"/>
            <a:ext cx="0" cy="473049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89809" y="942807"/>
            <a:ext cx="3546226" cy="68304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14244" y="383004"/>
            <a:ext cx="1497357" cy="348222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59292" y="1992902"/>
            <a:ext cx="3272961" cy="2469370"/>
          </a:xfrm>
          <a:prstGeom prst="rect">
            <a:avLst/>
          </a:prstGeom>
        </p:spPr>
      </p:pic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2276475" y="6660695"/>
            <a:ext cx="7477125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l-GR" altLang="el-GR" sz="900" b="1" dirty="0"/>
              <a:t>ΘΕΡΜΟΔΥΝΑΜΙΚΗ                         ΚΑΘΗΓΗΤΗΣ ΓΕΩΡΓΙΟΣ Κ. ΧΑΤΖΗΚΩΝΣΤΑΝΤΗΣ  2020</a:t>
            </a:r>
          </a:p>
        </p:txBody>
      </p:sp>
    </p:spTree>
    <p:extLst>
      <p:ext uri="{BB962C8B-B14F-4D97-AF65-F5344CB8AC3E}">
        <p14:creationId xmlns:p14="http://schemas.microsoft.com/office/powerpoint/2010/main" val="40763456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924032" y="6356350"/>
            <a:ext cx="429768" cy="365125"/>
          </a:xfrm>
        </p:spPr>
        <p:txBody>
          <a:bodyPr/>
          <a:lstStyle/>
          <a:p>
            <a:fld id="{5A18C2B5-63D3-401B-909D-499A03459A19}" type="slidenum">
              <a:rPr lang="el-GR" smtClean="0"/>
              <a:t>23</a:t>
            </a:fld>
            <a:endParaRPr lang="el-GR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937" y="260604"/>
            <a:ext cx="11483909" cy="5762244"/>
          </a:xfrm>
          <a:prstGeom prst="rect">
            <a:avLst/>
          </a:prstGeom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020443" y="6492875"/>
            <a:ext cx="77057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l-GR" altLang="el-GR" sz="900" b="1" dirty="0"/>
              <a:t>ΘΕΡΜΟΔΥΝΑΜΙΚΗ                         ΚΑΘΗΓΗΤΗΣ ΓΕΩΡΓΙΟΣ Κ. ΧΑΤΖΗΚΩΝΣΤΑΝΤΗΣ  2020</a:t>
            </a:r>
          </a:p>
        </p:txBody>
      </p:sp>
    </p:spTree>
    <p:extLst>
      <p:ext uri="{BB962C8B-B14F-4D97-AF65-F5344CB8AC3E}">
        <p14:creationId xmlns:p14="http://schemas.microsoft.com/office/powerpoint/2010/main" val="1868679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936224" y="6356350"/>
            <a:ext cx="417576" cy="365125"/>
          </a:xfrm>
        </p:spPr>
        <p:txBody>
          <a:bodyPr/>
          <a:lstStyle/>
          <a:p>
            <a:fld id="{5A18C2B5-63D3-401B-909D-499A03459A19}" type="slidenum">
              <a:rPr lang="el-GR" smtClean="0"/>
              <a:t>24</a:t>
            </a:fld>
            <a:endParaRPr lang="el-GR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334" y="23133"/>
            <a:ext cx="8855393" cy="6333217"/>
          </a:xfrm>
          <a:prstGeom prst="rect">
            <a:avLst/>
          </a:prstGeom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227707" y="6492875"/>
            <a:ext cx="77057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l-GR" altLang="el-GR" sz="900" b="1" dirty="0"/>
              <a:t>ΘΕΡΜΟΔΥΝΑΜΙΚΗ                         ΚΑΘΗΓΗΤΗΣ ΓΕΩΡΓΙΟΣ Κ. ΧΑΤΖΗΚΩΝΣΤΑΝΤΗΣ  2020</a:t>
            </a:r>
          </a:p>
        </p:txBody>
      </p:sp>
      <p:sp>
        <p:nvSpPr>
          <p:cNvPr id="7" name="Rectangle 6"/>
          <p:cNvSpPr/>
          <p:nvPr/>
        </p:nvSpPr>
        <p:spPr>
          <a:xfrm>
            <a:off x="9583927" y="505733"/>
            <a:ext cx="221291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[</a:t>
            </a:r>
            <a:r>
              <a:rPr lang="el-GR" sz="1600" i="1" dirty="0"/>
              <a:t>στα  Έγγραφα  </a:t>
            </a:r>
            <a:r>
              <a:rPr lang="el-GR" dirty="0"/>
              <a:t>=  </a:t>
            </a:r>
            <a:endParaRPr lang="el-GR" dirty="0" smtClean="0"/>
          </a:p>
          <a:p>
            <a:r>
              <a:rPr lang="el-GR" b="1" dirty="0" smtClean="0"/>
              <a:t>ΔΙΑΓΡΑΜΜΑ  (</a:t>
            </a:r>
            <a:r>
              <a:rPr lang="en-US" b="1" dirty="0" smtClean="0"/>
              <a:t>h </a:t>
            </a:r>
            <a:r>
              <a:rPr lang="en-US" b="1" dirty="0"/>
              <a:t>– s) </a:t>
            </a:r>
            <a:r>
              <a:rPr lang="en-US" dirty="0"/>
              <a:t>]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860206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070336" y="6318272"/>
            <a:ext cx="320040" cy="365125"/>
          </a:xfrm>
        </p:spPr>
        <p:txBody>
          <a:bodyPr/>
          <a:lstStyle/>
          <a:p>
            <a:fld id="{5A18C2B5-63D3-401B-909D-499A03459A19}" type="slidenum">
              <a:rPr lang="el-GR" smtClean="0"/>
              <a:t>3</a:t>
            </a:fld>
            <a:endParaRPr lang="el-GR"/>
          </a:p>
        </p:txBody>
      </p:sp>
      <p:sp>
        <p:nvSpPr>
          <p:cNvPr id="5" name="Rectangle 4"/>
          <p:cNvSpPr/>
          <p:nvPr/>
        </p:nvSpPr>
        <p:spPr>
          <a:xfrm>
            <a:off x="4504058" y="1240613"/>
            <a:ext cx="349018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000" b="1" i="1" u="sng" dirty="0">
                <a:latin typeface="Times New Roman" panose="02020603050405020304" pitchFamily="18" charset="0"/>
                <a:ea typeface="SimSun" panose="02010600030101010101" pitchFamily="2" charset="-122"/>
              </a:rPr>
              <a:t>Περιοχή υγρού</a:t>
            </a:r>
            <a:r>
              <a:rPr lang="el-GR" dirty="0">
                <a:latin typeface="Times New Roman" panose="02020603050405020304" pitchFamily="18" charset="0"/>
                <a:ea typeface="SimSun" panose="02010600030101010101" pitchFamily="2" charset="-122"/>
              </a:rPr>
              <a:t> : είναι η περιοχή </a:t>
            </a:r>
            <a:r>
              <a:rPr lang="el-GR" b="1" dirty="0">
                <a:latin typeface="Times New Roman" panose="02020603050405020304" pitchFamily="18" charset="0"/>
                <a:ea typeface="SimSun" panose="02010600030101010101" pitchFamily="2" charset="-122"/>
              </a:rPr>
              <a:t>Ι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4504058" y="2013013"/>
            <a:ext cx="446962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000" b="1" i="1" u="sng" dirty="0">
                <a:latin typeface="Times New Roman" panose="02020603050405020304" pitchFamily="18" charset="0"/>
                <a:ea typeface="SimSun" panose="02010600030101010101" pitchFamily="2" charset="-122"/>
              </a:rPr>
              <a:t>Περιοχή υγρού ατμού</a:t>
            </a:r>
            <a:r>
              <a:rPr lang="el-GR" dirty="0">
                <a:latin typeface="Times New Roman" panose="02020603050405020304" pitchFamily="18" charset="0"/>
                <a:ea typeface="SimSun" panose="02010600030101010101" pitchFamily="2" charset="-122"/>
              </a:rPr>
              <a:t> : είναι η περιοχή  </a:t>
            </a:r>
            <a:r>
              <a:rPr lang="el-GR" b="1" dirty="0">
                <a:latin typeface="Times New Roman" panose="02020603050405020304" pitchFamily="18" charset="0"/>
                <a:ea typeface="SimSun" panose="02010600030101010101" pitchFamily="2" charset="-122"/>
              </a:rPr>
              <a:t>ΙΙ</a:t>
            </a:r>
            <a:r>
              <a:rPr lang="el-GR" dirty="0">
                <a:latin typeface="Times New Roman" panose="02020603050405020304" pitchFamily="18" charset="0"/>
                <a:ea typeface="SimSun" panose="02010600030101010101" pitchFamily="2" charset="-122"/>
              </a:rPr>
              <a:t>, </a:t>
            </a:r>
            <a:endParaRPr lang="el-GR" dirty="0"/>
          </a:p>
        </p:txBody>
      </p:sp>
      <p:sp>
        <p:nvSpPr>
          <p:cNvPr id="7" name="Rectangle 6"/>
          <p:cNvSpPr/>
          <p:nvPr/>
        </p:nvSpPr>
        <p:spPr>
          <a:xfrm>
            <a:off x="4504058" y="2827068"/>
            <a:ext cx="45393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i="1" u="sng" dirty="0">
                <a:latin typeface="Times New Roman" panose="02020603050405020304" pitchFamily="18" charset="0"/>
                <a:ea typeface="SimSun" panose="02010600030101010101" pitchFamily="2" charset="-122"/>
              </a:rPr>
              <a:t>Περιοχή υπέρθερμου ατμού</a:t>
            </a:r>
            <a:r>
              <a:rPr lang="el-GR" sz="1600" dirty="0">
                <a:latin typeface="Times New Roman" panose="02020603050405020304" pitchFamily="18" charset="0"/>
                <a:ea typeface="SimSun" panose="02010600030101010101" pitchFamily="2" charset="-122"/>
              </a:rPr>
              <a:t> : είναι η περιοχή </a:t>
            </a:r>
            <a:r>
              <a:rPr lang="el-GR" sz="1600" b="1" dirty="0">
                <a:latin typeface="Times New Roman" panose="02020603050405020304" pitchFamily="18" charset="0"/>
                <a:ea typeface="SimSun" panose="02010600030101010101" pitchFamily="2" charset="-122"/>
              </a:rPr>
              <a:t>ΙΙΙ</a:t>
            </a:r>
            <a:endParaRPr lang="el-GR" dirty="0"/>
          </a:p>
        </p:txBody>
      </p:sp>
      <p:sp>
        <p:nvSpPr>
          <p:cNvPr id="8" name="Rectangle 7"/>
          <p:cNvSpPr/>
          <p:nvPr/>
        </p:nvSpPr>
        <p:spPr>
          <a:xfrm>
            <a:off x="4504058" y="3568690"/>
            <a:ext cx="374346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000" b="1" i="1" u="sng" dirty="0">
                <a:latin typeface="Times New Roman" panose="02020603050405020304" pitchFamily="18" charset="0"/>
                <a:ea typeface="SimSun" panose="02010600030101010101" pitchFamily="2" charset="-122"/>
              </a:rPr>
              <a:t>Περιοχή αερίου</a:t>
            </a:r>
            <a:r>
              <a:rPr lang="el-GR" dirty="0">
                <a:latin typeface="Times New Roman" panose="02020603050405020304" pitchFamily="18" charset="0"/>
                <a:ea typeface="SimSun" panose="02010600030101010101" pitchFamily="2" charset="-122"/>
              </a:rPr>
              <a:t> : είναι η περιοχή </a:t>
            </a:r>
            <a:r>
              <a:rPr lang="en-US" b="1" dirty="0">
                <a:latin typeface="Times New Roman" panose="02020603050405020304" pitchFamily="18" charset="0"/>
                <a:ea typeface="SimSun" panose="02010600030101010101" pitchFamily="2" charset="-122"/>
              </a:rPr>
              <a:t>IV</a:t>
            </a:r>
            <a:endParaRPr lang="el-GR" dirty="0"/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2568575" y="6089672"/>
            <a:ext cx="77057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l-GR" altLang="el-GR" sz="900" b="1" dirty="0"/>
              <a:t>ΘΕΡΜΟΔΥΝΑΜΙΚΗ                         ΚΑΘΗΓΗΤΗΣ ΓΕΩΡΓΙΟΣ Κ. ΧΑΤΖΗΚΩΝΣΤΑΝΤΗΣ  2020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150" y="593216"/>
            <a:ext cx="3674745" cy="4121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9440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2568575" y="6089672"/>
            <a:ext cx="77057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l-GR" altLang="el-GR" sz="900" b="1" dirty="0"/>
              <a:t>ΘΕΡΜΟΔΥΝΑΜΙΚΗ                         ΚΑΘΗΓΗΤΗΣ ΓΕΩΡΓΙΟΣ Κ. ΧΑΤΖΗΚΩΝΣΤΑΝΤΗΣ  2020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621705" y="3561999"/>
            <a:ext cx="19751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b="1" dirty="0" smtClean="0"/>
              <a:t>Πίεση πειράματος</a:t>
            </a:r>
            <a:endParaRPr lang="el-GR" sz="1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8660483" y="3547086"/>
            <a:ext cx="33284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b="1" u="sng" dirty="0" smtClean="0"/>
              <a:t>Μοναδική αντίστοιχη  θερμοκρασία </a:t>
            </a:r>
            <a:endParaRPr lang="el-GR" sz="1600" b="1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852903" y="4142213"/>
                <a:ext cx="77829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1 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𝑎𝑡𝑎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2903" y="4142213"/>
                <a:ext cx="778290" cy="276999"/>
              </a:xfrm>
              <a:prstGeom prst="rect">
                <a:avLst/>
              </a:prstGeom>
              <a:blipFill rotWithShape="0">
                <a:blip r:embed="rId3"/>
                <a:stretch>
                  <a:fillRect l="-6250" t="-2174" r="-10156" b="-32609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9927269" y="4139089"/>
                <a:ext cx="100559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99,10 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27269" y="4139089"/>
                <a:ext cx="1005596" cy="276999"/>
              </a:xfrm>
              <a:prstGeom prst="rect">
                <a:avLst/>
              </a:prstGeom>
              <a:blipFill rotWithShape="0">
                <a:blip r:embed="rId4"/>
                <a:stretch>
                  <a:fillRect l="-4848" t="-2222" r="-7879" b="-3555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550274" y="4647511"/>
                <a:ext cx="2820451" cy="2800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𝑎𝑡𝑚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=1,01325∙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𝑃𝑎</m:t>
                          </m:r>
                        </m:e>
                      </m:d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0274" y="4647511"/>
                <a:ext cx="2820451" cy="280077"/>
              </a:xfrm>
              <a:prstGeom prst="rect">
                <a:avLst/>
              </a:prstGeom>
              <a:blipFill rotWithShape="0">
                <a:blip r:embed="rId5"/>
                <a:stretch>
                  <a:fillRect l="-1512" t="-4348" b="-869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9927269" y="4602883"/>
                <a:ext cx="91775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100 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27269" y="4602883"/>
                <a:ext cx="917751" cy="369332"/>
              </a:xfrm>
              <a:prstGeom prst="rect">
                <a:avLst/>
              </a:prstGeom>
              <a:blipFill rotWithShape="0">
                <a:blip r:embed="rId6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7107936" y="5272065"/>
            <a:ext cx="3322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i="1" u="sng" dirty="0" smtClean="0"/>
              <a:t>Σ Υ Ν Θ Η Κ Η       Κ Ο Ρ Ε Σ Μ Ο Υ  </a:t>
            </a:r>
            <a:endParaRPr lang="el-GR" b="1" i="1" u="sng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7107936" y="5641511"/>
            <a:ext cx="32782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7107936" y="5029643"/>
            <a:ext cx="0" cy="6118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endCxn id="10" idx="2"/>
          </p:cNvCxnSpPr>
          <p:nvPr/>
        </p:nvCxnSpPr>
        <p:spPr>
          <a:xfrm flipV="1">
            <a:off x="10386145" y="4972215"/>
            <a:ext cx="0" cy="66918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>
            <a:off x="7046976" y="4940388"/>
            <a:ext cx="97536" cy="1802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3" name="Oval 22"/>
          <p:cNvSpPr/>
          <p:nvPr/>
        </p:nvSpPr>
        <p:spPr>
          <a:xfrm>
            <a:off x="10324691" y="4940388"/>
            <a:ext cx="105376" cy="1802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8C2B5-63D3-401B-909D-499A03459A19}" type="slidenum">
              <a:rPr lang="el-GR" smtClean="0"/>
              <a:t>4</a:t>
            </a:fld>
            <a:endParaRPr lang="el-GR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210" y="707720"/>
            <a:ext cx="6621448" cy="3772339"/>
          </a:xfrm>
          <a:prstGeom prst="rect">
            <a:avLst/>
          </a:prstGeom>
        </p:spPr>
      </p:pic>
      <p:sp>
        <p:nvSpPr>
          <p:cNvPr id="14" name="Right Arrow 13"/>
          <p:cNvSpPr/>
          <p:nvPr/>
        </p:nvSpPr>
        <p:spPr>
          <a:xfrm>
            <a:off x="7292439" y="3311335"/>
            <a:ext cx="3032252" cy="20427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8" name="Left Arrow 17"/>
          <p:cNvSpPr/>
          <p:nvPr/>
        </p:nvSpPr>
        <p:spPr>
          <a:xfrm>
            <a:off x="7242048" y="2893102"/>
            <a:ext cx="3032252" cy="23984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309906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2568575" y="6089672"/>
            <a:ext cx="77057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l-GR" altLang="el-GR" sz="900" b="1" dirty="0"/>
              <a:t>ΘΕΡΜΟΔΥΝΑΜΙΚΗ                         ΚΑΘΗΓΗΤΗΣ ΓΕΩΡΓΙΟΣ Κ. ΧΑΤΖΗΚΩΝΣΤΑΝΤΗΣ  2020</a:t>
            </a: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7516368" y="187875"/>
                <a:ext cx="2131032" cy="2681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l-GR" sz="1600" b="0" i="1" smtClean="0">
                              <a:latin typeface="Cambria Math" panose="02040503050406030204" pitchFamily="18" charset="0"/>
                            </a:rPr>
                            <m:t>𝜅𝜌𝜄𝜎𝜄𝜇𝜂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=22,06 (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𝑀𝑃𝑎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l-GR" sz="16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6368" y="187875"/>
                <a:ext cx="2131032" cy="268150"/>
              </a:xfrm>
              <a:prstGeom prst="rect">
                <a:avLst/>
              </a:prstGeom>
              <a:blipFill rotWithShape="0">
                <a:blip r:embed="rId3"/>
                <a:stretch>
                  <a:fillRect l="-2000" r="-2571" b="-2272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7421011" y="685693"/>
                <a:ext cx="2128210" cy="3604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l-GR" sz="1600" b="0" i="1" smtClean="0">
                              <a:latin typeface="Cambria Math" panose="02040503050406030204" pitchFamily="18" charset="0"/>
                            </a:rPr>
                            <m:t>𝜅𝜌𝜄𝜎𝜄𝜇𝜂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=373,95 (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l-GR" sz="1600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1011" y="685693"/>
                <a:ext cx="2128210" cy="360483"/>
              </a:xfrm>
              <a:prstGeom prst="rect">
                <a:avLst/>
              </a:prstGeom>
              <a:blipFill rotWithShape="0">
                <a:blip r:embed="rId4"/>
                <a:stretch>
                  <a:fillRect b="-3333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7516368" y="1195796"/>
                <a:ext cx="2815321" cy="4029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sz="1600" b="0" i="1" smtClean="0">
                              <a:latin typeface="Cambria Math" panose="02040503050406030204" pitchFamily="18" charset="0"/>
                            </a:rPr>
                            <m:t>𝜐</m:t>
                          </m:r>
                        </m:e>
                        <m:sub>
                          <m:r>
                            <a:rPr lang="el-GR" sz="1600" b="0" i="1" smtClean="0">
                              <a:latin typeface="Cambria Math" panose="02040503050406030204" pitchFamily="18" charset="0"/>
                            </a:rPr>
                            <m:t>𝜅𝜌𝜄𝜎𝜄𝜇𝜊𝜍</m:t>
                          </m:r>
                        </m:sub>
                      </m:sSub>
                      <m:r>
                        <a:rPr lang="el-GR" sz="1600" b="0" i="1" smtClean="0">
                          <a:latin typeface="Cambria Math" panose="02040503050406030204" pitchFamily="18" charset="0"/>
                        </a:rPr>
                        <m:t>=0,003106 </m:t>
                      </m:r>
                      <m:d>
                        <m:dPr>
                          <m:ctrlPr>
                            <a:rPr lang="el-GR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skw"/>
                              <m:ctrlPr>
                                <a:rPr lang="el-G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l-GR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p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𝑘𝑔</m:t>
                              </m:r>
                            </m:den>
                          </m:f>
                        </m:e>
                      </m:d>
                      <m:r>
                        <a:rPr lang="el-GR" sz="16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l-GR" sz="16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6368" y="1195796"/>
                <a:ext cx="2815321" cy="402931"/>
              </a:xfrm>
              <a:prstGeom prst="rect">
                <a:avLst/>
              </a:prstGeom>
              <a:blipFill rotWithShape="0">
                <a:blip r:embed="rId5"/>
                <a:stretch>
                  <a:fillRect l="-433" t="-113636" r="-12338" b="-180303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4925568" y="723000"/>
            <a:ext cx="1694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u="sng" dirty="0" smtClean="0"/>
              <a:t>Κρίσιμο σημείο</a:t>
            </a:r>
            <a:endParaRPr lang="el-GR" b="1" u="sng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7421011" y="187875"/>
            <a:ext cx="0" cy="14108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13" idx="3"/>
          </p:cNvCxnSpPr>
          <p:nvPr/>
        </p:nvCxnSpPr>
        <p:spPr>
          <a:xfrm>
            <a:off x="6620256" y="907666"/>
            <a:ext cx="64617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715452" y="269667"/>
            <a:ext cx="29418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b="1" i="1" u="sng" dirty="0" smtClean="0"/>
              <a:t>Καμπύλη ΚΟΡΕΣΜΕΝΟΥ ΥΓΡΟΥ ή </a:t>
            </a:r>
          </a:p>
          <a:p>
            <a:r>
              <a:rPr lang="el-GR" sz="1600" b="1" i="1" u="sng" dirty="0" smtClean="0"/>
              <a:t>ΓΡΑΜΜΗ ΒΡΑΣΜΟΥ</a:t>
            </a:r>
            <a:endParaRPr lang="el-GR" sz="1600" b="1" i="1" u="sng" dirty="0"/>
          </a:p>
        </p:txBody>
      </p:sp>
      <p:sp>
        <p:nvSpPr>
          <p:cNvPr id="20" name="TextBox 19"/>
          <p:cNvSpPr txBox="1"/>
          <p:nvPr/>
        </p:nvSpPr>
        <p:spPr>
          <a:xfrm>
            <a:off x="8485116" y="2829983"/>
            <a:ext cx="31338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i="1" u="sng" dirty="0" smtClean="0"/>
              <a:t>Καμπύλη κορεσμένου ατμού ή  ΞΗΡΟΥ ΑΤΜΟΥ  ή </a:t>
            </a:r>
          </a:p>
          <a:p>
            <a:r>
              <a:rPr lang="el-GR" b="1" i="1" u="sng" dirty="0" smtClean="0"/>
              <a:t>ΓΡΑΜΜΗ ΔΡΟΣΟΥ</a:t>
            </a:r>
            <a:endParaRPr lang="el-GR" b="1" i="1" u="sng" dirty="0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8C2B5-63D3-401B-909D-499A03459A19}" type="slidenum">
              <a:rPr lang="el-GR" smtClean="0"/>
              <a:t>5</a:t>
            </a:fld>
            <a:endParaRPr lang="el-GR"/>
          </a:p>
        </p:txBody>
      </p:sp>
      <p:sp>
        <p:nvSpPr>
          <p:cNvPr id="16" name="Up Arrow 15"/>
          <p:cNvSpPr/>
          <p:nvPr/>
        </p:nvSpPr>
        <p:spPr>
          <a:xfrm>
            <a:off x="5785050" y="1054910"/>
            <a:ext cx="152400" cy="127030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3" name="Straight Arrow Connector 2"/>
          <p:cNvCxnSpPr/>
          <p:nvPr/>
        </p:nvCxnSpPr>
        <p:spPr>
          <a:xfrm flipH="1" flipV="1">
            <a:off x="3675834" y="617917"/>
            <a:ext cx="1840992" cy="214429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7516368" y="3753313"/>
            <a:ext cx="1530096" cy="16111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0665" y="2195847"/>
            <a:ext cx="7814451" cy="3947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425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2568575" y="6089672"/>
            <a:ext cx="77057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l-GR" altLang="el-GR" sz="900" b="1" dirty="0"/>
              <a:t>ΘΕΡΜΟΔΥΝΑΜΙΚΗ                         ΚΑΘΗΓΗΤΗΣ ΓΕΩΡΓΙΟΣ Κ. ΧΑΤΖΗΚΩΝΣΤΑΝΤΗΣ  2020</a:t>
            </a:r>
          </a:p>
        </p:txBody>
      </p:sp>
      <p:sp>
        <p:nvSpPr>
          <p:cNvPr id="6" name="Rectangle 5"/>
          <p:cNvSpPr/>
          <p:nvPr/>
        </p:nvSpPr>
        <p:spPr>
          <a:xfrm>
            <a:off x="3675888" y="951132"/>
            <a:ext cx="31699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b="1" i="1" u="sng" dirty="0" smtClean="0"/>
              <a:t>Καμπύλη κορεσμένου ατμού ή  </a:t>
            </a:r>
          </a:p>
          <a:p>
            <a:r>
              <a:rPr lang="el-GR" b="1" i="1" u="sng" dirty="0" smtClean="0"/>
              <a:t>ΞΗΡΟΥ ΑΤΜΟΥ </a:t>
            </a:r>
          </a:p>
          <a:p>
            <a:r>
              <a:rPr lang="el-GR" b="1" i="1" u="sng" dirty="0" smtClean="0"/>
              <a:t> ή </a:t>
            </a:r>
          </a:p>
          <a:p>
            <a:r>
              <a:rPr lang="el-GR" b="1" i="1" u="sng" dirty="0" smtClean="0"/>
              <a:t>ΓΡΑΜΜΗ ΔΡΟΣΟΥ</a:t>
            </a:r>
            <a:endParaRPr lang="el-GR" b="1" i="1" u="sng" dirty="0"/>
          </a:p>
        </p:txBody>
      </p:sp>
      <p:sp>
        <p:nvSpPr>
          <p:cNvPr id="8" name="Rectangle 7"/>
          <p:cNvSpPr/>
          <p:nvPr/>
        </p:nvSpPr>
        <p:spPr>
          <a:xfrm>
            <a:off x="304800" y="954908"/>
            <a:ext cx="33284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b="1" i="1" u="sng" dirty="0" smtClean="0"/>
              <a:t>Καμπύλη ΚΟΡΕΣΜΕΝΟΥ ΥΓΡΟΥ ή </a:t>
            </a:r>
          </a:p>
          <a:p>
            <a:r>
              <a:rPr lang="el-GR" b="1" i="1" u="sng" dirty="0" smtClean="0"/>
              <a:t>ΓΡΑΜΜΗ ΒΡΑΣΜΟΥ</a:t>
            </a:r>
            <a:endParaRPr lang="el-GR" b="1" i="1" u="sng" dirty="0"/>
          </a:p>
        </p:txBody>
      </p:sp>
      <p:sp>
        <p:nvSpPr>
          <p:cNvPr id="14" name="TextBox 13"/>
          <p:cNvSpPr txBox="1"/>
          <p:nvPr/>
        </p:nvSpPr>
        <p:spPr>
          <a:xfrm>
            <a:off x="1049084" y="224137"/>
            <a:ext cx="2407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i="1" u="sng" dirty="0" smtClean="0"/>
              <a:t>ΔΙΑΓΡΑΜΜΑ </a:t>
            </a:r>
            <a:r>
              <a:rPr lang="en-US" b="1" i="1" u="sng" dirty="0" smtClean="0"/>
              <a:t>(T – S)</a:t>
            </a:r>
            <a:endParaRPr lang="el-GR" b="1" i="1" u="sng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8C2B5-63D3-401B-909D-499A03459A19}" type="slidenum">
              <a:rPr lang="el-GR" smtClean="0"/>
              <a:t>6</a:t>
            </a:fld>
            <a:endParaRPr lang="el-GR"/>
          </a:p>
        </p:txBody>
      </p:sp>
      <p:sp>
        <p:nvSpPr>
          <p:cNvPr id="18" name="Rectangle 17"/>
          <p:cNvSpPr/>
          <p:nvPr/>
        </p:nvSpPr>
        <p:spPr>
          <a:xfrm>
            <a:off x="8610600" y="318254"/>
            <a:ext cx="20528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i="1" u="sng" dirty="0" smtClean="0"/>
              <a:t>ΔΙΑΓΡΑΜΜΑ </a:t>
            </a:r>
            <a:r>
              <a:rPr lang="en-US" b="1" i="1" u="sng" dirty="0" smtClean="0"/>
              <a:t>(h – S)</a:t>
            </a:r>
            <a:endParaRPr lang="el-GR" b="1" i="1" u="sng" dirty="0"/>
          </a:p>
        </p:txBody>
      </p:sp>
      <p:cxnSp>
        <p:nvCxnSpPr>
          <p:cNvPr id="21" name="Straight Connector 20"/>
          <p:cNvCxnSpPr/>
          <p:nvPr/>
        </p:nvCxnSpPr>
        <p:spPr>
          <a:xfrm>
            <a:off x="7010400" y="829056"/>
            <a:ext cx="0" cy="47304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7879079" y="4108925"/>
            <a:ext cx="21031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i="1" dirty="0" smtClean="0"/>
              <a:t>Γραμμή κορεσμένου υγρού</a:t>
            </a:r>
            <a:endParaRPr lang="el-GR" b="1" i="1" dirty="0"/>
          </a:p>
        </p:txBody>
      </p:sp>
      <p:cxnSp>
        <p:nvCxnSpPr>
          <p:cNvPr id="33" name="Straight Arrow Connector 32"/>
          <p:cNvCxnSpPr/>
          <p:nvPr/>
        </p:nvCxnSpPr>
        <p:spPr>
          <a:xfrm flipH="1" flipV="1">
            <a:off x="8217408" y="3194304"/>
            <a:ext cx="393192" cy="91462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V="1">
            <a:off x="9982200" y="1977221"/>
            <a:ext cx="173736" cy="7415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8665166" y="603928"/>
            <a:ext cx="23881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u="sng" dirty="0" smtClean="0"/>
              <a:t>Διάγραμμα </a:t>
            </a:r>
            <a:r>
              <a:rPr lang="en-US" b="1" u="sng" dirty="0" err="1" smtClean="0"/>
              <a:t>Mollier</a:t>
            </a:r>
            <a:endParaRPr lang="el-GR" b="1" u="sng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300" y="2623552"/>
            <a:ext cx="4717335" cy="3175925"/>
          </a:xfrm>
          <a:prstGeom prst="rect">
            <a:avLst/>
          </a:prstGeom>
        </p:spPr>
      </p:pic>
      <p:cxnSp>
        <p:nvCxnSpPr>
          <p:cNvPr id="13" name="Straight Arrow Connector 12"/>
          <p:cNvCxnSpPr/>
          <p:nvPr/>
        </p:nvCxnSpPr>
        <p:spPr>
          <a:xfrm flipH="1" flipV="1">
            <a:off x="1225594" y="1601239"/>
            <a:ext cx="365760" cy="205037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1860014" y="2262308"/>
            <a:ext cx="11174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i="1" u="sng" dirty="0" smtClean="0"/>
              <a:t>Κρίσιμο </a:t>
            </a:r>
          </a:p>
          <a:p>
            <a:r>
              <a:rPr lang="el-GR" b="1" i="1" u="sng" dirty="0" smtClean="0"/>
              <a:t>σημείο</a:t>
            </a:r>
            <a:endParaRPr lang="el-GR" b="1" i="1" u="sng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7879079" y="1601239"/>
            <a:ext cx="73152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8050" y="1226308"/>
            <a:ext cx="4095750" cy="325755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682992" y="4711551"/>
            <a:ext cx="25913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b="1" i="1" u="sng" dirty="0"/>
              <a:t>Καμπύλη ΚΟΡΕΣΜΕΝΟΥ ΥΓΡΟΥ ή </a:t>
            </a:r>
          </a:p>
          <a:p>
            <a:r>
              <a:rPr lang="el-GR" sz="1400" b="1" i="1" u="sng" dirty="0"/>
              <a:t>ΓΡΑΜΜΗ ΒΡΑΣΜΟΥ</a:t>
            </a:r>
          </a:p>
        </p:txBody>
      </p:sp>
      <p:sp>
        <p:nvSpPr>
          <p:cNvPr id="5" name="Rectangle 4"/>
          <p:cNvSpPr/>
          <p:nvPr/>
        </p:nvSpPr>
        <p:spPr>
          <a:xfrm>
            <a:off x="10037363" y="3421300"/>
            <a:ext cx="165476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i="1" u="sng" dirty="0" smtClean="0"/>
              <a:t>(</a:t>
            </a:r>
            <a:r>
              <a:rPr lang="el-GR" sz="1400" b="1" i="1" u="sng" dirty="0" smtClean="0"/>
              <a:t> </a:t>
            </a:r>
            <a:r>
              <a:rPr lang="el-GR" sz="1400" b="1" i="1" u="sng" dirty="0"/>
              <a:t>ή </a:t>
            </a:r>
          </a:p>
          <a:p>
            <a:r>
              <a:rPr lang="el-GR" sz="1400" b="1" i="1" u="sng" dirty="0"/>
              <a:t>ΓΡΑΜΜΗ </a:t>
            </a:r>
            <a:r>
              <a:rPr lang="el-GR" sz="1400" b="1" i="1" u="sng" dirty="0" smtClean="0"/>
              <a:t>ΔΡΟΣΟΥ</a:t>
            </a:r>
            <a:r>
              <a:rPr lang="en-US" sz="1400" b="1" i="1" u="sng" dirty="0" smtClean="0"/>
              <a:t>)</a:t>
            </a:r>
            <a:endParaRPr lang="el-GR" sz="1400" b="1" i="1" u="sng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10092436" y="2300752"/>
            <a:ext cx="232664" cy="7729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8013700" y="3682910"/>
            <a:ext cx="596900" cy="80094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0442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2568575" y="6089672"/>
            <a:ext cx="77057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l-GR" altLang="el-GR" sz="900" b="1" dirty="0"/>
              <a:t>ΘΕΡΜΟΔΥΝΑΜΙΚΗ                         ΚΑΘΗΓΗΤΗΣ ΓΕΩΡΓΙΟΣ Κ. ΧΑΤΖΗΚΩΝΣΤΑΝΤΗΣ  2020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106912" y="6356350"/>
            <a:ext cx="246888" cy="365125"/>
          </a:xfrm>
        </p:spPr>
        <p:txBody>
          <a:bodyPr/>
          <a:lstStyle/>
          <a:p>
            <a:fld id="{5A18C2B5-63D3-401B-909D-499A03459A19}" type="slidenum">
              <a:rPr lang="el-GR" smtClean="0"/>
              <a:t>7</a:t>
            </a:fld>
            <a:endParaRPr lang="el-GR"/>
          </a:p>
        </p:txBody>
      </p:sp>
      <p:sp>
        <p:nvSpPr>
          <p:cNvPr id="7" name="TextBox 6"/>
          <p:cNvSpPr txBox="1"/>
          <p:nvPr/>
        </p:nvSpPr>
        <p:spPr>
          <a:xfrm>
            <a:off x="325247" y="241255"/>
            <a:ext cx="22433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u="sng" dirty="0" smtClean="0"/>
              <a:t>Βαθμός ξηρότητας</a:t>
            </a:r>
            <a:endParaRPr lang="el-GR" sz="2000" b="1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590288" y="752516"/>
                <a:ext cx="3270832" cy="5791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l-GR" b="0" i="0" smtClean="0">
                              <a:latin typeface="Cambria Math" panose="02040503050406030204" pitchFamily="18" charset="0"/>
                            </a:rPr>
                            <m:t>Μ</m:t>
                          </m:r>
                        </m:num>
                        <m:den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𝛽𝛾</m:t>
                          </m:r>
                        </m:den>
                      </m:f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l-G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m:rPr>
                              <m:sty m:val="p"/>
                            </m:rPr>
                            <a:rPr lang="el-GR" b="0" i="1" smtClean="0">
                              <a:latin typeface="Cambria Math" panose="02040503050406030204" pitchFamily="18" charset="0"/>
                            </a:rPr>
                            <m:t>ό</m:t>
                          </m:r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𝜎𝜊</m:t>
                          </m:r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𝛼𝜏𝜇𝜊𝜋𝜊𝜄𝜂𝜃𝜂𝜅𝜀</m:t>
                          </m:r>
                        </m:num>
                        <m:den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𝜊𝜆𝜄𝜅𝜂</m:t>
                          </m:r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𝜋𝜊𝜎</m:t>
                          </m:r>
                          <m:r>
                            <m:rPr>
                              <m:sty m:val="p"/>
                            </m:rPr>
                            <a:rPr lang="el-GR" b="0" i="1" smtClean="0">
                              <a:latin typeface="Cambria Math" panose="02040503050406030204" pitchFamily="18" charset="0"/>
                            </a:rPr>
                            <m:t>ό</m:t>
                          </m:r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𝜏𝜂𝜏𝛼</m:t>
                          </m:r>
                        </m:den>
                      </m:f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0288" y="752516"/>
                <a:ext cx="3270832" cy="579198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5369505" y="1460660"/>
            <a:ext cx="482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σ = ειδικός όγκος του κορεσμένου υγρού</a:t>
            </a:r>
            <a:endParaRPr lang="el-GR" dirty="0"/>
          </a:p>
        </p:txBody>
      </p:sp>
      <p:sp>
        <p:nvSpPr>
          <p:cNvPr id="14" name="Rectangle 13"/>
          <p:cNvSpPr/>
          <p:nvPr/>
        </p:nvSpPr>
        <p:spPr>
          <a:xfrm>
            <a:off x="5381940" y="1868778"/>
            <a:ext cx="41024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s</a:t>
            </a:r>
            <a:r>
              <a:rPr lang="el-GR" dirty="0" smtClean="0"/>
              <a:t> = ειδικός όγκος του κορεσμένου ατμού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5048599" y="3934680"/>
                <a:ext cx="292182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𝜐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l-GR" b="0" i="0" smtClean="0">
                              <a:latin typeface="Cambria Math" panose="02040503050406030204" pitchFamily="18" charset="0"/>
                            </a:rPr>
                            <m:t>Μ</m:t>
                          </m:r>
                        </m:sub>
                      </m:sSub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l-G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𝜐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el-G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el-G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l-G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8599" y="3934680"/>
                <a:ext cx="2921826" cy="276999"/>
              </a:xfrm>
              <a:prstGeom prst="rect">
                <a:avLst/>
              </a:prstGeom>
              <a:blipFill rotWithShape="0">
                <a:blip r:embed="rId3"/>
                <a:stretch>
                  <a:fillRect l="-626" r="-418" b="-1521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Connector 16"/>
          <p:cNvCxnSpPr/>
          <p:nvPr/>
        </p:nvCxnSpPr>
        <p:spPr>
          <a:xfrm>
            <a:off x="5048599" y="3934680"/>
            <a:ext cx="365648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5048599" y="4389120"/>
            <a:ext cx="365648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5048599" y="3934680"/>
            <a:ext cx="0" cy="4544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8705088" y="3934680"/>
            <a:ext cx="0" cy="4544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9264889" y="1603084"/>
            <a:ext cx="0" cy="5269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9379075" y="1827306"/>
            <a:ext cx="228925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9385102" y="1428806"/>
            <a:ext cx="1547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i="1" u="sng" dirty="0"/>
              <a:t>α</a:t>
            </a:r>
            <a:r>
              <a:rPr lang="el-GR" b="1" i="1" u="sng" dirty="0" smtClean="0"/>
              <a:t>πό ΠΙΝΑΚΕΣ</a:t>
            </a:r>
            <a:endParaRPr lang="el-GR" b="1" i="1" u="sng" dirty="0"/>
          </a:p>
        </p:txBody>
      </p:sp>
      <p:sp>
        <p:nvSpPr>
          <p:cNvPr id="30" name="TextBox 29"/>
          <p:cNvSpPr txBox="1"/>
          <p:nvPr/>
        </p:nvSpPr>
        <p:spPr>
          <a:xfrm>
            <a:off x="9574385" y="1952214"/>
            <a:ext cx="124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u="sng" dirty="0" smtClean="0"/>
              <a:t>ΜΕΡΟΣ 9</a:t>
            </a:r>
            <a:r>
              <a:rPr lang="el-GR" b="1" u="sng" baseline="30000" dirty="0" smtClean="0"/>
              <a:t>ο</a:t>
            </a:r>
            <a:r>
              <a:rPr lang="el-GR" b="1" u="sng" dirty="0" smtClean="0"/>
              <a:t> </a:t>
            </a:r>
            <a:endParaRPr lang="el-GR" b="1" u="sng" dirty="0"/>
          </a:p>
        </p:txBody>
      </p:sp>
      <p:sp>
        <p:nvSpPr>
          <p:cNvPr id="31" name="TextBox 30"/>
          <p:cNvSpPr txBox="1"/>
          <p:nvPr/>
        </p:nvSpPr>
        <p:spPr>
          <a:xfrm>
            <a:off x="8619499" y="2994630"/>
            <a:ext cx="36418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i="1" u="sng" dirty="0" smtClean="0"/>
              <a:t>ΠΙΝΑΚΕΣ ΚΑΤΑΣΤΑΤΙΚΩΝ ΜΕΓΕΘΩΝ ΣΕ ΚΑΤΑΣΤΑΣΗ ΚΟΡΕΣΜΟΥ</a:t>
            </a:r>
            <a:endParaRPr lang="el-GR" b="1" i="1" u="sng" dirty="0"/>
          </a:p>
        </p:txBody>
      </p:sp>
      <p:cxnSp>
        <p:nvCxnSpPr>
          <p:cNvPr id="33" name="Straight Arrow Connector 32"/>
          <p:cNvCxnSpPr>
            <a:stCxn id="30" idx="2"/>
          </p:cNvCxnSpPr>
          <p:nvPr/>
        </p:nvCxnSpPr>
        <p:spPr>
          <a:xfrm>
            <a:off x="10197537" y="2321546"/>
            <a:ext cx="0" cy="6898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H="1" flipV="1">
            <a:off x="2766329" y="5036629"/>
            <a:ext cx="46259" cy="626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240" y="3676745"/>
            <a:ext cx="3576652" cy="284506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616" y="769973"/>
            <a:ext cx="3629025" cy="277177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018105" y="1705083"/>
            <a:ext cx="21629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dirty="0" smtClean="0"/>
              <a:t>Περιοχή </a:t>
            </a:r>
          </a:p>
          <a:p>
            <a:endParaRPr lang="el-GR" sz="1600" dirty="0"/>
          </a:p>
          <a:p>
            <a:endParaRPr lang="el-GR" sz="1600" dirty="0" smtClean="0"/>
          </a:p>
          <a:p>
            <a:endParaRPr lang="el-GR" sz="1600" dirty="0" smtClean="0"/>
          </a:p>
          <a:p>
            <a:r>
              <a:rPr lang="el-GR" sz="1600" dirty="0" smtClean="0"/>
              <a:t>μίγματος</a:t>
            </a:r>
            <a:endParaRPr lang="el-GR" sz="1600" dirty="0"/>
          </a:p>
        </p:txBody>
      </p:sp>
      <p:sp>
        <p:nvSpPr>
          <p:cNvPr id="11" name="Rectangle 10"/>
          <p:cNvSpPr/>
          <p:nvPr/>
        </p:nvSpPr>
        <p:spPr>
          <a:xfrm>
            <a:off x="1584960" y="4583348"/>
            <a:ext cx="13410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l-GR" dirty="0" smtClean="0"/>
          </a:p>
          <a:p>
            <a:r>
              <a:rPr lang="el-GR" dirty="0" smtClean="0"/>
              <a:t>Περιοχή</a:t>
            </a:r>
            <a:endParaRPr lang="el-GR" dirty="0"/>
          </a:p>
          <a:p>
            <a:endParaRPr lang="el-GR" dirty="0"/>
          </a:p>
          <a:p>
            <a:r>
              <a:rPr lang="el-GR" dirty="0"/>
              <a:t>μίγματος</a:t>
            </a:r>
          </a:p>
        </p:txBody>
      </p:sp>
    </p:spTree>
    <p:extLst>
      <p:ext uri="{BB962C8B-B14F-4D97-AF65-F5344CB8AC3E}">
        <p14:creationId xmlns:p14="http://schemas.microsoft.com/office/powerpoint/2010/main" val="537459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2568575" y="6089672"/>
            <a:ext cx="77057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l-GR" altLang="el-GR" sz="900" b="1" dirty="0"/>
              <a:t>ΘΕΡΜΟΔΥΝΑΜΙΚΗ                         ΚΑΘΗΓΗΤΗΣ ΓΕΩΡΓΙΟΣ Κ. ΧΑΤΖΗΚΩΝΣΤΑΝΤΗΣ  2020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8C2B5-63D3-401B-909D-499A03459A19}" type="slidenum">
              <a:rPr lang="el-GR" smtClean="0"/>
              <a:t>8</a:t>
            </a:fld>
            <a:endParaRPr lang="el-GR"/>
          </a:p>
        </p:txBody>
      </p:sp>
      <p:sp>
        <p:nvSpPr>
          <p:cNvPr id="6" name="TextBox 5"/>
          <p:cNvSpPr txBox="1"/>
          <p:nvPr/>
        </p:nvSpPr>
        <p:spPr>
          <a:xfrm>
            <a:off x="329184" y="316992"/>
            <a:ext cx="24749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i="1" u="sng" dirty="0" smtClean="0"/>
              <a:t>ΕΝΕΡΓΕΙΑΚΑ ΜΕΓΕΘΗ</a:t>
            </a:r>
            <a:endParaRPr lang="el-GR" sz="2000" b="1" i="1" u="sng" dirty="0"/>
          </a:p>
        </p:txBody>
      </p:sp>
      <p:sp>
        <p:nvSpPr>
          <p:cNvPr id="7" name="TextBox 6"/>
          <p:cNvSpPr txBox="1"/>
          <p:nvPr/>
        </p:nvSpPr>
        <p:spPr>
          <a:xfrm>
            <a:off x="560832" y="1292352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Κορεσμένο υγρό</a:t>
            </a:r>
            <a:endParaRPr lang="el-GR" dirty="0"/>
          </a:p>
        </p:txBody>
      </p:sp>
      <p:cxnSp>
        <p:nvCxnSpPr>
          <p:cNvPr id="13" name="Straight Arrow Connector 12"/>
          <p:cNvCxnSpPr>
            <a:stCxn id="7" idx="3"/>
          </p:cNvCxnSpPr>
          <p:nvPr/>
        </p:nvCxnSpPr>
        <p:spPr>
          <a:xfrm flipV="1">
            <a:off x="2389632" y="1475232"/>
            <a:ext cx="670560" cy="17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224784" y="1290566"/>
            <a:ext cx="1395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Ξηρός ατμός</a:t>
            </a:r>
            <a:endParaRPr lang="el-GR" dirty="0"/>
          </a:p>
        </p:txBody>
      </p:sp>
      <p:sp>
        <p:nvSpPr>
          <p:cNvPr id="15" name="Right Arrow 14"/>
          <p:cNvSpPr/>
          <p:nvPr/>
        </p:nvSpPr>
        <p:spPr>
          <a:xfrm>
            <a:off x="4858512" y="1382899"/>
            <a:ext cx="1194816" cy="1846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6291072" y="1152066"/>
                <a:ext cx="146283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 − </m:t>
                      </m:r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𝑙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𝑑𝑢</m:t>
                      </m:r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1072" y="1152066"/>
                <a:ext cx="1462836" cy="276999"/>
              </a:xfrm>
              <a:prstGeom prst="rect">
                <a:avLst/>
              </a:prstGeom>
              <a:blipFill rotWithShape="0">
                <a:blip r:embed="rId2"/>
                <a:stretch>
                  <a:fillRect l="-3750" r="-3333" b="-2666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6381160" y="1521398"/>
                <a:ext cx="137274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l-G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𝜐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1160" y="1521398"/>
                <a:ext cx="1372748" cy="276999"/>
              </a:xfrm>
              <a:prstGeom prst="rect">
                <a:avLst/>
              </a:prstGeom>
              <a:blipFill rotWithShape="0">
                <a:blip r:embed="rId3"/>
                <a:stretch>
                  <a:fillRect l="-4000" b="-2666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Connector 18"/>
          <p:cNvCxnSpPr/>
          <p:nvPr/>
        </p:nvCxnSpPr>
        <p:spPr>
          <a:xfrm>
            <a:off x="7753908" y="1152066"/>
            <a:ext cx="0" cy="10181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ight Arrow 19"/>
          <p:cNvSpPr/>
          <p:nvPr/>
        </p:nvSpPr>
        <p:spPr>
          <a:xfrm>
            <a:off x="7923142" y="1521398"/>
            <a:ext cx="512268" cy="1385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1" name="TextBox 20"/>
          <p:cNvSpPr txBox="1"/>
          <p:nvPr/>
        </p:nvSpPr>
        <p:spPr>
          <a:xfrm>
            <a:off x="6362566" y="1890730"/>
            <a:ext cx="1463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p = </a:t>
            </a:r>
            <a:r>
              <a:rPr lang="el-GR" i="1" dirty="0" smtClean="0"/>
              <a:t>σταθερή</a:t>
            </a:r>
            <a:endParaRPr lang="el-GR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8657720" y="1418357"/>
                <a:ext cx="1532984" cy="29841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𝛿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 = </m:t>
                      </m:r>
                      <m:sSub>
                        <m:sSubPr>
                          <m:ctrlPr>
                            <a:rPr lang="el-G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𝑑h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57720" y="1418357"/>
                <a:ext cx="1532984" cy="298415"/>
              </a:xfrm>
              <a:prstGeom prst="rect">
                <a:avLst/>
              </a:prstGeom>
              <a:blipFill rotWithShape="0">
                <a:blip r:embed="rId4"/>
                <a:stretch>
                  <a:fillRect l="-5159" t="-2041" r="-1190" b="-26531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707136" y="1706064"/>
            <a:ext cx="44551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i="1" u="sng" dirty="0"/>
              <a:t>κ</a:t>
            </a:r>
            <a:r>
              <a:rPr lang="el-GR" b="1" i="1" u="sng" dirty="0" smtClean="0"/>
              <a:t>ατάσταση β</a:t>
            </a:r>
            <a:r>
              <a:rPr lang="el-GR" b="1" i="1" dirty="0" smtClean="0"/>
              <a:t>                         </a:t>
            </a:r>
            <a:r>
              <a:rPr lang="el-GR" b="1" i="1" u="sng" dirty="0" smtClean="0"/>
              <a:t>κατάσταση γ</a:t>
            </a:r>
            <a:r>
              <a:rPr lang="el-GR" b="1" i="1" dirty="0" smtClean="0"/>
              <a:t>   </a:t>
            </a:r>
            <a:endParaRPr lang="el-GR" b="1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616407" y="2871798"/>
                <a:ext cx="1717650" cy="3907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l-GR" i="1">
                              <a:latin typeface="Cambria Math" panose="02040503050406030204" pitchFamily="18" charset="0"/>
                            </a:rPr>
                            <m:t>𝛿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el-GR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l-GR" i="1">
                          <a:latin typeface="Cambria Math" panose="02040503050406030204" pitchFamily="18" charset="0"/>
                        </a:rPr>
                        <m:t> = </m:t>
                      </m:r>
                      <m:sSub>
                        <m:sSubPr>
                          <m:ctrlPr>
                            <a:rPr lang="el-G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𝑑h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407" y="2871798"/>
                <a:ext cx="1717650" cy="390748"/>
              </a:xfrm>
              <a:prstGeom prst="rect">
                <a:avLst/>
              </a:prstGeom>
              <a:blipFill rotWithShape="0">
                <a:blip r:embed="rId5"/>
                <a:stretch>
                  <a:fillRect b="-937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934721" y="3295300"/>
                <a:ext cx="1657249" cy="30174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</m:sub>
                      </m:sSub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 −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sub>
                      </m:sSub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4721" y="3295300"/>
                <a:ext cx="1657249" cy="301749"/>
              </a:xfrm>
              <a:prstGeom prst="rect">
                <a:avLst/>
              </a:prstGeom>
              <a:blipFill rotWithShape="0">
                <a:blip r:embed="rId6"/>
                <a:stretch>
                  <a:fillRect l="-1838" r="-735" b="-28571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/>
          <p:cNvCxnSpPr>
            <a:stCxn id="9" idx="3"/>
            <a:endCxn id="10" idx="1"/>
          </p:cNvCxnSpPr>
          <p:nvPr/>
        </p:nvCxnSpPr>
        <p:spPr>
          <a:xfrm>
            <a:off x="2334057" y="3067172"/>
            <a:ext cx="600664" cy="3790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621646" y="3464410"/>
            <a:ext cx="2705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Αισθητή θερμότητα</a:t>
            </a:r>
            <a:endParaRPr lang="el-GR" dirty="0"/>
          </a:p>
        </p:txBody>
      </p:sp>
      <p:cxnSp>
        <p:nvCxnSpPr>
          <p:cNvPr id="24" name="Straight Arrow Connector 23"/>
          <p:cNvCxnSpPr>
            <a:stCxn id="10" idx="3"/>
          </p:cNvCxnSpPr>
          <p:nvPr/>
        </p:nvCxnSpPr>
        <p:spPr>
          <a:xfrm>
            <a:off x="4591970" y="3446175"/>
            <a:ext cx="1036801" cy="1395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5726323" y="3483473"/>
                <a:ext cx="1021498" cy="30174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sub>
                    </m:sSub>
                    <m:r>
                      <a:rPr lang="el-GR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sub>
                    </m:sSub>
                  </m:oMath>
                </a14:m>
                <a:r>
                  <a:rPr lang="el-GR" dirty="0" smtClean="0"/>
                  <a:t> = </a:t>
                </a:r>
                <a:endParaRPr lang="el-GR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6323" y="3483473"/>
                <a:ext cx="1021498" cy="301749"/>
              </a:xfrm>
              <a:prstGeom prst="rect">
                <a:avLst/>
              </a:prstGeom>
              <a:blipFill rotWithShape="0">
                <a:blip r:embed="rId7"/>
                <a:stretch>
                  <a:fillRect l="-8333" t="-24000" r="-13095" b="-4000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Connector 26"/>
          <p:cNvCxnSpPr/>
          <p:nvPr/>
        </p:nvCxnSpPr>
        <p:spPr>
          <a:xfrm>
            <a:off x="3721904" y="3597049"/>
            <a:ext cx="69799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248850" y="4340188"/>
            <a:ext cx="40877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Λανθάνουσα θερμότητα ατμοποίησης =</a:t>
            </a:r>
            <a:r>
              <a:rPr lang="en-US" dirty="0" smtClean="0"/>
              <a:t> </a:t>
            </a:r>
            <a:r>
              <a:rPr lang="en-US" sz="2000" b="1" dirty="0" smtClean="0"/>
              <a:t>r</a:t>
            </a:r>
            <a:endParaRPr lang="el-GR" sz="2000" b="1" dirty="0"/>
          </a:p>
        </p:txBody>
      </p:sp>
      <p:cxnSp>
        <p:nvCxnSpPr>
          <p:cNvPr id="30" name="Straight Arrow Connector 29"/>
          <p:cNvCxnSpPr/>
          <p:nvPr/>
        </p:nvCxnSpPr>
        <p:spPr>
          <a:xfrm flipH="1">
            <a:off x="2334058" y="3609604"/>
            <a:ext cx="1711179" cy="8697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616407" y="5427487"/>
            <a:ext cx="29590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Εσωτερική λανθάνουσα θερμότητα ατμοποίησης</a:t>
            </a:r>
            <a:endParaRPr lang="el-GR" dirty="0"/>
          </a:p>
        </p:txBody>
      </p:sp>
      <p:sp>
        <p:nvSpPr>
          <p:cNvPr id="33" name="Rectangle 32"/>
          <p:cNvSpPr/>
          <p:nvPr/>
        </p:nvSpPr>
        <p:spPr>
          <a:xfrm>
            <a:off x="3299616" y="5405263"/>
            <a:ext cx="256038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 smtClean="0"/>
              <a:t>Εξωτερική λανθάνουσα</a:t>
            </a:r>
          </a:p>
          <a:p>
            <a:r>
              <a:rPr lang="el-GR" dirty="0" smtClean="0"/>
              <a:t> </a:t>
            </a:r>
            <a:r>
              <a:rPr lang="el-GR" dirty="0"/>
              <a:t>θερμότητα ατμοποίησης</a:t>
            </a:r>
          </a:p>
        </p:txBody>
      </p:sp>
      <p:cxnSp>
        <p:nvCxnSpPr>
          <p:cNvPr id="35" name="Straight Connector 34"/>
          <p:cNvCxnSpPr/>
          <p:nvPr/>
        </p:nvCxnSpPr>
        <p:spPr>
          <a:xfrm>
            <a:off x="308144" y="4701636"/>
            <a:ext cx="39928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H="1">
            <a:off x="924433" y="4729037"/>
            <a:ext cx="642239" cy="7789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2724912" y="4717491"/>
            <a:ext cx="1613740" cy="7265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336605" y="2762539"/>
                <a:ext cx="416966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dirty="0" smtClean="0"/>
                  <a:t>Θερμότητα = ενθαλπία ξηρού ατμού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sub>
                    </m:sSub>
                  </m:oMath>
                </a14:m>
                <a:r>
                  <a:rPr lang="el-GR" dirty="0" smtClean="0"/>
                  <a:t> </a:t>
                </a:r>
                <a:endParaRPr lang="el-GR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6605" y="2762539"/>
                <a:ext cx="4169664" cy="369332"/>
              </a:xfrm>
              <a:prstGeom prst="rect">
                <a:avLst/>
              </a:prstGeom>
              <a:blipFill rotWithShape="0">
                <a:blip r:embed="rId8"/>
                <a:stretch>
                  <a:fillRect l="-1170" t="-8197" b="-2459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Straight Arrow Connector 33"/>
          <p:cNvCxnSpPr>
            <a:stCxn id="10" idx="0"/>
            <a:endCxn id="3" idx="1"/>
          </p:cNvCxnSpPr>
          <p:nvPr/>
        </p:nvCxnSpPr>
        <p:spPr>
          <a:xfrm flipV="1">
            <a:off x="3763346" y="2947205"/>
            <a:ext cx="573259" cy="3480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44"/>
          <p:cNvSpPr/>
          <p:nvPr/>
        </p:nvSpPr>
        <p:spPr>
          <a:xfrm>
            <a:off x="7303008" y="4540243"/>
            <a:ext cx="4303776" cy="12104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6" name="TextBox 45"/>
          <p:cNvSpPr txBox="1"/>
          <p:nvPr/>
        </p:nvSpPr>
        <p:spPr>
          <a:xfrm>
            <a:off x="7758998" y="4568115"/>
            <a:ext cx="3330428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l-GR" b="1" u="sng" dirty="0" smtClean="0"/>
              <a:t>Ολική θερμότητα ατμοποίησης</a:t>
            </a:r>
            <a:endParaRPr lang="el-GR" b="1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8657720" y="5230988"/>
                <a:ext cx="1330364" cy="276999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𝑽</m:t>
                          </m:r>
                        </m:sub>
                      </m:sSub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lang="el-GR" b="1" i="1" smtClean="0">
                              <a:latin typeface="Cambria Math" panose="02040503050406030204" pitchFamily="18" charset="0"/>
                            </a:rPr>
                            <m:t>𝝈</m:t>
                          </m:r>
                        </m:sub>
                      </m:sSub>
                      <m:r>
                        <a:rPr lang="el-GR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𝒓</m:t>
                      </m:r>
                    </m:oMath>
                  </m:oMathPara>
                </a14:m>
                <a:endParaRPr lang="el-GR" b="1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57720" y="5230988"/>
                <a:ext cx="1330364" cy="276999"/>
              </a:xfrm>
              <a:prstGeom prst="rect">
                <a:avLst/>
              </a:prstGeom>
              <a:blipFill rotWithShape="0">
                <a:blip r:embed="rId9"/>
                <a:stretch>
                  <a:fillRect l="-4128" r="-2294" b="-1521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6" name="Picture 3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063742" y="1861541"/>
            <a:ext cx="2582160" cy="1972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643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2568575" y="6089672"/>
            <a:ext cx="77057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l-GR" altLang="el-GR" sz="900" b="1" dirty="0"/>
              <a:t>ΘΕΡΜΟΔΥΝΑΜΙΚΗ                         ΚΑΘΗΓΗΤΗΣ ΓΕΩΡΓΙΟΣ Κ. ΧΑΤΖΗΚΩΝΣΤΑΝΤΗΣ  2020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021568" y="6356350"/>
            <a:ext cx="332232" cy="365125"/>
          </a:xfrm>
        </p:spPr>
        <p:txBody>
          <a:bodyPr/>
          <a:lstStyle/>
          <a:p>
            <a:fld id="{5A18C2B5-63D3-401B-909D-499A03459A19}" type="slidenum">
              <a:rPr lang="el-GR" smtClean="0"/>
              <a:t>9</a:t>
            </a:fld>
            <a:endParaRPr lang="el-GR" dirty="0"/>
          </a:p>
        </p:txBody>
      </p:sp>
      <p:sp>
        <p:nvSpPr>
          <p:cNvPr id="2" name="Rectangle 1"/>
          <p:cNvSpPr/>
          <p:nvPr/>
        </p:nvSpPr>
        <p:spPr>
          <a:xfrm>
            <a:off x="207837" y="198021"/>
            <a:ext cx="49405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28600" indent="-228600" algn="just">
              <a:spcAft>
                <a:spcPts val="0"/>
              </a:spcAft>
            </a:pPr>
            <a:r>
              <a:rPr lang="el-GR" b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Οι </a:t>
            </a:r>
            <a:r>
              <a:rPr lang="el-GR" b="1" u="sng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καταστατικές</a:t>
            </a:r>
            <a:r>
              <a:rPr lang="en-US" b="1" u="sng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l-GR" b="1" u="sng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l-GR" b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συναρτήσεις για τους ατμούς :</a:t>
            </a:r>
            <a:endParaRPr lang="el-G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90718" y="1220736"/>
            <a:ext cx="5608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u</a:t>
            </a:r>
            <a:r>
              <a:rPr lang="en-US" sz="2000" dirty="0" smtClean="0"/>
              <a:t> =</a:t>
            </a:r>
            <a:endParaRPr lang="el-GR" sz="2000" dirty="0"/>
          </a:p>
        </p:txBody>
      </p:sp>
      <p:sp>
        <p:nvSpPr>
          <p:cNvPr id="9" name="Rectangle 8"/>
          <p:cNvSpPr/>
          <p:nvPr/>
        </p:nvSpPr>
        <p:spPr>
          <a:xfrm>
            <a:off x="6574909" y="675699"/>
            <a:ext cx="7938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f (p, T)</a:t>
            </a:r>
            <a:endParaRPr lang="el-GR" dirty="0"/>
          </a:p>
        </p:txBody>
      </p:sp>
      <p:sp>
        <p:nvSpPr>
          <p:cNvPr id="10" name="Rectangle 9"/>
          <p:cNvSpPr/>
          <p:nvPr/>
        </p:nvSpPr>
        <p:spPr>
          <a:xfrm>
            <a:off x="6560637" y="1244631"/>
            <a:ext cx="8766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f’ (</a:t>
            </a:r>
            <a:r>
              <a:rPr lang="en-US" dirty="0"/>
              <a:t>p, </a:t>
            </a:r>
            <a:r>
              <a:rPr lang="el-GR" dirty="0" smtClean="0"/>
              <a:t>υ</a:t>
            </a:r>
            <a:r>
              <a:rPr lang="en-US" dirty="0" smtClean="0"/>
              <a:t>)</a:t>
            </a:r>
            <a:endParaRPr lang="el-GR" dirty="0"/>
          </a:p>
        </p:txBody>
      </p:sp>
      <p:sp>
        <p:nvSpPr>
          <p:cNvPr id="11" name="Rectangle 10"/>
          <p:cNvSpPr/>
          <p:nvPr/>
        </p:nvSpPr>
        <p:spPr>
          <a:xfrm>
            <a:off x="6579016" y="1852299"/>
            <a:ext cx="9247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f’’ (</a:t>
            </a:r>
            <a:r>
              <a:rPr lang="el-GR" dirty="0" smtClean="0"/>
              <a:t>υ</a:t>
            </a:r>
            <a:r>
              <a:rPr lang="en-US" dirty="0" smtClean="0"/>
              <a:t>, </a:t>
            </a:r>
            <a:r>
              <a:rPr lang="en-US" dirty="0"/>
              <a:t>T)</a:t>
            </a:r>
            <a:endParaRPr lang="el-GR" dirty="0"/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6084583" y="893756"/>
            <a:ext cx="490326" cy="4602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6088305" y="1492396"/>
            <a:ext cx="478134" cy="5673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8" idx="3"/>
          </p:cNvCxnSpPr>
          <p:nvPr/>
        </p:nvCxnSpPr>
        <p:spPr>
          <a:xfrm>
            <a:off x="6151550" y="1420791"/>
            <a:ext cx="40908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514784" y="1346660"/>
            <a:ext cx="799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 = </a:t>
            </a:r>
            <a:endParaRPr lang="el-GR" dirty="0"/>
          </a:p>
        </p:txBody>
      </p:sp>
      <p:sp>
        <p:nvSpPr>
          <p:cNvPr id="30" name="Rectangle 29"/>
          <p:cNvSpPr/>
          <p:nvPr/>
        </p:nvSpPr>
        <p:spPr>
          <a:xfrm>
            <a:off x="1717834" y="732130"/>
            <a:ext cx="8322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g </a:t>
            </a:r>
            <a:r>
              <a:rPr lang="en-US" dirty="0"/>
              <a:t>(p, T)</a:t>
            </a:r>
            <a:endParaRPr lang="el-GR" dirty="0"/>
          </a:p>
        </p:txBody>
      </p:sp>
      <p:sp>
        <p:nvSpPr>
          <p:cNvPr id="31" name="Rectangle 30"/>
          <p:cNvSpPr/>
          <p:nvPr/>
        </p:nvSpPr>
        <p:spPr>
          <a:xfrm>
            <a:off x="1717835" y="1346660"/>
            <a:ext cx="9121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g’ </a:t>
            </a:r>
            <a:r>
              <a:rPr lang="en-US" dirty="0"/>
              <a:t>(p, </a:t>
            </a:r>
            <a:r>
              <a:rPr lang="el-GR" dirty="0"/>
              <a:t>υ</a:t>
            </a:r>
            <a:r>
              <a:rPr lang="en-US" dirty="0"/>
              <a:t>)</a:t>
            </a:r>
            <a:endParaRPr lang="el-GR" dirty="0"/>
          </a:p>
        </p:txBody>
      </p:sp>
      <p:sp>
        <p:nvSpPr>
          <p:cNvPr id="32" name="Rectangle 31"/>
          <p:cNvSpPr/>
          <p:nvPr/>
        </p:nvSpPr>
        <p:spPr>
          <a:xfrm>
            <a:off x="1717834" y="1899087"/>
            <a:ext cx="9602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g’’ </a:t>
            </a:r>
            <a:r>
              <a:rPr lang="en-US" dirty="0"/>
              <a:t>(</a:t>
            </a:r>
            <a:r>
              <a:rPr lang="el-GR" dirty="0"/>
              <a:t>υ</a:t>
            </a:r>
            <a:r>
              <a:rPr lang="en-US" dirty="0"/>
              <a:t>, T)</a:t>
            </a:r>
            <a:endParaRPr lang="el-GR" dirty="0"/>
          </a:p>
        </p:txBody>
      </p:sp>
      <p:cxnSp>
        <p:nvCxnSpPr>
          <p:cNvPr id="34" name="Straight Arrow Connector 33"/>
          <p:cNvCxnSpPr/>
          <p:nvPr/>
        </p:nvCxnSpPr>
        <p:spPr>
          <a:xfrm flipV="1">
            <a:off x="1194816" y="968651"/>
            <a:ext cx="523019" cy="5128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1194816" y="1538652"/>
            <a:ext cx="52301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1194816" y="1620846"/>
            <a:ext cx="582618" cy="4629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39"/>
          <p:cNvSpPr/>
          <p:nvPr/>
        </p:nvSpPr>
        <p:spPr>
          <a:xfrm>
            <a:off x="3179624" y="1261173"/>
            <a:ext cx="4427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s </a:t>
            </a:r>
            <a:r>
              <a:rPr lang="en-US" dirty="0"/>
              <a:t>=</a:t>
            </a:r>
            <a:endParaRPr lang="el-GR" dirty="0"/>
          </a:p>
        </p:txBody>
      </p:sp>
      <p:sp>
        <p:nvSpPr>
          <p:cNvPr id="41" name="Rectangle 40"/>
          <p:cNvSpPr/>
          <p:nvPr/>
        </p:nvSpPr>
        <p:spPr>
          <a:xfrm>
            <a:off x="4026194" y="729597"/>
            <a:ext cx="8274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y </a:t>
            </a:r>
            <a:r>
              <a:rPr lang="en-US" dirty="0"/>
              <a:t>(p, T)</a:t>
            </a:r>
            <a:endParaRPr lang="el-GR" dirty="0"/>
          </a:p>
        </p:txBody>
      </p:sp>
      <p:sp>
        <p:nvSpPr>
          <p:cNvPr id="42" name="Rectangle 41"/>
          <p:cNvSpPr/>
          <p:nvPr/>
        </p:nvSpPr>
        <p:spPr>
          <a:xfrm>
            <a:off x="4026194" y="1261173"/>
            <a:ext cx="9049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y’ </a:t>
            </a:r>
            <a:r>
              <a:rPr lang="en-US" dirty="0"/>
              <a:t>(p, </a:t>
            </a:r>
            <a:r>
              <a:rPr lang="el-GR" dirty="0"/>
              <a:t>υ</a:t>
            </a:r>
            <a:r>
              <a:rPr lang="en-US" dirty="0"/>
              <a:t>)</a:t>
            </a:r>
            <a:endParaRPr lang="el-GR" dirty="0"/>
          </a:p>
        </p:txBody>
      </p:sp>
      <p:sp>
        <p:nvSpPr>
          <p:cNvPr id="43" name="Rectangle 42"/>
          <p:cNvSpPr/>
          <p:nvPr/>
        </p:nvSpPr>
        <p:spPr>
          <a:xfrm>
            <a:off x="4026194" y="1872547"/>
            <a:ext cx="9530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y’’ </a:t>
            </a:r>
            <a:r>
              <a:rPr lang="en-US" dirty="0"/>
              <a:t>(</a:t>
            </a:r>
            <a:r>
              <a:rPr lang="el-GR" dirty="0"/>
              <a:t>υ</a:t>
            </a:r>
            <a:r>
              <a:rPr lang="en-US" dirty="0"/>
              <a:t>, T)</a:t>
            </a:r>
            <a:endParaRPr lang="el-GR" dirty="0"/>
          </a:p>
        </p:txBody>
      </p:sp>
      <p:cxnSp>
        <p:nvCxnSpPr>
          <p:cNvPr id="45" name="Straight Arrow Connector 44"/>
          <p:cNvCxnSpPr>
            <a:stCxn id="40" idx="3"/>
          </p:cNvCxnSpPr>
          <p:nvPr/>
        </p:nvCxnSpPr>
        <p:spPr>
          <a:xfrm flipV="1">
            <a:off x="3622374" y="968651"/>
            <a:ext cx="403820" cy="4771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>
            <a:off x="3622374" y="1492396"/>
            <a:ext cx="403820" cy="6113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endCxn id="42" idx="1"/>
          </p:cNvCxnSpPr>
          <p:nvPr/>
        </p:nvCxnSpPr>
        <p:spPr>
          <a:xfrm>
            <a:off x="3718560" y="1445839"/>
            <a:ext cx="30763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637259" y="3600153"/>
            <a:ext cx="1262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u="sng" dirty="0" smtClean="0"/>
              <a:t>ΕΝΘΑΛΠΙΑ</a:t>
            </a:r>
            <a:endParaRPr lang="el-GR" b="1" u="sng" dirty="0"/>
          </a:p>
        </p:txBody>
      </p:sp>
      <p:sp>
        <p:nvSpPr>
          <p:cNvPr id="54" name="Rectangle 53"/>
          <p:cNvSpPr/>
          <p:nvPr/>
        </p:nvSpPr>
        <p:spPr>
          <a:xfrm>
            <a:off x="4931185" y="3542723"/>
            <a:ext cx="1188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u="sng" dirty="0" smtClean="0"/>
              <a:t>ΕΝΤΡΟΠΙΑ</a:t>
            </a:r>
            <a:endParaRPr lang="el-GR" b="1" u="sng" dirty="0"/>
          </a:p>
        </p:txBody>
      </p:sp>
      <p:sp>
        <p:nvSpPr>
          <p:cNvPr id="55" name="Rectangle 54"/>
          <p:cNvSpPr/>
          <p:nvPr/>
        </p:nvSpPr>
        <p:spPr>
          <a:xfrm>
            <a:off x="8068247" y="3434460"/>
            <a:ext cx="22060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u="sng" dirty="0" smtClean="0"/>
              <a:t>ΕΣΩΤΕΡΙΚΗ ΕΝΕΡΓΕΙΑ</a:t>
            </a:r>
            <a:endParaRPr lang="el-GR" b="1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tangle 55"/>
              <p:cNvSpPr/>
              <p:nvPr/>
            </p:nvSpPr>
            <p:spPr>
              <a:xfrm>
                <a:off x="631077" y="4092798"/>
                <a:ext cx="151503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𝑽</m:t>
                          </m:r>
                        </m:sub>
                      </m:sSub>
                      <m:r>
                        <a:rPr lang="en-US" b="1" i="1"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lang="el-GR" b="1" i="1">
                              <a:latin typeface="Cambria Math" panose="02040503050406030204" pitchFamily="18" charset="0"/>
                            </a:rPr>
                            <m:t>𝝈</m:t>
                          </m:r>
                        </m:sub>
                      </m:sSub>
                      <m:r>
                        <a:rPr lang="el-GR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𝒓</m:t>
                      </m:r>
                    </m:oMath>
                  </m:oMathPara>
                </a14:m>
                <a:endParaRPr lang="el-GR" b="1" dirty="0"/>
              </a:p>
            </p:txBody>
          </p:sp>
        </mc:Choice>
        <mc:Fallback xmlns="">
          <p:sp>
            <p:nvSpPr>
              <p:cNvPr id="56" name="Rectangle 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077" y="4092798"/>
                <a:ext cx="1515030" cy="369332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ctangle 56"/>
              <p:cNvSpPr/>
              <p:nvPr/>
            </p:nvSpPr>
            <p:spPr>
              <a:xfrm>
                <a:off x="680136" y="4681353"/>
                <a:ext cx="180517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sub>
                      </m:sSub>
                      <m:r>
                        <a:rPr lang="en-US" b="1" i="1"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lang="el-GR" b="1" i="1">
                              <a:latin typeface="Cambria Math" panose="02040503050406030204" pitchFamily="18" charset="0"/>
                            </a:rPr>
                            <m:t>𝝈</m:t>
                          </m:r>
                        </m:sub>
                      </m:sSub>
                      <m:r>
                        <a:rPr lang="el-GR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l-GR" b="1" dirty="0"/>
              </a:p>
            </p:txBody>
          </p:sp>
        </mc:Choice>
        <mc:Fallback xmlns="">
          <p:sp>
            <p:nvSpPr>
              <p:cNvPr id="57" name="Rectangle 5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136" y="4681353"/>
                <a:ext cx="1805174" cy="36933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ctangle 57"/>
              <p:cNvSpPr/>
              <p:nvPr/>
            </p:nvSpPr>
            <p:spPr>
              <a:xfrm>
                <a:off x="4649823" y="4019593"/>
                <a:ext cx="1677549" cy="5688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𝒔</m:t>
                          </m:r>
                        </m:e>
                        <m:sub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𝑽</m:t>
                          </m:r>
                        </m:sub>
                      </m:sSub>
                      <m:r>
                        <a:rPr lang="en-US" b="1" i="1"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𝒔</m:t>
                          </m:r>
                        </m:e>
                        <m:sub>
                          <m:r>
                            <a:rPr lang="el-GR" b="1" i="1">
                              <a:latin typeface="Cambria Math" panose="02040503050406030204" pitchFamily="18" charset="0"/>
                            </a:rPr>
                            <m:t>𝝈</m:t>
                          </m:r>
                        </m:sub>
                      </m:sSub>
                      <m:r>
                        <a:rPr lang="el-GR" b="1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l-GR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𝒓</m:t>
                          </m:r>
                          <m:r>
                            <m:rPr>
                              <m:nor/>
                            </m:rPr>
                            <a:rPr lang="el-GR" b="1" dirty="0"/>
                            <m:t> </m:t>
                          </m:r>
                        </m:num>
                        <m:den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𝑻</m:t>
                          </m:r>
                        </m:den>
                      </m:f>
                    </m:oMath>
                  </m:oMathPara>
                </a14:m>
                <a:endParaRPr lang="el-GR" b="1" dirty="0"/>
              </a:p>
            </p:txBody>
          </p:sp>
        </mc:Choice>
        <mc:Fallback xmlns="">
          <p:sp>
            <p:nvSpPr>
              <p:cNvPr id="58" name="Rectangle 5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9823" y="4019593"/>
                <a:ext cx="1677549" cy="56887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Rectangle 58"/>
              <p:cNvSpPr/>
              <p:nvPr/>
            </p:nvSpPr>
            <p:spPr>
              <a:xfrm>
                <a:off x="4731700" y="4640626"/>
                <a:ext cx="1797159" cy="5688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𝒔</m:t>
                          </m:r>
                        </m:e>
                        <m:sub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sub>
                      </m:sSub>
                      <m:r>
                        <a:rPr lang="en-US" b="1" i="1"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𝒔</m:t>
                          </m:r>
                        </m:e>
                        <m:sub>
                          <m:r>
                            <a:rPr lang="el-GR" b="1" i="1">
                              <a:latin typeface="Cambria Math" panose="02040503050406030204" pitchFamily="18" charset="0"/>
                            </a:rPr>
                            <m:t>𝝈</m:t>
                          </m:r>
                        </m:sub>
                      </m:sSub>
                      <m:r>
                        <a:rPr lang="el-GR" b="1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l-GR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𝒓</m:t>
                          </m:r>
                          <m:r>
                            <m:rPr>
                              <m:nor/>
                            </m:rPr>
                            <a:rPr lang="el-GR" b="1" dirty="0"/>
                            <m:t> </m:t>
                          </m:r>
                        </m:num>
                        <m:den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𝑻</m:t>
                          </m:r>
                        </m:den>
                      </m:f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l-GR" b="1" dirty="0"/>
              </a:p>
            </p:txBody>
          </p:sp>
        </mc:Choice>
        <mc:Fallback xmlns="">
          <p:sp>
            <p:nvSpPr>
              <p:cNvPr id="59" name="Rectangle 5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1700" y="4640626"/>
                <a:ext cx="1797159" cy="568874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8191289" y="3917576"/>
                <a:ext cx="170065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  <m:sub>
                          <m:r>
                            <a:rPr lang="el-GR" b="1" i="1" smtClean="0">
                              <a:latin typeface="Cambria Math" panose="02040503050406030204" pitchFamily="18" charset="0"/>
                            </a:rPr>
                            <m:t>𝝈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lang="el-GR" b="1" i="1" smtClean="0">
                              <a:latin typeface="Cambria Math" panose="02040503050406030204" pitchFamily="18" charset="0"/>
                            </a:rPr>
                            <m:t>𝝈</m:t>
                          </m:r>
                        </m:sub>
                      </m:sSub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 −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𝒑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l-GR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𝝈</m:t>
                      </m:r>
                    </m:oMath>
                  </m:oMathPara>
                </a14:m>
                <a:endParaRPr lang="el-GR" b="1" dirty="0"/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91289" y="3917576"/>
                <a:ext cx="1700657" cy="276999"/>
              </a:xfrm>
              <a:prstGeom prst="rect">
                <a:avLst/>
              </a:prstGeom>
              <a:blipFill rotWithShape="0">
                <a:blip r:embed="rId6"/>
                <a:stretch>
                  <a:fillRect l="-1434" t="-2222" r="-1792" b="-2666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/>
              <p:cNvSpPr/>
              <p:nvPr/>
            </p:nvSpPr>
            <p:spPr>
              <a:xfrm>
                <a:off x="8110979" y="4251489"/>
                <a:ext cx="186127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  <m:sub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𝑽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r>
                        <a:rPr lang="en-US" b="1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𝑽</m:t>
                          </m:r>
                        </m:sub>
                      </m:sSub>
                      <m:r>
                        <a:rPr lang="en-US" b="1" i="1">
                          <a:latin typeface="Cambria Math" panose="02040503050406030204" pitchFamily="18" charset="0"/>
                        </a:rPr>
                        <m:t> −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𝒑</m:t>
                      </m:r>
                      <m:r>
                        <a:rPr lang="en-US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𝒔</m:t>
                      </m:r>
                    </m:oMath>
                  </m:oMathPara>
                </a14:m>
                <a:endParaRPr lang="el-GR" b="1" dirty="0"/>
              </a:p>
            </p:txBody>
          </p:sp>
        </mc:Choice>
        <mc:Fallback xmlns=""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10979" y="4251489"/>
                <a:ext cx="1861279" cy="369332"/>
              </a:xfrm>
              <a:prstGeom prst="rect">
                <a:avLst/>
              </a:prstGeom>
              <a:blipFill rotWithShape="0">
                <a:blip r:embed="rId7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Rectangle 62"/>
              <p:cNvSpPr/>
              <p:nvPr/>
            </p:nvSpPr>
            <p:spPr>
              <a:xfrm>
                <a:off x="8137693" y="4631525"/>
                <a:ext cx="196220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  <m:sub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r>
                        <a:rPr lang="en-US" b="1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sub>
                      </m:sSub>
                      <m:r>
                        <a:rPr lang="en-US" b="1" i="1">
                          <a:latin typeface="Cambria Math" panose="02040503050406030204" pitchFamily="18" charset="0"/>
                        </a:rPr>
                        <m:t> −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𝒑</m:t>
                      </m:r>
                      <m:r>
                        <a:rPr lang="en-US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𝝊</m:t>
                          </m:r>
                        </m:e>
                        <m:sub>
                          <m: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</m:sub>
                      </m:sSub>
                    </m:oMath>
                  </m:oMathPara>
                </a14:m>
                <a:endParaRPr lang="el-GR" b="1" dirty="0"/>
              </a:p>
            </p:txBody>
          </p:sp>
        </mc:Choice>
        <mc:Fallback xmlns="">
          <p:sp>
            <p:nvSpPr>
              <p:cNvPr id="63" name="Rectangle 6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37693" y="4631525"/>
                <a:ext cx="1962204" cy="369332"/>
              </a:xfrm>
              <a:prstGeom prst="rect">
                <a:avLst/>
              </a:prstGeom>
              <a:blipFill rotWithShape="0">
                <a:blip r:embed="rId8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ectangle 63"/>
              <p:cNvSpPr/>
              <p:nvPr/>
            </p:nvSpPr>
            <p:spPr>
              <a:xfrm>
                <a:off x="7437287" y="5312823"/>
                <a:ext cx="180517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b="0" i="1"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l-GR" b="0" i="1">
                              <a:latin typeface="Cambria Math" panose="02040503050406030204" pitchFamily="18" charset="0"/>
                            </a:rPr>
                            <m:t>𝜎</m:t>
                          </m:r>
                        </m:sub>
                      </m:sSub>
                      <m:r>
                        <a:rPr lang="el-GR" b="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b="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b="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64" name="Rectangle 6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7287" y="5312823"/>
                <a:ext cx="1805174" cy="369332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Rectangle 64"/>
              <p:cNvSpPr/>
              <p:nvPr/>
            </p:nvSpPr>
            <p:spPr>
              <a:xfrm>
                <a:off x="9041619" y="5597758"/>
                <a:ext cx="253396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 smtClean="0"/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i="1">
                            <a:latin typeface="Cambria Math" panose="02040503050406030204" pitchFamily="18" charset="0"/>
                          </a:rPr>
                          <m:t>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l-GR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l-GR" i="1">
                        <a:latin typeface="Cambria Math" panose="02040503050406030204" pitchFamily="18" charset="0"/>
                      </a:rPr>
                      <m:t>𝜎</m:t>
                    </m:r>
                    <m: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d>
                      <m:dPr>
                        <m:ctrl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1−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</m:oMath>
                </a14:m>
                <a:endParaRPr lang="el-GR" dirty="0"/>
              </a:p>
            </p:txBody>
          </p:sp>
        </mc:Choice>
        <mc:Fallback xmlns="">
          <p:sp>
            <p:nvSpPr>
              <p:cNvPr id="65" name="Rectangle 6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41619" y="5597758"/>
                <a:ext cx="2533963" cy="369332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7" name="Straight Arrow Connector 66"/>
          <p:cNvCxnSpPr/>
          <p:nvPr/>
        </p:nvCxnSpPr>
        <p:spPr>
          <a:xfrm flipH="1">
            <a:off x="7754658" y="4972968"/>
            <a:ext cx="1170432" cy="4632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 flipH="1">
            <a:off x="9382502" y="4959626"/>
            <a:ext cx="402336" cy="7369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/>
        </p:nvSpPr>
        <p:spPr>
          <a:xfrm>
            <a:off x="7674113" y="1181612"/>
            <a:ext cx="8016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/>
              <a:t>T (K)</a:t>
            </a:r>
            <a:endParaRPr lang="el-GR" b="1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70952" y="5337558"/>
                <a:ext cx="771301" cy="5203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l-GR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100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952" y="5337558"/>
                <a:ext cx="771301" cy="520399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1314015" y="5933125"/>
            <a:ext cx="1254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X =0,20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990068" y="5341361"/>
                <a:ext cx="955967" cy="6127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l-GR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0068" y="5341361"/>
                <a:ext cx="955967" cy="612732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Connector 13"/>
          <p:cNvCxnSpPr/>
          <p:nvPr/>
        </p:nvCxnSpPr>
        <p:spPr>
          <a:xfrm>
            <a:off x="7677426" y="1059223"/>
            <a:ext cx="0" cy="67096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7674113" y="1045031"/>
            <a:ext cx="68959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7674113" y="1730184"/>
            <a:ext cx="68959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8363712" y="1045031"/>
            <a:ext cx="0" cy="6851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209799" y="2802011"/>
            <a:ext cx="1181906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2946035" y="2972312"/>
            <a:ext cx="3662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i="1" u="sng" dirty="0" smtClean="0"/>
              <a:t>Π Ε Ρ Ι Ο Χ Η      Μ Ι Γ Μ Α Τ Ο Σ</a:t>
            </a:r>
            <a:endParaRPr lang="el-GR" sz="2000" b="1" i="1" u="sng" dirty="0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409440" y="-5193"/>
            <a:ext cx="3486150" cy="2733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5914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1314</TotalTime>
  <Words>888</Words>
  <Application>Microsoft Office PowerPoint</Application>
  <PresentationFormat>Widescreen</PresentationFormat>
  <Paragraphs>261</Paragraphs>
  <Slides>24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SimSun</vt:lpstr>
      <vt:lpstr>Arial</vt:lpstr>
      <vt:lpstr>Arial Black</vt:lpstr>
      <vt:lpstr>Calibri</vt:lpstr>
      <vt:lpstr>Calibri Light</vt:lpstr>
      <vt:lpstr>Cambria Math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83</cp:revision>
  <dcterms:created xsi:type="dcterms:W3CDTF">2020-11-10T19:31:04Z</dcterms:created>
  <dcterms:modified xsi:type="dcterms:W3CDTF">2020-11-22T08:43:26Z</dcterms:modified>
</cp:coreProperties>
</file>