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4" r:id="rId3"/>
    <p:sldId id="276" r:id="rId4"/>
    <p:sldId id="291" r:id="rId5"/>
    <p:sldId id="273" r:id="rId6"/>
    <p:sldId id="272" r:id="rId7"/>
    <p:sldId id="270" r:id="rId8"/>
    <p:sldId id="275" r:id="rId9"/>
    <p:sldId id="277" r:id="rId10"/>
    <p:sldId id="289" r:id="rId11"/>
    <p:sldId id="279" r:id="rId12"/>
    <p:sldId id="278" r:id="rId13"/>
    <p:sldId id="280" r:id="rId14"/>
    <p:sldId id="267" r:id="rId15"/>
    <p:sldId id="290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CDF"/>
    <a:srgbClr val="A9E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1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9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9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2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9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4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1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D7F8-7425-4D14-823C-E6B181AD048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83F0-9095-4B43-92E7-A2B7026C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microscopyu.com/articles/formulas/formulasn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tdmu.edu.ua/data/kafedra/internal/biofiz/classes_stud/en/stomat/ptn/Medical%20physics%20of%20diagnostic%20and%20therapeutic%20equipment/1%20course/05_medical%20devices%20that%20operate%20on%20the%20basis%20of%20geometrical%20optics.%20refractometers%20and%20microscopes..ht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920" b="4000"/>
          <a:stretch/>
        </p:blipFill>
        <p:spPr>
          <a:xfrm>
            <a:off x="406400" y="142338"/>
            <a:ext cx="3629115" cy="6603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2377" y="71218"/>
            <a:ext cx="4970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ΟΠΤΙΚΟ ΜΙΚΡΟΣΚΟΠΙΟ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46" y="1569936"/>
            <a:ext cx="4297680" cy="4669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88" y="492842"/>
            <a:ext cx="3243353" cy="60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8/Numerical_aperture_for_a_lens.svg/250px-Numerical_aperture_for_a_le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7" y="887771"/>
            <a:ext cx="4998360" cy="3958701"/>
          </a:xfrm>
          <a:prstGeom prst="rect">
            <a:avLst/>
          </a:prstGeom>
          <a:solidFill>
            <a:schemeClr val="bg1">
              <a:lumMod val="75000"/>
              <a:alpha val="42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8" name="Picture 4" descr="https://upload.wikimedia.org/wikipedia/commons/thumb/4/4c/Numerical_aperture.svg/220px-Numerical_aper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26" y="2414836"/>
            <a:ext cx="2095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21198" y="812196"/>
                <a:ext cx="3085909" cy="922176"/>
              </a:xfrm>
              <a:prstGeom prst="rect">
                <a:avLst/>
              </a:prstGeom>
              <a:ln w="31750"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=2∙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198" y="812196"/>
                <a:ext cx="3085909" cy="9221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0"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68297" y="4962888"/>
            <a:ext cx="4671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Moxfyre</a:t>
            </a:r>
            <a:r>
              <a:rPr lang="en-US" sz="1200" dirty="0"/>
              <a:t> at English Wikipedia - Transferred from </a:t>
            </a:r>
            <a:r>
              <a:rPr lang="en-US" sz="1200" dirty="0" err="1"/>
              <a:t>en.wikipedia</a:t>
            </a:r>
            <a:r>
              <a:rPr lang="en-US" sz="1200" dirty="0"/>
              <a:t> to Commons by </a:t>
            </a:r>
            <a:r>
              <a:rPr lang="en-US" sz="1200" dirty="0" err="1"/>
              <a:t>Moxfyre</a:t>
            </a:r>
            <a:r>
              <a:rPr lang="en-US" sz="1200" dirty="0"/>
              <a:t>., Public Domain, https://commons.wikimedia.org/w/index.php?curid=6545240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0381" y="192233"/>
            <a:ext cx="3144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γωνιακό άνοιγμα 2θ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67229" y="2691359"/>
            <a:ext cx="3743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αριθμητικό άνοιγμα</a:t>
            </a:r>
            <a:r>
              <a:rPr lang="en-US" sz="2400" b="1" dirty="0" smtClean="0"/>
              <a:t> N.A.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1198" y="3547695"/>
                <a:ext cx="2754087" cy="461665"/>
              </a:xfrm>
              <a:prstGeom prst="rect">
                <a:avLst/>
              </a:prstGeom>
              <a:ln w="28575">
                <a:prstDash val="sys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𝜨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2400" b="1" i="0" smtClean="0">
                          <a:latin typeface="Cambria Math" panose="02040503050406030204" pitchFamily="18" charset="0"/>
                        </a:rPr>
                        <m:t>𝚨</m:t>
                      </m:r>
                      <m:r>
                        <a:rPr lang="el-GR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198" y="3547695"/>
                <a:ext cx="275408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58489" y="4404031"/>
                <a:ext cx="5389552" cy="1046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𝑎𝑟𝑐𝑡𝑎𝑛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489" y="4404031"/>
                <a:ext cx="5389552" cy="10468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58489" y="5609219"/>
                <a:ext cx="3211328" cy="79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489" y="5609219"/>
                <a:ext cx="3211328" cy="7920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9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Αριθμητικό άνοιγμα αντικειμενικού </a:t>
            </a:r>
            <a:r>
              <a:rPr lang="el-GR" dirty="0" smtClean="0"/>
              <a:t>φακού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575720" y="58052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microscopyu.com</a:t>
            </a:r>
            <a:endParaRPr lang="el-GR" sz="1200" dirty="0"/>
          </a:p>
        </p:txBody>
      </p:sp>
      <p:pic>
        <p:nvPicPr>
          <p:cNvPr id="7170" name="Picture 2" descr="https://www.microscopyu.com/articles/formulas/images/numericalaperture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617" y="1556793"/>
            <a:ext cx="7065917" cy="402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98" y="308631"/>
            <a:ext cx="394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r>
              <a:rPr lang="el-GR" sz="2800" b="1" dirty="0" smtClean="0"/>
              <a:t>ριθμητικό άνοιγμα</a:t>
            </a:r>
            <a:r>
              <a:rPr lang="en-US" sz="2800" b="1" dirty="0" smtClean="0"/>
              <a:t> N.A.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4703" y="1259200"/>
            <a:ext cx="393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Ικανότητα συλλογής φωτός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8304" y="2165372"/>
            <a:ext cx="2509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Διακριτικό Όριο</a:t>
            </a:r>
            <a:endParaRPr lang="en-US" sz="2400" dirty="0"/>
          </a:p>
        </p:txBody>
      </p:sp>
      <p:pic>
        <p:nvPicPr>
          <p:cNvPr id="5" name="Picture 2" descr="C:\Users\ARAVANTINOS\Desktop\resolutionfigure1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1815" y="3133100"/>
            <a:ext cx="3132886" cy="3026687"/>
          </a:xfrm>
          <a:prstGeom prst="rect">
            <a:avLst/>
          </a:prstGeom>
          <a:noFill/>
        </p:spPr>
      </p:pic>
      <p:sp>
        <p:nvSpPr>
          <p:cNvPr id="6" name="Ορθογώνιο 3"/>
          <p:cNvSpPr/>
          <p:nvPr/>
        </p:nvSpPr>
        <p:spPr>
          <a:xfrm>
            <a:off x="-255698" y="64784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intranet.tdmu.edu.ua</a:t>
            </a:r>
            <a:endParaRPr lang="el-GR" sz="1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1270" y="2165372"/>
            <a:ext cx="2415726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el-GR" sz="2800" b="1" dirty="0"/>
              <a:t>δ = λ / 2 </a:t>
            </a:r>
            <a:r>
              <a:rPr lang="el-GR" sz="2800" b="1" dirty="0" smtClean="0"/>
              <a:t>(</a:t>
            </a:r>
            <a:r>
              <a:rPr lang="en-US" sz="2800" b="1" dirty="0" smtClean="0"/>
              <a:t>N</a:t>
            </a:r>
            <a:r>
              <a:rPr lang="el-GR" sz="2800" b="1" dirty="0" smtClean="0"/>
              <a:t>.Α</a:t>
            </a:r>
            <a:r>
              <a:rPr lang="el-GR" sz="2800" b="1" dirty="0"/>
              <a:t>.)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38982" y="62938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Dietzel65, </a:t>
            </a:r>
            <a:r>
              <a:rPr lang="en-US" sz="1200" dirty="0" err="1"/>
              <a:t>vectorized</a:t>
            </a:r>
            <a:r>
              <a:rPr lang="en-US" sz="1200" dirty="0"/>
              <a:t> by </a:t>
            </a:r>
            <a:r>
              <a:rPr lang="en-US" sz="1200" dirty="0" err="1"/>
              <a:t>Leyo</a:t>
            </a:r>
            <a:r>
              <a:rPr lang="en-US" sz="1200" dirty="0"/>
              <a:t> based on </a:t>
            </a:r>
            <a:r>
              <a:rPr lang="en-US" sz="1200" dirty="0" err="1"/>
              <a:t>Image:Immersionsvorteil.jpg</a:t>
            </a:r>
            <a:r>
              <a:rPr lang="en-US" sz="1200" dirty="0"/>
              <a:t> - Own work, Public Domain, https://commons.wikimedia.org/w/index.php?curid=4590157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45" y="3211047"/>
            <a:ext cx="4180112" cy="2560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77988" y="2226927"/>
            <a:ext cx="341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καταδυτικοί φακοί </a:t>
            </a:r>
            <a:r>
              <a:rPr lang="en-US" sz="2400" dirty="0" smtClean="0"/>
              <a:t>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≈ 1.5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81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44" y="304800"/>
            <a:ext cx="406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ΠΡΟΣΟΦΘΑΛΜΙΟΣ ΦΑΚΟΣ: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54394" y="313735"/>
            <a:ext cx="733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Μεγεθυντικός φακός: </a:t>
            </a:r>
            <a:r>
              <a:rPr lang="el-GR" sz="2400" dirty="0"/>
              <a:t>δημιουργία φανταστικού ειδώλου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82071" y="1267771"/>
            <a:ext cx="2836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Γωνιακή Μεγέθυνση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15789" y="1050018"/>
                <a:ext cx="2471446" cy="89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 dirty="0" smtClean="0">
                              <a:latin typeface="Cambria Math" panose="02040503050406030204" pitchFamily="18" charset="0"/>
                            </a:rPr>
                            <m:t>𝚳</m:t>
                          </m:r>
                        </m:e>
                        <m:sub>
                          <m:r>
                            <a:rPr lang="el-GR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dirty="0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dirty="0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l-GR" sz="2400" b="1" i="1" dirty="0" smtClean="0">
                                  <a:latin typeface="Cambria Math" panose="02040503050406030204" pitchFamily="18" charset="0"/>
                                </a:rPr>
                                <m:t>𝜸𝝊𝝁𝝂</m:t>
                              </m:r>
                              <m:r>
                                <a:rPr lang="el-GR" sz="2400" b="1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l-GR" sz="2400" b="1" i="1" dirty="0" smtClean="0">
                                  <a:latin typeface="Cambria Math" panose="02040503050406030204" pitchFamily="18" charset="0"/>
                                </a:rPr>
                                <m:t>𝝄𝝋𝜽</m:t>
                              </m:r>
                              <m:r>
                                <a:rPr lang="el-GR" sz="2400" b="1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789" y="1050018"/>
                <a:ext cx="2471446" cy="8971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55151" y="2422617"/>
            <a:ext cx="562147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/>
              <a:t>Συνολική Μεγέθυνση Μικροσκοπίου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39128" y="3594404"/>
                <a:ext cx="3536033" cy="977319"/>
              </a:xfrm>
              <a:prstGeom prst="rect">
                <a:avLst/>
              </a:prstGeom>
              <a:ln w="3810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l-G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128" y="3594404"/>
                <a:ext cx="3536033" cy="9773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767585" y="3394349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Δ=25</a:t>
            </a:r>
            <a:r>
              <a:rPr lang="en-US" sz="2000" dirty="0" smtClean="0"/>
              <a:t>cm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548385" y="3594404"/>
            <a:ext cx="114300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65690" y="5019705"/>
            <a:ext cx="3300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διακριτικό όριο οφθαλμού: 1΄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24976" y="5928491"/>
                <a:ext cx="3250185" cy="494559"/>
              </a:xfrm>
              <a:prstGeom prst="rect">
                <a:avLst/>
              </a:prstGeom>
              <a:ln w="3810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𝜔𝜑𝜀𝜆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200 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976" y="5928491"/>
                <a:ext cx="3250185" cy="494559"/>
              </a:xfrm>
              <a:prstGeom prst="rect">
                <a:avLst/>
              </a:prstGeom>
              <a:blipFill rotWithShape="0">
                <a:blip r:embed="rId4"/>
                <a:stretch>
                  <a:fillRect b="-8046"/>
                </a:stretch>
              </a:blipFill>
              <a:ln w="38100"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wn Arrow 18"/>
          <p:cNvSpPr/>
          <p:nvPr/>
        </p:nvSpPr>
        <p:spPr>
          <a:xfrm>
            <a:off x="5765889" y="4563608"/>
            <a:ext cx="241255" cy="1258939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738120" y="230636"/>
            <a:ext cx="6731000" cy="701731"/>
          </a:xfrm>
        </p:spPr>
        <p:txBody>
          <a:bodyPr wrap="square">
            <a:spAutoFit/>
          </a:bodyPr>
          <a:lstStyle/>
          <a:p>
            <a:r>
              <a:rPr lang="el-GR" dirty="0" smtClean="0"/>
              <a:t>Αρχείο  φωτομικρογραφίας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749"/>
              </p:ext>
            </p:extLst>
          </p:nvPr>
        </p:nvGraphicFramePr>
        <p:xfrm>
          <a:off x="177799" y="1457643"/>
          <a:ext cx="11807371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6214"/>
                <a:gridCol w="1942788"/>
                <a:gridCol w="1641500"/>
                <a:gridCol w="1449299"/>
                <a:gridCol w="1366185"/>
                <a:gridCol w="1390615"/>
                <a:gridCol w="1746935"/>
                <a:gridCol w="1703835"/>
              </a:tblGrid>
              <a:tr h="334222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Α/Α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ΟΝΟΜΑ ΑΡΧΕΙΟΥ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ΑΝΤΙΚΕΙΜΕΝΟ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ΜΕΓΕΘΥΝΣΗ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ΦΩΤΙΣΜΟΣ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ΤΑΧΥΤΗΤΑ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ΕΥΑΙΣΘΗΣΙΑ (</a:t>
                      </a:r>
                      <a:r>
                        <a:rPr lang="en-US" dirty="0" smtClean="0"/>
                        <a:t>ISO</a:t>
                      </a:r>
                      <a:r>
                        <a:rPr lang="el-GR" dirty="0" smtClean="0"/>
                        <a:t>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ΠΑΡΑΤΗΡΗΣΕΙΣ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4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37462"/>
              </p:ext>
            </p:extLst>
          </p:nvPr>
        </p:nvGraphicFramePr>
        <p:xfrm>
          <a:off x="234406" y="5258525"/>
          <a:ext cx="8265160" cy="731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1480"/>
                <a:gridCol w="5313680"/>
              </a:tblGrid>
              <a:tr h="334222">
                <a:tc>
                  <a:txBody>
                    <a:bodyPr/>
                    <a:lstStyle/>
                    <a:p>
                      <a:r>
                        <a:rPr lang="el-GR" dirty="0" smtClean="0"/>
                        <a:t>ΟΠΤΙΚΟ ΜΙΚΡΟΣΚΟΠΙΟ 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4222">
                <a:tc>
                  <a:txBody>
                    <a:bodyPr/>
                    <a:lstStyle/>
                    <a:p>
                      <a:r>
                        <a:rPr lang="el-GR" dirty="0" smtClean="0"/>
                        <a:t>ΦΩΤΟΓΡΑΦΙΚΗ</a:t>
                      </a:r>
                      <a:r>
                        <a:rPr lang="el-GR" baseline="0" dirty="0" smtClean="0"/>
                        <a:t> ΜΗΧΑΝΗ 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9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801084"/>
                  </p:ext>
                </p:extLst>
              </p:nvPr>
            </p:nvGraphicFramePr>
            <p:xfrm>
              <a:off x="1012448" y="762000"/>
              <a:ext cx="9770360" cy="5958302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4885180"/>
                    <a:gridCol w="4885180"/>
                  </a:tblGrid>
                  <a:tr h="81937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A</a:t>
                          </a:r>
                          <a:r>
                            <a:rPr lang="el-GR" sz="2000" dirty="0" smtClean="0"/>
                            <a:t>ριθμητικό άνοιγμα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l-GR" sz="2000" dirty="0" smtClean="0"/>
                            <a:t>(</a:t>
                          </a:r>
                          <a:r>
                            <a:rPr lang="en-US" sz="2000" dirty="0" smtClean="0"/>
                            <a:t>N.A.</a:t>
                          </a:r>
                          <a:r>
                            <a:rPr lang="el-GR" sz="2000" dirty="0" smtClean="0"/>
                            <a:t>)</a:t>
                          </a:r>
                          <a:r>
                            <a:rPr lang="en-US" sz="2000" dirty="0" smtClean="0"/>
                            <a:t>: </a:t>
                          </a:r>
                          <a:endParaRPr 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/>
                            <a:t>N.A.=n ∙sin</a:t>
                          </a:r>
                          <a:r>
                            <a:rPr lang="el-GR" sz="2000" dirty="0" smtClean="0"/>
                            <a:t>θ</a:t>
                          </a:r>
                          <a:r>
                            <a:rPr lang="en-US" sz="2000" dirty="0" smtClean="0"/>
                            <a:t> 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  <a:tr h="846667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Σχετικό άνοιγμα</a:t>
                          </a:r>
                          <a:r>
                            <a:rPr lang="en-US" sz="2000" dirty="0" smtClean="0"/>
                            <a:t>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den>
                                </m:f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</m:den>
                                    </m:f>
                                  </m:den>
                                </m:f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den>
                                </m:f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∙(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.)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</a:tr>
                  <a:tr h="916432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Διακριτική Όριο  δ</a:t>
                          </a:r>
                          <a:r>
                            <a:rPr lang="en-US" sz="2000" dirty="0" smtClean="0"/>
                            <a:t>: 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l-GR" sz="2000" smtClean="0">
                                    <a:latin typeface="Cambria Math" panose="02040503050406030204" pitchFamily="18" charset="0"/>
                                  </a:rPr>
                                  <m:t>𝛅</m:t>
                                </m:r>
                                <m:r>
                                  <a:rPr lang="el-GR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𝛌</m:t>
                                    </m:r>
                                  </m:num>
                                  <m:den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∙(</m:t>
                                    </m:r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𝚴</m:t>
                                    </m:r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𝚨</m:t>
                                    </m:r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.)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</a:tr>
                  <a:tr h="1166368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Βάθος  πεδίου</a:t>
                          </a:r>
                          <a:r>
                            <a:rPr lang="el-GR" sz="2000" baseline="0" dirty="0" smtClean="0"/>
                            <a:t> (Β.Π.):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l-G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𝚩</m:t>
                                    </m:r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𝚷</m:t>
                                    </m:r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𝛌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l-G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l-G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𝐧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l-GR" sz="2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l-G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𝐍</m:t>
                                            </m:r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𝐀</m:t>
                                            </m:r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.)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𝐍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𝐀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.)</m:t>
                                        </m:r>
                                      </m:e>
                                      <m:sup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 ≅</m:t>
                                </m:r>
                                <m:f>
                                  <m:fPr>
                                    <m:ctrlPr>
                                      <a:rPr lang="el-G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𝛌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𝐍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𝐀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.)</m:t>
                                        </m:r>
                                      </m:e>
                                      <m:sup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Βάθος εστίασης (Β.Ε.):</a:t>
                          </a:r>
                          <a:endParaRPr 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2000" dirty="0" smtClean="0"/>
                            <a:t>(Β.Ε.) = (Β.Π.) (Μ)</a:t>
                          </a:r>
                          <a:r>
                            <a:rPr lang="el-GR" sz="2000" baseline="30000" dirty="0" smtClean="0"/>
                            <a:t>2</a:t>
                          </a:r>
                          <a:r>
                            <a:rPr lang="el-GR" sz="2000" dirty="0" smtClean="0"/>
                            <a:t> 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Ωφέλιμη Μεγέθυνση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</a:rPr>
                                    <m:t>ωφελ</m:t>
                                  </m:r>
                                  <m:r>
                                    <a:rPr lang="el-GR" sz="20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2000" dirty="0" smtClean="0"/>
                            <a:t>:</a:t>
                          </a:r>
                          <a:endParaRPr lang="en-US" sz="2000" b="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𝚳</m:t>
                                    </m:r>
                                  </m:e>
                                  <m:sub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𝝎𝝋𝜺𝝀</m:t>
                                    </m:r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𝟐𝟎𝟎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 ∙(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𝚴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𝚨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.)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Φωτεινότητα ειδώλου Β:</a:t>
                          </a:r>
                          <a:endParaRPr 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 smtClean="0"/>
                            <a:t>Β = (Ν</a:t>
                          </a:r>
                          <a:r>
                            <a:rPr lang="en-US" sz="2000" dirty="0" smtClean="0"/>
                            <a:t>.</a:t>
                          </a:r>
                          <a:r>
                            <a:rPr lang="el-GR" sz="2000" dirty="0" smtClean="0"/>
                            <a:t>Α</a:t>
                          </a:r>
                          <a:r>
                            <a:rPr lang="en-US" sz="2000" dirty="0" smtClean="0"/>
                            <a:t>.</a:t>
                          </a:r>
                          <a:r>
                            <a:rPr lang="el-GR" sz="2000" dirty="0" smtClean="0"/>
                            <a:t> / Μ)</a:t>
                          </a:r>
                          <a:r>
                            <a:rPr lang="el-GR" sz="2000" baseline="30000" dirty="0" smtClean="0"/>
                            <a:t>2</a:t>
                          </a:r>
                          <a:endParaRPr lang="el-GR" sz="2000" b="1" baseline="30000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801084"/>
                  </p:ext>
                </p:extLst>
              </p:nvPr>
            </p:nvGraphicFramePr>
            <p:xfrm>
              <a:off x="1012448" y="762000"/>
              <a:ext cx="9770360" cy="5958302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4885180"/>
                    <a:gridCol w="4885180"/>
                  </a:tblGrid>
                  <a:tr h="81937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A</a:t>
                          </a:r>
                          <a:r>
                            <a:rPr lang="el-GR" sz="2000" dirty="0" smtClean="0"/>
                            <a:t>ριθμητικό άνοιγμα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l-GR" sz="2000" dirty="0" smtClean="0"/>
                            <a:t>(</a:t>
                          </a:r>
                          <a:r>
                            <a:rPr lang="en-US" sz="2000" dirty="0" smtClean="0"/>
                            <a:t>N.A.</a:t>
                          </a:r>
                          <a:r>
                            <a:rPr lang="el-GR" sz="2000" dirty="0" smtClean="0"/>
                            <a:t>)</a:t>
                          </a:r>
                          <a:r>
                            <a:rPr lang="en-US" sz="2000" dirty="0" smtClean="0"/>
                            <a:t>: </a:t>
                          </a:r>
                          <a:endParaRPr 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/>
                            <a:t>N.A.=n ∙sin</a:t>
                          </a:r>
                          <a:r>
                            <a:rPr lang="el-GR" sz="2000" dirty="0" smtClean="0"/>
                            <a:t>θ</a:t>
                          </a:r>
                          <a:r>
                            <a:rPr lang="en-US" sz="2000" dirty="0" smtClean="0"/>
                            <a:t> 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  <a:tr h="861568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Σχετικό άνοιγμα</a:t>
                          </a:r>
                          <a:r>
                            <a:rPr lang="en-US" sz="2000" dirty="0" smtClean="0"/>
                            <a:t>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125" t="-95775" r="-125" b="-495070"/>
                          </a:stretch>
                        </a:blipFill>
                      </a:tcPr>
                    </a:tc>
                  </a:tr>
                  <a:tr h="916432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Διακριτική Όριο  δ</a:t>
                          </a:r>
                          <a:r>
                            <a:rPr lang="en-US" sz="2000" dirty="0" smtClean="0"/>
                            <a:t>: 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125" t="-185333" r="-125" b="-368667"/>
                          </a:stretch>
                        </a:blipFill>
                      </a:tcPr>
                    </a:tc>
                  </a:tr>
                  <a:tr h="1166368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Βάθος  πεδίου</a:t>
                          </a:r>
                          <a:r>
                            <a:rPr lang="el-GR" sz="2000" baseline="0" dirty="0" smtClean="0"/>
                            <a:t> (Β.Π.):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125" t="-222917" r="-125" b="-188021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Βάθος εστίασης (Β.Ε.):</a:t>
                          </a:r>
                          <a:endParaRPr 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2000" dirty="0" smtClean="0"/>
                            <a:t>(Β.Ε.) = (Β.Π.) (Μ)</a:t>
                          </a:r>
                          <a:r>
                            <a:rPr lang="el-GR" sz="2000" baseline="30000" dirty="0" smtClean="0"/>
                            <a:t>2</a:t>
                          </a:r>
                          <a:r>
                            <a:rPr lang="el-GR" sz="2000" dirty="0" smtClean="0"/>
                            <a:t> 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616667" r="-100000" b="-10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125" t="-616667" r="-125" b="-100833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Φωτεινότητα ειδώλου Β:</a:t>
                          </a:r>
                          <a:endParaRPr 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 smtClean="0"/>
                            <a:t>Β = (Ν</a:t>
                          </a:r>
                          <a:r>
                            <a:rPr lang="en-US" sz="2000" dirty="0" smtClean="0"/>
                            <a:t>.</a:t>
                          </a:r>
                          <a:r>
                            <a:rPr lang="el-GR" sz="2000" dirty="0" smtClean="0"/>
                            <a:t>Α</a:t>
                          </a:r>
                          <a:r>
                            <a:rPr lang="en-US" sz="2000" dirty="0" smtClean="0"/>
                            <a:t>.</a:t>
                          </a:r>
                          <a:r>
                            <a:rPr lang="el-GR" sz="2000" dirty="0" smtClean="0"/>
                            <a:t> / Μ)</a:t>
                          </a:r>
                          <a:r>
                            <a:rPr lang="el-GR" sz="2000" baseline="30000" dirty="0" smtClean="0"/>
                            <a:t>2</a:t>
                          </a:r>
                          <a:endParaRPr lang="el-GR" sz="2000" b="1" baseline="30000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4625034" y="0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ΣΥΝΟΠΤΙΚΑ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67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91096" y="2496065"/>
            <a:ext cx="4907113" cy="584775"/>
          </a:xfrm>
          <a:prstGeom prst="rect">
            <a:avLst/>
          </a:prstGeom>
          <a:ln w="254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3200" dirty="0" smtClean="0"/>
              <a:t>ημθ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≈ εφθ ≈ (ΑΒ) = θ(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rad)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7633" y="710793"/>
            <a:ext cx="5801293" cy="5176032"/>
            <a:chOff x="2040747" y="756980"/>
            <a:chExt cx="5801293" cy="5176032"/>
          </a:xfrm>
        </p:grpSpPr>
        <p:sp>
          <p:nvSpPr>
            <p:cNvPr id="2" name="Oval 1"/>
            <p:cNvSpPr/>
            <p:nvPr/>
          </p:nvSpPr>
          <p:spPr>
            <a:xfrm>
              <a:off x="3366654" y="1600198"/>
              <a:ext cx="3657600" cy="3657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177563" y="1017346"/>
              <a:ext cx="0" cy="48990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40747" y="3428998"/>
              <a:ext cx="58012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24254" y="1034008"/>
              <a:ext cx="0" cy="48990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177561" y="2747010"/>
              <a:ext cx="2011681" cy="681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177562" y="2834640"/>
              <a:ext cx="201168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024254" y="2804160"/>
              <a:ext cx="0" cy="3657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4941393" y="756980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B050"/>
                  </a:solidFill>
                </a:rPr>
                <a:t>ημ</a:t>
              </a:r>
              <a:r>
                <a:rPr lang="en-US" dirty="0" smtClean="0">
                  <a:solidFill>
                    <a:srgbClr val="00B050"/>
                  </a:solidFill>
                </a:rPr>
                <a:t> (sin)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05751" y="771643"/>
              <a:ext cx="939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εφ (</a:t>
              </a:r>
              <a:r>
                <a:rPr lang="en-US" dirty="0" smtClean="0">
                  <a:solidFill>
                    <a:srgbClr val="FF0000"/>
                  </a:solidFill>
                </a:rPr>
                <a:t>tan)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50 - Τόξο"/>
            <p:cNvSpPr/>
            <p:nvPr/>
          </p:nvSpPr>
          <p:spPr>
            <a:xfrm rot="7508777" flipH="1">
              <a:off x="5589988" y="3033098"/>
              <a:ext cx="1186826" cy="833709"/>
            </a:xfrm>
            <a:prstGeom prst="arc">
              <a:avLst>
                <a:gd name="adj1" fmla="val 18146305"/>
                <a:gd name="adj2" fmla="val 0"/>
              </a:avLst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49422" y="302403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θ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177561" y="2834640"/>
              <a:ext cx="0" cy="59435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24254" y="2872739"/>
              <a:ext cx="0" cy="594358"/>
            </a:xfrm>
            <a:prstGeom prst="line">
              <a:avLst/>
            </a:prstGeom>
            <a:ln w="317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70743" y="339337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52857" y="255157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Β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16315" y="3371465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Ο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357830" y="3810000"/>
            <a:ext cx="322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(ΑΒ) </a:t>
            </a:r>
            <a:r>
              <a:rPr lang="en-US" sz="2400" dirty="0" smtClean="0"/>
              <a:t>(rad) </a:t>
            </a:r>
            <a:r>
              <a:rPr lang="el-GR" sz="2400" dirty="0" smtClean="0"/>
              <a:t>= θ </a:t>
            </a:r>
            <a:r>
              <a:rPr lang="en-US" sz="2400" dirty="0" smtClean="0"/>
              <a:t>(rad)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∙(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ΟΑ)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851571" y="3694610"/>
            <a:ext cx="772886" cy="8556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587689" y="448095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05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969" y="1352828"/>
            <a:ext cx="9311053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Περιγραφή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λειτουργία οπτικού μικροσκοπίου, σύνδεση φωτογραφικής μηχανής 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Φωτογράφιση μέσω μικροσκοπίου δείγματος αναφοράς, υπολογισμός μεγέθυνσης 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Φωτομικρογραφία σε διαφανή δείγματα  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Φωτομικρογραφία σε αδιαφανή δείγματα 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Φωτομικρογραφία σε ημιδιαφανή δείγματα 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Φωτομικρογραφία σε διπλοδιαθλαστικά δείγματα (πολωτικά φίλτρα) 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Φωτομικρογραφία σε αυτόφωτες επιφάνειες (οθόνη κινητού) 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Φωτομικρογραφία σε ιριδίζουσες επιφάνειες </a:t>
            </a:r>
            <a:endParaRPr lang="el-GR" sz="20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Οπτική Απάτη Σελήνης – Φωτογραφική διερεύνηση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5539" y="369249"/>
            <a:ext cx="7794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ΕΡΓΑΣΤΗΡΙΑΚΕΣ ΑΣΚΗΣΕΙΣ </a:t>
            </a:r>
            <a:r>
              <a:rPr lang="el-GR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ΕΠΙΣΤΗΜΟΝΙΚΗΣ ΦΩΤΟΓΡΑΦΙΑΣ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244109" y="835763"/>
            <a:ext cx="237398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ΑΙΘΟΥΣΑ Κ.9.306</a:t>
            </a:r>
          </a:p>
        </p:txBody>
      </p:sp>
    </p:spTree>
    <p:extLst>
      <p:ext uri="{BB962C8B-B14F-4D97-AF65-F5344CB8AC3E}">
        <p14:creationId xmlns:p14="http://schemas.microsoft.com/office/powerpoint/2010/main" val="37913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1716" y="764705"/>
            <a:ext cx="48387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980" y="2961482"/>
            <a:ext cx="49911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639616" y="188641"/>
            <a:ext cx="740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Στην Ελάχιστη Απόσταση Ευκρινούς οράσεως  Δ  (25 </a:t>
            </a:r>
            <a:r>
              <a:rPr lang="en-US" sz="2400" dirty="0"/>
              <a:t>cm)</a:t>
            </a:r>
            <a:r>
              <a:rPr lang="el-GR" sz="2400" dirty="0"/>
              <a:t> :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524001" y="908720"/>
            <a:ext cx="348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1. Παρατήρηση με γυμνό οφθαλμό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524001" y="2699628"/>
            <a:ext cx="422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Παρατήρηση μέσω μεγεθυντικού φακού</a:t>
            </a: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5807968" y="4221088"/>
            <a:ext cx="0" cy="324000"/>
          </a:xfrm>
          <a:prstGeom prst="straightConnector1">
            <a:avLst/>
          </a:prstGeom>
          <a:ln w="38100">
            <a:solidFill>
              <a:srgbClr val="92D050"/>
            </a:solidFill>
            <a:tailEnd type="arrow" w="sm" len="sm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5375920" y="4221088"/>
            <a:ext cx="2088232" cy="0"/>
          </a:xfrm>
          <a:prstGeom prst="line">
            <a:avLst/>
          </a:prstGeom>
          <a:ln w="254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919536" y="4725145"/>
            <a:ext cx="2987934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600" dirty="0"/>
              <a:t>Γωνιακή Μεγέθυνση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7568" y="5373216"/>
            <a:ext cx="1619250" cy="933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7" name="16 - TextBox"/>
          <p:cNvSpPr txBox="1"/>
          <p:nvPr/>
        </p:nvSpPr>
        <p:spPr>
          <a:xfrm>
            <a:off x="2135560" y="1556793"/>
            <a:ext cx="197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Γωνία οράσεως 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l-GR" sz="2400" b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2063553" y="3356993"/>
            <a:ext cx="19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Γωνία οράσεως </a:t>
            </a:r>
            <a:r>
              <a:rPr lang="el-GR" sz="2400" b="1" dirty="0">
                <a:solidFill>
                  <a:srgbClr val="00B050"/>
                </a:solidFill>
              </a:rPr>
              <a:t>θ</a:t>
            </a:r>
            <a:r>
              <a:rPr lang="el-GR" sz="2400" b="1" baseline="-25000" dirty="0">
                <a:solidFill>
                  <a:srgbClr val="00B050"/>
                </a:solidFill>
              </a:rPr>
              <a:t>2</a:t>
            </a: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3215680" y="1268760"/>
            <a:ext cx="0" cy="39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>
            <a:off x="3215680" y="3068960"/>
            <a:ext cx="0" cy="396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9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71" y="372316"/>
            <a:ext cx="9307936" cy="53206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12371" y="593034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Pieter Kuiper and Arabella B. Buckley - Own work, from Through Magic Glasses and Other Lectures, Public Domain, https://commons.wikimedia.org/w/index.php?curid=18820381</a:t>
            </a:r>
          </a:p>
        </p:txBody>
      </p:sp>
    </p:spTree>
    <p:extLst>
      <p:ext uri="{BB962C8B-B14F-4D97-AF65-F5344CB8AC3E}">
        <p14:creationId xmlns:p14="http://schemas.microsoft.com/office/powerpoint/2010/main" val="323997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8" y="6428181"/>
            <a:ext cx="4340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https://en.wikipedia.org/wiki/Optical_microscope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4" y="190263"/>
            <a:ext cx="4046104" cy="6126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39439" y="6267947"/>
            <a:ext cx="5802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By Fountains of Bryn </a:t>
            </a:r>
            <a:r>
              <a:rPr lang="en-US" sz="1600" dirty="0" err="1" smtClean="0"/>
              <a:t>Mawr</a:t>
            </a:r>
            <a:r>
              <a:rPr lang="el-GR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CC BY-SA 3.0, https://commons.wikimedia.org/w/index.php?curid=29413860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71" y="-3503"/>
            <a:ext cx="3163092" cy="6309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0671" y="1850571"/>
            <a:ext cx="4200958" cy="430887"/>
          </a:xfrm>
          <a:prstGeom prst="rect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200" dirty="0" smtClean="0"/>
              <a:t>πραγματικό είδωλο αντικειμενικού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9121359" y="5376808"/>
            <a:ext cx="2515471" cy="769441"/>
          </a:xfrm>
          <a:prstGeom prst="rect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dirty="0" smtClean="0"/>
              <a:t>φανταστικό είδωλο προσοφθάλμιου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13013" y="2264582"/>
            <a:ext cx="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78281" y="2546111"/>
            <a:ext cx="282450" cy="369332"/>
          </a:xfrm>
          <a:prstGeom prst="rect">
            <a:avLst/>
          </a:prstGeom>
          <a:solidFill>
            <a:srgbClr val="92D050"/>
          </a:solidFill>
          <a:ln w="28575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827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sic Principle Of Compound Microscope, Optics, Assignment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8" y="726520"/>
            <a:ext cx="44767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2108" y="58409"/>
            <a:ext cx="4076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ΦΩΤΙΣΜΟΣ ΔΕΙΓΜΑΤΟΣ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47114" y="6124808"/>
            <a:ext cx="5436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Egmason</a:t>
            </a:r>
            <a:r>
              <a:rPr lang="en-US" sz="1400" dirty="0"/>
              <a:t> - Own work, CC BY-SA 3.0, https://commons.wikimedia.org/w/index.php?curid=15234890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08" y="1667020"/>
            <a:ext cx="3053144" cy="4297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8715" y="667163"/>
            <a:ext cx="3341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ΣΥΛΛΕΚΤΗΣ ΦΑΚΟΣ:</a:t>
            </a:r>
          </a:p>
          <a:p>
            <a:r>
              <a:rPr lang="el-GR" dirty="0" smtClean="0"/>
              <a:t>μετατρέπει παράλληλη δέσμη σε ισχυρώς συγκλίνουσα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7813" y="617849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By Rama - Own work, CC BY-SA 2.0 </a:t>
            </a:r>
            <a:r>
              <a:rPr lang="en-US" sz="1600" dirty="0" err="1"/>
              <a:t>fr</a:t>
            </a:r>
            <a:r>
              <a:rPr lang="en-US" sz="1600" dirty="0"/>
              <a:t>, https://commons.wikimedia.org/w/index.php?curid=638784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88" y="874973"/>
            <a:ext cx="7143690" cy="5303520"/>
          </a:xfrm>
          <a:prstGeom prst="rect">
            <a:avLst/>
          </a:prstGeom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3023230" y="73891"/>
            <a:ext cx="47105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 smtClean="0"/>
              <a:t>Αντικειμενικός  φακός</a:t>
            </a:r>
            <a:endParaRPr lang="el-G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38735" y="3453258"/>
            <a:ext cx="2072812" cy="461665"/>
          </a:xfrm>
          <a:prstGeom prst="rect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Μεγέθυνση </a:t>
            </a:r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15491" y="3711399"/>
            <a:ext cx="2013527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774462" y="3526732"/>
            <a:ext cx="365760" cy="457200"/>
          </a:xfrm>
          <a:prstGeom prst="ellipse">
            <a:avLst/>
          </a:prstGeom>
          <a:noFill/>
          <a:ln w="3492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43522" y="3527524"/>
            <a:ext cx="365760" cy="457200"/>
          </a:xfrm>
          <a:prstGeom prst="ellipse">
            <a:avLst/>
          </a:prstGeom>
          <a:noFill/>
          <a:ln w="349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33480" y="3254199"/>
            <a:ext cx="500296" cy="457200"/>
          </a:xfrm>
          <a:prstGeom prst="ellipse">
            <a:avLst/>
          </a:prstGeom>
          <a:noFill/>
          <a:ln w="349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03854" y="2617742"/>
            <a:ext cx="543137" cy="457200"/>
          </a:xfrm>
          <a:prstGeom prst="ellipse">
            <a:avLst/>
          </a:prstGeom>
          <a:noFill/>
          <a:ln w="349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38653" y="3983932"/>
            <a:ext cx="2339851" cy="754323"/>
          </a:xfrm>
          <a:prstGeom prst="straightConnector1">
            <a:avLst/>
          </a:prstGeom>
          <a:ln w="539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1" idx="3"/>
          </p:cNvCxnSpPr>
          <p:nvPr/>
        </p:nvCxnSpPr>
        <p:spPr>
          <a:xfrm flipH="1">
            <a:off x="3024965" y="3633627"/>
            <a:ext cx="4270533" cy="1460956"/>
          </a:xfrm>
          <a:prstGeom prst="straightConnector1">
            <a:avLst/>
          </a:prstGeom>
          <a:ln w="539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99709" y="3074942"/>
            <a:ext cx="6016624" cy="2384173"/>
          </a:xfrm>
          <a:prstGeom prst="straightConnector1">
            <a:avLst/>
          </a:prstGeom>
          <a:ln w="539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5316" y="4648307"/>
            <a:ext cx="2699649" cy="892552"/>
          </a:xfrm>
          <a:prstGeom prst="rect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400" dirty="0" smtClean="0"/>
              <a:t>Αριθμητικό Άνοιγμα</a:t>
            </a:r>
          </a:p>
          <a:p>
            <a:pPr algn="ctr"/>
            <a:r>
              <a:rPr lang="el-GR" sz="2800" b="1" dirty="0" smtClean="0"/>
              <a:t> Ν.Α.</a:t>
            </a:r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4471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1804" y="3640583"/>
            <a:ext cx="5294435" cy="4247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Χαρακτηριστικά αντικειμενικού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φακού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- Θέση περιεχομένου"/>
              <p:cNvSpPr>
                <a:spLocks noGrp="1"/>
              </p:cNvSpPr>
              <p:nvPr>
                <p:ph idx="1"/>
              </p:nvPr>
            </p:nvSpPr>
            <p:spPr>
              <a:xfrm>
                <a:off x="367934" y="4287372"/>
                <a:ext cx="10021138" cy="206897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dirty="0" smtClean="0"/>
                  <a:t>Μ</a:t>
                </a:r>
                <a:r>
                  <a:rPr lang="en-US" sz="2000" dirty="0" smtClean="0"/>
                  <a:t>x, </a:t>
                </a:r>
                <a:r>
                  <a:rPr lang="el-GR" sz="2000" dirty="0" smtClean="0"/>
                  <a:t>τιμή μεγέθυνσης π.χ. </a:t>
                </a:r>
                <a:r>
                  <a:rPr lang="en-US" sz="2000" dirty="0" smtClean="0"/>
                  <a:t>4x </a:t>
                </a:r>
                <a:r>
                  <a:rPr lang="el-GR" sz="2000" dirty="0" smtClean="0"/>
                  <a:t>ή 20</a:t>
                </a:r>
                <a:r>
                  <a:rPr lang="en-US" sz="2000" dirty="0" smtClean="0"/>
                  <a:t>x</a:t>
                </a:r>
                <a:r>
                  <a:rPr lang="el-GR" sz="2000" dirty="0" smtClean="0"/>
                  <a:t>    </a:t>
                </a:r>
                <a:r>
                  <a:rPr lang="el-G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  μεγάλη Μ   → </a:t>
                </a:r>
                <a:r>
                  <a:rPr lang="el-GR" sz="2000" b="1" dirty="0"/>
                  <a:t>μικρή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﷮</m:t>
                    </m:r>
                    <m:r>
                      <a:rPr lang="en-US" sz="2000" b="1" i="1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l-GR" sz="2000" b="1" dirty="0"/>
                  <a:t> </a:t>
                </a:r>
                <a:endParaRPr lang="el-GR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l-GR" sz="2000" dirty="0" smtClean="0"/>
                  <a:t>Ν.Α., αριθμητικό άνοιγμα π.χ. 0.8 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 </a:t>
                </a:r>
                <a:r>
                  <a:rPr lang="el-G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μεγάλο Ν.Α.  → </a:t>
                </a:r>
                <a:r>
                  <a:rPr lang="el-GR" sz="2000" b="1" dirty="0" smtClean="0"/>
                  <a:t>μικρό  Βάθος Πεδίου</a:t>
                </a:r>
                <a:endParaRPr lang="el-GR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g (mm), </a:t>
                </a:r>
                <a:r>
                  <a:rPr lang="el-GR" sz="2000" dirty="0" smtClean="0"/>
                  <a:t>μήκος οπτικού σωλήνα π.χ. 160</a:t>
                </a:r>
                <a:r>
                  <a:rPr lang="en-US" sz="2000" dirty="0" smtClean="0"/>
                  <a:t>mm</a:t>
                </a:r>
                <a:r>
                  <a:rPr lang="el-GR" sz="2000" dirty="0" smtClean="0"/>
                  <a:t>  (</a:t>
                </a:r>
                <a:r>
                  <a:rPr lang="en-US" sz="2000" dirty="0" smtClean="0"/>
                  <a:t>g=f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+L+f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d (mm), </a:t>
                </a:r>
                <a:r>
                  <a:rPr lang="el-GR" sz="2000" dirty="0" smtClean="0"/>
                  <a:t>πάχος </a:t>
                </a:r>
                <a:r>
                  <a:rPr lang="el-GR" sz="2000" dirty="0" err="1" smtClean="0"/>
                  <a:t>καλυπτρίδας</a:t>
                </a:r>
                <a:r>
                  <a:rPr lang="el-GR" sz="2000" dirty="0" smtClean="0"/>
                  <a:t> π.χ. 0.6</a:t>
                </a:r>
                <a:r>
                  <a:rPr lang="en-US" sz="2000" dirty="0" smtClean="0"/>
                  <a:t>mm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2 - Θέση περιεχομένου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934" y="4287372"/>
                <a:ext cx="10021138" cy="2068978"/>
              </a:xfrm>
              <a:blipFill rotWithShape="0">
                <a:blip r:embed="rId2"/>
                <a:stretch>
                  <a:fillRect l="-547"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49033" y="1036933"/>
            <a:ext cx="7291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Σκοπός: </a:t>
            </a:r>
            <a:r>
              <a:rPr lang="el-GR" sz="2400" dirty="0" smtClean="0"/>
              <a:t>συλλογή φωτεινών ακτίνων από το αντικείμενο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28621" y="2024674"/>
            <a:ext cx="4563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δημιουργία </a:t>
            </a:r>
            <a:r>
              <a:rPr lang="el-GR" sz="2400" dirty="0"/>
              <a:t>πραγματικού ειδώλου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71287" y="1989962"/>
            <a:ext cx="822960" cy="27432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95832" y="1570678"/>
                <a:ext cx="3159391" cy="671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 smtClean="0"/>
                  <a:t>μεγεθυμένου 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32" y="1570678"/>
                <a:ext cx="3159391" cy="671338"/>
              </a:xfrm>
              <a:prstGeom prst="rect">
                <a:avLst/>
              </a:prstGeom>
              <a:blipFill rotWithShape="0">
                <a:blip r:embed="rId3"/>
                <a:stretch>
                  <a:fillRect l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5659103" y="2266649"/>
            <a:ext cx="822960" cy="27432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91436" y="2370040"/>
            <a:ext cx="3392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απαλλαγμένου από σφάλματα</a:t>
            </a:r>
            <a:endParaRPr lang="en-US" sz="2000" dirty="0"/>
          </a:p>
        </p:txBody>
      </p:sp>
      <p:sp>
        <p:nvSpPr>
          <p:cNvPr id="15" name="Down Arrow 14"/>
          <p:cNvSpPr/>
          <p:nvPr/>
        </p:nvSpPr>
        <p:spPr>
          <a:xfrm>
            <a:off x="2646485" y="1547069"/>
            <a:ext cx="141177" cy="474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622045" y="1906347"/>
            <a:ext cx="73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44849" y="1663023"/>
                <a:ext cx="1355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 smtClean="0"/>
                  <a:t>μικρή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﷮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l-GR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849" y="1663023"/>
                <a:ext cx="135549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67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 - Τίτλος"/>
          <p:cNvSpPr txBox="1">
            <a:spLocks/>
          </p:cNvSpPr>
          <p:nvPr/>
        </p:nvSpPr>
        <p:spPr>
          <a:xfrm>
            <a:off x="3023230" y="73891"/>
            <a:ext cx="47105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 smtClean="0"/>
              <a:t>Αντικειμενικός  φακός</a:t>
            </a:r>
            <a:endParaRPr lang="el-G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308" y="3740549"/>
            <a:ext cx="1963082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8/Numerical_aperture_for_a_lens.svg/250px-Numerical_aperture_for_a_le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68" y="954721"/>
            <a:ext cx="4998360" cy="3958701"/>
          </a:xfrm>
          <a:prstGeom prst="rect">
            <a:avLst/>
          </a:prstGeom>
          <a:solidFill>
            <a:schemeClr val="bg1">
              <a:lumMod val="75000"/>
              <a:alpha val="42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7324" y="3788453"/>
                <a:ext cx="3085909" cy="922176"/>
              </a:xfrm>
              <a:prstGeom prst="rect">
                <a:avLst/>
              </a:prstGeom>
              <a:ln w="31750"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=2∙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24" y="3788453"/>
                <a:ext cx="3085909" cy="9221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1750"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520211" y="5164480"/>
            <a:ext cx="4671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Moxfyre</a:t>
            </a:r>
            <a:r>
              <a:rPr lang="en-US" sz="1200" dirty="0"/>
              <a:t> at English Wikipedia - Transferred from </a:t>
            </a:r>
            <a:r>
              <a:rPr lang="en-US" sz="1200" dirty="0" err="1"/>
              <a:t>en.wikipedia</a:t>
            </a:r>
            <a:r>
              <a:rPr lang="en-US" sz="1200" dirty="0"/>
              <a:t> to Commons by </a:t>
            </a:r>
            <a:r>
              <a:rPr lang="en-US" sz="1200" dirty="0" err="1"/>
              <a:t>Moxfyre</a:t>
            </a:r>
            <a:r>
              <a:rPr lang="en-US" sz="1200" dirty="0"/>
              <a:t>., Public Domain, https://commons.wikimedia.org/w/index.php?curid=6545240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1464" y="-5280"/>
            <a:ext cx="4095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Γωνιακό Άνοιγμα 2θ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524" y="847584"/>
            <a:ext cx="6824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n-US" sz="2400" dirty="0" smtClean="0"/>
              <a:t>max </a:t>
            </a:r>
            <a:r>
              <a:rPr lang="el-GR" sz="2400" dirty="0" smtClean="0"/>
              <a:t>γωνία που σχηματίζουν οι ακτίνες από ένα φωτεινό σημείο </a:t>
            </a:r>
            <a:r>
              <a:rPr lang="en-US" sz="2400" dirty="0" smtClean="0"/>
              <a:t>(F)</a:t>
            </a:r>
            <a:r>
              <a:rPr lang="el-GR" sz="2400" dirty="0" smtClean="0"/>
              <a:t> που </a:t>
            </a:r>
            <a:r>
              <a:rPr lang="el-GR" sz="2400" dirty="0"/>
              <a:t>εισέρχονται στο οπτικό σύστημα</a:t>
            </a:r>
            <a:r>
              <a:rPr lang="el-GR" sz="2400" dirty="0" smtClean="0"/>
              <a:t> και συντελούν στο σχηματισμό ειδώλου.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Καθορίζει τη </a:t>
            </a:r>
            <a:r>
              <a:rPr lang="el-GR" sz="2400" b="1" u="sng" dirty="0" smtClean="0"/>
              <a:t>φωτεινή ροή </a:t>
            </a:r>
            <a:r>
              <a:rPr lang="el-GR" sz="2400" dirty="0" smtClean="0"/>
              <a:t>που εισέρχεται στη διάταξη (</a:t>
            </a:r>
            <a:r>
              <a:rPr lang="el-GR" sz="2400" b="1" dirty="0"/>
              <a:t>φωτεινότητα </a:t>
            </a:r>
            <a:r>
              <a:rPr lang="el-GR" sz="2400" b="1" dirty="0" smtClean="0"/>
              <a:t>ειδώλου</a:t>
            </a:r>
            <a:r>
              <a:rPr lang="el-GR" sz="24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Εξαρτάται από τη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διάμετρο της οπής (διάφραγμα)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746" y="4918880"/>
            <a:ext cx="248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Για μικρή γωνία 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0658" y="5567014"/>
                <a:ext cx="2589620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a:rPr lang="el-GR" sz="20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l-GR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8" y="5567014"/>
                <a:ext cx="2589620" cy="7838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50545" y="5487645"/>
                <a:ext cx="2142831" cy="1025537"/>
              </a:xfrm>
              <a:prstGeom prst="rect">
                <a:avLst/>
              </a:prstGeom>
              <a:ln w="3492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l-G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l-G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545" y="5487645"/>
                <a:ext cx="2142831" cy="10255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4925"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5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5392</TotalTime>
  <Words>512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Χαρακτηριστικά αντικειμενικού φακού</vt:lpstr>
      <vt:lpstr>PowerPoint Presentation</vt:lpstr>
      <vt:lpstr>PowerPoint Presentation</vt:lpstr>
      <vt:lpstr>Αριθμητικό άνοιγμα αντικειμενικού φακού</vt:lpstr>
      <vt:lpstr>PowerPoint Presentation</vt:lpstr>
      <vt:lpstr>PowerPoint Presentation</vt:lpstr>
      <vt:lpstr>Αρχείο  φωτομικρογραφίας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107</cp:revision>
  <dcterms:created xsi:type="dcterms:W3CDTF">2023-10-24T13:24:33Z</dcterms:created>
  <dcterms:modified xsi:type="dcterms:W3CDTF">2024-10-18T08:46:57Z</dcterms:modified>
</cp:coreProperties>
</file>