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3" r:id="rId4"/>
    <p:sldId id="268" r:id="rId5"/>
    <p:sldId id="261" r:id="rId6"/>
    <p:sldId id="260" r:id="rId7"/>
    <p:sldId id="264" r:id="rId8"/>
    <p:sldId id="265" r:id="rId9"/>
    <p:sldId id="266" r:id="rId10"/>
    <p:sldId id="267" r:id="rId11"/>
    <p:sldId id="262" r:id="rId12"/>
    <p:sldId id="269" r:id="rId13"/>
    <p:sldId id="270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BFEC0-13D8-4B00-A77D-D6C1C72CF103}" type="datetimeFigureOut">
              <a:rPr lang="el-GR" smtClean="0"/>
              <a:t>27/10/2020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CC432-8C52-414F-B2F2-DC32751A74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891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CC432-8C52-414F-B2F2-DC32751A74F3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2407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35950-30EA-4C50-949E-2A587BE03573}" type="datetime1">
              <a:rPr lang="el-GR" smtClean="0"/>
              <a:t>27/10/2020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109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FBBD-7010-48AE-BA57-7B4A3841568D}" type="datetime1">
              <a:rPr lang="el-GR" smtClean="0"/>
              <a:t>27/10/2020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0580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580D-3B94-4675-AA47-9AEC0313D99A}" type="datetime1">
              <a:rPr lang="el-GR" smtClean="0"/>
              <a:t>27/10/2020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1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9790-BD03-44D1-B294-C7D7B7DFBA63}" type="datetime1">
              <a:rPr lang="el-GR" smtClean="0"/>
              <a:t>27/10/2020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079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0229-FAD8-47ED-8EFE-789598C0772E}" type="datetime1">
              <a:rPr lang="el-GR" smtClean="0"/>
              <a:t>27/10/2020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4182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03D49-9102-4289-B404-DE81056698C7}" type="datetime1">
              <a:rPr lang="el-GR" smtClean="0"/>
              <a:t>27/10/2020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4004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F1AF-F1B1-42F2-89A4-CC1D24E59511}" type="datetime1">
              <a:rPr lang="el-GR" smtClean="0"/>
              <a:t>27/10/2020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5861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4A26-2482-4963-BF74-33427F3A58B5}" type="datetime1">
              <a:rPr lang="el-GR" smtClean="0"/>
              <a:t>27/10/2020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531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DECEA-00B1-4985-93FD-09501141FBEB}" type="datetime1">
              <a:rPr lang="el-GR" smtClean="0"/>
              <a:t>27/10/2020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796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A796-E4F7-4C9A-9FAB-ECB61F533A82}" type="datetime1">
              <a:rPr lang="el-GR" smtClean="0"/>
              <a:t>27/10/2020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019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F958-9D34-468B-8E3A-23C6DEA2BCC5}" type="datetime1">
              <a:rPr lang="el-GR" smtClean="0"/>
              <a:t>27/10/2020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3037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75C2D-9568-4732-B9BD-93E6BBC2FEA7}" type="datetime1">
              <a:rPr lang="el-GR" smtClean="0"/>
              <a:t>27/10/2020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2B31D-5805-44BC-8641-3D27BACE8B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005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41.png"/><Relationship Id="rId4" Type="http://schemas.openxmlformats.org/officeDocument/2006/relationships/image" Target="../media/image3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38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0.png"/><Relationship Id="rId7" Type="http://schemas.openxmlformats.org/officeDocument/2006/relationships/image" Target="../media/image51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32.png"/><Relationship Id="rId12" Type="http://schemas.openxmlformats.org/officeDocument/2006/relationships/image" Target="../media/image3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11" Type="http://schemas.openxmlformats.org/officeDocument/2006/relationships/image" Target="../media/image37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442987-3190-483A-B24E-7C0BA1DF0049}" type="slidenum">
              <a:rPr lang="el-GR" altLang="el-GR"/>
              <a:pPr/>
              <a:t>1</a:t>
            </a:fld>
            <a:endParaRPr lang="el-GR" altLang="el-GR"/>
          </a:p>
        </p:txBody>
      </p:sp>
      <p:pic>
        <p:nvPicPr>
          <p:cNvPr id="307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3935414" y="404814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 b="1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3077" name="TextBox 5"/>
          <p:cNvSpPr txBox="1">
            <a:spLocks noChangeArrowheads="1"/>
          </p:cNvSpPr>
          <p:nvPr/>
        </p:nvSpPr>
        <p:spPr bwMode="auto">
          <a:xfrm>
            <a:off x="4799014" y="2197100"/>
            <a:ext cx="4249737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/>
              <a:t>ΘΕΡΜΟΔΥΝΑΜΙΚΗ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/>
              <a:t>Εισαγωγή</a:t>
            </a:r>
            <a:r>
              <a:rPr lang="el-GR" altLang="el-GR" sz="1800" b="1" dirty="0">
                <a:latin typeface="Calibri" panose="020F0502020204030204" pitchFamily="34" charset="0"/>
              </a:rPr>
              <a:t> </a:t>
            </a:r>
            <a:endParaRPr lang="en-US" altLang="el-GR" sz="1800" b="1" dirty="0" smtClean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u="sng" dirty="0" smtClean="0">
                <a:latin typeface="Calibri" panose="020F0502020204030204" pitchFamily="34" charset="0"/>
              </a:rPr>
              <a:t>ΜΟΡΦΕΣ ΕΝΕΡΓΕΙΑΣ</a:t>
            </a:r>
            <a:endParaRPr lang="el-GR" altLang="el-GR" sz="2800" b="1" u="sng" dirty="0">
              <a:latin typeface="Calibri" panose="020F0502020204030204" pitchFamily="34" charset="0"/>
            </a:endParaRPr>
          </a:p>
        </p:txBody>
      </p:sp>
      <p:sp>
        <p:nvSpPr>
          <p:cNvPr id="3078" name="TextBox 6"/>
          <p:cNvSpPr txBox="1">
            <a:spLocks noChangeArrowheads="1"/>
          </p:cNvSpPr>
          <p:nvPr/>
        </p:nvSpPr>
        <p:spPr bwMode="auto">
          <a:xfrm>
            <a:off x="2782889" y="3789364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l-GR" altLang="el-GR" sz="1400">
                <a:solidFill>
                  <a:srgbClr val="000000"/>
                </a:solidFill>
                <a:latin typeface="Calibri" panose="020F0502020204030204" pitchFamily="34" charset="0"/>
              </a:rPr>
              <a:t>Γεώργιος Κ. Χατζηκωνσταντής Επίκουρος Καθηγητής 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l-GR" altLang="el-GR" sz="1400">
                <a:solidFill>
                  <a:srgbClr val="000000"/>
                </a:solidFill>
                <a:latin typeface="Calibri" panose="020F0502020204030204" pitchFamily="34" charset="0"/>
              </a:rPr>
              <a:t>Διπλ. Ναυπηγός Μηχανολόγος Μηχανικός 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l-GR" altLang="el-GR" sz="1400">
                <a:solidFill>
                  <a:srgbClr val="000000"/>
                </a:solidFill>
                <a:latin typeface="Calibri" panose="020F0502020204030204" pitchFamily="34" charset="0"/>
              </a:rPr>
              <a:t>M.Sc. ‘’Διασφάλιση Ποιότητας’’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l-GR" altLang="el-GR" sz="1400" b="1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>
                <a:solidFill>
                  <a:srgbClr val="000000"/>
                </a:solidFill>
                <a:latin typeface="Calibri" panose="020F0502020204030204" pitchFamily="34" charset="0"/>
              </a:rPr>
              <a:t>Ναυπηγικών Μηχανικών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l-GR" altLang="el-GR" sz="1400" b="1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>
              <a:latin typeface="Calibri" panose="020F0502020204030204" pitchFamily="34" charset="0"/>
            </a:endParaRPr>
          </a:p>
        </p:txBody>
      </p:sp>
      <p:sp>
        <p:nvSpPr>
          <p:cNvPr id="3079" name="Text Box 4"/>
          <p:cNvSpPr txBox="1">
            <a:spLocks noChangeArrowheads="1"/>
          </p:cNvSpPr>
          <p:nvPr/>
        </p:nvSpPr>
        <p:spPr bwMode="auto">
          <a:xfrm>
            <a:off x="2279651" y="6237288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900" b="1"/>
              <a:t>ΘΕΡΜΟΔΥΝΑΜΙΚΗ                         ΚΑΘΗΓΗΤΗΣ ΓΕΩΡΓΙΟΣ Κ. ΧΑΤΖΗΚΩΝΣΤΑΝΤΗΣ  2020</a:t>
            </a:r>
          </a:p>
        </p:txBody>
      </p:sp>
    </p:spTree>
    <p:extLst>
      <p:ext uri="{BB962C8B-B14F-4D97-AF65-F5344CB8AC3E}">
        <p14:creationId xmlns:p14="http://schemas.microsoft.com/office/powerpoint/2010/main" val="3859839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54" y="168054"/>
            <a:ext cx="3209046" cy="523875"/>
          </a:xfrm>
        </p:spPr>
        <p:txBody>
          <a:bodyPr>
            <a:normAutofit/>
          </a:bodyPr>
          <a:lstStyle/>
          <a:p>
            <a:r>
              <a:rPr lang="el-GR" sz="2800" b="1" u="sng" dirty="0">
                <a:latin typeface="+mn-lt"/>
              </a:rPr>
              <a:t>Μορφές </a:t>
            </a:r>
            <a:r>
              <a:rPr lang="el-GR" sz="2800" b="1" u="sng" dirty="0" smtClean="0">
                <a:latin typeface="+mn-lt"/>
              </a:rPr>
              <a:t>ΕΡΓΟΥ  </a:t>
            </a:r>
            <a:r>
              <a:rPr lang="el-GR" sz="2000" b="1" u="sng" dirty="0" smtClean="0">
                <a:latin typeface="+mn-lt"/>
              </a:rPr>
              <a:t>2/2</a:t>
            </a:r>
            <a:endParaRPr lang="el-GR" sz="20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10</a:t>
            </a:fld>
            <a:endParaRPr lang="el-G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8762"/>
            <a:ext cx="2427334" cy="211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27219" y="1024215"/>
            <a:ext cx="1819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u="sng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2. Τεχνικό  </a:t>
            </a:r>
            <a:r>
              <a:rPr lang="el-GR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Έργο 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06087" y="4481732"/>
                <a:ext cx="3513388" cy="13628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l-GR" dirty="0" smtClean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l-GR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𝛮</m:t>
                    </m:r>
                    <m:r>
                      <a:rPr lang="el-GR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 </m:t>
                    </m:r>
                    <m:acc>
                      <m:accPr>
                        <m:chr m:val="̇"/>
                        <m:ctrlPr>
                          <a:rPr lang="el-GR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𝐿</m:t>
                            </m:r>
                          </m:e>
                          <m:sub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𝑡</m:t>
                            </m:r>
                          </m:sub>
                        </m:sSub>
                      </m:e>
                    </m:acc>
                  </m:oMath>
                </a14:m>
                <a:r>
                  <a:rPr lang="el-GR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 </m:t>
                    </m:r>
                    <m:f>
                      <m:f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r>
                          <a:rPr lang="el-GR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𝜒𝜌</m:t>
                        </m:r>
                        <m:r>
                          <m:rPr>
                            <m:sty m:val="p"/>
                          </m:rPr>
                          <a:rPr lang="el-GR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ό</m:t>
                        </m:r>
                        <m:r>
                          <a:rPr lang="el-GR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𝜈𝜊𝜍</m:t>
                        </m:r>
                      </m:den>
                    </m:f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 </m:t>
                    </m:r>
                  </m:oMath>
                </a14:m>
                <a:endParaRPr lang="en-US" sz="2000" i="1" dirty="0" smtClean="0">
                  <a:effectLst/>
                  <a:latin typeface="Cambria Math" panose="02040503050406030204" pitchFamily="18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0"/>
                  </a:spcAft>
                </a:pPr>
                <a:endParaRPr lang="en-US" sz="2000" i="1" dirty="0" smtClean="0">
                  <a:effectLst/>
                  <a:latin typeface="Cambria Math" panose="02040503050406030204" pitchFamily="18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US" sz="2000" i="1" dirty="0" smtClean="0">
                    <a:latin typeface="Cambria Math" panose="02040503050406030204" pitchFamily="18" charset="0"/>
                    <a:ea typeface="SimSun" panose="02010600030101010101" pitchFamily="2" charset="-122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𝐿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𝑡</m:t>
                        </m:r>
                      </m:sub>
                    </m:sSub>
                    <m:d>
                      <m:d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Pr>
                          <m:num>
                            <m: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𝐽</m:t>
                            </m:r>
                          </m:num>
                          <m:den>
                            <m: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𝑘𝑔</m:t>
                            </m:r>
                          </m:den>
                        </m:f>
                      </m:e>
                    </m:d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 ∙ </m:t>
                    </m:r>
                    <m:sSub>
                      <m:sSub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bPr>
                      <m:e>
                        <m:acc>
                          <m:accPr>
                            <m:chr m:val="̇"/>
                            <m:ctrlP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acc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𝑚</m:t>
                            </m:r>
                          </m:e>
                        </m:acc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𝑚</m:t>
                        </m:r>
                      </m:sub>
                    </m:sSub>
                    <m:d>
                      <m:d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Pr>
                          <m:num>
                            <m: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𝑘𝑔</m:t>
                            </m:r>
                          </m:num>
                          <m:den>
                            <m: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𝑠𝑒𝑐</m:t>
                            </m:r>
                          </m:den>
                        </m:f>
                      </m:e>
                    </m:d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𝑊𝑎𝑡𝑡</m:t>
                    </m:r>
                  </m:oMath>
                </a14:m>
                <a:r>
                  <a:rPr lang="el-GR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7" y="4481732"/>
                <a:ext cx="3513388" cy="1362809"/>
              </a:xfrm>
              <a:prstGeom prst="rect">
                <a:avLst/>
              </a:prstGeom>
              <a:blipFill rotWithShape="0">
                <a:blip r:embed="rId3"/>
                <a:stretch>
                  <a:fillRect l="-17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4958262" y="864949"/>
            <a:ext cx="1914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l-GR" b="1" i="1" u="sng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3. Ηλεκτρικό </a:t>
            </a:r>
            <a:r>
              <a:rPr lang="el-GR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έργο</a:t>
            </a:r>
            <a:endParaRPr lang="el-GR" i="1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8662" y="1782207"/>
            <a:ext cx="2999946" cy="18626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797299" y="4213718"/>
                <a:ext cx="4013200" cy="14513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𝛿</m:t>
                      </m:r>
                      <m:sSub>
                        <m:sSubPr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𝜂𝜆</m:t>
                          </m:r>
                        </m:sub>
                      </m:sSub>
                      <m:r>
                        <a:rPr lang="el-G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𝜂𝜆</m:t>
                          </m:r>
                        </m:sub>
                      </m:sSub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el-G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∙</m:t>
                      </m:r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𝑑𝑡</m:t>
                      </m:r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→   </m:t>
                      </m:r>
                    </m:oMath>
                  </m:oMathPara>
                </a14:m>
                <a:endParaRPr lang="en-US" b="0" i="1" dirty="0" smtClean="0">
                  <a:effectLst/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𝜂𝜆</m:t>
                          </m:r>
                        </m:sub>
                      </m:sSub>
                      <m:r>
                        <a:rPr lang="el-G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nary>
                        <m:naryPr>
                          <m:limLoc m:val="subSup"/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l-G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l-G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sSub>
                            <m:sSubPr>
                              <m:ctrlPr>
                                <a:rPr lang="el-G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𝜂𝜆</m:t>
                              </m:r>
                            </m:sub>
                          </m:sSub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∙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𝑑𝑡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=</m:t>
                          </m:r>
                        </m:e>
                      </m:nary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i="1" dirty="0" smtClean="0">
                  <a:effectLst/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US" dirty="0" smtClean="0">
                    <a:effectLst/>
                    <a:ea typeface="Times New Roman" panose="02020603050405020304" pitchFamily="18" charset="0"/>
                  </a:rPr>
                  <a:t>        =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p>
                      <m:e>
                        <m:d>
                          <m:dPr>
                            <m:ctrlP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𝑉</m:t>
                            </m:r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∙</m:t>
                            </m:r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𝐼</m:t>
                            </m:r>
                          </m:e>
                        </m:d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∙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𝑑𝑡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=</m:t>
                        </m:r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𝑉</m:t>
                        </m:r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∙</m:t>
                        </m:r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𝐼</m:t>
                        </m:r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∙(</m:t>
                        </m:r>
                        <m:sSub>
                          <m:sSubPr>
                            <m:ctrlP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el-GR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299" y="4213718"/>
                <a:ext cx="4013200" cy="1451359"/>
              </a:xfrm>
              <a:prstGeom prst="rect">
                <a:avLst/>
              </a:prstGeom>
              <a:blipFill rotWithShape="0">
                <a:blip r:embed="rId5"/>
                <a:stretch>
                  <a:fillRect b="-5210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3797300" y="1024215"/>
            <a:ext cx="0" cy="53321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666339" y="1061104"/>
            <a:ext cx="0" cy="5514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964809" y="839549"/>
            <a:ext cx="2007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u="sng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4. Έργο </a:t>
            </a:r>
            <a:r>
              <a:rPr lang="el-GR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ελατηρίου </a:t>
            </a:r>
            <a:endParaRPr lang="el-GR" i="1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34508" y="1608653"/>
            <a:ext cx="2028825" cy="22098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8068738" y="4224974"/>
                <a:ext cx="37712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𝜀𝜆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= −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 − 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𝜀𝜆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∙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 ∙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8738" y="4224974"/>
                <a:ext cx="3771224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7666339" y="4939942"/>
                <a:ext cx="4436086" cy="7251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𝜀𝜆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limLoc m:val="subSup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𝛿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𝜀𝜆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 </m:t>
                          </m:r>
                        </m:e>
                      </m:nary>
                      <m:r>
                        <a:rPr lang="el-GR" i="0">
                          <a:latin typeface="Cambria Math" panose="02040503050406030204" pitchFamily="18" charset="0"/>
                        </a:rPr>
                        <m:t>−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l-GR" i="0">
                          <a:latin typeface="Cambria Math" panose="02040503050406030204" pitchFamily="18" charset="0"/>
                        </a:rPr>
                        <m:t> 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𝜀𝜆</m:t>
                              </m:r>
                            </m:sub>
                          </m:sSub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 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6339" y="4939942"/>
                <a:ext cx="4436086" cy="72513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54000" y="4067868"/>
            <a:ext cx="1183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Ισχύς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1971985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11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923926" y="2942818"/>
            <a:ext cx="21864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b="1" dirty="0" smtClean="0"/>
              <a:t>ΟΛΙΚΗ</a:t>
            </a:r>
            <a:r>
              <a:rPr lang="en-US" sz="2200" b="1" dirty="0" smtClean="0"/>
              <a:t> E</a:t>
            </a:r>
            <a:r>
              <a:rPr lang="el-GR" sz="2200" b="1" dirty="0" smtClean="0"/>
              <a:t>ΝΕΡΓΕΙΑ</a:t>
            </a:r>
            <a:endParaRPr lang="el-GR" sz="2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790195" y="586908"/>
                <a:ext cx="382040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𝛰𝛬𝛪𝛫𝛨</m:t>
                        </m:r>
                      </m:sub>
                    </m:sSub>
                    <m:r>
                      <a:rPr lang="el-GR" sz="2000" i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𝛦</m:t>
                        </m:r>
                      </m:e>
                      <m:sub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𝛥𝛶𝛮</m:t>
                        </m:r>
                      </m:sub>
                    </m:sSub>
                    <m:r>
                      <a:rPr lang="el-GR" sz="2000" i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𝛦</m:t>
                        </m:r>
                      </m:e>
                      <m:sub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𝛫𝛪𝛮</m:t>
                        </m:r>
                      </m:sub>
                    </m:sSub>
                    <m:r>
                      <a:rPr lang="el-GR" sz="2000" i="0"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sz="2000" i="1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l-GR" sz="2000" dirty="0" smtClean="0"/>
                  <a:t>  (</a:t>
                </a:r>
                <a:r>
                  <a:rPr lang="en-US" sz="2000" dirty="0" smtClean="0"/>
                  <a:t>J)  </a:t>
                </a:r>
                <a:endParaRPr lang="el-GR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195" y="586908"/>
                <a:ext cx="3820405" cy="400110"/>
              </a:xfrm>
              <a:prstGeom prst="rect">
                <a:avLst/>
              </a:prstGeom>
              <a:blipFill rotWithShape="0">
                <a:blip r:embed="rId2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790195" y="1804570"/>
                <a:ext cx="414055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𝛰𝛬𝛪𝛫𝛨</m:t>
                        </m:r>
                      </m:sub>
                    </m:sSub>
                    <m:r>
                      <a:rPr lang="el-GR" sz="2000" i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𝛥𝛶𝛮</m:t>
                        </m:r>
                        <m:r>
                          <a:rPr lang="el-GR" sz="2000" i="0">
                            <a:latin typeface="Cambria Math" panose="02040503050406030204" pitchFamily="18" charset="0"/>
                          </a:rPr>
                          <m:t>.</m:t>
                        </m:r>
                      </m:sub>
                    </m:sSub>
                    <m:r>
                      <a:rPr lang="el-GR" sz="2000" i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𝛫𝛪𝛮</m:t>
                        </m:r>
                        <m:r>
                          <a:rPr lang="el-GR" sz="2000" i="0">
                            <a:latin typeface="Cambria Math" panose="02040503050406030204" pitchFamily="18" charset="0"/>
                          </a:rPr>
                          <m:t>.</m:t>
                        </m:r>
                      </m:sub>
                    </m:sSub>
                    <m:r>
                      <a:rPr lang="el-GR" sz="2000" i="0"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sz="20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(</m:t>
                    </m:r>
                  </m:oMath>
                </a14:m>
                <a:r>
                  <a:rPr lang="el-GR" sz="2000" dirty="0" smtClean="0"/>
                  <a:t>J</a:t>
                </a:r>
                <a:r>
                  <a:rPr lang="en-US" sz="2000" dirty="0" smtClean="0"/>
                  <a:t> / kg)</a:t>
                </a:r>
                <a14:m>
                  <m:oMath xmlns:m="http://schemas.openxmlformats.org/officeDocument/2006/math">
                    <m:r>
                      <a:rPr lang="el-GR" sz="2000" i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l-GR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195" y="1804570"/>
                <a:ext cx="4140557" cy="400110"/>
              </a:xfrm>
              <a:prstGeom prst="rect">
                <a:avLst/>
              </a:prstGeom>
              <a:blipFill rotWithShape="0">
                <a:blip r:embed="rId3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790195" y="3831686"/>
                <a:ext cx="42519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𝛥𝛦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𝛰𝛬𝛪𝛫𝛨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𝛥𝛦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𝛥𝛶𝛮</m:t>
                              </m:r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+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𝛥𝛦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𝛫𝛪𝛮</m:t>
                              </m:r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𝛥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 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195" y="3831686"/>
                <a:ext cx="4251933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121667" r="-8178" b="-18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790195" y="5094018"/>
                <a:ext cx="4415119" cy="550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𝛰𝛬𝛪𝛫𝛨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𝛥𝛶𝛮</m:t>
                              </m:r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+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𝛫𝛪𝛮</m:t>
                              </m:r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𝛥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u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 (</m:t>
                          </m:r>
                          <m:f>
                            <m:fPr>
                              <m:type m:val="skw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195" y="5094018"/>
                <a:ext cx="4415119" cy="550215"/>
              </a:xfrm>
              <a:prstGeom prst="rect">
                <a:avLst/>
              </a:prstGeom>
              <a:blipFill rotWithShape="0">
                <a:blip r:embed="rId5"/>
                <a:stretch>
                  <a:fillRect t="-162222" r="-20580" b="-23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923926" y="2942818"/>
            <a:ext cx="21864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23926" y="3479800"/>
            <a:ext cx="21864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923926" y="2942818"/>
            <a:ext cx="0" cy="536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110387" y="2942818"/>
            <a:ext cx="0" cy="536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790195" y="586908"/>
            <a:ext cx="41405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90195" y="586908"/>
            <a:ext cx="0" cy="1838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90195" y="2425700"/>
            <a:ext cx="41405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930752" y="586908"/>
            <a:ext cx="0" cy="1838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902200" y="3690180"/>
            <a:ext cx="4483100" cy="24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902200" y="3714750"/>
            <a:ext cx="0" cy="2152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902200" y="5864865"/>
            <a:ext cx="4483100" cy="25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385300" y="3690179"/>
            <a:ext cx="0" cy="21746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5" idx="3"/>
          </p:cNvCxnSpPr>
          <p:nvPr/>
        </p:nvCxnSpPr>
        <p:spPr>
          <a:xfrm flipV="1">
            <a:off x="3110387" y="1506304"/>
            <a:ext cx="1679808" cy="165195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5" idx="3"/>
          </p:cNvCxnSpPr>
          <p:nvPr/>
        </p:nvCxnSpPr>
        <p:spPr>
          <a:xfrm>
            <a:off x="3110387" y="3158262"/>
            <a:ext cx="1791813" cy="1731238"/>
          </a:xfrm>
          <a:prstGeom prst="bentConnector3">
            <a:avLst>
              <a:gd name="adj1" fmla="val 4716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528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9283700" cy="685800"/>
          </a:xfrm>
        </p:spPr>
        <p:txBody>
          <a:bodyPr>
            <a:normAutofit/>
          </a:bodyPr>
          <a:lstStyle/>
          <a:p>
            <a:r>
              <a:rPr lang="el-GR" sz="2400" u="sng" dirty="0" smtClean="0">
                <a:latin typeface="+mn-lt"/>
              </a:rPr>
              <a:t>Σημειακές συναρτήσεις – Συναρτήσεις μεταφοράς (ή μετάβασης)</a:t>
            </a:r>
            <a:endParaRPr lang="el-GR" sz="2400" u="sng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12</a:t>
            </a:fld>
            <a:endParaRPr lang="el-G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76312"/>
            <a:ext cx="2962275" cy="29241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30601" y="13589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b="1" u="sng" dirty="0" smtClean="0"/>
              <a:t>Σημειακή συνάρτηση </a:t>
            </a:r>
            <a:r>
              <a:rPr lang="el-GR" dirty="0" smtClean="0"/>
              <a:t>: </a:t>
            </a:r>
            <a:r>
              <a:rPr lang="en-US" dirty="0" smtClean="0"/>
              <a:t>- </a:t>
            </a:r>
            <a:r>
              <a:rPr lang="el-GR" dirty="0" smtClean="0"/>
              <a:t>εξαρτάται </a:t>
            </a:r>
            <a:r>
              <a:rPr lang="el-GR" b="1" i="1" u="sng" dirty="0" smtClean="0"/>
              <a:t>μόνο </a:t>
            </a:r>
            <a:r>
              <a:rPr lang="el-GR" dirty="0" smtClean="0"/>
              <a:t>από την κατάσταση και </a:t>
            </a:r>
            <a:r>
              <a:rPr lang="el-GR" u="sng" dirty="0" smtClean="0"/>
              <a:t>όχι από τη διαδρομή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                       </a:t>
            </a:r>
            <a:r>
              <a:rPr lang="en-US" dirty="0" smtClean="0"/>
              <a:t>- </a:t>
            </a:r>
            <a:r>
              <a:rPr lang="el-GR" dirty="0" smtClean="0"/>
              <a:t>συμβολίζεται με το γράμμα</a:t>
            </a:r>
            <a:r>
              <a:rPr lang="en-US" dirty="0" smtClean="0"/>
              <a:t>  </a:t>
            </a:r>
            <a:r>
              <a:rPr lang="en-US" b="1" dirty="0" smtClean="0"/>
              <a:t>d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3530601" y="2466419"/>
            <a:ext cx="8010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2. Συνάρτηση μεταφοράς </a:t>
            </a:r>
            <a:r>
              <a:rPr lang="el-GR" dirty="0" smtClean="0"/>
              <a:t>: - εξαρτάται από τη διαδρομή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</a:t>
            </a:r>
            <a:r>
              <a:rPr lang="el-GR" dirty="0" smtClean="0"/>
              <a:t>- συμβολίζεται με το γράμμα </a:t>
            </a:r>
            <a:r>
              <a:rPr lang="el-GR" b="1" dirty="0" smtClean="0"/>
              <a:t>δ</a:t>
            </a:r>
            <a:r>
              <a:rPr lang="en-US" b="1" dirty="0" smtClean="0"/>
              <a:t> 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84200" y="4220627"/>
                <a:ext cx="9537700" cy="1027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u="sng" dirty="0" smtClean="0"/>
                  <a:t>Σημειακή συνάρτηση </a:t>
                </a:r>
                <a:r>
                  <a:rPr lang="el-GR" dirty="0" smtClean="0"/>
                  <a:t>:  απειροελάχιστη </a:t>
                </a:r>
                <a:r>
                  <a:rPr lang="el-GR" dirty="0"/>
                  <a:t>(</a:t>
                </a:r>
                <a:r>
                  <a:rPr lang="el-GR" i="1" dirty="0" smtClean="0"/>
                  <a:t>στοιχειώδης</a:t>
                </a:r>
                <a:r>
                  <a:rPr lang="el-GR" dirty="0" smtClean="0"/>
                  <a:t>)μεταβολή όγκου = </a:t>
                </a:r>
                <a:r>
                  <a:rPr lang="en-US" dirty="0" err="1" smtClean="0"/>
                  <a:t>dV</a:t>
                </a:r>
                <a:r>
                  <a:rPr lang="en-US" dirty="0" smtClean="0"/>
                  <a:t>  </a:t>
                </a:r>
                <a:endParaRPr lang="el-GR" dirty="0" smtClean="0"/>
              </a:p>
              <a:p>
                <a:r>
                  <a:rPr lang="el-GR" dirty="0" smtClean="0"/>
                  <a:t>Συνολικός όγκος 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       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𝜊𝜆𝜄𝜅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𝜍</m:t>
                        </m:r>
                      </m:sub>
                    </m:sSub>
                    <m:r>
                      <a:rPr lang="el-GR" i="1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limLoc m:val="subSup"/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𝑑𝑉</m:t>
                        </m:r>
                      </m:e>
                    </m:nary>
                    <m:r>
                      <a:rPr lang="el-GR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l-GR" i="1"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𝛥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el-GR" dirty="0"/>
              </a:p>
              <a:p>
                <a:r>
                  <a:rPr lang="el-GR" dirty="0" smtClean="0"/>
                  <a:t> </a:t>
                </a:r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200" y="4220627"/>
                <a:ext cx="9537700" cy="1027845"/>
              </a:xfrm>
              <a:prstGeom prst="rect">
                <a:avLst/>
              </a:prstGeom>
              <a:blipFill rotWithShape="0">
                <a:blip r:embed="rId3"/>
                <a:stretch>
                  <a:fillRect l="-575" t="-20118" b="-5029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84200" y="5248472"/>
                <a:ext cx="9537700" cy="1027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u="sng" dirty="0" smtClean="0"/>
                  <a:t>Συνάρτηση μεταφοράς </a:t>
                </a:r>
                <a:r>
                  <a:rPr lang="el-GR" dirty="0" smtClean="0"/>
                  <a:t>:  απειροελάχιστη </a:t>
                </a:r>
                <a:r>
                  <a:rPr lang="el-GR" dirty="0"/>
                  <a:t>(</a:t>
                </a:r>
                <a:r>
                  <a:rPr lang="el-GR" i="1" dirty="0" smtClean="0"/>
                  <a:t>στοιχειώδης</a:t>
                </a:r>
                <a:r>
                  <a:rPr lang="el-GR" dirty="0" smtClean="0"/>
                  <a:t>)μεταβολή όγκου = </a:t>
                </a:r>
                <a:r>
                  <a:rPr lang="en-US" dirty="0" err="1" smtClean="0"/>
                  <a:t>dV</a:t>
                </a:r>
                <a:r>
                  <a:rPr lang="en-US" dirty="0" smtClean="0"/>
                  <a:t>  </a:t>
                </a:r>
                <a:endParaRPr lang="el-GR" dirty="0" smtClean="0"/>
              </a:p>
              <a:p>
                <a:r>
                  <a:rPr lang="el-GR" dirty="0" smtClean="0"/>
                  <a:t>Συνολικό έργο  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          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𝜊𝜆𝜄𝜅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ό</m:t>
                        </m:r>
                      </m:sub>
                    </m:sSub>
                    <m:r>
                      <a:rPr lang="el-GR" i="1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limLoc m:val="subSup"/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𝛿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nary>
                    <m:r>
                      <a:rPr lang="el-GR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200" y="5248472"/>
                <a:ext cx="9537700" cy="1027845"/>
              </a:xfrm>
              <a:prstGeom prst="rect">
                <a:avLst/>
              </a:prstGeom>
              <a:blipFill rotWithShape="0">
                <a:blip r:embed="rId4"/>
                <a:stretch>
                  <a:fillRect l="-575" t="-20118" b="-5029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159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13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3841750" y="1435100"/>
            <a:ext cx="33909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Μεταβολή 12   : έργο = [ Α12Β]</a:t>
            </a:r>
          </a:p>
          <a:p>
            <a:endParaRPr lang="el-GR" dirty="0"/>
          </a:p>
          <a:p>
            <a:r>
              <a:rPr lang="el-GR" dirty="0" smtClean="0"/>
              <a:t>Μεταβολή 142 : έργο = [Α142Β]</a:t>
            </a:r>
          </a:p>
          <a:p>
            <a:endParaRPr lang="el-GR" dirty="0"/>
          </a:p>
          <a:p>
            <a:r>
              <a:rPr lang="el-GR" dirty="0" smtClean="0"/>
              <a:t>Μεταβολή 132 : έργο = [Α32Β]</a:t>
            </a:r>
            <a:endParaRPr lang="el-G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892651"/>
            <a:ext cx="3335941" cy="303164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14600" y="381000"/>
            <a:ext cx="302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Έργο </a:t>
            </a:r>
            <a:r>
              <a:rPr lang="el-GR" sz="2000" b="1" u="sng" dirty="0" err="1" smtClean="0"/>
              <a:t>ογκομεταβολής</a:t>
            </a:r>
            <a:endParaRPr lang="el-GR" sz="2000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7575550" y="1816595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Διαφορετικά εμβαδά = διαφορετικά έργα</a:t>
            </a:r>
            <a:endParaRPr lang="el-GR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740150" y="1295400"/>
            <a:ext cx="3289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740150" y="1295400"/>
            <a:ext cx="0" cy="1617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740150" y="2912428"/>
            <a:ext cx="3289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029450" y="1295400"/>
            <a:ext cx="0" cy="1617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461249" y="1816595"/>
            <a:ext cx="23685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461249" y="1816595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461249" y="2462926"/>
            <a:ext cx="23685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9829800" y="1816595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054849" y="2145920"/>
            <a:ext cx="406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10473055" y="1381503"/>
                <a:ext cx="5607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3055" y="1381503"/>
                <a:ext cx="56079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10473055" y="1919248"/>
                <a:ext cx="6585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142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3055" y="1919248"/>
                <a:ext cx="65857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10473056" y="2408475"/>
                <a:ext cx="6585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132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3056" y="2408475"/>
                <a:ext cx="65857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>
            <a:off x="10473055" y="1381503"/>
            <a:ext cx="6585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10753452" y="5702300"/>
            <a:ext cx="0" cy="34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0473055" y="1381503"/>
            <a:ext cx="0" cy="139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0473055" y="2777807"/>
            <a:ext cx="6585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11131632" y="1435100"/>
            <a:ext cx="0" cy="13427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34" idx="1"/>
          </p:cNvCxnSpPr>
          <p:nvPr/>
        </p:nvCxnSpPr>
        <p:spPr>
          <a:xfrm>
            <a:off x="9829800" y="2103914"/>
            <a:ext cx="6432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770915" y="4229100"/>
            <a:ext cx="39306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Μεταβολή όγκου </a:t>
            </a:r>
            <a:r>
              <a:rPr lang="en-US" dirty="0" smtClean="0"/>
              <a:t> </a:t>
            </a:r>
            <a:r>
              <a:rPr lang="el-GR" dirty="0" smtClean="0"/>
              <a:t>:</a:t>
            </a:r>
            <a:endParaRPr lang="en-US" dirty="0"/>
          </a:p>
          <a:p>
            <a:endParaRPr lang="en-US" dirty="0" smtClean="0"/>
          </a:p>
          <a:p>
            <a:r>
              <a:rPr lang="el-GR" dirty="0" smtClean="0"/>
              <a:t>Μεταβολή πίεσης :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5585283" y="4783098"/>
                <a:ext cx="17753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𝑑𝑝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5283" y="4783098"/>
                <a:ext cx="1775358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5705475" y="4205090"/>
                <a:ext cx="16689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 panose="02040503050406030204" pitchFamily="18" charset="0"/>
                        </a:rPr>
                        <m:t>𝑑𝑉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475" y="4205090"/>
                <a:ext cx="1668918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0406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555625"/>
            <a:ext cx="10515600" cy="2085975"/>
          </a:xfrm>
        </p:spPr>
        <p:txBody>
          <a:bodyPr/>
          <a:lstStyle/>
          <a:p>
            <a:r>
              <a:rPr lang="el-GR" dirty="0" smtClean="0"/>
              <a:t>Ορισμός ΕΝΕΡΓΕΙΑΣ</a:t>
            </a:r>
          </a:p>
          <a:p>
            <a:endParaRPr lang="en-US" dirty="0" smtClean="0"/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Πώς παρουσιάζεται η ενέργεια</a:t>
            </a:r>
          </a:p>
          <a:p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577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u="sng" dirty="0" smtClean="0">
                <a:latin typeface="+mn-lt"/>
              </a:rPr>
              <a:t>Μορφές ενέργειας 1/2</a:t>
            </a:r>
            <a:endParaRPr lang="el-GR" sz="3200" u="sn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5443"/>
            <a:ext cx="10515600" cy="1745457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Μακροσκοπική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Μικροσκοπική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3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1079500" y="4343400"/>
            <a:ext cx="168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Ενέργεια</a:t>
            </a:r>
            <a:endParaRPr lang="el-GR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860800" y="3820180"/>
            <a:ext cx="2806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Συστήματος</a:t>
            </a:r>
            <a:endParaRPr lang="el-GR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860800" y="50165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Διεργασιών</a:t>
            </a:r>
            <a:endParaRPr lang="el-GR" sz="2800" dirty="0"/>
          </a:p>
        </p:txBody>
      </p:sp>
      <p:cxnSp>
        <p:nvCxnSpPr>
          <p:cNvPr id="9" name="Straight Arrow Connector 8"/>
          <p:cNvCxnSpPr>
            <a:endCxn id="6" idx="1"/>
          </p:cNvCxnSpPr>
          <p:nvPr/>
        </p:nvCxnSpPr>
        <p:spPr>
          <a:xfrm flipV="1">
            <a:off x="2654300" y="4081790"/>
            <a:ext cx="1206500" cy="52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7" idx="1"/>
          </p:cNvCxnSpPr>
          <p:nvPr/>
        </p:nvCxnSpPr>
        <p:spPr>
          <a:xfrm>
            <a:off x="2654300" y="4605010"/>
            <a:ext cx="1206500" cy="673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62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4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511401" y="234434"/>
            <a:ext cx="3599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u="sng" dirty="0"/>
              <a:t>Μορφές ενέργειας 2/2</a:t>
            </a:r>
            <a:endParaRPr lang="en-US" sz="2800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736549" y="2527300"/>
            <a:ext cx="314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Γενική Ταξινόμηση</a:t>
            </a:r>
          </a:p>
          <a:p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των μορφών ενέργειας</a:t>
            </a:r>
            <a:endParaRPr lang="el-G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07000" y="1435100"/>
            <a:ext cx="15621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Ενέργεια ΣΥΣΤΗΜΑΤΟΣ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610600" y="566073"/>
            <a:ext cx="1651000" cy="58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ΕΞΩΤΕΡΙΚΗ</a:t>
            </a:r>
            <a:endParaRPr lang="el-GR" dirty="0"/>
          </a:p>
        </p:txBody>
      </p:sp>
      <p:sp>
        <p:nvSpPr>
          <p:cNvPr id="12" name="Rectangle 11"/>
          <p:cNvSpPr/>
          <p:nvPr/>
        </p:nvSpPr>
        <p:spPr>
          <a:xfrm>
            <a:off x="8610600" y="2425700"/>
            <a:ext cx="1676400" cy="623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ΕΣΩΤΕΡΙΚΗ</a:t>
            </a:r>
            <a:endParaRPr lang="el-GR" dirty="0"/>
          </a:p>
        </p:txBody>
      </p:sp>
      <p:cxnSp>
        <p:nvCxnSpPr>
          <p:cNvPr id="16" name="Elbow Connector 15"/>
          <p:cNvCxnSpPr>
            <a:stCxn id="10" idx="3"/>
            <a:endCxn id="11" idx="1"/>
          </p:cNvCxnSpPr>
          <p:nvPr/>
        </p:nvCxnSpPr>
        <p:spPr>
          <a:xfrm flipV="1">
            <a:off x="6769100" y="858173"/>
            <a:ext cx="1841500" cy="107222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0" idx="3"/>
            <a:endCxn id="12" idx="1"/>
          </p:cNvCxnSpPr>
          <p:nvPr/>
        </p:nvCxnSpPr>
        <p:spPr>
          <a:xfrm>
            <a:off x="6769100" y="1930400"/>
            <a:ext cx="1841500" cy="80726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207000" y="4686299"/>
            <a:ext cx="15621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Ενέργεια ΔΙΕΡΓΑΣΙΩΝ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610600" y="3933183"/>
            <a:ext cx="1536700" cy="5349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ΘΕΡΜΟΤΗΤΑ</a:t>
            </a:r>
            <a:endParaRPr lang="el-GR" dirty="0"/>
          </a:p>
        </p:txBody>
      </p:sp>
      <p:sp>
        <p:nvSpPr>
          <p:cNvPr id="21" name="Rectangle 20"/>
          <p:cNvSpPr/>
          <p:nvPr/>
        </p:nvSpPr>
        <p:spPr>
          <a:xfrm>
            <a:off x="8610600" y="5549085"/>
            <a:ext cx="1536700" cy="495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ΕΡΓΟ</a:t>
            </a:r>
            <a:endParaRPr lang="el-GR" dirty="0"/>
          </a:p>
        </p:txBody>
      </p:sp>
      <p:cxnSp>
        <p:nvCxnSpPr>
          <p:cNvPr id="23" name="Elbow Connector 22"/>
          <p:cNvCxnSpPr>
            <a:stCxn id="19" idx="3"/>
            <a:endCxn id="20" idx="1"/>
          </p:cNvCxnSpPr>
          <p:nvPr/>
        </p:nvCxnSpPr>
        <p:spPr>
          <a:xfrm flipV="1">
            <a:off x="6769100" y="4200677"/>
            <a:ext cx="1841500" cy="98092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9" idx="3"/>
            <a:endCxn id="21" idx="1"/>
          </p:cNvCxnSpPr>
          <p:nvPr/>
        </p:nvCxnSpPr>
        <p:spPr>
          <a:xfrm>
            <a:off x="6769100" y="5181599"/>
            <a:ext cx="1841500" cy="61513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36549" y="2527300"/>
            <a:ext cx="30099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36549" y="2527300"/>
            <a:ext cx="0" cy="1405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36549" y="3933183"/>
            <a:ext cx="30099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746500" y="2527300"/>
            <a:ext cx="0" cy="1405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 flipV="1">
            <a:off x="3746500" y="1930400"/>
            <a:ext cx="1460500" cy="129984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endCxn id="19" idx="1"/>
          </p:cNvCxnSpPr>
          <p:nvPr/>
        </p:nvCxnSpPr>
        <p:spPr>
          <a:xfrm rot="16200000" flipH="1">
            <a:off x="3866196" y="3840795"/>
            <a:ext cx="1951358" cy="73025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411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32607" y="6266406"/>
            <a:ext cx="421192" cy="365125"/>
          </a:xfrm>
        </p:spPr>
        <p:txBody>
          <a:bodyPr/>
          <a:lstStyle/>
          <a:p>
            <a:fld id="{55A2B31D-5805-44BC-8641-3D27BACE8BE9}" type="slidenum">
              <a:rPr lang="el-GR" smtClean="0"/>
              <a:t>5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730250" y="1970297"/>
            <a:ext cx="254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ΕΞΩΤΕΡΙΚΗ   ΕΝΕΡΓΕΙΑ</a:t>
            </a:r>
            <a:endParaRPr lang="el-GR" sz="2000" b="1" dirty="0">
              <a:solidFill>
                <a:srgbClr val="00206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73100" y="1970297"/>
            <a:ext cx="0" cy="400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73100" y="2370407"/>
            <a:ext cx="2597150" cy="15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270250" y="1960738"/>
            <a:ext cx="0" cy="425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102097" y="909935"/>
            <a:ext cx="32893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dirty="0" smtClean="0"/>
              <a:t>ΚΙΝΗΤΙΚΗ ΕΝΕΡΓΕΙΑ  </a:t>
            </a:r>
            <a:endParaRPr lang="el-GR" sz="2200" dirty="0"/>
          </a:p>
        </p:txBody>
      </p:sp>
      <p:sp>
        <p:nvSpPr>
          <p:cNvPr id="26" name="TextBox 25"/>
          <p:cNvSpPr txBox="1"/>
          <p:nvPr/>
        </p:nvSpPr>
        <p:spPr>
          <a:xfrm>
            <a:off x="4035420" y="3013883"/>
            <a:ext cx="28829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dirty="0" smtClean="0"/>
              <a:t>ΔΥΝΑΜΙΚΗ ΕΝΕΡΓΕΙΑ</a:t>
            </a:r>
            <a:endParaRPr lang="el-GR" sz="2200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4035419" y="2995805"/>
            <a:ext cx="250508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4022719" y="3016953"/>
            <a:ext cx="4764" cy="4278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818888" y="4559573"/>
            <a:ext cx="2924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ΕΣΩΤΕΡΙΚΗ ΕΝΕΡΓΕΙΑ</a:t>
            </a:r>
            <a:endParaRPr lang="el-GR" sz="2000" b="1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730250" y="4572271"/>
            <a:ext cx="25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30250" y="4959683"/>
            <a:ext cx="25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3265488" y="4572272"/>
            <a:ext cx="4762" cy="400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74" name="Straight Connector 73"/>
          <p:cNvCxnSpPr/>
          <p:nvPr/>
        </p:nvCxnSpPr>
        <p:spPr>
          <a:xfrm>
            <a:off x="4102099" y="897235"/>
            <a:ext cx="2774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95749" y="1371600"/>
            <a:ext cx="2781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6877049" y="909935"/>
            <a:ext cx="6351" cy="4489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7391397" y="285737"/>
            <a:ext cx="42691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391397" y="285737"/>
            <a:ext cx="0" cy="15156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11660536" y="259999"/>
            <a:ext cx="0" cy="14948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7391397" y="2485921"/>
            <a:ext cx="3179" cy="12289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V="1">
            <a:off x="7362823" y="2485920"/>
            <a:ext cx="446146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1824287" y="2467942"/>
            <a:ext cx="28573" cy="1246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H="1">
            <a:off x="7400928" y="3714828"/>
            <a:ext cx="44519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endCxn id="25" idx="3"/>
          </p:cNvCxnSpPr>
          <p:nvPr/>
        </p:nvCxnSpPr>
        <p:spPr>
          <a:xfrm flipV="1">
            <a:off x="6880224" y="1125379"/>
            <a:ext cx="511173" cy="15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V="1">
            <a:off x="673100" y="1960738"/>
            <a:ext cx="2597150" cy="9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4022719" y="3444770"/>
            <a:ext cx="25304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147"/>
          <p:cNvSpPr/>
          <p:nvPr/>
        </p:nvSpPr>
        <p:spPr>
          <a:xfrm>
            <a:off x="4290168" y="4902387"/>
            <a:ext cx="54563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  </a:t>
            </a:r>
            <a:endParaRPr lang="el-GR" sz="2200" i="1" dirty="0"/>
          </a:p>
        </p:txBody>
      </p:sp>
      <p:cxnSp>
        <p:nvCxnSpPr>
          <p:cNvPr id="160" name="Straight Connector 159"/>
          <p:cNvCxnSpPr/>
          <p:nvPr/>
        </p:nvCxnSpPr>
        <p:spPr>
          <a:xfrm>
            <a:off x="4310921" y="5022162"/>
            <a:ext cx="40629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4322763" y="4340528"/>
            <a:ext cx="40511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TextBox 181"/>
          <p:cNvSpPr txBox="1"/>
          <p:nvPr/>
        </p:nvSpPr>
        <p:spPr>
          <a:xfrm>
            <a:off x="253999" y="177800"/>
            <a:ext cx="3327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ΕΝΕΡΓΕΙΑ ΣΥΣΤΗΜΑΤΟΣ</a:t>
            </a:r>
            <a:endParaRPr lang="el-GR" sz="2400" b="1" i="1" u="sng" dirty="0"/>
          </a:p>
        </p:txBody>
      </p:sp>
      <p:cxnSp>
        <p:nvCxnSpPr>
          <p:cNvPr id="201" name="Straight Connector 200"/>
          <p:cNvCxnSpPr/>
          <p:nvPr/>
        </p:nvCxnSpPr>
        <p:spPr>
          <a:xfrm>
            <a:off x="6521451" y="2995804"/>
            <a:ext cx="12700" cy="434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/>
          <p:cNvCxnSpPr/>
          <p:nvPr/>
        </p:nvCxnSpPr>
        <p:spPr>
          <a:xfrm>
            <a:off x="6521451" y="3213153"/>
            <a:ext cx="82549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Elbow Connector 222"/>
          <p:cNvCxnSpPr/>
          <p:nvPr/>
        </p:nvCxnSpPr>
        <p:spPr>
          <a:xfrm flipV="1">
            <a:off x="3229050" y="1125378"/>
            <a:ext cx="831847" cy="1044973"/>
          </a:xfrm>
          <a:prstGeom prst="bentConnector3">
            <a:avLst>
              <a:gd name="adj1" fmla="val 530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Elbow Connector 225"/>
          <p:cNvCxnSpPr>
            <a:stCxn id="5" idx="3"/>
            <a:endCxn id="26" idx="1"/>
          </p:cNvCxnSpPr>
          <p:nvPr/>
        </p:nvCxnSpPr>
        <p:spPr>
          <a:xfrm>
            <a:off x="3270250" y="2170352"/>
            <a:ext cx="765170" cy="105897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flipV="1">
            <a:off x="4060897" y="909935"/>
            <a:ext cx="0" cy="461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 flipH="1">
            <a:off x="4322762" y="4360918"/>
            <a:ext cx="1" cy="6818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Arrow Connector 292"/>
          <p:cNvCxnSpPr/>
          <p:nvPr/>
        </p:nvCxnSpPr>
        <p:spPr>
          <a:xfrm>
            <a:off x="3265488" y="4788810"/>
            <a:ext cx="10572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endCxn id="20" idx="1"/>
          </p:cNvCxnSpPr>
          <p:nvPr/>
        </p:nvCxnSpPr>
        <p:spPr>
          <a:xfrm>
            <a:off x="810718" y="4959683"/>
            <a:ext cx="1398492" cy="90788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391025" y="4460730"/>
                <a:ext cx="3982885" cy="394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𝑼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=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𝜃𝜀𝜌𝜇𝜄𝜅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η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𝜅𝜄𝜈</m:t>
                                  </m:r>
                                </m:sub>
                              </m:s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𝛿𝜐𝜈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𝜇𝜊𝜌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𝜄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𝜔𝜈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025" y="4460730"/>
                <a:ext cx="3982885" cy="394019"/>
              </a:xfrm>
              <a:prstGeom prst="rect">
                <a:avLst/>
              </a:prstGeom>
              <a:blipFill rotWithShape="0">
                <a:blip r:embed="rId2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117617" y="5416607"/>
                <a:ext cx="17787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 : 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𝐽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</a:rPr>
                        <m:t>ή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𝑘𝐽</m:t>
                          </m:r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617" y="5416607"/>
                <a:ext cx="1778757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065035" y="5745031"/>
                <a:ext cx="501303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𝛼𝜈𝛼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𝜇𝜊𝜈𝛼𝛿𝛼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𝜇𝛼𝜁𝛼𝜍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: 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l-GR" i="0">
                          <a:latin typeface="Cambria Math" panose="02040503050406030204" pitchFamily="18" charset="0"/>
                        </a:rPr>
                        <m:t>  : 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</a:rPr>
                        <m:t>η</m:t>
                      </m:r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′  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  <m:r>
                        <a:rPr lang="el-GR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5035" y="5745031"/>
                <a:ext cx="5013039" cy="71468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2209210" y="5555415"/>
            <a:ext cx="1231899" cy="624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ΜΟΝΑΔΕΣ</a:t>
            </a:r>
            <a:endParaRPr lang="el-GR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4022719" y="5339244"/>
            <a:ext cx="49456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035419" y="6448968"/>
            <a:ext cx="4932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4035419" y="5338410"/>
            <a:ext cx="0" cy="1121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8968369" y="5333274"/>
            <a:ext cx="0" cy="1115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3429900" y="5867562"/>
            <a:ext cx="63099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391397" y="1780586"/>
            <a:ext cx="4269139" cy="20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7338533" y="265394"/>
                <a:ext cx="401526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sSub>
                                    <m:sSubPr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𝛫𝛪𝛮</m:t>
                                      </m:r>
                                    </m:sub>
                                  </m:s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∙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  (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𝐽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533" y="265394"/>
                <a:ext cx="4015266" cy="7146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7200084" y="1040165"/>
                <a:ext cx="446045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sSub>
                                    <m:sSubPr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𝛫𝛪𝛮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 1 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e>
                          </m:d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Sup>
                                <m:sSub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(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84" y="1040165"/>
                <a:ext cx="4460452" cy="71468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7385316" y="2533611"/>
                <a:ext cx="36684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𝛥</m:t>
                                      </m:r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𝛥𝛶𝛮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 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316" y="2533611"/>
                <a:ext cx="3668440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21667" r="-13644" b="-18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7338533" y="2982132"/>
                <a:ext cx="440748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𝛥</m:t>
                                      </m:r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𝛥𝛶𝛮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=(1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)∙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∙</m:t>
                          </m:r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  (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533" y="2982132"/>
                <a:ext cx="4407489" cy="7146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8524678" y="4418228"/>
                <a:ext cx="31358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4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𝛥</m:t>
                              </m:r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</m:d>
                        </m:e>
                        <m:sub>
                          <m:r>
                            <a:rPr lang="el-GR" sz="2400" i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l-GR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l-GR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sz="2400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l-GR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l-GR" sz="2400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4678" y="4418228"/>
                <a:ext cx="3135858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>
          <a:xfrm>
            <a:off x="253999" y="4000500"/>
            <a:ext cx="118364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730250" y="4572271"/>
            <a:ext cx="0" cy="387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8373910" y="4360918"/>
            <a:ext cx="0" cy="661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36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98775"/>
          </a:xfrm>
        </p:spPr>
        <p:txBody>
          <a:bodyPr/>
          <a:lstStyle/>
          <a:p>
            <a:r>
              <a:rPr lang="el-GR" dirty="0" smtClean="0"/>
              <a:t>ΘΕΡΜΟΤΗΤΑ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ΕΡΓΟ</a:t>
            </a:r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B31D-5805-44BC-8641-3D27BACE8BE9}" type="slidenum">
              <a:rPr lang="el-GR" smtClean="0"/>
              <a:t>6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1066800" y="647700"/>
            <a:ext cx="629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i="1" u="sng" dirty="0" smtClean="0"/>
              <a:t>ΕΝΕΡΓΕΙΑ ΔΙΕΡΓΑΣΙΩΝ</a:t>
            </a:r>
            <a:endParaRPr lang="el-GR" sz="3200" b="1" i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0774" y="1825625"/>
            <a:ext cx="3679825" cy="291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880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674" y="191830"/>
            <a:ext cx="3505200" cy="854075"/>
          </a:xfrm>
        </p:spPr>
        <p:txBody>
          <a:bodyPr>
            <a:normAutofit/>
          </a:bodyPr>
          <a:lstStyle/>
          <a:p>
            <a:r>
              <a:rPr lang="el-GR" sz="2800" b="1" i="1" u="sng" dirty="0">
                <a:latin typeface="+mn-lt"/>
              </a:rPr>
              <a:t>ΕΝΕΡΓΕΙΑ </a:t>
            </a:r>
            <a:r>
              <a:rPr lang="el-GR" sz="2800" b="1" i="1" u="sng" dirty="0" smtClean="0">
                <a:latin typeface="+mn-lt"/>
              </a:rPr>
              <a:t>ΔΙΕΡΓΑΣΙΩΝ</a:t>
            </a:r>
            <a:endParaRPr lang="el-GR" sz="28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34700" y="6356350"/>
            <a:ext cx="419100" cy="365125"/>
          </a:xfrm>
        </p:spPr>
        <p:txBody>
          <a:bodyPr/>
          <a:lstStyle/>
          <a:p>
            <a:fld id="{55A2B31D-5805-44BC-8641-3D27BACE8BE9}" type="slidenum">
              <a:rPr lang="el-GR" smtClean="0"/>
              <a:t>7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4127500" y="1043464"/>
            <a:ext cx="574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Μορφή ενέργειας που ανταλλάσσεται μεταξύ συστήματος και περιβάλλοντος λόγω διαφοράς θερμοκρασίας 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4087615" y="2758138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Μετατρέπεται σε εσωτερική ενέργεια όταν διαπερνά  τα όρια του συστήματος</a:t>
            </a:r>
            <a:endParaRPr lang="el-G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114800" y="1043464"/>
            <a:ext cx="586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121151" y="1043464"/>
            <a:ext cx="6349" cy="6597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114800" y="1689795"/>
            <a:ext cx="586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982200" y="1043464"/>
            <a:ext cx="0" cy="653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099443" y="2783018"/>
            <a:ext cx="40267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113936" y="2783018"/>
            <a:ext cx="7215" cy="621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099443" y="3404469"/>
            <a:ext cx="40267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208834" y="1982953"/>
            <a:ext cx="334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σύστημα δεν έχει θερμότητα</a:t>
            </a:r>
            <a:endParaRPr lang="el-GR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4084087" y="1977547"/>
            <a:ext cx="33076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4084086" y="1977547"/>
            <a:ext cx="1" cy="371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099443" y="2352285"/>
            <a:ext cx="32769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360127" y="1994200"/>
            <a:ext cx="0" cy="355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468136" y="2156283"/>
            <a:ext cx="6159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798923" y="4172238"/>
            <a:ext cx="1088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Δ.Σ. (</a:t>
            </a:r>
            <a:r>
              <a:rPr lang="en-US" dirty="0" smtClean="0"/>
              <a:t>S.I.)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9437053" y="4032657"/>
                <a:ext cx="1243995" cy="4599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type m:val="skw"/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num>
                          <m:den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𝑘𝑔</m:t>
                            </m:r>
                          </m:den>
                        </m:f>
                        <m:r>
                          <a:rPr lang="el-GR" sz="2000" i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dirty="0" smtClean="0"/>
                  <a:t>  </a:t>
                </a:r>
                <a:r>
                  <a:rPr lang="el-GR" dirty="0" smtClean="0"/>
                  <a:t>ή </a:t>
                </a:r>
                <a:endParaRPr lang="el-GR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7053" y="4032657"/>
                <a:ext cx="1243995" cy="459934"/>
              </a:xfrm>
              <a:prstGeom prst="rect">
                <a:avLst/>
              </a:prstGeom>
              <a:blipFill rotWithShape="0">
                <a:blip r:embed="rId2"/>
                <a:stretch>
                  <a:fillRect l="-20098" t="-138667" r="-15686" b="-210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0551558" y="4011307"/>
                <a:ext cx="1147622" cy="5575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type m:val="skw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1558" y="4011307"/>
                <a:ext cx="1147622" cy="55758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2866511" y="4143394"/>
                <a:ext cx="18794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"/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Q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:</m:t>
                        </m:r>
                        <m:d>
                          <m:d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d>
                        <m:r>
                          <a:rPr lang="el-GR" i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𝐽𝑜𝑢𝑙𝑒</m:t>
                        </m:r>
                      </m:e>
                    </m:d>
                  </m:oMath>
                </a14:m>
                <a:r>
                  <a:rPr lang="el-GR" dirty="0" smtClean="0"/>
                  <a:t> ή </a:t>
                </a:r>
                <a:endParaRPr lang="el-GR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511" y="4143394"/>
                <a:ext cx="1879425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647" t="-121667" r="-12945" b="-18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4471427" y="4151339"/>
                <a:ext cx="184857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e>
                          </m:d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 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𝑘𝑖𝑙𝑜𝐽𝑜𝑢𝑙𝑒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427" y="4151339"/>
                <a:ext cx="1848579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19672" r="-28053" b="-1836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Connector 57"/>
          <p:cNvCxnSpPr/>
          <p:nvPr/>
        </p:nvCxnSpPr>
        <p:spPr>
          <a:xfrm flipH="1">
            <a:off x="2887461" y="3999858"/>
            <a:ext cx="9896" cy="68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2853811" y="3988139"/>
            <a:ext cx="8991539" cy="11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887461" y="4696334"/>
            <a:ext cx="90085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11845350" y="3999858"/>
            <a:ext cx="0" cy="696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350852" y="4050003"/>
            <a:ext cx="2103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/>
              <a:t>Ανά μονάδα </a:t>
            </a:r>
            <a:endParaRPr lang="en-US" b="1" i="1" dirty="0" smtClean="0"/>
          </a:p>
          <a:p>
            <a:r>
              <a:rPr lang="el-GR" b="1" i="1" dirty="0" smtClean="0"/>
              <a:t>μάζας συστήματος :</a:t>
            </a:r>
            <a:endParaRPr lang="el-GR" b="1" i="1" dirty="0"/>
          </a:p>
        </p:txBody>
      </p:sp>
      <p:sp>
        <p:nvSpPr>
          <p:cNvPr id="81" name="TextBox 80"/>
          <p:cNvSpPr txBox="1"/>
          <p:nvPr/>
        </p:nvSpPr>
        <p:spPr>
          <a:xfrm>
            <a:off x="1433772" y="5049199"/>
            <a:ext cx="149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Τ.Σ. (Μ.Κ.Σ.Α.)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2840190" y="5018302"/>
                <a:ext cx="20864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"/>
                        <m:ctrlPr>
                          <a:rPr lang="el-GR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latin typeface="Cambria Math" panose="02040503050406030204" pitchFamily="18" charset="0"/>
                          </a:rPr>
                          <m:t>Q</m:t>
                        </m:r>
                        <m:r>
                          <a:rPr lang="en-US" sz="1600" b="0" i="0" smtClean="0">
                            <a:latin typeface="Cambria Math" panose="02040503050406030204" pitchFamily="18" charset="0"/>
                          </a:rPr>
                          <m:t> :</m:t>
                        </m:r>
                        <m:d>
                          <m:dPr>
                            <m:ctrlPr>
                              <a:rPr lang="el-GR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1600" i="1">
                                <a:latin typeface="Cambria Math" panose="02040503050406030204" pitchFamily="18" charset="0"/>
                              </a:rPr>
                              <m:t>𝑐𝑎𝑙</m:t>
                            </m:r>
                          </m:e>
                        </m:d>
                        <m:r>
                          <a:rPr lang="el-GR" sz="1600" i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l-GR" sz="1600" i="1">
                            <a:latin typeface="Cambria Math" panose="02040503050406030204" pitchFamily="18" charset="0"/>
                          </a:rPr>
                          <m:t>𝑐𝑎𝑙𝑜𝑟𝑖𝑒</m:t>
                        </m:r>
                      </m:e>
                    </m:d>
                  </m:oMath>
                </a14:m>
                <a:r>
                  <a:rPr lang="el-GR" dirty="0" smtClean="0"/>
                  <a:t> ή </a:t>
                </a:r>
                <a:endParaRPr lang="el-GR" dirty="0"/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0190" y="5018302"/>
                <a:ext cx="2086405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93443" r="-9942" b="-15245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4673761" y="5070699"/>
                <a:ext cx="2128295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1600" i="1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e>
                          </m:d>
                          <m:r>
                            <a:rPr lang="el-GR" sz="1600" i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𝑘𝑖𝑙𝑜</m:t>
                          </m:r>
                          <m:r>
                            <a:rPr lang="el-GR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𝑐𝑎𝑙𝑜𝑟𝑖𝑒</m:t>
                          </m:r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61" y="5070699"/>
                <a:ext cx="2128295" cy="338554"/>
              </a:xfrm>
              <a:prstGeom prst="rect">
                <a:avLst/>
              </a:prstGeom>
              <a:blipFill rotWithShape="0">
                <a:blip r:embed="rId7"/>
                <a:stretch>
                  <a:fillRect t="-110909" r="-18338" b="-17272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Rectangle 83"/>
          <p:cNvSpPr/>
          <p:nvPr/>
        </p:nvSpPr>
        <p:spPr>
          <a:xfrm>
            <a:off x="6617654" y="4938643"/>
            <a:ext cx="22522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/>
              <a:t>Ανά μονάδα </a:t>
            </a:r>
            <a:endParaRPr lang="en-US" b="1" i="1" dirty="0" smtClean="0"/>
          </a:p>
          <a:p>
            <a:r>
              <a:rPr lang="el-GR" b="1" i="1" dirty="0" smtClean="0"/>
              <a:t>βάρους συστήματος </a:t>
            </a:r>
            <a:r>
              <a:rPr lang="el-GR" b="1" i="1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9513603" y="4906693"/>
                <a:ext cx="1263038" cy="4533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𝑐𝑎𝑙</m:t>
                            </m:r>
                          </m:num>
                          <m:den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el-GR" dirty="0" smtClean="0"/>
                  <a:t>ή </a:t>
                </a:r>
                <a:endParaRPr lang="el-GR" dirty="0"/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3603" y="4906693"/>
                <a:ext cx="1263038" cy="453394"/>
              </a:xfrm>
              <a:prstGeom prst="rect">
                <a:avLst/>
              </a:prstGeom>
              <a:blipFill rotWithShape="0">
                <a:blip r:embed="rId8"/>
                <a:stretch>
                  <a:fillRect l="-9662" t="-139189" r="-24155" b="-21621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/>
              <p:cNvSpPr/>
              <p:nvPr/>
            </p:nvSpPr>
            <p:spPr>
              <a:xfrm>
                <a:off x="10600329" y="4954612"/>
                <a:ext cx="1245021" cy="5091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17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70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type m:val="skw"/>
                              <m:ctrlPr>
                                <a:rPr lang="el-GR" sz="17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7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𝑐𝑎𝑙</m:t>
                              </m:r>
                            </m:num>
                            <m:den>
                              <m:r>
                                <a:rPr lang="el-GR" sz="17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700" dirty="0"/>
              </a:p>
            </p:txBody>
          </p:sp>
        </mc:Choice>
        <mc:Fallback xmlns="">
          <p:sp>
            <p:nvSpPr>
              <p:cNvPr id="86" name="Rectangle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0329" y="4954612"/>
                <a:ext cx="1245021" cy="509178"/>
              </a:xfrm>
              <a:prstGeom prst="rect">
                <a:avLst/>
              </a:prstGeom>
              <a:blipFill rotWithShape="0">
                <a:blip r:embed="rId9"/>
                <a:stretch>
                  <a:fillRect t="-90361" r="-28922" b="-14819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8" name="Straight Connector 87"/>
          <p:cNvCxnSpPr/>
          <p:nvPr/>
        </p:nvCxnSpPr>
        <p:spPr>
          <a:xfrm>
            <a:off x="2866511" y="4891547"/>
            <a:ext cx="8978839" cy="39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887461" y="4891547"/>
            <a:ext cx="9896" cy="669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2695564" y="5513060"/>
            <a:ext cx="9149786" cy="47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11845350" y="4906694"/>
            <a:ext cx="1" cy="654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192509" y="4481862"/>
            <a:ext cx="1289527" cy="563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Μονάδες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Rectangle 111"/>
              <p:cNvSpPr/>
              <p:nvPr/>
            </p:nvSpPr>
            <p:spPr>
              <a:xfrm>
                <a:off x="8407052" y="4011307"/>
                <a:ext cx="1129989" cy="5662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sz="2000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l-GR" sz="2000" i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en-US" dirty="0" smtClean="0"/>
                  <a:t>  :</a:t>
                </a:r>
                <a:endParaRPr lang="el-GR" dirty="0"/>
              </a:p>
            </p:txBody>
          </p:sp>
        </mc:Choice>
        <mc:Fallback xmlns="">
          <p:sp>
            <p:nvSpPr>
              <p:cNvPr id="112" name="Rectangle 1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7052" y="4011307"/>
                <a:ext cx="1129989" cy="566245"/>
              </a:xfrm>
              <a:prstGeom prst="rect">
                <a:avLst/>
              </a:prstGeom>
              <a:blipFill rotWithShape="0">
                <a:blip r:embed="rId10"/>
                <a:stretch>
                  <a:fillRect r="-3784" b="-64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Rectangle 112"/>
              <p:cNvSpPr/>
              <p:nvPr/>
            </p:nvSpPr>
            <p:spPr>
              <a:xfrm>
                <a:off x="8636065" y="4891547"/>
                <a:ext cx="1048107" cy="517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l-GR" i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𝑘𝑝</m:t>
                        </m:r>
                      </m:den>
                    </m:f>
                  </m:oMath>
                </a14:m>
                <a:r>
                  <a:rPr lang="en-US" dirty="0" smtClean="0"/>
                  <a:t>  :</a:t>
                </a:r>
                <a:endParaRPr lang="el-GR" dirty="0"/>
              </a:p>
            </p:txBody>
          </p:sp>
        </mc:Choice>
        <mc:Fallback xmlns="">
          <p:sp>
            <p:nvSpPr>
              <p:cNvPr id="113" name="Rectangle 1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6065" y="4891547"/>
                <a:ext cx="1048107" cy="517706"/>
              </a:xfrm>
              <a:prstGeom prst="rect">
                <a:avLst/>
              </a:prstGeom>
              <a:blipFill rotWithShape="0">
                <a:blip r:embed="rId11"/>
                <a:stretch>
                  <a:fillRect r="-3488" b="-470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Rectangle 117"/>
              <p:cNvSpPr/>
              <p:nvPr/>
            </p:nvSpPr>
            <p:spPr>
              <a:xfrm>
                <a:off x="5395716" y="5894576"/>
                <a:ext cx="2313518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𝑘𝑐𝑎𝑙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𝑘𝑝</m:t>
                          </m:r>
                        </m:den>
                      </m:f>
                      <m:r>
                        <a:rPr lang="el-GR" i="0">
                          <a:latin typeface="Cambria Math" panose="02040503050406030204" pitchFamily="18" charset="0"/>
                        </a:rPr>
                        <m:t> ∙4,1868=  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8" name="Rectangle 1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716" y="5894576"/>
                <a:ext cx="2313518" cy="66684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2" name="Straight Connector 131"/>
          <p:cNvCxnSpPr/>
          <p:nvPr/>
        </p:nvCxnSpPr>
        <p:spPr>
          <a:xfrm>
            <a:off x="8126215" y="2783018"/>
            <a:ext cx="0" cy="621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endCxn id="8" idx="1"/>
          </p:cNvCxnSpPr>
          <p:nvPr/>
        </p:nvCxnSpPr>
        <p:spPr>
          <a:xfrm>
            <a:off x="2866511" y="2156114"/>
            <a:ext cx="1221104" cy="92519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lbow Connector 138"/>
          <p:cNvCxnSpPr>
            <a:endCxn id="6" idx="1"/>
          </p:cNvCxnSpPr>
          <p:nvPr/>
        </p:nvCxnSpPr>
        <p:spPr>
          <a:xfrm flipV="1">
            <a:off x="2840190" y="1366630"/>
            <a:ext cx="1287310" cy="78948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4002030" y="6025978"/>
            <a:ext cx="148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Αντιστοιχία : </a:t>
            </a:r>
            <a:endParaRPr lang="el-GR" dirty="0"/>
          </a:p>
        </p:txBody>
      </p:sp>
      <p:sp>
        <p:nvSpPr>
          <p:cNvPr id="159" name="Rectangle 158"/>
          <p:cNvSpPr/>
          <p:nvPr/>
        </p:nvSpPr>
        <p:spPr>
          <a:xfrm>
            <a:off x="203903" y="1624542"/>
            <a:ext cx="2866432" cy="9789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/>
              <a:t>ΘΕΡΜΟΤΗΤΑ</a:t>
            </a:r>
            <a:endParaRPr lang="el-GR" sz="2800" b="1" dirty="0"/>
          </a:p>
          <a:p>
            <a:pPr algn="ctr"/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Rectangle 159"/>
              <p:cNvSpPr/>
              <p:nvPr/>
            </p:nvSpPr>
            <p:spPr>
              <a:xfrm>
                <a:off x="1527338" y="2112271"/>
                <a:ext cx="36515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l-GR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0" name="Rectangle 1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338" y="2112271"/>
                <a:ext cx="365151" cy="52322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3969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0025"/>
            <a:ext cx="3454400" cy="536575"/>
          </a:xfrm>
        </p:spPr>
        <p:txBody>
          <a:bodyPr>
            <a:normAutofit/>
          </a:bodyPr>
          <a:lstStyle/>
          <a:p>
            <a:r>
              <a:rPr lang="el-GR" sz="2800" b="1" i="1" u="sng" dirty="0">
                <a:latin typeface="+mn-lt"/>
              </a:rPr>
              <a:t>ΕΝΕΡΓΕΙΑ ΔΙΕΡΓΑΣΙΩΝ</a:t>
            </a:r>
            <a:endParaRPr lang="el-GR" sz="28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91646" y="6356350"/>
            <a:ext cx="262154" cy="365125"/>
          </a:xfrm>
        </p:spPr>
        <p:txBody>
          <a:bodyPr/>
          <a:lstStyle/>
          <a:p>
            <a:fld id="{55A2B31D-5805-44BC-8641-3D27BACE8BE9}" type="slidenum">
              <a:rPr lang="el-GR" smtClean="0"/>
              <a:t>8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2501900" y="10668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Μηχανικός ορισμός έργου : δράση μιας δύναμης της οποίας το σημείο εφαρμογής μετατοπίζεται στο χώρο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2501900" y="1889780"/>
            <a:ext cx="6362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Θερμοδυναμικός</a:t>
            </a:r>
            <a:r>
              <a:rPr lang="el-GR" dirty="0" smtClean="0"/>
              <a:t> ορισμός του έργου : μια ανταλλαγή ενέργειας που δεν προκαλείται από διαφορά θερμοκρασίας  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2501900" y="2783696"/>
            <a:ext cx="414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Ανταλλάσσεται έργο μεταξύ συστήματος και περιβάλλοντος  με ένα σύνδεσμο</a:t>
            </a:r>
            <a:endParaRPr lang="el-G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501900" y="1066800"/>
            <a:ext cx="513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01900" y="1713131"/>
            <a:ext cx="513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501900" y="1951335"/>
            <a:ext cx="6108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501900" y="2536111"/>
            <a:ext cx="6108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501900" y="2786092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501900" y="3430027"/>
            <a:ext cx="396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01900" y="1066800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501900" y="1951335"/>
            <a:ext cx="0" cy="584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501900" y="2783696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632700" y="1066800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8610600" y="1951335"/>
            <a:ext cx="0" cy="584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464300" y="2783696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endCxn id="6" idx="1"/>
          </p:cNvCxnSpPr>
          <p:nvPr/>
        </p:nvCxnSpPr>
        <p:spPr>
          <a:xfrm flipV="1">
            <a:off x="1188561" y="1389966"/>
            <a:ext cx="1313339" cy="82297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7" idx="1"/>
          </p:cNvCxnSpPr>
          <p:nvPr/>
        </p:nvCxnSpPr>
        <p:spPr>
          <a:xfrm>
            <a:off x="1778000" y="2212945"/>
            <a:ext cx="7239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endCxn id="8" idx="1"/>
          </p:cNvCxnSpPr>
          <p:nvPr/>
        </p:nvCxnSpPr>
        <p:spPr>
          <a:xfrm>
            <a:off x="1188561" y="2212945"/>
            <a:ext cx="1313339" cy="89391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91836" y="4842522"/>
            <a:ext cx="1289527" cy="563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Μονάδες</a:t>
            </a:r>
            <a:endParaRPr lang="el-GR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2039729" y="4239095"/>
            <a:ext cx="1088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Δ.Σ.</a:t>
            </a:r>
            <a:r>
              <a:rPr lang="el-GR" dirty="0" smtClean="0"/>
              <a:t> (</a:t>
            </a:r>
            <a:r>
              <a:rPr lang="en-US" dirty="0" smtClean="0"/>
              <a:t>S.I.)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3187875" y="4261564"/>
                <a:ext cx="17992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"/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:</m:t>
                        </m:r>
                        <m:d>
                          <m:d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d>
                        <m:r>
                          <a:rPr lang="el-GR" i="1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𝐽𝑜𝑢𝑙𝑒</m:t>
                        </m:r>
                      </m:e>
                    </m:d>
                  </m:oMath>
                </a14:m>
                <a:r>
                  <a:rPr lang="el-GR" dirty="0" smtClean="0"/>
                  <a:t> ή </a:t>
                </a:r>
                <a:endParaRPr lang="el-GR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7875" y="4261564"/>
                <a:ext cx="1799275" cy="369332"/>
              </a:xfrm>
              <a:prstGeom prst="rect">
                <a:avLst/>
              </a:prstGeom>
              <a:blipFill rotWithShape="0">
                <a:blip r:embed="rId2"/>
                <a:stretch>
                  <a:fillRect t="-119672" r="-16610" b="-1836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4793521" y="4261564"/>
                <a:ext cx="184857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e>
                          </m:d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 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𝑘𝑖𝑙𝑜𝐽𝑜𝑢𝑙𝑒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521" y="4261564"/>
                <a:ext cx="1848579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119672" r="-27961" b="-1836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6761317" y="4123064"/>
            <a:ext cx="2103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Ανά μονάδα </a:t>
            </a:r>
            <a:endParaRPr lang="en-US" dirty="0" smtClean="0"/>
          </a:p>
          <a:p>
            <a:r>
              <a:rPr lang="el-GR" dirty="0" smtClean="0"/>
              <a:t>μάζας συστήματος :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8814699" y="4049598"/>
                <a:ext cx="1074268" cy="5662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l-GR" sz="2000" i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en-US" dirty="0" smtClean="0"/>
                  <a:t>  :</a:t>
                </a:r>
                <a:endParaRPr lang="el-GR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4699" y="4049598"/>
                <a:ext cx="1074268" cy="566245"/>
              </a:xfrm>
              <a:prstGeom prst="rect">
                <a:avLst/>
              </a:prstGeom>
              <a:blipFill rotWithShape="0">
                <a:blip r:embed="rId4"/>
                <a:stretch>
                  <a:fillRect r="-3409" b="-64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9847651" y="4102753"/>
                <a:ext cx="1243995" cy="4599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sz="200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type m:val="skw"/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num>
                          <m:den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𝑘𝑔</m:t>
                            </m:r>
                          </m:den>
                        </m:f>
                        <m:r>
                          <a:rPr lang="el-GR" sz="2000" i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dirty="0" smtClean="0"/>
                  <a:t>  </a:t>
                </a:r>
                <a:r>
                  <a:rPr lang="el-GR" dirty="0" smtClean="0"/>
                  <a:t>ή </a:t>
                </a:r>
                <a:endParaRPr lang="el-GR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7651" y="4102753"/>
                <a:ext cx="1243995" cy="459934"/>
              </a:xfrm>
              <a:prstGeom prst="rect">
                <a:avLst/>
              </a:prstGeom>
              <a:blipFill rotWithShape="0">
                <a:blip r:embed="rId5"/>
                <a:stretch>
                  <a:fillRect l="-20098" t="-138667" r="-15686" b="-210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10917982" y="4073307"/>
                <a:ext cx="1147622" cy="5575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type m:val="skw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7982" y="4073307"/>
                <a:ext cx="1147622" cy="55758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1640749" y="5252362"/>
            <a:ext cx="15471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Τ.Σ.</a:t>
            </a:r>
            <a:r>
              <a:rPr lang="el-GR" dirty="0" smtClean="0"/>
              <a:t> (Μ.Κ.Σ.Α.)</a:t>
            </a:r>
            <a:endParaRPr lang="el-GR" dirty="0"/>
          </a:p>
        </p:txBody>
      </p:sp>
      <p:sp>
        <p:nvSpPr>
          <p:cNvPr id="61" name="Rectangle 60"/>
          <p:cNvSpPr/>
          <p:nvPr/>
        </p:nvSpPr>
        <p:spPr>
          <a:xfrm>
            <a:off x="6761317" y="5032302"/>
            <a:ext cx="22150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Ανά μονάδα </a:t>
            </a:r>
            <a:endParaRPr lang="en-US" dirty="0" smtClean="0"/>
          </a:p>
          <a:p>
            <a:r>
              <a:rPr lang="el-GR" dirty="0" smtClean="0"/>
              <a:t>βάρους συστήματος </a:t>
            </a:r>
            <a:r>
              <a:rPr lang="el-GR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/>
              <p:cNvSpPr/>
              <p:nvPr/>
            </p:nvSpPr>
            <p:spPr>
              <a:xfrm>
                <a:off x="3886199" y="5143651"/>
                <a:ext cx="14830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: ( 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𝑘𝑝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199" y="5143651"/>
                <a:ext cx="1483035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21667" r="-34016" b="-18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9548424" y="5023005"/>
                <a:ext cx="1242327" cy="6649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  :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𝑘𝑝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𝑘𝑝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8424" y="5023005"/>
                <a:ext cx="1242327" cy="66492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Connector 68"/>
          <p:cNvCxnSpPr/>
          <p:nvPr/>
        </p:nvCxnSpPr>
        <p:spPr>
          <a:xfrm>
            <a:off x="3187875" y="4060596"/>
            <a:ext cx="8788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187875" y="4842522"/>
            <a:ext cx="8788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3187874" y="5015343"/>
            <a:ext cx="8788226" cy="7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187874" y="5654864"/>
            <a:ext cx="8788226" cy="61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3187875" y="4049598"/>
            <a:ext cx="0" cy="7929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3187874" y="4979507"/>
            <a:ext cx="0" cy="675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11976100" y="4073307"/>
            <a:ext cx="0" cy="7692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/>
              <p:cNvSpPr/>
              <p:nvPr/>
            </p:nvSpPr>
            <p:spPr>
              <a:xfrm>
                <a:off x="4716617" y="6092657"/>
                <a:ext cx="3767570" cy="645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𝑘𝑝𝑚</m:t>
                          </m:r>
                        </m:num>
                        <m:den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𝑘𝑝</m:t>
                          </m:r>
                        </m:den>
                      </m:f>
                      <m:r>
                        <a:rPr lang="el-GR" sz="1600" i="0">
                          <a:latin typeface="Cambria Math" panose="02040503050406030204" pitchFamily="18" charset="0"/>
                        </a:rPr>
                        <m:t> ∙</m:t>
                      </m:r>
                      <m:r>
                        <a:rPr lang="el-GR" sz="1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l-GR" sz="16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𝑘𝑝𝑚</m:t>
                          </m:r>
                        </m:num>
                        <m:den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𝑘𝑝</m:t>
                          </m:r>
                        </m:den>
                      </m:f>
                      <m:r>
                        <a:rPr lang="el-GR" sz="1600" i="0">
                          <a:latin typeface="Cambria Math" panose="02040503050406030204" pitchFamily="18" charset="0"/>
                        </a:rPr>
                        <m:t> ∙ </m:t>
                      </m:r>
                      <m:f>
                        <m:f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sz="1600" i="0">
                              <a:latin typeface="Cambria Math" panose="02040503050406030204" pitchFamily="18" charset="0"/>
                            </a:rPr>
                            <m:t>427</m:t>
                          </m:r>
                        </m:den>
                      </m:f>
                      <m:r>
                        <a:rPr lang="el-GR" sz="16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i="1">
                                  <a:latin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l-GR" sz="1600" i="1">
                                  <a:latin typeface="Cambria Math" panose="02040503050406030204" pitchFamily="18" charset="0"/>
                                </a:rPr>
                                <m:t>𝑘𝑝𝑚</m:t>
                              </m:r>
                            </m:den>
                          </m:f>
                        </m:e>
                      </m:d>
                      <m:r>
                        <a:rPr lang="el-GR" sz="1600" i="0">
                          <a:latin typeface="Cambria Math" panose="02040503050406030204" pitchFamily="18" charset="0"/>
                        </a:rPr>
                        <m:t>=   </m:t>
                      </m:r>
                      <m:f>
                        <m:f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𝑘𝑐𝑎𝑙</m:t>
                          </m:r>
                        </m:num>
                        <m:den>
                          <m:r>
                            <a:rPr lang="el-GR" sz="1600" i="1">
                              <a:latin typeface="Cambria Math" panose="02040503050406030204" pitchFamily="18" charset="0"/>
                            </a:rPr>
                            <m:t>𝑘𝑝</m:t>
                          </m:r>
                        </m:den>
                      </m:f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90" name="Rectangle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617" y="6092657"/>
                <a:ext cx="3767570" cy="64556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Box 90"/>
          <p:cNvSpPr txBox="1"/>
          <p:nvPr/>
        </p:nvSpPr>
        <p:spPr>
          <a:xfrm>
            <a:off x="1423847" y="6196244"/>
            <a:ext cx="3528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Μετατροπή έργου σε θερμότητα :</a:t>
            </a:r>
            <a:endParaRPr lang="el-GR" dirty="0"/>
          </a:p>
        </p:txBody>
      </p:sp>
      <p:cxnSp>
        <p:nvCxnSpPr>
          <p:cNvPr id="93" name="Straight Connector 92"/>
          <p:cNvCxnSpPr/>
          <p:nvPr/>
        </p:nvCxnSpPr>
        <p:spPr>
          <a:xfrm>
            <a:off x="1380505" y="6092657"/>
            <a:ext cx="7230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423847" y="6721475"/>
            <a:ext cx="71867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423847" y="6092657"/>
            <a:ext cx="0" cy="6455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8610600" y="6092657"/>
            <a:ext cx="0" cy="6455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1976100" y="5023005"/>
            <a:ext cx="0" cy="693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Rectangle 109"/>
              <p:cNvSpPr/>
              <p:nvPr/>
            </p:nvSpPr>
            <p:spPr>
              <a:xfrm>
                <a:off x="111996" y="1667074"/>
                <a:ext cx="1394733" cy="107246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b="1" i="1" dirty="0" smtClean="0"/>
                  <a:t>ΕΡΓΟ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l-GR" sz="2800" b="1" dirty="0">
                  <a:solidFill>
                    <a:srgbClr val="FF0000"/>
                  </a:solidFill>
                </a:endParaRPr>
              </a:p>
              <a:p>
                <a:pPr algn="ctr"/>
                <a:endParaRPr lang="el-GR" dirty="0"/>
              </a:p>
            </p:txBody>
          </p:sp>
        </mc:Choice>
        <mc:Fallback xmlns="">
          <p:sp>
            <p:nvSpPr>
              <p:cNvPr id="110" name="Rectangle 1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96" y="1667074"/>
                <a:ext cx="1394733" cy="1072466"/>
              </a:xfrm>
              <a:prstGeom prst="rect">
                <a:avLst/>
              </a:prstGeom>
              <a:blipFill rotWithShape="0">
                <a:blip r:embed="rId10"/>
                <a:stretch>
                  <a:fillRect t="-112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5355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96" y="144244"/>
            <a:ext cx="3378403" cy="485775"/>
          </a:xfrm>
        </p:spPr>
        <p:txBody>
          <a:bodyPr>
            <a:normAutofit/>
          </a:bodyPr>
          <a:lstStyle/>
          <a:p>
            <a:r>
              <a:rPr lang="el-GR" sz="2800" b="1" u="sng" dirty="0" smtClean="0">
                <a:latin typeface="+mn-lt"/>
              </a:rPr>
              <a:t>Μορφές ΕΡΓΟΥ  </a:t>
            </a:r>
            <a:r>
              <a:rPr lang="el-GR" sz="2000" b="1" u="sng" dirty="0" smtClean="0">
                <a:latin typeface="+mn-lt"/>
              </a:rPr>
              <a:t>1/2</a:t>
            </a:r>
            <a:endParaRPr lang="el-GR" sz="2000" b="1" u="sng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72800" y="6356350"/>
            <a:ext cx="381000" cy="365125"/>
          </a:xfrm>
        </p:spPr>
        <p:txBody>
          <a:bodyPr/>
          <a:lstStyle/>
          <a:p>
            <a:fld id="{55A2B31D-5805-44BC-8641-3D27BACE8BE9}" type="slidenum">
              <a:rPr lang="el-GR" smtClean="0"/>
              <a:t>9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330200" y="914400"/>
            <a:ext cx="665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u="sng" dirty="0" smtClean="0"/>
              <a:t>1. Έργο μετακίνησης οριακών επιφανειών ή Έργο </a:t>
            </a:r>
            <a:r>
              <a:rPr lang="el-GR" b="1" i="1" u="sng" dirty="0" err="1" smtClean="0"/>
              <a:t>ογκομεταβολής</a:t>
            </a:r>
            <a:endParaRPr lang="el-GR" b="1" i="1" u="sng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284357"/>
              </p:ext>
            </p:extLst>
          </p:nvPr>
        </p:nvGraphicFramePr>
        <p:xfrm>
          <a:off x="2608729" y="4021108"/>
          <a:ext cx="2141071" cy="750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r:id="rId3" imgW="1308100" imgH="457200" progId="Equation.3">
                  <p:embed/>
                </p:oleObj>
              </mc:Choice>
              <mc:Fallback>
                <p:oleObj r:id="rId3" imgW="13081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8729" y="4021108"/>
                        <a:ext cx="2141071" cy="7501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7541649"/>
              </p:ext>
            </p:extLst>
          </p:nvPr>
        </p:nvGraphicFramePr>
        <p:xfrm>
          <a:off x="452437" y="4206796"/>
          <a:ext cx="1388860" cy="378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r:id="rId5" imgW="736600" imgH="203200" progId="Equation.DSMT4">
                  <p:embed/>
                </p:oleObj>
              </mc:Choice>
              <mc:Fallback>
                <p:oleObj r:id="rId5" imgW="736600" imgH="203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" y="4206796"/>
                        <a:ext cx="1388860" cy="3787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" y="1592739"/>
            <a:ext cx="6315075" cy="2305050"/>
          </a:xfrm>
          <a:prstGeom prst="rect">
            <a:avLst/>
          </a:prstGeom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865" y="1432701"/>
            <a:ext cx="3244335" cy="2500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7802704" y="914400"/>
            <a:ext cx="4231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Όταν </a:t>
            </a:r>
            <a:r>
              <a:rPr lang="el-GR" b="1" dirty="0">
                <a:latin typeface="Times New Roman" panose="02020603050405020304" pitchFamily="18" charset="0"/>
                <a:ea typeface="SimSun" panose="02010600030101010101" pitchFamily="2" charset="-122"/>
              </a:rPr>
              <a:t>   </a:t>
            </a:r>
            <a:r>
              <a:rPr lang="el-GR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η </a:t>
            </a:r>
            <a:r>
              <a:rPr lang="el-GR" b="1" dirty="0">
                <a:latin typeface="Times New Roman" panose="02020603050405020304" pitchFamily="18" charset="0"/>
                <a:ea typeface="SimSun" panose="02010600030101010101" pitchFamily="2" charset="-122"/>
              </a:rPr>
              <a:t>ασκούμενη </a:t>
            </a:r>
            <a:r>
              <a:rPr lang="el-GR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πίεση</a:t>
            </a:r>
            <a:r>
              <a:rPr lang="el-GR" b="1" dirty="0">
                <a:latin typeface="Times New Roman" panose="02020603050405020304" pitchFamily="18" charset="0"/>
                <a:ea typeface="SimSun" panose="02010600030101010101" pitchFamily="2" charset="-122"/>
              </a:rPr>
              <a:t> είναι </a:t>
            </a:r>
            <a:r>
              <a:rPr lang="el-GR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σταθερή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282700" y="5154337"/>
                <a:ext cx="9867900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l-G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el-GR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marL="342900" lvl="0" indent="-342900">
                  <a:spcAft>
                    <a:spcPts val="0"/>
                  </a:spcAft>
                  <a:buFont typeface="Times New Roman" panose="02020603050405020304" pitchFamily="18" charset="0"/>
                  <a:buChar char="-"/>
                </a:pPr>
                <a:r>
                  <a:rPr lang="en-US" b="1" i="1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dV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  <a:r>
                  <a:rPr lang="el-GR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&lt; 0    </a:t>
                </a:r>
                <a14:m>
                  <m:oMath xmlns:m="http://schemas.openxmlformats.org/officeDocument/2006/math">
                    <m:r>
                      <a:rPr lang="el-GR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→  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𝑑</m:t>
                    </m:r>
                    <m:sSub>
                      <m:sSubPr>
                        <m:ctrlPr>
                          <a:rPr lang="el-GR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𝑉</m:t>
                        </m:r>
                      </m:sub>
                    </m:sSub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 </m:t>
                    </m:r>
                    <m:r>
                      <a:rPr lang="el-GR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&lt;0</m:t>
                    </m:r>
                  </m:oMath>
                </a14:m>
                <a:r>
                  <a:rPr lang="el-GR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συμπίεση = έργο ΑΠΟ  το περιβάλλον ΣΤΟ σύστημα</a:t>
                </a:r>
              </a:p>
              <a:p>
                <a:pPr marL="457200">
                  <a:spcAft>
                    <a:spcPts val="0"/>
                  </a:spcAft>
                </a:pPr>
                <a:r>
                  <a:rPr lang="el-GR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el-GR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marL="342900" lvl="0" indent="-342900">
                  <a:spcAft>
                    <a:spcPts val="0"/>
                  </a:spcAft>
                  <a:buFont typeface="Times New Roman" panose="02020603050405020304" pitchFamily="18" charset="0"/>
                  <a:buChar char="-"/>
                </a:pPr>
                <a:r>
                  <a:rPr lang="en-US" b="1" i="1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dV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  <a:r>
                  <a:rPr lang="el-GR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&gt; 0    </a:t>
                </a:r>
                <a14:m>
                  <m:oMath xmlns:m="http://schemas.openxmlformats.org/officeDocument/2006/math">
                    <m:r>
                      <a:rPr lang="el-GR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→  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𝑑</m:t>
                    </m:r>
                    <m:sSub>
                      <m:sSubPr>
                        <m:ctrlPr>
                          <a:rPr lang="el-GR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𝑉</m:t>
                        </m:r>
                      </m:sub>
                    </m:sSub>
                    <m:r>
                      <a:rPr lang="en-US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 </m:t>
                    </m:r>
                    <m:r>
                      <a:rPr lang="el-GR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&gt;0</m:t>
                    </m:r>
                  </m:oMath>
                </a14:m>
                <a:r>
                  <a:rPr lang="el-GR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εκτόνωση = έργο ΑΠΟ το σύστημα      ΣΤΟ περιβάλλον</a:t>
                </a:r>
              </a:p>
              <a:p>
                <a:pPr>
                  <a:spcAft>
                    <a:spcPts val="0"/>
                  </a:spcAft>
                </a:pPr>
                <a:r>
                  <a:rPr lang="el-GR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el-GR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700" y="5154337"/>
                <a:ext cx="9867900" cy="1477328"/>
              </a:xfrm>
              <a:prstGeom prst="rect">
                <a:avLst/>
              </a:prstGeom>
              <a:blipFill rotWithShape="0">
                <a:blip r:embed="rId11"/>
                <a:stretch>
                  <a:fillRect l="-37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4851400" y="4024871"/>
                <a:ext cx="6502400" cy="7134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𝛿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subSup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𝑑𝑉</m:t>
                              </m:r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nary>
                                <m:naryPr>
                                  <m:limLoc m:val="subSup"/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𝑑𝑉</m:t>
                                  </m:r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∙</m:t>
                                  </m:r>
                                  <m:d>
                                    <m:dPr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l-G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l-GR" i="1">
                                              <a:latin typeface="Cambria Math" panose="02040503050406030204" pitchFamily="18" charset="0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l-GR" i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l-GR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l-G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l-GR" i="1">
                                              <a:latin typeface="Cambria Math" panose="02040503050406030204" pitchFamily="18" charset="0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l-GR" i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400" y="4024871"/>
                <a:ext cx="6502400" cy="71340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3523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398</Words>
  <Application>Microsoft Office PowerPoint</Application>
  <PresentationFormat>Widescreen</PresentationFormat>
  <Paragraphs>168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SimSun</vt:lpstr>
      <vt:lpstr>Arial</vt:lpstr>
      <vt:lpstr>Calibri</vt:lpstr>
      <vt:lpstr>Calibri Light</vt:lpstr>
      <vt:lpstr>Cambria Math</vt:lpstr>
      <vt:lpstr>Times New Roman</vt:lpstr>
      <vt:lpstr>Office Theme</vt:lpstr>
      <vt:lpstr>Microsoft Equation 3.0</vt:lpstr>
      <vt:lpstr>Equation.DSMT4</vt:lpstr>
      <vt:lpstr>PowerPoint Presentation</vt:lpstr>
      <vt:lpstr>PowerPoint Presentation</vt:lpstr>
      <vt:lpstr>Μορφές ενέργειας 1/2</vt:lpstr>
      <vt:lpstr>PowerPoint Presentation</vt:lpstr>
      <vt:lpstr>PowerPoint Presentation</vt:lpstr>
      <vt:lpstr>PowerPoint Presentation</vt:lpstr>
      <vt:lpstr>ΕΝΕΡΓΕΙΑ ΔΙΕΡΓΑΣΙΩΝ</vt:lpstr>
      <vt:lpstr>ΕΝΕΡΓΕΙΑ ΔΙΕΡΓΑΣΙΩΝ</vt:lpstr>
      <vt:lpstr>Μορφές ΕΡΓΟΥ  1/2</vt:lpstr>
      <vt:lpstr>Μορφές ΕΡΓΟΥ  2/2</vt:lpstr>
      <vt:lpstr>PowerPoint Presentation</vt:lpstr>
      <vt:lpstr>Σημειακές συναρτήσεις – Συναρτήσεις μεταφοράς (ή μετάβασης)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59</cp:revision>
  <dcterms:created xsi:type="dcterms:W3CDTF">2020-09-29T13:45:06Z</dcterms:created>
  <dcterms:modified xsi:type="dcterms:W3CDTF">2020-10-27T15:08:47Z</dcterms:modified>
</cp:coreProperties>
</file>