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0" r:id="rId3"/>
    <p:sldId id="259" r:id="rId4"/>
    <p:sldId id="257" r:id="rId5"/>
    <p:sldId id="272" r:id="rId6"/>
    <p:sldId id="262" r:id="rId7"/>
    <p:sldId id="261" r:id="rId8"/>
    <p:sldId id="264" r:id="rId9"/>
    <p:sldId id="263" r:id="rId10"/>
    <p:sldId id="265" r:id="rId11"/>
    <p:sldId id="266" r:id="rId12"/>
    <p:sldId id="267" r:id="rId13"/>
    <p:sldId id="273" r:id="rId14"/>
    <p:sldId id="268" r:id="rId15"/>
    <p:sldId id="274" r:id="rId16"/>
    <p:sldId id="271" r:id="rId17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629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77AF2-30E8-4B08-850A-58E037415CA5}" type="datetimeFigureOut">
              <a:rPr lang="el-GR" smtClean="0"/>
              <a:t>5/4/2022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1EC3B-8FE7-4611-98E5-08F58012A21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66278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77AF2-30E8-4B08-850A-58E037415CA5}" type="datetimeFigureOut">
              <a:rPr lang="el-GR" smtClean="0"/>
              <a:t>5/4/2022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1EC3B-8FE7-4611-98E5-08F58012A21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280141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77AF2-30E8-4B08-850A-58E037415CA5}" type="datetimeFigureOut">
              <a:rPr lang="el-GR" smtClean="0"/>
              <a:t>5/4/2022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1EC3B-8FE7-4611-98E5-08F58012A21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87726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77AF2-30E8-4B08-850A-58E037415CA5}" type="datetimeFigureOut">
              <a:rPr lang="el-GR" smtClean="0"/>
              <a:t>5/4/2022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1EC3B-8FE7-4611-98E5-08F58012A21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806507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77AF2-30E8-4B08-850A-58E037415CA5}" type="datetimeFigureOut">
              <a:rPr lang="el-GR" smtClean="0"/>
              <a:t>5/4/2022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1EC3B-8FE7-4611-98E5-08F58012A21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14590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77AF2-30E8-4B08-850A-58E037415CA5}" type="datetimeFigureOut">
              <a:rPr lang="el-GR" smtClean="0"/>
              <a:t>5/4/2022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1EC3B-8FE7-4611-98E5-08F58012A21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53653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77AF2-30E8-4B08-850A-58E037415CA5}" type="datetimeFigureOut">
              <a:rPr lang="el-GR" smtClean="0"/>
              <a:t>5/4/2022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1EC3B-8FE7-4611-98E5-08F58012A21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284794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77AF2-30E8-4B08-850A-58E037415CA5}" type="datetimeFigureOut">
              <a:rPr lang="el-GR" smtClean="0"/>
              <a:t>5/4/2022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1EC3B-8FE7-4611-98E5-08F58012A21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38088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77AF2-30E8-4B08-850A-58E037415CA5}" type="datetimeFigureOut">
              <a:rPr lang="el-GR" smtClean="0"/>
              <a:t>5/4/2022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1EC3B-8FE7-4611-98E5-08F58012A21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173200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77AF2-30E8-4B08-850A-58E037415CA5}" type="datetimeFigureOut">
              <a:rPr lang="el-GR" smtClean="0"/>
              <a:t>5/4/2022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1EC3B-8FE7-4611-98E5-08F58012A21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0948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77AF2-30E8-4B08-850A-58E037415CA5}" type="datetimeFigureOut">
              <a:rPr lang="el-GR" smtClean="0"/>
              <a:t>5/4/2022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1EC3B-8FE7-4611-98E5-08F58012A21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71169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277AF2-30E8-4B08-850A-58E037415CA5}" type="datetimeFigureOut">
              <a:rPr lang="el-GR" smtClean="0"/>
              <a:t>5/4/2022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C1EC3B-8FE7-4611-98E5-08F58012A21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77234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243" y="124709"/>
            <a:ext cx="8126325" cy="45570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30752" y="4809744"/>
            <a:ext cx="5449824" cy="1497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b="1" dirty="0" smtClean="0">
                <a:solidFill>
                  <a:srgbClr val="FF0000"/>
                </a:solidFill>
              </a:rPr>
              <a:t>Ρυθμική και Κινητική Αγωγή</a:t>
            </a:r>
            <a:endParaRPr lang="el-GR" sz="2000" b="1" baseline="30000" dirty="0" smtClean="0">
              <a:solidFill>
                <a:srgbClr val="FF0000"/>
              </a:solidFill>
            </a:endParaRPr>
          </a:p>
          <a:p>
            <a:pPr algn="ctr"/>
            <a:endParaRPr lang="el-GR" sz="2000" b="1" baseline="30000" dirty="0">
              <a:solidFill>
                <a:srgbClr val="FF0000"/>
              </a:solidFill>
            </a:endParaRPr>
          </a:p>
          <a:p>
            <a:pPr algn="ctr"/>
            <a:r>
              <a:rPr lang="el-GR" sz="2000" b="1" dirty="0">
                <a:solidFill>
                  <a:srgbClr val="FF0000"/>
                </a:solidFill>
              </a:rPr>
              <a:t>Μουσικές και τραγούδια για βρέφη και μικρά παιδιά!!!</a:t>
            </a:r>
          </a:p>
          <a:p>
            <a:pPr algn="ctr"/>
            <a:r>
              <a:rPr lang="el-GR" dirty="0" smtClean="0"/>
              <a:t>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084842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8591" y="368543"/>
            <a:ext cx="6114818" cy="6120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4394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3349" y="295384"/>
            <a:ext cx="6145301" cy="6267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9929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 rotWithShape="1">
          <a:blip r:embed="rId2"/>
          <a:srcRect t="-588" r="18771" b="-1"/>
          <a:stretch/>
        </p:blipFill>
        <p:spPr>
          <a:xfrm>
            <a:off x="1088136" y="45720"/>
            <a:ext cx="8942832" cy="6727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4135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88029" y="2830286"/>
            <a:ext cx="75655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b="1" dirty="0" smtClean="0">
                <a:solidFill>
                  <a:srgbClr val="FF0000"/>
                </a:solidFill>
              </a:rPr>
              <a:t>Παραδοσιακά παιδικά ελληνικά τραγούδια</a:t>
            </a:r>
            <a:endParaRPr lang="el-GR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77788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4399" y="883699"/>
            <a:ext cx="7023201" cy="5090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7793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2496" y="923538"/>
            <a:ext cx="8631936" cy="5276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2280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7209" y="694917"/>
            <a:ext cx="8827773" cy="621846"/>
          </a:xfrm>
          <a:prstGeom prst="rect">
            <a:avLst/>
          </a:prstGeom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7209" y="2023842"/>
            <a:ext cx="8760711" cy="688908"/>
          </a:xfrm>
          <a:prstGeom prst="rect">
            <a:avLst/>
          </a:prstGeom>
        </p:spPr>
      </p:pic>
      <p:pic>
        <p:nvPicPr>
          <p:cNvPr id="4" name="Εικόνα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7208" y="3099761"/>
            <a:ext cx="8760711" cy="640135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13305" y="4145197"/>
            <a:ext cx="8821677" cy="701101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73676" y="5297291"/>
            <a:ext cx="8827773" cy="676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81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/>
          <p:cNvSpPr/>
          <p:nvPr/>
        </p:nvSpPr>
        <p:spPr>
          <a:xfrm>
            <a:off x="2075688" y="823091"/>
            <a:ext cx="7982712" cy="5562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l-GR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Κριτήρια επιλογής ποιοτικής μουσικής για πολύ μικρά παιδιά</a:t>
            </a:r>
            <a:endParaRPr lang="el-G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-G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Να είναι μικρά με ξεκάθαρες μελωδικές φράσεις. Να έχουν πολλές επαναλήψεις. Να έχουν μικρό τονικό </a:t>
            </a:r>
            <a:r>
              <a:rPr lang="el-G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εύρος. Από το μεσαίο ντο κι όχι </a:t>
            </a:r>
            <a:r>
              <a:rPr lang="el-G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πάνω από το </a:t>
            </a:r>
            <a:r>
              <a:rPr lang="el-GR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σι</a:t>
            </a:r>
            <a:r>
              <a:rPr lang="el-G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εάν πρόκειται να τραγουδηθούν από τα </a:t>
            </a:r>
            <a:r>
              <a:rPr lang="el-G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παιδιά.</a:t>
            </a:r>
            <a:endParaRPr lang="el-G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-G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Να τραγουδιούνται από τον/ την παιδαγωγό με φωνή εκφραστική και σωστές αναπνοές</a:t>
            </a:r>
            <a:r>
              <a:rPr lang="el-G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-G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Να δίνουμε περισσότερη έμφαση στη μελωδία τραγουδώντας το τραγούδι με ουδέτερες συλλαβές.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-G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Λιγότερο συχνά μπορεί να χρησιμοποιείται μαγνητοφωνημένη μουσική η οποία ακούγεται σε μέτρια ένταση.</a:t>
            </a:r>
            <a:endParaRPr lang="el-G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-G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Οι στίχοι να επιλέγονται με προσοχή ως προς το περιεχόμενο. Προτιμούμε μελοποιημένη ποίηση ή παραδοσιακά παιδικά τραγούδια ή έντεχνα παιδικά.</a:t>
            </a:r>
            <a:endParaRPr lang="el-G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-G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Να έχουν μελωδία και θέματα που να βοηθούν την ψυχική ανάταση των παιδιών και τη συναισθηματική τους καλλιέργεια. Τραγούδια που θλίβουν ή αναστατώνουν τα παιδιά πρέπει να αποφεύγονται.</a:t>
            </a:r>
            <a:endParaRPr lang="el-G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-G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Να παρουσιάζουμε τραγούδια σε ποικιλία ρυθμών και στυλ τα οποία θα συνοδεύονται από ελεύθερη κίνηση στο χώρο.</a:t>
            </a:r>
            <a:endParaRPr lang="el-G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l-G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Η ενορχήστρωση να είναι με «αληθινά» όργανα και όχι πολύπλοκη.</a:t>
            </a:r>
            <a:endParaRPr lang="el-G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98965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/>
          <p:cNvSpPr/>
          <p:nvPr/>
        </p:nvSpPr>
        <p:spPr>
          <a:xfrm>
            <a:off x="1767840" y="1330391"/>
            <a:ext cx="8775192" cy="33563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l-GR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Κατηγορίες Μουσικής και τραγουδιών για βρέφη και νήπια</a:t>
            </a:r>
            <a:endParaRPr lang="el-GR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el-G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Παραδοσιακά τραγούδια του τόπου </a:t>
            </a:r>
            <a:r>
              <a:rPr lang="el-GR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μας</a:t>
            </a:r>
            <a:endParaRPr lang="el-GR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el-G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Παραδοσιακά </a:t>
            </a:r>
            <a:r>
              <a:rPr lang="el-GR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νανουρίσματα</a:t>
            </a:r>
            <a:r>
              <a:rPr lang="el-G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τ</a:t>
            </a:r>
            <a:r>
              <a:rPr lang="el-GR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αχταρίσματα</a:t>
            </a:r>
            <a:r>
              <a:rPr lang="el-G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παιδικά τραγούδια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el-G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Παραδοσιακά παιδικά τραγούδια από άλλες χώρες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el-G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Έντεχνα παιδικά τραγούδια και μελοποιημένη ποίηση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el-G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Ορχηστρική μουσική (ελληνική και ξένη)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el-G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Κλασσική μουσική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l-G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Άλλα στυλ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pop, jazz , rock,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latin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l-G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κ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l-G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ά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l-G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86124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/>
          <p:cNvSpPr/>
          <p:nvPr/>
        </p:nvSpPr>
        <p:spPr>
          <a:xfrm>
            <a:off x="70104" y="0"/>
            <a:ext cx="11684000" cy="77509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ctr">
              <a:lnSpc>
                <a:spcPct val="107000"/>
              </a:lnSpc>
              <a:spcAft>
                <a:spcPts val="0"/>
              </a:spcAft>
            </a:pPr>
            <a:r>
              <a:rPr lang="el-GR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Επιλογές παιδικών τραγουδιών (στο </a:t>
            </a: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 tube</a:t>
            </a:r>
            <a:r>
              <a:rPr lang="el-GR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l-G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CD</a:t>
            </a:r>
            <a:r>
              <a:rPr lang="el-G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Κάτω από ένα κουνουπίδι – Συνθέτης Μάνος </a:t>
            </a:r>
            <a:r>
              <a:rPr lang="el-GR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Λοΐζος</a:t>
            </a:r>
            <a:r>
              <a:rPr lang="el-G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(ο </a:t>
            </a:r>
            <a:r>
              <a:rPr lang="el-G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Στάθης, </a:t>
            </a:r>
            <a:r>
              <a:rPr lang="el-GR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ανεκδοτάκι</a:t>
            </a:r>
            <a:r>
              <a:rPr lang="el-G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κ. ά. )</a:t>
            </a:r>
            <a:endParaRPr lang="el-G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CD</a:t>
            </a:r>
            <a:r>
              <a:rPr lang="el-G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Εδώ </a:t>
            </a:r>
            <a:r>
              <a:rPr lang="el-GR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Λιλιπούπολη</a:t>
            </a:r>
            <a:r>
              <a:rPr lang="el-G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(ο χορός των </a:t>
            </a:r>
            <a:r>
              <a:rPr lang="el-G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μπιζελιών κ. ά.)</a:t>
            </a:r>
            <a:endParaRPr lang="el-G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CD</a:t>
            </a:r>
            <a:r>
              <a:rPr lang="el-G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l-GR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Παραμυθοτράγουδα</a:t>
            </a:r>
            <a:r>
              <a:rPr lang="el-G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Γιάννης Ζουγανέλης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CD</a:t>
            </a:r>
            <a:r>
              <a:rPr lang="el-G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Ο τεμπέλης Δράκος  (</a:t>
            </a:r>
            <a:r>
              <a:rPr lang="el-GR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ελεφαντάκι</a:t>
            </a:r>
            <a:r>
              <a:rPr lang="el-G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10 </a:t>
            </a:r>
            <a:r>
              <a:rPr lang="el-G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καβουράκια κ. ά.)</a:t>
            </a:r>
            <a:endParaRPr lang="el-G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CD</a:t>
            </a:r>
            <a:r>
              <a:rPr lang="el-G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l-GR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Μαρίζα</a:t>
            </a:r>
            <a:r>
              <a:rPr lang="el-G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l-GR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Κωχ</a:t>
            </a:r>
            <a:r>
              <a:rPr lang="el-G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παιδικά τραγούδια:</a:t>
            </a:r>
            <a:r>
              <a:rPr lang="el-GR" dirty="0" smtClean="0"/>
              <a:t> α) ένα </a:t>
            </a:r>
            <a:r>
              <a:rPr lang="el-GR" dirty="0"/>
              <a:t>καπέλο γεμάτο τραγούδια </a:t>
            </a:r>
            <a:r>
              <a:rPr lang="el-GR" dirty="0" smtClean="0"/>
              <a:t>β) </a:t>
            </a:r>
            <a:r>
              <a:rPr lang="el-G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(Καλοκαίρι </a:t>
            </a:r>
            <a:r>
              <a:rPr lang="el-G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μου </a:t>
            </a:r>
            <a:r>
              <a:rPr lang="el-G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μυρίζει – η γάτα παίζει θέατρο)</a:t>
            </a:r>
          </a:p>
          <a:p>
            <a:pPr marL="34290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CD: </a:t>
            </a:r>
            <a:r>
              <a:rPr lang="el-G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Το </a:t>
            </a:r>
            <a:r>
              <a:rPr lang="el-GR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θαλασσινό τριφύλλι. </a:t>
            </a:r>
            <a:r>
              <a:rPr lang="el-G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Μελοποιημένος </a:t>
            </a:r>
            <a:r>
              <a:rPr lang="el-G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Ο</a:t>
            </a:r>
            <a:r>
              <a:rPr lang="el-G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δυσσέας Ελύτης (Τα τζιτζίκια, Ντούκου – ντούκου μηχανάκι κ. ά.)</a:t>
            </a:r>
          </a:p>
          <a:p>
            <a:pPr marL="34290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dirty="0" smtClean="0"/>
              <a:t>CD: </a:t>
            </a:r>
            <a:r>
              <a:rPr lang="el-GR" dirty="0" smtClean="0"/>
              <a:t>Φιντάνι</a:t>
            </a:r>
            <a:r>
              <a:rPr lang="el-GR" dirty="0"/>
              <a:t>, φιντανάκι από το ΚΕΝΤΡΟ ΑΙΓΑΙΑΚΩΝ ΛΑΟΓΡΑΦΙΚΩΝ ΚΑΙ ΜΟΥΣΙΚΟΛΟΓΙΚΩΝ ΕΡΕΥΝΩΝ, Συλλογή-καλλιτεχνική επιμέλεια Θεοφάνης </a:t>
            </a:r>
            <a:r>
              <a:rPr lang="el-GR" dirty="0" err="1"/>
              <a:t>Σουλακέλλης</a:t>
            </a:r>
            <a:r>
              <a:rPr lang="el-GR" dirty="0"/>
              <a:t>. Μια συλλογή 80 παιδικών τραγουδιών, παιχνιδιών και παραμυθιών από τον ελληνικό λαϊκό πολιτισμό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CD</a:t>
            </a:r>
            <a:r>
              <a:rPr lang="el-G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Δόμνα Σαμίου – Ο κυρ βοριάς και άλλα τραγούδια για </a:t>
            </a:r>
            <a:r>
              <a:rPr lang="el-G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παιδιά</a:t>
            </a:r>
            <a:r>
              <a:rPr lang="el-GR" dirty="0" smtClean="0"/>
              <a:t>   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-GR" dirty="0" smtClean="0"/>
              <a:t> </a:t>
            </a:r>
            <a:r>
              <a:rPr lang="el-GR" dirty="0"/>
              <a:t>Η </a:t>
            </a:r>
            <a:r>
              <a:rPr lang="el-GR" dirty="0" err="1"/>
              <a:t>περπερούνα</a:t>
            </a:r>
            <a:r>
              <a:rPr lang="el-GR" dirty="0"/>
              <a:t>, της Δόμνας Σαμίου συλλογή από </a:t>
            </a:r>
            <a:r>
              <a:rPr lang="el-GR" dirty="0" smtClean="0"/>
              <a:t>Παραδοσιακά/Δημοτικά</a:t>
            </a:r>
            <a:endParaRPr lang="el-G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CD</a:t>
            </a:r>
            <a:r>
              <a:rPr lang="el-G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l-GR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Τρελοβάπορο</a:t>
            </a:r>
            <a:r>
              <a:rPr lang="el-G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 Δύο παιδικές χορωδίες (Λάμπρου – Τυπάλδου)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CD</a:t>
            </a:r>
            <a:r>
              <a:rPr lang="el-G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Παιδική χορωδία Σπύρου Λάμπρου – Μικρά παιδιά – Μεγάλα όνειρα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CD</a:t>
            </a:r>
            <a:r>
              <a:rPr lang="el-G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Μίκη Θεοδωράκη – Τα παιδικά μου τραγούδια (Χορωδία Τυπάλδου)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CD</a:t>
            </a:r>
            <a:r>
              <a:rPr lang="el-G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Hahana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kids </a:t>
            </a:r>
            <a:r>
              <a:rPr lang="el-G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Μίκης Θεοδωράκης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CD</a:t>
            </a:r>
            <a:r>
              <a:rPr lang="el-G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Λάχανα και χάχανα – Τάσος </a:t>
            </a:r>
            <a:r>
              <a:rPr lang="el-G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Ιωαννίδης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 tube: visual musical minds (la </a:t>
            </a:r>
            <a:r>
              <a:rPr lang="en-US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Bamba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Jambo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Bwana, </a:t>
            </a:r>
            <a:r>
              <a:rPr lang="en-US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Che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che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Kooley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Shake the papaya down, </a:t>
            </a:r>
            <a:r>
              <a:rPr lang="en-US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Zimbole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l-G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κ. ά.)</a:t>
            </a:r>
          </a:p>
          <a:p>
            <a:pPr marL="285750" lvl="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Kokoleoko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 you tube - </a:t>
            </a:r>
            <a:r>
              <a:rPr lang="en-US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Edicoes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convite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US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musica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l-GR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l-G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Ορχηστρικά: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</a:t>
            </a:r>
            <a:r>
              <a:rPr lang="en-US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raspa</a:t>
            </a:r>
            <a:r>
              <a:rPr lang="el-G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l-GR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ταραντέλλα</a:t>
            </a:r>
            <a:r>
              <a:rPr lang="el-G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(Γιώργος </a:t>
            </a:r>
            <a:r>
              <a:rPr lang="el-GR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Χατζηπιερής</a:t>
            </a:r>
            <a:r>
              <a:rPr lang="el-G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),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Rene </a:t>
            </a:r>
            <a:r>
              <a:rPr lang="en-US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Aubry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apres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la </a:t>
            </a:r>
            <a:r>
              <a:rPr lang="en-US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pluie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II), </a:t>
            </a:r>
            <a:r>
              <a:rPr lang="el-G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Ελένη </a:t>
            </a:r>
            <a:r>
              <a:rPr lang="el-GR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Καραϊνδρου</a:t>
            </a:r>
            <a:r>
              <a:rPr lang="el-G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(το βαλς του γάμου κ.ά.), Χαρταετοί (Μίκης </a:t>
            </a:r>
            <a:r>
              <a:rPr lang="el-GR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θεοδωράκης</a:t>
            </a:r>
            <a:r>
              <a:rPr lang="el-G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), Το βαλς των χαμένων ονείρων (Μάνος </a:t>
            </a:r>
            <a:r>
              <a:rPr lang="el-GR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Χατζιδάκης</a:t>
            </a:r>
            <a:r>
              <a:rPr lang="el-G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285750" lvl="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l-GR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endParaRPr lang="el-GR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24342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flipH="1">
            <a:off x="2496312" y="2523744"/>
            <a:ext cx="66385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dirty="0" smtClean="0">
                <a:solidFill>
                  <a:srgbClr val="FF0000"/>
                </a:solidFill>
              </a:rPr>
              <a:t>Παιδικά Παραδοσιακά τραγούδια από όλο τον κόσμο</a:t>
            </a:r>
            <a:endParaRPr lang="el-GR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89643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8980" y="1139753"/>
            <a:ext cx="7834039" cy="4578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9285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9835" y="1036112"/>
            <a:ext cx="7852329" cy="478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0115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433" y="50359"/>
            <a:ext cx="6836928" cy="6533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8835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 rotWithShape="1">
          <a:blip r:embed="rId2"/>
          <a:srcRect l="1" t="5337" r="-373" b="9337"/>
          <a:stretch/>
        </p:blipFill>
        <p:spPr>
          <a:xfrm>
            <a:off x="2258568" y="109728"/>
            <a:ext cx="7022591" cy="6647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424547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</TotalTime>
  <Words>543</Words>
  <Application>Microsoft Office PowerPoint</Application>
  <PresentationFormat>Ευρεία οθόνη</PresentationFormat>
  <Paragraphs>41</Paragraphs>
  <Slides>16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Symbol</vt:lpstr>
      <vt:lpstr>Times New Roman</vt:lpstr>
      <vt:lpstr>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Λογαριασμός Microsoft</dc:creator>
  <cp:lastModifiedBy>Λογαριασμός Microsoft</cp:lastModifiedBy>
  <cp:revision>33</cp:revision>
  <dcterms:created xsi:type="dcterms:W3CDTF">2021-04-05T11:29:20Z</dcterms:created>
  <dcterms:modified xsi:type="dcterms:W3CDTF">2022-04-05T10:57:06Z</dcterms:modified>
</cp:coreProperties>
</file>