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20" r:id="rId3"/>
    <p:sldId id="321" r:id="rId4"/>
    <p:sldId id="322" r:id="rId5"/>
    <p:sldId id="323" r:id="rId6"/>
    <p:sldId id="324" r:id="rId7"/>
    <p:sldId id="325" r:id="rId8"/>
    <p:sldId id="450" r:id="rId9"/>
    <p:sldId id="451" r:id="rId10"/>
    <p:sldId id="326" r:id="rId11"/>
    <p:sldId id="327" r:id="rId12"/>
    <p:sldId id="328" r:id="rId13"/>
    <p:sldId id="448" r:id="rId14"/>
    <p:sldId id="330" r:id="rId15"/>
    <p:sldId id="329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449" r:id="rId25"/>
    <p:sldId id="342" r:id="rId26"/>
    <p:sldId id="343" r:id="rId27"/>
    <p:sldId id="344" r:id="rId28"/>
    <p:sldId id="452" r:id="rId29"/>
    <p:sldId id="453" r:id="rId30"/>
    <p:sldId id="354" r:id="rId31"/>
    <p:sldId id="355" r:id="rId32"/>
    <p:sldId id="356" r:id="rId33"/>
    <p:sldId id="459" r:id="rId34"/>
    <p:sldId id="460" r:id="rId35"/>
    <p:sldId id="461" r:id="rId3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F1C5E-6809-4D69-AFD6-6841BD6BA64B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D4D6C-FEF7-4868-B993-D28E7EC5F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81924-D3DD-4270-9EA8-7A38DDE48A14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3F0A16-D356-41F0-9505-0982CEE6F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ABA3A3F-4C3F-41DB-9FA0-7249F6174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5783C5-0E6B-4BC0-B9FA-0CAAC69C7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EDADE89-6A5A-4DF1-B831-072D20C3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9C6DB0-9B74-4E74-9210-3478E88E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913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C8E3D7-659E-41AD-8F69-C9267EB4D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504A4F0-5352-47E5-B00C-9C364AB13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428302D-2F96-4345-92E9-73CCFBE6B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1E85A7A-02C2-445B-95C1-6427B3C4A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C64EAD-B8C4-41B5-9477-00FC4817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272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C1CDDF0-BE08-4A9D-A969-9929C1EE9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882DA4A-4E93-4218-AD3D-C30BD6356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6A0FCA2-90C6-45FE-9537-33A9407FB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66BA5A1-DFF4-4B3B-B3C3-536D4B6E0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90E782-D513-4030-A835-03E1DDBFD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91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BAF63-7273-43C4-86EA-6379C8A60626}" type="datetime1">
              <a:rPr lang="el-GR" smtClean="0"/>
              <a:pPr>
                <a:defRPr/>
              </a:pPr>
              <a:t>19/5/2023</a:t>
            </a:fld>
            <a:endParaRPr lang="el-GR"/>
          </a:p>
        </p:txBody>
      </p:sp>
      <p:sp>
        <p:nvSpPr>
          <p:cNvPr id="7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A1C39-1BCE-4DE0-AAA2-B32B3B7DCA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2610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E8164-BED8-48C1-B724-1521526575D2}" type="datetime1">
              <a:rPr lang="el-GR" smtClean="0"/>
              <a:pPr>
                <a:defRPr/>
              </a:pPr>
              <a:t>19/5/2023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D73A0-6FE2-45A0-B254-9432BDF091A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1351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89205-E590-47EC-A145-F3C4ED54DA57}" type="datetime1">
              <a:rPr lang="el-GR" smtClean="0"/>
              <a:pPr>
                <a:defRPr/>
              </a:pPr>
              <a:t>19/5/2023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10794-ED4B-4F75-BED0-36AC758C12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26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9AE86B-551D-4DA3-B714-7E15939FF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098CC5-3AF8-4F0D-BE50-65A1018C4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986C684-EDC8-46D0-BFF8-20F1DCDF2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BC22FD3-92D0-4A4B-BBE2-9394775C8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4DF03C-CF0C-42C9-BBA3-576D8BFE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632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8849DA-C87F-4713-8763-DE66923F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4BCBC37-65A3-431A-BD89-AAFA8F777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401831-D247-4F5B-A33F-0BF6C9984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44174-172B-44DD-B3D5-4BFCC78DE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54AF54-1A30-4046-B9EE-0566C40E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758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7A5EA7-C3A3-4EE3-A8F6-34BA570E6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F2224A-E7A6-48AC-85F6-E8A90DC75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917EC20-8E17-4764-9F60-FE4257EA5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8071D31-F872-4D58-AEB1-BD36A1B6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F625F11-8167-413E-AA2D-AC731D5A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4CAE7EA-2FA4-45C1-BDAC-0DBF95AD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257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74179A-EE48-4FBF-97E2-985BC2F9E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682E634-AD4A-46DE-BED6-3684400B7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49F7E61-091F-4051-82A1-668C3CA4E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1DBA8AA-DE9F-4349-923F-6BFDF969F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6FA75E8-3CE0-4EB4-930E-BD5DA88B0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46651FE-F2EC-4BD6-BC88-A763285BD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7CE42F3-5ED0-47CB-91F0-5030D002B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AB7F2EB-1400-49C9-A17F-24E0B1C0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792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612277-E8C5-4D09-9455-1F3FD5D1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DF72554-5B03-47F5-AB60-79B331EE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9839200-DA9F-4981-9C8E-07CEE121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5A54D22-61FE-46F7-B4CC-FEFBC45AF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148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1240E87-B698-4ED1-8BDB-665D61B0E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7E7067B-02DA-4345-AC27-0381F245B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8A004CF-8674-4DAD-AD14-6512115D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51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B34044-3271-40F8-83A4-6747B3555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8B991DF-2D6E-4EB0-9A41-1A6448D62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349147D-6CA2-4698-920B-945E83FDD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FD54B1D-E6BF-421A-BC70-B105D375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2D70EFF-38F4-41A0-98BA-34D5FC89C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53CB4FF-FB9B-47C1-B8DA-9B5D6212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577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DCADAF-28B0-47F9-B61C-F220100A2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8755A55-62A2-4F98-91BC-789188BBC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8934335-37EC-4835-8E7A-4934803DC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0F0DCA5-AA9B-422C-A19D-BA2F6D09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89D527F-8939-4EFD-A8F5-0B7C7FBC9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60380F3-3D95-4B81-AA33-3A1E9225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127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1277FFC-715A-4B6C-9912-77E96160C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97D0982-9AD7-46F4-B34C-CA4A497B1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B508C0B-5891-42BD-B5A5-00E6545900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F202-3894-4A90-9A24-195463FE74EA}" type="datetimeFigureOut">
              <a:rPr lang="el-GR" smtClean="0"/>
              <a:t>19/5/2023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BA87AB8-D45B-4958-98EF-B6313BD6C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D7C64BC-497B-4195-A46D-FB9BE64E6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3E9CF-5830-47D8-83A5-E4889E5F27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401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6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E62B81-2250-4D14-9A72-41D934B857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</a:t>
            </a:r>
            <a:r>
              <a:rPr lang="el-GR" dirty="0"/>
              <a:t>ΡΑ ΠΕΡΙΓΡΑΦΙΚΗΣ ΣΤΑΤΙΣΤΙΚΗΣ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6448768-1D49-4D81-B3A8-1EE582175B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ΜΕΤΡΑ ΚΕΝΤΡΙΚΗΣ ΤΑΣΗΣ/ΘΕΣΗΣ</a:t>
            </a:r>
          </a:p>
        </p:txBody>
      </p:sp>
    </p:spTree>
    <p:extLst>
      <p:ext uri="{BB962C8B-B14F-4D97-AF65-F5344CB8AC3E}">
        <p14:creationId xmlns:p14="http://schemas.microsoft.com/office/powerpoint/2010/main" val="3941876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/>
              <a:t>ΧΑΡΑΚΤΗΡΙΣΤΙΚΑ ΕΠΙΚΡΑΤΟΥΣΑΣ ΤΙΜΗΣ</a:t>
            </a:r>
          </a:p>
        </p:txBody>
      </p:sp>
      <p:sp>
        <p:nvSpPr>
          <p:cNvPr id="1955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8EDF961-ACCD-465A-A3E9-E9EEB50D2342}" type="slidenum">
              <a:rPr lang="el-GR"/>
              <a:pPr>
                <a:defRPr/>
              </a:pPr>
              <a:t>10</a:t>
            </a:fld>
            <a:endParaRPr lang="el-GR"/>
          </a:p>
        </p:txBody>
      </p:sp>
      <p:sp>
        <p:nvSpPr>
          <p:cNvPr id="2089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/>
            <a:r>
              <a:rPr lang="el-GR" sz="2400" b="1"/>
              <a:t>Χαρακτηριστικά στοιχεία</a:t>
            </a:r>
            <a:endParaRPr lang="el-GR" sz="2400"/>
          </a:p>
          <a:p>
            <a:pPr marL="609600" indent="-609600"/>
            <a:r>
              <a:rPr lang="el-GR" sz="2400"/>
              <a:t>Χρησιμοποιείται και σε ποιοτικά δεδομένα. </a:t>
            </a:r>
          </a:p>
          <a:p>
            <a:pPr marL="609600" indent="-609600"/>
            <a:r>
              <a:rPr lang="el-GR" sz="2400"/>
              <a:t>Μερικές φορές μπορεί να μην υπάρχει ή μπορεί να υπάρχουν περισσότερες από 1  επικρατούσες τιμές (π.χ δικόρυφη κατανομή)</a:t>
            </a:r>
          </a:p>
          <a:p>
            <a:pPr marL="609600" indent="-609600"/>
            <a:r>
              <a:rPr lang="el-GR" sz="2400"/>
              <a:t> Δε διευκολύνει καθόλου μαθηματικούς χειρισμούς.</a:t>
            </a:r>
          </a:p>
          <a:p>
            <a:pPr marL="609600" indent="-609600"/>
            <a:r>
              <a:rPr lang="el-GR" sz="2400"/>
              <a:t>Επηρεάζεται από το πλάτος των διαστημάτων τάξης</a:t>
            </a:r>
          </a:p>
          <a:p>
            <a:pPr marL="609600" indent="-609600"/>
            <a:r>
              <a:rPr lang="el-GR" sz="2400"/>
              <a:t>Μπορεί να εντοπιστεί και σε ανοικτές κατανομές αρκεί το σημείο μέγιστης συχνότητας να μην εντοπίζεται σε ανοικτό διάστημα.</a:t>
            </a:r>
          </a:p>
        </p:txBody>
      </p:sp>
      <p:sp>
        <p:nvSpPr>
          <p:cNvPr id="208901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2710FC2-B112-4F7C-B5D3-06D7A1ECEF5F}" type="slidenum">
              <a:rPr lang="el-GR" sz="1400"/>
              <a:pPr algn="r"/>
              <a:t>10</a:t>
            </a:fld>
            <a:endParaRPr lang="el-GR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/>
              <a:t>ΜΕΣΟΣ Η ΔΙΑΜΕΣΟΣ;</a:t>
            </a:r>
            <a:br>
              <a:rPr lang="el-GR"/>
            </a:br>
            <a:endParaRPr lang="el-GR"/>
          </a:p>
        </p:txBody>
      </p:sp>
      <p:sp>
        <p:nvSpPr>
          <p:cNvPr id="1966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32DD63D-FEF9-40A1-9E4D-51625FFB63F0}" type="slidenum">
              <a:rPr lang="el-GR"/>
              <a:pPr>
                <a:defRPr/>
              </a:pPr>
              <a:t>11</a:t>
            </a:fld>
            <a:endParaRPr lang="el-GR"/>
          </a:p>
        </p:txBody>
      </p:sp>
      <p:sp>
        <p:nvSpPr>
          <p:cNvPr id="2099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5188" y="1196976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/>
              <a:t>Σε στρεβλές κατανομές με μια μόνο επικρατούσα τιμή ο μέσος είναι λιγότερο αντιπροσωπευτικός.</a:t>
            </a:r>
          </a:p>
          <a:p>
            <a:pPr eaLnBrk="1" hangingPunct="1">
              <a:lnSpc>
                <a:spcPct val="80000"/>
              </a:lnSpc>
            </a:pPr>
            <a:r>
              <a:rPr lang="el-GR"/>
              <a:t>Σε μικρά  σύνολα δεδομένων με ακραίες τιμές δεν ενδείκνυται ο μέσος καθώς είναι ευαίσθητος στην επίδραση ακραίων τιμών </a:t>
            </a:r>
          </a:p>
          <a:p>
            <a:pPr eaLnBrk="1" hangingPunct="1">
              <a:lnSpc>
                <a:spcPct val="80000"/>
              </a:lnSpc>
            </a:pPr>
            <a:r>
              <a:rPr lang="el-GR"/>
              <a:t>Η διάμεσος δεν είναι χρήσιμη για συμπερασματολογία που αναφέρεται στο άθροισμα των τιμών του πληθυσμού</a:t>
            </a:r>
          </a:p>
          <a:p>
            <a:pPr eaLnBrk="1" hangingPunct="1">
              <a:lnSpc>
                <a:spcPct val="80000"/>
              </a:lnSpc>
            </a:pPr>
            <a:r>
              <a:rPr lang="el-GR"/>
              <a:t>- Είναι δυσκολότερο να εργασθεί κάποιος θεωρητικά με τη διάμεσο</a:t>
            </a:r>
          </a:p>
        </p:txBody>
      </p:sp>
      <p:sp>
        <p:nvSpPr>
          <p:cNvPr id="209925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4FD510C-A9BB-44F7-AB56-3DDD3918707E}" type="slidenum">
              <a:rPr lang="el-GR" sz="1400"/>
              <a:pPr algn="r"/>
              <a:t>11</a:t>
            </a:fld>
            <a:endParaRPr lang="el-GR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</a:t>
            </a:r>
            <a:r>
              <a:rPr lang="el-GR"/>
              <a:t>ΣΚΗΣΕΙΣ</a:t>
            </a:r>
          </a:p>
        </p:txBody>
      </p:sp>
      <p:sp>
        <p:nvSpPr>
          <p:cNvPr id="197636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A4636056-2585-48B6-8AE5-1AFCF57D736D}" type="slidenum">
              <a:rPr lang="el-GR"/>
              <a:pPr>
                <a:defRPr/>
              </a:pPr>
              <a:t>12</a:t>
            </a:fld>
            <a:endParaRPr lang="el-GR"/>
          </a:p>
        </p:txBody>
      </p:sp>
      <p:sp>
        <p:nvSpPr>
          <p:cNvPr id="210948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dirty="0" err="1"/>
              <a:t>Εστω</a:t>
            </a:r>
            <a:r>
              <a:rPr lang="el-GR" dirty="0"/>
              <a:t> οι τιμές:</a:t>
            </a:r>
          </a:p>
          <a:p>
            <a:pPr eaLnBrk="1" hangingPunct="1"/>
            <a:r>
              <a:rPr lang="el-GR" dirty="0"/>
              <a:t>6,6,6,2,5,7,1,4,8</a:t>
            </a:r>
          </a:p>
          <a:p>
            <a:pPr eaLnBrk="1" hangingPunct="1"/>
            <a:r>
              <a:rPr lang="el-GR" dirty="0"/>
              <a:t>Να βρεθούν: η διάμεσος, ο αρ. μέσος και η επικρατούσα τιμή </a:t>
            </a:r>
          </a:p>
          <a:p>
            <a:pPr eaLnBrk="1" hangingPunct="1"/>
            <a:r>
              <a:rPr lang="el-GR" dirty="0" err="1"/>
              <a:t>Εστω</a:t>
            </a:r>
            <a:r>
              <a:rPr lang="el-GR" dirty="0"/>
              <a:t> τώρα:</a:t>
            </a:r>
          </a:p>
          <a:p>
            <a:pPr eaLnBrk="1" hangingPunct="1"/>
            <a:r>
              <a:rPr lang="el-GR" dirty="0"/>
              <a:t>6,6,6,2,5,7,1,4,857</a:t>
            </a:r>
          </a:p>
          <a:p>
            <a:pPr eaLnBrk="1" hangingPunct="1"/>
            <a:r>
              <a:rPr lang="el-GR" dirty="0"/>
              <a:t>Να υπολογιστούν εκ νέου τα ίδια μέτρα</a:t>
            </a:r>
          </a:p>
          <a:p>
            <a:pPr eaLnBrk="1" hangingPunct="1"/>
            <a:endParaRPr lang="el-GR" dirty="0"/>
          </a:p>
          <a:p>
            <a:pPr eaLnBrk="1" hangingPunct="1"/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6,6,6,2,5,7,1,4,8</a:t>
            </a:r>
            <a:r>
              <a:rPr lang="en-US" dirty="0">
                <a:latin typeface="+mj-lt"/>
              </a:rPr>
              <a:t>           1,2,4,5,6,6,6,7,8</a:t>
            </a:r>
            <a:endParaRPr lang="el-GR" dirty="0">
              <a:latin typeface="+mj-lt"/>
            </a:endParaRPr>
          </a:p>
          <a:p>
            <a:r>
              <a:rPr lang="el-GR" dirty="0">
                <a:latin typeface="+mj-lt"/>
              </a:rPr>
              <a:t>τ=6   </a:t>
            </a:r>
            <a:r>
              <a:rPr lang="en-US" dirty="0">
                <a:latin typeface="+mj-lt"/>
              </a:rPr>
              <a:t>m</a:t>
            </a:r>
            <a:r>
              <a:rPr lang="el-GR" dirty="0">
                <a:latin typeface="+mj-lt"/>
              </a:rPr>
              <a:t>=6</a:t>
            </a:r>
            <a:r>
              <a:rPr lang="en-US" dirty="0">
                <a:latin typeface="+mj-lt"/>
              </a:rPr>
              <a:t>   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r>
              <a:rPr lang="el-GR" dirty="0">
                <a:latin typeface="+mj-lt"/>
              </a:rPr>
              <a:t>6,6,6,2,5,7,1,4,857</a:t>
            </a:r>
            <a:r>
              <a:rPr lang="en-US" dirty="0">
                <a:latin typeface="+mj-lt"/>
              </a:rPr>
              <a:t>           1,2,4,5,6,6,6,7,8</a:t>
            </a:r>
            <a:r>
              <a:rPr lang="el-GR" dirty="0">
                <a:latin typeface="+mj-lt"/>
              </a:rPr>
              <a:t>57</a:t>
            </a:r>
          </a:p>
          <a:p>
            <a:r>
              <a:rPr lang="el-GR" dirty="0"/>
              <a:t>τ=6   </a:t>
            </a:r>
            <a:r>
              <a:rPr lang="en-US" dirty="0"/>
              <a:t>m</a:t>
            </a:r>
            <a:r>
              <a:rPr lang="el-GR" dirty="0"/>
              <a:t>=6</a:t>
            </a:r>
            <a:r>
              <a:rPr lang="en-US" dirty="0"/>
              <a:t>   </a:t>
            </a:r>
          </a:p>
          <a:p>
            <a:endParaRPr lang="el-GR" dirty="0">
              <a:latin typeface="+mj-lt"/>
            </a:endParaRPr>
          </a:p>
        </p:txBody>
      </p:sp>
      <p:graphicFrame>
        <p:nvGraphicFramePr>
          <p:cNvPr id="215044" name="Object 5"/>
          <p:cNvGraphicFramePr>
            <a:graphicFrameLocks noChangeAspect="1"/>
          </p:cNvGraphicFramePr>
          <p:nvPr/>
        </p:nvGraphicFramePr>
        <p:xfrm>
          <a:off x="3001964" y="2703514"/>
          <a:ext cx="4962525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Εξίσωση" r:id="rId3" imgW="2489040" imgH="647640" progId="Equation.3">
                  <p:embed/>
                </p:oleObj>
              </mc:Choice>
              <mc:Fallback>
                <p:oleObj name="Εξίσωση" r:id="rId3" imgW="2489040" imgH="647640" progId="Equation.3">
                  <p:embed/>
                  <p:pic>
                    <p:nvPicPr>
                      <p:cNvPr id="21504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4" y="2703514"/>
                        <a:ext cx="4962525" cy="1131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6" name="Object 5"/>
          <p:cNvGraphicFramePr>
            <a:graphicFrameLocks noChangeAspect="1"/>
          </p:cNvGraphicFramePr>
          <p:nvPr/>
        </p:nvGraphicFramePr>
        <p:xfrm>
          <a:off x="4435476" y="5143500"/>
          <a:ext cx="4710113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Εξίσωση" r:id="rId5" imgW="2361960" imgH="647640" progId="Equation.3">
                  <p:embed/>
                </p:oleObj>
              </mc:Choice>
              <mc:Fallback>
                <p:oleObj name="Εξίσωση" r:id="rId5" imgW="2361960" imgH="647640" progId="Equation.3">
                  <p:embed/>
                  <p:pic>
                    <p:nvPicPr>
                      <p:cNvPr id="21504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5476" y="5143500"/>
                        <a:ext cx="4710113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1F-527D-41C5-9687-72CDCEC082B5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53812AA-B40B-42F3-8CD6-DB484BD1039B}" type="slidenum">
              <a:rPr lang="el-GR"/>
              <a:pPr>
                <a:defRPr/>
              </a:pPr>
              <a:t>14</a:t>
            </a:fld>
            <a:endParaRPr lang="el-GR"/>
          </a:p>
        </p:txBody>
      </p:sp>
      <p:graphicFrame>
        <p:nvGraphicFramePr>
          <p:cNvPr id="24578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935414" y="1196976"/>
          <a:ext cx="4251325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Έγγραφο" r:id="rId3" imgW="5293959" imgH="5635893" progId="Word.Document.8">
                  <p:embed/>
                </p:oleObj>
              </mc:Choice>
              <mc:Fallback>
                <p:oleObj name="Έγγραφο" r:id="rId3" imgW="5293959" imgH="5635893" progId="Word.Document.8">
                  <p:embed/>
                  <p:pic>
                    <p:nvPicPr>
                      <p:cNvPr id="2457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4" y="1196976"/>
                        <a:ext cx="4251325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A9394B83-3AD3-43FD-BB3B-1CB9B5A669C6}" type="slidenum">
              <a:rPr lang="el-GR"/>
              <a:pPr>
                <a:defRPr/>
              </a:pPr>
              <a:t>15</a:t>
            </a:fld>
            <a:endParaRPr lang="el-GR"/>
          </a:p>
        </p:txBody>
      </p:sp>
      <p:graphicFrame>
        <p:nvGraphicFramePr>
          <p:cNvPr id="23554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359151" y="874714"/>
          <a:ext cx="4767263" cy="524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Έγγραφο" r:id="rId3" imgW="5293959" imgH="5820002" progId="Word.Document.8">
                  <p:embed/>
                </p:oleObj>
              </mc:Choice>
              <mc:Fallback>
                <p:oleObj name="Έγγραφο" r:id="rId3" imgW="5293959" imgH="5820002" progId="Word.Document.8">
                  <p:embed/>
                  <p:pic>
                    <p:nvPicPr>
                      <p:cNvPr id="2355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1" y="874714"/>
                        <a:ext cx="4767263" cy="5240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4AAFC47E-41D3-43F1-9F8F-9CE6E32EE372}" type="slidenum">
              <a:rPr lang="el-GR"/>
              <a:pPr>
                <a:defRPr/>
              </a:pPr>
              <a:t>16</a:t>
            </a:fld>
            <a:endParaRPr lang="el-GR"/>
          </a:p>
        </p:txBody>
      </p:sp>
      <p:graphicFrame>
        <p:nvGraphicFramePr>
          <p:cNvPr id="25602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738415" y="476250"/>
          <a:ext cx="6286543" cy="576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Έγγραφο" r:id="rId3" imgW="5332263" imgH="8789928" progId="Word.Document.8">
                  <p:embed/>
                </p:oleObj>
              </mc:Choice>
              <mc:Fallback>
                <p:oleObj name="Έγγραφο" r:id="rId3" imgW="5332263" imgH="8789928" progId="Word.Document.8">
                  <p:embed/>
                  <p:pic>
                    <p:nvPicPr>
                      <p:cNvPr id="2560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15" y="476250"/>
                        <a:ext cx="6286543" cy="576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C5A3C291-42EF-42DF-86FD-A3BA450BBC4F}" type="slidenum">
              <a:rPr lang="el-GR"/>
              <a:pPr>
                <a:defRPr/>
              </a:pPr>
              <a:t>17</a:t>
            </a:fld>
            <a:endParaRPr lang="el-GR"/>
          </a:p>
        </p:txBody>
      </p:sp>
      <p:graphicFrame>
        <p:nvGraphicFramePr>
          <p:cNvPr id="26626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551363" y="765176"/>
          <a:ext cx="4170362" cy="583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Έγγραφο" r:id="rId3" imgW="5293959" imgH="7404781" progId="Word.Document.8">
                  <p:embed/>
                </p:oleObj>
              </mc:Choice>
              <mc:Fallback>
                <p:oleObj name="Έγγραφο" r:id="rId3" imgW="5293959" imgH="7404781" progId="Word.Document.8">
                  <p:embed/>
                  <p:pic>
                    <p:nvPicPr>
                      <p:cNvPr id="2662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765176"/>
                        <a:ext cx="4170362" cy="583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39DB60F-B9FD-4904-8F75-03D5B6735EA9}" type="slidenum">
              <a:rPr lang="el-GR"/>
              <a:pPr>
                <a:defRPr/>
              </a:pPr>
              <a:t>18</a:t>
            </a:fld>
            <a:endParaRPr lang="el-GR"/>
          </a:p>
        </p:txBody>
      </p:sp>
      <p:graphicFrame>
        <p:nvGraphicFramePr>
          <p:cNvPr id="27650" name="Object 1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438400" y="3055938"/>
          <a:ext cx="5943616" cy="2087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Έγγραφο" r:id="rId3" imgW="5293959" imgH="1913287" progId="Word.Document.8">
                  <p:embed/>
                </p:oleObj>
              </mc:Choice>
              <mc:Fallback>
                <p:oleObj name="Έγγραφο" r:id="rId3" imgW="5293959" imgH="1913287" progId="Word.Document.8">
                  <p:embed/>
                  <p:pic>
                    <p:nvPicPr>
                      <p:cNvPr id="2765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055938"/>
                        <a:ext cx="5943616" cy="20875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71814" y="885826"/>
          <a:ext cx="7134225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Έγγραφο" r:id="rId5" imgW="5293959" imgH="1210425" progId="Word.Document.8">
                  <p:embed/>
                </p:oleObj>
              </mc:Choice>
              <mc:Fallback>
                <p:oleObj name="Έγγραφο" r:id="rId5" imgW="5293959" imgH="1210425" progId="Word.Document.8">
                  <p:embed/>
                  <p:pic>
                    <p:nvPicPr>
                      <p:cNvPr id="2765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4" y="885826"/>
                        <a:ext cx="7134225" cy="163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11"/>
          <p:cNvSpPr txBox="1">
            <a:spLocks noChangeArrowheads="1"/>
          </p:cNvSpPr>
          <p:nvPr/>
        </p:nvSpPr>
        <p:spPr bwMode="auto">
          <a:xfrm>
            <a:off x="3001963" y="2708275"/>
            <a:ext cx="7054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3E339FF-D9A4-41E8-98C7-119C31132AAC}" type="slidenum">
              <a:rPr lang="el-GR"/>
              <a:pPr>
                <a:defRPr/>
              </a:pPr>
              <a:t>19</a:t>
            </a:fld>
            <a:endParaRPr lang="el-GR"/>
          </a:p>
        </p:txBody>
      </p:sp>
      <p:graphicFrame>
        <p:nvGraphicFramePr>
          <p:cNvPr id="28674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427413" y="1558926"/>
          <a:ext cx="5245100" cy="394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Έγγραφο" r:id="rId3" imgW="5313111" imgH="3991188" progId="Word.Document.8">
                  <p:embed/>
                </p:oleObj>
              </mc:Choice>
              <mc:Fallback>
                <p:oleObj name="Έγγραφο" r:id="rId3" imgW="5313111" imgH="3991188" progId="Word.Document.8">
                  <p:embed/>
                  <p:pic>
                    <p:nvPicPr>
                      <p:cNvPr id="2867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413" y="1558926"/>
                        <a:ext cx="5245100" cy="394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b="1"/>
              <a:t>Μέτρα Περιγραφικής Στατιστικής</a:t>
            </a:r>
            <a:br>
              <a:rPr lang="el-GR"/>
            </a:br>
            <a:endParaRPr lang="el-GR"/>
          </a:p>
        </p:txBody>
      </p:sp>
      <p:sp>
        <p:nvSpPr>
          <p:cNvPr id="1914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E21BD2D-824D-42FF-8A14-5DA3872BBF5B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20480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847850" y="1989138"/>
            <a:ext cx="8229600" cy="4525962"/>
          </a:xfrm>
        </p:spPr>
        <p:txBody>
          <a:bodyPr/>
          <a:lstStyle/>
          <a:p>
            <a:pPr eaLnBrk="1" hangingPunct="1"/>
            <a:r>
              <a:rPr lang="el-GR" sz="3600"/>
              <a:t>Ορισμός. Οι τυπικές τιμές  οι οποίες συμπυκνώνουν και συγκεφαλαιώνουν τις πληροφορίες ενός συνόλου μετρήσεων </a:t>
            </a:r>
          </a:p>
        </p:txBody>
      </p:sp>
      <p:sp>
        <p:nvSpPr>
          <p:cNvPr id="204805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71641F9-6D00-482A-BFDC-54416DEE0BCC}" type="slidenum">
              <a:rPr lang="el-GR" sz="1400"/>
              <a:pPr algn="r"/>
              <a:t>2</a:t>
            </a:fld>
            <a:endParaRPr lang="el-GR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3"/>
          <p:cNvGraphicFramePr>
            <a:graphicFrameLocks noGrp="1" noChangeAspect="1"/>
          </p:cNvGraphicFramePr>
          <p:nvPr>
            <p:ph/>
          </p:nvPr>
        </p:nvGraphicFramePr>
        <p:xfrm>
          <a:off x="3956050" y="274639"/>
          <a:ext cx="4279900" cy="585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Έγγραφο" r:id="rId3" imgW="5293959" imgH="7237278" progId="Word.Document.8">
                  <p:embed/>
                </p:oleObj>
              </mc:Choice>
              <mc:Fallback>
                <p:oleObj name="Έγγραφο" r:id="rId3" imgW="5293959" imgH="7237278" progId="Word.Document.8">
                  <p:embed/>
                  <p:pic>
                    <p:nvPicPr>
                      <p:cNvPr id="296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050" y="274639"/>
                        <a:ext cx="4279900" cy="585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CF833E7-3E1C-4D3B-8CEB-9607A48A105C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25061E7F-6717-4DAB-820D-220E02D615FC}" type="slidenum">
              <a:rPr lang="el-GR"/>
              <a:pPr>
                <a:defRPr/>
              </a:pPr>
              <a:t>21</a:t>
            </a:fld>
            <a:endParaRPr lang="el-GR"/>
          </a:p>
        </p:txBody>
      </p:sp>
      <p:graphicFrame>
        <p:nvGraphicFramePr>
          <p:cNvPr id="30722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214813" y="1052514"/>
          <a:ext cx="4697412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Έγγραφο" r:id="rId3" imgW="5293959" imgH="5751412" progId="Word.Document.8">
                  <p:embed/>
                </p:oleObj>
              </mc:Choice>
              <mc:Fallback>
                <p:oleObj name="Έγγραφο" r:id="rId3" imgW="5293959" imgH="5751412" progId="Word.Document.8">
                  <p:embed/>
                  <p:pic>
                    <p:nvPicPr>
                      <p:cNvPr id="3072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1052514"/>
                        <a:ext cx="4697412" cy="510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ADA95A17-3E24-45D7-91B7-29ACB4EFA5EF}" type="slidenum">
              <a:rPr lang="el-GR"/>
              <a:pPr>
                <a:defRPr/>
              </a:pPr>
              <a:t>22</a:t>
            </a:fld>
            <a:endParaRPr lang="el-GR"/>
          </a:p>
        </p:txBody>
      </p:sp>
      <p:graphicFrame>
        <p:nvGraphicFramePr>
          <p:cNvPr id="31746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306888" y="1125538"/>
          <a:ext cx="4443412" cy="495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Έγγραφο" r:id="rId3" imgW="5450790" imgH="6082447" progId="Word.Document.8">
                  <p:embed/>
                </p:oleObj>
              </mc:Choice>
              <mc:Fallback>
                <p:oleObj name="Έγγραφο" r:id="rId3" imgW="5450790" imgH="6082447" progId="Word.Document.8">
                  <p:embed/>
                  <p:pic>
                    <p:nvPicPr>
                      <p:cNvPr id="3174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6888" y="1125538"/>
                        <a:ext cx="4443412" cy="4957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229169E-360E-436D-B8BD-530BEAB45759}" type="slidenum">
              <a:rPr lang="el-GR"/>
              <a:pPr>
                <a:defRPr/>
              </a:pPr>
              <a:t>23</a:t>
            </a:fld>
            <a:endParaRPr lang="el-GR"/>
          </a:p>
        </p:txBody>
      </p:sp>
      <p:graphicFrame>
        <p:nvGraphicFramePr>
          <p:cNvPr id="32770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568575" y="1052513"/>
          <a:ext cx="6838950" cy="461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Έγγραφο" r:id="rId3" imgW="5450790" imgH="3678926" progId="Word.Document.8">
                  <p:embed/>
                </p:oleObj>
              </mc:Choice>
              <mc:Fallback>
                <p:oleObj name="Έγγραφο" r:id="rId3" imgW="5450790" imgH="3678926" progId="Word.Document.8">
                  <p:embed/>
                  <p:pic>
                    <p:nvPicPr>
                      <p:cNvPr id="3277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1052513"/>
                        <a:ext cx="6838950" cy="4614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ΕΦΑΡΜΟΓΕΣ ΤΩΝ ΙΔΙΟΤΗΤΩΝ ΤΟΥ ΑΡΙΘΜΗΤΙΚΟΥ ΜΕΣΟΥ (5)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2309786" y="1785926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14+1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6+1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12+1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16066" name="Object 5"/>
          <p:cNvGraphicFramePr>
            <a:graphicFrameLocks noChangeAspect="1"/>
          </p:cNvGraphicFramePr>
          <p:nvPr/>
        </p:nvGraphicFramePr>
        <p:xfrm>
          <a:off x="2452662" y="4714885"/>
          <a:ext cx="379730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Εξίσωση" r:id="rId3" imgW="1904760" imgH="634680" progId="Equation.3">
                  <p:embed/>
                </p:oleObj>
              </mc:Choice>
              <mc:Fallback>
                <p:oleObj name="Εξίσωση" r:id="rId3" imgW="1904760" imgH="634680" progId="Equation.3">
                  <p:embed/>
                  <p:pic>
                    <p:nvPicPr>
                      <p:cNvPr id="21606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62" y="4714885"/>
                        <a:ext cx="3797300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67" name="Object 5"/>
          <p:cNvGraphicFramePr>
            <a:graphicFrameLocks noChangeAspect="1"/>
          </p:cNvGraphicFramePr>
          <p:nvPr/>
        </p:nvGraphicFramePr>
        <p:xfrm>
          <a:off x="6381752" y="4846639"/>
          <a:ext cx="3786214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Εξίσωση" r:id="rId5" imgW="2145960" imgH="647640" progId="Equation.3">
                  <p:embed/>
                </p:oleObj>
              </mc:Choice>
              <mc:Fallback>
                <p:oleObj name="Εξίσωση" r:id="rId5" imgW="2145960" imgH="647640" progId="Equation.3">
                  <p:embed/>
                  <p:pic>
                    <p:nvPicPr>
                      <p:cNvPr id="2160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2" y="4846639"/>
                        <a:ext cx="3786214" cy="1131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1F-527D-41C5-9687-72CDCEC082B5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/>
              <a:t>Ο ισοσταθμισμένος μέσος (</a:t>
            </a:r>
            <a:r>
              <a:rPr lang="en-US"/>
              <a:t>trimmed mean)</a:t>
            </a:r>
            <a:endParaRPr lang="el-GR"/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BC7F6D88-3E0B-46ED-934A-175F0170FF12}" type="slidenum">
              <a:rPr lang="el-GR"/>
              <a:pPr>
                <a:defRPr/>
              </a:pPr>
              <a:t>25</a:t>
            </a:fld>
            <a:endParaRPr lang="el-GR"/>
          </a:p>
        </p:txBody>
      </p:sp>
      <p:graphicFrame>
        <p:nvGraphicFramePr>
          <p:cNvPr id="35842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445126" y="1628775"/>
          <a:ext cx="162877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Εξίσωση" r:id="rId3" imgW="711000" imgH="660240" progId="Equation.3">
                  <p:embed/>
                </p:oleObj>
              </mc:Choice>
              <mc:Fallback>
                <p:oleObj name="Εξίσωση" r:id="rId3" imgW="711000" imgH="660240" progId="Equation.3">
                  <p:embed/>
                  <p:pic>
                    <p:nvPicPr>
                      <p:cNvPr id="358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6" y="1628775"/>
                        <a:ext cx="1628775" cy="1512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Text Box 6"/>
          <p:cNvSpPr txBox="1">
            <a:spLocks noChangeArrowheads="1"/>
          </p:cNvSpPr>
          <p:nvPr/>
        </p:nvSpPr>
        <p:spPr bwMode="auto">
          <a:xfrm>
            <a:off x="2495550" y="3213100"/>
            <a:ext cx="7632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Όπου  </a:t>
            </a:r>
            <a:r>
              <a:rPr lang="en-US"/>
              <a:t>p=</a:t>
            </a:r>
            <a:r>
              <a:rPr lang="el-GR"/>
              <a:t>η επιθυμητή αναλογία εξαίρεσης χαμηλότερων και υψηλότερων τιμών και λ= ο αριθμός των εξαιρουμένων από τους υπολογισμούς παρατηρήσεων. </a:t>
            </a: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2424114" y="4508500"/>
            <a:ext cx="77755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Πλεονέκτημα: Ευρωστος εκτιμητής , ανεπηρέαστος από ακραίες μετρήσεις</a:t>
            </a:r>
          </a:p>
        </p:txBody>
      </p:sp>
      <p:sp>
        <p:nvSpPr>
          <p:cNvPr id="35847" name="5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5783758-9C4E-46BD-841A-62B911F06B39}" type="slidenum">
              <a:rPr lang="el-GR" sz="1400"/>
              <a:pPr algn="r"/>
              <a:t>25</a:t>
            </a:fld>
            <a:endParaRPr lang="el-GR" sz="1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fr-FR"/>
            </a:br>
            <a:r>
              <a:rPr lang="fr-FR" sz="3200"/>
              <a:t>ΣΤΑΘΜΙΚΟΙ ΜΕΣΟΙ ΟΡΟΙ</a:t>
            </a:r>
            <a:br>
              <a:rPr lang="fr-FR"/>
            </a:br>
            <a:endParaRPr lang="el-GR"/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6EACC0C9-D198-4F1F-9FA0-5E6CBCA17B98}" type="slidenum">
              <a:rPr lang="el-GR"/>
              <a:pPr>
                <a:defRPr/>
              </a:pPr>
              <a:t>26</a:t>
            </a:fld>
            <a:endParaRPr lang="el-GR"/>
          </a:p>
        </p:txBody>
      </p:sp>
      <p:sp>
        <p:nvSpPr>
          <p:cNvPr id="3686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fr-FR"/>
              <a:t>Σε περίπτωση που έχουμε στη διάθεσή μας μόνο ομαδοποιημένα δεδομένα υπολογίζουμε το σταθμικό μέσο όρο σταθμίζοντας τα κέντρα των τάξεων με τις αντίστοιχες συχνότητες.</a:t>
            </a:r>
          </a:p>
          <a:p>
            <a:pPr eaLnBrk="1" hangingPunct="1">
              <a:buFontTx/>
              <a:buNone/>
            </a:pPr>
            <a:r>
              <a:rPr lang="fr-FR"/>
              <a:t> </a:t>
            </a:r>
            <a:endParaRPr lang="el-GR"/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1524001" y="-183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6866" name="Object 5"/>
          <p:cNvGraphicFramePr>
            <a:graphicFrameLocks noChangeAspect="1"/>
          </p:cNvGraphicFramePr>
          <p:nvPr/>
        </p:nvGraphicFramePr>
        <p:xfrm>
          <a:off x="2711451" y="2997200"/>
          <a:ext cx="6119813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Εξίσωση" r:id="rId3" imgW="736600" imgH="838200" progId="Equation.3">
                  <p:embed/>
                </p:oleObj>
              </mc:Choice>
              <mc:Fallback>
                <p:oleObj name="Εξίσωση" r:id="rId3" imgW="736600" imgH="838200" progId="Equation.3">
                  <p:embed/>
                  <p:pic>
                    <p:nvPicPr>
                      <p:cNvPr id="3686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2997200"/>
                        <a:ext cx="6119813" cy="217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2208214" y="5516563"/>
            <a:ext cx="7920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Όπου </a:t>
            </a:r>
            <a:r>
              <a:rPr lang="en-US"/>
              <a:t>w o </a:t>
            </a:r>
            <a:r>
              <a:rPr lang="el-GR"/>
              <a:t>κεντρικός όρος της κάθε τάξης και  </a:t>
            </a:r>
            <a:r>
              <a:rPr lang="en-US"/>
              <a:t>f</a:t>
            </a:r>
            <a:r>
              <a:rPr lang="en-US" baseline="-25000"/>
              <a:t>i</a:t>
            </a:r>
            <a:r>
              <a:rPr lang="en-US"/>
              <a:t> </a:t>
            </a:r>
            <a:r>
              <a:rPr lang="el-GR"/>
              <a:t>η απόλυτη συχνότητα</a:t>
            </a:r>
          </a:p>
        </p:txBody>
      </p:sp>
      <p:sp>
        <p:nvSpPr>
          <p:cNvPr id="36872" name="7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BC85BE3-AE20-4758-9897-CF93BA344773}" type="slidenum">
              <a:rPr lang="el-GR" sz="1400"/>
              <a:pPr algn="r"/>
              <a:t>26</a:t>
            </a:fld>
            <a:endParaRPr lang="el-GR" sz="1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000" i="1">
                <a:solidFill>
                  <a:srgbClr val="000000"/>
                </a:solidFill>
              </a:rPr>
              <a:t>Κατανομή τον βάρους τριάντα ατόμων κατά συχνότητες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br>
              <a:rPr lang="el-GR"/>
            </a:br>
            <a:endParaRPr lang="el-GR"/>
          </a:p>
        </p:txBody>
      </p:sp>
      <p:graphicFrame>
        <p:nvGraphicFramePr>
          <p:cNvPr id="37890" name="Object 17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95538" y="1428736"/>
          <a:ext cx="7000924" cy="3224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Έγγραφο" r:id="rId3" imgW="5817230" imgH="4060989" progId="Word.Document.8">
                  <p:embed/>
                </p:oleObj>
              </mc:Choice>
              <mc:Fallback>
                <p:oleObj name="Έγγραφο" r:id="rId3" imgW="5817230" imgH="4060989" progId="Word.Document.8">
                  <p:embed/>
                  <p:pic>
                    <p:nvPicPr>
                      <p:cNvPr id="37890" name="Object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5538" y="1428736"/>
                        <a:ext cx="7000924" cy="32242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309918" y="4786322"/>
          <a:ext cx="5929354" cy="1357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Εξίσωση" r:id="rId5" imgW="2793960" imgH="838080" progId="Equation.3">
                  <p:embed/>
                </p:oleObj>
              </mc:Choice>
              <mc:Fallback>
                <p:oleObj name="Εξίσωση" r:id="rId5" imgW="2793960" imgH="838080" progId="Equation.3">
                  <p:embed/>
                  <p:pic>
                    <p:nvPicPr>
                      <p:cNvPr id="3789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918" y="4786322"/>
                        <a:ext cx="5929354" cy="13573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F7864CC-BD38-47FA-8363-B6F751F02551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2351088" y="5013325"/>
            <a:ext cx="75612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2495550" y="4797425"/>
            <a:ext cx="77041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37897" name="7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CD03CC0-63E6-428B-9BAB-C72FBBAFB0E0}" type="slidenum">
              <a:rPr lang="el-GR" sz="1400"/>
              <a:pPr algn="r"/>
              <a:t>27</a:t>
            </a:fld>
            <a:endParaRPr lang="el-GR"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ΠΑΡΑΔΕΙΓΜΑ ΜΕ ΣΤΑΘΜΙΚΟ ΑΡΙΘΜΗΤΙΚΟ ΜΕΣΟ 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l-GR" dirty="0" err="1"/>
              <a:t>στω</a:t>
            </a:r>
            <a:r>
              <a:rPr lang="el-GR" dirty="0"/>
              <a:t> η κατανομή σε ηλικίες  10 ατόμων.</a:t>
            </a:r>
          </a:p>
          <a:p>
            <a:r>
              <a:rPr lang="el-GR" dirty="0"/>
              <a:t>Να βρεθεί η μέση ηλικία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sz="quarter" idx="2"/>
          </p:nvPr>
        </p:nvGraphicFramePr>
        <p:xfrm>
          <a:off x="6172201" y="1600200"/>
          <a:ext cx="26924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wi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20-30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30-40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40-50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50-60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fontAlgn="t"/>
            <a:endParaRPr lang="el-GR" b="1" dirty="0"/>
          </a:p>
          <a:p>
            <a:pPr fontAlgn="t"/>
            <a:endParaRPr lang="el-GR" b="1" dirty="0"/>
          </a:p>
          <a:p>
            <a:pPr fontAlgn="t"/>
            <a:endParaRPr lang="el-GR" b="1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endParaRPr lang="el-GR" dirty="0"/>
          </a:p>
        </p:txBody>
      </p:sp>
      <p:graphicFrame>
        <p:nvGraphicFramePr>
          <p:cNvPr id="238593" name="Object 5"/>
          <p:cNvGraphicFramePr>
            <a:graphicFrameLocks noChangeAspect="1"/>
          </p:cNvGraphicFramePr>
          <p:nvPr/>
        </p:nvGraphicFramePr>
        <p:xfrm>
          <a:off x="2317751" y="4500563"/>
          <a:ext cx="7700963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Εξίσωση" r:id="rId3" imgW="3136680" imgH="838080" progId="Equation.3">
                  <p:embed/>
                </p:oleObj>
              </mc:Choice>
              <mc:Fallback>
                <p:oleObj name="Εξίσωση" r:id="rId3" imgW="3136680" imgH="838080" progId="Equation.3">
                  <p:embed/>
                  <p:pic>
                    <p:nvPicPr>
                      <p:cNvPr id="2385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1" y="4500563"/>
                        <a:ext cx="7700963" cy="164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A1C39-1BCE-4DE0-AAA2-B32B3B7DCA6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ΠΑΡΑΔΕΙΓΜΑ ΜΕ ΣΤΑΘΜΙΚΟ ΑΡΙΘΜΗΤΙΚΟ ΜΕΣΟ 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l-GR" dirty="0" err="1"/>
              <a:t>στω</a:t>
            </a:r>
            <a:r>
              <a:rPr lang="el-GR" dirty="0"/>
              <a:t> τώρα ότι αποφασίζουμε να συμπτύξουμε τις 2 τελευταίες τάξεις.</a:t>
            </a:r>
          </a:p>
          <a:p>
            <a:r>
              <a:rPr lang="el-GR" dirty="0"/>
              <a:t>Να βρεθεί η μέση  ηλικία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sz="quarter" idx="2"/>
          </p:nvPr>
        </p:nvGraphicFramePr>
        <p:xfrm>
          <a:off x="6172201" y="1600200"/>
          <a:ext cx="26924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wi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20-30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30-40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40-</a:t>
                      </a:r>
                      <a:r>
                        <a:rPr lang="el-GR" dirty="0"/>
                        <a:t>6</a:t>
                      </a:r>
                      <a:r>
                        <a:rPr lang="en-US" dirty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fontAlgn="t"/>
            <a:endParaRPr lang="el-GR" b="1" dirty="0"/>
          </a:p>
          <a:p>
            <a:pPr fontAlgn="t"/>
            <a:endParaRPr lang="el-GR" b="1" dirty="0"/>
          </a:p>
          <a:p>
            <a:pPr fontAlgn="t"/>
            <a:endParaRPr lang="el-GR" b="1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endParaRPr lang="el-GR" dirty="0"/>
          </a:p>
        </p:txBody>
      </p:sp>
      <p:graphicFrame>
        <p:nvGraphicFramePr>
          <p:cNvPr id="324610" name="Object 5"/>
          <p:cNvGraphicFramePr>
            <a:graphicFrameLocks noChangeAspect="1"/>
          </p:cNvGraphicFramePr>
          <p:nvPr/>
        </p:nvGraphicFramePr>
        <p:xfrm>
          <a:off x="2832101" y="4500563"/>
          <a:ext cx="6672263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Εξίσωση" r:id="rId3" imgW="2717640" imgH="838080" progId="Equation.3">
                  <p:embed/>
                </p:oleObj>
              </mc:Choice>
              <mc:Fallback>
                <p:oleObj name="Εξίσωση" r:id="rId3" imgW="2717640" imgH="838080" progId="Equation.3">
                  <p:embed/>
                  <p:pic>
                    <p:nvPicPr>
                      <p:cNvPr id="3246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1" y="4500563"/>
                        <a:ext cx="6672263" cy="164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2595539" y="3857629"/>
            <a:ext cx="7144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l-GR" dirty="0" err="1"/>
              <a:t>πηρεάζεται</a:t>
            </a:r>
            <a:r>
              <a:rPr lang="el-GR" dirty="0"/>
              <a:t>  άμεσα από το πλάτος τάξεων που επιλέγουμε και</a:t>
            </a:r>
          </a:p>
          <a:p>
            <a:r>
              <a:rPr lang="el-GR" dirty="0"/>
              <a:t>Για τα ίδια δεδομένα μπορεί να μας δώσει διαφορετικά αποτελέσματα </a:t>
            </a:r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A1C39-1BCE-4DE0-AAA2-B32B3B7DCA6F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b="1"/>
              <a:t>ΙΔΙΟΤΗΤΕΣ</a:t>
            </a:r>
            <a:br>
              <a:rPr lang="el-GR" i="1"/>
            </a:br>
            <a:endParaRPr lang="el-GR" i="1"/>
          </a:p>
        </p:txBody>
      </p:sp>
      <p:sp>
        <p:nvSpPr>
          <p:cNvPr id="1925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3AD0207-2069-4141-8824-74E4DE0D0FDF}" type="slidenum">
              <a:rPr lang="el-GR"/>
              <a:pPr>
                <a:defRPr/>
              </a:pPr>
              <a:t>3</a:t>
            </a:fld>
            <a:endParaRPr lang="el-GR"/>
          </a:p>
        </p:txBody>
      </p:sp>
      <p:sp>
        <p:nvSpPr>
          <p:cNvPr id="20582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i="1"/>
              <a:t> (</a:t>
            </a:r>
            <a:r>
              <a:rPr lang="en-US" i="1"/>
              <a:t>i</a:t>
            </a:r>
            <a:r>
              <a:rPr lang="el-GR" i="1"/>
              <a:t>)</a:t>
            </a:r>
            <a:r>
              <a:rPr lang="el-GR"/>
              <a:t> η τιμή του μέτρου πρέπει να υπολογίζεται με αντικειμενικό τρόπο, </a:t>
            </a:r>
            <a:endParaRPr lang="el-GR" i="1"/>
          </a:p>
          <a:p>
            <a:pPr eaLnBrk="1" hangingPunct="1"/>
            <a:r>
              <a:rPr lang="el-GR" i="1"/>
              <a:t>(</a:t>
            </a:r>
            <a:r>
              <a:rPr lang="en-US" i="1"/>
              <a:t>ii</a:t>
            </a:r>
            <a:r>
              <a:rPr lang="el-GR" i="1"/>
              <a:t>)</a:t>
            </a:r>
            <a:r>
              <a:rPr lang="el-GR"/>
              <a:t> η τιμή του να υπολογίζεται με τον κατά το δυνατόν απλούστερο τρόπο </a:t>
            </a:r>
            <a:endParaRPr lang="el-GR" i="1"/>
          </a:p>
          <a:p>
            <a:pPr eaLnBrk="1" hangingPunct="1"/>
            <a:r>
              <a:rPr lang="el-GR" i="1"/>
              <a:t>(</a:t>
            </a:r>
            <a:r>
              <a:rPr lang="en-US" i="1"/>
              <a:t>iii</a:t>
            </a:r>
            <a:r>
              <a:rPr lang="el-GR" i="1"/>
              <a:t>) </a:t>
            </a:r>
            <a:r>
              <a:rPr lang="el-GR"/>
              <a:t>το υπολογιζόμενο μέτρο να είναι όσο το δυνατόν λιγότερο ευαίσθητο σε κυμάνσεις της δειγματοληψίας </a:t>
            </a:r>
          </a:p>
        </p:txBody>
      </p:sp>
      <p:sp>
        <p:nvSpPr>
          <p:cNvPr id="205829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34F8885-A19C-4B35-A37C-965D73D600A6}" type="slidenum">
              <a:rPr lang="el-GR" sz="1400"/>
              <a:pPr algn="r"/>
              <a:t>3</a:t>
            </a:fld>
            <a:endParaRPr lang="el-GR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ΜΕΤΡΑ ΘΕΣΗΣ</a:t>
            </a:r>
          </a:p>
        </p:txBody>
      </p:sp>
      <p:sp>
        <p:nvSpPr>
          <p:cNvPr id="2027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AC221A9-1F34-4E10-9AD4-EB226C177ED6}" type="slidenum">
              <a:rPr lang="el-GR"/>
              <a:pPr>
                <a:defRPr/>
              </a:pPr>
              <a:t>30</a:t>
            </a:fld>
            <a:endParaRPr lang="el-GR"/>
          </a:p>
        </p:txBody>
      </p:sp>
      <p:sp>
        <p:nvSpPr>
          <p:cNvPr id="2160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/>
              <a:t>Αναλυτικότερος προσδιορισμός της θέσης της κατανομής σε σχέση με τη διάμεσο επιτυγχάνεται με τα τεταρτημόρια  (</a:t>
            </a:r>
            <a:r>
              <a:rPr lang="en-US"/>
              <a:t>quartiles</a:t>
            </a:r>
            <a:r>
              <a:rPr lang="el-GR"/>
              <a:t>) τα οποία υποδιαιρούν το σύνολο των διαθέσιμων μετρήσεων σε  4 ίσα μέρη.	</a:t>
            </a:r>
          </a:p>
        </p:txBody>
      </p:sp>
      <p:sp>
        <p:nvSpPr>
          <p:cNvPr id="216069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7EAE59D-BD6F-469C-93FF-B620CE2BB66F}" type="slidenum">
              <a:rPr lang="el-GR" sz="1400"/>
              <a:pPr algn="r"/>
              <a:t>30</a:t>
            </a:fld>
            <a:endParaRPr lang="el-GR"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ΤΕΤΑΡΤΗΜΟΡΙΑ</a:t>
            </a:r>
          </a:p>
        </p:txBody>
      </p:sp>
      <p:sp>
        <p:nvSpPr>
          <p:cNvPr id="20377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954D042-AAB1-4521-AE47-0BD39724A450}" type="slidenum">
              <a:rPr lang="el-GR"/>
              <a:pPr>
                <a:defRPr/>
              </a:pPr>
              <a:t>31</a:t>
            </a:fld>
            <a:endParaRPr lang="el-GR"/>
          </a:p>
        </p:txBody>
      </p:sp>
      <p:sp>
        <p:nvSpPr>
          <p:cNvPr id="2170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 eaLnBrk="1" hangingPunct="1">
              <a:lnSpc>
                <a:spcPct val="90000"/>
              </a:lnSpc>
            </a:pPr>
            <a:r>
              <a:rPr lang="el-GR"/>
              <a:t>κάθε ομάδα περιλαμβάνει το 25% των </a:t>
            </a:r>
            <a:r>
              <a:rPr lang="el-GR" b="1" u="sng"/>
              <a:t>διατεταγμένων κατά μέγεθος </a:t>
            </a:r>
            <a:r>
              <a:rPr lang="el-GR"/>
              <a:t>παρατηρήσεων 	</a:t>
            </a:r>
          </a:p>
          <a:p>
            <a:pPr lvl="1" algn="just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el-GR"/>
              <a:t>Το </a:t>
            </a:r>
            <a:r>
              <a:rPr lang="en-US"/>
              <a:t>Q</a:t>
            </a:r>
            <a:r>
              <a:rPr lang="el-GR" baseline="-25000"/>
              <a:t>1</a:t>
            </a:r>
            <a:r>
              <a:rPr lang="el-GR"/>
              <a:t> ή πρώτο τεταρτημόριο είναι η τιμή της μεταβλητής μέχρι την οποία περιλαμβάνεται  το 25% (ή1/4) των </a:t>
            </a:r>
            <a:r>
              <a:rPr lang="el-GR" b="1" u="sng"/>
              <a:t>διατεταγμένων τιμών</a:t>
            </a:r>
            <a:r>
              <a:rPr lang="el-GR"/>
              <a:t> του δείγματος.</a:t>
            </a:r>
          </a:p>
          <a:p>
            <a:pPr lvl="1" algn="just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el-GR"/>
              <a:t>Το </a:t>
            </a:r>
            <a:r>
              <a:rPr lang="en-US"/>
              <a:t>Q</a:t>
            </a:r>
            <a:r>
              <a:rPr lang="el-GR" baseline="-25000"/>
              <a:t>3</a:t>
            </a:r>
            <a:r>
              <a:rPr lang="el-GR"/>
              <a:t> ή τρίτο τεταρτημόριο είναι η τιμή της μεταβλητής μέχρι την οποία περιλαμβάνεται  το 75% (ή 3/4) των </a:t>
            </a:r>
            <a:r>
              <a:rPr lang="el-GR" b="1" u="sng"/>
              <a:t>διατεταγμένων τιμών</a:t>
            </a:r>
            <a:r>
              <a:rPr lang="el-GR"/>
              <a:t> του δείγματος.</a:t>
            </a:r>
          </a:p>
          <a:p>
            <a:pPr lvl="1" algn="just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el-GR"/>
              <a:t>Το δεύτερο τεταρτημόριο </a:t>
            </a:r>
            <a:r>
              <a:rPr lang="en-US"/>
              <a:t>Q</a:t>
            </a:r>
            <a:r>
              <a:rPr lang="el-GR" baseline="-25000"/>
              <a:t>2 </a:t>
            </a:r>
            <a:r>
              <a:rPr lang="el-GR"/>
              <a:t>συμπίπτει με τη διάμεσο της κατανομής.</a:t>
            </a:r>
          </a:p>
          <a:p>
            <a:pPr lvl="1" algn="just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el-GR"/>
              <a:t>Μεταξύ των τιμών </a:t>
            </a:r>
            <a:r>
              <a:rPr lang="en-US"/>
              <a:t>Q</a:t>
            </a:r>
            <a:r>
              <a:rPr lang="el-GR" baseline="-25000"/>
              <a:t>1  </a:t>
            </a:r>
            <a:r>
              <a:rPr lang="el-GR"/>
              <a:t>και</a:t>
            </a:r>
            <a:r>
              <a:rPr lang="el-GR" baseline="-25000"/>
              <a:t>   </a:t>
            </a:r>
            <a:r>
              <a:rPr lang="en-US"/>
              <a:t>Q</a:t>
            </a:r>
            <a:r>
              <a:rPr lang="el-GR" baseline="-25000"/>
              <a:t>3</a:t>
            </a:r>
            <a:r>
              <a:rPr lang="el-GR"/>
              <a:t> περιλαμβάνεται το 50% των διατεταγμένων τιμών του δείγματος</a:t>
            </a:r>
          </a:p>
        </p:txBody>
      </p:sp>
      <p:sp>
        <p:nvSpPr>
          <p:cNvPr id="217093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7C27DED-AFE3-4EBD-9814-96FB37A9D33A}" type="slidenum">
              <a:rPr lang="el-GR" sz="1400"/>
              <a:pPr algn="r"/>
              <a:t>31</a:t>
            </a:fld>
            <a:endParaRPr lang="el-GR"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z="2800"/>
              <a:t>  </a:t>
            </a:r>
            <a:r>
              <a:rPr lang="el-GR" sz="2800"/>
              <a:t>Παράδειγμα 1</a:t>
            </a:r>
            <a:br>
              <a:rPr lang="el-GR"/>
            </a:br>
            <a:endParaRPr lang="el-GR"/>
          </a:p>
        </p:txBody>
      </p:sp>
      <p:sp>
        <p:nvSpPr>
          <p:cNvPr id="2048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359881A-48BD-4828-9040-6B14B12E957D}" type="slidenum">
              <a:rPr lang="el-GR"/>
              <a:pPr>
                <a:defRPr/>
              </a:pPr>
              <a:t>32</a:t>
            </a:fld>
            <a:endParaRPr lang="el-GR"/>
          </a:p>
        </p:txBody>
      </p:sp>
      <p:sp>
        <p:nvSpPr>
          <p:cNvPr id="2181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836613"/>
            <a:ext cx="8229600" cy="5289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1800"/>
              <a:t>7   18   12   17    29    18    4    27    30    2   4    10    21  5  8 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Διατάσσουμε τις παρατηρήσεις κατά αύξουσα σειρά: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2    4     4    5   7   8   10   12   17   18   18   21  27   29   30 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Η θέση του πρώτου τεταρτημορίου είναι η (Ν+1)/4 = 4  άρα είναι το 5.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Η θέση του τρίτου τεταρτημορίου είναι η 3(Ν+1)/4 = 12  άρα το τρίτο τεταρτημόριο είναι το 21.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Αντίστοιχα η θέση της διαμέσου είναι (Ν+1)/2 = 8 άρα είναι η τιμή 12  </a:t>
            </a:r>
          </a:p>
          <a:p>
            <a:pPr lvl="4" eaLnBrk="1" hangingPunct="1">
              <a:lnSpc>
                <a:spcPct val="80000"/>
              </a:lnSpc>
            </a:pPr>
            <a:r>
              <a:rPr lang="fr-FR" sz="1200"/>
              <a:t>                                 </a:t>
            </a:r>
            <a:r>
              <a:rPr lang="el-GR" sz="2800"/>
              <a:t>Παράδειγμα 2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16  25  4  18  11  13  20  8  11  9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Διατάσσουμε τις παρατηρήσεις κατά αύξουσα σειρά: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 4   8  9  11  11  13  16  18  20  25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Η θέση του πρώτου τεταρτημορίου είναι η (Ν+1)/4 =  =2,75≈3 άρα </a:t>
            </a:r>
            <a:r>
              <a:rPr lang="en-US" sz="1800"/>
              <a:t>Q</a:t>
            </a:r>
            <a:r>
              <a:rPr lang="el-GR" sz="1800" baseline="-25000"/>
              <a:t>1</a:t>
            </a:r>
            <a:r>
              <a:rPr lang="el-GR" sz="1800"/>
              <a:t>=9 της διαμέσου η (Ν+1)/2 = 5,5 άρα (11+13)/2=12 και του τρίτου τεταρτημορίου η 3(Ν+1)/4 = 8,25≈8 </a:t>
            </a:r>
            <a:r>
              <a:rPr lang="en-US" sz="1800"/>
              <a:t>Q</a:t>
            </a:r>
            <a:r>
              <a:rPr lang="el-GR" sz="1800" baseline="-25000"/>
              <a:t>3</a:t>
            </a:r>
            <a:r>
              <a:rPr lang="el-GR" sz="1800"/>
              <a:t>=18</a:t>
            </a:r>
          </a:p>
          <a:p>
            <a:pPr eaLnBrk="1" hangingPunct="1">
              <a:lnSpc>
                <a:spcPct val="80000"/>
              </a:lnSpc>
            </a:pPr>
            <a:r>
              <a:rPr lang="el-GR" sz="1800"/>
              <a:t>	Στην περίπτωση δηλ. των τεταρτημορίων στρογγυλοποιούμε προς τον πλησιέστερο ακέραιο. Όταν η τιμή της θέσης των τεταρτημορίων λήγει σε 0,5 τότε παίρνουμε το ημιάθροισμα των αντίστοιχων τιμών ακριβώς όπως κάνουμε στην περίπτωση της διαμέσου όταν έχουμε άρτιο πλήθος τιμών. </a:t>
            </a:r>
          </a:p>
        </p:txBody>
      </p:sp>
      <p:sp>
        <p:nvSpPr>
          <p:cNvPr id="218117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38154E0-800C-4375-ACB9-DC8DB58EDD8F}" type="slidenum">
              <a:rPr lang="el-GR" sz="1400"/>
              <a:pPr algn="r"/>
              <a:t>32</a:t>
            </a:fld>
            <a:endParaRPr lang="el-GR"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sz="2800"/>
              <a:t>  				</a:t>
            </a:r>
            <a:r>
              <a:rPr lang="el-GR" sz="2800"/>
              <a:t>Παράδειγμα </a:t>
            </a:r>
            <a:r>
              <a:rPr lang="en-US" sz="2800" dirty="0"/>
              <a:t>1</a:t>
            </a:r>
            <a:br>
              <a:rPr lang="en-US" sz="2800" dirty="0"/>
            </a:br>
            <a:br>
              <a:rPr lang="el-GR" dirty="0"/>
            </a:br>
            <a:endParaRPr lang="el-GR" dirty="0"/>
          </a:p>
        </p:txBody>
      </p:sp>
      <p:sp>
        <p:nvSpPr>
          <p:cNvPr id="2048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359881A-48BD-4828-9040-6B14B12E957D}" type="slidenum">
              <a:rPr lang="el-GR"/>
              <a:pPr>
                <a:defRPr/>
              </a:pPr>
              <a:t>33</a:t>
            </a:fld>
            <a:endParaRPr lang="el-GR"/>
          </a:p>
        </p:txBody>
      </p:sp>
      <p:sp>
        <p:nvSpPr>
          <p:cNvPr id="2181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836613"/>
            <a:ext cx="8229600" cy="5289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1800" dirty="0"/>
              <a:t>7   18   12   17    29    18    4    27    30    2   4    10    21  5  8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Διατάσσουμε τις παρατηρήσεις κατά αύξουσα σειρά: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2    4     </a:t>
            </a:r>
            <a:r>
              <a:rPr lang="el-GR" sz="1800" dirty="0" err="1"/>
              <a:t>4</a:t>
            </a:r>
            <a:r>
              <a:rPr lang="el-GR" sz="1800" dirty="0"/>
              <a:t>    5   7   8   10   12   17   18   </a:t>
            </a:r>
            <a:r>
              <a:rPr lang="el-GR" sz="1800" dirty="0" err="1"/>
              <a:t>18</a:t>
            </a:r>
            <a:r>
              <a:rPr lang="el-GR" sz="1800" dirty="0"/>
              <a:t>   21  27   29   30 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Η θέση του πρώτου τεταρτημορίου είναι η (</a:t>
            </a:r>
            <a:r>
              <a:rPr lang="en-US" sz="1800" dirty="0"/>
              <a:t>n</a:t>
            </a:r>
            <a:r>
              <a:rPr lang="el-GR" sz="1800" dirty="0"/>
              <a:t>+1)/4 = 4  άρα είναι το 5.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Η θέση του τρίτου τεταρτημορίου είναι η 3(</a:t>
            </a:r>
            <a:r>
              <a:rPr lang="en-US" sz="1800" dirty="0"/>
              <a:t>n</a:t>
            </a:r>
            <a:r>
              <a:rPr lang="el-GR" sz="1800" dirty="0"/>
              <a:t>+1)/4 = 12  άρα το τρίτο τεταρτημόριο είναι το 21.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Αντίστοιχα η θέση της διαμέσου είναι (</a:t>
            </a:r>
            <a:r>
              <a:rPr lang="en-US" sz="1800" dirty="0"/>
              <a:t>n</a:t>
            </a:r>
            <a:r>
              <a:rPr lang="el-GR" sz="1800" dirty="0"/>
              <a:t>+1)/2 = 8 άρα είναι η τιμή 12  </a:t>
            </a:r>
          </a:p>
          <a:p>
            <a:pPr lvl="4" eaLnBrk="1" hangingPunct="1">
              <a:lnSpc>
                <a:spcPct val="80000"/>
              </a:lnSpc>
            </a:pPr>
            <a:r>
              <a:rPr lang="fr-FR" sz="1200" dirty="0"/>
              <a:t>                                 </a:t>
            </a:r>
            <a:r>
              <a:rPr lang="el-GR" sz="2800" dirty="0"/>
              <a:t>Παράδειγμα 2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16  25  4  18  11  13  20  8  11  9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Διατάσσουμε τις παρατηρήσεις κατά αύξουσα σειρά: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 4   8  9  11  </a:t>
            </a:r>
            <a:r>
              <a:rPr lang="el-GR" sz="1800" dirty="0" err="1"/>
              <a:t>11</a:t>
            </a:r>
            <a:r>
              <a:rPr lang="el-GR" sz="1800" dirty="0"/>
              <a:t>  13  16  18  20  25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Η θέση του πρώτου τεταρτημορίου είναι η (Ν+1)/4 =  =2,75≈3 άρα </a:t>
            </a:r>
            <a:r>
              <a:rPr lang="en-US" sz="1800" dirty="0"/>
              <a:t>Q</a:t>
            </a:r>
            <a:r>
              <a:rPr lang="el-GR" sz="1800" baseline="-25000" dirty="0"/>
              <a:t>1</a:t>
            </a:r>
            <a:r>
              <a:rPr lang="el-GR" sz="1800" dirty="0"/>
              <a:t>=9 της διαμέσου η (Ν+1)/2 = 5,5 άρα (11+13)/2=12 και του τρίτου τεταρτημορίου η 3(Ν+1)/4 = 8,25≈8 </a:t>
            </a:r>
            <a:r>
              <a:rPr lang="en-US" sz="1800" dirty="0"/>
              <a:t>Q</a:t>
            </a:r>
            <a:r>
              <a:rPr lang="el-GR" sz="1800" baseline="-25000" dirty="0"/>
              <a:t>3</a:t>
            </a:r>
            <a:r>
              <a:rPr lang="el-GR" sz="1800" dirty="0"/>
              <a:t>=18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/>
              <a:t>	Στην περίπτωση δηλ. των τεταρτημορίων στρογγυλοποιούμε προς τον πλησιέστερο ακέραιο. Όταν η τιμή της θέσης των τεταρτημορίων λήγει σε 0,5 τότε παίρνουμε το </a:t>
            </a:r>
            <a:r>
              <a:rPr lang="el-GR" sz="1800" dirty="0" err="1"/>
              <a:t>ημιάθροισμα</a:t>
            </a:r>
            <a:r>
              <a:rPr lang="el-GR" sz="1800" dirty="0"/>
              <a:t> των αντίστοιχων τιμών ακριβώς όπως κάνουμε στην περίπτωση της διαμέσου όταν έχουμε άρτιο πλήθος τιμών. </a:t>
            </a:r>
          </a:p>
        </p:txBody>
      </p:sp>
      <p:sp>
        <p:nvSpPr>
          <p:cNvPr id="218117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38154E0-800C-4375-ACB9-DC8DB58EDD8F}" type="slidenum">
              <a:rPr lang="el-GR" sz="1400"/>
              <a:pPr algn="r"/>
              <a:t>33</a:t>
            </a:fld>
            <a:endParaRPr lang="el-GR"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z="2800" dirty="0"/>
              <a:t>  </a:t>
            </a:r>
            <a:r>
              <a:rPr lang="el-GR" sz="2800" dirty="0"/>
              <a:t>Παράδειγμα </a:t>
            </a:r>
            <a:r>
              <a:rPr lang="en-US" sz="2800" dirty="0"/>
              <a:t>3</a:t>
            </a:r>
            <a:br>
              <a:rPr lang="el-GR" dirty="0"/>
            </a:br>
            <a:endParaRPr lang="el-GR" dirty="0"/>
          </a:p>
        </p:txBody>
      </p:sp>
      <p:sp>
        <p:nvSpPr>
          <p:cNvPr id="2048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359881A-48BD-4828-9040-6B14B12E957D}" type="slidenum">
              <a:rPr lang="el-GR"/>
              <a:pPr>
                <a:defRPr/>
              </a:pPr>
              <a:t>34</a:t>
            </a:fld>
            <a:endParaRPr lang="el-GR"/>
          </a:p>
        </p:txBody>
      </p:sp>
      <p:sp>
        <p:nvSpPr>
          <p:cNvPr id="2181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836613"/>
            <a:ext cx="8229600" cy="5289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1800" dirty="0"/>
              <a:t>7   18   12   17    29    18    4    27    30    2   4    10    21  5  8 </a:t>
            </a:r>
            <a:r>
              <a:rPr lang="en-US" sz="1800" dirty="0"/>
              <a:t> 31     32</a:t>
            </a:r>
            <a:endParaRPr lang="el-GR" sz="1800" dirty="0"/>
          </a:p>
          <a:p>
            <a:pPr eaLnBrk="1" hangingPunct="1">
              <a:lnSpc>
                <a:spcPct val="80000"/>
              </a:lnSpc>
            </a:pPr>
            <a:r>
              <a:rPr lang="en-US" sz="1800" dirty="0"/>
              <a:t>N</a:t>
            </a:r>
            <a:r>
              <a:rPr lang="el-GR" sz="1800" dirty="0"/>
              <a:t>α υπολογιστούν τα τρία τεταρτημόρια.</a:t>
            </a:r>
          </a:p>
        </p:txBody>
      </p:sp>
      <p:sp>
        <p:nvSpPr>
          <p:cNvPr id="218117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38154E0-800C-4375-ACB9-DC8DB58EDD8F}" type="slidenum">
              <a:rPr lang="el-GR" sz="1400"/>
              <a:pPr algn="r"/>
              <a:t>34</a:t>
            </a:fld>
            <a:endParaRPr lang="el-GR" sz="1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z="2800" dirty="0"/>
              <a:t>  </a:t>
            </a:r>
            <a:r>
              <a:rPr lang="el-GR" sz="2800" dirty="0"/>
              <a:t>Παράδειγμα </a:t>
            </a:r>
            <a:r>
              <a:rPr lang="en-US" sz="2800" dirty="0"/>
              <a:t>3</a:t>
            </a:r>
            <a:br>
              <a:rPr lang="el-GR" dirty="0"/>
            </a:br>
            <a:endParaRPr lang="el-GR" dirty="0"/>
          </a:p>
        </p:txBody>
      </p:sp>
      <p:sp>
        <p:nvSpPr>
          <p:cNvPr id="2048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359881A-48BD-4828-9040-6B14B12E957D}" type="slidenum">
              <a:rPr lang="el-GR"/>
              <a:pPr>
                <a:defRPr/>
              </a:pPr>
              <a:t>35</a:t>
            </a:fld>
            <a:endParaRPr lang="el-GR"/>
          </a:p>
        </p:txBody>
      </p:sp>
      <p:sp>
        <p:nvSpPr>
          <p:cNvPr id="2181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836613"/>
            <a:ext cx="8229600" cy="5289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1800" dirty="0"/>
              <a:t>7   18   12   17    29    18    4    27    30    2   4    10    21  5  8 </a:t>
            </a:r>
            <a:r>
              <a:rPr lang="en-US" sz="1800" dirty="0"/>
              <a:t> 31     32</a:t>
            </a:r>
            <a:endParaRPr lang="el-GR" sz="1800" dirty="0"/>
          </a:p>
          <a:p>
            <a:pPr eaLnBrk="1" hangingPunct="1">
              <a:lnSpc>
                <a:spcPct val="80000"/>
              </a:lnSpc>
            </a:pPr>
            <a:r>
              <a:rPr lang="en-US" sz="1800" dirty="0"/>
              <a:t>N</a:t>
            </a:r>
            <a:r>
              <a:rPr lang="el-GR" sz="1800" dirty="0"/>
              <a:t>α υπολογιστούν τα τρία τεταρτημόρια.</a:t>
            </a:r>
          </a:p>
          <a:p>
            <a:pPr eaLnBrk="1" hangingPunct="1">
              <a:lnSpc>
                <a:spcPct val="80000"/>
              </a:lnSpc>
            </a:pPr>
            <a:endParaRPr lang="el-GR" sz="1800" dirty="0"/>
          </a:p>
          <a:p>
            <a:pPr>
              <a:lnSpc>
                <a:spcPct val="80000"/>
              </a:lnSpc>
            </a:pPr>
            <a:r>
              <a:rPr lang="el-GR" sz="1800" dirty="0"/>
              <a:t>Διατάσσουμε τις παρατηρήσεις κατά αύξουσα σειρά:</a:t>
            </a:r>
          </a:p>
          <a:p>
            <a:pPr>
              <a:lnSpc>
                <a:spcPct val="80000"/>
              </a:lnSpc>
            </a:pPr>
            <a:r>
              <a:rPr lang="el-GR" sz="1800" dirty="0"/>
              <a:t>2    4     </a:t>
            </a:r>
            <a:r>
              <a:rPr lang="el-GR" sz="1800" dirty="0" err="1"/>
              <a:t>4</a:t>
            </a:r>
            <a:r>
              <a:rPr lang="el-GR" sz="1800" dirty="0"/>
              <a:t>    5   7   8   10   12   17   18   </a:t>
            </a:r>
            <a:r>
              <a:rPr lang="el-GR" sz="1800" dirty="0" err="1"/>
              <a:t>18</a:t>
            </a:r>
            <a:r>
              <a:rPr lang="el-GR" sz="1800" dirty="0"/>
              <a:t>   21  27   29   30  31 32 </a:t>
            </a:r>
          </a:p>
          <a:p>
            <a:pPr>
              <a:lnSpc>
                <a:spcPct val="80000"/>
              </a:lnSpc>
            </a:pPr>
            <a:r>
              <a:rPr lang="el-GR" sz="1800" dirty="0"/>
              <a:t>Η θέση του πρώτου τεταρτημορίου είναι η (17+1)/4 = 4,5  άρα είναι το (5+7)/2=6</a:t>
            </a:r>
          </a:p>
          <a:p>
            <a:pPr>
              <a:lnSpc>
                <a:spcPct val="80000"/>
              </a:lnSpc>
            </a:pPr>
            <a:r>
              <a:rPr lang="el-GR" sz="1800" dirty="0"/>
              <a:t>Η θέση του τρίτου τεταρτημορίου είναι η 3(17+1)/4 = 13,5  άρα το τρίτο τεταρτημόριο είναι (27+29)/2=28</a:t>
            </a:r>
          </a:p>
          <a:p>
            <a:pPr>
              <a:lnSpc>
                <a:spcPct val="80000"/>
              </a:lnSpc>
            </a:pPr>
            <a:r>
              <a:rPr lang="el-GR" sz="1800" dirty="0"/>
              <a:t>Αντίστοιχα η θέση της διαμέσου είναι (17+1)/2 = 9 άρα είναι η τιμή 17.  </a:t>
            </a:r>
          </a:p>
          <a:p>
            <a:pPr eaLnBrk="1" hangingPunct="1">
              <a:lnSpc>
                <a:spcPct val="80000"/>
              </a:lnSpc>
            </a:pPr>
            <a:endParaRPr lang="el-GR" sz="1800" dirty="0"/>
          </a:p>
        </p:txBody>
      </p:sp>
      <p:sp>
        <p:nvSpPr>
          <p:cNvPr id="218117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38154E0-800C-4375-ACB9-DC8DB58EDD8F}" type="slidenum">
              <a:rPr lang="el-GR" sz="1400"/>
              <a:pPr algn="r"/>
              <a:t>35</a:t>
            </a:fld>
            <a:endParaRPr lang="el-GR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pPr eaLnBrk="1" hangingPunct="1"/>
            <a:r>
              <a:rPr lang="el-GR" sz="3200"/>
              <a:t>ΕΙΔΗ ΜΕΤΡΩΝ ΠΕΡΙΓΡΑΦΙΚΗΣ ΣΤΑΤΙΣΤΙΚΗΣ</a:t>
            </a:r>
            <a:r>
              <a:rPr lang="en-US" sz="3200"/>
              <a:t> (</a:t>
            </a:r>
            <a:r>
              <a:rPr lang="el-GR" sz="3200"/>
              <a:t>ΑΝΤΙΠΡΟΣΩΠΕΥΤΙΚΕΣ ΤΙΜΕΣ)</a:t>
            </a:r>
          </a:p>
        </p:txBody>
      </p:sp>
      <p:sp>
        <p:nvSpPr>
          <p:cNvPr id="1935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CE44262-87A0-453E-ADA7-89AAA40C6E40}" type="slidenum">
              <a:rPr lang="el-GR"/>
              <a:pPr>
                <a:defRPr/>
              </a:pPr>
              <a:t>4</a:t>
            </a:fld>
            <a:endParaRPr lang="el-GR"/>
          </a:p>
        </p:txBody>
      </p:sp>
      <p:sp>
        <p:nvSpPr>
          <p:cNvPr id="2068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19288" y="1412876"/>
            <a:ext cx="8229600" cy="5230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/>
              <a:t>(α) Τα δεδομένα εμφανίζουν μια τάση να περιστρέφονται γύρω από μία κεντρική τιμή. Πρόκειται για τα αποκαλούμενα </a:t>
            </a:r>
            <a:r>
              <a:rPr lang="el-GR" sz="2400" b="1"/>
              <a:t>μέτρα κεντρικής τάσης (</a:t>
            </a:r>
            <a:r>
              <a:rPr lang="en-US" sz="2400" b="1"/>
              <a:t>measures of central tendency</a:t>
            </a:r>
            <a:r>
              <a:rPr lang="el-GR" sz="2400" b="1"/>
              <a:t>) </a:t>
            </a:r>
            <a:endParaRPr lang="el-GR" sz="2400"/>
          </a:p>
          <a:p>
            <a:pPr eaLnBrk="1" hangingPunct="1">
              <a:lnSpc>
                <a:spcPct val="80000"/>
              </a:lnSpc>
            </a:pPr>
            <a:r>
              <a:rPr lang="el-GR" sz="2400"/>
              <a:t>(β) Ορισμένα μέτρα σκοπό έχουν να εντοπίσουν την θέση της κατανομής κατά μήκος του άξονα των τιμών της μεταβλητής. Οι στατιστικές αυτές αναφέρονται ως </a:t>
            </a:r>
            <a:r>
              <a:rPr lang="el-GR" sz="2400" b="1"/>
              <a:t>μέτρα θέσης (</a:t>
            </a:r>
            <a:r>
              <a:rPr lang="en-US" sz="2400" b="1"/>
              <a:t>measures of location</a:t>
            </a:r>
            <a:r>
              <a:rPr lang="el-GR" sz="2400" b="1"/>
              <a:t>) </a:t>
            </a:r>
            <a:endParaRPr lang="el-GR" sz="2400"/>
          </a:p>
          <a:p>
            <a:pPr eaLnBrk="1" hangingPunct="1">
              <a:lnSpc>
                <a:spcPct val="80000"/>
              </a:lnSpc>
            </a:pPr>
            <a:r>
              <a:rPr lang="el-GR" sz="2400"/>
              <a:t>(γ) Η έκταση της διασποράς των τιμών εκφράζεται με τα </a:t>
            </a:r>
            <a:r>
              <a:rPr lang="el-GR" sz="2400" b="1"/>
              <a:t>μέτρα διασποράς ή διασκόρπισης (</a:t>
            </a:r>
            <a:r>
              <a:rPr lang="en-US" sz="2400" b="1"/>
              <a:t>measures of variability</a:t>
            </a:r>
            <a:r>
              <a:rPr lang="el-GR" sz="2400" b="1"/>
              <a:t>, </a:t>
            </a:r>
            <a:r>
              <a:rPr lang="en-US" sz="2400" b="1"/>
              <a:t>dispersion</a:t>
            </a:r>
            <a:r>
              <a:rPr lang="el-GR" sz="2400" b="1"/>
              <a:t>) </a:t>
            </a:r>
            <a:endParaRPr lang="el-GR" sz="2400"/>
          </a:p>
          <a:p>
            <a:pPr eaLnBrk="1" hangingPunct="1">
              <a:lnSpc>
                <a:spcPct val="80000"/>
              </a:lnSpc>
            </a:pPr>
            <a:r>
              <a:rPr lang="el-GR" sz="2400"/>
              <a:t>(δ) Το είδος και ο βαθμός της ασυμμετρίας προσδιορίζεται από τα </a:t>
            </a:r>
            <a:r>
              <a:rPr lang="el-GR" sz="2400" b="1"/>
              <a:t>μέτρα ασυμμετρίας (</a:t>
            </a:r>
            <a:r>
              <a:rPr lang="en-US" sz="2400" b="1"/>
              <a:t>measures of skewness</a:t>
            </a:r>
            <a:r>
              <a:rPr lang="el-GR" sz="2400" b="1"/>
              <a:t>) </a:t>
            </a:r>
            <a:endParaRPr lang="el-GR" sz="2400"/>
          </a:p>
          <a:p>
            <a:pPr eaLnBrk="1" hangingPunct="1">
              <a:lnSpc>
                <a:spcPct val="80000"/>
              </a:lnSpc>
            </a:pPr>
            <a:r>
              <a:rPr lang="el-GR" sz="2400"/>
              <a:t>(ε) Η κατανομή των τιμών της μεταβλητής γύρω από την κεντρική της τιμή σε σχέση με τις ακραίες τιμές της, από τα </a:t>
            </a:r>
            <a:r>
              <a:rPr lang="el-GR" sz="2400" b="1"/>
              <a:t>μέτρα κύρτωσης (</a:t>
            </a:r>
            <a:r>
              <a:rPr lang="en-US" sz="2400" b="1"/>
              <a:t>kyrtosis measures</a:t>
            </a:r>
            <a:r>
              <a:rPr lang="el-GR" sz="2400" b="1"/>
              <a:t>)</a:t>
            </a:r>
            <a:r>
              <a:rPr lang="el-GR" sz="800" b="1"/>
              <a:t>).</a:t>
            </a:r>
            <a:r>
              <a:rPr lang="el-GR" sz="800"/>
              <a:t> </a:t>
            </a:r>
          </a:p>
        </p:txBody>
      </p:sp>
      <p:sp>
        <p:nvSpPr>
          <p:cNvPr id="206853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58EFBC4-CF40-4EA3-B8CD-1E82E4A1AC80}" type="slidenum">
              <a:rPr lang="el-GR" sz="1400"/>
              <a:pPr algn="r"/>
              <a:t>4</a:t>
            </a:fld>
            <a:endParaRPr lang="el-GR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/>
              <a:t>ΜΕΤΡΑ ΚΕΝΤΡΙΚΗΣ ΤΑΣΗΣ</a:t>
            </a:r>
            <a:br>
              <a:rPr lang="el-GR" sz="3200"/>
            </a:br>
            <a:r>
              <a:rPr lang="el-GR" sz="3200"/>
              <a:t>ΣΥΝΗΘΕΣΤΕΡΑ ΜΕΤΡΑ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8686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dirty="0"/>
              <a:t>Αριθμητικός μέσος. Ισούται με το άθροισμα των παρατηρήσεων διαιρεμένο με το πλήθος των παρατηρήσεων</a:t>
            </a:r>
          </a:p>
          <a:p>
            <a:pPr eaLnBrk="1" hangingPunct="1">
              <a:lnSpc>
                <a:spcPct val="80000"/>
              </a:lnSpc>
            </a:pPr>
            <a:endParaRPr lang="el-GR" sz="2400" dirty="0"/>
          </a:p>
          <a:p>
            <a:pPr eaLnBrk="1" hangingPunct="1">
              <a:lnSpc>
                <a:spcPct val="80000"/>
              </a:lnSpc>
            </a:pPr>
            <a:endParaRPr lang="el-GR" sz="2400" dirty="0"/>
          </a:p>
          <a:p>
            <a:pPr eaLnBrk="1" hangingPunct="1">
              <a:lnSpc>
                <a:spcPct val="80000"/>
              </a:lnSpc>
            </a:pPr>
            <a:endParaRPr lang="el-GR" sz="2400" dirty="0"/>
          </a:p>
          <a:p>
            <a:pPr eaLnBrk="1" hangingPunct="1">
              <a:lnSpc>
                <a:spcPct val="80000"/>
              </a:lnSpc>
            </a:pPr>
            <a:r>
              <a:rPr lang="el-GR" sz="2400" dirty="0"/>
              <a:t>Διάμεσος είναι η τιμή που χωρίζει ένα σύνολο δεδομένων περίπου στη μέση όταν τα δεδομένα τοποθετηθούν σε τάξη μεγέθους </a:t>
            </a:r>
          </a:p>
          <a:p>
            <a:pPr eaLnBrk="1" hangingPunct="1">
              <a:lnSpc>
                <a:spcPct val="80000"/>
              </a:lnSpc>
            </a:pPr>
            <a:endParaRPr lang="el-GR" sz="2400" dirty="0"/>
          </a:p>
          <a:p>
            <a:pPr eaLnBrk="1" hangingPunct="1">
              <a:lnSpc>
                <a:spcPct val="80000"/>
              </a:lnSpc>
            </a:pPr>
            <a:endParaRPr lang="el-GR" sz="2400" dirty="0"/>
          </a:p>
          <a:p>
            <a:pPr eaLnBrk="1" hangingPunct="1">
              <a:lnSpc>
                <a:spcPct val="80000"/>
              </a:lnSpc>
            </a:pPr>
            <a:r>
              <a:rPr lang="el-GR" sz="2400" dirty="0"/>
              <a:t>Επικρατούσα τιμή: δείχνει την τιμή εκείνη που επαναλαμβάνεται συχνότερα </a:t>
            </a:r>
          </a:p>
        </p:txBody>
      </p:sp>
      <p:graphicFrame>
        <p:nvGraphicFramePr>
          <p:cNvPr id="21506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381376" y="2286001"/>
          <a:ext cx="4906963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Εξίσωση" r:id="rId3" imgW="4938017" imgH="1226010" progId="Equation.3">
                  <p:embed/>
                </p:oleObj>
              </mc:Choice>
              <mc:Fallback>
                <p:oleObj name="Εξίσωση" r:id="rId3" imgW="4938017" imgH="1226010" progId="Equation.3">
                  <p:embed/>
                  <p:pic>
                    <p:nvPicPr>
                      <p:cNvPr id="2150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76" y="2286001"/>
                        <a:ext cx="4906963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525521B-1EAB-420A-81C7-6DD3F4A909D0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pic>
        <p:nvPicPr>
          <p:cNvPr id="21510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66911" y="4357695"/>
            <a:ext cx="640873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6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63F514E-5591-4571-BE2F-F248E521D0C4}" type="slidenum">
              <a:rPr lang="el-GR" sz="1400"/>
              <a:pPr algn="r"/>
              <a:t>5</a:t>
            </a:fld>
            <a:endParaRPr lang="el-GR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/>
              <a:t>ΥΠΟΛΟΓΙΣΜΟΣ ΤΗΣ ΔΙΑΜΕΣΟΥ (</a:t>
            </a:r>
            <a:r>
              <a:rPr lang="en-US" sz="3200"/>
              <a:t>m </a:t>
            </a:r>
            <a:r>
              <a:rPr lang="el-GR" sz="3200"/>
              <a:t>στο δείγμα Μ στον πληθυσμό)</a:t>
            </a:r>
          </a:p>
        </p:txBody>
      </p:sp>
      <p:sp>
        <p:nvSpPr>
          <p:cNvPr id="207875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1981200" y="1600201"/>
            <a:ext cx="4330700" cy="4525963"/>
          </a:xfrm>
        </p:spPr>
        <p:txBody>
          <a:bodyPr/>
          <a:lstStyle/>
          <a:p>
            <a:pPr eaLnBrk="1" hangingPunct="1"/>
            <a:r>
              <a:rPr lang="el-GR" sz="1800"/>
              <a:t>ΌΤΑΝ </a:t>
            </a:r>
            <a:r>
              <a:rPr lang="en-US" sz="1800"/>
              <a:t>n</a:t>
            </a:r>
            <a:r>
              <a:rPr lang="el-GR" sz="1800"/>
              <a:t> ΠΕΡΙΤΤΟΣ</a:t>
            </a:r>
          </a:p>
          <a:p>
            <a:pPr eaLnBrk="1" hangingPunct="1"/>
            <a:r>
              <a:rPr lang="el-GR" sz="1800"/>
              <a:t>1. Βάζω τα δεδομένα σε αύξουσα τάξη</a:t>
            </a:r>
          </a:p>
          <a:p>
            <a:pPr eaLnBrk="1" hangingPunct="1"/>
            <a:r>
              <a:rPr lang="el-GR" sz="1800"/>
              <a:t>2. βρίσκω τη θέση της διαμέσου (</a:t>
            </a:r>
            <a:r>
              <a:rPr lang="en-US" sz="1800"/>
              <a:t>n+1)/2</a:t>
            </a:r>
          </a:p>
          <a:p>
            <a:pPr eaLnBrk="1" hangingPunct="1"/>
            <a:r>
              <a:rPr lang="el-GR" sz="1800"/>
              <a:t>3. Βρίσκω την τιμή της διαμέσου: πάω στα διατεταγμένα δεδομένα και βρίσκω την τιμή που αντιστοιχεί στη θέση</a:t>
            </a:r>
          </a:p>
        </p:txBody>
      </p:sp>
      <p:sp>
        <p:nvSpPr>
          <p:cNvPr id="207876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6172200" y="1600200"/>
            <a:ext cx="4038600" cy="4421188"/>
          </a:xfrm>
        </p:spPr>
        <p:txBody>
          <a:bodyPr/>
          <a:lstStyle/>
          <a:p>
            <a:pPr eaLnBrk="1" hangingPunct="1"/>
            <a:r>
              <a:rPr lang="el-GR" sz="1800"/>
              <a:t>ΌΤΑΝ </a:t>
            </a:r>
            <a:r>
              <a:rPr lang="en-US" sz="1800"/>
              <a:t>n</a:t>
            </a:r>
            <a:r>
              <a:rPr lang="el-GR" sz="1800"/>
              <a:t> ΑΡΤΙΟΣ</a:t>
            </a:r>
          </a:p>
          <a:p>
            <a:pPr eaLnBrk="1" hangingPunct="1">
              <a:buFontTx/>
              <a:buAutoNum type="arabicPeriod"/>
            </a:pPr>
            <a:r>
              <a:rPr lang="el-GR" sz="1800"/>
              <a:t>Βάζω τα δεδομένα σε αύξουσα τάξη</a:t>
            </a:r>
            <a:endParaRPr lang="en-US" sz="1800"/>
          </a:p>
          <a:p>
            <a:pPr eaLnBrk="1" hangingPunct="1">
              <a:buFontTx/>
              <a:buAutoNum type="arabicPeriod"/>
            </a:pPr>
            <a:r>
              <a:rPr lang="el-GR" sz="1800"/>
              <a:t>βρίσκω τη θέση της διαμέσου (</a:t>
            </a:r>
            <a:r>
              <a:rPr lang="en-US" sz="1800"/>
              <a:t>n+1)/2</a:t>
            </a:r>
            <a:endParaRPr lang="el-GR" sz="1800"/>
          </a:p>
          <a:p>
            <a:pPr eaLnBrk="1" hangingPunct="1">
              <a:buFontTx/>
              <a:buAutoNum type="arabicPeriod"/>
            </a:pPr>
            <a:r>
              <a:rPr lang="el-GR" sz="1800"/>
              <a:t>Βρίσκω την τιμή της διαμέσου: πάω στα διατεταγμένα δεδομένα και παίρνω το ημιάθροισμα των δύο αντίστοιχων στη θέση παρατηρήσεων</a:t>
            </a:r>
          </a:p>
          <a:p>
            <a:pPr eaLnBrk="1" hangingPunct="1">
              <a:buFontTx/>
              <a:buNone/>
            </a:pPr>
            <a:endParaRPr lang="el-GR" sz="1800"/>
          </a:p>
        </p:txBody>
      </p:sp>
      <p:sp>
        <p:nvSpPr>
          <p:cNvPr id="194565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139A029-0F55-428E-BCB1-51902F474074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ΠΑΡΑΔΕΙΓΜΑΤΑ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8002588" cy="4525963"/>
          </a:xfrm>
        </p:spPr>
        <p:txBody>
          <a:bodyPr/>
          <a:lstStyle/>
          <a:p>
            <a:pPr eaLnBrk="1" hangingPunct="1"/>
            <a:r>
              <a:rPr lang="el-GR"/>
              <a:t>Εστω τα βάρη 5 παιδιών βρεφικής ηλικίας:</a:t>
            </a:r>
          </a:p>
          <a:p>
            <a:pPr eaLnBrk="1" hangingPunct="1"/>
            <a:r>
              <a:rPr lang="el-GR"/>
              <a:t>14, 6, 8, 10, 12.</a:t>
            </a:r>
          </a:p>
          <a:p>
            <a:pPr eaLnBrk="1" hangingPunct="1"/>
            <a:endParaRPr lang="el-GR"/>
          </a:p>
        </p:txBody>
      </p:sp>
      <p:graphicFrame>
        <p:nvGraphicFramePr>
          <p:cNvPr id="22530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3584576" y="2714621"/>
          <a:ext cx="3797309" cy="1109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Εξίσωση" r:id="rId3" imgW="1904760" imgH="634680" progId="Equation.3">
                  <p:embed/>
                </p:oleObj>
              </mc:Choice>
              <mc:Fallback>
                <p:oleObj name="Εξίσωση" r:id="rId3" imgW="1904760" imgH="634680" progId="Equation.3">
                  <p:embed/>
                  <p:pic>
                    <p:nvPicPr>
                      <p:cNvPr id="2253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4576" y="2714621"/>
                        <a:ext cx="3797309" cy="11096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800B175-9740-4869-9D3D-E2838C606BE3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711450" y="3933826"/>
            <a:ext cx="6624638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/>
              <a:t>Δίνονται οι παρακάτω μετρήσεις που αφορούν στη βαθμολογία στη Βιοστατιστική φοιτητών:</a:t>
            </a:r>
          </a:p>
          <a:p>
            <a:pPr>
              <a:spcBef>
                <a:spcPct val="50000"/>
              </a:spcBef>
            </a:pPr>
            <a:r>
              <a:rPr lang="el-GR" sz="2000"/>
              <a:t>7,7,3,8,9,10,9,8,7,7,7,4,3,9,9,8.</a:t>
            </a:r>
          </a:p>
          <a:p>
            <a:pPr>
              <a:spcBef>
                <a:spcPct val="50000"/>
              </a:spcBef>
            </a:pPr>
            <a:r>
              <a:rPr lang="el-GR" sz="2000"/>
              <a:t>Η επικρατούσα τιμή είναι το 7 με συχνότητα 5. (Για διάμεσο βλ. τεταρτημόρια).</a:t>
            </a: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22535" name="5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EED3165-A69C-4CAC-86BE-44311A3B8D35}" type="slidenum">
              <a:rPr lang="el-GR" sz="1400"/>
              <a:pPr algn="r"/>
              <a:t>7</a:t>
            </a:fld>
            <a:endParaRPr lang="el-GR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ΠΑΡΑΔΕΙΓΜΑΤΑ ΥΠΟΛΟΓΙΣΜΟΥ ΔΙΑΜΕΣΟΥ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/>
              <a:t>Εστω</a:t>
            </a:r>
            <a:r>
              <a:rPr lang="el-GR" dirty="0"/>
              <a:t> τα δεδομένα:</a:t>
            </a:r>
          </a:p>
          <a:p>
            <a:r>
              <a:rPr lang="el-GR" dirty="0"/>
              <a:t>65, 72, 66,67,75, 70, 68</a:t>
            </a:r>
          </a:p>
          <a:p>
            <a:r>
              <a:rPr lang="el-GR" dirty="0"/>
              <a:t>Να βρεθεί η διάμεσος</a:t>
            </a:r>
          </a:p>
          <a:p>
            <a:r>
              <a:rPr lang="el-GR" dirty="0"/>
              <a:t>1.  65,66,67,68,70,72,75</a:t>
            </a:r>
          </a:p>
          <a:p>
            <a:r>
              <a:rPr lang="el-GR" dirty="0"/>
              <a:t>2.  θέση </a:t>
            </a:r>
            <a:r>
              <a:rPr lang="en-US" dirty="0"/>
              <a:t>m=(7+1)/2=4</a:t>
            </a:r>
            <a:r>
              <a:rPr lang="el-GR" baseline="30000" dirty="0"/>
              <a:t>η</a:t>
            </a:r>
            <a:r>
              <a:rPr lang="el-GR" dirty="0"/>
              <a:t> </a:t>
            </a:r>
          </a:p>
          <a:p>
            <a:r>
              <a:rPr lang="el-GR" dirty="0"/>
              <a:t>3. </a:t>
            </a:r>
            <a:r>
              <a:rPr lang="en-US" dirty="0"/>
              <a:t>m=68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1F-527D-41C5-9687-72CDCEC082B5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ΠΑΡΑΔΕΙΓΜΑΤΑ ΥΠΟΛΟΓΙΣΜΟΥ ΔΙΑΜΕΣΟΥ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err="1"/>
              <a:t>Εστω</a:t>
            </a:r>
            <a:r>
              <a:rPr lang="el-GR" dirty="0"/>
              <a:t> τα δεδομένα:</a:t>
            </a:r>
          </a:p>
          <a:p>
            <a:r>
              <a:rPr lang="el-GR" sz="2000" dirty="0">
                <a:latin typeface="+mj-lt"/>
              </a:rPr>
              <a:t>6</a:t>
            </a:r>
            <a:r>
              <a:rPr lang="en-US" sz="2000" dirty="0">
                <a:latin typeface="+mj-lt"/>
              </a:rPr>
              <a:t>2</a:t>
            </a:r>
            <a:r>
              <a:rPr lang="el-GR" sz="2000" dirty="0">
                <a:latin typeface="+mj-lt"/>
              </a:rPr>
              <a:t>, </a:t>
            </a:r>
            <a:r>
              <a:rPr lang="en-US" sz="2000" dirty="0">
                <a:latin typeface="+mj-lt"/>
              </a:rPr>
              <a:t>68</a:t>
            </a:r>
            <a:r>
              <a:rPr lang="el-GR" sz="2000" dirty="0">
                <a:latin typeface="+mj-lt"/>
              </a:rPr>
              <a:t>, </a:t>
            </a:r>
            <a:r>
              <a:rPr lang="en-US" sz="2000" dirty="0">
                <a:latin typeface="+mj-lt"/>
              </a:rPr>
              <a:t>78</a:t>
            </a:r>
            <a:r>
              <a:rPr lang="el-GR" sz="2000" dirty="0">
                <a:latin typeface="+mj-lt"/>
              </a:rPr>
              <a:t>,</a:t>
            </a:r>
            <a:r>
              <a:rPr lang="en-US" sz="2000" dirty="0">
                <a:latin typeface="+mj-lt"/>
              </a:rPr>
              <a:t>70</a:t>
            </a:r>
            <a:r>
              <a:rPr lang="el-GR" sz="2000" dirty="0">
                <a:latin typeface="+mj-lt"/>
              </a:rPr>
              <a:t>,7</a:t>
            </a:r>
            <a:r>
              <a:rPr lang="en-US" sz="2000" dirty="0">
                <a:latin typeface="+mj-lt"/>
              </a:rPr>
              <a:t>8</a:t>
            </a:r>
            <a:r>
              <a:rPr lang="el-GR" sz="2000" dirty="0">
                <a:latin typeface="+mj-lt"/>
              </a:rPr>
              <a:t>, 7</a:t>
            </a:r>
            <a:r>
              <a:rPr lang="en-US" sz="2000" dirty="0">
                <a:latin typeface="+mj-lt"/>
              </a:rPr>
              <a:t>0</a:t>
            </a:r>
            <a:r>
              <a:rPr lang="el-GR" sz="2000" dirty="0">
                <a:latin typeface="+mj-lt"/>
              </a:rPr>
              <a:t>, </a:t>
            </a:r>
            <a:r>
              <a:rPr lang="en-US" sz="2000" dirty="0">
                <a:latin typeface="+mj-lt"/>
              </a:rPr>
              <a:t>80, 82</a:t>
            </a:r>
            <a:endParaRPr lang="el-GR" sz="2000" dirty="0">
              <a:latin typeface="+mj-lt"/>
            </a:endParaRPr>
          </a:p>
          <a:p>
            <a:r>
              <a:rPr lang="el-GR" dirty="0"/>
              <a:t>Να βρεθεί η διάμεσος</a:t>
            </a:r>
          </a:p>
          <a:p>
            <a:r>
              <a:rPr lang="el-GR" sz="2000" dirty="0">
                <a:latin typeface="+mj-lt"/>
              </a:rPr>
              <a:t>1. 6</a:t>
            </a:r>
            <a:r>
              <a:rPr lang="en-US" sz="2000" dirty="0">
                <a:latin typeface="+mj-lt"/>
              </a:rPr>
              <a:t>2</a:t>
            </a:r>
            <a:r>
              <a:rPr lang="el-GR" sz="2000" dirty="0">
                <a:latin typeface="+mj-lt"/>
              </a:rPr>
              <a:t>, </a:t>
            </a:r>
            <a:r>
              <a:rPr lang="en-US" sz="2000" dirty="0">
                <a:latin typeface="+mj-lt"/>
              </a:rPr>
              <a:t>68</a:t>
            </a:r>
            <a:r>
              <a:rPr lang="el-GR" sz="2000" dirty="0">
                <a:latin typeface="+mj-lt"/>
              </a:rPr>
              <a:t>, </a:t>
            </a:r>
            <a:r>
              <a:rPr lang="en-US" sz="2000" dirty="0">
                <a:latin typeface="+mj-lt"/>
              </a:rPr>
              <a:t>70</a:t>
            </a:r>
            <a:r>
              <a:rPr lang="el-GR" sz="2000" dirty="0">
                <a:latin typeface="+mj-lt"/>
              </a:rPr>
              <a:t>,</a:t>
            </a:r>
            <a:r>
              <a:rPr lang="en-US" sz="2000" dirty="0">
                <a:latin typeface="+mj-lt"/>
              </a:rPr>
              <a:t>70</a:t>
            </a:r>
            <a:r>
              <a:rPr lang="el-GR" sz="2000" dirty="0">
                <a:latin typeface="+mj-lt"/>
              </a:rPr>
              <a:t>,7</a:t>
            </a:r>
            <a:r>
              <a:rPr lang="en-US" sz="2000" dirty="0">
                <a:latin typeface="+mj-lt"/>
              </a:rPr>
              <a:t>8</a:t>
            </a:r>
            <a:r>
              <a:rPr lang="el-GR" sz="2000" dirty="0">
                <a:latin typeface="+mj-lt"/>
              </a:rPr>
              <a:t>, 7</a:t>
            </a:r>
            <a:r>
              <a:rPr lang="en-US" sz="2000" dirty="0">
                <a:latin typeface="+mj-lt"/>
              </a:rPr>
              <a:t>8</a:t>
            </a:r>
            <a:r>
              <a:rPr lang="el-GR" sz="2000" dirty="0">
                <a:latin typeface="+mj-lt"/>
              </a:rPr>
              <a:t>, </a:t>
            </a:r>
            <a:r>
              <a:rPr lang="en-US" sz="2000" dirty="0">
                <a:latin typeface="+mj-lt"/>
              </a:rPr>
              <a:t>80, 82</a:t>
            </a:r>
            <a:endParaRPr lang="el-GR" sz="2000" dirty="0">
              <a:latin typeface="+mj-lt"/>
            </a:endParaRPr>
          </a:p>
          <a:p>
            <a:endParaRPr lang="el-GR" dirty="0"/>
          </a:p>
          <a:p>
            <a:r>
              <a:rPr lang="el-GR" dirty="0"/>
              <a:t>2.  θέση </a:t>
            </a:r>
            <a:r>
              <a:rPr lang="en-US" dirty="0"/>
              <a:t>m=8+1/2=4,5</a:t>
            </a:r>
            <a:r>
              <a:rPr lang="el-GR" baseline="30000" dirty="0"/>
              <a:t>η</a:t>
            </a:r>
            <a:r>
              <a:rPr lang="el-GR" dirty="0"/>
              <a:t> </a:t>
            </a:r>
          </a:p>
          <a:p>
            <a:r>
              <a:rPr lang="el-GR" dirty="0"/>
              <a:t>3. </a:t>
            </a:r>
            <a:r>
              <a:rPr lang="en-US" dirty="0"/>
              <a:t>m=(70+78)/2=74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1F-527D-41C5-9687-72CDCEC082B5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1693</Words>
  <Application>Microsoft Office PowerPoint</Application>
  <PresentationFormat>Ευρεία οθόνη</PresentationFormat>
  <Paragraphs>261</Paragraphs>
  <Slides>35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Symbol</vt:lpstr>
      <vt:lpstr>Θέμα του Office</vt:lpstr>
      <vt:lpstr>Εξίσωση</vt:lpstr>
      <vt:lpstr>Έγγραφο</vt:lpstr>
      <vt:lpstr>METΡΑ ΠΕΡΙΓΡΑΦΙΚΗΣ ΣΤΑΤΙΣΤΙΚΗΣ</vt:lpstr>
      <vt:lpstr>Μέτρα Περιγραφικής Στατιστικής </vt:lpstr>
      <vt:lpstr>ΙΔΙΟΤΗΤΕΣ </vt:lpstr>
      <vt:lpstr>ΕΙΔΗ ΜΕΤΡΩΝ ΠΕΡΙΓΡΑΦΙΚΗΣ ΣΤΑΤΙΣΤΙΚΗΣ (ΑΝΤΙΠΡΟΣΩΠΕΥΤΙΚΕΣ ΤΙΜΕΣ)</vt:lpstr>
      <vt:lpstr>ΜΕΤΡΑ ΚΕΝΤΡΙΚΗΣ ΤΑΣΗΣ ΣΥΝΗΘΕΣΤΕΡΑ ΜΕΤΡΑ</vt:lpstr>
      <vt:lpstr>ΥΠΟΛΟΓΙΣΜΟΣ ΤΗΣ ΔΙΑΜΕΣΟΥ (m στο δείγμα Μ στον πληθυσμό)</vt:lpstr>
      <vt:lpstr>ΠΑΡΑΔΕΙΓΜΑΤΑ</vt:lpstr>
      <vt:lpstr>ΠΑΡΑΔΕΙΓΜΑΤΑ ΥΠΟΛΟΓΙΣΜΟΥ ΔΙΑΜΕΣΟΥ</vt:lpstr>
      <vt:lpstr>ΠΑΡΑΔΕΙΓΜΑΤΑ ΥΠΟΛΟΓΙΣΜΟΥ ΔΙΑΜΕΣΟΥ</vt:lpstr>
      <vt:lpstr>ΧΑΡΑΚΤΗΡΙΣΤΙΚΑ ΕΠΙΚΡΑΤΟΥΣΑΣ ΤΙΜΗΣ</vt:lpstr>
      <vt:lpstr>ΜΕΣΟΣ Η ΔΙΑΜΕΣΟΣ; </vt:lpstr>
      <vt:lpstr>AΣΚΗΣΕΙΣ</vt:lpstr>
      <vt:lpstr>ΛΥΣΗ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ΕΦΑΡΜΟΓΕΣ ΤΩΝ ΙΔΙΟΤΗΤΩΝ ΤΟΥ ΑΡΙΘΜΗΤΙΚΟΥ ΜΕΣΟΥ (5)</vt:lpstr>
      <vt:lpstr>Ο ισοσταθμισμένος μέσος (trimmed mean)</vt:lpstr>
      <vt:lpstr> ΣΤΑΘΜΙΚΟΙ ΜΕΣΟΙ ΟΡΟΙ </vt:lpstr>
      <vt:lpstr>Κατανομή τον βάρους τριάντα ατόμων κατά συχνότητες</vt:lpstr>
      <vt:lpstr>ΠΑΡΑΔΕΙΓΜΑ ΜΕ ΣΤΑΘΜΙΚΟ ΑΡΙΘΜΗΤΙΚΟ ΜΕΣΟ </vt:lpstr>
      <vt:lpstr>ΠΑΡΑΔΕΙΓΜΑ ΜΕ ΣΤΑΘΜΙΚΟ ΑΡΙΘΜΗΤΙΚΟ ΜΕΣΟ </vt:lpstr>
      <vt:lpstr>ΜΕΤΡΑ ΘΕΣΗΣ</vt:lpstr>
      <vt:lpstr>ΤΕΤΑΡΤΗΜΟΡΙΑ</vt:lpstr>
      <vt:lpstr>  Παράδειγμα 1 </vt:lpstr>
      <vt:lpstr>      Παράδειγμα 1  </vt:lpstr>
      <vt:lpstr>  Παράδειγμα 3 </vt:lpstr>
      <vt:lpstr>  Παράδειγμα 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ΒΙΛΕΛΜΙΝΗ ΚΑΡΑΓΙΑΝΝΗ</dc:creator>
  <cp:lastModifiedBy>ΒΙΛΕΛΜΙΝΗ ΚΑΡΑΓΙΑΝΝΗ</cp:lastModifiedBy>
  <cp:revision>7</cp:revision>
  <dcterms:created xsi:type="dcterms:W3CDTF">2023-04-25T17:17:39Z</dcterms:created>
  <dcterms:modified xsi:type="dcterms:W3CDTF">2023-05-19T16:06:02Z</dcterms:modified>
</cp:coreProperties>
</file>