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6" r:id="rId2"/>
    <p:sldId id="317" r:id="rId3"/>
    <p:sldId id="320" r:id="rId4"/>
    <p:sldId id="321" r:id="rId5"/>
    <p:sldId id="322" r:id="rId6"/>
    <p:sldId id="323" r:id="rId7"/>
    <p:sldId id="324" r:id="rId8"/>
    <p:sldId id="326" r:id="rId9"/>
    <p:sldId id="339" r:id="rId10"/>
    <p:sldId id="328" r:id="rId11"/>
    <p:sldId id="330" r:id="rId12"/>
    <p:sldId id="335" r:id="rId13"/>
    <p:sldId id="331" r:id="rId14"/>
    <p:sldId id="342" r:id="rId15"/>
    <p:sldId id="336" r:id="rId16"/>
    <p:sldId id="344" r:id="rId17"/>
    <p:sldId id="345" r:id="rId18"/>
    <p:sldId id="346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6"/>
            <p14:sldId id="317"/>
            <p14:sldId id="320"/>
            <p14:sldId id="321"/>
            <p14:sldId id="322"/>
            <p14:sldId id="323"/>
            <p14:sldId id="324"/>
            <p14:sldId id="326"/>
            <p14:sldId id="339"/>
            <p14:sldId id="328"/>
            <p14:sldId id="330"/>
            <p14:sldId id="335"/>
            <p14:sldId id="331"/>
            <p14:sldId id="342"/>
            <p14:sldId id="336"/>
            <p14:sldId id="344"/>
            <p14:sldId id="345"/>
            <p14:sldId id="346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A9C571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9225" autoAdjust="0"/>
  </p:normalViewPr>
  <p:slideViewPr>
    <p:cSldViewPr>
      <p:cViewPr varScale="1">
        <p:scale>
          <a:sx n="68" d="100"/>
          <a:sy n="68" d="100"/>
        </p:scale>
        <p:origin x="15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9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7A56-D9CE-4A30-9981-24668E44A839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04CD5-1F18-4F38-AECE-19F930C3C1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624" y="8667164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74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1/9/2022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4624" y="8760936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355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287343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1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14081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6084168" y="6353252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059832" y="6400800"/>
            <a:ext cx="2160240" cy="32178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fld id="{5C2FC572-67C5-495F-B6AE-18353C6E327A}" type="slidenum">
              <a:rPr lang="el-GR" sz="900" b="1" smtClean="0"/>
              <a:pPr algn="ctr"/>
              <a:t>‹#›</a:t>
            </a:fld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61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611610"/>
          </a:xfrm>
        </p:spPr>
        <p:txBody>
          <a:bodyPr>
            <a:noAutofit/>
          </a:bodyPr>
          <a:lstStyle/>
          <a:p>
            <a:br>
              <a:rPr lang="el-GR" sz="2800" dirty="0"/>
            </a:br>
            <a:r>
              <a:rPr lang="el-GR" sz="4000" dirty="0"/>
              <a:t>ΤΟ ΠΑΙΔΑΓΩΓΙΚΟ ΠΛΑΙΣΙΟ ΤΗΣ ΠΕΡΙΒΑΛΛΟΝΤΙΚΗΣ ΕΚΠΑΙΔΕΥΣΗΣ ΚΑΙ ΤΗΣ ΕΚΠΑΙΔΕΥΣΗΣ ΓΙΑ ΤΗΝ ΑΕΙΦΟΡΟ ΑΝΑΠΤΥΞΗ</a:t>
            </a:r>
            <a:br>
              <a:rPr lang="en-US" sz="4000" dirty="0"/>
            </a:br>
            <a:br>
              <a:rPr lang="el-GR" sz="4000" dirty="0">
                <a:solidFill>
                  <a:srgbClr val="5075BC"/>
                </a:solidFill>
              </a:rPr>
            </a:br>
            <a:endParaRPr lang="en-US" sz="4000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3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ΤΟΠΙΚΗ ΓΝΩΣΗ 1/9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800" dirty="0"/>
              <a:t>Εννοιολογικός προσδιορισμός τοπικής γνώσης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800" dirty="0"/>
              <a:t>Η συμπλήρωση των επιστημονικών δεδομένων με τις τοπικές γνώσεις μπορεί να συμβάλει στη βιώσιμη διαχείριση των φυσικών πόρων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800" dirty="0"/>
              <a:t>Η αξιοποίηση της τοπικής γνώσης και η τοπική συμμετοχή μπορεί να αναβαθμίσει τη βιώσιμη ανάπτυξη των κοινοτήτων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800" dirty="0"/>
              <a:t>Είναι σημαντικό να αξιοποιηθεί ο εγχώριος πληθυσμός τόσο ως πηγή άντλησης της τοπικής γνώσης, όσο και ως συνεργάτης στις διαδικασίες για την επίλυση των περιβαλλοντικών προβλημάτων (</a:t>
            </a:r>
            <a:r>
              <a:rPr lang="de-DE" sz="2800" dirty="0" err="1"/>
              <a:t>Berkes</a:t>
            </a:r>
            <a:r>
              <a:rPr lang="el-GR" sz="2800" dirty="0"/>
              <a:t> </a:t>
            </a:r>
            <a:r>
              <a:rPr lang="de-DE" sz="2800" dirty="0"/>
              <a:t>&amp; Folke</a:t>
            </a:r>
            <a:r>
              <a:rPr lang="el-GR" sz="2800" dirty="0"/>
              <a:t>, 1998)</a:t>
            </a:r>
            <a:r>
              <a:rPr lang="en-GB" sz="2800" dirty="0"/>
              <a:t>. </a:t>
            </a:r>
            <a:endParaRPr lang="el-G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ΜΑΘΗΤΟΚΕΝΤΡΙΣΜΟΣ - ΣΥΜΜΕΤΟΧΙΚΟΤΗΤΑ – ΣΥΝΕΡΓΑΤΙΚΟΤΗΤΑ 1</a:t>
            </a:r>
            <a:r>
              <a:rPr lang="en-US" sz="3200" dirty="0"/>
              <a:t>/</a:t>
            </a:r>
            <a:r>
              <a:rPr lang="el-GR" sz="3200" dirty="0"/>
              <a:t>10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Ο μαθητής τίθεται στο επίκεντρο της παιδαγωγικής διαδικασίας.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ενεργός συμμετοχή των μαθητών/τριών εμπλουτίζει την παρεχόμενη εκπαίδευση και συμβάλλει στην ποιοτική αναβάθμισή της.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Τα συστατικά στοιχεία της  συνεργατικής μάθησης είναι ο κοινός στόχος, η αλληλεπίδραση, η αλληλεξάρτηση, οι κοινωνικές δεξιότητες και η προσωπική ευθύνη (</a:t>
            </a:r>
            <a:r>
              <a:rPr lang="el-GR" sz="2400" dirty="0" err="1"/>
              <a:t>Johnson</a:t>
            </a:r>
            <a:r>
              <a:rPr lang="el-GR" sz="2400" dirty="0"/>
              <a:t>, </a:t>
            </a:r>
            <a:r>
              <a:rPr lang="el-GR" sz="2400" dirty="0" err="1"/>
              <a:t>Johnson</a:t>
            </a:r>
            <a:r>
              <a:rPr lang="el-GR" sz="2400" dirty="0"/>
              <a:t> &amp; </a:t>
            </a:r>
            <a:r>
              <a:rPr lang="el-GR" sz="2400" dirty="0" err="1"/>
              <a:t>Holubec</a:t>
            </a:r>
            <a:r>
              <a:rPr lang="el-GR" sz="2400" dirty="0"/>
              <a:t>, 1990).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συμμετοχή περιλαμβάνει όλες τις φάσεις της παιδαγωγικής διαδικασίας, δηλαδή την επιλογή του θέματος, τον σχεδιασμό, την υλοποίηση και την αξιολόγηση.</a:t>
            </a:r>
          </a:p>
          <a:p>
            <a:pPr algn="just"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ΣΥΜΜΕΤΟΧΗ ΣΕ ΔΗΜΟΚΡΑΤΙΚΕΣ ΔΙΑΔΙΚΑΣΙΕΣ – ΠΕΡΙΒΑΛΛΟΝΤΙΚΗ  ΔΡΑΣΗ 1</a:t>
            </a:r>
            <a:r>
              <a:rPr lang="en-US" sz="3200" dirty="0"/>
              <a:t>/</a:t>
            </a:r>
            <a:r>
              <a:rPr lang="el-GR" sz="3200" dirty="0"/>
              <a:t>11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96752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Δραστηριότητες – Δράσεις</a:t>
            </a:r>
          </a:p>
          <a:p>
            <a:pPr algn="just"/>
            <a:r>
              <a:rPr lang="el-GR" sz="2400" dirty="0"/>
              <a:t>Ικανότητα δράσης</a:t>
            </a:r>
            <a:r>
              <a:rPr lang="en-US" sz="2400" dirty="0"/>
              <a:t> </a:t>
            </a:r>
            <a:r>
              <a:rPr lang="el-GR" sz="2400" dirty="0"/>
              <a:t>(</a:t>
            </a:r>
            <a:r>
              <a:rPr lang="en-US" sz="2400" dirty="0"/>
              <a:t>Jensen &amp; </a:t>
            </a:r>
            <a:r>
              <a:rPr lang="en-US" sz="2400" dirty="0" err="1"/>
              <a:t>Schnack</a:t>
            </a:r>
            <a:r>
              <a:rPr lang="en-US" sz="2400" dirty="0"/>
              <a:t>, 1997)</a:t>
            </a:r>
            <a:endParaRPr lang="el-GR" sz="2400" dirty="0"/>
          </a:p>
          <a:p>
            <a:pPr algn="just"/>
            <a:r>
              <a:rPr lang="el-GR" sz="2400" dirty="0"/>
              <a:t>Θεμελιώδη χαρακτηριστικά της «ικανότητας δράσης» </a:t>
            </a:r>
          </a:p>
          <a:p>
            <a:pPr algn="just"/>
            <a:r>
              <a:rPr lang="el-GR" sz="2400" dirty="0"/>
              <a:t>Το μοντέλο ανάπτυξης της ικανότητας δράσης</a:t>
            </a:r>
          </a:p>
          <a:p>
            <a:pPr algn="just"/>
            <a:r>
              <a:rPr lang="el-GR" sz="2400" dirty="0"/>
              <a:t>Μορφές περιβαλλοντικής δράσης</a:t>
            </a:r>
          </a:p>
          <a:p>
            <a:pPr algn="just"/>
            <a:r>
              <a:rPr lang="el-GR" sz="2400" dirty="0"/>
              <a:t> Η διαμόρφωση του ενεργού πολίτη</a:t>
            </a:r>
            <a:r>
              <a:rPr lang="en-US" sz="2400" dirty="0"/>
              <a:t> (NAAEE, 2010).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1. ΠΟΛΛΑΠΛΕΣ ΜΕΘΟΔΟΙ – ΤΕΧΝΙΚΕΣ 1</a:t>
            </a:r>
            <a:r>
              <a:rPr lang="en-US" sz="3200" dirty="0"/>
              <a:t>/</a:t>
            </a:r>
            <a:r>
              <a:rPr lang="el-GR" sz="3200" dirty="0"/>
              <a:t>12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980728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Οι κυριότερες είναι οι εξής: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μέθοδος </a:t>
            </a:r>
            <a:r>
              <a:rPr lang="en-US" sz="2400" dirty="0"/>
              <a:t>project</a:t>
            </a:r>
            <a:r>
              <a:rPr lang="el-GR" sz="2400" dirty="0"/>
              <a:t>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επίλυση προβλήματος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μελέτη πεδίου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 το περιβαλλοντικό μονοπάτι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έρευνα-δράση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</a:t>
            </a:r>
            <a:r>
              <a:rPr lang="el-GR" sz="2400" dirty="0" err="1"/>
              <a:t>ιδεοθύελλα</a:t>
            </a:r>
            <a:r>
              <a:rPr lang="el-GR" sz="2400" dirty="0"/>
              <a:t>-καταιγισμός ιδεών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αντιπαράθεση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καθοδηγούμενη περιβαλλοντική ερμηνεία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 η προσομοίωση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αφήγηση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τα παιχνίδια ρόλων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χαρτογράφηση εννοιών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το ηθικό δίλημμα κ.ά. (</a:t>
            </a:r>
            <a:r>
              <a:rPr lang="en-US" sz="2400" dirty="0" err="1"/>
              <a:t>Lahiry</a:t>
            </a:r>
            <a:r>
              <a:rPr lang="en-US" sz="2400" dirty="0"/>
              <a:t> et al</a:t>
            </a:r>
            <a:r>
              <a:rPr lang="el-GR" sz="2400" dirty="0"/>
              <a:t>. 1988· </a:t>
            </a:r>
            <a:r>
              <a:rPr lang="en-US" sz="2400" dirty="0" err="1"/>
              <a:t>Scoullos</a:t>
            </a:r>
            <a:r>
              <a:rPr lang="el-GR" sz="2400" dirty="0"/>
              <a:t> &amp; </a:t>
            </a:r>
            <a:r>
              <a:rPr lang="en-US" sz="2400" dirty="0" err="1"/>
              <a:t>Malotidi</a:t>
            </a:r>
            <a:r>
              <a:rPr lang="el-GR" sz="2400" dirty="0"/>
              <a:t>, 2004, Δημητρίου, 2009·</a:t>
            </a:r>
            <a:r>
              <a:rPr lang="en-US" sz="2400" dirty="0"/>
              <a:t> </a:t>
            </a:r>
            <a:r>
              <a:rPr lang="el-GR" sz="2400"/>
              <a:t>Παπαβασιλείου, 2015).</a:t>
            </a: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2</a:t>
            </a:r>
            <a:r>
              <a:rPr lang="en-US" sz="3200" dirty="0"/>
              <a:t>. </a:t>
            </a:r>
            <a:r>
              <a:rPr lang="el-GR" sz="3200" dirty="0"/>
              <a:t>ΣΥΝΟΨΗ 2/1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400" dirty="0"/>
              <a:t>Το παιδαγωγικό πλαίσιο της ΠΕ και της ΕΑΑ θέτει υπό αμφισβήτηση την παθητική και αποσπασματική μεταβίβαση των γνώσεων</a:t>
            </a:r>
          </a:p>
          <a:p>
            <a:pPr algn="just"/>
            <a:r>
              <a:rPr lang="el-GR" sz="2400" dirty="0"/>
              <a:t>τα περιβαλλοντικά ζητήματα και τα θέματα της </a:t>
            </a:r>
            <a:r>
              <a:rPr lang="el-GR" sz="2400" dirty="0" err="1"/>
              <a:t>αειφορίας</a:t>
            </a:r>
            <a:r>
              <a:rPr lang="el-GR" sz="2400" dirty="0"/>
              <a:t> προσεγγίζονται διεπιστημονικά με την αξιοποίηση πολλαπλών μεθόδων</a:t>
            </a:r>
          </a:p>
          <a:p>
            <a:pPr algn="just"/>
            <a:r>
              <a:rPr lang="el-GR" sz="2400" dirty="0"/>
              <a:t>η </a:t>
            </a:r>
            <a:r>
              <a:rPr lang="el-GR" sz="2400" dirty="0" err="1"/>
              <a:t>συστημική</a:t>
            </a:r>
            <a:r>
              <a:rPr lang="el-GR" sz="2400" dirty="0"/>
              <a:t>, η κριτική και η δημιουργική σκέψη συνιστούν θεμελιώδεις προσεγγίσεις για τη μεθοδικότερη προσέγγιση των περιβαλλοντικών, κοινωνικών και οικονομικών ζητημάτων</a:t>
            </a:r>
          </a:p>
          <a:p>
            <a:pPr algn="just"/>
            <a:r>
              <a:rPr lang="el-GR" sz="2400" dirty="0"/>
              <a:t>αξιοποιεί ως πολύτιμη πηγή την τοπική γνώση</a:t>
            </a:r>
          </a:p>
          <a:p>
            <a:pPr algn="just"/>
            <a:r>
              <a:rPr lang="el-GR" sz="2400" dirty="0"/>
              <a:t>ο χαρακτήρας του είναι </a:t>
            </a:r>
            <a:r>
              <a:rPr lang="el-GR" sz="2400" dirty="0" err="1"/>
              <a:t>μαθητοκεντρικός</a:t>
            </a:r>
            <a:r>
              <a:rPr lang="el-GR" sz="2400" dirty="0"/>
              <a:t> και βιωματικός, καθώς η μάθηση αποκτάται με ενεργητικό τρόπο</a:t>
            </a:r>
          </a:p>
          <a:p>
            <a:pPr algn="just"/>
            <a:r>
              <a:rPr lang="el-GR" sz="2400" dirty="0"/>
              <a:t>Είναι προσανατολισμένο σε αξίες στενά συνυφασμένες με την ανάληψη δράσεων για την προστασία του περιβάλλοντος στο πλαίσιο της διαμόρφωσης των ενεργών πολιτών.</a:t>
            </a:r>
          </a:p>
          <a:p>
            <a:pPr algn="just"/>
            <a:endParaRPr lang="el-GR" sz="2400" dirty="0"/>
          </a:p>
          <a:p>
            <a:pPr algn="just"/>
            <a:endParaRPr lang="el-GR" sz="2400" dirty="0"/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/1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82453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GB" sz="3800" dirty="0" err="1"/>
              <a:t>Beane</a:t>
            </a:r>
            <a:r>
              <a:rPr lang="en-GB" sz="3800" dirty="0"/>
              <a:t>, J. (1997).</a:t>
            </a:r>
            <a:r>
              <a:rPr lang="en-GB" sz="3800" i="1" dirty="0"/>
              <a:t> Curriculum Integration. Designing the Core of Democratic Education. </a:t>
            </a:r>
            <a:r>
              <a:rPr lang="en-GB" sz="3800" dirty="0"/>
              <a:t>New York: Teacher College Press.</a:t>
            </a:r>
            <a:endParaRPr lang="el-GR" sz="3800" dirty="0"/>
          </a:p>
          <a:p>
            <a:pPr algn="just">
              <a:buNone/>
            </a:pPr>
            <a:r>
              <a:rPr lang="de-DE" sz="3800" dirty="0" err="1"/>
              <a:t>Berkes</a:t>
            </a:r>
            <a:r>
              <a:rPr lang="de-DE" sz="3800" dirty="0"/>
              <a:t>, F. &amp; Folke, C. (Eds). </a:t>
            </a:r>
            <a:r>
              <a:rPr lang="en-GB" sz="3800" dirty="0"/>
              <a:t>(1998). Linking social and ecologic systems for resilience. In </a:t>
            </a:r>
            <a:r>
              <a:rPr lang="en-GB" sz="3800" dirty="0" err="1"/>
              <a:t>Berkes</a:t>
            </a:r>
            <a:r>
              <a:rPr lang="en-GB" sz="3800" dirty="0"/>
              <a:t>, F. &amp; </a:t>
            </a:r>
            <a:r>
              <a:rPr lang="en-GB" sz="3800" dirty="0" err="1"/>
              <a:t>Folke</a:t>
            </a:r>
            <a:r>
              <a:rPr lang="en-GB" sz="3800" dirty="0"/>
              <a:t>, C. (</a:t>
            </a:r>
            <a:r>
              <a:rPr lang="en-GB" sz="3800" dirty="0" err="1"/>
              <a:t>Eds</a:t>
            </a:r>
            <a:r>
              <a:rPr lang="en-GB" sz="3800" dirty="0"/>
              <a:t>). </a:t>
            </a:r>
            <a:r>
              <a:rPr lang="en-GB" sz="3800" i="1" dirty="0"/>
              <a:t>Linking social and ecologic systems for social and ecological systems:  Management practices and social mechanisms for building </a:t>
            </a:r>
            <a:r>
              <a:rPr lang="en-GB" sz="3800" i="1" dirty="0" err="1"/>
              <a:t>resil</a:t>
            </a:r>
            <a:r>
              <a:rPr lang="en-US" sz="3800" i="1" dirty="0" err="1"/>
              <a:t>i</a:t>
            </a:r>
            <a:r>
              <a:rPr lang="en-GB" sz="3800" i="1" dirty="0" err="1"/>
              <a:t>ence</a:t>
            </a:r>
            <a:r>
              <a:rPr lang="en-GB" sz="3800" i="1" dirty="0"/>
              <a:t>. </a:t>
            </a:r>
            <a:r>
              <a:rPr lang="en-GB" sz="3800" dirty="0"/>
              <a:t> Cambridge: Cambridge University Press.</a:t>
            </a:r>
            <a:endParaRPr lang="en-US" sz="3800" dirty="0"/>
          </a:p>
          <a:p>
            <a:pPr algn="just">
              <a:buNone/>
            </a:pPr>
            <a:r>
              <a:rPr lang="en-GB" sz="3800" dirty="0" err="1"/>
              <a:t>Fien</a:t>
            </a:r>
            <a:r>
              <a:rPr lang="en-GB" sz="3800" dirty="0"/>
              <a:t>, J. (2000).</a:t>
            </a:r>
            <a:r>
              <a:rPr lang="en-GB" sz="3800" i="1" dirty="0"/>
              <a:t> </a:t>
            </a:r>
            <a:r>
              <a:rPr lang="en-GB" sz="3800" dirty="0"/>
              <a:t>Education, </a:t>
            </a:r>
            <a:r>
              <a:rPr lang="en-US" sz="3800" dirty="0"/>
              <a:t>Sustainability and Civil Society. </a:t>
            </a:r>
            <a:r>
              <a:rPr lang="en-US" sz="3800" i="1" dirty="0"/>
              <a:t>Australian Journal of </a:t>
            </a:r>
            <a:r>
              <a:rPr lang="en-GB" sz="3800" i="1" dirty="0"/>
              <a:t>Environmental Education, </a:t>
            </a:r>
            <a:r>
              <a:rPr lang="en-GB" sz="3800" dirty="0"/>
              <a:t>15-16, 129-131.</a:t>
            </a:r>
            <a:endParaRPr lang="el-GR" sz="3800" dirty="0"/>
          </a:p>
          <a:p>
            <a:pPr algn="just">
              <a:buNone/>
            </a:pPr>
            <a:r>
              <a:rPr lang="en-GB" sz="3800" dirty="0"/>
              <a:t>Jensen, B.B. &amp; </a:t>
            </a:r>
            <a:r>
              <a:rPr lang="en-GB" sz="3800" dirty="0" err="1"/>
              <a:t>Schnack</a:t>
            </a:r>
            <a:r>
              <a:rPr lang="en-GB" sz="3800" dirty="0"/>
              <a:t>, K.  (1997). The Action Competence Approach in Environmental Education, </a:t>
            </a:r>
            <a:r>
              <a:rPr lang="en-GB" sz="3800" i="1" dirty="0"/>
              <a:t>Environmental Education Research</a:t>
            </a:r>
            <a:r>
              <a:rPr lang="en-GB" sz="3800" dirty="0"/>
              <a:t>, 3(2). 163-</a:t>
            </a:r>
            <a:r>
              <a:rPr lang="en-US" sz="3800" dirty="0"/>
              <a:t>1</a:t>
            </a:r>
            <a:r>
              <a:rPr lang="en-GB" sz="3800" dirty="0"/>
              <a:t>78.</a:t>
            </a:r>
            <a:endParaRPr lang="el-GR" sz="38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 algn="just">
              <a:buNone/>
            </a:pPr>
            <a:endParaRPr lang="el-GR" sz="24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err="1"/>
              <a:t>Lahiry</a:t>
            </a:r>
            <a:r>
              <a:rPr lang="en-US" sz="9600" dirty="0"/>
              <a:t>, D., </a:t>
            </a:r>
            <a:r>
              <a:rPr lang="en-US" sz="9600" dirty="0" err="1"/>
              <a:t>Sihna</a:t>
            </a:r>
            <a:r>
              <a:rPr lang="en-US" sz="9600" dirty="0"/>
              <a:t>, S., Gill, J. S., </a:t>
            </a:r>
            <a:r>
              <a:rPr lang="en-US" sz="9600" dirty="0" err="1"/>
              <a:t>Mallik</a:t>
            </a:r>
            <a:r>
              <a:rPr lang="en-US" sz="9600" dirty="0"/>
              <a:t>, U. &amp; </a:t>
            </a:r>
            <a:r>
              <a:rPr lang="en-US" sz="9600" dirty="0" err="1"/>
              <a:t>Mishra</a:t>
            </a:r>
            <a:r>
              <a:rPr lang="en-US" sz="9600" dirty="0"/>
              <a:t>, A. K. (1988). </a:t>
            </a:r>
            <a:r>
              <a:rPr lang="en-US" sz="9600" i="1" dirty="0"/>
              <a:t>Environmental Education: A Process for Pre-service Teacher Training Curriculum Development</a:t>
            </a:r>
            <a:r>
              <a:rPr lang="en-US" sz="9600" dirty="0"/>
              <a:t>, UNESCO, Environmental Education Series No 26.</a:t>
            </a:r>
            <a:endParaRPr lang="el-GR" sz="9600" dirty="0"/>
          </a:p>
          <a:p>
            <a:pPr>
              <a:buNone/>
            </a:pPr>
            <a:r>
              <a:rPr lang="en-US" sz="9600" dirty="0"/>
              <a:t>NAAEE: Association for Environmental Education (2010). </a:t>
            </a:r>
            <a:r>
              <a:rPr lang="en-US" sz="9600" i="1" dirty="0"/>
              <a:t>Excellence in </a:t>
            </a:r>
            <a:r>
              <a:rPr lang="en-US" sz="9600" i="1" dirty="0" err="1"/>
              <a:t>Env</a:t>
            </a:r>
            <a:r>
              <a:rPr lang="en-US" sz="9600" dirty="0" err="1"/>
              <a:t>North</a:t>
            </a:r>
            <a:r>
              <a:rPr lang="en-US" sz="9600" dirty="0"/>
              <a:t> American </a:t>
            </a:r>
            <a:r>
              <a:rPr lang="en-US" sz="9600" i="1" dirty="0" err="1"/>
              <a:t>ironmental</a:t>
            </a:r>
            <a:r>
              <a:rPr lang="en-US" sz="9600" i="1" dirty="0"/>
              <a:t> Education Guidelines for Learning (K-12).</a:t>
            </a:r>
            <a:r>
              <a:rPr lang="en-US" sz="9600" dirty="0"/>
              <a:t> Washington: NAAEE.</a:t>
            </a:r>
            <a:endParaRPr lang="el-GR" sz="9600" dirty="0"/>
          </a:p>
          <a:p>
            <a:pPr>
              <a:buNone/>
            </a:pPr>
            <a:r>
              <a:rPr lang="en-GB" sz="9600" dirty="0" err="1"/>
              <a:t>Scoullos</a:t>
            </a:r>
            <a:r>
              <a:rPr lang="en-GB" sz="9600" dirty="0"/>
              <a:t>, M. &amp; </a:t>
            </a:r>
            <a:r>
              <a:rPr lang="en-GB" sz="9600" dirty="0" err="1"/>
              <a:t>Malotidi</a:t>
            </a:r>
            <a:r>
              <a:rPr lang="en-GB" sz="9600" dirty="0"/>
              <a:t>, V. (2004). </a:t>
            </a:r>
            <a:r>
              <a:rPr lang="en-GB" sz="9600" i="1" dirty="0"/>
              <a:t>Handbook on methods used in Environmental Education and Education for Sustainable Development</a:t>
            </a:r>
            <a:r>
              <a:rPr lang="en-GB" sz="9600" dirty="0"/>
              <a:t>, MIO-ECSDE, Athens.</a:t>
            </a:r>
            <a:endParaRPr lang="el-GR" sz="9600" dirty="0"/>
          </a:p>
          <a:p>
            <a:pPr algn="just">
              <a:buNone/>
            </a:pPr>
            <a:r>
              <a:rPr lang="el-GR" sz="9600" dirty="0"/>
              <a:t>Γεωργόπουλος, Α. &amp; </a:t>
            </a:r>
            <a:r>
              <a:rPr lang="el-GR" sz="9600" dirty="0" err="1"/>
              <a:t>Τσαλίκη</a:t>
            </a:r>
            <a:r>
              <a:rPr lang="el-GR" sz="9600" dirty="0"/>
              <a:t>, Ε. (2005). </a:t>
            </a:r>
            <a:r>
              <a:rPr lang="el-GR" sz="9600" i="1" dirty="0"/>
              <a:t>Περιβαλλοντική εκπαίδευση, Αρχές, Φιλοσοφία, Μεθοδολογία, Παιγνίδια &amp; Ασκήσεις. </a:t>
            </a:r>
            <a:r>
              <a:rPr lang="el-GR" sz="9600" dirty="0"/>
              <a:t>Αθήνα: </a:t>
            </a:r>
            <a:r>
              <a:rPr lang="en-US" sz="9600" dirty="0"/>
              <a:t>Gutenberg</a:t>
            </a:r>
            <a:r>
              <a:rPr lang="el-GR" sz="9600" dirty="0"/>
              <a:t>.</a:t>
            </a:r>
          </a:p>
          <a:p>
            <a:pPr algn="just">
              <a:buNone/>
            </a:pPr>
            <a:r>
              <a:rPr lang="el-GR" sz="9600" dirty="0" err="1"/>
              <a:t>Γρόλλιος</a:t>
            </a:r>
            <a:r>
              <a:rPr lang="el-GR" sz="9600" dirty="0"/>
              <a:t>, Γ. (2007). </a:t>
            </a:r>
            <a:r>
              <a:rPr lang="el-GR" sz="9600" i="1" dirty="0"/>
              <a:t>Το νέο Πρόγραμμα Σπουδών και η σύγχυση γύρω από τη </a:t>
            </a:r>
            <a:r>
              <a:rPr lang="el-GR" sz="9600" i="1" dirty="0" err="1"/>
              <a:t>διαθεματικότητα</a:t>
            </a:r>
            <a:r>
              <a:rPr lang="el-GR" sz="9600" dirty="0"/>
              <a:t>. Ανακτημένο στις 21-7-2007 από τον δικτυακό τόπο </a:t>
            </a:r>
            <a:r>
              <a:rPr lang="en-US" sz="9600" dirty="0"/>
              <a:t>www.alfavita.gr</a:t>
            </a:r>
            <a:endParaRPr lang="el-GR" sz="9600" u="sng" dirty="0"/>
          </a:p>
          <a:p>
            <a:pPr algn="just">
              <a:buNone/>
            </a:pPr>
            <a:endParaRPr lang="el-GR" sz="9600" dirty="0"/>
          </a:p>
          <a:p>
            <a:pPr algn="just">
              <a:buNone/>
            </a:pPr>
            <a:endParaRPr lang="el-GR" sz="5100" dirty="0"/>
          </a:p>
          <a:p>
            <a:pPr algn="just">
              <a:buNone/>
            </a:pPr>
            <a:endParaRPr lang="el-GR" sz="20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</a:t>
            </a:r>
            <a:r>
              <a:rPr lang="el-GR" sz="3200" dirty="0"/>
              <a:t>3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24744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sz="2800" dirty="0" err="1"/>
              <a:t>Δεδούλη</a:t>
            </a:r>
            <a:r>
              <a:rPr lang="el-GR" sz="2800" dirty="0"/>
              <a:t> Μ. (2002). Βιωματική Μάθηση- Δυνατότητες αξιοποίησής της στο πλαίσιο της Ευέλικτης Ζώνης</a:t>
            </a:r>
            <a:r>
              <a:rPr lang="el-GR" sz="2800" i="1" dirty="0"/>
              <a:t>. Επιθεώρηση Εκπαιδευτικών Θεμάτων</a:t>
            </a:r>
            <a:r>
              <a:rPr lang="el-GR" sz="2800" dirty="0"/>
              <a:t>. </a:t>
            </a:r>
            <a:r>
              <a:rPr lang="en-US" sz="2800" dirty="0"/>
              <a:t>Online</a:t>
            </a:r>
            <a:r>
              <a:rPr lang="el-GR" sz="2800" dirty="0"/>
              <a:t> στο </a:t>
            </a:r>
            <a:r>
              <a:rPr lang="en-US" sz="2800" dirty="0"/>
              <a:t> http</a:t>
            </a:r>
            <a:r>
              <a:rPr lang="el-GR" sz="2800" dirty="0"/>
              <a:t>: //</a:t>
            </a:r>
            <a:r>
              <a:rPr lang="en-US" sz="2800" dirty="0"/>
              <a:t>www.pischools.gr/download/publications/epitheorisi/teyxos6/deloudi.PDF</a:t>
            </a:r>
          </a:p>
          <a:p>
            <a:pPr algn="just">
              <a:buNone/>
            </a:pPr>
            <a:r>
              <a:rPr lang="el-GR" sz="2800" dirty="0"/>
              <a:t>Δημητρίου, Α. (2009). </a:t>
            </a:r>
            <a:r>
              <a:rPr lang="el-GR" sz="2800" i="1" dirty="0"/>
              <a:t>Περιβαλλοντική εκπαίδευση: περιβάλλον, </a:t>
            </a:r>
            <a:r>
              <a:rPr lang="el-GR" sz="2800" i="1" dirty="0" err="1"/>
              <a:t>αειφορία</a:t>
            </a:r>
            <a:r>
              <a:rPr lang="el-GR" sz="2800" i="1" dirty="0"/>
              <a:t>. Θεωρητικές και παιδαγωγικές προσεγγίσεις</a:t>
            </a:r>
            <a:r>
              <a:rPr lang="el-GR" sz="2800" dirty="0"/>
              <a:t>. Θεσσαλονίκη: Επίκεντρο.</a:t>
            </a:r>
            <a:endParaRPr lang="en-US" sz="2800" dirty="0"/>
          </a:p>
          <a:p>
            <a:pPr algn="just">
              <a:buNone/>
            </a:pPr>
            <a:r>
              <a:rPr lang="el-GR" sz="2800" dirty="0" err="1"/>
              <a:t>Λιαράκου</a:t>
            </a:r>
            <a:r>
              <a:rPr lang="el-GR" sz="2800" dirty="0"/>
              <a:t>, Γ. &amp; </a:t>
            </a:r>
            <a:r>
              <a:rPr lang="el-GR" sz="2800" dirty="0" err="1"/>
              <a:t>Φλογαΐτη</a:t>
            </a:r>
            <a:r>
              <a:rPr lang="el-GR" sz="2800" dirty="0"/>
              <a:t>, Ε. (2009). Το ζήτημα των αξιών στην εκπαίδευση για το περιβάλλον και την </a:t>
            </a:r>
            <a:r>
              <a:rPr lang="el-GR" sz="2800" dirty="0" err="1"/>
              <a:t>αειφορία</a:t>
            </a:r>
            <a:r>
              <a:rPr lang="el-GR" sz="2800" dirty="0"/>
              <a:t>, στο </a:t>
            </a:r>
            <a:r>
              <a:rPr lang="el-GR" sz="2800" dirty="0" err="1"/>
              <a:t>Θεοδωροπούλου</a:t>
            </a:r>
            <a:r>
              <a:rPr lang="el-GR" sz="2800" dirty="0"/>
              <a:t>, Ε., Καΐλα, Μ., </a:t>
            </a:r>
            <a:r>
              <a:rPr lang="en-US" sz="2800" dirty="0" err="1"/>
              <a:t>Bonnett</a:t>
            </a:r>
            <a:r>
              <a:rPr lang="el-GR" sz="2800" dirty="0"/>
              <a:t>, </a:t>
            </a:r>
            <a:r>
              <a:rPr lang="en-US" sz="2800" dirty="0"/>
              <a:t>M</a:t>
            </a:r>
            <a:r>
              <a:rPr lang="el-GR" sz="2800" dirty="0"/>
              <a:t>., </a:t>
            </a:r>
            <a:r>
              <a:rPr lang="en-US" sz="2800" dirty="0" err="1"/>
              <a:t>Larr</a:t>
            </a:r>
            <a:r>
              <a:rPr lang="el-GR" sz="2800" dirty="0"/>
              <a:t>è</a:t>
            </a:r>
            <a:r>
              <a:rPr lang="en-GB" sz="2800" dirty="0"/>
              <a:t>re</a:t>
            </a:r>
            <a:r>
              <a:rPr lang="el-GR" sz="2800" dirty="0"/>
              <a:t>, </a:t>
            </a:r>
            <a:r>
              <a:rPr lang="en-GB" sz="2800" dirty="0"/>
              <a:t>C</a:t>
            </a:r>
            <a:r>
              <a:rPr lang="el-GR" sz="2800" dirty="0"/>
              <a:t>. (</a:t>
            </a:r>
            <a:r>
              <a:rPr lang="el-GR" sz="2800" dirty="0" err="1"/>
              <a:t>επιμ</a:t>
            </a:r>
            <a:r>
              <a:rPr lang="el-GR" sz="2800" dirty="0"/>
              <a:t>.) (2009). </a:t>
            </a:r>
            <a:r>
              <a:rPr lang="el-GR" sz="2800" i="1" dirty="0"/>
              <a:t>Περιβαλλοντική Ηθική: από την Έρευνα και τη Θεωρία στην Εφαρμογή</a:t>
            </a:r>
            <a:r>
              <a:rPr lang="el-GR" sz="2800" dirty="0"/>
              <a:t>, </a:t>
            </a:r>
            <a:r>
              <a:rPr lang="el-GR" sz="2800" dirty="0" err="1"/>
              <a:t>σσ</a:t>
            </a:r>
            <a:r>
              <a:rPr lang="el-GR" sz="2800" dirty="0"/>
              <a:t>. 241- 258. Αθήνα: Ατραπός</a:t>
            </a:r>
            <a:r>
              <a:rPr lang="en-US" sz="2800" dirty="0"/>
              <a:t>.</a:t>
            </a:r>
          </a:p>
          <a:p>
            <a:pPr algn="just">
              <a:buNone/>
            </a:pPr>
            <a:r>
              <a:rPr lang="el-GR" sz="2800" dirty="0" err="1"/>
              <a:t>Ματσαγγούρας</a:t>
            </a:r>
            <a:r>
              <a:rPr lang="el-GR" sz="2800" dirty="0"/>
              <a:t>, Η. (2003). </a:t>
            </a:r>
            <a:r>
              <a:rPr lang="el-GR" sz="2800" i="1" dirty="0"/>
              <a:t>Η </a:t>
            </a:r>
            <a:r>
              <a:rPr lang="el-GR" sz="2800" i="1" dirty="0" err="1"/>
              <a:t>διαθεματικότητα</a:t>
            </a:r>
            <a:r>
              <a:rPr lang="el-GR" sz="2800" i="1" dirty="0"/>
              <a:t> στη σχολική γνώση - </a:t>
            </a:r>
            <a:r>
              <a:rPr lang="el-GR" sz="2800" i="1" dirty="0" err="1"/>
              <a:t>εννοιοκεντρική</a:t>
            </a:r>
            <a:r>
              <a:rPr lang="el-GR" sz="2800" i="1" dirty="0"/>
              <a:t> αναπαλαίωση και σχέδια εργασίας.</a:t>
            </a:r>
            <a:r>
              <a:rPr lang="el-GR" sz="2800" dirty="0"/>
              <a:t> Αθήνα: Γρηγόρης.</a:t>
            </a:r>
          </a:p>
          <a:p>
            <a:pPr algn="just">
              <a:buNone/>
            </a:pPr>
            <a:endParaRPr lang="el-GR" sz="2000" dirty="0"/>
          </a:p>
          <a:p>
            <a:pPr algn="just">
              <a:buNone/>
            </a:pPr>
            <a:endParaRPr lang="el-GR" sz="2000" dirty="0"/>
          </a:p>
          <a:p>
            <a:pPr algn="just">
              <a:buNone/>
            </a:pPr>
            <a:endParaRPr lang="el-GR" sz="20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/4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2474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err="1"/>
              <a:t>Ξανθάκου</a:t>
            </a:r>
            <a:r>
              <a:rPr lang="el-GR" sz="2400" dirty="0"/>
              <a:t>, Π. (1998). </a:t>
            </a:r>
            <a:r>
              <a:rPr lang="el-GR" sz="2400" i="1" dirty="0"/>
              <a:t>Η δημιουργικότητα στο σχολείο</a:t>
            </a:r>
            <a:r>
              <a:rPr lang="el-GR" sz="2400" dirty="0"/>
              <a:t>. Αθήνα: Ελληνικά Γράμματα.</a:t>
            </a:r>
          </a:p>
          <a:p>
            <a:pPr>
              <a:buNone/>
            </a:pPr>
            <a:r>
              <a:rPr lang="el-GR" sz="2400" dirty="0" err="1"/>
              <a:t>Ξανθάκου</a:t>
            </a:r>
            <a:r>
              <a:rPr lang="el-GR" sz="2400" dirty="0"/>
              <a:t>, Π. &amp; Καΐλα, Μ. (2011). </a:t>
            </a:r>
            <a:r>
              <a:rPr lang="el-GR" sz="2400" i="1" dirty="0"/>
              <a:t>Το δημιουργικής επίλυσης πρόβλημα</a:t>
            </a:r>
            <a:r>
              <a:rPr lang="el-GR" sz="2400" dirty="0"/>
              <a:t>. Αθήνα: </a:t>
            </a:r>
            <a:r>
              <a:rPr lang="el-GR" sz="2400" dirty="0" err="1"/>
              <a:t>Διάδραση</a:t>
            </a:r>
            <a:r>
              <a:rPr lang="el-GR" sz="2400" dirty="0"/>
              <a:t>.</a:t>
            </a:r>
            <a:endParaRPr lang="en-US" sz="2400" dirty="0"/>
          </a:p>
          <a:p>
            <a:pPr>
              <a:buNone/>
            </a:pPr>
            <a:r>
              <a:rPr lang="el-GR" sz="2400" dirty="0"/>
              <a:t>Παπαβασιλείου Β. (2015). </a:t>
            </a:r>
            <a:r>
              <a:rPr lang="el-GR" sz="2400" i="1" dirty="0"/>
              <a:t>Αειφόρος Ανάπτυξη  και Εκπαίδευση: Το πολυδιάστατο μιας σχέσης.</a:t>
            </a:r>
            <a:r>
              <a:rPr lang="el-GR" sz="2400" b="1" dirty="0"/>
              <a:t> </a:t>
            </a:r>
            <a:r>
              <a:rPr lang="el-GR" sz="2400" dirty="0"/>
              <a:t>Αθήνα: </a:t>
            </a:r>
            <a:r>
              <a:rPr lang="el-GR" sz="2400" dirty="0" err="1"/>
              <a:t>Διάδραση</a:t>
            </a:r>
            <a:r>
              <a:rPr lang="el-GR" sz="2400" dirty="0"/>
              <a:t>.</a:t>
            </a:r>
          </a:p>
          <a:p>
            <a:pPr>
              <a:buNone/>
            </a:pPr>
            <a:r>
              <a:rPr lang="el-GR" sz="2400" dirty="0"/>
              <a:t>Σχίζα, Κ. (2008). </a:t>
            </a:r>
            <a:r>
              <a:rPr lang="el-GR" sz="2400" i="1" dirty="0" err="1"/>
              <a:t>Συστηµική</a:t>
            </a:r>
            <a:r>
              <a:rPr lang="el-GR" sz="2400" i="1" dirty="0"/>
              <a:t> Σκέψη και Περιβαλλοντική Εκπαίδευση</a:t>
            </a:r>
            <a:r>
              <a:rPr lang="el-GR" sz="2400" dirty="0"/>
              <a:t>.</a:t>
            </a:r>
            <a:r>
              <a:rPr lang="el-GR" sz="2400" i="1" dirty="0"/>
              <a:t> </a:t>
            </a:r>
            <a:r>
              <a:rPr lang="el-GR" sz="2400" dirty="0"/>
              <a:t>Αθήνα: Χρ. </a:t>
            </a:r>
            <a:r>
              <a:rPr lang="el-GR" sz="2400" dirty="0" err="1"/>
              <a:t>∆αρδανός</a:t>
            </a:r>
            <a:r>
              <a:rPr lang="el-GR" sz="2400" dirty="0"/>
              <a:t>.</a:t>
            </a:r>
          </a:p>
          <a:p>
            <a:pPr>
              <a:buNone/>
            </a:pPr>
            <a:r>
              <a:rPr lang="el-GR" sz="2400" dirty="0" err="1"/>
              <a:t>Φλογαΐτη</a:t>
            </a:r>
            <a:r>
              <a:rPr lang="el-GR" sz="2400" dirty="0"/>
              <a:t>, Ε. (2011). Ε</a:t>
            </a:r>
            <a:r>
              <a:rPr lang="el-GR" sz="2400" i="1" dirty="0"/>
              <a:t>κπαίδευση για το Περιβάλλον και την </a:t>
            </a:r>
            <a:r>
              <a:rPr lang="el-GR" sz="2400" i="1" dirty="0" err="1"/>
              <a:t>Αειφορία</a:t>
            </a:r>
            <a:r>
              <a:rPr lang="el-GR" sz="2400" dirty="0"/>
              <a:t>. Αθήνα: Πεδίο.</a:t>
            </a:r>
          </a:p>
          <a:p>
            <a:pPr>
              <a:buNone/>
            </a:pPr>
            <a:endParaRPr lang="el-GR" sz="2800" dirty="0"/>
          </a:p>
          <a:p>
            <a:pPr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ΑΡΧΕΣ ΠΑΙΔΑΓΩΓΙΚΟΥ ΠΛΑΙΣΙΟΥ 1/1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l-GR" sz="3100" dirty="0"/>
              <a:t>Οι αρχές που συγκροτούν το παιδαγωγικό πλαίσιο της  ΕΑΑ διαμορφώνουν μια ποιοτική εκπαίδευση με τα εξής χαρακτηριστικά:</a:t>
            </a:r>
          </a:p>
          <a:p>
            <a:pPr lvl="0"/>
            <a:r>
              <a:rPr lang="el-GR" sz="3100" dirty="0" err="1"/>
              <a:t>διαθεματικότητα</a:t>
            </a:r>
            <a:r>
              <a:rPr lang="el-GR" sz="3100" dirty="0"/>
              <a:t> - διεπιστημονικότητα,</a:t>
            </a:r>
          </a:p>
          <a:p>
            <a:pPr lvl="0"/>
            <a:r>
              <a:rPr lang="el-GR" sz="3100" dirty="0"/>
              <a:t>βιωματική μάθηση,</a:t>
            </a:r>
          </a:p>
          <a:p>
            <a:pPr lvl="0"/>
            <a:r>
              <a:rPr lang="el-GR" sz="3100" dirty="0"/>
              <a:t>προσανατολισμός στις αξίες,</a:t>
            </a:r>
          </a:p>
          <a:p>
            <a:pPr lvl="0"/>
            <a:r>
              <a:rPr lang="el-GR" sz="3100" dirty="0"/>
              <a:t>κριτική σκέψη,</a:t>
            </a:r>
          </a:p>
          <a:p>
            <a:pPr lvl="0"/>
            <a:r>
              <a:rPr lang="el-GR" sz="3100" dirty="0" err="1"/>
              <a:t>συστημική</a:t>
            </a:r>
            <a:r>
              <a:rPr lang="el-GR" sz="3100" dirty="0"/>
              <a:t> σκέψη,</a:t>
            </a:r>
          </a:p>
          <a:p>
            <a:pPr lvl="0"/>
            <a:r>
              <a:rPr lang="el-GR" sz="3100" dirty="0"/>
              <a:t>δημιουργική σκέψη,</a:t>
            </a:r>
          </a:p>
          <a:p>
            <a:pPr lvl="0"/>
            <a:r>
              <a:rPr lang="el-GR" sz="3100" dirty="0"/>
              <a:t>τοπική γνώση,</a:t>
            </a:r>
          </a:p>
          <a:p>
            <a:pPr lvl="0"/>
            <a:r>
              <a:rPr lang="el-GR" sz="3100" dirty="0" err="1"/>
              <a:t>μαθητοκεντρισμός</a:t>
            </a:r>
            <a:r>
              <a:rPr lang="el-GR" sz="3100" dirty="0"/>
              <a:t> - </a:t>
            </a:r>
            <a:r>
              <a:rPr lang="el-GR" sz="3100" dirty="0" err="1"/>
              <a:t>συμμετοχικότητα</a:t>
            </a:r>
            <a:r>
              <a:rPr lang="el-GR" sz="3100" dirty="0"/>
              <a:t> - </a:t>
            </a:r>
            <a:r>
              <a:rPr lang="el-GR" sz="3100" dirty="0" err="1"/>
              <a:t>συνεργατικότητα</a:t>
            </a:r>
            <a:r>
              <a:rPr lang="el-GR" sz="3100" dirty="0"/>
              <a:t>,</a:t>
            </a:r>
            <a:r>
              <a:rPr lang="el-GR" sz="3100" b="1" dirty="0"/>
              <a:t> </a:t>
            </a:r>
            <a:endParaRPr lang="el-GR" sz="3100" dirty="0"/>
          </a:p>
          <a:p>
            <a:pPr lvl="0"/>
            <a:r>
              <a:rPr lang="el-GR" sz="3100" dirty="0"/>
              <a:t>συμμετοχή σε δημοκρατικές διαδικασίες - ικανότητα δράσης</a:t>
            </a:r>
          </a:p>
          <a:p>
            <a:pPr lvl="0"/>
            <a:r>
              <a:rPr lang="el-GR" sz="3100" dirty="0"/>
              <a:t>πολλαπλές μέθοδοι – τεχνικές (Δημητρίου, 2009: 177-178).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ΔΙΑΘΕΜΑΤΙΚΟΤΗΤΑ – ΔΙΕΠΙΣΤΗΜΟΝΙΚΟΤΗΤΑ 1</a:t>
            </a:r>
            <a:r>
              <a:rPr lang="en-US" sz="3200" dirty="0"/>
              <a:t>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400" dirty="0"/>
              <a:t>Η </a:t>
            </a:r>
            <a:r>
              <a:rPr lang="el-GR" sz="2400" dirty="0" err="1"/>
              <a:t>διαθεματικότητα</a:t>
            </a:r>
            <a:r>
              <a:rPr lang="el-GR" sz="2400" dirty="0"/>
              <a:t>, προσεγγίζει τη γνώση ως ενιαίο σύνολο, παραβλέπει τις διακρίσεις ανάμεσα στα σχολικά μαθήματα και συνενώνει θέματα διαφορετικών κλάδων της επιστήμης (</a:t>
            </a:r>
            <a:r>
              <a:rPr lang="el-GR" sz="2400" dirty="0" err="1"/>
              <a:t>Beane</a:t>
            </a:r>
            <a:r>
              <a:rPr lang="el-GR" sz="2400" dirty="0"/>
              <a:t>, 1997: 10-20). </a:t>
            </a:r>
          </a:p>
          <a:p>
            <a:pPr algn="just">
              <a:buNone/>
            </a:pPr>
            <a:r>
              <a:rPr lang="el-GR" sz="2400" dirty="0"/>
              <a:t>Η διεπιστημονικότητα συνίσταται στη συνεργασία διαφόρων επιστημονικών κλάδων μέσα από ένα σύστημα αλληλεπίδρασης, ανταλλαγής ιδεών και διαλόγου, για την ολόπλευρη και σφαιρική μελέτη ενός θέματος (</a:t>
            </a:r>
            <a:r>
              <a:rPr lang="el-GR" sz="2400" dirty="0" err="1"/>
              <a:t>Γρόλλιος</a:t>
            </a:r>
            <a:r>
              <a:rPr lang="el-GR" sz="2400" dirty="0"/>
              <a:t>, 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 </a:t>
            </a:r>
            <a:r>
              <a:rPr lang="el-GR" sz="3600" dirty="0"/>
              <a:t>1</a:t>
            </a:r>
            <a:r>
              <a:rPr lang="en-US" sz="3600" dirty="0"/>
              <a:t>.</a:t>
            </a:r>
            <a:r>
              <a:rPr lang="el-GR" sz="3600" dirty="0"/>
              <a:t> ΔΙΑΦΟΡΕΣ ΔΙΕΠΙΣΤΗΜΟΝΙΚΟΤΗΤΑΣ – ΔΙΑΘΕΜΑΤΙΚΟΤΗΤΑΣ 1</a:t>
            </a:r>
            <a:r>
              <a:rPr lang="en-US" sz="3600" dirty="0"/>
              <a:t>/3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Η διεπιστημονική προσέγγιση αρχίζει και τελειώνει με το περιεχόμενο και τις ικανότητες που θεμελιώνονται στα διάφορα μαθήματα, ενώ η </a:t>
            </a:r>
            <a:r>
              <a:rPr lang="el-GR" sz="2400" dirty="0" err="1"/>
              <a:t>διαθεματική</a:t>
            </a:r>
            <a:r>
              <a:rPr lang="el-GR" sz="2400" dirty="0"/>
              <a:t> αρχίζει και τελειώνει με το πρόβλημα και το θέμα </a:t>
            </a:r>
          </a:p>
          <a:p>
            <a:pPr algn="just"/>
            <a:r>
              <a:rPr lang="el-GR" sz="2400" dirty="0"/>
              <a:t>Τα διεπιστημονικά προγράμματα είναι </a:t>
            </a:r>
            <a:r>
              <a:rPr lang="el-GR" sz="2400" dirty="0" err="1"/>
              <a:t>γνωσιο</a:t>
            </a:r>
            <a:r>
              <a:rPr lang="el-GR" sz="2400" dirty="0"/>
              <a:t>-κεντρικά, ενώ τα  </a:t>
            </a:r>
            <a:r>
              <a:rPr lang="el-GR" sz="2400" dirty="0" err="1"/>
              <a:t>διαθεματικά</a:t>
            </a:r>
            <a:r>
              <a:rPr lang="el-GR" sz="2400" dirty="0"/>
              <a:t>  είναι  </a:t>
            </a:r>
            <a:r>
              <a:rPr lang="el-GR" sz="2400" dirty="0" err="1"/>
              <a:t>μαθητο</a:t>
            </a:r>
            <a:r>
              <a:rPr lang="el-GR" sz="2400" dirty="0"/>
              <a:t>-κεντρικά  και  </a:t>
            </a:r>
            <a:r>
              <a:rPr lang="el-GR" sz="2400" dirty="0" err="1"/>
              <a:t>κοινωνικο</a:t>
            </a:r>
            <a:r>
              <a:rPr lang="el-GR" sz="2400" dirty="0"/>
              <a:t>-κεντρικά  </a:t>
            </a:r>
          </a:p>
          <a:p>
            <a:pPr algn="just"/>
            <a:r>
              <a:rPr lang="el-GR" sz="2400" dirty="0"/>
              <a:t>Τα  </a:t>
            </a:r>
            <a:r>
              <a:rPr lang="el-GR" sz="2400" dirty="0" err="1"/>
              <a:t>διαθεματικά</a:t>
            </a:r>
            <a:r>
              <a:rPr lang="el-GR" sz="2400" dirty="0"/>
              <a:t> προγράμματα, σε σύγκριση με τα διεπιστημονικά,  προωθούν κατά κύριο λόγο την </a:t>
            </a:r>
            <a:r>
              <a:rPr lang="el-GR" sz="2400" dirty="0" err="1"/>
              <a:t>ενιαιοποίηση</a:t>
            </a:r>
            <a:r>
              <a:rPr lang="el-GR" sz="2400" dirty="0"/>
              <a:t> σε πολλαπλά επίπεδα (</a:t>
            </a:r>
            <a:r>
              <a:rPr lang="el-GR" sz="2400" dirty="0" err="1"/>
              <a:t>Ματσαγγούρας</a:t>
            </a:r>
            <a:r>
              <a:rPr lang="el-GR" sz="2400" dirty="0"/>
              <a:t>, 2003: 112). 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ΒΙΩΜΑΤΙΚΗ ΜΑΘΗΣΗ 1</a:t>
            </a:r>
            <a:r>
              <a:rPr lang="en-US" sz="3200" dirty="0"/>
              <a:t>/4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/>
              <a:t>Αναφέρεται στο σχεδιασμό, την οργάνωση και την υλοποίηση της παιδαγωγικής διαδικασίας με βάση το «</a:t>
            </a:r>
            <a:r>
              <a:rPr lang="en-US" sz="2400" dirty="0"/>
              <a:t>learning by doing</a:t>
            </a:r>
            <a:r>
              <a:rPr lang="el-GR" sz="2400" dirty="0"/>
              <a:t>» που σημαίνει πως τα παιδιά μαθαίνουν μέσα από την ενεργό συμμετοχή τους σε δραστηριότητες και δράσεις.</a:t>
            </a:r>
          </a:p>
          <a:p>
            <a:pPr algn="just"/>
            <a:r>
              <a:rPr lang="el-GR" sz="2400" dirty="0"/>
              <a:t>Μαθητές και εκπαιδευτικοί αποκτούν εμπειρίες και γνώσεις, μέσα στην κοινωνική πραγματικότητα. Έτσι, η μάθηση αποκτά ενδιαφέρον μέσα από τις καθημερινές πρακτικές (</a:t>
            </a:r>
            <a:r>
              <a:rPr lang="el-GR" sz="2400" dirty="0" err="1"/>
              <a:t>Δεδούλη</a:t>
            </a:r>
            <a:r>
              <a:rPr lang="el-GR" sz="2400" dirty="0"/>
              <a:t>, 2002). </a:t>
            </a:r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ΠΡΟΣΑΝΑΤΟΛΙΣΜΟΣ  ΣΤΙΣ ΑΞΙΕΣ 1/5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052736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sz="2600" dirty="0"/>
              <a:t>Η ΕΑΑ καλλιεργεί </a:t>
            </a:r>
            <a:r>
              <a:rPr lang="en-US" sz="2600" dirty="0"/>
              <a:t> </a:t>
            </a:r>
            <a:r>
              <a:rPr lang="el-GR" sz="2600" dirty="0"/>
              <a:t>κάποιες θεμελιώδεις αξίες, όπως το περιβάλλον, η φύση, η βιοποικιλότητα, το  οικοσύστημα και η </a:t>
            </a:r>
            <a:r>
              <a:rPr lang="el-GR" sz="2600" dirty="0" err="1"/>
              <a:t>αειφορία</a:t>
            </a:r>
            <a:r>
              <a:rPr lang="en-US" sz="2600" dirty="0"/>
              <a:t>.</a:t>
            </a:r>
          </a:p>
          <a:p>
            <a:pPr algn="just"/>
            <a:r>
              <a:rPr lang="el-GR" sz="2600" dirty="0"/>
              <a:t>Επίσης, την αλληλεγγύη, την υπευθυνότητα, τη συμμετοχή στη λήψη αποφάσεων, την αγάπη για τη γη, την </a:t>
            </a:r>
            <a:r>
              <a:rPr lang="el-GR" sz="2600" dirty="0" err="1"/>
              <a:t>ενσυναίσθηση</a:t>
            </a:r>
            <a:r>
              <a:rPr lang="el-GR" sz="2600" dirty="0"/>
              <a:t>, τη φροντίδα, την αυτοπειθαρχία, την καλοσύνη και την τιμιότητα </a:t>
            </a:r>
          </a:p>
          <a:p>
            <a:pPr algn="just"/>
            <a:r>
              <a:rPr lang="el-GR" sz="2600" dirty="0"/>
              <a:t>Επιπλέον , προωθεί τον σεβασμό, την κοινωνική δικαιοσύνη, την ειρήνη, τη δημοκρατία, την ελευθερία, τα ανθρώπινα δικαιώματα, την αυτονομία και την υπευθυνότητα</a:t>
            </a:r>
          </a:p>
          <a:p>
            <a:pPr algn="just"/>
            <a:r>
              <a:rPr lang="el-GR" sz="2600" dirty="0"/>
              <a:t>Κάποιες άλλες αξίες της </a:t>
            </a:r>
            <a:r>
              <a:rPr lang="el-GR" sz="2600" dirty="0" err="1"/>
              <a:t>αειφορίας</a:t>
            </a:r>
            <a:r>
              <a:rPr lang="el-GR" sz="2600" dirty="0"/>
              <a:t> ιδιαίτερα σημαντικές, είναι η ισότητα απέναντι στο νόμο, οι ίσες ευκαιρίες, η </a:t>
            </a:r>
            <a:r>
              <a:rPr lang="el-GR" sz="2600" dirty="0" err="1"/>
              <a:t>έμφυλη</a:t>
            </a:r>
            <a:r>
              <a:rPr lang="el-GR" sz="2600" dirty="0"/>
              <a:t> ισότητα, η συμμετοχή, η ελευθερία στην έκφραση, η ελευθερία στην πληροφόρηση, η ίση πρόσβαση στα αγαθά, γενικότερα δηλαδή η αξία των ανθρώπινων δικαιωμάτων (Δημητρίου, 2009: 197-198·</a:t>
            </a:r>
            <a:r>
              <a:rPr lang="el-GR" sz="2600" baseline="30000" dirty="0"/>
              <a:t> </a:t>
            </a:r>
            <a:r>
              <a:rPr lang="el-GR" sz="2600" dirty="0" err="1"/>
              <a:t>Λιαράκου</a:t>
            </a:r>
            <a:r>
              <a:rPr lang="el-GR" sz="2600" dirty="0"/>
              <a:t> &amp; </a:t>
            </a:r>
            <a:r>
              <a:rPr lang="el-GR" sz="2600" dirty="0" err="1"/>
              <a:t>Φλογαΐτη</a:t>
            </a:r>
            <a:r>
              <a:rPr lang="el-GR" sz="2600" dirty="0"/>
              <a:t>, 2009: 250-253). </a:t>
            </a:r>
          </a:p>
          <a:p>
            <a:r>
              <a:rPr lang="el-GR" sz="2400" dirty="0"/>
              <a:t> </a:t>
            </a:r>
          </a:p>
          <a:p>
            <a:pPr algn="just"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1. ΚΡΙΤΙΚΗ ΣΚΕΨΗ 1/6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124744"/>
            <a:ext cx="8229600" cy="518457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 σύνθετη φύση των περιβαλλοντικών ζητημάτων καθιστά την αντιμετώπισή τους πολύπλοκη, η οποία απαιτεί την κριτική προσέγγιση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κριτική απαιτεί ιδιαίτερες δεξιότητες όπως είναι η Ανάλυση, η Αξιολόγηση, ο Συμπερασμός, ο Απαγωγικός Συλλογισμός και ο Επαγωγικός Συλλογισμός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προσέγγιση με κριτικό τρόπο καθιστά ικανούς τους μαθητές/</a:t>
            </a:r>
            <a:r>
              <a:rPr lang="el-GR" sz="2400" dirty="0" err="1"/>
              <a:t>τριες</a:t>
            </a:r>
            <a:r>
              <a:rPr lang="el-GR" sz="2400" dirty="0"/>
              <a:t> να διαχωρίζουν τα συμπτώματα από τις βασικές αιτίες της περιβαλλοντικής υποβάθμισης</a:t>
            </a:r>
          </a:p>
          <a:p>
            <a:pPr algn="just">
              <a:lnSpc>
                <a:spcPct val="80000"/>
              </a:lnSpc>
              <a:buNone/>
            </a:pPr>
            <a:r>
              <a:rPr lang="en-US" sz="2400" dirty="0"/>
              <a:t>H</a:t>
            </a:r>
            <a:r>
              <a:rPr lang="el-GR" sz="2400" dirty="0"/>
              <a:t> κριτική σκέψη οδηγεί στην κριτική προσέγγιση της ΕΑΑ, η οποία δεν ενδιαφέρεται μόνο για αλλαγή του προσωπικού τρόπου ζωής, αλλά και για την αλλαγή των οικονομικών, κοινωνικών και πολιτικών συνθηκών, οι οποίες συνιστούν τις βαθύτερες αιτίες της περιβαλλοντικής υποβάθμισης (</a:t>
            </a:r>
            <a:r>
              <a:rPr lang="el-GR" sz="2400" dirty="0" err="1"/>
              <a:t>Fien</a:t>
            </a:r>
            <a:r>
              <a:rPr lang="el-GR" sz="2400" dirty="0"/>
              <a:t>, 2000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200" dirty="0"/>
            </a:br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ΣΥΣΤΗΜΙΚΗ ΣΚΕΨΗ 1/7</a:t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l-GR" sz="2400" dirty="0"/>
              <a:t>Η </a:t>
            </a:r>
            <a:r>
              <a:rPr lang="el-GR" sz="2400" dirty="0" err="1"/>
              <a:t>συστημική</a:t>
            </a:r>
            <a:r>
              <a:rPr lang="el-GR" sz="2400" dirty="0"/>
              <a:t> προσέγγιση βασίζεται στην παραδοχή ότι καθετί συνιστά «σύστημα», το οποίο αλληλεπιδρά με τα πράγματα που υπάρχουν γύρω από αυτό, τα οποία επίσης συνιστούν «συστήματα» (Δημητρίου, 2009: 205).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Αναγνωρίζει πολύπλευρες και πολυσχιδείς σχέσεις ανάμεσα σε όλα τα μέρη ενός συστήματος και θεωρεί ότι τα συστήματα μπορούν να εξηγηθούν ή να γίνουν κατανοητά υπό όρους </a:t>
            </a:r>
            <a:r>
              <a:rPr lang="el-GR" sz="2400" dirty="0" err="1"/>
              <a:t>διαδράσεων</a:t>
            </a:r>
            <a:r>
              <a:rPr lang="el-GR" sz="2400" dirty="0"/>
              <a:t> (Σχίζα, 2008: 42).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Μια βαθύτερη προσέγγιση των περιβαλλοντικών ζητημάτων στο πλαίσιο της </a:t>
            </a:r>
            <a:r>
              <a:rPr lang="el-GR" sz="2400" dirty="0" err="1"/>
              <a:t>αειφορίας</a:t>
            </a:r>
            <a:r>
              <a:rPr lang="el-GR" sz="2400" dirty="0"/>
              <a:t> απαιτεί κατανόηση συσχετισμών, αλληλεπιδράσεων και </a:t>
            </a:r>
            <a:r>
              <a:rPr lang="el-GR" sz="2400" dirty="0" err="1"/>
              <a:t>διαδραστικών</a:t>
            </a:r>
            <a:r>
              <a:rPr lang="el-GR" sz="2400" dirty="0"/>
              <a:t> σχέσεων (</a:t>
            </a:r>
            <a:r>
              <a:rPr lang="el-GR" sz="2400" dirty="0" err="1"/>
              <a:t>Φλογαΐτη</a:t>
            </a:r>
            <a:r>
              <a:rPr lang="el-GR" sz="2400" dirty="0"/>
              <a:t>, 2011: 189). </a:t>
            </a:r>
          </a:p>
          <a:p>
            <a:pPr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ΔΗΜΙΟΥΡΓΙΚΗ ΣΚΕΨΗ 1/8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el-GR" sz="2400" dirty="0"/>
              <a:t>Η δημιουργικότητα συνδέεται με ποικιλία όρων όπως η αποκλίνουσα σκέψη, η πλάγια σκέψη, η </a:t>
            </a:r>
            <a:r>
              <a:rPr lang="el-GR" sz="2400" dirty="0" err="1"/>
              <a:t>πολυδρομική</a:t>
            </a:r>
            <a:r>
              <a:rPr lang="el-GR" sz="2400" dirty="0"/>
              <a:t> σκέψη, η καινοτομία, η επινόηση, η ανακάλυψη, η εφεύρεση, ο νεωτερισμός, ο σχεδιασμός, η φαντασία, η ενόραση, η δημιουργική στρατηγική κ.ά.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Διακρίνεται από ευλυγισία προσαρμοστικότητα και πρωτοτυπία, ικανότητα σύνθεσης, μετασχηματισμού και επεξεργασίας των διαθέσιμων πληροφοριών για τον σχηματισμό νέων προϊόντων.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Για τη διαμόρφωση του πολίτη  του μέλλοντος η δημιουργικότητα συνιστά πρωταρχικό προσόν, οπότε κρίνεται απαραίτητη η καλλιέργειά της, η οποία συνδέεται με την εκπαίδευση, την πολιτική,  την οικονομία, την κοινωνία, το περιβάλλον και τον πολιτισμό (</a:t>
            </a:r>
            <a:r>
              <a:rPr lang="el-GR" sz="2400" dirty="0" err="1"/>
              <a:t>Ξανθάκου</a:t>
            </a:r>
            <a:r>
              <a:rPr lang="el-GR" sz="2400" dirty="0"/>
              <a:t>, 1998· </a:t>
            </a:r>
            <a:r>
              <a:rPr lang="el-GR" sz="2400" dirty="0" err="1"/>
              <a:t>Ξανθάκου</a:t>
            </a:r>
            <a:r>
              <a:rPr lang="el-GR" sz="2400" dirty="0"/>
              <a:t>, &amp; Καΐλα, 2011).</a:t>
            </a:r>
          </a:p>
          <a:p>
            <a:pPr algn="just"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</TotalTime>
  <Words>1805</Words>
  <Application>Microsoft Office PowerPoint</Application>
  <PresentationFormat>Προβολή στην οθόνη (4:3)</PresentationFormat>
  <Paragraphs>110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Impact</vt:lpstr>
      <vt:lpstr>Times New Roman</vt:lpstr>
      <vt:lpstr>Θέμα του Office</vt:lpstr>
      <vt:lpstr> ΤΟ ΠΑΙΔΑΓΩΓΙΚΟ ΠΛΑΙΣΙΟ ΤΗΣ ΠΕΡΙΒΑΛΛΟΝΤΙΚΗΣ ΕΚΠΑΙΔΕΥΣΗΣ ΚΑΙ ΤΗΣ ΕΚΠΑΙΔΕΥΣΗΣ ΓΙΑ ΤΗΝ ΑΕΙΦΟΡΟ ΑΝΑΠΤΥΞΗ  </vt:lpstr>
      <vt:lpstr>1. ΑΡΧΕΣ ΠΑΙΔΑΓΩΓΙΚΟΥ ΠΛΑΙΣΙΟΥ 1/1</vt:lpstr>
      <vt:lpstr>1. ΔΙΑΘΕΜΑΤΙΚΟΤΗΤΑ – ΔΙΕΠΙΣΤΗΜΟΝΙΚΟΤΗΤΑ 1/2</vt:lpstr>
      <vt:lpstr> 1. ΔΙΑΦΟΡΕΣ ΔΙΕΠΙΣΤΗΜΟΝΙΚΟΤΗΤΑΣ – ΔΙΑΘΕΜΑΤΙΚΟΤΗΤΑΣ 1/3</vt:lpstr>
      <vt:lpstr>1. ΒΙΩΜΑΤΙΚΗ ΜΑΘΗΣΗ 1/4</vt:lpstr>
      <vt:lpstr>1. ΠΡΟΣΑΝΑΤΟΛΙΣΜΟΣ  ΣΤΙΣ ΑΞΙΕΣ 1/5 </vt:lpstr>
      <vt:lpstr>1. ΚΡΙΤΙΚΗ ΣΚΕΨΗ 1/6</vt:lpstr>
      <vt:lpstr> 1. ΣΥΣΤΗΜΙΚΗ ΣΚΕΨΗ 1/7 </vt:lpstr>
      <vt:lpstr>1. ΔΗΜΙΟΥΡΓΙΚΗ ΣΚΕΨΗ 1/8</vt:lpstr>
      <vt:lpstr>1. ΤΟΠΙΚΗ ΓΝΩΣΗ 1/9</vt:lpstr>
      <vt:lpstr>1. ΜΑΘΗΤΟΚΕΝΤΡΙΣΜΟΣ - ΣΥΜΜΕΤΟΧΙΚΟΤΗΤΑ – ΣΥΝΕΡΓΑΤΙΚΟΤΗΤΑ 1/10</vt:lpstr>
      <vt:lpstr>1. ΣΥΜΜΕΤΟΧΗ ΣΕ ΔΗΜΟΚΡΑΤΙΚΕΣ ΔΙΑΔΙΚΑΣΙΕΣ – ΠΕΡΙΒΑΛΛΟΝΤΙΚΗ  ΔΡΑΣΗ 1/11</vt:lpstr>
      <vt:lpstr>1. ΠΟΛΛΑΠΛΕΣ ΜΕΘΟΔΟΙ – ΤΕΧΝΙΚΕΣ 1/12</vt:lpstr>
      <vt:lpstr>2. ΣΥΝΟΨΗ 2/1</vt:lpstr>
      <vt:lpstr>3. ΒΙΒΛΙΟΓΡΑΦΙΑ 3/1</vt:lpstr>
      <vt:lpstr>3. ΒΙΒΛΙΟΓΡΑΦΙΑ 3/2</vt:lpstr>
      <vt:lpstr>3. ΒΙΒΛΙΟΓΡΑΦΙΑ 3/3</vt:lpstr>
      <vt:lpstr>3. ΒΙΒΛΙΟΓΡΑΦΙΑ 3/4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Persa</dc:creator>
  <cp:lastModifiedBy>User</cp:lastModifiedBy>
  <cp:revision>367</cp:revision>
  <dcterms:created xsi:type="dcterms:W3CDTF">2012-09-06T09:03:05Z</dcterms:created>
  <dcterms:modified xsi:type="dcterms:W3CDTF">2022-08-31T21:28:01Z</dcterms:modified>
</cp:coreProperties>
</file>