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257" r:id="rId36"/>
    <p:sldId id="262" r:id="rId37"/>
    <p:sldId id="264" r:id="rId38"/>
    <p:sldId id="265" r:id="rId39"/>
    <p:sldId id="313" r:id="rId40"/>
    <p:sldId id="266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1086" autoAdjust="0"/>
  </p:normalViewPr>
  <p:slideViewPr>
    <p:cSldViewPr>
      <p:cViewPr varScale="1">
        <p:scale>
          <a:sx n="78" d="100"/>
          <a:sy n="78" d="100"/>
        </p:scale>
        <p:origin x="-9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http://www.tripadvisor.com/LocationPhotoDirectLink-g295424-d676922-i99359935-Burj_Khalifa-Dubai_Emirate_of_Dubai.html</a:t>
            </a:r>
            <a:endParaRPr lang="el-GR" dirty="0" smtClean="0"/>
          </a:p>
          <a:p>
            <a:r>
              <a:rPr lang="en-US" dirty="0" smtClean="0"/>
              <a:t>http://www.tripadvisor.com/LocationPhotoDirectLink-g45963-d91886-i113279971-Mandalay_Bay_Resort_Casino-Las_Vegas_Nevada.html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46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9625-0E1F-44EB-839A-F14B7E7F9E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42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F45B-CCA3-48C2-B792-C90D4CCC5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5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candescent_light_bulb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Fastfission~commonswik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gpaid.blogspot.com/2008/12/blog-post_4186.html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FlickrLickr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commons.wikimedia.org/wiki/File:M%C3%A9xico_City_at_Night_2005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deed.en" TargetMode="External"/><Relationship Id="rId5" Type="http://schemas.openxmlformats.org/officeDocument/2006/relationships/hyperlink" Target="https://commons.wikimedia.org/wiki/User:Prosfilaes" TargetMode="External"/><Relationship Id="rId4" Type="http://schemas.openxmlformats.org/officeDocument/2006/relationships/hyperlink" Target="https://commons.wikimedia.org/wiki/File:Light_pollution_country_versus_city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rre-lumieres_de_nuit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File_Upload_Bot_(Magnus_Manske)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trosociety.org/edu/publications/tnl/44/lightpoll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vision.med.utah.edu/book/part-viii-gabac-receptors/psychophysics-of-vis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Εικόνας &amp; Ήχου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Φωτομετρία </a:t>
            </a:r>
            <a:r>
              <a:rPr lang="el-GR" sz="2800" dirty="0" smtClean="0"/>
              <a:t>ή </a:t>
            </a:r>
            <a:r>
              <a:rPr lang="el-GR" sz="2800" dirty="0" err="1"/>
              <a:t>Ραδιομετρία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Αθανάσιος </a:t>
            </a:r>
            <a:r>
              <a:rPr lang="el-GR" sz="2400" dirty="0" err="1" smtClean="0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Φωτογραφίας &amp; Οπτικοακουστικών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72" y="1196975"/>
            <a:ext cx="2478455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337" y="1196975"/>
            <a:ext cx="5453325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1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78" y="1196975"/>
            <a:ext cx="6947043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6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410" y="1196975"/>
            <a:ext cx="6511180" cy="5637386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8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/>
              <a:t>Πλάγιος Φωτισμός επιφάνειας </a:t>
            </a:r>
            <a:br>
              <a:rPr lang="el-GR" sz="4000" smtClean="0"/>
            </a:br>
            <a:r>
              <a:rPr lang="el-GR" sz="4000" smtClean="0"/>
              <a:t>από σημειακή φωτεινή πηγή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mtClean="0"/>
              <a:t>                   </a:t>
            </a:r>
            <a:r>
              <a:rPr lang="en-US" smtClean="0"/>
              <a:t>B</a:t>
            </a:r>
            <a:r>
              <a:rPr lang="el-GR" baseline="-25000" smtClean="0"/>
              <a:t>π</a:t>
            </a:r>
            <a:r>
              <a:rPr lang="en-US" baseline="-25000" smtClean="0"/>
              <a:t> </a:t>
            </a:r>
            <a:r>
              <a:rPr lang="en-US" smtClean="0"/>
              <a:t>= ( I </a:t>
            </a:r>
            <a:r>
              <a:rPr lang="el-GR" smtClean="0"/>
              <a:t>συνα ) </a:t>
            </a:r>
            <a:r>
              <a:rPr lang="en-US" smtClean="0"/>
              <a:t>/</a:t>
            </a:r>
            <a:r>
              <a:rPr lang="el-GR" smtClean="0"/>
              <a:t> </a:t>
            </a:r>
            <a:r>
              <a:rPr lang="en-US" smtClean="0"/>
              <a:t>r </a:t>
            </a:r>
            <a:r>
              <a:rPr lang="en-US" baseline="30000" smtClean="0"/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aseline="300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</a:t>
            </a:r>
            <a:r>
              <a:rPr lang="el-GR" smtClean="0"/>
              <a:t>  όπου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mtClean="0"/>
              <a:t>  Ι</a:t>
            </a:r>
            <a:r>
              <a:rPr lang="en-US" smtClean="0"/>
              <a:t> :</a:t>
            </a:r>
            <a:r>
              <a:rPr lang="el-GR" smtClean="0"/>
              <a:t> η φωτοβολία της πηγής,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mtClean="0"/>
              <a:t>  </a:t>
            </a:r>
            <a:r>
              <a:rPr lang="en-US" smtClean="0"/>
              <a:t>r : </a:t>
            </a:r>
            <a:r>
              <a:rPr lang="el-GR" smtClean="0"/>
              <a:t>η απόσταση πηγής – περιοχή φωτισμού</a:t>
            </a:r>
            <a:r>
              <a:rPr lang="en-US" smtClean="0"/>
              <a:t>,  </a:t>
            </a:r>
            <a:endParaRPr lang="el-GR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mtClean="0"/>
              <a:t>  α : η γωνία προσπτώσεως</a:t>
            </a:r>
            <a:r>
              <a:rPr lang="en-US" smtClean="0"/>
              <a:t>.</a:t>
            </a:r>
            <a:r>
              <a:rPr lang="el-GR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1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/>
              <a:t>Κάθετος Φωτισμός επιφάνειας </a:t>
            </a:r>
            <a:br>
              <a:rPr lang="el-GR" sz="4000" smtClean="0"/>
            </a:br>
            <a:r>
              <a:rPr lang="el-GR" sz="4000" smtClean="0"/>
              <a:t>από σημειακή φωτεινή πηγή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l-GR" sz="2800" dirty="0" smtClean="0"/>
              <a:t>Διότι για α = 0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,  </a:t>
            </a:r>
            <a:r>
              <a:rPr lang="el-GR" sz="2800" dirty="0" err="1" smtClean="0"/>
              <a:t>συνα</a:t>
            </a:r>
            <a:r>
              <a:rPr lang="el-GR" sz="2800" dirty="0" smtClean="0"/>
              <a:t> = 1 και έτσι ισχύει:</a:t>
            </a:r>
          </a:p>
          <a:p>
            <a:pPr algn="ctr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800" b="1" dirty="0" smtClean="0"/>
              <a:t>B</a:t>
            </a:r>
            <a:r>
              <a:rPr lang="el-GR" sz="2800" b="1" baseline="-25000" dirty="0" smtClean="0"/>
              <a:t>κ</a:t>
            </a:r>
            <a:r>
              <a:rPr lang="en-US" sz="2800" b="1" dirty="0" smtClean="0"/>
              <a:t> =  I</a:t>
            </a:r>
            <a:r>
              <a:rPr lang="el-GR" sz="2800" b="1" dirty="0" smtClean="0"/>
              <a:t> </a:t>
            </a:r>
            <a:r>
              <a:rPr lang="en-US" sz="2800" b="1" dirty="0" smtClean="0"/>
              <a:t>/</a:t>
            </a:r>
            <a:r>
              <a:rPr lang="el-GR" sz="2800" b="1" dirty="0" smtClean="0"/>
              <a:t> </a:t>
            </a:r>
            <a:r>
              <a:rPr lang="en-US" sz="2800" b="1" dirty="0" smtClean="0"/>
              <a:t>r </a:t>
            </a:r>
            <a:r>
              <a:rPr lang="en-US" sz="2800" b="1" baseline="30000" dirty="0" smtClean="0"/>
              <a:t>2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l-GR" sz="2800" dirty="0" smtClean="0"/>
              <a:t>Όπου: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l-GR" sz="2800" b="1" dirty="0" smtClean="0"/>
              <a:t>Ι</a:t>
            </a:r>
            <a:r>
              <a:rPr lang="en-US" sz="2800" dirty="0" smtClean="0"/>
              <a:t> :</a:t>
            </a:r>
            <a:r>
              <a:rPr lang="el-GR" sz="2800" dirty="0" smtClean="0"/>
              <a:t> η φωτοβολία της πηγής, 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800" b="1" dirty="0" smtClean="0"/>
              <a:t>r</a:t>
            </a:r>
            <a:r>
              <a:rPr lang="en-US" sz="2800" dirty="0" smtClean="0"/>
              <a:t> : </a:t>
            </a:r>
            <a:r>
              <a:rPr lang="el-GR" sz="2800" dirty="0" smtClean="0"/>
              <a:t>η απόσταση πηγής – περιοχή φωτισμού.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3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err="1" smtClean="0"/>
              <a:t>Ισοφωτισμός</a:t>
            </a:r>
            <a:r>
              <a:rPr lang="el-GR" sz="4000" dirty="0" smtClean="0"/>
              <a:t> επιφάνειας από δυο σημειακές πηγές Ι</a:t>
            </a:r>
            <a:r>
              <a:rPr lang="el-GR" sz="4000" baseline="-25000" dirty="0" smtClean="0"/>
              <a:t>1</a:t>
            </a:r>
            <a:r>
              <a:rPr lang="el-GR" sz="4000" dirty="0" smtClean="0"/>
              <a:t> και Ι</a:t>
            </a:r>
            <a:r>
              <a:rPr lang="el-GR" sz="4000" baseline="-25000" dirty="0" smtClean="0"/>
              <a:t>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  <a:defRPr/>
            </a:pPr>
            <a:r>
              <a:rPr lang="el-GR" sz="2800" dirty="0" smtClean="0"/>
              <a:t>Η σχέση που ισχύει μεταξύ των εντάσεων και των αποστάσεων των δυο φωτεινών πηγών από την επιφάνεια είναι:</a:t>
            </a:r>
            <a:endParaRPr lang="en-US" sz="2800" dirty="0" smtClean="0"/>
          </a:p>
          <a:p>
            <a:pPr algn="ctr"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l-GR" sz="2800" b="1" dirty="0" smtClean="0"/>
              <a:t>Ι </a:t>
            </a:r>
            <a:r>
              <a:rPr lang="el-GR" sz="2800" b="1" baseline="-25000" dirty="0" smtClean="0"/>
              <a:t>1</a:t>
            </a:r>
            <a:r>
              <a:rPr lang="el-GR" sz="2800" b="1" dirty="0" smtClean="0"/>
              <a:t> /  Ι </a:t>
            </a:r>
            <a:r>
              <a:rPr lang="el-GR" sz="2800" b="1" baseline="-25000" dirty="0" smtClean="0"/>
              <a:t>2 </a:t>
            </a:r>
            <a:r>
              <a:rPr lang="el-GR" sz="2800" b="1" dirty="0" smtClean="0"/>
              <a:t>= ( </a:t>
            </a:r>
            <a:r>
              <a:rPr lang="en-US" sz="2800" b="1" dirty="0" smtClean="0"/>
              <a:t>r 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/</a:t>
            </a:r>
            <a:r>
              <a:rPr lang="el-GR" sz="2800" b="1" dirty="0" smtClean="0"/>
              <a:t> </a:t>
            </a:r>
            <a:r>
              <a:rPr lang="en-US" sz="2800" b="1" dirty="0" smtClean="0"/>
              <a:t> r 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) </a:t>
            </a:r>
            <a:r>
              <a:rPr lang="en-US" sz="2800" b="1" baseline="30000" dirty="0" smtClean="0"/>
              <a:t>2</a:t>
            </a:r>
            <a:endParaRPr lang="el-GR" sz="2800" b="1" baseline="30000" dirty="0" smtClean="0"/>
          </a:p>
          <a:p>
            <a:pPr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r</a:t>
            </a:r>
            <a:r>
              <a:rPr lang="el-GR" sz="2800" baseline="-25000" dirty="0" smtClean="0"/>
              <a:t>1</a:t>
            </a:r>
            <a:r>
              <a:rPr lang="el-GR" sz="2800" dirty="0" smtClean="0"/>
              <a:t>,</a:t>
            </a:r>
            <a:r>
              <a:rPr lang="el-GR" sz="2800" baseline="-25000" dirty="0" smtClean="0"/>
              <a:t> </a:t>
            </a:r>
            <a:r>
              <a:rPr lang="en-US" sz="2800" dirty="0" smtClean="0"/>
              <a:t>r</a:t>
            </a:r>
            <a:r>
              <a:rPr lang="el-GR" sz="2800" baseline="-25000" dirty="0" smtClean="0"/>
              <a:t>2</a:t>
            </a:r>
            <a:r>
              <a:rPr lang="en-US" sz="2800" baseline="-25000" dirty="0" smtClean="0"/>
              <a:t> </a:t>
            </a:r>
            <a:r>
              <a:rPr lang="el-GR" sz="2800" dirty="0" smtClean="0"/>
              <a:t>οι αντίστοιχες αποστάσεις των πηγών.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5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Ολική Φωτεινή ροή - Απόδοση</a:t>
            </a:r>
          </a:p>
        </p:txBody>
      </p:sp>
      <p:pic>
        <p:nvPicPr>
          <p:cNvPr id="1945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5049049" cy="5040313"/>
          </a:xfrm>
        </p:spPr>
      </p:pic>
      <p:pic>
        <p:nvPicPr>
          <p:cNvPr id="1946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1124744"/>
            <a:ext cx="2520280" cy="5196776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6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Φωτιστικά σώματα - λαμπτήρες</a:t>
            </a:r>
          </a:p>
        </p:txBody>
      </p:sp>
      <p:pic>
        <p:nvPicPr>
          <p:cNvPr id="2048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3672408" cy="5645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1124744"/>
            <a:ext cx="4427984" cy="5239407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7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Λαμπτήρες πυρακτώσεως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40962" name="Picture 2" descr="File:Incandescent light bulb.sv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7" t="4046" r="3261" b="2247"/>
          <a:stretch/>
        </p:blipFill>
        <p:spPr bwMode="auto">
          <a:xfrm>
            <a:off x="107504" y="980728"/>
            <a:ext cx="3750906" cy="53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95937" y="1196752"/>
            <a:ext cx="5148064" cy="53285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/>
              <a:t>Glass </a:t>
            </a:r>
            <a:r>
              <a:rPr lang="en-US" sz="1900" dirty="0" smtClean="0"/>
              <a:t>bulb</a:t>
            </a:r>
            <a:r>
              <a:rPr lang="el-GR" sz="1900" dirty="0" smtClean="0"/>
              <a:t> – Γυάλινος γλόμπος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Inert </a:t>
            </a:r>
            <a:r>
              <a:rPr lang="en-US" sz="1900" dirty="0" smtClean="0"/>
              <a:t>gas</a:t>
            </a:r>
            <a:r>
              <a:rPr lang="el-GR" sz="1900" dirty="0" smtClean="0"/>
              <a:t> – Χαμηλής πιέσεως αδρανές αέριο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Tungsten </a:t>
            </a:r>
            <a:r>
              <a:rPr lang="en-US" sz="1900" dirty="0" smtClean="0"/>
              <a:t>filament</a:t>
            </a:r>
            <a:r>
              <a:rPr lang="el-GR" sz="1900" dirty="0" smtClean="0"/>
              <a:t> – Νήμα πυράκτωσης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Contact wire (goes to the foot</a:t>
            </a:r>
            <a:r>
              <a:rPr lang="en-US" sz="1900" dirty="0" smtClean="0"/>
              <a:t>)</a:t>
            </a:r>
            <a:r>
              <a:rPr lang="el-GR" sz="1900" dirty="0" smtClean="0"/>
              <a:t> – Σύρμα επαφής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Contact wire (goes to the base</a:t>
            </a:r>
            <a:r>
              <a:rPr lang="en-US" sz="1900" dirty="0" smtClean="0"/>
              <a:t>)</a:t>
            </a:r>
            <a:r>
              <a:rPr lang="el-GR" sz="1900" dirty="0" smtClean="0"/>
              <a:t> - </a:t>
            </a:r>
            <a:r>
              <a:rPr lang="el-GR" sz="1900" dirty="0"/>
              <a:t>Σύρμα </a:t>
            </a:r>
            <a:r>
              <a:rPr lang="el-GR" sz="1900" dirty="0" smtClean="0"/>
              <a:t>επαφής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Support </a:t>
            </a:r>
            <a:r>
              <a:rPr lang="en-US" sz="1900" dirty="0" smtClean="0"/>
              <a:t>wires</a:t>
            </a:r>
            <a:r>
              <a:rPr lang="el-GR" sz="1900" dirty="0" smtClean="0"/>
              <a:t> – Σύρματα στήριξης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Glass </a:t>
            </a:r>
            <a:r>
              <a:rPr lang="en-US" sz="1900" dirty="0" smtClean="0"/>
              <a:t>mount/support</a:t>
            </a:r>
            <a:r>
              <a:rPr lang="el-GR" sz="1900" dirty="0" smtClean="0"/>
              <a:t> - Μονωτικό στέλεχος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Base contact </a:t>
            </a:r>
            <a:r>
              <a:rPr lang="en-US" sz="1900" dirty="0" smtClean="0"/>
              <a:t>wire</a:t>
            </a:r>
            <a:r>
              <a:rPr lang="el-GR" sz="1900" dirty="0" smtClean="0"/>
              <a:t> – σύρμα επαφής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Screw </a:t>
            </a:r>
            <a:r>
              <a:rPr lang="en-US" sz="1900" dirty="0" smtClean="0"/>
              <a:t>threads</a:t>
            </a:r>
            <a:r>
              <a:rPr lang="el-GR" sz="1900" dirty="0" smtClean="0"/>
              <a:t> – </a:t>
            </a:r>
            <a:r>
              <a:rPr lang="el-GR" sz="1900" dirty="0" err="1" smtClean="0"/>
              <a:t>Μεταλικό</a:t>
            </a:r>
            <a:r>
              <a:rPr lang="el-GR" sz="1900" dirty="0" smtClean="0"/>
              <a:t> κασκέτο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/>
              <a:t>Insulation</a:t>
            </a:r>
            <a:r>
              <a:rPr lang="el-GR" sz="1900" dirty="0" smtClean="0"/>
              <a:t> - Μόνωση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Electrical foot </a:t>
            </a:r>
            <a:r>
              <a:rPr lang="en-US" sz="1900" dirty="0" smtClean="0"/>
              <a:t>contact</a:t>
            </a:r>
            <a:r>
              <a:rPr lang="el-GR" sz="1900" dirty="0" smtClean="0"/>
              <a:t> – Ηλεκτρική επαφή</a:t>
            </a:r>
          </a:p>
          <a:p>
            <a:pPr marL="0" indent="0">
              <a:buNone/>
            </a:pPr>
            <a:endParaRPr lang="el-G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2100" dirty="0" smtClean="0"/>
              <a:t>90-95% της ηλεκτρικής κατανάλωσης γίνεται θερμότητα (αντί για φως).</a:t>
            </a:r>
            <a:endParaRPr lang="el-GR" sz="2100" dirty="0"/>
          </a:p>
        </p:txBody>
      </p:sp>
      <p:sp>
        <p:nvSpPr>
          <p:cNvPr id="7" name="Rectangle 8"/>
          <p:cNvSpPr/>
          <p:nvPr/>
        </p:nvSpPr>
        <p:spPr>
          <a:xfrm>
            <a:off x="186068" y="6327170"/>
            <a:ext cx="3593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Incandescent light </a:t>
            </a:r>
            <a:r>
              <a:rPr lang="en-US" sz="1200" dirty="0" smtClean="0">
                <a:latin typeface="+mn-lt"/>
                <a:hlinkClick r:id="rId3"/>
              </a:rPr>
              <a:t>bulb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4" tooltip="User:Fastfission~commonswiki"/>
              </a:rPr>
              <a:t>Fastfission~commonswiki</a:t>
            </a:r>
            <a:r>
              <a:rPr lang="el-GR" sz="1200" u="sng" dirty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2000" b="1" dirty="0" smtClean="0"/>
          </a:p>
          <a:p>
            <a:pPr algn="ctr" eaLnBrk="1" hangingPunct="1">
              <a:defRPr/>
            </a:pPr>
            <a:r>
              <a:rPr lang="el-GR" dirty="0" smtClean="0"/>
              <a:t>Φωτεινή ροη ή φωτεινή ισχύς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l-GR" dirty="0" smtClean="0"/>
              <a:t>Φωτοβολία ή ένταση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dirty="0" smtClean="0"/>
              <a:t>Φωτεινής πηγής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l-GR" dirty="0" smtClean="0"/>
              <a:t>Φωτισμός επιφάνειας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l-GR" b="1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Φωτομετρικά μεγέθη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7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Λαμπτήρες φθορισμού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675" y="1210048"/>
            <a:ext cx="5550637" cy="4955255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195736" y="6211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egpaid.blogspot.com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Λαμπτήρες εκκένωσης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81" y="1196975"/>
            <a:ext cx="3492437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8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98874"/>
            <a:ext cx="8229600" cy="503651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1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6839"/>
            <a:ext cx="8229600" cy="45405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7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07" y="1196975"/>
            <a:ext cx="7991386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47" y="1196975"/>
            <a:ext cx="7284506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8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27" y="1196975"/>
            <a:ext cx="7380945" cy="5040313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7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Άτομο Νατρίου (Να)</a:t>
            </a:r>
          </a:p>
        </p:txBody>
      </p:sp>
      <p:pic>
        <p:nvPicPr>
          <p:cNvPr id="2969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556792"/>
            <a:ext cx="5069150" cy="3672384"/>
          </a:xfrm>
        </p:spPr>
      </p:pic>
      <p:pic>
        <p:nvPicPr>
          <p:cNvPr id="2970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1556791"/>
            <a:ext cx="3919990" cy="4357039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2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Φάσμα λαμπτήρα (Να)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4" y="1480394"/>
            <a:ext cx="5262713" cy="4540894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Απόδοση Φωτιστικών σωμάτων</a:t>
            </a: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60848"/>
            <a:ext cx="4197874" cy="4248472"/>
          </a:xfrm>
        </p:spPr>
      </p:pic>
      <p:pic>
        <p:nvPicPr>
          <p:cNvPr id="3174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1052736"/>
            <a:ext cx="4566146" cy="5075236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3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l-GR" dirty="0"/>
              <a:t>Φωτεινή ροη ή Φωτεινή ισχύς</a:t>
            </a:r>
            <a:br>
              <a:rPr lang="el-GR" dirty="0"/>
            </a:br>
            <a:r>
              <a:rPr lang="el-GR" dirty="0"/>
              <a:t>Φ = </a:t>
            </a:r>
            <a:r>
              <a:rPr lang="en-US" dirty="0" err="1"/>
              <a:t>dE</a:t>
            </a:r>
            <a:r>
              <a:rPr lang="en-US" dirty="0"/>
              <a:t> / </a:t>
            </a:r>
            <a:r>
              <a:rPr lang="en-US" dirty="0" err="1"/>
              <a:t>dt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Lumen (Lm) </a:t>
            </a:r>
            <a:r>
              <a:rPr lang="el-GR" dirty="0"/>
              <a:t>ή </a:t>
            </a:r>
            <a:r>
              <a:rPr lang="en-US" dirty="0"/>
              <a:t> Watt (W)</a:t>
            </a:r>
            <a:br>
              <a:rPr lang="en-US" dirty="0"/>
            </a:br>
            <a:endParaRPr lang="el-GR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dirty="0" smtClean="0"/>
              <a:t>Ελάχιστη φωτεινή ροή από σημειακή πηγή προκειμένου να γίνει αντιληπτή από τον ανθρώπινο οφθαλμό 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dirty="0" smtClean="0"/>
              <a:t>Φ = 4 </a:t>
            </a:r>
            <a:r>
              <a:rPr lang="en-US" dirty="0" smtClean="0"/>
              <a:t>x 10 </a:t>
            </a:r>
            <a:r>
              <a:rPr lang="en-US" baseline="30000" dirty="0" smtClean="0"/>
              <a:t>-13</a:t>
            </a:r>
            <a:r>
              <a:rPr lang="en-US" dirty="0" smtClean="0"/>
              <a:t> Lm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dirty="0" smtClean="0"/>
              <a:t>ή ~ 200 πράσινα φωτόνια / </a:t>
            </a:r>
            <a:r>
              <a:rPr lang="en-US" dirty="0" smtClean="0"/>
              <a:t>sec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(6 x 10 </a:t>
            </a:r>
            <a:r>
              <a:rPr lang="en-US" baseline="30000" dirty="0" smtClean="0"/>
              <a:t>-15</a:t>
            </a:r>
            <a:r>
              <a:rPr lang="en-US" dirty="0" smtClean="0"/>
              <a:t> W)</a:t>
            </a:r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Φωτεινή ροη ή Φωτεινή ισχύς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9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21045" y="1457489"/>
            <a:ext cx="4294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Για φωτεινή ροή 1000 </a:t>
            </a:r>
            <a:r>
              <a:rPr lang="en-US" sz="2000" dirty="0">
                <a:latin typeface="+mn-lt"/>
              </a:rPr>
              <a:t>Lumens </a:t>
            </a:r>
            <a:r>
              <a:rPr lang="el-GR" sz="2000" dirty="0">
                <a:latin typeface="+mn-lt"/>
              </a:rPr>
              <a:t>και για χρονικό διάστημα 1000 ωρών χρειάζονται οι φλόγες από 11000 κεριά ή ένας λαμπτήρας πυρακτώσεως.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21044" y="2924944"/>
            <a:ext cx="3772895" cy="2257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«Θα </a:t>
            </a:r>
            <a:r>
              <a:rPr lang="el-GR" sz="2000" dirty="0">
                <a:latin typeface="+mn-lt"/>
              </a:rPr>
              <a:t>κάνω το φως από λαμπτήρα να κοστίζει τόσο φθηνά ώστε στο μέλλον μόνο οι πλούσιοι θα χρησιμοποιούν τη φλόγα των κεριών για να </a:t>
            </a:r>
            <a:r>
              <a:rPr lang="el-GR" sz="2000" dirty="0" smtClean="0">
                <a:latin typeface="+mn-lt"/>
              </a:rPr>
              <a:t>φωτίζονται».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Thomas Alva Edison </a:t>
            </a:r>
            <a:endParaRPr lang="el-GR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1847-1931</a:t>
            </a:r>
            <a:endParaRPr lang="el-GR" sz="20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716016" y="1340768"/>
            <a:ext cx="444672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200" b="1" dirty="0">
                <a:latin typeface="+mn-lt"/>
              </a:rPr>
              <a:t>Μόλυνση στο περιβάλλον</a:t>
            </a:r>
            <a:endParaRPr lang="el-GR" sz="2200" b="1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200" dirty="0" smtClean="0">
                <a:latin typeface="+mn-lt"/>
              </a:rPr>
              <a:t>Μόλυνση </a:t>
            </a:r>
            <a:r>
              <a:rPr lang="el-GR" sz="2200" dirty="0">
                <a:latin typeface="+mn-lt"/>
              </a:rPr>
              <a:t>στο περιβάλλον των σταθμών παραγωγής.</a:t>
            </a:r>
          </a:p>
          <a:p>
            <a:pPr>
              <a:spcBef>
                <a:spcPts val="1200"/>
              </a:spcBef>
            </a:pPr>
            <a:r>
              <a:rPr lang="el-GR" sz="2200" dirty="0">
                <a:latin typeface="+mn-lt"/>
              </a:rPr>
              <a:t>Οικονομία (κατανάλωση </a:t>
            </a:r>
            <a:r>
              <a:rPr lang="el-GR" sz="2200" dirty="0" smtClean="0">
                <a:latin typeface="+mn-lt"/>
              </a:rPr>
              <a:t>καύσιμου).</a:t>
            </a:r>
            <a:endParaRPr lang="el-GR" sz="2200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200" dirty="0">
                <a:latin typeface="+mn-lt"/>
              </a:rPr>
              <a:t>Οικολογία (θαλάσσιες χελώνες, αποδημητικά πτηνά, πυγολαμπίδες, φυλλοβόλα δέντρα, </a:t>
            </a:r>
            <a:r>
              <a:rPr lang="el-GR" sz="2200" dirty="0" smtClean="0">
                <a:latin typeface="+mn-lt"/>
              </a:rPr>
              <a:t>κ.α</a:t>
            </a:r>
            <a:r>
              <a:rPr lang="el-GR" sz="2200" dirty="0">
                <a:latin typeface="+mn-lt"/>
              </a:rPr>
              <a:t>.</a:t>
            </a:r>
            <a:r>
              <a:rPr lang="el-GR" sz="2200" dirty="0" smtClean="0">
                <a:latin typeface="+mn-lt"/>
              </a:rPr>
              <a:t>).</a:t>
            </a:r>
            <a:endParaRPr lang="el-GR" sz="2200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200" dirty="0">
                <a:latin typeface="+mn-lt"/>
              </a:rPr>
              <a:t>Ανθρώπινος οργανισμός (έκλυση ορμόνης, οιστρογόνα, </a:t>
            </a:r>
            <a:r>
              <a:rPr lang="el-GR" sz="2200" dirty="0" err="1" smtClean="0">
                <a:latin typeface="+mn-lt"/>
              </a:rPr>
              <a:t>μελατονίνη</a:t>
            </a:r>
            <a:r>
              <a:rPr lang="el-GR" sz="2200" dirty="0" smtClean="0">
                <a:latin typeface="+mn-lt"/>
              </a:rPr>
              <a:t>).</a:t>
            </a:r>
            <a:endParaRPr lang="el-GR" sz="2200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200" dirty="0">
                <a:latin typeface="+mn-lt"/>
              </a:rPr>
              <a:t>Αύξηση μέσης θερμοκρασίας στην επιφάνεια της γης.</a:t>
            </a:r>
          </a:p>
        </p:txBody>
      </p:sp>
      <p:pic>
        <p:nvPicPr>
          <p:cNvPr id="25602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701" y="4559813"/>
            <a:ext cx="1666430" cy="2266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Λαμπτήρες Φωτισμού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184576"/>
          </a:xfrm>
        </p:spPr>
        <p:txBody>
          <a:bodyPr numCol="2">
            <a:normAutofit fontScale="92500"/>
          </a:bodyPr>
          <a:lstStyle/>
          <a:p>
            <a:r>
              <a:rPr lang="el-GR" sz="2200" dirty="0" smtClean="0"/>
              <a:t>Ηλεκτρική </a:t>
            </a:r>
            <a:r>
              <a:rPr lang="el-GR" sz="2200" dirty="0"/>
              <a:t>ισχύς λειτουργίας (</a:t>
            </a:r>
            <a:r>
              <a:rPr lang="el-GR" sz="2200" dirty="0" err="1"/>
              <a:t>Watt</a:t>
            </a:r>
            <a:r>
              <a:rPr lang="el-GR" sz="2200" dirty="0" smtClean="0"/>
              <a:t>).</a:t>
            </a:r>
            <a:endParaRPr lang="el-GR" sz="2200" dirty="0"/>
          </a:p>
          <a:p>
            <a:r>
              <a:rPr lang="el-GR" sz="2200" dirty="0" smtClean="0"/>
              <a:t>Συνολική </a:t>
            </a:r>
            <a:r>
              <a:rPr lang="el-GR" sz="2200" dirty="0"/>
              <a:t>παραγόμενη φωτεινή ροή </a:t>
            </a:r>
            <a:r>
              <a:rPr lang="el-GR" sz="2200" dirty="0" smtClean="0"/>
              <a:t>(</a:t>
            </a:r>
            <a:r>
              <a:rPr lang="el-GR" sz="2200" dirty="0" err="1" smtClean="0"/>
              <a:t>Lumen</a:t>
            </a:r>
            <a:r>
              <a:rPr lang="el-GR" sz="2200" dirty="0" smtClean="0"/>
              <a:t>).</a:t>
            </a:r>
            <a:endParaRPr lang="el-GR" sz="2200" dirty="0"/>
          </a:p>
          <a:p>
            <a:r>
              <a:rPr lang="el-GR" sz="2200" dirty="0" smtClean="0"/>
              <a:t>Φωτεινή </a:t>
            </a:r>
            <a:r>
              <a:rPr lang="el-GR" sz="2200" dirty="0"/>
              <a:t>απόδοση </a:t>
            </a:r>
            <a:r>
              <a:rPr lang="el-GR" sz="2200" dirty="0" smtClean="0"/>
              <a:t>(</a:t>
            </a:r>
            <a:r>
              <a:rPr lang="el-GR" sz="2200" dirty="0" err="1" smtClean="0"/>
              <a:t>Lumen</a:t>
            </a:r>
            <a:r>
              <a:rPr lang="el-GR" sz="2200" dirty="0" smtClean="0"/>
              <a:t> </a:t>
            </a:r>
            <a:r>
              <a:rPr lang="el-GR" sz="2200" dirty="0"/>
              <a:t>/ </a:t>
            </a:r>
            <a:r>
              <a:rPr lang="el-GR" sz="2200" dirty="0" err="1"/>
              <a:t>Watt</a:t>
            </a:r>
            <a:r>
              <a:rPr lang="el-GR" sz="2200" dirty="0" smtClean="0"/>
              <a:t>).</a:t>
            </a:r>
            <a:endParaRPr lang="el-GR" sz="2200" dirty="0"/>
          </a:p>
          <a:p>
            <a:r>
              <a:rPr lang="el-GR" sz="2200" dirty="0" smtClean="0"/>
              <a:t>Χρωματική πιστότητα.</a:t>
            </a:r>
            <a:endParaRPr lang="el-GR" sz="2200" dirty="0"/>
          </a:p>
          <a:p>
            <a:r>
              <a:rPr lang="el-GR" sz="2200" dirty="0" smtClean="0"/>
              <a:t>Κόστος </a:t>
            </a:r>
            <a:r>
              <a:rPr lang="el-GR" sz="2200" dirty="0"/>
              <a:t>αγοράς </a:t>
            </a:r>
            <a:r>
              <a:rPr lang="el-GR" sz="2200" dirty="0" smtClean="0"/>
              <a:t>– εγκατάστασης.</a:t>
            </a:r>
            <a:endParaRPr lang="el-GR" sz="2200" dirty="0"/>
          </a:p>
          <a:p>
            <a:r>
              <a:rPr lang="el-GR" sz="2200" dirty="0" smtClean="0"/>
              <a:t>Κόστος λειτουργίας.</a:t>
            </a:r>
            <a:endParaRPr lang="el-GR" sz="2200" dirty="0"/>
          </a:p>
          <a:p>
            <a:r>
              <a:rPr lang="el-GR" sz="2200" dirty="0" smtClean="0"/>
              <a:t>Διάρκεια ζωής.</a:t>
            </a:r>
            <a:endParaRPr lang="el-GR" sz="2200" dirty="0"/>
          </a:p>
          <a:p>
            <a:r>
              <a:rPr lang="el-GR" sz="2200" dirty="0" smtClean="0"/>
              <a:t>Αξιοπιστία λειτουργίας.</a:t>
            </a:r>
            <a:endParaRPr lang="el-GR" sz="2200" dirty="0"/>
          </a:p>
          <a:p>
            <a:r>
              <a:rPr lang="el-GR" sz="2200" dirty="0" smtClean="0"/>
              <a:t>Ασφάλεια </a:t>
            </a:r>
            <a:r>
              <a:rPr lang="el-GR" sz="2200" dirty="0"/>
              <a:t>στην χρήση </a:t>
            </a:r>
            <a:r>
              <a:rPr lang="el-GR" sz="2200" dirty="0" smtClean="0"/>
              <a:t>(ηλεκτρική </a:t>
            </a:r>
            <a:r>
              <a:rPr lang="el-GR" sz="2200" dirty="0"/>
              <a:t>- θερμική </a:t>
            </a:r>
            <a:r>
              <a:rPr lang="el-GR" sz="2200" dirty="0" smtClean="0"/>
              <a:t>μόνωση).</a:t>
            </a:r>
            <a:endParaRPr lang="el-GR" sz="2200" dirty="0"/>
          </a:p>
          <a:p>
            <a:r>
              <a:rPr lang="el-GR" sz="2200" dirty="0" smtClean="0"/>
              <a:t>Εργονομία </a:t>
            </a:r>
            <a:r>
              <a:rPr lang="el-GR" sz="2200" dirty="0"/>
              <a:t>σχεδίασης </a:t>
            </a:r>
            <a:r>
              <a:rPr lang="el-GR" sz="2200" dirty="0" smtClean="0"/>
              <a:t>(μέγεθος </a:t>
            </a:r>
            <a:r>
              <a:rPr lang="el-GR" sz="2200" dirty="0"/>
              <a:t>- </a:t>
            </a:r>
            <a:r>
              <a:rPr lang="el-GR" sz="2200" dirty="0" smtClean="0"/>
              <a:t>βάρος).</a:t>
            </a:r>
            <a:endParaRPr lang="el-GR" sz="2200" dirty="0"/>
          </a:p>
          <a:p>
            <a:r>
              <a:rPr lang="el-GR" sz="2200" dirty="0" smtClean="0"/>
              <a:t>Επιλογή χρωματισμού.</a:t>
            </a:r>
            <a:endParaRPr lang="el-GR" sz="2200" dirty="0"/>
          </a:p>
          <a:p>
            <a:pPr marL="627063"/>
            <a:r>
              <a:rPr lang="el-GR" sz="2200" dirty="0" smtClean="0"/>
              <a:t>Γεωμετρία </a:t>
            </a:r>
            <a:r>
              <a:rPr lang="el-GR" sz="2200" dirty="0"/>
              <a:t>προσφερόμενης φωτεινής </a:t>
            </a:r>
            <a:r>
              <a:rPr lang="el-GR" sz="2200" dirty="0" smtClean="0"/>
              <a:t>δέσμης.</a:t>
            </a:r>
            <a:endParaRPr lang="el-GR" sz="2200" dirty="0"/>
          </a:p>
          <a:p>
            <a:pPr marL="627063"/>
            <a:r>
              <a:rPr lang="el-GR" sz="2200" dirty="0" smtClean="0"/>
              <a:t>Ευκολία </a:t>
            </a:r>
            <a:r>
              <a:rPr lang="el-GR" sz="2200" dirty="0"/>
              <a:t>στην συντήρηση ή και </a:t>
            </a:r>
            <a:r>
              <a:rPr lang="el-GR" sz="2200" dirty="0" smtClean="0"/>
              <a:t>αντικατάσταση.</a:t>
            </a:r>
            <a:endParaRPr lang="el-GR" sz="2200" dirty="0"/>
          </a:p>
          <a:p>
            <a:pPr marL="627063"/>
            <a:r>
              <a:rPr lang="el-GR" sz="2200" dirty="0" smtClean="0"/>
              <a:t>Δυνατότητα </a:t>
            </a:r>
            <a:r>
              <a:rPr lang="el-GR" sz="2200" dirty="0"/>
              <a:t>αυξομείωσης φωτεινής </a:t>
            </a:r>
            <a:r>
              <a:rPr lang="el-GR" sz="2200" dirty="0" smtClean="0"/>
              <a:t>έντασης.</a:t>
            </a:r>
            <a:endParaRPr lang="el-GR" sz="2200" dirty="0"/>
          </a:p>
          <a:p>
            <a:pPr marL="627063"/>
            <a:r>
              <a:rPr lang="el-GR" sz="2200" dirty="0" smtClean="0"/>
              <a:t>Συμβατότητα </a:t>
            </a:r>
            <a:r>
              <a:rPr lang="el-GR" sz="2200" dirty="0"/>
              <a:t>σε προϋπάρχουσα </a:t>
            </a:r>
            <a:r>
              <a:rPr lang="el-GR" sz="2200" dirty="0" smtClean="0"/>
              <a:t>εγκατάσταση.</a:t>
            </a:r>
            <a:endParaRPr lang="el-GR" sz="2200" dirty="0"/>
          </a:p>
          <a:p>
            <a:pPr marL="627063"/>
            <a:r>
              <a:rPr lang="el-GR" sz="2200" dirty="0" smtClean="0"/>
              <a:t>Ανθεκτικότητα κατασκευής.</a:t>
            </a:r>
            <a:endParaRPr lang="el-GR" sz="2200" dirty="0"/>
          </a:p>
          <a:p>
            <a:pPr marL="627063"/>
            <a:r>
              <a:rPr lang="el-GR" sz="2200" dirty="0" smtClean="0"/>
              <a:t>Αισθητικό </a:t>
            </a:r>
            <a:r>
              <a:rPr lang="el-GR" sz="2200" dirty="0"/>
              <a:t>αποτέλεσμα </a:t>
            </a:r>
            <a:r>
              <a:rPr lang="el-GR" sz="2200" dirty="0" smtClean="0"/>
              <a:t>εμφάνισης.</a:t>
            </a:r>
            <a:endParaRPr lang="el-GR" sz="2200" dirty="0"/>
          </a:p>
          <a:p>
            <a:pPr marL="627063"/>
            <a:r>
              <a:rPr lang="el-GR" sz="2200" dirty="0" smtClean="0"/>
              <a:t>Οικολογική </a:t>
            </a:r>
            <a:r>
              <a:rPr lang="el-GR" sz="2200" dirty="0"/>
              <a:t>συμπεριφορά ( υλικά κατασκευής - φάσμα εκπομπής</a:t>
            </a:r>
            <a:r>
              <a:rPr lang="el-GR" sz="2200" dirty="0" smtClean="0"/>
              <a:t>).</a:t>
            </a:r>
            <a:endParaRPr lang="el-GR" sz="2200" dirty="0"/>
          </a:p>
          <a:p>
            <a:pPr marL="627063"/>
            <a:r>
              <a:rPr lang="el-GR" sz="2200" dirty="0"/>
              <a:t>Ποικιλία </a:t>
            </a:r>
            <a:r>
              <a:rPr lang="el-GR" sz="2200" dirty="0" smtClean="0"/>
              <a:t>εφαρμογών.</a:t>
            </a:r>
            <a:endParaRPr lang="el-GR" sz="2200" dirty="0"/>
          </a:p>
          <a:p>
            <a:endParaRPr lang="el-GR" sz="22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4752020" y="1340768"/>
            <a:ext cx="36004" cy="47525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Φωτορρύπανση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pic>
        <p:nvPicPr>
          <p:cNvPr id="28674" name="Picture 2" descr="File:México City at Night 2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10951"/>
            <a:ext cx="4379640" cy="29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File:Light pollution country versus 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0951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/>
          <p:nvPr/>
        </p:nvSpPr>
        <p:spPr>
          <a:xfrm>
            <a:off x="4294161" y="6364286"/>
            <a:ext cx="287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Light pollution country versus </a:t>
            </a:r>
            <a:r>
              <a:rPr lang="en-US" sz="1200" dirty="0" smtClean="0">
                <a:latin typeface="+mn-lt"/>
                <a:hlinkClick r:id="rId4"/>
              </a:rPr>
              <a:t>city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 tooltip="User:Prosfilaes"/>
              </a:rPr>
              <a:t>Prosfilaes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179540" y="4032806"/>
            <a:ext cx="287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México City at Night </a:t>
            </a:r>
            <a:r>
              <a:rPr lang="en-US" sz="1200" dirty="0" smtClean="0">
                <a:latin typeface="+mn-lt"/>
                <a:hlinkClick r:id="rId7"/>
              </a:rPr>
              <a:t>2005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8" tooltip="User:FlickrLickr"/>
              </a:rPr>
              <a:t>FlickrLickr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2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Ο πλανήτης Γη τη νύκτα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27650" name="Picture 2" descr="File:Terre-lumieres de n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2775111" y="5859219"/>
            <a:ext cx="3593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Terre-</a:t>
            </a:r>
            <a:r>
              <a:rPr lang="en-US" sz="1200" dirty="0" err="1">
                <a:latin typeface="+mn-lt"/>
                <a:hlinkClick r:id="rId3"/>
              </a:rPr>
              <a:t>lumieres</a:t>
            </a:r>
            <a:r>
              <a:rPr lang="en-US" sz="1200" dirty="0">
                <a:latin typeface="+mn-lt"/>
                <a:hlinkClick r:id="rId3"/>
              </a:rPr>
              <a:t> de </a:t>
            </a:r>
            <a:r>
              <a:rPr lang="en-US" sz="1200" dirty="0" err="1" smtClean="0">
                <a:latin typeface="+mn-lt"/>
                <a:hlinkClick r:id="rId3"/>
              </a:rPr>
              <a:t>nuit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4" tooltip="User:File Upload Bot (Magnus Manske)"/>
              </a:rPr>
              <a:t>Manske</a:t>
            </a:r>
            <a:r>
              <a:rPr lang="en-US" sz="1200" dirty="0" smtClean="0">
                <a:latin typeface="+mn-lt"/>
                <a:hlinkClick r:id="rId4" tooltip="User:File Upload Bot (Magnus Manske)"/>
              </a:rPr>
              <a:t>)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2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Los Angeles (CA)</a:t>
            </a:r>
            <a:endParaRPr lang="el-GR" dirty="0" smtClean="0"/>
          </a:p>
        </p:txBody>
      </p:sp>
      <p:pic>
        <p:nvPicPr>
          <p:cNvPr id="368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10" y="2060848"/>
            <a:ext cx="5080560" cy="3600400"/>
          </a:xfrm>
        </p:spPr>
      </p:pic>
      <p:pic>
        <p:nvPicPr>
          <p:cNvPr id="36868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2060848"/>
            <a:ext cx="3702050" cy="41148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123728" y="1654073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1908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876256" y="1654073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1988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123728" y="63781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astrosociety.org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7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l-GR" sz="2000" dirty="0" smtClean="0"/>
              <a:t> 2014. Αθανάσιος </a:t>
            </a:r>
            <a:r>
              <a:rPr lang="el-GR" sz="2000" dirty="0" err="1" smtClean="0"/>
              <a:t>Αραβαντινός</a:t>
            </a:r>
            <a:r>
              <a:rPr lang="el-GR" sz="2000" dirty="0"/>
              <a:t>. «Φυσική Εικόνας &amp; Ήχου ΙΙ (Θ). Ενότητα </a:t>
            </a:r>
            <a:r>
              <a:rPr lang="el-GR" sz="2000" dirty="0" smtClean="0"/>
              <a:t>4</a:t>
            </a:r>
            <a:r>
              <a:rPr lang="el-GR" sz="2000" dirty="0"/>
              <a:t>: Φωτομετρία  ή </a:t>
            </a:r>
            <a:r>
              <a:rPr lang="el-GR" sz="2000" dirty="0" err="1"/>
              <a:t>Ραδιομετρία</a:t>
            </a:r>
            <a:r>
              <a:rPr lang="el-GR" sz="2000" dirty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l-GR" sz="2800" dirty="0"/>
              <a:t>Φωτοβολία ή Ένταση φωτεινής </a:t>
            </a:r>
            <a:r>
              <a:rPr lang="el-GR" sz="2800" dirty="0" smtClean="0"/>
              <a:t>πηγής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800" dirty="0" smtClean="0"/>
              <a:t>I </a:t>
            </a:r>
            <a:r>
              <a:rPr lang="en-US" sz="2800" dirty="0"/>
              <a:t>= d</a:t>
            </a:r>
            <a:r>
              <a:rPr lang="el-GR" sz="2800" dirty="0"/>
              <a:t>Φ / </a:t>
            </a:r>
            <a:r>
              <a:rPr lang="en-US" sz="2800" dirty="0"/>
              <a:t>d</a:t>
            </a:r>
            <a:r>
              <a:rPr lang="el-GR" sz="2800" dirty="0"/>
              <a:t>Ω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Cd </a:t>
            </a:r>
            <a:r>
              <a:rPr lang="el-GR" sz="2800" dirty="0"/>
              <a:t>ή </a:t>
            </a:r>
            <a:r>
              <a:rPr lang="en-US" sz="2800" dirty="0"/>
              <a:t>W / </a:t>
            </a:r>
            <a:r>
              <a:rPr lang="en-US" sz="2800" dirty="0" err="1"/>
              <a:t>Sr</a:t>
            </a:r>
            <a:r>
              <a:rPr lang="en-US" sz="2800" dirty="0"/>
              <a:t/>
            </a:r>
            <a:br>
              <a:rPr lang="en-US" sz="2800" dirty="0"/>
            </a:br>
            <a:endParaRPr lang="el-GR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Φωτοβολία ή ένταση τεχνητών</a:t>
            </a:r>
            <a:r>
              <a:rPr lang="en-US" sz="28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φωτεινών πηγών :</a:t>
            </a: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Λαμπτήρας πυρακτώσεως (100</a:t>
            </a:r>
            <a:r>
              <a:rPr lang="en-US" sz="2800" dirty="0" smtClean="0"/>
              <a:t>W) :130Cd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Διαφημιστικός προβολέας :</a:t>
            </a:r>
            <a:r>
              <a:rPr lang="en-US" sz="2800" dirty="0" smtClean="0"/>
              <a:t> </a:t>
            </a:r>
            <a:r>
              <a:rPr lang="el-GR" sz="2800" dirty="0" smtClean="0"/>
              <a:t>800</a:t>
            </a:r>
            <a:r>
              <a:rPr lang="en-US" sz="2800" dirty="0" smtClean="0"/>
              <a:t> Cd</a:t>
            </a: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Προβολέας αυτοκινήτου :10000</a:t>
            </a:r>
            <a:r>
              <a:rPr lang="en-US" sz="2800" dirty="0" smtClean="0"/>
              <a:t> Cd</a:t>
            </a: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Ναυτικός φάρος :</a:t>
            </a:r>
            <a:r>
              <a:rPr lang="en-US" sz="2800" dirty="0" smtClean="0"/>
              <a:t>1</a:t>
            </a:r>
            <a:r>
              <a:rPr lang="el-GR" sz="2800" dirty="0" smtClean="0"/>
              <a:t>500000</a:t>
            </a:r>
            <a:r>
              <a:rPr lang="en-US" sz="2800" dirty="0" smtClean="0"/>
              <a:t> Cd</a:t>
            </a:r>
            <a:r>
              <a:rPr lang="el-GR" sz="2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Φωτοβολία ή Ένταση φωτεινής πηγής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8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l-GR" sz="2800" dirty="0" smtClean="0"/>
              <a:t>Φωτισμός  επιφάνειας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/>
              <a:t>B = d</a:t>
            </a:r>
            <a:r>
              <a:rPr lang="el-GR" sz="2800" dirty="0"/>
              <a:t>Φ / </a:t>
            </a:r>
            <a:r>
              <a:rPr lang="en-US" sz="2800" dirty="0" err="1"/>
              <a:t>dS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Lux </a:t>
            </a:r>
            <a:r>
              <a:rPr lang="el-GR" sz="2800" dirty="0"/>
              <a:t>ή </a:t>
            </a:r>
            <a:r>
              <a:rPr lang="en-US" sz="2800" dirty="0"/>
              <a:t>W / m </a:t>
            </a:r>
            <a:r>
              <a:rPr lang="en-US" sz="2800" baseline="30000" dirty="0"/>
              <a:t>2</a:t>
            </a:r>
            <a:r>
              <a:rPr lang="el-GR" sz="2800" dirty="0"/>
              <a:t> </a:t>
            </a:r>
            <a:endParaRPr lang="el-GR" sz="2800" dirty="0" smtClean="0"/>
          </a:p>
          <a:p>
            <a:pPr algn="ctr">
              <a:buNone/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Διάφορες περιπτώσεις φωτισμού :</a:t>
            </a:r>
            <a:endParaRPr lang="en-US" sz="2800" dirty="0" smtClean="0"/>
          </a:p>
          <a:p>
            <a:pPr eaLnBrk="1" hangingPunct="1">
              <a:defRPr/>
            </a:pPr>
            <a:r>
              <a:rPr lang="el-GR" sz="2800" dirty="0" smtClean="0"/>
              <a:t>Φωτισμός στην γη από ήλιο : ~ 6000</a:t>
            </a:r>
            <a:r>
              <a:rPr lang="en-US" sz="2800" dirty="0" smtClean="0"/>
              <a:t> Lux</a:t>
            </a: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Οθόνη κινηματογράφου : 100</a:t>
            </a:r>
            <a:r>
              <a:rPr lang="en-US" sz="2800" dirty="0" smtClean="0"/>
              <a:t> Lux</a:t>
            </a: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Μέτριος φωτισμός αίθουσας : 80</a:t>
            </a:r>
            <a:r>
              <a:rPr lang="en-US" sz="2800" dirty="0" smtClean="0"/>
              <a:t> Lux</a:t>
            </a: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Φωτισμός στη γη με πανσέληνο : 0.2</a:t>
            </a:r>
            <a:r>
              <a:rPr lang="en-US" sz="2800" dirty="0" smtClean="0"/>
              <a:t> Lux</a:t>
            </a:r>
            <a:endParaRPr 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Φωτισμός  </a:t>
            </a:r>
            <a:r>
              <a:rPr lang="el-GR" dirty="0" smtClean="0"/>
              <a:t>επιφάνειας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325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 smtClean="0"/>
              <a:t>Συσχετισμοί φωτομετρικών μεγεθών στη διαδικασία της όρασης </a:t>
            </a:r>
            <a:endParaRPr lang="el-GR" sz="36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4152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483768" y="64694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webvision.med.utah.edu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9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616624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l-GR" sz="2600" dirty="0" smtClean="0">
                <a:solidFill>
                  <a:prstClr val="black"/>
                </a:solidFill>
                <a:ea typeface="+mj-ea"/>
                <a:cs typeface="+mj-cs"/>
              </a:rPr>
              <a:t>Φωτισμός  επιφάνειας</a:t>
            </a:r>
            <a:r>
              <a:rPr lang="el-GR" sz="2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l-GR" sz="2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600" dirty="0">
                <a:solidFill>
                  <a:prstClr val="black"/>
                </a:solidFill>
                <a:ea typeface="+mj-ea"/>
                <a:cs typeface="+mj-cs"/>
              </a:rPr>
              <a:t>B = d</a:t>
            </a:r>
            <a:r>
              <a:rPr lang="el-GR" sz="2600" dirty="0">
                <a:solidFill>
                  <a:prstClr val="black"/>
                </a:solidFill>
                <a:ea typeface="+mj-ea"/>
                <a:cs typeface="+mj-cs"/>
              </a:rPr>
              <a:t>Φ / </a:t>
            </a:r>
            <a:r>
              <a:rPr lang="en-US" sz="2600" dirty="0" err="1">
                <a:solidFill>
                  <a:prstClr val="black"/>
                </a:solidFill>
                <a:ea typeface="+mj-ea"/>
                <a:cs typeface="+mj-cs"/>
              </a:rPr>
              <a:t>dS</a:t>
            </a:r>
            <a:r>
              <a:rPr lang="en-US" sz="2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600" dirty="0">
                <a:solidFill>
                  <a:prstClr val="black"/>
                </a:solidFill>
                <a:ea typeface="+mj-ea"/>
                <a:cs typeface="+mj-cs"/>
              </a:rPr>
              <a:t>Lux </a:t>
            </a:r>
            <a:r>
              <a:rPr lang="el-GR" sz="2600" dirty="0">
                <a:solidFill>
                  <a:prstClr val="black"/>
                </a:solidFill>
                <a:ea typeface="+mj-ea"/>
                <a:cs typeface="+mj-cs"/>
              </a:rPr>
              <a:t>ή </a:t>
            </a:r>
            <a:r>
              <a:rPr lang="en-US" sz="2600" dirty="0">
                <a:solidFill>
                  <a:prstClr val="black"/>
                </a:solidFill>
                <a:ea typeface="+mj-ea"/>
                <a:cs typeface="+mj-cs"/>
              </a:rPr>
              <a:t>W / m </a:t>
            </a:r>
            <a:r>
              <a:rPr lang="en-US" sz="2600" baseline="30000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el-GR" sz="26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600" dirty="0">
                <a:solidFill>
                  <a:prstClr val="black"/>
                </a:solidFill>
                <a:ea typeface="+mj-ea"/>
                <a:cs typeface="+mj-cs"/>
              </a:rPr>
            </a:br>
            <a:endParaRPr lang="el-GR" sz="2600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600" dirty="0" smtClean="0"/>
              <a:t>Ενδεικτικές τιμές φωτισμού σε</a:t>
            </a:r>
            <a:r>
              <a:rPr lang="en-US" sz="2600" dirty="0" smtClean="0"/>
              <a:t> </a:t>
            </a:r>
            <a:r>
              <a:rPr lang="el-GR" sz="2600" dirty="0" smtClean="0"/>
              <a:t>χώρους </a:t>
            </a:r>
          </a:p>
          <a:p>
            <a:pPr eaLnBrk="1" hangingPunct="1">
              <a:defRPr/>
            </a:pPr>
            <a:r>
              <a:rPr lang="el-GR" sz="2600" dirty="0" smtClean="0"/>
              <a:t>Συνηθισμένο δωμάτιο σπιτιού : 50 – 70</a:t>
            </a:r>
            <a:r>
              <a:rPr lang="en-US" sz="2600" dirty="0" smtClean="0"/>
              <a:t> Lux</a:t>
            </a:r>
            <a:endParaRPr lang="el-GR" sz="2600" dirty="0" smtClean="0"/>
          </a:p>
          <a:p>
            <a:pPr eaLnBrk="1" hangingPunct="1">
              <a:defRPr/>
            </a:pPr>
            <a:r>
              <a:rPr lang="el-GR" sz="2600" dirty="0" smtClean="0"/>
              <a:t>Γραφείο</a:t>
            </a:r>
            <a:r>
              <a:rPr lang="en-US" sz="2600" dirty="0" smtClean="0"/>
              <a:t> – </a:t>
            </a:r>
            <a:r>
              <a:rPr lang="el-GR" sz="2600" dirty="0" smtClean="0"/>
              <a:t>Αναγνωστήριο  : 80 – 120</a:t>
            </a:r>
            <a:r>
              <a:rPr lang="en-US" sz="2600" dirty="0" smtClean="0"/>
              <a:t> Lux</a:t>
            </a:r>
            <a:endParaRPr lang="el-GR" sz="2600" dirty="0" smtClean="0"/>
          </a:p>
          <a:p>
            <a:pPr eaLnBrk="1" hangingPunct="1">
              <a:defRPr/>
            </a:pPr>
            <a:r>
              <a:rPr lang="el-GR" sz="2600" dirty="0" smtClean="0"/>
              <a:t>Αίθουσα διδασκαλίας : 80 – 120</a:t>
            </a:r>
            <a:r>
              <a:rPr lang="en-US" sz="2600" dirty="0" smtClean="0"/>
              <a:t> Lux</a:t>
            </a:r>
            <a:endParaRPr lang="el-GR" sz="2600" dirty="0" smtClean="0"/>
          </a:p>
          <a:p>
            <a:pPr eaLnBrk="1" hangingPunct="1">
              <a:defRPr/>
            </a:pPr>
            <a:r>
              <a:rPr lang="el-GR" sz="2600" dirty="0" smtClean="0"/>
              <a:t>Εργαστήριο : 100 – 150</a:t>
            </a:r>
            <a:r>
              <a:rPr lang="en-US" sz="2600" dirty="0" smtClean="0"/>
              <a:t> Lux</a:t>
            </a:r>
            <a:endParaRPr lang="el-GR" sz="2600" dirty="0" smtClean="0"/>
          </a:p>
          <a:p>
            <a:pPr eaLnBrk="1" hangingPunct="1">
              <a:defRPr/>
            </a:pPr>
            <a:r>
              <a:rPr lang="el-GR" sz="2600" dirty="0" smtClean="0"/>
              <a:t>Κατάστημα (Γενικός Φωτισμός) : 80 – 150</a:t>
            </a:r>
            <a:r>
              <a:rPr lang="en-US" sz="2600" dirty="0" smtClean="0"/>
              <a:t> Lux</a:t>
            </a:r>
            <a:endParaRPr lang="el-GR" sz="2600" dirty="0" smtClean="0"/>
          </a:p>
          <a:p>
            <a:pPr eaLnBrk="1" hangingPunct="1">
              <a:defRPr/>
            </a:pPr>
            <a:r>
              <a:rPr lang="el-GR" sz="2600" dirty="0" smtClean="0"/>
              <a:t>Βιτρίνα Καταστήματος : 500 – 1000 </a:t>
            </a:r>
            <a:r>
              <a:rPr lang="en-US" sz="2600" dirty="0" smtClean="0"/>
              <a:t>Lux</a:t>
            </a:r>
            <a:endParaRPr lang="el-GR" sz="2600" dirty="0" smtClean="0"/>
          </a:p>
          <a:p>
            <a:pPr eaLnBrk="1" hangingPunct="1">
              <a:defRPr/>
            </a:pPr>
            <a:r>
              <a:rPr lang="el-GR" sz="2600" dirty="0" smtClean="0"/>
              <a:t>Βιομηχανία : 80 – 200 </a:t>
            </a:r>
            <a:r>
              <a:rPr lang="en-US" sz="2600" dirty="0" smtClean="0"/>
              <a:t>Lux</a:t>
            </a:r>
            <a:endParaRPr lang="el-GR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Φωτισμός  επιφάνειας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9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0" smtClean="0"/>
              <a:t/>
            </a:r>
            <a:br>
              <a:rPr lang="en-US" sz="2800" b="0" smtClean="0"/>
            </a:br>
            <a:r>
              <a:rPr lang="en-US" sz="2800" b="0" smtClean="0"/>
              <a:t/>
            </a:r>
            <a:br>
              <a:rPr lang="en-US" sz="2800" b="0" smtClean="0"/>
            </a:br>
            <a:endParaRPr lang="el-GR" sz="2800" b="0" smtClean="0"/>
          </a:p>
        </p:txBody>
      </p:sp>
      <p:pic>
        <p:nvPicPr>
          <p:cNvPr id="1024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144" y="1196975"/>
            <a:ext cx="3397711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113088" y="32019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l-GR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96975"/>
            <a:ext cx="3197435" cy="5484480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0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d624310be87a9f53f80f7f575be9d5de5872e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1208</Words>
  <Application>Microsoft Office PowerPoint</Application>
  <PresentationFormat>On-screen Show (4:3)</PresentationFormat>
  <Paragraphs>225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OC_template_updated</vt:lpstr>
      <vt:lpstr>Φυσική Εικόνας &amp; Ήχου ΙΙ (Θ)</vt:lpstr>
      <vt:lpstr>Φωτομετρικά μεγέθη</vt:lpstr>
      <vt:lpstr>Φωτεινή ροη ή Φωτεινή ισχύς</vt:lpstr>
      <vt:lpstr>Φωτοβολία ή Ένταση φωτεινής πηγής</vt:lpstr>
      <vt:lpstr>Φωτισμός  επιφάνειας 1/2</vt:lpstr>
      <vt:lpstr>Συσχετισμοί φωτομετρικών μεγεθών στη διαδικασία της όρασης </vt:lpstr>
      <vt:lpstr>Φωτισμός  επιφάνειας 2/2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Πλάγιος Φωτισμός επιφάνειας  από σημειακή φωτεινή πηγή</vt:lpstr>
      <vt:lpstr>Κάθετος Φωτισμός επιφάνειας  από σημειακή φωτεινή πηγή</vt:lpstr>
      <vt:lpstr>Ισοφωτισμός επιφάνειας από δυο σημειακές πηγές Ι1 και Ι2</vt:lpstr>
      <vt:lpstr>Ολική Φωτεινή ροή - Απόδοση</vt:lpstr>
      <vt:lpstr>Φωτιστικά σώματα - λαμπτήρες</vt:lpstr>
      <vt:lpstr>Λαμπτήρες πυρακτώσεως</vt:lpstr>
      <vt:lpstr>Λαμπτήρες φθορισμού</vt:lpstr>
      <vt:lpstr>Λαμπτήρες εκκένωσης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Άτομο Νατρίου (Να)</vt:lpstr>
      <vt:lpstr>Φάσμα λαμπτήρα (Να)</vt:lpstr>
      <vt:lpstr>Απόδοση Φωτιστικών σωμάτων</vt:lpstr>
      <vt:lpstr>PowerPoint Presentation</vt:lpstr>
      <vt:lpstr>Λαμπτήρες Φωτισμού</vt:lpstr>
      <vt:lpstr>Φωτορρύπανση</vt:lpstr>
      <vt:lpstr>Ο πλανήτης Γη τη νύκτα</vt:lpstr>
      <vt:lpstr>Los Angeles (CA)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386</cp:revision>
  <dcterms:created xsi:type="dcterms:W3CDTF">2013-03-04T13:35:19Z</dcterms:created>
  <dcterms:modified xsi:type="dcterms:W3CDTF">2015-07-16T10:04:22Z</dcterms:modified>
</cp:coreProperties>
</file>