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256" r:id="rId2"/>
    <p:sldId id="261" r:id="rId3"/>
    <p:sldId id="264" r:id="rId4"/>
    <p:sldId id="258" r:id="rId5"/>
    <p:sldId id="260" r:id="rId6"/>
    <p:sldId id="259" r:id="rId7"/>
    <p:sldId id="262" r:id="rId8"/>
    <p:sldId id="263" r:id="rId9"/>
    <p:sldId id="265" r:id="rId10"/>
    <p:sldId id="266" r:id="rId11"/>
    <p:sldId id="268" r:id="rId12"/>
    <p:sldId id="269" r:id="rId13"/>
    <p:sldId id="267" r:id="rId14"/>
    <p:sldId id="270" r:id="rId15"/>
    <p:sldId id="273" r:id="rId16"/>
    <p:sldId id="272" r:id="rId17"/>
    <p:sldId id="271" r:id="rId18"/>
    <p:sldId id="274" r:id="rId19"/>
    <p:sldId id="275" r:id="rId20"/>
    <p:sldId id="276" r:id="rId21"/>
    <p:sldId id="277" r:id="rId22"/>
    <p:sldId id="305" r:id="rId23"/>
    <p:sldId id="306" r:id="rId24"/>
    <p:sldId id="309" r:id="rId25"/>
    <p:sldId id="357" r:id="rId26"/>
    <p:sldId id="375" r:id="rId27"/>
    <p:sldId id="382" r:id="rId28"/>
    <p:sldId id="383" r:id="rId29"/>
    <p:sldId id="358" r:id="rId30"/>
    <p:sldId id="379" r:id="rId31"/>
    <p:sldId id="370" r:id="rId32"/>
    <p:sldId id="307" r:id="rId33"/>
    <p:sldId id="308" r:id="rId34"/>
    <p:sldId id="278" r:id="rId35"/>
    <p:sldId id="279" r:id="rId36"/>
    <p:sldId id="280" r:id="rId37"/>
    <p:sldId id="355" r:id="rId38"/>
    <p:sldId id="281" r:id="rId39"/>
    <p:sldId id="282" r:id="rId40"/>
    <p:sldId id="283" r:id="rId41"/>
    <p:sldId id="289" r:id="rId42"/>
    <p:sldId id="290" r:id="rId43"/>
    <p:sldId id="291" r:id="rId44"/>
    <p:sldId id="293" r:id="rId45"/>
    <p:sldId id="296" r:id="rId46"/>
    <p:sldId id="300" r:id="rId47"/>
    <p:sldId id="297" r:id="rId48"/>
    <p:sldId id="298" r:id="rId49"/>
    <p:sldId id="299" r:id="rId50"/>
    <p:sldId id="354" r:id="rId51"/>
    <p:sldId id="301" r:id="rId52"/>
    <p:sldId id="310" r:id="rId53"/>
    <p:sldId id="303" r:id="rId54"/>
    <p:sldId id="304" r:id="rId55"/>
    <p:sldId id="311" r:id="rId56"/>
    <p:sldId id="312" r:id="rId57"/>
    <p:sldId id="314" r:id="rId58"/>
    <p:sldId id="315" r:id="rId59"/>
    <p:sldId id="316" r:id="rId60"/>
    <p:sldId id="334" r:id="rId61"/>
    <p:sldId id="333" r:id="rId62"/>
    <p:sldId id="321" r:id="rId63"/>
    <p:sldId id="323" r:id="rId64"/>
    <p:sldId id="322" r:id="rId65"/>
    <p:sldId id="325" r:id="rId66"/>
    <p:sldId id="326" r:id="rId67"/>
    <p:sldId id="329" r:id="rId68"/>
    <p:sldId id="330" r:id="rId69"/>
    <p:sldId id="331" r:id="rId70"/>
    <p:sldId id="356" r:id="rId71"/>
    <p:sldId id="366" r:id="rId72"/>
    <p:sldId id="362" r:id="rId73"/>
    <p:sldId id="363" r:id="rId7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60" autoAdjust="0"/>
  </p:normalViewPr>
  <p:slideViewPr>
    <p:cSldViewPr>
      <p:cViewPr varScale="1">
        <p:scale>
          <a:sx n="68" d="100"/>
          <a:sy n="68" d="100"/>
        </p:scale>
        <p:origin x="1168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8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D92D9-6E31-42B8-B385-F40E240004EF}" type="datetimeFigureOut">
              <a:rPr lang="el-GR" smtClean="0"/>
              <a:pPr/>
              <a:t>28/2/2022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AA92D-D769-45BB-96C7-B6CF3FE5E0A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B0F3-E904-4000-9E9A-472939BC4207}" type="datetimeFigureOut">
              <a:rPr lang="el-GR" smtClean="0"/>
              <a:pPr/>
              <a:t>28/2/2022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42CA-EEA9-4A40-A905-DB337E73E2D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B0F3-E904-4000-9E9A-472939BC4207}" type="datetimeFigureOut">
              <a:rPr lang="el-GR" smtClean="0"/>
              <a:pPr/>
              <a:t>28/2/2022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42CA-EEA9-4A40-A905-DB337E73E2D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B0F3-E904-4000-9E9A-472939BC4207}" type="datetimeFigureOut">
              <a:rPr lang="el-GR" smtClean="0"/>
              <a:pPr/>
              <a:t>28/2/2022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42CA-EEA9-4A40-A905-DB337E73E2D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B0F3-E904-4000-9E9A-472939BC4207}" type="datetimeFigureOut">
              <a:rPr lang="el-GR" smtClean="0"/>
              <a:pPr/>
              <a:t>28/2/2022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42CA-EEA9-4A40-A905-DB337E73E2D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B0F3-E904-4000-9E9A-472939BC4207}" type="datetimeFigureOut">
              <a:rPr lang="el-GR" smtClean="0"/>
              <a:pPr/>
              <a:t>28/2/2022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42CA-EEA9-4A40-A905-DB337E73E2D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B0F3-E904-4000-9E9A-472939BC4207}" type="datetimeFigureOut">
              <a:rPr lang="el-GR" smtClean="0"/>
              <a:pPr/>
              <a:t>28/2/2022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42CA-EEA9-4A40-A905-DB337E73E2D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B0F3-E904-4000-9E9A-472939BC4207}" type="datetimeFigureOut">
              <a:rPr lang="el-GR" smtClean="0"/>
              <a:pPr/>
              <a:t>28/2/2022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42CA-EEA9-4A40-A905-DB337E73E2D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B0F3-E904-4000-9E9A-472939BC4207}" type="datetimeFigureOut">
              <a:rPr lang="el-GR" smtClean="0"/>
              <a:pPr/>
              <a:t>28/2/2022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42CA-EEA9-4A40-A905-DB337E73E2D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B0F3-E904-4000-9E9A-472939BC4207}" type="datetimeFigureOut">
              <a:rPr lang="el-GR" smtClean="0"/>
              <a:pPr/>
              <a:t>28/2/2022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42CA-EEA9-4A40-A905-DB337E73E2D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B0F3-E904-4000-9E9A-472939BC4207}" type="datetimeFigureOut">
              <a:rPr lang="el-GR" smtClean="0"/>
              <a:pPr/>
              <a:t>28/2/2022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42CA-EEA9-4A40-A905-DB337E73E2D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5B0F3-E904-4000-9E9A-472939BC4207}" type="datetimeFigureOut">
              <a:rPr lang="el-GR" smtClean="0"/>
              <a:pPr/>
              <a:t>28/2/2022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42CA-EEA9-4A40-A905-DB337E73E2D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5B0F3-E904-4000-9E9A-472939BC4207}" type="datetimeFigureOut">
              <a:rPr lang="el-GR" smtClean="0"/>
              <a:pPr/>
              <a:t>28/2/2022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242CA-EEA9-4A40-A905-DB337E73E2D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ΣΤΕΛΕΧΟΣ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5929322" y="714356"/>
            <a:ext cx="2312043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7. Σηραγγώδης κόλπος</a:t>
            </a:r>
          </a:p>
          <a:p>
            <a:r>
              <a:rPr lang="el-GR" dirty="0"/>
              <a:t>     6. έσω καρωτίδα</a:t>
            </a:r>
          </a:p>
          <a:p>
            <a:r>
              <a:rPr lang="el-GR" dirty="0"/>
              <a:t>     9. απαγωγό ν.</a:t>
            </a:r>
          </a:p>
          <a:p>
            <a:r>
              <a:rPr lang="el-GR" dirty="0"/>
              <a:t>    10. </a:t>
            </a:r>
            <a:r>
              <a:rPr lang="el-GR" dirty="0" err="1"/>
              <a:t>τροχιλιακό</a:t>
            </a:r>
            <a:r>
              <a:rPr lang="el-GR" dirty="0"/>
              <a:t> ν.</a:t>
            </a:r>
          </a:p>
          <a:p>
            <a:r>
              <a:rPr lang="el-GR" dirty="0"/>
              <a:t>    11. κοινό κινητικό ν.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470535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6072198" y="2571744"/>
            <a:ext cx="221297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19. Ληνός Ηροφίλου</a:t>
            </a:r>
          </a:p>
          <a:p>
            <a:r>
              <a:rPr lang="el-GR" dirty="0"/>
              <a:t>20. Εγκάρσιος κόλπος</a:t>
            </a:r>
          </a:p>
          <a:p>
            <a:r>
              <a:rPr lang="el-GR" dirty="0"/>
              <a:t>21. Έσω σφαγίτιδα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5429256" y="3929066"/>
            <a:ext cx="33302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17. Ινιακό τρήμα</a:t>
            </a:r>
          </a:p>
          <a:p>
            <a:r>
              <a:rPr lang="el-GR" dirty="0"/>
              <a:t>18. </a:t>
            </a:r>
            <a:r>
              <a:rPr lang="el-GR" dirty="0" err="1"/>
              <a:t>Απόκλιμα</a:t>
            </a:r>
            <a:r>
              <a:rPr lang="el-GR" dirty="0"/>
              <a:t> </a:t>
            </a:r>
          </a:p>
          <a:p>
            <a:r>
              <a:rPr lang="el-GR" dirty="0"/>
              <a:t>5. </a:t>
            </a:r>
            <a:r>
              <a:rPr lang="el-GR" b="1" dirty="0"/>
              <a:t>Υπόφυση</a:t>
            </a:r>
            <a:r>
              <a:rPr lang="el-GR" dirty="0"/>
              <a:t> μέσα στο </a:t>
            </a:r>
          </a:p>
          <a:p>
            <a:r>
              <a:rPr lang="el-GR" u="sng" dirty="0"/>
              <a:t>τουρκικό εφίππιο</a:t>
            </a:r>
            <a:r>
              <a:rPr lang="el-GR" dirty="0"/>
              <a:t>, ανυψωμένο, </a:t>
            </a:r>
          </a:p>
          <a:p>
            <a:r>
              <a:rPr lang="el-GR" dirty="0"/>
              <a:t>μεταξύ μέσου κρανιακού βόθρου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9309" y="1357298"/>
            <a:ext cx="7574691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214282" y="142852"/>
            <a:ext cx="35677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>
                <a:solidFill>
                  <a:srgbClr val="FF0000"/>
                </a:solidFill>
              </a:rPr>
              <a:t>6</a:t>
            </a:r>
            <a:r>
              <a:rPr lang="el-GR" baseline="30000" dirty="0">
                <a:solidFill>
                  <a:srgbClr val="FF0000"/>
                </a:solidFill>
              </a:rPr>
              <a:t>η</a:t>
            </a:r>
            <a:r>
              <a:rPr lang="el-GR" dirty="0">
                <a:solidFill>
                  <a:srgbClr val="FF0000"/>
                </a:solidFill>
              </a:rPr>
              <a:t> συζυγία</a:t>
            </a:r>
          </a:p>
          <a:p>
            <a:pPr marL="342900" indent="-342900">
              <a:buAutoNum type="arabicPeriod"/>
            </a:pPr>
            <a:r>
              <a:rPr lang="el-GR" dirty="0">
                <a:solidFill>
                  <a:srgbClr val="FF0000"/>
                </a:solidFill>
              </a:rPr>
              <a:t>Έσω καρωτίδα</a:t>
            </a:r>
          </a:p>
          <a:p>
            <a:pPr marL="342900" indent="-342900">
              <a:buAutoNum type="arabicPeriod"/>
            </a:pPr>
            <a:r>
              <a:rPr lang="el-GR" dirty="0"/>
              <a:t>Διάφραγμα τουρκικού εφιππίου</a:t>
            </a:r>
            <a:endParaRPr lang="en-US" dirty="0"/>
          </a:p>
          <a:p>
            <a:r>
              <a:rPr lang="el-GR" dirty="0"/>
              <a:t>4. Υπόφυση</a:t>
            </a:r>
          </a:p>
          <a:p>
            <a:r>
              <a:rPr lang="el-GR" dirty="0"/>
              <a:t>5. Ινώδης σκληρά μήνιγγα</a:t>
            </a:r>
          </a:p>
          <a:p>
            <a:r>
              <a:rPr lang="el-GR" dirty="0"/>
              <a:t>7. Ενδοθήλιο σηραγγώδους κόλπου</a:t>
            </a:r>
          </a:p>
          <a:p>
            <a:r>
              <a:rPr lang="el-GR" dirty="0"/>
              <a:t>8. Φλέβα</a:t>
            </a:r>
          </a:p>
          <a:p>
            <a:r>
              <a:rPr lang="el-GR" dirty="0">
                <a:solidFill>
                  <a:srgbClr val="00B050"/>
                </a:solidFill>
              </a:rPr>
              <a:t>9. Φατνιακός κάδος (5</a:t>
            </a:r>
            <a:r>
              <a:rPr lang="el-GR" baseline="30000" dirty="0">
                <a:solidFill>
                  <a:srgbClr val="00B050"/>
                </a:solidFill>
              </a:rPr>
              <a:t>η</a:t>
            </a:r>
            <a:r>
              <a:rPr lang="el-GR" dirty="0">
                <a:solidFill>
                  <a:srgbClr val="00B050"/>
                </a:solidFill>
              </a:rPr>
              <a:t>)</a:t>
            </a:r>
          </a:p>
          <a:p>
            <a:r>
              <a:rPr lang="el-GR" dirty="0">
                <a:solidFill>
                  <a:srgbClr val="00B050"/>
                </a:solidFill>
              </a:rPr>
              <a:t>10. Γναθιαίος κλάδος (5</a:t>
            </a:r>
            <a:r>
              <a:rPr lang="el-GR" baseline="30000" dirty="0">
                <a:solidFill>
                  <a:srgbClr val="00B050"/>
                </a:solidFill>
              </a:rPr>
              <a:t>η</a:t>
            </a:r>
            <a:r>
              <a:rPr lang="el-GR" dirty="0">
                <a:solidFill>
                  <a:srgbClr val="00B050"/>
                </a:solidFill>
              </a:rPr>
              <a:t>)</a:t>
            </a:r>
          </a:p>
          <a:p>
            <a:r>
              <a:rPr lang="el-GR" dirty="0">
                <a:solidFill>
                  <a:srgbClr val="00B050"/>
                </a:solidFill>
              </a:rPr>
              <a:t>11 Οφθαλμικός κλάδος (5</a:t>
            </a:r>
            <a:r>
              <a:rPr lang="el-GR" baseline="30000" dirty="0">
                <a:solidFill>
                  <a:srgbClr val="00B050"/>
                </a:solidFill>
              </a:rPr>
              <a:t>η</a:t>
            </a:r>
            <a:r>
              <a:rPr lang="el-GR" dirty="0">
                <a:solidFill>
                  <a:srgbClr val="00B050"/>
                </a:solidFill>
              </a:rPr>
              <a:t>)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12. </a:t>
            </a:r>
            <a:r>
              <a:rPr lang="el-GR" dirty="0">
                <a:solidFill>
                  <a:srgbClr val="FF0000"/>
                </a:solidFill>
              </a:rPr>
              <a:t>4</a:t>
            </a:r>
            <a:r>
              <a:rPr lang="el-GR" baseline="30000" dirty="0">
                <a:solidFill>
                  <a:srgbClr val="FF0000"/>
                </a:solidFill>
              </a:rPr>
              <a:t>η</a:t>
            </a:r>
            <a:endParaRPr lang="el-GR" dirty="0">
              <a:solidFill>
                <a:srgbClr val="FF0000"/>
              </a:solidFill>
            </a:endParaRPr>
          </a:p>
          <a:p>
            <a:r>
              <a:rPr lang="el-GR" dirty="0">
                <a:solidFill>
                  <a:srgbClr val="FF0000"/>
                </a:solidFill>
              </a:rPr>
              <a:t>13. 3</a:t>
            </a:r>
            <a:r>
              <a:rPr lang="el-GR" baseline="30000" dirty="0">
                <a:solidFill>
                  <a:srgbClr val="FF0000"/>
                </a:solidFill>
              </a:rPr>
              <a:t>η</a:t>
            </a:r>
            <a:endParaRPr lang="el-G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7500958" y="142852"/>
            <a:ext cx="152535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20.Ερυθρός π.</a:t>
            </a:r>
          </a:p>
          <a:p>
            <a:r>
              <a:rPr lang="el-GR" dirty="0"/>
              <a:t>21. Ελαία 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4214810" y="142852"/>
            <a:ext cx="320280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ΚΙΝΗΤΙΚΟΙ ΠΥΡΗΝΕΣ ΣΤΕΛΕΧΟΥΣ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4286280" cy="64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4714876" y="1285860"/>
            <a:ext cx="4239879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ΣΩΜΑΤΟΚΙΝΗΤΙΚΟΙ ΠΥΡΗΝΕΣ-μέση γραμμή</a:t>
            </a:r>
          </a:p>
          <a:p>
            <a:r>
              <a:rPr lang="el-GR" dirty="0">
                <a:solidFill>
                  <a:srgbClr val="FF0000"/>
                </a:solidFill>
              </a:rPr>
              <a:t>4. Κοινό κινητικό ν.</a:t>
            </a:r>
          </a:p>
          <a:p>
            <a:r>
              <a:rPr lang="el-GR" dirty="0">
                <a:solidFill>
                  <a:srgbClr val="FF0000"/>
                </a:solidFill>
              </a:rPr>
              <a:t>3. </a:t>
            </a:r>
            <a:r>
              <a:rPr lang="el-GR" dirty="0" err="1">
                <a:solidFill>
                  <a:srgbClr val="FF0000"/>
                </a:solidFill>
              </a:rPr>
              <a:t>Τροχιλιακό</a:t>
            </a:r>
            <a:r>
              <a:rPr lang="el-GR" dirty="0">
                <a:solidFill>
                  <a:srgbClr val="FF0000"/>
                </a:solidFill>
              </a:rPr>
              <a:t> ν.</a:t>
            </a:r>
          </a:p>
          <a:p>
            <a:r>
              <a:rPr lang="el-GR" dirty="0">
                <a:solidFill>
                  <a:srgbClr val="FF0000"/>
                </a:solidFill>
              </a:rPr>
              <a:t>2. Απαγωγό ν. </a:t>
            </a:r>
          </a:p>
          <a:p>
            <a:r>
              <a:rPr lang="el-GR" dirty="0">
                <a:solidFill>
                  <a:srgbClr val="FF0000"/>
                </a:solidFill>
              </a:rPr>
              <a:t>1. υπογλώσσιο ν.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3771760" y="3429000"/>
            <a:ext cx="5442772" cy="175432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ΚΙΝΗΤΙΚΟΙ ΠΥΡΗΝΕΣ ΒΡΑΓΧΙΑΚΟΥ ΤΟΞΟΥ</a:t>
            </a:r>
          </a:p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13. Τρίδυμο ν.-μασητήρες</a:t>
            </a:r>
          </a:p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11. Προσωπικό ν. –μυς προσώπου (12. γόνυ)</a:t>
            </a:r>
          </a:p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10. γλωσσοφαρυγγικό, </a:t>
            </a:r>
            <a:r>
              <a:rPr lang="el-GR" dirty="0" err="1">
                <a:solidFill>
                  <a:schemeClr val="accent6">
                    <a:lumMod val="75000"/>
                  </a:schemeClr>
                </a:solidFill>
              </a:rPr>
              <a:t>πνευμονογαστρικό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     (μικτός-κοιλιακός πυρήνας ) -μυς φάρυγγα, λάρυγγα</a:t>
            </a:r>
          </a:p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9. Παραπληρωματικό ν. -μυς ώμου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4214810" y="5214950"/>
            <a:ext cx="5052537" cy="14773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B050"/>
                </a:solidFill>
              </a:rPr>
              <a:t>ΣΠΛΑΓΧΝΟΚΙΝΗΤΙΚΟΙ ΠΥΡΗΝΕΣ</a:t>
            </a:r>
          </a:p>
          <a:p>
            <a:r>
              <a:rPr lang="el-GR" dirty="0">
                <a:solidFill>
                  <a:srgbClr val="00B050"/>
                </a:solidFill>
              </a:rPr>
              <a:t>8. Π.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Edinger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Westphal</a:t>
            </a:r>
            <a:r>
              <a:rPr lang="el-GR" dirty="0">
                <a:solidFill>
                  <a:srgbClr val="00B050"/>
                </a:solidFill>
              </a:rPr>
              <a:t>-σφιγκτήρας-ακτινωτός μυς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7. </a:t>
            </a:r>
            <a:r>
              <a:rPr lang="el-GR" dirty="0">
                <a:solidFill>
                  <a:srgbClr val="00B050"/>
                </a:solidFill>
              </a:rPr>
              <a:t>Άνω </a:t>
            </a:r>
            <a:r>
              <a:rPr lang="el-GR" dirty="0" err="1">
                <a:solidFill>
                  <a:srgbClr val="00B050"/>
                </a:solidFill>
              </a:rPr>
              <a:t>σιελικός</a:t>
            </a:r>
            <a:r>
              <a:rPr lang="el-GR" dirty="0">
                <a:solidFill>
                  <a:srgbClr val="00B050"/>
                </a:solidFill>
              </a:rPr>
              <a:t> π.-παρωτίδα</a:t>
            </a:r>
          </a:p>
          <a:p>
            <a:r>
              <a:rPr lang="el-GR" dirty="0">
                <a:solidFill>
                  <a:srgbClr val="00B050"/>
                </a:solidFill>
              </a:rPr>
              <a:t>6. Κάτω </a:t>
            </a:r>
            <a:r>
              <a:rPr lang="el-GR" dirty="0" err="1">
                <a:solidFill>
                  <a:srgbClr val="00B050"/>
                </a:solidFill>
              </a:rPr>
              <a:t>σιελικός</a:t>
            </a:r>
            <a:r>
              <a:rPr lang="el-GR" dirty="0">
                <a:solidFill>
                  <a:srgbClr val="00B050"/>
                </a:solidFill>
              </a:rPr>
              <a:t> π. –υπογνάθιοι-υπογλώσσιοι </a:t>
            </a:r>
            <a:r>
              <a:rPr lang="el-GR" dirty="0" err="1">
                <a:solidFill>
                  <a:srgbClr val="00B050"/>
                </a:solidFill>
              </a:rPr>
              <a:t>σιελ</a:t>
            </a:r>
            <a:r>
              <a:rPr lang="el-GR" dirty="0">
                <a:solidFill>
                  <a:srgbClr val="00B050"/>
                </a:solidFill>
              </a:rPr>
              <a:t>.</a:t>
            </a:r>
          </a:p>
          <a:p>
            <a:r>
              <a:rPr lang="el-GR" dirty="0">
                <a:solidFill>
                  <a:srgbClr val="00B050"/>
                </a:solidFill>
              </a:rPr>
              <a:t>5. Ραχιαίος κινητικός π.-σπλάγχνα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11939"/>
            <a:ext cx="4643459" cy="6346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5357818" y="428604"/>
            <a:ext cx="330988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ΑΙΣΘΗΤΙΚΟΙ ΠΥΡΗΝΕΣ ΣΤΕΛΕΧΟΥΣ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5357818" y="1785926"/>
            <a:ext cx="34321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ΕΞΩΔΕΚΤΡΙΑ ΑΙΣΘΗΤΙΚΟΤΗΤΑ</a:t>
            </a:r>
          </a:p>
          <a:p>
            <a:r>
              <a:rPr lang="el-GR" dirty="0"/>
              <a:t>16. Μεσεγκεφαλική ρίζα τριδύμου</a:t>
            </a:r>
          </a:p>
          <a:p>
            <a:r>
              <a:rPr lang="el-GR" dirty="0"/>
              <a:t>15. Κύριος αισθητικός π. τριδύμου</a:t>
            </a:r>
          </a:p>
          <a:p>
            <a:r>
              <a:rPr lang="el-GR" dirty="0"/>
              <a:t>17.  Π. </a:t>
            </a:r>
            <a:r>
              <a:rPr lang="el-GR" dirty="0" err="1"/>
              <a:t>νωτιαίας</a:t>
            </a:r>
            <a:r>
              <a:rPr lang="el-GR" dirty="0"/>
              <a:t> ρίζας τριδύμου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4286248" y="4857760"/>
            <a:ext cx="4606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14.π. Μονήρους δεσμίδας-</a:t>
            </a:r>
          </a:p>
          <a:p>
            <a:r>
              <a:rPr lang="el-GR" dirty="0"/>
              <a:t>  γλωσσοφαρυγγικό, </a:t>
            </a:r>
            <a:r>
              <a:rPr lang="el-GR" dirty="0" err="1"/>
              <a:t>πνευμονογαστρικό</a:t>
            </a:r>
            <a:r>
              <a:rPr lang="el-GR" dirty="0"/>
              <a:t>, γεύση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4872061" cy="686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 flipH="1">
            <a:off x="5975041" y="4500570"/>
            <a:ext cx="2311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18. </a:t>
            </a:r>
            <a:r>
              <a:rPr lang="el-GR" dirty="0" err="1"/>
              <a:t>Αιθουσαίοι</a:t>
            </a:r>
            <a:r>
              <a:rPr lang="el-GR" dirty="0"/>
              <a:t> π.</a:t>
            </a:r>
          </a:p>
          <a:p>
            <a:r>
              <a:rPr lang="el-GR" dirty="0"/>
              <a:t>19. Κοχλιακοί π.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643042" y="28572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l-GR" sz="3200" dirty="0"/>
              <a:t>ΜΕΣΟΣ ΕΓΚΕΦΑΛΟΣ</a:t>
            </a:r>
            <a:br>
              <a:rPr lang="en-US" sz="3200" dirty="0"/>
            </a:br>
            <a:r>
              <a:rPr lang="el-GR" sz="3200" dirty="0" err="1"/>
              <a:t>προτετραδυμική</a:t>
            </a:r>
            <a:r>
              <a:rPr lang="el-GR" sz="3200" dirty="0"/>
              <a:t> χώρα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214290"/>
            <a:ext cx="2039220" cy="149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1643050"/>
            <a:ext cx="5788331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2000232" y="6286520"/>
            <a:ext cx="1090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19. σκέλη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5515891" y="1714488"/>
            <a:ext cx="3628109" cy="20313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dirty="0"/>
              <a:t>22. Προσκέφαλο</a:t>
            </a:r>
          </a:p>
          <a:p>
            <a:r>
              <a:rPr lang="el-GR" dirty="0"/>
              <a:t>20. Έσω γονατώδες σώμα</a:t>
            </a:r>
          </a:p>
          <a:p>
            <a:r>
              <a:rPr lang="el-GR" dirty="0"/>
              <a:t>25. Κύριος </a:t>
            </a:r>
            <a:r>
              <a:rPr lang="el-GR" dirty="0" err="1"/>
              <a:t>προτετραδυμικός</a:t>
            </a:r>
            <a:r>
              <a:rPr lang="el-GR" dirty="0"/>
              <a:t> π.</a:t>
            </a:r>
          </a:p>
          <a:p>
            <a:r>
              <a:rPr lang="el-GR" dirty="0"/>
              <a:t>26. π. </a:t>
            </a:r>
            <a:r>
              <a:rPr lang="en-US" dirty="0" err="1"/>
              <a:t>Darkshevich</a:t>
            </a:r>
            <a:endParaRPr lang="el-GR" dirty="0"/>
          </a:p>
          <a:p>
            <a:r>
              <a:rPr lang="el-GR" dirty="0"/>
              <a:t>27. π. </a:t>
            </a:r>
            <a:r>
              <a:rPr lang="en-US" dirty="0" err="1"/>
              <a:t>Cajal</a:t>
            </a:r>
            <a:endParaRPr lang="en-US" dirty="0"/>
          </a:p>
          <a:p>
            <a:r>
              <a:rPr lang="en-US" dirty="0"/>
              <a:t>     26, 27. </a:t>
            </a:r>
            <a:r>
              <a:rPr lang="el-GR" dirty="0"/>
              <a:t>σταθμοί έσω επιμήκους δ.</a:t>
            </a:r>
          </a:p>
          <a:p>
            <a:r>
              <a:rPr lang="el-GR" dirty="0"/>
              <a:t>24. Μαστία </a:t>
            </a:r>
          </a:p>
        </p:txBody>
      </p:sp>
      <p:sp>
        <p:nvSpPr>
          <p:cNvPr id="7" name="6 - Δεξιό άγκιστρο"/>
          <p:cNvSpPr/>
          <p:nvPr/>
        </p:nvSpPr>
        <p:spPr>
          <a:xfrm>
            <a:off x="7715272" y="2643182"/>
            <a:ext cx="71438" cy="500066"/>
          </a:xfrm>
          <a:prstGeom prst="righ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TextBox"/>
          <p:cNvSpPr txBox="1"/>
          <p:nvPr/>
        </p:nvSpPr>
        <p:spPr>
          <a:xfrm>
            <a:off x="5744415" y="4000504"/>
            <a:ext cx="3399585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/>
              <a:t>6. Φαιά ουσία περί τον υδραγωγό</a:t>
            </a:r>
          </a:p>
          <a:p>
            <a:r>
              <a:rPr lang="el-GR" dirty="0"/>
              <a:t>11. Ερυθρός π. 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5857884" y="5072074"/>
            <a:ext cx="293356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23. Οπίσθιος σύνδεσμος</a:t>
            </a:r>
          </a:p>
          <a:p>
            <a:r>
              <a:rPr lang="el-GR" dirty="0"/>
              <a:t>28. </a:t>
            </a:r>
            <a:r>
              <a:rPr lang="el-GR" dirty="0" err="1"/>
              <a:t>Υπερμαστικός</a:t>
            </a:r>
            <a:r>
              <a:rPr lang="el-GR" dirty="0"/>
              <a:t> σύνδεσμός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/>
          </p:cNvSpPr>
          <p:nvPr/>
        </p:nvSpPr>
        <p:spPr>
          <a:xfrm>
            <a:off x="21428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ΜΕΣΟΣ ΕΓΚΕΦΑΛΟΣ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επίπεδο άνω </a:t>
            </a:r>
            <a:r>
              <a:rPr kumimoji="0" lang="el-GR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διδυμίων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285728"/>
            <a:ext cx="193357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6500826" y="2643182"/>
            <a:ext cx="23761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8. π. κοινού κινητικού ν</a:t>
            </a:r>
          </a:p>
          <a:p>
            <a:r>
              <a:rPr lang="el-GR" dirty="0">
                <a:solidFill>
                  <a:srgbClr val="FF0000"/>
                </a:solidFill>
              </a:rPr>
              <a:t>13. Κοινό κινητικό ν.</a:t>
            </a:r>
          </a:p>
          <a:p>
            <a:r>
              <a:rPr lang="el-GR" dirty="0">
                <a:solidFill>
                  <a:srgbClr val="FF0000"/>
                </a:solidFill>
              </a:rPr>
              <a:t>19. σκέλη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6357950" y="3571876"/>
            <a:ext cx="2437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70C0"/>
                </a:solidFill>
              </a:rPr>
              <a:t>16. Έσω λημνίσκος</a:t>
            </a:r>
          </a:p>
          <a:p>
            <a:r>
              <a:rPr lang="el-GR" dirty="0">
                <a:solidFill>
                  <a:srgbClr val="0070C0"/>
                </a:solidFill>
              </a:rPr>
              <a:t>7. </a:t>
            </a:r>
            <a:r>
              <a:rPr lang="el-GR" dirty="0" err="1">
                <a:solidFill>
                  <a:srgbClr val="0070C0"/>
                </a:solidFill>
              </a:rPr>
              <a:t>Μεσεγκεφαλικός</a:t>
            </a:r>
            <a:r>
              <a:rPr lang="el-GR" dirty="0">
                <a:solidFill>
                  <a:srgbClr val="0070C0"/>
                </a:solidFill>
              </a:rPr>
              <a:t> π. </a:t>
            </a:r>
            <a:r>
              <a:rPr lang="en-US" dirty="0">
                <a:solidFill>
                  <a:srgbClr val="0070C0"/>
                </a:solidFill>
              </a:rPr>
              <a:t>V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285720" y="5500702"/>
            <a:ext cx="28892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11. </a:t>
            </a:r>
            <a:r>
              <a:rPr lang="el-GR" dirty="0"/>
              <a:t>Ερυθρός π.</a:t>
            </a:r>
          </a:p>
          <a:p>
            <a:r>
              <a:rPr lang="el-GR" dirty="0"/>
              <a:t>12. </a:t>
            </a:r>
            <a:r>
              <a:rPr lang="el-GR" dirty="0" err="1"/>
              <a:t>Οδοντωτοερυθραίες</a:t>
            </a:r>
            <a:r>
              <a:rPr lang="el-GR" dirty="0"/>
              <a:t> ίνες</a:t>
            </a:r>
          </a:p>
          <a:p>
            <a:r>
              <a:rPr lang="el-GR" dirty="0"/>
              <a:t>17,18. μέλαινα ουσία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6572264" y="4429132"/>
            <a:ext cx="23484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9. </a:t>
            </a:r>
            <a:r>
              <a:rPr lang="el-GR" dirty="0"/>
              <a:t>π.</a:t>
            </a:r>
            <a:r>
              <a:rPr lang="en-US" dirty="0"/>
              <a:t> </a:t>
            </a:r>
            <a:r>
              <a:rPr lang="en-US" dirty="0" err="1"/>
              <a:t>Edinger</a:t>
            </a:r>
            <a:r>
              <a:rPr lang="en-US" dirty="0"/>
              <a:t> </a:t>
            </a:r>
            <a:r>
              <a:rPr lang="en-US" dirty="0" err="1"/>
              <a:t>Westphal</a:t>
            </a:r>
            <a:r>
              <a:rPr lang="el-GR" dirty="0"/>
              <a:t> 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5715008" y="535782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endParaRPr lang="el-GR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14422"/>
            <a:ext cx="5357850" cy="4198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- TextBox"/>
          <p:cNvSpPr txBox="1"/>
          <p:nvPr/>
        </p:nvSpPr>
        <p:spPr>
          <a:xfrm>
            <a:off x="5100521" y="5357826"/>
            <a:ext cx="40963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14. </a:t>
            </a:r>
            <a:r>
              <a:rPr lang="el-GR" dirty="0"/>
              <a:t>Ραχιαίος χιασμός καλύπτρας </a:t>
            </a:r>
            <a:r>
              <a:rPr lang="en-US" dirty="0" err="1"/>
              <a:t>Meynert</a:t>
            </a:r>
            <a:endParaRPr lang="en-US" dirty="0"/>
          </a:p>
          <a:p>
            <a:pPr marL="342900" indent="-342900">
              <a:buAutoNum type="arabicPeriod" startAt="15"/>
            </a:pPr>
            <a:r>
              <a:rPr lang="el-GR" dirty="0"/>
              <a:t>Κοιλιακός χιασμός καλύπτρας </a:t>
            </a:r>
            <a:r>
              <a:rPr lang="en-US" dirty="0" err="1"/>
              <a:t>Forel</a:t>
            </a:r>
            <a:r>
              <a:rPr lang="en-US" dirty="0"/>
              <a:t> </a:t>
            </a:r>
          </a:p>
          <a:p>
            <a:pPr marL="342900" indent="-342900"/>
            <a:r>
              <a:rPr lang="en-US" dirty="0"/>
              <a:t>       </a:t>
            </a:r>
            <a:r>
              <a:rPr lang="el-GR" dirty="0"/>
              <a:t>(</a:t>
            </a:r>
            <a:r>
              <a:rPr lang="el-GR" dirty="0" err="1"/>
              <a:t>ερυθρονωτιαίο</a:t>
            </a:r>
            <a:r>
              <a:rPr lang="el-GR" dirty="0"/>
              <a:t> δ.)</a:t>
            </a:r>
            <a:endParaRPr lang="en-US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idx="4294967295"/>
          </p:nvPr>
        </p:nvSpPr>
        <p:spPr>
          <a:xfrm>
            <a:off x="214282" y="0"/>
            <a:ext cx="8229600" cy="1143000"/>
          </a:xfrm>
        </p:spPr>
        <p:txBody>
          <a:bodyPr>
            <a:normAutofit/>
          </a:bodyPr>
          <a:lstStyle/>
          <a:p>
            <a:r>
              <a:rPr lang="el-GR" sz="3200" dirty="0"/>
              <a:t>ΜΕΣΟΣ ΕΓΚΕΦΑΛΟΣ</a:t>
            </a:r>
            <a:br>
              <a:rPr lang="en-US" sz="3200" dirty="0"/>
            </a:br>
            <a:r>
              <a:rPr lang="el-GR" sz="3200" dirty="0"/>
              <a:t>επίπεδο κάτω </a:t>
            </a:r>
            <a:r>
              <a:rPr lang="el-GR" sz="3200" dirty="0" err="1"/>
              <a:t>διδυμίων</a:t>
            </a:r>
            <a:endParaRPr lang="el-GR" sz="32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428604"/>
            <a:ext cx="1200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714488"/>
            <a:ext cx="4286272" cy="3580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5857884" y="2143116"/>
            <a:ext cx="268906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19. π. τριδύμου</a:t>
            </a:r>
          </a:p>
          <a:p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22. Έξω λημνίσκος</a:t>
            </a:r>
          </a:p>
          <a:p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26. Έσω λημνίσκος</a:t>
            </a:r>
          </a:p>
          <a:p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24. Έσω επιμήκης δεσμίδα</a:t>
            </a:r>
          </a:p>
          <a:p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25. ΑΠΣ χιασμός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357158" y="1928802"/>
            <a:ext cx="22831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14. Κάτω </a:t>
            </a:r>
            <a:r>
              <a:rPr lang="el-GR" dirty="0" err="1"/>
              <a:t>διδύμιο</a:t>
            </a:r>
            <a:endParaRPr lang="el-GR" dirty="0"/>
          </a:p>
          <a:p>
            <a:r>
              <a:rPr lang="el-GR" dirty="0"/>
              <a:t>20. </a:t>
            </a:r>
            <a:r>
              <a:rPr lang="el-GR" dirty="0" err="1"/>
              <a:t>Σκελογεφυρικός</a:t>
            </a:r>
            <a:r>
              <a:rPr lang="el-GR" dirty="0"/>
              <a:t> π.</a:t>
            </a:r>
          </a:p>
          <a:p>
            <a:r>
              <a:rPr lang="el-GR" b="1" dirty="0"/>
              <a:t>18. </a:t>
            </a:r>
            <a:r>
              <a:rPr lang="el-GR" b="1" dirty="0" err="1"/>
              <a:t>Υπομέλας</a:t>
            </a:r>
            <a:r>
              <a:rPr lang="el-GR" b="1" dirty="0"/>
              <a:t> τόπος</a:t>
            </a:r>
          </a:p>
          <a:p>
            <a:r>
              <a:rPr lang="el-GR" b="1" dirty="0"/>
              <a:t>21. </a:t>
            </a:r>
            <a:r>
              <a:rPr lang="el-GR" b="1" dirty="0" err="1"/>
              <a:t>Μεσοσκελιαίος</a:t>
            </a:r>
            <a:r>
              <a:rPr lang="el-GR" b="1" dirty="0"/>
              <a:t> π</a:t>
            </a:r>
            <a:r>
              <a:rPr lang="el-GR" dirty="0"/>
              <a:t>.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285720" y="6000768"/>
            <a:ext cx="8820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err="1"/>
              <a:t>Υπομέλας</a:t>
            </a:r>
            <a:r>
              <a:rPr lang="el-GR" dirty="0"/>
              <a:t> τόπος: αναπνευστικό κέντρο, </a:t>
            </a:r>
            <a:r>
              <a:rPr lang="el-GR" dirty="0" err="1"/>
              <a:t>νοραδρενεργικοί</a:t>
            </a:r>
            <a:r>
              <a:rPr lang="el-GR" dirty="0"/>
              <a:t> νευρώνες</a:t>
            </a:r>
          </a:p>
          <a:p>
            <a:r>
              <a:rPr lang="el-GR" b="1" dirty="0" err="1"/>
              <a:t>Μεσοσκελιαίος</a:t>
            </a:r>
            <a:r>
              <a:rPr lang="el-GR" dirty="0"/>
              <a:t> π. : απολήγει η </a:t>
            </a:r>
            <a:r>
              <a:rPr lang="el-GR" dirty="0" err="1"/>
              <a:t>ηνιομεσοσκελιαία</a:t>
            </a:r>
            <a:r>
              <a:rPr lang="el-GR" dirty="0"/>
              <a:t> δεσμίδα από π. </a:t>
            </a:r>
            <a:r>
              <a:rPr lang="el-GR" dirty="0" err="1"/>
              <a:t>ηνίας</a:t>
            </a:r>
            <a:r>
              <a:rPr lang="el-GR" dirty="0"/>
              <a:t> (δεσμίδα </a:t>
            </a:r>
            <a:r>
              <a:rPr lang="en-US" dirty="0" err="1"/>
              <a:t>Meynert</a:t>
            </a:r>
            <a:r>
              <a:rPr lang="en-US" dirty="0"/>
              <a:t>)</a:t>
            </a: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285720" y="4214818"/>
            <a:ext cx="217162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16. </a:t>
            </a:r>
            <a:r>
              <a:rPr lang="el-GR" dirty="0">
                <a:solidFill>
                  <a:srgbClr val="FF0000"/>
                </a:solidFill>
              </a:rPr>
              <a:t>π. </a:t>
            </a:r>
            <a:r>
              <a:rPr lang="el-GR" dirty="0" err="1">
                <a:solidFill>
                  <a:srgbClr val="FF0000"/>
                </a:solidFill>
              </a:rPr>
              <a:t>τροχιλιακού</a:t>
            </a:r>
            <a:r>
              <a:rPr lang="el-GR" dirty="0">
                <a:solidFill>
                  <a:srgbClr val="FF0000"/>
                </a:solidFill>
              </a:rPr>
              <a:t> ν. 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6143636" y="4643446"/>
            <a:ext cx="2663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17. Ραχιαίος π. καλύπτρας</a:t>
            </a:r>
          </a:p>
        </p:txBody>
      </p:sp>
      <p:sp>
        <p:nvSpPr>
          <p:cNvPr id="11" name="10 - TextBox"/>
          <p:cNvSpPr txBox="1"/>
          <p:nvPr/>
        </p:nvSpPr>
        <p:spPr>
          <a:xfrm>
            <a:off x="3071802" y="1428736"/>
            <a:ext cx="2154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9. Υδραγωγός </a:t>
            </a:r>
            <a:r>
              <a:rPr lang="en-US" dirty="0" err="1"/>
              <a:t>Sylvius</a:t>
            </a:r>
            <a:endParaRPr lang="el-G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85794"/>
            <a:ext cx="47910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6357950" y="1000108"/>
            <a:ext cx="22127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/>
              <a:t>Μέλαινα ουσία</a:t>
            </a:r>
          </a:p>
          <a:p>
            <a:pPr marL="342900" indent="-342900">
              <a:buAutoNum type="arabicPeriod"/>
            </a:pPr>
            <a:r>
              <a:rPr lang="el-GR" dirty="0"/>
              <a:t>Γέφυρα</a:t>
            </a:r>
          </a:p>
          <a:p>
            <a:pPr marL="342900" indent="-342900">
              <a:buAutoNum type="arabicPeriod"/>
            </a:pPr>
            <a:r>
              <a:rPr lang="el-GR" dirty="0"/>
              <a:t>Ωχρά σφαίρα</a:t>
            </a:r>
          </a:p>
          <a:p>
            <a:pPr marL="342900" indent="-342900">
              <a:buAutoNum type="arabicPeriod"/>
            </a:pPr>
            <a:r>
              <a:rPr lang="el-GR" dirty="0"/>
              <a:t>Ερυθρός πυρήνας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1071538" y="5572140"/>
            <a:ext cx="5929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Μέλαινα ουσία εκτείνεται από γέφυρα ως την ωχρά σφαίρα.</a:t>
            </a:r>
          </a:p>
          <a:p>
            <a:r>
              <a:rPr lang="el-GR" dirty="0"/>
              <a:t>Ερυθρός π. έχει </a:t>
            </a:r>
            <a:r>
              <a:rPr lang="el-GR" dirty="0" err="1"/>
              <a:t>υψηλη</a:t>
            </a:r>
            <a:r>
              <a:rPr lang="el-GR" dirty="0"/>
              <a:t> </a:t>
            </a:r>
            <a:r>
              <a:rPr lang="el-GR" dirty="0" err="1"/>
              <a:t>περιεκτικκότητα</a:t>
            </a:r>
            <a:r>
              <a:rPr lang="el-GR" dirty="0"/>
              <a:t> σιδήρου.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428596" y="214290"/>
            <a:ext cx="1984967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/>
              <a:t>Μέλαινα ουσία</a:t>
            </a:r>
          </a:p>
          <a:p>
            <a:pPr marL="342900" indent="-342900">
              <a:buAutoNum type="arabicPeriod" startAt="4"/>
            </a:pPr>
            <a:r>
              <a:rPr lang="el-GR" b="1" dirty="0">
                <a:solidFill>
                  <a:srgbClr val="FF0000"/>
                </a:solidFill>
              </a:rPr>
              <a:t>Ερυθρός π.</a:t>
            </a:r>
          </a:p>
          <a:p>
            <a:pPr marL="342900" indent="-342900"/>
            <a:r>
              <a:rPr lang="el-GR" dirty="0"/>
              <a:t>3.   Ωχρά σφαίρα</a:t>
            </a:r>
          </a:p>
          <a:p>
            <a:pPr marL="342900" indent="-342900">
              <a:buAutoNum type="arabicPeriod" startAt="6"/>
            </a:pPr>
            <a:r>
              <a:rPr lang="el-GR" dirty="0"/>
              <a:t>Οδοντωτός π.</a:t>
            </a:r>
          </a:p>
          <a:p>
            <a:pPr marL="342900" indent="-342900">
              <a:buAutoNum type="arabicPeriod" startAt="18"/>
            </a:pPr>
            <a:r>
              <a:rPr lang="el-GR" dirty="0"/>
              <a:t>Θάλαμος </a:t>
            </a:r>
          </a:p>
          <a:p>
            <a:pPr marL="342900" indent="-342900"/>
            <a:r>
              <a:rPr lang="el-GR" dirty="0"/>
              <a:t>Α. κέλυφος </a:t>
            </a:r>
          </a:p>
          <a:p>
            <a:pPr marL="342900" indent="-342900"/>
            <a:r>
              <a:rPr lang="el-GR" dirty="0"/>
              <a:t>Β. κερκοφόρος</a:t>
            </a:r>
          </a:p>
          <a:p>
            <a:pPr marL="342900" indent="-342900"/>
            <a:r>
              <a:rPr lang="el-GR" dirty="0"/>
              <a:t>Γ. ελαία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357158" y="2643182"/>
            <a:ext cx="3798219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ΠΡΟΣΑΓΩΓΕΣ ΕΡΥΘΡΟΥ Π.</a:t>
            </a:r>
          </a:p>
          <a:p>
            <a:pPr marL="342900" indent="-342900"/>
            <a:r>
              <a:rPr lang="el-GR" dirty="0"/>
              <a:t>5. </a:t>
            </a:r>
            <a:r>
              <a:rPr lang="el-GR" dirty="0" err="1"/>
              <a:t>Οδοντωτοερυθραία</a:t>
            </a:r>
            <a:r>
              <a:rPr lang="el-GR" dirty="0"/>
              <a:t> (ΑΠΣ χιασμένα)</a:t>
            </a:r>
          </a:p>
          <a:p>
            <a:pPr marL="342900" indent="-342900"/>
            <a:r>
              <a:rPr lang="el-GR" dirty="0"/>
              <a:t>7. </a:t>
            </a:r>
            <a:r>
              <a:rPr lang="el-GR" dirty="0" err="1"/>
              <a:t>Τετραδυμοερυθραία</a:t>
            </a:r>
            <a:r>
              <a:rPr lang="el-GR" dirty="0"/>
              <a:t> (ομόπλευρα)</a:t>
            </a:r>
          </a:p>
          <a:p>
            <a:pPr marL="342900" indent="-342900"/>
            <a:r>
              <a:rPr lang="el-GR" dirty="0"/>
              <a:t>8. </a:t>
            </a:r>
            <a:r>
              <a:rPr lang="el-GR" dirty="0" err="1"/>
              <a:t>Ωχροερυθραία</a:t>
            </a:r>
            <a:r>
              <a:rPr lang="el-GR" dirty="0"/>
              <a:t> (έσω μοίρα ωχράς)</a:t>
            </a:r>
          </a:p>
          <a:p>
            <a:pPr marL="342900" indent="-342900"/>
            <a:r>
              <a:rPr lang="el-GR" dirty="0"/>
              <a:t>9. </a:t>
            </a:r>
            <a:r>
              <a:rPr lang="el-GR" dirty="0" err="1"/>
              <a:t>Φλοιερυθραία</a:t>
            </a:r>
            <a:r>
              <a:rPr lang="el-GR" dirty="0"/>
              <a:t>  (ομόπλευρα)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357158" y="4071942"/>
            <a:ext cx="3696974" cy="92333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ΑΠΑΓΩΓΕΣ ΕΡΥΘΡΟΥ Π.</a:t>
            </a:r>
          </a:p>
          <a:p>
            <a:pPr marL="342900" indent="-342900"/>
            <a:r>
              <a:rPr lang="el-GR" dirty="0"/>
              <a:t>10. </a:t>
            </a:r>
            <a:r>
              <a:rPr lang="el-GR" dirty="0" err="1"/>
              <a:t>Ερυθροδικτυωτό</a:t>
            </a:r>
            <a:r>
              <a:rPr lang="el-GR" dirty="0"/>
              <a:t>-</a:t>
            </a:r>
            <a:r>
              <a:rPr lang="el-GR" dirty="0" err="1"/>
              <a:t>ερυθροελαϊκό</a:t>
            </a:r>
            <a:r>
              <a:rPr lang="el-GR" dirty="0"/>
              <a:t> δ</a:t>
            </a:r>
          </a:p>
          <a:p>
            <a:pPr marL="342900" indent="-342900"/>
            <a:r>
              <a:rPr lang="el-GR" dirty="0"/>
              <a:t>11. Ερυθρονωτιαίο δ. (χιασμός </a:t>
            </a:r>
            <a:r>
              <a:rPr lang="en-US" dirty="0" err="1"/>
              <a:t>Forel</a:t>
            </a:r>
            <a:r>
              <a:rPr lang="en-US" dirty="0"/>
              <a:t>)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428596" y="5143512"/>
            <a:ext cx="732521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Ενδιάμεσος σταθμός ελέγχου παρεγκεφαλίδας, ωχράς σφαίρας και φλοιού.</a:t>
            </a:r>
          </a:p>
          <a:p>
            <a:r>
              <a:rPr lang="el-GR" dirty="0"/>
              <a:t>Ρυθμίζει μ. τόνο, στάση και βάδιση.</a:t>
            </a:r>
          </a:p>
          <a:p>
            <a:r>
              <a:rPr lang="el-GR" dirty="0"/>
              <a:t>Βλάβη προκαλεί τρόμο μεταβολή μ. τόνου και </a:t>
            </a:r>
            <a:r>
              <a:rPr lang="el-GR" dirty="0" err="1"/>
              <a:t>χοριοαθετωσικές</a:t>
            </a:r>
            <a:r>
              <a:rPr lang="el-GR" dirty="0"/>
              <a:t> κινήσεις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14290"/>
            <a:ext cx="53467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TextBox"/>
          <p:cNvSpPr txBox="1"/>
          <p:nvPr/>
        </p:nvSpPr>
        <p:spPr>
          <a:xfrm>
            <a:off x="2857488" y="142852"/>
            <a:ext cx="1710918" cy="461665"/>
          </a:xfrm>
          <a:prstGeom prst="rect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00B0F0"/>
                </a:solidFill>
              </a:rPr>
              <a:t>ΕΡΥΘΡΟΣ Π</a:t>
            </a:r>
            <a:r>
              <a:rPr lang="el-GR" sz="2400" dirty="0">
                <a:solidFill>
                  <a:srgbClr val="00B0F0"/>
                </a:solidFill>
              </a:rPr>
              <a:t>.</a:t>
            </a:r>
          </a:p>
        </p:txBody>
      </p:sp>
      <p:sp>
        <p:nvSpPr>
          <p:cNvPr id="11" name="10 - TextBox"/>
          <p:cNvSpPr txBox="1"/>
          <p:nvPr/>
        </p:nvSpPr>
        <p:spPr>
          <a:xfrm>
            <a:off x="642910" y="6357958"/>
            <a:ext cx="571355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ΚΥΚΛΩΜΑ: ΟΔΟΝΤΩΤΟΣ-ΕΡΥΘΡΟΣ-ΕΛΑΙΑ-ΠΑΡΕΓΚΕΦΑΛΙΔΑ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36957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4429124" y="285728"/>
            <a:ext cx="2349618" cy="23083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/>
              <a:t>Προμήκης</a:t>
            </a:r>
          </a:p>
          <a:p>
            <a:pPr marL="342900" indent="-342900">
              <a:buAutoNum type="arabicPeriod"/>
            </a:pPr>
            <a:r>
              <a:rPr lang="el-GR" dirty="0"/>
              <a:t>Γέφυρα </a:t>
            </a:r>
          </a:p>
          <a:p>
            <a:pPr marL="342900" indent="-342900">
              <a:buAutoNum type="arabicPeriod"/>
            </a:pPr>
            <a:r>
              <a:rPr lang="el-GR" dirty="0"/>
              <a:t>Μ. εγκέφαλος</a:t>
            </a:r>
          </a:p>
          <a:p>
            <a:pPr marL="342900" indent="-342900"/>
            <a:r>
              <a:rPr lang="el-GR" dirty="0"/>
              <a:t>8.   Παρεγκεφαλίδα  </a:t>
            </a:r>
          </a:p>
          <a:p>
            <a:pPr marL="342900" indent="-342900"/>
            <a:r>
              <a:rPr lang="el-GR" dirty="0"/>
              <a:t>12. 4</a:t>
            </a:r>
            <a:r>
              <a:rPr lang="el-GR" baseline="30000" dirty="0"/>
              <a:t>η</a:t>
            </a:r>
            <a:r>
              <a:rPr lang="el-GR" dirty="0"/>
              <a:t> κοιλία</a:t>
            </a:r>
          </a:p>
          <a:p>
            <a:pPr marL="342900" indent="-342900"/>
            <a:r>
              <a:rPr lang="el-GR" dirty="0"/>
              <a:t>13. Άνω μυέλινο ιστίο</a:t>
            </a:r>
          </a:p>
          <a:p>
            <a:pPr marL="342900" indent="-342900"/>
            <a:r>
              <a:rPr lang="el-GR" dirty="0"/>
              <a:t>14. Κάτω μυέλινο ιστίο</a:t>
            </a:r>
          </a:p>
          <a:p>
            <a:pPr marL="342900" indent="-342900"/>
            <a:r>
              <a:rPr lang="en-US" dirty="0"/>
              <a:t>       </a:t>
            </a:r>
            <a:r>
              <a:rPr lang="el-GR" dirty="0"/>
              <a:t>(τρήμα </a:t>
            </a:r>
            <a:r>
              <a:rPr lang="en-US" dirty="0" err="1"/>
              <a:t>Magendie</a:t>
            </a:r>
            <a:r>
              <a:rPr lang="en-US" dirty="0"/>
              <a:t>)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428596" y="5572140"/>
            <a:ext cx="2646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Οροφή 4</a:t>
            </a:r>
            <a:r>
              <a:rPr lang="el-GR" baseline="30000" dirty="0"/>
              <a:t>ης</a:t>
            </a:r>
            <a:r>
              <a:rPr lang="el-GR" dirty="0"/>
              <a:t> κοιλίας δίκην Λ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571472" y="3929066"/>
            <a:ext cx="70414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Καλύπτρα</a:t>
            </a:r>
            <a:r>
              <a:rPr lang="el-GR" dirty="0"/>
              <a:t>: κοινό τμήμα στελέχους. Περιέχει </a:t>
            </a:r>
            <a:r>
              <a:rPr lang="el-GR" u="sng" dirty="0"/>
              <a:t>πυρήνες</a:t>
            </a:r>
            <a:r>
              <a:rPr lang="el-GR" dirty="0"/>
              <a:t> και </a:t>
            </a:r>
            <a:r>
              <a:rPr lang="el-GR" u="sng" dirty="0"/>
              <a:t>μακρές οδούς</a:t>
            </a:r>
            <a:r>
              <a:rPr lang="el-GR" dirty="0"/>
              <a:t>. </a:t>
            </a:r>
          </a:p>
          <a:p>
            <a:r>
              <a:rPr lang="el-GR" dirty="0"/>
              <a:t>Και στις 3 μοίρες. Πίσω καλύπτεται από </a:t>
            </a:r>
            <a:r>
              <a:rPr lang="el-GR" b="1" dirty="0"/>
              <a:t>τετράδυμο</a:t>
            </a:r>
            <a:r>
              <a:rPr lang="el-GR" dirty="0"/>
              <a:t> και </a:t>
            </a:r>
            <a:r>
              <a:rPr lang="el-GR" b="1" dirty="0"/>
              <a:t>παρεγκεφαλίδα.</a:t>
            </a:r>
          </a:p>
          <a:p>
            <a:r>
              <a:rPr lang="el-GR" b="1" dirty="0"/>
              <a:t>Κατιούσες οδοί: </a:t>
            </a:r>
            <a:r>
              <a:rPr lang="el-GR" u="sng" dirty="0"/>
              <a:t>σκέλη, βολβός παρεγκεφαλίδας, πυραμίδες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065" y="214290"/>
            <a:ext cx="6696075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3857620" y="214290"/>
            <a:ext cx="1704313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ΜΕΛΑΙΝΑ ΟΥΣΙΑ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214282" y="4549676"/>
            <a:ext cx="2022477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b="1" dirty="0">
                <a:solidFill>
                  <a:schemeClr val="tx1"/>
                </a:solidFill>
              </a:rPr>
              <a:t>Μέλαινα ουσία</a:t>
            </a:r>
          </a:p>
          <a:p>
            <a:pPr marL="342900" indent="-342900">
              <a:buAutoNum type="arabicPeriod" startAt="4"/>
            </a:pPr>
            <a:r>
              <a:rPr lang="el-GR" dirty="0">
                <a:solidFill>
                  <a:schemeClr val="bg1"/>
                </a:solidFill>
              </a:rPr>
              <a:t>Ερυθρός π.</a:t>
            </a:r>
          </a:p>
          <a:p>
            <a:pPr marL="342900" indent="-342900"/>
            <a:r>
              <a:rPr lang="el-GR" dirty="0"/>
              <a:t>3.   Ωχρά σφαίρα</a:t>
            </a:r>
          </a:p>
          <a:p>
            <a:pPr marL="342900" indent="-342900">
              <a:buAutoNum type="arabicPeriod" startAt="6"/>
            </a:pPr>
            <a:r>
              <a:rPr lang="el-GR" dirty="0"/>
              <a:t>Οδοντωτός π.</a:t>
            </a:r>
          </a:p>
          <a:p>
            <a:pPr marL="342900" indent="-342900">
              <a:buAutoNum type="arabicPeriod" startAt="18"/>
            </a:pPr>
            <a:r>
              <a:rPr lang="el-GR" dirty="0"/>
              <a:t>Θάλαμος </a:t>
            </a:r>
          </a:p>
          <a:p>
            <a:pPr marL="342900" indent="-342900"/>
            <a:r>
              <a:rPr lang="el-GR" dirty="0"/>
              <a:t>Α. Κέλυφος </a:t>
            </a:r>
          </a:p>
          <a:p>
            <a:pPr marL="342900" indent="-342900"/>
            <a:r>
              <a:rPr lang="el-GR" dirty="0"/>
              <a:t>Β. Κερκοφόρος</a:t>
            </a:r>
          </a:p>
          <a:p>
            <a:pPr marL="342900" indent="-342900"/>
            <a:r>
              <a:rPr lang="el-GR" dirty="0"/>
              <a:t>Γ. Ελαία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5929322" y="928670"/>
            <a:ext cx="3187091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ΠΡΟΣΑΓΩΓΕΣ ΜΕΛΑΙΝΑΣ ΟΥΣΙΑΣ</a:t>
            </a:r>
          </a:p>
          <a:p>
            <a:r>
              <a:rPr lang="el-GR" dirty="0"/>
              <a:t>12. Από κερκοφόρο π.</a:t>
            </a:r>
          </a:p>
          <a:p>
            <a:r>
              <a:rPr lang="el-GR" dirty="0"/>
              <a:t>13. Από προμετωπιαίο φλοιό</a:t>
            </a:r>
          </a:p>
          <a:p>
            <a:r>
              <a:rPr lang="el-GR" dirty="0"/>
              <a:t>14. Από κέλυφος</a:t>
            </a:r>
          </a:p>
          <a:p>
            <a:r>
              <a:rPr lang="el-GR" dirty="0"/>
              <a:t>15. Από κινητικό φλοιό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6286512" y="2928934"/>
            <a:ext cx="2715423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ΑΠΑΓΩΓΕΣ ΙΝΕΣ</a:t>
            </a:r>
          </a:p>
          <a:p>
            <a:r>
              <a:rPr lang="el-GR" dirty="0">
                <a:solidFill>
                  <a:schemeClr val="bg1"/>
                </a:solidFill>
              </a:rPr>
              <a:t>16. </a:t>
            </a:r>
            <a:r>
              <a:rPr lang="el-GR" dirty="0" err="1">
                <a:solidFill>
                  <a:schemeClr val="bg1"/>
                </a:solidFill>
              </a:rPr>
              <a:t>Μελαινοραβδωτές</a:t>
            </a:r>
            <a:r>
              <a:rPr lang="el-GR" dirty="0">
                <a:solidFill>
                  <a:schemeClr val="bg1"/>
                </a:solidFill>
              </a:rPr>
              <a:t> ίνες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42844" y="214290"/>
            <a:ext cx="2942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ΟΦΘΑΛΜΟΚΙΝΗΤΙΚΑ ΝΕΥΡΑ. </a:t>
            </a:r>
          </a:p>
        </p:txBody>
      </p:sp>
      <p:sp>
        <p:nvSpPr>
          <p:cNvPr id="3" name="2 - TextBox"/>
          <p:cNvSpPr txBox="1"/>
          <p:nvPr/>
        </p:nvSpPr>
        <p:spPr>
          <a:xfrm>
            <a:off x="357158" y="571480"/>
            <a:ext cx="2113399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ΙΙΙ. Κοινό κινητικό (7)</a:t>
            </a:r>
          </a:p>
          <a:p>
            <a:r>
              <a:rPr lang="el-GR" dirty="0"/>
              <a:t>Ι</a:t>
            </a:r>
            <a:r>
              <a:rPr lang="en-US" dirty="0"/>
              <a:t>V.</a:t>
            </a:r>
            <a:r>
              <a:rPr lang="el-GR" dirty="0"/>
              <a:t> </a:t>
            </a:r>
            <a:r>
              <a:rPr lang="el-GR" dirty="0" err="1"/>
              <a:t>Τροχιλιακό</a:t>
            </a:r>
            <a:r>
              <a:rPr lang="el-GR" dirty="0"/>
              <a:t> (4)</a:t>
            </a:r>
            <a:endParaRPr lang="en-US" dirty="0"/>
          </a:p>
          <a:p>
            <a:r>
              <a:rPr lang="en-US" dirty="0"/>
              <a:t>VI.</a:t>
            </a:r>
            <a:r>
              <a:rPr lang="el-GR" dirty="0"/>
              <a:t> Απαγωγό (1)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85728"/>
            <a:ext cx="363855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14488"/>
            <a:ext cx="344805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2571736" y="500042"/>
            <a:ext cx="247708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(13). π. κοινού κινητικού</a:t>
            </a:r>
          </a:p>
          <a:p>
            <a:r>
              <a:rPr lang="el-GR" dirty="0"/>
              <a:t>(6). π. </a:t>
            </a:r>
            <a:r>
              <a:rPr lang="el-GR" dirty="0" err="1"/>
              <a:t>τροχιλιακού</a:t>
            </a:r>
            <a:endParaRPr lang="el-GR" dirty="0"/>
          </a:p>
          <a:p>
            <a:r>
              <a:rPr lang="el-GR" dirty="0"/>
              <a:t>(3). π. </a:t>
            </a:r>
            <a:r>
              <a:rPr lang="el-GR" dirty="0" err="1"/>
              <a:t>απαγωγού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3071802" y="1643050"/>
            <a:ext cx="2440861" cy="646331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FFFF00"/>
                </a:solidFill>
              </a:rPr>
              <a:t>19. Επικουρικός π. </a:t>
            </a:r>
            <a:r>
              <a:rPr lang="en-US" dirty="0" err="1">
                <a:solidFill>
                  <a:srgbClr val="FFFF00"/>
                </a:solidFill>
              </a:rPr>
              <a:t>Ed.W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8. </a:t>
            </a:r>
            <a:r>
              <a:rPr lang="el-GR" dirty="0" err="1">
                <a:solidFill>
                  <a:srgbClr val="FFFF00"/>
                </a:solidFill>
              </a:rPr>
              <a:t>Σπλαγχνοκιν</a:t>
            </a:r>
            <a:r>
              <a:rPr lang="el-GR" dirty="0">
                <a:solidFill>
                  <a:srgbClr val="FFFF00"/>
                </a:solidFill>
              </a:rPr>
              <a:t>. ίνες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3286116" y="3857628"/>
            <a:ext cx="4386072" cy="2585323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ΟΜΟΙΟΤΗΤΕΣ</a:t>
            </a:r>
          </a:p>
          <a:p>
            <a:r>
              <a:rPr lang="el-GR" dirty="0" err="1"/>
              <a:t>Πολύπολα</a:t>
            </a:r>
            <a:r>
              <a:rPr lang="el-GR" dirty="0"/>
              <a:t> κύτταρα πυρήνων</a:t>
            </a:r>
          </a:p>
          <a:p>
            <a:r>
              <a:rPr lang="el-GR" dirty="0"/>
              <a:t>Πορεία στο σηραγγώδη</a:t>
            </a:r>
          </a:p>
          <a:p>
            <a:r>
              <a:rPr lang="el-GR" dirty="0"/>
              <a:t>Έξοδος από </a:t>
            </a:r>
            <a:r>
              <a:rPr lang="el-GR" dirty="0" err="1"/>
              <a:t>υπερκόγχιο</a:t>
            </a:r>
            <a:r>
              <a:rPr lang="el-GR" dirty="0"/>
              <a:t> σχίσμα</a:t>
            </a:r>
          </a:p>
          <a:p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ΔΙΑΦΟΡΕΣ</a:t>
            </a:r>
          </a:p>
          <a:p>
            <a:r>
              <a:rPr lang="en-US" dirty="0"/>
              <a:t>III. </a:t>
            </a:r>
            <a:r>
              <a:rPr lang="el-GR" dirty="0"/>
              <a:t>Ίνες παρασυμπαθητικού</a:t>
            </a:r>
            <a:endParaRPr lang="en-US" dirty="0"/>
          </a:p>
          <a:p>
            <a:r>
              <a:rPr lang="en-US" dirty="0"/>
              <a:t>IV</a:t>
            </a:r>
            <a:r>
              <a:rPr lang="el-GR" dirty="0"/>
              <a:t>. Ραχιαία ανάδυση, χιασμός. </a:t>
            </a:r>
          </a:p>
          <a:p>
            <a:r>
              <a:rPr lang="el-GR" dirty="0"/>
              <a:t>      Τρυπά </a:t>
            </a:r>
            <a:r>
              <a:rPr lang="el-GR" dirty="0" err="1"/>
              <a:t>σκλ</a:t>
            </a:r>
            <a:r>
              <a:rPr lang="el-GR" dirty="0"/>
              <a:t>. μήνιγγα στο χείλος σκηνιδίου</a:t>
            </a:r>
            <a:endParaRPr lang="en-US" dirty="0"/>
          </a:p>
          <a:p>
            <a:r>
              <a:rPr lang="en-US" dirty="0"/>
              <a:t>VI</a:t>
            </a:r>
            <a:r>
              <a:rPr lang="el-GR" dirty="0"/>
              <a:t>. Μακρά </a:t>
            </a:r>
            <a:r>
              <a:rPr lang="el-GR" dirty="0" err="1"/>
              <a:t>ενδοσκληρίδια</a:t>
            </a:r>
            <a:r>
              <a:rPr lang="el-GR" dirty="0"/>
              <a:t> πορεία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" y="1376363"/>
            <a:ext cx="89154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" y="1376363"/>
            <a:ext cx="81153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8689487" cy="322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17005"/>
            <a:ext cx="7148541" cy="538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599016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3A60F30C-964E-412D-AA1C-D8BE60089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337" y="88959"/>
            <a:ext cx="7140079" cy="63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084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4413ACE-01C8-44F1-9CB7-A82578F06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90487"/>
            <a:ext cx="8020050" cy="667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2319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54334"/>
            <a:ext cx="8280920" cy="649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140" y="642918"/>
            <a:ext cx="8832860" cy="292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785786" y="4071942"/>
            <a:ext cx="47149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/>
              <a:t>Επιμήκης οργάνωση </a:t>
            </a:r>
          </a:p>
          <a:p>
            <a:pPr marL="342900" indent="-342900">
              <a:buAutoNum type="arabicPeriod"/>
            </a:pPr>
            <a:r>
              <a:rPr lang="el-GR" dirty="0"/>
              <a:t>4</a:t>
            </a:r>
            <a:r>
              <a:rPr lang="el-GR" baseline="30000" dirty="0"/>
              <a:t>η</a:t>
            </a:r>
            <a:r>
              <a:rPr lang="el-GR" dirty="0"/>
              <a:t> κοιλία</a:t>
            </a:r>
          </a:p>
          <a:p>
            <a:pPr marL="342900" indent="-342900">
              <a:buAutoNum type="arabicPeriod"/>
            </a:pPr>
            <a:r>
              <a:rPr lang="el-GR" dirty="0"/>
              <a:t>4</a:t>
            </a:r>
            <a:r>
              <a:rPr lang="el-GR" baseline="30000" dirty="0"/>
              <a:t>η</a:t>
            </a:r>
            <a:r>
              <a:rPr lang="el-GR" dirty="0"/>
              <a:t> κοιλία </a:t>
            </a:r>
          </a:p>
          <a:p>
            <a:pPr marL="342900" indent="-342900">
              <a:buAutoNum type="arabicPeriod"/>
            </a:pPr>
            <a:r>
              <a:rPr lang="el-GR" dirty="0" err="1"/>
              <a:t>Σωματοκινητική</a:t>
            </a:r>
            <a:r>
              <a:rPr lang="el-GR" dirty="0"/>
              <a:t> περιοχή</a:t>
            </a:r>
          </a:p>
          <a:p>
            <a:pPr marL="342900" indent="-342900">
              <a:buAutoNum type="arabicPeriod"/>
            </a:pPr>
            <a:r>
              <a:rPr lang="el-GR" dirty="0" err="1"/>
              <a:t>Σπλαγχνοκινητική</a:t>
            </a:r>
            <a:r>
              <a:rPr lang="el-GR" dirty="0"/>
              <a:t> περιοχή</a:t>
            </a:r>
          </a:p>
          <a:p>
            <a:pPr marL="342900" indent="-342900">
              <a:buFontTx/>
              <a:buAutoNum type="arabicPeriod"/>
            </a:pPr>
            <a:r>
              <a:rPr lang="el-GR" dirty="0"/>
              <a:t> </a:t>
            </a:r>
            <a:r>
              <a:rPr lang="el-GR" dirty="0" err="1"/>
              <a:t>Σπλαγχνοαισθητική</a:t>
            </a:r>
            <a:r>
              <a:rPr lang="el-GR" dirty="0"/>
              <a:t> περιοχή</a:t>
            </a:r>
          </a:p>
          <a:p>
            <a:pPr marL="342900" indent="-342900">
              <a:buFontTx/>
              <a:buAutoNum type="arabicPeriod"/>
            </a:pPr>
            <a:r>
              <a:rPr lang="el-GR" dirty="0" err="1"/>
              <a:t>Σωματοαισθητική</a:t>
            </a:r>
            <a:r>
              <a:rPr lang="el-GR" dirty="0"/>
              <a:t> περιοχή</a:t>
            </a:r>
          </a:p>
          <a:p>
            <a:pPr marL="342900" indent="-342900">
              <a:buAutoNum type="arabicPeriod"/>
            </a:pPr>
            <a:endParaRPr lang="el-GR" dirty="0"/>
          </a:p>
          <a:p>
            <a:pPr marL="342900" indent="-342900">
              <a:buAutoNum type="arabicPeriod"/>
            </a:pPr>
            <a:endParaRPr lang="el-GR" dirty="0"/>
          </a:p>
          <a:p>
            <a:pPr marL="342900" indent="-342900"/>
            <a:r>
              <a:rPr lang="el-GR" dirty="0"/>
              <a:t> 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5929322" y="4143380"/>
            <a:ext cx="290323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Αντίστοιχη διάταξη πυρήνων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ÎÏÎ¿ÏÎ­Î»ÎµÏÎ¼Î± ÎµÎ¹ÎºÏÎ½Î±Ï Î³Î¹Î± ocular movemen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9" y="113497"/>
            <a:ext cx="6912768" cy="6324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8419799" cy="4133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8413270" cy="441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300" y="957263"/>
            <a:ext cx="73914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52"/>
            <a:ext cx="34290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5357818" y="714356"/>
            <a:ext cx="269259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2. </a:t>
            </a:r>
            <a:r>
              <a:rPr lang="el-GR" b="1" dirty="0">
                <a:solidFill>
                  <a:schemeClr val="accent1"/>
                </a:solidFill>
              </a:rPr>
              <a:t>Έξω ορθός</a:t>
            </a:r>
          </a:p>
          <a:p>
            <a:r>
              <a:rPr lang="el-GR" dirty="0"/>
              <a:t>11. Έσω ορθός</a:t>
            </a:r>
          </a:p>
          <a:p>
            <a:r>
              <a:rPr lang="el-GR" dirty="0"/>
              <a:t>9.   Άνω ορθός</a:t>
            </a:r>
          </a:p>
          <a:p>
            <a:r>
              <a:rPr lang="el-GR" dirty="0"/>
              <a:t>10. Κάτω ορθός</a:t>
            </a:r>
          </a:p>
          <a:p>
            <a:r>
              <a:rPr lang="el-GR" dirty="0"/>
              <a:t>12. Κάτω λοξός</a:t>
            </a:r>
          </a:p>
          <a:p>
            <a:pPr marL="342900" indent="-342900">
              <a:buAutoNum type="arabicPeriod" startAt="5"/>
            </a:pPr>
            <a:r>
              <a:rPr lang="el-GR" b="1" dirty="0">
                <a:solidFill>
                  <a:schemeClr val="accent1"/>
                </a:solidFill>
              </a:rPr>
              <a:t>Άνω λοξός</a:t>
            </a:r>
          </a:p>
          <a:p>
            <a:pPr marL="342900" indent="-342900"/>
            <a:r>
              <a:rPr lang="el-GR" b="1" dirty="0">
                <a:solidFill>
                  <a:schemeClr val="accent1"/>
                </a:solidFill>
              </a:rPr>
              <a:t>  </a:t>
            </a:r>
            <a:r>
              <a:rPr lang="el-GR" dirty="0"/>
              <a:t>(+Ανελκτήρας Βλεφάρου)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000372"/>
            <a:ext cx="536257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TextBox"/>
          <p:cNvSpPr txBox="1"/>
          <p:nvPr/>
        </p:nvSpPr>
        <p:spPr>
          <a:xfrm>
            <a:off x="785786" y="6072206"/>
            <a:ext cx="2216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20.Ακτινωτός μυς</a:t>
            </a:r>
          </a:p>
          <a:p>
            <a:r>
              <a:rPr lang="el-GR" dirty="0"/>
              <a:t>21. Σφιγκτήρας κόρης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3845305" y="5214950"/>
            <a:ext cx="5298695" cy="14773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Οπτική οδός-(πριν έξω γονατώδη σώματα)-</a:t>
            </a:r>
          </a:p>
          <a:p>
            <a:r>
              <a:rPr lang="el-GR" dirty="0"/>
              <a:t>άνω διδύμια-π. </a:t>
            </a:r>
            <a:r>
              <a:rPr lang="en-US" dirty="0" err="1"/>
              <a:t>Edinger</a:t>
            </a:r>
            <a:r>
              <a:rPr lang="en-US" dirty="0"/>
              <a:t> </a:t>
            </a:r>
            <a:r>
              <a:rPr lang="en-US" dirty="0" err="1"/>
              <a:t>Westphal</a:t>
            </a:r>
            <a:r>
              <a:rPr lang="el-GR" dirty="0"/>
              <a:t>-</a:t>
            </a:r>
            <a:r>
              <a:rPr lang="el-GR" dirty="0" err="1"/>
              <a:t>προγαγγλιακές</a:t>
            </a:r>
            <a:r>
              <a:rPr lang="el-GR" dirty="0"/>
              <a:t> ίνες-</a:t>
            </a:r>
          </a:p>
          <a:p>
            <a:r>
              <a:rPr lang="el-GR" dirty="0"/>
              <a:t>ΙΙΙ-ακτινοειδές γάγγλιο-</a:t>
            </a:r>
            <a:r>
              <a:rPr lang="el-GR" dirty="0" err="1"/>
              <a:t>μεταγγαγλιακές </a:t>
            </a:r>
            <a:r>
              <a:rPr lang="el-GR" dirty="0"/>
              <a:t>ίνες-</a:t>
            </a:r>
          </a:p>
          <a:p>
            <a:r>
              <a:rPr lang="el-GR" dirty="0"/>
              <a:t>βραχέα ακτινοειδή νεύρα-σφιγκτήρα μυ κόρης και</a:t>
            </a:r>
          </a:p>
          <a:p>
            <a:r>
              <a:rPr lang="el-GR" dirty="0"/>
              <a:t> ακτινωτό μυ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5364088" y="142852"/>
            <a:ext cx="363957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/>
              <a:t>ΚΕΝΤΡΙΚΗ ΚΑΛΥΠΤΡΙΚΗ ΟΔΟΣ</a:t>
            </a:r>
          </a:p>
          <a:p>
            <a:r>
              <a:rPr lang="el-GR" dirty="0">
                <a:solidFill>
                  <a:srgbClr val="FF0000"/>
                </a:solidFill>
              </a:rPr>
              <a:t>Απαγωγός οδός εξωπυραμιδικού</a:t>
            </a:r>
          </a:p>
          <a:p>
            <a:r>
              <a:rPr lang="en-US" dirty="0"/>
              <a:t>(</a:t>
            </a:r>
            <a:r>
              <a:rPr lang="el-GR" dirty="0"/>
              <a:t>6. </a:t>
            </a:r>
            <a:r>
              <a:rPr lang="el-GR" dirty="0" err="1"/>
              <a:t>Ωχροτετραδυμική</a:t>
            </a:r>
            <a:r>
              <a:rPr lang="el-GR" dirty="0"/>
              <a:t> δ.</a:t>
            </a:r>
            <a:r>
              <a:rPr lang="en-US" dirty="0"/>
              <a:t>)</a:t>
            </a:r>
            <a:endParaRPr lang="el-GR" dirty="0"/>
          </a:p>
          <a:p>
            <a:r>
              <a:rPr lang="el-GR" dirty="0"/>
              <a:t>3</a:t>
            </a:r>
            <a:r>
              <a:rPr lang="el-GR" b="1" dirty="0"/>
              <a:t>. </a:t>
            </a:r>
            <a:r>
              <a:rPr lang="el-GR" b="1" dirty="0" err="1"/>
              <a:t>Ωχροελαϊκές</a:t>
            </a:r>
            <a:r>
              <a:rPr lang="el-GR" b="1" dirty="0"/>
              <a:t> ίνες</a:t>
            </a:r>
          </a:p>
          <a:p>
            <a:r>
              <a:rPr lang="el-GR" dirty="0"/>
              <a:t>10. </a:t>
            </a:r>
            <a:r>
              <a:rPr lang="el-GR" b="1" dirty="0" err="1"/>
              <a:t>Δικτυοελαϊκές</a:t>
            </a:r>
            <a:r>
              <a:rPr lang="el-GR" b="1" dirty="0"/>
              <a:t> ίνες</a:t>
            </a:r>
          </a:p>
          <a:p>
            <a:r>
              <a:rPr lang="el-GR" dirty="0"/>
              <a:t>9. </a:t>
            </a:r>
            <a:r>
              <a:rPr lang="el-GR" b="1" dirty="0" err="1"/>
              <a:t>Ερυθροελαϊκές</a:t>
            </a:r>
            <a:r>
              <a:rPr lang="el-GR" b="1" dirty="0"/>
              <a:t> ίνες</a:t>
            </a:r>
          </a:p>
          <a:p>
            <a:r>
              <a:rPr lang="el-GR" dirty="0"/>
              <a:t>12. </a:t>
            </a:r>
            <a:r>
              <a:rPr lang="el-GR" dirty="0" err="1"/>
              <a:t>Ελαιοπαρεγκεφαλιδικές</a:t>
            </a:r>
            <a:r>
              <a:rPr lang="el-GR" dirty="0"/>
              <a:t> ίνες</a:t>
            </a:r>
          </a:p>
          <a:p>
            <a:r>
              <a:rPr lang="el-GR" dirty="0"/>
              <a:t>2. Ίνες προς ΝΜ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5572132" y="3214686"/>
            <a:ext cx="33613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00B050"/>
                </a:solidFill>
              </a:rPr>
              <a:t>4. Κέλυφος </a:t>
            </a:r>
          </a:p>
          <a:p>
            <a:r>
              <a:rPr lang="el-GR" dirty="0">
                <a:solidFill>
                  <a:schemeClr val="accent4"/>
                </a:solidFill>
              </a:rPr>
              <a:t>5. Ωχρά σφαίρα</a:t>
            </a:r>
          </a:p>
          <a:p>
            <a:r>
              <a:rPr lang="el-GR" dirty="0">
                <a:solidFill>
                  <a:schemeClr val="accent4"/>
                </a:solidFill>
              </a:rPr>
              <a:t>8. </a:t>
            </a:r>
            <a:r>
              <a:rPr lang="el-GR" dirty="0" err="1">
                <a:solidFill>
                  <a:schemeClr val="accent4"/>
                </a:solidFill>
              </a:rPr>
              <a:t>Αβεβαίη</a:t>
            </a:r>
            <a:r>
              <a:rPr lang="el-GR" dirty="0">
                <a:solidFill>
                  <a:schemeClr val="accent4"/>
                </a:solidFill>
              </a:rPr>
              <a:t> ζώνη</a:t>
            </a:r>
          </a:p>
          <a:p>
            <a:r>
              <a:rPr lang="el-GR" dirty="0">
                <a:solidFill>
                  <a:schemeClr val="accent4"/>
                </a:solidFill>
              </a:rPr>
              <a:t>25. Υποθαλάμιος π.</a:t>
            </a:r>
          </a:p>
          <a:p>
            <a:r>
              <a:rPr lang="el-GR" dirty="0">
                <a:solidFill>
                  <a:srgbClr val="00B0F0"/>
                </a:solidFill>
              </a:rPr>
              <a:t>11. Φαιά ουσία πέριξ υδραγωγού</a:t>
            </a:r>
          </a:p>
          <a:p>
            <a:r>
              <a:rPr lang="el-GR" dirty="0">
                <a:solidFill>
                  <a:srgbClr val="00B0F0"/>
                </a:solidFill>
              </a:rPr>
              <a:t>7. Ερυθρός π.</a:t>
            </a:r>
          </a:p>
          <a:p>
            <a:r>
              <a:rPr lang="el-GR" dirty="0">
                <a:solidFill>
                  <a:srgbClr val="00B0F0"/>
                </a:solidFill>
              </a:rPr>
              <a:t>1. ελαία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4467225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Αστέρι 5 ακτινών"/>
          <p:cNvSpPr/>
          <p:nvPr/>
        </p:nvSpPr>
        <p:spPr>
          <a:xfrm>
            <a:off x="8143900" y="1285860"/>
            <a:ext cx="500066" cy="21431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Αστέρι 5 ακτινών"/>
          <p:cNvSpPr/>
          <p:nvPr/>
        </p:nvSpPr>
        <p:spPr>
          <a:xfrm>
            <a:off x="3571868" y="3071810"/>
            <a:ext cx="500066" cy="21431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TextBox"/>
          <p:cNvSpPr txBox="1"/>
          <p:nvPr/>
        </p:nvSpPr>
        <p:spPr>
          <a:xfrm>
            <a:off x="4002143" y="2928934"/>
            <a:ext cx="514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Από</a:t>
            </a:r>
            <a:r>
              <a:rPr lang="el-GR" dirty="0"/>
              <a:t> ερυθρό π., φαιά ουσία γύρω από υδραγωγό, ΔΣ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3286148" cy="6691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3510960" y="159371"/>
            <a:ext cx="2918428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ΡΑΧΙΑΙΑ ΕΠΙΜΗΚΗΣ ΔΕΣΜΙΔΑ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3786182" y="928670"/>
            <a:ext cx="22621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13. Φαιό φύμα</a:t>
            </a:r>
          </a:p>
          <a:p>
            <a:r>
              <a:rPr lang="el-GR" dirty="0"/>
              <a:t>14. Μαστία</a:t>
            </a:r>
          </a:p>
          <a:p>
            <a:r>
              <a:rPr lang="el-GR" dirty="0"/>
              <a:t>24. Ραχιαίος π. ραφής</a:t>
            </a:r>
          </a:p>
          <a:p>
            <a:r>
              <a:rPr lang="el-GR" dirty="0"/>
              <a:t>15. Άνω διδύμια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6429388" y="285728"/>
            <a:ext cx="241252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16. π. </a:t>
            </a:r>
            <a:r>
              <a:rPr lang="en-US" dirty="0" err="1"/>
              <a:t>Edinger</a:t>
            </a:r>
            <a:r>
              <a:rPr lang="en-US" dirty="0"/>
              <a:t> </a:t>
            </a:r>
            <a:r>
              <a:rPr lang="en-US" dirty="0" err="1"/>
              <a:t>Westphal</a:t>
            </a:r>
            <a:endParaRPr lang="en-US" dirty="0"/>
          </a:p>
          <a:p>
            <a:r>
              <a:rPr lang="en-US" dirty="0"/>
              <a:t>17</a:t>
            </a:r>
            <a:r>
              <a:rPr lang="el-GR" dirty="0"/>
              <a:t>. Άνω </a:t>
            </a:r>
            <a:r>
              <a:rPr lang="el-GR" dirty="0" err="1"/>
              <a:t>σιελικός</a:t>
            </a:r>
            <a:r>
              <a:rPr lang="el-GR" dirty="0"/>
              <a:t> π.</a:t>
            </a:r>
          </a:p>
          <a:p>
            <a:r>
              <a:rPr lang="el-GR" dirty="0"/>
              <a:t>18. Κάτω </a:t>
            </a:r>
            <a:r>
              <a:rPr lang="el-GR" dirty="0" err="1"/>
              <a:t>σιελικός</a:t>
            </a:r>
            <a:r>
              <a:rPr lang="el-GR" dirty="0"/>
              <a:t> π.</a:t>
            </a:r>
          </a:p>
          <a:p>
            <a:r>
              <a:rPr lang="el-GR" dirty="0"/>
              <a:t>19. Ραχιαίος π.  (ΙΧ, Χ)</a:t>
            </a:r>
          </a:p>
          <a:p>
            <a:r>
              <a:rPr lang="el-GR" dirty="0"/>
              <a:t>20. π. </a:t>
            </a:r>
            <a:r>
              <a:rPr lang="en-US" dirty="0"/>
              <a:t>V</a:t>
            </a:r>
          </a:p>
          <a:p>
            <a:r>
              <a:rPr lang="en-US" dirty="0"/>
              <a:t>21. </a:t>
            </a:r>
            <a:r>
              <a:rPr lang="el-GR" dirty="0"/>
              <a:t>π. </a:t>
            </a:r>
            <a:r>
              <a:rPr lang="en-US" dirty="0"/>
              <a:t>VII</a:t>
            </a:r>
            <a:endParaRPr lang="el-GR" dirty="0"/>
          </a:p>
          <a:p>
            <a:r>
              <a:rPr lang="el-GR" dirty="0"/>
              <a:t>22. π. υπογλωσσίου</a:t>
            </a:r>
          </a:p>
          <a:p>
            <a:r>
              <a:rPr lang="el-GR" dirty="0"/>
              <a:t>23. Μονήρης δεσμίδα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3593927" y="2918548"/>
            <a:ext cx="50279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Από: υποθάλαμο, διάφραγμα, φαιό φύμα, μαστία, </a:t>
            </a:r>
          </a:p>
          <a:p>
            <a:r>
              <a:rPr lang="el-GR" dirty="0"/>
              <a:t>Προς: </a:t>
            </a:r>
            <a:r>
              <a:rPr lang="el-GR" dirty="0" err="1"/>
              <a:t>σπλαγχνοκινητικούς</a:t>
            </a:r>
            <a:r>
              <a:rPr lang="el-GR" dirty="0"/>
              <a:t> π. (16, 17, 18, 19) </a:t>
            </a:r>
          </a:p>
          <a:p>
            <a:r>
              <a:rPr lang="el-GR" dirty="0"/>
              <a:t>και κινητικούς </a:t>
            </a:r>
            <a:r>
              <a:rPr lang="el-GR" dirty="0" err="1"/>
              <a:t>βραγχιακούς</a:t>
            </a:r>
            <a:r>
              <a:rPr lang="el-GR" dirty="0"/>
              <a:t> π (</a:t>
            </a:r>
            <a:r>
              <a:rPr lang="en-US" dirty="0"/>
              <a:t>V</a:t>
            </a:r>
            <a:r>
              <a:rPr lang="el-GR" dirty="0"/>
              <a:t>, </a:t>
            </a:r>
            <a:r>
              <a:rPr lang="en-US" dirty="0"/>
              <a:t>VII</a:t>
            </a:r>
            <a:r>
              <a:rPr lang="el-GR" dirty="0"/>
              <a:t> ) </a:t>
            </a:r>
          </a:p>
          <a:p>
            <a:r>
              <a:rPr lang="el-GR" dirty="0"/>
              <a:t>και π. υπογλωσσίου (22)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3689879" y="4443373"/>
            <a:ext cx="39679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Ανιόντα δεμάτια </a:t>
            </a:r>
          </a:p>
          <a:p>
            <a:r>
              <a:rPr lang="el-GR" dirty="0"/>
              <a:t>Από: μονήρη δεσμίδα και γευστικές ίνες</a:t>
            </a:r>
          </a:p>
          <a:p>
            <a:r>
              <a:rPr lang="el-GR" dirty="0"/>
              <a:t>Προς: υποθάλαμο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3453604" y="5805264"/>
            <a:ext cx="557216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dirty="0"/>
              <a:t>Σύνδεση γευστικών, οσφρητικών ώσεων-υποθαλάμου-με κινητικούς και εκκριτικούς πυρήνες στελέχους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5229249" cy="5811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5648099" y="224467"/>
            <a:ext cx="255390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ΕΣΩ ΕΠΙΜΗΚΗΣ ΔΕΣΜΙΔΑ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5648099" y="854030"/>
            <a:ext cx="22804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l-GR" dirty="0"/>
              <a:t>ΑΙΘΟΥΣΑΙΟ</a:t>
            </a:r>
          </a:p>
          <a:p>
            <a:pPr marL="342900" indent="-342900">
              <a:buAutoNum type="arabicPeriod"/>
            </a:pPr>
            <a:r>
              <a:rPr lang="el-GR" dirty="0"/>
              <a:t>Έξω </a:t>
            </a:r>
            <a:r>
              <a:rPr lang="el-GR" dirty="0" err="1"/>
              <a:t>Αιθουσαίος</a:t>
            </a:r>
            <a:r>
              <a:rPr lang="el-GR" dirty="0"/>
              <a:t> π.</a:t>
            </a:r>
          </a:p>
          <a:p>
            <a:pPr marL="342900" indent="-342900">
              <a:buAutoNum type="arabicPeriod"/>
            </a:pPr>
            <a:r>
              <a:rPr lang="el-GR" dirty="0"/>
              <a:t>Έσω «»</a:t>
            </a:r>
          </a:p>
          <a:p>
            <a:pPr marL="342900" indent="-342900">
              <a:buAutoNum type="arabicPeriod"/>
            </a:pPr>
            <a:r>
              <a:rPr lang="el-GR" dirty="0"/>
              <a:t>Κάτω «»</a:t>
            </a:r>
          </a:p>
          <a:p>
            <a:pPr marL="342900" indent="-342900"/>
            <a:r>
              <a:rPr lang="el-GR" dirty="0"/>
              <a:t>5.    Άνω  «»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5596738" y="2442985"/>
            <a:ext cx="26566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ΟΦΘΑΛΜΟΚΙΝΗΤΙΚΟΤΗΤΑ</a:t>
            </a:r>
          </a:p>
          <a:p>
            <a:r>
              <a:rPr lang="el-GR" dirty="0"/>
              <a:t>4. π. </a:t>
            </a:r>
            <a:r>
              <a:rPr lang="el-GR" dirty="0" err="1"/>
              <a:t>απαγωγού</a:t>
            </a:r>
            <a:endParaRPr lang="el-GR" dirty="0"/>
          </a:p>
          <a:p>
            <a:r>
              <a:rPr lang="el-GR" dirty="0"/>
              <a:t>6. π. </a:t>
            </a:r>
            <a:r>
              <a:rPr lang="el-GR" dirty="0" err="1"/>
              <a:t>τροχιλιακού</a:t>
            </a:r>
            <a:endParaRPr lang="el-GR" dirty="0"/>
          </a:p>
          <a:p>
            <a:r>
              <a:rPr lang="el-GR" dirty="0"/>
              <a:t>7. π. κοινού κινητικού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428596" y="1928802"/>
            <a:ext cx="17892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ΕΞΩΠΥΡΑΜΙΔΙΚΟ</a:t>
            </a:r>
          </a:p>
          <a:p>
            <a:r>
              <a:rPr lang="el-GR" dirty="0"/>
              <a:t>8. π. </a:t>
            </a:r>
            <a:r>
              <a:rPr lang="en-US" dirty="0" err="1"/>
              <a:t>Cajal</a:t>
            </a:r>
            <a:endParaRPr lang="en-US" dirty="0"/>
          </a:p>
          <a:p>
            <a:r>
              <a:rPr lang="en-US" dirty="0"/>
              <a:t>9. </a:t>
            </a:r>
            <a:r>
              <a:rPr lang="el-GR" dirty="0"/>
              <a:t>π. </a:t>
            </a:r>
            <a:r>
              <a:rPr lang="en-US" dirty="0" err="1"/>
              <a:t>Darkshevich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6308197" y="3738174"/>
            <a:ext cx="25792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10. Οπίσθιος σύνδεσμος</a:t>
            </a:r>
          </a:p>
          <a:p>
            <a:r>
              <a:rPr lang="el-GR" dirty="0"/>
              <a:t>11. </a:t>
            </a:r>
            <a:r>
              <a:rPr lang="el-GR" dirty="0" err="1"/>
              <a:t>Διαμεσονωτιαίο</a:t>
            </a:r>
            <a:r>
              <a:rPr lang="el-GR" dirty="0"/>
              <a:t> δ.</a:t>
            </a:r>
          </a:p>
          <a:p>
            <a:r>
              <a:rPr lang="el-GR" dirty="0"/>
              <a:t>12. π. προσωπικού</a:t>
            </a:r>
          </a:p>
          <a:p>
            <a:r>
              <a:rPr lang="el-GR" dirty="0"/>
              <a:t>13. Κινητικός π. τριδύμου</a:t>
            </a:r>
          </a:p>
          <a:p>
            <a:r>
              <a:rPr lang="el-GR" dirty="0"/>
              <a:t>14. π. υπογλωσσίου</a:t>
            </a:r>
          </a:p>
          <a:p>
            <a:r>
              <a:rPr lang="el-GR" dirty="0"/>
              <a:t>15. </a:t>
            </a:r>
            <a:r>
              <a:rPr lang="el-GR" dirty="0" err="1"/>
              <a:t>Μεικτος</a:t>
            </a:r>
            <a:r>
              <a:rPr lang="el-GR" dirty="0"/>
              <a:t> κοιλιακός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4214810" y="5715016"/>
            <a:ext cx="492919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/>
              <a:t>Επικοινωνία κινητικών πυρήνων για να λειτουργούν ταυτόχρονα (κατάποση και ομιλία. Κίνηση οφθαλμών κατά την κίνηση κεφαλής.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60769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357166"/>
            <a:ext cx="1071570" cy="107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416082" y="129607"/>
            <a:ext cx="267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ΓΕΦΥΡΑ-γόνυ προσωπικού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500034" y="4857760"/>
            <a:ext cx="2962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>
                <a:solidFill>
                  <a:srgbClr val="FF0000"/>
                </a:solidFill>
              </a:rPr>
              <a:t>π. </a:t>
            </a:r>
            <a:r>
              <a:rPr lang="en-US" dirty="0">
                <a:solidFill>
                  <a:srgbClr val="FF0000"/>
                </a:solidFill>
              </a:rPr>
              <a:t>VI</a:t>
            </a:r>
            <a:r>
              <a:rPr lang="el-GR" dirty="0">
                <a:solidFill>
                  <a:srgbClr val="FF0000"/>
                </a:solidFill>
              </a:rPr>
              <a:t>-(10: ίνες </a:t>
            </a:r>
            <a:r>
              <a:rPr lang="en-US" dirty="0">
                <a:solidFill>
                  <a:srgbClr val="FF0000"/>
                </a:solidFill>
              </a:rPr>
              <a:t>VI)</a:t>
            </a:r>
          </a:p>
          <a:p>
            <a:pPr marL="342900" indent="-342900">
              <a:buAutoNum type="arabicPeriod"/>
            </a:pPr>
            <a:r>
              <a:rPr lang="el-GR" dirty="0">
                <a:solidFill>
                  <a:srgbClr val="FF0000"/>
                </a:solidFill>
              </a:rPr>
              <a:t>π. </a:t>
            </a:r>
            <a:r>
              <a:rPr lang="en-US" dirty="0">
                <a:solidFill>
                  <a:srgbClr val="FF0000"/>
                </a:solidFill>
              </a:rPr>
              <a:t>VII –(8,9</a:t>
            </a:r>
            <a:r>
              <a:rPr lang="el-GR" dirty="0">
                <a:solidFill>
                  <a:srgbClr val="FF0000"/>
                </a:solidFill>
              </a:rPr>
              <a:t>: ίνες, γόνυ </a:t>
            </a:r>
            <a:r>
              <a:rPr lang="en-US" dirty="0">
                <a:solidFill>
                  <a:srgbClr val="FF0000"/>
                </a:solidFill>
              </a:rPr>
              <a:t>VII)</a:t>
            </a:r>
            <a:endParaRPr lang="el-GR" dirty="0">
              <a:solidFill>
                <a:srgbClr val="FF0000"/>
              </a:solidFill>
            </a:endParaRPr>
          </a:p>
          <a:p>
            <a:pPr marL="342900" indent="-342900"/>
            <a:r>
              <a:rPr lang="el-GR" dirty="0">
                <a:solidFill>
                  <a:srgbClr val="FF0000"/>
                </a:solidFill>
              </a:rPr>
              <a:t>24. Πυραμιδικές οδοί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428596" y="5786454"/>
            <a:ext cx="31179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4,5</a:t>
            </a:r>
            <a:r>
              <a:rPr lang="el-GR" dirty="0">
                <a:solidFill>
                  <a:schemeClr val="accent1"/>
                </a:solidFill>
              </a:rPr>
              <a:t>: έσω και έξω </a:t>
            </a:r>
            <a:r>
              <a:rPr lang="el-GR" dirty="0" err="1">
                <a:solidFill>
                  <a:schemeClr val="accent1"/>
                </a:solidFill>
              </a:rPr>
              <a:t>αιθουσαίος</a:t>
            </a:r>
            <a:r>
              <a:rPr lang="el-GR" dirty="0">
                <a:solidFill>
                  <a:schemeClr val="accent1"/>
                </a:solidFill>
              </a:rPr>
              <a:t> π.</a:t>
            </a:r>
          </a:p>
          <a:p>
            <a:r>
              <a:rPr lang="el-GR" dirty="0">
                <a:solidFill>
                  <a:schemeClr val="accent1"/>
                </a:solidFill>
              </a:rPr>
              <a:t>6. π. </a:t>
            </a:r>
            <a:r>
              <a:rPr lang="el-GR" dirty="0" err="1">
                <a:solidFill>
                  <a:schemeClr val="accent1"/>
                </a:solidFill>
              </a:rPr>
              <a:t>νωτ</a:t>
            </a:r>
            <a:r>
              <a:rPr lang="el-GR" dirty="0">
                <a:solidFill>
                  <a:schemeClr val="accent1"/>
                </a:solidFill>
              </a:rPr>
              <a:t>. δ. </a:t>
            </a:r>
            <a:r>
              <a:rPr lang="en-US" dirty="0">
                <a:solidFill>
                  <a:schemeClr val="accent1"/>
                </a:solidFill>
              </a:rPr>
              <a:t>V</a:t>
            </a:r>
            <a:endParaRPr lang="el-GR" dirty="0">
              <a:solidFill>
                <a:schemeClr val="accent1"/>
              </a:solidFill>
            </a:endParaRPr>
          </a:p>
          <a:p>
            <a:r>
              <a:rPr lang="el-GR" dirty="0">
                <a:solidFill>
                  <a:schemeClr val="accent1"/>
                </a:solidFill>
              </a:rPr>
              <a:t>20. </a:t>
            </a:r>
            <a:r>
              <a:rPr lang="el-GR" dirty="0" err="1">
                <a:solidFill>
                  <a:schemeClr val="accent1"/>
                </a:solidFill>
              </a:rPr>
              <a:t>νωτ</a:t>
            </a:r>
            <a:r>
              <a:rPr lang="el-GR" dirty="0">
                <a:solidFill>
                  <a:schemeClr val="accent1"/>
                </a:solidFill>
              </a:rPr>
              <a:t>. δ. </a:t>
            </a:r>
            <a:r>
              <a:rPr lang="en-US" dirty="0">
                <a:solidFill>
                  <a:schemeClr val="accent1"/>
                </a:solidFill>
              </a:rPr>
              <a:t>V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5929322" y="3786190"/>
            <a:ext cx="3007170" cy="25853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11. Έσω επιμήκης δ.</a:t>
            </a:r>
          </a:p>
          <a:p>
            <a:r>
              <a:rPr lang="el-GR" dirty="0"/>
              <a:t>12. Ραχιαία επιμήκης δ. </a:t>
            </a:r>
          </a:p>
          <a:p>
            <a:r>
              <a:rPr lang="el-GR" dirty="0"/>
              <a:t>13. Κεντρική </a:t>
            </a:r>
            <a:r>
              <a:rPr lang="el-GR" dirty="0" err="1"/>
              <a:t>καλυπτρική</a:t>
            </a:r>
            <a:r>
              <a:rPr lang="el-GR" dirty="0"/>
              <a:t> οδός</a:t>
            </a:r>
          </a:p>
          <a:p>
            <a:r>
              <a:rPr lang="el-GR" dirty="0"/>
              <a:t>14. </a:t>
            </a:r>
            <a:r>
              <a:rPr lang="el-GR" dirty="0" err="1"/>
              <a:t>Νωτιαίοθαλαμικό</a:t>
            </a:r>
            <a:r>
              <a:rPr lang="el-GR" dirty="0"/>
              <a:t> δ.</a:t>
            </a:r>
          </a:p>
          <a:p>
            <a:r>
              <a:rPr lang="el-GR" dirty="0"/>
              <a:t>15. Τραπεζοειδές σώμα</a:t>
            </a:r>
          </a:p>
          <a:p>
            <a:r>
              <a:rPr lang="el-GR" dirty="0"/>
              <a:t>16. Έσω λημνίσκος</a:t>
            </a:r>
          </a:p>
          <a:p>
            <a:endParaRPr lang="el-GR" dirty="0"/>
          </a:p>
          <a:p>
            <a:r>
              <a:rPr lang="el-GR" dirty="0"/>
              <a:t>21. Εγκάρσιες </a:t>
            </a:r>
            <a:r>
              <a:rPr lang="el-GR" dirty="0" err="1"/>
              <a:t>γεφυρικές</a:t>
            </a:r>
            <a:r>
              <a:rPr lang="el-GR" dirty="0"/>
              <a:t> ίνες</a:t>
            </a:r>
          </a:p>
          <a:p>
            <a:r>
              <a:rPr lang="el-GR" dirty="0"/>
              <a:t>23. ΜΠΣ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2786050" y="4357694"/>
            <a:ext cx="1876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B050"/>
                </a:solidFill>
              </a:rPr>
              <a:t>3. Άνω </a:t>
            </a:r>
            <a:r>
              <a:rPr lang="el-GR" dirty="0" err="1">
                <a:solidFill>
                  <a:srgbClr val="00B050"/>
                </a:solidFill>
              </a:rPr>
              <a:t>σιελικός</a:t>
            </a:r>
            <a:r>
              <a:rPr lang="el-GR" dirty="0">
                <a:solidFill>
                  <a:srgbClr val="00B050"/>
                </a:solidFill>
              </a:rPr>
              <a:t> π.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6215074" y="6429396"/>
            <a:ext cx="2649380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1400" dirty="0"/>
              <a:t>18 19. π. τραπεζοειδούς σώματος</a:t>
            </a:r>
          </a:p>
        </p:txBody>
      </p:sp>
      <p:sp>
        <p:nvSpPr>
          <p:cNvPr id="11" name="10 - TextBox"/>
          <p:cNvSpPr txBox="1"/>
          <p:nvPr/>
        </p:nvSpPr>
        <p:spPr>
          <a:xfrm>
            <a:off x="6215074" y="2571744"/>
            <a:ext cx="2353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29. Καλύπτρα γέφυρας</a:t>
            </a:r>
          </a:p>
          <a:p>
            <a:r>
              <a:rPr lang="el-GR" dirty="0"/>
              <a:t>30. Βάση γέφυρας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428604"/>
            <a:ext cx="1191443" cy="104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Ορθογώνιο"/>
          <p:cNvSpPr/>
          <p:nvPr/>
        </p:nvSpPr>
        <p:spPr>
          <a:xfrm>
            <a:off x="683568" y="243938"/>
            <a:ext cx="2747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ΓΕΦΥΡΑ- επίπεδο τριδύμου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142984"/>
            <a:ext cx="57245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5715008" y="3571876"/>
            <a:ext cx="3286148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dirty="0"/>
              <a:t>11. Έσω επιμήκης δ.</a:t>
            </a:r>
          </a:p>
          <a:p>
            <a:r>
              <a:rPr lang="el-GR" dirty="0"/>
              <a:t>12. Ραχιαία επιμήκης δ. </a:t>
            </a:r>
          </a:p>
          <a:p>
            <a:r>
              <a:rPr lang="el-GR" dirty="0"/>
              <a:t>13. Κεντρική </a:t>
            </a:r>
            <a:r>
              <a:rPr lang="el-GR" dirty="0" err="1"/>
              <a:t>καλυπτρική</a:t>
            </a:r>
            <a:r>
              <a:rPr lang="el-GR" dirty="0"/>
              <a:t> οδός</a:t>
            </a:r>
          </a:p>
          <a:p>
            <a:r>
              <a:rPr lang="el-GR" dirty="0"/>
              <a:t>15. Τραπεζοειδές σώμα</a:t>
            </a:r>
          </a:p>
          <a:p>
            <a:r>
              <a:rPr lang="el-GR" dirty="0"/>
              <a:t>16. Έσω λημνίσκος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500034" y="5929330"/>
            <a:ext cx="1870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27. Κινητικός π. </a:t>
            </a:r>
            <a:r>
              <a:rPr lang="en-US" dirty="0">
                <a:solidFill>
                  <a:srgbClr val="FF0000"/>
                </a:solidFill>
              </a:rPr>
              <a:t>V</a:t>
            </a:r>
          </a:p>
          <a:p>
            <a:r>
              <a:rPr lang="en-US" dirty="0">
                <a:solidFill>
                  <a:srgbClr val="FF0000"/>
                </a:solidFill>
              </a:rPr>
              <a:t>24. </a:t>
            </a:r>
            <a:r>
              <a:rPr lang="el-GR" dirty="0">
                <a:solidFill>
                  <a:srgbClr val="FF0000"/>
                </a:solidFill>
              </a:rPr>
              <a:t>Πυραμιδικό δ.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2500298" y="5929330"/>
            <a:ext cx="3027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accent1"/>
                </a:solidFill>
              </a:rPr>
              <a:t>26. Κύριος αισθητικός π. </a:t>
            </a:r>
            <a:r>
              <a:rPr lang="en-US" dirty="0">
                <a:solidFill>
                  <a:schemeClr val="accent1"/>
                </a:solidFill>
              </a:rPr>
              <a:t>V</a:t>
            </a:r>
          </a:p>
          <a:p>
            <a:r>
              <a:rPr lang="en-US" dirty="0">
                <a:solidFill>
                  <a:schemeClr val="accent1"/>
                </a:solidFill>
              </a:rPr>
              <a:t>28. </a:t>
            </a:r>
            <a:r>
              <a:rPr lang="el-GR" dirty="0">
                <a:solidFill>
                  <a:schemeClr val="accent1"/>
                </a:solidFill>
              </a:rPr>
              <a:t>π. </a:t>
            </a:r>
            <a:r>
              <a:rPr lang="el-GR" dirty="0" err="1">
                <a:solidFill>
                  <a:schemeClr val="accent1"/>
                </a:solidFill>
              </a:rPr>
              <a:t>μεσεγκεφαλικής</a:t>
            </a:r>
            <a:r>
              <a:rPr lang="el-GR" dirty="0">
                <a:solidFill>
                  <a:schemeClr val="accent1"/>
                </a:solidFill>
              </a:rPr>
              <a:t> ρίζας </a:t>
            </a:r>
            <a:r>
              <a:rPr lang="en-US" dirty="0">
                <a:solidFill>
                  <a:schemeClr val="accent1"/>
                </a:solidFill>
              </a:rPr>
              <a:t>V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6072198" y="6072206"/>
            <a:ext cx="2725233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/>
              <a:t>19.</a:t>
            </a:r>
            <a:r>
              <a:rPr lang="el-GR" sz="1400" dirty="0"/>
              <a:t>π. τραπεζοειδούς σ.</a:t>
            </a:r>
          </a:p>
          <a:p>
            <a:r>
              <a:rPr lang="el-GR" sz="1400" dirty="0"/>
              <a:t>25. Κάτω κεντρικός </a:t>
            </a:r>
            <a:r>
              <a:rPr lang="el-GR" sz="1400" dirty="0" err="1"/>
              <a:t>καλυπτρικός</a:t>
            </a:r>
            <a:r>
              <a:rPr lang="el-GR" sz="1400" dirty="0"/>
              <a:t> π</a:t>
            </a:r>
            <a:r>
              <a:rPr lang="el-GR" dirty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0" y="0"/>
            <a:ext cx="2619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29. Σκέλη</a:t>
            </a:r>
          </a:p>
          <a:p>
            <a:r>
              <a:rPr lang="el-GR" dirty="0"/>
              <a:t>30. </a:t>
            </a:r>
            <a:r>
              <a:rPr lang="el-GR" dirty="0" err="1"/>
              <a:t>Μεοσκελιαίος</a:t>
            </a:r>
            <a:r>
              <a:rPr lang="el-GR" dirty="0"/>
              <a:t> βόθρος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214282" y="5357826"/>
            <a:ext cx="23189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4. Χιασμός πυραμίδων</a:t>
            </a:r>
          </a:p>
          <a:p>
            <a:r>
              <a:rPr lang="el-GR" dirty="0"/>
              <a:t>5. </a:t>
            </a:r>
            <a:r>
              <a:rPr lang="el-GR" dirty="0" err="1"/>
              <a:t>πρ</a:t>
            </a:r>
            <a:r>
              <a:rPr lang="el-GR" dirty="0"/>
              <a:t>. πλ. Αύλακες</a:t>
            </a:r>
          </a:p>
          <a:p>
            <a:r>
              <a:rPr lang="el-GR" dirty="0"/>
              <a:t>6. Πυραμίδες</a:t>
            </a:r>
          </a:p>
          <a:p>
            <a:r>
              <a:rPr lang="el-GR" dirty="0"/>
              <a:t>7. Ελαία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888" y="764704"/>
            <a:ext cx="4791075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785786" y="0"/>
            <a:ext cx="78265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/>
              <a:t>ΠΡΟΣΩΠΙΚΟ ΝΕΥΡΟ: </a:t>
            </a:r>
          </a:p>
          <a:p>
            <a:r>
              <a:rPr lang="el-GR" sz="2400" b="1" dirty="0"/>
              <a:t>ΚΙΝΗΤΙΚΟ, ΣΠΛΑΓΧΝΟΚΙΝΗΤΙΚΟ, ΑΙΣΘΗΤΙΚΟ-ΑΙΣΘΗΤΗΡΙΑΚΟ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4572000" y="1285860"/>
            <a:ext cx="42847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2. </a:t>
            </a:r>
            <a:r>
              <a:rPr lang="el-GR" dirty="0" err="1">
                <a:solidFill>
                  <a:srgbClr val="FF0000"/>
                </a:solidFill>
              </a:rPr>
              <a:t>κιν.π</a:t>
            </a:r>
            <a:r>
              <a:rPr lang="el-GR" dirty="0">
                <a:solidFill>
                  <a:srgbClr val="FF0000"/>
                </a:solidFill>
              </a:rPr>
              <a:t>. </a:t>
            </a:r>
            <a:r>
              <a:rPr lang="en-US" dirty="0">
                <a:solidFill>
                  <a:srgbClr val="FF0000"/>
                </a:solidFill>
              </a:rPr>
              <a:t>VII</a:t>
            </a:r>
            <a:r>
              <a:rPr lang="el-GR" dirty="0">
                <a:solidFill>
                  <a:srgbClr val="FF0000"/>
                </a:solidFill>
              </a:rPr>
              <a:t>-(1) κινητικές ίνες</a:t>
            </a:r>
          </a:p>
          <a:p>
            <a:r>
              <a:rPr lang="el-GR" dirty="0">
                <a:solidFill>
                  <a:srgbClr val="FF0000"/>
                </a:solidFill>
              </a:rPr>
              <a:t>3. π. </a:t>
            </a:r>
            <a:r>
              <a:rPr lang="en-US" dirty="0">
                <a:solidFill>
                  <a:srgbClr val="FF0000"/>
                </a:solidFill>
              </a:rPr>
              <a:t>VI</a:t>
            </a:r>
          </a:p>
          <a:p>
            <a:r>
              <a:rPr lang="en-US" dirty="0">
                <a:solidFill>
                  <a:srgbClr val="00B050"/>
                </a:solidFill>
              </a:rPr>
              <a:t>5. </a:t>
            </a:r>
            <a:r>
              <a:rPr lang="el-GR" dirty="0">
                <a:solidFill>
                  <a:srgbClr val="00B050"/>
                </a:solidFill>
              </a:rPr>
              <a:t>Άνω </a:t>
            </a:r>
            <a:r>
              <a:rPr lang="el-GR" dirty="0" err="1">
                <a:solidFill>
                  <a:srgbClr val="00B050"/>
                </a:solidFill>
              </a:rPr>
              <a:t>σιελικός</a:t>
            </a:r>
            <a:r>
              <a:rPr lang="el-GR" dirty="0">
                <a:solidFill>
                  <a:srgbClr val="00B050"/>
                </a:solidFill>
              </a:rPr>
              <a:t> π.-(4) </a:t>
            </a:r>
            <a:r>
              <a:rPr lang="el-GR" dirty="0" err="1">
                <a:solidFill>
                  <a:srgbClr val="00B050"/>
                </a:solidFill>
              </a:rPr>
              <a:t>προγαγγλιακές</a:t>
            </a:r>
            <a:r>
              <a:rPr lang="el-GR" dirty="0">
                <a:solidFill>
                  <a:srgbClr val="00B050"/>
                </a:solidFill>
              </a:rPr>
              <a:t> ίνες</a:t>
            </a:r>
          </a:p>
          <a:p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8. π. μονήρους δεσμίδας- (6) γευστικές ίνες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928933"/>
            <a:ext cx="5214942" cy="3988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00108"/>
            <a:ext cx="35718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TextBox"/>
          <p:cNvSpPr txBox="1"/>
          <p:nvPr/>
        </p:nvSpPr>
        <p:spPr>
          <a:xfrm>
            <a:off x="285720" y="3786190"/>
            <a:ext cx="31352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7. Γονατώδες γ. </a:t>
            </a:r>
          </a:p>
          <a:p>
            <a:r>
              <a:rPr lang="el-G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9. Διάμεσο νεύρο (12+14)</a:t>
            </a:r>
          </a:p>
          <a:p>
            <a:r>
              <a:rPr lang="el-GR" b="1" dirty="0">
                <a:solidFill>
                  <a:srgbClr val="00B050"/>
                </a:solidFill>
              </a:rPr>
              <a:t>12. Μείζον επιπολής λιθοειδές</a:t>
            </a:r>
          </a:p>
          <a:p>
            <a:r>
              <a:rPr lang="el-GR" b="1" dirty="0">
                <a:solidFill>
                  <a:srgbClr val="FF0000"/>
                </a:solidFill>
              </a:rPr>
              <a:t>13. Νεύρο για μυ αναβολέα</a:t>
            </a:r>
          </a:p>
          <a:p>
            <a:r>
              <a:rPr lang="el-GR" b="1" dirty="0">
                <a:solidFill>
                  <a:srgbClr val="00B050"/>
                </a:solidFill>
              </a:rPr>
              <a:t>14. Χορδή τυμπάνου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428596" y="6215082"/>
            <a:ext cx="2932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10. </a:t>
            </a:r>
            <a:r>
              <a:rPr lang="el-GR" dirty="0" err="1"/>
              <a:t>Βελονομαστοειδές</a:t>
            </a:r>
            <a:r>
              <a:rPr lang="el-GR" dirty="0"/>
              <a:t> τρήμα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6413701" y="1142984"/>
            <a:ext cx="273029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7.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Γονατώδες γάγγλιο</a:t>
            </a:r>
          </a:p>
          <a:p>
            <a:r>
              <a:rPr lang="el-GR" dirty="0"/>
              <a:t>13. ν. μυ αναβολέα</a:t>
            </a:r>
          </a:p>
          <a:p>
            <a:r>
              <a:rPr lang="el-GR" dirty="0"/>
              <a:t>14. Χορδή τυμπάνου</a:t>
            </a:r>
          </a:p>
          <a:p>
            <a:r>
              <a:rPr lang="el-GR" dirty="0"/>
              <a:t>25.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Γάγγλιο τριδύμου</a:t>
            </a:r>
          </a:p>
          <a:p>
            <a:r>
              <a:rPr lang="el-GR" dirty="0"/>
              <a:t>15. </a:t>
            </a:r>
            <a:r>
              <a:rPr lang="el-GR" dirty="0" err="1">
                <a:solidFill>
                  <a:schemeClr val="accent6">
                    <a:lumMod val="75000"/>
                  </a:schemeClr>
                </a:solidFill>
              </a:rPr>
              <a:t>Σφηνοϋπερώιο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γάγγλιο</a:t>
            </a:r>
          </a:p>
          <a:p>
            <a:r>
              <a:rPr lang="el-GR" dirty="0"/>
              <a:t>16.Γλωσσικό ν.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214282" y="5572140"/>
            <a:ext cx="30464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10. </a:t>
            </a:r>
            <a:r>
              <a:rPr lang="el-GR" dirty="0" err="1"/>
              <a:t>Βελονομαστοειδές</a:t>
            </a:r>
            <a:r>
              <a:rPr lang="el-GR" dirty="0"/>
              <a:t> τρήμα</a:t>
            </a:r>
          </a:p>
          <a:p>
            <a:r>
              <a:rPr lang="el-GR" dirty="0"/>
              <a:t>18. οπ. γαστέρα </a:t>
            </a:r>
            <a:r>
              <a:rPr lang="el-GR" dirty="0" err="1"/>
              <a:t>διγάστορα</a:t>
            </a:r>
            <a:r>
              <a:rPr lang="el-GR" dirty="0"/>
              <a:t> μυ</a:t>
            </a:r>
          </a:p>
          <a:p>
            <a:r>
              <a:rPr lang="el-GR" dirty="0"/>
              <a:t>19. </a:t>
            </a:r>
            <a:r>
              <a:rPr lang="el-GR" dirty="0" err="1"/>
              <a:t>Βελονοϋοειδής</a:t>
            </a:r>
            <a:r>
              <a:rPr lang="el-GR" dirty="0"/>
              <a:t> μυς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5429288" cy="520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36576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4572000" y="785794"/>
            <a:ext cx="425558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17. Οπίσθιο </a:t>
            </a:r>
            <a:r>
              <a:rPr lang="el-GR" dirty="0" err="1"/>
              <a:t>ωτιαίο</a:t>
            </a:r>
            <a:r>
              <a:rPr lang="el-GR" dirty="0"/>
              <a:t> ν.</a:t>
            </a:r>
          </a:p>
          <a:p>
            <a:r>
              <a:rPr lang="el-GR" dirty="0"/>
              <a:t>18. οπ. γαστέρα </a:t>
            </a:r>
            <a:r>
              <a:rPr lang="el-GR" dirty="0" err="1"/>
              <a:t>διγάστορα</a:t>
            </a:r>
            <a:endParaRPr lang="el-GR" dirty="0"/>
          </a:p>
          <a:p>
            <a:r>
              <a:rPr lang="el-GR" dirty="0"/>
              <a:t>20. Κροταφικοί κλάδοι</a:t>
            </a:r>
          </a:p>
          <a:p>
            <a:r>
              <a:rPr lang="el-GR" dirty="0"/>
              <a:t>21. ζυγωματικοί κλάδοι</a:t>
            </a:r>
          </a:p>
          <a:p>
            <a:r>
              <a:rPr lang="el-GR" dirty="0"/>
              <a:t>22. </a:t>
            </a:r>
            <a:r>
              <a:rPr lang="el-GR" dirty="0" err="1"/>
              <a:t>Βυκανητικοί</a:t>
            </a:r>
            <a:r>
              <a:rPr lang="el-GR" dirty="0"/>
              <a:t> κλάδοι</a:t>
            </a:r>
          </a:p>
          <a:p>
            <a:r>
              <a:rPr lang="el-GR" dirty="0"/>
              <a:t>23. Κλάδοι κάτω γνάθου</a:t>
            </a:r>
          </a:p>
          <a:p>
            <a:r>
              <a:rPr lang="el-GR" dirty="0"/>
              <a:t>24. Τραχηλικοί κλάδοι (μυώδες πλάτυσμα)</a:t>
            </a:r>
          </a:p>
          <a:p>
            <a:endParaRPr lang="el-G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857628"/>
            <a:ext cx="20002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idx="4294967295"/>
          </p:nvPr>
        </p:nvSpPr>
        <p:spPr>
          <a:xfrm>
            <a:off x="714348" y="142852"/>
            <a:ext cx="8229600" cy="857256"/>
          </a:xfrm>
        </p:spPr>
        <p:txBody>
          <a:bodyPr/>
          <a:lstStyle/>
          <a:p>
            <a:r>
              <a:rPr lang="el-GR" dirty="0"/>
              <a:t>ΤΡΙΔΥΜΟ ΝΕΥΡΟ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4286280" cy="4702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4714876" y="1428736"/>
            <a:ext cx="43627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8. Κινητικός π. τριδύμου</a:t>
            </a:r>
          </a:p>
          <a:p>
            <a:r>
              <a:rPr lang="el-GR" dirty="0"/>
              <a:t>3. Κύριος αισθητικός π.- (1) αισθητικές ίνες</a:t>
            </a:r>
          </a:p>
          <a:p>
            <a:r>
              <a:rPr lang="el-GR" dirty="0"/>
              <a:t>4. π. </a:t>
            </a:r>
            <a:r>
              <a:rPr lang="el-GR" dirty="0" err="1"/>
              <a:t>νωτιαίας</a:t>
            </a:r>
            <a:r>
              <a:rPr lang="el-GR" dirty="0"/>
              <a:t> δεσμίδας- (5) νωτιαία δ.</a:t>
            </a:r>
          </a:p>
          <a:p>
            <a:r>
              <a:rPr lang="el-GR" dirty="0"/>
              <a:t>7. </a:t>
            </a:r>
            <a:r>
              <a:rPr lang="el-GR" b="1" dirty="0" err="1"/>
              <a:t>Μεσεγκεφαλικός</a:t>
            </a:r>
            <a:r>
              <a:rPr lang="el-GR" b="1" dirty="0"/>
              <a:t> π</a:t>
            </a:r>
            <a:r>
              <a:rPr lang="el-GR" dirty="0"/>
              <a:t>. –(6) </a:t>
            </a:r>
            <a:r>
              <a:rPr lang="el-GR" dirty="0" err="1"/>
              <a:t>μεσεγεφαλική</a:t>
            </a:r>
            <a:r>
              <a:rPr lang="el-GR" dirty="0"/>
              <a:t> δ.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00438"/>
            <a:ext cx="416611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TextBox"/>
          <p:cNvSpPr txBox="1"/>
          <p:nvPr/>
        </p:nvSpPr>
        <p:spPr>
          <a:xfrm>
            <a:off x="571472" y="6000768"/>
            <a:ext cx="3420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2. Μηνοειδές γ. τριδύμου </a:t>
            </a:r>
            <a:r>
              <a:rPr lang="en-US" dirty="0"/>
              <a:t>(Gasser)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642910" y="6357958"/>
            <a:ext cx="5851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‘</a:t>
            </a:r>
            <a:r>
              <a:rPr lang="el-GR" dirty="0" err="1"/>
              <a:t>μεσεγκεφαλικός</a:t>
            </a:r>
            <a:r>
              <a:rPr lang="el-GR" dirty="0"/>
              <a:t> </a:t>
            </a:r>
            <a:r>
              <a:rPr lang="el-GR" dirty="0" err="1"/>
              <a:t>π=γάγγλιο</a:t>
            </a:r>
            <a:r>
              <a:rPr lang="el-GR" dirty="0"/>
              <a:t> (</a:t>
            </a:r>
            <a:r>
              <a:rPr lang="el-GR" dirty="0" err="1"/>
              <a:t>ψευδομονόπολα</a:t>
            </a:r>
            <a:r>
              <a:rPr lang="el-GR" dirty="0"/>
              <a:t> κ.) εντός ΚΝΣ’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4476772" cy="4988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357158" y="5072074"/>
            <a:ext cx="334245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/>
              <a:t>Κρομμυοειδής</a:t>
            </a:r>
            <a:r>
              <a:rPr lang="el-GR" dirty="0"/>
              <a:t> συστηματοποίηση</a:t>
            </a:r>
          </a:p>
          <a:p>
            <a:r>
              <a:rPr lang="el-GR" dirty="0"/>
              <a:t>Ίνες από </a:t>
            </a:r>
            <a:r>
              <a:rPr lang="el-GR" dirty="0" err="1"/>
              <a:t>περιστοματική</a:t>
            </a:r>
            <a:r>
              <a:rPr lang="el-GR" dirty="0"/>
              <a:t> περιοχή </a:t>
            </a:r>
          </a:p>
          <a:p>
            <a:r>
              <a:rPr lang="el-GR" dirty="0"/>
              <a:t>καταλήγουν κεφαλικά, </a:t>
            </a:r>
          </a:p>
          <a:p>
            <a:r>
              <a:rPr lang="el-GR" dirty="0"/>
              <a:t>ίνες </a:t>
            </a:r>
            <a:r>
              <a:rPr lang="el-GR" dirty="0" err="1"/>
              <a:t>περιφερικότερα</a:t>
            </a:r>
            <a:r>
              <a:rPr lang="el-GR" dirty="0"/>
              <a:t>, </a:t>
            </a:r>
          </a:p>
          <a:p>
            <a:r>
              <a:rPr lang="el-GR" dirty="0"/>
              <a:t>καταλήγουν πιο ουραία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642918"/>
            <a:ext cx="276118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4143372" y="4714884"/>
            <a:ext cx="49899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9: μετωπιαίος, σφηνοειδής,  ρινικός διάφραγμα </a:t>
            </a:r>
            <a:r>
              <a:rPr lang="en-US" dirty="0"/>
              <a:t>V1</a:t>
            </a:r>
          </a:p>
          <a:p>
            <a:r>
              <a:rPr lang="en-US" dirty="0"/>
              <a:t>10</a:t>
            </a:r>
            <a:r>
              <a:rPr lang="el-GR" dirty="0"/>
              <a:t>: ρινικές κόγχες, ιγμόρειο, υπερώα, ούλα </a:t>
            </a:r>
            <a:r>
              <a:rPr lang="en-US" dirty="0"/>
              <a:t>V</a:t>
            </a:r>
            <a:r>
              <a:rPr lang="el-GR" dirty="0"/>
              <a:t>2</a:t>
            </a:r>
          </a:p>
          <a:p>
            <a:r>
              <a:rPr lang="el-GR" dirty="0"/>
              <a:t>11. Έδαφος στοματικής κοιλότητας, παρειές </a:t>
            </a:r>
            <a:r>
              <a:rPr lang="en-US" dirty="0"/>
              <a:t>V</a:t>
            </a:r>
            <a:r>
              <a:rPr lang="el-GR" dirty="0"/>
              <a:t>3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428596" y="6072206"/>
            <a:ext cx="4697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2. Μηνοειδές γάγγλιο τριδύμου</a:t>
            </a:r>
          </a:p>
          <a:p>
            <a:r>
              <a:rPr lang="el-GR" dirty="0"/>
              <a:t>20. </a:t>
            </a:r>
            <a:r>
              <a:rPr lang="el-GR" dirty="0" err="1"/>
              <a:t>Οφθαλμικο</a:t>
            </a:r>
            <a:r>
              <a:rPr lang="el-GR" dirty="0"/>
              <a:t> γάγγλιο-21. μακρά ακτινοειδή ν.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5929322" y="6215082"/>
            <a:ext cx="2198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16.Δακρυϊκός αδένας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7572428" cy="5164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TextBox"/>
          <p:cNvSpPr txBox="1"/>
          <p:nvPr/>
        </p:nvSpPr>
        <p:spPr>
          <a:xfrm>
            <a:off x="5429256" y="285728"/>
            <a:ext cx="28275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12. ΟΦΘΑΛΜΙΚΟ ΝΕΥΡΟ</a:t>
            </a:r>
          </a:p>
          <a:p>
            <a:r>
              <a:rPr lang="el-GR" dirty="0"/>
              <a:t>13. </a:t>
            </a:r>
            <a:r>
              <a:rPr lang="el-GR" dirty="0" err="1"/>
              <a:t>Δακρϊκός</a:t>
            </a:r>
            <a:r>
              <a:rPr lang="el-GR" dirty="0"/>
              <a:t> κλάδος</a:t>
            </a:r>
          </a:p>
          <a:p>
            <a:r>
              <a:rPr lang="el-GR" dirty="0"/>
              <a:t>14. Μετωπιαίος κλάδος</a:t>
            </a:r>
          </a:p>
          <a:p>
            <a:r>
              <a:rPr lang="el-GR" dirty="0"/>
              <a:t>15. </a:t>
            </a:r>
            <a:r>
              <a:rPr lang="el-GR" dirty="0" err="1"/>
              <a:t>Οφθαλμορινικός</a:t>
            </a:r>
            <a:r>
              <a:rPr lang="el-GR" dirty="0"/>
              <a:t> κλάδος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2000240"/>
            <a:ext cx="14001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ΤΡΙΔΥΜΟ</a:t>
            </a:r>
            <a:br>
              <a:rPr lang="el-GR" dirty="0"/>
            </a:br>
            <a:r>
              <a:rPr lang="el-GR" dirty="0"/>
              <a:t>συμμετοχή στο ΑΝΣ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3</a:t>
            </a:r>
            <a:r>
              <a:rPr lang="el-GR" baseline="30000" dirty="0"/>
              <a:t>ος</a:t>
            </a:r>
            <a:r>
              <a:rPr lang="el-GR" dirty="0"/>
              <a:t> </a:t>
            </a:r>
            <a:r>
              <a:rPr lang="el-GR" dirty="0" err="1"/>
              <a:t>μεταγαγγλιακός</a:t>
            </a:r>
            <a:r>
              <a:rPr lang="el-GR" dirty="0"/>
              <a:t> νευρώνας ΣΥΜΠ (1</a:t>
            </a:r>
            <a:r>
              <a:rPr lang="el-GR" baseline="30000" dirty="0"/>
              <a:t>ος</a:t>
            </a:r>
            <a:r>
              <a:rPr lang="el-GR" dirty="0"/>
              <a:t> υποθάλαμος, 2</a:t>
            </a:r>
            <a:r>
              <a:rPr lang="el-GR" baseline="30000" dirty="0"/>
              <a:t>ος</a:t>
            </a:r>
            <a:r>
              <a:rPr lang="el-GR" dirty="0"/>
              <a:t> αυχενικό κέντρο </a:t>
            </a:r>
            <a:r>
              <a:rPr lang="en-US" dirty="0"/>
              <a:t>Budge)</a:t>
            </a:r>
            <a:r>
              <a:rPr lang="el-GR" dirty="0"/>
              <a:t> δια οφθαλμικού κλάδου εισέρχεται στον </a:t>
            </a:r>
            <a:r>
              <a:rPr lang="el-GR" dirty="0" err="1"/>
              <a:t>κόγχο</a:t>
            </a:r>
            <a:r>
              <a:rPr lang="el-GR" dirty="0"/>
              <a:t> ως μακρά ακτινοειδή νεύρα και νευρώνει διαστολέα κόρης (μυδρίαση).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821023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5357818" y="5857892"/>
            <a:ext cx="2111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2. Στρογγυλό τρήμα</a:t>
            </a:r>
          </a:p>
          <a:p>
            <a:r>
              <a:rPr lang="el-GR" dirty="0"/>
              <a:t>8. </a:t>
            </a:r>
            <a:r>
              <a:rPr lang="el-GR" dirty="0" err="1"/>
              <a:t>Υποκόγχιος</a:t>
            </a:r>
            <a:r>
              <a:rPr lang="el-GR" dirty="0"/>
              <a:t> πόρος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642910" y="285728"/>
            <a:ext cx="38306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/>
              <a:t>ΑΝΩ ΓΝΑΘΙΚΟ ΝΕΥΡΟ</a:t>
            </a:r>
          </a:p>
          <a:p>
            <a:pPr marL="342900" indent="-342900"/>
            <a:r>
              <a:rPr lang="el-GR" dirty="0"/>
              <a:t>3. Ζυγωματικό νεύρο</a:t>
            </a:r>
          </a:p>
          <a:p>
            <a:pPr marL="342900" indent="-342900"/>
            <a:r>
              <a:rPr lang="el-GR" dirty="0"/>
              <a:t>7. </a:t>
            </a:r>
            <a:r>
              <a:rPr lang="el-GR" dirty="0" err="1"/>
              <a:t>Υποκόγχιο</a:t>
            </a:r>
            <a:r>
              <a:rPr lang="el-GR" dirty="0"/>
              <a:t> ν.</a:t>
            </a:r>
          </a:p>
          <a:p>
            <a:pPr marL="342900" indent="-342900"/>
            <a:r>
              <a:rPr lang="el-GR" dirty="0"/>
              <a:t>6. Γαγγλιακοί κλάδοι-</a:t>
            </a:r>
            <a:r>
              <a:rPr lang="el-GR" dirty="0" err="1"/>
              <a:t>σφηνοϋπερώιο </a:t>
            </a:r>
            <a:r>
              <a:rPr lang="el-GR" dirty="0"/>
              <a:t>γ.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214290"/>
            <a:ext cx="13335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7270819" cy="544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5076733" y="3786190"/>
            <a:ext cx="406726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ΚΑΤΩ ΓΝΑΘΙΚΟ ΝΕΥΡΟ</a:t>
            </a:r>
          </a:p>
          <a:p>
            <a:r>
              <a:rPr lang="el-GR" dirty="0"/>
              <a:t>12. Μηνιγγικός κλάδος</a:t>
            </a:r>
          </a:p>
          <a:p>
            <a:r>
              <a:rPr lang="el-GR" dirty="0"/>
              <a:t>19. </a:t>
            </a:r>
            <a:r>
              <a:rPr lang="el-GR" dirty="0" err="1"/>
              <a:t>Ωτοκροταφικό</a:t>
            </a:r>
            <a:r>
              <a:rPr lang="el-GR" dirty="0"/>
              <a:t> ν. </a:t>
            </a:r>
          </a:p>
          <a:p>
            <a:r>
              <a:rPr lang="el-GR" dirty="0"/>
              <a:t>20. Γλωσσικό ν. (</a:t>
            </a:r>
            <a:r>
              <a:rPr lang="el-GR" dirty="0" err="1"/>
              <a:t>αισθ</a:t>
            </a:r>
            <a:r>
              <a:rPr lang="el-GR" dirty="0"/>
              <a:t>. 2/3 γλώσσας)</a:t>
            </a:r>
          </a:p>
          <a:p>
            <a:r>
              <a:rPr lang="el-GR" dirty="0"/>
              <a:t>21. Κάτω φατνιακό ν (+</a:t>
            </a:r>
            <a:r>
              <a:rPr lang="el-GR" dirty="0" err="1"/>
              <a:t>κιν</a:t>
            </a:r>
            <a:r>
              <a:rPr lang="el-GR" dirty="0"/>
              <a:t>. κλάδοι για </a:t>
            </a:r>
          </a:p>
          <a:p>
            <a:r>
              <a:rPr lang="el-GR" dirty="0"/>
              <a:t>      οπ. Γαστέρα </a:t>
            </a:r>
            <a:r>
              <a:rPr lang="el-GR" dirty="0" err="1"/>
              <a:t>διγάστορα+γναθοϋοειδή</a:t>
            </a:r>
            <a:endParaRPr lang="el-GR" dirty="0"/>
          </a:p>
          <a:p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928662" y="5857892"/>
            <a:ext cx="2381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26. Μηνοειδές γάγγλιο</a:t>
            </a:r>
          </a:p>
          <a:p>
            <a:r>
              <a:rPr lang="el-GR" dirty="0"/>
              <a:t>25. </a:t>
            </a:r>
            <a:r>
              <a:rPr lang="el-GR" dirty="0" err="1"/>
              <a:t>Βικανυτής</a:t>
            </a:r>
            <a:r>
              <a:rPr lang="el-GR" dirty="0"/>
              <a:t> μυς (</a:t>
            </a:r>
            <a:r>
              <a:rPr lang="en-US" dirty="0"/>
              <a:t>VII).</a:t>
            </a:r>
            <a:endParaRPr lang="el-G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1714488"/>
            <a:ext cx="15144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3952" y="500042"/>
            <a:ext cx="4010048" cy="567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57339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1071538" y="5357826"/>
            <a:ext cx="22873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16. </a:t>
            </a:r>
            <a:r>
              <a:rPr lang="el-GR" dirty="0" err="1"/>
              <a:t>Κροταφίτης</a:t>
            </a:r>
            <a:r>
              <a:rPr lang="el-GR" dirty="0"/>
              <a:t> μυς</a:t>
            </a:r>
          </a:p>
          <a:p>
            <a:r>
              <a:rPr lang="el-GR" dirty="0"/>
              <a:t>18. Πτερυγοειδείς μυς</a:t>
            </a:r>
          </a:p>
          <a:p>
            <a:r>
              <a:rPr lang="el-GR" dirty="0"/>
              <a:t>14. Μασητήρας μυς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3857620" y="428604"/>
            <a:ext cx="2342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/>
              <a:t>ΚΑΤΩ ΓΝΑΘΙΚΟ ΝΕΥΡΟ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2571736" y="5786454"/>
            <a:ext cx="2080249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tx2"/>
                </a:solidFill>
              </a:rPr>
              <a:t>17.οπ. μέση αύλακα</a:t>
            </a:r>
          </a:p>
          <a:p>
            <a:r>
              <a:rPr lang="el-GR" dirty="0">
                <a:solidFill>
                  <a:schemeClr val="tx2"/>
                </a:solidFill>
              </a:rPr>
              <a:t>18. οπ. πλ. αύλακα</a:t>
            </a:r>
          </a:p>
          <a:p>
            <a:r>
              <a:rPr lang="el-GR" dirty="0">
                <a:solidFill>
                  <a:schemeClr val="tx2"/>
                </a:solidFill>
              </a:rPr>
              <a:t>21. μέση αύλακα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142844" y="6000768"/>
            <a:ext cx="2205091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15. Σφηνοειδές φύμα</a:t>
            </a:r>
          </a:p>
          <a:p>
            <a:r>
              <a:rPr lang="el-GR" dirty="0"/>
              <a:t>16. Ισχνό φύμα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5572132" y="1928802"/>
            <a:ext cx="3319691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22. </a:t>
            </a:r>
            <a:r>
              <a:rPr lang="el-GR" dirty="0" err="1"/>
              <a:t>Περιμήκης</a:t>
            </a:r>
            <a:r>
              <a:rPr lang="el-GR" dirty="0"/>
              <a:t> εξοχή</a:t>
            </a:r>
          </a:p>
          <a:p>
            <a:r>
              <a:rPr lang="el-GR" dirty="0"/>
              <a:t>23. Προσωπικό</a:t>
            </a:r>
            <a:r>
              <a:rPr lang="en-US" dirty="0"/>
              <a:t> </a:t>
            </a:r>
            <a:r>
              <a:rPr lang="el-GR" dirty="0" err="1"/>
              <a:t>λοφίδιο</a:t>
            </a:r>
            <a:endParaRPr lang="el-GR" dirty="0"/>
          </a:p>
          <a:p>
            <a:r>
              <a:rPr lang="el-GR" dirty="0"/>
              <a:t>24. Τρίγωνο υπογλώσσιου</a:t>
            </a:r>
          </a:p>
          <a:p>
            <a:r>
              <a:rPr lang="el-GR" dirty="0"/>
              <a:t>25. Τρίγωνο  </a:t>
            </a:r>
            <a:r>
              <a:rPr lang="el-GR" dirty="0" err="1"/>
              <a:t>πνευμονογαστρικού</a:t>
            </a:r>
            <a:endParaRPr lang="el-GR" dirty="0"/>
          </a:p>
          <a:p>
            <a:r>
              <a:rPr lang="el-GR" dirty="0"/>
              <a:t>26. </a:t>
            </a:r>
            <a:r>
              <a:rPr lang="el-GR" dirty="0" err="1"/>
              <a:t>Αιθουσαία</a:t>
            </a:r>
            <a:r>
              <a:rPr lang="el-GR" dirty="0"/>
              <a:t> άλως</a:t>
            </a:r>
          </a:p>
          <a:p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5429256" y="214290"/>
            <a:ext cx="32887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27. Ακουστικές –μυέλινες χορδές</a:t>
            </a:r>
          </a:p>
          <a:p>
            <a:r>
              <a:rPr lang="el-GR" dirty="0"/>
              <a:t>28. </a:t>
            </a:r>
            <a:r>
              <a:rPr lang="el-GR" dirty="0" err="1"/>
              <a:t>Υπομέλας</a:t>
            </a:r>
            <a:r>
              <a:rPr lang="el-GR" dirty="0"/>
              <a:t> τόπος</a:t>
            </a:r>
          </a:p>
          <a:p>
            <a:r>
              <a:rPr lang="el-GR" dirty="0"/>
              <a:t>31. Τετράδυμο 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4430127" y="2132856"/>
            <a:ext cx="976549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9. ΚΠΣ</a:t>
            </a:r>
          </a:p>
          <a:p>
            <a:r>
              <a:rPr lang="el-GR" dirty="0"/>
              <a:t>10. ΜΠΣ</a:t>
            </a:r>
          </a:p>
          <a:p>
            <a:r>
              <a:rPr lang="el-GR" dirty="0"/>
              <a:t>11. ΑΠΣ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0"/>
            <a:ext cx="5029200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- TextBox"/>
          <p:cNvSpPr txBox="1"/>
          <p:nvPr/>
        </p:nvSpPr>
        <p:spPr>
          <a:xfrm>
            <a:off x="6858016" y="1000108"/>
            <a:ext cx="2115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19. Πλάγιο κόλπωμα</a:t>
            </a:r>
          </a:p>
          <a:p>
            <a:r>
              <a:rPr lang="el-GR" dirty="0"/>
              <a:t>20. Τρήμα </a:t>
            </a:r>
            <a:r>
              <a:rPr lang="en-US" dirty="0" err="1"/>
              <a:t>Lushcka</a:t>
            </a:r>
            <a:endParaRPr lang="el-GR" dirty="0"/>
          </a:p>
        </p:txBody>
      </p:sp>
      <p:sp>
        <p:nvSpPr>
          <p:cNvPr id="13" name="12 - TextBox"/>
          <p:cNvSpPr txBox="1"/>
          <p:nvPr/>
        </p:nvSpPr>
        <p:spPr>
          <a:xfrm>
            <a:off x="4214810" y="4429132"/>
            <a:ext cx="4312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Ρομβοειδής βόθρος-ρομβοειδής εγκέφαλος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TRIGEM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857232"/>
            <a:ext cx="6115353" cy="4071966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142844" y="4643446"/>
            <a:ext cx="8756180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b="1" dirty="0"/>
              <a:t>Σωματοτοπική συστηματοποίηση</a:t>
            </a:r>
            <a:r>
              <a:rPr lang="el-GR" dirty="0"/>
              <a:t>: ίνες επιπολής αισθητικότητας 1</a:t>
            </a:r>
            <a:r>
              <a:rPr lang="el-GR" baseline="30000" dirty="0"/>
              <a:t>ου</a:t>
            </a:r>
            <a:r>
              <a:rPr lang="el-GR" dirty="0"/>
              <a:t> κλάδου καταλήγουν</a:t>
            </a:r>
          </a:p>
          <a:p>
            <a:r>
              <a:rPr lang="el-GR" dirty="0"/>
              <a:t>χαμηλά (προμήκης) και κεντρικά, ενώ του 3</a:t>
            </a:r>
            <a:r>
              <a:rPr lang="el-GR" baseline="30000" dirty="0"/>
              <a:t>ου</a:t>
            </a:r>
            <a:r>
              <a:rPr lang="el-GR" dirty="0"/>
              <a:t> κλάδου ψηλά (μ. εγκέφαλος) και περιφερικά.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500034" y="5643578"/>
            <a:ext cx="7819705" cy="92333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b="1" dirty="0"/>
              <a:t>Λειτουργική συστηματοποίηση</a:t>
            </a:r>
            <a:r>
              <a:rPr lang="el-GR" dirty="0"/>
              <a:t>: αδρή και επικριτική αφή καταλήγουν στον κύριο</a:t>
            </a:r>
          </a:p>
          <a:p>
            <a:r>
              <a:rPr lang="el-GR" dirty="0"/>
              <a:t> αισθητικό πυρήνα, η θερμοαλγαισθησία στη νωτιαία δεσμίδα και η εν τω βάθει </a:t>
            </a:r>
          </a:p>
          <a:p>
            <a:r>
              <a:rPr lang="el-GR" dirty="0"/>
              <a:t>στη μεσεγκεφαλική ρίζα.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4000496" y="0"/>
            <a:ext cx="4940391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VII</a:t>
            </a:r>
            <a:r>
              <a:rPr lang="el-GR" dirty="0"/>
              <a:t> πτερύγιο </a:t>
            </a:r>
            <a:r>
              <a:rPr lang="el-GR" dirty="0" err="1"/>
              <a:t>ωτός</a:t>
            </a:r>
            <a:r>
              <a:rPr lang="el-GR" dirty="0"/>
              <a:t>, έξω </a:t>
            </a:r>
            <a:r>
              <a:rPr lang="el-GR" dirty="0" err="1"/>
              <a:t>ακ</a:t>
            </a:r>
            <a:r>
              <a:rPr lang="el-GR" dirty="0"/>
              <a:t>. πόρος, τύμπανο</a:t>
            </a:r>
          </a:p>
          <a:p>
            <a:r>
              <a:rPr lang="en-US" b="1" dirty="0">
                <a:solidFill>
                  <a:srgbClr val="FF0000"/>
                </a:solidFill>
              </a:rPr>
              <a:t>IX</a:t>
            </a:r>
            <a:r>
              <a:rPr lang="en-US" dirty="0"/>
              <a:t> </a:t>
            </a:r>
            <a:r>
              <a:rPr lang="el-GR" dirty="0"/>
              <a:t>έσω </a:t>
            </a:r>
            <a:r>
              <a:rPr lang="el-GR" dirty="0" err="1"/>
              <a:t>ακ</a:t>
            </a:r>
            <a:r>
              <a:rPr lang="el-GR" dirty="0"/>
              <a:t>. πόρος, έσω ους, οπ. 1/3 γλώσσας,</a:t>
            </a:r>
          </a:p>
          <a:p>
            <a:r>
              <a:rPr lang="el-GR" dirty="0"/>
              <a:t>    φάρυγγας, </a:t>
            </a:r>
            <a:r>
              <a:rPr lang="el-GR" dirty="0" err="1"/>
              <a:t>μαλ</a:t>
            </a:r>
            <a:r>
              <a:rPr lang="el-GR" dirty="0"/>
              <a:t>. υπερώα, αμυγδαλή,  παρίσθμια</a:t>
            </a:r>
          </a:p>
          <a:p>
            <a:r>
              <a:rPr lang="en-US" b="1" dirty="0">
                <a:solidFill>
                  <a:srgbClr val="FF0000"/>
                </a:solidFill>
              </a:rPr>
              <a:t>X</a:t>
            </a:r>
            <a:r>
              <a:rPr lang="en-US" dirty="0"/>
              <a:t> </a:t>
            </a:r>
            <a:r>
              <a:rPr lang="el-GR" dirty="0"/>
              <a:t> έξω </a:t>
            </a:r>
            <a:r>
              <a:rPr lang="el-GR" dirty="0" err="1"/>
              <a:t>ακ</a:t>
            </a:r>
            <a:r>
              <a:rPr lang="el-GR" dirty="0"/>
              <a:t>. πόρος, τύμπανο, φάρυγγας, λάρυγγας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1435"/>
            <a:ext cx="6457977" cy="524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857224" y="5380672"/>
            <a:ext cx="47456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1. ΟΦΘΑΛΜΙΚΟ ΓΑΓΓΛΙΟ (</a:t>
            </a:r>
            <a:r>
              <a:rPr lang="el-GR" dirty="0" err="1"/>
              <a:t>παρασυμπ</a:t>
            </a:r>
            <a:r>
              <a:rPr lang="el-GR" dirty="0"/>
              <a:t>)</a:t>
            </a:r>
          </a:p>
          <a:p>
            <a:r>
              <a:rPr lang="el-GR" dirty="0"/>
              <a:t>3. </a:t>
            </a:r>
            <a:r>
              <a:rPr lang="el-GR" dirty="0" err="1"/>
              <a:t>Προγαγγλιακές</a:t>
            </a:r>
            <a:r>
              <a:rPr lang="el-GR" dirty="0"/>
              <a:t> ίνες ΙΙΙ</a:t>
            </a:r>
          </a:p>
          <a:p>
            <a:r>
              <a:rPr lang="el-GR" dirty="0"/>
              <a:t>9. </a:t>
            </a:r>
            <a:r>
              <a:rPr lang="el-GR" dirty="0" err="1"/>
              <a:t>Μεταγαγγλιακές</a:t>
            </a:r>
            <a:r>
              <a:rPr lang="el-GR" dirty="0"/>
              <a:t> ίνες ΙΙΙ (βραχέα ακτινοειδή ν)</a:t>
            </a:r>
          </a:p>
          <a:p>
            <a:r>
              <a:rPr lang="el-GR" dirty="0"/>
              <a:t>    σφιγκτήρα μυ κόρης-ακτινωτός μυ</a:t>
            </a:r>
          </a:p>
          <a:p>
            <a:r>
              <a:rPr lang="el-GR" dirty="0"/>
              <a:t>2. ΙΙΙ</a:t>
            </a:r>
          </a:p>
          <a:p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6143636" y="4572008"/>
            <a:ext cx="2179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26. ΓΟΝΑΤΙΟ ΓΑΓΓΛΙΟ</a:t>
            </a:r>
          </a:p>
          <a:p>
            <a:r>
              <a:rPr lang="el-GR" dirty="0"/>
              <a:t>8.  Αισθητικές ίνες </a:t>
            </a:r>
            <a:r>
              <a:rPr lang="en-US" dirty="0"/>
              <a:t>V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5715008" y="571480"/>
            <a:ext cx="28085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13. Διάμεσο ν.</a:t>
            </a:r>
          </a:p>
          <a:p>
            <a:r>
              <a:rPr lang="el-GR" dirty="0"/>
              <a:t>14. μ. επιπολής λιθοειδές ν.</a:t>
            </a:r>
          </a:p>
          <a:p>
            <a:r>
              <a:rPr lang="el-GR" dirty="0"/>
              <a:t>15. Επιπολής λιθοειδές ν.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6072198" y="5786454"/>
            <a:ext cx="2165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10. </a:t>
            </a:r>
            <a:r>
              <a:rPr lang="el-GR" dirty="0" err="1"/>
              <a:t>Σφηνοϋπερώιο</a:t>
            </a:r>
            <a:r>
              <a:rPr lang="el-GR" dirty="0"/>
              <a:t> γ.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500035" y="1000108"/>
          <a:ext cx="8310594" cy="4577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6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5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45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16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25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ΠΥΡΗΝΑΣ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el-GR" dirty="0"/>
                        <a:t>ΠΡΟΓΑΓΓΛΙΑΚΕΣ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el-GR" dirty="0"/>
                        <a:t>ΓΑΓΓΛΙΟ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ΜΕΤΑΓΓΑΓΛΙΑΚΕΣ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ΔΡΑΣΗ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Edinger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Westaphal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Κοινό</a:t>
                      </a:r>
                      <a:r>
                        <a:rPr lang="el-GR" baseline="0" dirty="0"/>
                        <a:t> κινητικό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ακτινωτό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Βραχέα ακτινοειδή</a:t>
                      </a:r>
                      <a:r>
                        <a:rPr lang="en-US" dirty="0"/>
                        <a:t> V1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Σφιγκτήρας κόρης</a:t>
                      </a:r>
                    </a:p>
                    <a:p>
                      <a:r>
                        <a:rPr lang="el-GR" dirty="0"/>
                        <a:t>ακτινωτός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Άνω </a:t>
                      </a:r>
                      <a:r>
                        <a:rPr lang="el-GR" dirty="0" err="1"/>
                        <a:t>σιελικός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Μ. επιπολής λιθοειδές</a:t>
                      </a:r>
                      <a:r>
                        <a:rPr lang="en-US" dirty="0"/>
                        <a:t> VII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/>
                        <a:t>Σφηνοϋπερωίο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Δακρυϊκός</a:t>
                      </a:r>
                      <a:r>
                        <a:rPr lang="el-GR" baseline="0" dirty="0"/>
                        <a:t> αδένας, ρινικός βλεννογόνος, μαλθακή υπερώα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/>
                        <a:t>Άνω </a:t>
                      </a:r>
                      <a:r>
                        <a:rPr lang="el-GR" dirty="0" err="1"/>
                        <a:t>σιελικός</a:t>
                      </a:r>
                      <a:endParaRPr lang="el-GR" dirty="0"/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/>
                        <a:t>Χορδή τυμπάνου </a:t>
                      </a:r>
                      <a:r>
                        <a:rPr lang="en-US" dirty="0"/>
                        <a:t>VII</a:t>
                      </a:r>
                      <a:endParaRPr lang="el-GR" dirty="0"/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Υπογνάθιο</a:t>
                      </a:r>
                    </a:p>
                    <a:p>
                      <a:r>
                        <a:rPr lang="el-GR" dirty="0"/>
                        <a:t>Υπογλώσσιο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/>
                        <a:t> γλωσσικό</a:t>
                      </a:r>
                      <a:r>
                        <a:rPr lang="el-GR" baseline="0" dirty="0"/>
                        <a:t> </a:t>
                      </a:r>
                      <a:r>
                        <a:rPr lang="en-US" dirty="0"/>
                        <a:t>V</a:t>
                      </a:r>
                      <a:r>
                        <a:rPr lang="el-GR" dirty="0"/>
                        <a:t>3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Υπογνάθιος</a:t>
                      </a:r>
                    </a:p>
                    <a:p>
                      <a:r>
                        <a:rPr lang="el-GR" dirty="0"/>
                        <a:t>Υπογλώσσιος σιελογόνος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Κάτω </a:t>
                      </a:r>
                      <a:r>
                        <a:rPr lang="el-GR" dirty="0" err="1"/>
                        <a:t>σιελικός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Έλασσον</a:t>
                      </a:r>
                      <a:r>
                        <a:rPr lang="el-GR" baseline="0" dirty="0"/>
                        <a:t> λιθοειδές ΙΧ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err="1"/>
                        <a:t>Ωτικό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err="1"/>
                        <a:t>Ωτοκροταφικό</a:t>
                      </a:r>
                      <a:r>
                        <a:rPr lang="el-GR" dirty="0"/>
                        <a:t> </a:t>
                      </a:r>
                      <a:r>
                        <a:rPr lang="en-US" dirty="0"/>
                        <a:t>V</a:t>
                      </a:r>
                      <a:r>
                        <a:rPr lang="el-GR" dirty="0"/>
                        <a:t>3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παρωτίδα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8020050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5384573" y="142852"/>
            <a:ext cx="3759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7. Μακρά ακτινοειδή ν. </a:t>
            </a:r>
            <a:r>
              <a:rPr lang="en-US" dirty="0"/>
              <a:t>V1 </a:t>
            </a:r>
            <a:r>
              <a:rPr lang="el-GR" dirty="0"/>
              <a:t>ΣΥΜΠ</a:t>
            </a:r>
          </a:p>
          <a:p>
            <a:r>
              <a:rPr lang="el-GR" dirty="0"/>
              <a:t>9. Βραχέα ακτινοειδή ν. </a:t>
            </a:r>
            <a:r>
              <a:rPr lang="en-US" dirty="0"/>
              <a:t>III </a:t>
            </a:r>
            <a:r>
              <a:rPr lang="el-GR" dirty="0"/>
              <a:t>ΠΑΡΑΣΥΜΠ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6542197" y="1071546"/>
            <a:ext cx="26018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(7).Διαστολέας μυς κόρης</a:t>
            </a:r>
          </a:p>
          <a:p>
            <a:r>
              <a:rPr lang="el-GR" dirty="0"/>
              <a:t>(9). Σφιγκτήρα μυς κόρης</a:t>
            </a:r>
          </a:p>
          <a:p>
            <a:r>
              <a:rPr lang="el-GR" dirty="0"/>
              <a:t>       Ακτινωτός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6557989" cy="55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214282" y="5286388"/>
            <a:ext cx="85665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/>
              <a:t>Δακρυορινικός</a:t>
            </a:r>
            <a:r>
              <a:rPr lang="el-GR" dirty="0"/>
              <a:t> π.-</a:t>
            </a:r>
            <a:r>
              <a:rPr lang="el-GR" dirty="0" err="1"/>
              <a:t>προγαγγλιακές </a:t>
            </a:r>
            <a:r>
              <a:rPr lang="el-GR" dirty="0"/>
              <a:t>ίνες (Μ. επιπολής λιθοειδές (</a:t>
            </a:r>
            <a:r>
              <a:rPr lang="en-US" dirty="0"/>
              <a:t>VII)</a:t>
            </a:r>
            <a:r>
              <a:rPr lang="el-GR" dirty="0"/>
              <a:t>-(14)-</a:t>
            </a:r>
            <a:r>
              <a:rPr lang="el-GR" dirty="0" err="1"/>
              <a:t>Σφηνοϋπερώιο</a:t>
            </a:r>
            <a:r>
              <a:rPr lang="el-GR" dirty="0"/>
              <a:t> γ-</a:t>
            </a:r>
          </a:p>
          <a:p>
            <a:r>
              <a:rPr lang="el-GR" dirty="0" err="1"/>
              <a:t>Μεταγαγγλιακές</a:t>
            </a:r>
            <a:r>
              <a:rPr lang="el-GR" dirty="0"/>
              <a:t> ίνες-</a:t>
            </a:r>
            <a:r>
              <a:rPr lang="en-US" dirty="0"/>
              <a:t>V2</a:t>
            </a:r>
            <a:r>
              <a:rPr lang="el-GR" dirty="0"/>
              <a:t>-αναστόμωση με </a:t>
            </a:r>
            <a:r>
              <a:rPr lang="en-US" dirty="0"/>
              <a:t>V</a:t>
            </a:r>
            <a:r>
              <a:rPr lang="el-GR" dirty="0"/>
              <a:t>1-Δακρϋικός αδένας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285720" y="5929330"/>
            <a:ext cx="8138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/>
              <a:t>Δακρυορινικός</a:t>
            </a:r>
            <a:r>
              <a:rPr lang="el-GR" dirty="0"/>
              <a:t> π.-</a:t>
            </a:r>
            <a:r>
              <a:rPr lang="el-GR" dirty="0" err="1"/>
              <a:t>προγαγγλιακές </a:t>
            </a:r>
            <a:r>
              <a:rPr lang="el-GR" dirty="0"/>
              <a:t>ίνες (Μ. επιπολής λιθοειδές (</a:t>
            </a:r>
            <a:r>
              <a:rPr lang="en-US" dirty="0"/>
              <a:t>VII)</a:t>
            </a:r>
            <a:r>
              <a:rPr lang="el-GR" dirty="0"/>
              <a:t>-</a:t>
            </a:r>
            <a:r>
              <a:rPr lang="el-GR" dirty="0" err="1"/>
              <a:t>Σφηνοϋπερώιο</a:t>
            </a:r>
            <a:r>
              <a:rPr lang="el-GR" dirty="0"/>
              <a:t> γ-</a:t>
            </a:r>
          </a:p>
          <a:p>
            <a:r>
              <a:rPr lang="el-GR" dirty="0" err="1"/>
              <a:t>Μεταγαγγλιακές</a:t>
            </a:r>
            <a:r>
              <a:rPr lang="el-GR" dirty="0"/>
              <a:t> ίνες-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7000892" y="500042"/>
            <a:ext cx="19843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19. </a:t>
            </a:r>
            <a:r>
              <a:rPr lang="el-GR" dirty="0"/>
              <a:t>Ζυγωματικό ν.</a:t>
            </a:r>
            <a:endParaRPr lang="en-US" dirty="0"/>
          </a:p>
          <a:p>
            <a:r>
              <a:rPr lang="el-GR" dirty="0"/>
              <a:t>22. </a:t>
            </a:r>
            <a:r>
              <a:rPr lang="el-GR" dirty="0" err="1"/>
              <a:t>Κογχικοί</a:t>
            </a:r>
            <a:r>
              <a:rPr lang="el-GR" dirty="0"/>
              <a:t> κάδοι</a:t>
            </a:r>
          </a:p>
          <a:p>
            <a:r>
              <a:rPr lang="el-GR" dirty="0"/>
              <a:t>23. Ρινικοί κλάδοι</a:t>
            </a:r>
          </a:p>
          <a:p>
            <a:r>
              <a:rPr lang="el-GR" dirty="0"/>
              <a:t>24. Υπερώια νεύρα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4286248" y="0"/>
            <a:ext cx="2391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11. Άνω γναθιαίο ν. </a:t>
            </a:r>
            <a:r>
              <a:rPr lang="en-US" dirty="0"/>
              <a:t> V2</a:t>
            </a:r>
            <a:endParaRPr lang="el-GR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6886602" cy="581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5643570" y="214290"/>
            <a:ext cx="322158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l-GR" dirty="0"/>
              <a:t>4. έλασσον επιπολής λιθοειδές</a:t>
            </a:r>
          </a:p>
          <a:p>
            <a:pPr marL="342900" indent="-342900"/>
            <a:r>
              <a:rPr lang="el-GR" dirty="0"/>
              <a:t>1. </a:t>
            </a:r>
            <a:r>
              <a:rPr lang="el-GR" dirty="0" err="1"/>
              <a:t>Ωτικό</a:t>
            </a:r>
            <a:r>
              <a:rPr lang="el-GR" dirty="0"/>
              <a:t> γάγγλιο</a:t>
            </a:r>
          </a:p>
          <a:p>
            <a:pPr marL="342900" indent="-342900"/>
            <a:r>
              <a:rPr lang="el-GR" dirty="0"/>
              <a:t>15. </a:t>
            </a:r>
            <a:r>
              <a:rPr lang="el-GR" dirty="0" err="1"/>
              <a:t>ωτοκροταφικό</a:t>
            </a:r>
            <a:r>
              <a:rPr lang="el-GR" dirty="0"/>
              <a:t>-</a:t>
            </a:r>
            <a:endParaRPr lang="en-US" dirty="0"/>
          </a:p>
          <a:p>
            <a:pPr marL="342900" indent="-342900"/>
            <a:r>
              <a:rPr lang="en-US" dirty="0"/>
              <a:t>    </a:t>
            </a:r>
            <a:r>
              <a:rPr lang="el-GR" dirty="0"/>
              <a:t>16. </a:t>
            </a:r>
            <a:r>
              <a:rPr lang="el-GR" dirty="0" err="1"/>
              <a:t>αναστομωτικός</a:t>
            </a:r>
            <a:r>
              <a:rPr lang="el-GR" dirty="0"/>
              <a:t> κλάδος </a:t>
            </a:r>
            <a:r>
              <a:rPr lang="en-US" dirty="0"/>
              <a:t>VII</a:t>
            </a:r>
          </a:p>
          <a:p>
            <a:pPr marL="342900" indent="-342900"/>
            <a:r>
              <a:rPr lang="el-GR" dirty="0"/>
              <a:t>17. Παρωτίδα</a:t>
            </a:r>
          </a:p>
          <a:p>
            <a:pPr marL="342900" indent="-342900"/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5786446" y="4286256"/>
            <a:ext cx="246176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9. Χορδή τυμπάνου</a:t>
            </a:r>
          </a:p>
          <a:p>
            <a:r>
              <a:rPr lang="el-GR" dirty="0"/>
              <a:t>20. Γλωσσικό ν</a:t>
            </a:r>
          </a:p>
          <a:p>
            <a:r>
              <a:rPr lang="el-GR" dirty="0"/>
              <a:t>18. Υπογνάθιο γάγγλιο</a:t>
            </a:r>
          </a:p>
          <a:p>
            <a:r>
              <a:rPr lang="el-GR" dirty="0"/>
              <a:t>19. Υπογνάθιοι αδένες</a:t>
            </a:r>
          </a:p>
          <a:p>
            <a:r>
              <a:rPr lang="el-GR" dirty="0"/>
              <a:t>24. Υπογλώσσιοι αδένες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928670"/>
            <a:ext cx="5229225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5643570" y="214290"/>
            <a:ext cx="322158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l-GR" dirty="0"/>
              <a:t>4. έλασσον επιπολής λιθοειδές</a:t>
            </a:r>
          </a:p>
          <a:p>
            <a:pPr marL="342900" indent="-342900"/>
            <a:r>
              <a:rPr lang="el-GR" dirty="0"/>
              <a:t>1. </a:t>
            </a:r>
            <a:r>
              <a:rPr lang="el-GR" dirty="0" err="1"/>
              <a:t>Ωτικό</a:t>
            </a:r>
            <a:r>
              <a:rPr lang="el-GR" dirty="0"/>
              <a:t> γάγγλιο</a:t>
            </a:r>
          </a:p>
          <a:p>
            <a:pPr marL="342900" indent="-342900"/>
            <a:r>
              <a:rPr lang="el-GR" dirty="0"/>
              <a:t>15. </a:t>
            </a:r>
            <a:r>
              <a:rPr lang="el-GR" dirty="0" err="1"/>
              <a:t>ωτοκροταφικό</a:t>
            </a:r>
            <a:r>
              <a:rPr lang="el-GR" dirty="0"/>
              <a:t>-</a:t>
            </a:r>
            <a:endParaRPr lang="en-US" dirty="0"/>
          </a:p>
          <a:p>
            <a:pPr marL="342900" indent="-342900"/>
            <a:r>
              <a:rPr lang="en-US" dirty="0"/>
              <a:t>    </a:t>
            </a:r>
            <a:r>
              <a:rPr lang="el-GR" dirty="0"/>
              <a:t>16. </a:t>
            </a:r>
            <a:r>
              <a:rPr lang="el-GR" dirty="0" err="1"/>
              <a:t>αναστομωτικός</a:t>
            </a:r>
            <a:r>
              <a:rPr lang="el-GR" dirty="0"/>
              <a:t> κλάδος </a:t>
            </a:r>
            <a:r>
              <a:rPr lang="en-US" dirty="0"/>
              <a:t>VII</a:t>
            </a:r>
          </a:p>
          <a:p>
            <a:pPr marL="342900" indent="-342900"/>
            <a:r>
              <a:rPr lang="el-GR" dirty="0"/>
              <a:t>17. Παρωτίδα</a:t>
            </a:r>
          </a:p>
          <a:p>
            <a:pPr marL="342900" indent="-342900"/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5786446" y="4286256"/>
            <a:ext cx="246176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9. Χορδή τυμπάνου</a:t>
            </a:r>
          </a:p>
          <a:p>
            <a:r>
              <a:rPr lang="el-GR" dirty="0"/>
              <a:t>20. Γλωσσικό ν</a:t>
            </a:r>
          </a:p>
          <a:p>
            <a:r>
              <a:rPr lang="el-GR" dirty="0"/>
              <a:t>18. Υπογνάθιο γάγγλιο</a:t>
            </a:r>
          </a:p>
          <a:p>
            <a:r>
              <a:rPr lang="el-GR" dirty="0"/>
              <a:t>19. Υπογνάθιοι αδένες</a:t>
            </a:r>
          </a:p>
          <a:p>
            <a:r>
              <a:rPr lang="el-GR" dirty="0"/>
              <a:t>24. Υπογλώσσιοι αδένες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7391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500034" y="500042"/>
            <a:ext cx="76697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/>
              <a:t>Ελικοειδές γάγγλιο (δίπολοι νευρώνες που ακολουθούν έλικες κοχλία)</a:t>
            </a:r>
          </a:p>
          <a:p>
            <a:pPr marL="342900" indent="-342900"/>
            <a:r>
              <a:rPr lang="el-GR" dirty="0"/>
              <a:t>2-3. Κοχλιακό νεύρο. </a:t>
            </a:r>
          </a:p>
          <a:p>
            <a:pPr marL="342900" indent="-342900"/>
            <a:r>
              <a:rPr lang="el-GR" dirty="0"/>
              <a:t>Πορεία εντός έσω ακουστικού πόρου μαζί με </a:t>
            </a:r>
            <a:r>
              <a:rPr lang="el-GR" dirty="0" err="1"/>
              <a:t>αιθουσαίο</a:t>
            </a:r>
            <a:r>
              <a:rPr lang="el-GR" dirty="0"/>
              <a:t> νεύρο σε κοινό έλυτρο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714348" y="1785926"/>
            <a:ext cx="2544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4. Κοιλιακός κοχλιακός π.</a:t>
            </a:r>
          </a:p>
          <a:p>
            <a:r>
              <a:rPr lang="el-GR" dirty="0"/>
              <a:t>5. Ραχιαίος κοχλιακός π.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109283" y="5643578"/>
            <a:ext cx="91228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Κοιλιακός π (4)-χιάζονται (τραπεζοειδές σώμα-6)-σύναψη στον π. τραπεζοειδούς σώματος (7)-</a:t>
            </a:r>
          </a:p>
          <a:p>
            <a:r>
              <a:rPr lang="el-GR" dirty="0"/>
              <a:t>Άνοδος ως έξω λημνίσκος (8)</a:t>
            </a:r>
          </a:p>
          <a:p>
            <a:r>
              <a:rPr lang="el-GR" dirty="0"/>
              <a:t>Ραχιαίος π-μερικός χιασμός- μυέλινες χορδές-ανέρχονται ως έξω λημνίσκος (8)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3643306" y="214290"/>
            <a:ext cx="1842684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ΚΟΧΛΙΑΚΟ ΝΕΥΡΟ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85992"/>
            <a:ext cx="4714908" cy="2907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786058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2571736" y="500042"/>
            <a:ext cx="266643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ΣΤΑΤΙΚΟΑΚΟΥΣΤΙΚΟ ΝΕΥΡΟ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714348" y="1571612"/>
            <a:ext cx="2544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4. Κοιλιακός κοχλιακός π.</a:t>
            </a:r>
          </a:p>
          <a:p>
            <a:r>
              <a:rPr lang="el-GR" dirty="0"/>
              <a:t>5. Ραχιαίος κοχλιακός π.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5572132" y="1785926"/>
            <a:ext cx="24536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14. Έσω </a:t>
            </a:r>
            <a:r>
              <a:rPr lang="el-GR" dirty="0" err="1"/>
              <a:t>αιθουσαίος</a:t>
            </a:r>
            <a:r>
              <a:rPr lang="el-GR" dirty="0"/>
              <a:t> π.</a:t>
            </a:r>
          </a:p>
          <a:p>
            <a:r>
              <a:rPr lang="el-GR" dirty="0"/>
              <a:t>15. Έξω </a:t>
            </a:r>
            <a:r>
              <a:rPr lang="el-GR" dirty="0" err="1"/>
              <a:t>αιθουσαίος</a:t>
            </a:r>
            <a:r>
              <a:rPr lang="el-GR" dirty="0"/>
              <a:t> π.</a:t>
            </a:r>
          </a:p>
          <a:p>
            <a:r>
              <a:rPr lang="el-GR" dirty="0"/>
              <a:t>16. Κάτω </a:t>
            </a:r>
            <a:r>
              <a:rPr lang="el-GR" dirty="0" err="1"/>
              <a:t>αιθουσαίος</a:t>
            </a:r>
            <a:r>
              <a:rPr lang="el-GR" dirty="0"/>
              <a:t> π.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571480"/>
            <a:ext cx="664845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Ορθογώνιο"/>
          <p:cNvSpPr/>
          <p:nvPr/>
        </p:nvSpPr>
        <p:spPr>
          <a:xfrm>
            <a:off x="1000100" y="50004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/>
              <a:t>14. Άνω </a:t>
            </a:r>
            <a:r>
              <a:rPr lang="el-GR" dirty="0" err="1"/>
              <a:t>αιθουσαίος</a:t>
            </a:r>
            <a:r>
              <a:rPr lang="el-GR" dirty="0"/>
              <a:t> π.</a:t>
            </a:r>
          </a:p>
          <a:p>
            <a:r>
              <a:rPr lang="el-GR" dirty="0"/>
              <a:t>15. Έσω </a:t>
            </a:r>
            <a:r>
              <a:rPr lang="el-GR" dirty="0" err="1"/>
              <a:t>αιθουσαίος</a:t>
            </a:r>
            <a:r>
              <a:rPr lang="el-GR" dirty="0"/>
              <a:t> π.</a:t>
            </a:r>
          </a:p>
          <a:p>
            <a:r>
              <a:rPr lang="el-GR" dirty="0"/>
              <a:t>16. Έξω </a:t>
            </a:r>
            <a:r>
              <a:rPr lang="el-GR" dirty="0" err="1"/>
              <a:t>αιθουσαίος</a:t>
            </a:r>
            <a:r>
              <a:rPr lang="el-GR" dirty="0"/>
              <a:t> π.</a:t>
            </a:r>
          </a:p>
          <a:p>
            <a:r>
              <a:rPr lang="el-GR" dirty="0"/>
              <a:t>17. Κάτω </a:t>
            </a:r>
            <a:r>
              <a:rPr lang="el-GR" dirty="0" err="1"/>
              <a:t>αιθουσαίος</a:t>
            </a:r>
            <a:r>
              <a:rPr lang="el-GR" dirty="0"/>
              <a:t> π.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214282" y="2214554"/>
            <a:ext cx="661174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Δίπολα κ. αιθουσαίου γ. (εντός έσω </a:t>
            </a:r>
            <a:r>
              <a:rPr lang="el-GR" dirty="0" err="1"/>
              <a:t>ακ</a:t>
            </a:r>
            <a:r>
              <a:rPr lang="el-GR" dirty="0"/>
              <a:t>. πόρου).</a:t>
            </a:r>
          </a:p>
          <a:p>
            <a:r>
              <a:rPr lang="el-GR" dirty="0"/>
              <a:t>Περιφερικές αποφυάδες φέρονται στους ημικύκλιους σωλήνες (10) </a:t>
            </a:r>
          </a:p>
          <a:p>
            <a:r>
              <a:rPr lang="el-GR" dirty="0"/>
              <a:t>Και στο σφαιροειδές και ελλειπτικό κυστίδιο (11,12). </a:t>
            </a:r>
          </a:p>
          <a:p>
            <a:r>
              <a:rPr lang="el-GR" dirty="0"/>
              <a:t>Κεντρικές αποφυάδες σχηματίζουν το </a:t>
            </a:r>
            <a:r>
              <a:rPr lang="el-GR" dirty="0" err="1"/>
              <a:t>αιθουσαίο</a:t>
            </a:r>
            <a:r>
              <a:rPr lang="el-GR" dirty="0"/>
              <a:t> νεύρο</a:t>
            </a:r>
          </a:p>
          <a:p>
            <a:r>
              <a:rPr lang="el-GR" dirty="0"/>
              <a:t>Και καταλήγουν στους αιθουσαίους πυρήνες (</a:t>
            </a:r>
            <a:r>
              <a:rPr lang="el-GR" b="1" dirty="0"/>
              <a:t>Έσω</a:t>
            </a:r>
            <a:r>
              <a:rPr lang="el-GR" dirty="0"/>
              <a:t>)</a:t>
            </a:r>
          </a:p>
          <a:p>
            <a:r>
              <a:rPr lang="el-GR" dirty="0"/>
              <a:t>(λίγες στην παρεγκεφαλίδα απευθείας).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285720" y="5357826"/>
            <a:ext cx="38166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Οι ίνες από τους πυρήνες καταλήγουν </a:t>
            </a:r>
          </a:p>
          <a:p>
            <a:r>
              <a:rPr lang="el-GR" dirty="0"/>
              <a:t>Στην παρεγκεφαλίδα,</a:t>
            </a:r>
          </a:p>
          <a:p>
            <a:r>
              <a:rPr lang="el-GR" dirty="0"/>
              <a:t>Στο ΝΜ</a:t>
            </a:r>
          </a:p>
          <a:p>
            <a:r>
              <a:rPr lang="el-GR" dirty="0"/>
              <a:t>Στους </a:t>
            </a:r>
            <a:r>
              <a:rPr lang="el-GR" dirty="0" err="1"/>
              <a:t>οφθαλμοκινητικούς</a:t>
            </a:r>
            <a:r>
              <a:rPr lang="el-GR" dirty="0"/>
              <a:t> π.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4191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4714876" y="2571744"/>
            <a:ext cx="976549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9. ΚΠΣ</a:t>
            </a:r>
          </a:p>
          <a:p>
            <a:r>
              <a:rPr lang="el-GR" dirty="0"/>
              <a:t>10. ΜΠΣ</a:t>
            </a:r>
          </a:p>
          <a:p>
            <a:r>
              <a:rPr lang="el-GR" dirty="0"/>
              <a:t>11. ΑΠΣ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4500562" y="559338"/>
            <a:ext cx="2264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29. Σκέλος εγκεφάλου</a:t>
            </a:r>
          </a:p>
          <a:p>
            <a:r>
              <a:rPr lang="el-GR" dirty="0"/>
              <a:t>31. Τετράδυμο 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4214810" y="4857760"/>
            <a:ext cx="2286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5. </a:t>
            </a:r>
            <a:r>
              <a:rPr lang="el-GR" dirty="0" err="1"/>
              <a:t>πρ</a:t>
            </a:r>
            <a:r>
              <a:rPr lang="el-GR" dirty="0"/>
              <a:t>. πλ. αύλακα</a:t>
            </a:r>
          </a:p>
          <a:p>
            <a:r>
              <a:rPr lang="el-GR" dirty="0"/>
              <a:t>7. Ελαία 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6736904" cy="538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12477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1857356" y="285728"/>
            <a:ext cx="1205073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ΕΠΙΠΕΔΟ Χ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500034" y="5786454"/>
            <a:ext cx="15657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2. Πυραμίδες</a:t>
            </a:r>
          </a:p>
          <a:p>
            <a:r>
              <a:rPr lang="el-GR" dirty="0"/>
              <a:t>3. π. ΧΙΙ-</a:t>
            </a:r>
          </a:p>
          <a:p>
            <a:r>
              <a:rPr lang="el-GR" dirty="0"/>
              <a:t>9. Κοιλιακός π.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285720" y="2000240"/>
            <a:ext cx="1571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/>
              <a:t>Ελαία</a:t>
            </a:r>
          </a:p>
          <a:p>
            <a:pPr marL="342900" indent="-342900"/>
            <a:r>
              <a:rPr lang="el-GR" dirty="0"/>
              <a:t>28.πυρήνας ραφής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3929058" y="5357826"/>
            <a:ext cx="261193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6,7. ισχνός σφηνοειδής π.</a:t>
            </a:r>
          </a:p>
          <a:p>
            <a:r>
              <a:rPr lang="el-GR" dirty="0"/>
              <a:t>5,8. π. </a:t>
            </a:r>
            <a:r>
              <a:rPr lang="el-GR" dirty="0" err="1"/>
              <a:t>νωτ</a:t>
            </a:r>
            <a:r>
              <a:rPr lang="el-GR" dirty="0"/>
              <a:t>. δ. </a:t>
            </a:r>
            <a:r>
              <a:rPr lang="en-US" dirty="0"/>
              <a:t>V</a:t>
            </a:r>
          </a:p>
          <a:p>
            <a:r>
              <a:rPr lang="en-US" dirty="0"/>
              <a:t>20. </a:t>
            </a:r>
            <a:r>
              <a:rPr lang="el-GR" dirty="0" err="1"/>
              <a:t>νωτ</a:t>
            </a:r>
            <a:r>
              <a:rPr lang="el-GR" dirty="0"/>
              <a:t>. δ. </a:t>
            </a:r>
            <a:r>
              <a:rPr lang="en-US" dirty="0"/>
              <a:t>V</a:t>
            </a:r>
            <a:endParaRPr lang="el-GR" dirty="0"/>
          </a:p>
          <a:p>
            <a:r>
              <a:rPr lang="el-GR" dirty="0"/>
              <a:t>16. Μονήρης δεσμίδα</a:t>
            </a:r>
          </a:p>
          <a:p>
            <a:r>
              <a:rPr lang="el-GR" dirty="0"/>
              <a:t>26. Έσω </a:t>
            </a:r>
            <a:r>
              <a:rPr lang="el-GR" dirty="0" err="1"/>
              <a:t>αιθουσαίος</a:t>
            </a:r>
            <a:r>
              <a:rPr lang="el-GR" dirty="0"/>
              <a:t> π.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7000892" y="4429132"/>
            <a:ext cx="19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31. </a:t>
            </a:r>
            <a:r>
              <a:rPr lang="el-GR" dirty="0" err="1"/>
              <a:t>νωτ.θαλ</a:t>
            </a:r>
            <a:r>
              <a:rPr lang="el-GR" dirty="0"/>
              <a:t>. δ</a:t>
            </a:r>
          </a:p>
          <a:p>
            <a:r>
              <a:rPr lang="el-GR" dirty="0"/>
              <a:t>32. </a:t>
            </a:r>
            <a:r>
              <a:rPr lang="el-GR" dirty="0" err="1"/>
              <a:t>νωτ</a:t>
            </a:r>
            <a:r>
              <a:rPr lang="el-GR" dirty="0"/>
              <a:t>. </a:t>
            </a:r>
            <a:r>
              <a:rPr lang="el-GR" dirty="0" err="1"/>
              <a:t>παρεγκ</a:t>
            </a:r>
            <a:r>
              <a:rPr lang="el-GR" dirty="0"/>
              <a:t>. δ</a:t>
            </a:r>
          </a:p>
        </p:txBody>
      </p:sp>
      <p:sp>
        <p:nvSpPr>
          <p:cNvPr id="11" name="10 - TextBox"/>
          <p:cNvSpPr txBox="1"/>
          <p:nvPr/>
        </p:nvSpPr>
        <p:spPr>
          <a:xfrm>
            <a:off x="7000892" y="5786454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29. ΚΠΣ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6723238" cy="523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857224" y="5715016"/>
            <a:ext cx="16669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2. Πυραμίδες</a:t>
            </a:r>
          </a:p>
          <a:p>
            <a:r>
              <a:rPr lang="el-GR" dirty="0"/>
              <a:t>3. π. ΧΙΙ-14. ίνες</a:t>
            </a:r>
          </a:p>
          <a:p>
            <a:r>
              <a:rPr lang="el-GR" dirty="0"/>
              <a:t>9. Κοιλιακός π.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3929058" y="5357826"/>
            <a:ext cx="26119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6,7. ισχνός σφηνοειδής π.</a:t>
            </a:r>
          </a:p>
          <a:p>
            <a:r>
              <a:rPr lang="el-GR" dirty="0"/>
              <a:t>5,8. π. </a:t>
            </a:r>
            <a:r>
              <a:rPr lang="el-GR" dirty="0" err="1"/>
              <a:t>νωτ</a:t>
            </a:r>
            <a:r>
              <a:rPr lang="el-GR" dirty="0"/>
              <a:t>. δ. </a:t>
            </a:r>
            <a:r>
              <a:rPr lang="en-US" dirty="0"/>
              <a:t>V</a:t>
            </a:r>
          </a:p>
          <a:p>
            <a:r>
              <a:rPr lang="en-US" dirty="0"/>
              <a:t>20. </a:t>
            </a:r>
            <a:r>
              <a:rPr lang="el-GR" dirty="0" err="1"/>
              <a:t>νωτ</a:t>
            </a:r>
            <a:r>
              <a:rPr lang="el-GR" dirty="0"/>
              <a:t>. δ. </a:t>
            </a:r>
            <a:r>
              <a:rPr lang="en-US" dirty="0"/>
              <a:t>V</a:t>
            </a:r>
            <a:endParaRPr lang="el-GR" dirty="0"/>
          </a:p>
          <a:p>
            <a:r>
              <a:rPr lang="el-GR" dirty="0"/>
              <a:t>16. Μονήρης δεσμίδα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6715140" y="4286256"/>
            <a:ext cx="2079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17. Έσω επιμήκης δ.</a:t>
            </a:r>
          </a:p>
          <a:p>
            <a:r>
              <a:rPr lang="el-GR" dirty="0"/>
              <a:t>19. Έσω λημνίσκος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7358082" y="285728"/>
            <a:ext cx="132049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ΕΠΙΠΕΔΟ ΧΙΙ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6858016" y="557214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1. Ελαία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ΓΛΩΣΣΟΦΑΡΥΓΓΙΚΟ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4869287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1000100" y="5072074"/>
            <a:ext cx="63817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5. Μεικτός-κοιλιακός π.-4. κινητικές ίνες</a:t>
            </a:r>
          </a:p>
          <a:p>
            <a:r>
              <a:rPr lang="el-GR" dirty="0"/>
              <a:t>7. Κάτω </a:t>
            </a:r>
            <a:r>
              <a:rPr lang="el-GR" dirty="0" err="1"/>
              <a:t>σιελικός</a:t>
            </a:r>
            <a:r>
              <a:rPr lang="el-GR" dirty="0"/>
              <a:t> π.-6 </a:t>
            </a:r>
            <a:r>
              <a:rPr lang="el-GR" dirty="0" err="1"/>
              <a:t>σπλαγχνοκινητικές</a:t>
            </a:r>
            <a:r>
              <a:rPr lang="el-GR" dirty="0"/>
              <a:t> ίνες</a:t>
            </a:r>
          </a:p>
          <a:p>
            <a:r>
              <a:rPr lang="el-GR" dirty="0"/>
              <a:t>11. π. μονήρους δεσμίδας-8 σπλαγχνοαισθητικές-9 γευστικές ίνες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5463" y="0"/>
            <a:ext cx="5098537" cy="6682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357158" y="4286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/>
              <a:t>5. Μεικτός-κοιλιακός π.-4. κινητικές ίνες</a:t>
            </a:r>
          </a:p>
          <a:p>
            <a:r>
              <a:rPr lang="el-GR" dirty="0"/>
              <a:t>7. Κάτω </a:t>
            </a:r>
            <a:r>
              <a:rPr lang="el-GR" dirty="0" err="1"/>
              <a:t>σιελικός</a:t>
            </a:r>
            <a:r>
              <a:rPr lang="el-GR" dirty="0"/>
              <a:t> π.-6 </a:t>
            </a:r>
            <a:r>
              <a:rPr lang="el-GR" dirty="0" err="1"/>
              <a:t>σπλαγχνοκινητικές</a:t>
            </a:r>
            <a:r>
              <a:rPr lang="el-GR" dirty="0"/>
              <a:t> ίνες</a:t>
            </a:r>
          </a:p>
          <a:p>
            <a:r>
              <a:rPr lang="el-GR" dirty="0"/>
              <a:t>11. π. μονήρους δεσμίδας-8 σπλαγχνοαισθητικές-9 γευστικές ίνες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428596" y="2428868"/>
            <a:ext cx="4165371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16. Φαρυγγικοί κλάδοι</a:t>
            </a:r>
          </a:p>
          <a:p>
            <a:r>
              <a:rPr lang="el-GR" dirty="0"/>
              <a:t>17. </a:t>
            </a:r>
            <a:r>
              <a:rPr lang="el-GR" dirty="0" err="1"/>
              <a:t>Βελονοφαρυγγικός</a:t>
            </a:r>
            <a:r>
              <a:rPr lang="el-GR" dirty="0"/>
              <a:t> μυς</a:t>
            </a:r>
          </a:p>
          <a:p>
            <a:r>
              <a:rPr lang="el-GR" dirty="0"/>
              <a:t>20. Αισθητικές και γευστικές ίνες γλώσσας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428596" y="1857364"/>
            <a:ext cx="216386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12. Τυμπανικό νεύρο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0" y="4357694"/>
            <a:ext cx="4268476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15. Καρωτιδικό σωμάτιο –</a:t>
            </a:r>
            <a:r>
              <a:rPr lang="el-GR" dirty="0" err="1"/>
              <a:t>χημειοϋποδοχείς</a:t>
            </a:r>
            <a:endParaRPr lang="el-GR" dirty="0"/>
          </a:p>
          <a:p>
            <a:r>
              <a:rPr lang="el-GR" dirty="0"/>
              <a:t>14. Καρωτιδικός κόλπος-μηχανοϋποδοχείς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ΓΛΩΣΣΟΦΑΡΥΓΓΙΚΟ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4428194" cy="363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571744"/>
            <a:ext cx="30289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714348" y="5643578"/>
            <a:ext cx="618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Τυμπανικό πλέγμα: αισθητικές ίνες για βλεννογόνο μέσου </a:t>
            </a:r>
            <a:r>
              <a:rPr lang="el-GR" dirty="0" err="1"/>
              <a:t>ωτός</a:t>
            </a:r>
            <a:endParaRPr lang="el-GR" dirty="0"/>
          </a:p>
          <a:p>
            <a:r>
              <a:rPr lang="el-GR" dirty="0"/>
              <a:t> και </a:t>
            </a:r>
            <a:r>
              <a:rPr lang="el-GR" dirty="0" err="1"/>
              <a:t>ευσταχιανής</a:t>
            </a:r>
            <a:r>
              <a:rPr lang="el-GR" dirty="0"/>
              <a:t> σάλπιγγας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5286380" y="1500174"/>
            <a:ext cx="3431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Φαρυγγικό πλέγμα: αισθητική και </a:t>
            </a:r>
          </a:p>
          <a:p>
            <a:r>
              <a:rPr lang="el-GR" dirty="0"/>
              <a:t>κινητική νεύρωση φάρυγγα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642918"/>
            <a:ext cx="1857388" cy="24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071810"/>
            <a:ext cx="264320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3643314"/>
            <a:ext cx="2643206" cy="284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500042"/>
            <a:ext cx="31623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- TextBox"/>
          <p:cNvSpPr txBox="1"/>
          <p:nvPr/>
        </p:nvSpPr>
        <p:spPr>
          <a:xfrm>
            <a:off x="2857488" y="428604"/>
            <a:ext cx="223939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ΠΝΕΥΜΟΝΟΓΑΣΤΡΙΚΟ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642918"/>
            <a:ext cx="4776811" cy="569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5929322" y="571480"/>
            <a:ext cx="25238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5. Κοιλιακός π.</a:t>
            </a:r>
          </a:p>
          <a:p>
            <a:r>
              <a:rPr lang="el-GR" dirty="0"/>
              <a:t>7. Ραχιαίος π.</a:t>
            </a:r>
          </a:p>
          <a:p>
            <a:r>
              <a:rPr lang="el-GR" dirty="0"/>
              <a:t>12, 13. μονήρης δεσμίδα</a:t>
            </a:r>
          </a:p>
          <a:p>
            <a:r>
              <a:rPr lang="el-GR" dirty="0"/>
              <a:t>9,10. νωτιαία δεσμίδα </a:t>
            </a:r>
            <a:r>
              <a:rPr lang="en-US" dirty="0"/>
              <a:t>V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5929322" y="2643182"/>
            <a:ext cx="305769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6. </a:t>
            </a:r>
            <a:r>
              <a:rPr lang="el-GR" dirty="0" err="1"/>
              <a:t>Σπλαγχνοκινητικές</a:t>
            </a:r>
            <a:endParaRPr lang="el-GR" dirty="0"/>
          </a:p>
          <a:p>
            <a:r>
              <a:rPr lang="el-GR" dirty="0"/>
              <a:t>4. Κινητικές ίνες</a:t>
            </a:r>
          </a:p>
          <a:p>
            <a:r>
              <a:rPr lang="el-GR" dirty="0"/>
              <a:t>8. Αισθητικές ίνες</a:t>
            </a:r>
          </a:p>
          <a:p>
            <a:r>
              <a:rPr lang="el-GR" dirty="0"/>
              <a:t>11. </a:t>
            </a:r>
            <a:r>
              <a:rPr lang="el-GR" dirty="0" err="1"/>
              <a:t>Σπλαγχνοαισθητικές</a:t>
            </a:r>
            <a:r>
              <a:rPr lang="el-GR" dirty="0"/>
              <a:t> </a:t>
            </a:r>
          </a:p>
          <a:p>
            <a:r>
              <a:rPr lang="el-GR" dirty="0"/>
              <a:t>15. </a:t>
            </a:r>
            <a:r>
              <a:rPr lang="el-GR" dirty="0" err="1"/>
              <a:t>Ωτιαίος</a:t>
            </a:r>
            <a:r>
              <a:rPr lang="el-GR" dirty="0"/>
              <a:t> αισθητικός κλάδος</a:t>
            </a:r>
          </a:p>
          <a:p>
            <a:r>
              <a:rPr lang="el-GR" dirty="0"/>
              <a:t>16. Φαρυγγικοί κλάδοι</a:t>
            </a:r>
          </a:p>
          <a:p>
            <a:r>
              <a:rPr lang="el-GR" dirty="0"/>
              <a:t>17. Άνω λαρυγγικό ν. 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285720" y="428604"/>
            <a:ext cx="21575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2. </a:t>
            </a:r>
            <a:r>
              <a:rPr lang="el-GR" dirty="0" err="1"/>
              <a:t>Σφαγιτιδικό</a:t>
            </a:r>
            <a:r>
              <a:rPr lang="el-GR" dirty="0"/>
              <a:t> γ.</a:t>
            </a:r>
          </a:p>
          <a:p>
            <a:r>
              <a:rPr lang="el-GR" dirty="0"/>
              <a:t>3. Λιθοειδές γ.</a:t>
            </a:r>
          </a:p>
          <a:p>
            <a:r>
              <a:rPr lang="el-GR" dirty="0"/>
              <a:t>1. </a:t>
            </a:r>
            <a:r>
              <a:rPr lang="el-GR" dirty="0" err="1"/>
              <a:t>Σφαγιτιδικό</a:t>
            </a:r>
            <a:r>
              <a:rPr lang="el-GR" dirty="0"/>
              <a:t> τρήμα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1662"/>
            <a:ext cx="4295796" cy="63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5143504" y="642918"/>
            <a:ext cx="3351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2. Άνω λαρυγγικό ν.</a:t>
            </a:r>
          </a:p>
          <a:p>
            <a:r>
              <a:rPr lang="el-GR" dirty="0"/>
              <a:t>3. Παλίνδρομο κάτω λαρυγγικό ν.</a:t>
            </a:r>
          </a:p>
          <a:p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4357686" y="2643182"/>
            <a:ext cx="443474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10. Πνευμονικό πλέγμα</a:t>
            </a:r>
          </a:p>
          <a:p>
            <a:r>
              <a:rPr lang="el-GR" dirty="0"/>
              <a:t>11. Οισοφαγικό πλέγμα</a:t>
            </a:r>
          </a:p>
          <a:p>
            <a:r>
              <a:rPr lang="el-GR" dirty="0"/>
              <a:t>12,13. </a:t>
            </a:r>
            <a:r>
              <a:rPr lang="el-GR" dirty="0" err="1"/>
              <a:t>πρ</a:t>
            </a:r>
            <a:r>
              <a:rPr lang="el-GR" dirty="0"/>
              <a:t>. και οπ. </a:t>
            </a:r>
            <a:r>
              <a:rPr lang="el-GR" dirty="0" err="1"/>
              <a:t>Πνευμονογαστρικό</a:t>
            </a:r>
            <a:r>
              <a:rPr lang="el-GR" dirty="0"/>
              <a:t> πλέγμα</a:t>
            </a:r>
          </a:p>
          <a:p>
            <a:r>
              <a:rPr lang="el-GR" dirty="0"/>
              <a:t>14. Πρόσθιοι γαστρικοί κλάδοι</a:t>
            </a:r>
          </a:p>
          <a:p>
            <a:r>
              <a:rPr lang="el-GR" dirty="0"/>
              <a:t>15. Ηπατικοί κλάδοι</a:t>
            </a:r>
          </a:p>
          <a:p>
            <a:r>
              <a:rPr lang="el-GR" dirty="0"/>
              <a:t>16. Κοιλιακοί κλάδοι</a:t>
            </a:r>
          </a:p>
          <a:p>
            <a:r>
              <a:rPr lang="el-GR" dirty="0"/>
              <a:t>17. Νεφρικοί κλάδοι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00042"/>
            <a:ext cx="4019570" cy="617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1 - Τίτλος"/>
          <p:cNvSpPr txBox="1">
            <a:spLocks/>
          </p:cNvSpPr>
          <p:nvPr/>
        </p:nvSpPr>
        <p:spPr>
          <a:xfrm>
            <a:off x="671514" y="132567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ΠΑΡΑΠΛΗΡΩΜΑΤΙΚΟ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4786314" y="1571612"/>
            <a:ext cx="428566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14. Νωτιαίος π.</a:t>
            </a:r>
          </a:p>
          <a:p>
            <a:r>
              <a:rPr lang="el-GR" dirty="0"/>
              <a:t>15. Νωτιαίος κλάδος</a:t>
            </a:r>
          </a:p>
          <a:p>
            <a:r>
              <a:rPr lang="el-GR" dirty="0"/>
              <a:t>16. Κρανιακός κλάδος</a:t>
            </a:r>
          </a:p>
          <a:p>
            <a:r>
              <a:rPr lang="el-GR" dirty="0"/>
              <a:t>18. Εσωτερικό κλάδο (μαζί με Χ-19)</a:t>
            </a:r>
          </a:p>
          <a:p>
            <a:r>
              <a:rPr lang="el-GR" dirty="0"/>
              <a:t>20. Εξωτερικός </a:t>
            </a:r>
            <a:r>
              <a:rPr lang="el-GR" dirty="0" err="1"/>
              <a:t>μκάδος</a:t>
            </a:r>
            <a:r>
              <a:rPr lang="el-GR" dirty="0"/>
              <a:t> (προς ΣΤΚΛΜ, ΤΡΠΖ)</a:t>
            </a:r>
          </a:p>
          <a:p>
            <a:endParaRPr lang="el-GR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786190"/>
            <a:ext cx="20002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28625"/>
            <a:ext cx="3803650" cy="618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2 - Τίτλος"/>
          <p:cNvSpPr txBox="1">
            <a:spLocks/>
          </p:cNvSpPr>
          <p:nvPr/>
        </p:nvSpPr>
        <p:spPr>
          <a:xfrm>
            <a:off x="827584" y="46474"/>
            <a:ext cx="8229600" cy="79690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ΥΠΟΓΛΩΣΣΙΟ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000108"/>
            <a:ext cx="3891146" cy="367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TextBox"/>
          <p:cNvSpPr txBox="1"/>
          <p:nvPr/>
        </p:nvSpPr>
        <p:spPr>
          <a:xfrm>
            <a:off x="4143372" y="4429132"/>
            <a:ext cx="43488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Α1 και Α2 ενώνονται με υπογλώσσιο και </a:t>
            </a:r>
          </a:p>
          <a:p>
            <a:r>
              <a:rPr lang="el-GR" dirty="0"/>
              <a:t>σχηματίζουν εν τω βάθει αυχενική αγκύλη –</a:t>
            </a:r>
          </a:p>
          <a:p>
            <a:r>
              <a:rPr lang="el-GR" dirty="0"/>
              <a:t>4. Άνω ρίζα αγκύλης</a:t>
            </a:r>
          </a:p>
          <a:p>
            <a:r>
              <a:rPr lang="el-GR" dirty="0"/>
              <a:t>5. Κάτω ρίζα αγκύλης</a:t>
            </a:r>
          </a:p>
        </p:txBody>
      </p:sp>
      <p:sp>
        <p:nvSpPr>
          <p:cNvPr id="11" name="10 - TextBox"/>
          <p:cNvSpPr txBox="1"/>
          <p:nvPr/>
        </p:nvSpPr>
        <p:spPr>
          <a:xfrm>
            <a:off x="3786182" y="5715016"/>
            <a:ext cx="41946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6. </a:t>
            </a:r>
            <a:r>
              <a:rPr lang="el-GR" dirty="0" err="1"/>
              <a:t>Γενειοϋοειδής</a:t>
            </a:r>
            <a:r>
              <a:rPr lang="el-GR" dirty="0"/>
              <a:t> 7. </a:t>
            </a:r>
            <a:r>
              <a:rPr lang="el-GR" dirty="0" err="1"/>
              <a:t>Θυρεοϋοειδής</a:t>
            </a:r>
            <a:endParaRPr lang="el-GR" dirty="0"/>
          </a:p>
          <a:p>
            <a:r>
              <a:rPr lang="el-GR" dirty="0"/>
              <a:t>8. </a:t>
            </a:r>
            <a:r>
              <a:rPr lang="el-GR" dirty="0" err="1"/>
              <a:t>Υογλωσσικός</a:t>
            </a:r>
            <a:r>
              <a:rPr lang="el-GR" dirty="0"/>
              <a:t> 9. </a:t>
            </a:r>
            <a:r>
              <a:rPr lang="el-GR" dirty="0" err="1"/>
              <a:t>γενειογλωσσικός</a:t>
            </a:r>
            <a:endParaRPr lang="el-GR" dirty="0"/>
          </a:p>
          <a:p>
            <a:r>
              <a:rPr lang="el-GR" dirty="0"/>
              <a:t>10. </a:t>
            </a:r>
            <a:r>
              <a:rPr lang="el-GR" dirty="0" err="1"/>
              <a:t>Βελονογλωσσικός</a:t>
            </a:r>
            <a:r>
              <a:rPr lang="el-GR" dirty="0"/>
              <a:t> 11 ίδιο μυς γλώσσας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54006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6215074" y="571480"/>
            <a:ext cx="273998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8. Οσφρητικός βολβός</a:t>
            </a:r>
          </a:p>
          <a:p>
            <a:r>
              <a:rPr lang="el-GR" dirty="0"/>
              <a:t>9. Οπτικό χίασμα</a:t>
            </a:r>
          </a:p>
          <a:p>
            <a:r>
              <a:rPr lang="el-GR" dirty="0"/>
              <a:t>10. Οπτική ταινία</a:t>
            </a:r>
          </a:p>
          <a:p>
            <a:r>
              <a:rPr lang="el-GR" dirty="0"/>
              <a:t>11. </a:t>
            </a:r>
            <a:r>
              <a:rPr lang="el-GR" dirty="0" err="1"/>
              <a:t>Μεσοσκελιαίος</a:t>
            </a:r>
            <a:r>
              <a:rPr lang="el-GR" dirty="0"/>
              <a:t> βόθρος</a:t>
            </a:r>
          </a:p>
          <a:p>
            <a:r>
              <a:rPr lang="el-GR" dirty="0"/>
              <a:t>18. Οσφρητική ταινία</a:t>
            </a:r>
          </a:p>
          <a:p>
            <a:r>
              <a:rPr lang="el-GR" dirty="0"/>
              <a:t>19. Έξω οσφρητική χορδή</a:t>
            </a:r>
          </a:p>
          <a:p>
            <a:r>
              <a:rPr lang="el-GR" dirty="0"/>
              <a:t>20. </a:t>
            </a:r>
            <a:r>
              <a:rPr lang="el-GR" dirty="0" err="1"/>
              <a:t>πρ</a:t>
            </a:r>
            <a:r>
              <a:rPr lang="el-GR" dirty="0"/>
              <a:t>. διάτρητη ουσία</a:t>
            </a:r>
          </a:p>
          <a:p>
            <a:r>
              <a:rPr lang="el-GR" dirty="0"/>
              <a:t>21. Μίσχος </a:t>
            </a:r>
            <a:r>
              <a:rPr lang="el-GR" dirty="0" err="1"/>
              <a:t>υποφυσης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6500826" y="3500438"/>
            <a:ext cx="233801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12. Μηνοειδές γάγγλιο</a:t>
            </a:r>
          </a:p>
          <a:p>
            <a:r>
              <a:rPr lang="el-GR" dirty="0"/>
              <a:t>13. Κινητικός κλάδος </a:t>
            </a:r>
            <a:r>
              <a:rPr lang="en-US" dirty="0"/>
              <a:t>V</a:t>
            </a:r>
          </a:p>
          <a:p>
            <a:pPr marL="342900" indent="-342900">
              <a:buAutoNum type="arabicPeriod" startAt="14"/>
            </a:pPr>
            <a:r>
              <a:rPr lang="el-GR" dirty="0"/>
              <a:t>Διάμεσο νεύρο</a:t>
            </a:r>
          </a:p>
          <a:p>
            <a:pPr marL="342900" indent="-342900"/>
            <a:r>
              <a:rPr lang="el-GR" dirty="0"/>
              <a:t>      (γευστικές ίνες)</a:t>
            </a:r>
          </a:p>
          <a:p>
            <a:pPr marL="342900" indent="-342900"/>
            <a:r>
              <a:rPr lang="el-GR" dirty="0"/>
              <a:t>15. Άνω γάγγλιο Χ</a:t>
            </a:r>
          </a:p>
          <a:p>
            <a:pPr marL="342900" indent="-342900"/>
            <a:r>
              <a:rPr lang="el-GR" dirty="0"/>
              <a:t>16. Νωτιαία ρίζα ΧΙ</a:t>
            </a:r>
          </a:p>
          <a:p>
            <a:pPr marL="342900" indent="-342900"/>
            <a:r>
              <a:rPr lang="el-GR" dirty="0"/>
              <a:t>17. Άνω κλάδος ΧΙ</a:t>
            </a:r>
          </a:p>
          <a:p>
            <a:pPr marL="342900" indent="-342900"/>
            <a:r>
              <a:rPr lang="el-GR" dirty="0"/>
              <a:t>22. Χοριοειδές πλέγμα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60984"/>
            <a:ext cx="8424935" cy="670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6900" y="242888"/>
            <a:ext cx="5410200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7786742" cy="641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-253797"/>
            <a:ext cx="8358246" cy="7111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5188893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4357686" y="357166"/>
            <a:ext cx="494417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00B050"/>
                </a:solidFill>
              </a:rPr>
              <a:t>Ι. Οσφρητικό νεύρο</a:t>
            </a:r>
          </a:p>
          <a:p>
            <a:r>
              <a:rPr lang="el-GR" dirty="0">
                <a:solidFill>
                  <a:srgbClr val="00B050"/>
                </a:solidFill>
              </a:rPr>
              <a:t>ΙΙ. Οπτικό νεύρο (παράγωγό διάμεσου εγκεφάλου)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4643438" y="1071546"/>
            <a:ext cx="4884094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 err="1">
                <a:solidFill>
                  <a:srgbClr val="FF0000"/>
                </a:solidFill>
              </a:rPr>
              <a:t>Οφθαλμοκινητικά</a:t>
            </a:r>
            <a:endParaRPr lang="el-GR" dirty="0">
              <a:solidFill>
                <a:srgbClr val="FF0000"/>
              </a:solidFill>
            </a:endParaRPr>
          </a:p>
          <a:p>
            <a:r>
              <a:rPr lang="el-GR" dirty="0">
                <a:solidFill>
                  <a:srgbClr val="FF0000"/>
                </a:solidFill>
              </a:rPr>
              <a:t>ΙΙΙ. Κοινό κινητικό, έδαφος </a:t>
            </a:r>
            <a:r>
              <a:rPr lang="el-GR" dirty="0" err="1">
                <a:solidFill>
                  <a:srgbClr val="FF0000"/>
                </a:solidFill>
              </a:rPr>
              <a:t>μεσοσκελιαίου</a:t>
            </a:r>
            <a:r>
              <a:rPr lang="el-GR" dirty="0">
                <a:solidFill>
                  <a:srgbClr val="FF0000"/>
                </a:solidFill>
              </a:rPr>
              <a:t> βόθρου</a:t>
            </a:r>
          </a:p>
          <a:p>
            <a:r>
              <a:rPr lang="el-GR" dirty="0">
                <a:solidFill>
                  <a:srgbClr val="FF0000"/>
                </a:solidFill>
              </a:rPr>
              <a:t> Ι</a:t>
            </a:r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l-GR" dirty="0">
                <a:solidFill>
                  <a:srgbClr val="FF0000"/>
                </a:solidFill>
              </a:rPr>
              <a:t>. </a:t>
            </a:r>
            <a:r>
              <a:rPr lang="el-GR" dirty="0" err="1">
                <a:solidFill>
                  <a:srgbClr val="FF0000"/>
                </a:solidFill>
              </a:rPr>
              <a:t>Τροχιλιακό</a:t>
            </a:r>
            <a:r>
              <a:rPr lang="el-GR" dirty="0">
                <a:solidFill>
                  <a:srgbClr val="FF0000"/>
                </a:solidFill>
              </a:rPr>
              <a:t>, από ραχιαία επιφάνεια </a:t>
            </a:r>
          </a:p>
          <a:p>
            <a:r>
              <a:rPr lang="el-GR" dirty="0">
                <a:solidFill>
                  <a:srgbClr val="FF0000"/>
                </a:solidFill>
              </a:rPr>
              <a:t>      περικάμπτει σκέλη</a:t>
            </a:r>
          </a:p>
          <a:p>
            <a:r>
              <a:rPr lang="el-GR" dirty="0">
                <a:solidFill>
                  <a:srgbClr val="FF0000"/>
                </a:solidFill>
              </a:rPr>
              <a:t>     </a:t>
            </a:r>
            <a:r>
              <a:rPr lang="en-US" dirty="0">
                <a:solidFill>
                  <a:srgbClr val="FF0000"/>
                </a:solidFill>
              </a:rPr>
              <a:t> VI</a:t>
            </a:r>
            <a:r>
              <a:rPr lang="el-GR" dirty="0">
                <a:solidFill>
                  <a:srgbClr val="FF0000"/>
                </a:solidFill>
              </a:rPr>
              <a:t>: Απαγωγό, οπ. </a:t>
            </a:r>
            <a:r>
              <a:rPr lang="el-GR" dirty="0" err="1">
                <a:solidFill>
                  <a:srgbClr val="FF0000"/>
                </a:solidFill>
              </a:rPr>
              <a:t>Γεφυρική</a:t>
            </a:r>
            <a:r>
              <a:rPr lang="el-GR" dirty="0">
                <a:solidFill>
                  <a:srgbClr val="FF0000"/>
                </a:solidFill>
              </a:rPr>
              <a:t> αύλακα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5000628" y="2643182"/>
            <a:ext cx="4376463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/>
              <a:t>Νεύρα </a:t>
            </a:r>
            <a:r>
              <a:rPr lang="el-GR" dirty="0" err="1"/>
              <a:t>βραγχιακού</a:t>
            </a:r>
            <a:r>
              <a:rPr lang="el-GR" dirty="0"/>
              <a:t> τόξου</a:t>
            </a:r>
            <a:r>
              <a:rPr lang="en-US" dirty="0"/>
              <a:t> V, VII, IX, X, XI)</a:t>
            </a:r>
            <a:endParaRPr lang="el-GR" dirty="0"/>
          </a:p>
          <a:p>
            <a:r>
              <a:rPr lang="el-GR" dirty="0"/>
              <a:t>(αρχικά </a:t>
            </a:r>
            <a:r>
              <a:rPr lang="el-GR" dirty="0" err="1"/>
              <a:t>σπλαγχνοκινητικά</a:t>
            </a:r>
            <a:r>
              <a:rPr lang="el-GR" dirty="0"/>
              <a:t>, </a:t>
            </a:r>
          </a:p>
          <a:p>
            <a:r>
              <a:rPr lang="el-GR" dirty="0"/>
              <a:t>έγιναν γραμμωτοί μυς, </a:t>
            </a:r>
          </a:p>
          <a:p>
            <a:r>
              <a:rPr lang="el-GR" dirty="0"/>
              <a:t>εξαρτώνται από συγκινησιακές αντιδράσεις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5072066" y="4429132"/>
            <a:ext cx="3750963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VIII</a:t>
            </a:r>
            <a:r>
              <a:rPr lang="el-GR" dirty="0"/>
              <a:t>: </a:t>
            </a:r>
            <a:r>
              <a:rPr lang="el-GR" dirty="0" err="1"/>
              <a:t>στατικοακουστικό</a:t>
            </a:r>
            <a:r>
              <a:rPr lang="el-GR" dirty="0"/>
              <a:t>,  φυλογενετικά</a:t>
            </a:r>
          </a:p>
          <a:p>
            <a:r>
              <a:rPr lang="el-GR" dirty="0"/>
              <a:t>συνδέεται με παρεγκεφαλίδα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5500694" y="5572140"/>
            <a:ext cx="3609771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ΧΙΙ: υπόλειμμα αυχενικών ριζών που</a:t>
            </a:r>
          </a:p>
          <a:p>
            <a:r>
              <a:rPr lang="el-GR" dirty="0"/>
              <a:t>Έχασε αισθητικές ρίζες.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7675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285720" y="6000768"/>
            <a:ext cx="31737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err="1"/>
              <a:t>πρ</a:t>
            </a:r>
            <a:r>
              <a:rPr lang="el-GR" dirty="0"/>
              <a:t>. κρανιακός βόθρος</a:t>
            </a:r>
          </a:p>
          <a:p>
            <a:pPr marL="342900" indent="-342900">
              <a:buAutoNum type="arabicPeriod"/>
            </a:pPr>
            <a:r>
              <a:rPr lang="el-GR" dirty="0"/>
              <a:t>Μέσος κρανιακός βόθρος</a:t>
            </a:r>
          </a:p>
          <a:p>
            <a:pPr marL="342900" indent="-342900">
              <a:buAutoNum type="arabicPeriod"/>
            </a:pPr>
            <a:r>
              <a:rPr lang="el-GR" dirty="0"/>
              <a:t>Οπίσθιος κρανιακός βόθρος</a:t>
            </a:r>
          </a:p>
          <a:p>
            <a:pPr marL="342900" indent="-342900">
              <a:buAutoNum type="arabicPeriod"/>
            </a:pP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4432197" y="428604"/>
            <a:ext cx="4786888" cy="4247317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/>
              <a:t>4. Οσφρητικός βολβός-</a:t>
            </a:r>
            <a:r>
              <a:rPr lang="el-GR" dirty="0" err="1"/>
              <a:t>τετρημένο </a:t>
            </a:r>
            <a:r>
              <a:rPr lang="el-GR" dirty="0"/>
              <a:t>πέταλο</a:t>
            </a:r>
          </a:p>
          <a:p>
            <a:r>
              <a:rPr lang="el-GR" dirty="0"/>
              <a:t>8. Οπτικό ν.- οπτικό τρήμα</a:t>
            </a:r>
          </a:p>
          <a:p>
            <a:r>
              <a:rPr lang="el-GR" dirty="0"/>
              <a:t>11. Κοινό κινητικό ν. </a:t>
            </a:r>
          </a:p>
          <a:p>
            <a:r>
              <a:rPr lang="el-GR" dirty="0"/>
              <a:t>10. </a:t>
            </a:r>
            <a:r>
              <a:rPr lang="el-GR" dirty="0" err="1"/>
              <a:t>Τροχιλιακό</a:t>
            </a:r>
            <a:r>
              <a:rPr lang="el-GR" dirty="0"/>
              <a:t> ν. 	         </a:t>
            </a:r>
            <a:r>
              <a:rPr lang="el-GR" dirty="0" err="1">
                <a:solidFill>
                  <a:srgbClr val="00B050"/>
                </a:solidFill>
              </a:rPr>
              <a:t>υπερκόγχιο</a:t>
            </a:r>
            <a:r>
              <a:rPr lang="el-GR" dirty="0">
                <a:solidFill>
                  <a:srgbClr val="00B050"/>
                </a:solidFill>
              </a:rPr>
              <a:t> σχίσμα</a:t>
            </a:r>
          </a:p>
          <a:p>
            <a:r>
              <a:rPr lang="el-GR" dirty="0"/>
              <a:t>9. Απαγωγό ν.</a:t>
            </a:r>
          </a:p>
          <a:p>
            <a:r>
              <a:rPr lang="el-GR" dirty="0"/>
              <a:t>12. Τρίδυμο ν.-</a:t>
            </a:r>
          </a:p>
          <a:p>
            <a:r>
              <a:rPr lang="el-GR" dirty="0"/>
              <a:t>	14. </a:t>
            </a:r>
            <a:r>
              <a:rPr lang="en-US" dirty="0"/>
              <a:t>V1</a:t>
            </a:r>
            <a:r>
              <a:rPr lang="el-GR" dirty="0"/>
              <a:t>: οφθαλμικό- </a:t>
            </a:r>
            <a:r>
              <a:rPr lang="el-GR" dirty="0" err="1">
                <a:solidFill>
                  <a:srgbClr val="00B050"/>
                </a:solidFill>
              </a:rPr>
              <a:t>υπερκόγχιο</a:t>
            </a:r>
            <a:r>
              <a:rPr lang="el-GR" dirty="0">
                <a:solidFill>
                  <a:srgbClr val="00B050"/>
                </a:solidFill>
              </a:rPr>
              <a:t> σχίσμα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/>
              <a:t>	</a:t>
            </a:r>
            <a:r>
              <a:rPr lang="el-GR" dirty="0"/>
              <a:t>15.</a:t>
            </a:r>
            <a:r>
              <a:rPr lang="en-US" dirty="0"/>
              <a:t>V2</a:t>
            </a:r>
            <a:r>
              <a:rPr lang="el-GR" dirty="0"/>
              <a:t>: άνω γναθιαίο-στρογγυλό τρήμα</a:t>
            </a:r>
            <a:endParaRPr lang="en-US" dirty="0"/>
          </a:p>
          <a:p>
            <a:r>
              <a:rPr lang="en-US" dirty="0"/>
              <a:t>	</a:t>
            </a:r>
            <a:r>
              <a:rPr lang="el-GR" dirty="0"/>
              <a:t>16. </a:t>
            </a:r>
            <a:r>
              <a:rPr lang="en-US" dirty="0"/>
              <a:t>V3</a:t>
            </a:r>
            <a:r>
              <a:rPr lang="el-GR" dirty="0"/>
              <a:t>: κάτω γναθιαίο-ωοειδές</a:t>
            </a:r>
          </a:p>
          <a:p>
            <a:r>
              <a:rPr lang="el-GR" dirty="0"/>
              <a:t>22. Προσωπικό νεύρο</a:t>
            </a:r>
          </a:p>
          <a:p>
            <a:r>
              <a:rPr lang="el-GR" dirty="0"/>
              <a:t>23. </a:t>
            </a:r>
            <a:r>
              <a:rPr lang="el-GR" dirty="0" err="1"/>
              <a:t>Στατικοακουστικό</a:t>
            </a:r>
            <a:r>
              <a:rPr lang="el-GR" dirty="0"/>
              <a:t> νεύρο</a:t>
            </a:r>
          </a:p>
          <a:p>
            <a:r>
              <a:rPr lang="el-GR" dirty="0"/>
              <a:t>24. Γλωσσοφαρυγγικό ν</a:t>
            </a:r>
          </a:p>
          <a:p>
            <a:r>
              <a:rPr lang="el-GR" dirty="0"/>
              <a:t>25. </a:t>
            </a:r>
            <a:r>
              <a:rPr lang="el-GR" dirty="0" err="1"/>
              <a:t>Πνευμονογαστρικό</a:t>
            </a:r>
            <a:r>
              <a:rPr lang="el-GR" dirty="0"/>
              <a:t> ν.    </a:t>
            </a:r>
          </a:p>
          <a:p>
            <a:r>
              <a:rPr lang="el-GR" dirty="0"/>
              <a:t>26. Παραπληρωματικό ν.</a:t>
            </a:r>
          </a:p>
          <a:p>
            <a:r>
              <a:rPr lang="el-GR" dirty="0"/>
              <a:t>27. Υπογλώσσιο ν.- υπογλώσσιος πόρος </a:t>
            </a:r>
          </a:p>
        </p:txBody>
      </p:sp>
      <p:sp>
        <p:nvSpPr>
          <p:cNvPr id="6" name="5 - Δεξιό άγκιστρο"/>
          <p:cNvSpPr/>
          <p:nvPr/>
        </p:nvSpPr>
        <p:spPr>
          <a:xfrm>
            <a:off x="6715140" y="1142984"/>
            <a:ext cx="71438" cy="785818"/>
          </a:xfrm>
          <a:prstGeom prst="rightBrac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Δεξιό άγκιστρο"/>
          <p:cNvSpPr/>
          <p:nvPr/>
        </p:nvSpPr>
        <p:spPr>
          <a:xfrm>
            <a:off x="7500958" y="3071810"/>
            <a:ext cx="71438" cy="500066"/>
          </a:xfrm>
          <a:prstGeom prst="rightBrac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TextBox"/>
          <p:cNvSpPr txBox="1"/>
          <p:nvPr/>
        </p:nvSpPr>
        <p:spPr>
          <a:xfrm>
            <a:off x="7580752" y="3071810"/>
            <a:ext cx="1563248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l-GR" dirty="0"/>
              <a:t>Έσω </a:t>
            </a:r>
            <a:r>
              <a:rPr lang="el-GR" dirty="0" err="1"/>
              <a:t>ακ</a:t>
            </a:r>
            <a:r>
              <a:rPr lang="el-GR" dirty="0"/>
              <a:t>. πόρος</a:t>
            </a:r>
          </a:p>
        </p:txBody>
      </p:sp>
      <p:sp>
        <p:nvSpPr>
          <p:cNvPr id="9" name="8 - Δεξιό άγκιστρο"/>
          <p:cNvSpPr/>
          <p:nvPr/>
        </p:nvSpPr>
        <p:spPr>
          <a:xfrm>
            <a:off x="7286644" y="3571876"/>
            <a:ext cx="71438" cy="785818"/>
          </a:xfrm>
          <a:prstGeom prst="rightBrac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Ορθογώνιο"/>
          <p:cNvSpPr/>
          <p:nvPr/>
        </p:nvSpPr>
        <p:spPr>
          <a:xfrm>
            <a:off x="7572396" y="3500438"/>
            <a:ext cx="1405065" cy="92333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l-GR" dirty="0"/>
              <a:t>Οπίσθιο</a:t>
            </a:r>
          </a:p>
          <a:p>
            <a:r>
              <a:rPr lang="el-GR" dirty="0"/>
              <a:t>Ρηγματώδες </a:t>
            </a:r>
          </a:p>
          <a:p>
            <a:r>
              <a:rPr lang="el-GR" dirty="0"/>
              <a:t>Τρήμα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2326</TotalTime>
  <Words>3223</Words>
  <Application>Microsoft Office PowerPoint</Application>
  <PresentationFormat>Προβολή στην οθόνη (4:3)</PresentationFormat>
  <Paragraphs>630</Paragraphs>
  <Slides>73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73</vt:i4>
      </vt:variant>
    </vt:vector>
  </HeadingPairs>
  <TitlesOfParts>
    <vt:vector size="76" baseType="lpstr">
      <vt:lpstr>Arial</vt:lpstr>
      <vt:lpstr>Calibri</vt:lpstr>
      <vt:lpstr>Θέμα του Office</vt:lpstr>
      <vt:lpstr>ΣΤΕΛΕΧΟΣ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ΜΕΣΟΣ ΕΓΚΕΦΑΛΟΣ επίπεδο κάτω διδυμίων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ΤΡΙΔΥΜΟ ΝΕΥΡΟ</vt:lpstr>
      <vt:lpstr>Παρουσίαση του PowerPoint</vt:lpstr>
      <vt:lpstr>Παρουσίαση του PowerPoint</vt:lpstr>
      <vt:lpstr>ΤΡΙΔΥΜΟ συμμετοχή στο ΑΝΣ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ΓΛΩΣΣΟΦΑΡΥΓΓΙΚΟ</vt:lpstr>
      <vt:lpstr>Παρουσίαση του PowerPoint</vt:lpstr>
      <vt:lpstr>ΓΛΩΣΣΟΦΑΡΥΓΓΙΚΟ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ΣΤΕΛΕΧΟΣ</dc:title>
  <dc:creator>mariannis</dc:creator>
  <cp:lastModifiedBy>marianna papadopoulou</cp:lastModifiedBy>
  <cp:revision>179</cp:revision>
  <dcterms:created xsi:type="dcterms:W3CDTF">2018-05-12T06:57:57Z</dcterms:created>
  <dcterms:modified xsi:type="dcterms:W3CDTF">2022-02-28T17:09:56Z</dcterms:modified>
</cp:coreProperties>
</file>