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4EDE6-92D8-4B33-B200-CEF56DF4DFDB}" type="datetimeFigureOut">
              <a:rPr lang="el-GR" smtClean="0"/>
              <a:t>10/11/2022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CA317-6380-4337-9604-729317E622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27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64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994D-949C-4080-9DFA-D33554F923AE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58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496B-9CAA-48DB-967E-3682955BC8AC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88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DD6-435B-4BFC-9951-067D28B02169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98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E63D-42CB-4A88-8B3B-65BAEEEE3E36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88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722E-7696-4EC4-A3C7-AF041613BED5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96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642E-743F-487A-B0BE-C6DC131079B0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25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6319-4347-4EB7-B912-128A9F163895}" type="datetime1">
              <a:rPr lang="el-GR" smtClean="0"/>
              <a:t>10/11/2022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83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8B0-164D-4B32-A978-4253954D8AC1}" type="datetime1">
              <a:rPr lang="el-GR" smtClean="0"/>
              <a:t>10/11/2022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55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338A-4D59-4AE3-8206-1D2AEFF2B295}" type="datetime1">
              <a:rPr lang="el-GR" smtClean="0"/>
              <a:t>10/11/2022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43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BCA-F2EB-4C84-8536-25B6235A3CC5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30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CAE5-DDAE-47F3-A537-2CAA544A8C91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804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6039-AE76-4CFA-B7AC-6FE4C894CDBF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6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11.png"/><Relationship Id="rId18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3.png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1.wmf"/><Relationship Id="rId18" Type="http://schemas.openxmlformats.org/officeDocument/2006/relationships/image" Target="../media/image31.png"/><Relationship Id="rId3" Type="http://schemas.openxmlformats.org/officeDocument/2006/relationships/image" Target="../media/image24.png"/><Relationship Id="rId21" Type="http://schemas.openxmlformats.org/officeDocument/2006/relationships/image" Target="../media/image32.png"/><Relationship Id="rId7" Type="http://schemas.openxmlformats.org/officeDocument/2006/relationships/image" Target="../media/image28.png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png"/><Relationship Id="rId11" Type="http://schemas.openxmlformats.org/officeDocument/2006/relationships/image" Target="../media/image20.wmf"/><Relationship Id="rId5" Type="http://schemas.openxmlformats.org/officeDocument/2006/relationships/image" Target="../media/image26.png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4.bin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25.png"/><Relationship Id="rId9" Type="http://schemas.openxmlformats.org/officeDocument/2006/relationships/image" Target="../media/image19.wmf"/><Relationship Id="rId14" Type="http://schemas.openxmlformats.org/officeDocument/2006/relationships/image" Target="../media/image29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/>
              <a:t>ΜΕΤΑΒΟΛΕΣ ΙΔΑΝΙΚΩΝ ΑΕΡΙΩΝ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26110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</a:t>
            </a:r>
            <a:r>
              <a:rPr lang="en-US" altLang="el-GR" sz="900" b="1" dirty="0"/>
              <a:t>2</a:t>
            </a:r>
            <a:endParaRPr lang="el-GR" altLang="el-GR" sz="9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1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0880" y="6356350"/>
            <a:ext cx="502920" cy="365125"/>
          </a:xfrm>
        </p:spPr>
        <p:txBody>
          <a:bodyPr/>
          <a:lstStyle/>
          <a:p>
            <a:fld id="{A435D88B-E962-4EC6-A8F7-C48BEB0AE2E2}" type="slidenum">
              <a:rPr lang="el-GR" smtClean="0"/>
              <a:t>2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96452" y="342638"/>
            <a:ext cx="2762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 </a:t>
            </a:r>
            <a:r>
              <a:rPr lang="el-GR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Πολυτροπική</a:t>
            </a: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μεταβολή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726337"/>
              </p:ext>
            </p:extLst>
          </p:nvPr>
        </p:nvGraphicFramePr>
        <p:xfrm>
          <a:off x="496452" y="1054608"/>
          <a:ext cx="2138208" cy="4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r:id="rId3" imgW="1155199" imgH="266584" progId="Equation.DSMT4">
                  <p:embed/>
                </p:oleObj>
              </mc:Choice>
              <mc:Fallback>
                <p:oleObj r:id="rId3" imgW="1155199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1054608"/>
                        <a:ext cx="2138208" cy="4947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936225"/>
              </p:ext>
            </p:extLst>
          </p:nvPr>
        </p:nvGraphicFramePr>
        <p:xfrm>
          <a:off x="496452" y="1656957"/>
          <a:ext cx="1695433" cy="4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r:id="rId5" imgW="1129810" imgH="317362" progId="Equation.DSMT4">
                  <p:embed/>
                </p:oleObj>
              </mc:Choice>
              <mc:Fallback>
                <p:oleObj r:id="rId5" imgW="1129810" imgH="31736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1656957"/>
                        <a:ext cx="1695433" cy="470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127726"/>
              </p:ext>
            </p:extLst>
          </p:nvPr>
        </p:nvGraphicFramePr>
        <p:xfrm>
          <a:off x="496452" y="2165037"/>
          <a:ext cx="1219024" cy="1320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r:id="rId7" imgW="914400" imgH="990600" progId="Equation.DSMT4">
                  <p:embed/>
                </p:oleObj>
              </mc:Choice>
              <mc:Fallback>
                <p:oleObj r:id="rId7" imgW="914400" imgH="990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2165037"/>
                        <a:ext cx="1219024" cy="13206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436356"/>
              </p:ext>
            </p:extLst>
          </p:nvPr>
        </p:nvGraphicFramePr>
        <p:xfrm>
          <a:off x="452283" y="3485646"/>
          <a:ext cx="1200740" cy="844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r:id="rId9" imgW="774364" imgH="545863" progId="Equation.DSMT4">
                  <p:embed/>
                </p:oleObj>
              </mc:Choice>
              <mc:Fallback>
                <p:oleObj r:id="rId9" imgW="774364" imgH="54586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83" y="3485646"/>
                        <a:ext cx="1200740" cy="844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345477"/>
              </p:ext>
            </p:extLst>
          </p:nvPr>
        </p:nvGraphicFramePr>
        <p:xfrm>
          <a:off x="4553517" y="1083123"/>
          <a:ext cx="2030553" cy="767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r:id="rId11" imgW="1206500" imgH="457200" progId="Equation.DSMT4">
                  <p:embed/>
                </p:oleObj>
              </mc:Choice>
              <mc:Fallback>
                <p:oleObj r:id="rId11" imgW="12065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3517" y="1083123"/>
                        <a:ext cx="2030553" cy="7674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48660" y="1145541"/>
            <a:ext cx="3905140" cy="642618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6680200" y="1466849"/>
            <a:ext cx="7684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714650"/>
              </p:ext>
            </p:extLst>
          </p:nvPr>
        </p:nvGraphicFramePr>
        <p:xfrm>
          <a:off x="5829300" y="2187720"/>
          <a:ext cx="4711700" cy="62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r:id="rId14" imgW="3644900" imgH="482600" progId="Equation.DSMT4">
                  <p:embed/>
                </p:oleObj>
              </mc:Choice>
              <mc:Fallback>
                <p:oleObj r:id="rId14" imgW="3644900" imgH="482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2187720"/>
                        <a:ext cx="4711700" cy="627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68924"/>
              </p:ext>
            </p:extLst>
          </p:nvPr>
        </p:nvGraphicFramePr>
        <p:xfrm>
          <a:off x="5002330" y="3026482"/>
          <a:ext cx="2722483" cy="1019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r:id="rId16" imgW="1701800" imgH="635000" progId="Equation.DSMT4">
                  <p:embed/>
                </p:oleObj>
              </mc:Choice>
              <mc:Fallback>
                <p:oleObj r:id="rId16" imgW="1701800" imgH="635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330" y="3026482"/>
                        <a:ext cx="2722483" cy="1019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163927"/>
              </p:ext>
            </p:extLst>
          </p:nvPr>
        </p:nvGraphicFramePr>
        <p:xfrm>
          <a:off x="8610600" y="2952087"/>
          <a:ext cx="2634282" cy="1133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r:id="rId18" imgW="1701800" imgH="736600" progId="Equation.DSMT4">
                  <p:embed/>
                </p:oleObj>
              </mc:Choice>
              <mc:Fallback>
                <p:oleObj r:id="rId18" imgW="1701800" imgH="736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2952087"/>
                        <a:ext cx="2634282" cy="1133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216766"/>
              </p:ext>
            </p:extLst>
          </p:nvPr>
        </p:nvGraphicFramePr>
        <p:xfrm>
          <a:off x="7448660" y="5033790"/>
          <a:ext cx="1581761" cy="454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r:id="rId20" imgW="825500" imgH="241300" progId="Equation.DSMT4">
                  <p:embed/>
                </p:oleObj>
              </mc:Choice>
              <mc:Fallback>
                <p:oleObj r:id="rId20" imgW="825500" imgH="2413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660" y="5033790"/>
                        <a:ext cx="1581761" cy="454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59645" y="2560310"/>
            <a:ext cx="44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(1)</a:t>
            </a:r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1616441" y="3767072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(2)</a:t>
            </a:r>
            <a:endParaRPr lang="el-GR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85582" y="4391515"/>
            <a:ext cx="1774828" cy="10968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309119" y="4440569"/>
            <a:ext cx="1899128" cy="106692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61769" y="5549223"/>
            <a:ext cx="1838574" cy="94440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448288" y="1316736"/>
            <a:ext cx="475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(6)</a:t>
            </a:r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10850880" y="2279904"/>
            <a:ext cx="502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(7)</a:t>
            </a:r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7815072" y="3340608"/>
            <a:ext cx="45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(8)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11244882" y="3230880"/>
            <a:ext cx="45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(9)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8266176" y="555334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6α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16845" y="529776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6β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8412480" y="899108"/>
            <a:ext cx="0" cy="246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4" idx="2"/>
          </p:cNvCxnSpPr>
          <p:nvPr/>
        </p:nvCxnSpPr>
        <p:spPr>
          <a:xfrm>
            <a:off x="9927741" y="899108"/>
            <a:ext cx="0" cy="246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Ορθογώνιο 37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3632200" y="638840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98156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3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76725" y="272534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Θερμότητα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663489"/>
              </p:ext>
            </p:extLst>
          </p:nvPr>
        </p:nvGraphicFramePr>
        <p:xfrm>
          <a:off x="9090818" y="1088958"/>
          <a:ext cx="2579688" cy="506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r:id="rId3" imgW="1548728" imgH="304668" progId="Equation.DSMT4">
                  <p:embed/>
                </p:oleObj>
              </mc:Choice>
              <mc:Fallback>
                <p:oleObj r:id="rId3" imgW="1548728" imgH="30466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818" y="1088958"/>
                        <a:ext cx="2579688" cy="5064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0805" y="9144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μονάδα συστήματος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0805" y="1283732"/>
            <a:ext cx="2552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79380" y="1018592"/>
            <a:ext cx="250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σύνολο συστήματος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9380" y="1387924"/>
            <a:ext cx="25995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968168"/>
              </p:ext>
            </p:extLst>
          </p:nvPr>
        </p:nvGraphicFramePr>
        <p:xfrm>
          <a:off x="2653505" y="2312775"/>
          <a:ext cx="2755335" cy="700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r:id="rId5" imgW="1688367" imgH="431613" progId="Equation.DSMT4">
                  <p:embed/>
                </p:oleObj>
              </mc:Choice>
              <mc:Fallback>
                <p:oleObj r:id="rId5" imgW="1688367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505" y="2312775"/>
                        <a:ext cx="2755335" cy="700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922084"/>
              </p:ext>
            </p:extLst>
          </p:nvPr>
        </p:nvGraphicFramePr>
        <p:xfrm>
          <a:off x="9013496" y="2283915"/>
          <a:ext cx="2734331" cy="596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r:id="rId7" imgW="1790700" imgH="393700" progId="Equation.DSMT4">
                  <p:embed/>
                </p:oleObj>
              </mc:Choice>
              <mc:Fallback>
                <p:oleObj r:id="rId7" imgW="17907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3496" y="2283915"/>
                        <a:ext cx="2734331" cy="5963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6794500" y="4530755"/>
            <a:ext cx="2661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ΠΙΝΑΚΑ 3 / ΜΕΡΟΣ 8</a:t>
            </a:r>
            <a:r>
              <a:rPr lang="el-GR" b="1" i="1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1866900" y="4499977"/>
            <a:ext cx="3894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Τιμές του εκθέτη </a:t>
            </a:r>
            <a:r>
              <a:rPr lang="el-GR" sz="2000" i="1" dirty="0"/>
              <a:t>γ </a:t>
            </a:r>
            <a:r>
              <a:rPr lang="el-GR" sz="2000" dirty="0"/>
              <a:t>της </a:t>
            </a:r>
            <a:r>
              <a:rPr lang="el-GR" sz="2000" dirty="0" err="1"/>
              <a:t>αδιαβατικής</a:t>
            </a:r>
            <a:endParaRPr lang="el-GR" sz="2000" dirty="0"/>
          </a:p>
        </p:txBody>
      </p:sp>
      <p:cxnSp>
        <p:nvCxnSpPr>
          <p:cNvPr id="25" name="Straight Arrow Connector 24"/>
          <p:cNvCxnSpPr>
            <a:endCxn id="22" idx="1"/>
          </p:cNvCxnSpPr>
          <p:nvPr/>
        </p:nvCxnSpPr>
        <p:spPr>
          <a:xfrm>
            <a:off x="5575300" y="4715421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63043" y="933792"/>
            <a:ext cx="2571750" cy="552450"/>
          </a:xfrm>
          <a:prstGeom prst="rect">
            <a:avLst/>
          </a:prstGeom>
        </p:spPr>
      </p:pic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2885280" y="6229528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79992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7900" y="6356350"/>
            <a:ext cx="215900" cy="365125"/>
          </a:xfrm>
        </p:spPr>
        <p:txBody>
          <a:bodyPr/>
          <a:lstStyle/>
          <a:p>
            <a:fld id="{A435D88B-E962-4EC6-A8F7-C48BEB0AE2E2}" type="slidenum">
              <a:rPr lang="el-GR" smtClean="0"/>
              <a:t>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10222" y="221734"/>
            <a:ext cx="5250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ΕΙΔΙΚΕΣ ΠΕΡΙΠΤΩΣΕΙΣ ΠΟΛΥΤΡΟΠΙΚΗΣ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10222" y="851367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1. ΙΣΟΘΕΡΜΗ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1997" y="833665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2. ΙΣΟΧΩΡΗ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62669" y="827270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3. ΙΣΟΒΑΡΗΣ 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352" y="810221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4. ΑΔΙΑΒΑΤΙΚΗ</a:t>
            </a:r>
            <a:endParaRPr lang="el-GR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0" y="1888649"/>
            <a:ext cx="2321854" cy="203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721" y="1927174"/>
            <a:ext cx="2140707" cy="21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064" y="1871713"/>
            <a:ext cx="2170742" cy="206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1691045"/>
            <a:ext cx="32480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2584704" y="1243584"/>
            <a:ext cx="0" cy="5279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76326" y="1054790"/>
            <a:ext cx="0" cy="5484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61107" y="1011936"/>
            <a:ext cx="0" cy="551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620" y="4334742"/>
            <a:ext cx="2014956" cy="692641"/>
          </a:xfrm>
          <a:prstGeom prst="rect">
            <a:avLst/>
          </a:prstGeom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55196"/>
              </p:ext>
            </p:extLst>
          </p:nvPr>
        </p:nvGraphicFramePr>
        <p:xfrm>
          <a:off x="128764" y="5348170"/>
          <a:ext cx="2365825" cy="604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r:id="rId8" imgW="1676400" imgH="431800" progId="Equation.DSMT4">
                  <p:embed/>
                </p:oleObj>
              </mc:Choice>
              <mc:Fallback>
                <p:oleObj r:id="rId8" imgW="16764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64" y="5348170"/>
                        <a:ext cx="2365825" cy="6048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9184" y="3975638"/>
            <a:ext cx="1032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Έργο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46" y="4982388"/>
            <a:ext cx="132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Θερμότητα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351863"/>
              </p:ext>
            </p:extLst>
          </p:nvPr>
        </p:nvGraphicFramePr>
        <p:xfrm>
          <a:off x="2783519" y="4274371"/>
          <a:ext cx="1892003" cy="75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r:id="rId10" imgW="1143000" imgH="457200" progId="Equation.DSMT4">
                  <p:embed/>
                </p:oleObj>
              </mc:Choice>
              <mc:Fallback>
                <p:oleObj r:id="rId10" imgW="11430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519" y="4274371"/>
                        <a:ext cx="1892003" cy="756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295075"/>
              </p:ext>
            </p:extLst>
          </p:nvPr>
        </p:nvGraphicFramePr>
        <p:xfrm>
          <a:off x="2695158" y="5421748"/>
          <a:ext cx="1610574" cy="45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r:id="rId12" imgW="901309" imgH="253890" progId="Equation.DSMT4">
                  <p:embed/>
                </p:oleObj>
              </mc:Choice>
              <mc:Fallback>
                <p:oleObj r:id="rId12" imgW="901309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158" y="5421748"/>
                        <a:ext cx="1610574" cy="457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2695095" y="3947270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Έργο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83373" y="4982388"/>
            <a:ext cx="125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Θερμότητα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76487" y="4284321"/>
            <a:ext cx="2377078" cy="51595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5184394" y="3922687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Έργο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00506" y="4962725"/>
            <a:ext cx="125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Θερμότητα</a:t>
            </a: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834945"/>
              </p:ext>
            </p:extLst>
          </p:nvPr>
        </p:nvGraphicFramePr>
        <p:xfrm>
          <a:off x="5092965" y="5492250"/>
          <a:ext cx="2719279" cy="35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r:id="rId15" imgW="1968500" imgH="254000" progId="Equation.DSMT4">
                  <p:embed/>
                </p:oleObj>
              </mc:Choice>
              <mc:Fallback>
                <p:oleObj r:id="rId15" imgW="1968500" imgH="254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965" y="5492250"/>
                        <a:ext cx="2719279" cy="354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2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7243" y="1220699"/>
            <a:ext cx="2446086" cy="6332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908357" y="1369482"/>
            <a:ext cx="1059060" cy="21761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295783" y="1281639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p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 = σταθερό</a:t>
            </a:r>
            <a:endParaRPr lang="el-GR" dirty="0"/>
          </a:p>
        </p:txBody>
      </p:sp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56682"/>
              </p:ext>
            </p:extLst>
          </p:nvPr>
        </p:nvGraphicFramePr>
        <p:xfrm>
          <a:off x="8174685" y="1323747"/>
          <a:ext cx="592929" cy="317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r:id="rId19" imgW="406048" imgH="215713" progId="Equation.DSMT4">
                  <p:embed/>
                </p:oleObj>
              </mc:Choice>
              <mc:Fallback>
                <p:oleObj r:id="rId19" imgW="406048" imgH="21571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4685" y="1323747"/>
                        <a:ext cx="592929" cy="317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964730" y="1279633"/>
            <a:ext cx="1562316" cy="35228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8192041" y="4151020"/>
            <a:ext cx="3544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Οι σχέσεις της </a:t>
            </a:r>
            <a:r>
              <a:rPr lang="el-GR" b="1" dirty="0" err="1"/>
              <a:t>αδιαβατικής</a:t>
            </a:r>
            <a:r>
              <a:rPr lang="el-GR" b="1" dirty="0"/>
              <a:t> είναι αυτές της </a:t>
            </a:r>
            <a:r>
              <a:rPr lang="el-GR" b="1" dirty="0" err="1"/>
              <a:t>πολυτροπικής</a:t>
            </a:r>
            <a:r>
              <a:rPr lang="en-US" b="1" dirty="0"/>
              <a:t> (</a:t>
            </a:r>
            <a:r>
              <a:rPr lang="el-GR" b="1" dirty="0"/>
              <a:t>διαφάνεια</a:t>
            </a:r>
            <a:r>
              <a:rPr lang="en-US" b="1" dirty="0"/>
              <a:t> 2)</a:t>
            </a:r>
            <a:r>
              <a:rPr lang="el-GR" b="1" dirty="0"/>
              <a:t>, με </a:t>
            </a:r>
            <a:r>
              <a:rPr lang="el-GR" sz="2000" b="1" i="1" dirty="0"/>
              <a:t>γ</a:t>
            </a:r>
            <a:r>
              <a:rPr lang="el-GR" b="1" dirty="0"/>
              <a:t> στη θέση του </a:t>
            </a:r>
            <a:r>
              <a:rPr lang="en-US" b="1" i="1" dirty="0"/>
              <a:t>k</a:t>
            </a:r>
            <a:endParaRPr lang="el-GR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192701" y="5758597"/>
                <a:ext cx="929229" cy="321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701" y="5758597"/>
                <a:ext cx="929229" cy="321178"/>
              </a:xfrm>
              <a:prstGeom prst="rect">
                <a:avLst/>
              </a:prstGeom>
              <a:blipFill>
                <a:blip r:embed="rId22"/>
                <a:stretch>
                  <a:fillRect l="-6579" r="-5921" b="-23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8FD9F17-2E0C-4E30-9BDB-32101F6FCEF4}"/>
              </a:ext>
            </a:extLst>
          </p:cNvPr>
          <p:cNvSpPr txBox="1"/>
          <p:nvPr/>
        </p:nvSpPr>
        <p:spPr>
          <a:xfrm>
            <a:off x="8263058" y="5333057"/>
            <a:ext cx="340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Στη μεταβολή αυτή είναι : </a:t>
            </a:r>
          </a:p>
        </p:txBody>
      </p:sp>
      <p:sp>
        <p:nvSpPr>
          <p:cNvPr id="45" name="Ορθογώνιο 44">
            <a:extLst>
              <a:ext uri="{FF2B5EF4-FFF2-40B4-BE49-F238E27FC236}">
                <a16:creationId xmlns:a16="http://schemas.microsoft.com/office/drawing/2014/main" id="{B553FCDD-CA88-400F-8E23-083F4E32AD94}"/>
              </a:ext>
            </a:extLst>
          </p:cNvPr>
          <p:cNvSpPr/>
          <p:nvPr/>
        </p:nvSpPr>
        <p:spPr>
          <a:xfrm>
            <a:off x="2939416" y="6489843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82704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172</Words>
  <Application>Microsoft Office PowerPoint</Application>
  <PresentationFormat>Ευρεία οθόνη</PresentationFormat>
  <Paragraphs>49</Paragraphs>
  <Slides>4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3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Equation.DSMT4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15</cp:revision>
  <dcterms:created xsi:type="dcterms:W3CDTF">2020-10-18T19:47:30Z</dcterms:created>
  <dcterms:modified xsi:type="dcterms:W3CDTF">2022-11-10T18:41:18Z</dcterms:modified>
</cp:coreProperties>
</file>