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26"/>
  </p:notesMasterIdLst>
  <p:sldIdLst>
    <p:sldId id="257" r:id="rId4"/>
    <p:sldId id="265" r:id="rId5"/>
    <p:sldId id="258" r:id="rId6"/>
    <p:sldId id="266" r:id="rId7"/>
    <p:sldId id="275" r:id="rId8"/>
    <p:sldId id="280" r:id="rId9"/>
    <p:sldId id="259" r:id="rId10"/>
    <p:sldId id="277" r:id="rId11"/>
    <p:sldId id="267" r:id="rId12"/>
    <p:sldId id="281" r:id="rId13"/>
    <p:sldId id="276" r:id="rId14"/>
    <p:sldId id="274" r:id="rId15"/>
    <p:sldId id="262" r:id="rId16"/>
    <p:sldId id="263" r:id="rId17"/>
    <p:sldId id="261" r:id="rId18"/>
    <p:sldId id="260" r:id="rId19"/>
    <p:sldId id="268" r:id="rId20"/>
    <p:sldId id="282" r:id="rId21"/>
    <p:sldId id="270" r:id="rId22"/>
    <p:sldId id="271" r:id="rId23"/>
    <p:sldId id="283"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11" autoAdjust="0"/>
    <p:restoredTop sz="80764" autoAdjust="0"/>
  </p:normalViewPr>
  <p:slideViewPr>
    <p:cSldViewPr>
      <p:cViewPr>
        <p:scale>
          <a:sx n="70" d="100"/>
          <a:sy n="70" d="100"/>
        </p:scale>
        <p:origin x="-7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7D8CC-B3A2-41F5-ABF5-1BDE2AB730E9}" type="datetimeFigureOut">
              <a:rPr lang="en-US" smtClean="0"/>
              <a:t>10/16/2018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746A0-1E1E-4672-B5A8-5A42EDAD86EA}" type="slidenum">
              <a:rPr lang="en-US" smtClean="0"/>
              <a:t>‹#›</a:t>
            </a:fld>
            <a:endParaRPr lang="en-US"/>
          </a:p>
        </p:txBody>
      </p:sp>
    </p:spTree>
    <p:extLst>
      <p:ext uri="{BB962C8B-B14F-4D97-AF65-F5344CB8AC3E}">
        <p14:creationId xmlns:p14="http://schemas.microsoft.com/office/powerpoint/2010/main" val="4187921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grc.nasa.gov/WWW/k-12/airplane/bern.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ommons.wikimedia.org/wiki/File:Buoyancy.sv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physics.weber.edu/carroll/archimedes/principle.htm"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mailto:bcarroll@weber.edu"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physics.weber.edu/carroll/archimedes/principle.htm"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mailto:bcarroll@weber.edu"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ommons.wikimedia.org/wiki/File:Toky.pn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Fluids Presentation</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Archimedes’ Principle, Pascal’s Law and Bernoulli’s Principle Lesson</a:t>
            </a:r>
          </a:p>
          <a:p>
            <a:r>
              <a:rPr lang="en-US" sz="1200" kern="1200" dirty="0" smtClean="0">
                <a:solidFill>
                  <a:schemeClr val="tx1"/>
                </a:solidFill>
                <a:effectLst/>
                <a:latin typeface="+mn-lt"/>
                <a:ea typeface="+mn-ea"/>
                <a:cs typeface="+mn-cs"/>
              </a:rPr>
              <a:t>TeachEngineering.org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a:t>
            </a:fld>
            <a:endParaRPr lang="en-US"/>
          </a:p>
        </p:txBody>
      </p:sp>
    </p:spTree>
    <p:extLst>
      <p:ext uri="{BB962C8B-B14F-4D97-AF65-F5344CB8AC3E}">
        <p14:creationId xmlns:p14="http://schemas.microsoft.com/office/powerpoint/2010/main" val="2283802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source: 2013 Emily Sappington, University of Houston using Microsoft PowerPoint</a:t>
            </a:r>
            <a:endParaRPr lang="en-US" dirty="0" smtClean="0"/>
          </a:p>
          <a:p>
            <a:r>
              <a:rPr lang="en-US" dirty="0" smtClean="0"/>
              <a:t>Image is not perfect,</a:t>
            </a:r>
            <a:r>
              <a:rPr lang="en-US" baseline="0" dirty="0" smtClean="0"/>
              <a:t> but it should be interpreted as a horizontal pipe with no variation in height</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20</a:t>
            </a:fld>
            <a:endParaRPr lang="en-US"/>
          </a:p>
        </p:txBody>
      </p:sp>
    </p:spTree>
    <p:extLst>
      <p:ext uri="{BB962C8B-B14F-4D97-AF65-F5344CB8AC3E}">
        <p14:creationId xmlns:p14="http://schemas.microsoft.com/office/powerpoint/2010/main" val="1888438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NASA</a:t>
            </a:r>
            <a:r>
              <a:rPr lang="en-US" baseline="0" dirty="0" smtClean="0"/>
              <a:t> </a:t>
            </a:r>
            <a:r>
              <a:rPr lang="en-US" dirty="0" smtClean="0">
                <a:hlinkClick r:id="rId3"/>
              </a:rPr>
              <a:t>http://www.grc.nasa.gov/WWW/k-12/airplane/bern.html</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21</a:t>
            </a:fld>
            <a:endParaRPr lang="en-US"/>
          </a:p>
        </p:txBody>
      </p:sp>
    </p:spTree>
    <p:extLst>
      <p:ext uri="{BB962C8B-B14F-4D97-AF65-F5344CB8AC3E}">
        <p14:creationId xmlns:p14="http://schemas.microsoft.com/office/powerpoint/2010/main" val="78026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source: 2007 </a:t>
            </a:r>
            <a:r>
              <a:rPr lang="en-US" dirty="0" err="1" smtClean="0"/>
              <a:t>MannyMax</a:t>
            </a:r>
            <a:r>
              <a:rPr lang="en-US" dirty="0" smtClean="0"/>
              <a:t>, Wikimedia</a:t>
            </a:r>
            <a:r>
              <a:rPr lang="en-US" baseline="0" dirty="0" smtClean="0"/>
              <a:t> Commons http://commons.wikimedia.org/wiki/File:BernoullisLawDerivationDiagram.svg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22</a:t>
            </a:fld>
            <a:endParaRPr lang="en-US"/>
          </a:p>
        </p:txBody>
      </p:sp>
    </p:spTree>
    <p:extLst>
      <p:ext uri="{BB962C8B-B14F-4D97-AF65-F5344CB8AC3E}">
        <p14:creationId xmlns:p14="http://schemas.microsoft.com/office/powerpoint/2010/main" val="10540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source: 2008 Yupi666, </a:t>
            </a:r>
            <a:r>
              <a:rPr lang="en-US" dirty="0" smtClean="0"/>
              <a:t>Wikimedia Commons </a:t>
            </a:r>
            <a:r>
              <a:rPr lang="en-US" dirty="0" smtClean="0">
                <a:hlinkClick r:id="rId3"/>
              </a:rPr>
              <a:t>http://commons.wikimedia.org/wiki/File:Buoyancy.svg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6</a:t>
            </a:fld>
            <a:endParaRPr lang="en-US"/>
          </a:p>
        </p:txBody>
      </p:sp>
    </p:spTree>
    <p:extLst>
      <p:ext uri="{BB962C8B-B14F-4D97-AF65-F5344CB8AC3E}">
        <p14:creationId xmlns:p14="http://schemas.microsoft.com/office/powerpoint/2010/main" val="98728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Image source: Source: Dr. Bradley W. Carroll, Department of Physics,</a:t>
            </a:r>
            <a:r>
              <a:rPr lang="en-US" baseline="0" dirty="0" smtClean="0"/>
              <a:t> </a:t>
            </a:r>
            <a:r>
              <a:rPr lang="en-US" dirty="0" smtClean="0"/>
              <a:t>Weber State University, </a:t>
            </a:r>
            <a:r>
              <a:rPr lang="en-US" dirty="0" smtClean="0">
                <a:hlinkClick r:id="rId3"/>
              </a:rPr>
              <a:t>http://physics.weber.edu/carroll/archimedes/principle.htm</a:t>
            </a:r>
            <a:r>
              <a:rPr lang="en-US" dirty="0" smtClean="0"/>
              <a:t> </a:t>
            </a:r>
          </a:p>
          <a:p>
            <a:r>
              <a:rPr lang="en-US" dirty="0" smtClean="0"/>
              <a:t>Emailed correspondence</a:t>
            </a:r>
            <a:r>
              <a:rPr lang="en-US" baseline="0" dirty="0" smtClean="0"/>
              <a:t> for permission to use image (</a:t>
            </a:r>
            <a:r>
              <a:rPr lang="en-US" dirty="0" smtClean="0">
                <a:hlinkClick r:id="rId4"/>
              </a:rPr>
              <a:t>bcarroll@weber.edu</a:t>
            </a:r>
            <a:r>
              <a:rPr lang="en-US" dirty="0" smtClean="0"/>
              <a:t>)</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7</a:t>
            </a:fld>
            <a:endParaRPr lang="en-US"/>
          </a:p>
        </p:txBody>
      </p:sp>
    </p:spTree>
    <p:extLst>
      <p:ext uri="{BB962C8B-B14F-4D97-AF65-F5344CB8AC3E}">
        <p14:creationId xmlns:p14="http://schemas.microsoft.com/office/powerpoint/2010/main" val="3257676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Image source:  Dr. Bradley W. Carroll, Department of Physics,</a:t>
            </a:r>
            <a:r>
              <a:rPr lang="en-US" baseline="0" dirty="0" smtClean="0"/>
              <a:t> </a:t>
            </a:r>
            <a:r>
              <a:rPr lang="en-US" dirty="0" smtClean="0"/>
              <a:t>Weber State University</a:t>
            </a:r>
            <a:r>
              <a:rPr lang="en-US" baseline="0" dirty="0" smtClean="0"/>
              <a:t> </a:t>
            </a:r>
            <a:r>
              <a:rPr lang="en-US" dirty="0" smtClean="0">
                <a:hlinkClick r:id="rId3"/>
              </a:rPr>
              <a:t>http://physics.weber.edu/carroll/archimedes/principle.htm</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a:t>
            </a:r>
            <a:r>
              <a:rPr lang="en-US" baseline="0" dirty="0" smtClean="0"/>
              <a:t> received permission to use image via email co</a:t>
            </a:r>
            <a:r>
              <a:rPr lang="en-US" dirty="0" smtClean="0"/>
              <a:t>rrespondence</a:t>
            </a:r>
            <a:r>
              <a:rPr lang="en-US" baseline="0" dirty="0" smtClean="0"/>
              <a:t> (</a:t>
            </a:r>
            <a:r>
              <a:rPr lang="en-US" dirty="0" smtClean="0">
                <a:hlinkClick r:id="rId4"/>
              </a:rPr>
              <a:t>bcarroll@weber.edu</a:t>
            </a:r>
            <a:r>
              <a:rPr lang="en-US" dirty="0" smtClean="0"/>
              <a:t>)</a:t>
            </a:r>
          </a:p>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8</a:t>
            </a:fld>
            <a:endParaRPr lang="en-US"/>
          </a:p>
        </p:txBody>
      </p:sp>
    </p:spTree>
    <p:extLst>
      <p:ext uri="{BB962C8B-B14F-4D97-AF65-F5344CB8AC3E}">
        <p14:creationId xmlns:p14="http://schemas.microsoft.com/office/powerpoint/2010/main" val="2839128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9</a:t>
            </a:fld>
            <a:endParaRPr lang="en-US"/>
          </a:p>
        </p:txBody>
      </p:sp>
    </p:spTree>
    <p:extLst>
      <p:ext uri="{BB962C8B-B14F-4D97-AF65-F5344CB8AC3E}">
        <p14:creationId xmlns:p14="http://schemas.microsoft.com/office/powerpoint/2010/main" val="2449130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 received </a:t>
            </a:r>
            <a:r>
              <a:rPr lang="en-US" baseline="0" dirty="0" smtClean="0"/>
              <a:t>written permission from Bill Winfield (winfieldchem@msn.com) to use this image.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Author originally found this image online, and when emailed Bill requesting permission to use these images, he sent me PowerPoints that he used in his classes. He said he did not authorize this media to be placed on the Internet so author did not formally cite the “</a:t>
            </a:r>
            <a:r>
              <a:rPr lang="en-US" baseline="0" dirty="0" err="1" smtClean="0"/>
              <a:t>angelfire</a:t>
            </a:r>
            <a:r>
              <a:rPr lang="en-US" baseline="0" dirty="0" smtClean="0"/>
              <a:t>” website because it is not his.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http://www.angelfire.com/nc3/pweb/lessons/archimed.htm#Table%20of%20Contents</a:t>
            </a:r>
          </a:p>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10</a:t>
            </a:fld>
            <a:endParaRPr lang="en-US"/>
          </a:p>
        </p:txBody>
      </p:sp>
    </p:spTree>
    <p:extLst>
      <p:ext uri="{BB962C8B-B14F-4D97-AF65-F5344CB8AC3E}">
        <p14:creationId xmlns:p14="http://schemas.microsoft.com/office/powerpoint/2010/main" val="3834150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11</a:t>
            </a:fld>
            <a:endParaRPr lang="en-US"/>
          </a:p>
        </p:txBody>
      </p:sp>
    </p:spTree>
    <p:extLst>
      <p:ext uri="{BB962C8B-B14F-4D97-AF65-F5344CB8AC3E}">
        <p14:creationId xmlns:p14="http://schemas.microsoft.com/office/powerpoint/2010/main" val="1628022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a:t>
            </a:r>
            <a:r>
              <a:rPr lang="en-US" baseline="0" dirty="0" smtClean="0"/>
              <a:t> used with written permission from Bill Winfield (winfieldchem@msn.com).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originally found this image online, and when I emailed Bill requesting permission to use these images, he sent me PowerPoints that he used in his classes. He said he did not authorize this media to be placed on the Internet so I will not formally cite the “</a:t>
            </a:r>
            <a:r>
              <a:rPr lang="en-US" baseline="0" dirty="0" err="1" smtClean="0"/>
              <a:t>angelfire</a:t>
            </a:r>
            <a:r>
              <a:rPr lang="en-US" baseline="0" dirty="0" smtClean="0"/>
              <a:t>” website because it is not his.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http://www.angelfire.com/nc3/pweb/lessons/pascalp.htm </a:t>
            </a:r>
          </a:p>
          <a:p>
            <a:r>
              <a:rPr lang="en-US" dirty="0" smtClean="0"/>
              <a:t>P1 exerted equally in all directions </a:t>
            </a:r>
          </a:p>
          <a:p>
            <a:r>
              <a:rPr lang="en-US" dirty="0" smtClean="0"/>
              <a:t>P1 = P2</a:t>
            </a:r>
          </a:p>
          <a:p>
            <a:r>
              <a:rPr lang="en-US" dirty="0" smtClean="0"/>
              <a:t>A1 &lt; A2 so F1 &lt; F2</a:t>
            </a:r>
          </a:p>
          <a:p>
            <a:endParaRPr lang="en-US" dirty="0"/>
          </a:p>
        </p:txBody>
      </p:sp>
      <p:sp>
        <p:nvSpPr>
          <p:cNvPr id="4" name="Slide Number Placeholder 3"/>
          <p:cNvSpPr>
            <a:spLocks noGrp="1"/>
          </p:cNvSpPr>
          <p:nvPr>
            <p:ph type="sldNum" sz="quarter" idx="10"/>
          </p:nvPr>
        </p:nvSpPr>
        <p:spPr/>
        <p:txBody>
          <a:bodyPr/>
          <a:lstStyle/>
          <a:p>
            <a:fld id="{560A7197-B26E-4CC5-ADE2-FB7F5B7BCC6B}"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215649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type</a:t>
            </a:r>
            <a:r>
              <a:rPr lang="en-US" baseline="0" dirty="0" smtClean="0"/>
              <a:t> of flow does each drawing represent? </a:t>
            </a:r>
            <a:r>
              <a:rPr lang="en-US" dirty="0" smtClean="0"/>
              <a:t>A is laminar flow; B is turbulent flow.</a:t>
            </a:r>
          </a:p>
          <a:p>
            <a:r>
              <a:rPr lang="en-US" dirty="0" smtClean="0"/>
              <a:t>What are some real-world examples of each type of flow?</a:t>
            </a:r>
          </a:p>
          <a:p>
            <a:r>
              <a:rPr lang="en-US" dirty="0" smtClean="0"/>
              <a:t>Image</a:t>
            </a:r>
            <a:r>
              <a:rPr lang="en-US" baseline="0" dirty="0" smtClean="0"/>
              <a:t> source: 2006 </a:t>
            </a:r>
            <a:r>
              <a:rPr lang="en-US" baseline="0" dirty="0" err="1" smtClean="0"/>
              <a:t>Dubaj</a:t>
            </a:r>
            <a:r>
              <a:rPr lang="en-US" baseline="0" dirty="0" smtClean="0"/>
              <a:t>, </a:t>
            </a:r>
            <a:r>
              <a:rPr lang="en-US" dirty="0" smtClean="0"/>
              <a:t>Wikimedia</a:t>
            </a:r>
            <a:r>
              <a:rPr lang="en-US" baseline="0" dirty="0" smtClean="0"/>
              <a:t> Commons </a:t>
            </a:r>
            <a:r>
              <a:rPr lang="en-US" dirty="0" smtClean="0">
                <a:hlinkClick r:id="rId3"/>
              </a:rPr>
              <a:t>http://commons.wikimedia.org/wiki/File:Toky.png</a:t>
            </a:r>
            <a:r>
              <a:rPr lang="en-US" dirty="0" smtClean="0"/>
              <a:t> </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18</a:t>
            </a:fld>
            <a:endParaRPr lang="en-US"/>
          </a:p>
        </p:txBody>
      </p:sp>
    </p:spTree>
    <p:extLst>
      <p:ext uri="{BB962C8B-B14F-4D97-AF65-F5344CB8AC3E}">
        <p14:creationId xmlns:p14="http://schemas.microsoft.com/office/powerpoint/2010/main" val="20726816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FFFFFF"/>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srgbClr val="000000"/>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892A9E-A850-40EE-8452-448230F8A5FD}" type="datetimeFigureOut">
              <a:rPr lang="en-US"/>
              <a:pPr/>
              <a:t>10/16/2018</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B73E524-EA1D-4DCC-80D0-2A91F0C4005A}" type="slidenum">
              <a:rPr/>
              <a:pPr/>
              <a:t>‹#›</a:t>
            </a:fld>
            <a:endParaRPr/>
          </a:p>
        </p:txBody>
      </p:sp>
    </p:spTree>
    <p:extLst>
      <p:ext uri="{BB962C8B-B14F-4D97-AF65-F5344CB8AC3E}">
        <p14:creationId xmlns:p14="http://schemas.microsoft.com/office/powerpoint/2010/main" val="208850785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5" name="Footer Placeholder 4"/>
          <p:cNvSpPr>
            <a:spLocks noGrp="1"/>
          </p:cNvSpPr>
          <p:nvPr>
            <p:ph type="ftr" sz="quarter" idx="11"/>
          </p:nvPr>
        </p:nvSpPr>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234326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1514383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053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4865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5844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6814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4440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76219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964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93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5" name="Footer Placeholder 4"/>
          <p:cNvSpPr>
            <a:spLocks noGrp="1"/>
          </p:cNvSpPr>
          <p:nvPr>
            <p:ph type="ftr" sz="quarter" idx="11"/>
          </p:nvPr>
        </p:nvSpPr>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2452102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9805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048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083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98F9789-20C3-463D-9596-66813ECE8B5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913082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C2D6E9B-9F12-42F2-B738-065BC2F8BF5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727231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22BBED9-6000-4852-9630-7D233C8B5C0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54918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91866E-ADAB-4B6F-9ABE-DA16FD8B7FF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769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98E09C5-4B6F-447D-81B7-BFFDD26D31F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089055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C221351-A92F-4A54-83FA-047790ED577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212366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70230FC-B502-4E8C-9D38-D26756BEE8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8132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05BCF5"/>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1822430298"/>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B145716-FB96-4E8D-B579-E26298F4911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47643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1D2537-533C-4E9D-9233-D11E603ADD8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091600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CC283B-71F8-4ECC-830E-F810238A6C7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9697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7A178E-DF26-4ABC-95E5-A7C3B2781E3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25977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62309D2-394C-4822-B986-84F6EA7AFDA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11036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30D584-CED0-4800-9DCD-5E0D2EC22A3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454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6" name="Footer Placeholder 5"/>
          <p:cNvSpPr>
            <a:spLocks noGrp="1"/>
          </p:cNvSpPr>
          <p:nvPr>
            <p:ph type="ftr" sz="quarter" idx="11"/>
          </p:nvPr>
        </p:nvSpPr>
        <p:spPr/>
        <p:txBody>
          <a:bodyPr/>
          <a:lstStyle>
            <a:extLst/>
          </a:lstStyle>
          <a:p>
            <a:endParaRPr lang="en-US">
              <a:solidFill>
                <a:srgbClr val="05BCF5"/>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09662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8" name="Footer Placeholder 7"/>
          <p:cNvSpPr>
            <a:spLocks noGrp="1"/>
          </p:cNvSpPr>
          <p:nvPr>
            <p:ph type="ftr" sz="quarter" idx="11"/>
          </p:nvPr>
        </p:nvSpPr>
        <p:spPr/>
        <p:txBody>
          <a:bodyPr/>
          <a:lstStyle>
            <a:extLst/>
          </a:lstStyle>
          <a:p>
            <a:endParaRPr lang="en-US">
              <a:solidFill>
                <a:srgbClr val="05BCF5"/>
              </a:solidFill>
            </a:endParaRPr>
          </a:p>
        </p:txBody>
      </p:sp>
      <p:sp>
        <p:nvSpPr>
          <p:cNvPr id="9" name="Slide Number Placeholder 8"/>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239779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4" name="Footer Placeholder 3"/>
          <p:cNvSpPr>
            <a:spLocks noGrp="1"/>
          </p:cNvSpPr>
          <p:nvPr>
            <p:ph type="ftr" sz="quarter" idx="11"/>
          </p:nvPr>
        </p:nvSpPr>
        <p:spPr/>
        <p:txBody>
          <a:bodyPr/>
          <a:lstStyle>
            <a:extLst/>
          </a:lstStyle>
          <a:p>
            <a:endParaRPr lang="en-US">
              <a:solidFill>
                <a:srgbClr val="05BCF5"/>
              </a:solidFill>
            </a:endParaRPr>
          </a:p>
        </p:txBody>
      </p:sp>
      <p:sp>
        <p:nvSpPr>
          <p:cNvPr id="5" name="Slide Number Placeholder 4"/>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0891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05BCF5"/>
              </a:solidFill>
            </a:endParaRPr>
          </a:p>
        </p:txBody>
      </p:sp>
      <p:sp>
        <p:nvSpPr>
          <p:cNvPr id="4" name="Slide Number Placeholder 3"/>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54930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6" name="Footer Placeholder 5"/>
          <p:cNvSpPr>
            <a:spLocks noGrp="1"/>
          </p:cNvSpPr>
          <p:nvPr>
            <p:ph type="ftr" sz="quarter" idx="11"/>
          </p:nvPr>
        </p:nvSpPr>
        <p:spPr/>
        <p:txBody>
          <a:bodyPr/>
          <a:lstStyle>
            <a:extLst/>
          </a:lstStyle>
          <a:p>
            <a:endParaRPr lang="en-US">
              <a:solidFill>
                <a:srgbClr val="05BCF5"/>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32017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FFFFFF"/>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FFFFFF"/>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C8C8B1"/>
                </a:solidFill>
              </a:rPr>
              <a:pPr/>
              <a:t>10/16/2018</a:t>
            </a:fld>
            <a:endParaRPr lang="en-US">
              <a:solidFill>
                <a:srgbClr val="C8C8B1"/>
              </a:solidFill>
            </a:endParaRPr>
          </a:p>
        </p:txBody>
      </p:sp>
      <p:sp>
        <p:nvSpPr>
          <p:cNvPr id="6" name="Footer Placeholder 5"/>
          <p:cNvSpPr>
            <a:spLocks noGrp="1"/>
          </p:cNvSpPr>
          <p:nvPr>
            <p:ph type="ftr" sz="quarter" idx="11"/>
          </p:nvPr>
        </p:nvSpPr>
        <p:spPr/>
        <p:txBody>
          <a:bodyPr/>
          <a:lstStyle>
            <a:extLst/>
          </a:lstStyle>
          <a:p>
            <a:endParaRPr lang="en-US">
              <a:solidFill>
                <a:srgbClr val="C8C8B1"/>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C8C8B1"/>
                </a:solidFill>
              </a:rPr>
              <a:pPr/>
              <a:t>‹#›</a:t>
            </a:fld>
            <a:endParaRPr lang="en-US">
              <a:solidFill>
                <a:srgbClr val="C8C8B1"/>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409033401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FFFFFF"/>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892A9E-A850-40EE-8452-448230F8A5FD}" type="datetimeFigureOut">
              <a:rPr lang="en-US" smtClean="0">
                <a:solidFill>
                  <a:srgbClr val="05BCF5"/>
                </a:solidFill>
              </a:rPr>
              <a:pPr/>
              <a:t>10/16/2018</a:t>
            </a:fld>
            <a:endParaRPr lang="en-US">
              <a:solidFill>
                <a:srgbClr val="05BCF5"/>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05BCF5"/>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343855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892A9E-A850-40EE-8452-448230F8A5FD}" type="datetimeFigureOut">
              <a:rPr lang="en-US" smtClean="0">
                <a:solidFill>
                  <a:prstClr val="black">
                    <a:tint val="75000"/>
                  </a:prstClr>
                </a:solidFill>
              </a:rPr>
              <a:pPr/>
              <a:t>10/16/2018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94876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defRPr/>
            </a:pPr>
            <a:endParaRPr lang="en-US">
              <a:solidFill>
                <a:prstClr val="black">
                  <a:tint val="75000"/>
                </a:prstClr>
              </a:solidFill>
              <a:latin typeface="Garamond"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US">
              <a:solidFill>
                <a:prstClr val="black">
                  <a:tint val="75000"/>
                </a:prstClr>
              </a:solidFill>
              <a:latin typeface="Garamond"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79D9E475-67CD-49D7-8F0E-889906898B58}" type="slidenum">
              <a:rPr lang="en-US">
                <a:solidFill>
                  <a:prstClr val="black">
                    <a:tint val="75000"/>
                  </a:prstClr>
                </a:solidFill>
                <a:latin typeface="Garamond" pitchFamily="18" charset="0"/>
              </a:rPr>
              <a:pPr eaLnBrk="0" fontAlgn="base" hangingPunct="0">
                <a:spcBef>
                  <a:spcPct val="0"/>
                </a:spcBef>
                <a:spcAft>
                  <a:spcPct val="0"/>
                </a:spcAft>
                <a:defRPr/>
              </a:pPr>
              <a:t>‹#›</a:t>
            </a:fld>
            <a:endParaRPr lang="en-US">
              <a:solidFill>
                <a:prstClr val="black">
                  <a:tint val="75000"/>
                </a:prstClr>
              </a:solidFill>
              <a:latin typeface="Garamond" pitchFamily="18" charset="0"/>
            </a:endParaRPr>
          </a:p>
        </p:txBody>
      </p:sp>
    </p:spTree>
    <p:extLst>
      <p:ext uri="{BB962C8B-B14F-4D97-AF65-F5344CB8AC3E}">
        <p14:creationId xmlns:p14="http://schemas.microsoft.com/office/powerpoint/2010/main" val="143892608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http://commons.wikimedia.org/wiki/File:Toky.pn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www.grc.nasa.gov/WWW/k-12/airplane/bern.html"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commons.wikimedia.org/wiki/File:BernoullisLawDerivationDiagram.sv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http://commons.wikimedia.org/wiki/File:Buoyancy.sv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physics.weber.edu/carroll/archimedes/principle.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physics.weber.edu/carroll/archimedes/principle.ht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828800"/>
            <a:ext cx="6096000" cy="1752600"/>
          </a:xfrm>
        </p:spPr>
        <p:txBody>
          <a:bodyPr/>
          <a:lstStyle/>
          <a:p>
            <a:pPr algn="ctr"/>
            <a:r>
              <a:rPr lang="en-US" sz="13800" dirty="0" smtClean="0"/>
              <a:t>Fluids</a:t>
            </a:r>
            <a:endParaRPr lang="en-US" sz="13800" dirty="0"/>
          </a:p>
        </p:txBody>
      </p:sp>
      <p:sp>
        <p:nvSpPr>
          <p:cNvPr id="3" name="Rectangle 3"/>
          <p:cNvSpPr txBox="1">
            <a:spLocks noChangeArrowheads="1"/>
          </p:cNvSpPr>
          <p:nvPr/>
        </p:nvSpPr>
        <p:spPr>
          <a:xfrm>
            <a:off x="2819400" y="3962400"/>
            <a:ext cx="5791200" cy="2523565"/>
          </a:xfrm>
          <a:prstGeom prst="rect">
            <a:avLst/>
          </a:prstGeom>
        </p:spPr>
        <p:txBody>
          <a:bodyPr vert="horz" lIns="45720" tIns="0" rIns="45720" bIns="0">
            <a:noAutofit/>
          </a:bodyPr>
          <a:lstStyle>
            <a:lvl1pPr marL="0" indent="0" algn="r" rtl="0" eaLnBrk="1" latinLnBrk="0" hangingPunct="1">
              <a:spcBef>
                <a:spcPts val="600"/>
              </a:spcBef>
              <a:buClr>
                <a:schemeClr val="tx2"/>
              </a:buClr>
              <a:buSzPct val="73000"/>
              <a:buFont typeface="Wingdings 2"/>
              <a:buNone/>
              <a:defRPr kumimoji="0" sz="2200" kern="1200" baseline="0">
                <a:solidFill>
                  <a:srgbClr val="FFFFFF"/>
                </a:solidFill>
                <a:effectLst/>
                <a:latin typeface="+mn-lt"/>
                <a:ea typeface="+mn-ea"/>
                <a:cs typeface="+mn-cs"/>
              </a:defRPr>
            </a:lvl1pPr>
            <a:lvl2pPr marL="457200" indent="0" algn="ctr" rtl="0" eaLnBrk="1" latinLnBrk="0" hangingPunct="1">
              <a:spcBef>
                <a:spcPts val="500"/>
              </a:spcBef>
              <a:buClr>
                <a:schemeClr val="accent4"/>
              </a:buClr>
              <a:buSzPct val="80000"/>
              <a:buFont typeface="Wingdings 2"/>
              <a:buNone/>
              <a:defRPr kumimoji="0" sz="2300" kern="1200">
                <a:solidFill>
                  <a:schemeClr val="tx1">
                    <a:tint val="85000"/>
                  </a:schemeClr>
                </a:solidFill>
                <a:latin typeface="+mn-lt"/>
                <a:ea typeface="+mn-ea"/>
                <a:cs typeface="+mn-cs"/>
              </a:defRPr>
            </a:lvl2pPr>
            <a:lvl3pPr marL="914400" indent="0" algn="ctr" rtl="0" eaLnBrk="1" latinLnBrk="0" hangingPunct="1">
              <a:spcBef>
                <a:spcPts val="400"/>
              </a:spcBef>
              <a:buClr>
                <a:schemeClr val="accent4"/>
              </a:buClr>
              <a:buSzPct val="60000"/>
              <a:buFont typeface="Wingdings"/>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80000"/>
              <a:buFont typeface="Wingdings 2"/>
              <a:buNone/>
              <a:defRPr kumimoji="0" sz="2000" kern="1200">
                <a:solidFill>
                  <a:schemeClr val="tx1">
                    <a:tint val="85000"/>
                  </a:schemeClr>
                </a:solidFill>
                <a:latin typeface="+mn-lt"/>
                <a:ea typeface="+mn-ea"/>
                <a:cs typeface="+mn-cs"/>
              </a:defRPr>
            </a:lvl4pPr>
            <a:lvl5pPr marL="1828800" indent="0" algn="ctr" rtl="0" eaLnBrk="1" latinLnBrk="0" hangingPunct="1">
              <a:spcBef>
                <a:spcPts val="400"/>
              </a:spcBef>
              <a:buClr>
                <a:schemeClr val="accent4"/>
              </a:buClr>
              <a:buSzPct val="70000"/>
              <a:buFont typeface="Wingdings"/>
              <a:buNone/>
              <a:defRPr kumimoji="0" sz="1800" kern="1200">
                <a:solidFill>
                  <a:schemeClr val="tx1"/>
                </a:solidFill>
                <a:latin typeface="+mn-lt"/>
                <a:ea typeface="+mn-ea"/>
                <a:cs typeface="+mn-cs"/>
              </a:defRPr>
            </a:lvl5pPr>
            <a:lvl6pPr marL="2286000" indent="0" algn="ctr" rtl="0" eaLnBrk="1" latinLnBrk="0" hangingPunct="1">
              <a:spcBef>
                <a:spcPts val="400"/>
              </a:spcBef>
              <a:buClr>
                <a:schemeClr val="accent4"/>
              </a:buClr>
              <a:buSzPct val="80000"/>
              <a:buFont typeface="Wingdings 2"/>
              <a:buNone/>
              <a:defRPr kumimoji="0" sz="1800" kern="1200">
                <a:solidFill>
                  <a:schemeClr val="tx1">
                    <a:tint val="85000"/>
                  </a:schemeClr>
                </a:solidFill>
                <a:latin typeface="+mn-lt"/>
                <a:ea typeface="+mn-ea"/>
                <a:cs typeface="+mn-cs"/>
              </a:defRPr>
            </a:lvl6pPr>
            <a:lvl7pPr marL="2743200" indent="0" algn="ctr" rtl="0" eaLnBrk="1" latinLnBrk="0" hangingPunct="1">
              <a:spcBef>
                <a:spcPct val="20000"/>
              </a:spcBef>
              <a:buClr>
                <a:schemeClr val="accent4"/>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ts val="300"/>
              </a:spcBef>
              <a:buClr>
                <a:schemeClr val="accent4"/>
              </a:buClr>
              <a:buSzPct val="100000"/>
              <a:buNone/>
              <a:defRPr kumimoji="0" sz="1600" kern="1200" baseline="0">
                <a:solidFill>
                  <a:schemeClr val="tx1">
                    <a:tint val="85000"/>
                  </a:schemeClr>
                </a:solidFill>
                <a:latin typeface="+mn-lt"/>
                <a:ea typeface="+mn-ea"/>
                <a:cs typeface="+mn-cs"/>
              </a:defRPr>
            </a:lvl8pPr>
            <a:lvl9pPr marL="3657600" indent="0" algn="ctr" rtl="0" eaLnBrk="1" latinLnBrk="0" hangingPunct="1">
              <a:spcBef>
                <a:spcPct val="20000"/>
              </a:spcBef>
              <a:buClr>
                <a:schemeClr val="accent4"/>
              </a:buClr>
              <a:buSzPct val="100000"/>
              <a:buFont typeface="Wingdings"/>
              <a:buNone/>
              <a:defRPr kumimoji="0" sz="1400" kern="1200" baseline="0">
                <a:solidFill>
                  <a:schemeClr val="tx1"/>
                </a:solidFill>
                <a:latin typeface="+mn-lt"/>
                <a:ea typeface="+mn-ea"/>
                <a:cs typeface="+mn-cs"/>
              </a:defRPr>
            </a:lvl9pPr>
            <a:extLst/>
          </a:lstStyle>
          <a:p>
            <a:pPr>
              <a:defRPr/>
            </a:pPr>
            <a:r>
              <a:rPr lang="en-US" sz="4400" b="1" dirty="0" smtClean="0">
                <a:solidFill>
                  <a:schemeClr val="bg1">
                    <a:lumMod val="85000"/>
                  </a:schemeClr>
                </a:solidFill>
                <a:latin typeface="Calibri" panose="020F0502020204030204" pitchFamily="34" charset="0"/>
              </a:rPr>
              <a:t>Archimedes’ Principle</a:t>
            </a:r>
          </a:p>
          <a:p>
            <a:pPr>
              <a:defRPr/>
            </a:pPr>
            <a:r>
              <a:rPr lang="en-US" sz="4400" b="1" dirty="0" smtClean="0">
                <a:solidFill>
                  <a:schemeClr val="bg1">
                    <a:lumMod val="85000"/>
                  </a:schemeClr>
                </a:solidFill>
                <a:latin typeface="Calibri" panose="020F0502020204030204" pitchFamily="34" charset="0"/>
                <a:ea typeface="Arial Unicode MS" pitchFamily="34" charset="-128"/>
                <a:cs typeface="Arial Unicode MS" pitchFamily="34" charset="-128"/>
              </a:rPr>
              <a:t>Pascal’s Law</a:t>
            </a:r>
          </a:p>
          <a:p>
            <a:pPr>
              <a:defRPr/>
            </a:pPr>
            <a:r>
              <a:rPr lang="en-US" sz="4400" b="1" dirty="0" smtClean="0">
                <a:solidFill>
                  <a:schemeClr val="bg1">
                    <a:lumMod val="85000"/>
                  </a:schemeClr>
                </a:solidFill>
                <a:latin typeface="Calibri" panose="020F0502020204030204" pitchFamily="34" charset="0"/>
                <a:ea typeface="Arial Unicode MS" pitchFamily="34" charset="-128"/>
                <a:cs typeface="Arial Unicode MS" pitchFamily="34" charset="-128"/>
              </a:rPr>
              <a:t>Bernoulli’s Principle</a:t>
            </a:r>
            <a:endParaRPr lang="el-GR" sz="4400" dirty="0" smtClean="0">
              <a:solidFill>
                <a:schemeClr val="bg1">
                  <a:lumMod val="85000"/>
                </a:schemeClr>
              </a:solidFill>
              <a:latin typeface="Calibri" panose="020F050202020403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754806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533400"/>
            <a:ext cx="7144261" cy="5101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6172200"/>
            <a:ext cx="4200270" cy="276999"/>
          </a:xfrm>
          <a:prstGeom prst="rect">
            <a:avLst/>
          </a:prstGeom>
          <a:noFill/>
        </p:spPr>
        <p:txBody>
          <a:bodyPr wrap="square" rtlCol="0">
            <a:spAutoFit/>
          </a:bodyPr>
          <a:lstStyle/>
          <a:p>
            <a:pPr algn="ctr"/>
            <a:r>
              <a:rPr lang="en-US" sz="1200" dirty="0" smtClean="0"/>
              <a:t>Image source: Bill Winfield. Used with permission.</a:t>
            </a:r>
            <a:endParaRPr lang="en-US" sz="1200" dirty="0"/>
          </a:p>
        </p:txBody>
      </p:sp>
      <p:sp>
        <p:nvSpPr>
          <p:cNvPr id="5" name="Content Placeholder 2"/>
          <p:cNvSpPr txBox="1">
            <a:spLocks/>
          </p:cNvSpPr>
          <p:nvPr/>
        </p:nvSpPr>
        <p:spPr>
          <a:xfrm>
            <a:off x="1143000" y="609601"/>
            <a:ext cx="3383280" cy="914400"/>
          </a:xfrm>
          <a:prstGeom prst="rect">
            <a:avLst/>
          </a:prstGeom>
          <a:solidFill>
            <a:srgbClr val="002060"/>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endParaRPr lang="en-US" sz="2800" b="1" dirty="0">
              <a:latin typeface="Calibri" panose="020F0502020204030204" pitchFamily="34" charset="0"/>
            </a:endParaRPr>
          </a:p>
        </p:txBody>
      </p:sp>
      <p:sp>
        <p:nvSpPr>
          <p:cNvPr id="6" name="Content Placeholder 2"/>
          <p:cNvSpPr txBox="1">
            <a:spLocks/>
          </p:cNvSpPr>
          <p:nvPr/>
        </p:nvSpPr>
        <p:spPr>
          <a:xfrm>
            <a:off x="4724400" y="609601"/>
            <a:ext cx="3383280" cy="914400"/>
          </a:xfrm>
          <a:prstGeom prst="rect">
            <a:avLst/>
          </a:prstGeom>
          <a:solidFill>
            <a:srgbClr val="002060"/>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endParaRPr lang="en-US" sz="2800" b="1" dirty="0">
              <a:latin typeface="Calibri" panose="020F0502020204030204" pitchFamily="34" charset="0"/>
            </a:endParaRPr>
          </a:p>
        </p:txBody>
      </p:sp>
    </p:spTree>
    <p:extLst>
      <p:ext uri="{BB962C8B-B14F-4D97-AF65-F5344CB8AC3E}">
        <p14:creationId xmlns:p14="http://schemas.microsoft.com/office/powerpoint/2010/main" val="150860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457200" y="304800"/>
            <a:ext cx="8229600" cy="762000"/>
          </a:xfrm>
        </p:spPr>
        <p:txBody>
          <a:bodyPr/>
          <a:lstStyle/>
          <a:p>
            <a:pPr eaLnBrk="1" hangingPunct="1"/>
            <a:r>
              <a:rPr lang="en-US" alt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Other Relationships</a:t>
            </a:r>
          </a:p>
        </p:txBody>
      </p:sp>
      <p:sp>
        <p:nvSpPr>
          <p:cNvPr id="5123" name="Rectangle 3"/>
          <p:cNvSpPr>
            <a:spLocks noGrp="1" noChangeArrowheads="1"/>
          </p:cNvSpPr>
          <p:nvPr>
            <p:ph idx="1"/>
          </p:nvPr>
        </p:nvSpPr>
        <p:spPr>
          <a:xfrm>
            <a:off x="457200" y="1219200"/>
            <a:ext cx="8229600" cy="5638800"/>
          </a:xfrm>
        </p:spPr>
        <p:txBody>
          <a:bodyPr/>
          <a:lstStyle/>
          <a:p>
            <a:pPr marL="0" indent="0" eaLnBrk="1" hangingPunct="1">
              <a:buNone/>
            </a:pPr>
            <a:r>
              <a:rPr lang="en-US" altLang="en-US" b="1" dirty="0" smtClean="0">
                <a:solidFill>
                  <a:srgbClr val="7030A0"/>
                </a:solidFill>
              </a:rPr>
              <a:t>Net force, </a:t>
            </a:r>
            <a:r>
              <a:rPr lang="en-US" altLang="en-US" b="1" dirty="0" err="1" smtClean="0">
                <a:solidFill>
                  <a:srgbClr val="7030A0"/>
                </a:solidFill>
              </a:rPr>
              <a:t>F</a:t>
            </a:r>
            <a:r>
              <a:rPr lang="en-US" altLang="en-US" b="1" baseline="-25000" dirty="0" err="1" smtClean="0">
                <a:solidFill>
                  <a:srgbClr val="7030A0"/>
                </a:solidFill>
              </a:rPr>
              <a:t>net</a:t>
            </a:r>
            <a:r>
              <a:rPr lang="en-US" altLang="en-US" b="1" dirty="0" smtClean="0">
                <a:solidFill>
                  <a:srgbClr val="7030A0"/>
                </a:solidFill>
              </a:rPr>
              <a:t> </a:t>
            </a:r>
            <a:r>
              <a:rPr lang="en-US" altLang="en-US" b="1" dirty="0" smtClean="0"/>
              <a:t>is the object’s apparent weight:</a:t>
            </a:r>
            <a:br>
              <a:rPr lang="en-US" altLang="en-US" b="1" dirty="0" smtClean="0"/>
            </a:br>
            <a:r>
              <a:rPr lang="en-US" altLang="en-US" b="1" dirty="0" smtClean="0"/>
              <a:t>	</a:t>
            </a:r>
          </a:p>
          <a:p>
            <a:pPr marL="0" indent="0" algn="ctr" eaLnBrk="1" hangingPunct="1">
              <a:buNone/>
            </a:pPr>
            <a:r>
              <a:rPr lang="en-US" altLang="en-US" b="1" dirty="0" err="1" smtClean="0"/>
              <a:t>F</a:t>
            </a:r>
            <a:r>
              <a:rPr lang="en-US" altLang="en-US" b="1" baseline="-25000" dirty="0" err="1" smtClean="0"/>
              <a:t>net</a:t>
            </a:r>
            <a:r>
              <a:rPr lang="en-US" altLang="en-US" b="1" dirty="0" smtClean="0"/>
              <a:t> = F</a:t>
            </a:r>
            <a:r>
              <a:rPr lang="en-US" altLang="en-US" b="1" baseline="-25000" dirty="0" smtClean="0"/>
              <a:t>B</a:t>
            </a:r>
            <a:r>
              <a:rPr lang="en-US" altLang="en-US" b="1" dirty="0" smtClean="0"/>
              <a:t> – </a:t>
            </a:r>
            <a:r>
              <a:rPr lang="en-US" altLang="en-US" b="1" dirty="0" err="1" smtClean="0"/>
              <a:t>F</a:t>
            </a:r>
            <a:r>
              <a:rPr lang="en-US" altLang="en-US" b="1" baseline="-25000" dirty="0" err="1" smtClean="0"/>
              <a:t>g</a:t>
            </a:r>
            <a:r>
              <a:rPr lang="en-US" altLang="en-US" b="1" dirty="0" smtClean="0"/>
              <a:t>(object)</a:t>
            </a:r>
          </a:p>
          <a:p>
            <a:pPr marL="0" indent="0" algn="ctr" eaLnBrk="1" hangingPunct="1">
              <a:buNone/>
            </a:pPr>
            <a:endParaRPr lang="en-US" altLang="en-US" sz="1200" b="1" dirty="0" smtClean="0"/>
          </a:p>
          <a:p>
            <a:pPr marL="0" indent="0" algn="ctr" eaLnBrk="1" hangingPunct="1">
              <a:buNone/>
            </a:pPr>
            <a:r>
              <a:rPr lang="en-US" altLang="en-US" b="1" dirty="0" err="1" smtClean="0"/>
              <a:t>F</a:t>
            </a:r>
            <a:r>
              <a:rPr lang="en-US" altLang="en-US" b="1" baseline="-25000" dirty="0" err="1" smtClean="0"/>
              <a:t>net</a:t>
            </a:r>
            <a:r>
              <a:rPr lang="en-US" altLang="en-US" b="1" baseline="-25000" dirty="0" smtClean="0"/>
              <a:t> </a:t>
            </a:r>
            <a:r>
              <a:rPr lang="en-US" altLang="en-US" b="1" dirty="0" smtClean="0"/>
              <a:t>= (</a:t>
            </a:r>
            <a:r>
              <a:rPr lang="el-GR" altLang="en-US" b="1" dirty="0" smtClean="0">
                <a:ea typeface="Arial Unicode MS" pitchFamily="34" charset="-128"/>
                <a:cs typeface="Arial Unicode MS" pitchFamily="34" charset="-128"/>
              </a:rPr>
              <a:t>ρ</a:t>
            </a:r>
            <a:r>
              <a:rPr lang="en-US" altLang="en-US" b="1" baseline="-25000" dirty="0" err="1" smtClean="0">
                <a:ea typeface="Arial Unicode MS" pitchFamily="34" charset="-128"/>
                <a:cs typeface="Arial Unicode MS" pitchFamily="34" charset="-128"/>
              </a:rPr>
              <a:t>f</a:t>
            </a:r>
            <a:r>
              <a:rPr lang="en-US" altLang="en-US" b="1" dirty="0" err="1" smtClean="0">
                <a:ea typeface="Arial Unicode MS" pitchFamily="34" charset="-128"/>
                <a:cs typeface="Arial Unicode MS" pitchFamily="34" charset="-128"/>
              </a:rPr>
              <a:t>V</a:t>
            </a:r>
            <a:r>
              <a:rPr lang="en-US" altLang="en-US" b="1" baseline="-25000" dirty="0" err="1" smtClean="0">
                <a:ea typeface="Arial Unicode MS" pitchFamily="34" charset="-128"/>
                <a:cs typeface="Arial Unicode MS" pitchFamily="34" charset="-128"/>
              </a:rPr>
              <a:t>f</a:t>
            </a:r>
            <a:r>
              <a:rPr lang="en-US" altLang="en-US" b="1" dirty="0" smtClean="0">
                <a:ea typeface="Arial Unicode MS" pitchFamily="34" charset="-128"/>
                <a:cs typeface="Arial Unicode MS" pitchFamily="34" charset="-128"/>
              </a:rPr>
              <a:t>- </a:t>
            </a:r>
            <a:r>
              <a:rPr lang="el-GR" altLang="en-US" b="1" dirty="0" smtClean="0">
                <a:ea typeface="Arial Unicode MS" pitchFamily="34" charset="-128"/>
                <a:cs typeface="Arial Unicode MS" pitchFamily="34" charset="-128"/>
              </a:rPr>
              <a:t>ρ</a:t>
            </a:r>
            <a:r>
              <a:rPr lang="en-US" altLang="en-US" b="1" baseline="-25000" dirty="0" err="1" smtClean="0">
                <a:ea typeface="Arial Unicode MS" pitchFamily="34" charset="-128"/>
                <a:cs typeface="Arial Unicode MS" pitchFamily="34" charset="-128"/>
              </a:rPr>
              <a:t>o</a:t>
            </a:r>
            <a:r>
              <a:rPr lang="en-US" altLang="en-US" b="1" dirty="0" err="1" smtClean="0">
                <a:ea typeface="Arial Unicode MS" pitchFamily="34" charset="-128"/>
                <a:cs typeface="Arial Unicode MS" pitchFamily="34" charset="-128"/>
              </a:rPr>
              <a:t>V</a:t>
            </a:r>
            <a:r>
              <a:rPr lang="en-US" altLang="en-US" b="1" baseline="-25000" dirty="0" err="1" smtClean="0">
                <a:ea typeface="Arial Unicode MS" pitchFamily="34" charset="-128"/>
                <a:cs typeface="Arial Unicode MS" pitchFamily="34" charset="-128"/>
              </a:rPr>
              <a:t>o</a:t>
            </a:r>
            <a:r>
              <a:rPr lang="en-US" altLang="en-US" b="1" dirty="0" smtClean="0">
                <a:ea typeface="Arial Unicode MS" pitchFamily="34" charset="-128"/>
                <a:cs typeface="Arial Unicode MS" pitchFamily="34" charset="-128"/>
              </a:rPr>
              <a:t>) g</a:t>
            </a:r>
          </a:p>
          <a:p>
            <a:pPr marL="0" indent="0" eaLnBrk="1" hangingPunct="1">
              <a:buNone/>
            </a:pPr>
            <a:r>
              <a:rPr lang="en-US" altLang="en-US" sz="2400" b="1" dirty="0" smtClean="0"/>
              <a:t>where:  m=</a:t>
            </a:r>
            <a:r>
              <a:rPr lang="el-GR" altLang="en-US" sz="2400" b="1" dirty="0" smtClean="0">
                <a:ea typeface="Arial Unicode MS" pitchFamily="34" charset="-128"/>
                <a:cs typeface="Arial Unicode MS" pitchFamily="34" charset="-128"/>
              </a:rPr>
              <a:t>ρ</a:t>
            </a:r>
            <a:r>
              <a:rPr lang="en-US" altLang="en-US" sz="2400" b="1" dirty="0" smtClean="0">
                <a:ea typeface="Arial Unicode MS" pitchFamily="34" charset="-128"/>
                <a:cs typeface="Arial Unicode MS" pitchFamily="34" charset="-128"/>
              </a:rPr>
              <a:t>V</a:t>
            </a:r>
          </a:p>
          <a:p>
            <a:pPr marL="0" indent="0" eaLnBrk="1" hangingPunct="1">
              <a:buNone/>
            </a:pPr>
            <a:endParaRPr lang="en-US" altLang="en-US" sz="1200" b="1" dirty="0" smtClean="0"/>
          </a:p>
          <a:p>
            <a:pPr marL="0" indent="0" eaLnBrk="1" hangingPunct="1">
              <a:buNone/>
            </a:pPr>
            <a:r>
              <a:rPr lang="en-US" altLang="en-US" b="1" dirty="0" smtClean="0"/>
              <a:t>In solving buoyancy problems, the following derived expression is used:</a:t>
            </a:r>
          </a:p>
          <a:p>
            <a:pPr marL="0" indent="0" algn="ctr" eaLnBrk="1" hangingPunct="1">
              <a:buNone/>
            </a:pPr>
            <a:r>
              <a:rPr lang="en-US" altLang="en-US" b="1" dirty="0" err="1" smtClean="0"/>
              <a:t>F</a:t>
            </a:r>
            <a:r>
              <a:rPr lang="en-US" altLang="en-US" b="1" baseline="-25000" dirty="0" err="1" smtClean="0"/>
              <a:t>g</a:t>
            </a:r>
            <a:r>
              <a:rPr lang="en-US" altLang="en-US" b="1" dirty="0" smtClean="0"/>
              <a:t>(object)  = </a:t>
            </a:r>
            <a:r>
              <a:rPr lang="el-GR" altLang="en-US" b="1" dirty="0" smtClean="0">
                <a:ea typeface="Arial Unicode MS" pitchFamily="34" charset="-128"/>
                <a:cs typeface="Arial Unicode MS" pitchFamily="34" charset="-128"/>
              </a:rPr>
              <a:t>ρ</a:t>
            </a:r>
            <a:r>
              <a:rPr lang="en-US" altLang="en-US" b="1" baseline="-25000" dirty="0" smtClean="0">
                <a:ea typeface="Arial Unicode MS" pitchFamily="34" charset="-128"/>
                <a:cs typeface="Arial Unicode MS" pitchFamily="34" charset="-128"/>
              </a:rPr>
              <a:t>o</a:t>
            </a:r>
          </a:p>
          <a:p>
            <a:pPr marL="0" indent="0" algn="ctr" eaLnBrk="1" hangingPunct="1">
              <a:buNone/>
            </a:pPr>
            <a:r>
              <a:rPr lang="en-US" altLang="en-US" b="1" dirty="0" smtClean="0">
                <a:ea typeface="Arial Unicode MS" pitchFamily="34" charset="-128"/>
                <a:cs typeface="Arial Unicode MS" pitchFamily="34" charset="-128"/>
              </a:rPr>
              <a:t>       F</a:t>
            </a:r>
            <a:r>
              <a:rPr lang="en-US" altLang="en-US" b="1" baseline="-25000" dirty="0" smtClean="0">
                <a:ea typeface="Arial Unicode MS" pitchFamily="34" charset="-128"/>
                <a:cs typeface="Arial Unicode MS" pitchFamily="34" charset="-128"/>
              </a:rPr>
              <a:t>B</a:t>
            </a:r>
            <a:r>
              <a:rPr lang="en-US" altLang="en-US" b="1" dirty="0" smtClean="0">
                <a:ea typeface="Arial Unicode MS" pitchFamily="34" charset="-128"/>
                <a:cs typeface="Arial Unicode MS" pitchFamily="34" charset="-128"/>
              </a:rPr>
              <a:t>             </a:t>
            </a:r>
            <a:r>
              <a:rPr lang="el-GR" altLang="en-US" b="1" dirty="0" smtClean="0">
                <a:ea typeface="Arial Unicode MS" pitchFamily="34" charset="-128"/>
                <a:cs typeface="Arial Unicode MS" pitchFamily="34" charset="-128"/>
              </a:rPr>
              <a:t>ρ</a:t>
            </a:r>
            <a:r>
              <a:rPr lang="en-US" altLang="en-US" b="1" baseline="-25000" dirty="0" smtClean="0">
                <a:ea typeface="Arial Unicode MS" pitchFamily="34" charset="-128"/>
                <a:cs typeface="Arial Unicode MS" pitchFamily="34" charset="-128"/>
              </a:rPr>
              <a:t>f</a:t>
            </a:r>
            <a:endParaRPr lang="el-GR" altLang="en-US" b="1" baseline="-25000" dirty="0" smtClean="0">
              <a:ea typeface="Arial Unicode MS" pitchFamily="34" charset="-128"/>
              <a:cs typeface="Arial Unicode MS" pitchFamily="34" charset="-128"/>
            </a:endParaRPr>
          </a:p>
        </p:txBody>
      </p:sp>
      <p:sp>
        <p:nvSpPr>
          <p:cNvPr id="5127" name="Line 7"/>
          <p:cNvSpPr>
            <a:spLocks noChangeShapeType="1"/>
          </p:cNvSpPr>
          <p:nvPr/>
        </p:nvSpPr>
        <p:spPr bwMode="auto">
          <a:xfrm>
            <a:off x="3505200" y="5996553"/>
            <a:ext cx="1371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mtClean="0">
              <a:solidFill>
                <a:prstClr val="black"/>
              </a:solidFill>
              <a:latin typeface="Garamond" pitchFamily="18" charset="0"/>
            </a:endParaRPr>
          </a:p>
        </p:txBody>
      </p:sp>
      <p:sp>
        <p:nvSpPr>
          <p:cNvPr id="5128" name="Line 8"/>
          <p:cNvSpPr>
            <a:spLocks noChangeShapeType="1"/>
          </p:cNvSpPr>
          <p:nvPr/>
        </p:nvSpPr>
        <p:spPr bwMode="auto">
          <a:xfrm>
            <a:off x="5410200" y="6019800"/>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mtClean="0">
              <a:solidFill>
                <a:prstClr val="black"/>
              </a:solidFill>
              <a:latin typeface="Garamond" pitchFamily="18" charset="0"/>
            </a:endParaRPr>
          </a:p>
        </p:txBody>
      </p:sp>
      <p:sp>
        <p:nvSpPr>
          <p:cNvPr id="9" name="Rectangle 8"/>
          <p:cNvSpPr/>
          <p:nvPr/>
        </p:nvSpPr>
        <p:spPr>
          <a:xfrm>
            <a:off x="2514600" y="2301240"/>
            <a:ext cx="4267200" cy="6096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10" name="Rectangle 9"/>
          <p:cNvSpPr/>
          <p:nvPr/>
        </p:nvSpPr>
        <p:spPr>
          <a:xfrm>
            <a:off x="2514600" y="3139440"/>
            <a:ext cx="4267200" cy="6096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11" name="Rectangle 10"/>
          <p:cNvSpPr/>
          <p:nvPr/>
        </p:nvSpPr>
        <p:spPr>
          <a:xfrm>
            <a:off x="3048000" y="5425440"/>
            <a:ext cx="3200400" cy="128016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Tree>
    <p:extLst>
      <p:ext uri="{BB962C8B-B14F-4D97-AF65-F5344CB8AC3E}">
        <p14:creationId xmlns:p14="http://schemas.microsoft.com/office/powerpoint/2010/main" val="1877928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Pascal’s Law</a:t>
            </a:r>
            <a:endParaRPr lang="en-US" sz="7200" dirty="0"/>
          </a:p>
        </p:txBody>
      </p:sp>
    </p:spTree>
    <p:extLst>
      <p:ext uri="{BB962C8B-B14F-4D97-AF65-F5344CB8AC3E}">
        <p14:creationId xmlns:p14="http://schemas.microsoft.com/office/powerpoint/2010/main" val="2284665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noAutofit/>
          </a:bodyPr>
          <a:lstStyle/>
          <a:p>
            <a:pPr eaLnBrk="1" hangingPunct="1">
              <a:defRPr/>
            </a:pPr>
            <a:r>
              <a:rPr lang="en-US" sz="7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Pressure</a:t>
            </a:r>
          </a:p>
        </p:txBody>
      </p:sp>
      <p:sp>
        <p:nvSpPr>
          <p:cNvPr id="14339" name="Rectangle 3"/>
          <p:cNvSpPr>
            <a:spLocks noGrp="1" noChangeArrowheads="1"/>
          </p:cNvSpPr>
          <p:nvPr>
            <p:ph idx="1"/>
          </p:nvPr>
        </p:nvSpPr>
        <p:spPr>
          <a:xfrm>
            <a:off x="457200" y="1600200"/>
            <a:ext cx="8229600" cy="4800600"/>
          </a:xfrm>
        </p:spPr>
        <p:txBody>
          <a:bodyPr>
            <a:normAutofit lnSpcReduction="10000"/>
          </a:bodyPr>
          <a:lstStyle/>
          <a:p>
            <a:pPr marL="0" indent="0" eaLnBrk="1" hangingPunct="1">
              <a:buNone/>
              <a:defRPr/>
            </a:pPr>
            <a:r>
              <a:rPr lang="en-US" b="1" dirty="0" smtClean="0">
                <a:solidFill>
                  <a:srgbClr val="7030A0"/>
                </a:solidFill>
              </a:rPr>
              <a:t>Pressure</a:t>
            </a:r>
            <a:r>
              <a:rPr lang="en-US" b="1" dirty="0" smtClean="0"/>
              <a:t> is a measure of how much force is applied over a given area.</a:t>
            </a:r>
          </a:p>
          <a:p>
            <a:pPr marL="0" indent="0" algn="ctr" eaLnBrk="1" hangingPunct="1">
              <a:buNone/>
              <a:defRPr/>
            </a:pPr>
            <a:endParaRPr lang="en-US" b="1" dirty="0" smtClean="0"/>
          </a:p>
          <a:p>
            <a:pPr marL="0" indent="0" algn="ctr" eaLnBrk="1" hangingPunct="1">
              <a:buNone/>
              <a:defRPr/>
            </a:pPr>
            <a:r>
              <a:rPr lang="en-US" b="1" dirty="0" smtClean="0"/>
              <a:t>P =  F</a:t>
            </a:r>
          </a:p>
          <a:p>
            <a:pPr marL="0" indent="0" algn="ctr" eaLnBrk="1" hangingPunct="1">
              <a:buNone/>
              <a:defRPr/>
            </a:pPr>
            <a:r>
              <a:rPr lang="en-US" b="1" dirty="0" smtClean="0"/>
              <a:t>       A </a:t>
            </a:r>
          </a:p>
          <a:p>
            <a:pPr eaLnBrk="1" hangingPunct="1">
              <a:buFont typeface="Wingdings" pitchFamily="2" charset="2"/>
              <a:buNone/>
              <a:defRPr/>
            </a:pPr>
            <a:endParaRPr lang="en-US" b="1" dirty="0" smtClean="0"/>
          </a:p>
          <a:p>
            <a:pPr eaLnBrk="1" hangingPunct="1">
              <a:buFont typeface="Wingdings" pitchFamily="2" charset="2"/>
              <a:buNone/>
              <a:defRPr/>
            </a:pPr>
            <a:r>
              <a:rPr lang="en-US" b="1" dirty="0" smtClean="0"/>
              <a:t>units:</a:t>
            </a:r>
          </a:p>
          <a:p>
            <a:pPr lvl="1">
              <a:buFont typeface="Wingdings" pitchFamily="2" charset="2"/>
              <a:buNone/>
              <a:defRPr/>
            </a:pPr>
            <a:r>
              <a:rPr lang="en-US" b="1" dirty="0" smtClean="0"/>
              <a:t>1 Pa (Pascal) = 1 N/m</a:t>
            </a:r>
            <a:r>
              <a:rPr lang="en-US" b="1" baseline="30000" dirty="0" smtClean="0"/>
              <a:t>2</a:t>
            </a:r>
          </a:p>
          <a:p>
            <a:pPr lvl="1">
              <a:buFont typeface="Wingdings" pitchFamily="2" charset="2"/>
              <a:buNone/>
              <a:defRPr/>
            </a:pPr>
            <a:r>
              <a:rPr lang="en-US" b="1" dirty="0" smtClean="0"/>
              <a:t>1 </a:t>
            </a:r>
            <a:r>
              <a:rPr lang="en-US" b="1" dirty="0" err="1" smtClean="0"/>
              <a:t>atm</a:t>
            </a:r>
            <a:r>
              <a:rPr lang="en-US" b="1" dirty="0" smtClean="0"/>
              <a:t> = 10</a:t>
            </a:r>
            <a:r>
              <a:rPr lang="en-US" b="1" baseline="30000" dirty="0" smtClean="0"/>
              <a:t>5</a:t>
            </a:r>
            <a:r>
              <a:rPr lang="en-US" b="1" dirty="0" smtClean="0"/>
              <a:t> Pa</a:t>
            </a:r>
            <a:endParaRPr lang="en-US" b="1" baseline="30000" dirty="0" smtClean="0">
              <a:latin typeface="Comic Sans MS" pitchFamily="66" charset="0"/>
            </a:endParaRPr>
          </a:p>
        </p:txBody>
      </p:sp>
      <p:sp>
        <p:nvSpPr>
          <p:cNvPr id="13316" name="Line 4"/>
          <p:cNvSpPr>
            <a:spLocks noChangeShapeType="1"/>
          </p:cNvSpPr>
          <p:nvPr/>
        </p:nvSpPr>
        <p:spPr bwMode="auto">
          <a:xfrm>
            <a:off x="4724400" y="3581400"/>
            <a:ext cx="381000" cy="0"/>
          </a:xfrm>
          <a:prstGeom prst="line">
            <a:avLst/>
          </a:prstGeom>
          <a:noFill/>
          <a:ln w="9525">
            <a:solidFill>
              <a:schemeClr val="tx1"/>
            </a:solidFill>
            <a:round/>
            <a:headEnd/>
            <a:tailEnd/>
          </a:ln>
        </p:spPr>
        <p:txBody>
          <a:bodyPr/>
          <a:lstStyle/>
          <a:p>
            <a:endParaRPr lang="en-US"/>
          </a:p>
        </p:txBody>
      </p:sp>
      <p:sp>
        <p:nvSpPr>
          <p:cNvPr id="6" name="Rectangle 5"/>
          <p:cNvSpPr/>
          <p:nvPr/>
        </p:nvSpPr>
        <p:spPr>
          <a:xfrm>
            <a:off x="3657600" y="2971800"/>
            <a:ext cx="1920240" cy="128016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Tree>
    <p:extLst>
      <p:ext uri="{BB962C8B-B14F-4D97-AF65-F5344CB8AC3E}">
        <p14:creationId xmlns:p14="http://schemas.microsoft.com/office/powerpoint/2010/main" val="1904227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95300" y="533400"/>
            <a:ext cx="8229600" cy="914400"/>
          </a:xfrm>
        </p:spPr>
        <p:txBody>
          <a:bodyPr>
            <a:noAutofit/>
          </a:bodyPr>
          <a:lstStyle/>
          <a:p>
            <a:pPr eaLnBrk="1" hangingPunct="1">
              <a:defRPr/>
            </a:pPr>
            <a:r>
              <a:rPr lang="en-US" sz="7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Pascal’s Law</a:t>
            </a:r>
          </a:p>
        </p:txBody>
      </p:sp>
      <p:sp>
        <p:nvSpPr>
          <p:cNvPr id="15363" name="Rectangle 3"/>
          <p:cNvSpPr>
            <a:spLocks noGrp="1" noChangeArrowheads="1"/>
          </p:cNvSpPr>
          <p:nvPr>
            <p:ph type="body" sz="half" idx="1"/>
          </p:nvPr>
        </p:nvSpPr>
        <p:spPr>
          <a:xfrm>
            <a:off x="533400" y="2209800"/>
            <a:ext cx="8153400" cy="3886200"/>
          </a:xfrm>
        </p:spPr>
        <p:txBody>
          <a:bodyPr>
            <a:normAutofit/>
          </a:bodyPr>
          <a:lstStyle/>
          <a:p>
            <a:pPr algn="ctr" eaLnBrk="1" hangingPunct="1">
              <a:lnSpc>
                <a:spcPct val="90000"/>
              </a:lnSpc>
              <a:buFont typeface="Wingdings" pitchFamily="2" charset="2"/>
              <a:buNone/>
              <a:defRPr/>
            </a:pPr>
            <a:r>
              <a:rPr lang="en-US" sz="4000" b="1" dirty="0" smtClean="0"/>
              <a:t>“Pressure applied to a fluid in a closed container is transmitted equally to every point of the fluid and to the walls of the container.”</a:t>
            </a:r>
          </a:p>
        </p:txBody>
      </p:sp>
    </p:spTree>
    <p:extLst>
      <p:ext uri="{BB962C8B-B14F-4D97-AF65-F5344CB8AC3E}">
        <p14:creationId xmlns:p14="http://schemas.microsoft.com/office/powerpoint/2010/main" val="1854825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3429000" cy="6400800"/>
          </a:xfrm>
        </p:spPr>
        <p:txBody>
          <a:bodyPr>
            <a:noAutofit/>
          </a:bodyPr>
          <a:lstStyle/>
          <a:p>
            <a:r>
              <a:rPr lang="en-US" sz="2800" b="1" dirty="0" smtClean="0"/>
              <a:t>Pressure </a:t>
            </a:r>
            <a:r>
              <a:rPr lang="en-US" sz="2800" b="1" dirty="0"/>
              <a:t>applied anywhere to a </a:t>
            </a:r>
            <a:r>
              <a:rPr lang="en-US" sz="2800" b="1" dirty="0" smtClean="0"/>
              <a:t>fluid </a:t>
            </a:r>
            <a:r>
              <a:rPr lang="en-US" sz="2800" b="1" dirty="0"/>
              <a:t>causes a force to be transmitted equally in all </a:t>
            </a:r>
            <a:r>
              <a:rPr lang="en-US" sz="2800" b="1" dirty="0" smtClean="0"/>
              <a:t>directions.</a:t>
            </a:r>
          </a:p>
          <a:p>
            <a:r>
              <a:rPr lang="en-US" sz="2800" b="1" dirty="0" smtClean="0"/>
              <a:t>Change in pressure disperses equally throughout the fluid.</a:t>
            </a:r>
          </a:p>
          <a:p>
            <a:r>
              <a:rPr lang="en-US" sz="2800" b="1" dirty="0" smtClean="0"/>
              <a:t>Force </a:t>
            </a:r>
            <a:r>
              <a:rPr lang="en-US" sz="2800" b="1" dirty="0"/>
              <a:t>acts at right angles to any surface in contact with the </a:t>
            </a:r>
            <a:r>
              <a:rPr lang="en-US" sz="2800" b="1" dirty="0" smtClean="0"/>
              <a:t>fluid.</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8133" r="12601" b="13887"/>
          <a:stretch/>
        </p:blipFill>
        <p:spPr>
          <a:xfrm>
            <a:off x="4343400" y="2831526"/>
            <a:ext cx="4527609" cy="2667000"/>
          </a:xfrm>
          <a:prstGeom prst="rect">
            <a:avLst/>
          </a:prstGeom>
        </p:spPr>
      </p:pic>
      <p:sp>
        <p:nvSpPr>
          <p:cNvPr id="5" name="TextBox 4"/>
          <p:cNvSpPr txBox="1"/>
          <p:nvPr/>
        </p:nvSpPr>
        <p:spPr>
          <a:xfrm>
            <a:off x="4206766" y="1600200"/>
            <a:ext cx="1355834" cy="1200329"/>
          </a:xfrm>
          <a:prstGeom prst="rect">
            <a:avLst/>
          </a:prstGeom>
          <a:noFill/>
        </p:spPr>
        <p:txBody>
          <a:bodyPr wrap="square" rtlCol="0">
            <a:spAutoFit/>
          </a:bodyPr>
          <a:lstStyle/>
          <a:p>
            <a:r>
              <a:rPr lang="en-US" sz="2400" b="1" dirty="0">
                <a:solidFill>
                  <a:prstClr val="black"/>
                </a:solidFill>
              </a:rPr>
              <a:t>A</a:t>
            </a:r>
            <a:r>
              <a:rPr lang="en-US" sz="2400" b="1" baseline="-25000" dirty="0">
                <a:solidFill>
                  <a:prstClr val="black"/>
                </a:solidFill>
              </a:rPr>
              <a:t>1</a:t>
            </a:r>
            <a:r>
              <a:rPr lang="en-US" sz="2400" b="1" dirty="0">
                <a:solidFill>
                  <a:prstClr val="black"/>
                </a:solidFill>
              </a:rPr>
              <a:t> = 1 m</a:t>
            </a:r>
            <a:r>
              <a:rPr lang="en-US" sz="2400" b="1" baseline="30000" dirty="0">
                <a:solidFill>
                  <a:prstClr val="black"/>
                </a:solidFill>
              </a:rPr>
              <a:t>2</a:t>
            </a:r>
          </a:p>
          <a:p>
            <a:r>
              <a:rPr lang="en-US" sz="2400" b="1" dirty="0">
                <a:solidFill>
                  <a:prstClr val="black"/>
                </a:solidFill>
              </a:rPr>
              <a:t>F</a:t>
            </a:r>
            <a:r>
              <a:rPr lang="en-US" sz="2400" b="1" baseline="-25000" dirty="0">
                <a:solidFill>
                  <a:prstClr val="black"/>
                </a:solidFill>
              </a:rPr>
              <a:t>1</a:t>
            </a:r>
            <a:r>
              <a:rPr lang="en-US" sz="2400" b="1" dirty="0">
                <a:solidFill>
                  <a:prstClr val="black"/>
                </a:solidFill>
              </a:rPr>
              <a:t> = 10 N</a:t>
            </a:r>
          </a:p>
          <a:p>
            <a:r>
              <a:rPr lang="en-US" sz="2400" b="1" dirty="0">
                <a:solidFill>
                  <a:prstClr val="black"/>
                </a:solidFill>
              </a:rPr>
              <a:t>P</a:t>
            </a:r>
            <a:r>
              <a:rPr lang="en-US" sz="2400" b="1" baseline="-25000" dirty="0">
                <a:solidFill>
                  <a:prstClr val="black"/>
                </a:solidFill>
              </a:rPr>
              <a:t>1</a:t>
            </a:r>
            <a:r>
              <a:rPr lang="en-US" sz="2400" b="1" dirty="0">
                <a:solidFill>
                  <a:prstClr val="black"/>
                </a:solidFill>
              </a:rPr>
              <a:t> = </a:t>
            </a:r>
            <a:r>
              <a:rPr lang="en-US" sz="2400" b="1" dirty="0" smtClean="0">
                <a:solidFill>
                  <a:prstClr val="black"/>
                </a:solidFill>
              </a:rPr>
              <a:t>___?</a:t>
            </a:r>
            <a:endParaRPr lang="en-US" sz="2400" b="1" dirty="0">
              <a:solidFill>
                <a:prstClr val="black"/>
              </a:solidFill>
            </a:endParaRPr>
          </a:p>
        </p:txBody>
      </p:sp>
      <p:sp>
        <p:nvSpPr>
          <p:cNvPr id="7" name="TextBox 6"/>
          <p:cNvSpPr txBox="1"/>
          <p:nvPr/>
        </p:nvSpPr>
        <p:spPr>
          <a:xfrm>
            <a:off x="6759603" y="735272"/>
            <a:ext cx="1703450" cy="1200329"/>
          </a:xfrm>
          <a:prstGeom prst="rect">
            <a:avLst/>
          </a:prstGeom>
          <a:noFill/>
        </p:spPr>
        <p:txBody>
          <a:bodyPr wrap="square" rtlCol="0">
            <a:spAutoFit/>
          </a:bodyPr>
          <a:lstStyle/>
          <a:p>
            <a:r>
              <a:rPr lang="en-US" sz="2400" b="1" dirty="0">
                <a:solidFill>
                  <a:prstClr val="black"/>
                </a:solidFill>
              </a:rPr>
              <a:t>A</a:t>
            </a:r>
            <a:r>
              <a:rPr lang="en-US" sz="2400" b="1" baseline="-25000" dirty="0">
                <a:solidFill>
                  <a:prstClr val="black"/>
                </a:solidFill>
              </a:rPr>
              <a:t>2</a:t>
            </a:r>
            <a:r>
              <a:rPr lang="en-US" sz="2400" b="1" dirty="0">
                <a:solidFill>
                  <a:prstClr val="black"/>
                </a:solidFill>
              </a:rPr>
              <a:t> = 10 m</a:t>
            </a:r>
            <a:r>
              <a:rPr lang="en-US" sz="2400" b="1" baseline="30000" dirty="0">
                <a:solidFill>
                  <a:prstClr val="black"/>
                </a:solidFill>
              </a:rPr>
              <a:t>2</a:t>
            </a:r>
          </a:p>
          <a:p>
            <a:r>
              <a:rPr lang="en-US" sz="2400" b="1" dirty="0">
                <a:solidFill>
                  <a:prstClr val="black"/>
                </a:solidFill>
              </a:rPr>
              <a:t>P</a:t>
            </a:r>
            <a:r>
              <a:rPr lang="en-US" sz="2400" b="1" baseline="-25000" dirty="0">
                <a:solidFill>
                  <a:prstClr val="black"/>
                </a:solidFill>
              </a:rPr>
              <a:t>2</a:t>
            </a:r>
            <a:r>
              <a:rPr lang="en-US" sz="2400" b="1" dirty="0">
                <a:solidFill>
                  <a:prstClr val="black"/>
                </a:solidFill>
              </a:rPr>
              <a:t> = </a:t>
            </a:r>
            <a:r>
              <a:rPr lang="en-US" sz="2400" b="1" dirty="0" smtClean="0">
                <a:solidFill>
                  <a:prstClr val="black"/>
                </a:solidFill>
              </a:rPr>
              <a:t>____?</a:t>
            </a:r>
            <a:endParaRPr lang="en-US" sz="2400" b="1" dirty="0">
              <a:solidFill>
                <a:prstClr val="black"/>
              </a:solidFill>
            </a:endParaRPr>
          </a:p>
          <a:p>
            <a:r>
              <a:rPr lang="en-US" sz="2400" b="1" dirty="0">
                <a:solidFill>
                  <a:prstClr val="black"/>
                </a:solidFill>
              </a:rPr>
              <a:t>F</a:t>
            </a:r>
            <a:r>
              <a:rPr lang="en-US" sz="2400" b="1" baseline="-25000" dirty="0">
                <a:solidFill>
                  <a:prstClr val="black"/>
                </a:solidFill>
              </a:rPr>
              <a:t>2</a:t>
            </a:r>
            <a:r>
              <a:rPr lang="en-US" sz="2400" b="1" dirty="0">
                <a:solidFill>
                  <a:prstClr val="black"/>
                </a:solidFill>
              </a:rPr>
              <a:t> = </a:t>
            </a:r>
            <a:r>
              <a:rPr lang="en-US" sz="2400" b="1" dirty="0" smtClean="0">
                <a:solidFill>
                  <a:prstClr val="black"/>
                </a:solidFill>
              </a:rPr>
              <a:t>____?</a:t>
            </a:r>
            <a:endParaRPr lang="en-US" sz="2400" b="1" dirty="0">
              <a:solidFill>
                <a:prstClr val="black"/>
              </a:solidFill>
            </a:endParaRPr>
          </a:p>
        </p:txBody>
      </p:sp>
      <p:sp>
        <p:nvSpPr>
          <p:cNvPr id="6" name="TextBox 5"/>
          <p:cNvSpPr txBox="1"/>
          <p:nvPr/>
        </p:nvSpPr>
        <p:spPr>
          <a:xfrm>
            <a:off x="4495800" y="5498526"/>
            <a:ext cx="3427291" cy="276999"/>
          </a:xfrm>
          <a:prstGeom prst="rect">
            <a:avLst/>
          </a:prstGeom>
          <a:noFill/>
        </p:spPr>
        <p:txBody>
          <a:bodyPr wrap="square" rtlCol="0">
            <a:spAutoFit/>
          </a:bodyPr>
          <a:lstStyle/>
          <a:p>
            <a:pPr algn="ctr"/>
            <a:r>
              <a:rPr lang="en-US" sz="1200" dirty="0" smtClean="0"/>
              <a:t>Image source: Bill Winfield. Used with permission.</a:t>
            </a:r>
            <a:endParaRPr lang="en-US" sz="1200" dirty="0"/>
          </a:p>
        </p:txBody>
      </p:sp>
    </p:spTree>
    <p:extLst>
      <p:ext uri="{BB962C8B-B14F-4D97-AF65-F5344CB8AC3E}">
        <p14:creationId xmlns:p14="http://schemas.microsoft.com/office/powerpoint/2010/main" val="2227229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312" y="2590800"/>
            <a:ext cx="6255488" cy="2283563"/>
          </a:xfrm>
        </p:spPr>
        <p:txBody>
          <a:bodyPr>
            <a:noAutofit/>
          </a:bodyPr>
          <a:lstStyle/>
          <a:p>
            <a:r>
              <a:rPr lang="en-US" sz="7200" dirty="0" smtClean="0"/>
              <a:t>Bernoulli’s Principle</a:t>
            </a:r>
            <a:endParaRPr lang="en-US" sz="7200" dirty="0"/>
          </a:p>
        </p:txBody>
      </p:sp>
    </p:spTree>
    <p:extLst>
      <p:ext uri="{BB962C8B-B14F-4D97-AF65-F5344CB8AC3E}">
        <p14:creationId xmlns:p14="http://schemas.microsoft.com/office/powerpoint/2010/main" val="42769580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Types of Fluid Flow</a:t>
            </a:r>
          </a:p>
        </p:txBody>
      </p:sp>
      <p:sp>
        <p:nvSpPr>
          <p:cNvPr id="23555" name="Rectangle 3"/>
          <p:cNvSpPr>
            <a:spLocks noGrp="1" noChangeArrowheads="1"/>
          </p:cNvSpPr>
          <p:nvPr>
            <p:ph idx="1"/>
          </p:nvPr>
        </p:nvSpPr>
        <p:spPr>
          <a:xfrm>
            <a:off x="457200" y="1905000"/>
            <a:ext cx="8458200" cy="4221163"/>
          </a:xfrm>
        </p:spPr>
        <p:txBody>
          <a:bodyPr>
            <a:noAutofit/>
          </a:bodyPr>
          <a:lstStyle/>
          <a:p>
            <a:pPr marL="0" indent="0">
              <a:spcBef>
                <a:spcPts val="0"/>
              </a:spcBef>
              <a:buNone/>
            </a:pPr>
            <a:r>
              <a:rPr lang="en-US" sz="3600" b="1" dirty="0" smtClean="0">
                <a:solidFill>
                  <a:srgbClr val="7030A0"/>
                </a:solidFill>
              </a:rPr>
              <a:t>Laminar </a:t>
            </a:r>
            <a:r>
              <a:rPr lang="en-US" sz="3600" b="1" dirty="0" smtClean="0"/>
              <a:t>– When fluid </a:t>
            </a:r>
            <a:r>
              <a:rPr lang="en-US" sz="3600" b="1" dirty="0"/>
              <a:t>particles move along the same smooth path. The path is called a streamline.</a:t>
            </a:r>
          </a:p>
          <a:p>
            <a:pPr marL="609600" indent="-609600">
              <a:buFontTx/>
              <a:buNone/>
            </a:pPr>
            <a:endParaRPr lang="en-US" sz="3600" b="1" dirty="0"/>
          </a:p>
          <a:p>
            <a:pPr marL="0" indent="0">
              <a:spcBef>
                <a:spcPts val="0"/>
              </a:spcBef>
              <a:buFontTx/>
              <a:buNone/>
            </a:pPr>
            <a:r>
              <a:rPr lang="en-US" sz="3600" b="1" dirty="0" smtClean="0">
                <a:solidFill>
                  <a:srgbClr val="7030A0"/>
                </a:solidFill>
              </a:rPr>
              <a:t>Turbulent</a:t>
            </a:r>
            <a:r>
              <a:rPr lang="en-US" sz="3600" b="1" dirty="0" smtClean="0"/>
              <a:t> </a:t>
            </a:r>
            <a:r>
              <a:rPr lang="en-US" sz="3600" b="1" dirty="0"/>
              <a:t>– </a:t>
            </a:r>
            <a:r>
              <a:rPr lang="en-US" sz="3600" b="1" dirty="0" smtClean="0"/>
              <a:t>When fluid </a:t>
            </a:r>
            <a:r>
              <a:rPr lang="en-US" sz="3600" b="1" dirty="0"/>
              <a:t>particles flow irregularly causing changes in velocity. </a:t>
            </a:r>
            <a:r>
              <a:rPr lang="en-US" sz="3600" b="1" dirty="0" smtClean="0"/>
              <a:t/>
            </a:r>
            <a:br>
              <a:rPr lang="en-US" sz="3600" b="1" dirty="0" smtClean="0"/>
            </a:br>
            <a:r>
              <a:rPr lang="en-US" sz="3600" b="1" dirty="0" smtClean="0"/>
              <a:t>They </a:t>
            </a:r>
            <a:r>
              <a:rPr lang="en-US" sz="3600" b="1" dirty="0"/>
              <a:t>form eddy currents.</a:t>
            </a:r>
          </a:p>
        </p:txBody>
      </p:sp>
    </p:spTree>
    <p:extLst>
      <p:ext uri="{BB962C8B-B14F-4D97-AF65-F5344CB8AC3E}">
        <p14:creationId xmlns:p14="http://schemas.microsoft.com/office/powerpoint/2010/main" val="335252885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upload.wikimedia.org/wikipedia/commons/4/44/Toky.png"/>
          <p:cNvPicPr>
            <a:picLocks noChangeAspect="1" noChangeArrowheads="1"/>
          </p:cNvPicPr>
          <p:nvPr/>
        </p:nvPicPr>
        <p:blipFill rotWithShape="1">
          <a:blip r:embed="rId3">
            <a:extLst>
              <a:ext uri="{28A0092B-C50C-407E-A947-70E740481C1C}">
                <a14:useLocalDpi xmlns:a14="http://schemas.microsoft.com/office/drawing/2010/main" val="0"/>
              </a:ext>
            </a:extLst>
          </a:blip>
          <a:srcRect l="14689"/>
          <a:stretch/>
        </p:blipFill>
        <p:spPr bwMode="auto">
          <a:xfrm>
            <a:off x="685800" y="838200"/>
            <a:ext cx="7400365" cy="52667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20240" y="6324600"/>
            <a:ext cx="5303520" cy="276999"/>
          </a:xfrm>
          <a:prstGeom prst="rect">
            <a:avLst/>
          </a:prstGeom>
          <a:noFill/>
        </p:spPr>
        <p:txBody>
          <a:bodyPr wrap="square" rtlCol="0">
            <a:spAutoFit/>
          </a:bodyPr>
          <a:lstStyle/>
          <a:p>
            <a:pPr algn="ctr"/>
            <a:r>
              <a:rPr lang="en-US" sz="1200" dirty="0"/>
              <a:t>Source</a:t>
            </a:r>
            <a:r>
              <a:rPr lang="en-US" sz="1200" dirty="0" smtClean="0"/>
              <a:t>: Wikimedia Commons </a:t>
            </a:r>
            <a:r>
              <a:rPr lang="en-US" sz="1200" dirty="0">
                <a:hlinkClick r:id="rId4"/>
              </a:rPr>
              <a:t>http://</a:t>
            </a:r>
            <a:r>
              <a:rPr lang="en-US" sz="1200" dirty="0" smtClean="0">
                <a:hlinkClick r:id="rId4"/>
              </a:rPr>
              <a:t>commons.wikimedia.org/wiki/File:Toky.png</a:t>
            </a:r>
            <a:r>
              <a:rPr lang="en-US" sz="1200" dirty="0" smtClean="0"/>
              <a:t> </a:t>
            </a:r>
            <a:endParaRPr lang="en-US" sz="1200" dirty="0"/>
          </a:p>
        </p:txBody>
      </p:sp>
      <p:sp>
        <p:nvSpPr>
          <p:cNvPr id="5" name="Rectangle 3"/>
          <p:cNvSpPr>
            <a:spLocks noGrp="1" noChangeArrowheads="1"/>
          </p:cNvSpPr>
          <p:nvPr>
            <p:ph idx="1"/>
          </p:nvPr>
        </p:nvSpPr>
        <p:spPr>
          <a:xfrm>
            <a:off x="609600" y="313701"/>
            <a:ext cx="3124200" cy="609600"/>
          </a:xfrm>
        </p:spPr>
        <p:txBody>
          <a:bodyPr>
            <a:noAutofit/>
          </a:bodyPr>
          <a:lstStyle/>
          <a:p>
            <a:pPr marL="0" indent="0">
              <a:spcBef>
                <a:spcPts val="0"/>
              </a:spcBef>
              <a:buNone/>
            </a:pPr>
            <a:r>
              <a:rPr lang="en-US" sz="3600" b="1" dirty="0">
                <a:solidFill>
                  <a:srgbClr val="7030A0"/>
                </a:solidFill>
              </a:rPr>
              <a:t>A</a:t>
            </a:r>
            <a:endParaRPr lang="en-US" sz="3600" b="1" dirty="0"/>
          </a:p>
        </p:txBody>
      </p:sp>
      <p:sp>
        <p:nvSpPr>
          <p:cNvPr id="8" name="Rectangle 3"/>
          <p:cNvSpPr txBox="1">
            <a:spLocks noChangeArrowheads="1"/>
          </p:cNvSpPr>
          <p:nvPr/>
        </p:nvSpPr>
        <p:spPr>
          <a:xfrm>
            <a:off x="609600" y="3433386"/>
            <a:ext cx="3124200" cy="75761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Tx/>
              <a:buNone/>
            </a:pPr>
            <a:r>
              <a:rPr lang="en-US" sz="3600" b="1" dirty="0" smtClean="0">
                <a:solidFill>
                  <a:srgbClr val="7030A0"/>
                </a:solidFill>
              </a:rPr>
              <a:t>B</a:t>
            </a:r>
            <a:endParaRPr lang="en-US" sz="3600" b="1" dirty="0">
              <a:solidFill>
                <a:srgbClr val="7030A0"/>
              </a:solidFill>
            </a:endParaRPr>
          </a:p>
        </p:txBody>
      </p:sp>
    </p:spTree>
    <p:extLst>
      <p:ext uri="{BB962C8B-B14F-4D97-AF65-F5344CB8AC3E}">
        <p14:creationId xmlns:p14="http://schemas.microsoft.com/office/powerpoint/2010/main" val="1040310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1066800"/>
            <a:ext cx="8229600" cy="5562600"/>
          </a:xfrm>
        </p:spPr>
        <p:txBody>
          <a:bodyPr>
            <a:noAutofit/>
          </a:bodyPr>
          <a:lstStyle/>
          <a:p>
            <a:pPr>
              <a:buFontTx/>
              <a:buNone/>
            </a:pPr>
            <a:r>
              <a:rPr lang="en-US" b="1" dirty="0"/>
              <a:t>Continuity </a:t>
            </a:r>
            <a:r>
              <a:rPr lang="en-US" b="1" dirty="0" smtClean="0"/>
              <a:t>equation:</a:t>
            </a:r>
          </a:p>
          <a:p>
            <a:pPr algn="ctr">
              <a:buFontTx/>
              <a:buNone/>
            </a:pPr>
            <a:r>
              <a:rPr lang="en-US" b="1" dirty="0" smtClean="0"/>
              <a:t>A</a:t>
            </a:r>
            <a:r>
              <a:rPr lang="en-US" b="1" baseline="-25000" dirty="0" smtClean="0"/>
              <a:t>1</a:t>
            </a:r>
            <a:r>
              <a:rPr lang="en-US" b="1" dirty="0" smtClean="0"/>
              <a:t>v</a:t>
            </a:r>
            <a:r>
              <a:rPr lang="en-US" b="1" baseline="-25000" dirty="0" smtClean="0"/>
              <a:t>1</a:t>
            </a:r>
            <a:r>
              <a:rPr lang="en-US" b="1" dirty="0" smtClean="0"/>
              <a:t> = A</a:t>
            </a:r>
            <a:r>
              <a:rPr lang="en-US" b="1" baseline="-25000" dirty="0" smtClean="0"/>
              <a:t>2</a:t>
            </a:r>
            <a:r>
              <a:rPr lang="en-US" b="1" dirty="0" smtClean="0"/>
              <a:t>v</a:t>
            </a:r>
            <a:r>
              <a:rPr lang="en-US" b="1" baseline="-25000" dirty="0" smtClean="0"/>
              <a:t>2</a:t>
            </a:r>
          </a:p>
          <a:p>
            <a:pPr>
              <a:buFontTx/>
              <a:buNone/>
            </a:pPr>
            <a:endParaRPr lang="en-US" sz="1000" b="1" dirty="0"/>
          </a:p>
          <a:p>
            <a:pPr>
              <a:buFontTx/>
              <a:buNone/>
            </a:pPr>
            <a:endParaRPr lang="en-US" sz="1600" b="1" dirty="0" smtClean="0"/>
          </a:p>
          <a:p>
            <a:pPr>
              <a:buFontTx/>
              <a:buNone/>
            </a:pPr>
            <a:r>
              <a:rPr lang="en-US" b="1" dirty="0" smtClean="0"/>
              <a:t>Bernoulli’s </a:t>
            </a:r>
            <a:r>
              <a:rPr lang="en-US" b="1" dirty="0"/>
              <a:t>p</a:t>
            </a:r>
            <a:r>
              <a:rPr lang="en-US" b="1" dirty="0" smtClean="0"/>
              <a:t>rinciple</a:t>
            </a:r>
            <a:r>
              <a:rPr lang="en-US" b="1" dirty="0"/>
              <a:t>:</a:t>
            </a:r>
          </a:p>
          <a:p>
            <a:pPr>
              <a:buFontTx/>
              <a:buNone/>
            </a:pPr>
            <a:r>
              <a:rPr lang="en-US" sz="4400" b="1" dirty="0" smtClean="0">
                <a:solidFill>
                  <a:srgbClr val="7030A0"/>
                </a:solidFill>
              </a:rPr>
              <a:t>“The </a:t>
            </a:r>
            <a:r>
              <a:rPr lang="en-US" sz="4400" b="1" dirty="0">
                <a:solidFill>
                  <a:srgbClr val="7030A0"/>
                </a:solidFill>
              </a:rPr>
              <a:t>pressure in a fluid decreases as the fluid’s velocity increases.”</a:t>
            </a:r>
          </a:p>
          <a:p>
            <a:pPr>
              <a:buFontTx/>
              <a:buNone/>
            </a:pPr>
            <a:endParaRPr lang="en-US" sz="1000" b="1" dirty="0" smtClean="0"/>
          </a:p>
          <a:p>
            <a:pPr>
              <a:buFontTx/>
              <a:buNone/>
            </a:pPr>
            <a:endParaRPr lang="en-US" sz="1000" b="1" dirty="0"/>
          </a:p>
          <a:p>
            <a:pPr>
              <a:buFontTx/>
              <a:buNone/>
            </a:pPr>
            <a:endParaRPr lang="en-US" sz="1200" b="1" dirty="0"/>
          </a:p>
          <a:p>
            <a:pPr>
              <a:buFontTx/>
              <a:buNone/>
            </a:pPr>
            <a:r>
              <a:rPr lang="en-US" b="1" dirty="0"/>
              <a:t>Bernoulli’s </a:t>
            </a:r>
            <a:r>
              <a:rPr lang="en-US" b="1" dirty="0" smtClean="0"/>
              <a:t>equation:</a:t>
            </a:r>
          </a:p>
          <a:p>
            <a:pPr algn="ctr">
              <a:buFontTx/>
              <a:buNone/>
            </a:pPr>
            <a:r>
              <a:rPr lang="en-US" b="1" dirty="0" smtClean="0"/>
              <a:t>P </a:t>
            </a:r>
            <a:r>
              <a:rPr lang="en-US" b="1" dirty="0"/>
              <a:t>+ ½ </a:t>
            </a:r>
            <a:r>
              <a:rPr lang="el-GR" b="1" dirty="0">
                <a:cs typeface="Arial" charset="0"/>
              </a:rPr>
              <a:t>ρ</a:t>
            </a:r>
            <a:r>
              <a:rPr lang="en-US" b="1" dirty="0">
                <a:cs typeface="Arial" charset="0"/>
              </a:rPr>
              <a:t>v</a:t>
            </a:r>
            <a:r>
              <a:rPr lang="en-US" b="1" baseline="30000" dirty="0">
                <a:cs typeface="Arial" charset="0"/>
              </a:rPr>
              <a:t>2</a:t>
            </a:r>
            <a:r>
              <a:rPr lang="en-US" b="1" dirty="0">
                <a:cs typeface="Arial" charset="0"/>
              </a:rPr>
              <a:t> + </a:t>
            </a:r>
            <a:r>
              <a:rPr lang="el-GR" b="1" dirty="0">
                <a:cs typeface="Arial" charset="0"/>
              </a:rPr>
              <a:t>ρ</a:t>
            </a:r>
            <a:r>
              <a:rPr lang="en-US" b="1" dirty="0" err="1">
                <a:cs typeface="Arial" charset="0"/>
              </a:rPr>
              <a:t>gh</a:t>
            </a:r>
            <a:r>
              <a:rPr lang="en-US" b="1" dirty="0">
                <a:cs typeface="Arial" charset="0"/>
              </a:rPr>
              <a:t> = </a:t>
            </a:r>
            <a:r>
              <a:rPr lang="en-US" b="1" dirty="0" smtClean="0">
                <a:cs typeface="Arial" charset="0"/>
              </a:rPr>
              <a:t>constant</a:t>
            </a:r>
          </a:p>
          <a:p>
            <a:pPr>
              <a:buFontTx/>
              <a:buNone/>
            </a:pPr>
            <a:r>
              <a:rPr lang="en-US" b="1" dirty="0" smtClean="0">
                <a:cs typeface="Arial" charset="0"/>
              </a:rPr>
              <a:t>   </a:t>
            </a:r>
            <a:endParaRPr lang="el-GR" b="1" dirty="0">
              <a:cs typeface="Arial" charset="0"/>
            </a:endParaRPr>
          </a:p>
        </p:txBody>
      </p:sp>
      <p:sp>
        <p:nvSpPr>
          <p:cNvPr id="24580" name="Rectangle 4"/>
          <p:cNvSpPr>
            <a:spLocks noChangeArrowheads="1"/>
          </p:cNvSpPr>
          <p:nvPr/>
        </p:nvSpPr>
        <p:spPr bwMode="auto">
          <a:xfrm>
            <a:off x="1981200" y="4648200"/>
            <a:ext cx="5181600" cy="609600"/>
          </a:xfrm>
          <a:prstGeom prst="rect">
            <a:avLst/>
          </a:prstGeom>
          <a:noFill/>
          <a:ln w="9525" algn="ctr">
            <a:noFill/>
            <a:miter lim="800000"/>
            <a:headEnd/>
            <a:tailEnd/>
          </a:ln>
          <a:effectLst/>
        </p:spPr>
        <p:txBody>
          <a:bodyPr wrap="none" anchor="ctr">
            <a:spAutoFit/>
          </a:bodyPr>
          <a:lstStyle/>
          <a:p>
            <a:endParaRPr lang="en-US"/>
          </a:p>
        </p:txBody>
      </p:sp>
      <p:sp>
        <p:nvSpPr>
          <p:cNvPr id="6" name="Rectangle 5"/>
          <p:cNvSpPr/>
          <p:nvPr/>
        </p:nvSpPr>
        <p:spPr>
          <a:xfrm>
            <a:off x="3467098" y="1676400"/>
            <a:ext cx="2209801"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7" name="Rectangle 6"/>
          <p:cNvSpPr/>
          <p:nvPr/>
        </p:nvSpPr>
        <p:spPr>
          <a:xfrm>
            <a:off x="2171699" y="5943600"/>
            <a:ext cx="4800600"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8" name="Title 1"/>
          <p:cNvSpPr>
            <a:spLocks noGrp="1"/>
          </p:cNvSpPr>
          <p:nvPr>
            <p:ph type="title"/>
          </p:nvPr>
        </p:nvSpPr>
        <p:spPr>
          <a:xfrm>
            <a:off x="457200" y="0"/>
            <a:ext cx="8229600" cy="1143000"/>
          </a:xfrm>
        </p:spPr>
        <p:txBody>
          <a:bodyPr>
            <a:noAutofit/>
          </a:bodyPr>
          <a:lstStyle/>
          <a:p>
            <a:r>
              <a:rPr lang="en-US" sz="5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Bernoulli’s Principle</a:t>
            </a:r>
            <a:endParaRPr lang="en-US" sz="5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Tree>
    <p:extLst>
      <p:ext uri="{BB962C8B-B14F-4D97-AF65-F5344CB8AC3E}">
        <p14:creationId xmlns:p14="http://schemas.microsoft.com/office/powerpoint/2010/main" val="38885179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696200" cy="822960"/>
          </a:xfrm>
        </p:spPr>
        <p:txBody>
          <a:bodyPr>
            <a:noAutofit/>
          </a:bodyPr>
          <a:lstStyle/>
          <a:p>
            <a:r>
              <a:rPr lang="en-US" sz="4400" dirty="0" smtClean="0"/>
              <a:t>Fluids and Buoyant Force</a:t>
            </a:r>
            <a:endParaRPr lang="en-US" sz="4400" dirty="0"/>
          </a:p>
        </p:txBody>
      </p:sp>
      <p:sp>
        <p:nvSpPr>
          <p:cNvPr id="3075" name="Rectangle 3"/>
          <p:cNvSpPr>
            <a:spLocks noGrp="1" noChangeArrowheads="1"/>
          </p:cNvSpPr>
          <p:nvPr>
            <p:ph idx="1"/>
          </p:nvPr>
        </p:nvSpPr>
        <p:spPr/>
        <p:txBody>
          <a:bodyPr>
            <a:normAutofit fontScale="92500" lnSpcReduction="10000"/>
          </a:bodyPr>
          <a:lstStyle/>
          <a:p>
            <a:pPr eaLnBrk="1" hangingPunct="1">
              <a:defRPr/>
            </a:pPr>
            <a:r>
              <a:rPr lang="en-US" sz="2800" b="1" dirty="0" smtClean="0">
                <a:solidFill>
                  <a:srgbClr val="7030A0"/>
                </a:solidFill>
                <a:latin typeface="Calibri" panose="020F0502020204030204" pitchFamily="34" charset="0"/>
              </a:rPr>
              <a:t>Fluids</a:t>
            </a:r>
            <a:r>
              <a:rPr lang="en-US" sz="2800" b="1" dirty="0" smtClean="0">
                <a:solidFill>
                  <a:srgbClr val="00B0F0"/>
                </a:solidFill>
                <a:latin typeface="Calibri" panose="020F0502020204030204" pitchFamily="34" charset="0"/>
              </a:rPr>
              <a:t> </a:t>
            </a:r>
            <a:r>
              <a:rPr lang="en-US" sz="2800" b="1" dirty="0" smtClean="0">
                <a:latin typeface="Calibri" panose="020F0502020204030204" pitchFamily="34" charset="0"/>
              </a:rPr>
              <a:t>– Matter that flows (liquid and gas).</a:t>
            </a:r>
          </a:p>
          <a:p>
            <a:pPr eaLnBrk="1" hangingPunct="1">
              <a:defRPr/>
            </a:pPr>
            <a:endParaRPr lang="en-US" sz="2800" b="1" dirty="0" smtClean="0">
              <a:latin typeface="Calibri" panose="020F0502020204030204" pitchFamily="34" charset="0"/>
            </a:endParaRPr>
          </a:p>
          <a:p>
            <a:pPr eaLnBrk="1" hangingPunct="1">
              <a:defRPr/>
            </a:pPr>
            <a:r>
              <a:rPr lang="en-US" sz="2800" b="1" dirty="0" smtClean="0">
                <a:solidFill>
                  <a:srgbClr val="7030A0"/>
                </a:solidFill>
                <a:latin typeface="Calibri" panose="020F0502020204030204" pitchFamily="34" charset="0"/>
              </a:rPr>
              <a:t>Mass density </a:t>
            </a:r>
            <a:r>
              <a:rPr lang="en-US" sz="2800" b="1" dirty="0" smtClean="0">
                <a:latin typeface="Calibri" panose="020F0502020204030204" pitchFamily="34" charset="0"/>
              </a:rPr>
              <a:t>– Mass per unit volume of a substance. It is often represented by the Greek letter</a:t>
            </a:r>
            <a:r>
              <a:rPr lang="en-US" b="1" dirty="0" smtClean="0">
                <a:latin typeface="Calibri" panose="020F0502020204030204" pitchFamily="34" charset="0"/>
              </a:rPr>
              <a:t> </a:t>
            </a:r>
            <a:r>
              <a:rPr lang="el-GR" b="1" dirty="0" smtClean="0">
                <a:latin typeface="Calibri" panose="020F0502020204030204" pitchFamily="34" charset="0"/>
                <a:ea typeface="Arial Unicode MS" pitchFamily="34" charset="-128"/>
                <a:cs typeface="Arial Unicode MS" pitchFamily="34" charset="-128"/>
              </a:rPr>
              <a:t>ρ</a:t>
            </a:r>
            <a:r>
              <a:rPr lang="en-US" b="1" dirty="0" smtClean="0">
                <a:latin typeface="Calibri" panose="020F0502020204030204" pitchFamily="34" charset="0"/>
                <a:ea typeface="Arial Unicode MS" pitchFamily="34" charset="-128"/>
                <a:cs typeface="Arial Unicode MS" pitchFamily="34" charset="-128"/>
              </a:rPr>
              <a:t> </a:t>
            </a:r>
            <a:r>
              <a:rPr lang="en-US" sz="2800" b="1" dirty="0" smtClean="0">
                <a:latin typeface="Calibri" panose="020F0502020204030204" pitchFamily="34" charset="0"/>
                <a:ea typeface="Arial Unicode MS" pitchFamily="34" charset="-128"/>
                <a:cs typeface="Arial Unicode MS" pitchFamily="34" charset="-128"/>
              </a:rPr>
              <a:t>(rho).</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a:t>
            </a:r>
            <a:r>
              <a:rPr lang="el-GR" sz="2800" b="1" dirty="0" smtClean="0">
                <a:latin typeface="Calibri" panose="020F0502020204030204" pitchFamily="34" charset="0"/>
                <a:ea typeface="Arial Unicode MS" pitchFamily="34" charset="-128"/>
                <a:cs typeface="Arial Unicode MS" pitchFamily="34" charset="-128"/>
              </a:rPr>
              <a:t>ρ</a:t>
            </a:r>
            <a:r>
              <a:rPr lang="en-US" sz="2800" b="1" dirty="0" smtClean="0">
                <a:latin typeface="Calibri" panose="020F0502020204030204" pitchFamily="34" charset="0"/>
                <a:ea typeface="Arial Unicode MS" pitchFamily="34" charset="-128"/>
                <a:cs typeface="Arial Unicode MS" pitchFamily="34" charset="-128"/>
              </a:rPr>
              <a:t> = m</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V</a:t>
            </a:r>
          </a:p>
          <a:p>
            <a:pPr eaLnBrk="1" hangingPunct="1">
              <a:defRPr/>
            </a:pPr>
            <a:endParaRPr lang="en-US" sz="2800" b="1" dirty="0" smtClean="0">
              <a:latin typeface="Calibri" panose="020F0502020204030204" pitchFamily="34" charset="0"/>
              <a:ea typeface="Arial Unicode MS" pitchFamily="34" charset="-128"/>
              <a:cs typeface="Arial Unicode MS" pitchFamily="34" charset="-128"/>
            </a:endParaRPr>
          </a:p>
          <a:p>
            <a:pPr eaLnBrk="1" hangingPunct="1">
              <a:defRPr/>
            </a:pPr>
            <a:r>
              <a:rPr lang="en-US" sz="2800" b="1" dirty="0" smtClean="0">
                <a:solidFill>
                  <a:srgbClr val="7030A0"/>
                </a:solidFill>
                <a:latin typeface="Calibri" panose="020F0502020204030204" pitchFamily="34" charset="0"/>
                <a:ea typeface="Arial Unicode MS" pitchFamily="34" charset="-128"/>
                <a:cs typeface="Arial Unicode MS" pitchFamily="34" charset="-128"/>
              </a:rPr>
              <a:t>Buoyant force </a:t>
            </a:r>
            <a:r>
              <a:rPr lang="en-US" sz="2800" b="1" dirty="0" smtClean="0">
                <a:latin typeface="Calibri" panose="020F0502020204030204" pitchFamily="34" charset="0"/>
                <a:ea typeface="Arial Unicode MS" pitchFamily="34" charset="-128"/>
                <a:cs typeface="Arial Unicode MS" pitchFamily="34" charset="-128"/>
              </a:rPr>
              <a:t>– The upward force on objects that are partially or completely submerged in fluids.</a:t>
            </a:r>
            <a:endParaRPr lang="el-GR" sz="2800" b="1" dirty="0" smtClean="0">
              <a:latin typeface="Calibri" panose="020F0502020204030204" pitchFamily="34" charset="0"/>
              <a:ea typeface="Arial Unicode MS" pitchFamily="34" charset="-128"/>
              <a:cs typeface="Arial Unicode MS" pitchFamily="34" charset="-128"/>
            </a:endParaRPr>
          </a:p>
        </p:txBody>
      </p:sp>
      <p:sp>
        <p:nvSpPr>
          <p:cNvPr id="4100" name="Line 4"/>
          <p:cNvSpPr>
            <a:spLocks noChangeShapeType="1"/>
          </p:cNvSpPr>
          <p:nvPr/>
        </p:nvSpPr>
        <p:spPr bwMode="auto">
          <a:xfrm>
            <a:off x="3737029" y="4495800"/>
            <a:ext cx="381000"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58597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381000"/>
            <a:ext cx="8229600" cy="5745163"/>
          </a:xfrm>
        </p:spPr>
        <p:txBody>
          <a:bodyPr/>
          <a:lstStyle/>
          <a:p>
            <a:pPr algn="ctr">
              <a:buFontTx/>
              <a:buNone/>
            </a:pPr>
            <a:r>
              <a:rPr lang="en-US" sz="4000" b="1" dirty="0" smtClean="0">
                <a:solidFill>
                  <a:srgbClr val="7030A0"/>
                </a:solidFill>
                <a:cs typeface="Arial" charset="0"/>
              </a:rPr>
              <a:t>Bernoulli’s equation at different points in </a:t>
            </a:r>
            <a:r>
              <a:rPr lang="en-US" sz="4000" b="1" dirty="0">
                <a:solidFill>
                  <a:srgbClr val="7030A0"/>
                </a:solidFill>
                <a:cs typeface="Arial" charset="0"/>
              </a:rPr>
              <a:t>a horizontal pipe:</a:t>
            </a:r>
          </a:p>
          <a:p>
            <a:pPr>
              <a:buFontTx/>
              <a:buNone/>
            </a:pPr>
            <a:r>
              <a:rPr lang="en-US" b="1" dirty="0">
                <a:latin typeface="Comic Sans MS" pitchFamily="66" charset="0"/>
                <a:cs typeface="Arial" charset="0"/>
              </a:rPr>
              <a:t>          </a:t>
            </a:r>
            <a:endParaRPr lang="en-US" b="1" dirty="0" smtClean="0">
              <a:latin typeface="Comic Sans MS" pitchFamily="66" charset="0"/>
              <a:cs typeface="Arial" charset="0"/>
            </a:endParaRPr>
          </a:p>
          <a:p>
            <a:pPr algn="ctr">
              <a:buFontTx/>
              <a:buNone/>
            </a:pPr>
            <a:r>
              <a:rPr lang="en-US" b="1" dirty="0" smtClean="0"/>
              <a:t>P</a:t>
            </a:r>
            <a:r>
              <a:rPr lang="en-US" b="1" baseline="-25000" dirty="0" smtClean="0"/>
              <a:t>1</a:t>
            </a:r>
            <a:r>
              <a:rPr lang="en-US" b="1" dirty="0" smtClean="0"/>
              <a:t> </a:t>
            </a:r>
            <a:r>
              <a:rPr lang="en-US" b="1" dirty="0"/>
              <a:t>+ ½</a:t>
            </a:r>
            <a:r>
              <a:rPr lang="el-GR" b="1" dirty="0">
                <a:cs typeface="Arial" charset="0"/>
              </a:rPr>
              <a:t>ρ</a:t>
            </a:r>
            <a:r>
              <a:rPr lang="en-US" b="1" dirty="0">
                <a:cs typeface="Arial" charset="0"/>
              </a:rPr>
              <a:t>v</a:t>
            </a:r>
            <a:r>
              <a:rPr lang="en-US" b="1" baseline="-25000" dirty="0">
                <a:cs typeface="Arial" charset="0"/>
              </a:rPr>
              <a:t>1</a:t>
            </a:r>
            <a:r>
              <a:rPr lang="en-US" b="1" baseline="30000" dirty="0">
                <a:cs typeface="Arial" charset="0"/>
              </a:rPr>
              <a:t>2</a:t>
            </a:r>
            <a:r>
              <a:rPr lang="en-US" b="1" dirty="0">
                <a:cs typeface="Arial" charset="0"/>
              </a:rPr>
              <a:t> = </a:t>
            </a:r>
            <a:r>
              <a:rPr lang="en-US" b="1" dirty="0"/>
              <a:t>P</a:t>
            </a:r>
            <a:r>
              <a:rPr lang="en-US" b="1" baseline="-25000" dirty="0"/>
              <a:t>2</a:t>
            </a:r>
            <a:r>
              <a:rPr lang="en-US" b="1" dirty="0"/>
              <a:t> + ½</a:t>
            </a:r>
            <a:r>
              <a:rPr lang="el-GR" b="1" dirty="0">
                <a:cs typeface="Arial" charset="0"/>
              </a:rPr>
              <a:t>ρ</a:t>
            </a:r>
            <a:r>
              <a:rPr lang="en-US" b="1" dirty="0" smtClean="0">
                <a:cs typeface="Arial" charset="0"/>
              </a:rPr>
              <a:t>v</a:t>
            </a:r>
            <a:r>
              <a:rPr lang="en-US" b="1" baseline="-25000" dirty="0" smtClean="0">
                <a:cs typeface="Arial" charset="0"/>
              </a:rPr>
              <a:t>2</a:t>
            </a:r>
            <a:r>
              <a:rPr lang="en-US" b="1" baseline="30000" dirty="0" smtClean="0">
                <a:cs typeface="Arial" charset="0"/>
              </a:rPr>
              <a:t>2</a:t>
            </a:r>
            <a:endParaRPr lang="en-US" b="1" baseline="30000" dirty="0">
              <a:cs typeface="Arial" charset="0"/>
            </a:endParaRPr>
          </a:p>
        </p:txBody>
      </p:sp>
      <p:sp>
        <p:nvSpPr>
          <p:cNvPr id="25607" name="AutoShape 7"/>
          <p:cNvSpPr>
            <a:spLocks noChangeArrowheads="1"/>
          </p:cNvSpPr>
          <p:nvPr/>
        </p:nvSpPr>
        <p:spPr bwMode="auto">
          <a:xfrm>
            <a:off x="2362200" y="3352800"/>
            <a:ext cx="1295400" cy="3505200"/>
          </a:xfrm>
          <a:prstGeom prst="can">
            <a:avLst>
              <a:gd name="adj" fmla="val 67647"/>
            </a:avLst>
          </a:prstGeom>
          <a:noFill/>
          <a:ln w="9525">
            <a:noFill/>
            <a:round/>
            <a:headEnd/>
            <a:tailEnd/>
          </a:ln>
          <a:effectLst/>
        </p:spPr>
        <p:txBody>
          <a:bodyPr wrap="none" anchor="ctr">
            <a:spAutoFit/>
          </a:bodyPr>
          <a:lstStyle/>
          <a:p>
            <a:endParaRPr lang="en-US"/>
          </a:p>
        </p:txBody>
      </p:sp>
      <p:sp>
        <p:nvSpPr>
          <p:cNvPr id="6" name="Rectangle 5"/>
          <p:cNvSpPr/>
          <p:nvPr/>
        </p:nvSpPr>
        <p:spPr>
          <a:xfrm>
            <a:off x="2373824" y="2189136"/>
            <a:ext cx="4407976" cy="858864"/>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grpSp>
        <p:nvGrpSpPr>
          <p:cNvPr id="29" name="Group 28"/>
          <p:cNvGrpSpPr/>
          <p:nvPr/>
        </p:nvGrpSpPr>
        <p:grpSpPr>
          <a:xfrm>
            <a:off x="1981200" y="5003269"/>
            <a:ext cx="780081" cy="767278"/>
            <a:chOff x="1981200" y="5003269"/>
            <a:chExt cx="780081" cy="767278"/>
          </a:xfrm>
        </p:grpSpPr>
        <p:sp>
          <p:nvSpPr>
            <p:cNvPr id="19" name="Right Arrow 18"/>
            <p:cNvSpPr/>
            <p:nvPr/>
          </p:nvSpPr>
          <p:spPr>
            <a:xfrm>
              <a:off x="1999281" y="5003269"/>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1999281" y="5337849"/>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1981200" y="5625846"/>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1066798" y="4525505"/>
            <a:ext cx="6781802" cy="1494295"/>
            <a:chOff x="1066798" y="4525505"/>
            <a:chExt cx="6781802" cy="1494295"/>
          </a:xfrm>
        </p:grpSpPr>
        <p:grpSp>
          <p:nvGrpSpPr>
            <p:cNvPr id="27" name="Group 26"/>
            <p:cNvGrpSpPr/>
            <p:nvPr/>
          </p:nvGrpSpPr>
          <p:grpSpPr>
            <a:xfrm>
              <a:off x="1066798" y="4525505"/>
              <a:ext cx="6781802" cy="1494295"/>
              <a:chOff x="1066798" y="4525505"/>
              <a:chExt cx="6781802" cy="1494295"/>
            </a:xfrm>
          </p:grpSpPr>
          <p:grpSp>
            <p:nvGrpSpPr>
              <p:cNvPr id="20" name="Group 19"/>
              <p:cNvGrpSpPr/>
              <p:nvPr/>
            </p:nvGrpSpPr>
            <p:grpSpPr>
              <a:xfrm>
                <a:off x="1066798" y="4525505"/>
                <a:ext cx="6781802" cy="1494295"/>
                <a:chOff x="1066798" y="4525505"/>
                <a:chExt cx="6781802" cy="1494295"/>
              </a:xfrm>
            </p:grpSpPr>
            <p:cxnSp>
              <p:nvCxnSpPr>
                <p:cNvPr id="3" name="Straight Connector 2"/>
                <p:cNvCxnSpPr/>
                <p:nvPr/>
              </p:nvCxnSpPr>
              <p:spPr>
                <a:xfrm>
                  <a:off x="1066800" y="4876800"/>
                  <a:ext cx="2590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66798" y="5867400"/>
                  <a:ext cx="2590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96000" y="4525505"/>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200" y="601980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3657600" y="4525505"/>
                  <a:ext cx="2448732" cy="587594"/>
                </a:xfrm>
                <a:custGeom>
                  <a:avLst/>
                  <a:gdLst>
                    <a:gd name="connsiteX0" fmla="*/ 0 w 2448732"/>
                    <a:gd name="connsiteY0" fmla="*/ 356461 h 587594"/>
                    <a:gd name="connsiteX1" fmla="*/ 1193370 w 2448732"/>
                    <a:gd name="connsiteY1" fmla="*/ 573437 h 587594"/>
                    <a:gd name="connsiteX2" fmla="*/ 2448732 w 2448732"/>
                    <a:gd name="connsiteY2" fmla="*/ 0 h 587594"/>
                  </a:gdLst>
                  <a:ahLst/>
                  <a:cxnLst>
                    <a:cxn ang="0">
                      <a:pos x="connsiteX0" y="connsiteY0"/>
                    </a:cxn>
                    <a:cxn ang="0">
                      <a:pos x="connsiteX1" y="connsiteY1"/>
                    </a:cxn>
                    <a:cxn ang="0">
                      <a:pos x="connsiteX2" y="connsiteY2"/>
                    </a:cxn>
                  </a:cxnLst>
                  <a:rect l="l" t="t" r="r" b="b"/>
                  <a:pathLst>
                    <a:path w="2448732" h="587594">
                      <a:moveTo>
                        <a:pt x="0" y="356461"/>
                      </a:moveTo>
                      <a:cubicBezTo>
                        <a:pt x="392624" y="494654"/>
                        <a:pt x="785248" y="632847"/>
                        <a:pt x="1193370" y="573437"/>
                      </a:cubicBezTo>
                      <a:cubicBezTo>
                        <a:pt x="1601492" y="514027"/>
                        <a:pt x="2025112" y="257013"/>
                        <a:pt x="2448732"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rot="184106">
                  <a:off x="3626603" y="5709562"/>
                  <a:ext cx="2572719" cy="241554"/>
                </a:xfrm>
                <a:custGeom>
                  <a:avLst/>
                  <a:gdLst>
                    <a:gd name="connsiteX0" fmla="*/ 0 w 2572719"/>
                    <a:gd name="connsiteY0" fmla="*/ 263510 h 263510"/>
                    <a:gd name="connsiteX1" fmla="*/ 1162373 w 2572719"/>
                    <a:gd name="connsiteY1" fmla="*/ 39 h 263510"/>
                    <a:gd name="connsiteX2" fmla="*/ 2572719 w 2572719"/>
                    <a:gd name="connsiteY2" fmla="*/ 248012 h 263510"/>
                  </a:gdLst>
                  <a:ahLst/>
                  <a:cxnLst>
                    <a:cxn ang="0">
                      <a:pos x="connsiteX0" y="connsiteY0"/>
                    </a:cxn>
                    <a:cxn ang="0">
                      <a:pos x="connsiteX1" y="connsiteY1"/>
                    </a:cxn>
                    <a:cxn ang="0">
                      <a:pos x="connsiteX2" y="connsiteY2"/>
                    </a:cxn>
                  </a:cxnLst>
                  <a:rect l="l" t="t" r="r" b="b"/>
                  <a:pathLst>
                    <a:path w="2572719" h="263510">
                      <a:moveTo>
                        <a:pt x="0" y="263510"/>
                      </a:moveTo>
                      <a:cubicBezTo>
                        <a:pt x="366793" y="133066"/>
                        <a:pt x="733587" y="2622"/>
                        <a:pt x="1162373" y="39"/>
                      </a:cubicBezTo>
                      <a:cubicBezTo>
                        <a:pt x="1591159" y="-2544"/>
                        <a:pt x="2081939" y="122734"/>
                        <a:pt x="2572719" y="24801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1141709" y="4819301"/>
                <a:ext cx="6620359" cy="938300"/>
                <a:chOff x="1141709" y="4819301"/>
                <a:chExt cx="6620359" cy="938300"/>
              </a:xfrm>
            </p:grpSpPr>
            <p:cxnSp>
              <p:nvCxnSpPr>
                <p:cNvPr id="14" name="Straight Connector 13"/>
                <p:cNvCxnSpPr/>
                <p:nvPr/>
              </p:nvCxnSpPr>
              <p:spPr>
                <a:xfrm>
                  <a:off x="1285068" y="5410200"/>
                  <a:ext cx="6477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19200" y="5757601"/>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141709" y="5113099"/>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3810000" y="4819301"/>
                  <a:ext cx="2448732" cy="518547"/>
                </a:xfrm>
                <a:custGeom>
                  <a:avLst/>
                  <a:gdLst>
                    <a:gd name="connsiteX0" fmla="*/ 0 w 2448732"/>
                    <a:gd name="connsiteY0" fmla="*/ 356461 h 587594"/>
                    <a:gd name="connsiteX1" fmla="*/ 1193370 w 2448732"/>
                    <a:gd name="connsiteY1" fmla="*/ 573437 h 587594"/>
                    <a:gd name="connsiteX2" fmla="*/ 2448732 w 2448732"/>
                    <a:gd name="connsiteY2" fmla="*/ 0 h 587594"/>
                  </a:gdLst>
                  <a:ahLst/>
                  <a:cxnLst>
                    <a:cxn ang="0">
                      <a:pos x="connsiteX0" y="connsiteY0"/>
                    </a:cxn>
                    <a:cxn ang="0">
                      <a:pos x="connsiteX1" y="connsiteY1"/>
                    </a:cxn>
                    <a:cxn ang="0">
                      <a:pos x="connsiteX2" y="connsiteY2"/>
                    </a:cxn>
                  </a:cxnLst>
                  <a:rect l="l" t="t" r="r" b="b"/>
                  <a:pathLst>
                    <a:path w="2448732" h="587594">
                      <a:moveTo>
                        <a:pt x="0" y="356461"/>
                      </a:moveTo>
                      <a:cubicBezTo>
                        <a:pt x="392624" y="494654"/>
                        <a:pt x="785248" y="632847"/>
                        <a:pt x="1193370" y="573437"/>
                      </a:cubicBezTo>
                      <a:cubicBezTo>
                        <a:pt x="1601492" y="514027"/>
                        <a:pt x="2025112" y="257013"/>
                        <a:pt x="2448732" y="0"/>
                      </a:cubicBez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3811792" y="5600192"/>
                  <a:ext cx="2500488" cy="150849"/>
                </a:xfrm>
                <a:custGeom>
                  <a:avLst/>
                  <a:gdLst>
                    <a:gd name="connsiteX0" fmla="*/ 0 w 2572719"/>
                    <a:gd name="connsiteY0" fmla="*/ 263510 h 263510"/>
                    <a:gd name="connsiteX1" fmla="*/ 1162373 w 2572719"/>
                    <a:gd name="connsiteY1" fmla="*/ 39 h 263510"/>
                    <a:gd name="connsiteX2" fmla="*/ 2572719 w 2572719"/>
                    <a:gd name="connsiteY2" fmla="*/ 248012 h 263510"/>
                  </a:gdLst>
                  <a:ahLst/>
                  <a:cxnLst>
                    <a:cxn ang="0">
                      <a:pos x="connsiteX0" y="connsiteY0"/>
                    </a:cxn>
                    <a:cxn ang="0">
                      <a:pos x="connsiteX1" y="connsiteY1"/>
                    </a:cxn>
                    <a:cxn ang="0">
                      <a:pos x="connsiteX2" y="connsiteY2"/>
                    </a:cxn>
                  </a:cxnLst>
                  <a:rect l="l" t="t" r="r" b="b"/>
                  <a:pathLst>
                    <a:path w="2572719" h="263510">
                      <a:moveTo>
                        <a:pt x="0" y="263510"/>
                      </a:moveTo>
                      <a:cubicBezTo>
                        <a:pt x="366793" y="133066"/>
                        <a:pt x="733587" y="2622"/>
                        <a:pt x="1162373" y="39"/>
                      </a:cubicBezTo>
                      <a:cubicBezTo>
                        <a:pt x="1591159" y="-2544"/>
                        <a:pt x="2081939" y="122734"/>
                        <a:pt x="2572719" y="248012"/>
                      </a:cubicBez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6258732" y="4819302"/>
                  <a:ext cx="14374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320725" y="5757601"/>
                  <a:ext cx="1437468"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36" name="Right Arrow 35"/>
            <p:cNvSpPr/>
            <p:nvPr/>
          </p:nvSpPr>
          <p:spPr>
            <a:xfrm flipV="1">
              <a:off x="6629400" y="4743102"/>
              <a:ext cx="762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a:off x="6596466" y="5354480"/>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6596466" y="5698196"/>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a:off x="2423160" y="6285113"/>
            <a:ext cx="4297680" cy="276999"/>
          </a:xfrm>
          <a:prstGeom prst="rect">
            <a:avLst/>
          </a:prstGeom>
          <a:noFill/>
        </p:spPr>
        <p:txBody>
          <a:bodyPr wrap="square" rtlCol="0">
            <a:spAutoFit/>
          </a:bodyPr>
          <a:lstStyle/>
          <a:p>
            <a:pPr algn="ctr"/>
            <a:r>
              <a:rPr lang="en-US" sz="1200" dirty="0" smtClean="0"/>
              <a:t>Image source: 2013 Emily Sappington, University of Houston</a:t>
            </a:r>
          </a:p>
        </p:txBody>
      </p:sp>
      <p:sp>
        <p:nvSpPr>
          <p:cNvPr id="47" name="TextBox 46"/>
          <p:cNvSpPr txBox="1"/>
          <p:nvPr/>
        </p:nvSpPr>
        <p:spPr>
          <a:xfrm>
            <a:off x="1768421" y="4050268"/>
            <a:ext cx="871134" cy="369332"/>
          </a:xfrm>
          <a:prstGeom prst="rect">
            <a:avLst/>
          </a:prstGeom>
          <a:noFill/>
        </p:spPr>
        <p:txBody>
          <a:bodyPr wrap="square" rtlCol="0">
            <a:spAutoFit/>
          </a:bodyPr>
          <a:lstStyle/>
          <a:p>
            <a:r>
              <a:rPr lang="en-US" b="1" dirty="0" smtClean="0"/>
              <a:t>Point 1</a:t>
            </a:r>
            <a:endParaRPr lang="en-US" b="1" dirty="0"/>
          </a:p>
        </p:txBody>
      </p:sp>
      <p:sp>
        <p:nvSpPr>
          <p:cNvPr id="48" name="TextBox 47"/>
          <p:cNvSpPr txBox="1"/>
          <p:nvPr/>
        </p:nvSpPr>
        <p:spPr>
          <a:xfrm>
            <a:off x="4183573" y="4050268"/>
            <a:ext cx="871134" cy="369332"/>
          </a:xfrm>
          <a:prstGeom prst="rect">
            <a:avLst/>
          </a:prstGeom>
          <a:noFill/>
        </p:spPr>
        <p:txBody>
          <a:bodyPr wrap="square" rtlCol="0">
            <a:spAutoFit/>
          </a:bodyPr>
          <a:lstStyle/>
          <a:p>
            <a:r>
              <a:rPr lang="en-US" b="1" dirty="0" smtClean="0"/>
              <a:t>Point 2</a:t>
            </a:r>
            <a:endParaRPr lang="en-US" b="1" dirty="0"/>
          </a:p>
        </p:txBody>
      </p:sp>
      <p:sp>
        <p:nvSpPr>
          <p:cNvPr id="49" name="TextBox 48"/>
          <p:cNvSpPr txBox="1"/>
          <p:nvPr/>
        </p:nvSpPr>
        <p:spPr>
          <a:xfrm>
            <a:off x="6633275" y="4050268"/>
            <a:ext cx="871134" cy="369332"/>
          </a:xfrm>
          <a:prstGeom prst="rect">
            <a:avLst/>
          </a:prstGeom>
          <a:noFill/>
        </p:spPr>
        <p:txBody>
          <a:bodyPr wrap="square" rtlCol="0">
            <a:spAutoFit/>
          </a:bodyPr>
          <a:lstStyle/>
          <a:p>
            <a:r>
              <a:rPr lang="en-US" b="1" dirty="0" smtClean="0"/>
              <a:t>Point 3</a:t>
            </a:r>
            <a:endParaRPr lang="en-US" b="1" dirty="0"/>
          </a:p>
        </p:txBody>
      </p:sp>
    </p:spTree>
    <p:extLst>
      <p:ext uri="{BB962C8B-B14F-4D97-AF65-F5344CB8AC3E}">
        <p14:creationId xmlns:p14="http://schemas.microsoft.com/office/powerpoint/2010/main" val="88046682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5000"/>
          <a:stretch/>
        </p:blipFill>
        <p:spPr bwMode="auto">
          <a:xfrm>
            <a:off x="533400" y="928254"/>
            <a:ext cx="8150960"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965960" y="6324600"/>
            <a:ext cx="5212080" cy="276999"/>
          </a:xfrm>
          <a:prstGeom prst="rect">
            <a:avLst/>
          </a:prstGeom>
          <a:noFill/>
        </p:spPr>
        <p:txBody>
          <a:bodyPr wrap="square" rtlCol="0">
            <a:spAutoFit/>
          </a:bodyPr>
          <a:lstStyle/>
          <a:p>
            <a:pPr algn="ctr"/>
            <a:r>
              <a:rPr lang="en-US" sz="1200" dirty="0" smtClean="0"/>
              <a:t>Source: NASA </a:t>
            </a:r>
            <a:r>
              <a:rPr lang="en-US" sz="1200" dirty="0" smtClean="0">
                <a:hlinkClick r:id="rId4"/>
              </a:rPr>
              <a:t>http</a:t>
            </a:r>
            <a:r>
              <a:rPr lang="en-US" sz="1200" dirty="0">
                <a:hlinkClick r:id="rId4"/>
              </a:rPr>
              <a:t>://</a:t>
            </a:r>
            <a:r>
              <a:rPr lang="en-US" sz="1200" dirty="0" smtClean="0">
                <a:hlinkClick r:id="rId4"/>
              </a:rPr>
              <a:t>www.grc.nasa.gov/WWW/k-12/airplane/bern.html</a:t>
            </a:r>
            <a:r>
              <a:rPr lang="en-US" sz="1200" dirty="0" smtClean="0"/>
              <a:t> </a:t>
            </a:r>
            <a:endParaRPr lang="en-US" sz="1200" dirty="0"/>
          </a:p>
        </p:txBody>
      </p:sp>
      <p:sp>
        <p:nvSpPr>
          <p:cNvPr id="5" name="Title 1"/>
          <p:cNvSpPr>
            <a:spLocks noGrp="1"/>
          </p:cNvSpPr>
          <p:nvPr>
            <p:ph type="title"/>
          </p:nvPr>
        </p:nvSpPr>
        <p:spPr>
          <a:xfrm>
            <a:off x="457200" y="274638"/>
            <a:ext cx="8229600" cy="868362"/>
          </a:xfrm>
        </p:spPr>
        <p:txBody>
          <a:bodyPr/>
          <a:lstStyle/>
          <a:p>
            <a:pPr algn="l"/>
            <a:r>
              <a:rPr lang="en-US" b="1" dirty="0" smtClean="0">
                <a:solidFill>
                  <a:srgbClr val="7030A0"/>
                </a:solidFill>
              </a:rPr>
              <a:t>Bernoulli’s Equation</a:t>
            </a:r>
            <a:endParaRPr lang="en-US" b="1" dirty="0">
              <a:solidFill>
                <a:srgbClr val="7030A0"/>
              </a:solidFill>
            </a:endParaRPr>
          </a:p>
        </p:txBody>
      </p:sp>
    </p:spTree>
    <p:extLst>
      <p:ext uri="{BB962C8B-B14F-4D97-AF65-F5344CB8AC3E}">
        <p14:creationId xmlns:p14="http://schemas.microsoft.com/office/powerpoint/2010/main" val="248062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533400"/>
            <a:ext cx="8229600" cy="5592763"/>
          </a:xfrm>
        </p:spPr>
        <p:txBody>
          <a:bodyPr/>
          <a:lstStyle/>
          <a:p>
            <a:pPr indent="0" algn="ctr">
              <a:buFontTx/>
              <a:buNone/>
            </a:pPr>
            <a:r>
              <a:rPr lang="en-US" sz="4000" b="1" dirty="0" smtClean="0">
                <a:solidFill>
                  <a:srgbClr val="7030A0"/>
                </a:solidFill>
                <a:cs typeface="Arial" charset="0"/>
              </a:rPr>
              <a:t>Bernoulli’s equation at </a:t>
            </a:r>
            <a:r>
              <a:rPr lang="en-US" sz="4000" b="1" dirty="0">
                <a:solidFill>
                  <a:srgbClr val="7030A0"/>
                </a:solidFill>
                <a:cs typeface="Arial" charset="0"/>
              </a:rPr>
              <a:t>two different </a:t>
            </a:r>
            <a:r>
              <a:rPr lang="en-US" sz="4000" b="1" dirty="0" smtClean="0">
                <a:solidFill>
                  <a:srgbClr val="7030A0"/>
                </a:solidFill>
                <a:cs typeface="Arial" charset="0"/>
              </a:rPr>
              <a:t>points of varying height</a:t>
            </a:r>
          </a:p>
          <a:p>
            <a:pPr>
              <a:buFontTx/>
              <a:buNone/>
            </a:pPr>
            <a:endParaRPr lang="en-US" sz="1800" b="1" dirty="0">
              <a:cs typeface="Arial" charset="0"/>
            </a:endParaRPr>
          </a:p>
          <a:p>
            <a:pPr algn="ctr">
              <a:buFontTx/>
              <a:buNone/>
            </a:pPr>
            <a:r>
              <a:rPr lang="en-US" b="1" dirty="0" smtClean="0"/>
              <a:t>P</a:t>
            </a:r>
            <a:r>
              <a:rPr lang="en-US" b="1" baseline="-25000" dirty="0" smtClean="0"/>
              <a:t>1</a:t>
            </a:r>
            <a:r>
              <a:rPr lang="en-US" b="1" dirty="0" smtClean="0"/>
              <a:t> </a:t>
            </a:r>
            <a:r>
              <a:rPr lang="en-US" b="1" dirty="0"/>
              <a:t>+ ½</a:t>
            </a:r>
            <a:r>
              <a:rPr lang="el-GR" b="1" dirty="0">
                <a:cs typeface="Arial" charset="0"/>
              </a:rPr>
              <a:t>ρ</a:t>
            </a:r>
            <a:r>
              <a:rPr lang="en-US" b="1" dirty="0">
                <a:cs typeface="Arial" charset="0"/>
              </a:rPr>
              <a:t>v</a:t>
            </a:r>
            <a:r>
              <a:rPr lang="en-US" b="1" baseline="-25000" dirty="0">
                <a:cs typeface="Arial" charset="0"/>
              </a:rPr>
              <a:t>1</a:t>
            </a:r>
            <a:r>
              <a:rPr lang="en-US" b="1" baseline="30000" dirty="0">
                <a:cs typeface="Arial" charset="0"/>
              </a:rPr>
              <a:t>2 </a:t>
            </a:r>
            <a:r>
              <a:rPr lang="en-US" b="1" dirty="0">
                <a:cs typeface="Arial" charset="0"/>
              </a:rPr>
              <a:t>+ </a:t>
            </a:r>
            <a:r>
              <a:rPr lang="el-GR" b="1" dirty="0">
                <a:cs typeface="Arial" charset="0"/>
              </a:rPr>
              <a:t>ρ</a:t>
            </a:r>
            <a:r>
              <a:rPr lang="en-US" b="1" dirty="0">
                <a:cs typeface="Arial" charset="0"/>
              </a:rPr>
              <a:t>gh</a:t>
            </a:r>
            <a:r>
              <a:rPr lang="en-US" b="1" baseline="-25000" dirty="0">
                <a:cs typeface="Arial" charset="0"/>
              </a:rPr>
              <a:t>1 </a:t>
            </a:r>
            <a:r>
              <a:rPr lang="en-US" b="1" dirty="0">
                <a:cs typeface="Arial" charset="0"/>
              </a:rPr>
              <a:t>= </a:t>
            </a:r>
            <a:r>
              <a:rPr lang="en-US" b="1" dirty="0"/>
              <a:t>P</a:t>
            </a:r>
            <a:r>
              <a:rPr lang="en-US" b="1" baseline="-25000" dirty="0"/>
              <a:t>2</a:t>
            </a:r>
            <a:r>
              <a:rPr lang="en-US" b="1" dirty="0"/>
              <a:t> + ½</a:t>
            </a:r>
            <a:r>
              <a:rPr lang="el-GR" b="1" dirty="0">
                <a:cs typeface="Arial" charset="0"/>
              </a:rPr>
              <a:t>ρ</a:t>
            </a:r>
            <a:r>
              <a:rPr lang="en-US" b="1" dirty="0">
                <a:cs typeface="Arial" charset="0"/>
              </a:rPr>
              <a:t>v</a:t>
            </a:r>
            <a:r>
              <a:rPr lang="en-US" b="1" baseline="-25000" dirty="0">
                <a:cs typeface="Arial" charset="0"/>
              </a:rPr>
              <a:t>2</a:t>
            </a:r>
            <a:r>
              <a:rPr lang="en-US" b="1" baseline="30000" dirty="0">
                <a:cs typeface="Arial" charset="0"/>
              </a:rPr>
              <a:t>2 </a:t>
            </a:r>
            <a:r>
              <a:rPr lang="en-US" b="1" dirty="0">
                <a:cs typeface="Arial" charset="0"/>
              </a:rPr>
              <a:t>+ </a:t>
            </a:r>
            <a:r>
              <a:rPr lang="el-GR" b="1" dirty="0">
                <a:cs typeface="Arial" charset="0"/>
              </a:rPr>
              <a:t>ρ</a:t>
            </a:r>
            <a:r>
              <a:rPr lang="en-US" b="1" dirty="0">
                <a:cs typeface="Arial" charset="0"/>
              </a:rPr>
              <a:t>gh</a:t>
            </a:r>
            <a:r>
              <a:rPr lang="en-US" b="1" baseline="-25000" dirty="0">
                <a:cs typeface="Arial" charset="0"/>
              </a:rPr>
              <a:t>2 </a:t>
            </a:r>
            <a:endParaRPr lang="en-US" b="1" baseline="30000" dirty="0">
              <a:cs typeface="Arial" charset="0"/>
            </a:endParaRPr>
          </a:p>
        </p:txBody>
      </p:sp>
      <p:pic>
        <p:nvPicPr>
          <p:cNvPr id="26629" name="Picture 5" descr="BernoullisLawDerivationDiagram"/>
          <p:cNvPicPr>
            <a:picLocks noChangeAspect="1" noChangeArrowheads="1"/>
          </p:cNvPicPr>
          <p:nvPr/>
        </p:nvPicPr>
        <p:blipFill>
          <a:blip r:embed="rId3" cstate="print"/>
          <a:srcRect/>
          <a:stretch>
            <a:fillRect/>
          </a:stretch>
        </p:blipFill>
        <p:spPr bwMode="auto">
          <a:xfrm>
            <a:off x="685800" y="3048000"/>
            <a:ext cx="7620000" cy="3276600"/>
          </a:xfrm>
          <a:prstGeom prst="rect">
            <a:avLst/>
          </a:prstGeom>
          <a:noFill/>
        </p:spPr>
      </p:pic>
      <p:sp>
        <p:nvSpPr>
          <p:cNvPr id="5" name="Rectangle 4"/>
          <p:cNvSpPr/>
          <p:nvPr/>
        </p:nvSpPr>
        <p:spPr>
          <a:xfrm>
            <a:off x="1143000" y="2133600"/>
            <a:ext cx="6934200"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2" name="TextBox 1"/>
          <p:cNvSpPr txBox="1"/>
          <p:nvPr/>
        </p:nvSpPr>
        <p:spPr>
          <a:xfrm>
            <a:off x="1737360" y="6354763"/>
            <a:ext cx="5669280" cy="276999"/>
          </a:xfrm>
          <a:prstGeom prst="rect">
            <a:avLst/>
          </a:prstGeom>
          <a:noFill/>
        </p:spPr>
        <p:txBody>
          <a:bodyPr wrap="square" rtlCol="0">
            <a:spAutoFit/>
          </a:bodyPr>
          <a:lstStyle/>
          <a:p>
            <a:pPr algn="ctr"/>
            <a:r>
              <a:rPr lang="en-US" sz="1200" dirty="0"/>
              <a:t>Source: </a:t>
            </a:r>
            <a:r>
              <a:rPr lang="en-US" sz="1200" dirty="0">
                <a:hlinkClick r:id="rId4"/>
              </a:rPr>
              <a:t>http://</a:t>
            </a:r>
            <a:r>
              <a:rPr lang="en-US" sz="1200" dirty="0" smtClean="0">
                <a:hlinkClick r:id="rId4"/>
              </a:rPr>
              <a:t>commons.wikimedia.org/wiki/File:BernoullisLawDerivationDiagram.svg</a:t>
            </a:r>
            <a:r>
              <a:rPr lang="en-US" sz="1200" dirty="0" smtClean="0"/>
              <a:t> </a:t>
            </a:r>
            <a:endParaRPr lang="en-US" sz="1200" dirty="0"/>
          </a:p>
        </p:txBody>
      </p:sp>
    </p:spTree>
    <p:extLst>
      <p:ext uri="{BB962C8B-B14F-4D97-AF65-F5344CB8AC3E}">
        <p14:creationId xmlns:p14="http://schemas.microsoft.com/office/powerpoint/2010/main" val="28335394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312" y="2593237"/>
            <a:ext cx="6255488" cy="2588363"/>
          </a:xfrm>
        </p:spPr>
        <p:txBody>
          <a:bodyPr>
            <a:noAutofit/>
          </a:bodyPr>
          <a:lstStyle/>
          <a:p>
            <a:r>
              <a:rPr lang="en-US" sz="7200" dirty="0" smtClean="0"/>
              <a:t>Archimedes’ Principle</a:t>
            </a:r>
            <a:endParaRPr lang="en-US" sz="7200" dirty="0"/>
          </a:p>
        </p:txBody>
      </p:sp>
    </p:spTree>
    <p:extLst>
      <p:ext uri="{BB962C8B-B14F-4D97-AF65-F5344CB8AC3E}">
        <p14:creationId xmlns:p14="http://schemas.microsoft.com/office/powerpoint/2010/main" val="3166356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81000"/>
            <a:ext cx="8229600" cy="868362"/>
          </a:xfrm>
        </p:spPr>
        <p:txBody>
          <a:bodyPr>
            <a:noAutofit/>
          </a:bodyPr>
          <a:lstStyle/>
          <a:p>
            <a:r>
              <a:rPr lang="en-US" sz="6000" b="1" dirty="0" smtClean="0">
                <a:latin typeface="Calibri" panose="020F0502020204030204" pitchFamily="34" charset="0"/>
              </a:rPr>
              <a:t>Archimedes’ Principle</a:t>
            </a:r>
            <a:endParaRPr lang="en-US" sz="6000" b="1" dirty="0">
              <a:latin typeface="Calibri" panose="020F0502020204030204" pitchFamily="34" charset="0"/>
            </a:endParaRPr>
          </a:p>
        </p:txBody>
      </p:sp>
      <p:sp>
        <p:nvSpPr>
          <p:cNvPr id="3" name="Content Placeholder 2"/>
          <p:cNvSpPr>
            <a:spLocks noGrp="1"/>
          </p:cNvSpPr>
          <p:nvPr>
            <p:ph idx="1"/>
          </p:nvPr>
        </p:nvSpPr>
        <p:spPr>
          <a:xfrm>
            <a:off x="457200" y="2133600"/>
            <a:ext cx="7543800" cy="3200400"/>
          </a:xfrm>
        </p:spPr>
        <p:txBody>
          <a:bodyPr>
            <a:normAutofit/>
          </a:bodyPr>
          <a:lstStyle/>
          <a:p>
            <a:pPr algn="ctr">
              <a:lnSpc>
                <a:spcPct val="90000"/>
              </a:lnSpc>
              <a:buNone/>
              <a:defRPr/>
            </a:pPr>
            <a:r>
              <a:rPr lang="en-US" sz="4000" b="1" dirty="0" smtClean="0">
                <a:latin typeface="Calibri" panose="020F0502020204030204" pitchFamily="34" charset="0"/>
              </a:rPr>
              <a:t>“Any </a:t>
            </a:r>
            <a:r>
              <a:rPr lang="en-US" sz="4000" b="1" dirty="0">
                <a:latin typeface="Calibri" panose="020F0502020204030204" pitchFamily="34" charset="0"/>
              </a:rPr>
              <a:t>object completely or </a:t>
            </a:r>
            <a:r>
              <a:rPr lang="en-US" sz="4000" b="1" dirty="0" smtClean="0">
                <a:latin typeface="Calibri" panose="020F0502020204030204" pitchFamily="34" charset="0"/>
              </a:rPr>
              <a:t>partially submerged </a:t>
            </a:r>
            <a:r>
              <a:rPr lang="en-US" sz="4000" b="1" dirty="0">
                <a:latin typeface="Calibri" panose="020F0502020204030204" pitchFamily="34" charset="0"/>
              </a:rPr>
              <a:t>in a fluid experiences an upward force equal in magnitude to the weight of the fluid displaced by the object</a:t>
            </a:r>
            <a:r>
              <a:rPr lang="en-US" sz="4000" b="1" dirty="0" smtClean="0">
                <a:latin typeface="Calibri" panose="020F0502020204030204" pitchFamily="34" charset="0"/>
              </a:rPr>
              <a:t>.”</a:t>
            </a:r>
            <a:endParaRPr lang="en-US" sz="4000" b="1" dirty="0">
              <a:latin typeface="Calibri" panose="020F0502020204030204" pitchFamily="34" charset="0"/>
            </a:endParaRPr>
          </a:p>
        </p:txBody>
      </p:sp>
    </p:spTree>
    <p:extLst>
      <p:ext uri="{BB962C8B-B14F-4D97-AF65-F5344CB8AC3E}">
        <p14:creationId xmlns:p14="http://schemas.microsoft.com/office/powerpoint/2010/main" val="280151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For Floating Objects</a:t>
            </a:r>
          </a:p>
        </p:txBody>
      </p:sp>
      <p:sp>
        <p:nvSpPr>
          <p:cNvPr id="3" name="Content Placeholder 2"/>
          <p:cNvSpPr>
            <a:spLocks noGrp="1"/>
          </p:cNvSpPr>
          <p:nvPr>
            <p:ph idx="1"/>
          </p:nvPr>
        </p:nvSpPr>
        <p:spPr>
          <a:xfrm>
            <a:off x="457200" y="1371600"/>
            <a:ext cx="8229600" cy="5257800"/>
          </a:xfrm>
        </p:spPr>
        <p:txBody>
          <a:bodyPr/>
          <a:lstStyle/>
          <a:p>
            <a:pPr>
              <a:lnSpc>
                <a:spcPct val="90000"/>
              </a:lnSpc>
              <a:buNone/>
            </a:pPr>
            <a:r>
              <a:rPr lang="en-US" altLang="en-US" b="1" dirty="0">
                <a:latin typeface="Calibri" panose="020F0502020204030204" pitchFamily="34" charset="0"/>
              </a:rPr>
              <a:t>Buoyant </a:t>
            </a:r>
            <a:r>
              <a:rPr lang="en-US" altLang="en-US" b="1" dirty="0" smtClean="0">
                <a:latin typeface="Calibri" panose="020F0502020204030204" pitchFamily="34" charset="0"/>
              </a:rPr>
              <a:t>force:</a:t>
            </a:r>
            <a:endParaRPr lang="en-US" b="1" dirty="0">
              <a:latin typeface="Calibri" panose="020F0502020204030204" pitchFamily="34" charset="0"/>
            </a:endParaRPr>
          </a:p>
          <a:p>
            <a:pPr>
              <a:lnSpc>
                <a:spcPct val="90000"/>
              </a:lnSpc>
              <a:buNone/>
            </a:pPr>
            <a:r>
              <a:rPr lang="en-US" b="1" dirty="0">
                <a:latin typeface="Calibri" panose="020F0502020204030204" pitchFamily="34" charset="0"/>
              </a:rPr>
              <a:t> 			</a:t>
            </a:r>
            <a:endParaRPr lang="en-US" b="1" dirty="0" smtClean="0">
              <a:latin typeface="Calibri" panose="020F0502020204030204" pitchFamily="34" charset="0"/>
            </a:endParaRPr>
          </a:p>
          <a:p>
            <a:pPr algn="ctr">
              <a:lnSpc>
                <a:spcPct val="90000"/>
              </a:lnSpc>
              <a:buNone/>
            </a:pPr>
            <a:r>
              <a:rPr lang="en-US" altLang="en-US" b="1" dirty="0" smtClean="0">
                <a:latin typeface="Calibri" panose="020F0502020204030204" pitchFamily="34" charset="0"/>
              </a:rPr>
              <a:t>F</a:t>
            </a:r>
            <a:r>
              <a:rPr lang="en-US" altLang="en-US" b="1" baseline="-25000" dirty="0" smtClean="0">
                <a:latin typeface="Calibri" panose="020F0502020204030204" pitchFamily="34" charset="0"/>
              </a:rPr>
              <a:t>B</a:t>
            </a:r>
            <a:r>
              <a:rPr lang="en-US" altLang="en-US" b="1" dirty="0" smtClean="0">
                <a:latin typeface="Calibri" panose="020F0502020204030204" pitchFamily="34" charset="0"/>
              </a:rPr>
              <a:t> </a:t>
            </a:r>
            <a:r>
              <a:rPr lang="en-US" altLang="en-US" b="1" dirty="0">
                <a:latin typeface="Calibri" panose="020F0502020204030204" pitchFamily="34" charset="0"/>
              </a:rPr>
              <a:t>= </a:t>
            </a:r>
            <a:r>
              <a:rPr lang="en-US" altLang="en-US" b="1" dirty="0" err="1">
                <a:latin typeface="Calibri" panose="020F0502020204030204" pitchFamily="34" charset="0"/>
              </a:rPr>
              <a:t>F</a:t>
            </a:r>
            <a:r>
              <a:rPr lang="en-US" altLang="en-US" b="1" baseline="-25000" dirty="0" err="1">
                <a:latin typeface="Calibri" panose="020F0502020204030204" pitchFamily="34" charset="0"/>
              </a:rPr>
              <a:t>g</a:t>
            </a:r>
            <a:r>
              <a:rPr lang="en-US" altLang="en-US" b="1" dirty="0">
                <a:latin typeface="Calibri" panose="020F0502020204030204" pitchFamily="34" charset="0"/>
              </a:rPr>
              <a:t>(displaced) = </a:t>
            </a:r>
            <a:r>
              <a:rPr lang="en-US" altLang="en-US" b="1" dirty="0" smtClean="0">
                <a:latin typeface="Calibri" panose="020F0502020204030204" pitchFamily="34" charset="0"/>
              </a:rPr>
              <a:t>m</a:t>
            </a:r>
            <a:r>
              <a:rPr lang="en-US" altLang="en-US" b="1" baseline="-25000" dirty="0" smtClean="0">
                <a:latin typeface="Calibri" panose="020F0502020204030204" pitchFamily="34" charset="0"/>
              </a:rPr>
              <a:t>f </a:t>
            </a:r>
            <a:r>
              <a:rPr lang="en-US" altLang="en-US" b="1" dirty="0" smtClean="0">
                <a:latin typeface="Calibri" panose="020F0502020204030204" pitchFamily="34" charset="0"/>
              </a:rPr>
              <a:t>g</a:t>
            </a:r>
            <a:endParaRPr lang="en-US" altLang="en-US" b="1" dirty="0">
              <a:latin typeface="Calibri" panose="020F0502020204030204" pitchFamily="34" charset="0"/>
            </a:endParaRPr>
          </a:p>
          <a:p>
            <a:pPr>
              <a:lnSpc>
                <a:spcPct val="90000"/>
              </a:lnSpc>
              <a:buNone/>
              <a:defRPr/>
            </a:pPr>
            <a:r>
              <a:rPr lang="en-US" sz="1800" b="1" dirty="0">
                <a:latin typeface="Calibri" panose="020F0502020204030204" pitchFamily="34" charset="0"/>
              </a:rPr>
              <a:t>     </a:t>
            </a:r>
          </a:p>
          <a:p>
            <a:pPr>
              <a:lnSpc>
                <a:spcPct val="90000"/>
              </a:lnSpc>
              <a:buNone/>
              <a:defRPr/>
            </a:pPr>
            <a:endParaRPr lang="en-US" sz="1800" b="1" dirty="0">
              <a:latin typeface="Calibri" panose="020F0502020204030204" pitchFamily="34" charset="0"/>
            </a:endParaRPr>
          </a:p>
          <a:p>
            <a:pPr algn="ctr">
              <a:lnSpc>
                <a:spcPct val="90000"/>
              </a:lnSpc>
              <a:buNone/>
              <a:defRPr/>
            </a:pPr>
            <a:r>
              <a:rPr lang="en-US" sz="1800" b="1" dirty="0">
                <a:latin typeface="Calibri" panose="020F0502020204030204" pitchFamily="34" charset="0"/>
              </a:rPr>
              <a:t>  </a:t>
            </a:r>
            <a:r>
              <a:rPr lang="en-US" sz="2400" b="1" dirty="0">
                <a:latin typeface="Calibri" panose="020F0502020204030204" pitchFamily="34" charset="0"/>
              </a:rPr>
              <a:t>where m</a:t>
            </a:r>
            <a:r>
              <a:rPr lang="en-US" sz="2400" b="1" baseline="-25000" dirty="0">
                <a:latin typeface="Calibri" panose="020F0502020204030204" pitchFamily="34" charset="0"/>
              </a:rPr>
              <a:t>f</a:t>
            </a:r>
            <a:r>
              <a:rPr lang="en-US" sz="2400" b="1" dirty="0">
                <a:latin typeface="Calibri" panose="020F0502020204030204" pitchFamily="34" charset="0"/>
              </a:rPr>
              <a:t> = mass of fluid displaced</a:t>
            </a:r>
            <a:endParaRPr lang="en-US" sz="2400" b="1" dirty="0"/>
          </a:p>
          <a:p>
            <a:pPr marL="0" indent="0">
              <a:buNone/>
            </a:pPr>
            <a:endParaRPr lang="en-US" altLang="en-US" b="1" dirty="0" smtClean="0">
              <a:latin typeface="Calibri" panose="020F0502020204030204" pitchFamily="34" charset="0"/>
            </a:endParaRPr>
          </a:p>
          <a:p>
            <a:pPr marL="0" indent="0">
              <a:buNone/>
            </a:pPr>
            <a:r>
              <a:rPr lang="en-US" altLang="en-US" b="1" dirty="0" smtClean="0">
                <a:latin typeface="Calibri" panose="020F0502020204030204" pitchFamily="34" charset="0"/>
              </a:rPr>
              <a:t>For floating objects:</a:t>
            </a:r>
          </a:p>
          <a:p>
            <a:pPr marL="0" indent="0" algn="ctr">
              <a:buNone/>
            </a:pPr>
            <a:endParaRPr lang="en-US" altLang="en-US" b="1" dirty="0" smtClean="0">
              <a:latin typeface="Comic Sans MS" pitchFamily="66" charset="0"/>
            </a:endParaRPr>
          </a:p>
          <a:p>
            <a:pPr marL="0" indent="0" algn="ctr">
              <a:buNone/>
            </a:pPr>
            <a:r>
              <a:rPr lang="en-US" altLang="en-US" b="1" dirty="0" smtClean="0"/>
              <a:t>F</a:t>
            </a:r>
            <a:r>
              <a:rPr lang="en-US" altLang="en-US" b="1" baseline="-25000" dirty="0" smtClean="0"/>
              <a:t>B</a:t>
            </a:r>
            <a:r>
              <a:rPr lang="en-US" altLang="en-US" b="1" dirty="0" smtClean="0"/>
              <a:t> </a:t>
            </a:r>
            <a:r>
              <a:rPr lang="en-US" altLang="en-US" b="1" dirty="0"/>
              <a:t>= </a:t>
            </a:r>
            <a:r>
              <a:rPr lang="en-US" altLang="en-US" b="1" dirty="0" err="1"/>
              <a:t>F</a:t>
            </a:r>
            <a:r>
              <a:rPr lang="en-US" altLang="en-US" b="1" baseline="-25000" dirty="0" err="1"/>
              <a:t>g</a:t>
            </a:r>
            <a:r>
              <a:rPr lang="en-US" altLang="en-US" b="1" dirty="0"/>
              <a:t> (object) = </a:t>
            </a:r>
            <a:r>
              <a:rPr lang="en-US" altLang="en-US" b="1" dirty="0" err="1" smtClean="0"/>
              <a:t>m</a:t>
            </a:r>
            <a:r>
              <a:rPr lang="en-US" altLang="en-US" b="1" baseline="-25000" dirty="0" err="1" smtClean="0"/>
              <a:t>o</a:t>
            </a:r>
            <a:r>
              <a:rPr lang="en-US" altLang="en-US" b="1" dirty="0" err="1" smtClean="0"/>
              <a:t>g</a:t>
            </a:r>
            <a:endParaRPr lang="en-US" b="1" dirty="0"/>
          </a:p>
        </p:txBody>
      </p:sp>
      <p:sp>
        <p:nvSpPr>
          <p:cNvPr id="4" name="Rectangle 3"/>
          <p:cNvSpPr/>
          <p:nvPr/>
        </p:nvSpPr>
        <p:spPr>
          <a:xfrm>
            <a:off x="2399654" y="2209800"/>
            <a:ext cx="4267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412569" y="5739825"/>
            <a:ext cx="44196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02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9562" y="304800"/>
            <a:ext cx="4465240" cy="5577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298582" y="6096000"/>
            <a:ext cx="4267200" cy="461665"/>
          </a:xfrm>
          <a:prstGeom prst="rect">
            <a:avLst/>
          </a:prstGeom>
          <a:noFill/>
        </p:spPr>
        <p:txBody>
          <a:bodyPr wrap="square" rtlCol="0">
            <a:spAutoFit/>
          </a:bodyPr>
          <a:lstStyle/>
          <a:p>
            <a:pPr algn="ctr"/>
            <a:r>
              <a:rPr lang="en-US" sz="1200" dirty="0" smtClean="0"/>
              <a:t>Image source</a:t>
            </a:r>
            <a:r>
              <a:rPr lang="en-US" sz="1200" dirty="0"/>
              <a:t>: </a:t>
            </a:r>
            <a:r>
              <a:rPr lang="en-US" sz="1200" dirty="0" smtClean="0"/>
              <a:t>2008 Yupi666, </a:t>
            </a:r>
            <a:r>
              <a:rPr lang="en-US" sz="1200" dirty="0"/>
              <a:t>Wikimedia Commons </a:t>
            </a:r>
            <a:r>
              <a:rPr lang="en-US" sz="1200" dirty="0">
                <a:hlinkClick r:id="rId4"/>
              </a:rPr>
              <a:t>http://</a:t>
            </a:r>
            <a:r>
              <a:rPr lang="en-US" sz="1200" dirty="0" smtClean="0">
                <a:hlinkClick r:id="rId4"/>
              </a:rPr>
              <a:t>commons.wikimedia.org/wiki/File:Buoyancy.svg</a:t>
            </a:r>
            <a:r>
              <a:rPr lang="en-US" sz="1200" dirty="0" smtClean="0"/>
              <a:t> </a:t>
            </a:r>
            <a:endParaRPr lang="en-US" sz="1200" dirty="0"/>
          </a:p>
        </p:txBody>
      </p:sp>
    </p:spTree>
    <p:extLst>
      <p:ext uri="{BB962C8B-B14F-4D97-AF65-F5344CB8AC3E}">
        <p14:creationId xmlns:p14="http://schemas.microsoft.com/office/powerpoint/2010/main" val="375574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765" y="703623"/>
            <a:ext cx="6740471" cy="5392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524000" y="6172200"/>
            <a:ext cx="6096000" cy="461665"/>
          </a:xfrm>
          <a:prstGeom prst="rect">
            <a:avLst/>
          </a:prstGeom>
        </p:spPr>
        <p:txBody>
          <a:bodyPr wrap="square">
            <a:spAutoFit/>
          </a:bodyPr>
          <a:lstStyle/>
          <a:p>
            <a:pPr algn="ctr"/>
            <a:r>
              <a:rPr lang="en-US" sz="1200" dirty="0" smtClean="0"/>
              <a:t>Image source: </a:t>
            </a:r>
            <a:r>
              <a:rPr lang="en-US" sz="1200" dirty="0"/>
              <a:t>Bradley W. </a:t>
            </a:r>
            <a:r>
              <a:rPr lang="en-US" sz="1200" dirty="0" smtClean="0"/>
              <a:t>Carroll. Used with permission. </a:t>
            </a:r>
            <a:r>
              <a:rPr lang="en-US" sz="1200" dirty="0" smtClean="0">
                <a:hlinkClick r:id="rId4"/>
              </a:rPr>
              <a:t>http</a:t>
            </a:r>
            <a:r>
              <a:rPr lang="en-US" sz="1200" dirty="0">
                <a:hlinkClick r:id="rId4"/>
              </a:rPr>
              <a:t>://</a:t>
            </a:r>
            <a:r>
              <a:rPr lang="en-US" sz="1200" dirty="0" smtClean="0">
                <a:hlinkClick r:id="rId4"/>
              </a:rPr>
              <a:t>physics.weber.edu/carroll/archimedes/principle.htm</a:t>
            </a:r>
            <a:endParaRPr lang="en-US" sz="1200" dirty="0"/>
          </a:p>
        </p:txBody>
      </p:sp>
      <p:sp>
        <p:nvSpPr>
          <p:cNvPr id="5" name="Content Placeholder 2"/>
          <p:cNvSpPr>
            <a:spLocks noGrp="1"/>
          </p:cNvSpPr>
          <p:nvPr>
            <p:ph idx="1"/>
          </p:nvPr>
        </p:nvSpPr>
        <p:spPr>
          <a:xfrm>
            <a:off x="3522636" y="502920"/>
            <a:ext cx="4419600" cy="1554480"/>
          </a:xfrm>
          <a:solidFill>
            <a:schemeClr val="bg1"/>
          </a:solidFill>
        </p:spPr>
        <p:txBody>
          <a:bodyPr>
            <a:normAutofit/>
          </a:bodyPr>
          <a:lstStyle/>
          <a:p>
            <a:pPr marL="0" indent="0" algn="ctr">
              <a:spcBef>
                <a:spcPts val="0"/>
              </a:spcBef>
              <a:spcAft>
                <a:spcPts val="1200"/>
              </a:spcAft>
              <a:buNone/>
              <a:defRPr/>
            </a:pPr>
            <a:r>
              <a:rPr lang="en-US" b="1" dirty="0" smtClean="0">
                <a:solidFill>
                  <a:srgbClr val="7030A0"/>
                </a:solidFill>
                <a:latin typeface="Calibri" panose="020F0502020204030204" pitchFamily="34" charset="0"/>
              </a:rPr>
              <a:t>Archimedes’ Principle:</a:t>
            </a:r>
          </a:p>
          <a:p>
            <a:pPr marL="0" indent="0" algn="ctr">
              <a:spcBef>
                <a:spcPts val="0"/>
              </a:spcBef>
              <a:spcAft>
                <a:spcPts val="1200"/>
              </a:spcAft>
              <a:buNone/>
              <a:defRPr/>
            </a:pPr>
            <a:r>
              <a:rPr lang="en-US" sz="2400" b="1" dirty="0" smtClean="0">
                <a:latin typeface="Calibri" panose="020F0502020204030204" pitchFamily="34" charset="0"/>
              </a:rPr>
              <a:t>The buoyant force is equal to the weight of the displaced water.</a:t>
            </a:r>
            <a:endParaRPr lang="en-US" sz="2400" b="1" dirty="0">
              <a:latin typeface="Calibri" panose="020F0502020204030204" pitchFamily="34" charset="0"/>
            </a:endParaRPr>
          </a:p>
        </p:txBody>
      </p:sp>
    </p:spTree>
    <p:extLst>
      <p:ext uri="{BB962C8B-B14F-4D97-AF65-F5344CB8AC3E}">
        <p14:creationId xmlns:p14="http://schemas.microsoft.com/office/powerpoint/2010/main" val="166014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49086" y="1143000"/>
            <a:ext cx="7445828"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524000" y="6172200"/>
            <a:ext cx="6096000" cy="461665"/>
          </a:xfrm>
          <a:prstGeom prst="rect">
            <a:avLst/>
          </a:prstGeom>
        </p:spPr>
        <p:txBody>
          <a:bodyPr wrap="square">
            <a:spAutoFit/>
          </a:bodyPr>
          <a:lstStyle/>
          <a:p>
            <a:pPr algn="ctr"/>
            <a:r>
              <a:rPr lang="en-US" sz="1200" dirty="0" smtClean="0"/>
              <a:t>Image source</a:t>
            </a:r>
            <a:r>
              <a:rPr lang="en-US" sz="1200" dirty="0"/>
              <a:t>: </a:t>
            </a:r>
            <a:r>
              <a:rPr lang="en-US" sz="1200" dirty="0" smtClean="0"/>
              <a:t>Bradley </a:t>
            </a:r>
            <a:r>
              <a:rPr lang="en-US" sz="1200" dirty="0"/>
              <a:t>W. </a:t>
            </a:r>
            <a:r>
              <a:rPr lang="en-US" sz="1200" dirty="0" smtClean="0"/>
              <a:t>Carroll. Used with permission. </a:t>
            </a:r>
            <a:r>
              <a:rPr lang="en-US" sz="1200" dirty="0" smtClean="0">
                <a:hlinkClick r:id="rId4"/>
              </a:rPr>
              <a:t>http</a:t>
            </a:r>
            <a:r>
              <a:rPr lang="en-US" sz="1200" dirty="0">
                <a:hlinkClick r:id="rId4"/>
              </a:rPr>
              <a:t>://</a:t>
            </a:r>
            <a:r>
              <a:rPr lang="en-US" sz="1200" dirty="0" smtClean="0">
                <a:hlinkClick r:id="rId4"/>
              </a:rPr>
              <a:t>physics.weber.edu/carroll/archimedes/principle.htm</a:t>
            </a:r>
            <a:endParaRPr lang="en-US" sz="1200" dirty="0"/>
          </a:p>
        </p:txBody>
      </p:sp>
      <p:sp>
        <p:nvSpPr>
          <p:cNvPr id="6" name="Content Placeholder 2"/>
          <p:cNvSpPr txBox="1">
            <a:spLocks/>
          </p:cNvSpPr>
          <p:nvPr/>
        </p:nvSpPr>
        <p:spPr>
          <a:xfrm>
            <a:off x="914400" y="1107141"/>
            <a:ext cx="7315200" cy="1285556"/>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r>
              <a:rPr lang="en-US" sz="2800" b="1" dirty="0" smtClean="0">
                <a:solidFill>
                  <a:srgbClr val="7030A0"/>
                </a:solidFill>
                <a:latin typeface="Calibri" panose="020F0502020204030204" pitchFamily="34" charset="0"/>
              </a:rPr>
              <a:t>ball</a:t>
            </a:r>
            <a:r>
              <a:rPr lang="en-US" sz="2800" b="1" dirty="0">
                <a:solidFill>
                  <a:srgbClr val="7030A0"/>
                </a:solidFill>
                <a:latin typeface="Calibri" panose="020F0502020204030204" pitchFamily="34" charset="0"/>
              </a:rPr>
              <a:t>: </a:t>
            </a:r>
            <a:r>
              <a:rPr lang="en-US" sz="2800" b="1" dirty="0">
                <a:latin typeface="Calibri" panose="020F0502020204030204" pitchFamily="34" charset="0"/>
              </a:rPr>
              <a:t>Displaced water </a:t>
            </a:r>
            <a:r>
              <a:rPr lang="en-US" sz="2800" b="1" dirty="0" smtClean="0">
                <a:latin typeface="Calibri" panose="020F0502020204030204" pitchFamily="34" charset="0"/>
              </a:rPr>
              <a:t>weighs </a:t>
            </a:r>
            <a:r>
              <a:rPr lang="en-US" sz="2800" b="1" dirty="0">
                <a:latin typeface="Calibri" panose="020F0502020204030204" pitchFamily="34" charset="0"/>
              </a:rPr>
              <a:t>less than the ball</a:t>
            </a:r>
          </a:p>
          <a:p>
            <a:pPr marL="0" indent="0">
              <a:spcBef>
                <a:spcPts val="0"/>
              </a:spcBef>
              <a:spcAft>
                <a:spcPts val="1200"/>
              </a:spcAft>
              <a:buFont typeface="Arial" panose="020B0604020202020204" pitchFamily="34" charset="0"/>
              <a:buNone/>
              <a:defRPr/>
            </a:pPr>
            <a:r>
              <a:rPr lang="en-US" sz="2800" b="1" dirty="0" smtClean="0">
                <a:solidFill>
                  <a:srgbClr val="7030A0"/>
                </a:solidFill>
                <a:latin typeface="Calibri" panose="020F0502020204030204" pitchFamily="34" charset="0"/>
              </a:rPr>
              <a:t>hull: </a:t>
            </a:r>
            <a:r>
              <a:rPr lang="en-US" sz="2800" b="1" dirty="0">
                <a:latin typeface="Calibri" panose="020F0502020204030204" pitchFamily="34" charset="0"/>
              </a:rPr>
              <a:t>D</a:t>
            </a:r>
            <a:r>
              <a:rPr lang="en-US" sz="2800" b="1" dirty="0" smtClean="0">
                <a:latin typeface="Calibri" panose="020F0502020204030204" pitchFamily="34" charset="0"/>
              </a:rPr>
              <a:t>isplaced water weight equals hull weight</a:t>
            </a:r>
            <a:endParaRPr lang="en-US" sz="2800" b="1" dirty="0">
              <a:latin typeface="Calibri" panose="020F0502020204030204" pitchFamily="34" charset="0"/>
            </a:endParaRPr>
          </a:p>
        </p:txBody>
      </p:sp>
    </p:spTree>
    <p:extLst>
      <p:ext uri="{BB962C8B-B14F-4D97-AF65-F5344CB8AC3E}">
        <p14:creationId xmlns:p14="http://schemas.microsoft.com/office/powerpoint/2010/main" val="4028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05800" cy="4663281"/>
          </a:xfrm>
        </p:spPr>
        <p:txBody>
          <a:bodyPr>
            <a:normAutofit lnSpcReduction="10000"/>
          </a:bodyPr>
          <a:lstStyle/>
          <a:p>
            <a:pPr marL="0" indent="0">
              <a:buNone/>
            </a:pPr>
            <a:r>
              <a:rPr lang="en-US" b="1" dirty="0" smtClean="0">
                <a:solidFill>
                  <a:srgbClr val="7030A0"/>
                </a:solidFill>
              </a:rPr>
              <a:t>Buoyant force </a:t>
            </a:r>
            <a:r>
              <a:rPr lang="en-US" b="1" dirty="0" smtClean="0"/>
              <a:t>is also equal to the difference between the weight of an object in air and weight of an object in fluid. </a:t>
            </a:r>
          </a:p>
          <a:p>
            <a:pPr marL="0" indent="0">
              <a:buNone/>
            </a:pPr>
            <a:endParaRPr lang="en-US" b="1" dirty="0" smtClean="0"/>
          </a:p>
          <a:p>
            <a:pPr marL="0" indent="0" algn="ctr">
              <a:buNone/>
            </a:pPr>
            <a:r>
              <a:rPr lang="en-US" b="1" dirty="0" smtClean="0"/>
              <a:t>F</a:t>
            </a:r>
            <a:r>
              <a:rPr lang="en-US" b="1" baseline="-25000" dirty="0" smtClean="0"/>
              <a:t>B</a:t>
            </a:r>
            <a:r>
              <a:rPr lang="en-US" b="1" dirty="0" smtClean="0"/>
              <a:t> </a:t>
            </a:r>
            <a:r>
              <a:rPr lang="en-US" b="1" dirty="0"/>
              <a:t>= </a:t>
            </a:r>
            <a:r>
              <a:rPr lang="en-US" b="1" dirty="0" err="1"/>
              <a:t>W</a:t>
            </a:r>
            <a:r>
              <a:rPr lang="en-US" b="1" baseline="-25000" dirty="0" err="1"/>
              <a:t>air</a:t>
            </a:r>
            <a:r>
              <a:rPr lang="en-US" b="1" dirty="0"/>
              <a:t> - </a:t>
            </a:r>
            <a:r>
              <a:rPr lang="en-US" b="1" dirty="0" err="1"/>
              <a:t>W</a:t>
            </a:r>
            <a:r>
              <a:rPr lang="en-US" b="1" baseline="-25000" dirty="0" err="1"/>
              <a:t>fluid</a:t>
            </a:r>
            <a:endParaRPr lang="en-US" b="1" baseline="-25000" dirty="0"/>
          </a:p>
          <a:p>
            <a:pPr marL="0" indent="0">
              <a:buNone/>
            </a:pPr>
            <a:endParaRPr lang="en-US" b="1" dirty="0" smtClean="0"/>
          </a:p>
          <a:p>
            <a:pPr marL="0" indent="0">
              <a:buNone/>
            </a:pPr>
            <a:r>
              <a:rPr lang="en-US" b="1" dirty="0" smtClean="0"/>
              <a:t>In other words, t</a:t>
            </a:r>
            <a:r>
              <a:rPr lang="en-US" b="1" dirty="0" smtClean="0">
                <a:solidFill>
                  <a:prstClr val="black"/>
                </a:solidFill>
              </a:rPr>
              <a:t>he </a:t>
            </a:r>
            <a:r>
              <a:rPr lang="en-US" b="1" dirty="0">
                <a:solidFill>
                  <a:prstClr val="black"/>
                </a:solidFill>
              </a:rPr>
              <a:t>apparent loss in weight of a body immersed in a fluid is equal to the weight of the displaced </a:t>
            </a:r>
            <a:r>
              <a:rPr lang="en-US" b="1" dirty="0" smtClean="0">
                <a:solidFill>
                  <a:prstClr val="black"/>
                </a:solidFill>
              </a:rPr>
              <a:t>fluid.</a:t>
            </a:r>
            <a:endParaRPr lang="en-US" b="1" dirty="0">
              <a:solidFill>
                <a:prstClr val="black"/>
              </a:solidFill>
            </a:endParaRPr>
          </a:p>
        </p:txBody>
      </p:sp>
      <p:sp>
        <p:nvSpPr>
          <p:cNvPr id="5" name="Rectangle 4"/>
          <p:cNvSpPr/>
          <p:nvPr/>
        </p:nvSpPr>
        <p:spPr>
          <a:xfrm>
            <a:off x="3086100" y="3733800"/>
            <a:ext cx="28956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457200" y="427038"/>
            <a:ext cx="8229600" cy="868362"/>
          </a:xfrm>
        </p:spPr>
        <p:txBody>
          <a:bodyPr>
            <a:noAutofit/>
          </a:bodyPr>
          <a:lstStyle/>
          <a:p>
            <a:r>
              <a:rPr lang="en-US" sz="60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Buoyant Force</a:t>
            </a:r>
            <a:endParaRPr 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endParaRPr>
          </a:p>
        </p:txBody>
      </p:sp>
    </p:spTree>
    <p:extLst>
      <p:ext uri="{BB962C8B-B14F-4D97-AF65-F5344CB8AC3E}">
        <p14:creationId xmlns:p14="http://schemas.microsoft.com/office/powerpoint/2010/main" val="15232505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Custom 1">
      <a:dk1>
        <a:srgbClr val="000000"/>
      </a:dk1>
      <a:lt1>
        <a:srgbClr val="FFFFFF"/>
      </a:lt1>
      <a:dk2>
        <a:srgbClr val="05BCF5"/>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TotalTime>
  <Words>901</Words>
  <Application>Microsoft Office PowerPoint</Application>
  <PresentationFormat>On-screen Show (4:3)</PresentationFormat>
  <Paragraphs>143</Paragraphs>
  <Slides>22</Slides>
  <Notes>12</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Opulent</vt:lpstr>
      <vt:lpstr>1_Office Theme</vt:lpstr>
      <vt:lpstr>Office Theme</vt:lpstr>
      <vt:lpstr>Fluids</vt:lpstr>
      <vt:lpstr>Fluids and Buoyant Force</vt:lpstr>
      <vt:lpstr>Archimedes’ Principle</vt:lpstr>
      <vt:lpstr>Archimedes’ Principle</vt:lpstr>
      <vt:lpstr>For Floating Objects</vt:lpstr>
      <vt:lpstr>PowerPoint Presentation</vt:lpstr>
      <vt:lpstr>PowerPoint Presentation</vt:lpstr>
      <vt:lpstr>PowerPoint Presentation</vt:lpstr>
      <vt:lpstr>Buoyant Force</vt:lpstr>
      <vt:lpstr>PowerPoint Presentation</vt:lpstr>
      <vt:lpstr>Other Relationships</vt:lpstr>
      <vt:lpstr>Pascal’s Law</vt:lpstr>
      <vt:lpstr>Pressure</vt:lpstr>
      <vt:lpstr>Pascal’s Law</vt:lpstr>
      <vt:lpstr>PowerPoint Presentation</vt:lpstr>
      <vt:lpstr>Bernoulli’s Principle</vt:lpstr>
      <vt:lpstr>Types of Fluid Flow</vt:lpstr>
      <vt:lpstr>PowerPoint Presentation</vt:lpstr>
      <vt:lpstr>Bernoulli’s Principle</vt:lpstr>
      <vt:lpstr>PowerPoint Presentation</vt:lpstr>
      <vt:lpstr>Bernoulli’s Equation</vt:lpstr>
      <vt:lpstr>PowerPoint Presentation</vt:lpstr>
    </vt:vector>
  </TitlesOfParts>
  <Company>Cullen College Engineering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Fluids</dc:title>
  <dc:creator>Emily Sappington</dc:creator>
  <cp:lastModifiedBy>Sotiris</cp:lastModifiedBy>
  <cp:revision>47</cp:revision>
  <dcterms:created xsi:type="dcterms:W3CDTF">2014-03-12T19:22:43Z</dcterms:created>
  <dcterms:modified xsi:type="dcterms:W3CDTF">2018-10-16T20:03:47Z</dcterms:modified>
</cp:coreProperties>
</file>