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77"/>
  </p:notesMasterIdLst>
  <p:sldIdLst>
    <p:sldId id="361" r:id="rId2"/>
    <p:sldId id="366" r:id="rId3"/>
    <p:sldId id="363" r:id="rId4"/>
    <p:sldId id="365" r:id="rId5"/>
    <p:sldId id="362" r:id="rId6"/>
    <p:sldId id="369" r:id="rId7"/>
    <p:sldId id="370" r:id="rId8"/>
    <p:sldId id="371" r:id="rId9"/>
    <p:sldId id="372" r:id="rId10"/>
    <p:sldId id="373" r:id="rId11"/>
    <p:sldId id="374" r:id="rId12"/>
    <p:sldId id="377" r:id="rId13"/>
    <p:sldId id="376" r:id="rId14"/>
    <p:sldId id="414" r:id="rId15"/>
    <p:sldId id="459" r:id="rId16"/>
    <p:sldId id="460" r:id="rId17"/>
    <p:sldId id="397" r:id="rId18"/>
    <p:sldId id="434" r:id="rId19"/>
    <p:sldId id="396" r:id="rId20"/>
    <p:sldId id="398" r:id="rId21"/>
    <p:sldId id="456" r:id="rId22"/>
    <p:sldId id="457" r:id="rId23"/>
    <p:sldId id="458" r:id="rId24"/>
    <p:sldId id="473" r:id="rId25"/>
    <p:sldId id="407" r:id="rId26"/>
    <p:sldId id="466" r:id="rId27"/>
    <p:sldId id="408" r:id="rId28"/>
    <p:sldId id="409" r:id="rId29"/>
    <p:sldId id="410" r:id="rId30"/>
    <p:sldId id="411" r:id="rId31"/>
    <p:sldId id="416" r:id="rId32"/>
    <p:sldId id="412" r:id="rId33"/>
    <p:sldId id="413" r:id="rId34"/>
    <p:sldId id="438" r:id="rId35"/>
    <p:sldId id="467" r:id="rId36"/>
    <p:sldId id="419" r:id="rId37"/>
    <p:sldId id="427" r:id="rId38"/>
    <p:sldId id="428" r:id="rId39"/>
    <p:sldId id="465" r:id="rId40"/>
    <p:sldId id="424" r:id="rId41"/>
    <p:sldId id="390" r:id="rId42"/>
    <p:sldId id="391" r:id="rId43"/>
    <p:sldId id="420" r:id="rId44"/>
    <p:sldId id="394" r:id="rId45"/>
    <p:sldId id="471" r:id="rId46"/>
    <p:sldId id="422" r:id="rId47"/>
    <p:sldId id="421" r:id="rId48"/>
    <p:sldId id="474" r:id="rId49"/>
    <p:sldId id="475" r:id="rId50"/>
    <p:sldId id="476" r:id="rId51"/>
    <p:sldId id="477" r:id="rId52"/>
    <p:sldId id="478" r:id="rId53"/>
    <p:sldId id="479" r:id="rId54"/>
    <p:sldId id="480" r:id="rId55"/>
    <p:sldId id="481" r:id="rId56"/>
    <p:sldId id="482" r:id="rId57"/>
    <p:sldId id="483" r:id="rId58"/>
    <p:sldId id="484" r:id="rId59"/>
    <p:sldId id="485" r:id="rId60"/>
    <p:sldId id="486" r:id="rId61"/>
    <p:sldId id="487" r:id="rId62"/>
    <p:sldId id="488" r:id="rId63"/>
    <p:sldId id="489" r:id="rId64"/>
    <p:sldId id="490" r:id="rId65"/>
    <p:sldId id="491" r:id="rId66"/>
    <p:sldId id="492" r:id="rId67"/>
    <p:sldId id="493" r:id="rId68"/>
    <p:sldId id="494" r:id="rId69"/>
    <p:sldId id="495" r:id="rId70"/>
    <p:sldId id="496" r:id="rId71"/>
    <p:sldId id="497" r:id="rId72"/>
    <p:sldId id="498" r:id="rId73"/>
    <p:sldId id="499" r:id="rId74"/>
    <p:sldId id="500" r:id="rId75"/>
    <p:sldId id="501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37" autoAdjust="0"/>
    <p:restoredTop sz="94624" autoAdjust="0"/>
  </p:normalViewPr>
  <p:slideViewPr>
    <p:cSldViewPr>
      <p:cViewPr>
        <p:scale>
          <a:sx n="120" d="100"/>
          <a:sy n="120" d="100"/>
        </p:scale>
        <p:origin x="-133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EDF13-3996-4CF2-91C1-B5726163322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7C979-85C8-4917-B26A-7A6160851B8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20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C979-85C8-4917-B26A-7A6160851B80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3776A-2E16-45A8-815C-BDBC081EA1F6}" type="slidenum">
              <a:rPr lang="en-US"/>
              <a:pPr/>
              <a:t>60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3B138-8DB5-44EC-8581-AB88F3225E9E}" type="slidenum">
              <a:rPr lang="el-GR" smtClean="0"/>
              <a:pPr/>
              <a:t>61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70FB5-2698-4898-8667-5DD3AF98E39A}" type="slidenum">
              <a:rPr lang="en-US"/>
              <a:pPr/>
              <a:t>62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2EFEF-ABFD-4067-94A7-878C21C9716C}" type="slidenum">
              <a:rPr lang="en-US"/>
              <a:pPr/>
              <a:t>63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CD7E2-56DF-4D2A-984B-95EC5C4F0D4A}" type="slidenum">
              <a:rPr lang="en-US"/>
              <a:pPr/>
              <a:t>64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389AE-FBC7-4B31-ADEF-FF0DCC6DCADF}" type="slidenum">
              <a:rPr lang="en-US"/>
              <a:pPr/>
              <a:t>65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Food Microbiology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B3E3E-96E7-4C96-B388-5B5C77BA25D1}" type="slidenum">
              <a:rPr lang="el-GR" smtClean="0"/>
              <a:pPr>
                <a:defRPr/>
              </a:pPr>
              <a:t>73</a:t>
            </a:fld>
            <a:endParaRPr lang="el-GR" smtClean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Food Microbiology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AA50B-FE3D-4AD6-9DAE-2EC6AED301AC}" type="slidenum">
              <a:rPr lang="el-GR" smtClean="0"/>
              <a:pPr>
                <a:defRPr/>
              </a:pPr>
              <a:t>16</a:t>
            </a:fld>
            <a:endParaRPr lang="el-GR" smtClean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Food Microbiology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F9130-D7F6-47C8-9BDF-E2B79DFB7409}" type="slidenum">
              <a:rPr lang="el-GR" smtClean="0"/>
              <a:pPr>
                <a:defRPr/>
              </a:pPr>
              <a:t>34</a:t>
            </a:fld>
            <a:endParaRPr lang="el-GR" smtClean="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Food Microbiology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19AC1-3B15-4C7E-86DC-A94C695C8113}" type="slidenum">
              <a:rPr lang="el-GR" smtClean="0"/>
              <a:pPr>
                <a:defRPr/>
              </a:pPr>
              <a:t>39</a:t>
            </a:fld>
            <a:endParaRPr lang="el-GR" smtClean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Food Microbiology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07CE5-3FF8-4CEF-94F0-5A869780BDE5}" type="slidenum">
              <a:rPr lang="el-GR" smtClean="0"/>
              <a:pPr>
                <a:defRPr/>
              </a:pPr>
              <a:t>41</a:t>
            </a:fld>
            <a:endParaRPr lang="el-GR" smtClean="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Food Microbiology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573147-3448-42A0-B0C5-69FF4EE32CEE}" type="slidenum">
              <a:rPr lang="el-GR" smtClean="0"/>
              <a:pPr>
                <a:defRPr/>
              </a:pPr>
              <a:t>42</a:t>
            </a:fld>
            <a:endParaRPr lang="el-GR" smtClean="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Food Microbiology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C0BA05-7A89-4AF4-91C9-24233E09EAEC}" type="slidenum">
              <a:rPr lang="el-GR" smtClean="0"/>
              <a:pPr>
                <a:defRPr/>
              </a:pPr>
              <a:t>44</a:t>
            </a:fld>
            <a:endParaRPr lang="el-GR" smtClean="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Food Microbiology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41E0D-EB6E-4DA8-98A4-F960B4EF5CD6}" type="slidenum">
              <a:rPr lang="el-GR" smtClean="0"/>
              <a:pPr>
                <a:defRPr/>
              </a:pPr>
              <a:t>49</a:t>
            </a:fld>
            <a:endParaRPr lang="el-GR" smtClean="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54CB0-A6B5-46FD-9462-0D95633515FF}" type="slidenum">
              <a:rPr lang="en-US"/>
              <a:pPr/>
              <a:t>59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Γενικά ως «</a:t>
            </a:r>
            <a:r>
              <a:rPr lang="el-GR" i="1"/>
              <a:t>Λειτουργικό» </a:t>
            </a:r>
            <a:r>
              <a:rPr lang="el-GR"/>
              <a:t>τρόφιμο ορίζεται κάθε τρόφιμο που συμβάλει θετικά στην φυσική ή πνευματική κατάσταση του ανθρώπου πέρα από τη συμμετοχή του στις διατροφικές ανάγκες του. </a:t>
            </a:r>
          </a:p>
          <a:p>
            <a:r>
              <a:rPr lang="el-GR"/>
              <a:t>Κάτω υπό τον όρο αυτό περιλαμβάνονται, μεταξύ άλλων, οι όροι  «</a:t>
            </a:r>
            <a:r>
              <a:rPr lang="en-US" i="1"/>
              <a:t>Functional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Nutraceuticals</a:t>
            </a:r>
            <a:r>
              <a:rPr lang="el-GR"/>
              <a:t>», «</a:t>
            </a:r>
            <a:r>
              <a:rPr lang="en-US" i="1"/>
              <a:t>Novel</a:t>
            </a:r>
            <a:r>
              <a:rPr lang="el-GR" i="1"/>
              <a:t> </a:t>
            </a:r>
            <a:r>
              <a:rPr lang="en-US" i="1"/>
              <a:t>Foods</a:t>
            </a:r>
            <a:r>
              <a:rPr lang="el-GR"/>
              <a:t>», «</a:t>
            </a:r>
            <a:r>
              <a:rPr lang="en-US" i="1"/>
              <a:t>Pharmafood</a:t>
            </a:r>
            <a:r>
              <a:rPr lang="el-GR"/>
              <a:t>», «</a:t>
            </a:r>
            <a:r>
              <a:rPr lang="en-US" i="1"/>
              <a:t>Foodaceutical</a:t>
            </a:r>
            <a:r>
              <a:rPr lang="el-GR"/>
              <a:t>», «</a:t>
            </a:r>
            <a:r>
              <a:rPr lang="en-US" i="1"/>
              <a:t>Vitafood</a:t>
            </a:r>
            <a:r>
              <a:rPr lang="el-GR"/>
              <a:t>» κ.α.</a:t>
            </a:r>
          </a:p>
          <a:p>
            <a:r>
              <a:rPr lang="el-GR"/>
              <a:t>Η παρουσία τόσων πολλών όρων δεν είναι τυχαία. Αντίθετα, αντικατοπτρίζει τις ποικίλες τάσεις της αγοράς, της τεχνολογίας, αλλά και την απουσία κάποιου γενικού κανονιστικού πλαισίου νομοθετικού ή άλλου.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752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Food Microbiology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Δρ. Ιωάννης Γιαβάσης - Τμήμα Τεχνολογίας ΤροφίμωνΤΕΙ Λάρισας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DEE20-A858-471A-A27B-79D6FCFE62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EF50546-FF04-4F05-8EBB-91DA21C993CB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D0BD81C-A476-4A0D-BC2C-6AD7D8096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028384" cy="792088"/>
          </a:xfrm>
        </p:spPr>
        <p:txBody>
          <a:bodyPr>
            <a:noAutofit/>
          </a:bodyPr>
          <a:lstStyle/>
          <a:p>
            <a:r>
              <a:rPr lang="el-GR" sz="3600" u="sng" dirty="0" smtClean="0"/>
              <a:t>Ενότητα 5</a:t>
            </a:r>
            <a:r>
              <a:rPr lang="el-GR" sz="3600" u="sng" baseline="30000" dirty="0" smtClean="0"/>
              <a:t>α</a:t>
            </a:r>
            <a:r>
              <a:rPr lang="el-GR" sz="3600" u="sng" dirty="0" smtClean="0"/>
              <a:t>:Βακτήρια που προκαλούν τροφικές δηλητηριάσεις</a:t>
            </a:r>
            <a:endParaRPr lang="el-GR" sz="3600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280920" cy="2564904"/>
          </a:xfrm>
        </p:spPr>
        <p:txBody>
          <a:bodyPr>
            <a:normAutofit/>
          </a:bodyPr>
          <a:lstStyle/>
          <a:p>
            <a:r>
              <a:rPr lang="en-US" i="1" dirty="0" smtClean="0"/>
              <a:t>Salmonella</a:t>
            </a:r>
          </a:p>
          <a:p>
            <a:r>
              <a:rPr lang="en-US" i="1" dirty="0" err="1" smtClean="0"/>
              <a:t>Yersinia</a:t>
            </a:r>
            <a:r>
              <a:rPr lang="en-US" i="1" dirty="0" smtClean="0"/>
              <a:t> </a:t>
            </a:r>
            <a:r>
              <a:rPr lang="en-US" i="1" dirty="0" err="1" smtClean="0"/>
              <a:t>enterocolotica</a:t>
            </a:r>
            <a:endParaRPr lang="en-US" i="1" dirty="0" smtClean="0"/>
          </a:p>
          <a:p>
            <a:r>
              <a:rPr lang="en-US" i="1" dirty="0" smtClean="0"/>
              <a:t>Campylobacter</a:t>
            </a:r>
          </a:p>
          <a:p>
            <a:r>
              <a:rPr lang="en-US" i="1" dirty="0" err="1" smtClean="0"/>
              <a:t>Vibrio</a:t>
            </a:r>
            <a:r>
              <a:rPr lang="en-US" i="1" dirty="0" smtClean="0"/>
              <a:t> </a:t>
            </a:r>
            <a:r>
              <a:rPr lang="en-US" i="1" dirty="0" err="1" smtClean="0"/>
              <a:t>parahaemoliticus</a:t>
            </a:r>
            <a:endParaRPr lang="en-US" i="1" dirty="0" smtClean="0"/>
          </a:p>
          <a:p>
            <a:r>
              <a:rPr lang="en-US" i="1" dirty="0" smtClean="0"/>
              <a:t>Escherichia coli</a:t>
            </a:r>
          </a:p>
          <a:p>
            <a:r>
              <a:rPr lang="en-US" i="1" dirty="0" err="1" smtClean="0"/>
              <a:t>Shigella</a:t>
            </a:r>
            <a:endParaRPr lang="el-GR" i="1" dirty="0"/>
          </a:p>
        </p:txBody>
      </p:sp>
      <p:sp>
        <p:nvSpPr>
          <p:cNvPr id="6" name="2 - Υπότιτλος"/>
          <p:cNvSpPr txBox="1">
            <a:spLocks/>
          </p:cNvSpPr>
          <p:nvPr/>
        </p:nvSpPr>
        <p:spPr>
          <a:xfrm>
            <a:off x="4427984" y="4365104"/>
            <a:ext cx="4464496" cy="17526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Εισαγωγή στην Μικροβιολογία Τροφίμων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Τμήμα Επιστήμης και Τεχνολογίας Τροφίμων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Πανεπιστήμιο Δυτικής Αττικής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βακτήρια που προκαλούν τις περισσότερες επιμολύνσεις τροφίμων είναι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882808"/>
            <a:ext cx="8435280" cy="497519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l-GR" i="1" dirty="0" err="1" smtClean="0"/>
              <a:t>Salmonella</a:t>
            </a:r>
            <a:r>
              <a:rPr lang="el-GR" dirty="0" smtClean="0"/>
              <a:t>, </a:t>
            </a:r>
          </a:p>
          <a:p>
            <a:r>
              <a:rPr lang="el-GR" dirty="0" smtClean="0"/>
              <a:t>το </a:t>
            </a:r>
            <a:r>
              <a:rPr lang="el-GR" i="1" dirty="0" err="1" smtClean="0"/>
              <a:t>Campylobacter</a:t>
            </a:r>
            <a:r>
              <a:rPr lang="el-GR" i="1" dirty="0" smtClean="0"/>
              <a:t> </a:t>
            </a:r>
          </a:p>
          <a:p>
            <a:r>
              <a:rPr lang="el-GR" i="1" dirty="0" smtClean="0"/>
              <a:t>η </a:t>
            </a:r>
            <a:r>
              <a:rPr lang="en-GB" i="1" dirty="0" err="1" smtClean="0"/>
              <a:t>Listeria</a:t>
            </a:r>
            <a:r>
              <a:rPr lang="en-GB" i="1" dirty="0" smtClean="0"/>
              <a:t> </a:t>
            </a:r>
            <a:r>
              <a:rPr lang="en-GB" i="1" dirty="0" err="1" smtClean="0"/>
              <a:t>monocytogenes</a:t>
            </a:r>
            <a:r>
              <a:rPr lang="en-GB" i="1" dirty="0" smtClean="0"/>
              <a:t> </a:t>
            </a:r>
            <a:r>
              <a:rPr lang="el-GR" dirty="0" smtClean="0"/>
              <a:t>και η </a:t>
            </a:r>
          </a:p>
          <a:p>
            <a:r>
              <a:rPr lang="el-GR" i="1" dirty="0" smtClean="0"/>
              <a:t>E</a:t>
            </a:r>
            <a:r>
              <a:rPr lang="en-US" i="1" dirty="0" err="1" smtClean="0"/>
              <a:t>scherichia</a:t>
            </a:r>
            <a:r>
              <a:rPr lang="el-GR" i="1" dirty="0" smtClean="0"/>
              <a:t> </a:t>
            </a:r>
            <a:r>
              <a:rPr lang="el-GR" i="1" dirty="0" err="1" smtClean="0"/>
              <a:t>coli</a:t>
            </a:r>
            <a:r>
              <a:rPr lang="el-GR" i="1" dirty="0" smtClean="0"/>
              <a:t> (</a:t>
            </a:r>
            <a:r>
              <a:rPr lang="en-GB" i="1" dirty="0" smtClean="0"/>
              <a:t>O</a:t>
            </a:r>
            <a:r>
              <a:rPr lang="el-GR" i="1" dirty="0" smtClean="0"/>
              <a:t>157:</a:t>
            </a:r>
            <a:r>
              <a:rPr lang="en-GB" i="1" dirty="0" smtClean="0"/>
              <a:t>H</a:t>
            </a:r>
            <a:r>
              <a:rPr lang="el-GR" i="1" dirty="0" smtClean="0"/>
              <a:t>7 - </a:t>
            </a:r>
            <a:r>
              <a:rPr lang="el-GR" i="1" dirty="0" err="1" smtClean="0"/>
              <a:t>παθογενής</a:t>
            </a:r>
            <a:r>
              <a:rPr lang="el-GR" i="1" dirty="0" smtClean="0"/>
              <a:t> τύπος). </a:t>
            </a:r>
          </a:p>
          <a:p>
            <a:r>
              <a:rPr lang="el-GR" i="1" dirty="0" smtClean="0"/>
              <a:t>Τα βακτήρια αυτά </a:t>
            </a:r>
            <a:r>
              <a:rPr lang="el-GR" dirty="0" smtClean="0"/>
              <a:t>εμφανίζονται συχνότερα κατά τη διάρκεια του καλοκαιριού, επειδή οι συνθήκες ανάπτυξης των βακτηρίων είναι ευνοϊκότερες. </a:t>
            </a:r>
          </a:p>
          <a:p>
            <a:r>
              <a:rPr lang="el-GR" dirty="0" smtClean="0"/>
              <a:t>Στις περισσότερες περιπτώσεις, οι επιπτώσεις αυτών των επιμολύνσεων είναι αρκετά ήπιες και το μόνο σύμπτωμα είναι η διάρροια. </a:t>
            </a:r>
          </a:p>
          <a:p>
            <a:r>
              <a:rPr lang="el-GR" dirty="0" smtClean="0"/>
              <a:t>Οι ηλικιωμένοι, τα μικρά παιδιά ή τα </a:t>
            </a:r>
            <a:r>
              <a:rPr lang="el-GR" dirty="0" err="1" smtClean="0"/>
              <a:t>ανοσοκατεσταλμένα</a:t>
            </a:r>
            <a:r>
              <a:rPr lang="el-GR" dirty="0" smtClean="0"/>
              <a:t> άτομα επηρεάζονται σοβαρότερα.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Πρόληψη </a:t>
            </a:r>
            <a:r>
              <a:rPr lang="el-GR" dirty="0" err="1" smtClean="0"/>
              <a:t>τροφογενών</a:t>
            </a:r>
            <a:r>
              <a:rPr lang="el-GR" dirty="0" smtClean="0"/>
              <a:t> λοιμώξεων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κατάλληλη θερμική επεξεργασία των τροφίμων, μπορεί να προλάβει τις </a:t>
            </a:r>
            <a:r>
              <a:rPr lang="el-GR" dirty="0" err="1" smtClean="0"/>
              <a:t>τροφογενείς</a:t>
            </a:r>
            <a:r>
              <a:rPr lang="el-GR" dirty="0" smtClean="0"/>
              <a:t> επιμολύνσεις καθώς όλα σχεδόν τα μη σπορογόνα βακτήρια θανατώνονται σε θερμοκρασίες </a:t>
            </a:r>
            <a:r>
              <a:rPr lang="el-GR" b="1" u="sng" dirty="0" smtClean="0"/>
              <a:t>μεγαλύτερες των 70°C</a:t>
            </a:r>
            <a:r>
              <a:rPr lang="el-GR" u="sng" dirty="0" smtClean="0"/>
              <a:t>. </a:t>
            </a:r>
          </a:p>
          <a:p>
            <a:r>
              <a:rPr lang="el-GR" dirty="0" smtClean="0"/>
              <a:t>Η προετοιμασία των τροφίμων πολύ νωρίτερα της κατανάλωσής τους, και η διατήρησή τους σε ιδανική (4-60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r>
              <a:rPr lang="el-GR" dirty="0" smtClean="0"/>
              <a:t>), για την ανάπτυξη των μικροοργανισμών, θερμοκρασία για μεγάλα χρονικά διαστήματα, αποτελούν τα κύρια αίτια των </a:t>
            </a:r>
            <a:r>
              <a:rPr lang="el-GR" dirty="0" err="1" smtClean="0"/>
              <a:t>τροφογενών</a:t>
            </a:r>
            <a:r>
              <a:rPr lang="el-GR" dirty="0" smtClean="0"/>
              <a:t> ασθενειών.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βακτήρια που προκαλούν τροφική λοίμωξη ή  τοξίνωση συνήθως δεν επηρεάζουν τη γεύση ή τη μυρωδιά των τροφίμων καθιστώντας δύσκολη την ανίχνευση τους. 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Συμπτώματα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Οι τροφικές δηλητηριάσεις που προκαλούνται  από ορισμένα βακτήρια μπορεί να αποβούν θανατηφόρες αν και στις περισσότερες περιπτώσεις προκαλούν ασθένειες που αντιμετωπίζονται. </a:t>
            </a:r>
          </a:p>
          <a:p>
            <a:r>
              <a:rPr lang="el-GR" dirty="0" smtClean="0"/>
              <a:t>Τα συμπτώματα συνήθως εμφανίζονται άμεσα, αλλά υπάρχει πιθανότητα να εμφανιστούν και σε διάστημα ημερών μετά την κατανάλωση του μολυσμένου τροφίμου, καθιστώντας δύσκολο τον προσδιορισμό της πηγής. </a:t>
            </a:r>
          </a:p>
          <a:p>
            <a:r>
              <a:rPr lang="el-GR" dirty="0" smtClean="0"/>
              <a:t>Τα συμπτώματα περιλαμβάνουν κοιλιακούς πόνους, διάρροια, εμετό, ναυτία και πυρετό.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l-GR" b="1" i="1" dirty="0" smtClean="0"/>
              <a:t>Γενικοί κανόνες για αποφυγή τροφικών δηλητηριάσεων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dirty="0" err="1" smtClean="0"/>
              <a:t>Επαρκής</a:t>
            </a:r>
            <a:r>
              <a:rPr lang="en-GB" dirty="0" smtClean="0"/>
              <a:t> </a:t>
            </a:r>
            <a:r>
              <a:rPr lang="en-GB" dirty="0" err="1" smtClean="0"/>
              <a:t>ψύξη</a:t>
            </a:r>
            <a:endParaRPr lang="el-GR" dirty="0" smtClean="0"/>
          </a:p>
          <a:p>
            <a:pPr lvl="0"/>
            <a:r>
              <a:rPr lang="el-GR" dirty="0" smtClean="0"/>
              <a:t>Προετοιμασία τροφίμων λίγο πριν καταναλωθούν </a:t>
            </a:r>
          </a:p>
          <a:p>
            <a:pPr lvl="0"/>
            <a:r>
              <a:rPr lang="en-GB" dirty="0" err="1" smtClean="0"/>
              <a:t>Προσωπική</a:t>
            </a:r>
            <a:r>
              <a:rPr lang="en-GB" dirty="0" smtClean="0"/>
              <a:t> </a:t>
            </a:r>
            <a:r>
              <a:rPr lang="en-GB" dirty="0" err="1" smtClean="0"/>
              <a:t>υγιεινή</a:t>
            </a:r>
            <a:endParaRPr lang="el-GR" dirty="0" smtClean="0"/>
          </a:p>
          <a:p>
            <a:pPr lvl="0"/>
            <a:r>
              <a:rPr lang="en-GB" dirty="0" err="1" smtClean="0"/>
              <a:t>Επαρκές</a:t>
            </a:r>
            <a:r>
              <a:rPr lang="en-GB" dirty="0" smtClean="0"/>
              <a:t> </a:t>
            </a:r>
            <a:r>
              <a:rPr lang="en-GB" dirty="0" err="1" smtClean="0"/>
              <a:t>μαγείρεμα</a:t>
            </a:r>
            <a:r>
              <a:rPr lang="en-GB" dirty="0" smtClean="0"/>
              <a:t> </a:t>
            </a:r>
            <a:r>
              <a:rPr lang="en-GB" dirty="0" err="1" smtClean="0"/>
              <a:t>και</a:t>
            </a:r>
            <a:r>
              <a:rPr lang="en-GB" dirty="0" smtClean="0"/>
              <a:t> </a:t>
            </a:r>
            <a:r>
              <a:rPr lang="en-GB" dirty="0" err="1" smtClean="0"/>
              <a:t>θερμική</a:t>
            </a:r>
            <a:r>
              <a:rPr lang="en-GB" dirty="0" smtClean="0"/>
              <a:t> </a:t>
            </a:r>
            <a:r>
              <a:rPr lang="en-GB" dirty="0" err="1" smtClean="0"/>
              <a:t>επεξεργασία</a:t>
            </a:r>
            <a:endParaRPr lang="el-GR" dirty="0" smtClean="0"/>
          </a:p>
          <a:p>
            <a:pPr lvl="0"/>
            <a:r>
              <a:rPr lang="el-GR" dirty="0" smtClean="0"/>
              <a:t>Αποφυγή διατήρησης των τροφίμων σε θερμαινόμενα σκεύη όπου οι θερμοκρασίες ευνοούν την ανάπτυξη βακτηρίων</a:t>
            </a:r>
          </a:p>
          <a:p>
            <a:pPr lvl="0"/>
            <a:r>
              <a:rPr lang="el-GR" dirty="0" smtClean="0"/>
              <a:t>Αποφυγή επιμόλυνσης (π.χ. επαφή μαγειρεμένου τροφίμου με ακατέργαστα προϊόντα ή μολυσμένα υλικά όπως σανίδες τεμαχισμού)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3563888" y="0"/>
            <a:ext cx="5580112" cy="2376264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Κυριότερα παθογόνα τροφίμων</a:t>
            </a:r>
            <a:endParaRPr lang="el-GR" dirty="0"/>
          </a:p>
        </p:txBody>
      </p:sp>
      <p:sp>
        <p:nvSpPr>
          <p:cNvPr id="3074" name="AutoShape 2" descr="Image result for food pathog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AutoShape 4" descr="Image result for food pathog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8" name="Picture 6" descr="Image result for food pathogens 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2304255" cy="2607558"/>
          </a:xfrm>
          <a:prstGeom prst="rect">
            <a:avLst/>
          </a:prstGeom>
          <a:noFill/>
        </p:spPr>
      </p:pic>
      <p:pic>
        <p:nvPicPr>
          <p:cNvPr id="3080" name="Picture 8" descr="Image result for food pathogens bact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2819912" cy="131782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82" name="Picture 10" descr="Image result for food salmon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2736304" cy="1684916"/>
          </a:xfrm>
          <a:prstGeom prst="rect">
            <a:avLst/>
          </a:prstGeom>
          <a:noFill/>
        </p:spPr>
      </p:pic>
      <p:pic>
        <p:nvPicPr>
          <p:cNvPr id="3084" name="Picture 12" descr="Image result for bacteria pathogens in foo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3400" y="2478245"/>
            <a:ext cx="5400600" cy="4379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684568" cy="764704"/>
          </a:xfrm>
        </p:spPr>
        <p:txBody>
          <a:bodyPr>
            <a:normAutofit fontScale="90000"/>
          </a:bodyPr>
          <a:lstStyle/>
          <a:p>
            <a:r>
              <a:rPr lang="el-GR" sz="2800" u="sng" dirty="0" smtClean="0"/>
              <a:t>Κυριότεροι Παθογόνοι Μικροοργανισμοί και Παράγοντες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l-GR" sz="2800" u="sng" dirty="0" smtClean="0">
                <a:latin typeface="Arial" charset="0"/>
                <a:cs typeface="Arial" charset="0"/>
              </a:rPr>
              <a:t>που προκαλούν τροφικές ασθένειες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09310" cy="4824536"/>
          </a:xfrm>
        </p:spPr>
        <p:txBody>
          <a:bodyPr>
            <a:normAutofit lnSpcReduction="10000"/>
          </a:bodyPr>
          <a:lstStyle/>
          <a:p>
            <a:pPr marL="371475" indent="-371475" eaLnBrk="1" hangingPunct="1">
              <a:lnSpc>
                <a:spcPct val="90000"/>
              </a:lnSpc>
            </a:pPr>
            <a:r>
              <a:rPr lang="en-US" sz="1900" dirty="0" smtClean="0"/>
              <a:t>Gram</a:t>
            </a:r>
            <a:r>
              <a:rPr lang="el-GR" sz="1900" dirty="0" smtClean="0"/>
              <a:t> αρνητικά</a:t>
            </a:r>
            <a:r>
              <a:rPr lang="en-US" sz="1900" dirty="0" smtClean="0"/>
              <a:t> </a:t>
            </a:r>
            <a:r>
              <a:rPr lang="el-GR" sz="1900" dirty="0" smtClean="0"/>
              <a:t> Βακτήρια</a:t>
            </a:r>
            <a:endParaRPr lang="en-US" sz="1900" dirty="0" smtClean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/>
              <a:t>	- </a:t>
            </a:r>
            <a:r>
              <a:rPr lang="en-US" sz="1900" i="1" dirty="0" smtClean="0"/>
              <a:t>Salmonella species</a:t>
            </a:r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 smtClean="0"/>
              <a:t>	- Campylobacter species</a:t>
            </a:r>
          </a:p>
          <a:p>
            <a:pPr marL="371475" indent="-371475">
              <a:lnSpc>
                <a:spcPct val="90000"/>
              </a:lnSpc>
              <a:buNone/>
            </a:pPr>
            <a:r>
              <a:rPr lang="en-US" sz="1900" i="1" dirty="0" smtClean="0"/>
              <a:t>	- Escherichia coli</a:t>
            </a:r>
            <a:r>
              <a:rPr lang="el-GR" sz="1900" i="1" dirty="0" smtClean="0"/>
              <a:t> (</a:t>
            </a:r>
            <a:r>
              <a:rPr lang="en-US" sz="1900" i="1" dirty="0" err="1" smtClean="0"/>
              <a:t>E.coli</a:t>
            </a:r>
            <a:r>
              <a:rPr lang="en-US" sz="2000" dirty="0" smtClean="0"/>
              <a:t> O</a:t>
            </a:r>
            <a:r>
              <a:rPr lang="el-GR" sz="2000" dirty="0" smtClean="0"/>
              <a:t>157:</a:t>
            </a:r>
            <a:r>
              <a:rPr lang="en-US" sz="2000" dirty="0" smtClean="0"/>
              <a:t>H</a:t>
            </a:r>
            <a:r>
              <a:rPr lang="el-GR" sz="2000" dirty="0" smtClean="0"/>
              <a:t>7</a:t>
            </a:r>
            <a:r>
              <a:rPr lang="en-US" sz="2000" dirty="0" smtClean="0"/>
              <a:t>)</a:t>
            </a:r>
            <a:r>
              <a:rPr lang="en-US" sz="1900" i="1" dirty="0" smtClean="0"/>
              <a:t> </a:t>
            </a:r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 smtClean="0"/>
              <a:t>	- </a:t>
            </a:r>
            <a:r>
              <a:rPr lang="en-US" sz="1900" i="1" dirty="0" err="1" smtClean="0"/>
              <a:t>Yersinia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enterocolitica</a:t>
            </a:r>
            <a:endParaRPr lang="en-US" sz="1900" i="1" dirty="0" smtClean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 smtClean="0"/>
              <a:t>	- </a:t>
            </a:r>
            <a:r>
              <a:rPr lang="en-US" sz="1900" i="1" dirty="0" err="1" smtClean="0"/>
              <a:t>Shigella</a:t>
            </a:r>
            <a:r>
              <a:rPr lang="en-US" sz="1900" i="1" dirty="0" smtClean="0"/>
              <a:t> species</a:t>
            </a:r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 smtClean="0"/>
              <a:t>	- </a:t>
            </a:r>
            <a:r>
              <a:rPr lang="en-US" sz="1900" i="1" dirty="0" err="1" smtClean="0"/>
              <a:t>Vibrio</a:t>
            </a:r>
            <a:r>
              <a:rPr lang="en-US" sz="1900" i="1" dirty="0" smtClean="0"/>
              <a:t> species</a:t>
            </a:r>
          </a:p>
          <a:p>
            <a:pPr marL="371475" indent="-371475" eaLnBrk="1" hangingPunct="1">
              <a:lnSpc>
                <a:spcPct val="90000"/>
              </a:lnSpc>
            </a:pPr>
            <a:r>
              <a:rPr lang="en-US" sz="1900" dirty="0" smtClean="0"/>
              <a:t>Gram</a:t>
            </a:r>
            <a:r>
              <a:rPr lang="el-GR" sz="1900" dirty="0" smtClean="0"/>
              <a:t> θετικά</a:t>
            </a:r>
            <a:r>
              <a:rPr lang="en-US" sz="1900" dirty="0" smtClean="0"/>
              <a:t> </a:t>
            </a:r>
            <a:r>
              <a:rPr lang="el-GR" sz="1900" dirty="0" smtClean="0"/>
              <a:t>Βακτήρια</a:t>
            </a:r>
            <a:endParaRPr lang="en-US" sz="1900" dirty="0" smtClean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/>
              <a:t>	- </a:t>
            </a:r>
            <a:r>
              <a:rPr lang="en-US" sz="1900" i="1" dirty="0" err="1" smtClean="0"/>
              <a:t>Listeria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monocytogenes</a:t>
            </a:r>
            <a:endParaRPr lang="en-US" sz="1900" i="1" dirty="0" smtClean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 smtClean="0"/>
              <a:t>	- Staphylococcus </a:t>
            </a:r>
            <a:r>
              <a:rPr lang="en-US" sz="1900" i="1" dirty="0" err="1" smtClean="0"/>
              <a:t>aureus</a:t>
            </a:r>
            <a:endParaRPr lang="en-US" sz="1900" i="1" dirty="0" smtClean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 smtClean="0"/>
              <a:t>	- Clostridium </a:t>
            </a:r>
            <a:r>
              <a:rPr lang="en-US" sz="1900" i="1" dirty="0" err="1" smtClean="0"/>
              <a:t>botulinum</a:t>
            </a:r>
            <a:endParaRPr lang="en-US" sz="1900" i="1" dirty="0" smtClean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 smtClean="0"/>
              <a:t>	- Clostridium </a:t>
            </a:r>
            <a:r>
              <a:rPr lang="en-US" sz="1900" i="1" dirty="0" err="1" smtClean="0"/>
              <a:t>perfringens</a:t>
            </a:r>
            <a:endParaRPr lang="en-US" sz="1900" i="1" dirty="0" smtClean="0"/>
          </a:p>
          <a:p>
            <a:pPr marL="371475" indent="-3714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i="1" dirty="0" smtClean="0"/>
              <a:t>	- Bacillus cereus</a:t>
            </a:r>
          </a:p>
          <a:p>
            <a:pPr marL="371475" indent="-371475" eaLnBrk="1" hangingPunct="1">
              <a:lnSpc>
                <a:spcPct val="90000"/>
              </a:lnSpc>
            </a:pPr>
            <a:r>
              <a:rPr lang="el-GR" sz="1900" dirty="0" err="1" smtClean="0"/>
              <a:t>Μυκοτοξίνες</a:t>
            </a:r>
            <a:r>
              <a:rPr lang="el-GR" sz="1900" dirty="0" smtClean="0"/>
              <a:t> από </a:t>
            </a:r>
            <a:r>
              <a:rPr lang="el-GR" sz="1900" dirty="0" err="1" smtClean="0"/>
              <a:t>τοξιγενείς</a:t>
            </a:r>
            <a:r>
              <a:rPr lang="el-GR" sz="1900" dirty="0" smtClean="0"/>
              <a:t> μύκητες</a:t>
            </a:r>
            <a:r>
              <a:rPr lang="en-US" sz="1900" dirty="0" smtClean="0"/>
              <a:t> (</a:t>
            </a:r>
            <a:r>
              <a:rPr lang="en-US" sz="1900" i="1" dirty="0" err="1" smtClean="0"/>
              <a:t>Aspergillus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Penicilium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Fusarium</a:t>
            </a:r>
            <a:r>
              <a:rPr lang="en-US" sz="1900" i="1" dirty="0" smtClean="0"/>
              <a:t>)</a:t>
            </a:r>
          </a:p>
          <a:p>
            <a:pPr marL="371475" indent="-371475" eaLnBrk="1" hangingPunct="1">
              <a:lnSpc>
                <a:spcPct val="90000"/>
              </a:lnSpc>
            </a:pPr>
            <a:r>
              <a:rPr lang="el-GR" sz="1900" dirty="0" err="1" smtClean="0"/>
              <a:t>Τροφογενείς</a:t>
            </a:r>
            <a:r>
              <a:rPr lang="el-GR" sz="1900" dirty="0" smtClean="0"/>
              <a:t> ιοί </a:t>
            </a:r>
          </a:p>
          <a:p>
            <a:pPr marL="371475" indent="-371475" eaLnBrk="1" hangingPunct="1">
              <a:lnSpc>
                <a:spcPct val="90000"/>
              </a:lnSpc>
            </a:pPr>
            <a:r>
              <a:rPr lang="el-GR" sz="1900" dirty="0" smtClean="0"/>
              <a:t> </a:t>
            </a:r>
            <a:r>
              <a:rPr lang="en-US" sz="1900" dirty="0" err="1" smtClean="0"/>
              <a:t>Prions</a:t>
            </a:r>
            <a:endParaRPr lang="en-US" sz="1900" dirty="0" smtClean="0"/>
          </a:p>
          <a:p>
            <a:pPr marL="371475" indent="-371475" eaLnBrk="1" hangingPunct="1">
              <a:lnSpc>
                <a:spcPct val="90000"/>
              </a:lnSpc>
            </a:pPr>
            <a:r>
              <a:rPr lang="el-GR" sz="1900" dirty="0" smtClean="0"/>
              <a:t>Πρωτόζωα-παράσιτα</a:t>
            </a:r>
            <a:endParaRPr lang="en-US" sz="19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62DAF-CD13-423E-BF2B-0F89062B076A}" type="slidenum">
              <a:rPr lang="el-GR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salmonella-typhi.wikispaces.com/file/view/salmonella_typhi.jpg/199669976/salmonella_typ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736304" cy="258124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584176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Προαιρετικά αναερόβια </a:t>
            </a:r>
            <a:r>
              <a:rPr lang="en-US" sz="2800" b="1" dirty="0" smtClean="0"/>
              <a:t>gram </a:t>
            </a:r>
            <a:r>
              <a:rPr lang="el-GR" sz="2800" b="1" dirty="0" smtClean="0"/>
              <a:t>αρνητικά </a:t>
            </a:r>
            <a:r>
              <a:rPr lang="el-GR" sz="2800" b="1" dirty="0" err="1" smtClean="0"/>
              <a:t>ραβδόμορφα</a:t>
            </a:r>
            <a:r>
              <a:rPr lang="el-GR" sz="2800" b="1" dirty="0" smtClean="0"/>
              <a:t> βακτήρια</a:t>
            </a:r>
            <a:br>
              <a:rPr lang="el-GR" sz="2800" b="1" dirty="0" smtClean="0"/>
            </a:br>
            <a:r>
              <a:rPr lang="el-GR" sz="2000" dirty="0" smtClean="0"/>
              <a:t> (</a:t>
            </a:r>
            <a:r>
              <a:rPr lang="en-US" sz="2000" dirty="0" smtClean="0"/>
              <a:t>facultative anaerobic gram negative rods</a:t>
            </a:r>
            <a:r>
              <a:rPr lang="en-US" sz="3100" dirty="0" smtClean="0"/>
              <a:t>)</a:t>
            </a:r>
            <a:r>
              <a:rPr lang="el-GR" sz="3100" dirty="0" smtClean="0"/>
              <a:t> </a:t>
            </a:r>
            <a:endParaRPr lang="el-GR" sz="31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"/>
          </p:nvPr>
        </p:nvSpPr>
        <p:spPr>
          <a:xfrm>
            <a:off x="4283968" y="5157192"/>
            <a:ext cx="3419872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i="1" dirty="0" err="1" smtClean="0"/>
              <a:t>Vibrio</a:t>
            </a:r>
            <a:r>
              <a:rPr lang="en-US" sz="2000" b="1" i="1" dirty="0" smtClean="0"/>
              <a:t> </a:t>
            </a:r>
          </a:p>
          <a:p>
            <a:pPr>
              <a:buNone/>
            </a:pPr>
            <a:r>
              <a:rPr lang="en-US" sz="2000" b="1" i="1" dirty="0" err="1" smtClean="0"/>
              <a:t>parahaemolyticus</a:t>
            </a:r>
            <a:endParaRPr lang="el-GR" sz="2000" b="1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48274-64CC-4E09-8AEC-7F13E34EFD06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5536" y="2060848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Salmonella spp</a:t>
            </a:r>
            <a:endParaRPr lang="el-GR" i="1" dirty="0"/>
          </a:p>
        </p:txBody>
      </p:sp>
      <p:pic>
        <p:nvPicPr>
          <p:cNvPr id="61446" name="Picture 6" descr="http://classconnection.s3.amazonaws.com/624/flashcards/476624/jpg/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2927623" cy="22265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26369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Escherichia coli</a:t>
            </a:r>
            <a:endParaRPr lang="el-GR" b="1" i="1" dirty="0"/>
          </a:p>
        </p:txBody>
      </p:sp>
      <p:pic>
        <p:nvPicPr>
          <p:cNvPr id="61448" name="Picture 8" descr="http://www.ehagroup.com/resources/pathogens/images/yersinia-enterocolitica-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132856"/>
            <a:ext cx="1905000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56176" y="162880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Yersinia</a:t>
            </a:r>
            <a:r>
              <a:rPr lang="en-US" sz="2400" b="1" i="1" dirty="0" smtClean="0"/>
              <a:t> spp</a:t>
            </a:r>
            <a:endParaRPr lang="el-GR" sz="2400" b="1" i="1" dirty="0"/>
          </a:p>
        </p:txBody>
      </p:sp>
      <p:pic>
        <p:nvPicPr>
          <p:cNvPr id="71682" name="Picture 2" descr="Image result for vibrio parahaemolytic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941168"/>
            <a:ext cx="1889786" cy="1700808"/>
          </a:xfrm>
          <a:prstGeom prst="rect">
            <a:avLst/>
          </a:prstGeom>
          <a:noFill/>
        </p:spPr>
      </p:pic>
      <p:pic>
        <p:nvPicPr>
          <p:cNvPr id="71684" name="Picture 4" descr="Image result for shige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643753"/>
            <a:ext cx="2952328" cy="221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399032"/>
          </a:xfrm>
        </p:spPr>
        <p:txBody>
          <a:bodyPr>
            <a:normAutofit/>
          </a:bodyPr>
          <a:lstStyle/>
          <a:p>
            <a:r>
              <a:rPr lang="en-US" dirty="0" smtClean="0"/>
              <a:t>Gram </a:t>
            </a:r>
            <a:r>
              <a:rPr lang="el-GR" dirty="0" smtClean="0"/>
              <a:t>αρνητικό ελικοειδές </a:t>
            </a:r>
            <a:r>
              <a:rPr lang="el-GR" dirty="0" err="1" smtClean="0"/>
              <a:t>μικροαερόφιλο</a:t>
            </a:r>
            <a:r>
              <a:rPr lang="el-GR" dirty="0" smtClean="0"/>
              <a:t>: </a:t>
            </a:r>
            <a:r>
              <a:rPr lang="en-US" i="1" dirty="0" smtClean="0"/>
              <a:t>Campylobacter</a:t>
            </a:r>
            <a:endParaRPr lang="el-GR" i="1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1008112"/>
          </a:xfrm>
        </p:spPr>
        <p:txBody>
          <a:bodyPr>
            <a:normAutofit/>
          </a:bodyPr>
          <a:lstStyle/>
          <a:p>
            <a:r>
              <a:rPr lang="en-US" i="1" dirty="0" smtClean="0"/>
              <a:t>Campylobacter</a:t>
            </a:r>
            <a:r>
              <a:rPr lang="el-GR" i="1" dirty="0" smtClean="0"/>
              <a:t> </a:t>
            </a:r>
            <a:r>
              <a:rPr lang="en-US" i="1" dirty="0" err="1" smtClean="0"/>
              <a:t>jejuni</a:t>
            </a:r>
            <a:r>
              <a:rPr lang="en-US" i="1" dirty="0" smtClean="0"/>
              <a:t>: </a:t>
            </a:r>
            <a:r>
              <a:rPr lang="el-GR" dirty="0" smtClean="0"/>
              <a:t>το πιο κοινό αίτιο τροφικής δηλητηρίασης στις ΗΠΑ</a:t>
            </a:r>
            <a:endParaRPr lang="el-GR" dirty="0"/>
          </a:p>
        </p:txBody>
      </p:sp>
      <p:pic>
        <p:nvPicPr>
          <p:cNvPr id="118786" name="Picture 2" descr="Image result for campylobacter jeju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4649087" cy="3719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90872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b="1" dirty="0" smtClean="0"/>
              <a:t>gram </a:t>
            </a:r>
            <a:r>
              <a:rPr lang="el-GR" sz="3600" b="1" dirty="0" smtClean="0"/>
              <a:t>θετικά παθογόνα βακτήρια</a:t>
            </a:r>
            <a:endParaRPr lang="el-GR" sz="3100" b="1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8274-64CC-4E09-8AEC-7F13E34EFD06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7544" y="2420888"/>
            <a:ext cx="3816424" cy="792088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</a:t>
            </a:r>
            <a:r>
              <a:rPr kumimoji="0" lang="el-G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θετικ</a:t>
            </a:r>
            <a:r>
              <a:rPr lang="el-G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ά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που</a:t>
            </a:r>
            <a:r>
              <a:rPr kumimoji="0" lang="el-G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σχηματίζουν </a:t>
            </a:r>
            <a:r>
              <a:rPr kumimoji="0" lang="el-GR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ενδοσπόρια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9552" y="4941168"/>
            <a:ext cx="3816424" cy="7920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θετικά</a:t>
            </a:r>
            <a:r>
              <a:rPr kumimoji="0" lang="el-G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ραβδία που δεν σχηματίζουν </a:t>
            </a:r>
            <a:r>
              <a:rPr kumimoji="0" lang="el-G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ενδοσπόρια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908720"/>
            <a:ext cx="280831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Staphylococcus</a:t>
            </a:r>
          </a:p>
          <a:p>
            <a:r>
              <a:rPr lang="en-US" sz="2400" b="1" i="1" dirty="0" smtClean="0"/>
              <a:t>Streptococcus</a:t>
            </a:r>
          </a:p>
          <a:p>
            <a:r>
              <a:rPr lang="en-US" sz="2400" b="1" i="1" dirty="0" err="1" smtClean="0"/>
              <a:t>Enterococcus</a:t>
            </a:r>
            <a:endParaRPr lang="el-GR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3284984"/>
            <a:ext cx="223224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Bacillus</a:t>
            </a:r>
          </a:p>
          <a:p>
            <a:r>
              <a:rPr lang="en-US" sz="2400" b="1" i="1" dirty="0" smtClean="0"/>
              <a:t>Clostridium</a:t>
            </a:r>
            <a:endParaRPr lang="el-GR" sz="2400" b="1" i="1" dirty="0"/>
          </a:p>
        </p:txBody>
      </p:sp>
      <p:sp>
        <p:nvSpPr>
          <p:cNvPr id="13" name="Right Arrow 12"/>
          <p:cNvSpPr/>
          <p:nvPr/>
        </p:nvSpPr>
        <p:spPr>
          <a:xfrm>
            <a:off x="3707904" y="2564904"/>
            <a:ext cx="79208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4355976" y="4941168"/>
            <a:ext cx="295232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Listeria</a:t>
            </a:r>
            <a:endParaRPr lang="en-US" sz="2400" b="1" i="1" dirty="0" smtClean="0"/>
          </a:p>
          <a:p>
            <a:r>
              <a:rPr lang="en-US" sz="2400" i="1" dirty="0" err="1" smtClean="0"/>
              <a:t>Corynebacterium</a:t>
            </a:r>
            <a:endParaRPr lang="el-GR" sz="2400" i="1" dirty="0"/>
          </a:p>
        </p:txBody>
      </p:sp>
      <p:sp>
        <p:nvSpPr>
          <p:cNvPr id="17" name="Right Arrow 16"/>
          <p:cNvSpPr/>
          <p:nvPr/>
        </p:nvSpPr>
        <p:spPr>
          <a:xfrm>
            <a:off x="3491880" y="5229200"/>
            <a:ext cx="79208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6964" name="Picture 4" descr="Image result for bacillus cere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1512168" cy="1491524"/>
          </a:xfrm>
          <a:prstGeom prst="rect">
            <a:avLst/>
          </a:prstGeom>
          <a:noFill/>
        </p:spPr>
      </p:pic>
      <p:pic>
        <p:nvPicPr>
          <p:cNvPr id="296968" name="Picture 8" descr="Image result for staphylococcus aur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6632"/>
            <a:ext cx="2520279" cy="2016224"/>
          </a:xfrm>
          <a:prstGeom prst="rect">
            <a:avLst/>
          </a:prstGeom>
          <a:noFill/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467544" y="1484784"/>
            <a:ext cx="3024336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</a:t>
            </a:r>
            <a:r>
              <a:rPr kumimoji="0" lang="el-G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θετικ</a:t>
            </a:r>
            <a:r>
              <a:rPr lang="el-GR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οί</a:t>
            </a:r>
            <a:r>
              <a:rPr lang="el-GR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κόκκοι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68144" y="1484784"/>
            <a:ext cx="79208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0658" name="Picture 2" descr="Image result for lis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93096"/>
            <a:ext cx="243862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Τροφικές δηλητηριάσεις: επιβάρυνση της Δημόσιας Υγείας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τροφικές δηλητηριάσεις αποτελούν μια υπολογίσιμη επιβάρυνση για τη δημόσια υγεία και την οικονομία όχι μόνο της μονάδας που παράγει, επεξεργάζεται ή μεταποιεί τρόφιμα, αλλά και όλης της χώρας.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0880" cy="1224136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Αλλα</a:t>
            </a:r>
            <a:r>
              <a:rPr lang="el-GR" dirty="0" smtClean="0"/>
              <a:t> </a:t>
            </a:r>
            <a:r>
              <a:rPr lang="en-US" dirty="0" smtClean="0"/>
              <a:t>gram </a:t>
            </a:r>
            <a:r>
              <a:rPr lang="el-GR" dirty="0" smtClean="0"/>
              <a:t>αρνητικά που μπορεί να έχουν λοιμώδη δράση: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51520" y="1916832"/>
            <a:ext cx="4040188" cy="42274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3100" b="1" dirty="0" err="1" smtClean="0"/>
              <a:t>Σπειροχαίτες</a:t>
            </a:r>
            <a:r>
              <a:rPr lang="el-GR" sz="3100" b="1" dirty="0" smtClean="0"/>
              <a:t> </a:t>
            </a:r>
            <a:endParaRPr lang="en-US" sz="3100" b="1" dirty="0" smtClean="0"/>
          </a:p>
          <a:p>
            <a:pPr lvl="2">
              <a:buFont typeface="Wingdings" pitchFamily="2" charset="2"/>
              <a:buChar char="Ø"/>
            </a:pPr>
            <a:r>
              <a:rPr lang="en-US" i="1" dirty="0" err="1" smtClean="0"/>
              <a:t>Treponema</a:t>
            </a:r>
            <a:endParaRPr lang="en-US" i="1" dirty="0" smtClean="0"/>
          </a:p>
          <a:p>
            <a:pPr lvl="2">
              <a:buFont typeface="Wingdings" pitchFamily="2" charset="2"/>
              <a:buChar char="Ø"/>
            </a:pPr>
            <a:r>
              <a:rPr lang="en-US" i="1" dirty="0" err="1" smtClean="0"/>
              <a:t>Borrelia</a:t>
            </a:r>
            <a:endParaRPr lang="en-US" i="1" dirty="0" smtClean="0"/>
          </a:p>
          <a:p>
            <a:pPr lvl="2">
              <a:buFont typeface="Wingdings" pitchFamily="2" charset="2"/>
              <a:buChar char="Ø"/>
            </a:pPr>
            <a:r>
              <a:rPr lang="en-US" i="1" dirty="0" err="1" smtClean="0"/>
              <a:t>Leptospira</a:t>
            </a:r>
            <a:endParaRPr lang="el-GR" i="1" dirty="0" smtClean="0"/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l-GR" b="1" dirty="0" smtClean="0"/>
              <a:t>Αερόβια/</a:t>
            </a:r>
            <a:r>
              <a:rPr lang="el-GR" b="1" dirty="0" err="1" smtClean="0"/>
              <a:t>μικροαερόφιλα</a:t>
            </a:r>
            <a:r>
              <a:rPr lang="el-GR" b="1" dirty="0" smtClean="0"/>
              <a:t> ραβδία και κόκκοι</a:t>
            </a:r>
            <a:endParaRPr lang="en-US" b="1" dirty="0" smtClean="0"/>
          </a:p>
          <a:p>
            <a:pPr lvl="2">
              <a:buFont typeface="Wingdings" pitchFamily="2" charset="2"/>
              <a:buChar char="Ø"/>
            </a:pPr>
            <a:r>
              <a:rPr lang="en-US" i="1" dirty="0" err="1" smtClean="0"/>
              <a:t>Alcaligenes</a:t>
            </a:r>
            <a:endParaRPr lang="en-US" i="1" dirty="0" smtClean="0"/>
          </a:p>
          <a:p>
            <a:pPr lvl="2">
              <a:buFont typeface="Wingdings" pitchFamily="2" charset="2"/>
              <a:buChar char="Ø"/>
            </a:pPr>
            <a:r>
              <a:rPr lang="en-US" i="1" dirty="0" err="1" smtClean="0"/>
              <a:t>Bordetella</a:t>
            </a:r>
            <a:endParaRPr lang="en-US" i="1" dirty="0" smtClean="0"/>
          </a:p>
          <a:p>
            <a:pPr lvl="2">
              <a:buFont typeface="Wingdings" pitchFamily="2" charset="2"/>
              <a:buChar char="Ø"/>
            </a:pPr>
            <a:r>
              <a:rPr lang="en-US" i="1" dirty="0" err="1" smtClean="0"/>
              <a:t>Brucella</a:t>
            </a:r>
            <a:endParaRPr lang="en-US" i="1" dirty="0" smtClean="0"/>
          </a:p>
          <a:p>
            <a:pPr lvl="2">
              <a:buFont typeface="Wingdings" pitchFamily="2" charset="2"/>
              <a:buChar char="Ø"/>
            </a:pPr>
            <a:r>
              <a:rPr lang="en-US" i="1" dirty="0" err="1" smtClean="0"/>
              <a:t>Legionella</a:t>
            </a:r>
            <a:endParaRPr lang="en-US" i="1" dirty="0" smtClean="0"/>
          </a:p>
          <a:p>
            <a:pPr lvl="2">
              <a:buFont typeface="Wingdings" pitchFamily="2" charset="2"/>
              <a:buChar char="Ø"/>
            </a:pPr>
            <a:r>
              <a:rPr lang="en-US" i="1" dirty="0" err="1" smtClean="0"/>
              <a:t>Moraxella</a:t>
            </a:r>
            <a:endParaRPr lang="en-US" i="1" dirty="0" smtClean="0"/>
          </a:p>
          <a:p>
            <a:pPr lvl="2">
              <a:buFont typeface="Wingdings" pitchFamily="2" charset="2"/>
              <a:buChar char="Ø"/>
            </a:pPr>
            <a:r>
              <a:rPr lang="en-US" i="1" dirty="0" err="1" smtClean="0"/>
              <a:t>Neisseria</a:t>
            </a:r>
            <a:endParaRPr lang="en-US" i="1" dirty="0" smtClean="0"/>
          </a:p>
          <a:p>
            <a:pPr lvl="2">
              <a:buFont typeface="Wingdings" pitchFamily="2" charset="2"/>
              <a:buChar char="Ø"/>
            </a:pPr>
            <a:r>
              <a:rPr lang="en-US" i="1" dirty="0" smtClean="0"/>
              <a:t>Pseudomonas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 err="1" smtClean="0"/>
              <a:t>Bacteroides</a:t>
            </a:r>
            <a:endParaRPr lang="el-GR" i="1" dirty="0" smtClean="0"/>
          </a:p>
          <a:p>
            <a:pPr lvl="1">
              <a:buNone/>
            </a:pPr>
            <a:endParaRPr lang="el-GR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7944" y="1484784"/>
            <a:ext cx="4041775" cy="4227464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l-GR" b="1" dirty="0" smtClean="0"/>
              <a:t>Αερόβια/</a:t>
            </a:r>
            <a:r>
              <a:rPr lang="el-GR" b="1" dirty="0" err="1" smtClean="0"/>
              <a:t>μικροαερόφιλα</a:t>
            </a:r>
            <a:r>
              <a:rPr lang="el-GR" b="1" dirty="0" smtClean="0"/>
              <a:t> κινητά ελικοειδή</a:t>
            </a:r>
            <a:endParaRPr lang="en-US" b="1" dirty="0" smtClean="0"/>
          </a:p>
          <a:p>
            <a:pPr lvl="2">
              <a:buFont typeface="Wingdings" pitchFamily="2" charset="2"/>
              <a:buChar char="Ø"/>
            </a:pPr>
            <a:r>
              <a:rPr lang="en-US" i="1" dirty="0" smtClean="0"/>
              <a:t>Campylobacter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 smtClean="0"/>
              <a:t>Helicobacter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 err="1" smtClean="0"/>
              <a:t>Spirillum</a:t>
            </a:r>
            <a:endParaRPr lang="el-GR" i="1" dirty="0" smtClean="0"/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l-GR" b="1" dirty="0" smtClean="0"/>
              <a:t>Αναερόβια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 smtClean="0"/>
              <a:t>Bacteroides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 smtClean="0"/>
              <a:t>Fusobacterium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 smtClean="0"/>
              <a:t>Prevotella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endParaRPr lang="en-US" sz="1800" i="1" dirty="0" smtClean="0"/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l-GR" b="1" dirty="0" err="1" smtClean="0"/>
              <a:t>Ρικέτσιες</a:t>
            </a:r>
            <a:r>
              <a:rPr lang="el-GR" b="1" dirty="0" smtClean="0"/>
              <a:t> και </a:t>
            </a:r>
            <a:r>
              <a:rPr lang="el-GR" b="1" dirty="0" err="1" smtClean="0"/>
              <a:t>Χλαμύδια</a:t>
            </a:r>
            <a:r>
              <a:rPr lang="el-GR" b="1" dirty="0" smtClean="0"/>
              <a:t> (ενδοκυτταρικά παράσιτα)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 smtClean="0"/>
              <a:t>Ricketsia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 smtClean="0"/>
              <a:t>Coxiella</a:t>
            </a:r>
          </a:p>
          <a:p>
            <a:pPr marL="822960" lvl="3" indent="-274320">
              <a:buSzPct val="95000"/>
              <a:buFont typeface="Wingdings" pitchFamily="2" charset="2"/>
              <a:buChar char="Ø"/>
            </a:pPr>
            <a:r>
              <a:rPr lang="de-DE" sz="1800" i="1" dirty="0" smtClean="0"/>
              <a:t>Chlamydia</a:t>
            </a:r>
            <a:endParaRPr lang="en-US" sz="1800" i="1" dirty="0" smtClean="0"/>
          </a:p>
          <a:p>
            <a:pPr marL="822960" lvl="3" indent="-274320">
              <a:buSzPct val="95000"/>
              <a:buNone/>
            </a:pPr>
            <a:endParaRPr lang="de-DE" sz="1800" i="1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48274-64CC-4E09-8AEC-7F13E34EFD06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7" name="Picture 6" descr="Image result for campylobacter jeju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916832"/>
            <a:ext cx="190500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Στοιχεία για τις </a:t>
            </a:r>
            <a:r>
              <a:rPr lang="el-GR" dirty="0" err="1" smtClean="0"/>
              <a:t>τροφιμογενείς</a:t>
            </a:r>
            <a:r>
              <a:rPr lang="el-GR" dirty="0" smtClean="0"/>
              <a:t> λοιμώξεις στην ΕΕ το 2015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Καταγράφηκαν </a:t>
            </a:r>
            <a:r>
              <a:rPr lang="en-US" dirty="0" smtClean="0"/>
              <a:t>4</a:t>
            </a:r>
            <a:r>
              <a:rPr lang="el-GR" dirty="0" smtClean="0"/>
              <a:t>.</a:t>
            </a:r>
            <a:r>
              <a:rPr lang="en-US" dirty="0" smtClean="0"/>
              <a:t>362 </a:t>
            </a:r>
            <a:r>
              <a:rPr lang="el-GR" dirty="0" err="1" smtClean="0"/>
              <a:t>τροφογενείς</a:t>
            </a:r>
            <a:r>
              <a:rPr lang="el-GR" dirty="0" smtClean="0"/>
              <a:t> επιδημίες (</a:t>
            </a:r>
            <a:r>
              <a:rPr lang="en-US" dirty="0" smtClean="0"/>
              <a:t>outbreaks) </a:t>
            </a:r>
            <a:r>
              <a:rPr lang="el-GR" dirty="0" smtClean="0"/>
              <a:t>στην ΕΕ το </a:t>
            </a:r>
            <a:r>
              <a:rPr lang="en-US" dirty="0" smtClean="0"/>
              <a:t>2015. </a:t>
            </a:r>
            <a:endParaRPr lang="el-GR" dirty="0" smtClean="0"/>
          </a:p>
          <a:p>
            <a:r>
              <a:rPr lang="el-GR" dirty="0" smtClean="0"/>
              <a:t>Η πιο κοινή αιτία των επιδημιών ήταν η </a:t>
            </a:r>
            <a:r>
              <a:rPr lang="en-US" b="1" i="1" dirty="0" smtClean="0"/>
              <a:t>Salmonella</a:t>
            </a:r>
            <a:r>
              <a:rPr lang="en-US" dirty="0" smtClean="0"/>
              <a:t> </a:t>
            </a:r>
            <a:r>
              <a:rPr lang="el-GR" dirty="0" smtClean="0"/>
              <a:t>που συσχετιζόταν με την κατανάλωση αυγών. </a:t>
            </a:r>
          </a:p>
          <a:p>
            <a:r>
              <a:rPr lang="el-GR" dirty="0" smtClean="0"/>
              <a:t>Όμως, ο αριθμός των επιδημιών </a:t>
            </a:r>
            <a:r>
              <a:rPr lang="en-US" i="1" dirty="0" smtClean="0"/>
              <a:t>Salmonella</a:t>
            </a:r>
            <a:r>
              <a:rPr lang="en-US" dirty="0" smtClean="0"/>
              <a:t> </a:t>
            </a:r>
            <a:r>
              <a:rPr lang="el-GR" dirty="0" smtClean="0"/>
              <a:t>έχει μειωθεί κατά </a:t>
            </a:r>
            <a:r>
              <a:rPr lang="en-US" dirty="0" smtClean="0"/>
              <a:t>4</a:t>
            </a:r>
            <a:r>
              <a:rPr lang="el-GR" dirty="0" smtClean="0"/>
              <a:t>1% από το </a:t>
            </a:r>
            <a:r>
              <a:rPr lang="en-US" dirty="0" smtClean="0"/>
              <a:t>2010.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Περιστατικά λοιμώξεων από παθογόνα στις ΗΠΑ </a:t>
            </a:r>
            <a:r>
              <a:rPr lang="en-US" dirty="0" smtClean="0"/>
              <a:t>(2016) </a:t>
            </a:r>
            <a:r>
              <a:rPr lang="el-GR" dirty="0" smtClean="0"/>
              <a:t>σε </a:t>
            </a:r>
            <a:r>
              <a:rPr lang="en-US" dirty="0" smtClean="0"/>
              <a:t>24029 </a:t>
            </a:r>
            <a:r>
              <a:rPr lang="el-GR" dirty="0" err="1" smtClean="0"/>
              <a:t>τροφογενείς</a:t>
            </a:r>
            <a:r>
              <a:rPr lang="el-GR" dirty="0" smtClean="0"/>
              <a:t> λοιμώξεις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72000"/>
          </a:xfrm>
        </p:spPr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GB" i="1" dirty="0" smtClean="0"/>
              <a:t>Campylobacter</a:t>
            </a:r>
            <a:r>
              <a:rPr lang="en-GB" dirty="0" smtClean="0"/>
              <a:t> (8,547)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smtClean="0"/>
              <a:t>Salmonella</a:t>
            </a:r>
            <a:r>
              <a:rPr lang="en-GB" dirty="0" smtClean="0"/>
              <a:t> (8,172)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err="1" smtClean="0"/>
              <a:t>Shigella</a:t>
            </a:r>
            <a:r>
              <a:rPr lang="en-GB" dirty="0" smtClean="0"/>
              <a:t> (2,913)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smtClean="0"/>
              <a:t>Shiga toxin-producing E. coli </a:t>
            </a:r>
            <a:r>
              <a:rPr lang="en-GB" dirty="0" smtClean="0"/>
              <a:t>(1,845)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smtClean="0"/>
              <a:t>Cryptosporidium</a:t>
            </a:r>
            <a:r>
              <a:rPr lang="en-GB" dirty="0" smtClean="0"/>
              <a:t> (</a:t>
            </a:r>
            <a:r>
              <a:rPr lang="el-GR" dirty="0" smtClean="0"/>
              <a:t>παράσιτο)</a:t>
            </a:r>
            <a:r>
              <a:rPr lang="en-GB" dirty="0" smtClean="0"/>
              <a:t>(1,816)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err="1" smtClean="0"/>
              <a:t>Yersinia</a:t>
            </a:r>
            <a:r>
              <a:rPr lang="en-GB" dirty="0" smtClean="0"/>
              <a:t> (302)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err="1" smtClean="0"/>
              <a:t>Vibrio</a:t>
            </a:r>
            <a:r>
              <a:rPr lang="en-GB" dirty="0" smtClean="0"/>
              <a:t> (252)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err="1" smtClean="0"/>
              <a:t>Listeria</a:t>
            </a:r>
            <a:r>
              <a:rPr lang="en-GB" dirty="0" smtClean="0"/>
              <a:t> (127)</a:t>
            </a:r>
          </a:p>
          <a:p>
            <a:pPr marL="578358" indent="-514350">
              <a:buFont typeface="+mj-lt"/>
              <a:buAutoNum type="arabicPeriod"/>
            </a:pPr>
            <a:r>
              <a:rPr lang="en-GB" i="1" dirty="0" err="1" smtClean="0"/>
              <a:t>Cyclospora</a:t>
            </a:r>
            <a:r>
              <a:rPr lang="el-GR" i="1" dirty="0" smtClean="0"/>
              <a:t> </a:t>
            </a:r>
            <a:r>
              <a:rPr lang="el-GR" dirty="0" smtClean="0"/>
              <a:t>(παράσιτο)</a:t>
            </a:r>
            <a:r>
              <a:rPr lang="en-GB" dirty="0" smtClean="0"/>
              <a:t> (55)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Τροφογενείς</a:t>
            </a:r>
            <a:r>
              <a:rPr lang="el-GR" dirty="0" smtClean="0"/>
              <a:t> λοιμώξεις στην Ελλάδα το 2015</a:t>
            </a:r>
            <a:br>
              <a:rPr lang="el-GR" dirty="0" smtClean="0"/>
            </a:br>
            <a:r>
              <a:rPr lang="en-GB" sz="2700" dirty="0" smtClean="0"/>
              <a:t>https://www.efsa.europa.eu/sites/default/files/zoocountryreport15gr.pdf</a:t>
            </a:r>
            <a:endParaRPr lang="el-GR" sz="27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2132856"/>
          <a:ext cx="8445624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520"/>
                <a:gridCol w="3301208"/>
                <a:gridCol w="189289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Αιτιολογικός παράγοντας (μικροοργανισμός)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Είδος</a:t>
                      </a:r>
                      <a:r>
                        <a:rPr lang="el-GR" baseline="0" dirty="0" smtClean="0"/>
                        <a:t> τροφίμου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Αριθμός </a:t>
                      </a:r>
                      <a:r>
                        <a:rPr lang="el-GR" dirty="0" err="1" smtClean="0"/>
                        <a:t>προσβεβλημέ</a:t>
                      </a:r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νων</a:t>
                      </a:r>
                      <a:r>
                        <a:rPr lang="el-GR" dirty="0" smtClean="0"/>
                        <a:t> ατόμων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Listeria</a:t>
                      </a:r>
                      <a:r>
                        <a:rPr lang="en-US" b="1" i="1" dirty="0" smtClean="0"/>
                        <a:t> </a:t>
                      </a:r>
                      <a:r>
                        <a:rPr lang="en-US" b="1" i="1" dirty="0" err="1" smtClean="0"/>
                        <a:t>monocytogenes</a:t>
                      </a:r>
                      <a:r>
                        <a:rPr lang="en-US" b="1" i="1" dirty="0" smtClean="0"/>
                        <a:t> 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i="0" dirty="0" smtClean="0"/>
                        <a:t>άγνωστο</a:t>
                      </a:r>
                      <a:endParaRPr lang="el-GR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el-GR" dirty="0" smtClean="0"/>
                        <a:t>(θάνατοι)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Salmonella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Enteritidis</a:t>
                      </a:r>
                      <a:r>
                        <a:rPr lang="en-US" b="1" dirty="0" smtClean="0"/>
                        <a:t>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Τυρί (3/8)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Άγνωστος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Νερό</a:t>
                      </a:r>
                      <a:r>
                        <a:rPr lang="en-US" baseline="0" dirty="0" smtClean="0"/>
                        <a:t> (</a:t>
                      </a:r>
                      <a:r>
                        <a:rPr lang="el-GR" baseline="0" dirty="0" smtClean="0"/>
                        <a:t>σε ορισμένες περιπτώσεις νερό πηγαδιού)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213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Αγνωστος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Γεύματα σε εστιατόρια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Hepatitis virus</a:t>
                      </a:r>
                      <a:endParaRPr lang="el-GR" b="1" i="1" dirty="0" smtClean="0"/>
                    </a:p>
                    <a:p>
                      <a:endParaRPr lang="el-G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Καρκινοειδή, μαλάκια, οστρακόδερμα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Norovirus</a:t>
                      </a:r>
                      <a:endParaRPr lang="el-G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Νερό μη επεξεργασμένο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230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Κυριότερα παθογόνα που προκαλούν λοιμώξεις, </a:t>
            </a:r>
            <a:r>
              <a:rPr lang="el-GR" dirty="0" err="1" smtClean="0"/>
              <a:t>τοξικώσεις</a:t>
            </a:r>
            <a:r>
              <a:rPr lang="el-GR" dirty="0" smtClean="0"/>
              <a:t>, </a:t>
            </a:r>
            <a:r>
              <a:rPr lang="el-GR" dirty="0" err="1" smtClean="0"/>
              <a:t>τοξικολοιμώξεις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el-GR" u="sng" dirty="0" smtClean="0"/>
              <a:t>Λοιμώξεις</a:t>
            </a:r>
            <a:r>
              <a:rPr lang="el-GR" dirty="0" smtClean="0"/>
              <a:t>: προκαλούνται από τους μικροοργανισμούς που βρίσκονται σε ένα τρόφιμο</a:t>
            </a:r>
          </a:p>
          <a:p>
            <a:pPr lvl="1"/>
            <a:r>
              <a:rPr lang="en-US" i="1" dirty="0" smtClean="0"/>
              <a:t>Salmonella, Campylobacter, </a:t>
            </a:r>
            <a:r>
              <a:rPr lang="en-US" i="1" dirty="0" err="1" smtClean="0"/>
              <a:t>Yersinia</a:t>
            </a:r>
            <a:r>
              <a:rPr lang="en-US" i="1" dirty="0" smtClean="0"/>
              <a:t>, </a:t>
            </a:r>
            <a:r>
              <a:rPr lang="en-US" i="1" dirty="0" err="1" smtClean="0"/>
              <a:t>Vibrio</a:t>
            </a:r>
            <a:r>
              <a:rPr lang="en-US" i="1" dirty="0" smtClean="0"/>
              <a:t>, </a:t>
            </a:r>
            <a:r>
              <a:rPr lang="en-US" i="1" dirty="0" err="1" smtClean="0"/>
              <a:t>Listeria</a:t>
            </a:r>
            <a:r>
              <a:rPr lang="en-US" i="1" dirty="0" smtClean="0"/>
              <a:t> </a:t>
            </a:r>
            <a:r>
              <a:rPr lang="en-US" i="1" dirty="0" err="1" smtClean="0"/>
              <a:t>monocytogenes</a:t>
            </a:r>
            <a:endParaRPr lang="el-GR" i="1" dirty="0" smtClean="0"/>
          </a:p>
          <a:p>
            <a:r>
              <a:rPr lang="el-GR" u="sng" dirty="0" err="1" smtClean="0"/>
              <a:t>Τοξικολοιμώξεις</a:t>
            </a:r>
            <a:r>
              <a:rPr lang="el-GR" dirty="0" smtClean="0"/>
              <a:t>: προκαλούνται από τους μικροοργανισμούς που παράγουν τοξίνες σε ένα τρόφιμο</a:t>
            </a:r>
            <a:endParaRPr lang="en-US" dirty="0" smtClean="0"/>
          </a:p>
          <a:p>
            <a:pPr lvl="1"/>
            <a:r>
              <a:rPr lang="en-US" i="1" dirty="0" err="1" smtClean="0"/>
              <a:t>E.coli</a:t>
            </a:r>
            <a:r>
              <a:rPr lang="en-US" i="1" dirty="0" smtClean="0"/>
              <a:t>, </a:t>
            </a:r>
            <a:r>
              <a:rPr lang="en-US" i="1" dirty="0" err="1" smtClean="0"/>
              <a:t>Shigella</a:t>
            </a:r>
            <a:r>
              <a:rPr lang="en-US" i="1" dirty="0" smtClean="0"/>
              <a:t>, Bacillus cereus, Clostridium </a:t>
            </a:r>
            <a:r>
              <a:rPr lang="en-US" i="1" dirty="0" err="1" smtClean="0"/>
              <a:t>perfrigens</a:t>
            </a:r>
            <a:endParaRPr lang="el-GR" i="1" dirty="0" smtClean="0"/>
          </a:p>
          <a:p>
            <a:r>
              <a:rPr lang="el-GR" u="sng" dirty="0" err="1" smtClean="0"/>
              <a:t>Τοξικώσεις</a:t>
            </a:r>
            <a:r>
              <a:rPr lang="el-GR" dirty="0" smtClean="0"/>
              <a:t>: προκαλούνται από τοξίνη που έχει παραχθεί από κάποιον μικροοργανισμό σε ένα τρόφιμο</a:t>
            </a:r>
            <a:endParaRPr lang="en-US" dirty="0" smtClean="0"/>
          </a:p>
          <a:p>
            <a:pPr lvl="1"/>
            <a:r>
              <a:rPr lang="en-US" i="1" dirty="0" smtClean="0"/>
              <a:t>Clostridium </a:t>
            </a:r>
            <a:r>
              <a:rPr lang="en-US" i="1" dirty="0" err="1" smtClean="0"/>
              <a:t>botulinum</a:t>
            </a:r>
            <a:r>
              <a:rPr lang="en-US" i="1" dirty="0" smtClean="0"/>
              <a:t>, Staphylococcus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4067944" y="-315416"/>
            <a:ext cx="4678536" cy="1728192"/>
          </a:xfrm>
        </p:spPr>
        <p:txBody>
          <a:bodyPr/>
          <a:lstStyle/>
          <a:p>
            <a:r>
              <a:rPr lang="en-US" b="1" i="1" cap="none" dirty="0" smtClean="0"/>
              <a:t>Salmonella</a:t>
            </a:r>
            <a:endParaRPr lang="el-GR" cap="none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4283968" y="1484784"/>
            <a:ext cx="4283968" cy="2304256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Ανήκουν στην οικογένεια Ε</a:t>
            </a:r>
            <a:r>
              <a:rPr lang="en-US" sz="2800" dirty="0" err="1" smtClean="0">
                <a:solidFill>
                  <a:schemeClr val="bg1"/>
                </a:solidFill>
              </a:rPr>
              <a:t>nterobacteriaceae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ραβδόμορφα</a:t>
            </a:r>
            <a:r>
              <a:rPr lang="el-GR" dirty="0" smtClean="0">
                <a:solidFill>
                  <a:schemeClr val="bg1"/>
                </a:solidFill>
              </a:rPr>
              <a:t>, κινητά,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gram</a:t>
            </a:r>
            <a:r>
              <a:rPr lang="el-GR" dirty="0" smtClean="0">
                <a:solidFill>
                  <a:schemeClr val="bg1"/>
                </a:solidFill>
              </a:rPr>
              <a:t>-αρνητικά,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μη σπορογόνα βακτήρια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05" descr="salmonella_s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05064"/>
            <a:ext cx="3641179" cy="262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0" name="Picture 2" descr="Image result for salmon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409397" cy="2560444"/>
          </a:xfrm>
          <a:prstGeom prst="rect">
            <a:avLst/>
          </a:prstGeom>
          <a:noFill/>
        </p:spPr>
      </p:pic>
      <p:pic>
        <p:nvPicPr>
          <p:cNvPr id="8" name="Picture 3" descr=" p105a.tif                                                      00055C7AMacintosh HD                   BC3495AF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388204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b="1" i="1" dirty="0" smtClean="0"/>
              <a:t>Ταξινόμηση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 </a:t>
            </a:r>
            <a:r>
              <a:rPr lang="en-GB" i="1" dirty="0" smtClean="0"/>
              <a:t>Salmonella</a:t>
            </a:r>
            <a:r>
              <a:rPr lang="el-GR" dirty="0" smtClean="0"/>
              <a:t> ανήκει στην οικογένεια των </a:t>
            </a:r>
            <a:r>
              <a:rPr lang="en-GB" i="1" dirty="0" err="1" smtClean="0"/>
              <a:t>Enterobacteriaceae</a:t>
            </a:r>
            <a:r>
              <a:rPr lang="el-GR" dirty="0" smtClean="0"/>
              <a:t>. </a:t>
            </a:r>
          </a:p>
          <a:p>
            <a:r>
              <a:rPr lang="el-GR" dirty="0" smtClean="0"/>
              <a:t>Το κυριότερο παθογόνο είδος είναι η </a:t>
            </a:r>
            <a:r>
              <a:rPr lang="en-US" b="1" i="1" dirty="0" smtClean="0"/>
              <a:t>Salmonella </a:t>
            </a:r>
            <a:r>
              <a:rPr lang="en-US" b="1" i="1" dirty="0" err="1" smtClean="0"/>
              <a:t>enterica</a:t>
            </a:r>
            <a:r>
              <a:rPr lang="el-GR" b="1" i="1" dirty="0" smtClean="0"/>
              <a:t> </a:t>
            </a:r>
            <a:r>
              <a:rPr lang="el-GR" b="1" dirty="0" smtClean="0"/>
              <a:t>που</a:t>
            </a:r>
            <a:r>
              <a:rPr lang="el-GR" b="1" i="1" dirty="0" smtClean="0"/>
              <a:t> </a:t>
            </a:r>
            <a:r>
              <a:rPr lang="el-GR" dirty="0" smtClean="0"/>
              <a:t>διαιρείται σε </a:t>
            </a:r>
            <a:r>
              <a:rPr lang="el-GR" dirty="0" err="1" smtClean="0"/>
              <a:t>ορότυπους</a:t>
            </a:r>
            <a:r>
              <a:rPr lang="el-GR" dirty="0" smtClean="0"/>
              <a:t>, όπως η </a:t>
            </a:r>
            <a:r>
              <a:rPr lang="en-GB" i="1" dirty="0" smtClean="0"/>
              <a:t>Salmonella </a:t>
            </a:r>
            <a:r>
              <a:rPr lang="en-US" b="1" i="1" dirty="0" err="1" smtClean="0"/>
              <a:t>enterica</a:t>
            </a:r>
            <a:r>
              <a:rPr lang="el-GR" b="1" i="1" dirty="0" smtClean="0"/>
              <a:t> </a:t>
            </a:r>
            <a:r>
              <a:rPr lang="en-US" b="1" dirty="0" err="1" smtClean="0"/>
              <a:t>serovar</a:t>
            </a:r>
            <a:r>
              <a:rPr lang="en-US" b="1" i="1" dirty="0" smtClean="0"/>
              <a:t> </a:t>
            </a:r>
            <a:r>
              <a:rPr lang="en-GB" dirty="0" err="1" smtClean="0"/>
              <a:t>Typhimurium</a:t>
            </a:r>
            <a:r>
              <a:rPr lang="en-GB" dirty="0" smtClean="0"/>
              <a:t> (</a:t>
            </a:r>
            <a:r>
              <a:rPr lang="el-GR" dirty="0" smtClean="0"/>
              <a:t>ή </a:t>
            </a:r>
            <a:r>
              <a:rPr lang="el-GR" dirty="0" err="1" smtClean="0"/>
              <a:t>αλλοιώς</a:t>
            </a:r>
            <a:r>
              <a:rPr lang="el-GR" dirty="0" smtClean="0"/>
              <a:t> </a:t>
            </a:r>
            <a:r>
              <a:rPr lang="en-GB" i="1" dirty="0" smtClean="0"/>
              <a:t>Salmonella</a:t>
            </a:r>
            <a:r>
              <a:rPr lang="en-GB" dirty="0" smtClean="0"/>
              <a:t> </a:t>
            </a:r>
            <a:r>
              <a:rPr lang="en-GB" dirty="0" err="1" smtClean="0"/>
              <a:t>Typhimurium</a:t>
            </a:r>
            <a:r>
              <a:rPr lang="en-GB" dirty="0" smtClean="0"/>
              <a:t>) </a:t>
            </a:r>
            <a:r>
              <a:rPr lang="el-GR" dirty="0" smtClean="0"/>
              <a:t>η </a:t>
            </a:r>
            <a:r>
              <a:rPr lang="en-GB" i="1" dirty="0" smtClean="0"/>
              <a:t>Salmonella </a:t>
            </a:r>
            <a:r>
              <a:rPr lang="en-GB" dirty="0" err="1" smtClean="0"/>
              <a:t>Enteritidis</a:t>
            </a:r>
            <a:r>
              <a:rPr lang="el-GR" dirty="0" smtClean="0"/>
              <a:t>, η </a:t>
            </a:r>
            <a:r>
              <a:rPr lang="en-US" i="1" dirty="0" smtClean="0"/>
              <a:t>Salmonella</a:t>
            </a:r>
            <a:r>
              <a:rPr lang="en-US" dirty="0" smtClean="0"/>
              <a:t> </a:t>
            </a:r>
            <a:r>
              <a:rPr lang="en-US" dirty="0" err="1" smtClean="0"/>
              <a:t>Typhi</a:t>
            </a:r>
            <a:r>
              <a:rPr lang="en-US" dirty="0" smtClean="0"/>
              <a:t>, </a:t>
            </a:r>
            <a:r>
              <a:rPr lang="el-GR" dirty="0" smtClean="0"/>
              <a:t>οι οποίοι μπορούν να ταξινομηθούν περαιτέρω με τη βοήθεια των τύπων </a:t>
            </a:r>
            <a:r>
              <a:rPr lang="el-GR" dirty="0" err="1" smtClean="0"/>
              <a:t>φάγων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Αυτοί οι τύποι περιγράφονται μ’ έναν αριθμό π.χ. </a:t>
            </a:r>
            <a:r>
              <a:rPr lang="en-GB" i="1" dirty="0" smtClean="0"/>
              <a:t>Salmonella </a:t>
            </a:r>
            <a:r>
              <a:rPr lang="en-GB" dirty="0" err="1" smtClean="0"/>
              <a:t>Typhimurium</a:t>
            </a:r>
            <a:r>
              <a:rPr lang="en-GB" dirty="0" smtClean="0"/>
              <a:t> DT</a:t>
            </a:r>
            <a:r>
              <a:rPr lang="el-GR" dirty="0" smtClean="0"/>
              <a:t> 140</a:t>
            </a:r>
            <a:r>
              <a:rPr lang="el-GR" i="1" dirty="0" smtClean="0"/>
              <a:t> </a:t>
            </a:r>
            <a:r>
              <a:rPr lang="el-GR" dirty="0" smtClean="0"/>
              <a:t>ή ένα όνομα (π.χ. </a:t>
            </a:r>
            <a:r>
              <a:rPr lang="en-GB" i="1" dirty="0" smtClean="0"/>
              <a:t>Salmonella </a:t>
            </a:r>
            <a:r>
              <a:rPr lang="el-GR" dirty="0" smtClean="0"/>
              <a:t>Λονδίνου ή </a:t>
            </a:r>
            <a:r>
              <a:rPr lang="en-GB" i="1" dirty="0" smtClean="0"/>
              <a:t>Salmonella </a:t>
            </a:r>
            <a:r>
              <a:rPr lang="el-GR" dirty="0" smtClean="0"/>
              <a:t>Μαδρίτης) το οποίο απεικονίζει το όνομα της πόλης όπου η </a:t>
            </a:r>
            <a:r>
              <a:rPr lang="en-GB" i="1" dirty="0" smtClean="0"/>
              <a:t>Salmonella</a:t>
            </a:r>
            <a:r>
              <a:rPr lang="el-GR" dirty="0" smtClean="0"/>
              <a:t> απομονώθηκε αρχικά.</a:t>
            </a:r>
            <a:endParaRPr lang="en-US" dirty="0" smtClean="0"/>
          </a:p>
          <a:p>
            <a:r>
              <a:rPr lang="el-GR" dirty="0" smtClean="0"/>
              <a:t>Ορισμένοι </a:t>
            </a:r>
            <a:r>
              <a:rPr lang="el-GR" dirty="0" err="1" smtClean="0"/>
              <a:t>ορότυποι</a:t>
            </a:r>
            <a:r>
              <a:rPr lang="el-GR" dirty="0" smtClean="0"/>
              <a:t> είναι ιδιαίτερα παθογόνοι για τους ανθρώπους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440160"/>
          </a:xfrm>
        </p:spPr>
        <p:txBody>
          <a:bodyPr>
            <a:normAutofit fontScale="90000"/>
          </a:bodyPr>
          <a:lstStyle/>
          <a:p>
            <a:r>
              <a:rPr lang="en-GB" i="1" dirty="0" smtClean="0"/>
              <a:t>Salmonella</a:t>
            </a:r>
            <a:r>
              <a:rPr lang="el-GR" i="1" dirty="0" smtClean="0"/>
              <a:t>:</a:t>
            </a:r>
            <a:r>
              <a:rPr lang="el-GR" sz="3600" dirty="0" smtClean="0"/>
              <a:t>Κύρια αιτία τροφικών δηλητηριάσεων με αυξανόμενα κρούσματα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599944"/>
            <a:ext cx="8229600" cy="5258056"/>
          </a:xfrm>
        </p:spPr>
        <p:txBody>
          <a:bodyPr>
            <a:normAutofit/>
          </a:bodyPr>
          <a:lstStyle/>
          <a:p>
            <a:r>
              <a:rPr lang="el-GR" dirty="0" smtClean="0"/>
              <a:t>Συναντάται συχνά στα ζώα, ειδικά στα πουλερικά και στους χοίρους. </a:t>
            </a:r>
          </a:p>
          <a:p>
            <a:r>
              <a:rPr lang="el-GR" dirty="0" smtClean="0"/>
              <a:t>Οι περιβαλλοντικές πηγές του μικροοργανισμού περιλαμβάνουν το νερό, το χώμα, τα έντομα, τις επιφάνειες των κουζινών και των μονάδων επεξεργασίας, τα ζωικά περιττώματα, τα ακατέργαστα κρέατα, τα πουλερικά και τα θαλασσινά.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u="sng" dirty="0" smtClean="0"/>
              <a:t>Θερμοκρασία</a:t>
            </a:r>
            <a:r>
              <a:rPr lang="en-US" i="1" u="sng" dirty="0" smtClean="0"/>
              <a:t> </a:t>
            </a:r>
            <a:r>
              <a:rPr lang="el-GR" u="sng" dirty="0" smtClean="0"/>
              <a:t>ανάπτυξης</a:t>
            </a:r>
            <a:r>
              <a:rPr lang="el-GR" dirty="0" smtClean="0"/>
              <a:t> </a:t>
            </a:r>
            <a:r>
              <a:rPr lang="en-US" i="1" u="sng" dirty="0" smtClean="0"/>
              <a:t>Salmonella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92500" lnSpcReduction="10000"/>
          </a:bodyPr>
          <a:lstStyle/>
          <a:p>
            <a:endParaRPr lang="el-GR" b="1" dirty="0" smtClean="0"/>
          </a:p>
          <a:p>
            <a:r>
              <a:rPr lang="el-GR" dirty="0" smtClean="0"/>
              <a:t>Ελάχιστη θερμοκρασία ανάπτυξης</a:t>
            </a:r>
            <a:r>
              <a:rPr lang="en-US" dirty="0" smtClean="0"/>
              <a:t>	5-7</a:t>
            </a:r>
            <a:r>
              <a:rPr lang="el-GR" baseline="30000" dirty="0" smtClean="0"/>
              <a:t>0</a:t>
            </a:r>
            <a:r>
              <a:rPr lang="en-GB" dirty="0" smtClean="0"/>
              <a:t>C</a:t>
            </a:r>
            <a:endParaRPr lang="el-GR" dirty="0" smtClean="0"/>
          </a:p>
          <a:p>
            <a:r>
              <a:rPr lang="el-GR" dirty="0" smtClean="0"/>
              <a:t>Μέγιστη θερμοκρασία ανάπτυξης</a:t>
            </a:r>
            <a:r>
              <a:rPr lang="en-US" dirty="0" smtClean="0"/>
              <a:t>	</a:t>
            </a:r>
            <a:r>
              <a:rPr lang="el-GR" dirty="0" smtClean="0"/>
              <a:t>4</a:t>
            </a:r>
            <a:r>
              <a:rPr lang="en-US" dirty="0" smtClean="0"/>
              <a:t>5-</a:t>
            </a:r>
            <a:r>
              <a:rPr lang="el-GR" dirty="0" smtClean="0"/>
              <a:t>4</a:t>
            </a:r>
            <a:r>
              <a:rPr lang="en-US" dirty="0" smtClean="0"/>
              <a:t>7</a:t>
            </a:r>
            <a:r>
              <a:rPr lang="el-GR" baseline="30000" dirty="0" smtClean="0"/>
              <a:t>0</a:t>
            </a:r>
            <a:r>
              <a:rPr lang="en-GB" dirty="0" smtClean="0"/>
              <a:t>C</a:t>
            </a:r>
            <a:endParaRPr lang="el-GR" dirty="0" smtClean="0"/>
          </a:p>
          <a:p>
            <a:r>
              <a:rPr lang="el-GR" dirty="0" smtClean="0"/>
              <a:t>Ιδανική θερμοκρασία ανάπτυξης</a:t>
            </a:r>
            <a:r>
              <a:rPr lang="en-US" dirty="0" smtClean="0"/>
              <a:t>	</a:t>
            </a:r>
            <a:r>
              <a:rPr lang="el-GR" dirty="0" smtClean="0"/>
              <a:t>35-37</a:t>
            </a:r>
            <a:r>
              <a:rPr lang="el-GR" baseline="30000" dirty="0" smtClean="0"/>
              <a:t>0</a:t>
            </a:r>
            <a:r>
              <a:rPr lang="en-GB" dirty="0" smtClean="0"/>
              <a:t>C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n-GB" i="1" dirty="0" smtClean="0"/>
              <a:t>Salmonella</a:t>
            </a:r>
            <a:r>
              <a:rPr lang="el-GR" dirty="0" smtClean="0"/>
              <a:t> είναι </a:t>
            </a:r>
            <a:r>
              <a:rPr lang="el-GR" b="1" dirty="0" smtClean="0"/>
              <a:t>ευαίσθητη</a:t>
            </a:r>
            <a:r>
              <a:rPr lang="el-GR" dirty="0" smtClean="0"/>
              <a:t> στην θερμότητα (θερμοκρασίες άνω των 70 </a:t>
            </a:r>
            <a:r>
              <a:rPr lang="el-GR" baseline="30000" dirty="0" smtClean="0"/>
              <a:t>0</a:t>
            </a:r>
            <a:r>
              <a:rPr lang="en-GB" dirty="0" smtClean="0"/>
              <a:t>C</a:t>
            </a:r>
            <a:r>
              <a:rPr lang="el-GR" dirty="0" smtClean="0"/>
              <a:t>) και ανθεκτική στην ψύξη και την κατάψυξη. </a:t>
            </a:r>
            <a:endParaRPr lang="en-US" dirty="0" smtClean="0"/>
          </a:p>
          <a:p>
            <a:r>
              <a:rPr lang="el-GR" dirty="0" smtClean="0"/>
              <a:t>Ορισμένα κύτταρα καταστρέφονται στην κατάψυξη, αλλά παραμένει επαρκής αριθμός κυττάρων ικανός για να μολύνει το τρόφιμο μετά το </a:t>
            </a:r>
            <a:r>
              <a:rPr lang="el-GR" dirty="0" err="1" smtClean="0"/>
              <a:t>ξεπάγωμα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u="sng" dirty="0" smtClean="0"/>
              <a:t>Σε τι</a:t>
            </a:r>
            <a:r>
              <a:rPr lang="en-GB" i="1" u="sng" dirty="0" smtClean="0"/>
              <a:t> pH </a:t>
            </a:r>
            <a:r>
              <a:rPr lang="el-GR" i="1" u="sng" dirty="0" smtClean="0"/>
              <a:t>αναπτύσσεται η </a:t>
            </a:r>
            <a:r>
              <a:rPr lang="en-GB" i="1" u="sng" dirty="0" smtClean="0"/>
              <a:t>Salmonella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Ελάχιστη τιμή </a:t>
            </a:r>
            <a:r>
              <a:rPr lang="en-GB" dirty="0" smtClean="0"/>
              <a:t>pH</a:t>
            </a:r>
            <a:r>
              <a:rPr lang="el-GR" dirty="0" smtClean="0"/>
              <a:t> ανάπτυξης</a:t>
            </a:r>
            <a:r>
              <a:rPr lang="en-US" dirty="0" smtClean="0"/>
              <a:t>	</a:t>
            </a:r>
            <a:r>
              <a:rPr lang="el-GR" dirty="0" smtClean="0"/>
              <a:t>4,2</a:t>
            </a:r>
          </a:p>
          <a:p>
            <a:r>
              <a:rPr lang="el-GR" dirty="0" smtClean="0"/>
              <a:t>Μέγιστη τιμή </a:t>
            </a:r>
            <a:r>
              <a:rPr lang="en-GB" dirty="0" smtClean="0"/>
              <a:t>pH</a:t>
            </a:r>
            <a:r>
              <a:rPr lang="el-GR" dirty="0" smtClean="0"/>
              <a:t> ανάπτυξης</a:t>
            </a:r>
            <a:r>
              <a:rPr lang="en-US" dirty="0" smtClean="0"/>
              <a:t>	</a:t>
            </a:r>
            <a:r>
              <a:rPr lang="el-GR" dirty="0" smtClean="0"/>
              <a:t>	9,5</a:t>
            </a:r>
          </a:p>
          <a:p>
            <a:r>
              <a:rPr lang="el-GR" dirty="0" smtClean="0"/>
              <a:t>Ιδανική τιμή </a:t>
            </a:r>
            <a:r>
              <a:rPr lang="en-GB" dirty="0" smtClean="0"/>
              <a:t>pH</a:t>
            </a:r>
            <a:r>
              <a:rPr lang="el-GR" dirty="0" smtClean="0"/>
              <a:t> ανάπτυξης</a:t>
            </a:r>
            <a:r>
              <a:rPr lang="en-US" dirty="0" smtClean="0"/>
              <a:t>	</a:t>
            </a:r>
            <a:r>
              <a:rPr lang="el-GR" dirty="0" smtClean="0"/>
              <a:t>	6,5-7,5</a:t>
            </a:r>
          </a:p>
          <a:p>
            <a:pPr>
              <a:buNone/>
            </a:pPr>
            <a:r>
              <a:rPr lang="el-GR" b="1" dirty="0" smtClean="0"/>
              <a:t> </a:t>
            </a:r>
            <a:endParaRPr lang="el-GR" dirty="0" smtClean="0"/>
          </a:p>
          <a:p>
            <a:r>
              <a:rPr lang="el-GR" dirty="0" smtClean="0"/>
              <a:t>Η τιμή της ελάχιστης τιμής </a:t>
            </a:r>
            <a:r>
              <a:rPr lang="en-US" dirty="0" smtClean="0"/>
              <a:t>pH</a:t>
            </a:r>
            <a:r>
              <a:rPr lang="el-GR" dirty="0" smtClean="0"/>
              <a:t> διαφοροποιείται ανάλογα με το μέσο όξυνσης που χρησιμοποιείται για την μείωση του </a:t>
            </a:r>
            <a:r>
              <a:rPr lang="en-US" dirty="0" smtClean="0"/>
              <a:t>pH</a:t>
            </a:r>
            <a:r>
              <a:rPr lang="el-GR" dirty="0" smtClean="0"/>
              <a:t>.</a:t>
            </a:r>
          </a:p>
          <a:p>
            <a:r>
              <a:rPr lang="el-GR" dirty="0" smtClean="0"/>
              <a:t> Για παράδειγμα, έχει παρατηρηθεί επιβίωση της </a:t>
            </a:r>
            <a:r>
              <a:rPr lang="en-GB" i="1" dirty="0" smtClean="0"/>
              <a:t>S</a:t>
            </a:r>
            <a:r>
              <a:rPr lang="el-GR" i="1" dirty="0" smtClean="0"/>
              <a:t>. </a:t>
            </a:r>
            <a:r>
              <a:rPr lang="en-GB" dirty="0" err="1" smtClean="0"/>
              <a:t>Enteritidis</a:t>
            </a:r>
            <a:r>
              <a:rPr lang="el-GR" dirty="0" smtClean="0"/>
              <a:t> σε μαγιονέζα που περιέχει χυμό λεμονιού (κιτρικό οξύ) στην σύνθεση της, σε σύγκριση με μαγιονέζα που περιέχει ξύδι (οξικό οξύ).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936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Παθογόνοι μικροοργανισμοί και τοξίνες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Οι τροφικές δηλητηριάσεις προέρχονται </a:t>
            </a:r>
            <a:r>
              <a:rPr lang="el-GR" b="1" dirty="0" smtClean="0"/>
              <a:t>κυρίως</a:t>
            </a:r>
            <a:r>
              <a:rPr lang="el-GR" dirty="0" smtClean="0"/>
              <a:t> από την παρουσία ικανού αριθμού παθογόνων μικροοργανισμών (κυρίως βακτηρίων) στο καταναλωθέν τρόφιμο ή από την ύπαρξη μέσα στο τρόφιμο τοξινών, οι οποίες παράχθηκαν από μικροοργανισμούς σε κάποιο στάδιο της επεξεργασίας του. </a:t>
            </a:r>
          </a:p>
          <a:p>
            <a:r>
              <a:rPr lang="el-GR" dirty="0" smtClean="0"/>
              <a:t>Προκαλούν προβλήματα τα οποία είναι ποικίλης σοβαρότητας και κυρίως πεπτικά: στομαχόπονος, ναυτία, εμετός, διάρροια πιθανώς συνοδευόμενη από πονοκέφαλο και πυρετό. </a:t>
            </a:r>
          </a:p>
          <a:p>
            <a:r>
              <a:rPr lang="el-GR" dirty="0" smtClean="0"/>
              <a:t>Σε μερικές περιπτώσεις μπορεί να προσβληθούν το νευρικό, το κυκλοφορικό ή το σκελετικό σύστημα.</a:t>
            </a:r>
          </a:p>
          <a:p>
            <a:r>
              <a:rPr lang="en-US" dirty="0" smtClean="0"/>
              <a:t>M</a:t>
            </a:r>
            <a:r>
              <a:rPr lang="el-GR" dirty="0" smtClean="0"/>
              <a:t>ία συνηθισμένη γαστρεντερίτιδα μπορεί να αποβεί μοιραία, ιδιαίτερα σε ανθρώπους με ευαίσθητη υγεία όπως βρέφη και παιδιά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n-US" i="1" dirty="0" err="1" smtClean="0"/>
              <a:t>Samonella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l-GR" i="1" u="sng" dirty="0" err="1" smtClean="0"/>
              <a:t>Ενεργότητα</a:t>
            </a:r>
            <a:r>
              <a:rPr lang="el-GR" i="1" u="sng" dirty="0" smtClean="0"/>
              <a:t> νερού</a:t>
            </a:r>
            <a:r>
              <a:rPr lang="el-GR" i="1" dirty="0" smtClean="0"/>
              <a:t> (α</a:t>
            </a:r>
            <a:r>
              <a:rPr lang="en-US" i="1" baseline="-25000" dirty="0" smtClean="0"/>
              <a:t>w</a:t>
            </a:r>
            <a:r>
              <a:rPr lang="en-US" i="1" dirty="0" smtClean="0"/>
              <a:t>)</a:t>
            </a:r>
            <a:endParaRPr lang="el-GR" dirty="0" smtClean="0"/>
          </a:p>
          <a:p>
            <a:r>
              <a:rPr lang="el-GR" dirty="0" smtClean="0"/>
              <a:t>Ελάχιστη τιμή </a:t>
            </a:r>
            <a:r>
              <a:rPr lang="el-GR" i="1" dirty="0" smtClean="0"/>
              <a:t>α</a:t>
            </a:r>
            <a:r>
              <a:rPr lang="en-US" i="1" baseline="-25000" dirty="0" smtClean="0"/>
              <a:t>w </a:t>
            </a:r>
            <a:r>
              <a:rPr lang="el-GR" dirty="0" smtClean="0"/>
              <a:t>ανάπτυξης</a:t>
            </a:r>
            <a:r>
              <a:rPr lang="en-US" dirty="0" smtClean="0"/>
              <a:t>		0,9</a:t>
            </a:r>
            <a:r>
              <a:rPr lang="el-GR" dirty="0" smtClean="0"/>
              <a:t>4</a:t>
            </a:r>
          </a:p>
          <a:p>
            <a:r>
              <a:rPr lang="el-GR" dirty="0" smtClean="0"/>
              <a:t>Ιδανική τιμή </a:t>
            </a:r>
            <a:r>
              <a:rPr lang="el-GR" i="1" dirty="0" smtClean="0"/>
              <a:t>α</a:t>
            </a:r>
            <a:r>
              <a:rPr lang="en-US" i="1" baseline="-25000" dirty="0" smtClean="0"/>
              <a:t>w </a:t>
            </a:r>
            <a:r>
              <a:rPr lang="el-GR" dirty="0" smtClean="0"/>
              <a:t>ανάπτυξης</a:t>
            </a:r>
            <a:r>
              <a:rPr lang="en-US" dirty="0" smtClean="0"/>
              <a:t>		</a:t>
            </a:r>
            <a:r>
              <a:rPr lang="el-GR" dirty="0" smtClean="0"/>
              <a:t>0,995</a:t>
            </a:r>
          </a:p>
          <a:p>
            <a:endParaRPr lang="el-GR" dirty="0" smtClean="0"/>
          </a:p>
          <a:p>
            <a:r>
              <a:rPr lang="el-GR" u="sng" dirty="0" smtClean="0"/>
              <a:t>Ανθεκτικότητα σε </a:t>
            </a:r>
            <a:r>
              <a:rPr lang="en-US" u="sng" dirty="0" err="1" smtClean="0"/>
              <a:t>NaCl</a:t>
            </a:r>
            <a:r>
              <a:rPr lang="en-US" dirty="0" smtClean="0"/>
              <a:t>: </a:t>
            </a:r>
          </a:p>
          <a:p>
            <a:r>
              <a:rPr lang="el-GR" dirty="0" smtClean="0"/>
              <a:t>Τα είδη της </a:t>
            </a:r>
            <a:r>
              <a:rPr lang="en-GB" i="1" dirty="0" smtClean="0"/>
              <a:t>Salmonella</a:t>
            </a:r>
            <a:r>
              <a:rPr lang="el-GR" dirty="0" smtClean="0"/>
              <a:t> δεν επιβιώνουν σε υψηλές συγκεντρώσεις άλατος. </a:t>
            </a:r>
            <a:endParaRPr lang="en-US" dirty="0" smtClean="0"/>
          </a:p>
          <a:p>
            <a:r>
              <a:rPr lang="el-GR" dirty="0" smtClean="0"/>
              <a:t>αναστέλλεται σε συγκεντρώσεις 3-4% </a:t>
            </a:r>
            <a:r>
              <a:rPr lang="en-US" dirty="0" err="1" smtClean="0"/>
              <a:t>NaCl</a:t>
            </a:r>
            <a:endParaRPr lang="el-GR" dirty="0" smtClean="0"/>
          </a:p>
          <a:p>
            <a:r>
              <a:rPr lang="el-GR" dirty="0" smtClean="0"/>
              <a:t> Διάλυμα άλμης με συγκέντρωση άλατος πάνω από 9% είναι βακτηριοκτόνο.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Image result for salmon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6510"/>
            <a:ext cx="8892480" cy="533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b="1" i="1" dirty="0" smtClean="0"/>
              <a:t>Πηγές </a:t>
            </a:r>
            <a:r>
              <a:rPr lang="en-US" b="1" i="1" dirty="0" smtClean="0"/>
              <a:t>Salmonella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29408"/>
            <a:ext cx="8748464" cy="5328592"/>
          </a:xfrm>
        </p:spPr>
        <p:txBody>
          <a:bodyPr>
            <a:normAutofit fontScale="92500" lnSpcReduction="20000"/>
          </a:bodyPr>
          <a:lstStyle/>
          <a:p>
            <a:r>
              <a:rPr lang="el-GR" i="1" u="sng" dirty="0" smtClean="0"/>
              <a:t>Περιβάλλον</a:t>
            </a:r>
            <a:endParaRPr lang="el-GR" dirty="0" smtClean="0"/>
          </a:p>
          <a:p>
            <a:r>
              <a:rPr lang="el-GR" dirty="0" smtClean="0"/>
              <a:t>Η εμφάνιση της </a:t>
            </a:r>
            <a:r>
              <a:rPr lang="en-GB" i="1" dirty="0" smtClean="0"/>
              <a:t>Salmonella</a:t>
            </a:r>
            <a:r>
              <a:rPr lang="el-GR" dirty="0" smtClean="0"/>
              <a:t> παρατηρήθηκε αρχικά στα βοοειδή κι επεκτάθηκε και σε άλλα ζώα μέσω των περιττωμάτων και των λυμάτων. </a:t>
            </a:r>
            <a:endParaRPr lang="en-US" dirty="0" smtClean="0"/>
          </a:p>
          <a:p>
            <a:r>
              <a:rPr lang="el-GR" dirty="0" smtClean="0"/>
              <a:t>Τα βακτήρια της </a:t>
            </a:r>
            <a:r>
              <a:rPr lang="en-GB" i="1" dirty="0" smtClean="0"/>
              <a:t>Salmonella</a:t>
            </a:r>
            <a:r>
              <a:rPr lang="el-GR" dirty="0" smtClean="0"/>
              <a:t> αποτελούν μέρος του </a:t>
            </a:r>
            <a:r>
              <a:rPr lang="el-GR" dirty="0" err="1" smtClean="0"/>
              <a:t>μικροβιώματος</a:t>
            </a:r>
            <a:r>
              <a:rPr lang="el-GR" dirty="0" smtClean="0"/>
              <a:t> του εντέρου καθώς και των κοπράνων ζώων και ανθρώπων. </a:t>
            </a:r>
          </a:p>
          <a:p>
            <a:pPr>
              <a:buNone/>
            </a:pPr>
            <a:endParaRPr lang="el-GR" dirty="0" smtClean="0"/>
          </a:p>
          <a:p>
            <a:r>
              <a:rPr lang="el-GR" i="1" u="sng" dirty="0" smtClean="0"/>
              <a:t>Τρόφιμα</a:t>
            </a:r>
            <a:endParaRPr lang="el-GR" dirty="0" smtClean="0"/>
          </a:p>
          <a:p>
            <a:r>
              <a:rPr lang="el-GR" dirty="0" smtClean="0"/>
              <a:t>Ωμά κρέατα, πουλερικά, αυγά, γάλα και γαλακτοκομικά προϊόντα, ψάρια, γαρίδες, βατραχοπόδαρα, ζυμαρικά, μπαχαρικά, καρύδες, σάλτσες, </a:t>
            </a:r>
            <a:r>
              <a:rPr lang="en-US" dirty="0" smtClean="0"/>
              <a:t>dressing</a:t>
            </a:r>
            <a:r>
              <a:rPr lang="el-GR" dirty="0" smtClean="0"/>
              <a:t> σαλάτας, μίγματα κέικ, επιδόρπια με κρέμα, ξηρή ζελατίνη, </a:t>
            </a:r>
            <a:r>
              <a:rPr lang="el-GR" dirty="0" err="1" smtClean="0"/>
              <a:t>φυστικοβούτυρο</a:t>
            </a:r>
            <a:r>
              <a:rPr lang="el-GR" dirty="0" smtClean="0"/>
              <a:t>, κακάο και σοκολάτα, άπλυτα λαχανικά, αποτελούν πηγές </a:t>
            </a:r>
            <a:r>
              <a:rPr lang="en-US" i="1" dirty="0" smtClean="0"/>
              <a:t>Salmonella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329730" name="Picture 2" descr="Image result for salmon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2699792" cy="1910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48680"/>
            <a:ext cx="8892480" cy="936104"/>
          </a:xfrm>
        </p:spPr>
        <p:txBody>
          <a:bodyPr>
            <a:normAutofit fontScale="90000"/>
          </a:bodyPr>
          <a:lstStyle/>
          <a:p>
            <a:r>
              <a:rPr lang="el-GR" b="1" i="1" dirty="0" smtClean="0"/>
              <a:t>Τροφική δηλητηρίαση από </a:t>
            </a:r>
            <a:r>
              <a:rPr lang="en-GB" b="1" i="1" dirty="0" smtClean="0"/>
              <a:t>Salmonella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τροφική δηλητηρίαση από </a:t>
            </a:r>
            <a:r>
              <a:rPr lang="en-GB" i="1" dirty="0" smtClean="0"/>
              <a:t>Salmonella</a:t>
            </a:r>
            <a:r>
              <a:rPr lang="el-GR" dirty="0" smtClean="0"/>
              <a:t> προκαλείται από την κατανάλωση </a:t>
            </a:r>
            <a:r>
              <a:rPr lang="el-GR" b="1" dirty="0" smtClean="0"/>
              <a:t>ωμών ή ανεπαρκώς μαγειρεμένων </a:t>
            </a:r>
            <a:r>
              <a:rPr lang="el-GR" dirty="0" smtClean="0"/>
              <a:t>τροφών ζωικής προέλευσης, ενώ κι άλλες τροφές έχουν θεωρηθεί υπεύθυνες. Αιτία της ασθένειας είναι η διείσδυση και μετάβαση των μικροοργανισμών της </a:t>
            </a:r>
            <a:r>
              <a:rPr lang="en-GB" i="1" dirty="0" smtClean="0"/>
              <a:t>Salmonella</a:t>
            </a:r>
            <a:r>
              <a:rPr lang="el-GR" dirty="0" smtClean="0"/>
              <a:t> από την κοιλότητα του εντέρου στο επιθήλιο του λεπτού εντέρου όπου εμφανίζεται φλεγμονή.</a:t>
            </a:r>
          </a:p>
          <a:p>
            <a:endParaRPr lang="el-GR" dirty="0" smtClean="0"/>
          </a:p>
          <a:p>
            <a:r>
              <a:rPr lang="el-GR" i="1" u="sng" dirty="0" smtClean="0"/>
              <a:t>Χρόνος εμφάνισης συμπτωμάτων</a:t>
            </a:r>
            <a:endParaRPr lang="el-GR" u="sng" dirty="0" smtClean="0"/>
          </a:p>
          <a:p>
            <a:r>
              <a:rPr lang="el-GR" dirty="0" smtClean="0"/>
              <a:t>Τα συμπτώματα συνήθως εμφανίζονται 12-48 ώρες μετά την κατανάλωση του μολυσμένου τροφίμου. </a:t>
            </a:r>
          </a:p>
          <a:p>
            <a:r>
              <a:rPr lang="el-GR" u="sng" dirty="0" smtClean="0"/>
              <a:t>Μολυσματική δόση</a:t>
            </a:r>
            <a:r>
              <a:rPr lang="el-GR" dirty="0" smtClean="0"/>
              <a:t>: 15-20 κύτταρα (χαμηλή)</a:t>
            </a:r>
          </a:p>
          <a:p>
            <a:endParaRPr lang="el-GR" dirty="0" smtClean="0"/>
          </a:p>
          <a:p>
            <a:r>
              <a:rPr lang="el-GR" i="1" u="sng" dirty="0" smtClean="0"/>
              <a:t>Συμπτώματα</a:t>
            </a:r>
            <a:endParaRPr lang="el-GR" u="sng" dirty="0" smtClean="0"/>
          </a:p>
          <a:p>
            <a:r>
              <a:rPr lang="el-GR" dirty="0" smtClean="0"/>
              <a:t>Τα συμπτώματα είναι συνήθως ναυτία, κοιλιακοί πόνοι, εμετός, διάρροια, πυρετός, και γενική εξάντληση του οργανισμού.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52513"/>
          </a:xfrm>
        </p:spPr>
        <p:txBody>
          <a:bodyPr/>
          <a:lstStyle/>
          <a:p>
            <a:r>
              <a:rPr lang="el-GR" sz="2800" u="sng" dirty="0" smtClean="0">
                <a:latin typeface="Arial" charset="0"/>
              </a:rPr>
              <a:t>Ασθένεια και συμπτώματα </a:t>
            </a:r>
            <a:r>
              <a:rPr lang="en-US" sz="2800" i="1" u="sng" dirty="0" smtClean="0">
                <a:latin typeface="Arial" charset="0"/>
              </a:rPr>
              <a:t>Salmonella</a:t>
            </a:r>
            <a:r>
              <a:rPr lang="en-US" sz="2800" u="sng" dirty="0" smtClean="0">
                <a:latin typeface="Arial" charset="0"/>
              </a:rPr>
              <a:t/>
            </a:r>
            <a:br>
              <a:rPr lang="en-US" sz="2800" u="sng" dirty="0" smtClean="0">
                <a:latin typeface="Arial" charset="0"/>
              </a:rPr>
            </a:br>
            <a:endParaRPr lang="el-GR" sz="2800" dirty="0" smtClean="0">
              <a:latin typeface="Arial" charset="0"/>
              <a:cs typeface="Arial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E3926-A3CA-4046-A39B-72E6CABEA520}" type="slidenum">
              <a:rPr lang="el-GR"/>
              <a:pPr>
                <a:defRPr/>
              </a:pPr>
              <a:t>34</a:t>
            </a:fld>
            <a:endParaRPr lang="el-GR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1340768"/>
            <a:ext cx="82677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l-GR" sz="2000" dirty="0" smtClean="0">
                <a:latin typeface="Arial" charset="0"/>
              </a:rPr>
              <a:t>Πρόσδεση </a:t>
            </a:r>
            <a:r>
              <a:rPr lang="el-GR" sz="2000" dirty="0">
                <a:latin typeface="Arial" charset="0"/>
              </a:rPr>
              <a:t>και εισβολή σε επιθηλιακά κύτταρα του εντέρου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l-GR" sz="2000" dirty="0">
                <a:latin typeface="Arial" charset="0"/>
              </a:rPr>
              <a:t>Έκκριση διαρροϊκών εντεροτοξινών </a:t>
            </a:r>
            <a:r>
              <a:rPr lang="en-US" sz="2000" dirty="0">
                <a:latin typeface="Arial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000" u="sng" dirty="0">
                <a:latin typeface="Arial" charset="0"/>
              </a:rPr>
              <a:t>(a) </a:t>
            </a:r>
            <a:r>
              <a:rPr lang="el-GR" sz="2000" u="sng" dirty="0">
                <a:latin typeface="Arial" charset="0"/>
              </a:rPr>
              <a:t>Τυφοειδής (εντερικός) πυρετός</a:t>
            </a:r>
            <a:r>
              <a:rPr lang="en-US" sz="2000" u="sng" dirty="0">
                <a:latin typeface="Arial" charset="0"/>
              </a:rPr>
              <a:t>: </a:t>
            </a:r>
            <a:endParaRPr lang="el-GR" sz="2000" u="sng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l-GR" sz="2000" dirty="0" smtClean="0">
                <a:latin typeface="Arial" charset="0"/>
              </a:rPr>
              <a:t>διάρροια </a:t>
            </a:r>
            <a:r>
              <a:rPr lang="el-GR" sz="2000" dirty="0">
                <a:latin typeface="Arial" charset="0"/>
              </a:rPr>
              <a:t>με διαρκή πυρετό, κοιλόπονος, κεφαλόπονος, χρόνος επώασης </a:t>
            </a:r>
            <a:r>
              <a:rPr lang="en-US" sz="2000" dirty="0">
                <a:latin typeface="Arial" charset="0"/>
              </a:rPr>
              <a:t>7-28 </a:t>
            </a:r>
            <a:r>
              <a:rPr lang="el-GR" sz="2000" dirty="0">
                <a:latin typeface="Arial" charset="0"/>
              </a:rPr>
              <a:t>μέρες</a:t>
            </a:r>
            <a:r>
              <a:rPr lang="en-US" sz="2000" dirty="0">
                <a:latin typeface="Arial" charset="0"/>
              </a:rPr>
              <a:t>, </a:t>
            </a:r>
            <a:r>
              <a:rPr lang="el-GR" sz="2000" dirty="0">
                <a:latin typeface="Arial" charset="0"/>
              </a:rPr>
              <a:t>αντιμετώπιση με αντιβίωση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000" u="sng" dirty="0">
                <a:latin typeface="Arial" charset="0"/>
              </a:rPr>
              <a:t>(</a:t>
            </a:r>
            <a:r>
              <a:rPr lang="el-GR" sz="2000" u="sng" dirty="0">
                <a:latin typeface="Arial" charset="0"/>
              </a:rPr>
              <a:t>β) Εντεροκολίτιδα </a:t>
            </a:r>
            <a:r>
              <a:rPr lang="el-GR" sz="2000" dirty="0">
                <a:solidFill>
                  <a:srgbClr val="FFFF00"/>
                </a:solidFill>
                <a:latin typeface="Arial" charset="0"/>
              </a:rPr>
              <a:t>:  </a:t>
            </a:r>
            <a:r>
              <a:rPr lang="el-GR" sz="2000" dirty="0">
                <a:solidFill>
                  <a:srgbClr val="FFFFFF"/>
                </a:solidFill>
                <a:latin typeface="Arial" charset="0"/>
              </a:rPr>
              <a:t>μη αιματώδη διάρροια, κοιλόπονος, </a:t>
            </a:r>
            <a:endParaRPr lang="el-GR" sz="2000" dirty="0" smtClean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l-GR" sz="2000" dirty="0" smtClean="0">
                <a:latin typeface="Arial" charset="0"/>
              </a:rPr>
              <a:t>χρόνος </a:t>
            </a:r>
            <a:r>
              <a:rPr lang="el-GR" sz="2000" dirty="0">
                <a:latin typeface="Arial" charset="0"/>
              </a:rPr>
              <a:t>επώασης 8</a:t>
            </a:r>
            <a:r>
              <a:rPr lang="en-US" sz="2000" dirty="0">
                <a:latin typeface="Arial" charset="0"/>
              </a:rPr>
              <a:t>-72 h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l-GR" sz="2000" dirty="0">
                <a:latin typeface="Arial" charset="0"/>
              </a:rPr>
              <a:t>Ορισμένες φορές προκαλεί χρόνιες καταστάσεις, π.χ. αρθρίτιδα. 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n-US" sz="1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 smtClean="0"/>
              <a:t>Προληπτικά μέτρα για τον έλεγχο της </a:t>
            </a:r>
            <a:r>
              <a:rPr lang="en-GB" b="1" i="1" dirty="0" smtClean="0"/>
              <a:t>Salmonella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l-GR" dirty="0" smtClean="0"/>
              <a:t>Οι τροφές πρέπει να ψύχονται σε θερμοκρασίες μικρότερες ή ίσες των 4</a:t>
            </a:r>
            <a:r>
              <a:rPr lang="el-GR" baseline="30000" dirty="0" smtClean="0"/>
              <a:t>0</a:t>
            </a:r>
            <a:r>
              <a:rPr lang="en-GB" dirty="0" smtClean="0"/>
              <a:t>C</a:t>
            </a:r>
            <a:r>
              <a:rPr lang="el-GR" dirty="0" smtClean="0"/>
              <a:t> ή να καταψύχονται σε θερμοκρασίες μικρότερες των -18</a:t>
            </a:r>
            <a:r>
              <a:rPr lang="el-GR" baseline="30000" dirty="0" smtClean="0"/>
              <a:t>0</a:t>
            </a:r>
            <a:r>
              <a:rPr lang="en-GB" dirty="0" smtClean="0"/>
              <a:t>C</a:t>
            </a:r>
            <a:r>
              <a:rPr lang="el-GR" dirty="0" smtClean="0"/>
              <a:t>.</a:t>
            </a:r>
          </a:p>
          <a:p>
            <a:pPr lvl="0"/>
            <a:r>
              <a:rPr lang="el-GR" dirty="0" smtClean="0"/>
              <a:t>Οι τροφές πρέπει να διατηρούνται εκτός της επικίνδυνης θερμοκρασιακής ζώνης (4-60</a:t>
            </a:r>
            <a:r>
              <a:rPr lang="el-GR" baseline="30000" dirty="0" smtClean="0"/>
              <a:t>0</a:t>
            </a:r>
            <a:r>
              <a:rPr lang="en-GB" dirty="0" smtClean="0"/>
              <a:t>C</a:t>
            </a:r>
            <a:r>
              <a:rPr lang="el-GR" dirty="0" smtClean="0"/>
              <a:t>)</a:t>
            </a:r>
          </a:p>
          <a:p>
            <a:pPr lvl="0"/>
            <a:r>
              <a:rPr lang="el-GR" dirty="0" smtClean="0"/>
              <a:t>Όλα τα πουλερικά και τα προϊόντα τους, τα αυγά, ο κιμάς και τα προϊόντα του και τα ψάρια, πρέπει να μαγειρεύονται επαρκώς.</a:t>
            </a:r>
          </a:p>
          <a:p>
            <a:pPr lvl="0"/>
            <a:r>
              <a:rPr lang="el-GR" dirty="0" smtClean="0"/>
              <a:t>Η γέμιση πρέπει να μαγειρεύεται ξεχωριστά από τα πουλερικά έτσι ώστε να επιτυγχάνονται οι επιθυμητές θερμοκρασίες</a:t>
            </a:r>
          </a:p>
          <a:p>
            <a:pPr lvl="0"/>
            <a:r>
              <a:rPr lang="el-GR" dirty="0" smtClean="0"/>
              <a:t>Οι τροφές που περιέχουν ωμά ή ελαφρώς μαγειρεμένα αυγά πρέπει να αποφεύγονται.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smtClean="0">
                <a:solidFill>
                  <a:schemeClr val="tx1"/>
                </a:solidFill>
              </a:rPr>
              <a:t>Μικροβιολογικός έλεγχος για </a:t>
            </a:r>
            <a:r>
              <a:rPr lang="en-US" sz="4400" i="1" smtClean="0">
                <a:solidFill>
                  <a:schemeClr val="tx1"/>
                </a:solidFill>
              </a:rPr>
              <a:t>Salmonella:</a:t>
            </a:r>
            <a:r>
              <a:rPr lang="el-GR" sz="4400" i="1" smtClean="0">
                <a:solidFill>
                  <a:schemeClr val="tx1"/>
                </a:solidFill>
              </a:rPr>
              <a:t/>
            </a:r>
            <a:br>
              <a:rPr lang="el-GR" sz="4400" i="1" smtClean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“</a:t>
            </a:r>
            <a:r>
              <a:rPr lang="el-GR" sz="2800" dirty="0" smtClean="0"/>
              <a:t>Μηδενική ανοχή</a:t>
            </a:r>
            <a:r>
              <a:rPr lang="en-US" sz="2800" dirty="0" smtClean="0"/>
              <a:t>” </a:t>
            </a:r>
            <a:endParaRPr lang="el-GR" sz="2800" dirty="0" smtClean="0"/>
          </a:p>
          <a:p>
            <a:pPr>
              <a:lnSpc>
                <a:spcPct val="90000"/>
              </a:lnSpc>
              <a:buNone/>
            </a:pPr>
            <a:r>
              <a:rPr lang="el-GR" sz="2800" dirty="0" smtClean="0"/>
              <a:t>(απουσία σε </a:t>
            </a:r>
            <a:r>
              <a:rPr lang="en-US" sz="2800" dirty="0" smtClean="0"/>
              <a:t>25g </a:t>
            </a:r>
            <a:r>
              <a:rPr lang="el-GR" sz="2800" dirty="0" smtClean="0"/>
              <a:t>τροφίμου)</a:t>
            </a:r>
            <a:endParaRPr lang="en-US" sz="28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399032"/>
          </a:xfrm>
        </p:spPr>
        <p:txBody>
          <a:bodyPr/>
          <a:lstStyle/>
          <a:p>
            <a:r>
              <a:rPr lang="el-GR" dirty="0" smtClean="0"/>
              <a:t>Κρούσματα </a:t>
            </a:r>
            <a:r>
              <a:rPr lang="el-GR" dirty="0" err="1" smtClean="0"/>
              <a:t>Σαλμονέλλωσης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25805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Τα περιστατικά σαλμονέλωσης, η οποία είναι η 2</a:t>
            </a:r>
            <a:r>
              <a:rPr lang="el-GR" baseline="30000" dirty="0" smtClean="0"/>
              <a:t>η</a:t>
            </a:r>
            <a:r>
              <a:rPr lang="el-GR" dirty="0" smtClean="0"/>
              <a:t> πιο συχνά αναφερόμενη </a:t>
            </a:r>
            <a:r>
              <a:rPr lang="el-GR" dirty="0" err="1" smtClean="0"/>
              <a:t>τροφογενής</a:t>
            </a:r>
            <a:r>
              <a:rPr lang="el-GR" dirty="0" smtClean="0"/>
              <a:t> λοίμωξη στην ΕΕ αυξήθηκαν ελαφρά</a:t>
            </a:r>
            <a:r>
              <a:rPr lang="en-US" dirty="0" smtClean="0"/>
              <a:t>– </a:t>
            </a:r>
            <a:r>
              <a:rPr lang="el-GR" dirty="0" smtClean="0"/>
              <a:t>από </a:t>
            </a:r>
            <a:r>
              <a:rPr lang="en-US" dirty="0" smtClean="0"/>
              <a:t>92</a:t>
            </a:r>
            <a:r>
              <a:rPr lang="el-GR" dirty="0" smtClean="0"/>
              <a:t>.</a:t>
            </a:r>
            <a:r>
              <a:rPr lang="en-US" dirty="0" smtClean="0"/>
              <a:t>007 </a:t>
            </a:r>
            <a:r>
              <a:rPr lang="el-GR" dirty="0" smtClean="0"/>
              <a:t>το </a:t>
            </a:r>
            <a:r>
              <a:rPr lang="en-US" dirty="0" smtClean="0"/>
              <a:t>2014 </a:t>
            </a:r>
            <a:r>
              <a:rPr lang="el-GR" dirty="0" smtClean="0"/>
              <a:t>σε </a:t>
            </a:r>
            <a:r>
              <a:rPr lang="en-US" dirty="0" smtClean="0"/>
              <a:t>94</a:t>
            </a:r>
            <a:r>
              <a:rPr lang="el-GR" dirty="0" smtClean="0"/>
              <a:t>.</a:t>
            </a:r>
            <a:r>
              <a:rPr lang="en-US" dirty="0" smtClean="0"/>
              <a:t>625 </a:t>
            </a:r>
            <a:r>
              <a:rPr lang="el-GR" dirty="0" smtClean="0"/>
              <a:t>το </a:t>
            </a:r>
            <a:r>
              <a:rPr lang="en-US" dirty="0" smtClean="0"/>
              <a:t>2015. </a:t>
            </a:r>
          </a:p>
          <a:p>
            <a:r>
              <a:rPr lang="el-GR" dirty="0" smtClean="0"/>
              <a:t>Η αύξηση αυτή οφείλεται κυρίως στην βελτίωση των μεθόδων παρακολούθησης και διάγνωσης της λοίμωξης τα τελευταία 2 χρόνια, όπως αναφέρουν οι αρχές Δημόσιας Υγείας. </a:t>
            </a:r>
            <a:endParaRPr lang="en-US" dirty="0" smtClean="0"/>
          </a:p>
          <a:p>
            <a:r>
              <a:rPr lang="el-GR" dirty="0" smtClean="0"/>
              <a:t>Σε μακροχρόνιο όμως επίπεδο τα περιστατικά μειώνονται  και τα περισσότερα μέλη κράτη ικανοποιούν τους στόχους για μείωση της </a:t>
            </a:r>
            <a:r>
              <a:rPr lang="en-US" i="1" dirty="0" smtClean="0"/>
              <a:t>Salmonella</a:t>
            </a:r>
            <a:r>
              <a:rPr lang="en-US" dirty="0" smtClean="0"/>
              <a:t> </a:t>
            </a:r>
            <a:r>
              <a:rPr lang="el-GR" dirty="0" smtClean="0"/>
              <a:t>στους πληθυσμούς πουλερικών.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n-US" i="1" dirty="0" smtClean="0"/>
              <a:t>Salmonella</a:t>
            </a:r>
            <a:r>
              <a:rPr lang="en-US" dirty="0" smtClean="0"/>
              <a:t> </a:t>
            </a:r>
            <a:r>
              <a:rPr lang="el-GR" dirty="0" smtClean="0"/>
              <a:t>κυρίως βρίσκεται στο κρέας πουλερικών (ωμό)</a:t>
            </a:r>
            <a:r>
              <a:rPr lang="en-US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Κρούσματα </a:t>
            </a:r>
            <a:r>
              <a:rPr lang="en-US" i="1" dirty="0" smtClean="0"/>
              <a:t>Salmonella</a:t>
            </a:r>
            <a:r>
              <a:rPr lang="en-US" dirty="0" smtClean="0"/>
              <a:t> </a:t>
            </a:r>
            <a:r>
              <a:rPr lang="el-GR" dirty="0" smtClean="0"/>
              <a:t>στις ΗΠΑ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n-US" i="1" dirty="0" smtClean="0"/>
              <a:t>Salmonella</a:t>
            </a:r>
            <a:r>
              <a:rPr lang="en-US" dirty="0" smtClean="0"/>
              <a:t> </a:t>
            </a:r>
            <a:r>
              <a:rPr lang="el-GR" dirty="0" smtClean="0"/>
              <a:t>προκαλεί περίπου </a:t>
            </a:r>
            <a:r>
              <a:rPr lang="en-US" dirty="0" smtClean="0"/>
              <a:t>1.2 </a:t>
            </a:r>
            <a:r>
              <a:rPr lang="el-GR" dirty="0" err="1" smtClean="0"/>
              <a:t>εκατομ</a:t>
            </a:r>
            <a:r>
              <a:rPr lang="el-GR" dirty="0" smtClean="0"/>
              <a:t>. λοιμώξεις και </a:t>
            </a:r>
            <a:r>
              <a:rPr lang="en-US" dirty="0" smtClean="0"/>
              <a:t>450 </a:t>
            </a:r>
            <a:r>
              <a:rPr lang="el-GR" dirty="0" smtClean="0"/>
              <a:t>θανάτους κάθε χρόνο στις ΗΠΑ. </a:t>
            </a:r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052513"/>
          </a:xfrm>
        </p:spPr>
        <p:txBody>
          <a:bodyPr/>
          <a:lstStyle/>
          <a:p>
            <a:r>
              <a:rPr lang="en-US" sz="2800" i="1" u="sng" dirty="0" smtClean="0"/>
              <a:t>Salmonella</a:t>
            </a:r>
            <a:r>
              <a:rPr lang="en-US" sz="2800" u="sng" dirty="0" smtClean="0"/>
              <a:t> </a:t>
            </a:r>
            <a:r>
              <a:rPr lang="el-GR" sz="2800" u="sng" dirty="0" smtClean="0"/>
              <a:t>	περίληψη</a:t>
            </a:r>
            <a:endParaRPr lang="el-GR" sz="28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2677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Char char="§"/>
            </a:pPr>
            <a:r>
              <a:rPr lang="el-GR" sz="2000" dirty="0" smtClean="0"/>
              <a:t>Μέγιστος ρυθμός ανάπτυξης στους</a:t>
            </a:r>
            <a:r>
              <a:rPr lang="en-US" sz="2000" dirty="0" smtClean="0"/>
              <a:t> 37</a:t>
            </a:r>
            <a:r>
              <a:rPr lang="en-US" sz="2000" dirty="0" smtClean="0">
                <a:sym typeface="Symbol" pitchFamily="18" charset="2"/>
              </a:rPr>
              <a:t></a:t>
            </a:r>
            <a:r>
              <a:rPr lang="en-US" sz="2000" dirty="0" smtClean="0"/>
              <a:t>C, </a:t>
            </a:r>
            <a:r>
              <a:rPr lang="el-GR" sz="2000" dirty="0" smtClean="0"/>
              <a:t>αναπτύσσεται σε </a:t>
            </a:r>
            <a:r>
              <a:rPr lang="en-US" sz="2000" dirty="0" smtClean="0"/>
              <a:t>2</a:t>
            </a:r>
            <a:r>
              <a:rPr lang="el-GR" sz="2000" dirty="0" smtClean="0"/>
              <a:t>-54</a:t>
            </a:r>
            <a:r>
              <a:rPr lang="en-US" sz="2000" dirty="0" smtClean="0">
                <a:sym typeface="Symbol" pitchFamily="18" charset="2"/>
              </a:rPr>
              <a:t></a:t>
            </a:r>
            <a:r>
              <a:rPr lang="en-US" sz="2000" dirty="0" smtClean="0"/>
              <a:t>C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Αναπτύσσεται σε </a:t>
            </a:r>
            <a:r>
              <a:rPr lang="en-US" sz="2000" dirty="0" smtClean="0"/>
              <a:t>pH 4.5 to 9.5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Αναστολή σε </a:t>
            </a:r>
            <a:r>
              <a:rPr lang="en-US" sz="2000" dirty="0" smtClean="0"/>
              <a:t>3-4% </a:t>
            </a:r>
            <a:r>
              <a:rPr lang="en-US" sz="2000" dirty="0" err="1" smtClean="0"/>
              <a:t>NaCl</a:t>
            </a:r>
            <a:r>
              <a:rPr lang="en-US" sz="2000" dirty="0" smtClean="0"/>
              <a:t>, </a:t>
            </a:r>
            <a:r>
              <a:rPr lang="el-GR" sz="2000" dirty="0" smtClean="0"/>
              <a:t>ή κάτω από </a:t>
            </a:r>
            <a:r>
              <a:rPr lang="en-US" sz="2000" dirty="0" smtClean="0"/>
              <a:t>aw 0.9</a:t>
            </a:r>
            <a:r>
              <a:rPr lang="el-GR" sz="2000" dirty="0" smtClean="0"/>
              <a:t>4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Μπορεί να επιβιώσει κατά τη συσκευασία </a:t>
            </a:r>
            <a:r>
              <a:rPr lang="en-US" sz="2000" dirty="0" smtClean="0"/>
              <a:t>MAP 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Παράγει  οξύ και αέριο από γλυκόζη, δεν ζυμώνει τη λακτόζη ή τη σακχαρόζη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Καταστροφή με παστερίωση, ή με πολύ καλό μαγείρεμα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400" u="sng" dirty="0" smtClean="0"/>
              <a:t>Πηγές και Αίτια μολύνσεων με </a:t>
            </a:r>
            <a:r>
              <a:rPr lang="en-US" sz="2400" i="1" u="sng" dirty="0" smtClean="0"/>
              <a:t>Salmonella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Ζωοτροφές με ζωικά υπολείμματα σφαγείων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Υπερεντατική εκτροφή ζώων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Μόνο λίγα κύτταρα </a:t>
            </a:r>
            <a:r>
              <a:rPr lang="en-US" sz="2000" dirty="0" smtClean="0"/>
              <a:t>(1cfu/</a:t>
            </a:r>
            <a:r>
              <a:rPr lang="en-US" sz="2000" dirty="0" err="1" smtClean="0"/>
              <a:t>gr</a:t>
            </a:r>
            <a:r>
              <a:rPr lang="en-US" sz="2000" dirty="0" smtClean="0"/>
              <a:t>)</a:t>
            </a:r>
            <a:r>
              <a:rPr lang="el-GR" sz="2000" dirty="0" smtClean="0"/>
              <a:t>  μπορεί να αρκούν για την πρόκληση ασθένειας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Είσοδος κυττάρων σε λιπώδη μικκύλια </a:t>
            </a:r>
            <a:r>
              <a:rPr lang="en-US" sz="2000" dirty="0" smtClean="0">
                <a:sym typeface="Symbol" pitchFamily="18" charset="2"/>
              </a:rPr>
              <a:t> </a:t>
            </a:r>
            <a:r>
              <a:rPr lang="el-GR" sz="2000" dirty="0" smtClean="0">
                <a:sym typeface="Symbol" pitchFamily="18" charset="2"/>
              </a:rPr>
              <a:t>προστασία και επιβίωση  σε λιπαρά τρόφιμα</a:t>
            </a:r>
            <a:endParaRPr lang="en-US" sz="2000" dirty="0" smtClean="0">
              <a:sym typeface="Symbol" pitchFamily="18" charset="2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44C9F-19A9-4F51-9F3A-238283539F91}" type="slidenum">
              <a:rPr lang="el-GR"/>
              <a:pPr>
                <a:defRPr/>
              </a:pPr>
              <a:t>39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Κάτω από κατάλληλες συνθήκες τα μικρόβια μπορούν να πολλαπλασιαστούν σε σημαντικά μεγάλους πληθυσμούς, καθώς σε κανονικές συνθήκες ανάπτυξης είναι γνωστό ότι ο πληθυσμός των μικροβίων διπλασιάζεται περίπου κάθε είκοσι λεπτά. </a:t>
            </a:r>
          </a:p>
          <a:p>
            <a:r>
              <a:rPr lang="el-GR" dirty="0" smtClean="0"/>
              <a:t>Ο άνθρωπος είναι φορέας ενός εξαιρετικά μεγάλου αριθμού μικροοργανισμών προερχόμενων τόσο από τον ίδιο, όσο και από το περιβάλλον και παίζει ένα σημαντικό ρόλο στη μόλυνση των τροφίμων.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458200" cy="1470025"/>
          </a:xfrm>
        </p:spPr>
        <p:txBody>
          <a:bodyPr>
            <a:normAutofit/>
          </a:bodyPr>
          <a:lstStyle/>
          <a:p>
            <a:r>
              <a:rPr lang="en-US" i="1" u="sng" dirty="0" err="1" smtClean="0"/>
              <a:t>Y</a:t>
            </a:r>
            <a:r>
              <a:rPr lang="en-US" i="1" u="sng" cap="none" dirty="0" err="1" smtClean="0"/>
              <a:t>ersinia</a:t>
            </a:r>
            <a:r>
              <a:rPr lang="en-US" i="1" u="sng" cap="none" dirty="0" smtClean="0"/>
              <a:t> </a:t>
            </a:r>
            <a:r>
              <a:rPr lang="en-US" i="1" u="sng" cap="none" dirty="0" err="1" smtClean="0"/>
              <a:t>enterocolitica</a:t>
            </a:r>
            <a:r>
              <a:rPr lang="en-US" i="1" u="sng" dirty="0" smtClean="0"/>
              <a:t/>
            </a:r>
            <a:br>
              <a:rPr lang="en-US" i="1" u="sng" dirty="0" smtClean="0"/>
            </a:br>
            <a:endParaRPr lang="el-GR" dirty="0"/>
          </a:p>
        </p:txBody>
      </p:sp>
      <p:sp>
        <p:nvSpPr>
          <p:cNvPr id="7" name="6 - Υπότιτλος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Gram </a:t>
            </a:r>
            <a:r>
              <a:rPr lang="el-GR" sz="3200" dirty="0" smtClean="0">
                <a:solidFill>
                  <a:schemeClr val="bg1"/>
                </a:solidFill>
              </a:rPr>
              <a:t>αρνητικά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Προαιρετικά αναερόβια </a:t>
            </a:r>
            <a:r>
              <a:rPr lang="el-GR" sz="3200" dirty="0" err="1" smtClean="0">
                <a:solidFill>
                  <a:schemeClr val="bg1"/>
                </a:solidFill>
              </a:rPr>
              <a:t>ραβδόμορφα</a:t>
            </a:r>
            <a:r>
              <a:rPr lang="el-GR" sz="3200" dirty="0" smtClean="0">
                <a:solidFill>
                  <a:schemeClr val="bg1"/>
                </a:solidFill>
              </a:rPr>
              <a:t> βακτήρια της οικογένειας Ε</a:t>
            </a:r>
            <a:r>
              <a:rPr lang="en-US" sz="3200" dirty="0" err="1" smtClean="0">
                <a:solidFill>
                  <a:schemeClr val="bg1"/>
                </a:solidFill>
              </a:rPr>
              <a:t>nterobacteriaceae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yersinia enterocoli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331640" y="4365104"/>
            <a:ext cx="5825838" cy="1903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52513"/>
          </a:xfrm>
        </p:spPr>
        <p:txBody>
          <a:bodyPr>
            <a:noAutofit/>
          </a:bodyPr>
          <a:lstStyle/>
          <a:p>
            <a:r>
              <a:rPr lang="en-US" sz="3200" i="1" u="sng" dirty="0" err="1" smtClean="0"/>
              <a:t>Yersinia</a:t>
            </a:r>
            <a:r>
              <a:rPr lang="en-US" sz="3200" i="1" u="sng" dirty="0" smtClean="0"/>
              <a:t> </a:t>
            </a:r>
            <a:r>
              <a:rPr lang="en-US" sz="3200" i="1" u="sng" dirty="0" err="1" smtClean="0"/>
              <a:t>enterocolitica</a:t>
            </a:r>
            <a:r>
              <a:rPr lang="en-US" sz="3200" i="1" u="sng" dirty="0" smtClean="0"/>
              <a:t/>
            </a:r>
            <a:br>
              <a:rPr lang="en-US" sz="3200" i="1" u="sng" dirty="0" smtClean="0"/>
            </a:br>
            <a:endParaRPr lang="el-GR" sz="3200" dirty="0" smtClean="0">
              <a:latin typeface="Arial" charset="0"/>
              <a:cs typeface="Arial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764704"/>
            <a:ext cx="8893175" cy="590465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700" u="sng" dirty="0" smtClean="0"/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Προαιρετικά αναερόβια ραβδία της οικογένειας Ε</a:t>
            </a:r>
            <a:r>
              <a:rPr lang="en-US" sz="2400" dirty="0" err="1" smtClean="0"/>
              <a:t>nterobacteriacae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Μεταφέρονται μέσω εντόμων στα ζώα, και από εκεί σε ζωικά τρόφιμα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Κύριο αίτιο δηλητηρίασης:  Ωμά ζωικά προϊόντα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Επικολλάται στο επιθήλιο του εντέρου και μπορεί να εισβάλει σε αυτό </a:t>
            </a:r>
          </a:p>
          <a:p>
            <a:pPr eaLnBrk="1" hangingPunct="1">
              <a:lnSpc>
                <a:spcPct val="80000"/>
              </a:lnSpc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400" b="1" u="sng" dirty="0" smtClean="0"/>
              <a:t>Φυσιολογία</a:t>
            </a:r>
            <a:endParaRPr lang="en-US" sz="2400" b="1" u="sng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Αναπτύσσονται σε μεγάλο εύρος θερμοκρασιών (-1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 </a:t>
            </a:r>
            <a:r>
              <a:rPr lang="el-GR" sz="2400" dirty="0" smtClean="0"/>
              <a:t>ως +40</a:t>
            </a:r>
            <a:r>
              <a:rPr lang="en-US" sz="2400" baseline="30000" dirty="0" smtClean="0"/>
              <a:t>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l-GR" sz="2400" dirty="0" smtClean="0"/>
              <a:t>) με </a:t>
            </a:r>
            <a:r>
              <a:rPr lang="en-US" sz="2400" dirty="0" smtClean="0"/>
              <a:t>optimum </a:t>
            </a:r>
            <a:r>
              <a:rPr lang="el-GR" sz="2400" dirty="0" smtClean="0"/>
              <a:t>στους 29</a:t>
            </a:r>
            <a:r>
              <a:rPr lang="en-US" sz="2400" baseline="30000" dirty="0" smtClean="0"/>
              <a:t>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Ασυνήθιστα </a:t>
            </a:r>
            <a:r>
              <a:rPr lang="el-GR" sz="2400" b="1" dirty="0" err="1" smtClean="0"/>
              <a:t>ψυχρότροφο</a:t>
            </a:r>
            <a:r>
              <a:rPr lang="el-GR" sz="2400" b="1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ανάπτυξη σε </a:t>
            </a:r>
            <a:r>
              <a:rPr lang="en-US" sz="2400" dirty="0" smtClean="0"/>
              <a:t>4</a:t>
            </a:r>
            <a:r>
              <a:rPr lang="en-US" sz="2400" dirty="0" smtClean="0">
                <a:sym typeface="Symbol" pitchFamily="18" charset="2"/>
              </a:rPr>
              <a:t>C, </a:t>
            </a:r>
            <a:r>
              <a:rPr lang="el-GR" sz="2400" dirty="0" smtClean="0">
                <a:sym typeface="Symbol" pitchFamily="18" charset="2"/>
              </a:rPr>
              <a:t>αντέχει στην κατάψυξη)</a:t>
            </a:r>
            <a:endParaRPr lang="en-US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 smtClean="0">
                <a:sym typeface="Symbol" pitchFamily="18" charset="2"/>
              </a:rPr>
              <a:t>Ευρύ </a:t>
            </a:r>
            <a:r>
              <a:rPr lang="en-US" sz="2400" dirty="0" smtClean="0">
                <a:sym typeface="Symbol" pitchFamily="18" charset="2"/>
              </a:rPr>
              <a:t>pH </a:t>
            </a:r>
            <a:r>
              <a:rPr lang="el-GR" sz="2400" dirty="0" smtClean="0">
                <a:sym typeface="Symbol" pitchFamily="18" charset="2"/>
              </a:rPr>
              <a:t>ανάπτυξης </a:t>
            </a:r>
            <a:r>
              <a:rPr lang="en-US" sz="2400" dirty="0" smtClean="0">
                <a:sym typeface="Symbol" pitchFamily="18" charset="2"/>
              </a:rPr>
              <a:t>(4-10), </a:t>
            </a:r>
            <a:r>
              <a:rPr lang="el-GR" sz="2400" dirty="0" err="1" smtClean="0">
                <a:sym typeface="Symbol" pitchFamily="18" charset="2"/>
              </a:rPr>
              <a:t>οξυάντοχο</a:t>
            </a:r>
            <a:r>
              <a:rPr lang="el-GR" sz="2400" dirty="0" smtClean="0">
                <a:sym typeface="Symbol" pitchFamily="18" charset="2"/>
              </a:rPr>
              <a:t> (παραγωγή αμμωνίας και αλκαλικών ουσιών από την υδρόλυση της ουρίας)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 smtClean="0">
                <a:sym typeface="Symbol" pitchFamily="18" charset="2"/>
              </a:rPr>
              <a:t>Καταστρέφεται με παστερίωση (7</a:t>
            </a:r>
            <a:r>
              <a:rPr lang="en-US" sz="2400" dirty="0" smtClean="0">
                <a:sym typeface="Symbol" pitchFamily="18" charset="2"/>
              </a:rPr>
              <a:t>2 C x 18 sec</a:t>
            </a:r>
            <a:r>
              <a:rPr lang="el-GR" sz="2400" dirty="0" smtClean="0">
                <a:sym typeface="Symbol" pitchFamily="18" charset="2"/>
              </a:rPr>
              <a:t>) ακτινοβόληση, και με νιτρώδη άλατα </a:t>
            </a:r>
            <a:endParaRPr lang="en-US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 smtClean="0">
                <a:sym typeface="Symbol" pitchFamily="18" charset="2"/>
              </a:rPr>
              <a:t>Αντέχει </a:t>
            </a:r>
            <a:r>
              <a:rPr lang="en-US" sz="2400" dirty="0" smtClean="0">
                <a:sym typeface="Symbol" pitchFamily="18" charset="2"/>
              </a:rPr>
              <a:t>5% </a:t>
            </a:r>
            <a:r>
              <a:rPr lang="en-US" sz="2400" dirty="0" err="1" smtClean="0">
                <a:sym typeface="Symbol" pitchFamily="18" charset="2"/>
              </a:rPr>
              <a:t>NaC</a:t>
            </a:r>
            <a:endParaRPr lang="el-GR" sz="2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l-GR" sz="2400" dirty="0" smtClean="0"/>
              <a:t>Είναι κινητά σε θερμοκρασία &lt;30</a:t>
            </a:r>
            <a:r>
              <a:rPr lang="en-US" sz="2400" baseline="30000" dirty="0" smtClean="0"/>
              <a:t>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l-GR" sz="2400" dirty="0" smtClean="0"/>
              <a:t> και μη κινητά στους 37</a:t>
            </a:r>
            <a:r>
              <a:rPr lang="en-US" sz="2400" baseline="30000" dirty="0" smtClean="0"/>
              <a:t>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u="sng" dirty="0" smtClean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1EFB4-93C9-449C-974D-6F1B00C5EB53}" type="slidenum">
              <a:rPr lang="el-GR"/>
              <a:pPr>
                <a:defRPr/>
              </a:pPr>
              <a:t>41</a:t>
            </a:fld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19175"/>
          </a:xfrm>
        </p:spPr>
        <p:txBody>
          <a:bodyPr>
            <a:normAutofit fontScale="90000"/>
          </a:bodyPr>
          <a:lstStyle/>
          <a:p>
            <a:r>
              <a:rPr lang="el-GR" sz="3200" u="sng" dirty="0" smtClean="0"/>
              <a:t>Εμφάνιση της </a:t>
            </a:r>
            <a:r>
              <a:rPr lang="en-US" sz="3200" i="1" u="sng" dirty="0" err="1" smtClean="0"/>
              <a:t>Yersinia</a:t>
            </a:r>
            <a:r>
              <a:rPr lang="en-US" sz="3200" i="1" u="sng" dirty="0" smtClean="0"/>
              <a:t>  </a:t>
            </a:r>
            <a:r>
              <a:rPr lang="en-US" sz="3200" i="1" u="sng" dirty="0" err="1" smtClean="0"/>
              <a:t>enterocolitica</a:t>
            </a:r>
            <a:r>
              <a:rPr lang="en-US" sz="3200" i="1" u="sng" dirty="0" smtClean="0"/>
              <a:t> </a:t>
            </a:r>
            <a:r>
              <a:rPr lang="el-GR" sz="3200" u="sng" dirty="0" smtClean="0"/>
              <a:t>σε τρόφιμα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l-GR" sz="2800" dirty="0" smtClean="0">
              <a:latin typeface="Arial" charset="0"/>
              <a:cs typeface="Arial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038" y="1340767"/>
            <a:ext cx="7080273" cy="511256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l-GR" sz="2400" u="sng" dirty="0" smtClean="0">
                <a:sym typeface="Symbol" pitchFamily="18" charset="2"/>
              </a:rPr>
              <a:t>Χαρακτηριστικά ασθένειας</a:t>
            </a:r>
            <a:r>
              <a:rPr lang="en-US" sz="2400" dirty="0" smtClean="0">
                <a:sym typeface="Symbol" pitchFamily="18" charset="2"/>
              </a:rPr>
              <a:t>: </a:t>
            </a:r>
            <a:r>
              <a:rPr lang="el-GR" sz="2400" dirty="0" err="1" smtClean="0">
                <a:sym typeface="Symbol" pitchFamily="18" charset="2"/>
              </a:rPr>
              <a:t>αυτοπεριοριζόμενη</a:t>
            </a:r>
            <a:r>
              <a:rPr lang="el-GR" sz="2400" dirty="0" smtClean="0">
                <a:sym typeface="Symbol" pitchFamily="18" charset="2"/>
              </a:rPr>
              <a:t> διάρροια 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l-GR" sz="2400" dirty="0" smtClean="0">
                <a:sym typeface="Symbol" pitchFamily="18" charset="2"/>
              </a:rPr>
              <a:t>γαστρεντερίτιδα)</a:t>
            </a:r>
            <a:r>
              <a:rPr lang="en-US" sz="2400" dirty="0" smtClean="0">
                <a:sym typeface="Symbol" pitchFamily="18" charset="2"/>
              </a:rPr>
              <a:t>,</a:t>
            </a:r>
            <a:r>
              <a:rPr lang="el-GR" sz="2400" dirty="0" smtClean="0">
                <a:sym typeface="Symbol" pitchFamily="18" charset="2"/>
              </a:rPr>
              <a:t> πυρετός, κοιλόπονος, κυρίως σε μικρά παιδιά. </a:t>
            </a:r>
            <a:endParaRPr lang="en-US" sz="2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l-GR" sz="2400" dirty="0" smtClean="0">
                <a:sym typeface="Symbol" pitchFamily="18" charset="2"/>
              </a:rPr>
              <a:t>Μολυσματική δόση</a:t>
            </a:r>
            <a:r>
              <a:rPr lang="en-US" sz="2400" dirty="0" smtClean="0">
                <a:sym typeface="Symbol" pitchFamily="18" charset="2"/>
              </a:rPr>
              <a:t>: &gt;10000 </a:t>
            </a:r>
            <a:r>
              <a:rPr lang="en-US" sz="2400" dirty="0" err="1" smtClean="0">
                <a:sym typeface="Symbol" pitchFamily="18" charset="2"/>
              </a:rPr>
              <a:t>cfu</a:t>
            </a:r>
            <a:r>
              <a:rPr lang="en-US" sz="2400" dirty="0" smtClean="0">
                <a:sym typeface="Symbol" pitchFamily="18" charset="2"/>
              </a:rPr>
              <a:t>/</a:t>
            </a:r>
            <a:r>
              <a:rPr lang="en-US" sz="2400" dirty="0" err="1" smtClean="0">
                <a:sym typeface="Symbol" pitchFamily="18" charset="2"/>
              </a:rPr>
              <a:t>gr</a:t>
            </a:r>
            <a:endParaRPr lang="en-US" sz="2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l-GR" sz="2400" dirty="0" smtClean="0">
                <a:sym typeface="Symbol" pitchFamily="18" charset="2"/>
              </a:rPr>
              <a:t>Αν περάσει στην κυκλοφορία του αίματος (</a:t>
            </a:r>
            <a:r>
              <a:rPr lang="el-GR" sz="2400" dirty="0" err="1" smtClean="0">
                <a:sym typeface="Symbol" pitchFamily="18" charset="2"/>
              </a:rPr>
              <a:t>βακτηραιμία</a:t>
            </a:r>
            <a:r>
              <a:rPr lang="el-GR" sz="2400" dirty="0" smtClean="0">
                <a:sym typeface="Symbol" pitchFamily="18" charset="2"/>
              </a:rPr>
              <a:t>) η θνησιμότητα είναι </a:t>
            </a:r>
            <a:r>
              <a:rPr lang="en-US" sz="2400" dirty="0" smtClean="0">
                <a:sym typeface="Symbol" pitchFamily="18" charset="2"/>
              </a:rPr>
              <a:t>30-60%</a:t>
            </a:r>
            <a:endParaRPr lang="el-GR" sz="2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l-GR" sz="2400" dirty="0" err="1" smtClean="0">
                <a:sym typeface="Symbol" pitchFamily="18" charset="2"/>
              </a:rPr>
              <a:t>Ϊσως</a:t>
            </a:r>
            <a:r>
              <a:rPr lang="el-GR" sz="2400" dirty="0" smtClean="0">
                <a:sym typeface="Symbol" pitchFamily="18" charset="2"/>
              </a:rPr>
              <a:t> προκαλέσει </a:t>
            </a:r>
            <a:r>
              <a:rPr lang="el-GR" sz="2400" dirty="0" err="1" smtClean="0">
                <a:sym typeface="Symbol" pitchFamily="18" charset="2"/>
              </a:rPr>
              <a:t>αυτοάνοσες</a:t>
            </a:r>
            <a:r>
              <a:rPr lang="el-GR" sz="2400" dirty="0" smtClean="0">
                <a:sym typeface="Symbol" pitchFamily="18" charset="2"/>
              </a:rPr>
              <a:t> </a:t>
            </a:r>
            <a:r>
              <a:rPr lang="el-GR" sz="2400" dirty="0" err="1" smtClean="0">
                <a:sym typeface="Symbol" pitchFamily="18" charset="2"/>
              </a:rPr>
              <a:t>ασθένεις</a:t>
            </a:r>
            <a:r>
              <a:rPr lang="el-GR" sz="2400" dirty="0" smtClean="0">
                <a:sym typeface="Symbol" pitchFamily="18" charset="2"/>
              </a:rPr>
              <a:t> (αρθρίτιδα, </a:t>
            </a:r>
            <a:r>
              <a:rPr lang="el-GR" sz="2400" dirty="0" err="1" smtClean="0">
                <a:sym typeface="Symbol" pitchFamily="18" charset="2"/>
              </a:rPr>
              <a:t>υπο</a:t>
            </a:r>
            <a:r>
              <a:rPr lang="el-GR" sz="2400" dirty="0" smtClean="0">
                <a:sym typeface="Symbol" pitchFamily="18" charset="2"/>
              </a:rPr>
              <a:t>/υπερθυρεοειδισμό)</a:t>
            </a:r>
            <a:endParaRPr lang="en-US" sz="24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l-GR" sz="2400" dirty="0" smtClean="0"/>
              <a:t>Το </a:t>
            </a:r>
            <a:r>
              <a:rPr lang="en-US" sz="2400" dirty="0" smtClean="0"/>
              <a:t>CDC </a:t>
            </a:r>
            <a:r>
              <a:rPr lang="el-GR" sz="2400" dirty="0" smtClean="0"/>
              <a:t>των ΗΠΑ εκτιμά ότι κάθε χρόνο η </a:t>
            </a:r>
            <a:r>
              <a:rPr lang="en-US" sz="2400" dirty="0" smtClean="0"/>
              <a:t> </a:t>
            </a:r>
            <a:r>
              <a:rPr lang="en-US" sz="2400" i="1" dirty="0" smtClean="0"/>
              <a:t>Y. </a:t>
            </a:r>
            <a:r>
              <a:rPr lang="en-US" sz="2400" i="1" dirty="0" err="1" smtClean="0"/>
              <a:t>enterocolitica</a:t>
            </a:r>
            <a:r>
              <a:rPr lang="en-US" sz="2400" dirty="0" smtClean="0"/>
              <a:t> </a:t>
            </a:r>
            <a:r>
              <a:rPr lang="el-GR" sz="2400" dirty="0" smtClean="0"/>
              <a:t>προκαλεί σχεδόν </a:t>
            </a:r>
            <a:r>
              <a:rPr lang="en-US" sz="2400" dirty="0" smtClean="0"/>
              <a:t>117</a:t>
            </a:r>
            <a:r>
              <a:rPr lang="el-GR" sz="2400" dirty="0" smtClean="0"/>
              <a:t>.</a:t>
            </a:r>
            <a:r>
              <a:rPr lang="en-US" sz="2400" dirty="0" smtClean="0"/>
              <a:t>000 </a:t>
            </a:r>
            <a:r>
              <a:rPr lang="el-GR" sz="2400" dirty="0" smtClean="0"/>
              <a:t>λοιμώξεις </a:t>
            </a:r>
            <a:r>
              <a:rPr lang="en-US" sz="2400" dirty="0" smtClean="0"/>
              <a:t>, 640 </a:t>
            </a:r>
            <a:r>
              <a:rPr lang="el-GR" sz="2400" dirty="0" smtClean="0"/>
              <a:t>εισαγωγές σε νοσοκομεία</a:t>
            </a:r>
            <a:r>
              <a:rPr lang="en-US" sz="2400" dirty="0" smtClean="0"/>
              <a:t>, </a:t>
            </a:r>
            <a:r>
              <a:rPr lang="el-GR" sz="2400" dirty="0" smtClean="0"/>
              <a:t>και </a:t>
            </a:r>
            <a:r>
              <a:rPr lang="en-US" sz="2400" dirty="0" smtClean="0"/>
              <a:t>35 </a:t>
            </a:r>
            <a:r>
              <a:rPr lang="el-GR" sz="2400" dirty="0" smtClean="0"/>
              <a:t>θανάτους στις ΗΠΑ. </a:t>
            </a:r>
          </a:p>
          <a:p>
            <a:pPr>
              <a:lnSpc>
                <a:spcPct val="90000"/>
              </a:lnSpc>
              <a:buNone/>
            </a:pPr>
            <a:endParaRPr lang="el-GR" sz="1800" dirty="0" smtClean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7BFFB-E78C-4ABD-BA12-2F64263DE5E4}" type="slidenum">
              <a:rPr lang="el-GR"/>
              <a:pPr>
                <a:defRPr/>
              </a:pPr>
              <a:t>42</a:t>
            </a:fld>
            <a:endParaRPr lang="el-GR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060848"/>
            <a:ext cx="2051720" cy="12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323528" y="-459432"/>
            <a:ext cx="8062912" cy="1470025"/>
          </a:xfrm>
        </p:spPr>
        <p:txBody>
          <a:bodyPr/>
          <a:lstStyle/>
          <a:p>
            <a:r>
              <a:rPr lang="en-US" sz="4400" i="1" u="sng" dirty="0" err="1" smtClean="0"/>
              <a:t>V</a:t>
            </a:r>
            <a:r>
              <a:rPr lang="en-US" sz="4400" i="1" u="sng" cap="none" dirty="0" err="1" smtClean="0"/>
              <a:t>ibrio</a:t>
            </a:r>
            <a:r>
              <a:rPr lang="en-US" sz="4400" i="1" u="sng" dirty="0" smtClean="0"/>
              <a:t> </a:t>
            </a:r>
            <a:r>
              <a:rPr lang="en-US" sz="4400" i="1" u="sng" cap="none" dirty="0" err="1" smtClean="0"/>
              <a:t>parahaemolyticus</a:t>
            </a:r>
            <a:endParaRPr lang="el-GR" cap="none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279928" cy="23020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bg1"/>
                </a:solidFill>
              </a:rPr>
              <a:t>gram</a:t>
            </a:r>
            <a:r>
              <a:rPr lang="el-GR" b="1" dirty="0" smtClean="0">
                <a:solidFill>
                  <a:schemeClr val="bg1"/>
                </a:solidFill>
              </a:rPr>
              <a:t>-αρνητικό,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bg1"/>
                </a:solidFill>
              </a:rPr>
              <a:t>δυνητικά αναερόβιο βακτήριο,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bg1"/>
                </a:solidFill>
              </a:rPr>
              <a:t>υπεύθυνο για την πρόκληση γαστρεντερίτιδας που σχετίζεται, με κατανάλωση ωμών ή ανεπαρκώς μαγειρεμένων </a:t>
            </a:r>
            <a:r>
              <a:rPr lang="el-GR" b="1" dirty="0" err="1" smtClean="0">
                <a:solidFill>
                  <a:schemeClr val="bg1"/>
                </a:solidFill>
              </a:rPr>
              <a:t>ιχθυηρών</a:t>
            </a:r>
            <a:r>
              <a:rPr lang="el-GR" b="1" dirty="0" smtClean="0">
                <a:solidFill>
                  <a:schemeClr val="bg1"/>
                </a:solidFill>
              </a:rPr>
              <a:t>, οστρακοειδών και άλλων επιμολυσμένων τροφίμων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endParaRPr lang="el-GR" dirty="0"/>
          </a:p>
        </p:txBody>
      </p:sp>
      <p:pic>
        <p:nvPicPr>
          <p:cNvPr id="7" name="Picture 2" descr="Image result for vibrio parahaemolyti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7365231" cy="246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9144000" cy="800100"/>
          </a:xfrm>
        </p:spPr>
        <p:txBody>
          <a:bodyPr>
            <a:noAutofit/>
          </a:bodyPr>
          <a:lstStyle/>
          <a:p>
            <a:r>
              <a:rPr lang="en-US" sz="4000" i="1" u="sng" dirty="0" err="1" smtClean="0"/>
              <a:t>Vibrio</a:t>
            </a:r>
            <a:r>
              <a:rPr lang="en-US" sz="4000" i="1" u="sng" dirty="0" smtClean="0"/>
              <a:t> </a:t>
            </a:r>
            <a:br>
              <a:rPr lang="en-US" sz="4000" i="1" u="sng" dirty="0" smtClean="0"/>
            </a:br>
            <a:r>
              <a:rPr lang="en-US" sz="4000" i="1" u="sng" dirty="0" smtClean="0"/>
              <a:t>(V. </a:t>
            </a:r>
            <a:r>
              <a:rPr lang="en-US" sz="4000" i="1" u="sng" dirty="0" err="1" smtClean="0"/>
              <a:t>parahaemolyticus</a:t>
            </a:r>
            <a:r>
              <a:rPr lang="en-US" sz="4000" i="1" u="sng" dirty="0" smtClean="0"/>
              <a:t>, </a:t>
            </a:r>
            <a:br>
              <a:rPr lang="en-US" sz="4000" i="1" u="sng" dirty="0" smtClean="0"/>
            </a:br>
            <a:r>
              <a:rPr lang="en-US" sz="4000" i="1" u="sng" dirty="0" smtClean="0"/>
              <a:t>V. </a:t>
            </a:r>
            <a:r>
              <a:rPr lang="en-US" sz="4000" i="1" u="sng" dirty="0" err="1" smtClean="0"/>
              <a:t>cholerae</a:t>
            </a:r>
            <a:r>
              <a:rPr lang="el-GR" sz="4000" i="1" u="sng" dirty="0" smtClean="0"/>
              <a:t>)</a:t>
            </a:r>
            <a:endParaRPr lang="el-GR" sz="4000" i="1" dirty="0" smtClean="0">
              <a:latin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276872"/>
            <a:ext cx="8964612" cy="55102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Μέρος της </a:t>
            </a:r>
            <a:r>
              <a:rPr lang="el-GR" sz="2800" dirty="0" err="1" smtClean="0"/>
              <a:t>μικροχλωρίδας</a:t>
            </a:r>
            <a:r>
              <a:rPr lang="el-GR" sz="2800" dirty="0" smtClean="0"/>
              <a:t> υδάτων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Βρίσκεται στο </a:t>
            </a:r>
            <a:r>
              <a:rPr lang="en-US" sz="2800" dirty="0" smtClean="0"/>
              <a:t>50% </a:t>
            </a:r>
            <a:r>
              <a:rPr lang="el-GR" sz="2800" dirty="0" smtClean="0"/>
              <a:t>των αλιευμάτων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Υψηλοί πληθυσμοί το καλοκαίρι (ευαίσθητο στο κρύο)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Θανάτωση με θέρμανση στους </a:t>
            </a:r>
            <a:r>
              <a:rPr lang="en-US" sz="2800" dirty="0" smtClean="0"/>
              <a:t>60</a:t>
            </a:r>
            <a:r>
              <a:rPr lang="en-US" sz="2800" dirty="0" smtClean="0">
                <a:sym typeface="Symbol" pitchFamily="18" charset="2"/>
              </a:rPr>
              <a:t>C </a:t>
            </a:r>
            <a:r>
              <a:rPr lang="el-GR" sz="2800" dirty="0" smtClean="0">
                <a:sym typeface="Symbol" pitchFamily="18" charset="2"/>
              </a:rPr>
              <a:t>για λίγα λεπτά </a:t>
            </a:r>
            <a:endParaRPr lang="en-US" sz="2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sym typeface="Symbol" pitchFamily="18" charset="2"/>
              </a:rPr>
              <a:t>Ευαίσθητα σε ακτινοβολία, υδροστατικές πιέσεις, καρυκεύματα και συντηρητικά</a:t>
            </a:r>
            <a:endParaRPr lang="en-US" sz="2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F92F2-2AE1-4D86-A737-6FAB84B4E351}" type="slidenum">
              <a:rPr lang="el-GR"/>
              <a:pPr>
                <a:defRPr/>
              </a:pPr>
              <a:t>44</a:t>
            </a:fld>
            <a:endParaRPr lang="el-GR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188640"/>
            <a:ext cx="2344737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u="sng" dirty="0" smtClean="0"/>
              <a:t>V. </a:t>
            </a:r>
            <a:r>
              <a:rPr lang="en-US" sz="4400" i="1" u="sng" dirty="0" err="1" smtClean="0"/>
              <a:t>parahaemolyticus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Ιδανική θερμοκρασία  37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(</a:t>
            </a:r>
            <a:r>
              <a:rPr lang="el-GR" dirty="0" smtClean="0"/>
              <a:t>εύρος 5-43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l-GR" dirty="0" smtClean="0"/>
              <a:t>)</a:t>
            </a:r>
          </a:p>
          <a:p>
            <a:r>
              <a:rPr lang="el-GR" dirty="0" smtClean="0"/>
              <a:t>Ιδανικό </a:t>
            </a:r>
            <a:r>
              <a:rPr lang="en-US" dirty="0" smtClean="0"/>
              <a:t>pH </a:t>
            </a:r>
            <a:r>
              <a:rPr lang="el-GR" dirty="0" smtClean="0"/>
              <a:t>ελαφρά αλκαλικό (7,5-8,5)</a:t>
            </a:r>
          </a:p>
          <a:p>
            <a:r>
              <a:rPr lang="el-GR" dirty="0" smtClean="0"/>
              <a:t>Το </a:t>
            </a:r>
            <a:r>
              <a:rPr lang="en-GB" i="1" dirty="0" smtClean="0"/>
              <a:t>V</a:t>
            </a:r>
            <a:r>
              <a:rPr lang="el-GR" i="1" dirty="0" smtClean="0"/>
              <a:t>. </a:t>
            </a:r>
            <a:r>
              <a:rPr lang="en-US" i="1" dirty="0" smtClean="0"/>
              <a:t>p</a:t>
            </a:r>
            <a:r>
              <a:rPr lang="en-GB" i="1" dirty="0" err="1" smtClean="0"/>
              <a:t>arahaemolyticus</a:t>
            </a:r>
            <a:r>
              <a:rPr lang="el-GR" dirty="0" smtClean="0"/>
              <a:t> μπορεί να αναπτύσσεται σε συγκεντρώσεις άλατος της τάξεως 1-8%, και η μεγαλύτερη ανάπτυξη παρατηρείται στο φάσμα συγκεντρώσεων της τάξεως 2-4%. </a:t>
            </a:r>
          </a:p>
          <a:p>
            <a:r>
              <a:rPr lang="el-GR" dirty="0" smtClean="0"/>
              <a:t>Δεν αναπτύσσεται σε υποστρώματα που </a:t>
            </a:r>
            <a:r>
              <a:rPr lang="el-GR" b="1" dirty="0" smtClean="0"/>
              <a:t>δεν</a:t>
            </a:r>
            <a:r>
              <a:rPr lang="el-GR" dirty="0" smtClean="0"/>
              <a:t> περιέχουν αλάτι και δεν επιβιώνει στο </a:t>
            </a:r>
            <a:r>
              <a:rPr lang="el-GR" dirty="0" err="1" smtClean="0"/>
              <a:t>απεσταγμένο</a:t>
            </a:r>
            <a:r>
              <a:rPr lang="el-GR" dirty="0" smtClean="0"/>
              <a:t> νερό.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836712"/>
            <a:ext cx="5987008" cy="1361306"/>
          </a:xfrm>
        </p:spPr>
        <p:txBody>
          <a:bodyPr>
            <a:normAutofit fontScale="90000"/>
          </a:bodyPr>
          <a:lstStyle/>
          <a:p>
            <a:r>
              <a:rPr lang="en-US" sz="4400" i="1" u="sng" dirty="0" smtClean="0">
                <a:sym typeface="Symbol" pitchFamily="18" charset="2"/>
              </a:rPr>
              <a:t>V. </a:t>
            </a:r>
            <a:r>
              <a:rPr lang="en-US" sz="4400" i="1" u="sng" dirty="0" err="1" smtClean="0">
                <a:sym typeface="Symbol" pitchFamily="18" charset="2"/>
              </a:rPr>
              <a:t>parahaemolyticus</a:t>
            </a:r>
            <a:r>
              <a:rPr lang="en-US" sz="4400" i="1" u="sng" dirty="0" smtClean="0">
                <a:sym typeface="Symbol" pitchFamily="18" charset="2"/>
              </a:rPr>
              <a:t>: </a:t>
            </a:r>
            <a:r>
              <a:rPr lang="el-GR" sz="4400" dirty="0" smtClean="0">
                <a:sym typeface="Symbol" pitchFamily="18" charset="2"/>
              </a:rPr>
              <a:t>προκαλεί γαστρεντερίτιδα </a:t>
            </a:r>
            <a:r>
              <a:rPr lang="en-US" sz="4400" dirty="0" smtClean="0">
                <a:sym typeface="Symbol" pitchFamily="18" charset="2"/>
              </a:rPr>
              <a:t/>
            </a:r>
            <a:br>
              <a:rPr lang="en-US" sz="4400" dirty="0" smtClean="0">
                <a:sym typeface="Symbol" pitchFamily="18" charset="2"/>
              </a:rPr>
            </a:br>
            <a:r>
              <a:rPr lang="en-US" sz="4400" i="1" dirty="0" smtClean="0">
                <a:sym typeface="Symbol" pitchFamily="18" charset="2"/>
              </a:rPr>
              <a:t> 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4896544"/>
          </a:xfrm>
        </p:spPr>
        <p:txBody>
          <a:bodyPr>
            <a:normAutofit fontScale="92500"/>
          </a:bodyPr>
          <a:lstStyle/>
          <a:p>
            <a:r>
              <a:rPr lang="el-GR" sz="3200" dirty="0" smtClean="0"/>
              <a:t>Η τροφική δηλητηρίαση, προκαλούμενη από </a:t>
            </a:r>
            <a:r>
              <a:rPr lang="en-GB" sz="3200" i="1" dirty="0" smtClean="0"/>
              <a:t>V</a:t>
            </a:r>
            <a:r>
              <a:rPr lang="el-GR" sz="3200" i="1" dirty="0" smtClean="0"/>
              <a:t>. </a:t>
            </a:r>
            <a:r>
              <a:rPr lang="en-GB" sz="3200" i="1" dirty="0" err="1" smtClean="0"/>
              <a:t>parahaemolyticus</a:t>
            </a:r>
            <a:r>
              <a:rPr lang="el-GR" sz="3200" dirty="0" smtClean="0"/>
              <a:t>, οφείλεται κυρίως στην κατανάλωση ωμών ή ανεπαρκώς μαγειρεμένων οστρακοειδών (π.χ. μύδια).</a:t>
            </a:r>
          </a:p>
          <a:p>
            <a:pPr>
              <a:lnSpc>
                <a:spcPct val="90000"/>
              </a:lnSpc>
            </a:pPr>
            <a:r>
              <a:rPr lang="el-GR" sz="3200" u="sng" dirty="0" smtClean="0">
                <a:sym typeface="Symbol" pitchFamily="18" charset="2"/>
              </a:rPr>
              <a:t>Συμπτώματα</a:t>
            </a:r>
            <a:r>
              <a:rPr lang="el-GR" sz="3200" dirty="0" smtClean="0">
                <a:sym typeface="Symbol" pitchFamily="18" charset="2"/>
              </a:rPr>
              <a:t>: διάρροια, κοιλιακές κράμπες, εμετός, πυρετός (υποχωρούν </a:t>
            </a:r>
            <a:r>
              <a:rPr lang="el-GR" sz="3200" dirty="0" smtClean="0">
                <a:solidFill>
                  <a:srgbClr val="FFFFFF"/>
                </a:solidFill>
                <a:sym typeface="Symbol" pitchFamily="18" charset="2"/>
              </a:rPr>
              <a:t>σε 3-5 μέρες)</a:t>
            </a:r>
            <a:endParaRPr lang="en-US" sz="3200" dirty="0" smtClean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l-GR" sz="3200" u="sng" dirty="0" smtClean="0">
                <a:sym typeface="Symbol" pitchFamily="18" charset="2"/>
              </a:rPr>
              <a:t>Χρόνος επώασης </a:t>
            </a:r>
            <a:r>
              <a:rPr lang="el-GR" sz="3200" dirty="0" smtClean="0">
                <a:sym typeface="Symbol" pitchFamily="18" charset="2"/>
              </a:rPr>
              <a:t>:</a:t>
            </a:r>
            <a:r>
              <a:rPr lang="en-US" sz="3200" dirty="0" smtClean="0">
                <a:sym typeface="Symbol" pitchFamily="18" charset="2"/>
              </a:rPr>
              <a:t> ~ 24 </a:t>
            </a:r>
            <a:r>
              <a:rPr lang="el-GR" sz="3200" dirty="0" smtClean="0">
                <a:sym typeface="Symbol" pitchFamily="18" charset="2"/>
              </a:rPr>
              <a:t>ώρες</a:t>
            </a:r>
            <a:r>
              <a:rPr lang="en-US" sz="3200" dirty="0" smtClean="0">
                <a:sym typeface="Symbol" pitchFamily="18" charset="2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ym typeface="Symbol" pitchFamily="18" charset="2"/>
              </a:rPr>
              <a:t> &gt;10</a:t>
            </a:r>
            <a:r>
              <a:rPr lang="en-US" sz="3200" baseline="30000" dirty="0" smtClean="0">
                <a:sym typeface="Symbol" pitchFamily="18" charset="2"/>
              </a:rPr>
              <a:t>5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 err="1" smtClean="0">
                <a:sym typeface="Symbol" pitchFamily="18" charset="2"/>
              </a:rPr>
              <a:t>cfu</a:t>
            </a:r>
            <a:r>
              <a:rPr lang="en-US" sz="3200" dirty="0" smtClean="0">
                <a:sym typeface="Symbol" pitchFamily="18" charset="2"/>
              </a:rPr>
              <a:t>/</a:t>
            </a:r>
            <a:r>
              <a:rPr lang="en-US" sz="3200" dirty="0" err="1" smtClean="0">
                <a:sym typeface="Symbol" pitchFamily="18" charset="2"/>
              </a:rPr>
              <a:t>gr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l-GR" sz="3200" dirty="0" smtClean="0">
                <a:sym typeface="Symbol" pitchFamily="18" charset="2"/>
              </a:rPr>
              <a:t>απαιτούνται για ασθένεια</a:t>
            </a:r>
            <a:r>
              <a:rPr lang="en-US" sz="3200" dirty="0" smtClean="0">
                <a:sym typeface="Symbol" pitchFamily="18" charset="2"/>
              </a:rPr>
              <a:t>   </a:t>
            </a:r>
          </a:p>
          <a:p>
            <a:pPr>
              <a:lnSpc>
                <a:spcPct val="90000"/>
              </a:lnSpc>
              <a:buNone/>
            </a:pPr>
            <a:r>
              <a:rPr lang="el-GR" sz="3200" u="sng" dirty="0" smtClean="0"/>
              <a:t>Πρόληψη: </a:t>
            </a:r>
            <a:r>
              <a:rPr lang="el-GR" sz="3200" dirty="0" smtClean="0"/>
              <a:t>Ψύξη και καλό μαγείρεμα αλιευμάτων, χλωρίωση νερού. </a:t>
            </a:r>
            <a:endParaRPr lang="en-US" sz="3200" dirty="0" smtClean="0"/>
          </a:p>
          <a:p>
            <a:pPr>
              <a:lnSpc>
                <a:spcPct val="90000"/>
              </a:lnSpc>
              <a:buNone/>
            </a:pPr>
            <a:endParaRPr lang="en-US" sz="3200" dirty="0" smtClean="0"/>
          </a:p>
          <a:p>
            <a:endParaRPr lang="el-GR" dirty="0"/>
          </a:p>
        </p:txBody>
      </p:sp>
      <p:sp>
        <p:nvSpPr>
          <p:cNvPr id="334850" name="AutoShape 2" descr="Image result for vibrio parahaemolytic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34852" name="AutoShape 4" descr="Image result for vibrio parahaemolytic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34854" name="Picture 6" descr="Image result for vibrio parahaemolyti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u="sng" dirty="0" smtClean="0">
                <a:sym typeface="Symbol" pitchFamily="18" charset="2"/>
              </a:rPr>
              <a:t>V. </a:t>
            </a:r>
            <a:r>
              <a:rPr lang="en-US" sz="4400" i="1" u="sng" dirty="0" err="1" smtClean="0">
                <a:sym typeface="Symbol" pitchFamily="18" charset="2"/>
              </a:rPr>
              <a:t>cholerae</a:t>
            </a:r>
            <a:r>
              <a:rPr lang="en-US" sz="4400" i="1" dirty="0" smtClean="0">
                <a:sym typeface="Symbol" pitchFamily="18" charset="2"/>
              </a:rPr>
              <a:t> 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sz="3200" dirty="0" smtClean="0">
                <a:sym typeface="Symbol" pitchFamily="18" charset="2"/>
              </a:rPr>
              <a:t>προκαλεί χολέρα, </a:t>
            </a:r>
            <a:r>
              <a:rPr lang="en-US" sz="3200" dirty="0" smtClean="0">
                <a:sym typeface="Symbol" pitchFamily="18" charset="2"/>
              </a:rPr>
              <a:t>(</a:t>
            </a:r>
            <a:r>
              <a:rPr lang="el-GR" sz="3200" dirty="0" smtClean="0">
                <a:sym typeface="Symbol" pitchFamily="18" charset="2"/>
              </a:rPr>
              <a:t>κίνδυνος επιδημίας</a:t>
            </a:r>
            <a:r>
              <a:rPr lang="en-US" sz="3200" dirty="0" smtClean="0">
                <a:sym typeface="Symbol" pitchFamily="18" charset="2"/>
              </a:rPr>
              <a:t>) </a:t>
            </a:r>
            <a:r>
              <a:rPr lang="el-GR" sz="3200" dirty="0" smtClean="0">
                <a:sym typeface="Symbol" pitchFamily="18" charset="2"/>
              </a:rPr>
              <a:t>μέσω της τοξίνης της χολέρας (</a:t>
            </a:r>
            <a:r>
              <a:rPr lang="en-US" sz="3200" dirty="0" smtClean="0">
                <a:sym typeface="Symbol" pitchFamily="18" charset="2"/>
              </a:rPr>
              <a:t>CT)</a:t>
            </a:r>
          </a:p>
          <a:p>
            <a:pPr>
              <a:lnSpc>
                <a:spcPct val="90000"/>
              </a:lnSpc>
            </a:pPr>
            <a:r>
              <a:rPr lang="el-GR" sz="3200" u="sng" dirty="0" smtClean="0">
                <a:sym typeface="Symbol" pitchFamily="18" charset="2"/>
              </a:rPr>
              <a:t>Συμπτώματα</a:t>
            </a:r>
            <a:r>
              <a:rPr lang="el-GR" sz="3200" dirty="0" smtClean="0">
                <a:sym typeface="Symbol" pitchFamily="18" charset="2"/>
              </a:rPr>
              <a:t>: εκρηκτική υδατώδη διάρροια  με βλέννα και εμφάνιση «κόκκων ρυζιού» στα κόπρανα, κοιλιακός πόνος, εμετός</a:t>
            </a:r>
            <a:r>
              <a:rPr lang="en-US" sz="3200" dirty="0" smtClean="0"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sz="3200" u="sng" dirty="0" smtClean="0">
                <a:sym typeface="Symbol" pitchFamily="18" charset="2"/>
              </a:rPr>
              <a:t>Χρόνος επώασης</a:t>
            </a:r>
            <a:r>
              <a:rPr lang="en-US" sz="3200" dirty="0" smtClean="0">
                <a:sym typeface="Symbol" pitchFamily="18" charset="2"/>
              </a:rPr>
              <a:t>: </a:t>
            </a:r>
            <a:r>
              <a:rPr lang="el-GR" sz="3200" dirty="0" smtClean="0">
                <a:sym typeface="Symbol" pitchFamily="18" charset="2"/>
              </a:rPr>
              <a:t>αρκετές ώρες έως ημέρες </a:t>
            </a:r>
            <a:r>
              <a:rPr lang="en-US" sz="3200" dirty="0" smtClean="0">
                <a:sym typeface="Symbol" pitchFamily="18" charset="2"/>
              </a:rPr>
              <a:t>(</a:t>
            </a:r>
            <a:r>
              <a:rPr lang="el-GR" sz="3200" dirty="0" smtClean="0">
                <a:sym typeface="Symbol" pitchFamily="18" charset="2"/>
              </a:rPr>
              <a:t>ανάλογα με τον αρχικό πληθυσμό)</a:t>
            </a:r>
            <a:endParaRPr lang="en-US" sz="3200" dirty="0" smtClean="0">
              <a:sym typeface="Symbol" pitchFamily="18" charset="2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4211960" y="0"/>
            <a:ext cx="4608512" cy="2160240"/>
          </a:xfrm>
        </p:spPr>
        <p:txBody>
          <a:bodyPr/>
          <a:lstStyle/>
          <a:p>
            <a:r>
              <a:rPr lang="en-US" i="1" u="sng" dirty="0" smtClean="0"/>
              <a:t>C</a:t>
            </a:r>
            <a:r>
              <a:rPr lang="en-US" i="1" u="sng" cap="none" dirty="0" smtClean="0"/>
              <a:t>ampylobacter</a:t>
            </a:r>
            <a:r>
              <a:rPr lang="en-US" i="1" u="sng" dirty="0" smtClean="0"/>
              <a:t> </a:t>
            </a:r>
            <a:endParaRPr lang="el-GR" i="1" u="sng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79512" y="2420888"/>
            <a:ext cx="8496944" cy="17526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ένα </a:t>
            </a:r>
            <a:r>
              <a:rPr lang="en-GB" dirty="0" smtClean="0">
                <a:solidFill>
                  <a:schemeClr val="bg1"/>
                </a:solidFill>
              </a:rPr>
              <a:t>gram</a:t>
            </a:r>
            <a:r>
              <a:rPr lang="el-GR" dirty="0" smtClean="0">
                <a:solidFill>
                  <a:schemeClr val="bg1"/>
                </a:solidFill>
              </a:rPr>
              <a:t>-αρνητικό, λεπτό, καμπύλο και ευκίνητο ραβδίο.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 Θεωρείται σημαντικό εντερικό παθογόνο.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16418" name="Picture 2" descr="Image result for campylobacter jeju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024336" cy="2268252"/>
          </a:xfrm>
          <a:prstGeom prst="rect">
            <a:avLst/>
          </a:prstGeom>
          <a:noFill/>
        </p:spPr>
      </p:pic>
      <p:pic>
        <p:nvPicPr>
          <p:cNvPr id="316420" name="Picture 4" descr="Image result for campylobacter jeju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851920" cy="1854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52513"/>
          </a:xfrm>
        </p:spPr>
        <p:txBody>
          <a:bodyPr/>
          <a:lstStyle/>
          <a:p>
            <a:r>
              <a:rPr lang="en-US" sz="2800" b="1" i="1" u="sng" dirty="0" smtClean="0"/>
              <a:t>Campylobacter </a:t>
            </a:r>
            <a:r>
              <a:rPr lang="en-US" sz="2800" b="1" i="1" u="sng" dirty="0" err="1" smtClean="0"/>
              <a:t>jejuni</a:t>
            </a:r>
            <a:r>
              <a:rPr lang="el-GR" sz="2800" b="1" i="1" u="sng" dirty="0" smtClean="0"/>
              <a:t>, </a:t>
            </a:r>
            <a:r>
              <a:rPr lang="en-US" sz="2800" b="1" i="1" u="sng" dirty="0" smtClean="0"/>
              <a:t>Campylobacter coli</a:t>
            </a:r>
            <a:br>
              <a:rPr lang="en-US" sz="2800" b="1" i="1" u="sng" dirty="0" smtClean="0"/>
            </a:br>
            <a:endParaRPr lang="el-GR" sz="28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80728"/>
            <a:ext cx="8915400" cy="5549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Gram </a:t>
            </a:r>
            <a:r>
              <a:rPr lang="el-GR" sz="2400" dirty="0" smtClean="0"/>
              <a:t>αρνητικά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Κινητά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Καμπυλωτά ραβδιά της οικογένειας </a:t>
            </a:r>
            <a:r>
              <a:rPr lang="en-US" sz="2400" dirty="0" err="1" smtClean="0"/>
              <a:t>Campylobacteriacae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Παράγουν εντεροτοξίνες παρόμοιες με αυτές τις χολέρας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400" u="sng" dirty="0" smtClean="0"/>
              <a:t>Φυσιολογία:</a:t>
            </a:r>
            <a:endParaRPr lang="en-US" sz="2400" u="sng" dirty="0" smtClean="0"/>
          </a:p>
          <a:p>
            <a:pPr eaLnBrk="1" hangingPunct="1">
              <a:lnSpc>
                <a:spcPct val="80000"/>
              </a:lnSpc>
            </a:pPr>
            <a:r>
              <a:rPr lang="el-GR" sz="2400" b="1" dirty="0" err="1" smtClean="0"/>
              <a:t>Μικροαερόφιλοι</a:t>
            </a:r>
            <a:r>
              <a:rPr lang="el-GR" sz="2400" dirty="0" smtClean="0"/>
              <a:t> μ/οι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5%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και</a:t>
            </a:r>
            <a:r>
              <a:rPr lang="en-US" sz="2400" dirty="0" smtClean="0"/>
              <a:t> 10%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Βέλτιστη ανάπτυξη σε 4</a:t>
            </a:r>
            <a:r>
              <a:rPr lang="en-US" sz="2400" dirty="0" smtClean="0"/>
              <a:t>2</a:t>
            </a:r>
            <a:r>
              <a:rPr lang="en-US" sz="2400" dirty="0" smtClean="0">
                <a:sym typeface="Symbol" pitchFamily="18" charset="2"/>
              </a:rPr>
              <a:t></a:t>
            </a:r>
            <a:r>
              <a:rPr lang="en-US" sz="2400" dirty="0" smtClean="0"/>
              <a:t>C,</a:t>
            </a:r>
            <a:r>
              <a:rPr lang="el-GR" sz="2400" dirty="0" smtClean="0"/>
              <a:t> επιβίωση καλύτερα σε </a:t>
            </a:r>
            <a:r>
              <a:rPr lang="en-US" sz="2400" dirty="0" smtClean="0"/>
              <a:t>4</a:t>
            </a:r>
            <a:r>
              <a:rPr lang="en-US" sz="2400" dirty="0" smtClean="0">
                <a:sym typeface="Symbol" pitchFamily="18" charset="2"/>
              </a:rPr>
              <a:t></a:t>
            </a:r>
            <a:r>
              <a:rPr lang="en-US" sz="2400" dirty="0" smtClean="0"/>
              <a:t>C </a:t>
            </a:r>
            <a:r>
              <a:rPr lang="el-GR" sz="2400" dirty="0" smtClean="0"/>
              <a:t>παρά </a:t>
            </a:r>
            <a:r>
              <a:rPr lang="en-US" sz="2400" dirty="0" smtClean="0"/>
              <a:t>25</a:t>
            </a:r>
            <a:r>
              <a:rPr lang="en-US" sz="2400" dirty="0" smtClean="0">
                <a:sym typeface="Symbol" pitchFamily="18" charset="2"/>
              </a:rPr>
              <a:t></a:t>
            </a:r>
            <a:r>
              <a:rPr lang="en-US" sz="2400" dirty="0" smtClean="0"/>
              <a:t>C 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Αναπτύσσονται σε χολικά άλατα στους </a:t>
            </a:r>
            <a:r>
              <a:rPr lang="en-US" sz="2400" dirty="0" smtClean="0"/>
              <a:t>37</a:t>
            </a:r>
            <a:r>
              <a:rPr lang="en-US" sz="2400" dirty="0" smtClean="0">
                <a:sym typeface="Symbol" pitchFamily="18" charset="2"/>
              </a:rPr>
              <a:t></a:t>
            </a:r>
            <a:r>
              <a:rPr lang="en-US" sz="2400" dirty="0" smtClean="0"/>
              <a:t>C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Ευαίσθητα σε περιβαλλοντικές συνθήκες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Δεν αναπτύσσονται κάτω από </a:t>
            </a:r>
            <a:r>
              <a:rPr lang="en-US" sz="2400" dirty="0" smtClean="0"/>
              <a:t>30</a:t>
            </a:r>
            <a:r>
              <a:rPr lang="en-US" sz="2400" dirty="0" smtClean="0">
                <a:sym typeface="Symbol" pitchFamily="18" charset="2"/>
              </a:rPr>
              <a:t></a:t>
            </a:r>
            <a:r>
              <a:rPr lang="en-US" sz="2400" dirty="0" smtClean="0"/>
              <a:t>C, 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sz="2400" dirty="0" smtClean="0"/>
              <a:t>Ευαίσθητα σε ξήρανση, πολύ οξυγόνο, χαμηλό </a:t>
            </a:r>
            <a:r>
              <a:rPr lang="en-US" sz="2400" dirty="0" smtClean="0"/>
              <a:t>pH</a:t>
            </a:r>
            <a:r>
              <a:rPr lang="el-GR" sz="2400" dirty="0" smtClean="0"/>
              <a:t>, ακτινοβολία, κατάψυξη  και θέρμανση (καταστροφή με παστερίωση)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u="sng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BE2B2-7441-45F0-A486-566FDF8C919E}" type="slidenum">
              <a:rPr lang="el-GR"/>
              <a:pPr>
                <a:defRPr/>
              </a:pPr>
              <a:t>49</a:t>
            </a:fld>
            <a:endParaRPr lang="el-GR"/>
          </a:p>
        </p:txBody>
      </p:sp>
      <p:pic>
        <p:nvPicPr>
          <p:cNvPr id="13317" name="Picture 4" descr="E:\user\Documents\MY DOCUMENTS\MAICH\Food Microbiology Lectures\lectures\Campylobac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6520" y="188641"/>
            <a:ext cx="84747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r>
              <a:rPr lang="el-GR" dirty="0" smtClean="0"/>
              <a:t>Μαζική εστίαση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l-GR" dirty="0" smtClean="0"/>
              <a:t>Στον τομέα της μαζικής εστίασης, έχει υπολογιστεί ότι στις καλύτερες των περιπτώσεων, 10% του φαγητού που έχει προετοιμαστεί είναι «μη ικανοποιητικό» εξαιτίας της απαράδεκτα υψηλής συγκέντρωσης μικροβίων που περιέχει.</a:t>
            </a:r>
          </a:p>
          <a:p>
            <a:r>
              <a:rPr lang="el-GR" dirty="0" smtClean="0"/>
              <a:t> Στις λιγότερο καλές περιπτώσεις το ποσοστό αυτό μπορεί να πλησιάσει ή και να υπερβεί το 50%. </a:t>
            </a:r>
          </a:p>
          <a:p>
            <a:r>
              <a:rPr lang="el-GR" dirty="0" smtClean="0"/>
              <a:t>Ενώ στην ευρεία πλειοψηφία των περιπτώσεων κάτι τέτοιο δε γίνεται αντιληπτό, μπορεί εντούτοις να έχει ως αποτέλεσμα δυσάρεστες επιπτώσεις, από προβλήματα ελαφριάς μορφής μέχρι σοβαρά συμπτώματα.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Campylobacter </a:t>
            </a:r>
            <a:r>
              <a:rPr lang="en-GB" i="1" dirty="0" err="1" smtClean="0"/>
              <a:t>jejuni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διάδοση του </a:t>
            </a:r>
            <a:r>
              <a:rPr lang="en-GB" i="1" dirty="0" smtClean="0"/>
              <a:t>Campylobacter </a:t>
            </a:r>
            <a:r>
              <a:rPr lang="en-GB" i="1" dirty="0" err="1" smtClean="0"/>
              <a:t>jejuni</a:t>
            </a:r>
            <a:r>
              <a:rPr lang="el-GR" dirty="0" smtClean="0"/>
              <a:t> στο περιβάλλον και ιδιαίτερα στα επιφανειακά ύδατα, οφείλεται στα περιττώματα  των ζώων. </a:t>
            </a:r>
          </a:p>
          <a:p>
            <a:r>
              <a:rPr lang="el-GR" dirty="0" smtClean="0"/>
              <a:t>Ο μικροοργανισμός επιβιώνει σε θερμοκρασίες μικρότερες του 15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l-GR" dirty="0" smtClean="0"/>
              <a:t> ιδιαίτερα στο νερό, το θαλάσσιο νερό και το νερό των λυμάτων.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i="1" u="sng" dirty="0" smtClean="0"/>
              <a:t>Παρουσία</a:t>
            </a:r>
            <a:r>
              <a:rPr lang="en-GB" i="1" dirty="0" smtClean="0"/>
              <a:t> Campylobacter</a:t>
            </a:r>
            <a:r>
              <a:rPr lang="el-GR" i="1" dirty="0" smtClean="0"/>
              <a:t> σε </a:t>
            </a:r>
            <a:r>
              <a:rPr lang="el-GR" i="1" u="sng" dirty="0" smtClean="0"/>
              <a:t>τρόφιμα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n-GB" i="1" dirty="0" smtClean="0"/>
              <a:t>Campylobacter </a:t>
            </a:r>
            <a:r>
              <a:rPr lang="en-GB" i="1" dirty="0" err="1" smtClean="0"/>
              <a:t>jejuni</a:t>
            </a:r>
            <a:r>
              <a:rPr lang="el-GR" dirty="0" smtClean="0"/>
              <a:t> εμφανίζεται στα ωμά πουλερικά και το κρέας, στα ωμά ή ανεπαρκώς μαγειρεμένα </a:t>
            </a:r>
            <a:r>
              <a:rPr lang="el-GR" dirty="0" err="1" smtClean="0"/>
              <a:t>ιχθυηρά</a:t>
            </a:r>
            <a:r>
              <a:rPr lang="el-GR" dirty="0" smtClean="0"/>
              <a:t> και οστρακοειδή, στο </a:t>
            </a:r>
            <a:r>
              <a:rPr lang="el-GR" dirty="0" err="1" smtClean="0"/>
              <a:t>απαστερίωτο</a:t>
            </a:r>
            <a:r>
              <a:rPr lang="el-GR" dirty="0" smtClean="0"/>
              <a:t> γάλα και στο μη χλωριωμένο νερό. </a:t>
            </a:r>
          </a:p>
          <a:p>
            <a:r>
              <a:rPr lang="el-GR" dirty="0" smtClean="0"/>
              <a:t>Τα σφάγια των ζώων με κόκκινο κρέας, μπορεί να μολυνθούν κατά τη διάρκεια της σφαγής από τα περιττώματα του εντερικού σωλήνα, τα οποία περιέχουν τον μικροοργανισμό. </a:t>
            </a:r>
          </a:p>
          <a:p>
            <a:r>
              <a:rPr lang="el-GR" dirty="0" smtClean="0"/>
              <a:t>Το </a:t>
            </a:r>
            <a:r>
              <a:rPr lang="en-GB" i="1" dirty="0" smtClean="0"/>
              <a:t>Campylobacter </a:t>
            </a:r>
            <a:r>
              <a:rPr lang="en-GB" i="1" dirty="0" err="1" smtClean="0"/>
              <a:t>jejuni</a:t>
            </a:r>
            <a:r>
              <a:rPr lang="el-GR" dirty="0" smtClean="0"/>
              <a:t> είναι ευαίσθητο σε συνθήκες ξηρασίας, και η ψύξη των σφαγίων με χρήση αέρα επιφέρει επιφανειακή ξήρανση, που έχει ως αποτέλεσμα την μείωση των </a:t>
            </a:r>
            <a:r>
              <a:rPr lang="en-GB" i="1" dirty="0" smtClean="0"/>
              <a:t>Campylobacter </a:t>
            </a:r>
            <a:r>
              <a:rPr lang="en-GB" i="1" dirty="0" err="1" smtClean="0"/>
              <a:t>jejuni</a:t>
            </a:r>
            <a:r>
              <a:rPr lang="el-GR" dirty="0" smtClean="0"/>
              <a:t> που υπάρχουν στην επιφάνεια τους.</a:t>
            </a:r>
          </a:p>
          <a:p>
            <a:r>
              <a:rPr lang="el-GR" dirty="0" smtClean="0"/>
              <a:t> Τα εντόσθια αποτελούν πιθανή πηγή επιμόλυνσης διότι δεν υπόκεινται στην ίδια διαδικασία ψύξης όπως το σφάγιο.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i="1" dirty="0" smtClean="0"/>
              <a:t>Campylobacter</a:t>
            </a:r>
            <a:r>
              <a:rPr lang="en-US" i="1" dirty="0" smtClean="0"/>
              <a:t>: </a:t>
            </a:r>
            <a:r>
              <a:rPr lang="el-GR" i="1" dirty="0" smtClean="0"/>
              <a:t>βασική πηγή επιμόλυνσης πουλερικών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πουλερικά θεωρούνται η μεγαλύτερη πηγή επιμόλυνσης από </a:t>
            </a:r>
            <a:r>
              <a:rPr lang="en-GB" i="1" dirty="0" smtClean="0"/>
              <a:t>Campylobacter </a:t>
            </a:r>
            <a:r>
              <a:rPr lang="el-GR" dirty="0" smtClean="0"/>
              <a:t>και αποτελέσματα ερευνών έχουν δείξει πως το 50% των κοτόπουλων περιέχουν τα παθογόνα είδη </a:t>
            </a:r>
            <a:r>
              <a:rPr lang="en-GB" i="1" dirty="0" smtClean="0"/>
              <a:t>Campylobacter </a:t>
            </a:r>
            <a:r>
              <a:rPr lang="en-GB" i="1" dirty="0" err="1" smtClean="0"/>
              <a:t>jejuni</a:t>
            </a:r>
            <a:r>
              <a:rPr lang="el-GR" dirty="0" smtClean="0"/>
              <a:t> και </a:t>
            </a:r>
            <a:r>
              <a:rPr lang="en-GB" i="1" dirty="0" smtClean="0"/>
              <a:t>Campylobacter coli</a:t>
            </a:r>
            <a:r>
              <a:rPr lang="el-GR" i="1" dirty="0" smtClean="0"/>
              <a:t>. </a:t>
            </a:r>
            <a:endParaRPr lang="en-US" i="1" dirty="0" smtClean="0"/>
          </a:p>
          <a:p>
            <a:r>
              <a:rPr lang="el-GR" dirty="0" smtClean="0"/>
              <a:t>Μικρή δόση του μικροοργανισμού, τάξεως μικρότερης των 500 κύτταρων, είναι ικανή να προκαλέσει ασθένεια στον άνθρωπο, π.χ. μια σταγόνα υγρού από ωμό κοτόπουλο.</a:t>
            </a:r>
          </a:p>
          <a:p>
            <a:endParaRPr lang="en-US" i="1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399032"/>
          </a:xfrm>
        </p:spPr>
        <p:txBody>
          <a:bodyPr>
            <a:normAutofit/>
          </a:bodyPr>
          <a:lstStyle/>
          <a:p>
            <a:r>
              <a:rPr lang="el-GR" dirty="0" smtClean="0"/>
              <a:t>Κρούσματα </a:t>
            </a:r>
            <a:r>
              <a:rPr lang="el-GR" dirty="0" err="1" smtClean="0"/>
              <a:t>καμπυλοβακτηρίωσης</a:t>
            </a:r>
            <a:r>
              <a:rPr lang="el-GR" dirty="0" smtClean="0"/>
              <a:t> στην ΕΕ (2015)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30120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 2015, </a:t>
            </a:r>
            <a:r>
              <a:rPr lang="el-GR" dirty="0" smtClean="0"/>
              <a:t>καταγράφηκαν </a:t>
            </a:r>
            <a:r>
              <a:rPr lang="en-US" dirty="0" smtClean="0"/>
              <a:t>229</a:t>
            </a:r>
            <a:r>
              <a:rPr lang="el-GR" dirty="0" smtClean="0"/>
              <a:t>.</a:t>
            </a:r>
            <a:r>
              <a:rPr lang="en-US" dirty="0" smtClean="0"/>
              <a:t>213 </a:t>
            </a:r>
            <a:r>
              <a:rPr lang="el-GR" dirty="0" smtClean="0"/>
              <a:t>περιστατικά </a:t>
            </a:r>
            <a:r>
              <a:rPr lang="el-GR" dirty="0" err="1" smtClean="0"/>
              <a:t>καμπυλοβακτηρίωσης</a:t>
            </a:r>
            <a:r>
              <a:rPr lang="en-US" dirty="0" smtClean="0"/>
              <a:t>.</a:t>
            </a:r>
          </a:p>
          <a:p>
            <a:r>
              <a:rPr lang="el-GR" dirty="0" smtClean="0"/>
              <a:t>Αυτή η λοίμωξη παραμένει η πιο συχνή </a:t>
            </a:r>
            <a:r>
              <a:rPr lang="el-GR" dirty="0" err="1" smtClean="0"/>
              <a:t>τροφογενής</a:t>
            </a:r>
            <a:r>
              <a:rPr lang="el-GR" dirty="0" smtClean="0"/>
              <a:t> λοίμωξη που καταγράφεται στην ΕΕ με αυξανόμενη τάση από το 2008.</a:t>
            </a:r>
            <a:r>
              <a:rPr lang="en-US" dirty="0" smtClean="0"/>
              <a:t> </a:t>
            </a:r>
          </a:p>
          <a:p>
            <a:r>
              <a:rPr lang="el-GR" dirty="0" smtClean="0"/>
              <a:t>Το </a:t>
            </a:r>
            <a:r>
              <a:rPr lang="en-US" i="1" dirty="0" smtClean="0"/>
              <a:t>Campylobacter</a:t>
            </a:r>
            <a:r>
              <a:rPr lang="en-US" dirty="0" smtClean="0"/>
              <a:t> </a:t>
            </a:r>
            <a:r>
              <a:rPr lang="el-GR" dirty="0" smtClean="0"/>
              <a:t>βρίσκεται πιο συχνά στα κοτόπουλα και στα γεύματα που περιέχουν κοτόπουλο. 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n-GB" i="1" dirty="0" smtClean="0"/>
              <a:t>Campylobacter </a:t>
            </a:r>
            <a:r>
              <a:rPr lang="en-GB" i="1" dirty="0" err="1" smtClean="0"/>
              <a:t>jejuni</a:t>
            </a:r>
            <a:r>
              <a:rPr lang="en-GB" i="1" dirty="0" smtClean="0"/>
              <a:t> </a:t>
            </a:r>
            <a:r>
              <a:rPr lang="el-GR" dirty="0" smtClean="0"/>
              <a:t>εμπλέκεται σπάνια σε ξεσπάσματα μαζικής τροφικής δηλητηρίασης, διότι δεν πολλαπλασιάζεται σε θερμοκρασία δωματίου. 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400" b="1" i="1" u="sng" dirty="0" smtClean="0"/>
              <a:t>Campylobacter </a:t>
            </a:r>
            <a:r>
              <a:rPr lang="en-US" sz="4400" b="1" i="1" u="sng" dirty="0" err="1" smtClean="0"/>
              <a:t>jejuni</a:t>
            </a:r>
            <a:r>
              <a:rPr lang="el-GR" sz="4400" b="1" i="1" u="sng" dirty="0" smtClean="0"/>
              <a:t>, </a:t>
            </a:r>
            <a:r>
              <a:rPr lang="en-US" sz="4400" b="1" i="1" u="sng" dirty="0" smtClean="0"/>
              <a:t>Campylobacter coli</a:t>
            </a:r>
            <a:br>
              <a:rPr lang="en-US" sz="4400" b="1" i="1" u="sng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lang="el-GR" sz="3200" u="sng" dirty="0" smtClean="0">
                <a:cs typeface="Arial" pitchFamily="34" charset="0"/>
              </a:rPr>
              <a:t>Πηγές</a:t>
            </a:r>
            <a:r>
              <a:rPr lang="en-US" sz="3200" u="sng" dirty="0" smtClean="0">
                <a:cs typeface="Arial" pitchFamily="34" charset="0"/>
              </a:rPr>
              <a:t>:</a:t>
            </a:r>
            <a:r>
              <a:rPr lang="en-US" sz="3200" dirty="0" smtClean="0">
                <a:cs typeface="Arial" pitchFamily="34" charset="0"/>
              </a:rPr>
              <a:t> </a:t>
            </a:r>
            <a:endParaRPr lang="el-GR" sz="32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l-GR" sz="3200" dirty="0" smtClean="0">
                <a:cs typeface="Arial" pitchFamily="34" charset="0"/>
              </a:rPr>
              <a:t>άγρια ζώα και κόπρανα/ούρα αυτών,</a:t>
            </a:r>
          </a:p>
          <a:p>
            <a:pPr>
              <a:lnSpc>
                <a:spcPct val="80000"/>
              </a:lnSpc>
              <a:buNone/>
            </a:pPr>
            <a:r>
              <a:rPr lang="el-GR" sz="3200" dirty="0" smtClean="0">
                <a:cs typeface="Arial" pitchFamily="34" charset="0"/>
              </a:rPr>
              <a:t> πουλερικά, ωμό γάλα, </a:t>
            </a:r>
          </a:p>
          <a:p>
            <a:pPr>
              <a:lnSpc>
                <a:spcPct val="80000"/>
              </a:lnSpc>
              <a:buNone/>
            </a:pPr>
            <a:r>
              <a:rPr lang="el-GR" sz="3200" dirty="0" smtClean="0">
                <a:cs typeface="Arial" pitchFamily="34" charset="0"/>
              </a:rPr>
              <a:t>νερό </a:t>
            </a:r>
            <a:r>
              <a:rPr lang="en-US" sz="3200" dirty="0" smtClean="0">
                <a:cs typeface="Arial" pitchFamily="34" charset="0"/>
              </a:rPr>
              <a:t>(viable but not </a:t>
            </a:r>
            <a:r>
              <a:rPr lang="en-US" sz="3200" dirty="0" err="1" smtClean="0">
                <a:cs typeface="Arial" pitchFamily="34" charset="0"/>
              </a:rPr>
              <a:t>culturable</a:t>
            </a:r>
            <a:r>
              <a:rPr lang="en-US" sz="3200" dirty="0" smtClean="0">
                <a:cs typeface="Arial" pitchFamily="34" charset="0"/>
              </a:rPr>
              <a:t> in water)</a:t>
            </a:r>
          </a:p>
          <a:p>
            <a:pPr>
              <a:lnSpc>
                <a:spcPct val="80000"/>
              </a:lnSpc>
              <a:buNone/>
            </a:pPr>
            <a:endParaRPr lang="en-US" sz="1400" u="sng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1400" u="sng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l-GR" sz="3200" u="sng" dirty="0" smtClean="0">
                <a:cs typeface="Arial" pitchFamily="34" charset="0"/>
              </a:rPr>
              <a:t>Μολυσματική δόση</a:t>
            </a:r>
            <a:r>
              <a:rPr lang="en-US" sz="3200" dirty="0" smtClean="0">
                <a:cs typeface="Arial" pitchFamily="34" charset="0"/>
              </a:rPr>
              <a:t>: &lt;1000cfu/</a:t>
            </a:r>
            <a:r>
              <a:rPr lang="en-US" sz="3200" dirty="0" err="1" smtClean="0">
                <a:cs typeface="Arial" pitchFamily="34" charset="0"/>
              </a:rPr>
              <a:t>gr</a:t>
            </a:r>
            <a:r>
              <a:rPr lang="en-US" sz="3200" dirty="0" smtClean="0">
                <a:cs typeface="Arial" pitchFamily="34" charset="0"/>
              </a:rPr>
              <a:t> </a:t>
            </a:r>
            <a:endParaRPr lang="el-GR" sz="32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32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1400" u="sng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l-GR" sz="3200" u="sng" dirty="0" smtClean="0">
                <a:cs typeface="Arial" pitchFamily="34" charset="0"/>
              </a:rPr>
              <a:t>Συμπτώματα: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l-GR" sz="3200" dirty="0" smtClean="0">
                <a:cs typeface="Arial" pitchFamily="34" charset="0"/>
              </a:rPr>
              <a:t>υδατώδης διάρροια, πυρετός, φλεγμονή στο έντερο (ή αιματώδη κόπρανα) </a:t>
            </a:r>
            <a:endParaRPr lang="en-US" sz="32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3200" dirty="0" err="1" smtClean="0">
                <a:cs typeface="Arial" pitchFamily="34" charset="0"/>
              </a:rPr>
              <a:t>Αυτοπεριοριζόμενη</a:t>
            </a:r>
            <a:r>
              <a:rPr lang="el-GR" sz="3200" dirty="0" smtClean="0">
                <a:cs typeface="Arial" pitchFamily="34" charset="0"/>
              </a:rPr>
              <a:t> ασθένεια , δεν απαιτούνται φάρμακα. </a:t>
            </a:r>
            <a:endParaRPr lang="en-US" sz="3200" dirty="0" smtClean="0">
              <a:cs typeface="Arial" pitchFamily="34" charset="0"/>
            </a:endParaRPr>
          </a:p>
          <a:p>
            <a:endParaRPr lang="el-GR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1793354"/>
          </a:xfrm>
        </p:spPr>
        <p:txBody>
          <a:bodyPr>
            <a:normAutofit fontScale="90000"/>
          </a:bodyPr>
          <a:lstStyle/>
          <a:p>
            <a:r>
              <a:rPr lang="el-GR" b="1" i="1" dirty="0" smtClean="0"/>
              <a:t>Προληπτικά μέτρα για τον έλεγχο του </a:t>
            </a:r>
            <a:r>
              <a:rPr lang="en-GB" b="1" i="1" dirty="0" smtClean="0"/>
              <a:t>Campylobacter </a:t>
            </a:r>
            <a:r>
              <a:rPr lang="en-GB" b="1" i="1" dirty="0" err="1" smtClean="0"/>
              <a:t>jejuni</a:t>
            </a:r>
            <a:r>
              <a:rPr lang="en-GB" b="1" i="1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l-GR" dirty="0" smtClean="0"/>
              <a:t>Ο μικροοργανισμός είναι ευαίσθητος στην θερμότητα και καταστρέφεται σε θερμοκρασίες παστερίωσης </a:t>
            </a:r>
          </a:p>
          <a:p>
            <a:pPr lvl="0"/>
            <a:r>
              <a:rPr lang="el-GR" dirty="0" smtClean="0"/>
              <a:t>Τα ωμά πουλερικά πρέπει να ψύχονται ή να καταψύχονται αμέσως μετά την αγορά τους</a:t>
            </a:r>
          </a:p>
          <a:p>
            <a:pPr lvl="0"/>
            <a:r>
              <a:rPr lang="el-GR" dirty="0" smtClean="0"/>
              <a:t>Τα πουλερικά και τα κρέατα πρέπει να μαγειρεύονται πολύ καλά</a:t>
            </a:r>
          </a:p>
          <a:p>
            <a:r>
              <a:rPr lang="el-GR" i="1" dirty="0" smtClean="0"/>
              <a:t>Εσωτερικές θερμοκρασίες μαγειρέματος: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- ολόκληρο κοτόπουλο και τεμάχια: 82-85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- τεμάχια γαλοπούλας: 77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- μπριζόλες μόσχου και ψητά: 63</a:t>
            </a:r>
            <a:r>
              <a:rPr lang="el-GR" baseline="30000" dirty="0" smtClean="0"/>
              <a:t>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l-GR" dirty="0" smtClean="0"/>
              <a:t> (ελαφρώς ως μέτρια ψημένα)</a:t>
            </a:r>
          </a:p>
          <a:p>
            <a:pPr>
              <a:buNone/>
            </a:pPr>
            <a:r>
              <a:rPr lang="el-GR" dirty="0" smtClean="0"/>
              <a:t>					       71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l-GR" dirty="0" smtClean="0"/>
              <a:t> (μέτρια ψημένα)</a:t>
            </a:r>
          </a:p>
          <a:p>
            <a:pPr>
              <a:buNone/>
            </a:pPr>
            <a:r>
              <a:rPr lang="el-GR" dirty="0" smtClean="0"/>
              <a:t>					       75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l-GR" dirty="0" smtClean="0"/>
              <a:t> (καλοψημένα)</a:t>
            </a:r>
          </a:p>
          <a:p>
            <a:r>
              <a:rPr lang="el-GR" dirty="0" smtClean="0"/>
              <a:t>- κιμάς και μπιφτέκια: 68-71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l-GR" dirty="0" smtClean="0"/>
              <a:t> για τουλάχιστον 15 </a:t>
            </a:r>
            <a:r>
              <a:rPr lang="en-GB" dirty="0" smtClean="0"/>
              <a:t>sec</a:t>
            </a:r>
            <a:endParaRPr lang="el-GR" dirty="0" smtClean="0"/>
          </a:p>
          <a:p>
            <a:pPr lvl="0"/>
            <a:r>
              <a:rPr lang="el-GR" dirty="0" smtClean="0"/>
              <a:t>Τα μαγειρεμένα χάμπουργκερ κλπ κρέατα, να μην διατηρούνται για περισσότερες από 3-4 ώρες σε θερμοκρασίες 4-60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29600" cy="1828800"/>
          </a:xfrm>
        </p:spPr>
        <p:txBody>
          <a:bodyPr/>
          <a:lstStyle/>
          <a:p>
            <a:r>
              <a:rPr lang="en-US" i="1" u="sng" dirty="0" smtClean="0"/>
              <a:t>E</a:t>
            </a:r>
            <a:r>
              <a:rPr lang="en-US" i="1" u="sng" cap="none" dirty="0" smtClean="0"/>
              <a:t>scherichia</a:t>
            </a:r>
            <a:r>
              <a:rPr lang="en-US" i="1" u="sng" dirty="0" smtClean="0"/>
              <a:t> </a:t>
            </a:r>
            <a:r>
              <a:rPr lang="en-US" i="1" u="sng" cap="none" dirty="0" smtClean="0"/>
              <a:t>coli</a:t>
            </a:r>
            <a:br>
              <a:rPr lang="en-US" i="1" u="sng" cap="none" dirty="0" smtClean="0"/>
            </a:br>
            <a:endParaRPr lang="el-GR" cap="none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2088232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Το κολοβακτηρίδιο (</a:t>
            </a:r>
            <a:r>
              <a:rPr lang="el-GR" i="1" dirty="0" err="1" smtClean="0">
                <a:solidFill>
                  <a:schemeClr val="bg1"/>
                </a:solidFill>
              </a:rPr>
              <a:t>Escherichia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el-GR" i="1" dirty="0" err="1" smtClean="0">
                <a:solidFill>
                  <a:schemeClr val="bg1"/>
                </a:solidFill>
              </a:rPr>
              <a:t>coli</a:t>
            </a:r>
            <a:r>
              <a:rPr lang="el-GR" dirty="0" smtClean="0">
                <a:solidFill>
                  <a:schemeClr val="bg1"/>
                </a:solidFill>
              </a:rPr>
              <a:t>) είναι ένα </a:t>
            </a:r>
            <a:r>
              <a:rPr lang="el-GR" dirty="0" err="1" smtClean="0">
                <a:solidFill>
                  <a:schemeClr val="bg1"/>
                </a:solidFill>
              </a:rPr>
              <a:t>Gram</a:t>
            </a:r>
            <a:r>
              <a:rPr lang="el-GR" dirty="0" smtClean="0">
                <a:solidFill>
                  <a:schemeClr val="bg1"/>
                </a:solidFill>
              </a:rPr>
              <a:t> (-) </a:t>
            </a:r>
            <a:r>
              <a:rPr lang="el-GR" dirty="0" err="1" smtClean="0">
                <a:solidFill>
                  <a:schemeClr val="bg1"/>
                </a:solidFill>
              </a:rPr>
              <a:t>ραβδόμορφο</a:t>
            </a:r>
            <a:r>
              <a:rPr lang="el-GR" dirty="0" smtClean="0">
                <a:solidFill>
                  <a:schemeClr val="bg1"/>
                </a:solidFill>
              </a:rPr>
              <a:t> βακτήριο που ανήκει στην οικογένεια των </a:t>
            </a:r>
            <a:r>
              <a:rPr lang="el-GR" dirty="0" err="1" smtClean="0">
                <a:solidFill>
                  <a:schemeClr val="bg1"/>
                </a:solidFill>
              </a:rPr>
              <a:t>Εντεροβακτηριοειδών</a:t>
            </a:r>
            <a:r>
              <a:rPr lang="el-GR" dirty="0" smtClean="0">
                <a:solidFill>
                  <a:schemeClr val="bg1"/>
                </a:solidFill>
              </a:rPr>
              <a:t>.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Προκαλεί λοιμώξεις και </a:t>
            </a:r>
            <a:r>
              <a:rPr lang="el-GR" dirty="0" err="1" smtClean="0">
                <a:solidFill>
                  <a:schemeClr val="bg1"/>
                </a:solidFill>
              </a:rPr>
              <a:t>τοξικολοιμώξεις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4338" name="Picture 2" descr="Image result for escherichia c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869160"/>
            <a:ext cx="2088232" cy="1478469"/>
          </a:xfrm>
          <a:prstGeom prst="rect">
            <a:avLst/>
          </a:prstGeom>
          <a:noFill/>
        </p:spPr>
      </p:pic>
      <p:pic>
        <p:nvPicPr>
          <p:cNvPr id="14340" name="Picture 4" descr="Image result for escherichia c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3856332" cy="2170004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56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Escherichia coli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n-GB" i="1" dirty="0" smtClean="0"/>
              <a:t>Escherichia coli</a:t>
            </a:r>
            <a:r>
              <a:rPr lang="en-GB" b="1" i="1" dirty="0" smtClean="0"/>
              <a:t> </a:t>
            </a:r>
            <a:r>
              <a:rPr lang="el-GR" dirty="0" smtClean="0"/>
              <a:t>αποτελεί είδος περιττωματικών </a:t>
            </a:r>
            <a:r>
              <a:rPr lang="el-GR" b="1" dirty="0" err="1" smtClean="0"/>
              <a:t>κολοβακτηρίων</a:t>
            </a:r>
            <a:r>
              <a:rPr lang="el-GR" dirty="0" smtClean="0"/>
              <a:t> τα οποία, παρουσία αλάτων του χολικού οξέος αναπτύσσονται και </a:t>
            </a:r>
            <a:r>
              <a:rPr lang="el-GR" b="1" dirty="0" smtClean="0"/>
              <a:t>παράγουν οξύ και αέριο από λακτόζη,</a:t>
            </a:r>
            <a:r>
              <a:rPr lang="el-GR" dirty="0" smtClean="0"/>
              <a:t> μέσα σε 48 ώρες, στους 44-45,5</a:t>
            </a:r>
            <a:r>
              <a:rPr lang="el-GR" baseline="30000" dirty="0" smtClean="0"/>
              <a:t>0</a:t>
            </a:r>
            <a:r>
              <a:rPr lang="en-GB" dirty="0" smtClean="0"/>
              <a:t>C</a:t>
            </a:r>
            <a:r>
              <a:rPr lang="el-GR" dirty="0" smtClean="0"/>
              <a:t>. </a:t>
            </a:r>
            <a:endParaRPr lang="en-US" dirty="0" smtClean="0"/>
          </a:p>
          <a:p>
            <a:r>
              <a:rPr lang="el-GR" dirty="0" smtClean="0"/>
              <a:t>Λόγω της επικράτησης τους στον εντερικό σωλήνα των ανθρώπων και ζώων, η παρουσία τους στα επεξεργασμένα τρόφιμα θεωρείται ως ένδειξη άμεσης ή έμμεσης περιττωματικής προέλευσης.</a:t>
            </a:r>
            <a:endParaRPr lang="en-US" dirty="0" smtClean="0"/>
          </a:p>
          <a:p>
            <a:r>
              <a:rPr lang="el-GR" dirty="0" smtClean="0"/>
              <a:t> Η γενικότερη συμπεριφορά της </a:t>
            </a:r>
            <a:r>
              <a:rPr lang="en-US" i="1" dirty="0" smtClean="0"/>
              <a:t>E</a:t>
            </a:r>
            <a:r>
              <a:rPr lang="el-GR" i="1" dirty="0" smtClean="0"/>
              <a:t>. </a:t>
            </a:r>
            <a:r>
              <a:rPr lang="en-US" i="1" dirty="0" smtClean="0"/>
              <a:t>coli</a:t>
            </a:r>
            <a:r>
              <a:rPr lang="el-GR" dirty="0" smtClean="0"/>
              <a:t> στα τρόφιμα είναι παρόμοια με αυτή των </a:t>
            </a:r>
            <a:r>
              <a:rPr lang="el-GR" dirty="0" err="1" smtClean="0"/>
              <a:t>εντεροβακτηρίων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57</a:t>
            </a:fld>
            <a:endParaRPr lang="el-G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r>
              <a:rPr lang="el-GR" i="1" dirty="0" err="1" smtClean="0"/>
              <a:t>Escherichia</a:t>
            </a:r>
            <a:r>
              <a:rPr lang="el-GR" i="1" dirty="0" smtClean="0"/>
              <a:t> </a:t>
            </a:r>
            <a:r>
              <a:rPr lang="el-GR" i="1" dirty="0" err="1" smtClean="0"/>
              <a:t>coli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/>
          </a:bodyPr>
          <a:lstStyle/>
          <a:p>
            <a:r>
              <a:rPr lang="el-GR" dirty="0" smtClean="0"/>
              <a:t>Τα περισσότερα είδη του βακτηρίου </a:t>
            </a:r>
            <a:r>
              <a:rPr lang="el-GR" i="1" dirty="0" err="1" smtClean="0"/>
              <a:t>Escherichia</a:t>
            </a:r>
            <a:r>
              <a:rPr lang="el-GR" i="1" dirty="0" smtClean="0"/>
              <a:t> </a:t>
            </a:r>
            <a:r>
              <a:rPr lang="el-GR" i="1" dirty="0" err="1" smtClean="0"/>
              <a:t>coli</a:t>
            </a:r>
            <a:r>
              <a:rPr lang="el-GR" i="1" dirty="0" smtClean="0"/>
              <a:t> </a:t>
            </a:r>
            <a:r>
              <a:rPr lang="el-GR" dirty="0" smtClean="0"/>
              <a:t>είναι αβλαβή ή και επωφελή για τον οργανισμό. </a:t>
            </a:r>
          </a:p>
          <a:p>
            <a:r>
              <a:rPr lang="el-GR" dirty="0" smtClean="0"/>
              <a:t>Πολλά από αυτά βρίσκονται στο στομάχι των θερμόαιμων ζώων, όπως και των ανθρώπων, συμπληρώνοντας τη φυσιολογική χλωρίδα του εντέρου.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58</a:t>
            </a:fld>
            <a:endParaRPr lang="el-G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6134100" cy="765175"/>
          </a:xfrm>
          <a:solidFill>
            <a:srgbClr val="CCFF66"/>
          </a:solidFill>
          <a:ln>
            <a:solidFill>
              <a:srgbClr val="CCFF66"/>
            </a:solidFill>
          </a:ln>
        </p:spPr>
        <p:txBody>
          <a:bodyPr/>
          <a:lstStyle/>
          <a:p>
            <a:pPr algn="l"/>
            <a:r>
              <a:rPr lang="el-GR" sz="3600" b="1" i="1" dirty="0" err="1">
                <a:solidFill>
                  <a:schemeClr val="tx1"/>
                </a:solidFill>
                <a:latin typeface="Times New Roman" pitchFamily="18" charset="-95"/>
              </a:rPr>
              <a:t>Escherichia</a:t>
            </a:r>
            <a:r>
              <a:rPr lang="el-GR" sz="3600" b="1" i="1" dirty="0">
                <a:solidFill>
                  <a:schemeClr val="tx1"/>
                </a:solidFill>
                <a:latin typeface="Times New Roman" pitchFamily="18" charset="-95"/>
              </a:rPr>
              <a:t> </a:t>
            </a:r>
            <a:r>
              <a:rPr lang="el-GR" sz="3600" b="1" i="1" dirty="0" err="1">
                <a:solidFill>
                  <a:schemeClr val="tx1"/>
                </a:solidFill>
                <a:latin typeface="Times New Roman" pitchFamily="18" charset="-95"/>
              </a:rPr>
              <a:t>coli</a:t>
            </a:r>
            <a:endParaRPr lang="en-US" sz="3600" b="1" i="1" dirty="0">
              <a:solidFill>
                <a:schemeClr val="tx1"/>
              </a:solidFill>
              <a:latin typeface="Times New Roman" pitchFamily="18" charset="-95"/>
            </a:endParaRP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251520" y="908720"/>
            <a:ext cx="3454400" cy="387350"/>
          </a:xfrm>
          <a:prstGeom prst="rect">
            <a:avLst/>
          </a:prstGeom>
          <a:solidFill>
            <a:schemeClr val="bg2"/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el-GR" b="1" dirty="0">
                <a:latin typeface="Times New Roman" pitchFamily="18" charset="-95"/>
              </a:rPr>
              <a:t>ΓΕΝΙΚΑ ΧΑΡΑΚΤΗΡΙΣΤΙΚΑ</a:t>
            </a:r>
            <a:endParaRPr lang="en-US" b="1" dirty="0">
              <a:latin typeface="Times New Roman" pitchFamily="18" charset="-95"/>
            </a:endParaRP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251520" y="1412776"/>
            <a:ext cx="8559800" cy="4896544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>
                <a:latin typeface="Times New Roman" pitchFamily="18" charset="-95"/>
              </a:rPr>
              <a:t>Μορφολογικά στοιχεία</a:t>
            </a:r>
            <a:r>
              <a:rPr lang="el-GR" dirty="0">
                <a:latin typeface="Times New Roman" pitchFamily="18" charset="-95"/>
              </a:rPr>
              <a:t>:</a:t>
            </a:r>
            <a:r>
              <a:rPr lang="el-GR" b="0" dirty="0">
                <a:latin typeface="Times New Roman" pitchFamily="18" charset="-95"/>
              </a:rPr>
              <a:t>	</a:t>
            </a:r>
            <a:r>
              <a:rPr lang="en-US" b="0" dirty="0" smtClean="0">
                <a:latin typeface="Times New Roman" pitchFamily="18" charset="-95"/>
              </a:rPr>
              <a:t>	</a:t>
            </a:r>
            <a:r>
              <a:rPr lang="el-GR" b="0" dirty="0" smtClean="0">
                <a:latin typeface="Times New Roman" pitchFamily="18" charset="-95"/>
              </a:rPr>
              <a:t>Βακτήρια </a:t>
            </a:r>
            <a:r>
              <a:rPr lang="el-GR" b="0" dirty="0">
                <a:latin typeface="Times New Roman" pitchFamily="18" charset="-95"/>
              </a:rPr>
              <a:t>σχήματος ράβδου</a:t>
            </a: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>
                <a:latin typeface="Times New Roman" pitchFamily="18" charset="-95"/>
              </a:rPr>
              <a:t>Κατά </a:t>
            </a:r>
            <a:r>
              <a:rPr lang="en-US" u="sng" dirty="0">
                <a:latin typeface="Times New Roman" pitchFamily="18" charset="-95"/>
              </a:rPr>
              <a:t>Gram</a:t>
            </a:r>
            <a:r>
              <a:rPr lang="el-GR" u="sng" dirty="0">
                <a:latin typeface="Times New Roman" pitchFamily="18" charset="-95"/>
              </a:rPr>
              <a:t> χρώση</a:t>
            </a:r>
            <a:r>
              <a:rPr lang="el-GR" dirty="0">
                <a:latin typeface="Times New Roman" pitchFamily="18" charset="-95"/>
              </a:rPr>
              <a:t>:</a:t>
            </a:r>
            <a:r>
              <a:rPr lang="el-GR" b="0" dirty="0">
                <a:latin typeface="Times New Roman" pitchFamily="18" charset="-95"/>
              </a:rPr>
              <a:t>	</a:t>
            </a:r>
            <a:r>
              <a:rPr lang="en-US" b="0" dirty="0" smtClean="0">
                <a:latin typeface="Times New Roman" pitchFamily="18" charset="-95"/>
              </a:rPr>
              <a:t>	</a:t>
            </a:r>
            <a:r>
              <a:rPr lang="el-GR" b="0" dirty="0" smtClean="0">
                <a:latin typeface="Times New Roman" pitchFamily="18" charset="-95"/>
              </a:rPr>
              <a:t>Αρνητικά</a:t>
            </a:r>
            <a:endParaRPr lang="el-GR" b="0" dirty="0">
              <a:latin typeface="Times New Roman" pitchFamily="18" charset="-95"/>
            </a:endParaRP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>
                <a:latin typeface="Times New Roman" pitchFamily="18" charset="-95"/>
              </a:rPr>
              <a:t>Μεταβολισμό</a:t>
            </a:r>
            <a:r>
              <a:rPr lang="el-GR" dirty="0">
                <a:latin typeface="Times New Roman" pitchFamily="18" charset="-95"/>
              </a:rPr>
              <a:t>ς:</a:t>
            </a:r>
            <a:r>
              <a:rPr lang="el-GR" b="0" dirty="0">
                <a:latin typeface="Times New Roman" pitchFamily="18" charset="-95"/>
              </a:rPr>
              <a:t> 		</a:t>
            </a:r>
            <a:r>
              <a:rPr lang="el-GR" b="0" dirty="0" err="1">
                <a:latin typeface="Times New Roman" pitchFamily="18" charset="-95"/>
              </a:rPr>
              <a:t>Zυμωτικός</a:t>
            </a:r>
            <a:r>
              <a:rPr lang="el-GR" b="0" dirty="0">
                <a:latin typeface="Times New Roman" pitchFamily="18" charset="-95"/>
              </a:rPr>
              <a:t> και οξειδωτικός</a:t>
            </a: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 err="1">
                <a:latin typeface="Times New Roman" pitchFamily="18" charset="-95"/>
              </a:rPr>
              <a:t>Σποριογονία</a:t>
            </a:r>
            <a:r>
              <a:rPr lang="el-GR" dirty="0">
                <a:latin typeface="Times New Roman" pitchFamily="18" charset="-95"/>
              </a:rPr>
              <a:t>:			</a:t>
            </a:r>
            <a:r>
              <a:rPr lang="el-GR" b="0" dirty="0">
                <a:latin typeface="Times New Roman" pitchFamily="18" charset="-95"/>
              </a:rPr>
              <a:t>Δεν παράγουν σπόρια</a:t>
            </a: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>
                <a:latin typeface="Times New Roman" pitchFamily="18" charset="-95"/>
              </a:rPr>
              <a:t>Δυναμικό οξειδοαναγωγής</a:t>
            </a:r>
            <a:r>
              <a:rPr lang="el-GR" dirty="0">
                <a:latin typeface="Times New Roman" pitchFamily="18" charset="-95"/>
              </a:rPr>
              <a:t>:</a:t>
            </a:r>
            <a:r>
              <a:rPr lang="el-GR" b="0" dirty="0">
                <a:latin typeface="Times New Roman" pitchFamily="18" charset="-95"/>
              </a:rPr>
              <a:t> 	Αερόβια και προαιρετικά αναερόβια</a:t>
            </a: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 err="1">
                <a:latin typeface="Times New Roman" pitchFamily="18" charset="-95"/>
              </a:rPr>
              <a:t>Ενεργότητα</a:t>
            </a:r>
            <a:r>
              <a:rPr lang="el-GR" u="sng" dirty="0">
                <a:latin typeface="Times New Roman" pitchFamily="18" charset="-95"/>
              </a:rPr>
              <a:t> νερού</a:t>
            </a:r>
            <a:r>
              <a:rPr lang="el-GR" dirty="0">
                <a:latin typeface="Times New Roman" pitchFamily="18" charset="-95"/>
              </a:rPr>
              <a:t>:	</a:t>
            </a:r>
            <a:r>
              <a:rPr lang="en-US" dirty="0" smtClean="0">
                <a:latin typeface="Times New Roman" pitchFamily="18" charset="-95"/>
              </a:rPr>
              <a:t>	</a:t>
            </a:r>
            <a:r>
              <a:rPr lang="el-GR" b="0" dirty="0" smtClean="0">
                <a:latin typeface="Times New Roman" pitchFamily="18" charset="-95"/>
              </a:rPr>
              <a:t>Δεν </a:t>
            </a:r>
            <a:r>
              <a:rPr lang="el-GR" b="0" dirty="0">
                <a:latin typeface="Times New Roman" pitchFamily="18" charset="-95"/>
              </a:rPr>
              <a:t>αναπτύσσεται σε τιμές </a:t>
            </a:r>
            <a:r>
              <a:rPr lang="en-US" b="0" dirty="0">
                <a:latin typeface="Times New Roman" pitchFamily="18" charset="-95"/>
              </a:rPr>
              <a:t>a</a:t>
            </a:r>
            <a:r>
              <a:rPr lang="en-US" b="0" baseline="-25000" dirty="0">
                <a:latin typeface="Times New Roman" pitchFamily="18" charset="-95"/>
              </a:rPr>
              <a:t>w</a:t>
            </a:r>
            <a:r>
              <a:rPr lang="el-GR" b="0" dirty="0">
                <a:latin typeface="Times New Roman" pitchFamily="18" charset="-95"/>
              </a:rPr>
              <a:t>&lt; 0,95</a:t>
            </a:r>
          </a:p>
          <a:p>
            <a:pPr marL="292100" indent="-292100" algn="just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 err="1">
                <a:latin typeface="Times New Roman" pitchFamily="18" charset="-95"/>
              </a:rPr>
              <a:t>Προιόντα</a:t>
            </a:r>
            <a:r>
              <a:rPr lang="el-GR" u="sng" dirty="0">
                <a:latin typeface="Times New Roman" pitchFamily="18" charset="-95"/>
              </a:rPr>
              <a:t> μεταβολισμού</a:t>
            </a:r>
            <a:r>
              <a:rPr lang="el-GR" dirty="0">
                <a:latin typeface="Times New Roman" pitchFamily="18" charset="-95"/>
              </a:rPr>
              <a:t>:	</a:t>
            </a:r>
            <a:r>
              <a:rPr lang="el-GR" b="0" dirty="0">
                <a:latin typeface="Times New Roman" pitchFamily="18" charset="-95"/>
              </a:rPr>
              <a:t>Ζυμώνουν την λακτόζη προς αέριο και οξύ </a:t>
            </a:r>
            <a:r>
              <a:rPr lang="en-US" b="0" dirty="0" smtClean="0">
                <a:latin typeface="Times New Roman" pitchFamily="18" charset="-95"/>
              </a:rPr>
              <a:t>					</a:t>
            </a:r>
            <a:r>
              <a:rPr lang="el-GR" b="0" dirty="0" smtClean="0">
                <a:latin typeface="Times New Roman" pitchFamily="18" charset="-95"/>
              </a:rPr>
              <a:t>στους </a:t>
            </a:r>
            <a:r>
              <a:rPr lang="el-GR" b="0" dirty="0">
                <a:latin typeface="Times New Roman" pitchFamily="18" charset="-95"/>
              </a:rPr>
              <a:t>44,5</a:t>
            </a:r>
            <a:r>
              <a:rPr lang="el-GR" b="0" baseline="30000" dirty="0">
                <a:latin typeface="Times New Roman" pitchFamily="18" charset="-95"/>
              </a:rPr>
              <a:t>ο</a:t>
            </a:r>
            <a:r>
              <a:rPr lang="en-US" b="0" dirty="0">
                <a:latin typeface="Times New Roman" pitchFamily="18" charset="-95"/>
              </a:rPr>
              <a:t>C</a:t>
            </a:r>
            <a:endParaRPr lang="el-GR" dirty="0">
              <a:latin typeface="Times New Roman" pitchFamily="18" charset="-95"/>
            </a:endParaRPr>
          </a:p>
          <a:p>
            <a:pPr marL="292100" indent="-292100" algn="l">
              <a:lnSpc>
                <a:spcPct val="12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u="sng" dirty="0">
                <a:latin typeface="Times New Roman" pitchFamily="18" charset="-95"/>
              </a:rPr>
              <a:t>Θερμοκρασία</a:t>
            </a:r>
            <a:r>
              <a:rPr lang="el-GR" dirty="0">
                <a:latin typeface="Times New Roman" pitchFamily="18" charset="-95"/>
              </a:rPr>
              <a:t>:		</a:t>
            </a:r>
            <a:r>
              <a:rPr lang="en-US" dirty="0" smtClean="0">
                <a:latin typeface="Times New Roman" pitchFamily="18" charset="-95"/>
              </a:rPr>
              <a:t>	</a:t>
            </a:r>
            <a:r>
              <a:rPr lang="el-GR" b="0" dirty="0" smtClean="0">
                <a:latin typeface="Times New Roman" pitchFamily="18" charset="-95"/>
              </a:rPr>
              <a:t>Αναπτύσσονται </a:t>
            </a:r>
            <a:r>
              <a:rPr lang="el-GR" b="0" dirty="0">
                <a:latin typeface="Times New Roman" pitchFamily="18" charset="-95"/>
              </a:rPr>
              <a:t>σε θερμοκρασιακό εύρος </a:t>
            </a:r>
            <a:r>
              <a:rPr lang="en-US" b="0" dirty="0" smtClean="0">
                <a:latin typeface="Times New Roman" pitchFamily="18" charset="-95"/>
              </a:rPr>
              <a:t>					</a:t>
            </a:r>
            <a:r>
              <a:rPr lang="el-GR" b="0" dirty="0" smtClean="0">
                <a:latin typeface="Times New Roman" pitchFamily="18" charset="-95"/>
              </a:rPr>
              <a:t>μεταξύ </a:t>
            </a:r>
            <a:r>
              <a:rPr lang="el-GR" b="0" dirty="0">
                <a:latin typeface="Times New Roman" pitchFamily="18" charset="-95"/>
              </a:rPr>
              <a:t>7-46</a:t>
            </a:r>
            <a:r>
              <a:rPr lang="el-GR" b="0" baseline="30000" dirty="0">
                <a:latin typeface="Times New Roman" pitchFamily="18" charset="-95"/>
              </a:rPr>
              <a:t>ο</a:t>
            </a:r>
            <a:r>
              <a:rPr lang="en-US" b="0" dirty="0">
                <a:latin typeface="Times New Roman" pitchFamily="18" charset="-95"/>
              </a:rPr>
              <a:t>C</a:t>
            </a:r>
            <a:r>
              <a:rPr lang="el-GR" b="0" dirty="0">
                <a:latin typeface="Times New Roman" pitchFamily="18" charset="-95"/>
              </a:rPr>
              <a:t> με την </a:t>
            </a:r>
            <a:r>
              <a:rPr lang="el-GR" b="0" dirty="0" smtClean="0">
                <a:latin typeface="Times New Roman" pitchFamily="18" charset="-95"/>
              </a:rPr>
              <a:t>άριστη </a:t>
            </a:r>
            <a:r>
              <a:rPr lang="el-GR" b="0" dirty="0">
                <a:latin typeface="Times New Roman" pitchFamily="18" charset="-95"/>
              </a:rPr>
              <a:t>τιμή επώασης </a:t>
            </a:r>
            <a:r>
              <a:rPr lang="en-US" b="0" dirty="0" smtClean="0">
                <a:latin typeface="Times New Roman" pitchFamily="18" charset="-95"/>
              </a:rPr>
              <a:t>					</a:t>
            </a:r>
            <a:r>
              <a:rPr lang="el-GR" b="0" dirty="0" smtClean="0">
                <a:latin typeface="Times New Roman" pitchFamily="18" charset="-95"/>
              </a:rPr>
              <a:t>τους </a:t>
            </a:r>
            <a:r>
              <a:rPr lang="el-GR" b="0" dirty="0">
                <a:latin typeface="Times New Roman" pitchFamily="18" charset="-95"/>
              </a:rPr>
              <a:t>30-42</a:t>
            </a:r>
            <a:r>
              <a:rPr lang="el-GR" b="0" baseline="30000" dirty="0">
                <a:latin typeface="Times New Roman" pitchFamily="18" charset="-95"/>
              </a:rPr>
              <a:t>ο</a:t>
            </a:r>
            <a:r>
              <a:rPr lang="en-US" b="0" dirty="0">
                <a:latin typeface="Times New Roman" pitchFamily="18" charset="-95"/>
              </a:rPr>
              <a:t>C</a:t>
            </a:r>
            <a:r>
              <a:rPr lang="el-GR" b="0" dirty="0">
                <a:latin typeface="Times New Roman" pitchFamily="18" charset="-95"/>
              </a:rPr>
              <a:t>.</a:t>
            </a:r>
            <a:endParaRPr lang="el-GR" b="0" dirty="0"/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n-US" u="sng" dirty="0">
                <a:latin typeface="Times New Roman" pitchFamily="18" charset="-95"/>
              </a:rPr>
              <a:t>pH</a:t>
            </a:r>
            <a:r>
              <a:rPr lang="el-GR" dirty="0">
                <a:latin typeface="Times New Roman" pitchFamily="18" charset="-95"/>
              </a:rPr>
              <a:t>:</a:t>
            </a:r>
            <a:r>
              <a:rPr lang="el-GR" b="0" dirty="0">
                <a:latin typeface="Times New Roman" pitchFamily="18" charset="-95"/>
              </a:rPr>
              <a:t>			Η άριστη περιοχή είναι 7.0-7.2.Είναι ανθεκτικά σε </a:t>
            </a:r>
            <a:r>
              <a:rPr lang="en-US" b="0" dirty="0" smtClean="0">
                <a:latin typeface="Times New Roman" pitchFamily="18" charset="-95"/>
              </a:rPr>
              <a:t>				</a:t>
            </a:r>
            <a:r>
              <a:rPr lang="el-GR" b="0" dirty="0" smtClean="0">
                <a:latin typeface="Times New Roman" pitchFamily="18" charset="-95"/>
              </a:rPr>
              <a:t>χαμηλές </a:t>
            </a:r>
            <a:r>
              <a:rPr lang="en-US" b="0" dirty="0" smtClean="0">
                <a:latin typeface="Times New Roman" pitchFamily="18" charset="-95"/>
              </a:rPr>
              <a:t> </a:t>
            </a:r>
            <a:r>
              <a:rPr lang="el-GR" b="0" dirty="0" smtClean="0">
                <a:latin typeface="Times New Roman" pitchFamily="18" charset="-95"/>
              </a:rPr>
              <a:t>τιμές </a:t>
            </a:r>
            <a:r>
              <a:rPr lang="en-US" b="0" dirty="0" smtClean="0">
                <a:latin typeface="Times New Roman" pitchFamily="18" charset="-95"/>
              </a:rPr>
              <a:t>pH</a:t>
            </a:r>
            <a:r>
              <a:rPr lang="el-GR" b="0" dirty="0" smtClean="0">
                <a:latin typeface="Times New Roman" pitchFamily="18" charset="-95"/>
              </a:rPr>
              <a:t> </a:t>
            </a:r>
            <a:r>
              <a:rPr lang="el-GR" b="0" dirty="0">
                <a:latin typeface="Times New Roman" pitchFamily="18" charset="-95"/>
              </a:rPr>
              <a:t>(&lt;4.3</a:t>
            </a:r>
            <a:r>
              <a:rPr lang="el-GR" b="0" dirty="0" smtClean="0">
                <a:latin typeface="Times New Roman" pitchFamily="18" charset="-95"/>
              </a:rPr>
              <a:t>) (</a:t>
            </a:r>
            <a:r>
              <a:rPr lang="el-GR" b="1" dirty="0" err="1" smtClean="0">
                <a:latin typeface="Times New Roman" pitchFamily="18" charset="-95"/>
              </a:rPr>
              <a:t>οξυάντοχη</a:t>
            </a:r>
            <a:r>
              <a:rPr lang="el-GR" b="0" dirty="0" smtClean="0">
                <a:latin typeface="Times New Roman" pitchFamily="18" charset="-95"/>
              </a:rPr>
              <a:t>)</a:t>
            </a:r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endParaRPr lang="en-US" b="0" dirty="0">
              <a:latin typeface="Times New Roman" pitchFamily="18" charset="-95"/>
            </a:endParaRPr>
          </a:p>
        </p:txBody>
      </p:sp>
      <p:cxnSp>
        <p:nvCxnSpPr>
          <p:cNvPr id="264198" name="AutoShape 6"/>
          <p:cNvCxnSpPr>
            <a:cxnSpLocks noChangeShapeType="1"/>
            <a:stCxn id="264196" idx="3"/>
            <a:endCxn id="264197" idx="0"/>
          </p:cNvCxnSpPr>
          <p:nvPr/>
        </p:nvCxnSpPr>
        <p:spPr bwMode="auto">
          <a:xfrm>
            <a:off x="3705920" y="1102395"/>
            <a:ext cx="825500" cy="310381"/>
          </a:xfrm>
          <a:prstGeom prst="bentConnector2">
            <a:avLst/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 autoUpdateAnimBg="0"/>
      <p:bldP spid="264196" grpId="0" autoUpdateAnimBg="0"/>
      <p:bldP spid="26419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Ορισμένες από τις αιτίες τροφικών δηλητηριάσεων είναι: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l-GR" dirty="0" smtClean="0"/>
              <a:t>η κατανάλωση τροφίμων που προέρχονται από μη ασφαλείς πηγές</a:t>
            </a:r>
          </a:p>
          <a:p>
            <a:pPr lvl="0"/>
            <a:r>
              <a:rPr lang="el-GR" dirty="0" smtClean="0"/>
              <a:t>ο χειρισμός τροφίμων από άνθρωπο άρρωστο ή με επιμολυσμένη πληγή</a:t>
            </a:r>
          </a:p>
          <a:p>
            <a:pPr lvl="0"/>
            <a:r>
              <a:rPr lang="el-GR" dirty="0" smtClean="0"/>
              <a:t>οι ανεπαρκείς μέθοδοι θερμικής επεξεργασίας</a:t>
            </a:r>
          </a:p>
          <a:p>
            <a:pPr lvl="0"/>
            <a:r>
              <a:rPr lang="el-GR" dirty="0" smtClean="0"/>
              <a:t>οι ακατάλληλες θερμοκρασίες συντήρησης των </a:t>
            </a:r>
            <a:r>
              <a:rPr lang="el-GR" dirty="0" err="1" smtClean="0"/>
              <a:t>ευαλλοίωτων</a:t>
            </a:r>
            <a:r>
              <a:rPr lang="el-GR" dirty="0" smtClean="0"/>
              <a:t> τροφίμων</a:t>
            </a:r>
          </a:p>
          <a:p>
            <a:pPr lvl="0"/>
            <a:r>
              <a:rPr lang="el-GR" dirty="0" smtClean="0"/>
              <a:t>οι ανεπαρκείς θερμοκρασίες αναθέρμανσης των </a:t>
            </a:r>
            <a:r>
              <a:rPr lang="el-GR" dirty="0" err="1" smtClean="0"/>
              <a:t>ευαλλοίωτων</a:t>
            </a:r>
            <a:r>
              <a:rPr lang="el-GR" dirty="0" smtClean="0"/>
              <a:t> τροφών</a:t>
            </a:r>
          </a:p>
          <a:p>
            <a:pPr lvl="0"/>
            <a:r>
              <a:rPr lang="el-GR" dirty="0" smtClean="0"/>
              <a:t>η επιμόλυνση των τροφίμων, όπως μαγειρεμένα και έτοιμα προς κατανάλωση τρόφιμα που έρχονται σε επαφή με ωμά ή επιμολυσμένα υλικά</a:t>
            </a:r>
          </a:p>
          <a:p>
            <a:pPr lvl="0"/>
            <a:r>
              <a:rPr lang="el-GR" dirty="0" smtClean="0"/>
              <a:t>ο συνδυασμός όλων των ανωτέρω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6134100" cy="765175"/>
          </a:xfrm>
          <a:solidFill>
            <a:srgbClr val="CCFF66"/>
          </a:solidFill>
          <a:ln>
            <a:solidFill>
              <a:srgbClr val="CCFF66"/>
            </a:solidFill>
          </a:ln>
        </p:spPr>
        <p:txBody>
          <a:bodyPr/>
          <a:lstStyle/>
          <a:p>
            <a:pPr algn="l"/>
            <a:r>
              <a:rPr lang="el-GR" sz="3600" i="1">
                <a:solidFill>
                  <a:srgbClr val="CC3300"/>
                </a:solidFill>
                <a:latin typeface="Times New Roman" pitchFamily="18" charset="-95"/>
              </a:rPr>
              <a:t>Escherichia coli</a:t>
            </a:r>
            <a:endParaRPr lang="en-US" sz="3600" i="1">
              <a:solidFill>
                <a:srgbClr val="CC3300"/>
              </a:solidFill>
              <a:latin typeface="Times New Roman" pitchFamily="18" charset="-95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304800" y="1123950"/>
            <a:ext cx="3454400" cy="387350"/>
          </a:xfrm>
          <a:prstGeom prst="rect">
            <a:avLst/>
          </a:prstGeom>
          <a:solidFill>
            <a:srgbClr val="969696"/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el-GR" b="1" dirty="0">
                <a:latin typeface="Times New Roman" pitchFamily="18" charset="-95"/>
              </a:rPr>
              <a:t>ΑΝΘΕΚΤΙΚΟΤΗΤΑ</a:t>
            </a:r>
            <a:endParaRPr lang="en-US" b="1" dirty="0">
              <a:latin typeface="Times New Roman" pitchFamily="18" charset="-95"/>
            </a:endParaRP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317500" y="1609725"/>
            <a:ext cx="8559800" cy="369148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sz="2400" u="sng" dirty="0">
                <a:latin typeface="Times New Roman" pitchFamily="18" charset="-95"/>
              </a:rPr>
              <a:t>Θέρμανση</a:t>
            </a:r>
            <a:r>
              <a:rPr lang="el-GR" sz="2400" dirty="0">
                <a:latin typeface="Times New Roman" pitchFamily="18" charset="-95"/>
              </a:rPr>
              <a:t>:</a:t>
            </a:r>
            <a:r>
              <a:rPr lang="el-GR" sz="2400" b="0" dirty="0">
                <a:latin typeface="Times New Roman" pitchFamily="18" charset="-95"/>
              </a:rPr>
              <a:t>		</a:t>
            </a:r>
            <a:r>
              <a:rPr lang="el-GR" sz="2400" b="0" dirty="0" smtClean="0">
                <a:latin typeface="Times New Roman" pitchFamily="18" charset="-95"/>
              </a:rPr>
              <a:t>Εύκολα </a:t>
            </a:r>
            <a:r>
              <a:rPr lang="el-GR" sz="2400" b="0" dirty="0">
                <a:latin typeface="Times New Roman" pitchFamily="18" charset="-95"/>
              </a:rPr>
              <a:t>καταστρέφονται κατά την </a:t>
            </a:r>
            <a:r>
              <a:rPr lang="el-GR" sz="2400" b="0" dirty="0" smtClean="0">
                <a:latin typeface="Times New Roman" pitchFamily="18" charset="-95"/>
              </a:rPr>
              <a:t>					παστερίωση</a:t>
            </a:r>
            <a:r>
              <a:rPr lang="el-GR" sz="2400" b="0" dirty="0">
                <a:latin typeface="Times New Roman" pitchFamily="18" charset="-95"/>
              </a:rPr>
              <a:t>.</a:t>
            </a:r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n-US" sz="2400" u="sng" dirty="0">
                <a:latin typeface="Times New Roman" pitchFamily="18" charset="-95"/>
              </a:rPr>
              <a:t>pH</a:t>
            </a:r>
            <a:r>
              <a:rPr lang="el-GR" sz="2400" u="sng" dirty="0">
                <a:latin typeface="Times New Roman" pitchFamily="18" charset="-95"/>
              </a:rPr>
              <a:t>:</a:t>
            </a:r>
            <a:r>
              <a:rPr lang="el-GR" sz="2400" dirty="0">
                <a:latin typeface="Times New Roman" pitchFamily="18" charset="-95"/>
              </a:rPr>
              <a:t>			</a:t>
            </a:r>
            <a:r>
              <a:rPr lang="el-GR" sz="2400" b="0" dirty="0">
                <a:latin typeface="Times New Roman" pitchFamily="18" charset="-95"/>
              </a:rPr>
              <a:t>Θανατώνονται σε τιμές &lt; 4.0-4.2</a:t>
            </a:r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n-US" sz="2400" u="sng" dirty="0" err="1">
                <a:latin typeface="Times New Roman" pitchFamily="18" charset="-95"/>
              </a:rPr>
              <a:t>NaCl</a:t>
            </a:r>
            <a:r>
              <a:rPr lang="el-GR" sz="2400" dirty="0">
                <a:latin typeface="Times New Roman" pitchFamily="18" charset="-95"/>
              </a:rPr>
              <a:t>:</a:t>
            </a:r>
            <a:r>
              <a:rPr lang="el-GR" sz="2400" b="0" dirty="0">
                <a:latin typeface="Times New Roman" pitchFamily="18" charset="-95"/>
              </a:rPr>
              <a:t> 			Είναι ανθεκτικά σε υψηλές συγκεντρώσεις </a:t>
            </a:r>
            <a:r>
              <a:rPr lang="el-GR" sz="2400" b="0" dirty="0" smtClean="0">
                <a:latin typeface="Times New Roman" pitchFamily="18" charset="-95"/>
              </a:rPr>
              <a:t>				άλατος </a:t>
            </a:r>
            <a:r>
              <a:rPr lang="el-GR" sz="2400" b="0" dirty="0">
                <a:latin typeface="Times New Roman" pitchFamily="18" charset="-95"/>
              </a:rPr>
              <a:t>(7-10</a:t>
            </a:r>
            <a:r>
              <a:rPr lang="el-GR" sz="2400" b="0" dirty="0" smtClean="0">
                <a:latin typeface="Times New Roman" pitchFamily="18" charset="-95"/>
              </a:rPr>
              <a:t>%)</a:t>
            </a:r>
          </a:p>
          <a:p>
            <a:pPr marL="292100" indent="-292100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r>
              <a:rPr lang="el-GR" sz="2400" dirty="0" smtClean="0">
                <a:sym typeface="Symbol" pitchFamily="18" charset="2"/>
              </a:rPr>
              <a:t>Ευαίσθητη στην ακτινοβολία 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l-GR" sz="2400" dirty="0" smtClean="0">
                <a:sym typeface="Symbol" pitchFamily="18" charset="2"/>
              </a:rPr>
              <a:t>εγκεκριμένη μέθοδος για επεξεργασία ωμού κρέατος στις ΗΠΑ)</a:t>
            </a:r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endParaRPr lang="el-GR" sz="2400" b="0" dirty="0">
              <a:latin typeface="Times New Roman" pitchFamily="18" charset="-95"/>
            </a:endParaRPr>
          </a:p>
          <a:p>
            <a:pPr marL="292100" indent="-292100" algn="l">
              <a:lnSpc>
                <a:spcPct val="130000"/>
              </a:lnSpc>
              <a:buClr>
                <a:srgbClr val="CCFF66"/>
              </a:buClr>
              <a:buFont typeface="Wingdings 3" pitchFamily="18" charset="2"/>
              <a:buChar char="u"/>
              <a:tabLst>
                <a:tab pos="1524000" algn="l"/>
              </a:tabLst>
            </a:pPr>
            <a:endParaRPr lang="en-US" sz="1600" b="0" dirty="0">
              <a:latin typeface="Times New Roman" pitchFamily="18" charset="-95"/>
            </a:endParaRPr>
          </a:p>
        </p:txBody>
      </p:sp>
      <p:cxnSp>
        <p:nvCxnSpPr>
          <p:cNvPr id="266246" name="AutoShape 6"/>
          <p:cNvCxnSpPr>
            <a:cxnSpLocks noChangeShapeType="1"/>
            <a:stCxn id="266244" idx="3"/>
            <a:endCxn id="266245" idx="0"/>
          </p:cNvCxnSpPr>
          <p:nvPr/>
        </p:nvCxnSpPr>
        <p:spPr bwMode="auto">
          <a:xfrm>
            <a:off x="3759200" y="1317625"/>
            <a:ext cx="838200" cy="292100"/>
          </a:xfrm>
          <a:prstGeom prst="bentConnector2">
            <a:avLst/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 autoUpdateAnimBg="0"/>
      <p:bldP spid="266244" grpId="0" autoUpdateAnimBg="0"/>
      <p:bldP spid="26624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/>
          </a:bodyPr>
          <a:lstStyle/>
          <a:p>
            <a:r>
              <a:rPr lang="el-GR" dirty="0" smtClean="0"/>
              <a:t>Παθογόνα είδη της </a:t>
            </a:r>
            <a:r>
              <a:rPr lang="en-GB" i="1" dirty="0" smtClean="0"/>
              <a:t>Escherichia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325112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Μια μικρή ομάδα των  ειδών της </a:t>
            </a:r>
            <a:r>
              <a:rPr lang="en-GB" i="1" dirty="0" smtClean="0"/>
              <a:t>Escherichia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r>
              <a:rPr lang="en-GB" i="1" dirty="0" smtClean="0"/>
              <a:t> </a:t>
            </a:r>
            <a:r>
              <a:rPr lang="el-GR" dirty="0" smtClean="0"/>
              <a:t>είναι άμεσα συνδεδεμένη με παθογένεια προκαλώντας ασθένεια στον άνθρωπο με διαφορετικούς μηχανισμούς. </a:t>
            </a:r>
            <a:endParaRPr lang="en-US" dirty="0" smtClean="0"/>
          </a:p>
          <a:p>
            <a:r>
              <a:rPr lang="el-GR" dirty="0" smtClean="0"/>
              <a:t>Τα παθογόνα είδη της </a:t>
            </a:r>
            <a:r>
              <a:rPr lang="en-GB" i="1" dirty="0" smtClean="0"/>
              <a:t>Escherichia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r>
              <a:rPr lang="en-GB" i="1" dirty="0" smtClean="0"/>
              <a:t> </a:t>
            </a:r>
            <a:r>
              <a:rPr lang="el-GR" dirty="0" smtClean="0"/>
              <a:t>κατατάσσονται σε έξι κατηγορίες: </a:t>
            </a:r>
            <a:endParaRPr lang="en-US" dirty="0" smtClean="0"/>
          </a:p>
          <a:p>
            <a:pPr lvl="1"/>
            <a:r>
              <a:rPr lang="el-GR" dirty="0" err="1" smtClean="0"/>
              <a:t>Εντεροπαθογόνος</a:t>
            </a:r>
            <a:r>
              <a:rPr lang="el-GR" dirty="0" smtClean="0"/>
              <a:t> (</a:t>
            </a:r>
            <a:r>
              <a:rPr lang="en-US" dirty="0" err="1" smtClean="0"/>
              <a:t>enteropathogenic</a:t>
            </a:r>
            <a:r>
              <a:rPr lang="en-US" dirty="0" smtClean="0"/>
              <a:t> </a:t>
            </a:r>
            <a:r>
              <a:rPr lang="en-GB" i="1" dirty="0" smtClean="0"/>
              <a:t>Escherichia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r>
              <a:rPr lang="en-GB" i="1" dirty="0" smtClean="0"/>
              <a:t> </a:t>
            </a:r>
            <a:r>
              <a:rPr lang="el-GR" dirty="0" smtClean="0"/>
              <a:t>- </a:t>
            </a:r>
            <a:r>
              <a:rPr lang="en-US" dirty="0" smtClean="0"/>
              <a:t>EPEC</a:t>
            </a:r>
            <a:r>
              <a:rPr lang="el-GR" dirty="0" smtClean="0"/>
              <a:t>), </a:t>
            </a:r>
            <a:endParaRPr lang="en-US" dirty="0" smtClean="0"/>
          </a:p>
          <a:p>
            <a:pPr lvl="1"/>
            <a:r>
              <a:rPr lang="el-GR" dirty="0" err="1" smtClean="0"/>
              <a:t>Εντεροτοξινογόνος</a:t>
            </a:r>
            <a:r>
              <a:rPr lang="el-GR" dirty="0" smtClean="0"/>
              <a:t>(</a:t>
            </a:r>
            <a:r>
              <a:rPr lang="en-US" dirty="0" err="1" smtClean="0"/>
              <a:t>enterotoxigenic</a:t>
            </a:r>
            <a:r>
              <a:rPr lang="en-US" dirty="0" smtClean="0"/>
              <a:t> </a:t>
            </a:r>
            <a:r>
              <a:rPr lang="en-GB" i="1" dirty="0" smtClean="0"/>
              <a:t>Escherichia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r>
              <a:rPr lang="en-GB" i="1" dirty="0" smtClean="0"/>
              <a:t> </a:t>
            </a:r>
            <a:r>
              <a:rPr lang="el-GR" dirty="0" smtClean="0"/>
              <a:t>- </a:t>
            </a:r>
            <a:r>
              <a:rPr lang="en-US" dirty="0" smtClean="0"/>
              <a:t>ETEC</a:t>
            </a:r>
            <a:r>
              <a:rPr lang="el-GR" dirty="0" smtClean="0"/>
              <a:t>), </a:t>
            </a:r>
            <a:endParaRPr lang="en-US" dirty="0" smtClean="0"/>
          </a:p>
          <a:p>
            <a:pPr lvl="1"/>
            <a:r>
              <a:rPr lang="el-GR" dirty="0" err="1" smtClean="0"/>
              <a:t>Εντεροδιεισδυτική</a:t>
            </a:r>
            <a:r>
              <a:rPr lang="el-GR" dirty="0" smtClean="0"/>
              <a:t> (</a:t>
            </a:r>
            <a:r>
              <a:rPr lang="en-US" dirty="0" err="1" smtClean="0"/>
              <a:t>enteroinvasive</a:t>
            </a:r>
            <a:r>
              <a:rPr lang="en-US" dirty="0" smtClean="0"/>
              <a:t> </a:t>
            </a:r>
            <a:r>
              <a:rPr lang="en-GB" i="1" dirty="0" smtClean="0"/>
              <a:t>Escherichia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r>
              <a:rPr lang="en-GB" i="1" dirty="0" smtClean="0"/>
              <a:t> </a:t>
            </a:r>
            <a:r>
              <a:rPr lang="el-GR" dirty="0" smtClean="0"/>
              <a:t>- </a:t>
            </a:r>
            <a:r>
              <a:rPr lang="en-US" dirty="0" smtClean="0"/>
              <a:t>EIEC</a:t>
            </a:r>
            <a:r>
              <a:rPr lang="el-GR" dirty="0" smtClean="0"/>
              <a:t>)</a:t>
            </a:r>
          </a:p>
          <a:p>
            <a:pPr lvl="1"/>
            <a:r>
              <a:rPr lang="el-GR" dirty="0" err="1" smtClean="0"/>
              <a:t>Εντεροπροσκολλητικά</a:t>
            </a:r>
            <a:r>
              <a:rPr lang="el-GR" dirty="0" smtClean="0"/>
              <a:t> (</a:t>
            </a:r>
            <a:r>
              <a:rPr lang="en-US" dirty="0" smtClean="0">
                <a:latin typeface="Times New Roman" pitchFamily="18" charset="-95"/>
              </a:rPr>
              <a:t>Diffuse- adhering</a:t>
            </a:r>
            <a:r>
              <a:rPr lang="en-US" i="1" dirty="0" smtClean="0">
                <a:latin typeface="Times New Roman" pitchFamily="18" charset="-95"/>
              </a:rPr>
              <a:t> E. coli – DAEC</a:t>
            </a:r>
            <a:r>
              <a:rPr lang="el-GR" i="1" dirty="0" smtClean="0">
                <a:latin typeface="Times New Roman" pitchFamily="18" charset="-95"/>
              </a:rPr>
              <a:t>)</a:t>
            </a:r>
            <a:endParaRPr lang="en-US" dirty="0" smtClean="0"/>
          </a:p>
          <a:p>
            <a:pPr lvl="1"/>
            <a:r>
              <a:rPr lang="el-GR" dirty="0" err="1" smtClean="0"/>
              <a:t>Εντεροσυσσωρευόμενη</a:t>
            </a:r>
            <a:r>
              <a:rPr lang="el-GR" dirty="0" smtClean="0"/>
              <a:t> (</a:t>
            </a:r>
            <a:r>
              <a:rPr lang="en-US" dirty="0" err="1" smtClean="0"/>
              <a:t>enteroaggregative</a:t>
            </a:r>
            <a:r>
              <a:rPr lang="en-US" dirty="0" smtClean="0"/>
              <a:t> </a:t>
            </a:r>
            <a:r>
              <a:rPr lang="en-GB" i="1" dirty="0" smtClean="0"/>
              <a:t>Escherichia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r>
              <a:rPr lang="en-GB" i="1" dirty="0" smtClean="0"/>
              <a:t> </a:t>
            </a:r>
            <a:r>
              <a:rPr lang="el-GR" dirty="0" smtClean="0"/>
              <a:t>- </a:t>
            </a:r>
            <a:r>
              <a:rPr lang="en-US" dirty="0" smtClean="0"/>
              <a:t>EAEC</a:t>
            </a:r>
            <a:r>
              <a:rPr lang="el-GR" dirty="0" smtClean="0"/>
              <a:t>).</a:t>
            </a:r>
          </a:p>
          <a:p>
            <a:pPr lvl="1"/>
            <a:r>
              <a:rPr lang="el-GR" dirty="0" err="1" smtClean="0"/>
              <a:t>Εντεροαιμμοραγική</a:t>
            </a:r>
            <a:r>
              <a:rPr lang="el-GR" dirty="0" smtClean="0"/>
              <a:t> (</a:t>
            </a:r>
            <a:r>
              <a:rPr lang="en-US" dirty="0" err="1" smtClean="0"/>
              <a:t>enterohemorrhagic</a:t>
            </a:r>
            <a:r>
              <a:rPr lang="en-US" dirty="0" smtClean="0"/>
              <a:t> </a:t>
            </a:r>
            <a:r>
              <a:rPr lang="en-GB" i="1" dirty="0" smtClean="0"/>
              <a:t>Escherichia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r>
              <a:rPr lang="en-GB" i="1" dirty="0" smtClean="0"/>
              <a:t> </a:t>
            </a:r>
            <a:r>
              <a:rPr lang="el-GR" dirty="0" smtClean="0"/>
              <a:t>- </a:t>
            </a:r>
            <a:r>
              <a:rPr lang="en-US" dirty="0" smtClean="0"/>
              <a:t>EHEC</a:t>
            </a:r>
            <a:r>
              <a:rPr lang="el-GR" dirty="0" smtClean="0"/>
              <a:t>), 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61</a:t>
            </a:fld>
            <a:endParaRPr lang="el-G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115616" y="620688"/>
            <a:ext cx="6984776" cy="576858"/>
          </a:xfrm>
          <a:prstGeom prst="rect">
            <a:avLst/>
          </a:prstGeom>
          <a:solidFill>
            <a:srgbClr val="969696"/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en-US" sz="3200" b="1" i="1" dirty="0">
                <a:latin typeface="Times New Roman" pitchFamily="18" charset="-95"/>
              </a:rPr>
              <a:t>Escherichia </a:t>
            </a:r>
            <a:r>
              <a:rPr lang="en-US" sz="3200" b="1" i="1" dirty="0" smtClean="0">
                <a:latin typeface="Times New Roman" pitchFamily="18" charset="-95"/>
              </a:rPr>
              <a:t>coli</a:t>
            </a:r>
            <a:r>
              <a:rPr lang="el-GR" sz="3200" b="1" i="1" dirty="0" smtClean="0">
                <a:latin typeface="Times New Roman" pitchFamily="18" charset="-95"/>
              </a:rPr>
              <a:t>: </a:t>
            </a:r>
            <a:r>
              <a:rPr lang="el-GR" sz="3200" b="1" dirty="0" smtClean="0">
                <a:latin typeface="Times New Roman" pitchFamily="18" charset="-95"/>
              </a:rPr>
              <a:t>μολυσματικοί τύποι</a:t>
            </a:r>
            <a:r>
              <a:rPr lang="en-US" sz="3200" b="1" dirty="0" smtClean="0">
                <a:latin typeface="Times New Roman" pitchFamily="18" charset="-95"/>
              </a:rPr>
              <a:t> </a:t>
            </a:r>
            <a:endParaRPr lang="en-US" sz="3200" b="1" dirty="0">
              <a:latin typeface="Times New Roman" pitchFamily="18" charset="-95"/>
            </a:endParaRP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330200" y="1952625"/>
            <a:ext cx="4673848" cy="396255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 err="1">
                <a:latin typeface="Times New Roman" pitchFamily="18" charset="-95"/>
              </a:rPr>
              <a:t>Enteropathogenic</a:t>
            </a:r>
            <a:r>
              <a:rPr lang="en-US" sz="2400" b="0" i="1" dirty="0">
                <a:latin typeface="Times New Roman" pitchFamily="18" charset="-95"/>
              </a:rPr>
              <a:t> E. coli - EPEC</a:t>
            </a:r>
          </a:p>
        </p:txBody>
      </p:sp>
      <p:cxnSp>
        <p:nvCxnSpPr>
          <p:cNvPr id="221190" name="AutoShape 6"/>
          <p:cNvCxnSpPr>
            <a:cxnSpLocks noChangeShapeType="1"/>
            <a:stCxn id="221188" idx="3"/>
            <a:endCxn id="221189" idx="0"/>
          </p:cNvCxnSpPr>
          <p:nvPr/>
        </p:nvCxnSpPr>
        <p:spPr bwMode="auto">
          <a:xfrm flipH="1">
            <a:off x="2667124" y="909117"/>
            <a:ext cx="5433268" cy="1043508"/>
          </a:xfrm>
          <a:prstGeom prst="bentConnector4">
            <a:avLst>
              <a:gd name="adj1" fmla="val -4207"/>
              <a:gd name="adj2" fmla="val 63820"/>
            </a:avLst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330200" y="2409825"/>
            <a:ext cx="4673848" cy="371103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 err="1">
                <a:latin typeface="Times New Roman" pitchFamily="18" charset="-95"/>
              </a:rPr>
              <a:t>Enterotoxigenic</a:t>
            </a:r>
            <a:r>
              <a:rPr lang="en-US" sz="2400" b="0" i="1" dirty="0">
                <a:latin typeface="Times New Roman" pitchFamily="18" charset="-95"/>
              </a:rPr>
              <a:t> E. coli - ETEC</a:t>
            </a:r>
          </a:p>
        </p:txBody>
      </p:sp>
      <p:sp>
        <p:nvSpPr>
          <p:cNvPr id="221216" name="Rectangle 32"/>
          <p:cNvSpPr>
            <a:spLocks noChangeArrowheads="1"/>
          </p:cNvSpPr>
          <p:nvPr/>
        </p:nvSpPr>
        <p:spPr bwMode="auto">
          <a:xfrm>
            <a:off x="330200" y="2867025"/>
            <a:ext cx="4673848" cy="417959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 err="1">
                <a:latin typeface="Times New Roman" pitchFamily="18" charset="-95"/>
              </a:rPr>
              <a:t>Enteroinvasive</a:t>
            </a:r>
            <a:r>
              <a:rPr lang="en-US" sz="2400" b="0" i="1" dirty="0">
                <a:latin typeface="Times New Roman" pitchFamily="18" charset="-95"/>
              </a:rPr>
              <a:t> E. coli - EIEC</a:t>
            </a:r>
          </a:p>
        </p:txBody>
      </p:sp>
      <p:sp>
        <p:nvSpPr>
          <p:cNvPr id="221217" name="Rectangle 33"/>
          <p:cNvSpPr>
            <a:spLocks noChangeArrowheads="1"/>
          </p:cNvSpPr>
          <p:nvPr/>
        </p:nvSpPr>
        <p:spPr bwMode="auto">
          <a:xfrm>
            <a:off x="330200" y="3336925"/>
            <a:ext cx="4673848" cy="380107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>
                <a:latin typeface="Times New Roman" pitchFamily="18" charset="-95"/>
              </a:rPr>
              <a:t>Diffuse- adhering</a:t>
            </a:r>
            <a:r>
              <a:rPr lang="en-US" sz="2400" b="0" i="1" dirty="0">
                <a:latin typeface="Times New Roman" pitchFamily="18" charset="-95"/>
              </a:rPr>
              <a:t> E. coli - DAEC</a:t>
            </a:r>
          </a:p>
        </p:txBody>
      </p:sp>
      <p:sp>
        <p:nvSpPr>
          <p:cNvPr id="221218" name="Rectangle 34"/>
          <p:cNvSpPr>
            <a:spLocks noChangeArrowheads="1"/>
          </p:cNvSpPr>
          <p:nvPr/>
        </p:nvSpPr>
        <p:spPr bwMode="auto">
          <a:xfrm>
            <a:off x="330200" y="3794125"/>
            <a:ext cx="4673848" cy="426963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 err="1">
                <a:latin typeface="Times New Roman" pitchFamily="18" charset="-95"/>
              </a:rPr>
              <a:t>Enteroaggregative</a:t>
            </a:r>
            <a:r>
              <a:rPr lang="en-US" sz="2400" b="0" i="1" dirty="0">
                <a:latin typeface="Times New Roman" pitchFamily="18" charset="-95"/>
              </a:rPr>
              <a:t> E. coli - ETEC</a:t>
            </a:r>
          </a:p>
        </p:txBody>
      </p:sp>
      <p:pic>
        <p:nvPicPr>
          <p:cNvPr id="50178" name="Picture 2" descr="Image result for escherichia c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4149080"/>
            <a:ext cx="4680520" cy="2541191"/>
          </a:xfrm>
          <a:prstGeom prst="rect">
            <a:avLst/>
          </a:prstGeom>
          <a:noFill/>
        </p:spPr>
      </p:pic>
      <p:sp>
        <p:nvSpPr>
          <p:cNvPr id="221219" name="Rectangle 35"/>
          <p:cNvSpPr>
            <a:spLocks noChangeArrowheads="1"/>
          </p:cNvSpPr>
          <p:nvPr/>
        </p:nvSpPr>
        <p:spPr bwMode="auto">
          <a:xfrm>
            <a:off x="330200" y="4251325"/>
            <a:ext cx="4961880" cy="401811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2400" b="0" dirty="0" err="1">
                <a:latin typeface="Times New Roman" pitchFamily="18" charset="-95"/>
              </a:rPr>
              <a:t>Enterohemorrhagic</a:t>
            </a:r>
            <a:r>
              <a:rPr lang="en-US" sz="2400" b="0" i="1" dirty="0">
                <a:latin typeface="Times New Roman" pitchFamily="18" charset="-95"/>
              </a:rPr>
              <a:t> E. coli - EHEC</a:t>
            </a: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utoUpdateAnimBg="0"/>
      <p:bldP spid="221189" grpId="0" autoUpdateAnimBg="0"/>
      <p:bldP spid="221194" grpId="0" autoUpdateAnimBg="0"/>
      <p:bldP spid="221216" grpId="0" autoUpdateAnimBg="0"/>
      <p:bldP spid="221217" grpId="0" autoUpdateAnimBg="0"/>
      <p:bldP spid="221218" grpId="0" autoUpdateAnimBg="0"/>
      <p:bldP spid="221219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6134100" cy="765175"/>
          </a:xfrm>
          <a:solidFill>
            <a:srgbClr val="CCFF66"/>
          </a:solidFill>
          <a:ln>
            <a:solidFill>
              <a:srgbClr val="CCFF66"/>
            </a:solidFill>
          </a:ln>
        </p:spPr>
        <p:txBody>
          <a:bodyPr/>
          <a:lstStyle/>
          <a:p>
            <a:pPr algn="l"/>
            <a:r>
              <a:rPr lang="el-GR" sz="3600" i="1" dirty="0" err="1">
                <a:solidFill>
                  <a:schemeClr val="tx1"/>
                </a:solidFill>
                <a:latin typeface="Times New Roman" pitchFamily="18" charset="-95"/>
              </a:rPr>
              <a:t>Escherichia</a:t>
            </a:r>
            <a:r>
              <a:rPr lang="el-GR" sz="3600" i="1" dirty="0">
                <a:solidFill>
                  <a:schemeClr val="tx1"/>
                </a:solidFill>
                <a:latin typeface="Times New Roman" pitchFamily="18" charset="-95"/>
              </a:rPr>
              <a:t> </a:t>
            </a:r>
            <a:r>
              <a:rPr lang="el-GR" sz="3600" i="1" dirty="0" err="1">
                <a:solidFill>
                  <a:schemeClr val="tx1"/>
                </a:solidFill>
                <a:latin typeface="Times New Roman" pitchFamily="18" charset="-95"/>
              </a:rPr>
              <a:t>coli</a:t>
            </a:r>
            <a:endParaRPr lang="en-US" sz="3600" i="1" dirty="0">
              <a:solidFill>
                <a:schemeClr val="tx1"/>
              </a:solidFill>
              <a:latin typeface="Times New Roman" pitchFamily="18" charset="-95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304800" y="1123950"/>
            <a:ext cx="4749800" cy="387350"/>
          </a:xfrm>
          <a:prstGeom prst="rect">
            <a:avLst/>
          </a:prstGeom>
          <a:solidFill>
            <a:schemeClr val="bg2"/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Wingdings" pitchFamily="2" charset="2"/>
              <a:buNone/>
            </a:pPr>
            <a:r>
              <a:rPr lang="el-GR" dirty="0">
                <a:latin typeface="Times New Roman" pitchFamily="18" charset="-95"/>
              </a:rPr>
              <a:t>ΠΑΘΟΓΕΝΕΙΑ ΑΝΑΛΟΓΑ ΜΕ ΤΟ ΕΙΔΟΣ</a:t>
            </a:r>
            <a:endParaRPr lang="en-US" dirty="0">
              <a:latin typeface="Times New Roman" pitchFamily="18" charset="-95"/>
            </a:endParaRPr>
          </a:p>
        </p:txBody>
      </p:sp>
      <p:cxnSp>
        <p:nvCxnSpPr>
          <p:cNvPr id="231430" name="AutoShape 6"/>
          <p:cNvCxnSpPr>
            <a:cxnSpLocks noChangeShapeType="1"/>
            <a:stCxn id="231428" idx="3"/>
            <a:endCxn id="231449" idx="0"/>
          </p:cNvCxnSpPr>
          <p:nvPr/>
        </p:nvCxnSpPr>
        <p:spPr bwMode="auto">
          <a:xfrm flipH="1">
            <a:off x="2032000" y="1317625"/>
            <a:ext cx="3022600" cy="622300"/>
          </a:xfrm>
          <a:prstGeom prst="bentConnector4">
            <a:avLst>
              <a:gd name="adj1" fmla="val -7565"/>
              <a:gd name="adj2" fmla="val 65560"/>
            </a:avLst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31449" name="Rectangle 25"/>
          <p:cNvSpPr>
            <a:spLocks noChangeArrowheads="1"/>
          </p:cNvSpPr>
          <p:nvPr/>
        </p:nvSpPr>
        <p:spPr bwMode="auto">
          <a:xfrm>
            <a:off x="317500" y="1939925"/>
            <a:ext cx="3429000" cy="3857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1600" b="0">
                <a:latin typeface="Times New Roman" pitchFamily="18" charset="-95"/>
              </a:rPr>
              <a:t>Enteropathogenic</a:t>
            </a:r>
            <a:r>
              <a:rPr lang="en-US" sz="1600" b="0" i="1">
                <a:latin typeface="Times New Roman" pitchFamily="18" charset="-95"/>
              </a:rPr>
              <a:t> E. coli - EPEC</a:t>
            </a:r>
          </a:p>
        </p:txBody>
      </p:sp>
      <p:sp>
        <p:nvSpPr>
          <p:cNvPr id="231450" name="Text Box 26"/>
          <p:cNvSpPr txBox="1">
            <a:spLocks noChangeArrowheads="1"/>
          </p:cNvSpPr>
          <p:nvPr/>
        </p:nvSpPr>
        <p:spPr bwMode="auto">
          <a:xfrm>
            <a:off x="4127500" y="1732688"/>
            <a:ext cx="4737100" cy="1754326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l-GR" dirty="0">
                <a:latin typeface="Times New Roman" pitchFamily="18" charset="-95"/>
              </a:rPr>
              <a:t>ΕΝΤΕΡΟΠΑΘΟΓΟΝΟΣ</a:t>
            </a:r>
            <a:r>
              <a:rPr lang="el-GR" b="0" dirty="0">
                <a:latin typeface="Times New Roman" pitchFamily="18" charset="-95"/>
              </a:rPr>
              <a:t> Τα στελέχη </a:t>
            </a:r>
            <a:r>
              <a:rPr lang="en-US" b="0" dirty="0">
                <a:latin typeface="Times New Roman" pitchFamily="18" charset="-95"/>
              </a:rPr>
              <a:t>EPEC</a:t>
            </a:r>
            <a:r>
              <a:rPr lang="el-GR" b="0" dirty="0">
                <a:latin typeface="Times New Roman" pitchFamily="18" charset="-95"/>
              </a:rPr>
              <a:t> προκαλούν γαστρεντερίτιδα και έχουν ενοχοποιηθεί για χιλιάδες κρούσματα παιδικής διάρροιας σε χώρες με πολύ κακές συνθήκες υγιεινής. Συχνά αναφέρεται ως «διαρροϊκή </a:t>
            </a:r>
            <a:r>
              <a:rPr lang="en-US" b="0" i="1" dirty="0">
                <a:latin typeface="Times New Roman" pitchFamily="18" charset="-95"/>
              </a:rPr>
              <a:t>E</a:t>
            </a:r>
            <a:r>
              <a:rPr lang="el-GR" b="0" i="1" dirty="0">
                <a:latin typeface="Times New Roman" pitchFamily="18" charset="-95"/>
              </a:rPr>
              <a:t>. </a:t>
            </a:r>
            <a:r>
              <a:rPr lang="en-US" b="0" i="1" dirty="0">
                <a:latin typeface="Times New Roman" pitchFamily="18" charset="-95"/>
              </a:rPr>
              <a:t>coli</a:t>
            </a:r>
            <a:r>
              <a:rPr lang="el-GR" b="0" dirty="0">
                <a:latin typeface="Times New Roman" pitchFamily="18" charset="-95"/>
              </a:rPr>
              <a:t>» (</a:t>
            </a:r>
            <a:r>
              <a:rPr lang="en-US" b="0" i="1" dirty="0" err="1">
                <a:latin typeface="Times New Roman" pitchFamily="18" charset="-95"/>
              </a:rPr>
              <a:t>diarrheagenic</a:t>
            </a:r>
            <a:r>
              <a:rPr lang="el-GR" b="0" i="1" dirty="0">
                <a:latin typeface="Times New Roman" pitchFamily="18" charset="-95"/>
              </a:rPr>
              <a:t> </a:t>
            </a:r>
            <a:r>
              <a:rPr lang="en-US" b="0" i="1" dirty="0">
                <a:latin typeface="Times New Roman" pitchFamily="18" charset="-95"/>
              </a:rPr>
              <a:t>E</a:t>
            </a:r>
            <a:r>
              <a:rPr lang="el-GR" b="0" i="1" dirty="0">
                <a:latin typeface="Times New Roman" pitchFamily="18" charset="-95"/>
              </a:rPr>
              <a:t>. </a:t>
            </a:r>
            <a:r>
              <a:rPr lang="en-US" b="0" i="1" dirty="0">
                <a:latin typeface="Times New Roman" pitchFamily="18" charset="-95"/>
              </a:rPr>
              <a:t>coli</a:t>
            </a:r>
            <a:r>
              <a:rPr lang="el-GR" b="0" dirty="0">
                <a:latin typeface="Times New Roman" pitchFamily="18" charset="-95"/>
              </a:rPr>
              <a:t>). </a:t>
            </a:r>
          </a:p>
        </p:txBody>
      </p:sp>
      <p:cxnSp>
        <p:nvCxnSpPr>
          <p:cNvPr id="231451" name="AutoShape 27"/>
          <p:cNvCxnSpPr>
            <a:cxnSpLocks noChangeShapeType="1"/>
            <a:stCxn id="231449" idx="3"/>
            <a:endCxn id="231450" idx="1"/>
          </p:cNvCxnSpPr>
          <p:nvPr/>
        </p:nvCxnSpPr>
        <p:spPr bwMode="auto">
          <a:xfrm>
            <a:off x="3746500" y="2132807"/>
            <a:ext cx="381000" cy="4770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31452" name="Rectangle 28"/>
          <p:cNvSpPr>
            <a:spLocks noChangeArrowheads="1"/>
          </p:cNvSpPr>
          <p:nvPr/>
        </p:nvSpPr>
        <p:spPr bwMode="auto">
          <a:xfrm>
            <a:off x="330200" y="3654425"/>
            <a:ext cx="3429000" cy="3857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1600" b="0">
                <a:latin typeface="Times New Roman" pitchFamily="18" charset="-95"/>
              </a:rPr>
              <a:t>Enterotoxigenic</a:t>
            </a:r>
            <a:r>
              <a:rPr lang="en-US" sz="1600" b="0" i="1">
                <a:latin typeface="Times New Roman" pitchFamily="18" charset="-95"/>
              </a:rPr>
              <a:t> E. coli - ETEC</a:t>
            </a:r>
          </a:p>
        </p:txBody>
      </p:sp>
      <p:sp>
        <p:nvSpPr>
          <p:cNvPr id="231453" name="Text Box 29"/>
          <p:cNvSpPr txBox="1">
            <a:spLocks noChangeArrowheads="1"/>
          </p:cNvSpPr>
          <p:nvPr/>
        </p:nvSpPr>
        <p:spPr bwMode="auto">
          <a:xfrm>
            <a:off x="4067944" y="3861048"/>
            <a:ext cx="4737100" cy="2246769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l-GR" sz="2000" dirty="0" smtClean="0">
                <a:latin typeface="Times New Roman" pitchFamily="18" charset="-95"/>
              </a:rPr>
              <a:t>ΕΝΤΕΡΟΤΟΞΙΝΟΓΟΝΟΣ</a:t>
            </a:r>
            <a:r>
              <a:rPr lang="el-GR" sz="2000" b="0" dirty="0" smtClean="0">
                <a:latin typeface="Times New Roman" pitchFamily="18" charset="-95"/>
              </a:rPr>
              <a:t> </a:t>
            </a:r>
            <a:r>
              <a:rPr lang="el-GR" sz="2000" b="0" dirty="0">
                <a:latin typeface="Times New Roman" pitchFamily="18" charset="-95"/>
              </a:rPr>
              <a:t>Τα στελέχη της ομάδας του </a:t>
            </a:r>
            <a:r>
              <a:rPr lang="el-GR" sz="2000" b="0" dirty="0" err="1">
                <a:latin typeface="Times New Roman" pitchFamily="18" charset="-95"/>
              </a:rPr>
              <a:t>εντεροτοξιγόνου</a:t>
            </a:r>
            <a:r>
              <a:rPr lang="el-GR" sz="2000" b="0" dirty="0">
                <a:latin typeface="Times New Roman" pitchFamily="18" charset="-95"/>
              </a:rPr>
              <a:t> </a:t>
            </a:r>
            <a:r>
              <a:rPr lang="en-US" sz="2000" b="0" i="1" dirty="0">
                <a:latin typeface="Times New Roman" pitchFamily="18" charset="-95"/>
              </a:rPr>
              <a:t>E</a:t>
            </a:r>
            <a:r>
              <a:rPr lang="el-GR" sz="2000" b="0" i="1" dirty="0">
                <a:latin typeface="Times New Roman" pitchFamily="18" charset="-95"/>
              </a:rPr>
              <a:t>. </a:t>
            </a:r>
            <a:r>
              <a:rPr lang="en-US" sz="2000" b="0" i="1" dirty="0">
                <a:latin typeface="Times New Roman" pitchFamily="18" charset="-95"/>
              </a:rPr>
              <a:t>coli</a:t>
            </a:r>
            <a:r>
              <a:rPr lang="el-GR" sz="2000" b="0" dirty="0">
                <a:latin typeface="Times New Roman" pitchFamily="18" charset="-95"/>
              </a:rPr>
              <a:t> (</a:t>
            </a:r>
            <a:r>
              <a:rPr lang="en-US" sz="2000" b="0" i="1" dirty="0" err="1">
                <a:latin typeface="Times New Roman" pitchFamily="18" charset="-95"/>
              </a:rPr>
              <a:t>enterotoxigenic</a:t>
            </a:r>
            <a:r>
              <a:rPr lang="el-GR" sz="2000" b="0" i="1" dirty="0">
                <a:latin typeface="Times New Roman" pitchFamily="18" charset="-95"/>
              </a:rPr>
              <a:t> </a:t>
            </a:r>
            <a:r>
              <a:rPr lang="en-US" sz="2000" b="0" i="1" dirty="0">
                <a:latin typeface="Times New Roman" pitchFamily="18" charset="-95"/>
              </a:rPr>
              <a:t>E</a:t>
            </a:r>
            <a:r>
              <a:rPr lang="el-GR" sz="2000" b="0" i="1" dirty="0">
                <a:latin typeface="Times New Roman" pitchFamily="18" charset="-95"/>
              </a:rPr>
              <a:t>. </a:t>
            </a:r>
            <a:r>
              <a:rPr lang="en-US" sz="2000" b="0" i="1" dirty="0">
                <a:latin typeface="Times New Roman" pitchFamily="18" charset="-95"/>
              </a:rPr>
              <a:t>coli</a:t>
            </a:r>
            <a:r>
              <a:rPr lang="el-GR" sz="2000" b="0" i="1" dirty="0">
                <a:latin typeface="Times New Roman" pitchFamily="18" charset="-95"/>
              </a:rPr>
              <a:t> –</a:t>
            </a:r>
            <a:r>
              <a:rPr lang="en-US" sz="2000" b="0" dirty="0">
                <a:latin typeface="Times New Roman" pitchFamily="18" charset="-95"/>
              </a:rPr>
              <a:t>ETEC</a:t>
            </a:r>
            <a:r>
              <a:rPr lang="el-GR" sz="2000" b="0" dirty="0">
                <a:latin typeface="Times New Roman" pitchFamily="18" charset="-95"/>
              </a:rPr>
              <a:t>) προκαλούν τη λεγόμενη διάρροια των ταξιδιωτών (</a:t>
            </a:r>
            <a:r>
              <a:rPr lang="en-US" sz="2000" b="0" i="1" dirty="0">
                <a:latin typeface="Times New Roman" pitchFamily="18" charset="-95"/>
              </a:rPr>
              <a:t>traveler</a:t>
            </a:r>
            <a:r>
              <a:rPr lang="el-GR" sz="2000" b="0" i="1" dirty="0">
                <a:latin typeface="Times New Roman" pitchFamily="18" charset="-95"/>
              </a:rPr>
              <a:t>’</a:t>
            </a:r>
            <a:r>
              <a:rPr lang="en-US" sz="2000" b="0" i="1" dirty="0">
                <a:latin typeface="Times New Roman" pitchFamily="18" charset="-95"/>
              </a:rPr>
              <a:t>s</a:t>
            </a:r>
            <a:r>
              <a:rPr lang="el-GR" sz="2000" b="0" i="1" dirty="0">
                <a:latin typeface="Times New Roman" pitchFamily="18" charset="-95"/>
              </a:rPr>
              <a:t> </a:t>
            </a:r>
            <a:r>
              <a:rPr lang="en-US" sz="2000" b="0" i="1" dirty="0">
                <a:latin typeface="Times New Roman" pitchFamily="18" charset="-95"/>
              </a:rPr>
              <a:t>diarrhea</a:t>
            </a:r>
            <a:r>
              <a:rPr lang="el-GR" sz="2000" b="0" dirty="0">
                <a:latin typeface="Times New Roman" pitchFamily="18" charset="-95"/>
              </a:rPr>
              <a:t>). Όπως υποδεικνύει και το όνομα της ομάδας αυτής το παθογόνο αίτιο της διάρροιας είναι τοξίνη ή τοξίνες.</a:t>
            </a:r>
          </a:p>
        </p:txBody>
      </p:sp>
      <p:cxnSp>
        <p:nvCxnSpPr>
          <p:cNvPr id="231454" name="AutoShape 30"/>
          <p:cNvCxnSpPr>
            <a:cxnSpLocks noChangeShapeType="1"/>
            <a:endCxn id="231453" idx="1"/>
          </p:cNvCxnSpPr>
          <p:nvPr/>
        </p:nvCxnSpPr>
        <p:spPr bwMode="auto">
          <a:xfrm rot="16200000" flipH="1">
            <a:off x="3639319" y="4555807"/>
            <a:ext cx="476251" cy="381000"/>
          </a:xfrm>
          <a:prstGeom prst="bentConnector2">
            <a:avLst/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nimBg="1" autoUpdateAnimBg="0"/>
      <p:bldP spid="231428" grpId="0" autoUpdateAnimBg="0"/>
      <p:bldP spid="231449" grpId="0" autoUpdateAnimBg="0"/>
      <p:bldP spid="231452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6134100" cy="765175"/>
          </a:xfrm>
          <a:solidFill>
            <a:srgbClr val="CCFF66"/>
          </a:solidFill>
          <a:ln>
            <a:solidFill>
              <a:srgbClr val="CCFF66"/>
            </a:solidFill>
          </a:ln>
        </p:spPr>
        <p:txBody>
          <a:bodyPr/>
          <a:lstStyle/>
          <a:p>
            <a:pPr algn="l"/>
            <a:r>
              <a:rPr lang="el-GR" sz="3600" i="1" dirty="0" err="1">
                <a:solidFill>
                  <a:schemeClr val="tx1"/>
                </a:solidFill>
                <a:latin typeface="Times New Roman" pitchFamily="18" charset="-95"/>
              </a:rPr>
              <a:t>Escherichia</a:t>
            </a:r>
            <a:r>
              <a:rPr lang="el-GR" sz="3600" i="1" dirty="0">
                <a:solidFill>
                  <a:schemeClr val="tx1"/>
                </a:solidFill>
                <a:latin typeface="Times New Roman" pitchFamily="18" charset="-95"/>
              </a:rPr>
              <a:t> </a:t>
            </a:r>
            <a:r>
              <a:rPr lang="el-GR" sz="3600" i="1" dirty="0" err="1">
                <a:solidFill>
                  <a:schemeClr val="tx1"/>
                </a:solidFill>
                <a:latin typeface="Times New Roman" pitchFamily="18" charset="-95"/>
              </a:rPr>
              <a:t>coli</a:t>
            </a:r>
            <a:endParaRPr lang="en-US" sz="3600" i="1" dirty="0">
              <a:solidFill>
                <a:schemeClr val="tx1"/>
              </a:solidFill>
              <a:latin typeface="Times New Roman" pitchFamily="18" charset="-95"/>
            </a:endParaRP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304800" y="1123950"/>
            <a:ext cx="4749800" cy="387350"/>
          </a:xfrm>
          <a:prstGeom prst="rect">
            <a:avLst/>
          </a:prstGeom>
          <a:solidFill>
            <a:srgbClr val="969696"/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Wingdings" pitchFamily="2" charset="2"/>
              <a:buNone/>
            </a:pPr>
            <a:r>
              <a:rPr lang="el-GR" dirty="0">
                <a:latin typeface="Times New Roman" pitchFamily="18" charset="-95"/>
              </a:rPr>
              <a:t>ΠΑΘΟΓΕΝΕΙΑ ΑΝΑΛΟΓΑ ΜΕ ΤΟ ΕΙΔΟΣ</a:t>
            </a:r>
            <a:endParaRPr lang="en-US" dirty="0">
              <a:latin typeface="Times New Roman" pitchFamily="18" charset="-95"/>
            </a:endParaRPr>
          </a:p>
        </p:txBody>
      </p:sp>
      <p:cxnSp>
        <p:nvCxnSpPr>
          <p:cNvPr id="276485" name="AutoShape 5"/>
          <p:cNvCxnSpPr>
            <a:cxnSpLocks noChangeShapeType="1"/>
            <a:stCxn id="276484" idx="3"/>
          </p:cNvCxnSpPr>
          <p:nvPr/>
        </p:nvCxnSpPr>
        <p:spPr bwMode="auto">
          <a:xfrm flipH="1">
            <a:off x="2032000" y="1317625"/>
            <a:ext cx="3022600" cy="622300"/>
          </a:xfrm>
          <a:prstGeom prst="bentConnector4">
            <a:avLst>
              <a:gd name="adj1" fmla="val -7565"/>
              <a:gd name="adj2" fmla="val 65560"/>
            </a:avLst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317500" y="1990725"/>
            <a:ext cx="3429000" cy="3857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1600" b="0">
                <a:latin typeface="Times New Roman" pitchFamily="18" charset="-95"/>
              </a:rPr>
              <a:t>Enteroinvasive</a:t>
            </a:r>
            <a:r>
              <a:rPr lang="en-US" sz="1600" b="0" i="1">
                <a:latin typeface="Times New Roman" pitchFamily="18" charset="-95"/>
              </a:rPr>
              <a:t> E. coli - EIEC</a:t>
            </a:r>
          </a:p>
        </p:txBody>
      </p:sp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4211960" y="1844824"/>
            <a:ext cx="4737100" cy="2862322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l-GR" sz="2000" dirty="0">
                <a:latin typeface="Times New Roman" pitchFamily="18" charset="-95"/>
              </a:rPr>
              <a:t>ΕΝΤΕΡΟΔΙΕΙΣΔΥΤΙΚΗ</a:t>
            </a:r>
            <a:r>
              <a:rPr lang="el-GR" sz="2000" b="0" dirty="0">
                <a:latin typeface="Times New Roman" pitchFamily="18" charset="-95"/>
              </a:rPr>
              <a:t>  Τα στελέχη του </a:t>
            </a:r>
            <a:r>
              <a:rPr lang="el-GR" sz="2000" b="0" dirty="0" err="1">
                <a:latin typeface="Times New Roman" pitchFamily="18" charset="-95"/>
              </a:rPr>
              <a:t>εντεροεισβάλλοντος</a:t>
            </a:r>
            <a:r>
              <a:rPr lang="el-GR" sz="2000" b="0" dirty="0">
                <a:latin typeface="Times New Roman" pitchFamily="18" charset="-95"/>
              </a:rPr>
              <a:t> </a:t>
            </a:r>
            <a:r>
              <a:rPr lang="en-US" sz="2000" b="0" i="1" dirty="0">
                <a:latin typeface="Times New Roman" pitchFamily="18" charset="-95"/>
              </a:rPr>
              <a:t>E</a:t>
            </a:r>
            <a:r>
              <a:rPr lang="el-GR" sz="2000" b="0" i="1" dirty="0">
                <a:latin typeface="Times New Roman" pitchFamily="18" charset="-95"/>
              </a:rPr>
              <a:t>.</a:t>
            </a:r>
            <a:r>
              <a:rPr lang="en-US" sz="2000" b="0" i="1" dirty="0">
                <a:latin typeface="Times New Roman" pitchFamily="18" charset="-95"/>
              </a:rPr>
              <a:t>coli</a:t>
            </a:r>
            <a:r>
              <a:rPr lang="el-GR" sz="2000" b="0" dirty="0">
                <a:latin typeface="Times New Roman" pitchFamily="18" charset="-95"/>
              </a:rPr>
              <a:t> (</a:t>
            </a:r>
            <a:r>
              <a:rPr lang="en-US" sz="2000" b="0" i="1" dirty="0" err="1">
                <a:latin typeface="Times New Roman" pitchFamily="18" charset="-95"/>
              </a:rPr>
              <a:t>enteroinvasive</a:t>
            </a:r>
            <a:r>
              <a:rPr lang="el-GR" sz="2000" b="0" i="1" dirty="0">
                <a:latin typeface="Times New Roman" pitchFamily="18" charset="-95"/>
              </a:rPr>
              <a:t> </a:t>
            </a:r>
            <a:r>
              <a:rPr lang="en-US" sz="2000" b="0" i="1" dirty="0">
                <a:latin typeface="Times New Roman" pitchFamily="18" charset="-95"/>
              </a:rPr>
              <a:t>E</a:t>
            </a:r>
            <a:r>
              <a:rPr lang="el-GR" sz="2000" b="0" i="1" dirty="0">
                <a:latin typeface="Times New Roman" pitchFamily="18" charset="-95"/>
              </a:rPr>
              <a:t>. </a:t>
            </a:r>
            <a:r>
              <a:rPr lang="en-US" sz="2000" b="0" i="1" dirty="0">
                <a:latin typeface="Times New Roman" pitchFamily="18" charset="-95"/>
              </a:rPr>
              <a:t>coli</a:t>
            </a:r>
            <a:r>
              <a:rPr lang="el-GR" sz="2000" b="0" i="1" dirty="0">
                <a:latin typeface="Times New Roman" pitchFamily="18" charset="-95"/>
              </a:rPr>
              <a:t> – </a:t>
            </a:r>
            <a:r>
              <a:rPr lang="en-US" sz="2000" b="0" dirty="0">
                <a:latin typeface="Times New Roman" pitchFamily="18" charset="-95"/>
              </a:rPr>
              <a:t>EIEC</a:t>
            </a:r>
            <a:r>
              <a:rPr lang="el-GR" sz="2000" b="0" dirty="0">
                <a:latin typeface="Times New Roman" pitchFamily="18" charset="-95"/>
              </a:rPr>
              <a:t>) είναι αίτιο πρόκλησης δυσεντερίας (</a:t>
            </a:r>
            <a:r>
              <a:rPr lang="en-US" sz="2000" b="0" i="1" dirty="0">
                <a:latin typeface="Times New Roman" pitchFamily="18" charset="-95"/>
              </a:rPr>
              <a:t>dysentery</a:t>
            </a:r>
            <a:r>
              <a:rPr lang="el-GR" sz="2000" b="0" dirty="0">
                <a:latin typeface="Times New Roman" pitchFamily="18" charset="-95"/>
              </a:rPr>
              <a:t>) παρόμοιας με αυτή της </a:t>
            </a:r>
            <a:r>
              <a:rPr lang="el-GR" sz="2000" b="0" dirty="0" err="1">
                <a:latin typeface="Times New Roman" pitchFamily="18" charset="-95"/>
              </a:rPr>
              <a:t>σιγκέλωσης</a:t>
            </a:r>
            <a:r>
              <a:rPr lang="el-GR" sz="2000" b="0" dirty="0">
                <a:latin typeface="Times New Roman" pitchFamily="18" charset="-95"/>
              </a:rPr>
              <a:t>. Τα βακτήρια της ομάδας αυτής ονομάζονται έτσι διότι έχουν την ικανότητα να εισβάλλουν στα (</a:t>
            </a:r>
            <a:r>
              <a:rPr lang="el-GR" sz="2000" b="0" dirty="0" err="1">
                <a:latin typeface="Times New Roman" pitchFamily="18" charset="-95"/>
              </a:rPr>
              <a:t>ευκαρυωτικά</a:t>
            </a:r>
            <a:r>
              <a:rPr lang="el-GR" sz="2000" b="0" dirty="0">
                <a:latin typeface="Times New Roman" pitchFamily="18" charset="-95"/>
              </a:rPr>
              <a:t>) κύτταρα του επιθηλιακού ιστού. </a:t>
            </a:r>
          </a:p>
        </p:txBody>
      </p:sp>
      <p:cxnSp>
        <p:nvCxnSpPr>
          <p:cNvPr id="276495" name="AutoShape 15"/>
          <p:cNvCxnSpPr>
            <a:cxnSpLocks noChangeShapeType="1"/>
            <a:stCxn id="276492" idx="3"/>
            <a:endCxn id="276493" idx="1"/>
          </p:cNvCxnSpPr>
          <p:nvPr/>
        </p:nvCxnSpPr>
        <p:spPr bwMode="auto">
          <a:xfrm>
            <a:off x="3746500" y="2183607"/>
            <a:ext cx="465460" cy="109237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76496" name="Rectangle 16"/>
          <p:cNvSpPr>
            <a:spLocks noChangeArrowheads="1"/>
          </p:cNvSpPr>
          <p:nvPr/>
        </p:nvSpPr>
        <p:spPr bwMode="auto">
          <a:xfrm>
            <a:off x="330200" y="4657725"/>
            <a:ext cx="3429000" cy="3857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1600" b="0" dirty="0">
                <a:latin typeface="Times New Roman" pitchFamily="18" charset="-95"/>
              </a:rPr>
              <a:t>Diffuse- adhering</a:t>
            </a:r>
            <a:r>
              <a:rPr lang="en-US" sz="1600" b="0" i="1" dirty="0">
                <a:latin typeface="Times New Roman" pitchFamily="18" charset="-95"/>
              </a:rPr>
              <a:t> E. coli - DAEC</a:t>
            </a:r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4114800" y="4935806"/>
            <a:ext cx="4737100" cy="1323439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l-GR" sz="2000" dirty="0">
                <a:latin typeface="Times New Roman" pitchFamily="18" charset="-95"/>
              </a:rPr>
              <a:t>ΕΝΤΕΡΟΔΙΑΧΕΟΜΕΝΗ</a:t>
            </a:r>
            <a:r>
              <a:rPr lang="el-GR" sz="2000" b="0" dirty="0">
                <a:latin typeface="Times New Roman" pitchFamily="18" charset="-95"/>
              </a:rPr>
              <a:t> Προκαλεί διάρροια σε νεαρά άτομα ηλικίας από 1-5 χρονών. Το αίτιο που τα άτομα της ηλικίας αυτής είναι ευπρόσβλητα </a:t>
            </a:r>
            <a:r>
              <a:rPr lang="el-GR" sz="2000" dirty="0">
                <a:latin typeface="Times New Roman" pitchFamily="18" charset="-95"/>
              </a:rPr>
              <a:t>δεν είναι γνωστό</a:t>
            </a:r>
            <a:r>
              <a:rPr lang="el-GR" sz="1600" b="0" dirty="0">
                <a:latin typeface="Times New Roman" pitchFamily="18" charset="-95"/>
              </a:rPr>
              <a:t>. </a:t>
            </a:r>
          </a:p>
        </p:txBody>
      </p:sp>
      <p:cxnSp>
        <p:nvCxnSpPr>
          <p:cNvPr id="276500" name="AutoShape 20"/>
          <p:cNvCxnSpPr>
            <a:cxnSpLocks noChangeShapeType="1"/>
            <a:endCxn id="276499" idx="1"/>
          </p:cNvCxnSpPr>
          <p:nvPr/>
        </p:nvCxnSpPr>
        <p:spPr bwMode="auto">
          <a:xfrm rot="16200000" flipH="1">
            <a:off x="3544887" y="5027613"/>
            <a:ext cx="771526" cy="368300"/>
          </a:xfrm>
          <a:prstGeom prst="bentConnector2">
            <a:avLst/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 autoUpdateAnimBg="0"/>
      <p:bldP spid="276484" grpId="0" autoUpdateAnimBg="0"/>
      <p:bldP spid="276492" grpId="0" autoUpdateAnimBg="0"/>
      <p:bldP spid="276496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6134100" cy="765175"/>
          </a:xfrm>
          <a:solidFill>
            <a:srgbClr val="CCFF66"/>
          </a:solidFill>
          <a:ln>
            <a:solidFill>
              <a:srgbClr val="CCFF66"/>
            </a:solidFill>
          </a:ln>
        </p:spPr>
        <p:txBody>
          <a:bodyPr/>
          <a:lstStyle/>
          <a:p>
            <a:pPr algn="l"/>
            <a:r>
              <a:rPr lang="el-GR" sz="3600" i="1" dirty="0" err="1">
                <a:solidFill>
                  <a:schemeClr val="tx1"/>
                </a:solidFill>
                <a:latin typeface="Times New Roman" pitchFamily="18" charset="-95"/>
              </a:rPr>
              <a:t>Escherichia</a:t>
            </a:r>
            <a:r>
              <a:rPr lang="el-GR" sz="3600" i="1" dirty="0">
                <a:solidFill>
                  <a:schemeClr val="tx1"/>
                </a:solidFill>
                <a:latin typeface="Times New Roman" pitchFamily="18" charset="-95"/>
              </a:rPr>
              <a:t> </a:t>
            </a:r>
            <a:r>
              <a:rPr lang="el-GR" sz="3600" i="1" dirty="0" err="1">
                <a:solidFill>
                  <a:schemeClr val="tx1"/>
                </a:solidFill>
                <a:latin typeface="Times New Roman" pitchFamily="18" charset="-95"/>
              </a:rPr>
              <a:t>coli</a:t>
            </a:r>
            <a:endParaRPr lang="en-US" sz="3600" i="1" dirty="0">
              <a:solidFill>
                <a:schemeClr val="tx1"/>
              </a:solidFill>
              <a:latin typeface="Times New Roman" pitchFamily="18" charset="-95"/>
            </a:endParaRPr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304800" y="1123950"/>
            <a:ext cx="4749800" cy="387350"/>
          </a:xfrm>
          <a:prstGeom prst="rect">
            <a:avLst/>
          </a:prstGeom>
          <a:solidFill>
            <a:srgbClr val="969696"/>
          </a:solidFill>
          <a:ln w="317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Wingdings" pitchFamily="2" charset="2"/>
              <a:buNone/>
            </a:pPr>
            <a:r>
              <a:rPr lang="el-GR" dirty="0">
                <a:latin typeface="Times New Roman" pitchFamily="18" charset="-95"/>
              </a:rPr>
              <a:t>ΠΑΘΟΓΕΝΕΙΑ ΑΝΑΛΟΓΑ ΜΕ ΤΟ ΕΙΔΟΣ</a:t>
            </a:r>
            <a:endParaRPr lang="en-US" dirty="0">
              <a:latin typeface="Times New Roman" pitchFamily="18" charset="-95"/>
            </a:endParaRPr>
          </a:p>
        </p:txBody>
      </p:sp>
      <p:cxnSp>
        <p:nvCxnSpPr>
          <p:cNvPr id="278533" name="AutoShape 5"/>
          <p:cNvCxnSpPr>
            <a:cxnSpLocks noChangeShapeType="1"/>
            <a:stCxn id="278532" idx="3"/>
          </p:cNvCxnSpPr>
          <p:nvPr/>
        </p:nvCxnSpPr>
        <p:spPr bwMode="auto">
          <a:xfrm flipH="1">
            <a:off x="2032000" y="1317625"/>
            <a:ext cx="3022600" cy="622300"/>
          </a:xfrm>
          <a:prstGeom prst="bentConnector4">
            <a:avLst>
              <a:gd name="adj1" fmla="val -7565"/>
              <a:gd name="adj2" fmla="val 65560"/>
            </a:avLst>
          </a:prstGeom>
          <a:noFill/>
          <a:ln w="6350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4114800" y="2068582"/>
            <a:ext cx="4737100" cy="707886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l-GR" sz="2000" dirty="0">
                <a:latin typeface="Times New Roman" pitchFamily="18" charset="-95"/>
              </a:rPr>
              <a:t>ΕΝΤΕΡΟΣΥΣΣΩΡΕΥΟΜΕΝΗ</a:t>
            </a:r>
            <a:r>
              <a:rPr lang="el-GR" sz="2000" b="0" dirty="0">
                <a:latin typeface="Times New Roman" pitchFamily="18" charset="-95"/>
              </a:rPr>
              <a:t> Έμμονη διάρροια κυρίως σε βρέφη και παιδιά</a:t>
            </a:r>
            <a:r>
              <a:rPr lang="el-GR" sz="1600" b="0" dirty="0">
                <a:latin typeface="Times New Roman" pitchFamily="18" charset="-95"/>
              </a:rPr>
              <a:t>.</a:t>
            </a:r>
          </a:p>
        </p:txBody>
      </p:sp>
      <p:cxnSp>
        <p:nvCxnSpPr>
          <p:cNvPr id="278536" name="AutoShape 8"/>
          <p:cNvCxnSpPr>
            <a:cxnSpLocks noChangeShapeType="1"/>
            <a:stCxn id="278538" idx="3"/>
            <a:endCxn id="278535" idx="1"/>
          </p:cNvCxnSpPr>
          <p:nvPr/>
        </p:nvCxnSpPr>
        <p:spPr bwMode="auto">
          <a:xfrm>
            <a:off x="3759200" y="2170907"/>
            <a:ext cx="355600" cy="25161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78538" name="Rectangle 10"/>
          <p:cNvSpPr>
            <a:spLocks noChangeArrowheads="1"/>
          </p:cNvSpPr>
          <p:nvPr/>
        </p:nvSpPr>
        <p:spPr bwMode="auto">
          <a:xfrm>
            <a:off x="330200" y="1978025"/>
            <a:ext cx="3429000" cy="3857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1600" b="0" dirty="0" err="1">
                <a:latin typeface="Times New Roman" pitchFamily="18" charset="-95"/>
              </a:rPr>
              <a:t>Enteroaggregative</a:t>
            </a:r>
            <a:r>
              <a:rPr lang="en-US" sz="1600" b="0" i="1" dirty="0">
                <a:latin typeface="Times New Roman" pitchFamily="18" charset="-95"/>
              </a:rPr>
              <a:t> E. coli -EAEC </a:t>
            </a:r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>
            <a:off x="0" y="3641725"/>
            <a:ext cx="3759200" cy="5793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292100" indent="-292100" algn="l">
              <a:buClr>
                <a:srgbClr val="CCFF33"/>
              </a:buClr>
              <a:buFont typeface="Wingdings" pitchFamily="2" charset="2"/>
              <a:buChar char="ü"/>
            </a:pPr>
            <a:r>
              <a:rPr lang="en-US" sz="1600" b="1" dirty="0" err="1">
                <a:latin typeface="Times New Roman" pitchFamily="18" charset="-95"/>
              </a:rPr>
              <a:t>Enterohemorrhagic</a:t>
            </a:r>
            <a:r>
              <a:rPr lang="en-US" sz="1600" b="1" i="1" dirty="0">
                <a:latin typeface="Times New Roman" pitchFamily="18" charset="-95"/>
              </a:rPr>
              <a:t> E. coli - E</a:t>
            </a:r>
            <a:r>
              <a:rPr lang="el-GR" sz="1600" b="1" i="1" dirty="0">
                <a:latin typeface="Times New Roman" pitchFamily="18" charset="-95"/>
              </a:rPr>
              <a:t>Η</a:t>
            </a:r>
            <a:r>
              <a:rPr lang="en-US" sz="1600" b="1" i="1" dirty="0">
                <a:latin typeface="Times New Roman" pitchFamily="18" charset="-95"/>
              </a:rPr>
              <a:t>EC</a:t>
            </a:r>
          </a:p>
        </p:txBody>
      </p:sp>
      <p:sp>
        <p:nvSpPr>
          <p:cNvPr id="278540" name="Text Box 12"/>
          <p:cNvSpPr txBox="1">
            <a:spLocks noChangeArrowheads="1"/>
          </p:cNvSpPr>
          <p:nvPr/>
        </p:nvSpPr>
        <p:spPr bwMode="auto">
          <a:xfrm>
            <a:off x="4114800" y="3148876"/>
            <a:ext cx="4737100" cy="3170099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l-GR" sz="2000" dirty="0" smtClean="0">
                <a:latin typeface="Times New Roman" pitchFamily="18" charset="-95"/>
              </a:rPr>
              <a:t>ΕΝΤΕΡΟΑΙΜΜΟΡΑΓΙΚΗ</a:t>
            </a:r>
            <a:r>
              <a:rPr lang="el-GR" sz="2000" b="0" dirty="0" smtClean="0">
                <a:latin typeface="Times New Roman" pitchFamily="18" charset="-95"/>
              </a:rPr>
              <a:t>  </a:t>
            </a:r>
            <a:r>
              <a:rPr lang="el-GR" sz="2000" b="0" dirty="0">
                <a:latin typeface="Times New Roman" pitchFamily="18" charset="-95"/>
              </a:rPr>
              <a:t>Ο </a:t>
            </a:r>
            <a:r>
              <a:rPr lang="el-GR" sz="2000" b="0" dirty="0" err="1">
                <a:latin typeface="Times New Roman" pitchFamily="18" charset="-95"/>
              </a:rPr>
              <a:t>ορότυπος</a:t>
            </a:r>
            <a:r>
              <a:rPr lang="el-GR" sz="2000" b="0" dirty="0">
                <a:latin typeface="Times New Roman" pitchFamily="18" charset="-95"/>
              </a:rPr>
              <a:t> Ο157:</a:t>
            </a:r>
            <a:r>
              <a:rPr lang="en-US" sz="2000" b="0" dirty="0">
                <a:latin typeface="Times New Roman" pitchFamily="18" charset="-95"/>
              </a:rPr>
              <a:t>H</a:t>
            </a:r>
            <a:r>
              <a:rPr lang="el-GR" sz="2000" b="0" dirty="0">
                <a:latin typeface="Times New Roman" pitchFamily="18" charset="-95"/>
              </a:rPr>
              <a:t>7 προκαλεί γαστρεντερίτιδα μέσω τοξινών που παράγει και καλούνται «</a:t>
            </a:r>
            <a:r>
              <a:rPr lang="el-GR" sz="2000" b="0" dirty="0" err="1">
                <a:latin typeface="Times New Roman" pitchFamily="18" charset="-95"/>
              </a:rPr>
              <a:t>βεροτοξίνες</a:t>
            </a:r>
            <a:r>
              <a:rPr lang="el-GR" sz="2000" b="0" dirty="0">
                <a:latin typeface="Times New Roman" pitchFamily="18" charset="-95"/>
              </a:rPr>
              <a:t>» (</a:t>
            </a:r>
            <a:r>
              <a:rPr lang="en-US" sz="2000" b="0" i="1" dirty="0" err="1">
                <a:latin typeface="Times New Roman" pitchFamily="18" charset="-95"/>
              </a:rPr>
              <a:t>verotoxin</a:t>
            </a:r>
            <a:r>
              <a:rPr lang="el-GR" sz="2000" b="0" dirty="0">
                <a:latin typeface="Times New Roman" pitchFamily="18" charset="-95"/>
              </a:rPr>
              <a:t> – </a:t>
            </a:r>
            <a:r>
              <a:rPr lang="en-US" sz="2000" b="0" dirty="0">
                <a:latin typeface="Times New Roman" pitchFamily="18" charset="-95"/>
              </a:rPr>
              <a:t>VTI</a:t>
            </a:r>
            <a:r>
              <a:rPr lang="el-GR" sz="2000" b="0" dirty="0">
                <a:latin typeface="Times New Roman" pitchFamily="18" charset="-95"/>
              </a:rPr>
              <a:t>) ή τοξίνες του τύπου «</a:t>
            </a:r>
            <a:r>
              <a:rPr lang="en-US" sz="2000" b="0" dirty="0">
                <a:latin typeface="Times New Roman" pitchFamily="18" charset="-95"/>
              </a:rPr>
              <a:t>Shiga</a:t>
            </a:r>
            <a:r>
              <a:rPr lang="el-GR" sz="2000" b="0" dirty="0">
                <a:latin typeface="Times New Roman" pitchFamily="18" charset="-95"/>
              </a:rPr>
              <a:t>», διότι μοιάζουν με τις τοξίνες που παράγει το βακτήριο </a:t>
            </a:r>
            <a:r>
              <a:rPr lang="en-US" sz="2000" b="0" i="1" dirty="0" err="1">
                <a:latin typeface="Times New Roman" pitchFamily="18" charset="-95"/>
              </a:rPr>
              <a:t>Shigella</a:t>
            </a:r>
            <a:r>
              <a:rPr lang="el-GR" sz="2000" b="0" dirty="0">
                <a:latin typeface="Times New Roman" pitchFamily="18" charset="-95"/>
              </a:rPr>
              <a:t> </a:t>
            </a:r>
            <a:r>
              <a:rPr lang="en-US" sz="2000" b="0" i="1" dirty="0" err="1">
                <a:latin typeface="Times New Roman" pitchFamily="18" charset="-95"/>
              </a:rPr>
              <a:t>dysenteriae</a:t>
            </a:r>
            <a:r>
              <a:rPr lang="el-GR" sz="2000" b="0" dirty="0">
                <a:latin typeface="Times New Roman" pitchFamily="18" charset="-95"/>
              </a:rPr>
              <a:t>. Είναι σημαντικό να σημειωθεί ότι ο </a:t>
            </a:r>
            <a:r>
              <a:rPr lang="el-GR" sz="2000" b="0" dirty="0" err="1">
                <a:latin typeface="Times New Roman" pitchFamily="18" charset="-95"/>
              </a:rPr>
              <a:t>ορότυπος</a:t>
            </a:r>
            <a:r>
              <a:rPr lang="el-GR" sz="2000" b="0" dirty="0">
                <a:latin typeface="Times New Roman" pitchFamily="18" charset="-95"/>
              </a:rPr>
              <a:t> μπορεί να προκαλέσει νοσηρές καταστάσεις ακόμα και σε πολύ μικρούς αριθμούς </a:t>
            </a:r>
            <a:r>
              <a:rPr lang="el-GR" sz="2000" b="0" dirty="0" smtClean="0">
                <a:latin typeface="Times New Roman" pitchFamily="18" charset="-95"/>
              </a:rPr>
              <a:t>1-15 </a:t>
            </a:r>
            <a:r>
              <a:rPr lang="en-US" sz="2000" b="0" dirty="0" err="1">
                <a:latin typeface="Times New Roman" pitchFamily="18" charset="-95"/>
              </a:rPr>
              <a:t>cfu</a:t>
            </a:r>
            <a:r>
              <a:rPr lang="el-GR" sz="2000" b="0" dirty="0">
                <a:latin typeface="Times New Roman" pitchFamily="18" charset="-95"/>
              </a:rPr>
              <a:t>/</a:t>
            </a:r>
            <a:r>
              <a:rPr lang="en-US" sz="2000" b="0" dirty="0">
                <a:latin typeface="Times New Roman" pitchFamily="18" charset="-95"/>
              </a:rPr>
              <a:t>g</a:t>
            </a:r>
            <a:r>
              <a:rPr lang="el-GR" sz="2000" b="0" dirty="0">
                <a:latin typeface="Times New Roman" pitchFamily="18" charset="-95"/>
              </a:rPr>
              <a:t>.</a:t>
            </a:r>
          </a:p>
        </p:txBody>
      </p:sp>
      <p:cxnSp>
        <p:nvCxnSpPr>
          <p:cNvPr id="278541" name="AutoShape 13"/>
          <p:cNvCxnSpPr>
            <a:cxnSpLocks noChangeShapeType="1"/>
            <a:endCxn id="278540" idx="1"/>
          </p:cNvCxnSpPr>
          <p:nvPr/>
        </p:nvCxnSpPr>
        <p:spPr bwMode="auto">
          <a:xfrm rot="16200000" flipH="1">
            <a:off x="3458369" y="4077494"/>
            <a:ext cx="957263" cy="355600"/>
          </a:xfrm>
          <a:prstGeom prst="bentConnector2">
            <a:avLst/>
          </a:prstGeom>
          <a:noFill/>
          <a:ln w="9525">
            <a:solidFill>
              <a:srgbClr val="CCFF66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EE20-A858-471A-A27B-79D6FCFE62E3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 autoUpdateAnimBg="0"/>
      <p:bldP spid="278532" grpId="0" autoUpdateAnimBg="0"/>
      <p:bldP spid="278538" grpId="0" autoUpdateAnimBg="0"/>
      <p:bldP spid="27853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Τα τρία χαρακτηριστικά της </a:t>
            </a:r>
            <a:r>
              <a:rPr lang="en-GB" sz="3200" i="1" dirty="0" smtClean="0"/>
              <a:t>Escherichia </a:t>
            </a:r>
            <a:r>
              <a:rPr lang="en-US" sz="3200" i="1" dirty="0" smtClean="0"/>
              <a:t>c</a:t>
            </a:r>
            <a:r>
              <a:rPr lang="en-GB" sz="3200" i="1" dirty="0" err="1" smtClean="0"/>
              <a:t>oli</a:t>
            </a:r>
            <a:r>
              <a:rPr lang="en-GB" sz="3200" i="1" dirty="0" smtClean="0"/>
              <a:t> </a:t>
            </a:r>
            <a:r>
              <a:rPr lang="el-GR" sz="3200" dirty="0" smtClean="0"/>
              <a:t>Ο157:Η7 που την διαχωρίζουν από τα υπόλοιπα είδη είναι:</a:t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</a:t>
            </a:r>
            <a:r>
              <a:rPr lang="el-GR" dirty="0" smtClean="0"/>
              <a:t>ι επικίνδυνες επιπτώσεις στην υγεία, δεδομένου ότι η μόλυνση μπορεί να οδηγήσει σε καταστροφή του ήπατος και θάνατο</a:t>
            </a:r>
          </a:p>
          <a:p>
            <a:pPr lvl="0"/>
            <a:r>
              <a:rPr lang="el-GR" dirty="0" smtClean="0"/>
              <a:t>η ασυνήθιστη ανθεκτικότητα της σε αντίξοες συνθήκες, διότι επιβιώνει σε χαμηλές θερμοκρασίες και όξινο περιβάλλον</a:t>
            </a:r>
          </a:p>
          <a:p>
            <a:pPr lvl="0"/>
            <a:r>
              <a:rPr lang="el-GR" dirty="0" smtClean="0"/>
              <a:t>η μικρή μολυσματική δόση που απαιτείται για την πρόκληση ασθένειας (10-100 κύτταρα).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66</a:t>
            </a:fld>
            <a:endParaRPr lang="el-G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 smtClean="0"/>
              <a:t>κολοβακτηρίδια που παράγουν </a:t>
            </a:r>
            <a:r>
              <a:rPr lang="el-GR" sz="4400" b="1" dirty="0" err="1" smtClean="0"/>
              <a:t>Shiga</a:t>
            </a:r>
            <a:r>
              <a:rPr lang="el-GR" sz="4400" b="1" dirty="0" smtClean="0"/>
              <a:t>-τοξίνη (STEC)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3200" dirty="0" smtClean="0">
                <a:latin typeface="Times New Roman" pitchFamily="18" charset="-95"/>
              </a:rPr>
              <a:t>Ο </a:t>
            </a:r>
            <a:r>
              <a:rPr lang="el-GR" sz="3200" dirty="0" err="1" smtClean="0">
                <a:latin typeface="Times New Roman" pitchFamily="18" charset="-95"/>
              </a:rPr>
              <a:t>ορότυπος</a:t>
            </a:r>
            <a:r>
              <a:rPr lang="el-GR" sz="3200" dirty="0" smtClean="0">
                <a:latin typeface="Times New Roman" pitchFamily="18" charset="-95"/>
              </a:rPr>
              <a:t> </a:t>
            </a:r>
            <a:r>
              <a:rPr lang="en-US" sz="3200" i="1" dirty="0" smtClean="0">
                <a:latin typeface="Times New Roman" pitchFamily="18" charset="-95"/>
              </a:rPr>
              <a:t>E. coli </a:t>
            </a:r>
            <a:r>
              <a:rPr lang="el-GR" sz="3200" dirty="0" smtClean="0">
                <a:latin typeface="Times New Roman" pitchFamily="18" charset="-95"/>
              </a:rPr>
              <a:t>Ο157:</a:t>
            </a:r>
            <a:r>
              <a:rPr lang="en-US" sz="3200" dirty="0" smtClean="0">
                <a:latin typeface="Times New Roman" pitchFamily="18" charset="-95"/>
              </a:rPr>
              <a:t>H</a:t>
            </a:r>
            <a:r>
              <a:rPr lang="el-GR" sz="3200" dirty="0" smtClean="0">
                <a:latin typeface="Times New Roman" pitchFamily="18" charset="-95"/>
              </a:rPr>
              <a:t>7 </a:t>
            </a:r>
            <a:r>
              <a:rPr lang="el-GR" dirty="0" smtClean="0"/>
              <a:t>έχει την ικανότητα να παράγει τη </a:t>
            </a:r>
            <a:r>
              <a:rPr lang="el-GR" dirty="0" err="1" smtClean="0"/>
              <a:t>Shiga</a:t>
            </a:r>
            <a:r>
              <a:rPr lang="el-GR" dirty="0" smtClean="0"/>
              <a:t>- τοξίνη και ανήκει σε μία ομάδα στελεχών που αναφέρονται ως  «</a:t>
            </a:r>
            <a:r>
              <a:rPr lang="el-GR" b="1" dirty="0" smtClean="0"/>
              <a:t>κολοβακτηρίδια που παράγουν </a:t>
            </a:r>
            <a:r>
              <a:rPr lang="el-GR" b="1" dirty="0" err="1" smtClean="0"/>
              <a:t>Shiga</a:t>
            </a:r>
            <a:r>
              <a:rPr lang="el-GR" b="1" dirty="0" smtClean="0"/>
              <a:t>-τοξίνη (STEC)»</a:t>
            </a:r>
          </a:p>
          <a:p>
            <a:r>
              <a:rPr lang="el-GR" dirty="0" smtClean="0"/>
              <a:t>Εναλλακτικά, χρησιμοποιούνται και οι όροι «κολοβακτηρίδια που παράγουν </a:t>
            </a:r>
            <a:r>
              <a:rPr lang="el-GR" b="1" dirty="0" err="1" smtClean="0"/>
              <a:t>Vero</a:t>
            </a:r>
            <a:r>
              <a:rPr lang="el-GR" b="1" dirty="0" smtClean="0"/>
              <a:t>- τοξίνη (VTEC</a:t>
            </a:r>
            <a:r>
              <a:rPr lang="el-GR" dirty="0" smtClean="0"/>
              <a:t>)» ή «</a:t>
            </a:r>
            <a:r>
              <a:rPr lang="el-GR" b="1" dirty="0" err="1" smtClean="0"/>
              <a:t>εντεροαιμορραγικά</a:t>
            </a:r>
            <a:r>
              <a:rPr lang="el-GR" b="1" dirty="0" smtClean="0"/>
              <a:t> κολοβακτηρίδια (EHEC</a:t>
            </a:r>
            <a:r>
              <a:rPr lang="el-GR" dirty="0" smtClean="0"/>
              <a:t>)». </a:t>
            </a:r>
          </a:p>
          <a:p>
            <a:r>
              <a:rPr lang="el-GR" dirty="0" smtClean="0"/>
              <a:t>Σημαντικές ιδιότητες αυτής της ομάδας στελεχών του κολοβακτηριδίου είναι η παραγωγή τοξινών (</a:t>
            </a:r>
            <a:r>
              <a:rPr lang="el-GR" dirty="0" err="1" smtClean="0"/>
              <a:t>Stx1</a:t>
            </a:r>
            <a:r>
              <a:rPr lang="el-GR" dirty="0" smtClean="0"/>
              <a:t>, Stx2), καθώς και η μη διάσπαση της </a:t>
            </a:r>
            <a:r>
              <a:rPr lang="el-GR" dirty="0" err="1" smtClean="0"/>
              <a:t>σορβιτόλης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Οι τοξίνες αυτές είναι παρόμοιες με την τοξίνη που παράγει η </a:t>
            </a:r>
            <a:r>
              <a:rPr lang="el-GR" i="1" dirty="0" err="1" smtClean="0"/>
              <a:t>Shigella</a:t>
            </a:r>
            <a:r>
              <a:rPr lang="el-GR" i="1" dirty="0" smtClean="0"/>
              <a:t> </a:t>
            </a:r>
            <a:r>
              <a:rPr lang="el-GR" i="1" dirty="0" err="1" smtClean="0"/>
              <a:t>dysenteriae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67</a:t>
            </a:fld>
            <a:endParaRPr lang="el-G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ορότυποι</a:t>
            </a:r>
            <a:r>
              <a:rPr lang="el-GR" dirty="0" smtClean="0"/>
              <a:t> STEC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Έχουν αναγνωριστεί περίπου 200 διαφορετικοί </a:t>
            </a:r>
            <a:r>
              <a:rPr lang="el-GR" dirty="0" err="1" smtClean="0"/>
              <a:t>ορότυποι</a:t>
            </a:r>
            <a:r>
              <a:rPr lang="el-GR" dirty="0" smtClean="0"/>
              <a:t> του STEC, εκ των οποίων περισσότεροι από 100 έχουν συσχετιστεί με την εμφάνιση νόσου στους ανθρώπους. </a:t>
            </a:r>
          </a:p>
          <a:p>
            <a:r>
              <a:rPr lang="el-GR" dirty="0" smtClean="0"/>
              <a:t>Από τους </a:t>
            </a:r>
            <a:r>
              <a:rPr lang="el-GR" dirty="0" err="1" smtClean="0"/>
              <a:t>ορότυπους</a:t>
            </a:r>
            <a:r>
              <a:rPr lang="el-GR" dirty="0" smtClean="0"/>
              <a:t> αυτούς, ο πιο σημαντικός κλινικά θεωρείται ο O157:H7, αν και εκτιμάται ότι έως και 50% των λοιμώξεων από STEC προκαλούνται από άλλους </a:t>
            </a:r>
            <a:r>
              <a:rPr lang="el-GR" dirty="0" err="1" smtClean="0"/>
              <a:t>ορότυπους</a:t>
            </a:r>
            <a:r>
              <a:rPr lang="el-GR" dirty="0" smtClean="0"/>
              <a:t>, όπως είναι οι Ο26, Ο111, Ο103, Ο45, Ο121 και Ο145.</a:t>
            </a:r>
          </a:p>
          <a:p>
            <a:r>
              <a:rPr lang="el-GR" dirty="0" smtClean="0"/>
              <a:t> Τον Απρίλιο του 2011 αναγνωρίστηκε στην Γερμανία επιδημία λοίμωξης από </a:t>
            </a:r>
            <a:r>
              <a:rPr lang="el-GR" i="1" dirty="0" smtClean="0"/>
              <a:t>E. </a:t>
            </a:r>
            <a:r>
              <a:rPr lang="en-US" i="1" dirty="0" smtClean="0"/>
              <a:t>c</a:t>
            </a:r>
            <a:r>
              <a:rPr lang="el-GR" i="1" dirty="0" err="1" smtClean="0"/>
              <a:t>oli</a:t>
            </a:r>
            <a:r>
              <a:rPr lang="el-GR" i="1" dirty="0" smtClean="0"/>
              <a:t> </a:t>
            </a:r>
            <a:r>
              <a:rPr lang="el-GR" dirty="0" smtClean="0"/>
              <a:t>O104:H4, που αποτελεί </a:t>
            </a:r>
            <a:r>
              <a:rPr lang="el-GR" dirty="0" err="1" smtClean="0"/>
              <a:t>ορότυπο</a:t>
            </a:r>
            <a:r>
              <a:rPr lang="el-GR" dirty="0" smtClean="0"/>
              <a:t> που δεν είχε απασχολήσει ιδιαίτερα στο παρελθόν.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68</a:t>
            </a:fld>
            <a:endParaRPr lang="el-G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3730" name="Picture 2" descr="Image result for escherichia c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576050" cy="3920481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69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</a:t>
            </a:r>
            <a:r>
              <a:rPr lang="el-GR" dirty="0" err="1" smtClean="0"/>
              <a:t>τροφογενείς</a:t>
            </a:r>
            <a:r>
              <a:rPr lang="el-GR" dirty="0" smtClean="0"/>
              <a:t> ασθένειες μπορούν να διαχωριστούν  σε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b="1" dirty="0" smtClean="0"/>
              <a:t>τροφικές τοξινώσεις (ή </a:t>
            </a:r>
            <a:r>
              <a:rPr lang="el-GR" b="1" dirty="0" err="1" smtClean="0"/>
              <a:t>τοξικώσεις</a:t>
            </a:r>
            <a:r>
              <a:rPr lang="el-GR" b="1" dirty="0" smtClean="0"/>
              <a:t>)</a:t>
            </a:r>
          </a:p>
          <a:p>
            <a:pPr lvl="1"/>
            <a:r>
              <a:rPr lang="el-GR" b="1" dirty="0" smtClean="0"/>
              <a:t>τροφικές επιμολύνσεις (λοιμώξεις) </a:t>
            </a:r>
            <a:r>
              <a:rPr lang="el-GR" dirty="0" smtClean="0"/>
              <a:t>και σε</a:t>
            </a:r>
          </a:p>
          <a:p>
            <a:pPr lvl="1"/>
            <a:endParaRPr lang="el-GR" b="1" dirty="0" smtClean="0"/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Συχνά χρησιμοποιούμε τον όρο «τροφική δηλητηρίαση» για τροφικές λοιμώξεις ή τοξινώσεις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Πηγές παθογόνων </a:t>
            </a:r>
            <a:r>
              <a:rPr lang="en-US" b="1" i="1" dirty="0" smtClean="0"/>
              <a:t>Escherichia c</a:t>
            </a:r>
            <a:r>
              <a:rPr lang="en-GB" b="1" i="1" dirty="0" err="1" smtClean="0"/>
              <a:t>oli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77500" lnSpcReduction="20000"/>
          </a:bodyPr>
          <a:lstStyle/>
          <a:p>
            <a:r>
              <a:rPr lang="el-GR" i="1" u="sng" dirty="0" smtClean="0"/>
              <a:t>Περιβάλλον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 err="1" smtClean="0"/>
              <a:t>παθογόνες</a:t>
            </a:r>
            <a:r>
              <a:rPr lang="el-GR" dirty="0" smtClean="0"/>
              <a:t> </a:t>
            </a:r>
            <a:r>
              <a:rPr lang="en-GB" i="1" dirty="0" smtClean="0"/>
              <a:t>E</a:t>
            </a:r>
            <a:r>
              <a:rPr lang="el-GR" i="1" dirty="0" smtClean="0"/>
              <a:t>.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r>
              <a:rPr lang="el-GR" dirty="0" smtClean="0"/>
              <a:t> αποτελούν μέρος του </a:t>
            </a:r>
            <a:r>
              <a:rPr lang="el-GR" dirty="0" err="1" smtClean="0"/>
              <a:t>μικροβιώματος</a:t>
            </a:r>
            <a:r>
              <a:rPr lang="el-GR" dirty="0" smtClean="0"/>
              <a:t> του εντερικού σωλήνα των ανθρώπων και ζώων, και η παρουσία τους συχνά συνδέεται με ύδατα μολυσμένα με περιττώματα ανθρώπων και ζώων, τα οποία και αποτελούν πηγές επιμόλυνσης.</a:t>
            </a:r>
          </a:p>
          <a:p>
            <a:pPr>
              <a:buNone/>
            </a:pPr>
            <a:r>
              <a:rPr lang="el-GR" b="1" dirty="0" smtClean="0"/>
              <a:t> </a:t>
            </a:r>
            <a:endParaRPr lang="el-GR" dirty="0" smtClean="0"/>
          </a:p>
          <a:p>
            <a:r>
              <a:rPr lang="el-GR" i="1" u="sng" dirty="0" smtClean="0"/>
              <a:t>Τρόφιμα</a:t>
            </a:r>
            <a:endParaRPr lang="el-GR" dirty="0" smtClean="0"/>
          </a:p>
          <a:p>
            <a:r>
              <a:rPr lang="el-GR" dirty="0" smtClean="0"/>
              <a:t>Το ανεπαρκώς μαγειρεμένο ή ακατέργαστο κρέας (π.χ. ακατέργαστο χάμπουργκερ από βόειο κρέας) είναι η πιο συχνή πηγή επιμόλυνσης από </a:t>
            </a:r>
            <a:r>
              <a:rPr lang="en-GB" i="1" dirty="0" smtClean="0"/>
              <a:t>E</a:t>
            </a:r>
            <a:r>
              <a:rPr lang="el-GR" i="1" dirty="0" smtClean="0"/>
              <a:t>.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r>
              <a:rPr lang="en-GB" i="1" dirty="0" smtClean="0"/>
              <a:t> </a:t>
            </a:r>
            <a:r>
              <a:rPr lang="en-GB" dirty="0" smtClean="0"/>
              <a:t>O</a:t>
            </a:r>
            <a:r>
              <a:rPr lang="el-GR" dirty="0" smtClean="0"/>
              <a:t>157:</a:t>
            </a:r>
            <a:r>
              <a:rPr lang="en-US" dirty="0" smtClean="0"/>
              <a:t>H</a:t>
            </a:r>
            <a:r>
              <a:rPr lang="el-GR" dirty="0" smtClean="0"/>
              <a:t>7. </a:t>
            </a:r>
          </a:p>
          <a:p>
            <a:r>
              <a:rPr lang="el-GR" dirty="0" smtClean="0"/>
              <a:t>Επίσης τα φρέσκα λαχανικά, ο </a:t>
            </a:r>
            <a:r>
              <a:rPr lang="el-GR" dirty="0" err="1" smtClean="0"/>
              <a:t>απαστερίωτος</a:t>
            </a:r>
            <a:r>
              <a:rPr lang="el-GR" dirty="0" smtClean="0"/>
              <a:t> χυμός φρούτων, το αποξηραμένο σαλάμι, το μαρούλι, το κυνήγι, το τυρόπηγμα και το ωμό γάλα έχουν συσχετιστεί με ξεσπάσματα δηλητηρίασης από </a:t>
            </a:r>
            <a:r>
              <a:rPr lang="en-GB" i="1" dirty="0" smtClean="0"/>
              <a:t>E</a:t>
            </a:r>
            <a:r>
              <a:rPr lang="el-GR" i="1" dirty="0" smtClean="0"/>
              <a:t>.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r>
              <a:rPr lang="el-GR" dirty="0" smtClean="0"/>
              <a:t> Ο157:</a:t>
            </a:r>
            <a:r>
              <a:rPr lang="en-GB" dirty="0" smtClean="0"/>
              <a:t>H</a:t>
            </a:r>
            <a:r>
              <a:rPr lang="el-GR" dirty="0" smtClean="0"/>
              <a:t>7. </a:t>
            </a:r>
          </a:p>
          <a:p>
            <a:r>
              <a:rPr lang="el-GR" dirty="0" smtClean="0"/>
              <a:t>Τα ζωικής προέλευσης τρόφιμα μπορούν να υποστούν, άμεση ή έμμεση περιττωματική επιμόλυνση από </a:t>
            </a:r>
            <a:r>
              <a:rPr lang="en-GB" i="1" dirty="0" smtClean="0"/>
              <a:t>E</a:t>
            </a:r>
            <a:r>
              <a:rPr lang="el-GR" i="1" dirty="0" smtClean="0"/>
              <a:t>. </a:t>
            </a:r>
            <a:r>
              <a:rPr lang="en-US" i="1" dirty="0" smtClean="0"/>
              <a:t>c</a:t>
            </a:r>
            <a:r>
              <a:rPr lang="en-GB" i="1" dirty="0" err="1" smtClean="0"/>
              <a:t>oli</a:t>
            </a:r>
            <a:r>
              <a:rPr lang="en-GB" i="1" dirty="0" smtClean="0"/>
              <a:t> </a:t>
            </a:r>
            <a:r>
              <a:rPr lang="el-GR" dirty="0" smtClean="0"/>
              <a:t>Ο157:</a:t>
            </a:r>
            <a:r>
              <a:rPr lang="en-GB" dirty="0" smtClean="0"/>
              <a:t>H</a:t>
            </a:r>
            <a:r>
              <a:rPr lang="el-GR" dirty="0" smtClean="0"/>
              <a:t>7</a:t>
            </a:r>
            <a:r>
              <a:rPr lang="el-GR" i="1" dirty="0" smtClean="0"/>
              <a:t>, </a:t>
            </a:r>
            <a:r>
              <a:rPr lang="el-GR" dirty="0" smtClean="0"/>
              <a:t>είτε κατά τη διάρκεια της σφαγής είτε από την επακόλουθη επεξεργασία του κρέατος. 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70</a:t>
            </a:fld>
            <a:endParaRPr lang="el-G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u="sng" dirty="0" smtClean="0"/>
              <a:t>Τροφική δηλητηρίαση από </a:t>
            </a:r>
            <a:r>
              <a:rPr lang="en-GB" i="1" u="sng" dirty="0" smtClean="0"/>
              <a:t>E</a:t>
            </a:r>
            <a:r>
              <a:rPr lang="el-GR" i="1" u="sng" dirty="0" smtClean="0"/>
              <a:t>. </a:t>
            </a:r>
            <a:r>
              <a:rPr lang="en-GB" i="1" u="sng" dirty="0" smtClean="0"/>
              <a:t>coli</a:t>
            </a:r>
            <a:r>
              <a:rPr lang="el-GR" u="sng" dirty="0" smtClean="0"/>
              <a:t> Ο157:</a:t>
            </a:r>
            <a:r>
              <a:rPr lang="en-GB" u="sng" dirty="0" smtClean="0"/>
              <a:t>H</a:t>
            </a:r>
            <a:r>
              <a:rPr lang="el-GR" u="sng" dirty="0" smtClean="0"/>
              <a:t>7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i="1" u="sng" dirty="0" smtClean="0"/>
              <a:t>Χρόνος εμφάνισης συμπτωμάτων</a:t>
            </a:r>
            <a:endParaRPr lang="el-GR" dirty="0" smtClean="0"/>
          </a:p>
          <a:p>
            <a:r>
              <a:rPr lang="el-GR" dirty="0" smtClean="0"/>
              <a:t>Τα συμπτώματα εμφανίζονται συνήθως μέσα σε ώρες έως και 10 ημέρες μετά την κατανάλωση του μολυσμένου τροφίμου.</a:t>
            </a:r>
          </a:p>
          <a:p>
            <a:r>
              <a:rPr lang="el-GR" dirty="0" smtClean="0"/>
              <a:t> Μια μικρή δόση του βακτηρίου είναι αρκετή για να προκαλέσει σοβαρή ασθένεια. </a:t>
            </a:r>
          </a:p>
          <a:p>
            <a:pPr>
              <a:buNone/>
            </a:pPr>
            <a:endParaRPr lang="el-GR" dirty="0" smtClean="0"/>
          </a:p>
          <a:p>
            <a:r>
              <a:rPr lang="el-GR" i="1" u="sng" dirty="0" smtClean="0"/>
              <a:t>Συμπτώματα</a:t>
            </a:r>
            <a:endParaRPr lang="el-GR" dirty="0" smtClean="0"/>
          </a:p>
          <a:p>
            <a:r>
              <a:rPr lang="el-GR" dirty="0" smtClean="0"/>
              <a:t>Η ασθένεια εμφανίζεται με κοιλιακούς πόνους και διάρροια, που εξελίσσονται σε αιμορραγική διάρροια. </a:t>
            </a:r>
          </a:p>
          <a:p>
            <a:r>
              <a:rPr lang="el-GR" dirty="0" smtClean="0"/>
              <a:t>Περίπου</a:t>
            </a:r>
            <a:r>
              <a:rPr lang="en-US" dirty="0" smtClean="0"/>
              <a:t> 5–10% </a:t>
            </a:r>
            <a:r>
              <a:rPr lang="el-GR" dirty="0" smtClean="0"/>
              <a:t>των ανθρώπων που έχουν διαγνωστεί με τον αιμορραγικό τύπο </a:t>
            </a:r>
            <a:r>
              <a:rPr lang="en-US" i="1" dirty="0" smtClean="0"/>
              <a:t>Escherichia coli</a:t>
            </a:r>
            <a:r>
              <a:rPr lang="en-US" dirty="0" smtClean="0"/>
              <a:t> </a:t>
            </a:r>
            <a:r>
              <a:rPr lang="en-GB" dirty="0" smtClean="0"/>
              <a:t>O</a:t>
            </a:r>
            <a:r>
              <a:rPr lang="el-GR" dirty="0" smtClean="0"/>
              <a:t>157:</a:t>
            </a:r>
            <a:r>
              <a:rPr lang="en-US" dirty="0" smtClean="0"/>
              <a:t>H</a:t>
            </a:r>
            <a:r>
              <a:rPr lang="el-GR" dirty="0" smtClean="0"/>
              <a:t>7 ή </a:t>
            </a:r>
            <a:r>
              <a:rPr lang="en-US" dirty="0" smtClean="0"/>
              <a:t>VTEC</a:t>
            </a:r>
            <a:r>
              <a:rPr lang="el-GR" dirty="0" smtClean="0"/>
              <a:t> (ή κάποιον άλλο </a:t>
            </a:r>
            <a:r>
              <a:rPr lang="el-GR" dirty="0" err="1" smtClean="0"/>
              <a:t>ορότυπο</a:t>
            </a:r>
            <a:r>
              <a:rPr lang="el-GR" dirty="0" smtClean="0"/>
              <a:t> </a:t>
            </a:r>
            <a:r>
              <a:rPr lang="en-US" dirty="0" smtClean="0"/>
              <a:t>VTEC) </a:t>
            </a:r>
            <a:r>
              <a:rPr lang="el-GR" dirty="0" smtClean="0"/>
              <a:t>παθαίνουν οξεία αιμολυτική αναιμία και νεφρική ανεπάρκεια (αιμολυτικό ουρικό σύνδρομο) το οποίο μπορεί να καταλήξει σε θάνατο.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5D97-B6AD-497D-AEAB-49A234A665C6}" type="slidenum">
              <a:rPr lang="el-GR" smtClean="0"/>
              <a:pPr/>
              <a:t>71</a:t>
            </a:fld>
            <a:endParaRPr lang="el-G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539552" y="-675456"/>
            <a:ext cx="8229600" cy="1828800"/>
          </a:xfrm>
        </p:spPr>
        <p:txBody>
          <a:bodyPr/>
          <a:lstStyle/>
          <a:p>
            <a:r>
              <a:rPr lang="en-US" i="1" u="sng" dirty="0" err="1" smtClean="0"/>
              <a:t>S</a:t>
            </a:r>
            <a:r>
              <a:rPr lang="en-US" i="1" u="sng" cap="none" dirty="0" err="1" smtClean="0"/>
              <a:t>higella</a:t>
            </a:r>
            <a:endParaRPr lang="el-GR" cap="none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062912" cy="225884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3200" i="1" u="sng" dirty="0" smtClean="0">
                <a:solidFill>
                  <a:schemeClr val="bg1"/>
                </a:solidFill>
              </a:rPr>
              <a:t>S. </a:t>
            </a:r>
            <a:r>
              <a:rPr lang="en-US" sz="3200" i="1" u="sng" dirty="0" err="1" smtClean="0">
                <a:solidFill>
                  <a:schemeClr val="bg1"/>
                </a:solidFill>
              </a:rPr>
              <a:t>sonnei</a:t>
            </a:r>
            <a:r>
              <a:rPr lang="en-US" sz="3200" i="1" u="sng" dirty="0" smtClean="0">
                <a:solidFill>
                  <a:schemeClr val="bg1"/>
                </a:solidFill>
              </a:rPr>
              <a:t>, S. </a:t>
            </a:r>
            <a:r>
              <a:rPr lang="en-US" sz="3200" i="1" u="sng" dirty="0" err="1" smtClean="0">
                <a:solidFill>
                  <a:schemeClr val="bg1"/>
                </a:solidFill>
              </a:rPr>
              <a:t>dysenteriae</a:t>
            </a:r>
            <a:r>
              <a:rPr lang="en-US" sz="3200" i="1" u="sng" dirty="0" smtClean="0">
                <a:solidFill>
                  <a:schemeClr val="bg1"/>
                </a:solidFill>
              </a:rPr>
              <a:t>, S. </a:t>
            </a:r>
            <a:r>
              <a:rPr lang="en-US" sz="3200" i="1" u="sng" dirty="0" err="1" smtClean="0">
                <a:solidFill>
                  <a:schemeClr val="bg1"/>
                </a:solidFill>
              </a:rPr>
              <a:t>flexneri</a:t>
            </a:r>
            <a:r>
              <a:rPr lang="en-US" sz="3200" i="1" u="sng" dirty="0" smtClean="0">
                <a:solidFill>
                  <a:schemeClr val="bg1"/>
                </a:solidFill>
              </a:rPr>
              <a:t>, S. </a:t>
            </a:r>
            <a:r>
              <a:rPr lang="en-US" sz="3200" i="1" u="sng" dirty="0" err="1" smtClean="0">
                <a:solidFill>
                  <a:schemeClr val="bg1"/>
                </a:solidFill>
              </a:rPr>
              <a:t>bodii</a:t>
            </a:r>
            <a:endParaRPr lang="en-US" sz="3200" i="1" u="sng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700" u="sng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3200" dirty="0" err="1" smtClean="0">
                <a:solidFill>
                  <a:schemeClr val="bg1"/>
                </a:solidFill>
              </a:rPr>
              <a:t>Ραβδόμορφα</a:t>
            </a:r>
            <a:r>
              <a:rPr lang="el-GR" sz="3200" dirty="0" smtClean="0">
                <a:solidFill>
                  <a:schemeClr val="bg1"/>
                </a:solidFill>
              </a:rPr>
              <a:t> βακτήρια </a:t>
            </a:r>
            <a:r>
              <a:rPr lang="en-US" sz="3200" dirty="0" smtClean="0">
                <a:solidFill>
                  <a:schemeClr val="bg1"/>
                </a:solidFill>
              </a:rPr>
              <a:t>gram (-) </a:t>
            </a:r>
          </a:p>
          <a:p>
            <a:pPr>
              <a:lnSpc>
                <a:spcPct val="80000"/>
              </a:lnSpc>
            </a:pPr>
            <a:r>
              <a:rPr lang="el-GR" sz="3200" dirty="0" smtClean="0">
                <a:solidFill>
                  <a:schemeClr val="bg1"/>
                </a:solidFill>
              </a:rPr>
              <a:t>οικ. </a:t>
            </a:r>
            <a:r>
              <a:rPr lang="en-US" sz="3200" i="1" dirty="0" err="1" smtClean="0">
                <a:solidFill>
                  <a:schemeClr val="bg1"/>
                </a:solidFill>
              </a:rPr>
              <a:t>Enterobacteriacae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l-GR" sz="3200" dirty="0" smtClean="0">
                <a:solidFill>
                  <a:schemeClr val="bg1"/>
                </a:solidFill>
              </a:rPr>
              <a:t>παρόμοια με την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Escherichia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και </a:t>
            </a:r>
            <a:r>
              <a:rPr lang="en-US" sz="3200" i="1" dirty="0" smtClean="0">
                <a:solidFill>
                  <a:schemeClr val="bg1"/>
                </a:solidFill>
              </a:rPr>
              <a:t>Salmonella</a:t>
            </a:r>
            <a:endParaRPr lang="el-GR" sz="3200" i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3200" dirty="0" smtClean="0">
                <a:solidFill>
                  <a:schemeClr val="bg1"/>
                </a:solidFill>
              </a:rPr>
              <a:t>Προκαλεί λοιμώξεις ή </a:t>
            </a:r>
            <a:r>
              <a:rPr lang="el-GR" sz="3200" dirty="0" err="1" smtClean="0">
                <a:solidFill>
                  <a:schemeClr val="bg1"/>
                </a:solidFill>
              </a:rPr>
              <a:t>τοξικολοιμώξεις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40996" name="Picture 4" descr="Rod-shaped, drug-resistant Shigella 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367537"/>
            <a:ext cx="6591701" cy="2160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964488" cy="836712"/>
          </a:xfrm>
        </p:spPr>
        <p:txBody>
          <a:bodyPr>
            <a:normAutofit/>
          </a:bodyPr>
          <a:lstStyle/>
          <a:p>
            <a:r>
              <a:rPr lang="en-US" sz="4800" i="1" u="sng" dirty="0" err="1" smtClean="0"/>
              <a:t>Shigella</a:t>
            </a:r>
            <a:endParaRPr lang="el-GR" sz="4800" i="1" dirty="0" smtClean="0">
              <a:latin typeface="Arial" charset="0"/>
              <a:cs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752"/>
            <a:ext cx="8964612" cy="442865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2800" dirty="0" smtClean="0"/>
              <a:t>Αναστέλλονται με </a:t>
            </a:r>
            <a:r>
              <a:rPr lang="en-US" sz="2800" dirty="0" smtClean="0"/>
              <a:t>4% </a:t>
            </a:r>
            <a:r>
              <a:rPr lang="en-US" sz="2800" dirty="0" err="1" smtClean="0"/>
              <a:t>NaCl</a:t>
            </a:r>
            <a:r>
              <a:rPr lang="en-US" sz="2800" dirty="0" smtClean="0"/>
              <a:t>, </a:t>
            </a:r>
            <a:r>
              <a:rPr lang="el-GR" sz="2800" dirty="0" smtClean="0"/>
              <a:t>όξινο </a:t>
            </a:r>
            <a:r>
              <a:rPr lang="en-US" sz="2800" dirty="0" smtClean="0"/>
              <a:t>pH (</a:t>
            </a:r>
            <a:r>
              <a:rPr lang="el-GR" sz="2800" dirty="0" smtClean="0"/>
              <a:t>αν και επιβιώνουν σε</a:t>
            </a:r>
            <a:r>
              <a:rPr lang="en-US" sz="2800" dirty="0" smtClean="0"/>
              <a:t> pH 2-3 </a:t>
            </a:r>
            <a:r>
              <a:rPr lang="el-GR" sz="2800" dirty="0" smtClean="0"/>
              <a:t>για κάποιες ώρες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dirty="0" smtClean="0"/>
              <a:t>Ευαίσθητα σε θέρμανση και ακτινοβολία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dirty="0" smtClean="0"/>
              <a:t>Επιβιώνουν καλύτερα υπό ψύξη/κατάψυξη, παρά σε θερμοκρασία δωματίου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62334-259D-4A4E-9614-51A6EFE6F4CF}" type="slidenum">
              <a:rPr lang="el-GR"/>
              <a:pPr>
                <a:defRPr/>
              </a:pPr>
              <a:t>73</a:t>
            </a:fld>
            <a:endParaRPr lang="el-G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713234"/>
          </a:xfrm>
        </p:spPr>
        <p:txBody>
          <a:bodyPr>
            <a:normAutofit fontScale="90000"/>
          </a:bodyPr>
          <a:lstStyle/>
          <a:p>
            <a:r>
              <a:rPr lang="en-US" sz="4400" i="1" u="sng" dirty="0" err="1" smtClean="0"/>
              <a:t>Shigella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l-GR" sz="3200" u="sng" dirty="0" smtClean="0"/>
              <a:t>Πηγές</a:t>
            </a:r>
            <a:r>
              <a:rPr lang="en-US" sz="3200" dirty="0" smtClean="0"/>
              <a:t>: </a:t>
            </a:r>
            <a:r>
              <a:rPr lang="el-GR" sz="3200" dirty="0" smtClean="0"/>
              <a:t>σε διάφορα τρόφιμα</a:t>
            </a: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l-GR" sz="3200" dirty="0" smtClean="0"/>
              <a:t>Μόλυνση τροφίμων συνήθως μέσω μολυσμένων χεριών ή νερού μολυσμένου με κόπρανα</a:t>
            </a:r>
            <a:endParaRPr lang="en-US" sz="3200" dirty="0" smtClean="0"/>
          </a:p>
          <a:p>
            <a:pPr>
              <a:lnSpc>
                <a:spcPct val="120000"/>
              </a:lnSpc>
              <a:buNone/>
            </a:pPr>
            <a:r>
              <a:rPr lang="el-GR" sz="3200" u="sng" dirty="0" smtClean="0"/>
              <a:t>Συμπτώματα</a:t>
            </a:r>
            <a:r>
              <a:rPr lang="en-US" sz="3200" u="sng" dirty="0" smtClean="0"/>
              <a:t>:</a:t>
            </a:r>
            <a:r>
              <a:rPr lang="en-US" sz="3200" dirty="0" smtClean="0"/>
              <a:t> </a:t>
            </a:r>
            <a:r>
              <a:rPr lang="el-GR" sz="3200" dirty="0" smtClean="0"/>
              <a:t>αιματώδη, </a:t>
            </a:r>
            <a:r>
              <a:rPr lang="el-GR" sz="3200" dirty="0" err="1" smtClean="0"/>
              <a:t>βλενώδη</a:t>
            </a:r>
            <a:r>
              <a:rPr lang="el-GR" sz="3200" dirty="0" smtClean="0"/>
              <a:t> κόπρανα (δυσεντερία)  με κοιλόπονο και ίσως πυρετό</a:t>
            </a: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l-GR" sz="3200" dirty="0" smtClean="0"/>
              <a:t>Χρόνος επώασης</a:t>
            </a:r>
            <a:r>
              <a:rPr lang="en-US" sz="3200" dirty="0" smtClean="0"/>
              <a:t>: 1-3 </a:t>
            </a:r>
            <a:r>
              <a:rPr lang="el-GR" sz="3200" dirty="0" smtClean="0"/>
              <a:t>μέρες</a:t>
            </a:r>
            <a:r>
              <a:rPr lang="en-US" sz="3200" dirty="0" smtClean="0"/>
              <a:t>, </a:t>
            </a:r>
            <a:r>
              <a:rPr lang="el-GR" sz="3200" dirty="0" smtClean="0"/>
              <a:t>διάρκεια</a:t>
            </a:r>
            <a:r>
              <a:rPr lang="en-US" sz="3200" dirty="0" smtClean="0"/>
              <a:t> 1-2 </a:t>
            </a:r>
            <a:r>
              <a:rPr lang="el-GR" sz="3200" dirty="0" smtClean="0"/>
              <a:t>εβδομάδες </a:t>
            </a:r>
            <a:r>
              <a:rPr lang="en-US" sz="3200" dirty="0" smtClean="0"/>
              <a:t>(</a:t>
            </a:r>
            <a:r>
              <a:rPr lang="el-GR" sz="3200" dirty="0" err="1" smtClean="0"/>
              <a:t>αυτοπεριοριζόμενη</a:t>
            </a:r>
            <a:r>
              <a:rPr lang="el-GR" sz="3200" dirty="0" smtClean="0"/>
              <a:t>, αν και δεν αποκλείεται χρήση αντιβιοτικών ή και εισαγωγή σε νοσοκομείο σε οξέα περιστατικά</a:t>
            </a:r>
            <a:r>
              <a:rPr lang="en-US" sz="3200" dirty="0" smtClean="0"/>
              <a:t>)</a:t>
            </a:r>
            <a:endParaRPr lang="el-GR" sz="3200" dirty="0" smtClean="0"/>
          </a:p>
          <a:p>
            <a:pPr>
              <a:lnSpc>
                <a:spcPct val="120000"/>
              </a:lnSpc>
            </a:pPr>
            <a:r>
              <a:rPr lang="el-GR" sz="3200" dirty="0" smtClean="0"/>
              <a:t>Ανιχνεύονται σε κόπρανα εβδομάδες μετά την πάροδο της ασθένειας</a:t>
            </a:r>
            <a:r>
              <a:rPr lang="en-US" sz="32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l-GR" sz="3200" dirty="0" smtClean="0"/>
              <a:t>Λίγα κύτταρα αρκούν για μόλυνση, δύσκολη η ανίχνευση </a:t>
            </a:r>
            <a:endParaRPr lang="en-US" sz="3200" dirty="0" smtClean="0"/>
          </a:p>
          <a:p>
            <a:pPr>
              <a:lnSpc>
                <a:spcPct val="120000"/>
              </a:lnSpc>
              <a:buNone/>
            </a:pPr>
            <a:endParaRPr lang="en-US" sz="3200" u="sng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l-GR" sz="3200" u="sng" dirty="0" smtClean="0"/>
              <a:t>Πρόληψη</a:t>
            </a:r>
            <a:r>
              <a:rPr lang="en-US" sz="3200" dirty="0" smtClean="0"/>
              <a:t>: </a:t>
            </a:r>
            <a:r>
              <a:rPr lang="el-GR" sz="3200" dirty="0" smtClean="0"/>
              <a:t>καλή ατομική υγιεινή, χλωρίωση νερού</a:t>
            </a:r>
            <a:endParaRPr lang="en-US" sz="32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Σιγκέλλωση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Παράγουν τοξίνες που προκαλούν γαστρεντερίτιδα (η </a:t>
            </a:r>
            <a:r>
              <a:rPr lang="en-GB" sz="3200" i="1" dirty="0" err="1" smtClean="0"/>
              <a:t>Shigella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dysenteriae</a:t>
            </a:r>
            <a:r>
              <a:rPr lang="el-GR" sz="3200" i="1" dirty="0" smtClean="0"/>
              <a:t> </a:t>
            </a:r>
            <a:r>
              <a:rPr lang="el-GR" sz="3200" dirty="0" smtClean="0"/>
              <a:t>παράγει την τοξίνη </a:t>
            </a:r>
            <a:r>
              <a:rPr lang="en-GB" sz="3200" dirty="0" err="1" smtClean="0"/>
              <a:t>shiga</a:t>
            </a:r>
            <a:r>
              <a:rPr lang="el-GR" sz="3200" dirty="0" smtClean="0"/>
              <a:t>)</a:t>
            </a:r>
          </a:p>
          <a:p>
            <a:endParaRPr lang="el-GR" dirty="0" smtClean="0"/>
          </a:p>
          <a:p>
            <a:r>
              <a:rPr lang="el-GR" dirty="0" smtClean="0"/>
              <a:t>Στις ΗΠΑ υπάρχουν περίπου </a:t>
            </a:r>
            <a:r>
              <a:rPr lang="en-US" dirty="0" smtClean="0"/>
              <a:t>500</a:t>
            </a:r>
            <a:r>
              <a:rPr lang="el-GR" dirty="0" smtClean="0"/>
              <a:t>.</a:t>
            </a:r>
            <a:r>
              <a:rPr lang="en-US" dirty="0" smtClean="0"/>
              <a:t>000 </a:t>
            </a:r>
            <a:r>
              <a:rPr lang="el-GR" dirty="0" smtClean="0"/>
              <a:t>περιστατικά </a:t>
            </a:r>
            <a:r>
              <a:rPr lang="el-GR" dirty="0" err="1" smtClean="0"/>
              <a:t>σιγκέλλωσης</a:t>
            </a:r>
            <a:r>
              <a:rPr lang="el-GR" dirty="0" smtClean="0"/>
              <a:t> κάθε χρόνο</a:t>
            </a:r>
            <a:r>
              <a:rPr lang="en-US" dirty="0" smtClean="0"/>
              <a:t> </a:t>
            </a:r>
            <a:r>
              <a:rPr lang="el-GR" dirty="0" smtClean="0"/>
              <a:t> (3</a:t>
            </a:r>
            <a:r>
              <a:rPr lang="el-GR" baseline="30000" dirty="0" smtClean="0"/>
              <a:t>η</a:t>
            </a:r>
            <a:r>
              <a:rPr lang="el-GR" dirty="0" smtClean="0"/>
              <a:t> πιο συχνή αιτία </a:t>
            </a:r>
            <a:r>
              <a:rPr lang="el-GR" dirty="0" err="1" smtClean="0"/>
              <a:t>τροφογενούς</a:t>
            </a:r>
            <a:r>
              <a:rPr lang="el-GR" dirty="0" smtClean="0"/>
              <a:t> λοίμωξης)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48680"/>
            <a:ext cx="9144000" cy="172134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τροφικές τοξινώσεις</a:t>
            </a:r>
            <a:r>
              <a:rPr lang="el-GR" dirty="0" smtClean="0"/>
              <a:t> προκαλούνται από την κατανάλωση τροφίμων που περιέχουν τοξίνες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οι οποίες συνήθως</a:t>
            </a:r>
            <a:r>
              <a:rPr lang="el-GR" b="1" dirty="0" smtClean="0"/>
              <a:t> </a:t>
            </a:r>
            <a:r>
              <a:rPr lang="el-GR" dirty="0" smtClean="0"/>
              <a:t>παράγονται από μικροοργανισμούς, που είτε προϋπάρχουν φυσικά στην σύσταση του τροφίμου (π.χ. ορισμένα είδη μανιταριών) είτε προέρχονται από μολυσματικούς παράγοντες. </a:t>
            </a:r>
          </a:p>
          <a:p>
            <a:r>
              <a:rPr lang="el-GR" dirty="0" smtClean="0"/>
              <a:t>Οι υψηλές συγκεντρώσεις τοξινών στα τρόφιμα, έχουν επιπτώσεις οι οποίες εμφανίζονται μερικές ώρες μετά από την κατανάλωση του αλλοιωμένου τροφίμου. </a:t>
            </a:r>
          </a:p>
          <a:p>
            <a:r>
              <a:rPr lang="el-GR" dirty="0" smtClean="0"/>
              <a:t>Οι πιο γνωστές </a:t>
            </a:r>
            <a:r>
              <a:rPr lang="el-GR" dirty="0" err="1" smtClean="0"/>
              <a:t>βακτηριακές</a:t>
            </a:r>
            <a:r>
              <a:rPr lang="el-GR" dirty="0" smtClean="0"/>
              <a:t> τοξίνες στα τρόφιμα παράγονται από τον </a:t>
            </a:r>
            <a:r>
              <a:rPr lang="el-GR" b="1" i="1" dirty="0" err="1" smtClean="0"/>
              <a:t>Staphylococcus</a:t>
            </a:r>
            <a:r>
              <a:rPr lang="el-GR" b="1" i="1" dirty="0" smtClean="0"/>
              <a:t> </a:t>
            </a:r>
            <a:r>
              <a:rPr lang="el-GR" b="1" i="1" dirty="0" err="1" smtClean="0"/>
              <a:t>aureus</a:t>
            </a:r>
            <a:r>
              <a:rPr lang="el-GR" b="1" i="1" dirty="0" smtClean="0"/>
              <a:t> </a:t>
            </a:r>
            <a:r>
              <a:rPr lang="el-GR" dirty="0" smtClean="0"/>
              <a:t>και το </a:t>
            </a:r>
            <a:r>
              <a:rPr lang="el-GR" b="1" i="1" dirty="0" err="1" smtClean="0"/>
              <a:t>Clostridium</a:t>
            </a:r>
            <a:r>
              <a:rPr lang="el-GR" b="1" i="1" dirty="0" smtClean="0"/>
              <a:t> </a:t>
            </a:r>
            <a:r>
              <a:rPr lang="el-GR" b="1" i="1" dirty="0" err="1" smtClean="0"/>
              <a:t>botulinum</a:t>
            </a:r>
            <a:r>
              <a:rPr lang="el-GR" i="1" dirty="0" smtClean="0"/>
              <a:t>,</a:t>
            </a:r>
            <a:r>
              <a:rPr lang="en-US" i="1" dirty="0" smtClean="0"/>
              <a:t>Clostridium </a:t>
            </a:r>
            <a:r>
              <a:rPr lang="en-US" i="1" dirty="0" err="1" smtClean="0"/>
              <a:t>perfringens</a:t>
            </a:r>
            <a:r>
              <a:rPr lang="en-US" i="1" dirty="0" smtClean="0"/>
              <a:t>, Bacillus cereus</a:t>
            </a:r>
            <a:r>
              <a:rPr lang="el-GR" i="1" dirty="0" smtClean="0"/>
              <a:t> </a:t>
            </a:r>
          </a:p>
          <a:p>
            <a:r>
              <a:rPr lang="el-GR" i="1" dirty="0" smtClean="0"/>
              <a:t>ενώ</a:t>
            </a:r>
            <a:r>
              <a:rPr lang="el-GR" dirty="0" smtClean="0"/>
              <a:t> ορισμένες τοξίνες (π.χ. </a:t>
            </a:r>
            <a:r>
              <a:rPr lang="el-GR" b="1" dirty="0" err="1" smtClean="0"/>
              <a:t>μυκοτοξίνες</a:t>
            </a:r>
            <a:r>
              <a:rPr lang="el-GR" dirty="0" smtClean="0"/>
              <a:t> από μύκητες) έχουν μακροπρόθεσμες επιπτώσεις για την ανθρώπινη υγεία, ακόμη και σε μικρές συγκεντρώσεις. </a:t>
            </a:r>
          </a:p>
          <a:p>
            <a:r>
              <a:rPr lang="el-GR" dirty="0" smtClean="0"/>
              <a:t>Οι περισσότερες </a:t>
            </a:r>
            <a:r>
              <a:rPr lang="el-GR" dirty="0" err="1" smtClean="0"/>
              <a:t>τροφογενείς</a:t>
            </a:r>
            <a:r>
              <a:rPr lang="el-GR" dirty="0" smtClean="0"/>
              <a:t> τοξίνες είναι </a:t>
            </a:r>
            <a:r>
              <a:rPr lang="el-GR" b="1" dirty="0" smtClean="0"/>
              <a:t>ανθεκτικές</a:t>
            </a:r>
            <a:r>
              <a:rPr lang="el-GR" dirty="0" smtClean="0"/>
              <a:t> στη θερμότητα, και δεν καταστρέφονται με το μαγείρεμα.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208138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Οι</a:t>
            </a:r>
            <a:r>
              <a:rPr lang="en-GB" dirty="0" smtClean="0"/>
              <a:t> </a:t>
            </a:r>
            <a:r>
              <a:rPr lang="en-GB" b="1" dirty="0" err="1" smtClean="0"/>
              <a:t>τροφογενείς</a:t>
            </a:r>
            <a:r>
              <a:rPr lang="en-GB" b="1" dirty="0" smtClean="0"/>
              <a:t> </a:t>
            </a:r>
            <a:r>
              <a:rPr lang="en-GB" b="1" dirty="0" err="1" smtClean="0"/>
              <a:t>επιμολύνσεις</a:t>
            </a:r>
            <a:r>
              <a:rPr lang="en-GB" dirty="0" smtClean="0"/>
              <a:t> </a:t>
            </a:r>
            <a:r>
              <a:rPr lang="en-GB" dirty="0" err="1" smtClean="0"/>
              <a:t>προκαλούνται</a:t>
            </a:r>
            <a:r>
              <a:rPr lang="en-GB" dirty="0" smtClean="0"/>
              <a:t> </a:t>
            </a:r>
            <a:r>
              <a:rPr lang="en-GB" dirty="0" err="1" smtClean="0"/>
              <a:t>από</a:t>
            </a:r>
            <a:r>
              <a:rPr lang="en-GB" dirty="0" smtClean="0"/>
              <a:t> </a:t>
            </a:r>
            <a:r>
              <a:rPr lang="en-GB" dirty="0" err="1" smtClean="0"/>
              <a:t>την</a:t>
            </a:r>
            <a:r>
              <a:rPr lang="en-GB" dirty="0" smtClean="0"/>
              <a:t> </a:t>
            </a:r>
            <a:r>
              <a:rPr lang="en-GB" dirty="0" err="1" smtClean="0"/>
              <a:t>κατανάλωση</a:t>
            </a:r>
            <a:r>
              <a:rPr lang="en-GB" dirty="0" smtClean="0"/>
              <a:t> </a:t>
            </a:r>
            <a:r>
              <a:rPr lang="en-GB" dirty="0" err="1" smtClean="0"/>
              <a:t>τροφίμων</a:t>
            </a:r>
            <a:r>
              <a:rPr lang="en-GB" dirty="0" smtClean="0"/>
              <a:t> </a:t>
            </a:r>
            <a:r>
              <a:rPr lang="en-GB" dirty="0" err="1" smtClean="0"/>
              <a:t>που</a:t>
            </a:r>
            <a:r>
              <a:rPr lang="en-GB" dirty="0" smtClean="0"/>
              <a:t> </a:t>
            </a:r>
            <a:r>
              <a:rPr lang="en-GB" dirty="0" err="1" smtClean="0"/>
              <a:t>περιέχουν</a:t>
            </a:r>
            <a:r>
              <a:rPr lang="en-GB" dirty="0" smtClean="0"/>
              <a:t> </a:t>
            </a:r>
            <a:r>
              <a:rPr lang="en-GB" dirty="0" err="1" smtClean="0"/>
              <a:t>παθογόνους</a:t>
            </a:r>
            <a:r>
              <a:rPr lang="en-GB" dirty="0" smtClean="0"/>
              <a:t> </a:t>
            </a:r>
            <a:r>
              <a:rPr lang="en-GB" dirty="0" err="1" smtClean="0"/>
              <a:t>μικροοργανισμούς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708920"/>
            <a:ext cx="8363272" cy="3888432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των</a:t>
            </a:r>
            <a:r>
              <a:rPr lang="en-GB" dirty="0" smtClean="0"/>
              <a:t> </a:t>
            </a:r>
            <a:r>
              <a:rPr lang="en-GB" dirty="0" err="1" smtClean="0"/>
              <a:t>οποίων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n-GB" dirty="0" smtClean="0"/>
              <a:t> </a:t>
            </a:r>
            <a:r>
              <a:rPr lang="en-GB" dirty="0" err="1" smtClean="0"/>
              <a:t>κύτταρα</a:t>
            </a:r>
            <a:r>
              <a:rPr lang="en-GB" dirty="0" smtClean="0"/>
              <a:t> </a:t>
            </a:r>
            <a:r>
              <a:rPr lang="en-GB" dirty="0" err="1" smtClean="0"/>
              <a:t>πολλαπλασιάζονται</a:t>
            </a:r>
            <a:r>
              <a:rPr lang="en-GB" dirty="0" smtClean="0"/>
              <a:t> </a:t>
            </a:r>
            <a:r>
              <a:rPr lang="en-GB" dirty="0" err="1" smtClean="0"/>
              <a:t>στον</a:t>
            </a:r>
            <a:r>
              <a:rPr lang="en-GB" dirty="0" smtClean="0"/>
              <a:t> </a:t>
            </a:r>
            <a:r>
              <a:rPr lang="en-GB" dirty="0" err="1" smtClean="0"/>
              <a:t>εντερικό</a:t>
            </a:r>
            <a:r>
              <a:rPr lang="en-GB" dirty="0" smtClean="0"/>
              <a:t> </a:t>
            </a:r>
            <a:r>
              <a:rPr lang="en-GB" dirty="0" err="1" smtClean="0"/>
              <a:t>σωλήνα</a:t>
            </a:r>
            <a:r>
              <a:rPr lang="en-GB" dirty="0" smtClean="0"/>
              <a:t> </a:t>
            </a:r>
            <a:r>
              <a:rPr lang="en-GB" dirty="0" err="1" smtClean="0"/>
              <a:t>και</a:t>
            </a:r>
            <a:r>
              <a:rPr lang="en-GB" dirty="0" smtClean="0"/>
              <a:t> </a:t>
            </a:r>
            <a:r>
              <a:rPr lang="en-GB" dirty="0" err="1" smtClean="0"/>
              <a:t>απελευθερώνουν</a:t>
            </a:r>
            <a:r>
              <a:rPr lang="en-GB" dirty="0" smtClean="0"/>
              <a:t> </a:t>
            </a:r>
            <a:r>
              <a:rPr lang="en-GB" dirty="0" err="1" smtClean="0"/>
              <a:t>τοξίνες</a:t>
            </a:r>
            <a:r>
              <a:rPr lang="en-GB" dirty="0" smtClean="0"/>
              <a:t> </a:t>
            </a:r>
            <a:r>
              <a:rPr lang="en-GB" dirty="0" err="1" smtClean="0"/>
              <a:t>οι</a:t>
            </a:r>
            <a:r>
              <a:rPr lang="en-GB" dirty="0" smtClean="0"/>
              <a:t> </a:t>
            </a:r>
            <a:r>
              <a:rPr lang="en-GB" dirty="0" err="1" smtClean="0"/>
              <a:t>οποίες</a:t>
            </a:r>
            <a:r>
              <a:rPr lang="en-GB" dirty="0" smtClean="0"/>
              <a:t> </a:t>
            </a:r>
            <a:r>
              <a:rPr lang="en-GB" dirty="0" err="1" smtClean="0"/>
              <a:t>εισβάλλουν</a:t>
            </a:r>
            <a:r>
              <a:rPr lang="en-GB" dirty="0" smtClean="0"/>
              <a:t> </a:t>
            </a:r>
            <a:r>
              <a:rPr lang="en-GB" dirty="0" err="1" smtClean="0"/>
              <a:t>και</a:t>
            </a:r>
            <a:r>
              <a:rPr lang="en-GB" dirty="0" smtClean="0"/>
              <a:t> </a:t>
            </a:r>
            <a:r>
              <a:rPr lang="en-GB" dirty="0" err="1" smtClean="0"/>
              <a:t>βλάπτουν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n-GB" dirty="0" smtClean="0"/>
              <a:t> </a:t>
            </a:r>
            <a:r>
              <a:rPr lang="en-GB" dirty="0" err="1" smtClean="0"/>
              <a:t>κύτταρα</a:t>
            </a:r>
            <a:r>
              <a:rPr lang="en-GB" dirty="0" smtClean="0"/>
              <a:t>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dirty="0" err="1" smtClean="0"/>
              <a:t>επιθηλίου</a:t>
            </a:r>
            <a:r>
              <a:rPr lang="en-GB" dirty="0" smtClean="0"/>
              <a:t>.</a:t>
            </a:r>
            <a:endParaRPr lang="el-GR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Οι</a:t>
            </a:r>
            <a:r>
              <a:rPr lang="en-GB" dirty="0" smtClean="0"/>
              <a:t> </a:t>
            </a:r>
            <a:r>
              <a:rPr lang="en-GB" dirty="0" err="1" smtClean="0"/>
              <a:t>συνέπειες</a:t>
            </a:r>
            <a:r>
              <a:rPr lang="en-GB" dirty="0" smtClean="0"/>
              <a:t> </a:t>
            </a:r>
            <a:r>
              <a:rPr lang="en-GB" dirty="0" err="1" smtClean="0"/>
              <a:t>είναι</a:t>
            </a:r>
            <a:r>
              <a:rPr lang="en-GB" dirty="0" smtClean="0"/>
              <a:t> </a:t>
            </a:r>
            <a:r>
              <a:rPr lang="en-GB" dirty="0" err="1" smtClean="0"/>
              <a:t>πόνος</a:t>
            </a:r>
            <a:r>
              <a:rPr lang="en-GB" dirty="0" smtClean="0"/>
              <a:t> </a:t>
            </a:r>
            <a:r>
              <a:rPr lang="en-GB" dirty="0" err="1" smtClean="0"/>
              <a:t>στο</a:t>
            </a:r>
            <a:r>
              <a:rPr lang="en-GB" dirty="0" smtClean="0"/>
              <a:t> </a:t>
            </a:r>
            <a:r>
              <a:rPr lang="en-GB" dirty="0" err="1" smtClean="0"/>
              <a:t>στομάχι</a:t>
            </a:r>
            <a:r>
              <a:rPr lang="en-GB" dirty="0" smtClean="0"/>
              <a:t> </a:t>
            </a:r>
            <a:r>
              <a:rPr lang="en-GB" dirty="0" err="1" smtClean="0"/>
              <a:t>και</a:t>
            </a:r>
            <a:r>
              <a:rPr lang="en-GB" dirty="0" smtClean="0"/>
              <a:t> </a:t>
            </a:r>
            <a:r>
              <a:rPr lang="en-GB" dirty="0" err="1" smtClean="0"/>
              <a:t>διάρροια</a:t>
            </a:r>
            <a:r>
              <a:rPr lang="en-GB" dirty="0" smtClean="0"/>
              <a:t>, </a:t>
            </a:r>
            <a:r>
              <a:rPr lang="en-GB" dirty="0" err="1" smtClean="0"/>
              <a:t>σε</a:t>
            </a:r>
            <a:r>
              <a:rPr lang="en-GB" dirty="0" smtClean="0"/>
              <a:t> </a:t>
            </a:r>
            <a:r>
              <a:rPr lang="en-GB" dirty="0" err="1" smtClean="0"/>
              <a:t>σύντομο</a:t>
            </a:r>
            <a:r>
              <a:rPr lang="en-GB" dirty="0" smtClean="0"/>
              <a:t> </a:t>
            </a:r>
            <a:r>
              <a:rPr lang="en-GB" dirty="0" err="1" smtClean="0"/>
              <a:t>χρονικό</a:t>
            </a:r>
            <a:r>
              <a:rPr lang="en-GB" dirty="0" smtClean="0"/>
              <a:t> </a:t>
            </a:r>
            <a:r>
              <a:rPr lang="en-GB" dirty="0" err="1" smtClean="0"/>
              <a:t>διάστημα</a:t>
            </a:r>
            <a:r>
              <a:rPr lang="en-GB" dirty="0" smtClean="0"/>
              <a:t> </a:t>
            </a:r>
            <a:r>
              <a:rPr lang="en-GB" dirty="0" err="1" smtClean="0"/>
              <a:t>μετά</a:t>
            </a:r>
            <a:r>
              <a:rPr lang="en-GB" dirty="0" smtClean="0"/>
              <a:t> </a:t>
            </a:r>
            <a:r>
              <a:rPr lang="en-GB" dirty="0" err="1" smtClean="0"/>
              <a:t>από</a:t>
            </a:r>
            <a:r>
              <a:rPr lang="en-GB" dirty="0" smtClean="0"/>
              <a:t> </a:t>
            </a:r>
            <a:r>
              <a:rPr lang="en-GB" dirty="0" err="1" smtClean="0"/>
              <a:t>την</a:t>
            </a:r>
            <a:r>
              <a:rPr lang="en-GB" dirty="0" smtClean="0"/>
              <a:t> </a:t>
            </a:r>
            <a:r>
              <a:rPr lang="en-GB" dirty="0" err="1" smtClean="0"/>
              <a:t>κατανάλωση</a:t>
            </a:r>
            <a:r>
              <a:rPr lang="en-GB" dirty="0" smtClean="0"/>
              <a:t>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dirty="0" err="1" smtClean="0"/>
              <a:t>μολυσμένου</a:t>
            </a:r>
            <a:r>
              <a:rPr lang="en-GB" dirty="0" smtClean="0"/>
              <a:t> </a:t>
            </a:r>
            <a:r>
              <a:rPr lang="en-GB" dirty="0" err="1" smtClean="0"/>
              <a:t>τροφίμου</a:t>
            </a:r>
            <a:r>
              <a:rPr lang="en-GB" dirty="0" smtClean="0"/>
              <a:t>. </a:t>
            </a:r>
            <a:endParaRPr lang="el-GR" dirty="0" smtClean="0"/>
          </a:p>
          <a:p>
            <a:r>
              <a:rPr lang="en-GB" dirty="0" err="1" smtClean="0"/>
              <a:t>Μετά</a:t>
            </a:r>
            <a:r>
              <a:rPr lang="en-GB" dirty="0" smtClean="0"/>
              <a:t> </a:t>
            </a:r>
            <a:r>
              <a:rPr lang="en-GB" dirty="0" err="1" smtClean="0"/>
              <a:t>από</a:t>
            </a:r>
            <a:r>
              <a:rPr lang="en-GB" dirty="0" smtClean="0"/>
              <a:t> </a:t>
            </a:r>
            <a:r>
              <a:rPr lang="en-GB" dirty="0" err="1" smtClean="0"/>
              <a:t>διάστημα</a:t>
            </a:r>
            <a:r>
              <a:rPr lang="en-GB" dirty="0" smtClean="0"/>
              <a:t> </a:t>
            </a:r>
            <a:r>
              <a:rPr lang="en-GB" dirty="0" err="1" smtClean="0"/>
              <a:t>μερικών</a:t>
            </a:r>
            <a:r>
              <a:rPr lang="en-GB" dirty="0" smtClean="0"/>
              <a:t> </a:t>
            </a:r>
            <a:r>
              <a:rPr lang="en-GB" dirty="0" err="1" smtClean="0"/>
              <a:t>ημέρων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n-GB" dirty="0" smtClean="0"/>
              <a:t> </a:t>
            </a:r>
            <a:r>
              <a:rPr lang="en-GB" dirty="0" err="1" smtClean="0"/>
              <a:t>συμπτώματα</a:t>
            </a:r>
            <a:r>
              <a:rPr lang="en-GB" dirty="0" smtClean="0"/>
              <a:t> </a:t>
            </a:r>
            <a:r>
              <a:rPr lang="en-GB" dirty="0" err="1" smtClean="0"/>
              <a:t>εξαφανίζονται</a:t>
            </a:r>
            <a:r>
              <a:rPr lang="en-GB" dirty="0" smtClean="0"/>
              <a:t>, </a:t>
            </a:r>
            <a:r>
              <a:rPr lang="en-GB" dirty="0" err="1" smtClean="0"/>
              <a:t>αλλά</a:t>
            </a:r>
            <a:r>
              <a:rPr lang="en-GB" dirty="0" smtClean="0"/>
              <a:t> </a:t>
            </a:r>
            <a:r>
              <a:rPr lang="en-GB" dirty="0" err="1" smtClean="0"/>
              <a:t>το</a:t>
            </a:r>
            <a:r>
              <a:rPr lang="en-GB" dirty="0" smtClean="0"/>
              <a:t> </a:t>
            </a:r>
            <a:r>
              <a:rPr lang="en-GB" dirty="0" err="1" smtClean="0"/>
              <a:t>μικρόβιο</a:t>
            </a:r>
            <a:r>
              <a:rPr lang="en-GB" dirty="0" smtClean="0"/>
              <a:t> </a:t>
            </a:r>
            <a:r>
              <a:rPr lang="en-GB" dirty="0" err="1" smtClean="0"/>
              <a:t>μπορεί</a:t>
            </a:r>
            <a:r>
              <a:rPr lang="en-GB" dirty="0" smtClean="0"/>
              <a:t> </a:t>
            </a:r>
            <a:r>
              <a:rPr lang="en-GB" dirty="0" err="1" smtClean="0"/>
              <a:t>ακόμα</a:t>
            </a:r>
            <a:r>
              <a:rPr lang="en-GB" dirty="0" smtClean="0"/>
              <a:t> </a:t>
            </a:r>
            <a:r>
              <a:rPr lang="en-GB" dirty="0" err="1" smtClean="0"/>
              <a:t>να</a:t>
            </a:r>
            <a:r>
              <a:rPr lang="en-GB" dirty="0" smtClean="0"/>
              <a:t> </a:t>
            </a:r>
            <a:r>
              <a:rPr lang="en-GB" dirty="0" err="1" smtClean="0"/>
              <a:t>εκκρίνεται</a:t>
            </a:r>
            <a:r>
              <a:rPr lang="en-GB" dirty="0" smtClean="0"/>
              <a:t> </a:t>
            </a:r>
            <a:r>
              <a:rPr lang="en-GB" dirty="0" err="1" smtClean="0"/>
              <a:t>με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l-GR" dirty="0" smtClean="0"/>
              <a:t> περιττώματα. </a:t>
            </a:r>
          </a:p>
          <a:p>
            <a:r>
              <a:rPr lang="el-GR" dirty="0" smtClean="0"/>
              <a:t>Ο άνθρωπος ο οποίος βρίσκεται σε αυτή την κατάσταση καλείται υγιής φορέας, και μπορεί να μολύνει τα τρόφιμα και άλλους ανθρώπους, εάν δεν τηρεί τις προβλεπόμενες πρακτικές υγιεινής.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27787</TotalTime>
  <Words>4837</Words>
  <Application>Microsoft Office PowerPoint</Application>
  <PresentationFormat>Προβολή στην οθόνη (4:3)</PresentationFormat>
  <Paragraphs>564</Paragraphs>
  <Slides>75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76" baseType="lpstr">
      <vt:lpstr>Αστικό</vt:lpstr>
      <vt:lpstr>Ενότητα 5α:Βακτήρια που προκαλούν τροφικές δηλητηριάσεις</vt:lpstr>
      <vt:lpstr>Τροφικές δηλητηριάσεις: επιβάρυνση της Δημόσιας Υγείας</vt:lpstr>
      <vt:lpstr>Παθογόνοι μικροοργανισμοί και τοξίνες</vt:lpstr>
      <vt:lpstr>Παρουσίαση του PowerPoint</vt:lpstr>
      <vt:lpstr>Μαζική εστίαση</vt:lpstr>
      <vt:lpstr>Ορισμένες από τις αιτίες τροφικών δηλητηριάσεων είναι: </vt:lpstr>
      <vt:lpstr>Οι τροφογενείς ασθένειες μπορούν να διαχωριστούν  σε:  </vt:lpstr>
      <vt:lpstr>Οι τροφικές τοξινώσεις προκαλούνται από την κατανάλωση τροφίμων που περιέχουν τοξίνες </vt:lpstr>
      <vt:lpstr>Οι τροφογενείς επιμολύνσεις προκαλούνται από την κατανάλωση τροφίμων που περιέχουν παθογόνους μικροοργανισμούς</vt:lpstr>
      <vt:lpstr>Τα βακτήρια που προκαλούν τις περισσότερες επιμολύνσεις τροφίμων είναι</vt:lpstr>
      <vt:lpstr>Πρόληψη τροφογενών λοιμώξεων</vt:lpstr>
      <vt:lpstr>Παρουσίαση του PowerPoint</vt:lpstr>
      <vt:lpstr>Συμπτώματα</vt:lpstr>
      <vt:lpstr>Γενικοί κανόνες για αποφυγή τροφικών δηλητηριάσεων </vt:lpstr>
      <vt:lpstr>Κυριότερα παθογόνα τροφίμων</vt:lpstr>
      <vt:lpstr>Κυριότεροι Παθογόνοι Μικροοργανισμοί και Παράγοντες που προκαλούν τροφικές ασθένειες</vt:lpstr>
      <vt:lpstr>Προαιρετικά αναερόβια gram αρνητικά ραβδόμορφα βακτήρια  (facultative anaerobic gram negative rods) </vt:lpstr>
      <vt:lpstr>Gram αρνητικό ελικοειδές μικροαερόφιλο: Campylobacter</vt:lpstr>
      <vt:lpstr> gram θετικά παθογόνα βακτήρια</vt:lpstr>
      <vt:lpstr>Αλλα gram αρνητικά που μπορεί να έχουν λοιμώδη δράση:</vt:lpstr>
      <vt:lpstr>Στοιχεία για τις τροφιμογενείς λοιμώξεις στην ΕΕ το 2015</vt:lpstr>
      <vt:lpstr>Περιστατικά λοιμώξεων από παθογόνα στις ΗΠΑ (2016) σε 24029 τροφογενείς λοιμώξεις</vt:lpstr>
      <vt:lpstr>Τροφογενείς λοιμώξεις στην Ελλάδα το 2015 https://www.efsa.europa.eu/sites/default/files/zoocountryreport15gr.pdf</vt:lpstr>
      <vt:lpstr>Κυριότερα παθογόνα που προκαλούν λοιμώξεις, τοξικώσεις, τοξικολοιμώξεις</vt:lpstr>
      <vt:lpstr>Salmonella</vt:lpstr>
      <vt:lpstr>Ταξινόμηση </vt:lpstr>
      <vt:lpstr>Salmonella:Κύρια αιτία τροφικών δηλητηριάσεων με αυξανόμενα κρούσματα </vt:lpstr>
      <vt:lpstr>Θερμοκρασία ανάπτυξης Salmonella</vt:lpstr>
      <vt:lpstr>Σε τι pH αναπτύσσεται η Salmonella </vt:lpstr>
      <vt:lpstr>Samonella</vt:lpstr>
      <vt:lpstr>Παρουσίαση του PowerPoint</vt:lpstr>
      <vt:lpstr>Πηγές Salmonella </vt:lpstr>
      <vt:lpstr>Τροφική δηλητηρίαση από Salmonella </vt:lpstr>
      <vt:lpstr>Ασθένεια και συμπτώματα Salmonella </vt:lpstr>
      <vt:lpstr>Προληπτικά μέτρα για τον έλεγχο της Salmonella </vt:lpstr>
      <vt:lpstr>Μικροβιολογικός έλεγχος για Salmonella: </vt:lpstr>
      <vt:lpstr>Κρούσματα Σαλμονέλλωσης</vt:lpstr>
      <vt:lpstr>Κρούσματα Salmonella στις ΗΠΑ</vt:lpstr>
      <vt:lpstr>Salmonella  περίληψη</vt:lpstr>
      <vt:lpstr>Yersinia enterocolitica </vt:lpstr>
      <vt:lpstr>Yersinia enterocolitica </vt:lpstr>
      <vt:lpstr>Εμφάνιση της Yersinia  enterocolitica σε τρόφιμα </vt:lpstr>
      <vt:lpstr>Vibrio parahaemolyticus</vt:lpstr>
      <vt:lpstr>Vibrio  (V. parahaemolyticus,  V. cholerae)</vt:lpstr>
      <vt:lpstr>V. parahaemolyticus</vt:lpstr>
      <vt:lpstr>V. parahaemolyticus: προκαλεί γαστρεντερίτιδα   </vt:lpstr>
      <vt:lpstr>V. cholerae </vt:lpstr>
      <vt:lpstr>Campylobacter </vt:lpstr>
      <vt:lpstr>Campylobacter jejuni, Campylobacter coli </vt:lpstr>
      <vt:lpstr>Campylobacter jejuni</vt:lpstr>
      <vt:lpstr>Παρουσία Campylobacter σε τρόφιμα</vt:lpstr>
      <vt:lpstr>Campylobacter: βασική πηγή επιμόλυνσης πουλερικών</vt:lpstr>
      <vt:lpstr>Κρούσματα καμπυλοβακτηρίωσης στην ΕΕ (2015)</vt:lpstr>
      <vt:lpstr>Campylobacter jejuni, Campylobacter coli </vt:lpstr>
      <vt:lpstr>Προληπτικά μέτρα για τον έλεγχο του Campylobacter jejuni  </vt:lpstr>
      <vt:lpstr>Escherichia coli </vt:lpstr>
      <vt:lpstr>Escherichia coli</vt:lpstr>
      <vt:lpstr>Escherichia coli</vt:lpstr>
      <vt:lpstr>Escherichia coli</vt:lpstr>
      <vt:lpstr>Escherichia coli</vt:lpstr>
      <vt:lpstr>Παθογόνα είδη της Escherichia coli</vt:lpstr>
      <vt:lpstr>Παρουσίαση του PowerPoint</vt:lpstr>
      <vt:lpstr>Escherichia coli</vt:lpstr>
      <vt:lpstr>Escherichia coli</vt:lpstr>
      <vt:lpstr>Escherichia coli</vt:lpstr>
      <vt:lpstr>Τα τρία χαρακτηριστικά της Escherichia coli Ο157:Η7 που την διαχωρίζουν από τα υπόλοιπα είδη είναι: </vt:lpstr>
      <vt:lpstr>κολοβακτηρίδια που παράγουν Shiga-τοξίνη (STEC)</vt:lpstr>
      <vt:lpstr>ορότυποι STEC</vt:lpstr>
      <vt:lpstr>Παρουσίαση του PowerPoint</vt:lpstr>
      <vt:lpstr>Πηγές παθογόνων Escherichia coli </vt:lpstr>
      <vt:lpstr>Τροφική δηλητηρίαση από E. coli Ο157:H7 </vt:lpstr>
      <vt:lpstr>Shigella</vt:lpstr>
      <vt:lpstr>Shigella</vt:lpstr>
      <vt:lpstr>Shigella</vt:lpstr>
      <vt:lpstr>Σιγκέλλωση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AsusUser</dc:creator>
  <cp:lastModifiedBy>user</cp:lastModifiedBy>
  <cp:revision>608</cp:revision>
  <dcterms:created xsi:type="dcterms:W3CDTF">2017-09-26T18:00:42Z</dcterms:created>
  <dcterms:modified xsi:type="dcterms:W3CDTF">2018-11-08T15:02:41Z</dcterms:modified>
</cp:coreProperties>
</file>