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sorterViewPr>
    <p:cViewPr>
      <p:scale>
        <a:sx n="100" d="100"/>
        <a:sy n="100" d="100"/>
      </p:scale>
      <p:origin x="0" y="-19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5FD18A-578B-41B2-8831-5D4A5C4102C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FE3D8FF-1CB5-4C9C-B16B-422120F0C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F7C832C-490B-43BE-A95E-05AF358AD505}"/>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5" name="Θέση υποσέλιδου 4">
            <a:extLst>
              <a:ext uri="{FF2B5EF4-FFF2-40B4-BE49-F238E27FC236}">
                <a16:creationId xmlns:a16="http://schemas.microsoft.com/office/drawing/2014/main" id="{D50DC12C-9587-4392-901A-F825ECD999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B17E954-AF18-4D41-AE06-A5F736806CFD}"/>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42163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F0884A-7320-4103-809E-69282BA129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6154F12-613C-4486-B2D4-3BD7A7C88A3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2080BA4-0F2A-44BC-BDD3-0485947B51D7}"/>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5" name="Θέση υποσέλιδου 4">
            <a:extLst>
              <a:ext uri="{FF2B5EF4-FFF2-40B4-BE49-F238E27FC236}">
                <a16:creationId xmlns:a16="http://schemas.microsoft.com/office/drawing/2014/main" id="{C759BDB9-7123-484A-A54B-08B5C65A36E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606D14-05CC-4530-838A-8C42AAC6B6AA}"/>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401898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8ACA46C-4CC0-4115-976E-61994BA2D76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CB8E371-FB2E-45DC-B7D4-279E7DFBFCD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1F3721C-EDA3-45A6-BD01-55610FC9221C}"/>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5" name="Θέση υποσέλιδου 4">
            <a:extLst>
              <a:ext uri="{FF2B5EF4-FFF2-40B4-BE49-F238E27FC236}">
                <a16:creationId xmlns:a16="http://schemas.microsoft.com/office/drawing/2014/main" id="{4B26156C-1D67-41CF-A6B9-E7D674A5A7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EA3884C-5D98-491F-8344-BAC58DA9925D}"/>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224659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EFCF00-C70E-456E-A731-3C10E2EDC4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FAC9D9D-6D0C-4637-9CF8-569BBCF6C86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F1E5E8-04E9-4823-8922-D2C6690E0EB3}"/>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5" name="Θέση υποσέλιδου 4">
            <a:extLst>
              <a:ext uri="{FF2B5EF4-FFF2-40B4-BE49-F238E27FC236}">
                <a16:creationId xmlns:a16="http://schemas.microsoft.com/office/drawing/2014/main" id="{FD60F8F6-720D-4913-AD51-C71A75865E5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D7A5D9A-5066-40DB-A74C-758CE51886E2}"/>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91584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5B9E86-7981-40F7-B4FE-11242430047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11460D3-B369-4EB3-BC33-FBCE3CA66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001E0C3-D34C-434F-B55C-F66F20A08F27}"/>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5" name="Θέση υποσέλιδου 4">
            <a:extLst>
              <a:ext uri="{FF2B5EF4-FFF2-40B4-BE49-F238E27FC236}">
                <a16:creationId xmlns:a16="http://schemas.microsoft.com/office/drawing/2014/main" id="{9E6CE305-1F1B-4816-AD15-832C9C1ED1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78ECC3-C861-4E02-85C9-989A18B7692D}"/>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817856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8AA730-3BEA-4629-9AF2-8D2712A3EA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F428558-D9AF-4C21-8E03-F51EEE6F7B6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98932F1-3714-4AC7-AFD6-5772A56533E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562F943-3D05-49AE-84FF-4A9C12F88AAA}"/>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6" name="Θέση υποσέλιδου 5">
            <a:extLst>
              <a:ext uri="{FF2B5EF4-FFF2-40B4-BE49-F238E27FC236}">
                <a16:creationId xmlns:a16="http://schemas.microsoft.com/office/drawing/2014/main" id="{6A2158F8-4FFA-47CA-8861-80D00D18E1E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D1BA83E-08F3-4B3A-8DC4-7C748616762C}"/>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903704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08851A-A0D0-43AA-B3A8-926AD9167C1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A9B6A9-421D-4006-A473-BF2782E173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11C9B84-C6EC-499E-9585-74A621EC60D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7B09A07-EA4E-4D6B-9649-DFE39554BB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28A2DBA-90EA-4478-8ACA-6DCAA6394E6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2EC6BAF-C4F8-4FC0-8844-C1201EFC977C}"/>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8" name="Θέση υποσέλιδου 7">
            <a:extLst>
              <a:ext uri="{FF2B5EF4-FFF2-40B4-BE49-F238E27FC236}">
                <a16:creationId xmlns:a16="http://schemas.microsoft.com/office/drawing/2014/main" id="{49782813-79EC-4E55-99D8-93851278548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0970A6-D517-46E4-9924-D6398524C0AC}"/>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26916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07A6DC-6A0F-4510-960C-EA60284D790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AAE515C-CD5F-4C6F-BC73-A0BB1F4C1A48}"/>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4" name="Θέση υποσέλιδου 3">
            <a:extLst>
              <a:ext uri="{FF2B5EF4-FFF2-40B4-BE49-F238E27FC236}">
                <a16:creationId xmlns:a16="http://schemas.microsoft.com/office/drawing/2014/main" id="{CD7D3C08-5826-4416-A765-4EC4D120FF5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CCA22A7-506D-45DF-B140-4FB03BDD0470}"/>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49308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3EAAA49-6CEC-4D3A-BB71-E8C47FAC0059}"/>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3" name="Θέση υποσέλιδου 2">
            <a:extLst>
              <a:ext uri="{FF2B5EF4-FFF2-40B4-BE49-F238E27FC236}">
                <a16:creationId xmlns:a16="http://schemas.microsoft.com/office/drawing/2014/main" id="{7BCC893B-70F9-4FA2-B1C9-3693194E5F6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71CB2CB-0F06-4DEA-94AF-7EE250D5DC93}"/>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88212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4E367D-52CA-443D-87D1-38A03F29681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7AC86CF-76F9-40A6-8F5D-F00D5E7D40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E1FA479-2394-4A41-B618-909EF9A61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7825C6A-D630-413A-958F-D44370D8CF21}"/>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6" name="Θέση υποσέλιδου 5">
            <a:extLst>
              <a:ext uri="{FF2B5EF4-FFF2-40B4-BE49-F238E27FC236}">
                <a16:creationId xmlns:a16="http://schemas.microsoft.com/office/drawing/2014/main" id="{2B902BD7-68C6-4109-A325-3837A898CB5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F4FEF23-DD4E-43BC-AA0E-9073461EF8E0}"/>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38810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F69D8E-A875-4E25-A3AB-A9FFDA6C2A7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F7EA98C-22C4-4D53-AA26-30D6FE18B7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33A762F-BB35-4684-A8F7-273D7E5C3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D1B993D-DBCD-4C43-8650-6F7E6C37B15B}"/>
              </a:ext>
            </a:extLst>
          </p:cNvPr>
          <p:cNvSpPr>
            <a:spLocks noGrp="1"/>
          </p:cNvSpPr>
          <p:nvPr>
            <p:ph type="dt" sz="half" idx="10"/>
          </p:nvPr>
        </p:nvSpPr>
        <p:spPr/>
        <p:txBody>
          <a:bodyPr/>
          <a:lstStyle/>
          <a:p>
            <a:fld id="{E813F53E-527A-4DE8-9075-C7C11D0C2946}" type="datetimeFigureOut">
              <a:rPr lang="el-GR" smtClean="0"/>
              <a:t>31/12/2020</a:t>
            </a:fld>
            <a:endParaRPr lang="el-GR"/>
          </a:p>
        </p:txBody>
      </p:sp>
      <p:sp>
        <p:nvSpPr>
          <p:cNvPr id="6" name="Θέση υποσέλιδου 5">
            <a:extLst>
              <a:ext uri="{FF2B5EF4-FFF2-40B4-BE49-F238E27FC236}">
                <a16:creationId xmlns:a16="http://schemas.microsoft.com/office/drawing/2014/main" id="{5AB601B7-5D36-44BD-9A73-789DAEF50BA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1A477A-3907-4613-BBF8-1C44FE8E861C}"/>
              </a:ext>
            </a:extLst>
          </p:cNvPr>
          <p:cNvSpPr>
            <a:spLocks noGrp="1"/>
          </p:cNvSpPr>
          <p:nvPr>
            <p:ph type="sldNum" sz="quarter" idx="12"/>
          </p:nvPr>
        </p:nvSpPr>
        <p:spPr/>
        <p:txBody>
          <a:bodyPr/>
          <a:lstStyle/>
          <a:p>
            <a:fld id="{CC6978F9-D31A-4DEF-9EC3-5F42A8AB1614}" type="slidenum">
              <a:rPr lang="el-GR" smtClean="0"/>
              <a:t>‹#›</a:t>
            </a:fld>
            <a:endParaRPr lang="el-GR"/>
          </a:p>
        </p:txBody>
      </p:sp>
    </p:spTree>
    <p:extLst>
      <p:ext uri="{BB962C8B-B14F-4D97-AF65-F5344CB8AC3E}">
        <p14:creationId xmlns:p14="http://schemas.microsoft.com/office/powerpoint/2010/main" val="1964104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7BF4408-7F91-4EA9-AAB0-9D1F72519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9C336FF-68ED-4043-A288-54E87EF7AF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55C9255-BDD1-42B1-A7C6-0EE580B3D0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3F53E-527A-4DE8-9075-C7C11D0C2946}" type="datetimeFigureOut">
              <a:rPr lang="el-GR" smtClean="0"/>
              <a:t>31/12/2020</a:t>
            </a:fld>
            <a:endParaRPr lang="el-GR"/>
          </a:p>
        </p:txBody>
      </p:sp>
      <p:sp>
        <p:nvSpPr>
          <p:cNvPr id="5" name="Θέση υποσέλιδου 4">
            <a:extLst>
              <a:ext uri="{FF2B5EF4-FFF2-40B4-BE49-F238E27FC236}">
                <a16:creationId xmlns:a16="http://schemas.microsoft.com/office/drawing/2014/main" id="{F7598FFC-7699-4FEE-8DE6-8114CDBC1A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CE37DFF-6D8A-4360-A24F-590A4BEE9F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978F9-D31A-4DEF-9EC3-5F42A8AB1614}" type="slidenum">
              <a:rPr lang="el-GR" smtClean="0"/>
              <a:t>‹#›</a:t>
            </a:fld>
            <a:endParaRPr lang="el-GR"/>
          </a:p>
        </p:txBody>
      </p:sp>
    </p:spTree>
    <p:extLst>
      <p:ext uri="{BB962C8B-B14F-4D97-AF65-F5344CB8AC3E}">
        <p14:creationId xmlns:p14="http://schemas.microsoft.com/office/powerpoint/2010/main" val="205808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258598-228F-4334-843D-216C45127AA6}"/>
              </a:ext>
            </a:extLst>
          </p:cNvPr>
          <p:cNvSpPr>
            <a:spLocks noGrp="1"/>
          </p:cNvSpPr>
          <p:nvPr>
            <p:ph type="ctrTitle"/>
          </p:nvPr>
        </p:nvSpPr>
        <p:spPr>
          <a:xfrm>
            <a:off x="0" y="261258"/>
            <a:ext cx="12192000" cy="888274"/>
          </a:xfrm>
        </p:spPr>
        <p:txBody>
          <a:bodyPr>
            <a:noAutofit/>
          </a:bodyPr>
          <a:lstStyle/>
          <a:p>
            <a:pPr>
              <a:lnSpc>
                <a:spcPct val="100000"/>
              </a:lnSpc>
            </a:pPr>
            <a:r>
              <a:rPr lang="el-GR" sz="3000" b="1" dirty="0">
                <a:solidFill>
                  <a:srgbClr val="4472C4"/>
                </a:solidFill>
                <a:effectLst/>
                <a:latin typeface="Times New Roman" panose="02020603050405020304" pitchFamily="18" charset="0"/>
                <a:ea typeface="Times New Roman" panose="02020603050405020304" pitchFamily="18" charset="0"/>
              </a:rPr>
              <a:t>ΚΕΦΑΛΑΙΟ 2</a:t>
            </a:r>
            <a:r>
              <a:rPr lang="el-GR" sz="3000" b="1" baseline="30000" dirty="0">
                <a:solidFill>
                  <a:srgbClr val="4472C4"/>
                </a:solidFill>
                <a:effectLst/>
                <a:latin typeface="Times New Roman" panose="02020603050405020304" pitchFamily="18" charset="0"/>
                <a:ea typeface="Times New Roman" panose="02020603050405020304" pitchFamily="18" charset="0"/>
              </a:rPr>
              <a:t>ο</a:t>
            </a:r>
            <a:r>
              <a:rPr lang="en-US" sz="3000" b="1" dirty="0">
                <a:solidFill>
                  <a:srgbClr val="4472C4"/>
                </a:solidFill>
                <a:effectLst/>
                <a:latin typeface="Times New Roman" panose="02020603050405020304" pitchFamily="18" charset="0"/>
                <a:ea typeface="Times New Roman" panose="02020603050405020304" pitchFamily="18" charset="0"/>
              </a:rPr>
              <a:t>: </a:t>
            </a:r>
            <a:r>
              <a:rPr lang="el-GR" sz="3000" b="1" dirty="0">
                <a:solidFill>
                  <a:srgbClr val="4472C4"/>
                </a:solidFill>
                <a:effectLst/>
                <a:latin typeface="Times New Roman" panose="02020603050405020304" pitchFamily="18" charset="0"/>
                <a:ea typeface="Times New Roman" panose="02020603050405020304" pitchFamily="18" charset="0"/>
              </a:rPr>
              <a:t>ΠΑΘΗΣΕΙΣ ΑΝΑΠΝΕΥΣΤΙΚΟΥ ΣΥΣΤΗΜΑΤΟΣ</a:t>
            </a:r>
            <a:br>
              <a:rPr lang="en-US" sz="3000" b="1" dirty="0">
                <a:solidFill>
                  <a:srgbClr val="4472C4"/>
                </a:solidFill>
                <a:effectLst/>
                <a:latin typeface="Times New Roman" panose="02020603050405020304" pitchFamily="18" charset="0"/>
                <a:ea typeface="Times New Roman" panose="02020603050405020304" pitchFamily="18" charset="0"/>
              </a:rPr>
            </a:br>
            <a:r>
              <a:rPr lang="el-GR" sz="2400" b="1" dirty="0">
                <a:solidFill>
                  <a:srgbClr val="4472C4"/>
                </a:solidFill>
                <a:effectLst/>
                <a:latin typeface="Times New Roman" panose="02020603050405020304" pitchFamily="18" charset="0"/>
                <a:ea typeface="Times New Roman" panose="02020603050405020304" pitchFamily="18" charset="0"/>
              </a:rPr>
              <a:t>Γε</a:t>
            </a:r>
            <a:r>
              <a:rPr lang="el-GR" sz="2400" b="1" dirty="0">
                <a:solidFill>
                  <a:srgbClr val="4472C4"/>
                </a:solidFill>
                <a:latin typeface="Times New Roman" panose="02020603050405020304" pitchFamily="18" charset="0"/>
                <a:ea typeface="Times New Roman" panose="02020603050405020304" pitchFamily="18" charset="0"/>
              </a:rPr>
              <a:t>ώργιος Δ. </a:t>
            </a:r>
            <a:r>
              <a:rPr lang="el-GR" sz="2400" b="1" dirty="0" err="1">
                <a:solidFill>
                  <a:srgbClr val="4472C4"/>
                </a:solidFill>
                <a:latin typeface="Times New Roman" panose="02020603050405020304" pitchFamily="18" charset="0"/>
                <a:ea typeface="Times New Roman" panose="02020603050405020304" pitchFamily="18" charset="0"/>
              </a:rPr>
              <a:t>Μπαμπλέκος</a:t>
            </a:r>
            <a:r>
              <a:rPr lang="el-GR" sz="2400" b="1" dirty="0">
                <a:solidFill>
                  <a:srgbClr val="4472C4"/>
                </a:solidFill>
                <a:latin typeface="Times New Roman" panose="02020603050405020304" pitchFamily="18" charset="0"/>
                <a:ea typeface="Times New Roman" panose="02020603050405020304" pitchFamily="18" charset="0"/>
              </a:rPr>
              <a:t>, </a:t>
            </a:r>
            <a:r>
              <a:rPr lang="en-US" sz="2400" b="1" dirty="0">
                <a:solidFill>
                  <a:srgbClr val="4472C4"/>
                </a:solidFill>
                <a:latin typeface="Times New Roman" panose="02020603050405020304" pitchFamily="18" charset="0"/>
                <a:ea typeface="Times New Roman" panose="02020603050405020304" pitchFamily="18" charset="0"/>
              </a:rPr>
              <a:t>MD, MSc, PhD</a:t>
            </a:r>
            <a:endParaRPr lang="el-GR" sz="7200" dirty="0"/>
          </a:p>
        </p:txBody>
      </p:sp>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8339" y="1349828"/>
            <a:ext cx="11582400" cy="5399314"/>
          </a:xfrm>
        </p:spPr>
        <p:txBody>
          <a:bodyPr>
            <a:noAutofit/>
          </a:bodyPr>
          <a:lstStyle/>
          <a:p>
            <a:pPr lvl="0"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Αναπνευστική ανεπάρκεια: </a:t>
            </a:r>
            <a:r>
              <a:rPr lang="el-GR" sz="1800" dirty="0">
                <a:effectLst/>
                <a:latin typeface="Times New Roman" panose="02020603050405020304" pitchFamily="18" charset="0"/>
                <a:ea typeface="Times New Roman" panose="02020603050405020304" pitchFamily="18" charset="0"/>
              </a:rPr>
              <a:t>Χαρακτηρίζεται η ανεπάρκεια οξυγόνωσης του αίματος στους πνεύμονες καθώς και η διατήρηση της μερικής πίεσης του </a:t>
            </a:r>
            <a:r>
              <a:rPr lang="en-US" sz="1800" dirty="0">
                <a:effectLst/>
                <a:latin typeface="Times New Roman" panose="02020603050405020304" pitchFamily="18" charset="0"/>
                <a:ea typeface="Times New Roman" panose="02020603050405020304" pitchFamily="18" charset="0"/>
              </a:rPr>
              <a:t>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 αρτηριακό αίμα σε φυσιολογικά επίπεδα τα οποία κυμαίνονται μεταξύ 38</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και 40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εφόσον ο ασθενής αναπνέει ατμοσφαιρικό αέρα με φυσιολογική περιεκτικότητα σε οξυγόνο (</a:t>
            </a:r>
            <a:r>
              <a:rPr lang="en-US" sz="1800" dirty="0">
                <a:effectLst/>
                <a:latin typeface="Times New Roman" panose="02020603050405020304" pitchFamily="18" charset="0"/>
                <a:ea typeface="Times New Roman" panose="02020603050405020304" pitchFamily="18" charset="0"/>
              </a:rPr>
              <a:t>PO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a:t>
            </a:r>
          </a:p>
          <a:p>
            <a:pPr algn="just">
              <a:lnSpc>
                <a:spcPct val="100000"/>
              </a:lnSpc>
              <a:spcBef>
                <a:spcPts val="0"/>
              </a:spcBef>
            </a:pPr>
            <a:r>
              <a:rPr lang="en-US" sz="1800" dirty="0">
                <a:effectLst/>
                <a:latin typeface="Times New Roman" panose="02020603050405020304" pitchFamily="18" charset="0"/>
                <a:ea typeface="Times New Roman" panose="02020603050405020304" pitchFamily="18" charset="0"/>
              </a:rPr>
              <a:t>O</a:t>
            </a:r>
            <a:r>
              <a:rPr lang="el-GR" sz="1800" dirty="0">
                <a:effectLst/>
                <a:latin typeface="Times New Roman" panose="02020603050405020304" pitchFamily="18" charset="0"/>
                <a:ea typeface="Times New Roman" panose="02020603050405020304" pitchFamily="18" charset="0"/>
              </a:rPr>
              <a:t>ι μορφές υπό τις οποίες μπορεί να εμφανισθεί η αναπνευστική ανεπάρκεια είναι οι εξής: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 </a:t>
            </a:r>
            <a:r>
              <a:rPr lang="el-GR" sz="1800" dirty="0">
                <a:effectLst/>
                <a:latin typeface="Times New Roman" panose="02020603050405020304" pitchFamily="18" charset="0"/>
                <a:ea typeface="Times New Roman" panose="02020603050405020304" pitchFamily="18" charset="0"/>
              </a:rPr>
              <a:t>Οξεία αναπνευστική ανεπάρκεια η οποία παρατηρείται σε υγιή άτομα επί εδάφους πνιγμού, λαρυγγικής απόφραξης και βρογχικού άσθματος; </a:t>
            </a:r>
            <a:r>
              <a:rPr lang="el-GR" sz="1800" b="1" dirty="0">
                <a:solidFill>
                  <a:schemeClr val="accent1"/>
                </a:solidFill>
                <a:effectLst/>
                <a:latin typeface="Times New Roman" panose="02020603050405020304" pitchFamily="18" charset="0"/>
                <a:ea typeface="Times New Roman" panose="02020603050405020304" pitchFamily="18" charset="0"/>
              </a:rPr>
              <a:t>β) </a:t>
            </a:r>
            <a:r>
              <a:rPr lang="el-GR" sz="1800" dirty="0" err="1">
                <a:effectLst/>
                <a:latin typeface="Times New Roman" panose="02020603050405020304" pitchFamily="18" charset="0"/>
                <a:ea typeface="Times New Roman" panose="02020603050405020304" pitchFamily="18" charset="0"/>
              </a:rPr>
              <a:t>Νευρογενής</a:t>
            </a:r>
            <a:r>
              <a:rPr lang="el-GR" sz="1800" dirty="0">
                <a:effectLst/>
                <a:latin typeface="Times New Roman" panose="02020603050405020304" pitchFamily="18" charset="0"/>
                <a:ea typeface="Times New Roman" panose="02020603050405020304" pitchFamily="18" charset="0"/>
              </a:rPr>
              <a:t> αναπνευστική ανεπάρκεια; και </a:t>
            </a:r>
            <a:r>
              <a:rPr lang="el-GR" sz="1800" b="1" dirty="0">
                <a:solidFill>
                  <a:schemeClr val="accent1"/>
                </a:solidFill>
                <a:effectLst/>
                <a:latin typeface="Times New Roman" panose="02020603050405020304" pitchFamily="18" charset="0"/>
                <a:ea typeface="Times New Roman" panose="02020603050405020304" pitchFamily="18" charset="0"/>
              </a:rPr>
              <a:t>γ) </a:t>
            </a:r>
            <a:r>
              <a:rPr lang="el-GR" sz="1800" dirty="0">
                <a:effectLst/>
                <a:latin typeface="Times New Roman" panose="02020603050405020304" pitchFamily="18" charset="0"/>
                <a:ea typeface="Times New Roman" panose="02020603050405020304" pitchFamily="18" charset="0"/>
              </a:rPr>
              <a:t>Οξεία αναπνευστική ανεπάρκεια σε έδαφος χρόνιας αναπνευστικής ανεπάρκειας όπως είναι οι οξείς παροξυσμοί αναπνευστικής ανεπάρκειας που εμφανίζονται στην χρόνια βρογχίτιδα.</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Τονίζεται ότι σε όλες τις περιπτώσεις οξείας αναπνευστικής ανεπάρκειας απαιτείται αναπνοή στόμα με στόμα ενώ θα πρέπει να έχουν απομακρυνθεί οι τεχνητές οδοντοστοιχίες και να έχει καθαριστεί η στοματική κοιλότητα από διάφορες ουσίες και πιθανόν τροφές. Καρδιακές μαλάξεις θα πρέπει να γίνονται αν δεν υπάρχουν καρωτιδικές </a:t>
            </a:r>
            <a:r>
              <a:rPr lang="el-GR" sz="1800" dirty="0" err="1">
                <a:effectLst/>
                <a:latin typeface="Times New Roman" panose="02020603050405020304" pitchFamily="18" charset="0"/>
                <a:ea typeface="Times New Roman" panose="02020603050405020304" pitchFamily="18" charset="0"/>
              </a:rPr>
              <a:t>σφύξεις</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Ειδικότερα για τις περιπτώσεις του πνιγμού, ο πνιγμός σε θαλασσινό νερό </a:t>
            </a:r>
            <a:r>
              <a:rPr lang="el-GR" sz="1800" dirty="0" err="1">
                <a:effectLst/>
                <a:latin typeface="Times New Roman" panose="02020603050405020304" pitchFamily="18" charset="0"/>
                <a:ea typeface="Times New Roman" panose="02020603050405020304" pitchFamily="18" charset="0"/>
              </a:rPr>
              <a:t>επιπλέκεται</a:t>
            </a:r>
            <a:r>
              <a:rPr lang="el-GR" sz="1800" dirty="0">
                <a:effectLst/>
                <a:latin typeface="Times New Roman" panose="02020603050405020304" pitchFamily="18" charset="0"/>
                <a:ea typeface="Times New Roman" panose="02020603050405020304" pitchFamily="18" charset="0"/>
              </a:rPr>
              <a:t> με </a:t>
            </a:r>
            <a:r>
              <a:rPr lang="el-GR" sz="1800" dirty="0" err="1">
                <a:effectLst/>
                <a:latin typeface="Times New Roman" panose="02020603050405020304" pitchFamily="18" charset="0"/>
                <a:ea typeface="Times New Roman" panose="02020603050405020304" pitchFamily="18" charset="0"/>
              </a:rPr>
              <a:t>υπερνατριαιμία</a:t>
            </a:r>
            <a:r>
              <a:rPr lang="el-GR" sz="1800" dirty="0">
                <a:effectLst/>
                <a:latin typeface="Times New Roman" panose="02020603050405020304" pitchFamily="18" charset="0"/>
                <a:ea typeface="Times New Roman" panose="02020603050405020304" pitchFamily="18" charset="0"/>
              </a:rPr>
              <a:t>, ενώ ο πνιγμός στο γλυκό νερό συνοδεύεται από </a:t>
            </a:r>
            <a:r>
              <a:rPr lang="el-GR" sz="1800" dirty="0" err="1">
                <a:effectLst/>
                <a:latin typeface="Times New Roman" panose="02020603050405020304" pitchFamily="18" charset="0"/>
                <a:ea typeface="Times New Roman" panose="02020603050405020304" pitchFamily="18" charset="0"/>
              </a:rPr>
              <a:t>αιμόλυση</a:t>
            </a:r>
            <a:r>
              <a:rPr lang="el-GR" sz="1800" dirty="0">
                <a:effectLst/>
                <a:latin typeface="Times New Roman" panose="02020603050405020304" pitchFamily="18" charset="0"/>
                <a:ea typeface="Times New Roman" panose="02020603050405020304" pitchFamily="18" charset="0"/>
              </a:rPr>
              <a:t>, από δηλητηρίαση με νερό καθώς και από πνευμονική αιμορραγία.</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Ως προς την λαρυγγική απόφραξη τα αίτια που μπορεί να την προκαλέσουν είναι η </a:t>
            </a:r>
            <a:r>
              <a:rPr lang="el-GR" sz="1800" dirty="0" err="1">
                <a:effectLst/>
                <a:latin typeface="Times New Roman" panose="02020603050405020304" pitchFamily="18" charset="0"/>
                <a:ea typeface="Times New Roman" panose="02020603050405020304" pitchFamily="18" charset="0"/>
              </a:rPr>
              <a:t>επιγλωττίτιδα</a:t>
            </a:r>
            <a:r>
              <a:rPr lang="el-GR" sz="1800" dirty="0">
                <a:effectLst/>
                <a:latin typeface="Times New Roman" panose="02020603050405020304" pitchFamily="18" charset="0"/>
                <a:ea typeface="Times New Roman" panose="02020603050405020304" pitchFamily="18" charset="0"/>
              </a:rPr>
              <a:t>, το αγγειακό οίδημα, η </a:t>
            </a:r>
            <a:r>
              <a:rPr lang="el-GR" sz="1800" dirty="0" err="1">
                <a:effectLst/>
                <a:latin typeface="Times New Roman" panose="02020603050405020304" pitchFamily="18" charset="0"/>
                <a:ea typeface="Times New Roman" panose="02020603050405020304" pitchFamily="18" charset="0"/>
              </a:rPr>
              <a:t>εισρόφηση</a:t>
            </a:r>
            <a:r>
              <a:rPr lang="el-GR" sz="1800" dirty="0">
                <a:effectLst/>
                <a:latin typeface="Times New Roman" panose="02020603050405020304" pitchFamily="18" charset="0"/>
                <a:ea typeface="Times New Roman" panose="02020603050405020304" pitchFamily="18" charset="0"/>
              </a:rPr>
              <a:t> ξένου σώματος και σπανίως η διφθερίτιδα. Οι πρώτες βοήθειες σε περίπτωση λαρυγγικής απόφραξης συμπεριλαμβάνουν λαρυγγοσκόπηση και τοποθέτηση </a:t>
            </a:r>
            <a:r>
              <a:rPr lang="el-GR" sz="1800" dirty="0" err="1">
                <a:effectLst/>
                <a:latin typeface="Times New Roman" panose="02020603050405020304" pitchFamily="18" charset="0"/>
                <a:ea typeface="Times New Roman" panose="02020603050405020304" pitchFamily="18" charset="0"/>
              </a:rPr>
              <a:t>ενδοτραχειακού</a:t>
            </a:r>
            <a:r>
              <a:rPr lang="el-GR" sz="1800" dirty="0">
                <a:effectLst/>
                <a:latin typeface="Times New Roman" panose="02020603050405020304" pitchFamily="18" charset="0"/>
                <a:ea typeface="Times New Roman" panose="02020603050405020304" pitchFamily="18" charset="0"/>
              </a:rPr>
              <a:t> σωλήνα. Στα μικρά παιδιά μπορεί να γίνει </a:t>
            </a:r>
            <a:r>
              <a:rPr lang="el-GR" sz="1800" dirty="0" err="1">
                <a:effectLst/>
                <a:latin typeface="Times New Roman" panose="02020603050405020304" pitchFamily="18" charset="0"/>
                <a:ea typeface="Times New Roman" panose="02020603050405020304" pitchFamily="18" charset="0"/>
              </a:rPr>
              <a:t>τραχειοστομία</a:t>
            </a:r>
            <a:r>
              <a:rPr lang="el-GR" sz="1800" dirty="0">
                <a:effectLst/>
                <a:latin typeface="Times New Roman" panose="02020603050405020304" pitchFamily="18" charset="0"/>
                <a:ea typeface="Times New Roman" panose="02020603050405020304" pitchFamily="18" charset="0"/>
              </a:rPr>
              <a:t> με την χρήση βελόνας, μέσω της οποίας </a:t>
            </a:r>
            <a:r>
              <a:rPr lang="el-GR" sz="1800" dirty="0" err="1">
                <a:effectLst/>
                <a:latin typeface="Times New Roman" panose="02020603050405020304" pitchFamily="18" charset="0"/>
                <a:ea typeface="Times New Roman" panose="02020603050405020304" pitchFamily="18" charset="0"/>
              </a:rPr>
              <a:t>τραχειοστομίας</a:t>
            </a:r>
            <a:r>
              <a:rPr lang="el-GR" sz="1800" dirty="0">
                <a:effectLst/>
                <a:latin typeface="Times New Roman" panose="02020603050405020304" pitchFamily="18" charset="0"/>
                <a:ea typeface="Times New Roman" panose="02020603050405020304" pitchFamily="18" charset="0"/>
              </a:rPr>
              <a:t> μπορεί να χορηγηθεί οξυγόνο και να αποφευχθεί το ενδεχόμενο χειρουργικής επέμβασης. Διάτρηση στον </a:t>
            </a:r>
            <a:r>
              <a:rPr lang="el-GR" sz="1800" dirty="0" err="1">
                <a:effectLst/>
                <a:latin typeface="Times New Roman" panose="02020603050405020304" pitchFamily="18" charset="0"/>
                <a:ea typeface="Times New Roman" panose="02020603050405020304" pitchFamily="18" charset="0"/>
              </a:rPr>
              <a:t>κρικοθυρεοειδή</a:t>
            </a:r>
            <a:r>
              <a:rPr lang="el-GR" sz="1800" dirty="0">
                <a:effectLst/>
                <a:latin typeface="Times New Roman" panose="02020603050405020304" pitchFamily="18" charset="0"/>
                <a:ea typeface="Times New Roman" panose="02020603050405020304" pitchFamily="18" charset="0"/>
              </a:rPr>
              <a:t> χόνδρο γίνεται εύκολα στους ενήλικες, αλλά είναι επικίνδυνο και δεν θα πρέπει να επιλέγεται σαν θεραπευτική παρέμβαση στα παιδιά.</a:t>
            </a:r>
          </a:p>
        </p:txBody>
      </p:sp>
      <p:sp>
        <p:nvSpPr>
          <p:cNvPr id="4" name="Υπότιτλος 2">
            <a:extLst>
              <a:ext uri="{FF2B5EF4-FFF2-40B4-BE49-F238E27FC236}">
                <a16:creationId xmlns:a16="http://schemas.microsoft.com/office/drawing/2014/main" id="{3F7C1B21-332D-410F-ADFB-47B7EDF0D226}"/>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1</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287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33375" y="300446"/>
            <a:ext cx="11296650" cy="6117942"/>
          </a:xfrm>
        </p:spPr>
        <p:txBody>
          <a:bodyPr>
            <a:noAutofit/>
          </a:bodyPr>
          <a:lstStyle/>
          <a:p>
            <a:pPr algn="just">
              <a:lnSpc>
                <a:spcPct val="100000"/>
              </a:lnSpc>
            </a:pPr>
            <a:r>
              <a:rPr lang="el-GR" sz="1800" dirty="0">
                <a:effectLst/>
                <a:latin typeface="Times New Roman" panose="02020603050405020304" pitchFamily="18" charset="0"/>
                <a:ea typeface="Times New Roman" panose="02020603050405020304" pitchFamily="18" charset="0"/>
              </a:rPr>
              <a:t>Είναι χρήσιμο να αναφερθούν και οι </a:t>
            </a:r>
            <a:r>
              <a:rPr lang="el-GR" sz="1800" dirty="0" err="1">
                <a:effectLst/>
                <a:latin typeface="Times New Roman" panose="02020603050405020304" pitchFamily="18" charset="0"/>
                <a:ea typeface="Times New Roman" panose="02020603050405020304" pitchFamily="18" charset="0"/>
              </a:rPr>
              <a:t>παθοφυσιολογικές</a:t>
            </a:r>
            <a:r>
              <a:rPr lang="el-GR" sz="1800" dirty="0">
                <a:effectLst/>
                <a:latin typeface="Times New Roman" panose="02020603050405020304" pitchFamily="18" charset="0"/>
                <a:ea typeface="Times New Roman" panose="02020603050405020304" pitchFamily="18" charset="0"/>
              </a:rPr>
              <a:t> μεταβολές οι οποίες παρατηρούνται στον κλειστό πνευμοθώρακα. Όπως ήδη προαναφέρθηκε, το </a:t>
            </a:r>
            <a:r>
              <a:rPr lang="el-GR" sz="1800" dirty="0" err="1">
                <a:effectLst/>
                <a:latin typeface="Times New Roman" panose="02020603050405020304" pitchFamily="18" charset="0"/>
                <a:ea typeface="Times New Roman" panose="02020603050405020304" pitchFamily="18" charset="0"/>
              </a:rPr>
              <a:t>μεσοπνευμόνιο</a:t>
            </a:r>
            <a:r>
              <a:rPr lang="el-GR" sz="1800" dirty="0">
                <a:effectLst/>
                <a:latin typeface="Times New Roman" panose="02020603050405020304" pitchFamily="18" charset="0"/>
                <a:ea typeface="Times New Roman" panose="02020603050405020304" pitchFamily="18" charset="0"/>
              </a:rPr>
              <a:t> κατά την εισπνοή μετακινείται προς την υγιή μεριά της θωρακικής κοιλότητας και επανέρχεται στην φάση της εκπνοής. Πρόκειται δηλαδή για μία κίνηση </a:t>
            </a:r>
            <a:r>
              <a:rPr lang="el-GR" sz="1800" dirty="0" err="1">
                <a:effectLst/>
                <a:latin typeface="Times New Roman" panose="02020603050405020304" pitchFamily="18" charset="0"/>
                <a:ea typeface="Times New Roman" panose="02020603050405020304" pitchFamily="18" charset="0"/>
              </a:rPr>
              <a:t>εκκρεμοειδή</a:t>
            </a:r>
            <a:r>
              <a:rPr lang="el-GR" sz="1800" dirty="0">
                <a:effectLst/>
                <a:latin typeface="Times New Roman" panose="02020603050405020304" pitchFamily="18" charset="0"/>
                <a:ea typeface="Times New Roman" panose="02020603050405020304" pitchFamily="18" charset="0"/>
              </a:rPr>
              <a:t>. Η συγκεκριμένη </a:t>
            </a:r>
            <a:r>
              <a:rPr lang="el-GR" sz="1800" dirty="0" err="1">
                <a:effectLst/>
                <a:latin typeface="Times New Roman" panose="02020603050405020304" pitchFamily="18" charset="0"/>
                <a:ea typeface="Times New Roman" panose="02020603050405020304" pitchFamily="18" charset="0"/>
              </a:rPr>
              <a:t>εκκρεμοειδής</a:t>
            </a:r>
            <a:r>
              <a:rPr lang="el-GR" sz="1800" dirty="0">
                <a:effectLst/>
                <a:latin typeface="Times New Roman" panose="02020603050405020304" pitchFamily="18" charset="0"/>
                <a:ea typeface="Times New Roman" panose="02020603050405020304" pitchFamily="18" charset="0"/>
              </a:rPr>
              <a:t> κίνηση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επιφέρει περιοδική κάμψη στην άνω και στην κάτω κοίλη φλέβα, με αποτέλεσμα να μειώνεται η επαναφορά του φλεβικού αίματος στον δεξιό κόλπο και επομένως να παρατηρείται ελάττωση και στον όγκο παλμού που φεύγει τόσο από την δεξιά όσο και από την αριστερή κοιλία. Αναφέρεται ότι στον κλειστό πνευμοθώρακα το εύρος των </a:t>
            </a:r>
            <a:r>
              <a:rPr lang="el-GR" sz="1800" dirty="0" err="1">
                <a:effectLst/>
                <a:latin typeface="Times New Roman" panose="02020603050405020304" pitchFamily="18" charset="0"/>
                <a:ea typeface="Times New Roman" panose="02020603050405020304" pitchFamily="18" charset="0"/>
              </a:rPr>
              <a:t>εκκρεμοειδών</a:t>
            </a:r>
            <a:r>
              <a:rPr lang="el-GR" sz="1800" dirty="0">
                <a:effectLst/>
                <a:latin typeface="Times New Roman" panose="02020603050405020304" pitchFamily="18" charset="0"/>
                <a:ea typeface="Times New Roman" panose="02020603050405020304" pitchFamily="18" charset="0"/>
              </a:rPr>
              <a:t> κινήσεων είναι μικρό και η ελάττωση που συμβαίνει στον όγκο παλμού αντιμετωπίζεται με περιφερική αγγειοσυστολή. Μία άλλα </a:t>
            </a:r>
            <a:r>
              <a:rPr lang="el-GR" sz="1800" dirty="0" err="1">
                <a:effectLst/>
                <a:latin typeface="Times New Roman" panose="02020603050405020304" pitchFamily="18" charset="0"/>
                <a:ea typeface="Times New Roman" panose="02020603050405020304" pitchFamily="18" charset="0"/>
              </a:rPr>
              <a:t>παθοφυσιολογική</a:t>
            </a:r>
            <a:r>
              <a:rPr lang="el-GR" sz="1800" dirty="0">
                <a:effectLst/>
                <a:latin typeface="Times New Roman" panose="02020603050405020304" pitchFamily="18" charset="0"/>
                <a:ea typeface="Times New Roman" panose="02020603050405020304" pitchFamily="18" charset="0"/>
              </a:rPr>
              <a:t> μεταβολή που εμφανίζεται στον κλειστό πνευμοθώρακα είναι ότι πέφτει ο κορεσμός σε Ο</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 αίμα του συμπτυγμένου λόγω πνευμοθώρακα πνεύμονα, ενώ ταυτόχρονα ο κορεσμός σε οξυγόνο μειώνεται και στον υγιή πνεύμονα και ειδικότερα στις περιοχές του οι οποίες συμπιέζονται. Το αποτέλεσμα είναι ότι εκτός από τον συμπτυγμένο εξαιτίας του πνευμοθώρακα πνεύμονα, και στον υγιή πνεύμονα αναμιγνύεται μη οξυγονωμένο αίμα από τις περιοχές που συμπιέζονται με το οξυγονωμένο αίμα των φυσιολογικών περιοχών οι οποίες δεν συμπιέζονται, και με τον τρόπο αυτό δημιουργούνται και στους δύο πνεύμονες </a:t>
            </a:r>
            <a:r>
              <a:rPr lang="el-GR" sz="1800" dirty="0" err="1">
                <a:effectLst/>
                <a:latin typeface="Times New Roman" panose="02020603050405020304" pitchFamily="18" charset="0"/>
                <a:ea typeface="Times New Roman" panose="02020603050405020304" pitchFamily="18" charset="0"/>
              </a:rPr>
              <a:t>αρτηριοφλεβώδεις</a:t>
            </a:r>
            <a:r>
              <a:rPr lang="el-GR" sz="1800" dirty="0">
                <a:effectLst/>
                <a:latin typeface="Times New Roman" panose="02020603050405020304" pitchFamily="18" charset="0"/>
                <a:ea typeface="Times New Roman" panose="02020603050405020304" pitchFamily="18" charset="0"/>
              </a:rPr>
              <a:t> επικοινωνίες (λειτουργικά </a:t>
            </a:r>
            <a:r>
              <a:rPr lang="en-US" sz="1800" dirty="0">
                <a:effectLst/>
                <a:latin typeface="Times New Roman" panose="02020603050405020304" pitchFamily="18" charset="0"/>
                <a:ea typeface="Times New Roman" panose="02020603050405020304" pitchFamily="18" charset="0"/>
              </a:rPr>
              <a:t>shunts</a:t>
            </a:r>
            <a:r>
              <a:rPr lang="el-GR" sz="1800" dirty="0">
                <a:effectLst/>
                <a:latin typeface="Times New Roman" panose="02020603050405020304" pitchFamily="18" charset="0"/>
                <a:ea typeface="Times New Roman" panose="02020603050405020304" pitchFamily="18" charset="0"/>
              </a:rPr>
              <a:t>) οι οποίες ενοχοποιούνται για την περαιτέρω παρατηρούμενη πτώση του κορεσμού σε Ο</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στους ασθενείς αυτούς. Τονίζεται ότι εάν το αίμα που κυκλοφορεί στα προαναφερόμενα λειτουργικά </a:t>
            </a:r>
            <a:r>
              <a:rPr lang="en-US" sz="1800" dirty="0">
                <a:effectLst/>
                <a:latin typeface="Times New Roman" panose="02020603050405020304" pitchFamily="18" charset="0"/>
                <a:ea typeface="Times New Roman" panose="02020603050405020304" pitchFamily="18" charset="0"/>
              </a:rPr>
              <a:t>shunts</a:t>
            </a:r>
            <a:r>
              <a:rPr lang="el-GR" sz="1800" dirty="0">
                <a:effectLst/>
                <a:latin typeface="Times New Roman" panose="02020603050405020304" pitchFamily="18" charset="0"/>
                <a:ea typeface="Times New Roman" panose="02020603050405020304" pitchFamily="18" charset="0"/>
              </a:rPr>
              <a:t> και για τους δύο πνεύμονες φθάσει και υπερβεί το 20% της συνολικής καρδιακής παροχής, τότε εγκαθίσταται αναπνευστική οξέωση η οποία χαρακτηρίζεται από αύξηση του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&gt; από 50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και μείωση του </a:t>
            </a:r>
            <a:r>
              <a:rPr lang="en-US" sz="1800" dirty="0">
                <a:effectLst/>
                <a:latin typeface="Times New Roman" panose="02020603050405020304" pitchFamily="18" charset="0"/>
                <a:ea typeface="Times New Roman" panose="02020603050405020304" pitchFamily="18" charset="0"/>
              </a:rPr>
              <a:t>PO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a:t>
            </a:r>
          </a:p>
          <a:p>
            <a:pPr algn="just">
              <a:lnSpc>
                <a:spcPct val="100000"/>
              </a:lnSpc>
            </a:pPr>
            <a:r>
              <a:rPr lang="el-GR" sz="1800" dirty="0">
                <a:effectLst/>
                <a:latin typeface="Times New Roman" panose="02020603050405020304" pitchFamily="18" charset="0"/>
                <a:ea typeface="Times New Roman" panose="02020603050405020304" pitchFamily="18" charset="0"/>
              </a:rPr>
              <a:t>Η κλινική εικόνα του κλειστού πνευμοθώρακα χαρακτηρίζεται από : α) αίσθημα βάρους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που πάσχει, β) δύσπνοια, γ) αίσθημα πόνου εξαιτίας της θωρακικής κάκωσης, δ) ελάττωση ή κατάργηση της κινητικότητας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που πάσχει και ε) μείωση ή και εξαφάνιση του αναπνευστικού ψιθυρίσματος στην περιοχή του </a:t>
            </a:r>
            <a:r>
              <a:rPr lang="el-GR" sz="1800" dirty="0" err="1">
                <a:effectLst/>
                <a:latin typeface="Times New Roman" panose="02020603050405020304" pitchFamily="18" charset="0"/>
                <a:ea typeface="Times New Roman" panose="02020603050405020304" pitchFamily="18" charset="0"/>
              </a:rPr>
              <a:t>ημιθωρακίου</a:t>
            </a:r>
            <a:r>
              <a:rPr lang="el-GR" sz="1800" dirty="0">
                <a:effectLst/>
                <a:latin typeface="Times New Roman" panose="02020603050405020304" pitchFamily="18" charset="0"/>
                <a:ea typeface="Times New Roman" panose="02020603050405020304" pitchFamily="18" charset="0"/>
              </a:rPr>
              <a:t> που έχει αναπτυχθεί ο πνευμοθώρακας. Η διάγνωση του πνευμοθώρακα τίθεται με την ακτινογραφία θώρακος.</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10</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5529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33375" y="300446"/>
            <a:ext cx="11296650" cy="6117942"/>
          </a:xfrm>
        </p:spPr>
        <p:txBody>
          <a:bodyPr>
            <a:noAutofit/>
          </a:bodyPr>
          <a:lstStyle/>
          <a:p>
            <a:pPr algn="just">
              <a:lnSpc>
                <a:spcPct val="100000"/>
              </a:lnSpc>
            </a:pPr>
            <a:r>
              <a:rPr lang="en-US" sz="1800" b="1" dirty="0">
                <a:solidFill>
                  <a:schemeClr val="accent1"/>
                </a:solidFill>
                <a:effectLst/>
                <a:latin typeface="Times New Roman" panose="02020603050405020304" pitchFamily="18" charset="0"/>
                <a:ea typeface="Times New Roman" panose="02020603050405020304" pitchFamily="18" charset="0"/>
              </a:rPr>
              <a:t>b</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Στον βαλβιδικό πνευμοθώρακα αναπτύσσεται μηχανισμός βαλβίδας. Αυτό σημαίνει ότι εισέρχεται διαρκώς και συσσωρεύεται αέρας μέσα στην </a:t>
            </a:r>
            <a:r>
              <a:rPr lang="el-GR" sz="1800" dirty="0" err="1">
                <a:effectLst/>
                <a:latin typeface="Times New Roman" panose="02020603050405020304" pitchFamily="18" charset="0"/>
                <a:ea typeface="Times New Roman" panose="02020603050405020304" pitchFamily="18" charset="0"/>
              </a:rPr>
              <a:t>υπεζωκοτική</a:t>
            </a:r>
            <a:r>
              <a:rPr lang="el-GR" sz="1800" dirty="0">
                <a:effectLst/>
                <a:latin typeface="Times New Roman" panose="02020603050405020304" pitchFamily="18" charset="0"/>
                <a:ea typeface="Times New Roman" panose="02020603050405020304" pitchFamily="18" charset="0"/>
              </a:rPr>
              <a:t> κοιλότητα και αυξάνεται διαρκώς η πίεση που επικρατεί μέσα σε αυτήν, χωρίς να μπορεί να εξέλθει ο αέρας (μηχανισμός βαλβίδας). Πρόκειται για μία πολύ επικίνδυνη κατάσταση η οποία απειλεί άμεσα την ζωή. Η </a:t>
            </a:r>
            <a:r>
              <a:rPr lang="el-GR" sz="1800" dirty="0" err="1">
                <a:effectLst/>
                <a:latin typeface="Times New Roman" panose="02020603050405020304" pitchFamily="18" charset="0"/>
                <a:ea typeface="Times New Roman" panose="02020603050405020304" pitchFamily="18" charset="0"/>
              </a:rPr>
              <a:t>παθοφυσιολογία</a:t>
            </a:r>
            <a:r>
              <a:rPr lang="el-GR" sz="1800" dirty="0">
                <a:effectLst/>
                <a:latin typeface="Times New Roman" panose="02020603050405020304" pitchFamily="18" charset="0"/>
                <a:ea typeface="Times New Roman" panose="02020603050405020304" pitchFamily="18" charset="0"/>
              </a:rPr>
              <a:t> στον βαλβιδικό πνευμοθώρακα είναι ακριβώς η ίδια όπως και στον κλειστό πνευμοθώρακα, δηλαδή </a:t>
            </a:r>
            <a:r>
              <a:rPr lang="el-GR" sz="1800" dirty="0" err="1">
                <a:effectLst/>
                <a:latin typeface="Times New Roman" panose="02020603050405020304" pitchFamily="18" charset="0"/>
                <a:ea typeface="Times New Roman" panose="02020603050405020304" pitchFamily="18" charset="0"/>
              </a:rPr>
              <a:t>εκκρεμοειδείς</a:t>
            </a:r>
            <a:r>
              <a:rPr lang="el-GR" sz="1800" dirty="0">
                <a:effectLst/>
                <a:latin typeface="Times New Roman" panose="02020603050405020304" pitchFamily="18" charset="0"/>
                <a:ea typeface="Times New Roman" panose="02020603050405020304" pitchFamily="18" charset="0"/>
              </a:rPr>
              <a:t> κινήσεις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περιορισμός της </a:t>
            </a:r>
            <a:r>
              <a:rPr lang="el-GR" sz="1800" dirty="0" err="1">
                <a:effectLst/>
                <a:latin typeface="Times New Roman" panose="02020603050405020304" pitchFamily="18" charset="0"/>
                <a:ea typeface="Times New Roman" panose="02020603050405020304" pitchFamily="18" charset="0"/>
              </a:rPr>
              <a:t>έκπτυξης</a:t>
            </a:r>
            <a:r>
              <a:rPr lang="el-GR" sz="1800" dirty="0">
                <a:effectLst/>
                <a:latin typeface="Times New Roman" panose="02020603050405020304" pitchFamily="18" charset="0"/>
                <a:ea typeface="Times New Roman" panose="02020603050405020304" pitchFamily="18" charset="0"/>
              </a:rPr>
              <a:t> των πνευμόνων, κάμψη των κοίλων φλεβών που επαναφέρουν το φλεβικό αίμα στο δεξιό καρδιακό διαμέρισμα και τέλος δημιουργία </a:t>
            </a:r>
            <a:r>
              <a:rPr lang="el-GR" sz="1800" dirty="0" err="1">
                <a:effectLst/>
                <a:latin typeface="Times New Roman" panose="02020603050405020304" pitchFamily="18" charset="0"/>
                <a:ea typeface="Times New Roman" panose="02020603050405020304" pitchFamily="18" charset="0"/>
              </a:rPr>
              <a:t>αρτηριοφλεβωδών</a:t>
            </a:r>
            <a:r>
              <a:rPr lang="el-GR" sz="1800" dirty="0">
                <a:effectLst/>
                <a:latin typeface="Times New Roman" panose="02020603050405020304" pitchFamily="18" charset="0"/>
                <a:ea typeface="Times New Roman" panose="02020603050405020304" pitchFamily="18" charset="0"/>
              </a:rPr>
              <a:t> επικοινωνιών (</a:t>
            </a:r>
            <a:r>
              <a:rPr lang="en-US" sz="1800" dirty="0">
                <a:effectLst/>
                <a:latin typeface="Times New Roman" panose="02020603050405020304" pitchFamily="18" charset="0"/>
                <a:ea typeface="Times New Roman" panose="02020603050405020304" pitchFamily="18" charset="0"/>
              </a:rPr>
              <a:t>shunts</a:t>
            </a:r>
            <a:r>
              <a:rPr lang="el-GR" sz="1800" dirty="0">
                <a:effectLst/>
                <a:latin typeface="Times New Roman" panose="02020603050405020304" pitchFamily="18" charset="0"/>
                <a:ea typeface="Times New Roman" panose="02020603050405020304" pitchFamily="18" charset="0"/>
              </a:rPr>
              <a:t>), όλα αυτά όμως σε πολύ έντονους ρυθμούς σε σύγκριση με τον απλό κλειστό πνευμοθώρακα. Ο ασθενής στον βαλβιδικό πνευμοθώρακα έχει έντονη δύσπνοια και είναι </a:t>
            </a:r>
            <a:r>
              <a:rPr lang="el-GR" sz="1800" dirty="0" err="1">
                <a:effectLst/>
                <a:latin typeface="Times New Roman" panose="02020603050405020304" pitchFamily="18" charset="0"/>
                <a:ea typeface="Times New Roman" panose="02020603050405020304" pitchFamily="18" charset="0"/>
              </a:rPr>
              <a:t>κυανωτικός</a:t>
            </a:r>
            <a:r>
              <a:rPr lang="el-GR" sz="1800" dirty="0">
                <a:effectLst/>
                <a:latin typeface="Times New Roman" panose="02020603050405020304" pitchFamily="18" charset="0"/>
                <a:ea typeface="Times New Roman" panose="02020603050405020304" pitchFamily="18" charset="0"/>
              </a:rPr>
              <a:t> εμφανίζοντας πολύ περιορισμένες κινήσεις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που πάσχει το οποίο βρίσκεται σε </a:t>
            </a:r>
            <a:r>
              <a:rPr lang="el-GR" sz="1800" dirty="0" err="1">
                <a:effectLst/>
                <a:latin typeface="Times New Roman" panose="02020603050405020304" pitchFamily="18" charset="0"/>
                <a:ea typeface="Times New Roman" panose="02020603050405020304" pitchFamily="18" charset="0"/>
              </a:rPr>
              <a:t>έκπτυξη</a:t>
            </a:r>
            <a:r>
              <a:rPr lang="el-GR" sz="1800" dirty="0">
                <a:effectLst/>
                <a:latin typeface="Times New Roman" panose="02020603050405020304" pitchFamily="18" charset="0"/>
                <a:ea typeface="Times New Roman" panose="02020603050405020304" pitchFamily="18" charset="0"/>
              </a:rPr>
              <a:t>. Δεν ακούγεται αναπνευστικό ψιθύρισμα και οι φλέβες του τραχήλου είναι διογκωμένες. Επίσης, στον βαλβιδικό πνευμοθώρακα παρατηρείται πτώση της αρτηριακής πίεσης ενώ υπάρχει σοβαρός κίνδυνος καρδιακής </a:t>
            </a:r>
            <a:r>
              <a:rPr lang="el-GR" sz="1800" dirty="0" err="1">
                <a:effectLst/>
                <a:latin typeface="Times New Roman" panose="02020603050405020304" pitchFamily="18" charset="0"/>
                <a:ea typeface="Times New Roman" panose="02020603050405020304" pitchFamily="18" charset="0"/>
              </a:rPr>
              <a:t>ασυστολίας</a:t>
            </a:r>
            <a:r>
              <a:rPr lang="el-GR" sz="1800" dirty="0">
                <a:effectLst/>
                <a:latin typeface="Times New Roman" panose="02020603050405020304" pitchFamily="18" charset="0"/>
                <a:ea typeface="Times New Roman" panose="02020603050405020304" pitchFamily="18" charset="0"/>
              </a:rPr>
              <a:t> και θάνατος του ασθενή.</a:t>
            </a:r>
          </a:p>
          <a:p>
            <a:pPr algn="just">
              <a:lnSpc>
                <a:spcPct val="100000"/>
              </a:lnSpc>
            </a:pPr>
            <a:r>
              <a:rPr lang="el-GR" sz="1800" dirty="0">
                <a:effectLst/>
                <a:latin typeface="Times New Roman" panose="02020603050405020304" pitchFamily="18" charset="0"/>
                <a:ea typeface="Times New Roman" panose="02020603050405020304" pitchFamily="18" charset="0"/>
              </a:rPr>
              <a:t>Τα ευρήματα από την ακτινογραφία του θώρακα στον βαλβιδικό πνευμοθώρακα είναι τα εξής: α) πλήρης σύμπτυξη στις πύλες του, του πνεύμονα στη μεριά του οποίου αναπτύχθηκε ο πνευμοθώρακας, β) </a:t>
            </a:r>
            <a:r>
              <a:rPr lang="el-GR" sz="1800" dirty="0" err="1">
                <a:effectLst/>
                <a:latin typeface="Times New Roman" panose="02020603050405020304" pitchFamily="18" charset="0"/>
                <a:ea typeface="Times New Roman" panose="02020603050405020304" pitchFamily="18" charset="0"/>
              </a:rPr>
              <a:t>διαύγαση</a:t>
            </a:r>
            <a:r>
              <a:rPr lang="el-GR" sz="1800" dirty="0">
                <a:effectLst/>
                <a:latin typeface="Times New Roman" panose="02020603050405020304" pitchFamily="18" charset="0"/>
                <a:ea typeface="Times New Roman" panose="02020603050405020304" pitchFamily="18" charset="0"/>
              </a:rPr>
              <a:t> (δηλαδή έντονο μαύρο χρώμα)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στο οποίο υπάρχει ο πνευμοθώρακας, γ) μετατόπιση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και της τραχείας προς την υγιή πλευρά, δ) διεύρυνση των μεσοπλευρίων διαστημάτων και ε) </a:t>
            </a:r>
            <a:r>
              <a:rPr lang="el-GR" sz="1800" dirty="0" err="1">
                <a:effectLst/>
                <a:latin typeface="Times New Roman" panose="02020603050405020304" pitchFamily="18" charset="0"/>
                <a:ea typeface="Times New Roman" panose="02020603050405020304" pitchFamily="18" charset="0"/>
              </a:rPr>
              <a:t>επιπέδωση</a:t>
            </a:r>
            <a:r>
              <a:rPr lang="el-GR" sz="1800" dirty="0">
                <a:effectLst/>
                <a:latin typeface="Times New Roman" panose="02020603050405020304" pitchFamily="18" charset="0"/>
                <a:ea typeface="Times New Roman" panose="02020603050405020304" pitchFamily="18" charset="0"/>
              </a:rPr>
              <a:t> του διαφράγματος. Πρωταρχικής σημασίας για τον ασθενή με βαλβιδικό πνευμοθώρακα είναι η άμεση απαλλαγή του πάσχοντος από την αυξημένη ενδοθωρακική πίεση η οποία έχει εγκατασταθεί. Αυτό επιτυγχάνεται με τοποθέτηση ενδοθωρακικού σωλήνα παροχέτευσης (</a:t>
            </a:r>
            <a:r>
              <a:rPr lang="en-US" sz="1800" dirty="0" err="1">
                <a:effectLst/>
                <a:latin typeface="Times New Roman" panose="02020603050405020304" pitchFamily="18" charset="0"/>
                <a:ea typeface="Times New Roman" panose="02020603050405020304" pitchFamily="18" charset="0"/>
              </a:rPr>
              <a:t>Bul</a:t>
            </a:r>
            <a:r>
              <a:rPr lang="el-GR" sz="1800" dirty="0">
                <a:effectLst/>
                <a:latin typeface="Times New Roman" panose="02020603050405020304" pitchFamily="18" charset="0"/>
                <a:ea typeface="Times New Roman" panose="02020603050405020304" pitchFamily="18" charset="0"/>
              </a:rPr>
              <a:t>l</a:t>
            </a:r>
            <a:r>
              <a:rPr lang="en-US" sz="1800" dirty="0">
                <a:effectLst/>
                <a:latin typeface="Times New Roman" panose="02020603050405020304" pitchFamily="18" charset="0"/>
                <a:ea typeface="Times New Roman" panose="02020603050405020304" pitchFamily="18" charset="0"/>
              </a:rPr>
              <a:t>au</a:t>
            </a:r>
            <a:r>
              <a:rPr lang="el-GR" sz="1800" dirty="0">
                <a:effectLst/>
                <a:latin typeface="Times New Roman" panose="02020603050405020304" pitchFamily="18" charset="0"/>
                <a:ea typeface="Times New Roman" panose="02020603050405020304" pitchFamily="18" charset="0"/>
              </a:rPr>
              <a:t>) ή με παρακέντηση, σε οποιοδήποτε μεσοπλεύριο διάστημα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που πάσχει, χρησιμοποιώντας βελόνη </a:t>
            </a:r>
            <a:r>
              <a:rPr lang="el-GR" sz="1800" dirty="0" err="1">
                <a:effectLst/>
                <a:latin typeface="Times New Roman" panose="02020603050405020304" pitchFamily="18" charset="0"/>
                <a:ea typeface="Times New Roman" panose="02020603050405020304" pitchFamily="18" charset="0"/>
              </a:rPr>
              <a:t>Νο</a:t>
            </a:r>
            <a:r>
              <a:rPr lang="el-GR" sz="1800" dirty="0">
                <a:effectLst/>
                <a:latin typeface="Times New Roman" panose="02020603050405020304" pitchFamily="18" charset="0"/>
                <a:ea typeface="Times New Roman" panose="02020603050405020304" pitchFamily="18" charset="0"/>
              </a:rPr>
              <a:t> 17 ή </a:t>
            </a:r>
            <a:r>
              <a:rPr lang="el-GR" sz="1800" dirty="0" err="1">
                <a:effectLst/>
                <a:latin typeface="Times New Roman" panose="02020603050405020304" pitchFamily="18" charset="0"/>
                <a:ea typeface="Times New Roman" panose="02020603050405020304" pitchFamily="18" charset="0"/>
              </a:rPr>
              <a:t>Νο</a:t>
            </a:r>
            <a:r>
              <a:rPr lang="el-GR" sz="1800" dirty="0">
                <a:effectLst/>
                <a:latin typeface="Times New Roman" panose="02020603050405020304" pitchFamily="18" charset="0"/>
                <a:ea typeface="Times New Roman" panose="02020603050405020304" pitchFamily="18" charset="0"/>
              </a:rPr>
              <a:t> 18 που έχει προσαρμοσθεί σε ειδική γυάλινη σύριγγα η οποία έχει υγρανθεί.</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11</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1252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33375" y="300446"/>
            <a:ext cx="11296650" cy="6405154"/>
          </a:xfrm>
        </p:spPr>
        <p:txBody>
          <a:bodyPr>
            <a:noAutofit/>
          </a:bodyPr>
          <a:lstStyle/>
          <a:p>
            <a:pPr algn="just">
              <a:lnSpc>
                <a:spcPct val="100000"/>
              </a:lnSpc>
              <a:spcBef>
                <a:spcPts val="0"/>
              </a:spcBef>
            </a:pPr>
            <a:r>
              <a:rPr lang="en-US" sz="1800" b="1" dirty="0">
                <a:solidFill>
                  <a:schemeClr val="accent1"/>
                </a:solidFill>
                <a:effectLst/>
                <a:latin typeface="Times New Roman" panose="02020603050405020304" pitchFamily="18" charset="0"/>
                <a:ea typeface="Times New Roman" panose="02020603050405020304" pitchFamily="18" charset="0"/>
              </a:rPr>
              <a:t>c</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Στον ανοικτό πνευμοθώρακα εντοπίζεται οπή που μπορεί να βρίσκεται είτε στο θωρακικό τοίχωμα (στις περισσότερες των περιπτώσεων), είτε στην τραχεία και στους βρόγχους ή (στις λιγότερες των περιπτώσεων) στον οισοφάγο.  Το χαρακτηριστικό γνώρισμα στον ανοικτό πνευμοθώρακα είναι ότι σε αυτόν επιτρέπεται η ελεύθερη είσοδος και έξοδος του αέρα στην </a:t>
            </a:r>
            <a:r>
              <a:rPr lang="el-GR" sz="1800" dirty="0" err="1">
                <a:effectLst/>
                <a:latin typeface="Times New Roman" panose="02020603050405020304" pitchFamily="18" charset="0"/>
                <a:ea typeface="Times New Roman" panose="02020603050405020304" pitchFamily="18" charset="0"/>
              </a:rPr>
              <a:t>υπεζωκοτική</a:t>
            </a:r>
            <a:r>
              <a:rPr lang="el-GR" sz="1800" dirty="0">
                <a:effectLst/>
                <a:latin typeface="Times New Roman" panose="02020603050405020304" pitchFamily="18" charset="0"/>
                <a:ea typeface="Times New Roman" panose="02020603050405020304" pitchFamily="18" charset="0"/>
              </a:rPr>
              <a:t> κοιλότητα, γεγονός το οποίο οφείλεται στην συνεχή επικοινωνία που υφίσταται ανάμεσα στον </a:t>
            </a:r>
            <a:r>
              <a:rPr lang="el-GR" sz="1800" dirty="0" err="1">
                <a:effectLst/>
                <a:latin typeface="Times New Roman" panose="02020603050405020304" pitchFamily="18" charset="0"/>
                <a:ea typeface="Times New Roman" panose="02020603050405020304" pitchFamily="18" charset="0"/>
              </a:rPr>
              <a:t>υπεζωκοτικό</a:t>
            </a:r>
            <a:r>
              <a:rPr lang="el-GR" sz="1800" dirty="0">
                <a:effectLst/>
                <a:latin typeface="Times New Roman" panose="02020603050405020304" pitchFamily="18" charset="0"/>
                <a:ea typeface="Times New Roman" panose="02020603050405020304" pitchFamily="18" charset="0"/>
              </a:rPr>
              <a:t> χώρο και στην ατμόσφαιρα. Στον ανοικτό πνευμοθώρακα υφίστανται οι ίδιες </a:t>
            </a:r>
            <a:r>
              <a:rPr lang="el-GR" sz="1800" dirty="0" err="1">
                <a:effectLst/>
                <a:latin typeface="Times New Roman" panose="02020603050405020304" pitchFamily="18" charset="0"/>
                <a:ea typeface="Times New Roman" panose="02020603050405020304" pitchFamily="18" charset="0"/>
              </a:rPr>
              <a:t>παθοφυσιολογικές</a:t>
            </a:r>
            <a:r>
              <a:rPr lang="el-GR" sz="1800" dirty="0">
                <a:effectLst/>
                <a:latin typeface="Times New Roman" panose="02020603050405020304" pitchFamily="18" charset="0"/>
                <a:ea typeface="Times New Roman" panose="02020603050405020304" pitchFamily="18" charset="0"/>
              </a:rPr>
              <a:t> διαταραχές που παρατηρούνται στον κλειστό και στον βαλβιδικό πνευμοθώρακα (α. σύμπτυξη του πνεύμονα στο μέρος του οποίου εκδηλώνεται ο πνευμοθώρακας, β. </a:t>
            </a:r>
            <a:r>
              <a:rPr lang="el-GR" sz="1800" dirty="0" err="1">
                <a:effectLst/>
                <a:latin typeface="Times New Roman" panose="02020603050405020304" pitchFamily="18" charset="0"/>
                <a:ea typeface="Times New Roman" panose="02020603050405020304" pitchFamily="18" charset="0"/>
              </a:rPr>
              <a:t>εκκρεμοειδείς</a:t>
            </a:r>
            <a:r>
              <a:rPr lang="el-GR" sz="1800" dirty="0">
                <a:effectLst/>
                <a:latin typeface="Times New Roman" panose="02020603050405020304" pitchFamily="18" charset="0"/>
                <a:ea typeface="Times New Roman" panose="02020603050405020304" pitchFamily="18" charset="0"/>
              </a:rPr>
              <a:t> κινήσεις μετατόπισης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προς την υγιή πλευρά κατά την εισπνοή και προς την πάσχουσα πλευρά κατά την εκπνοή, γ. κάμψη της άνω και της κάτω κοίλης φλέβας και παρεμπόδιση επαναφοράς του φλεβικού αίματος προς το δεξιό καρδιακό διαμέρισμα). Τονίζεται πως όταν το τραύμα στον ανοικτό πνευμοθώρακα εντοπίζεται στο θωρακικό τοίχωμα και «πλησιάζει» σε διάμετρο την διάμετρο της τραχείας, τότε στην περίπτωση αυτή ο αέρας μπαίνει και βγαίνει από το θωρακικό τοίχωμα πολύ πιο εύκολα από ότι από την τραχεία ενισχύοντας τους προηγούμενους </a:t>
            </a:r>
            <a:r>
              <a:rPr lang="el-GR" sz="1800" dirty="0" err="1">
                <a:effectLst/>
                <a:latin typeface="Times New Roman" panose="02020603050405020304" pitchFamily="18" charset="0"/>
                <a:ea typeface="Times New Roman" panose="02020603050405020304" pitchFamily="18" charset="0"/>
              </a:rPr>
              <a:t>παθοφυσιολογικούς</a:t>
            </a:r>
            <a:r>
              <a:rPr lang="el-GR" sz="1800" dirty="0">
                <a:effectLst/>
                <a:latin typeface="Times New Roman" panose="02020603050405020304" pitchFamily="18" charset="0"/>
                <a:ea typeface="Times New Roman" panose="02020603050405020304" pitchFamily="18" charset="0"/>
              </a:rPr>
              <a:t> μηχανισμούς οι οποίοι οδηγούν σε εγκατάσταση οξείας </a:t>
            </a:r>
            <a:r>
              <a:rPr lang="el-GR" sz="1800" dirty="0" err="1">
                <a:effectLst/>
                <a:latin typeface="Times New Roman" panose="02020603050405020304" pitchFamily="18" charset="0"/>
                <a:ea typeface="Times New Roman" panose="02020603050405020304" pitchFamily="18" charset="0"/>
              </a:rPr>
              <a:t>καρδιοαναπνευστικής</a:t>
            </a:r>
            <a:r>
              <a:rPr lang="el-GR" sz="1800" dirty="0">
                <a:effectLst/>
                <a:latin typeface="Times New Roman" panose="02020603050405020304" pitchFamily="18" charset="0"/>
                <a:ea typeface="Times New Roman" panose="02020603050405020304" pitchFamily="18" charset="0"/>
              </a:rPr>
              <a:t> ανεπάρκειας. Δηλαδή με άλλα λόγια η ένταση της κλινικής συμπτωματολογίας στον ανοικτό πνευμοθώρακα εξαρτάται από το μέγεθος της οπής που υπάρχει στο θωρακικό τοίχωμα καθώς και από την λειτουργική κατάσταση στην οποία βρίσκονται οι πνεύμονες. Στην κλινική εικόνα του ανοικτού πνευμοθώρακα ανήκουν η ταχύπνοια, η ταχυκαρδία, η κυάνωση και ακόμη η πτώση της αρτηριακής πίεσης, που όλα αυτά οδηγούν σε οξεία κυκλοφορική και αναπνευστική ανεπάρκεια. Στον ανοικτό πνευμοθώρακα θα πρέπει να συγκλεισθεί αεροστεγώς το ανοικτό τραύμα στο θωρακικό τοίχωμα και στην συνέχεια να τοποθετηθεί σωλήνας θωρακικής παροχέτευσης (</a:t>
            </a:r>
            <a:r>
              <a:rPr lang="en-US" sz="1800" dirty="0" err="1">
                <a:effectLst/>
                <a:latin typeface="Times New Roman" panose="02020603050405020304" pitchFamily="18" charset="0"/>
                <a:ea typeface="Times New Roman" panose="02020603050405020304" pitchFamily="18" charset="0"/>
              </a:rPr>
              <a:t>Bulau</a:t>
            </a:r>
            <a:r>
              <a:rPr lang="el-GR" sz="1800" dirty="0">
                <a:effectLst/>
                <a:latin typeface="Times New Roman" panose="02020603050405020304" pitchFamily="18" charset="0"/>
                <a:ea typeface="Times New Roman" panose="02020603050405020304" pitchFamily="18" charset="0"/>
              </a:rPr>
              <a:t>). Ακόμη μπορεί να απαιτηθεί διασωλήνωση του ασθενούς και εφαρμογή μηχανικού αερισμού.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Τοποθέτηση σωλήνα θωρακικής παροχέτευσης απαιτείται και για τα άλλα δύο είδη πνευμοθώρακα, κλειστού και βαλβιδικού. Εφόσον μέσα σε χρονικό διάστημα 7 έως 10 ημερών από την τοποθέτηση του σωλήνα της ενδοθωρακικής παροχέτευσης (</a:t>
            </a:r>
            <a:r>
              <a:rPr lang="en-US" sz="1800" dirty="0" err="1">
                <a:effectLst/>
                <a:latin typeface="Times New Roman" panose="02020603050405020304" pitchFamily="18" charset="0"/>
                <a:ea typeface="Times New Roman" panose="02020603050405020304" pitchFamily="18" charset="0"/>
              </a:rPr>
              <a:t>Bulau</a:t>
            </a:r>
            <a:r>
              <a:rPr lang="el-GR" sz="1800" dirty="0">
                <a:effectLst/>
                <a:latin typeface="Times New Roman" panose="02020603050405020304" pitchFamily="18" charset="0"/>
                <a:ea typeface="Times New Roman" panose="02020603050405020304" pitchFamily="18" charset="0"/>
              </a:rPr>
              <a:t>) ο πνεύμονας δεν εκπτυχθεί πλήρως, τότε μπορεί να απαιτηθεί χειρουργική επέμβαση στο όργανο από το οποίο εξέρχεται ο αέρας και οδηγείται μέσα στην </a:t>
            </a:r>
            <a:r>
              <a:rPr lang="el-GR" sz="1800" dirty="0" err="1">
                <a:effectLst/>
                <a:latin typeface="Times New Roman" panose="02020603050405020304" pitchFamily="18" charset="0"/>
                <a:ea typeface="Times New Roman" panose="02020603050405020304" pitchFamily="18" charset="0"/>
              </a:rPr>
              <a:t>υπεζωκοτική</a:t>
            </a:r>
            <a:r>
              <a:rPr lang="el-GR" sz="1800" dirty="0">
                <a:effectLst/>
                <a:latin typeface="Times New Roman" panose="02020603050405020304" pitchFamily="18" charset="0"/>
                <a:ea typeface="Times New Roman" panose="02020603050405020304" pitchFamily="18" charset="0"/>
              </a:rPr>
              <a:t> κοιλότητα.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12</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6486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68211" y="91433"/>
            <a:ext cx="11296650" cy="6740439"/>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7. Πνευμονικό εμφύσημα:</a:t>
            </a:r>
            <a:r>
              <a:rPr lang="el-GR" sz="1800" dirty="0">
                <a:solidFill>
                  <a:srgbClr val="FF0000"/>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a:t>
            </a:r>
            <a:r>
              <a:rPr lang="el-GR" sz="1800" dirty="0">
                <a:effectLst/>
                <a:latin typeface="Times New Roman" panose="02020603050405020304" pitchFamily="18" charset="0"/>
                <a:ea typeface="Times New Roman" panose="02020603050405020304" pitchFamily="18" charset="0"/>
              </a:rPr>
              <a:t> πνευμονικό εμφύσημα αποτελεί μία παθολογική οντότητα που χαρακτηρίζεται από αύξηση του μεγέθους των χώρων του πνεύμονα οι οποίοι βρίσκονται από το επίπεδο των τελικών </a:t>
            </a:r>
            <a:r>
              <a:rPr lang="el-GR" sz="1800" dirty="0" err="1">
                <a:effectLst/>
                <a:latin typeface="Times New Roman" panose="02020603050405020304" pitchFamily="18" charset="0"/>
                <a:ea typeface="Times New Roman" panose="02020603050405020304" pitchFamily="18" charset="0"/>
              </a:rPr>
              <a:t>βρογχιολίων</a:t>
            </a:r>
            <a:r>
              <a:rPr lang="el-GR" sz="1800" dirty="0">
                <a:effectLst/>
                <a:latin typeface="Times New Roman" panose="02020603050405020304" pitchFamily="18" charset="0"/>
                <a:ea typeface="Times New Roman" panose="02020603050405020304" pitchFamily="18" charset="0"/>
              </a:rPr>
              <a:t> της 16</a:t>
            </a:r>
            <a:r>
              <a:rPr lang="el-GR" sz="1800" baseline="30000" dirty="0">
                <a:effectLst/>
                <a:latin typeface="Times New Roman" panose="02020603050405020304" pitchFamily="18" charset="0"/>
                <a:ea typeface="Times New Roman" panose="02020603050405020304" pitchFamily="18" charset="0"/>
              </a:rPr>
              <a:t>ης</a:t>
            </a:r>
            <a:r>
              <a:rPr lang="el-GR" sz="1800" dirty="0">
                <a:effectLst/>
                <a:latin typeface="Times New Roman" panose="02020603050405020304" pitchFamily="18" charset="0"/>
                <a:ea typeface="Times New Roman" panose="02020603050405020304" pitchFamily="18" charset="0"/>
              </a:rPr>
              <a:t> υποδιαίρεσης του βρογχικού δένδρου και κάτω, όπου τα ανατομικά μορφώματα τα οποία προκύπτουν συμμετέχουν στην ανταλλαγή των αναπνευστικών αερίων (συγκεκριμένα από τα τελικά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της 16</a:t>
            </a:r>
            <a:r>
              <a:rPr lang="el-GR" sz="1800" baseline="30000" dirty="0">
                <a:effectLst/>
                <a:latin typeface="Times New Roman" panose="02020603050405020304" pitchFamily="18" charset="0"/>
                <a:ea typeface="Times New Roman" panose="02020603050405020304" pitchFamily="18" charset="0"/>
              </a:rPr>
              <a:t>ης</a:t>
            </a:r>
            <a:r>
              <a:rPr lang="el-GR" sz="1800" dirty="0">
                <a:effectLst/>
                <a:latin typeface="Times New Roman" panose="02020603050405020304" pitchFamily="18" charset="0"/>
                <a:ea typeface="Times New Roman" panose="02020603050405020304" pitchFamily="18" charset="0"/>
              </a:rPr>
              <a:t> υποδιαίρεσης των βρόγχων προέρχονται τα αναπνευστικά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τα οποία συμμετέχουν στην ανταλλαγή των αναπνευστικών αερίων. Το κάθε αναπνευστικό </a:t>
            </a:r>
            <a:r>
              <a:rPr lang="el-GR" sz="1800" dirty="0" err="1">
                <a:effectLst/>
                <a:latin typeface="Times New Roman" panose="02020603050405020304" pitchFamily="18" charset="0"/>
                <a:ea typeface="Times New Roman" panose="02020603050405020304" pitchFamily="18" charset="0"/>
              </a:rPr>
              <a:t>βρογχιόλιο</a:t>
            </a:r>
            <a:r>
              <a:rPr lang="el-GR" sz="1800" dirty="0">
                <a:effectLst/>
                <a:latin typeface="Times New Roman" panose="02020603050405020304" pitchFamily="18" charset="0"/>
                <a:ea typeface="Times New Roman" panose="02020603050405020304" pitchFamily="18" charset="0"/>
              </a:rPr>
              <a:t> δίνει από 2 έως 11 κυψελιδικούς πόρους οι οποίοι καταλήγουν στους κυψελιδικούς σάκους και κάθε κυψελιδικός σάκος αποτελείται από 2 ή περισσότερες κυψελίδες), ενώ παράλληλα παρατηρείται και καταστροφή του τοιχώματος των χώρων αυτών. Δηλαδή απαραίτητη και αναγκαία προϋπόθεση για την δημιουργία του πνευμονικού εμφυσήματος είναι η καταστροφή του τοιχώματος των κυψελίδων. Το επακόλουθο του πνευμονικού εμφυσήματος είναι η δημιουργία μεγάλων κενών χώρων μέσα στο πνευμονικό παρέγχυμα, οι οποίοι όμως δεν μπορούν να χρησιμοποιηθούν για την ανταλλαγή των αναπνευστικών αερίων του Ο</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και του </a:t>
            </a:r>
            <a:r>
              <a:rPr lang="en-US" sz="1800" dirty="0">
                <a:effectLst/>
                <a:latin typeface="Times New Roman" panose="02020603050405020304" pitchFamily="18" charset="0"/>
                <a:ea typeface="Times New Roman" panose="02020603050405020304" pitchFamily="18" charset="0"/>
              </a:rPr>
              <a:t>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με αποτέλεσμα να εγκαθίστανται </a:t>
            </a:r>
            <a:r>
              <a:rPr lang="el-GR" sz="1800" dirty="0" err="1">
                <a:effectLst/>
                <a:latin typeface="Times New Roman" panose="02020603050405020304" pitchFamily="18" charset="0"/>
                <a:ea typeface="Times New Roman" panose="02020603050405020304" pitchFamily="18" charset="0"/>
              </a:rPr>
              <a:t>υποξυγοναιμία</a:t>
            </a:r>
            <a:r>
              <a:rPr lang="el-GR" sz="1800" dirty="0">
                <a:effectLst/>
                <a:latin typeface="Times New Roman" panose="02020603050405020304" pitchFamily="18" charset="0"/>
                <a:ea typeface="Times New Roman" panose="02020603050405020304" pitchFamily="18" charset="0"/>
              </a:rPr>
              <a:t> και αναπνευστική ανεπάρκεια. Υπό φυσιολογικές συνθήκες η κυψελίδα του ενήλικα έχει μέση διάμετρο η οποία υπολογίζεται περί τα 250μ. Όταν όμως η αύξηση των διαμέτρων στους </a:t>
            </a:r>
            <a:r>
              <a:rPr lang="el-GR" sz="1800" dirty="0" err="1">
                <a:effectLst/>
                <a:latin typeface="Times New Roman" panose="02020603050405020304" pitchFamily="18" charset="0"/>
                <a:ea typeface="Times New Roman" panose="02020603050405020304" pitchFamily="18" charset="0"/>
              </a:rPr>
              <a:t>αεροχώρους</a:t>
            </a:r>
            <a:r>
              <a:rPr lang="el-GR" sz="1800" dirty="0">
                <a:effectLst/>
                <a:latin typeface="Times New Roman" panose="02020603050405020304" pitchFamily="18" charset="0"/>
                <a:ea typeface="Times New Roman" panose="02020603050405020304" pitchFamily="18" charset="0"/>
              </a:rPr>
              <a:t> που προαναφέρθηκαν είναι μεγαλύτερη από 0.1</a:t>
            </a:r>
            <a:r>
              <a:rPr lang="en-US" sz="1800" dirty="0">
                <a:effectLst/>
                <a:latin typeface="Times New Roman" panose="02020603050405020304" pitchFamily="18" charset="0"/>
                <a:ea typeface="Times New Roman" panose="02020603050405020304" pitchFamily="18" charset="0"/>
              </a:rPr>
              <a:t>cm</a:t>
            </a:r>
            <a:r>
              <a:rPr lang="el-GR" sz="1800" dirty="0">
                <a:effectLst/>
                <a:latin typeface="Times New Roman" panose="02020603050405020304" pitchFamily="18" charset="0"/>
                <a:ea typeface="Times New Roman" panose="02020603050405020304" pitchFamily="18" charset="0"/>
              </a:rPr>
              <a:t> τότε πρόκειται για δημιουργία πνευμονικού εμφυσήματος. Χαρακτηριστικά γνωρίσματα του πνευμονικού εμφυσήματος είναι τα παρακάτω: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 </a:t>
            </a:r>
            <a:r>
              <a:rPr lang="el-GR" sz="1800" dirty="0">
                <a:effectLst/>
                <a:latin typeface="Times New Roman" panose="02020603050405020304" pitchFamily="18" charset="0"/>
                <a:ea typeface="Times New Roman" panose="02020603050405020304" pitchFamily="18" charset="0"/>
              </a:rPr>
              <a:t>παρά το γεγονός ότι η ολική πνευμονική χωρητικότητα (</a:t>
            </a:r>
            <a:r>
              <a:rPr lang="en-US" sz="1800" dirty="0">
                <a:effectLst/>
                <a:latin typeface="Times New Roman" panose="02020603050405020304" pitchFamily="18" charset="0"/>
                <a:ea typeface="Times New Roman" panose="02020603050405020304" pitchFamily="18" charset="0"/>
              </a:rPr>
              <a:t>TLC</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Total Lung Capacity</a:t>
            </a:r>
            <a:r>
              <a:rPr lang="el-GR" sz="1800" dirty="0">
                <a:effectLst/>
                <a:latin typeface="Times New Roman" panose="02020603050405020304" pitchFamily="18" charset="0"/>
                <a:ea typeface="Times New Roman" panose="02020603050405020304" pitchFamily="18" charset="0"/>
              </a:rPr>
              <a:t>) είναι πάντα αυξημένη, εντούτοις η ζωτική χωρητικότητα (</a:t>
            </a:r>
            <a:r>
              <a:rPr lang="en-US" sz="1800" dirty="0">
                <a:effectLst/>
                <a:latin typeface="Times New Roman" panose="02020603050405020304" pitchFamily="18" charset="0"/>
                <a:ea typeface="Times New Roman" panose="02020603050405020304" pitchFamily="18" charset="0"/>
              </a:rPr>
              <a:t>VC</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Vital Capacity</a:t>
            </a:r>
            <a:r>
              <a:rPr lang="el-GR" sz="1800" dirty="0">
                <a:effectLst/>
                <a:latin typeface="Times New Roman" panose="02020603050405020304" pitchFamily="18" charset="0"/>
                <a:ea typeface="Times New Roman" panose="02020603050405020304" pitchFamily="18" charset="0"/>
              </a:rPr>
              <a:t>) παρουσιάζεται μειωμένη εξαιτίας της αύξησης που εμφανίζει ο υπολειπόμενος ή νεκρός χώρος (</a:t>
            </a:r>
            <a:r>
              <a:rPr lang="en-US" sz="1800" dirty="0">
                <a:effectLst/>
                <a:latin typeface="Times New Roman" panose="02020603050405020304" pitchFamily="18" charset="0"/>
                <a:ea typeface="Times New Roman" panose="02020603050405020304" pitchFamily="18" charset="0"/>
              </a:rPr>
              <a:t>RV</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Residual Volume</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β) </a:t>
            </a:r>
            <a:r>
              <a:rPr lang="el-GR" sz="1800" dirty="0">
                <a:effectLst/>
                <a:latin typeface="Times New Roman" panose="02020603050405020304" pitchFamily="18" charset="0"/>
                <a:ea typeface="Times New Roman" panose="02020603050405020304" pitchFamily="18" charset="0"/>
              </a:rPr>
              <a:t>παρά το γεγονός ότι η ροή του αέρα ο οποίος εισπνέεται είτε δεν ελαττώνεται καθόλου είτε εμφανίζει πολύ μικρή μείωση, παρ’ όλα αυτά η ποσότητα του αέρα ο οποίος </a:t>
            </a:r>
            <a:r>
              <a:rPr lang="el-GR" sz="1800" dirty="0" err="1">
                <a:effectLst/>
                <a:latin typeface="Times New Roman" panose="02020603050405020304" pitchFamily="18" charset="0"/>
                <a:ea typeface="Times New Roman" panose="02020603050405020304" pitchFamily="18" charset="0"/>
              </a:rPr>
              <a:t>εκπνέεται</a:t>
            </a:r>
            <a:r>
              <a:rPr lang="el-GR" sz="1800" dirty="0">
                <a:effectLst/>
                <a:latin typeface="Times New Roman" panose="02020603050405020304" pitchFamily="18" charset="0"/>
                <a:ea typeface="Times New Roman" panose="02020603050405020304" pitchFamily="18" charset="0"/>
              </a:rPr>
              <a:t> περιορίζεται σε σημαντικό βαθμό,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γ) </a:t>
            </a:r>
            <a:r>
              <a:rPr lang="el-GR" sz="1800" dirty="0">
                <a:effectLst/>
                <a:latin typeface="Times New Roman" panose="02020603050405020304" pitchFamily="18" charset="0"/>
                <a:ea typeface="Times New Roman" panose="02020603050405020304" pitchFamily="18" charset="0"/>
              </a:rPr>
              <a:t>η χορήγηση βρογχοδιασταλτικών φαρμάκων δεν προκαλεί βελτίωση στην ροή του αέρα ο οποίος </a:t>
            </a:r>
            <a:r>
              <a:rPr lang="el-GR" sz="1800" dirty="0" err="1">
                <a:effectLst/>
                <a:latin typeface="Times New Roman" panose="02020603050405020304" pitchFamily="18" charset="0"/>
                <a:ea typeface="Times New Roman" panose="02020603050405020304" pitchFamily="18" charset="0"/>
              </a:rPr>
              <a:t>εκπνέεται</a:t>
            </a:r>
            <a:r>
              <a:rPr lang="el-GR" sz="1800" dirty="0">
                <a:effectLst/>
                <a:latin typeface="Times New Roman" panose="02020603050405020304" pitchFamily="18" charset="0"/>
                <a:ea typeface="Times New Roman" panose="02020603050405020304" pitchFamily="18" charset="0"/>
              </a:rPr>
              <a:t>, γ) η </a:t>
            </a:r>
            <a:r>
              <a:rPr lang="el-GR" sz="1800" dirty="0" err="1">
                <a:effectLst/>
                <a:latin typeface="Times New Roman" panose="02020603050405020304" pitchFamily="18" charset="0"/>
                <a:ea typeface="Times New Roman" panose="02020603050405020304" pitchFamily="18" charset="0"/>
              </a:rPr>
              <a:t>διατασιμότητα</a:t>
            </a:r>
            <a:r>
              <a:rPr lang="el-GR" sz="1800" dirty="0">
                <a:effectLst/>
                <a:latin typeface="Times New Roman" panose="02020603050405020304" pitchFamily="18" charset="0"/>
                <a:ea typeface="Times New Roman" panose="02020603050405020304" pitchFamily="18" charset="0"/>
              </a:rPr>
              <a:t> του πνεύμονα είναι αυξημένη,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δ) </a:t>
            </a:r>
            <a:r>
              <a:rPr lang="el-GR" sz="1800" dirty="0">
                <a:effectLst/>
                <a:latin typeface="Times New Roman" panose="02020603050405020304" pitchFamily="18" charset="0"/>
                <a:ea typeface="Times New Roman" panose="02020603050405020304" pitchFamily="18" charset="0"/>
              </a:rPr>
              <a:t>υπάρχει </a:t>
            </a:r>
            <a:r>
              <a:rPr lang="el-GR" sz="1800" dirty="0" err="1">
                <a:effectLst/>
                <a:latin typeface="Times New Roman" panose="02020603050405020304" pitchFamily="18" charset="0"/>
                <a:ea typeface="Times New Roman" panose="02020603050405020304" pitchFamily="18" charset="0"/>
              </a:rPr>
              <a:t>υποξυγοναιμία</a:t>
            </a:r>
            <a:r>
              <a:rPr lang="el-GR" sz="1800" dirty="0">
                <a:effectLst/>
                <a:latin typeface="Times New Roman" panose="02020603050405020304" pitchFamily="18" charset="0"/>
                <a:ea typeface="Times New Roman" panose="02020603050405020304" pitchFamily="18" charset="0"/>
              </a:rPr>
              <a:t> και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ε) </a:t>
            </a:r>
            <a:r>
              <a:rPr lang="el-GR" sz="1800" dirty="0">
                <a:effectLst/>
                <a:latin typeface="Times New Roman" panose="02020603050405020304" pitchFamily="18" charset="0"/>
                <a:ea typeface="Times New Roman" panose="02020603050405020304" pitchFamily="18" charset="0"/>
              </a:rPr>
              <a:t>η μερική πίεση του διοξειδίου του άνθρακα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 αρτηριακό αίμα είναι φυσιολογική,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13</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5611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68211" y="91433"/>
            <a:ext cx="11296650" cy="6740439"/>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7. Πνευμονικό εμφύσημα:</a:t>
            </a:r>
            <a:r>
              <a:rPr lang="el-GR" sz="1800" dirty="0">
                <a:solidFill>
                  <a:srgbClr val="FF0000"/>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a:t>
            </a:r>
            <a:r>
              <a:rPr lang="el-GR" sz="1800" dirty="0">
                <a:effectLst/>
                <a:latin typeface="Times New Roman" panose="02020603050405020304" pitchFamily="18" charset="0"/>
                <a:ea typeface="Times New Roman" panose="02020603050405020304" pitchFamily="18" charset="0"/>
              </a:rPr>
              <a:t> πνευμονικό εμφύσημα αποτελεί μία παθολογική οντότητα που χαρακτηρίζεται από αύξηση του μεγέθους των χώρων του πνεύμονα οι οποίοι βρίσκονται από το επίπεδο των τελικών </a:t>
            </a:r>
            <a:r>
              <a:rPr lang="el-GR" sz="1800" dirty="0" err="1">
                <a:effectLst/>
                <a:latin typeface="Times New Roman" panose="02020603050405020304" pitchFamily="18" charset="0"/>
                <a:ea typeface="Times New Roman" panose="02020603050405020304" pitchFamily="18" charset="0"/>
              </a:rPr>
              <a:t>βρογχιολίων</a:t>
            </a:r>
            <a:r>
              <a:rPr lang="el-GR" sz="1800" dirty="0">
                <a:effectLst/>
                <a:latin typeface="Times New Roman" panose="02020603050405020304" pitchFamily="18" charset="0"/>
                <a:ea typeface="Times New Roman" panose="02020603050405020304" pitchFamily="18" charset="0"/>
              </a:rPr>
              <a:t> της 16</a:t>
            </a:r>
            <a:r>
              <a:rPr lang="el-GR" sz="1800" baseline="30000" dirty="0">
                <a:effectLst/>
                <a:latin typeface="Times New Roman" panose="02020603050405020304" pitchFamily="18" charset="0"/>
                <a:ea typeface="Times New Roman" panose="02020603050405020304" pitchFamily="18" charset="0"/>
              </a:rPr>
              <a:t>ης</a:t>
            </a:r>
            <a:r>
              <a:rPr lang="el-GR" sz="1800" dirty="0">
                <a:effectLst/>
                <a:latin typeface="Times New Roman" panose="02020603050405020304" pitchFamily="18" charset="0"/>
                <a:ea typeface="Times New Roman" panose="02020603050405020304" pitchFamily="18" charset="0"/>
              </a:rPr>
              <a:t> υποδιαίρεσης του βρογχικού δένδρου και κάτω, όπου τα ανατομικά μορφώματα τα οποία προκύπτουν συμμετέχουν στην ανταλλαγή των αναπνευστικών αερίων (συγκεκριμένα από τα τελικά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της 16</a:t>
            </a:r>
            <a:r>
              <a:rPr lang="el-GR" sz="1800" baseline="30000" dirty="0">
                <a:effectLst/>
                <a:latin typeface="Times New Roman" panose="02020603050405020304" pitchFamily="18" charset="0"/>
                <a:ea typeface="Times New Roman" panose="02020603050405020304" pitchFamily="18" charset="0"/>
              </a:rPr>
              <a:t>ης</a:t>
            </a:r>
            <a:r>
              <a:rPr lang="el-GR" sz="1800" dirty="0">
                <a:effectLst/>
                <a:latin typeface="Times New Roman" panose="02020603050405020304" pitchFamily="18" charset="0"/>
                <a:ea typeface="Times New Roman" panose="02020603050405020304" pitchFamily="18" charset="0"/>
              </a:rPr>
              <a:t> υποδιαίρεσης των βρόγχων προέρχονται τα αναπνευστικά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τα οποία συμμετέχουν στην ανταλλαγή των αναπνευστικών αερίων. Το κάθε αναπνευστικό </a:t>
            </a:r>
            <a:r>
              <a:rPr lang="el-GR" sz="1800" dirty="0" err="1">
                <a:effectLst/>
                <a:latin typeface="Times New Roman" panose="02020603050405020304" pitchFamily="18" charset="0"/>
                <a:ea typeface="Times New Roman" panose="02020603050405020304" pitchFamily="18" charset="0"/>
              </a:rPr>
              <a:t>βρογχιόλιο</a:t>
            </a:r>
            <a:r>
              <a:rPr lang="el-GR" sz="1800" dirty="0">
                <a:effectLst/>
                <a:latin typeface="Times New Roman" panose="02020603050405020304" pitchFamily="18" charset="0"/>
                <a:ea typeface="Times New Roman" panose="02020603050405020304" pitchFamily="18" charset="0"/>
              </a:rPr>
              <a:t> δίνει από 2 έως 11 κυψελιδικούς πόρους οι οποίοι καταλήγουν στους κυψελιδικούς σάκους και κάθε κυψελιδικός σάκος αποτελείται από 2 ή περισσότερες κυψελίδες), ενώ παράλληλα παρατηρείται και καταστροφή του τοιχώματος των χώρων αυτών. Δηλαδή απαραίτητη και αναγκαία προϋπόθεση για την δημιουργία του πνευμονικού εμφυσήματος είναι η καταστροφή του τοιχώματος των κυψελίδων. Το επακόλουθο του πνευμονικού εμφυσήματος είναι η δημιουργία μεγάλων κενών χώρων μέσα στο πνευμονικό παρέγχυμα, οι οποίοι όμως δεν μπορούν να χρησιμοποιηθούν για την ανταλλαγή των αναπνευστικών αερίων του Ο</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και του </a:t>
            </a:r>
            <a:r>
              <a:rPr lang="en-US" sz="1800" dirty="0">
                <a:effectLst/>
                <a:latin typeface="Times New Roman" panose="02020603050405020304" pitchFamily="18" charset="0"/>
                <a:ea typeface="Times New Roman" panose="02020603050405020304" pitchFamily="18" charset="0"/>
              </a:rPr>
              <a:t>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με αποτέλεσμα να εγκαθίστανται </a:t>
            </a:r>
            <a:r>
              <a:rPr lang="el-GR" sz="1800" dirty="0" err="1">
                <a:effectLst/>
                <a:latin typeface="Times New Roman" panose="02020603050405020304" pitchFamily="18" charset="0"/>
                <a:ea typeface="Times New Roman" panose="02020603050405020304" pitchFamily="18" charset="0"/>
              </a:rPr>
              <a:t>υποξυγοναιμία</a:t>
            </a:r>
            <a:r>
              <a:rPr lang="el-GR" sz="1800" dirty="0">
                <a:effectLst/>
                <a:latin typeface="Times New Roman" panose="02020603050405020304" pitchFamily="18" charset="0"/>
                <a:ea typeface="Times New Roman" panose="02020603050405020304" pitchFamily="18" charset="0"/>
              </a:rPr>
              <a:t> και αναπνευστική ανεπάρκεια. Υπό φυσιολογικές συνθήκες η κυψελίδα του ενήλικα έχει μέση διάμετρο η οποία υπολογίζεται περί τα 250μ. Όταν όμως η αύξηση των διαμέτρων στους </a:t>
            </a:r>
            <a:r>
              <a:rPr lang="el-GR" sz="1800" dirty="0" err="1">
                <a:effectLst/>
                <a:latin typeface="Times New Roman" panose="02020603050405020304" pitchFamily="18" charset="0"/>
                <a:ea typeface="Times New Roman" panose="02020603050405020304" pitchFamily="18" charset="0"/>
              </a:rPr>
              <a:t>αεροχώρους</a:t>
            </a:r>
            <a:r>
              <a:rPr lang="el-GR" sz="1800" dirty="0">
                <a:effectLst/>
                <a:latin typeface="Times New Roman" panose="02020603050405020304" pitchFamily="18" charset="0"/>
                <a:ea typeface="Times New Roman" panose="02020603050405020304" pitchFamily="18" charset="0"/>
              </a:rPr>
              <a:t> που προαναφέρθηκαν είναι μεγαλύτερη από 0.1</a:t>
            </a:r>
            <a:r>
              <a:rPr lang="en-US" sz="1800" dirty="0">
                <a:effectLst/>
                <a:latin typeface="Times New Roman" panose="02020603050405020304" pitchFamily="18" charset="0"/>
                <a:ea typeface="Times New Roman" panose="02020603050405020304" pitchFamily="18" charset="0"/>
              </a:rPr>
              <a:t>cm</a:t>
            </a:r>
            <a:r>
              <a:rPr lang="el-GR" sz="1800" dirty="0">
                <a:effectLst/>
                <a:latin typeface="Times New Roman" panose="02020603050405020304" pitchFamily="18" charset="0"/>
                <a:ea typeface="Times New Roman" panose="02020603050405020304" pitchFamily="18" charset="0"/>
              </a:rPr>
              <a:t> τότε πρόκειται για δημιουργία πνευμονικού εμφυσήματος. Χαρακτηριστικά γνωρίσματα του πνευμονικού εμφυσήματος είναι τα παρακάτω: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 </a:t>
            </a:r>
            <a:r>
              <a:rPr lang="el-GR" sz="1800" dirty="0">
                <a:effectLst/>
                <a:latin typeface="Times New Roman" panose="02020603050405020304" pitchFamily="18" charset="0"/>
                <a:ea typeface="Times New Roman" panose="02020603050405020304" pitchFamily="18" charset="0"/>
              </a:rPr>
              <a:t>παρά το γεγονός ότι η ολική πνευμονική χωρητικότητα (</a:t>
            </a:r>
            <a:r>
              <a:rPr lang="en-US" sz="1800" dirty="0">
                <a:effectLst/>
                <a:latin typeface="Times New Roman" panose="02020603050405020304" pitchFamily="18" charset="0"/>
                <a:ea typeface="Times New Roman" panose="02020603050405020304" pitchFamily="18" charset="0"/>
              </a:rPr>
              <a:t>TLC</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Total Lung Capacity</a:t>
            </a:r>
            <a:r>
              <a:rPr lang="el-GR" sz="1800" dirty="0">
                <a:effectLst/>
                <a:latin typeface="Times New Roman" panose="02020603050405020304" pitchFamily="18" charset="0"/>
                <a:ea typeface="Times New Roman" panose="02020603050405020304" pitchFamily="18" charset="0"/>
              </a:rPr>
              <a:t>) είναι πάντα αυξημένη, εντούτοις η ζωτική χωρητικότητα (</a:t>
            </a:r>
            <a:r>
              <a:rPr lang="en-US" sz="1800" dirty="0">
                <a:effectLst/>
                <a:latin typeface="Times New Roman" panose="02020603050405020304" pitchFamily="18" charset="0"/>
                <a:ea typeface="Times New Roman" panose="02020603050405020304" pitchFamily="18" charset="0"/>
              </a:rPr>
              <a:t>VC</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Vital Capacity</a:t>
            </a:r>
            <a:r>
              <a:rPr lang="el-GR" sz="1800" dirty="0">
                <a:effectLst/>
                <a:latin typeface="Times New Roman" panose="02020603050405020304" pitchFamily="18" charset="0"/>
                <a:ea typeface="Times New Roman" panose="02020603050405020304" pitchFamily="18" charset="0"/>
              </a:rPr>
              <a:t>) παρουσιάζεται μειωμένη εξαιτίας της αύξησης που εμφανίζει ο υπολειπόμενος ή νεκρός χώρος (</a:t>
            </a:r>
            <a:r>
              <a:rPr lang="en-US" sz="1800" dirty="0">
                <a:effectLst/>
                <a:latin typeface="Times New Roman" panose="02020603050405020304" pitchFamily="18" charset="0"/>
                <a:ea typeface="Times New Roman" panose="02020603050405020304" pitchFamily="18" charset="0"/>
              </a:rPr>
              <a:t>RV</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Residual Volume</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β) </a:t>
            </a:r>
            <a:r>
              <a:rPr lang="el-GR" sz="1800" dirty="0">
                <a:effectLst/>
                <a:latin typeface="Times New Roman" panose="02020603050405020304" pitchFamily="18" charset="0"/>
                <a:ea typeface="Times New Roman" panose="02020603050405020304" pitchFamily="18" charset="0"/>
              </a:rPr>
              <a:t>παρά το γεγονός ότι η ροή του αέρα ο οποίος εισπνέεται είτε δεν ελαττώνεται καθόλου είτε εμφανίζει πολύ μικρή μείωση, παρ’ όλα αυτά η ποσότητα του αέρα ο οποίος </a:t>
            </a:r>
            <a:r>
              <a:rPr lang="el-GR" sz="1800" dirty="0" err="1">
                <a:effectLst/>
                <a:latin typeface="Times New Roman" panose="02020603050405020304" pitchFamily="18" charset="0"/>
                <a:ea typeface="Times New Roman" panose="02020603050405020304" pitchFamily="18" charset="0"/>
              </a:rPr>
              <a:t>εκπνέεται</a:t>
            </a:r>
            <a:r>
              <a:rPr lang="el-GR" sz="1800" dirty="0">
                <a:effectLst/>
                <a:latin typeface="Times New Roman" panose="02020603050405020304" pitchFamily="18" charset="0"/>
                <a:ea typeface="Times New Roman" panose="02020603050405020304" pitchFamily="18" charset="0"/>
              </a:rPr>
              <a:t> περιορίζεται σε σημαντικό βαθμό,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γ) </a:t>
            </a:r>
            <a:r>
              <a:rPr lang="el-GR" sz="1800" dirty="0">
                <a:effectLst/>
                <a:latin typeface="Times New Roman" panose="02020603050405020304" pitchFamily="18" charset="0"/>
                <a:ea typeface="Times New Roman" panose="02020603050405020304" pitchFamily="18" charset="0"/>
              </a:rPr>
              <a:t>η χορήγηση βρογχοδιασταλτικών φαρμάκων δεν προκαλεί βελτίωση στην ροή του αέρα ο οποίος </a:t>
            </a:r>
            <a:r>
              <a:rPr lang="el-GR" sz="1800" dirty="0" err="1">
                <a:effectLst/>
                <a:latin typeface="Times New Roman" panose="02020603050405020304" pitchFamily="18" charset="0"/>
                <a:ea typeface="Times New Roman" panose="02020603050405020304" pitchFamily="18" charset="0"/>
              </a:rPr>
              <a:t>εκπνέεται</a:t>
            </a:r>
            <a:r>
              <a:rPr lang="el-GR" sz="1800" dirty="0">
                <a:effectLst/>
                <a:latin typeface="Times New Roman" panose="02020603050405020304" pitchFamily="18" charset="0"/>
                <a:ea typeface="Times New Roman" panose="02020603050405020304" pitchFamily="18" charset="0"/>
              </a:rPr>
              <a:t>, γ) η </a:t>
            </a:r>
            <a:r>
              <a:rPr lang="el-GR" sz="1800" dirty="0" err="1">
                <a:effectLst/>
                <a:latin typeface="Times New Roman" panose="02020603050405020304" pitchFamily="18" charset="0"/>
                <a:ea typeface="Times New Roman" panose="02020603050405020304" pitchFamily="18" charset="0"/>
              </a:rPr>
              <a:t>διατασιμότητα</a:t>
            </a:r>
            <a:r>
              <a:rPr lang="el-GR" sz="1800" dirty="0">
                <a:effectLst/>
                <a:latin typeface="Times New Roman" panose="02020603050405020304" pitchFamily="18" charset="0"/>
                <a:ea typeface="Times New Roman" panose="02020603050405020304" pitchFamily="18" charset="0"/>
              </a:rPr>
              <a:t> του πνεύμονα είναι αυξημένη,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δ) </a:t>
            </a:r>
            <a:r>
              <a:rPr lang="el-GR" sz="1800" dirty="0">
                <a:effectLst/>
                <a:latin typeface="Times New Roman" panose="02020603050405020304" pitchFamily="18" charset="0"/>
                <a:ea typeface="Times New Roman" panose="02020603050405020304" pitchFamily="18" charset="0"/>
              </a:rPr>
              <a:t>υπάρχει </a:t>
            </a:r>
            <a:r>
              <a:rPr lang="el-GR" sz="1800" dirty="0" err="1">
                <a:effectLst/>
                <a:latin typeface="Times New Roman" panose="02020603050405020304" pitchFamily="18" charset="0"/>
                <a:ea typeface="Times New Roman" panose="02020603050405020304" pitchFamily="18" charset="0"/>
              </a:rPr>
              <a:t>υποξυγοναιμία</a:t>
            </a:r>
            <a:r>
              <a:rPr lang="el-GR" sz="1800" dirty="0">
                <a:effectLst/>
                <a:latin typeface="Times New Roman" panose="02020603050405020304" pitchFamily="18" charset="0"/>
                <a:ea typeface="Times New Roman" panose="02020603050405020304" pitchFamily="18" charset="0"/>
              </a:rPr>
              <a:t> και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ε) </a:t>
            </a:r>
            <a:r>
              <a:rPr lang="el-GR" sz="1800" dirty="0">
                <a:effectLst/>
                <a:latin typeface="Times New Roman" panose="02020603050405020304" pitchFamily="18" charset="0"/>
                <a:ea typeface="Times New Roman" panose="02020603050405020304" pitchFamily="18" charset="0"/>
              </a:rPr>
              <a:t>η μερική πίεση του διοξειδίου του άνθρακα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 αρτηριακό αίμα είναι φυσιολογική,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14</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97931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200297" y="91433"/>
            <a:ext cx="11800114" cy="6740439"/>
          </a:xfrm>
        </p:spPr>
        <p:txBody>
          <a:bodyPr>
            <a:noAutofit/>
          </a:bodyPr>
          <a:lstStyle/>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Η κλινική εικόνα του πνευμονικού εμφυσήματος έχει σαν πιο χαρακτηριστικό σύμπτωμα την δύσπνοια. </a:t>
            </a:r>
            <a:r>
              <a:rPr lang="en-US" sz="1800" dirty="0">
                <a:effectLst/>
                <a:latin typeface="Times New Roman" panose="02020603050405020304" pitchFamily="18" charset="0"/>
                <a:ea typeface="Times New Roman" panose="02020603050405020304" pitchFamily="18" charset="0"/>
              </a:rPr>
              <a:t>H</a:t>
            </a:r>
            <a:r>
              <a:rPr lang="el-GR" sz="1800" dirty="0">
                <a:effectLst/>
                <a:latin typeface="Times New Roman" panose="02020603050405020304" pitchFamily="18" charset="0"/>
                <a:ea typeface="Times New Roman" panose="02020603050405020304" pitchFamily="18" charset="0"/>
              </a:rPr>
              <a:t> δύσπνοια εξελίσσεται προοδευτικά με βραδύ ρυθμό και κάνει τον ασθενή ανίκανο ακόμη και για ελάχιστη αναπνευστική προσπάθεια. Εφόσον υπάρχει και λοίμωξη στο αναπνευστικό σύστημα ο ασθενής μπορεί να παρουσιάσει βήχα και απόχρεμψη. Οι ασθενείς με πνευμονικό εμφύσημα είναι συνήθως αδύνατοι και σε βαριάς μορφής δύσπνοια κάθονται σε στάση σκυμμένοι προς τα εμπρός για να μπορούν να διευκολύνονται στην χρησιμοποίηση των παραπληρωματικών αναπνευστικών μυών. Παρατηρείται επίσης </a:t>
            </a:r>
            <a:r>
              <a:rPr lang="el-GR" sz="1800" dirty="0" err="1">
                <a:effectLst/>
                <a:latin typeface="Times New Roman" panose="02020603050405020304" pitchFamily="18" charset="0"/>
                <a:ea typeface="Times New Roman" panose="02020603050405020304" pitchFamily="18" charset="0"/>
              </a:rPr>
              <a:t>υπερδιάταση</a:t>
            </a:r>
            <a:r>
              <a:rPr lang="el-GR" sz="1800" dirty="0">
                <a:effectLst/>
                <a:latin typeface="Times New Roman" panose="02020603050405020304" pitchFamily="18" charset="0"/>
                <a:ea typeface="Times New Roman" panose="02020603050405020304" pitchFamily="18" charset="0"/>
              </a:rPr>
              <a:t> του θώρακα, ο οποίος φέρει την ονομασία </a:t>
            </a:r>
            <a:r>
              <a:rPr lang="el-GR" sz="1800" dirty="0" err="1">
                <a:effectLst/>
                <a:latin typeface="Times New Roman" panose="02020603050405020304" pitchFamily="18" charset="0"/>
                <a:ea typeface="Times New Roman" panose="02020603050405020304" pitchFamily="18" charset="0"/>
              </a:rPr>
              <a:t>πιθοειδής</a:t>
            </a:r>
            <a:r>
              <a:rPr lang="el-GR" sz="1800" dirty="0">
                <a:effectLst/>
                <a:latin typeface="Times New Roman" panose="02020603050405020304" pitchFamily="18" charset="0"/>
                <a:ea typeface="Times New Roman" panose="02020603050405020304" pitchFamily="18" charset="0"/>
              </a:rPr>
              <a:t> θώρακας, ενώ και το αναπνευστικό ψιθύρισμα είναι μειωμένο. Θα πρέπει ακόμη να αναφερθεί ότι όσο περισσότερο εξελίσσεται το πνευμονικό εμφύσημα και όσο μεγαλύτερη ποσότητα πνευμονικού παρεγχύματος καταστρέφεται, τόσο πιο πολύ ανεβαίνουν οι πιέσεις μέσα στα πνευμονικά τριχοειδή που απομένουν και τόσο περισσότερο αυξάνει και το ενδεχόμενο του κινδύνου για κάμψη της δεξιάς κοιλίας.</a:t>
            </a:r>
          </a:p>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Χαρακτηριστικά είναι και τα ευρήματα από την ακτινογραφία του θώρακα: α) </a:t>
            </a:r>
            <a:r>
              <a:rPr lang="el-GR" sz="1800" dirty="0" err="1">
                <a:effectLst/>
                <a:latin typeface="Times New Roman" panose="02020603050405020304" pitchFamily="18" charset="0"/>
                <a:ea typeface="Times New Roman" panose="02020603050405020304" pitchFamily="18" charset="0"/>
              </a:rPr>
              <a:t>υπερδιαφάνεια</a:t>
            </a:r>
            <a:r>
              <a:rPr lang="el-GR" sz="1800" dirty="0">
                <a:effectLst/>
                <a:latin typeface="Times New Roman" panose="02020603050405020304" pitchFamily="18" charset="0"/>
                <a:ea typeface="Times New Roman" panose="02020603050405020304" pitchFamily="18" charset="0"/>
              </a:rPr>
              <a:t> στους πνεύμονες (δηλαδή έντονο μαύρο χρώμα στο πνευμονικό παρέγχυμα το οποίο δηλώνει την μεγάλη σε όγκο ποσότητα αέρα μέσα σε αυτό) και β) οριζοντίωση του διαφράγματος. </a:t>
            </a:r>
          </a:p>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Η θεραπεία του πνευμονικού εμφυσήματος συνίσταται στα παρακάτω: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Διακοπή του καπνίσματος,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Καταπολέμηση με αντιβίωση των λοιμώξεων του αναπνευστικού συστήματος,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Μεταφορά των ασθενών σε καλύτερο περιβάλλον με ολιγότερη μόλυνση και σκόνη,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Ενυδάτωση των ασθενών ώστε οι εκκρίσεις να είναι λιγότερο παχύρρευστες για να μπορούν να απομακρύνονται πιο εύκολα,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Πρόγραμμα φυσικοθεραπείας για απομάκρυνση των εκκρίσεων,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Χορήγηση βρογχοδιασταλτικών φαρμάκων τα οποία βοηθούν και σε λύση του </a:t>
            </a:r>
            <a:r>
              <a:rPr lang="el-GR" sz="1800" dirty="0" err="1">
                <a:effectLst/>
                <a:latin typeface="Times New Roman" panose="02020603050405020304" pitchFamily="18" charset="0"/>
                <a:ea typeface="Times New Roman" panose="02020603050405020304" pitchFamily="18" charset="0"/>
              </a:rPr>
              <a:t>βρογχόσπασμου</a:t>
            </a:r>
            <a:r>
              <a:rPr lang="el-GR" sz="1800" dirty="0">
                <a:effectLst/>
                <a:latin typeface="Times New Roman" panose="02020603050405020304" pitchFamily="18" charset="0"/>
                <a:ea typeface="Times New Roman" panose="02020603050405020304" pitchFamily="18" charset="0"/>
              </a:rPr>
              <a:t> εάν αυτός υπάρχει,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Συνεχής χορήγηση οξυγόνου εφόσον η μερική πίεση του οξυγόνου στο αρτηριακό αίμα (</a:t>
            </a:r>
            <a:r>
              <a:rPr lang="en-US" sz="1800" dirty="0">
                <a:effectLst/>
                <a:latin typeface="Times New Roman" panose="02020603050405020304" pitchFamily="18" charset="0"/>
                <a:ea typeface="Times New Roman" panose="02020603050405020304" pitchFamily="18" charset="0"/>
              </a:rPr>
              <a:t>PO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είναι μικρότερη από 50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και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Εάν υπάρχει κάμψη της δεξιάς κοιλίας εξαιτίας της μεγάλης πίεσης που αναπτύσσεται μέσα στα πνευμονικά τριχοειδή και στην πνευμονική αρτηρία με επακόλουθο την αδυναμία προωθήσεως του αίματος από την δεξιά κοιλία προς την πνευμονική αρτηρία, τότε θα πρέπει να δοθούν διουρητικά φάρμακα.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15</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1933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35425" y="291737"/>
            <a:ext cx="11512731" cy="6531426"/>
          </a:xfrm>
        </p:spPr>
        <p:txBody>
          <a:bodyPr>
            <a:noAutofit/>
          </a:bodyPr>
          <a:lstStyle/>
          <a:p>
            <a:pPr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8. Φυματίωση:</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 φυματίωση είναι ένα λοιμώδες νόσημα το οποίο οφείλεται στο βακτηρίδιο του </a:t>
            </a:r>
            <a:r>
              <a:rPr lang="en-US" sz="1800" dirty="0">
                <a:effectLst/>
                <a:latin typeface="Times New Roman" panose="02020603050405020304" pitchFamily="18" charset="0"/>
                <a:ea typeface="Times New Roman" panose="02020603050405020304" pitchFamily="18" charset="0"/>
              </a:rPr>
              <a:t>Koch</a:t>
            </a:r>
            <a:r>
              <a:rPr lang="el-GR" sz="1800" dirty="0">
                <a:effectLst/>
                <a:latin typeface="Times New Roman" panose="02020603050405020304" pitchFamily="18" charset="0"/>
                <a:ea typeface="Times New Roman" panose="02020603050405020304" pitchFamily="18" charset="0"/>
              </a:rPr>
              <a:t> ή </a:t>
            </a:r>
            <a:r>
              <a:rPr lang="el-GR" sz="1800" dirty="0" err="1">
                <a:effectLst/>
                <a:latin typeface="Times New Roman" panose="02020603050405020304" pitchFamily="18" charset="0"/>
                <a:ea typeface="Times New Roman" panose="02020603050405020304" pitchFamily="18" charset="0"/>
              </a:rPr>
              <a:t>Μυκοβακτηρίδιο</a:t>
            </a:r>
            <a:r>
              <a:rPr lang="el-GR" sz="1800" dirty="0">
                <a:effectLst/>
                <a:latin typeface="Times New Roman" panose="02020603050405020304" pitchFamily="18" charset="0"/>
                <a:ea typeface="Times New Roman" panose="02020603050405020304" pitchFamily="18" charset="0"/>
              </a:rPr>
              <a:t> της φυματίωσης (ΜΒ), και χαρακτηρίζεται από τον σχηματισμό κοκκιώματος και νέκρωση. Υπάρχουν διάφοροι τύποι ΜΒ, και συγκεκριμένα οι παρακάτω: </a:t>
            </a:r>
          </a:p>
          <a:p>
            <a:pPr marL="342900" indent="-342900" algn="just">
              <a:lnSpc>
                <a:spcPct val="100000"/>
              </a:lnSpc>
              <a:spcBef>
                <a:spcPts val="600"/>
              </a:spcBef>
              <a:buAutoNum type="arabicParenR"/>
            </a:pPr>
            <a:r>
              <a:rPr lang="el-GR" sz="1800" dirty="0">
                <a:effectLst/>
                <a:latin typeface="Times New Roman" panose="02020603050405020304" pitchFamily="18" charset="0"/>
                <a:ea typeface="Times New Roman" panose="02020603050405020304" pitchFamily="18" charset="0"/>
              </a:rPr>
              <a:t>Ο ανθρώπειος τύπος ο οποίος προσβάλλει κυρίως τον άνθρωπο και από τα πειραματόζωα το ινδικό χοιρίδιο, </a:t>
            </a:r>
          </a:p>
          <a:p>
            <a:pPr marL="342900" indent="-342900" algn="just">
              <a:lnSpc>
                <a:spcPct val="100000"/>
              </a:lnSpc>
              <a:spcBef>
                <a:spcPts val="600"/>
              </a:spcBef>
              <a:buAutoNum type="arabicParenR"/>
            </a:pPr>
            <a:r>
              <a:rPr lang="el-GR" sz="1800" dirty="0">
                <a:effectLst/>
                <a:latin typeface="Times New Roman" panose="02020603050405020304" pitchFamily="18" charset="0"/>
                <a:ea typeface="Times New Roman" panose="02020603050405020304" pitchFamily="18" charset="0"/>
              </a:rPr>
              <a:t>Ο βόειος τύπος που προσβάλλει τον άνθρωπο σε χαμηλότερο ποσοστό σε σύγκριση με τον ανθρώπειο τύπο . Στα αναπτυγμένα κράτη μόνο ένα μικρό ποσοστό της τάξεως του 1% επί του συνόλου των ασθενών με φυματίωση οφείλονται στον βόειο τύπο. Ο βόειος τύπος της φυματίωσης ενοχοποιείται για οστεοαρθρικές καθώς και </a:t>
            </a:r>
            <a:r>
              <a:rPr lang="el-GR" sz="1800" dirty="0" err="1">
                <a:effectLst/>
                <a:latin typeface="Times New Roman" panose="02020603050405020304" pitchFamily="18" charset="0"/>
                <a:ea typeface="Times New Roman" panose="02020603050405020304" pitchFamily="18" charset="0"/>
              </a:rPr>
              <a:t>λεμφαδενικές</a:t>
            </a:r>
            <a:r>
              <a:rPr lang="el-GR" sz="1800" dirty="0">
                <a:effectLst/>
                <a:latin typeface="Times New Roman" panose="02020603050405020304" pitchFamily="18" charset="0"/>
                <a:ea typeface="Times New Roman" panose="02020603050405020304" pitchFamily="18" charset="0"/>
              </a:rPr>
              <a:t> εντοπίσεις της νόσου. Ο βόειος τύπος προσβάλλει κυρίως τα βοοειδή και το κουνέλι, ενώ αυτός είναι ο τύπος που χρησιμοποιείται για την Παρασκευή του αντιφυματικού εμβολίου (</a:t>
            </a:r>
            <a:r>
              <a:rPr lang="en-US" sz="1800" dirty="0">
                <a:effectLst/>
                <a:latin typeface="Times New Roman" panose="02020603050405020304" pitchFamily="18" charset="0"/>
                <a:ea typeface="Times New Roman" panose="02020603050405020304" pitchFamily="18" charset="0"/>
              </a:rPr>
              <a:t>BCG</a:t>
            </a:r>
            <a:r>
              <a:rPr lang="el-GR" sz="1800" dirty="0">
                <a:effectLst/>
                <a:latin typeface="Times New Roman" panose="02020603050405020304" pitchFamily="18" charset="0"/>
                <a:ea typeface="Times New Roman" panose="02020603050405020304" pitchFamily="18" charset="0"/>
              </a:rPr>
              <a:t>),</a:t>
            </a:r>
          </a:p>
          <a:p>
            <a:pPr marL="342900" indent="-342900" algn="just">
              <a:lnSpc>
                <a:spcPct val="100000"/>
              </a:lnSpc>
              <a:spcBef>
                <a:spcPts val="600"/>
              </a:spcBef>
              <a:buAutoNum type="arabicParenR"/>
            </a:pPr>
            <a:r>
              <a:rPr lang="el-GR" sz="1800" dirty="0">
                <a:effectLst/>
                <a:latin typeface="Times New Roman" panose="02020603050405020304" pitchFamily="18" charset="0"/>
                <a:ea typeface="Times New Roman" panose="02020603050405020304" pitchFamily="18" charset="0"/>
              </a:rPr>
              <a:t>O </a:t>
            </a:r>
            <a:r>
              <a:rPr lang="el-GR" sz="1800" dirty="0" err="1">
                <a:effectLst/>
                <a:latin typeface="Times New Roman" panose="02020603050405020304" pitchFamily="18" charset="0"/>
                <a:ea typeface="Times New Roman" panose="02020603050405020304" pitchFamily="18" charset="0"/>
              </a:rPr>
              <a:t>πτήνειος</a:t>
            </a:r>
            <a:r>
              <a:rPr lang="el-GR" sz="1800" dirty="0">
                <a:effectLst/>
                <a:latin typeface="Times New Roman" panose="02020603050405020304" pitchFamily="18" charset="0"/>
                <a:ea typeface="Times New Roman" panose="02020603050405020304" pitchFamily="18" charset="0"/>
              </a:rPr>
              <a:t> τύπος ο οποίος έχει μικρότερη σημασία διότι προσβάλλει συνήθως τα πτηνά και πολύ σπάνια τους ανθρώπους, και </a:t>
            </a:r>
          </a:p>
          <a:p>
            <a:pPr marL="342900" indent="-342900" algn="just">
              <a:lnSpc>
                <a:spcPct val="100000"/>
              </a:lnSpc>
              <a:spcBef>
                <a:spcPts val="600"/>
              </a:spcBef>
              <a:buAutoNum type="arabicParenR"/>
            </a:pPr>
            <a:r>
              <a:rPr lang="el-GR" sz="1800" dirty="0">
                <a:effectLst/>
                <a:latin typeface="Times New Roman" panose="02020603050405020304" pitchFamily="18" charset="0"/>
                <a:ea typeface="Times New Roman" panose="02020603050405020304" pitchFamily="18" charset="0"/>
              </a:rPr>
              <a:t>Υπάρχουν και άτυπα </a:t>
            </a:r>
            <a:r>
              <a:rPr lang="el-GR" sz="1800" dirty="0" err="1">
                <a:effectLst/>
                <a:latin typeface="Times New Roman" panose="02020603050405020304" pitchFamily="18" charset="0"/>
                <a:ea typeface="Times New Roman" panose="02020603050405020304" pitchFamily="18" charset="0"/>
              </a:rPr>
              <a:t>Μυκοβακτηρίδια</a:t>
            </a:r>
            <a:r>
              <a:rPr lang="el-GR" sz="1800" dirty="0">
                <a:effectLst/>
                <a:latin typeface="Times New Roman" panose="02020603050405020304" pitchFamily="18" charset="0"/>
                <a:ea typeface="Times New Roman" panose="02020603050405020304" pitchFamily="18" charset="0"/>
              </a:rPr>
              <a:t> φυματίωσης </a:t>
            </a:r>
            <a:r>
              <a:rPr lang="el-GR" sz="1800" dirty="0" err="1">
                <a:effectLst/>
                <a:latin typeface="Times New Roman" panose="02020603050405020304" pitchFamily="18" charset="0"/>
                <a:ea typeface="Times New Roman" panose="02020603050405020304" pitchFamily="18" charset="0"/>
              </a:rPr>
              <a:t>ωρισμένα</a:t>
            </a:r>
            <a:r>
              <a:rPr lang="el-GR" sz="1800" dirty="0">
                <a:effectLst/>
                <a:latin typeface="Times New Roman" panose="02020603050405020304" pitchFamily="18" charset="0"/>
                <a:ea typeface="Times New Roman" panose="02020603050405020304" pitchFamily="18" charset="0"/>
              </a:rPr>
              <a:t> από τα οποία εμφανίζουν παθογόνο δράση για τον άνθρωπο.  Η κύρια πηγή μόλυνσης από την νόσο της φυματίωσης είναι κυρίως ο άνθρωπος όταν αυτός πάσχει από ανοιχτή σπηλαιώδη πνευμονική φυματίωση και σπανιότερα η αγελάδα εφόσον αυτή πάσχει από φυματιώδη μαστίτιδα. Η μετάδοση της νόσου γίνεται είτε άμεσα από τα σταγονίδια που αποβάλλει ο ασθενής ακόμη και με την ομιλία και τα οποία σταγονίδια είναι γεμάτα από </a:t>
            </a:r>
            <a:r>
              <a:rPr lang="el-GR" sz="1800" dirty="0" err="1">
                <a:effectLst/>
                <a:latin typeface="Times New Roman" panose="02020603050405020304" pitchFamily="18" charset="0"/>
                <a:ea typeface="Times New Roman" panose="02020603050405020304" pitchFamily="18" charset="0"/>
              </a:rPr>
              <a:t>Μυκοβακτηρίδια</a:t>
            </a:r>
            <a:r>
              <a:rPr lang="el-GR" sz="1800" dirty="0">
                <a:effectLst/>
                <a:latin typeface="Times New Roman" panose="02020603050405020304" pitchFamily="18" charset="0"/>
                <a:ea typeface="Times New Roman" panose="02020603050405020304" pitchFamily="18" charset="0"/>
              </a:rPr>
              <a:t>, είτε έμμεσα από μολυσμένες τροφές / από μολυσμένα αντικείμενα / και από σκόνη. Θα πρέπει να τονιστεί πως η μόλυνση από φυματίωση γίνεται πιο πιθανή όταν:</a:t>
            </a:r>
          </a:p>
          <a:p>
            <a:pPr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α) </a:t>
            </a:r>
            <a:r>
              <a:rPr lang="el-GR" sz="1800" dirty="0">
                <a:effectLst/>
                <a:latin typeface="Times New Roman" panose="02020603050405020304" pitchFamily="18" charset="0"/>
                <a:ea typeface="Times New Roman" panose="02020603050405020304" pitchFamily="18" charset="0"/>
              </a:rPr>
              <a:t>ο ασθενής που είναι η πηγή της μόλυνσης αποβάλλει μεγάλο αριθμό </a:t>
            </a:r>
            <a:r>
              <a:rPr lang="el-GR" sz="1800" dirty="0" err="1">
                <a:effectLst/>
                <a:latin typeface="Times New Roman" panose="02020603050405020304" pitchFamily="18" charset="0"/>
                <a:ea typeface="Times New Roman" panose="02020603050405020304" pitchFamily="18" charset="0"/>
              </a:rPr>
              <a:t>Μυκοβακτηριδίων</a:t>
            </a:r>
            <a:r>
              <a:rPr lang="el-GR" sz="1800" dirty="0">
                <a:effectLst/>
                <a:latin typeface="Times New Roman" panose="02020603050405020304" pitchFamily="18" charset="0"/>
                <a:ea typeface="Times New Roman" panose="02020603050405020304" pitchFamily="18" charset="0"/>
              </a:rPr>
              <a:t>  φυματίωσης, </a:t>
            </a:r>
          </a:p>
          <a:p>
            <a:pPr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β) </a:t>
            </a:r>
            <a:r>
              <a:rPr lang="el-GR" sz="1800" dirty="0">
                <a:effectLst/>
                <a:latin typeface="Times New Roman" panose="02020603050405020304" pitchFamily="18" charset="0"/>
                <a:ea typeface="Times New Roman" panose="02020603050405020304" pitchFamily="18" charset="0"/>
              </a:rPr>
              <a:t>όταν ο υγιής μολύνεται με άμεσο τρόπο δηλαδή με απευθείας μετάδοση των </a:t>
            </a:r>
            <a:r>
              <a:rPr lang="el-GR" sz="1800" dirty="0" err="1">
                <a:effectLst/>
                <a:latin typeface="Times New Roman" panose="02020603050405020304" pitchFamily="18" charset="0"/>
                <a:ea typeface="Times New Roman" panose="02020603050405020304" pitchFamily="18" charset="0"/>
              </a:rPr>
              <a:t>μυκοβακτηριοφόρων</a:t>
            </a:r>
            <a:r>
              <a:rPr lang="el-GR" sz="1800" dirty="0">
                <a:effectLst/>
                <a:latin typeface="Times New Roman" panose="02020603050405020304" pitchFamily="18" charset="0"/>
                <a:ea typeface="Times New Roman" panose="02020603050405020304" pitchFamily="18" charset="0"/>
              </a:rPr>
              <a:t> σταγονιδίων και </a:t>
            </a:r>
          </a:p>
          <a:p>
            <a:pPr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γ) </a:t>
            </a:r>
            <a:r>
              <a:rPr lang="el-GR" sz="1800" dirty="0">
                <a:effectLst/>
                <a:latin typeface="Times New Roman" panose="02020603050405020304" pitchFamily="18" charset="0"/>
                <a:ea typeface="Times New Roman" panose="02020603050405020304" pitchFamily="18" charset="0"/>
              </a:rPr>
              <a:t>όταν ο μολυνόμενος εκτίθεται περισσότερες από μία φορές στην εστία της μόλυνσης.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16</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070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5894" y="377462"/>
            <a:ext cx="11512731" cy="6280513"/>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Στη συνέχεια παρατίθενται ορισμένες πληροφορίες που αφορούν στην εξέλιξη της φυματικής λοίμωξης: εφόσον τα </a:t>
            </a:r>
            <a:r>
              <a:rPr lang="el-GR" sz="1800" dirty="0" err="1">
                <a:effectLst/>
                <a:latin typeface="Times New Roman" panose="02020603050405020304" pitchFamily="18" charset="0"/>
                <a:ea typeface="Times New Roman" panose="02020603050405020304" pitchFamily="18" charset="0"/>
              </a:rPr>
              <a:t>Μυκοβακτηρίδια</a:t>
            </a:r>
            <a:r>
              <a:rPr lang="el-GR" sz="1800" dirty="0">
                <a:effectLst/>
                <a:latin typeface="Times New Roman" panose="02020603050405020304" pitchFamily="18" charset="0"/>
                <a:ea typeface="Times New Roman" panose="02020603050405020304" pitchFamily="18" charset="0"/>
              </a:rPr>
              <a:t> εισέλθουν στον οργανισμό, </a:t>
            </a:r>
            <a:r>
              <a:rPr lang="el-GR" sz="1800" dirty="0" err="1">
                <a:effectLst/>
                <a:latin typeface="Times New Roman" panose="02020603050405020304" pitchFamily="18" charset="0"/>
                <a:ea typeface="Times New Roman" panose="02020603050405020304" pitchFamily="18" charset="0"/>
              </a:rPr>
              <a:t>πρωτολοίμωξη</a:t>
            </a:r>
            <a:r>
              <a:rPr lang="el-GR" sz="1800" dirty="0">
                <a:effectLst/>
                <a:latin typeface="Times New Roman" panose="02020603050405020304" pitchFamily="18" charset="0"/>
                <a:ea typeface="Times New Roman" panose="02020603050405020304" pitchFamily="18" charset="0"/>
              </a:rPr>
              <a:t>, και αρχίζουν να πολλαπλασιάζονται και να εγκαθίστανται στην περιφέρεια του πνεύμονα. Αυτό το σημείο εγκατάστασης των </a:t>
            </a:r>
            <a:r>
              <a:rPr lang="el-GR" sz="1800" dirty="0" err="1">
                <a:effectLst/>
                <a:latin typeface="Times New Roman" panose="02020603050405020304" pitchFamily="18" charset="0"/>
                <a:ea typeface="Times New Roman" panose="02020603050405020304" pitchFamily="18" charset="0"/>
              </a:rPr>
              <a:t>Μυκοβακτηριδίων</a:t>
            </a:r>
            <a:r>
              <a:rPr lang="el-GR" sz="1800" dirty="0">
                <a:effectLst/>
                <a:latin typeface="Times New Roman" panose="02020603050405020304" pitchFamily="18" charset="0"/>
                <a:ea typeface="Times New Roman" panose="02020603050405020304" pitchFamily="18" charset="0"/>
              </a:rPr>
              <a:t> στην περιφέρεια του πνεύμονα ονομάζεται πρωτογενής εστία ή έλκος </a:t>
            </a:r>
            <a:r>
              <a:rPr lang="el-GR" sz="1800" dirty="0" err="1">
                <a:effectLst/>
                <a:latin typeface="Times New Roman" panose="02020603050405020304" pitchFamily="18" charset="0"/>
                <a:ea typeface="Times New Roman" panose="02020603050405020304" pitchFamily="18" charset="0"/>
              </a:rPr>
              <a:t>ενοθφαλμισμού</a:t>
            </a:r>
            <a:r>
              <a:rPr lang="el-GR" sz="1800" dirty="0">
                <a:effectLst/>
                <a:latin typeface="Times New Roman" panose="02020603050405020304" pitchFamily="18" charset="0"/>
                <a:ea typeface="Times New Roman" panose="02020603050405020304" pitchFamily="18" charset="0"/>
              </a:rPr>
              <a:t>. Ακολούθως κατά τις πρώτες ημέρες που ακολουθούν την λοίμωξη, τα </a:t>
            </a:r>
            <a:r>
              <a:rPr lang="el-GR" sz="1800" dirty="0" err="1">
                <a:effectLst/>
                <a:latin typeface="Times New Roman" panose="02020603050405020304" pitchFamily="18" charset="0"/>
                <a:ea typeface="Times New Roman" panose="02020603050405020304" pitchFamily="18" charset="0"/>
              </a:rPr>
              <a:t>Μυκοβακτηρίδια</a:t>
            </a:r>
            <a:r>
              <a:rPr lang="el-GR" sz="1800" dirty="0">
                <a:effectLst/>
                <a:latin typeface="Times New Roman" panose="02020603050405020304" pitchFamily="18" charset="0"/>
                <a:ea typeface="Times New Roman" panose="02020603050405020304" pitchFamily="18" charset="0"/>
              </a:rPr>
              <a:t> επεκτείνονται από την περιφέρεια του πνεύμονα στους πυλαίους λεμφαδένες και με τον τρόπο αυτό δημιουργείται ένα πρωτοπαθές σύμπλεγμα που αποτελείται από το έλκος ενοφθαλμισμού και την πυλαία λεμφαδενίτιδα. Στην φάση αυτή όπου έχει ήδη δημιουργηθεί το πρωτοπαθές σύμπλεγμα, ορισμένα </a:t>
            </a:r>
            <a:r>
              <a:rPr lang="el-GR" sz="1800" dirty="0" err="1">
                <a:effectLst/>
                <a:latin typeface="Times New Roman" panose="02020603050405020304" pitchFamily="18" charset="0"/>
                <a:ea typeface="Times New Roman" panose="02020603050405020304" pitchFamily="18" charset="0"/>
              </a:rPr>
              <a:t>Μυκοβακτηρίδια</a:t>
            </a:r>
            <a:r>
              <a:rPr lang="el-GR" sz="1800" dirty="0">
                <a:effectLst/>
                <a:latin typeface="Times New Roman" panose="02020603050405020304" pitchFamily="18" charset="0"/>
                <a:ea typeface="Times New Roman" panose="02020603050405020304" pitchFamily="18" charset="0"/>
              </a:rPr>
              <a:t> διαφεύγουν προς τους </a:t>
            </a:r>
            <a:r>
              <a:rPr lang="el-GR" sz="1800" dirty="0" err="1">
                <a:effectLst/>
                <a:latin typeface="Times New Roman" panose="02020603050405020304" pitchFamily="18" charset="0"/>
                <a:ea typeface="Times New Roman" panose="02020603050405020304" pitchFamily="18" charset="0"/>
              </a:rPr>
              <a:t>παρατραχειακούς</a:t>
            </a:r>
            <a:r>
              <a:rPr lang="el-GR" sz="1800" dirty="0">
                <a:effectLst/>
                <a:latin typeface="Times New Roman" panose="02020603050405020304" pitchFamily="18" charset="0"/>
                <a:ea typeface="Times New Roman" panose="02020603050405020304" pitchFamily="18" charset="0"/>
              </a:rPr>
              <a:t> λεμφαδένες από τους οποίους διά των θωρακικών πόρων μεταφέρονται στην άνω κοίλη φλέβα και από αυτήν διασπείρονται σε όλη την έκταση του πνευμονικού παρεγχύματος οπότε ομιλούμε για </a:t>
            </a:r>
            <a:r>
              <a:rPr lang="el-GR" sz="1800" dirty="0" err="1">
                <a:effectLst/>
                <a:latin typeface="Times New Roman" panose="02020603050405020304" pitchFamily="18" charset="0"/>
                <a:ea typeface="Times New Roman" panose="02020603050405020304" pitchFamily="18" charset="0"/>
              </a:rPr>
              <a:t>κεγχροειδή</a:t>
            </a:r>
            <a:r>
              <a:rPr lang="el-GR" sz="1800" dirty="0">
                <a:effectLst/>
                <a:latin typeface="Times New Roman" panose="02020603050405020304" pitchFamily="18" charset="0"/>
                <a:ea typeface="Times New Roman" panose="02020603050405020304" pitchFamily="18" charset="0"/>
              </a:rPr>
              <a:t> διασπορά. Ακολούθως αφού τα </a:t>
            </a:r>
            <a:r>
              <a:rPr lang="el-GR" sz="1800" dirty="0" err="1">
                <a:effectLst/>
                <a:latin typeface="Times New Roman" panose="02020603050405020304" pitchFamily="18" charset="0"/>
                <a:ea typeface="Times New Roman" panose="02020603050405020304" pitchFamily="18" charset="0"/>
              </a:rPr>
              <a:t>Μυκοβακτηρίδια</a:t>
            </a:r>
            <a:r>
              <a:rPr lang="el-GR" sz="1800" dirty="0">
                <a:effectLst/>
                <a:latin typeface="Times New Roman" panose="02020603050405020304" pitchFamily="18" charset="0"/>
                <a:ea typeface="Times New Roman" panose="02020603050405020304" pitchFamily="18" charset="0"/>
              </a:rPr>
              <a:t> της φυματίωσης διασχίσουν τα πνευμονικά τριχοειδή μεταφέρονται στο αριστερό καρδιακό διαμέρισμα-δηλαδή αριστερό κόλπο και αριστερή κοιλία. Στην συνέχεια από το αριστερό καρδιακό διαμέρισμα και διά μέσου της αρτηριακής συστηματικής κυκλοφορίας έπεται διασπορά των </a:t>
            </a:r>
            <a:r>
              <a:rPr lang="el-GR" sz="1800" dirty="0" err="1">
                <a:effectLst/>
                <a:latin typeface="Times New Roman" panose="02020603050405020304" pitchFamily="18" charset="0"/>
                <a:ea typeface="Times New Roman" panose="02020603050405020304" pitchFamily="18" charset="0"/>
              </a:rPr>
              <a:t>Μυκοβακτηριδίων</a:t>
            </a:r>
            <a:r>
              <a:rPr lang="el-GR" sz="1800" dirty="0">
                <a:effectLst/>
                <a:latin typeface="Times New Roman" panose="02020603050405020304" pitchFamily="18" charset="0"/>
                <a:ea typeface="Times New Roman" panose="02020603050405020304" pitchFamily="18" charset="0"/>
              </a:rPr>
              <a:t> της φυματίωσης στον εγκέφαλο, στον </a:t>
            </a:r>
            <a:r>
              <a:rPr lang="el-GR" sz="1800" dirty="0" err="1">
                <a:effectLst/>
                <a:latin typeface="Times New Roman" panose="02020603050405020304" pitchFamily="18" charset="0"/>
                <a:ea typeface="Times New Roman" panose="02020603050405020304" pitchFamily="18" charset="0"/>
              </a:rPr>
              <a:t>υπεζωκότα</a:t>
            </a:r>
            <a:r>
              <a:rPr lang="el-GR" sz="1800" dirty="0">
                <a:effectLst/>
                <a:latin typeface="Times New Roman" panose="02020603050405020304" pitchFamily="18" charset="0"/>
                <a:ea typeface="Times New Roman" panose="02020603050405020304" pitchFamily="18" charset="0"/>
              </a:rPr>
              <a:t>, στα οστά, στις αρθρώσεις, στο ουροποιογεννητικό σύστημα. Δηλαδή παρατηρεί κανείς ότι από την μικρή πρωτογενή εστία της φυματικής λοίμωξης στην πνευμονική περιφέρεια προκύπτει ενδογενής </a:t>
            </a:r>
            <a:r>
              <a:rPr lang="el-GR" sz="1800" dirty="0" err="1">
                <a:effectLst/>
                <a:latin typeface="Times New Roman" panose="02020603050405020304" pitchFamily="18" charset="0"/>
                <a:ea typeface="Times New Roman" panose="02020603050405020304" pitchFamily="18" charset="0"/>
              </a:rPr>
              <a:t>λεμφοαιματική</a:t>
            </a:r>
            <a:r>
              <a:rPr lang="el-GR" sz="1800" dirty="0">
                <a:effectLst/>
                <a:latin typeface="Times New Roman" panose="02020603050405020304" pitchFamily="18" charset="0"/>
                <a:ea typeface="Times New Roman" panose="02020603050405020304" pitchFamily="18" charset="0"/>
              </a:rPr>
              <a:t> διασπορά της νόσου σε όλα τα συστήματα του ανθρώπινου οργανισμού, ενώ το χρονικό διάστημα που μεσολαβεί ανάμεσα στην δημιουργία της πρωτογενούς φυματιώδους εστίας και στην γενικευμένη </a:t>
            </a:r>
            <a:r>
              <a:rPr lang="el-GR" sz="1800" dirty="0" err="1">
                <a:effectLst/>
                <a:latin typeface="Times New Roman" panose="02020603050405020304" pitchFamily="18" charset="0"/>
                <a:ea typeface="Times New Roman" panose="02020603050405020304" pitchFamily="18" charset="0"/>
              </a:rPr>
              <a:t>λεμφοαιματική</a:t>
            </a:r>
            <a:r>
              <a:rPr lang="el-GR" sz="1800" dirty="0">
                <a:effectLst/>
                <a:latin typeface="Times New Roman" panose="02020603050405020304" pitchFamily="18" charset="0"/>
                <a:ea typeface="Times New Roman" panose="02020603050405020304" pitchFamily="18" charset="0"/>
              </a:rPr>
              <a:t> διασπορά της νόσου κυμαίνεται μεταξύ 3 και 4 εβδομάδων. Κατά την διάρκεια της δημιουργίας του πρωτοπαθούς συμπλέγματος και της </a:t>
            </a:r>
            <a:r>
              <a:rPr lang="el-GR" sz="1800" dirty="0" err="1">
                <a:effectLst/>
                <a:latin typeface="Times New Roman" panose="02020603050405020304" pitchFamily="18" charset="0"/>
                <a:ea typeface="Times New Roman" panose="02020603050405020304" pitchFamily="18" charset="0"/>
              </a:rPr>
              <a:t>λεμφοαιματικής</a:t>
            </a:r>
            <a:r>
              <a:rPr lang="el-GR" sz="1800" dirty="0">
                <a:effectLst/>
                <a:latin typeface="Times New Roman" panose="02020603050405020304" pitchFamily="18" charset="0"/>
                <a:ea typeface="Times New Roman" panose="02020603050405020304" pitchFamily="18" charset="0"/>
              </a:rPr>
              <a:t> διασποράς των </a:t>
            </a:r>
            <a:r>
              <a:rPr lang="el-GR" sz="1800" dirty="0" err="1">
                <a:effectLst/>
                <a:latin typeface="Times New Roman" panose="02020603050405020304" pitchFamily="18" charset="0"/>
                <a:ea typeface="Times New Roman" panose="02020603050405020304" pitchFamily="18" charset="0"/>
              </a:rPr>
              <a:t>Μυκοβακτηριδίων</a:t>
            </a:r>
            <a:r>
              <a:rPr lang="el-GR" sz="1800" dirty="0">
                <a:effectLst/>
                <a:latin typeface="Times New Roman" panose="02020603050405020304" pitchFamily="18" charset="0"/>
                <a:ea typeface="Times New Roman" panose="02020603050405020304" pitchFamily="18" charset="0"/>
              </a:rPr>
              <a:t> της φυματίωσης, η νόσος στο 95% των περιπτώσεων δεν δίνει κλινικά συμπτώματα και μόνο η </a:t>
            </a:r>
            <a:r>
              <a:rPr lang="el-GR" sz="1800" dirty="0" err="1">
                <a:effectLst/>
                <a:latin typeface="Times New Roman" panose="02020603050405020304" pitchFamily="18" charset="0"/>
                <a:ea typeface="Times New Roman" panose="02020603050405020304" pitchFamily="18" charset="0"/>
              </a:rPr>
              <a:t>φυματινοαντίδραση</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Mantoux</a:t>
            </a:r>
            <a:r>
              <a:rPr lang="el-GR" sz="1800" dirty="0">
                <a:effectLst/>
                <a:latin typeface="Times New Roman" panose="02020603050405020304" pitchFamily="18" charset="0"/>
                <a:ea typeface="Times New Roman" panose="02020603050405020304" pitchFamily="18" charset="0"/>
              </a:rPr>
              <a:t>) καθίσταται θετική.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Εφόσον προαναφέρθηκε η ενδογενής </a:t>
            </a:r>
            <a:r>
              <a:rPr lang="el-GR" sz="1800" dirty="0" err="1">
                <a:effectLst/>
                <a:latin typeface="Times New Roman" panose="02020603050405020304" pitchFamily="18" charset="0"/>
                <a:ea typeface="Times New Roman" panose="02020603050405020304" pitchFamily="18" charset="0"/>
              </a:rPr>
              <a:t>λεμφοαιματική</a:t>
            </a:r>
            <a:r>
              <a:rPr lang="el-GR" sz="1800" dirty="0">
                <a:effectLst/>
                <a:latin typeface="Times New Roman" panose="02020603050405020304" pitchFamily="18" charset="0"/>
                <a:ea typeface="Times New Roman" panose="02020603050405020304" pitchFamily="18" charset="0"/>
              </a:rPr>
              <a:t> διασπορά του </a:t>
            </a:r>
            <a:r>
              <a:rPr lang="el-GR" sz="1800" dirty="0" err="1">
                <a:effectLst/>
                <a:latin typeface="Times New Roman" panose="02020603050405020304" pitchFamily="18" charset="0"/>
                <a:ea typeface="Times New Roman" panose="02020603050405020304" pitchFamily="18" charset="0"/>
              </a:rPr>
              <a:t>Μυκοβακτηρηδίου</a:t>
            </a:r>
            <a:r>
              <a:rPr lang="el-GR" sz="1800" dirty="0">
                <a:effectLst/>
                <a:latin typeface="Times New Roman" panose="02020603050405020304" pitchFamily="18" charset="0"/>
                <a:ea typeface="Times New Roman" panose="02020603050405020304" pitchFamily="18" charset="0"/>
              </a:rPr>
              <a:t> της φυματίωσης, ακολουθεί η περιγραφή της παθολογικής οντότητας της </a:t>
            </a:r>
            <a:r>
              <a:rPr lang="el-GR" sz="1800" dirty="0" err="1">
                <a:effectLst/>
                <a:latin typeface="Times New Roman" panose="02020603050405020304" pitchFamily="18" charset="0"/>
                <a:ea typeface="Times New Roman" panose="02020603050405020304" pitchFamily="18" charset="0"/>
              </a:rPr>
              <a:t>κεγχροειδούς</a:t>
            </a:r>
            <a:r>
              <a:rPr lang="el-GR" sz="1800" dirty="0">
                <a:effectLst/>
                <a:latin typeface="Times New Roman" panose="02020603050405020304" pitchFamily="18" charset="0"/>
                <a:ea typeface="Times New Roman" panose="02020603050405020304" pitchFamily="18" charset="0"/>
              </a:rPr>
              <a:t> φυματίωσης η οποία αποτελεί την κλινική εκδήλωση της αιματικής διασποράς του </a:t>
            </a:r>
            <a:r>
              <a:rPr lang="el-GR" sz="1800" dirty="0" err="1">
                <a:effectLst/>
                <a:latin typeface="Times New Roman" panose="02020603050405020304" pitchFamily="18" charset="0"/>
                <a:ea typeface="Times New Roman" panose="02020603050405020304" pitchFamily="18" charset="0"/>
              </a:rPr>
              <a:t>Μυκοβακτηριδίου</a:t>
            </a:r>
            <a:r>
              <a:rPr lang="el-GR" sz="1800" dirty="0">
                <a:effectLst/>
                <a:latin typeface="Times New Roman" panose="02020603050405020304" pitchFamily="18" charset="0"/>
                <a:ea typeface="Times New Roman" panose="02020603050405020304" pitchFamily="18" charset="0"/>
              </a:rPr>
              <a:t> της φυματίωσης.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17</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5745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35425" y="386987"/>
            <a:ext cx="11356525" cy="6251938"/>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Στις περισσότερες περιπτώσεις η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κεγχροειδής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φυματίωση παρατηρείται αμέσως ή λίγους μήνες ύστερα από την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πρωτολοίμωξη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(δηλαδή την εγκατάσταση του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Μυκοβακτηριδίου</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για πρώτη φορά στην περιφέρεια του πνεύμονα) σε άτομα με αδύναμο ανοσοποιητικό σύστημα. Ιδιαίτερα ευαισθητοποιημένα στην εκδήλωση της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κεγχροειδούς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φυματίωσης είναι παιδιά ηλικίας κάτω των 5 ετών, διότι σε αυτά δεν καθίσταται δυνατόν να αναγνωριστεί η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πρωτολοίμωξη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και επομένως δεν υποβάλλονται σε χορήγηση προφυλακτικής χημειοθεραπείας υπό την μορφή αντιβιοτικών φαρμάκων. </a:t>
            </a:r>
          </a:p>
          <a:p>
            <a:pPr marR="0" lvl="0" algn="just" defTabSz="914400" rtl="0" eaLnBrk="0" fontAlgn="base" latinLnBrk="0" hangingPunct="0">
              <a:lnSpc>
                <a:spcPct val="100000"/>
              </a:lnSpc>
              <a:spcBef>
                <a:spcPts val="0"/>
              </a:spcBef>
              <a:buClrTx/>
              <a:buSzTx/>
              <a:buFontTx/>
              <a:buNone/>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Σπάνια η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κεγχροειδής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φυματίωση μπορεί να αναπτυχθεί ύστερα από την πάροδο πολύ μεγάλου χρονικού διαστήματος, ακόμη και χρόνια μετά από την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πρωτολοίμωξη</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Αυτό συμβαίνει επειδή υπάρχει μία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μεταπρωτοπαθής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εξωπνευμονική</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εστία η οποία αναζωπυρώνεται διότι πέφτει η άμυνα του οργανισμού ή επειδή υπάρχει τραυματισμός κατά την διάρκεια μίας χειρουργικής επέμβασης όπως είναι ένα χειρουργείο στο νεφρό ή ακόμη και μία απόξεση του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ενδομητρίου</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όργανα στα οποία είναι δυνατόν να έχουν μεταφερθεί, εγκατασταθεί και αναπτυχθεί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Μυκοβακτηρίδια</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φυματίωσης.</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ts val="0"/>
              </a:spcBef>
              <a:buClrTx/>
              <a:buSzTx/>
              <a:buFontTx/>
              <a:buNone/>
              <a:tabLst/>
            </a:pP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Τονίζεται πως η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κεγχροειδής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φυματίωση αποτελεί μία γενικευμένη νόσο που επιφέρει την δημιουργία πολλαπλών φυματίων όπου το κάθε ένα από αυτά έχει μέγεθος όσο μία κερήθρα και εντοπίζονται στους πνεύμονες αλλά και σε διάφορα άλλα όργανα του σώματος. Η κλινική εικόνα της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κεγχροειδούς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φυματίωσης συνοψίζεται σε ανορεξία, καταβολή δυνάμεων, απώλεια βάρους, ενώ πολλές φορές και ιδιαίτερα σε ασθενείς μικρής ηλικίας αναφέρεται ιστορικό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προϋπάρχοντος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λοιμώδους νοσήματος όπως είναι η ιλαρά και ο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κοκκύτης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Σε οξεία προσβολή η νόσος μπορεί να συνοδεύεται από υψηλό πυρετό 39</a:t>
            </a:r>
            <a:r>
              <a:rPr kumimoji="0" lang="en-US" altLang="el-GR" sz="18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έως 40</a:t>
            </a:r>
            <a:r>
              <a:rPr kumimoji="0" lang="en-US" altLang="el-GR" sz="1800" b="0" i="0" u="none" strike="noStrike" cap="none" normalizeH="0" baseline="3000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kumimoji="0" lang="en-US"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με έντονη δύσπνοια και κυάνωση καθώς και με αιματηρή ή αφρώδη απόχρεμψη. Μπορεί να υπάρχει και υγρό (εξίδρωμα) στην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υπεζωκοτική</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και πιο σπάνια στην περικαρδιακή και στην περιτοναϊκή κοιλότητα. Ακόμη ο ασθενής μπορεί να εμφανίζει καλή γενική κατάσταση ή σε άλλες περιπτώσεις να παρουσιάζει διόγκωση του ήπατος, διόγκωση του σπλήνα ή ακόμη και υπνηλία στην τυφοειδή μορφή της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κεγχροειδούς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φυματίωσης. Δεν θα πρέπει να διαφεύγει της προσοχής ότι παρά το γεγονός η </a:t>
            </a:r>
            <a:r>
              <a:rPr kumimoji="0" lang="el-GR" altLang="el-GR" sz="18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κεγχροειδής</a:t>
            </a:r>
            <a:r>
              <a:rPr kumimoji="0" lang="el-GR" altLang="el-GR"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φυματίωση δίνει κλινική εικόνα κυρίως από το αναπνευστικό σύστημα, ωστόσο είναι πιθανό να εκδηλωθεί και με συμπτωματολογία από άλλα συστήματα, για παράδειγμα να εμφανιστεί υπό μορφή μηνιγγίτιδας (φυματιώδης μηνιγγίτιδα). </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18</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7386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35425" y="386987"/>
            <a:ext cx="11356525" cy="6251938"/>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Αφού αναπτύχθηκαν οι έννοιες της </a:t>
            </a:r>
            <a:r>
              <a:rPr lang="el-GR" sz="1800" dirty="0" err="1">
                <a:effectLst/>
                <a:latin typeface="Times New Roman" panose="02020603050405020304" pitchFamily="18" charset="0"/>
                <a:ea typeface="Times New Roman" panose="02020603050405020304" pitchFamily="18" charset="0"/>
              </a:rPr>
              <a:t>πρωτολοίμωξης</a:t>
            </a:r>
            <a:r>
              <a:rPr lang="el-GR" sz="1800" dirty="0">
                <a:effectLst/>
                <a:latin typeface="Times New Roman" panose="02020603050405020304" pitchFamily="18" charset="0"/>
                <a:ea typeface="Times New Roman" panose="02020603050405020304" pitchFamily="18" charset="0"/>
              </a:rPr>
              <a:t>, της πρωτογενούς εστίας έλκους ενοφθαλμισμού, των τύπων του </a:t>
            </a:r>
            <a:r>
              <a:rPr lang="el-GR" sz="1800" dirty="0" err="1">
                <a:effectLst/>
                <a:latin typeface="Times New Roman" panose="02020603050405020304" pitchFamily="18" charset="0"/>
                <a:ea typeface="Times New Roman" panose="02020603050405020304" pitchFamily="18" charset="0"/>
              </a:rPr>
              <a:t>Μυκοβακτηριδίου</a:t>
            </a:r>
            <a:r>
              <a:rPr lang="el-GR" sz="1800" dirty="0">
                <a:effectLst/>
                <a:latin typeface="Times New Roman" panose="02020603050405020304" pitchFamily="18" charset="0"/>
                <a:ea typeface="Times New Roman" panose="02020603050405020304" pitchFamily="18" charset="0"/>
              </a:rPr>
              <a:t> της φυματίωσης, της ενδογενούς </a:t>
            </a:r>
            <a:r>
              <a:rPr lang="el-GR" sz="1800" dirty="0" err="1">
                <a:effectLst/>
                <a:latin typeface="Times New Roman" panose="02020603050405020304" pitchFamily="18" charset="0"/>
                <a:ea typeface="Times New Roman" panose="02020603050405020304" pitchFamily="18" charset="0"/>
              </a:rPr>
              <a:t>λεμφοαιματικής</a:t>
            </a:r>
            <a:r>
              <a:rPr lang="el-GR" sz="1800" dirty="0">
                <a:effectLst/>
                <a:latin typeface="Times New Roman" panose="02020603050405020304" pitchFamily="18" charset="0"/>
                <a:ea typeface="Times New Roman" panose="02020603050405020304" pitchFamily="18" charset="0"/>
              </a:rPr>
              <a:t> διασποράς της λοίμωξης και της </a:t>
            </a:r>
            <a:r>
              <a:rPr lang="el-GR" sz="1800" dirty="0" err="1">
                <a:effectLst/>
                <a:latin typeface="Times New Roman" panose="02020603050405020304" pitchFamily="18" charset="0"/>
                <a:ea typeface="Times New Roman" panose="02020603050405020304" pitchFamily="18" charset="0"/>
              </a:rPr>
              <a:t>κεγχροειδούς</a:t>
            </a:r>
            <a:r>
              <a:rPr lang="el-GR" sz="1800" dirty="0">
                <a:effectLst/>
                <a:latin typeface="Times New Roman" panose="02020603050405020304" pitchFamily="18" charset="0"/>
                <a:ea typeface="Times New Roman" panose="02020603050405020304" pitchFamily="18" charset="0"/>
              </a:rPr>
              <a:t> φυματίωσης, θα πρέπει να γίνει και μία ιδιαίτερη αναφορά στην νοσολογική οντότητα της χρόνιας πνευμονικής φυματίωσης.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χρόνια πνευμονική φυματίωση απαντάται και με τους όρους δευτεροπαθής φυματίωση των πνευμόνων ή φυματίωση από </a:t>
            </a:r>
            <a:r>
              <a:rPr lang="el-GR" sz="1800" dirty="0" err="1">
                <a:effectLst/>
                <a:latin typeface="Times New Roman" panose="02020603050405020304" pitchFamily="18" charset="0"/>
                <a:ea typeface="Times New Roman" panose="02020603050405020304" pitchFamily="18" charset="0"/>
              </a:rPr>
              <a:t>αναμόλυνση</a:t>
            </a:r>
            <a:r>
              <a:rPr lang="el-GR" sz="1800" dirty="0">
                <a:effectLst/>
                <a:latin typeface="Times New Roman" panose="02020603050405020304" pitchFamily="18" charset="0"/>
                <a:ea typeface="Times New Roman" panose="02020603050405020304" pitchFamily="18" charset="0"/>
              </a:rPr>
              <a:t> ή φυματίωση του ενηλίκου ή απλά πνευμονική φυματίωση. Δηλαδή με τον όρο χρόνια πνευμονική φυματίωση (ΧΠΦ) δηλώνεται η προσβολή των πνευμόνων από το </a:t>
            </a:r>
            <a:r>
              <a:rPr lang="el-GR" sz="1800" dirty="0" err="1">
                <a:effectLst/>
                <a:latin typeface="Times New Roman" panose="02020603050405020304" pitchFamily="18" charset="0"/>
                <a:ea typeface="Times New Roman" panose="02020603050405020304" pitchFamily="18" charset="0"/>
              </a:rPr>
              <a:t>Μυκοβακτηρίδιο</a:t>
            </a:r>
            <a:r>
              <a:rPr lang="el-GR" sz="1800" dirty="0">
                <a:effectLst/>
                <a:latin typeface="Times New Roman" panose="02020603050405020304" pitchFamily="18" charset="0"/>
                <a:ea typeface="Times New Roman" panose="02020603050405020304" pitchFamily="18" charset="0"/>
              </a:rPr>
              <a:t> της φυματίωσης είτε με ενεργό είτε με λανθάνουσα </a:t>
            </a:r>
            <a:r>
              <a:rPr lang="el-GR" sz="1800" dirty="0" err="1">
                <a:effectLst/>
                <a:latin typeface="Times New Roman" panose="02020603050405020304" pitchFamily="18" charset="0"/>
                <a:ea typeface="Times New Roman" panose="02020603050405020304" pitchFamily="18" charset="0"/>
              </a:rPr>
              <a:t>πρωτολοίμωξη</a:t>
            </a:r>
            <a:r>
              <a:rPr lang="el-GR" sz="1800" dirty="0">
                <a:effectLst/>
                <a:latin typeface="Times New Roman" panose="02020603050405020304" pitchFamily="18" charset="0"/>
                <a:ea typeface="Times New Roman" panose="02020603050405020304" pitchFamily="18" charset="0"/>
              </a:rPr>
              <a:t>. Στην περίπτωση της ΧΠΦ ο οργανισμός ανέπτυξε υπερευαισθησία και παρουσίασε ανοσολογική μετατροπή. Αυτό σημαίνει ότι ο οργανισμός στην ΧΠΦ περιορίζει τις φυματιώδεις βλάβες σε τοπικό επίπεδο και δεν υφίσταται ενδογενής </a:t>
            </a:r>
            <a:r>
              <a:rPr lang="el-GR" sz="1800" dirty="0" err="1">
                <a:effectLst/>
                <a:latin typeface="Times New Roman" panose="02020603050405020304" pitchFamily="18" charset="0"/>
                <a:ea typeface="Times New Roman" panose="02020603050405020304" pitchFamily="18" charset="0"/>
              </a:rPr>
              <a:t>λεμφοαιματική</a:t>
            </a:r>
            <a:r>
              <a:rPr lang="el-GR" sz="1800" dirty="0">
                <a:effectLst/>
                <a:latin typeface="Times New Roman" panose="02020603050405020304" pitchFamily="18" charset="0"/>
                <a:ea typeface="Times New Roman" panose="02020603050405020304" pitchFamily="18" charset="0"/>
              </a:rPr>
              <a:t> διασπορά, αντίδραση όμως που έχει αντικατασταθεί με την μετατροπή της πάθησης σε χρόνια νόσο η οποία συνοδεύεται από καταστροφή του πνευμονικού παρεγχύματος η οποία χαρακτηρίζεται από τυροειδή νέκρωση, </a:t>
            </a:r>
            <a:r>
              <a:rPr lang="el-GR" sz="1800" dirty="0" err="1">
                <a:effectLst/>
                <a:latin typeface="Times New Roman" panose="02020603050405020304" pitchFamily="18" charset="0"/>
                <a:ea typeface="Times New Roman" panose="02020603050405020304" pitchFamily="18" charset="0"/>
              </a:rPr>
              <a:t>σπηλαιοποίηση</a:t>
            </a:r>
            <a:r>
              <a:rPr lang="el-GR" sz="1800" dirty="0">
                <a:effectLst/>
                <a:latin typeface="Times New Roman" panose="02020603050405020304" pitchFamily="18" charset="0"/>
                <a:ea typeface="Times New Roman" panose="02020603050405020304" pitchFamily="18" charset="0"/>
              </a:rPr>
              <a:t> και από έντονη ανάπτυξη ινώδους συνδετικού ιστού ο οποίος αντικαθιστά το πνευμονικό παρέγχυμα στην φάση της αποκατάστασης.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Συμπερασματικά, η ΧΠΦ δημιουργείται από την αναζωπύρωση </a:t>
            </a:r>
            <a:r>
              <a:rPr lang="el-GR" sz="1800" dirty="0" err="1">
                <a:effectLst/>
                <a:latin typeface="Times New Roman" panose="02020603050405020304" pitchFamily="18" charset="0"/>
                <a:ea typeface="Times New Roman" panose="02020603050405020304" pitchFamily="18" charset="0"/>
              </a:rPr>
              <a:t>προϋπαρχουσών</a:t>
            </a:r>
            <a:r>
              <a:rPr lang="el-GR" sz="1800" dirty="0">
                <a:effectLst/>
                <a:latin typeface="Times New Roman" panose="02020603050405020304" pitchFamily="18" charset="0"/>
                <a:ea typeface="Times New Roman" panose="02020603050405020304" pitchFamily="18" charset="0"/>
              </a:rPr>
              <a:t> εστιακών μορφών φυματίωσης οι οποίες βρίσκονται υπό λανθάνουσα μορφή και εντοπίζονται κατά κύριο λόγο στα άνω πνευμονικά πεδία. Η ανάπτυξη της ΧΠΦ συνδέεται επίσης ισχυρά και με την πτώση του αμυντικού συστήματος του οργανισμού. Στην ΧΠΦ εφόσον υπάρχει αναζωπύρωση των λανθανουσών εστιών, παρατηρείται παραγωγή φυματίων τα οποία όταν υπάρξει καθυστέρηση στην έναρξη της αντιφυματικής θεραπευτικής αγωγής αυτά συρρέουν και σχηματίζονται έτσι εκτεταμένες βλάβες στις συγκεκριμένες περιοχές του πνεύμονα. Το επόμενο στάδιο είναι να υπάρξει τυροειδής νέκρωση στο κέντρο των προαναφερόμενων εκτεταμένων βλαβών. Το πνευμονικό παρέγχυμα που νεκρώνεται με τον τρόπο αυτό αποβάλλεται και στην θέση του εγκαταλείπεται ένας κενός χώρος ο οποίος ονομάζεται φυματιώδες σπήλαιο. Η ύπαρξη του φυματιώδους σπηλαίου είναι το χαρακτηριστικό γνώρισμα της ΧΠΦ.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19</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3841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48339" y="90624"/>
            <a:ext cx="11582400" cy="6624501"/>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Σε ασθενείς οι οποίοι είναι υγιείς και υπέστησαν ένα οξύ επεισόδιο αιφνίδιας αναπνευστικής ανεπάρκειας υπάρχει μεγάλος κίνδυνος από την </a:t>
            </a:r>
            <a:r>
              <a:rPr lang="el-GR" sz="1800" dirty="0" err="1">
                <a:effectLst/>
                <a:latin typeface="Times New Roman" panose="02020603050405020304" pitchFamily="18" charset="0"/>
                <a:ea typeface="Times New Roman" panose="02020603050405020304" pitchFamily="18" charset="0"/>
              </a:rPr>
              <a:t>υπερκαπνία</a:t>
            </a:r>
            <a:r>
              <a:rPr lang="el-GR" sz="1800" dirty="0">
                <a:effectLst/>
                <a:latin typeface="Times New Roman" panose="02020603050405020304" pitchFamily="18" charset="0"/>
                <a:ea typeface="Times New Roman" panose="02020603050405020304" pitchFamily="18" charset="0"/>
              </a:rPr>
              <a:t> που προκαλείται, ειδικά εάν οι τιμές της μερικής πιέσεως του 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είναι από 60</a:t>
            </a:r>
            <a:r>
              <a:rPr lang="en-US" sz="1800" dirty="0">
                <a:effectLst/>
                <a:latin typeface="Times New Roman" panose="02020603050405020304" pitchFamily="18" charset="0"/>
                <a:ea typeface="Times New Roman" panose="02020603050405020304" pitchFamily="18" charset="0"/>
              </a:rPr>
              <a:t>mmHg </a:t>
            </a:r>
            <a:r>
              <a:rPr lang="el-GR" sz="1800" dirty="0">
                <a:effectLst/>
                <a:latin typeface="Times New Roman" panose="02020603050405020304" pitchFamily="18" charset="0"/>
                <a:ea typeface="Times New Roman" panose="02020603050405020304" pitchFamily="18" charset="0"/>
              </a:rPr>
              <a:t>και επάνω. Πιο συγκεκριμένα οι κίνδυνοι που προκύπτουν από την </a:t>
            </a:r>
            <a:r>
              <a:rPr lang="el-GR" sz="1800" dirty="0" err="1">
                <a:effectLst/>
                <a:latin typeface="Times New Roman" panose="02020603050405020304" pitchFamily="18" charset="0"/>
                <a:ea typeface="Times New Roman" panose="02020603050405020304" pitchFamily="18" charset="0"/>
              </a:rPr>
              <a:t>υπερκαπνία</a:t>
            </a:r>
            <a:r>
              <a:rPr lang="el-GR" sz="1800" dirty="0">
                <a:effectLst/>
                <a:latin typeface="Times New Roman" panose="02020603050405020304" pitchFamily="18" charset="0"/>
                <a:ea typeface="Times New Roman" panose="02020603050405020304" pitchFamily="18" charset="0"/>
              </a:rPr>
              <a:t> είναι οι παρακάτω:  1) αρρυθμία που οφείλεται σε αναπνευστική οξέωση και 2) καταστολή της αναπνοής εξαιτίας της νάρκωσης του αναπνευστικού κέντρου από το </a:t>
            </a:r>
            <a:r>
              <a:rPr lang="en-US" sz="1800" dirty="0">
                <a:effectLst/>
                <a:latin typeface="Times New Roman" panose="02020603050405020304" pitchFamily="18" charset="0"/>
                <a:ea typeface="Times New Roman" panose="02020603050405020304" pitchFamily="18" charset="0"/>
              </a:rPr>
              <a:t>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Επειδή σε περίπτωση οξείας αναπνευστικής ανεπάρκειας η μερική πίεση του </a:t>
            </a:r>
            <a:r>
              <a:rPr lang="en-US" sz="1800" dirty="0">
                <a:effectLst/>
                <a:latin typeface="Times New Roman" panose="02020603050405020304" pitchFamily="18" charset="0"/>
                <a:ea typeface="Times New Roman" panose="02020603050405020304" pitchFamily="18" charset="0"/>
              </a:rPr>
              <a:t>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αυξάνεται σε πιο αργό ρυθμό σε σύγκριση με την πτώση της μερικής πίεσης του </a:t>
            </a:r>
            <a:r>
              <a:rPr lang="en-US" sz="1800" dirty="0">
                <a:effectLst/>
                <a:latin typeface="Times New Roman" panose="02020603050405020304" pitchFamily="18" charset="0"/>
                <a:ea typeface="Times New Roman" panose="02020603050405020304" pitchFamily="18" charset="0"/>
              </a:rPr>
              <a:t>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η θεραπευτική αγωγή συνίσταται σε άμεση χορήγηση οξυγόνου.</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Ιδιαίτερη αναφορά θα πρέπει να γίνει στην </a:t>
            </a:r>
            <a:r>
              <a:rPr lang="el-GR" sz="1800" b="1" dirty="0" err="1">
                <a:solidFill>
                  <a:schemeClr val="accent1"/>
                </a:solidFill>
                <a:effectLst/>
                <a:latin typeface="Times New Roman" panose="02020603050405020304" pitchFamily="18" charset="0"/>
                <a:ea typeface="Times New Roman" panose="02020603050405020304" pitchFamily="18" charset="0"/>
              </a:rPr>
              <a:t>Νευρογενή</a:t>
            </a:r>
            <a:r>
              <a:rPr lang="el-GR" sz="1800" b="1" dirty="0">
                <a:solidFill>
                  <a:schemeClr val="accent1"/>
                </a:solidFill>
                <a:effectLst/>
                <a:latin typeface="Times New Roman" panose="02020603050405020304" pitchFamily="18" charset="0"/>
                <a:ea typeface="Times New Roman" panose="02020603050405020304" pitchFamily="18" charset="0"/>
              </a:rPr>
              <a:t> Αναπνευστική Ανεπάρκεια. </a:t>
            </a:r>
            <a:r>
              <a:rPr lang="el-GR" sz="1800" dirty="0">
                <a:effectLst/>
                <a:latin typeface="Times New Roman" panose="02020603050405020304" pitchFamily="18" charset="0"/>
                <a:ea typeface="Times New Roman" panose="02020603050405020304" pitchFamily="18" charset="0"/>
              </a:rPr>
              <a:t>Η συγκεκριμένη παθολογική οντότητα είναι άγνωστης αιτιολογίας και εκδηλώνεται υπό την μορφή περιοδικής άπνοιας κατά την διάρκεια του ύπνου. Η προαναφερόμενη άπνοια προκαλεί παροδική </a:t>
            </a:r>
            <a:r>
              <a:rPr lang="el-GR" sz="1800" dirty="0" err="1">
                <a:effectLst/>
                <a:latin typeface="Times New Roman" panose="02020603050405020304" pitchFamily="18" charset="0"/>
                <a:ea typeface="Times New Roman" panose="02020603050405020304" pitchFamily="18" charset="0"/>
              </a:rPr>
              <a:t>υποξαιμία</a:t>
            </a:r>
            <a:r>
              <a:rPr lang="el-GR" sz="1800" dirty="0">
                <a:effectLst/>
                <a:latin typeface="Times New Roman" panose="02020603050405020304" pitchFamily="18" charset="0"/>
                <a:ea typeface="Times New Roman" panose="02020603050405020304" pitchFamily="18" charset="0"/>
              </a:rPr>
              <a:t> οι κλινικές επιπτώσεις της οποίας είναι: καρδιακή ανεπάρκεια, υπνηλία κατά την διάρκεια της, </a:t>
            </a:r>
            <a:r>
              <a:rPr lang="el-GR" sz="1800" dirty="0" err="1">
                <a:effectLst/>
                <a:latin typeface="Times New Roman" panose="02020603050405020304" pitchFamily="18" charset="0"/>
                <a:ea typeface="Times New Roman" panose="02020603050405020304" pitchFamily="18" charset="0"/>
              </a:rPr>
              <a:t>πολυερυθραιμία</a:t>
            </a:r>
            <a:r>
              <a:rPr lang="el-GR" sz="1800" dirty="0">
                <a:effectLst/>
                <a:latin typeface="Times New Roman" panose="02020603050405020304" pitchFamily="18" charset="0"/>
                <a:ea typeface="Times New Roman" panose="02020603050405020304" pitchFamily="18" charset="0"/>
              </a:rPr>
              <a:t>, πνευμονική υπέρταση, αιφνίδιος θάνατο στα βρέφη, κεφαλαλγία, διανοητική αποδιοργάνωση και τελικά εγκατάσταση </a:t>
            </a:r>
            <a:r>
              <a:rPr lang="el-GR" sz="1800" dirty="0" err="1">
                <a:effectLst/>
                <a:latin typeface="Times New Roman" panose="02020603050405020304" pitchFamily="18" charset="0"/>
                <a:ea typeface="Times New Roman" panose="02020603050405020304" pitchFamily="18" charset="0"/>
              </a:rPr>
              <a:t>χρονίας</a:t>
            </a:r>
            <a:r>
              <a:rPr lang="el-GR" sz="1800" dirty="0">
                <a:effectLst/>
                <a:latin typeface="Times New Roman" panose="02020603050405020304" pitchFamily="18" charset="0"/>
                <a:ea typeface="Times New Roman" panose="02020603050405020304" pitchFamily="18" charset="0"/>
              </a:rPr>
              <a:t> αναπνευστικής ανεπάρκειας. Είναι πιθανό να συνυπάρχουν ροχαλητό και απόφραξη των ανώτερων αναπνευστικών οδών οπότε ομιλούμε για αποφρακτική άπνοια ενώ εάν συνυπάρχει και παχυσαρκία τότε πρόκειται για σύνδρομο </a:t>
            </a:r>
            <a:r>
              <a:rPr lang="en-US" sz="1800" dirty="0">
                <a:effectLst/>
                <a:latin typeface="Times New Roman" panose="02020603050405020304" pitchFamily="18" charset="0"/>
                <a:ea typeface="Times New Roman" panose="02020603050405020304" pitchFamily="18" charset="0"/>
              </a:rPr>
              <a:t>Pickwick</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Άλλες παθολογικές καταστάσεις που επιφέρουν </a:t>
            </a:r>
            <a:r>
              <a:rPr lang="el-GR" sz="1800" dirty="0" err="1">
                <a:effectLst/>
                <a:latin typeface="Times New Roman" panose="02020603050405020304" pitchFamily="18" charset="0"/>
                <a:ea typeface="Times New Roman" panose="02020603050405020304" pitchFamily="18" charset="0"/>
              </a:rPr>
              <a:t>νευρομυϊκή</a:t>
            </a:r>
            <a:r>
              <a:rPr lang="el-GR" sz="1800" dirty="0">
                <a:effectLst/>
                <a:latin typeface="Times New Roman" panose="02020603050405020304" pitchFamily="18" charset="0"/>
                <a:ea typeface="Times New Roman" panose="02020603050405020304" pitchFamily="18" charset="0"/>
              </a:rPr>
              <a:t> αδυναμία και οξεία παράλυση των μυών είναι η μυασθένεια, η πολυνευρίτιδα και η </a:t>
            </a:r>
            <a:r>
              <a:rPr lang="el-GR" sz="1800" dirty="0" err="1">
                <a:effectLst/>
                <a:latin typeface="Times New Roman" panose="02020603050405020304" pitchFamily="18" charset="0"/>
                <a:ea typeface="Times New Roman" panose="02020603050405020304" pitchFamily="18" charset="0"/>
              </a:rPr>
              <a:t>πολιομυελιτιδα</a:t>
            </a:r>
            <a:r>
              <a:rPr lang="el-GR" sz="1800" dirty="0">
                <a:effectLst/>
                <a:latin typeface="Times New Roman" panose="02020603050405020304" pitchFamily="18" charset="0"/>
                <a:ea typeface="Times New Roman" panose="02020603050405020304" pitchFamily="18" charset="0"/>
              </a:rPr>
              <a:t>, οι οποίες στο τέλος προκαλούν αναπνευστική ανεπάρκεια. Στα αρχικά στάδια των προηγουμένων παθήσεων η τιμή της μερικής πίεσης του </a:t>
            </a:r>
            <a:r>
              <a:rPr lang="en-US" sz="1800" dirty="0">
                <a:effectLst/>
                <a:latin typeface="Times New Roman" panose="02020603050405020304" pitchFamily="18" charset="0"/>
                <a:ea typeface="Times New Roman" panose="02020603050405020304" pitchFamily="18" charset="0"/>
              </a:rPr>
              <a:t>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είναι χαμηλή, αλλά όσο υποχωρεί η τιμή της ζωτικής χωρητικότητας τόσο περισσότερο αυξάνει ο κίνδυνος </a:t>
            </a:r>
            <a:r>
              <a:rPr lang="el-GR" sz="1800" dirty="0" err="1">
                <a:effectLst/>
                <a:latin typeface="Times New Roman" panose="02020603050405020304" pitchFamily="18" charset="0"/>
                <a:ea typeface="Times New Roman" panose="02020603050405020304" pitchFamily="18" charset="0"/>
              </a:rPr>
              <a:t>υποαερισμού</a:t>
            </a:r>
            <a:r>
              <a:rPr lang="el-GR" sz="1800" dirty="0">
                <a:effectLst/>
                <a:latin typeface="Times New Roman" panose="02020603050405020304" pitchFamily="18" charset="0"/>
                <a:ea typeface="Times New Roman" panose="02020603050405020304" pitchFamily="18" charset="0"/>
              </a:rPr>
              <a:t>. Αξίζει να αναφερθεί και το γεγονός ότι επί χρόνιων παραλυτικών παθήσεων, η προσβολή των αναπνευστικών μυών δεν προκαλεί συμπτώματα υπό την προϋπόθεση ότι ο ασθενής κινείται. Ακόμη, σε ελάττωση της δύναμης του διαφράγματος και των μεσοπλευρίων μυών, διατηρείται η λειτουργικότητα των μυών του τραχήλου οι οποίοι αναλαμβάνουν επικουρικό ρόλο ενίσχυσης της λειτουργίας της αναπνοής που η τελευταία μπορεί να διατηρείται σε επαρκή επίπεδα κατά την διάρκεια της ημέρας και να παρουσιάζει μείωση κατά τον </a:t>
            </a:r>
            <a:r>
              <a:rPr lang="el-GR" sz="1800" dirty="0" err="1">
                <a:effectLst/>
                <a:latin typeface="Times New Roman" panose="02020603050405020304" pitchFamily="18" charset="0"/>
                <a:ea typeface="Times New Roman" panose="02020603050405020304" pitchFamily="18" charset="0"/>
              </a:rPr>
              <a:t>βραδυνό</a:t>
            </a:r>
            <a:r>
              <a:rPr lang="el-GR" sz="1800" dirty="0">
                <a:effectLst/>
                <a:latin typeface="Times New Roman" panose="02020603050405020304" pitchFamily="18" charset="0"/>
                <a:ea typeface="Times New Roman" panose="02020603050405020304" pitchFamily="18" charset="0"/>
              </a:rPr>
              <a:t> ύπνο. Η θεραπεία για τους ασθενείς αυτούς συνίσταται σε τεχνητή αναπνοή κατά την διάρκεια της νύχτας που επιτυγχάνεται με ειδική συσκευή.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sz="1800" b="1" dirty="0">
                <a:solidFill>
                  <a:srgbClr val="C00000"/>
                </a:solidFill>
                <a:latin typeface="Times New Roman" panose="02020603050405020304" pitchFamily="18" charset="0"/>
                <a:ea typeface="Times New Roman" panose="02020603050405020304" pitchFamily="18" charset="0"/>
              </a:rPr>
              <a:t>2</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2478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14325" y="247650"/>
            <a:ext cx="11477625" cy="6438900"/>
          </a:xfrm>
        </p:spPr>
        <p:txBody>
          <a:bodyPr>
            <a:noAutofit/>
          </a:bodyPr>
          <a:lstStyle/>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Η κλινική εικόνα της ΧΠΦ χαρακτηρίζεται από: </a:t>
            </a:r>
            <a:endParaRPr lang="en-US" sz="1800" dirty="0">
              <a:effectLst/>
              <a:latin typeface="Times New Roman" panose="02020603050405020304" pitchFamily="18" charset="0"/>
              <a:ea typeface="Times New Roman" panose="02020603050405020304" pitchFamily="18" charset="0"/>
            </a:endParaRP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Βήχας που γίνεται περισσότερο έντονος και βασανιστικός παράλληλα με τον σχηματισμό των «σπηλαίων» στο πνευμονικό παρέγχυμα; </a:t>
            </a:r>
            <a:endParaRPr lang="en-US" sz="1800" dirty="0">
              <a:effectLst/>
              <a:latin typeface="Times New Roman" panose="02020603050405020304" pitchFamily="18" charset="0"/>
              <a:ea typeface="Times New Roman" panose="02020603050405020304" pitchFamily="18" charset="0"/>
            </a:endParaRPr>
          </a:p>
          <a:p>
            <a:pPr marL="342900" indent="-342900" algn="just">
              <a:lnSpc>
                <a:spcPct val="95000"/>
              </a:lnSpc>
              <a:spcBef>
                <a:spcPts val="0"/>
              </a:spcBef>
              <a:buClr>
                <a:schemeClr val="accent1"/>
              </a:buClr>
              <a:buAutoNum type="arabicPeriod"/>
            </a:pPr>
            <a:r>
              <a:rPr lang="en-US" sz="1800" dirty="0">
                <a:latin typeface="Times New Roman" panose="02020603050405020304" pitchFamily="18" charset="0"/>
                <a:ea typeface="Times New Roman" panose="02020603050405020304" pitchFamily="18" charset="0"/>
              </a:rPr>
              <a:t>A</a:t>
            </a:r>
            <a:r>
              <a:rPr lang="el-GR" sz="1800" dirty="0" err="1">
                <a:effectLst/>
                <a:latin typeface="Times New Roman" panose="02020603050405020304" pitchFamily="18" charset="0"/>
                <a:ea typeface="Times New Roman" panose="02020603050405020304" pitchFamily="18" charset="0"/>
              </a:rPr>
              <a:t>πόχρεμψη</a:t>
            </a:r>
            <a:r>
              <a:rPr lang="el-GR" sz="1800" dirty="0">
                <a:effectLst/>
                <a:latin typeface="Times New Roman" panose="02020603050405020304" pitchFamily="18" charset="0"/>
                <a:ea typeface="Times New Roman" panose="02020603050405020304" pitchFamily="18" charset="0"/>
              </a:rPr>
              <a:t> η οποία είναι είτε πυώδης είτε </a:t>
            </a:r>
            <a:r>
              <a:rPr lang="el-GR" sz="1800" dirty="0" err="1">
                <a:effectLst/>
                <a:latin typeface="Times New Roman" panose="02020603050405020304" pitchFamily="18" charset="0"/>
                <a:ea typeface="Times New Roman" panose="02020603050405020304" pitchFamily="18" charset="0"/>
              </a:rPr>
              <a:t>βλεννοπυώδης</a:t>
            </a:r>
            <a:r>
              <a:rPr lang="el-GR"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42900" indent="-342900" algn="just">
              <a:lnSpc>
                <a:spcPct val="95000"/>
              </a:lnSpc>
              <a:spcBef>
                <a:spcPts val="0"/>
              </a:spcBef>
              <a:buClr>
                <a:schemeClr val="accent1"/>
              </a:buClr>
              <a:buAutoNum type="arabicPeriod"/>
            </a:pPr>
            <a:r>
              <a:rPr lang="en-US" sz="1800" dirty="0">
                <a:effectLst/>
                <a:latin typeface="Times New Roman" panose="02020603050405020304" pitchFamily="18" charset="0"/>
                <a:ea typeface="Times New Roman" panose="02020603050405020304" pitchFamily="18" charset="0"/>
              </a:rPr>
              <a:t>A</a:t>
            </a:r>
            <a:r>
              <a:rPr lang="el-GR" sz="1800" dirty="0" err="1">
                <a:effectLst/>
                <a:latin typeface="Times New Roman" panose="02020603050405020304" pitchFamily="18" charset="0"/>
                <a:ea typeface="Times New Roman" panose="02020603050405020304" pitchFamily="18" charset="0"/>
              </a:rPr>
              <a:t>ιμόπτυση</a:t>
            </a:r>
            <a:r>
              <a:rPr lang="el-GR" sz="1800" dirty="0">
                <a:effectLst/>
                <a:latin typeface="Times New Roman" panose="02020603050405020304" pitchFamily="18" charset="0"/>
                <a:ea typeface="Times New Roman" panose="02020603050405020304" pitchFamily="18" charset="0"/>
              </a:rPr>
              <a:t> που μπορεί να κυμαίνεται από την αποβολή αιματηρών πτυέλων έως και την αποβολή μεγάλης ποσότητας (έως και 1000</a:t>
            </a:r>
            <a:r>
              <a:rPr lang="en-US" sz="1800" dirty="0">
                <a:effectLst/>
                <a:latin typeface="Times New Roman" panose="02020603050405020304" pitchFamily="18" charset="0"/>
                <a:ea typeface="Times New Roman" panose="02020603050405020304" pitchFamily="18" charset="0"/>
              </a:rPr>
              <a:t>ml</a:t>
            </a:r>
            <a:r>
              <a:rPr lang="el-GR" sz="1800" dirty="0">
                <a:effectLst/>
                <a:latin typeface="Times New Roman" panose="02020603050405020304" pitchFamily="18" charset="0"/>
                <a:ea typeface="Times New Roman" panose="02020603050405020304" pitchFamily="18" charset="0"/>
              </a:rPr>
              <a:t>) αίματος που οδηγεί στον θάνατο. Στην περίπτωση της αποβολής μεγάλης ποσότητας αίματος, το αίμα αυτό προέρχεται από την ρήξη ανευρυσμάτων τα οποία βρίσκονται στο τοίχωμα των αγγείων που περιβάλλουν τα σπήλαια. Μάλιστα ο θάνατος προέρχεται από αιμορραγική καταπληξία (αιμορραγικό </a:t>
            </a:r>
            <a:r>
              <a:rPr lang="en-US" sz="1800" dirty="0">
                <a:effectLst/>
                <a:latin typeface="Times New Roman" panose="02020603050405020304" pitchFamily="18" charset="0"/>
                <a:ea typeface="Times New Roman" panose="02020603050405020304" pitchFamily="18" charset="0"/>
              </a:rPr>
              <a:t>shock</a:t>
            </a:r>
            <a:r>
              <a:rPr lang="el-GR" sz="1800" dirty="0">
                <a:effectLst/>
                <a:latin typeface="Times New Roman" panose="02020603050405020304" pitchFamily="18" charset="0"/>
                <a:ea typeface="Times New Roman" panose="02020603050405020304" pitchFamily="18" charset="0"/>
              </a:rPr>
              <a:t>) ή από πνιγμονή λόγω </a:t>
            </a:r>
            <a:r>
              <a:rPr lang="el-GR" sz="1800" dirty="0" err="1">
                <a:effectLst/>
                <a:latin typeface="Times New Roman" panose="02020603050405020304" pitchFamily="18" charset="0"/>
                <a:ea typeface="Times New Roman" panose="02020603050405020304" pitchFamily="18" charset="0"/>
              </a:rPr>
              <a:t>εισρόφησης</a:t>
            </a:r>
            <a:r>
              <a:rPr lang="el-GR" sz="1800" dirty="0">
                <a:effectLst/>
                <a:latin typeface="Times New Roman" panose="02020603050405020304" pitchFamily="18" charset="0"/>
                <a:ea typeface="Times New Roman" panose="02020603050405020304" pitchFamily="18" charset="0"/>
              </a:rPr>
              <a:t> μεγάλης ποσότητας αίματος μέσα στους βρόγχους υγιών πνευμονικών περιοχών που βρίσκονται κοντά στα πνευμονικά σπήλαια; </a:t>
            </a:r>
            <a:endParaRPr lang="en-US" sz="1800" dirty="0">
              <a:effectLst/>
              <a:latin typeface="Times New Roman" panose="02020603050405020304" pitchFamily="18" charset="0"/>
              <a:ea typeface="Times New Roman" panose="02020603050405020304" pitchFamily="18" charset="0"/>
            </a:endParaRP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Θωρακικός πόνος ο οποίος εμφανίζεται σε φυματικές βλάβες που εντοπίζονται σε περιφερικές θέσεις του πνευμονικού παρεγχύματος κοντά στον </a:t>
            </a:r>
            <a:r>
              <a:rPr lang="el-GR" sz="1800" dirty="0" err="1">
                <a:effectLst/>
                <a:latin typeface="Times New Roman" panose="02020603050405020304" pitchFamily="18" charset="0"/>
                <a:ea typeface="Times New Roman" panose="02020603050405020304" pitchFamily="18" charset="0"/>
              </a:rPr>
              <a:t>υπεζωκότα</a:t>
            </a:r>
            <a:r>
              <a:rPr lang="el-GR" sz="1800" dirty="0">
                <a:effectLst/>
                <a:latin typeface="Times New Roman" panose="02020603050405020304" pitchFamily="18" charset="0"/>
                <a:ea typeface="Times New Roman" panose="02020603050405020304" pitchFamily="18" charset="0"/>
              </a:rPr>
              <a:t> ο οποίος διαθέτει νευρικές απολήξεις που ερεθίζονται και δημιουργείται έτσι το αίσθημα του πόνου. Ο πόνος παρατηρείται στην φάση αποκατάστασης της νόσου όπου λαμβάνει χώρα ρίκνωση και έλξη των συμφύσεων που δημιουργήθηκαν κατά την εξέλιξη της πάθησης, με αποτέλεσμα να έλκεται και ο </a:t>
            </a:r>
            <a:r>
              <a:rPr lang="el-GR" sz="1800" dirty="0" err="1">
                <a:effectLst/>
                <a:latin typeface="Times New Roman" panose="02020603050405020304" pitchFamily="18" charset="0"/>
                <a:ea typeface="Times New Roman" panose="02020603050405020304" pitchFamily="18" charset="0"/>
              </a:rPr>
              <a:t>υπεζωκότας</a:t>
            </a:r>
            <a:r>
              <a:rPr lang="el-GR" sz="1800" dirty="0">
                <a:effectLst/>
                <a:latin typeface="Times New Roman" panose="02020603050405020304" pitchFamily="18" charset="0"/>
                <a:ea typeface="Times New Roman" panose="02020603050405020304" pitchFamily="18" charset="0"/>
              </a:rPr>
              <a:t> και να εμφανίζεται ο πόνος; </a:t>
            </a:r>
          </a:p>
          <a:p>
            <a:pPr marL="342900" indent="-342900" algn="just">
              <a:lnSpc>
                <a:spcPct val="95000"/>
              </a:lnSpc>
              <a:spcBef>
                <a:spcPts val="0"/>
              </a:spcBef>
              <a:buClr>
                <a:schemeClr val="accent1"/>
              </a:buClr>
              <a:buAutoNum type="arabicPeriod"/>
            </a:pPr>
            <a:r>
              <a:rPr lang="el-GR" sz="1800" dirty="0">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ύσπνοια  η οποία παρατηρείται σε εκτεταμένες μορφές της ΧΠΦ οι οποίες συνοδεύονται και από πυρετό ιδιαίτερα όταν η νόσος </a:t>
            </a:r>
            <a:r>
              <a:rPr lang="el-GR" sz="1800" dirty="0" err="1">
                <a:effectLst/>
                <a:latin typeface="Times New Roman" panose="02020603050405020304" pitchFamily="18" charset="0"/>
                <a:ea typeface="Times New Roman" panose="02020603050405020304" pitchFamily="18" charset="0"/>
              </a:rPr>
              <a:t>επιπλέκεται</a:t>
            </a:r>
            <a:r>
              <a:rPr lang="el-GR" sz="1800" dirty="0">
                <a:effectLst/>
                <a:latin typeface="Times New Roman" panose="02020603050405020304" pitchFamily="18" charset="0"/>
                <a:ea typeface="Times New Roman" panose="02020603050405020304" pitchFamily="18" charset="0"/>
              </a:rPr>
              <a:t> και με πνευμοθώρακα. Η δύσπνοια επίσης μπορεί να οφείλεται και στην ανάπτυξη εκτεταμένων </a:t>
            </a:r>
            <a:r>
              <a:rPr lang="el-GR" sz="1800" dirty="0" err="1">
                <a:effectLst/>
                <a:latin typeface="Times New Roman" panose="02020603050405020304" pitchFamily="18" charset="0"/>
                <a:ea typeface="Times New Roman" panose="02020603050405020304" pitchFamily="18" charset="0"/>
              </a:rPr>
              <a:t>ινώσεων</a:t>
            </a:r>
            <a:r>
              <a:rPr lang="el-GR" sz="1800" dirty="0">
                <a:effectLst/>
                <a:latin typeface="Times New Roman" panose="02020603050405020304" pitchFamily="18" charset="0"/>
                <a:ea typeface="Times New Roman" panose="02020603050405020304" pitchFamily="18" charset="0"/>
              </a:rPr>
              <a:t> που παρατηρούνται στην φάση της αποκατάστασης της νόσου. Οι </a:t>
            </a:r>
            <a:r>
              <a:rPr lang="el-GR" sz="1800" dirty="0" err="1">
                <a:effectLst/>
                <a:latin typeface="Times New Roman" panose="02020603050405020304" pitchFamily="18" charset="0"/>
                <a:ea typeface="Times New Roman" panose="02020603050405020304" pitchFamily="18" charset="0"/>
              </a:rPr>
              <a:t>ινώσεις</a:t>
            </a:r>
            <a:r>
              <a:rPr lang="el-GR" sz="1800" dirty="0">
                <a:effectLst/>
                <a:latin typeface="Times New Roman" panose="02020603050405020304" pitchFamily="18" charset="0"/>
                <a:ea typeface="Times New Roman" panose="02020603050405020304" pitchFamily="18" charset="0"/>
              </a:rPr>
              <a:t> που προαναφέρθηκαν περιορίζουν σε έκταση το υγιές πνευμονικό παρέγχυμα το οποίο εναπομένει, γεγονός το οποίο οδηγεί στην εμφάνιση αναπνευστικής ανεπάρκειας; </a:t>
            </a: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Κυάνωση</a:t>
            </a:r>
            <a:r>
              <a:rPr lang="en-US"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342900" indent="-342900" algn="just">
              <a:lnSpc>
                <a:spcPct val="95000"/>
              </a:lnSpc>
              <a:spcBef>
                <a:spcPts val="0"/>
              </a:spcBef>
              <a:buClr>
                <a:schemeClr val="accent1"/>
              </a:buClr>
              <a:buAutoNum type="arabicPeriod"/>
            </a:pPr>
            <a:r>
              <a:rPr lang="el-GR" sz="1800" dirty="0">
                <a:effectLst/>
                <a:latin typeface="Times New Roman" panose="02020603050405020304" pitchFamily="18" charset="0"/>
                <a:ea typeface="Times New Roman" panose="02020603050405020304" pitchFamily="18" charset="0"/>
              </a:rPr>
              <a:t>Ρίκνωση του </a:t>
            </a:r>
            <a:r>
              <a:rPr lang="el-GR" sz="1800" dirty="0" err="1">
                <a:effectLst/>
                <a:latin typeface="Times New Roman" panose="02020603050405020304" pitchFamily="18" charset="0"/>
                <a:ea typeface="Times New Roman" panose="02020603050405020304" pitchFamily="18" charset="0"/>
              </a:rPr>
              <a:t>ημιθωρακίου</a:t>
            </a:r>
            <a:r>
              <a:rPr lang="el-GR" sz="1800" dirty="0">
                <a:effectLst/>
                <a:latin typeface="Times New Roman" panose="02020603050405020304" pitchFamily="18" charset="0"/>
                <a:ea typeface="Times New Roman" panose="02020603050405020304" pitchFamily="18" charset="0"/>
              </a:rPr>
              <a:t> στο οποίο εντοπίζεται η νόσος. </a:t>
            </a:r>
          </a:p>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Αναφέρεται πως η κυάνωση και η ρίκνωση του </a:t>
            </a:r>
            <a:r>
              <a:rPr lang="el-GR" sz="1800" dirty="0" err="1">
                <a:effectLst/>
                <a:latin typeface="Times New Roman" panose="02020603050405020304" pitchFamily="18" charset="0"/>
                <a:ea typeface="Times New Roman" panose="02020603050405020304" pitchFamily="18" charset="0"/>
              </a:rPr>
              <a:t>ημιθωρακίου</a:t>
            </a:r>
            <a:r>
              <a:rPr lang="el-GR" sz="1800" dirty="0">
                <a:effectLst/>
                <a:latin typeface="Times New Roman" panose="02020603050405020304" pitchFamily="18" charset="0"/>
                <a:ea typeface="Times New Roman" panose="02020603050405020304" pitchFamily="18" charset="0"/>
              </a:rPr>
              <a:t> είναι ευρήματα της κλινικής εικόνας της ΧΠΦ τα οποία γίνονται αντιληπτά με την επισκόπηση.</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20</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4408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285750" y="150223"/>
            <a:ext cx="11477625" cy="6438900"/>
          </a:xfrm>
        </p:spPr>
        <p:txBody>
          <a:bodyPr>
            <a:noAutofit/>
          </a:bodyPr>
          <a:lstStyle/>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Είναι επίσης απαραίτητο να παρατεθούν και ορισμένες πληροφορίες για το ΦΥΜΑΤΩΜΑ που αποτελεί χαρακτηριστικό γνώρισμα για την ΧΠΦ. Το </a:t>
            </a:r>
            <a:r>
              <a:rPr lang="el-GR" sz="1800" dirty="0" err="1">
                <a:effectLst/>
                <a:latin typeface="Times New Roman" panose="02020603050405020304" pitchFamily="18" charset="0"/>
                <a:ea typeface="Times New Roman" panose="02020603050405020304" pitchFamily="18" charset="0"/>
              </a:rPr>
              <a:t>φυμάτωμα</a:t>
            </a:r>
            <a:r>
              <a:rPr lang="el-GR" sz="1800" dirty="0">
                <a:effectLst/>
                <a:latin typeface="Times New Roman" panose="02020603050405020304" pitchFamily="18" charset="0"/>
                <a:ea typeface="Times New Roman" panose="02020603050405020304" pitchFamily="18" charset="0"/>
              </a:rPr>
              <a:t> είναι μία σφαιρική εστία τυροειδούς νέκρωσης που έχει διάμετρο μεγαλύτερη από 0.5</a:t>
            </a:r>
            <a:r>
              <a:rPr lang="en-US" sz="1800" dirty="0">
                <a:effectLst/>
                <a:latin typeface="Times New Roman" panose="02020603050405020304" pitchFamily="18" charset="0"/>
                <a:ea typeface="Times New Roman" panose="02020603050405020304" pitchFamily="18" charset="0"/>
              </a:rPr>
              <a:t>cm</a:t>
            </a:r>
            <a:r>
              <a:rPr lang="el-GR" sz="1800" dirty="0">
                <a:effectLst/>
                <a:latin typeface="Times New Roman" panose="02020603050405020304" pitchFamily="18" charset="0"/>
                <a:ea typeface="Times New Roman" panose="02020603050405020304" pitchFamily="18" charset="0"/>
              </a:rPr>
              <a:t> και περιβάλλεται από μία ινώδη κάψα η οποία το διαχωρίζει από το υπόλοιπο υγιές πνευμονικό παρέγχυμα. Το </a:t>
            </a:r>
            <a:r>
              <a:rPr lang="el-GR" sz="1800" dirty="0" err="1">
                <a:effectLst/>
                <a:latin typeface="Times New Roman" panose="02020603050405020304" pitchFamily="18" charset="0"/>
                <a:ea typeface="Times New Roman" panose="02020603050405020304" pitchFamily="18" charset="0"/>
              </a:rPr>
              <a:t>φυμάτωμα</a:t>
            </a:r>
            <a:r>
              <a:rPr lang="el-GR" sz="1800" dirty="0">
                <a:effectLst/>
                <a:latin typeface="Times New Roman" panose="02020603050405020304" pitchFamily="18" charset="0"/>
                <a:ea typeface="Times New Roman" panose="02020603050405020304" pitchFamily="18" charset="0"/>
              </a:rPr>
              <a:t> προέρχεται από την συρροή περισσότερων και μικρότερων </a:t>
            </a:r>
            <a:r>
              <a:rPr lang="el-GR" sz="1800" dirty="0" err="1">
                <a:effectLst/>
                <a:latin typeface="Times New Roman" panose="02020603050405020304" pitchFamily="18" charset="0"/>
                <a:ea typeface="Times New Roman" panose="02020603050405020304" pitchFamily="18" charset="0"/>
              </a:rPr>
              <a:t>τυροειδοποιημένων</a:t>
            </a:r>
            <a:r>
              <a:rPr lang="el-GR" sz="1800" dirty="0">
                <a:effectLst/>
                <a:latin typeface="Times New Roman" panose="02020603050405020304" pitchFamily="18" charset="0"/>
                <a:ea typeface="Times New Roman" panose="02020603050405020304" pitchFamily="18" charset="0"/>
              </a:rPr>
              <a:t> φυματίων. Ακόμη, το ΦΥΜΑΤΩΜΑ στο πνευμονικό παρέγχυμα συνήθως είναι μονήρες και μπορεί να συνυπάρχει και με άλλες φυματικές βλάβες που εντοπίζονται και σε άλλα όργανα εκτός από τον πνεύμονα. Επίσης, το </a:t>
            </a:r>
            <a:r>
              <a:rPr lang="el-GR" sz="1800" dirty="0" err="1">
                <a:effectLst/>
                <a:latin typeface="Times New Roman" panose="02020603050405020304" pitchFamily="18" charset="0"/>
                <a:ea typeface="Times New Roman" panose="02020603050405020304" pitchFamily="18" charset="0"/>
              </a:rPr>
              <a:t>φυμάτωμα</a:t>
            </a:r>
            <a:r>
              <a:rPr lang="el-GR" sz="1800" dirty="0">
                <a:effectLst/>
                <a:latin typeface="Times New Roman" panose="02020603050405020304" pitchFamily="18" charset="0"/>
                <a:ea typeface="Times New Roman" panose="02020603050405020304" pitchFamily="18" charset="0"/>
              </a:rPr>
              <a:t> μπορεί να παραμείνει όπως είναι ή να συρρικνωθεί και να </a:t>
            </a:r>
            <a:r>
              <a:rPr lang="el-GR" sz="1800" dirty="0" err="1">
                <a:effectLst/>
                <a:latin typeface="Times New Roman" panose="02020603050405020304" pitchFamily="18" charset="0"/>
                <a:ea typeface="Times New Roman" panose="02020603050405020304" pitchFamily="18" charset="0"/>
              </a:rPr>
              <a:t>ασβεστοποιηθεί</a:t>
            </a:r>
            <a:r>
              <a:rPr lang="el-GR" sz="1800" dirty="0">
                <a:effectLst/>
                <a:latin typeface="Times New Roman" panose="02020603050405020304" pitchFamily="18" charset="0"/>
                <a:ea typeface="Times New Roman" panose="02020603050405020304" pitchFamily="18" charset="0"/>
              </a:rPr>
              <a:t>. Σε πλέον σπάνιες περιπτώσεις το </a:t>
            </a:r>
            <a:r>
              <a:rPr lang="el-GR" sz="1800" dirty="0" err="1">
                <a:effectLst/>
                <a:latin typeface="Times New Roman" panose="02020603050405020304" pitchFamily="18" charset="0"/>
                <a:ea typeface="Times New Roman" panose="02020603050405020304" pitchFamily="18" charset="0"/>
              </a:rPr>
              <a:t>φυμάτωμα</a:t>
            </a:r>
            <a:r>
              <a:rPr lang="el-GR" sz="1800" dirty="0">
                <a:effectLst/>
                <a:latin typeface="Times New Roman" panose="02020603050405020304" pitchFamily="18" charset="0"/>
                <a:ea typeface="Times New Roman" panose="02020603050405020304" pitchFamily="18" charset="0"/>
              </a:rPr>
              <a:t> μπορεί να εκκενωθεί και να μετατραπεί σε σπήλαιο το οποίο παραμένει εν δυνάμει σε  εγρήγορση λοιμώδους μετάδοσης και είναι πιθανό ανά πάσα στιγμή να προκαλέσει εμφάνιση και αναζωπύρωση της φυματίωσης. Για τον κίνδυνο αυτό της αναζωπύρωσης η θεραπεία που ενδείκνυται είναι η χειρουργική αφαίρεση του </a:t>
            </a:r>
            <a:r>
              <a:rPr lang="el-GR" sz="1800" dirty="0" err="1">
                <a:effectLst/>
                <a:latin typeface="Times New Roman" panose="02020603050405020304" pitchFamily="18" charset="0"/>
                <a:ea typeface="Times New Roman" panose="02020603050405020304" pitchFamily="18" charset="0"/>
              </a:rPr>
              <a:t>φυματώματος</a:t>
            </a:r>
            <a:r>
              <a:rPr lang="el-GR" sz="1800" dirty="0">
                <a:effectLst/>
                <a:latin typeface="Times New Roman" panose="02020603050405020304" pitchFamily="18" charset="0"/>
                <a:ea typeface="Times New Roman" panose="02020603050405020304" pitchFamily="18" charset="0"/>
              </a:rPr>
              <a:t> ειδικότερα όταν η διάμετρος των </a:t>
            </a:r>
            <a:r>
              <a:rPr lang="el-GR" sz="1800" dirty="0" err="1">
                <a:effectLst/>
                <a:latin typeface="Times New Roman" panose="02020603050405020304" pitchFamily="18" charset="0"/>
                <a:ea typeface="Times New Roman" panose="02020603050405020304" pitchFamily="18" charset="0"/>
              </a:rPr>
              <a:t>φυματωμάτων</a:t>
            </a:r>
            <a:r>
              <a:rPr lang="el-GR" sz="1800" dirty="0">
                <a:effectLst/>
                <a:latin typeface="Times New Roman" panose="02020603050405020304" pitchFamily="18" charset="0"/>
                <a:ea typeface="Times New Roman" panose="02020603050405020304" pitchFamily="18" charset="0"/>
              </a:rPr>
              <a:t> υπερβαίνει τα 2</a:t>
            </a:r>
            <a:r>
              <a:rPr lang="en-US" sz="1800" dirty="0">
                <a:effectLst/>
                <a:latin typeface="Times New Roman" panose="02020603050405020304" pitchFamily="18" charset="0"/>
                <a:ea typeface="Times New Roman" panose="02020603050405020304" pitchFamily="18" charset="0"/>
              </a:rPr>
              <a:t>cm</a:t>
            </a:r>
            <a:r>
              <a:rPr lang="el-GR" sz="1800" dirty="0">
                <a:effectLst/>
                <a:latin typeface="Times New Roman" panose="02020603050405020304" pitchFamily="18" charset="0"/>
                <a:ea typeface="Times New Roman" panose="02020603050405020304" pitchFamily="18" charset="0"/>
              </a:rPr>
              <a:t>. Στην περίπτωση εκείνη που η ΧΠΦ ως πάθηση έχει προχωρήσει και υφίσταται καταστροφή του πνεύμονα, ο κατεστραμμένος πνεύμονας εμφανίζει μεγάλα φυματιώδη σπήλαια με </a:t>
            </a:r>
            <a:r>
              <a:rPr lang="el-GR" sz="1800" dirty="0" err="1">
                <a:effectLst/>
                <a:latin typeface="Times New Roman" panose="02020603050405020304" pitchFamily="18" charset="0"/>
                <a:ea typeface="Times New Roman" panose="02020603050405020304" pitchFamily="18" charset="0"/>
              </a:rPr>
              <a:t>τυροειδοποιημένες</a:t>
            </a:r>
            <a:r>
              <a:rPr lang="el-GR" sz="1800" dirty="0">
                <a:effectLst/>
                <a:latin typeface="Times New Roman" panose="02020603050405020304" pitchFamily="18" charset="0"/>
                <a:ea typeface="Times New Roman" panose="02020603050405020304" pitchFamily="18" charset="0"/>
              </a:rPr>
              <a:t> εστίες, εκτεταμένες </a:t>
            </a:r>
            <a:r>
              <a:rPr lang="el-GR" sz="1800" dirty="0" err="1">
                <a:effectLst/>
                <a:latin typeface="Times New Roman" panose="02020603050405020304" pitchFamily="18" charset="0"/>
                <a:ea typeface="Times New Roman" panose="02020603050405020304" pitchFamily="18" charset="0"/>
              </a:rPr>
              <a:t>ινώσεις</a:t>
            </a:r>
            <a:r>
              <a:rPr lang="el-GR" sz="1800" dirty="0">
                <a:effectLst/>
                <a:latin typeface="Times New Roman" panose="02020603050405020304" pitchFamily="18" charset="0"/>
                <a:ea typeface="Times New Roman" panose="02020603050405020304" pitchFamily="18" charset="0"/>
              </a:rPr>
              <a:t>, ασβεστοποιήσεις και ουλώδεις </a:t>
            </a:r>
            <a:r>
              <a:rPr lang="el-GR" sz="1800" dirty="0" err="1">
                <a:effectLst/>
                <a:latin typeface="Times New Roman" panose="02020603050405020304" pitchFamily="18" charset="0"/>
                <a:ea typeface="Times New Roman" panose="02020603050405020304" pitchFamily="18" charset="0"/>
              </a:rPr>
              <a:t>ρικνωτικές</a:t>
            </a:r>
            <a:r>
              <a:rPr lang="el-GR" sz="1800" dirty="0">
                <a:effectLst/>
                <a:latin typeface="Times New Roman" panose="02020603050405020304" pitchFamily="18" charset="0"/>
                <a:ea typeface="Times New Roman" panose="02020603050405020304" pitchFamily="18" charset="0"/>
              </a:rPr>
              <a:t> εξεργασίες ενώ στους βρόγχους παρατηρούνται και </a:t>
            </a:r>
            <a:r>
              <a:rPr lang="el-GR" sz="1800" dirty="0" err="1">
                <a:effectLst/>
                <a:latin typeface="Times New Roman" panose="02020603050405020304" pitchFamily="18" charset="0"/>
                <a:ea typeface="Times New Roman" panose="02020603050405020304" pitchFamily="18" charset="0"/>
              </a:rPr>
              <a:t>βρογχεκτασίες</a:t>
            </a:r>
            <a:r>
              <a:rPr lang="el-GR" sz="1800" dirty="0">
                <a:effectLst/>
                <a:latin typeface="Times New Roman" panose="02020603050405020304" pitchFamily="18" charset="0"/>
                <a:ea typeface="Times New Roman" panose="02020603050405020304" pitchFamily="18" charset="0"/>
              </a:rPr>
              <a:t>. Ο κατεστραμμένος από την ΧΠΦ πνεύμονας παύει να είναι λειτουργικός, και ο αντίθετος πνεύμονας εμφανίζεται συχνά </a:t>
            </a:r>
            <a:r>
              <a:rPr lang="el-GR" sz="1800" dirty="0" err="1">
                <a:effectLst/>
                <a:latin typeface="Times New Roman" panose="02020603050405020304" pitchFamily="18" charset="0"/>
                <a:ea typeface="Times New Roman" panose="02020603050405020304" pitchFamily="18" charset="0"/>
              </a:rPr>
              <a:t>εμφυσηματικός</a:t>
            </a:r>
            <a:r>
              <a:rPr lang="el-GR" sz="1800" dirty="0">
                <a:effectLst/>
                <a:latin typeface="Times New Roman" panose="02020603050405020304" pitchFamily="18" charset="0"/>
                <a:ea typeface="Times New Roman" panose="02020603050405020304" pitchFamily="18" charset="0"/>
              </a:rPr>
              <a:t>. Το τελικό αποτέλεσμα είναι η εμφάνιση αναπνευστικής ανεπάρκειας. </a:t>
            </a:r>
          </a:p>
          <a:p>
            <a:pPr algn="just">
              <a:lnSpc>
                <a:spcPct val="95000"/>
              </a:lnSpc>
              <a:spcBef>
                <a:spcPts val="0"/>
              </a:spcBef>
            </a:pPr>
            <a:r>
              <a:rPr lang="el-GR" sz="1800" dirty="0">
                <a:effectLst/>
                <a:latin typeface="Times New Roman" panose="02020603050405020304" pitchFamily="18" charset="0"/>
                <a:ea typeface="Times New Roman" panose="02020603050405020304" pitchFamily="18" charset="0"/>
              </a:rPr>
              <a:t>Η θεραπευτική αγωγή της </a:t>
            </a:r>
            <a:r>
              <a:rPr lang="el-GR" sz="1800" u="sng" dirty="0">
                <a:effectLst/>
                <a:latin typeface="Times New Roman" panose="02020603050405020304" pitchFamily="18" charset="0"/>
                <a:ea typeface="Times New Roman" panose="02020603050405020304" pitchFamily="18" charset="0"/>
              </a:rPr>
              <a:t>ΦΥΜΑΤΙΩΣΗΣ </a:t>
            </a:r>
            <a:r>
              <a:rPr lang="el-GR" sz="1800" dirty="0">
                <a:effectLst/>
                <a:latin typeface="Times New Roman" panose="02020603050405020304" pitchFamily="18" charset="0"/>
                <a:ea typeface="Times New Roman" panose="02020603050405020304" pitchFamily="18" charset="0"/>
              </a:rPr>
              <a:t> γενικότερα, στηρίζεται στα ακόλουθα αντιφυματικά φάρμακα: α. </a:t>
            </a:r>
            <a:r>
              <a:rPr lang="el-GR" sz="1800" dirty="0" err="1">
                <a:effectLst/>
                <a:latin typeface="Times New Roman" panose="02020603050405020304" pitchFamily="18" charset="0"/>
                <a:ea typeface="Times New Roman" panose="02020603050405020304" pitchFamily="18" charset="0"/>
              </a:rPr>
              <a:t>ισονιαζίδη</a:t>
            </a:r>
            <a:r>
              <a:rPr lang="el-GR" sz="1800" dirty="0">
                <a:effectLst/>
                <a:latin typeface="Times New Roman" panose="02020603050405020304" pitchFamily="18" charset="0"/>
                <a:ea typeface="Times New Roman" panose="02020603050405020304" pitchFamily="18" charset="0"/>
              </a:rPr>
              <a:t>, β. </a:t>
            </a:r>
            <a:r>
              <a:rPr lang="el-GR" sz="1800" dirty="0" err="1">
                <a:effectLst/>
                <a:latin typeface="Times New Roman" panose="02020603050405020304" pitchFamily="18" charset="0"/>
                <a:ea typeface="Times New Roman" panose="02020603050405020304" pitchFamily="18" charset="0"/>
              </a:rPr>
              <a:t>ριφαμπικίνη</a:t>
            </a:r>
            <a:r>
              <a:rPr lang="el-GR" sz="1800" dirty="0">
                <a:effectLst/>
                <a:latin typeface="Times New Roman" panose="02020603050405020304" pitchFamily="18" charset="0"/>
                <a:ea typeface="Times New Roman" panose="02020603050405020304" pitchFamily="18" charset="0"/>
              </a:rPr>
              <a:t>, γ. στρεπτομυκίνη, δ. </a:t>
            </a:r>
            <a:r>
              <a:rPr lang="el-GR" sz="1800" dirty="0" err="1">
                <a:effectLst/>
                <a:latin typeface="Times New Roman" panose="02020603050405020304" pitchFamily="18" charset="0"/>
                <a:ea typeface="Times New Roman" panose="02020603050405020304" pitchFamily="18" charset="0"/>
              </a:rPr>
              <a:t>αιθαμβουτόλη</a:t>
            </a:r>
            <a:r>
              <a:rPr lang="el-GR" sz="1800" dirty="0">
                <a:effectLst/>
                <a:latin typeface="Times New Roman" panose="02020603050405020304" pitchFamily="18" charset="0"/>
                <a:ea typeface="Times New Roman" panose="02020603050405020304" pitchFamily="18" charset="0"/>
              </a:rPr>
              <a:t>, και ε. </a:t>
            </a:r>
            <a:r>
              <a:rPr lang="el-GR" sz="1800" dirty="0" err="1">
                <a:effectLst/>
                <a:latin typeface="Times New Roman" panose="02020603050405020304" pitchFamily="18" charset="0"/>
                <a:ea typeface="Times New Roman" panose="02020603050405020304" pitchFamily="18" charset="0"/>
              </a:rPr>
              <a:t>πυραζιναμίδη</a:t>
            </a:r>
            <a:r>
              <a:rPr lang="el-GR" sz="1800" dirty="0">
                <a:effectLst/>
                <a:latin typeface="Times New Roman" panose="02020603050405020304" pitchFamily="18" charset="0"/>
                <a:ea typeface="Times New Roman" panose="02020603050405020304" pitchFamily="18" charset="0"/>
              </a:rPr>
              <a:t>. </a:t>
            </a:r>
          </a:p>
          <a:p>
            <a:pPr algn="just">
              <a:lnSpc>
                <a:spcPct val="95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Α. Η </a:t>
            </a:r>
            <a:r>
              <a:rPr lang="el-GR" sz="1800" b="1" dirty="0" err="1">
                <a:solidFill>
                  <a:schemeClr val="accent1"/>
                </a:solidFill>
                <a:effectLst/>
                <a:latin typeface="Times New Roman" panose="02020603050405020304" pitchFamily="18" charset="0"/>
                <a:ea typeface="Times New Roman" panose="02020603050405020304" pitchFamily="18" charset="0"/>
              </a:rPr>
              <a:t>ισονιαζίδη</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(ΙΝΗ) είναι φάρμακο που εμφανίζει ενδοκυττάρια δράση, η δοσολογία χορήγησής της είναι 5</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Kg</a:t>
            </a:r>
            <a:r>
              <a:rPr lang="el-GR" sz="1800" dirty="0">
                <a:effectLst/>
                <a:latin typeface="Times New Roman" panose="02020603050405020304" pitchFamily="18" charset="0"/>
                <a:ea typeface="Times New Roman" panose="02020603050405020304" pitchFamily="18" charset="0"/>
              </a:rPr>
              <a:t> βάρους σώματος, και εισέρχεται μέσα στο εγκεφαλονωτιαίο υγρό. Η </a:t>
            </a:r>
            <a:r>
              <a:rPr lang="el-GR" sz="1800" dirty="0" err="1">
                <a:effectLst/>
                <a:latin typeface="Times New Roman" panose="02020603050405020304" pitchFamily="18" charset="0"/>
                <a:ea typeface="Times New Roman" panose="02020603050405020304" pitchFamily="18" charset="0"/>
              </a:rPr>
              <a:t>ισονιαζίδη</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απορροφάται</a:t>
            </a:r>
            <a:r>
              <a:rPr lang="el-GR" sz="1800" dirty="0">
                <a:effectLst/>
                <a:latin typeface="Times New Roman" panose="02020603050405020304" pitchFamily="18" charset="0"/>
                <a:ea typeface="Times New Roman" panose="02020603050405020304" pitchFamily="18" charset="0"/>
              </a:rPr>
              <a:t> από το γαστρεντερικό σύστημα και υπάρχει </a:t>
            </a:r>
            <a:r>
              <a:rPr lang="el-GR" sz="1800" dirty="0" err="1">
                <a:effectLst/>
                <a:latin typeface="Times New Roman" panose="02020603050405020304" pitchFamily="18" charset="0"/>
                <a:ea typeface="Times New Roman" panose="02020603050405020304" pitchFamily="18" charset="0"/>
              </a:rPr>
              <a:t>υπάρχει</a:t>
            </a:r>
            <a:r>
              <a:rPr lang="el-GR" sz="1800" dirty="0">
                <a:effectLst/>
                <a:latin typeface="Times New Roman" panose="02020603050405020304" pitchFamily="18" charset="0"/>
                <a:ea typeface="Times New Roman" panose="02020603050405020304" pitchFamily="18" charset="0"/>
              </a:rPr>
              <a:t> σε ταμπλέτες των 100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 Όλη η ημερήσια δόση χορηγείται εφάπαξ το πρωί μετά από </a:t>
            </a:r>
            <a:r>
              <a:rPr lang="el-GR" sz="1800" dirty="0" err="1">
                <a:effectLst/>
                <a:latin typeface="Times New Roman" panose="02020603050405020304" pitchFamily="18" charset="0"/>
                <a:ea typeface="Times New Roman" panose="02020603050405020304" pitchFamily="18" charset="0"/>
              </a:rPr>
              <a:t>τοφαγητό</a:t>
            </a:r>
            <a:r>
              <a:rPr lang="el-GR" sz="1800" dirty="0">
                <a:effectLst/>
                <a:latin typeface="Times New Roman" panose="02020603050405020304" pitchFamily="18" charset="0"/>
                <a:ea typeface="Times New Roman" panose="02020603050405020304" pitchFamily="18" charset="0"/>
              </a:rPr>
              <a:t>. Η πλέον σημαντική ανεπιθύμητη ενέργεια της </a:t>
            </a:r>
            <a:r>
              <a:rPr lang="el-GR" sz="1800" dirty="0" err="1">
                <a:effectLst/>
                <a:latin typeface="Times New Roman" panose="02020603050405020304" pitchFamily="18" charset="0"/>
                <a:ea typeface="Times New Roman" panose="02020603050405020304" pitchFamily="18" charset="0"/>
              </a:rPr>
              <a:t>ισονιαζίδης</a:t>
            </a:r>
            <a:r>
              <a:rPr lang="el-GR" sz="1800" dirty="0">
                <a:effectLst/>
                <a:latin typeface="Times New Roman" panose="02020603050405020304" pitchFamily="18" charset="0"/>
                <a:ea typeface="Times New Roman" panose="02020603050405020304" pitchFamily="18" charset="0"/>
              </a:rPr>
              <a:t> είναι η παρουσία περιφερικής νευρίτιδας στα άκρα. Η περιφερική αυτή νευρίτιδα εκδηλώνεται συμμετρικά με μούδιασμα, αίσθημα καύσου, ψυχρότητα καθώς και πόνο στα άκρα. Η περιφερική νευρίτιδα μπορεί να προληφθεί με χορήγηση βιταμίνης Β6. Άλλες ανεπιθύμητες ενέργειες, εκτός από την περιφερική νευρίτιδα, τις οποίες προκαλεί η </a:t>
            </a:r>
            <a:r>
              <a:rPr lang="el-GR" sz="1800" dirty="0" err="1">
                <a:effectLst/>
                <a:latin typeface="Times New Roman" panose="02020603050405020304" pitchFamily="18" charset="0"/>
                <a:ea typeface="Times New Roman" panose="02020603050405020304" pitchFamily="18" charset="0"/>
              </a:rPr>
              <a:t>ισονιαζίδη</a:t>
            </a:r>
            <a:r>
              <a:rPr lang="el-GR" sz="1800" dirty="0">
                <a:effectLst/>
                <a:latin typeface="Times New Roman" panose="02020603050405020304" pitchFamily="18" charset="0"/>
                <a:ea typeface="Times New Roman" panose="02020603050405020304" pitchFamily="18" charset="0"/>
              </a:rPr>
              <a:t> είναι διαταραχές από την ψυχική σφαίρα, </a:t>
            </a:r>
            <a:r>
              <a:rPr lang="el-GR" sz="1800" dirty="0" err="1">
                <a:effectLst/>
                <a:latin typeface="Times New Roman" panose="02020603050405020304" pitchFamily="18" charset="0"/>
                <a:ea typeface="Times New Roman" panose="02020603050405020304" pitchFamily="18" charset="0"/>
              </a:rPr>
              <a:t>ηπατοτοξικότητα</a:t>
            </a:r>
            <a:r>
              <a:rPr lang="el-GR" sz="1800" dirty="0">
                <a:effectLst/>
                <a:latin typeface="Times New Roman" panose="02020603050405020304" pitchFamily="18" charset="0"/>
                <a:ea typeface="Times New Roman" panose="02020603050405020304" pitchFamily="18" charset="0"/>
              </a:rPr>
              <a:t>, αλλεργικές αντιδράσεις και γυναικομαστία.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21</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3541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285750" y="514349"/>
            <a:ext cx="11477625" cy="6074773"/>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Β. Αναφορικά με την </a:t>
            </a:r>
            <a:r>
              <a:rPr lang="el-GR" sz="1800" b="1" dirty="0" err="1">
                <a:solidFill>
                  <a:schemeClr val="accent1"/>
                </a:solidFill>
                <a:effectLst/>
                <a:latin typeface="Times New Roman" panose="02020603050405020304" pitchFamily="18" charset="0"/>
                <a:ea typeface="Times New Roman" panose="02020603050405020304" pitchFamily="18" charset="0"/>
              </a:rPr>
              <a:t>ριφαμπικίνη</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RF</a:t>
            </a:r>
            <a:r>
              <a:rPr lang="el-GR" sz="1800" dirty="0">
                <a:effectLst/>
                <a:latin typeface="Times New Roman" panose="02020603050405020304" pitchFamily="18" charset="0"/>
                <a:ea typeface="Times New Roman" panose="02020603050405020304" pitchFamily="18" charset="0"/>
              </a:rPr>
              <a:t>) αυτή είναι αντιβιοτικό ευρέως φάσματος με εξαιρετικά αποδοτική δράση εναντίον του </a:t>
            </a:r>
            <a:r>
              <a:rPr lang="el-GR" sz="1800" dirty="0" err="1">
                <a:effectLst/>
                <a:latin typeface="Times New Roman" panose="02020603050405020304" pitchFamily="18" charset="0"/>
                <a:ea typeface="Times New Roman" panose="02020603050405020304" pitchFamily="18" charset="0"/>
              </a:rPr>
              <a:t>Μυκοβακτηριδίου</a:t>
            </a:r>
            <a:r>
              <a:rPr lang="el-GR" sz="1800" dirty="0">
                <a:effectLst/>
                <a:latin typeface="Times New Roman" panose="02020603050405020304" pitchFamily="18" charset="0"/>
                <a:ea typeface="Times New Roman" panose="02020603050405020304" pitchFamily="18" charset="0"/>
              </a:rPr>
              <a:t> της φυματίωσης. Η δράση της </a:t>
            </a:r>
            <a:r>
              <a:rPr lang="el-GR" sz="1800" dirty="0" err="1">
                <a:effectLst/>
                <a:latin typeface="Times New Roman" panose="02020603050405020304" pitchFamily="18" charset="0"/>
                <a:ea typeface="Times New Roman" panose="02020603050405020304" pitchFamily="18" charset="0"/>
              </a:rPr>
              <a:t>ριφαμπικίνης</a:t>
            </a:r>
            <a:r>
              <a:rPr lang="el-GR" sz="1800" dirty="0">
                <a:effectLst/>
                <a:latin typeface="Times New Roman" panose="02020603050405020304" pitchFamily="18" charset="0"/>
                <a:ea typeface="Times New Roman" panose="02020603050405020304" pitchFamily="18" charset="0"/>
              </a:rPr>
              <a:t> όπως και της </a:t>
            </a:r>
            <a:r>
              <a:rPr lang="el-GR" sz="1800" dirty="0" err="1">
                <a:effectLst/>
                <a:latin typeface="Times New Roman" panose="02020603050405020304" pitchFamily="18" charset="0"/>
                <a:ea typeface="Times New Roman" panose="02020603050405020304" pitchFamily="18" charset="0"/>
              </a:rPr>
              <a:t>ισονιαζίδης</a:t>
            </a:r>
            <a:r>
              <a:rPr lang="el-GR" sz="1800" dirty="0">
                <a:effectLst/>
                <a:latin typeface="Times New Roman" panose="02020603050405020304" pitchFamily="18" charset="0"/>
                <a:ea typeface="Times New Roman" panose="02020603050405020304" pitchFamily="18" charset="0"/>
              </a:rPr>
              <a:t> είναι ενδοκυττάρια και η δοσολογία χορήγησης είναι 10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Kg</a:t>
            </a:r>
            <a:r>
              <a:rPr lang="el-GR" sz="1800" dirty="0">
                <a:effectLst/>
                <a:latin typeface="Times New Roman" panose="02020603050405020304" pitchFamily="18" charset="0"/>
                <a:ea typeface="Times New Roman" panose="02020603050405020304" pitchFamily="18" charset="0"/>
              </a:rPr>
              <a:t> βάρους σώματος. Υπάρχει σε κάψουλες των 300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 ή των 600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 Η συνηθισμένη δοσολογία είναι τα 600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 που χορηγούνται εφάπαξ το πρωί και πριν από το φαγητό. Οι συνηθισμένες ανεπιθύμητες ενέργειες της </a:t>
            </a:r>
            <a:r>
              <a:rPr lang="el-GR" sz="1800" dirty="0" err="1">
                <a:effectLst/>
                <a:latin typeface="Times New Roman" panose="02020603050405020304" pitchFamily="18" charset="0"/>
                <a:ea typeface="Times New Roman" panose="02020603050405020304" pitchFamily="18" charset="0"/>
              </a:rPr>
              <a:t>ριφαμπικίνης</a:t>
            </a:r>
            <a:r>
              <a:rPr lang="el-GR" sz="1800" dirty="0">
                <a:effectLst/>
                <a:latin typeface="Times New Roman" panose="02020603050405020304" pitchFamily="18" charset="0"/>
                <a:ea typeface="Times New Roman" panose="02020603050405020304" pitchFamily="18" charset="0"/>
              </a:rPr>
              <a:t> συμπεριλαμβάνουν αύξηση των </a:t>
            </a:r>
            <a:r>
              <a:rPr lang="el-GR" sz="1800" dirty="0" err="1">
                <a:effectLst/>
                <a:latin typeface="Times New Roman" panose="02020603050405020304" pitchFamily="18" charset="0"/>
                <a:ea typeface="Times New Roman" panose="02020603050405020304" pitchFamily="18" charset="0"/>
              </a:rPr>
              <a:t>τρανσαμινασών</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SGOT </a:t>
            </a:r>
            <a:r>
              <a:rPr lang="el-GR" sz="1800" dirty="0">
                <a:effectLst/>
                <a:latin typeface="Times New Roman" panose="02020603050405020304" pitchFamily="18" charset="0"/>
                <a:ea typeface="Times New Roman" panose="02020603050405020304" pitchFamily="18" charset="0"/>
              </a:rPr>
              <a:t>και </a:t>
            </a:r>
            <a:r>
              <a:rPr lang="en-US" sz="1800" dirty="0">
                <a:effectLst/>
                <a:latin typeface="Times New Roman" panose="02020603050405020304" pitchFamily="18" charset="0"/>
                <a:ea typeface="Times New Roman" panose="02020603050405020304" pitchFamily="18" charset="0"/>
              </a:rPr>
              <a:t>SGPT</a:t>
            </a:r>
            <a:r>
              <a:rPr lang="el-GR" sz="1800" dirty="0">
                <a:effectLst/>
                <a:latin typeface="Times New Roman" panose="02020603050405020304" pitchFamily="18" charset="0"/>
                <a:ea typeface="Times New Roman" panose="02020603050405020304" pitchFamily="18" charset="0"/>
              </a:rPr>
              <a:t>) του ήπατος με </a:t>
            </a:r>
            <a:r>
              <a:rPr lang="el-GR" sz="1800" dirty="0" err="1">
                <a:effectLst/>
                <a:latin typeface="Times New Roman" panose="02020603050405020304" pitchFamily="18" charset="0"/>
                <a:ea typeface="Times New Roman" panose="02020603050405020304" pitchFamily="18" charset="0"/>
              </a:rPr>
              <a:t>ηπατοτοξικότητα</a:t>
            </a:r>
            <a:r>
              <a:rPr lang="el-GR" sz="1800" dirty="0">
                <a:effectLst/>
                <a:latin typeface="Times New Roman" panose="02020603050405020304" pitchFamily="18" charset="0"/>
                <a:ea typeface="Times New Roman" panose="02020603050405020304" pitchFamily="18" charset="0"/>
              </a:rPr>
              <a:t>, αιμολυτική αναιμία, αλλεργικές αντιδράσεις και </a:t>
            </a:r>
            <a:r>
              <a:rPr lang="el-GR" sz="1800" dirty="0" err="1">
                <a:effectLst/>
                <a:latin typeface="Times New Roman" panose="02020603050405020304" pitchFamily="18" charset="0"/>
                <a:ea typeface="Times New Roman" panose="02020603050405020304" pitchFamily="18" charset="0"/>
              </a:rPr>
              <a:t>θρομβοπενική</a:t>
            </a:r>
            <a:r>
              <a:rPr lang="el-GR" sz="1800" dirty="0">
                <a:effectLst/>
                <a:latin typeface="Times New Roman" panose="02020603050405020304" pitchFamily="18" charset="0"/>
                <a:ea typeface="Times New Roman" panose="02020603050405020304" pitchFamily="18" charset="0"/>
              </a:rPr>
              <a:t> πορφύρα. Εφόσον η προαναφερόμενη αύξηση των </a:t>
            </a:r>
            <a:r>
              <a:rPr lang="el-GR" sz="1800" dirty="0" err="1">
                <a:effectLst/>
                <a:latin typeface="Times New Roman" panose="02020603050405020304" pitchFamily="18" charset="0"/>
                <a:ea typeface="Times New Roman" panose="02020603050405020304" pitchFamily="18" charset="0"/>
              </a:rPr>
              <a:t>τρανσαμινασών</a:t>
            </a:r>
            <a:r>
              <a:rPr lang="el-GR" sz="1800" dirty="0">
                <a:effectLst/>
                <a:latin typeface="Times New Roman" panose="02020603050405020304" pitchFamily="18" charset="0"/>
                <a:ea typeface="Times New Roman" panose="02020603050405020304" pitchFamily="18" charset="0"/>
              </a:rPr>
              <a:t> δεν υπερβαίνει τις 100 έως 150 </a:t>
            </a:r>
            <a:r>
              <a:rPr lang="en-US" sz="1800" dirty="0">
                <a:effectLst/>
                <a:latin typeface="Times New Roman" panose="02020603050405020304" pitchFamily="18" charset="0"/>
                <a:ea typeface="Times New Roman" panose="02020603050405020304" pitchFamily="18" charset="0"/>
              </a:rPr>
              <a:t>Units</a:t>
            </a:r>
            <a:r>
              <a:rPr lang="el-GR" sz="1800" dirty="0">
                <a:effectLst/>
                <a:latin typeface="Times New Roman" panose="02020603050405020304" pitchFamily="18" charset="0"/>
                <a:ea typeface="Times New Roman" panose="02020603050405020304" pitchFamily="18" charset="0"/>
              </a:rPr>
              <a:t> δεν απαιτείται διακοπή του φαρμάκου το οποίο συνεχίζει να χορηγείται κανονικά, καθόσον τις περισσότερες φορές παρατηρείται αυτόματη υποχώρηση στις </a:t>
            </a:r>
            <a:r>
              <a:rPr lang="el-GR" sz="1800" dirty="0" err="1">
                <a:effectLst/>
                <a:latin typeface="Times New Roman" panose="02020603050405020304" pitchFamily="18" charset="0"/>
                <a:ea typeface="Times New Roman" panose="02020603050405020304" pitchFamily="18" charset="0"/>
              </a:rPr>
              <a:t>τρανσαμινάσες</a:t>
            </a:r>
            <a:r>
              <a:rPr lang="el-GR" sz="1800" dirty="0">
                <a:effectLst/>
                <a:latin typeface="Times New Roman" panose="02020603050405020304" pitchFamily="18" charset="0"/>
                <a:ea typeface="Times New Roman" panose="02020603050405020304" pitchFamily="18" charset="0"/>
              </a:rPr>
              <a:t>. Επίσης, ούρα, δάκρυα και κόπρανα προσλαμβάνουν πορτοκαλί χρώμα εξαιτίας της χορήγησης της </a:t>
            </a:r>
            <a:r>
              <a:rPr lang="el-GR" sz="1800" dirty="0" err="1">
                <a:effectLst/>
                <a:latin typeface="Times New Roman" panose="02020603050405020304" pitchFamily="18" charset="0"/>
                <a:ea typeface="Times New Roman" panose="02020603050405020304" pitchFamily="18" charset="0"/>
              </a:rPr>
              <a:t>ριφαμπικίνης</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RF</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Γ. Στρεπτομυκίνη </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S</a:t>
            </a:r>
            <a:r>
              <a:rPr lang="el-GR" sz="1800" dirty="0">
                <a:effectLst/>
                <a:latin typeface="Times New Roman" panose="02020603050405020304" pitchFamily="18" charset="0"/>
                <a:ea typeface="Times New Roman" panose="02020603050405020304" pitchFamily="18" charset="0"/>
              </a:rPr>
              <a:t>Μ): η στρεπτομυκίνη χημικά είναι μία βάση υδροδιαλυτή. Όταν βρίσκεται υπό μορφή σκόνης διατηρείται για χρονικό διάστημα δύο ετών, ενώ υπό την μορφή του διαλύματος διατηρείται μόνο για 24 ώρες.  Η δοσολογία του φαρμάκου αυτού είναι από 15 έως 20mg/</a:t>
            </a:r>
            <a:r>
              <a:rPr lang="el-GR" sz="1800" dirty="0" err="1">
                <a:effectLst/>
                <a:latin typeface="Times New Roman" panose="02020603050405020304" pitchFamily="18" charset="0"/>
                <a:ea typeface="Times New Roman" panose="02020603050405020304" pitchFamily="18" charset="0"/>
              </a:rPr>
              <a:t>Kg</a:t>
            </a:r>
            <a:r>
              <a:rPr lang="el-GR" sz="1800" dirty="0">
                <a:effectLst/>
                <a:latin typeface="Times New Roman" panose="02020603050405020304" pitchFamily="18" charset="0"/>
                <a:ea typeface="Times New Roman" panose="02020603050405020304" pitchFamily="18" charset="0"/>
              </a:rPr>
              <a:t> βάρους σώματος, όμως πρακτικά στους ενήλικες χορηγείται 1</a:t>
            </a:r>
            <a:r>
              <a:rPr lang="en-US" sz="1800" dirty="0">
                <a:effectLst/>
                <a:latin typeface="Times New Roman" panose="02020603050405020304" pitchFamily="18" charset="0"/>
                <a:ea typeface="Times New Roman" panose="02020603050405020304" pitchFamily="18" charset="0"/>
              </a:rPr>
              <a:t>gr</a:t>
            </a:r>
            <a:r>
              <a:rPr lang="el-GR" sz="1800" dirty="0">
                <a:effectLst/>
                <a:latin typeface="Times New Roman" panose="02020603050405020304" pitchFamily="18" charset="0"/>
                <a:ea typeface="Times New Roman" panose="02020603050405020304" pitchFamily="18" charset="0"/>
              </a:rPr>
              <a:t> την ημέρα ενδομυϊκά διότι δεν </a:t>
            </a:r>
            <a:r>
              <a:rPr lang="el-GR" sz="1800" dirty="0" err="1">
                <a:effectLst/>
                <a:latin typeface="Times New Roman" panose="02020603050405020304" pitchFamily="18" charset="0"/>
                <a:ea typeface="Times New Roman" panose="02020603050405020304" pitchFamily="18" charset="0"/>
              </a:rPr>
              <a:t>απορροφάται</a:t>
            </a:r>
            <a:r>
              <a:rPr lang="el-GR" sz="1800" dirty="0">
                <a:effectLst/>
                <a:latin typeface="Times New Roman" panose="02020603050405020304" pitchFamily="18" charset="0"/>
                <a:ea typeface="Times New Roman" panose="02020603050405020304" pitchFamily="18" charset="0"/>
              </a:rPr>
              <a:t> από το γαστρεντερικό σύστημα. Στην θεραπευτική αγωγή με στρεπτομυκίνη, κατά την διάρκεια του πρώτου μήνα χορηγείται 1 </a:t>
            </a:r>
            <a:r>
              <a:rPr lang="en-US" sz="1800" dirty="0">
                <a:effectLst/>
                <a:latin typeface="Times New Roman" panose="02020603050405020304" pitchFamily="18" charset="0"/>
                <a:ea typeface="Times New Roman" panose="02020603050405020304" pitchFamily="18" charset="0"/>
              </a:rPr>
              <a:t>gr</a:t>
            </a:r>
            <a:r>
              <a:rPr lang="el-GR" sz="1800" dirty="0">
                <a:effectLst/>
                <a:latin typeface="Times New Roman" panose="02020603050405020304" pitchFamily="18" charset="0"/>
                <a:ea typeface="Times New Roman" panose="02020603050405020304" pitchFamily="18" charset="0"/>
              </a:rPr>
              <a:t> κάθε ημέρα, κατά την διάρκεια του δεύτερου μήνα 1</a:t>
            </a:r>
            <a:r>
              <a:rPr lang="en-US" sz="1800" dirty="0">
                <a:effectLst/>
                <a:latin typeface="Times New Roman" panose="02020603050405020304" pitchFamily="18" charset="0"/>
                <a:ea typeface="Times New Roman" panose="02020603050405020304" pitchFamily="18" charset="0"/>
              </a:rPr>
              <a:t>gr</a:t>
            </a:r>
            <a:r>
              <a:rPr lang="el-GR" sz="1800" dirty="0">
                <a:effectLst/>
                <a:latin typeface="Times New Roman" panose="02020603050405020304" pitchFamily="18" charset="0"/>
                <a:ea typeface="Times New Roman" panose="02020603050405020304" pitchFamily="18" charset="0"/>
              </a:rPr>
              <a:t> ημέρα παρά ημέρα, και από τον τρίτο μήνα 1</a:t>
            </a:r>
            <a:r>
              <a:rPr lang="en-US" sz="1800" dirty="0">
                <a:effectLst/>
                <a:latin typeface="Times New Roman" panose="02020603050405020304" pitchFamily="18" charset="0"/>
                <a:ea typeface="Times New Roman" panose="02020603050405020304" pitchFamily="18" charset="0"/>
              </a:rPr>
              <a:t>gr</a:t>
            </a:r>
            <a:r>
              <a:rPr lang="el-GR" sz="1800" dirty="0">
                <a:effectLst/>
                <a:latin typeface="Times New Roman" panose="02020603050405020304" pitchFamily="18" charset="0"/>
                <a:ea typeface="Times New Roman" panose="02020603050405020304" pitchFamily="18" charset="0"/>
              </a:rPr>
              <a:t> δύο φορές την εβδομάδα. Οι σημαντικότερες ανεπιθύμητες ενέργειες της στρεπτομυκίνης είναι από το ακουστικό νεύρο όπου μπορεί να εκδηλωθούν  ελάττωση της ακουστικής οξύτητας ή και κώφωση, επίσης πιθανόν να εκδηλωθούν διαταραχές από το </a:t>
            </a:r>
            <a:r>
              <a:rPr lang="el-GR" sz="1800" dirty="0" err="1">
                <a:effectLst/>
                <a:latin typeface="Times New Roman" panose="02020603050405020304" pitchFamily="18" charset="0"/>
                <a:ea typeface="Times New Roman" panose="02020603050405020304" pitchFamily="18" charset="0"/>
              </a:rPr>
              <a:t>αιθουσαίο</a:t>
            </a:r>
            <a:r>
              <a:rPr lang="el-GR" sz="1800" dirty="0">
                <a:effectLst/>
                <a:latin typeface="Times New Roman" panose="02020603050405020304" pitchFamily="18" charset="0"/>
                <a:ea typeface="Times New Roman" panose="02020603050405020304" pitchFamily="18" charset="0"/>
              </a:rPr>
              <a:t> νεύρο με εκδήλωση ιλίγγων και διαταραχές στην ισορροπία καθώς και διαταραχές από το νεφρό (</a:t>
            </a:r>
            <a:r>
              <a:rPr lang="el-GR" sz="1800" dirty="0" err="1">
                <a:effectLst/>
                <a:latin typeface="Times New Roman" panose="02020603050405020304" pitchFamily="18" charset="0"/>
                <a:ea typeface="Times New Roman" panose="02020603050405020304" pitchFamily="18" charset="0"/>
              </a:rPr>
              <a:t>κυλινδρουρία</a:t>
            </a:r>
            <a:r>
              <a:rPr lang="el-GR" sz="1800" dirty="0">
                <a:effectLst/>
                <a:latin typeface="Times New Roman" panose="02020603050405020304" pitchFamily="18" charset="0"/>
                <a:ea typeface="Times New Roman" panose="02020603050405020304" pitchFamily="18" charset="0"/>
              </a:rPr>
              <a:t>). Ακόμη από την στρεπτομυκίνη μπορεί να προκληθούν και αλλεργικές αντιδράσεις.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22</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9356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57187" y="300446"/>
            <a:ext cx="11477625" cy="6231527"/>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Δ. </a:t>
            </a:r>
            <a:r>
              <a:rPr lang="el-GR" sz="1800" b="1" dirty="0" err="1">
                <a:solidFill>
                  <a:schemeClr val="accent1"/>
                </a:solidFill>
                <a:effectLst/>
                <a:latin typeface="Times New Roman" panose="02020603050405020304" pitchFamily="18" charset="0"/>
                <a:ea typeface="Times New Roman" panose="02020603050405020304" pitchFamily="18" charset="0"/>
              </a:rPr>
              <a:t>Αιθαμβουτόλη</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(ΕΜΒ): η </a:t>
            </a:r>
            <a:r>
              <a:rPr lang="el-GR" sz="1800" dirty="0" err="1">
                <a:effectLst/>
                <a:latin typeface="Times New Roman" panose="02020603050405020304" pitchFamily="18" charset="0"/>
                <a:ea typeface="Times New Roman" panose="02020603050405020304" pitchFamily="18" charset="0"/>
              </a:rPr>
              <a:t>αιθαμβουτόλη</a:t>
            </a:r>
            <a:r>
              <a:rPr lang="el-GR" sz="1800" dirty="0">
                <a:effectLst/>
                <a:latin typeface="Times New Roman" panose="02020603050405020304" pitchFamily="18" charset="0"/>
                <a:ea typeface="Times New Roman" panose="02020603050405020304" pitchFamily="18" charset="0"/>
              </a:rPr>
              <a:t> ανήκει στις αλκοόλες και </a:t>
            </a:r>
            <a:r>
              <a:rPr lang="el-GR" sz="1800" dirty="0" err="1">
                <a:effectLst/>
                <a:latin typeface="Times New Roman" panose="02020603050405020304" pitchFamily="18" charset="0"/>
                <a:ea typeface="Times New Roman" panose="02020603050405020304" pitchFamily="18" charset="0"/>
              </a:rPr>
              <a:t>απορροφάται</a:t>
            </a:r>
            <a:r>
              <a:rPr lang="el-GR" sz="1800" dirty="0">
                <a:effectLst/>
                <a:latin typeface="Times New Roman" panose="02020603050405020304" pitchFamily="18" charset="0"/>
                <a:ea typeface="Times New Roman" panose="02020603050405020304" pitchFamily="18" charset="0"/>
              </a:rPr>
              <a:t> από το στόμα (</a:t>
            </a:r>
            <a:r>
              <a:rPr lang="en-US" sz="1800" dirty="0">
                <a:effectLst/>
                <a:latin typeface="Times New Roman" panose="02020603050405020304" pitchFamily="18" charset="0"/>
                <a:ea typeface="Times New Roman" panose="02020603050405020304" pitchFamily="18" charset="0"/>
              </a:rPr>
              <a:t>per </a:t>
            </a:r>
            <a:r>
              <a:rPr lang="en-US" sz="1800" dirty="0" err="1">
                <a:effectLst/>
                <a:latin typeface="Times New Roman" panose="02020603050405020304" pitchFamily="18" charset="0"/>
                <a:ea typeface="Times New Roman" panose="02020603050405020304" pitchFamily="18" charset="0"/>
              </a:rPr>
              <a:t>os</a:t>
            </a:r>
            <a:r>
              <a:rPr lang="el-GR" sz="1800" dirty="0">
                <a:effectLst/>
                <a:latin typeface="Times New Roman" panose="02020603050405020304" pitchFamily="18" charset="0"/>
                <a:ea typeface="Times New Roman" panose="02020603050405020304" pitchFamily="18" charset="0"/>
              </a:rPr>
              <a:t>). Η ημερήσια δόση χορήγησης είναι από 15 έως 25</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Kg</a:t>
            </a:r>
            <a:r>
              <a:rPr lang="el-GR" sz="1800" dirty="0">
                <a:effectLst/>
                <a:latin typeface="Times New Roman" panose="02020603050405020304" pitchFamily="18" charset="0"/>
                <a:ea typeface="Times New Roman" panose="02020603050405020304" pitchFamily="18" charset="0"/>
              </a:rPr>
              <a:t> βάρους σώματος, πάντα το πρωί και μετά από το φαγητό. Η </a:t>
            </a:r>
            <a:r>
              <a:rPr lang="el-GR" sz="1800" dirty="0" err="1">
                <a:effectLst/>
                <a:latin typeface="Times New Roman" panose="02020603050405020304" pitchFamily="18" charset="0"/>
                <a:ea typeface="Times New Roman" panose="02020603050405020304" pitchFamily="18" charset="0"/>
              </a:rPr>
              <a:t>αιθαμβουτόλη</a:t>
            </a:r>
            <a:r>
              <a:rPr lang="el-GR" sz="1800" dirty="0">
                <a:effectLst/>
                <a:latin typeface="Times New Roman" panose="02020603050405020304" pitchFamily="18" charset="0"/>
                <a:ea typeface="Times New Roman" panose="02020603050405020304" pitchFamily="18" charset="0"/>
              </a:rPr>
              <a:t> υπάρχει σε ταμπλέτες των 400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 Οι ανεπιθύμητες ενέργειες του φαρμάκου αυτού αφορούν κυρίως τον οφθαλμό με περιορισμό του οπτικού πεδίου, δυσχρωματοψία, αμαύρωση και </a:t>
            </a:r>
            <a:r>
              <a:rPr lang="el-GR" sz="1800" dirty="0" err="1">
                <a:effectLst/>
                <a:latin typeface="Times New Roman" panose="02020603050405020304" pitchFamily="18" charset="0"/>
                <a:ea typeface="Times New Roman" panose="02020603050405020304" pitchFamily="18" charset="0"/>
              </a:rPr>
              <a:t>οπισθοβολβική</a:t>
            </a:r>
            <a:r>
              <a:rPr lang="el-GR" sz="1800" dirty="0">
                <a:effectLst/>
                <a:latin typeface="Times New Roman" panose="02020603050405020304" pitchFamily="18" charset="0"/>
                <a:ea typeface="Times New Roman" panose="02020603050405020304" pitchFamily="18" charset="0"/>
              </a:rPr>
              <a:t> νευρίτιδα. Επίσης η </a:t>
            </a:r>
            <a:r>
              <a:rPr lang="el-GR" sz="1800" dirty="0" err="1">
                <a:effectLst/>
                <a:latin typeface="Times New Roman" panose="02020603050405020304" pitchFamily="18" charset="0"/>
                <a:ea typeface="Times New Roman" panose="02020603050405020304" pitchFamily="18" charset="0"/>
              </a:rPr>
              <a:t>αιθαμβουτόλη</a:t>
            </a:r>
            <a:r>
              <a:rPr lang="el-GR" sz="1800" dirty="0">
                <a:effectLst/>
                <a:latin typeface="Times New Roman" panose="02020603050405020304" pitchFamily="18" charset="0"/>
                <a:ea typeface="Times New Roman" panose="02020603050405020304" pitchFamily="18" charset="0"/>
              </a:rPr>
              <a:t> μπορεί να προκαλέσει αλλεργικές αντιδράσεις και γαστρεντερικές διαταραχές.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Ε. </a:t>
            </a:r>
            <a:r>
              <a:rPr lang="el-GR" sz="1800" b="1" dirty="0" err="1">
                <a:solidFill>
                  <a:schemeClr val="accent1"/>
                </a:solidFill>
                <a:effectLst/>
                <a:latin typeface="Times New Roman" panose="02020603050405020304" pitchFamily="18" charset="0"/>
                <a:ea typeface="Times New Roman" panose="02020603050405020304" pitchFamily="18" charset="0"/>
              </a:rPr>
              <a:t>Πυραζιναμίδη</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PZ</a:t>
            </a:r>
            <a:r>
              <a:rPr lang="el-GR" sz="1800" dirty="0">
                <a:effectLst/>
                <a:latin typeface="Times New Roman" panose="02020603050405020304" pitchFamily="18" charset="0"/>
                <a:ea typeface="Times New Roman" panose="02020603050405020304" pitchFamily="18" charset="0"/>
              </a:rPr>
              <a:t>): η </a:t>
            </a:r>
            <a:r>
              <a:rPr lang="el-GR" sz="1800" dirty="0" err="1">
                <a:effectLst/>
                <a:latin typeface="Times New Roman" panose="02020603050405020304" pitchFamily="18" charset="0"/>
                <a:ea typeface="Times New Roman" panose="02020603050405020304" pitchFamily="18" charset="0"/>
              </a:rPr>
              <a:t>πυραζιναμίδη</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απορροφάται</a:t>
            </a:r>
            <a:r>
              <a:rPr lang="el-GR" sz="1800" dirty="0">
                <a:effectLst/>
                <a:latin typeface="Times New Roman" panose="02020603050405020304" pitchFamily="18" charset="0"/>
                <a:ea typeface="Times New Roman" panose="02020603050405020304" pitchFamily="18" charset="0"/>
              </a:rPr>
              <a:t> από το γαστρεντερικό σύστημα και υπάρχει υπό την μορφή ταμπλετών των 500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 Η δόση χορήγησης για τον ενήλικα είναι τα 30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Kg</a:t>
            </a:r>
            <a:r>
              <a:rPr lang="el-GR" sz="1800" dirty="0">
                <a:effectLst/>
                <a:latin typeface="Times New Roman" panose="02020603050405020304" pitchFamily="18" charset="0"/>
                <a:ea typeface="Times New Roman" panose="02020603050405020304" pitchFamily="18" charset="0"/>
              </a:rPr>
              <a:t> βάρους σώματος, και για τα παιδιά τα 20</a:t>
            </a:r>
            <a:r>
              <a:rPr lang="en-US" sz="1800" dirty="0">
                <a:effectLst/>
                <a:latin typeface="Times New Roman" panose="02020603050405020304" pitchFamily="18" charset="0"/>
                <a:ea typeface="Times New Roman" panose="02020603050405020304" pitchFamily="18" charset="0"/>
              </a:rPr>
              <a:t>mg</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Kg</a:t>
            </a:r>
            <a:r>
              <a:rPr lang="el-GR" sz="1800" dirty="0">
                <a:effectLst/>
                <a:latin typeface="Times New Roman" panose="02020603050405020304" pitchFamily="18" charset="0"/>
                <a:ea typeface="Times New Roman" panose="02020603050405020304" pitchFamily="18" charset="0"/>
              </a:rPr>
              <a:t> βάρους σώματος. Η </a:t>
            </a:r>
            <a:r>
              <a:rPr lang="el-GR" sz="1800" dirty="0" err="1">
                <a:effectLst/>
                <a:latin typeface="Times New Roman" panose="02020603050405020304" pitchFamily="18" charset="0"/>
                <a:ea typeface="Times New Roman" panose="02020603050405020304" pitchFamily="18" charset="0"/>
              </a:rPr>
              <a:t>πυραζιναμίδη</a:t>
            </a:r>
            <a:r>
              <a:rPr lang="el-GR" sz="1800" dirty="0">
                <a:effectLst/>
                <a:latin typeface="Times New Roman" panose="02020603050405020304" pitchFamily="18" charset="0"/>
                <a:ea typeface="Times New Roman" panose="02020603050405020304" pitchFamily="18" charset="0"/>
              </a:rPr>
              <a:t> εμφανίζει ενδοκυττάρια δράση και η πιο σημαντική της ανεπιθύμητη ενέργεια είναι η </a:t>
            </a:r>
            <a:r>
              <a:rPr lang="el-GR" sz="1800" dirty="0" err="1">
                <a:effectLst/>
                <a:latin typeface="Times New Roman" panose="02020603050405020304" pitchFamily="18" charset="0"/>
                <a:ea typeface="Times New Roman" panose="02020603050405020304" pitchFamily="18" charset="0"/>
              </a:rPr>
              <a:t>ηπατοτοξικότητα</a:t>
            </a:r>
            <a:r>
              <a:rPr lang="el-GR" sz="1800" dirty="0">
                <a:effectLst/>
                <a:latin typeface="Times New Roman" panose="02020603050405020304" pitchFamily="18" charset="0"/>
                <a:ea typeface="Times New Roman" panose="02020603050405020304" pitchFamily="18" charset="0"/>
              </a:rPr>
              <a:t>. Η </a:t>
            </a:r>
            <a:r>
              <a:rPr lang="el-GR" sz="1800" dirty="0" err="1">
                <a:effectLst/>
                <a:latin typeface="Times New Roman" panose="02020603050405020304" pitchFamily="18" charset="0"/>
                <a:ea typeface="Times New Roman" panose="02020603050405020304" pitchFamily="18" charset="0"/>
              </a:rPr>
              <a:t>πυραζιναμίδη</a:t>
            </a:r>
            <a:r>
              <a:rPr lang="el-GR" sz="1800" dirty="0">
                <a:effectLst/>
                <a:latin typeface="Times New Roman" panose="02020603050405020304" pitchFamily="18" charset="0"/>
                <a:ea typeface="Times New Roman" panose="02020603050405020304" pitchFamily="18" charset="0"/>
              </a:rPr>
              <a:t> συνήθως χορηγείται σε ανθεκτικές μορφές </a:t>
            </a:r>
            <a:r>
              <a:rPr lang="el-GR" sz="1800" dirty="0" err="1">
                <a:effectLst/>
                <a:latin typeface="Times New Roman" panose="02020603050405020304" pitchFamily="18" charset="0"/>
                <a:ea typeface="Times New Roman" panose="02020603050405020304" pitchFamily="18" charset="0"/>
              </a:rPr>
              <a:t>Μυκοβακτηριδίου</a:t>
            </a:r>
            <a:r>
              <a:rPr lang="el-GR" sz="1800" dirty="0">
                <a:effectLst/>
                <a:latin typeface="Times New Roman" panose="02020603050405020304" pitchFamily="18" charset="0"/>
                <a:ea typeface="Times New Roman" panose="02020603050405020304" pitchFamily="18" charset="0"/>
              </a:rPr>
              <a:t> της φυματίωσης σε συνδυασμό και με άλλα αντιφυματικά φάρμακα. </a:t>
            </a:r>
          </a:p>
          <a:p>
            <a:pPr algn="just">
              <a:lnSpc>
                <a:spcPct val="100000"/>
              </a:lnSpc>
              <a:spcBef>
                <a:spcPts val="0"/>
              </a:spcBef>
            </a:pPr>
            <a:endParaRPr lang="el-GR" sz="1800" dirty="0">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9. Πνευμονία:</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πρόκειται για φλεγμονή του πνευμονικού παρεγχύματος όπου τα αρχικά συμπτώματα είναι βήχας και πυρετός. Οι πνευμονίες είναι οι πρώτες αιτίες θανάτου στις βιομηχανικές χώρες από λοιμώδη αίτια, με θνησιμότητα ακόμη μεγαλύτερη στις αναπτυσσόμενες χώρες.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Οι κυριότερες αιτίες των πνευμονικών λοιμώξεων είναι είτε μικροβιακές είτε άτυπες-ιογενείς και παρατηρούνται ιδιαίτερα στους ενήλικες με φυσιολογικό αμυντικό σύστημα οι οποίοι δεν βρίσκονται υπό </a:t>
            </a:r>
            <a:r>
              <a:rPr lang="el-GR" sz="1800" dirty="0" err="1">
                <a:effectLst/>
                <a:latin typeface="Times New Roman" panose="02020603050405020304" pitchFamily="18" charset="0"/>
                <a:ea typeface="Times New Roman" panose="02020603050405020304" pitchFamily="18" charset="0"/>
              </a:rPr>
              <a:t>ανοσοκαταστολή</a:t>
            </a:r>
            <a:r>
              <a:rPr lang="el-GR" sz="1800" dirty="0">
                <a:effectLst/>
                <a:latin typeface="Times New Roman" panose="02020603050405020304" pitchFamily="18" charset="0"/>
                <a:ea typeface="Times New Roman" panose="02020603050405020304" pitchFamily="18" charset="0"/>
              </a:rPr>
              <a:t>.  Τα πλέον συχνά μικροβιακά αίτια πρόκλησης πνευμονικών λοιμώξεων είναι τα εξής: 1. ο στρεπτόκοκκος της πνευμονίας, 2. ο σταφυλόκοκκος ο χρυσίζων, 3. ο </a:t>
            </a:r>
            <a:r>
              <a:rPr lang="el-GR" sz="1800" dirty="0" err="1">
                <a:effectLst/>
                <a:latin typeface="Times New Roman" panose="02020603050405020304" pitchFamily="18" charset="0"/>
                <a:ea typeface="Times New Roman" panose="02020603050405020304" pitchFamily="18" charset="0"/>
              </a:rPr>
              <a:t>αιμόφιλος</a:t>
            </a:r>
            <a:r>
              <a:rPr lang="el-GR" sz="1800" dirty="0">
                <a:effectLst/>
                <a:latin typeface="Times New Roman" panose="02020603050405020304" pitchFamily="18" charset="0"/>
                <a:ea typeface="Times New Roman" panose="02020603050405020304" pitchFamily="18" charset="0"/>
              </a:rPr>
              <a:t> της </a:t>
            </a:r>
            <a:r>
              <a:rPr lang="el-GR" sz="1800" dirty="0" err="1">
                <a:effectLst/>
                <a:latin typeface="Times New Roman" panose="02020603050405020304" pitchFamily="18" charset="0"/>
                <a:ea typeface="Times New Roman" panose="02020603050405020304" pitchFamily="18" charset="0"/>
              </a:rPr>
              <a:t>ινφλουέντζας</a:t>
            </a:r>
            <a:r>
              <a:rPr lang="el-GR" sz="1800" dirty="0">
                <a:effectLst/>
                <a:latin typeface="Times New Roman" panose="02020603050405020304" pitchFamily="18" charset="0"/>
                <a:ea typeface="Times New Roman" panose="02020603050405020304" pitchFamily="18" charset="0"/>
              </a:rPr>
              <a:t>, 4. η </a:t>
            </a:r>
            <a:r>
              <a:rPr lang="el-GR" sz="1800" dirty="0" err="1">
                <a:effectLst/>
                <a:latin typeface="Times New Roman" panose="02020603050405020304" pitchFamily="18" charset="0"/>
                <a:ea typeface="Times New Roman" panose="02020603050405020304" pitchFamily="18" charset="0"/>
              </a:rPr>
              <a:t>κλεμψιέλλα</a:t>
            </a:r>
            <a:r>
              <a:rPr lang="el-GR" sz="1800" dirty="0">
                <a:effectLst/>
                <a:latin typeface="Times New Roman" panose="02020603050405020304" pitchFamily="18" charset="0"/>
                <a:ea typeface="Times New Roman" panose="02020603050405020304" pitchFamily="18" charset="0"/>
              </a:rPr>
              <a:t> της πνευμονίας και 5. τα αναερόβια βακτηρίδια.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Ακολούθως, τα πλέον συχνά άτυπα-ιογενή αίτια πρόκλησης πνευμονικών λοιμώξεων είναι τα παρακάτω: α. </a:t>
            </a:r>
            <a:r>
              <a:rPr lang="el-GR" sz="1800" dirty="0" err="1">
                <a:effectLst/>
                <a:latin typeface="Times New Roman" panose="02020603050405020304" pitchFamily="18" charset="0"/>
                <a:ea typeface="Times New Roman" panose="02020603050405020304" pitchFamily="18" charset="0"/>
              </a:rPr>
              <a:t>μυκόπλασμα</a:t>
            </a:r>
            <a:r>
              <a:rPr lang="el-GR" sz="1800" dirty="0">
                <a:effectLst/>
                <a:latin typeface="Times New Roman" panose="02020603050405020304" pitchFamily="18" charset="0"/>
                <a:ea typeface="Times New Roman" panose="02020603050405020304" pitchFamily="18" charset="0"/>
              </a:rPr>
              <a:t>, β. </a:t>
            </a:r>
            <a:r>
              <a:rPr lang="el-GR" sz="1800" dirty="0" err="1">
                <a:effectLst/>
                <a:latin typeface="Times New Roman" panose="02020603050405020304" pitchFamily="18" charset="0"/>
                <a:ea typeface="Times New Roman" panose="02020603050405020304" pitchFamily="18" charset="0"/>
              </a:rPr>
              <a:t>λεγιονέλλα</a:t>
            </a:r>
            <a:r>
              <a:rPr lang="el-GR" sz="1800" dirty="0">
                <a:effectLst/>
                <a:latin typeface="Times New Roman" panose="02020603050405020304" pitchFamily="18" charset="0"/>
                <a:ea typeface="Times New Roman" panose="02020603050405020304" pitchFamily="18" charset="0"/>
              </a:rPr>
              <a:t>, γ. το </a:t>
            </a:r>
            <a:r>
              <a:rPr lang="el-GR" sz="1800" dirty="0" err="1">
                <a:effectLst/>
                <a:latin typeface="Times New Roman" panose="02020603050405020304" pitchFamily="18" charset="0"/>
                <a:ea typeface="Times New Roman" panose="02020603050405020304" pitchFamily="18" charset="0"/>
              </a:rPr>
              <a:t>χλαμύδιο</a:t>
            </a:r>
            <a:r>
              <a:rPr lang="el-GR" sz="1800" dirty="0">
                <a:effectLst/>
                <a:latin typeface="Times New Roman" panose="02020603050405020304" pitchFamily="18" charset="0"/>
                <a:ea typeface="Times New Roman" panose="02020603050405020304" pitchFamily="18" charset="0"/>
              </a:rPr>
              <a:t> της ψιττάκωσης και δ. διάφοροι ιοί.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23</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1152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57187" y="300446"/>
            <a:ext cx="11477625" cy="6231527"/>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Αναφορικά με τους ιούς οι οποίοι προκαλούν ιογενείς πνευμονίες οι πιο συνηθισμένοι είναι: α) ο </a:t>
            </a:r>
            <a:r>
              <a:rPr lang="el-GR" sz="1800" dirty="0" err="1">
                <a:effectLst/>
                <a:latin typeface="Times New Roman" panose="02020603050405020304" pitchFamily="18" charset="0"/>
                <a:ea typeface="Times New Roman" panose="02020603050405020304" pitchFamily="18" charset="0"/>
              </a:rPr>
              <a:t>συγκυτιακός</a:t>
            </a:r>
            <a:r>
              <a:rPr lang="el-GR" sz="1800" dirty="0">
                <a:effectLst/>
                <a:latin typeface="Times New Roman" panose="02020603050405020304" pitchFamily="18" charset="0"/>
                <a:ea typeface="Times New Roman" panose="02020603050405020304" pitchFamily="18" charset="0"/>
              </a:rPr>
              <a:t> αναπνευστικός ιός που προκαλεί βρογχοπνευμονία στα παιδιά και βρογχίτιδα με πνευμονία στους ενήλικες, β) ο ιός της </a:t>
            </a:r>
            <a:r>
              <a:rPr lang="el-GR" sz="1800" dirty="0" err="1">
                <a:effectLst/>
                <a:latin typeface="Times New Roman" panose="02020603050405020304" pitchFamily="18" charset="0"/>
                <a:ea typeface="Times New Roman" panose="02020603050405020304" pitchFamily="18" charset="0"/>
              </a:rPr>
              <a:t>παραϊνφλουέντζας</a:t>
            </a:r>
            <a:r>
              <a:rPr lang="el-GR" sz="1800" dirty="0">
                <a:effectLst/>
                <a:latin typeface="Times New Roman" panose="02020603050405020304" pitchFamily="18" charset="0"/>
                <a:ea typeface="Times New Roman" panose="02020603050405020304" pitchFamily="18" charset="0"/>
              </a:rPr>
              <a:t> Ι,3 που προκαλεί βρογχιολίτιδα και γ) ο ιός της </a:t>
            </a:r>
            <a:r>
              <a:rPr lang="el-GR" sz="1800" dirty="0" err="1">
                <a:effectLst/>
                <a:latin typeface="Times New Roman" panose="02020603050405020304" pitchFamily="18" charset="0"/>
                <a:ea typeface="Times New Roman" panose="02020603050405020304" pitchFamily="18" charset="0"/>
              </a:rPr>
              <a:t>ινφλουέντζας</a:t>
            </a:r>
            <a:r>
              <a:rPr lang="el-GR" sz="1800" dirty="0">
                <a:effectLst/>
                <a:latin typeface="Times New Roman" panose="02020603050405020304" pitchFamily="18" charset="0"/>
                <a:ea typeface="Times New Roman" panose="02020603050405020304" pitchFamily="18" charset="0"/>
              </a:rPr>
              <a:t> Α, Β, </a:t>
            </a:r>
            <a:r>
              <a:rPr lang="en-US" sz="1800" dirty="0">
                <a:effectLst/>
                <a:latin typeface="Times New Roman" panose="02020603050405020304" pitchFamily="18" charset="0"/>
                <a:ea typeface="Times New Roman" panose="02020603050405020304" pitchFamily="18" charset="0"/>
              </a:rPr>
              <a:t>C</a:t>
            </a:r>
            <a:r>
              <a:rPr lang="el-GR" sz="1800" dirty="0">
                <a:effectLst/>
                <a:latin typeface="Times New Roman" panose="02020603050405020304" pitchFamily="18" charset="0"/>
                <a:ea typeface="Times New Roman" panose="02020603050405020304" pitchFamily="18" charset="0"/>
              </a:rPr>
              <a:t> που προκαλεί πνευμονία.</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Θα γίνει εστίαση στην στρεπτοκοκκική και στην σταφυλοκοκκική πνευμονία. </a:t>
            </a:r>
          </a:p>
          <a:p>
            <a:pPr algn="just">
              <a:lnSpc>
                <a:spcPct val="100000"/>
              </a:lnSpc>
              <a:spcBef>
                <a:spcPts val="0"/>
              </a:spcBef>
            </a:pPr>
            <a:endParaRPr lang="el-GR" sz="1800" b="1"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Στρεπτοκοκκική πνευμονία:</a:t>
            </a:r>
            <a:r>
              <a:rPr lang="el-GR" sz="1800" dirty="0">
                <a:effectLst/>
                <a:latin typeface="Times New Roman" panose="02020603050405020304" pitchFamily="18" charset="0"/>
                <a:ea typeface="Times New Roman" panose="02020603050405020304" pitchFamily="18" charset="0"/>
              </a:rPr>
              <a:t> αυτή αποτελεί το 90% των πνευμονιών </a:t>
            </a:r>
            <a:r>
              <a:rPr lang="el-GR" sz="1800" dirty="0" err="1">
                <a:effectLst/>
                <a:latin typeface="Times New Roman" panose="02020603050405020304" pitchFamily="18" charset="0"/>
                <a:ea typeface="Times New Roman" panose="02020603050405020304" pitchFamily="18" charset="0"/>
              </a:rPr>
              <a:t>βακτηριδιακής</a:t>
            </a:r>
            <a:r>
              <a:rPr lang="el-GR" sz="1800" dirty="0">
                <a:effectLst/>
                <a:latin typeface="Times New Roman" panose="02020603050405020304" pitchFamily="18" charset="0"/>
                <a:ea typeface="Times New Roman" panose="02020603050405020304" pitchFamily="18" charset="0"/>
              </a:rPr>
              <a:t> αιτιολογίας. Η κλινική εικόνα χαρακτηρίζεται από ρίγος, υψηλό πυρετό, ναυτία, εμέτους, καταβολή δυνάμεων καθώς και από διάχυτα θωρακικά άλγη. Η ακτινογραφία θώρακος χαρακτηρίζεται από διήθηση (ασπρίλα) του πνευμονικού παρεγχύματος, ενώ ταυτόχρονα μπορεί να υπάρχει πλευρίτιδα (συλλογή υγρού στον </a:t>
            </a:r>
            <a:r>
              <a:rPr lang="el-GR" sz="1800" dirty="0" err="1">
                <a:effectLst/>
                <a:latin typeface="Times New Roman" panose="02020603050405020304" pitchFamily="18" charset="0"/>
                <a:ea typeface="Times New Roman" panose="02020603050405020304" pitchFamily="18" charset="0"/>
              </a:rPr>
              <a:t>υπεζωκοτικό</a:t>
            </a:r>
            <a:r>
              <a:rPr lang="el-GR" sz="1800" dirty="0">
                <a:effectLst/>
                <a:latin typeface="Times New Roman" panose="02020603050405020304" pitchFamily="18" charset="0"/>
                <a:ea typeface="Times New Roman" panose="02020603050405020304" pitchFamily="18" charset="0"/>
              </a:rPr>
              <a:t> χώρο) και σπάνια σχηματισμός πνευμονικού αποστήματος (συλλογή πύου που εμφανίζει σαφή περιορισμό μέσα στο πνευμονικό παρέγχυμα).</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διάγνωση της στρεπτοκοκκικής πνευμονίας εκτός από την κλινική εικόνα, βασίζεται και στην απομόνωση του παθογόνου μικροοργανισμού από καλλιέργειες πτυέλων και αίματος (αιμοκαλλιέργειες). Για θεραπεία της στρεπτοκοκκικής πνευμονίας τα φάρμακα τα οποία χορηγούνται η </a:t>
            </a:r>
            <a:r>
              <a:rPr lang="el-GR" sz="1800" dirty="0" err="1">
                <a:effectLst/>
                <a:latin typeface="Times New Roman" panose="02020603050405020304" pitchFamily="18" charset="0"/>
                <a:ea typeface="Times New Roman" panose="02020603050405020304" pitchFamily="18" charset="0"/>
              </a:rPr>
              <a:t>πενικιλλίνη</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G</a:t>
            </a:r>
            <a:r>
              <a:rPr lang="el-GR" sz="1800" dirty="0">
                <a:effectLst/>
                <a:latin typeface="Times New Roman" panose="02020603050405020304" pitchFamily="18" charset="0"/>
                <a:ea typeface="Times New Roman" panose="02020603050405020304" pitchFamily="18" charset="0"/>
              </a:rPr>
              <a:t> ή </a:t>
            </a:r>
            <a:r>
              <a:rPr lang="el-GR" sz="1800" dirty="0" err="1">
                <a:effectLst/>
                <a:latin typeface="Times New Roman" panose="02020603050405020304" pitchFamily="18" charset="0"/>
                <a:ea typeface="Times New Roman" panose="02020603050405020304" pitchFamily="18" charset="0"/>
              </a:rPr>
              <a:t>κεφαλοσπορίνες</a:t>
            </a:r>
            <a:r>
              <a:rPr lang="el-GR" sz="1800" dirty="0">
                <a:effectLst/>
                <a:latin typeface="Times New Roman" panose="02020603050405020304" pitchFamily="18" charset="0"/>
                <a:ea typeface="Times New Roman" panose="02020603050405020304" pitchFamily="18" charset="0"/>
              </a:rPr>
              <a:t> τρίτης γενεάς.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Σταφυλοκοκκική πνευμονία: </a:t>
            </a:r>
            <a:r>
              <a:rPr lang="el-GR" sz="1800" dirty="0">
                <a:effectLst/>
                <a:latin typeface="Times New Roman" panose="02020603050405020304" pitchFamily="18" charset="0"/>
                <a:ea typeface="Times New Roman" panose="02020603050405020304" pitchFamily="18" charset="0"/>
              </a:rPr>
              <a:t>Το αίτιο είναι ο σταφυλόκοκκος. </a:t>
            </a:r>
            <a:r>
              <a:rPr lang="el-GR" sz="1800" dirty="0" err="1">
                <a:effectLst/>
                <a:latin typeface="Times New Roman" panose="02020603050405020304" pitchFamily="18" charset="0"/>
                <a:ea typeface="Times New Roman" panose="02020603050405020304" pitchFamily="18" charset="0"/>
              </a:rPr>
              <a:t>Προδιαθεσικοί</a:t>
            </a:r>
            <a:r>
              <a:rPr lang="el-GR" sz="1800" dirty="0">
                <a:effectLst/>
                <a:latin typeface="Times New Roman" panose="02020603050405020304" pitchFamily="18" charset="0"/>
                <a:ea typeface="Times New Roman" panose="02020603050405020304" pitchFamily="18" charset="0"/>
              </a:rPr>
              <a:t> παράγοντες για την εμφάνιση της σταφυλοκοκκικής πνευμονίας είναι:1) η χρόνια αποφρακτική πνευμονοπάθεια, 2) η </a:t>
            </a:r>
            <a:r>
              <a:rPr lang="el-GR" sz="1800" dirty="0" err="1">
                <a:effectLst/>
                <a:latin typeface="Times New Roman" panose="02020603050405020304" pitchFamily="18" charset="0"/>
                <a:ea typeface="Times New Roman" panose="02020603050405020304" pitchFamily="18" charset="0"/>
              </a:rPr>
              <a:t>προϋπάρχουσα</a:t>
            </a:r>
            <a:r>
              <a:rPr lang="el-GR" sz="1800" dirty="0">
                <a:effectLst/>
                <a:latin typeface="Times New Roman" panose="02020603050405020304" pitchFamily="18" charset="0"/>
                <a:ea typeface="Times New Roman" panose="02020603050405020304" pitchFamily="18" charset="0"/>
              </a:rPr>
              <a:t> λόγω ιού πνευμονική λοίμωξη η οποία </a:t>
            </a:r>
            <a:r>
              <a:rPr lang="el-GR" sz="1800" dirty="0" err="1">
                <a:effectLst/>
                <a:latin typeface="Times New Roman" panose="02020603050405020304" pitchFamily="18" charset="0"/>
                <a:ea typeface="Times New Roman" panose="02020603050405020304" pitchFamily="18" charset="0"/>
              </a:rPr>
              <a:t>επιπλέκεται</a:t>
            </a:r>
            <a:r>
              <a:rPr lang="el-GR" sz="1800" dirty="0">
                <a:effectLst/>
                <a:latin typeface="Times New Roman" panose="02020603050405020304" pitchFamily="18" charset="0"/>
                <a:ea typeface="Times New Roman" panose="02020603050405020304" pitchFamily="18" charset="0"/>
              </a:rPr>
              <a:t> και με σταφυλοκοκκική λοίμωξη, 3) η </a:t>
            </a:r>
            <a:r>
              <a:rPr lang="el-GR" sz="1800" dirty="0" err="1">
                <a:effectLst/>
                <a:latin typeface="Times New Roman" panose="02020603050405020304" pitchFamily="18" charset="0"/>
                <a:ea typeface="Times New Roman" panose="02020603050405020304" pitchFamily="18" charset="0"/>
              </a:rPr>
              <a:t>ουδετεροπενία</a:t>
            </a:r>
            <a:r>
              <a:rPr lang="el-GR" sz="1800" dirty="0">
                <a:effectLst/>
                <a:latin typeface="Times New Roman" panose="02020603050405020304" pitchFamily="18" charset="0"/>
                <a:ea typeface="Times New Roman" panose="02020603050405020304" pitchFamily="18" charset="0"/>
              </a:rPr>
              <a:t> (χαμηλός αριθμός </a:t>
            </a:r>
            <a:r>
              <a:rPr lang="el-GR" sz="1800" dirty="0" err="1">
                <a:effectLst/>
                <a:latin typeface="Times New Roman" panose="02020603050405020304" pitchFamily="18" charset="0"/>
                <a:ea typeface="Times New Roman" panose="02020603050405020304" pitchFamily="18" charset="0"/>
              </a:rPr>
              <a:t>ουδετεροφίλων</a:t>
            </a:r>
            <a:r>
              <a:rPr lang="el-GR" sz="1800" dirty="0">
                <a:effectLst/>
                <a:latin typeface="Times New Roman" panose="02020603050405020304" pitchFamily="18" charset="0"/>
                <a:ea typeface="Times New Roman" panose="02020603050405020304" pitchFamily="18" charset="0"/>
              </a:rPr>
              <a:t>), 4) η </a:t>
            </a:r>
            <a:r>
              <a:rPr lang="el-GR" sz="1800" dirty="0" err="1">
                <a:effectLst/>
                <a:latin typeface="Times New Roman" panose="02020603050405020304" pitchFamily="18" charset="0"/>
                <a:ea typeface="Times New Roman" panose="02020603050405020304" pitchFamily="18" charset="0"/>
              </a:rPr>
              <a:t>ανοσοκαταστολή</a:t>
            </a:r>
            <a:r>
              <a:rPr lang="el-GR" sz="1800" dirty="0">
                <a:effectLst/>
                <a:latin typeface="Times New Roman" panose="02020603050405020304" pitchFamily="18" charset="0"/>
                <a:ea typeface="Times New Roman" panose="02020603050405020304" pitchFamily="18" charset="0"/>
              </a:rPr>
              <a:t>, 5) η χορήγηση αντιβιοτικών που δεν αντιμετωπίζουν τον σταφυλόκοκκο, 6) η </a:t>
            </a:r>
            <a:r>
              <a:rPr lang="el-GR" sz="1800" dirty="0" err="1">
                <a:effectLst/>
                <a:latin typeface="Times New Roman" panose="02020603050405020304" pitchFamily="18" charset="0"/>
                <a:ea typeface="Times New Roman" panose="02020603050405020304" pitchFamily="18" charset="0"/>
              </a:rPr>
              <a:t>ανοσοκαταστολή</a:t>
            </a:r>
            <a:r>
              <a:rPr lang="el-GR" sz="1800" dirty="0">
                <a:effectLst/>
                <a:latin typeface="Times New Roman" panose="02020603050405020304" pitchFamily="18" charset="0"/>
                <a:ea typeface="Times New Roman" panose="02020603050405020304" pitchFamily="18" charset="0"/>
              </a:rPr>
              <a:t>, 7) η χρόνια εφαρμοζόμενη </a:t>
            </a:r>
            <a:r>
              <a:rPr lang="el-GR" sz="1800" dirty="0" err="1">
                <a:effectLst/>
                <a:latin typeface="Times New Roman" panose="02020603050405020304" pitchFamily="18" charset="0"/>
                <a:ea typeface="Times New Roman" panose="02020603050405020304" pitchFamily="18" charset="0"/>
              </a:rPr>
              <a:t>αιμοδιάλυση</a:t>
            </a:r>
            <a:r>
              <a:rPr lang="el-GR" sz="1800" dirty="0">
                <a:effectLst/>
                <a:latin typeface="Times New Roman" panose="02020603050405020304" pitchFamily="18" charset="0"/>
                <a:ea typeface="Times New Roman" panose="02020603050405020304" pitchFamily="18" charset="0"/>
              </a:rPr>
              <a:t> και 8) η σταφυλοκοκκική ενδοκαρδίτιδα.</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σταφυλοκοκκική πνευμονία απαντάται κυρίως σε παιδιά ηλικίας κάτω των 6 μηνών κατά την διάρκεια </a:t>
            </a:r>
            <a:r>
              <a:rPr lang="el-GR" sz="1800" dirty="0" err="1">
                <a:effectLst/>
                <a:latin typeface="Times New Roman" panose="02020603050405020304" pitchFamily="18" charset="0"/>
                <a:ea typeface="Times New Roman" panose="02020603050405020304" pitchFamily="18" charset="0"/>
              </a:rPr>
              <a:t>ενδονοσοκομειακής</a:t>
            </a:r>
            <a:r>
              <a:rPr lang="el-GR" sz="1800" dirty="0">
                <a:effectLst/>
                <a:latin typeface="Times New Roman" panose="02020603050405020304" pitchFamily="18" charset="0"/>
                <a:ea typeface="Times New Roman" panose="02020603050405020304" pitchFamily="18" charset="0"/>
              </a:rPr>
              <a:t> νοσηλείας, ή σαν επιπλοκή της σταφυλοκοκκικής κυστικής </a:t>
            </a:r>
            <a:r>
              <a:rPr lang="el-GR" sz="1800" dirty="0" err="1">
                <a:effectLst/>
                <a:latin typeface="Times New Roman" panose="02020603050405020304" pitchFamily="18" charset="0"/>
                <a:ea typeface="Times New Roman" panose="02020603050405020304" pitchFamily="18" charset="0"/>
              </a:rPr>
              <a:t>ίνωσης</a:t>
            </a:r>
            <a:r>
              <a:rPr lang="el-GR" sz="1800" dirty="0">
                <a:effectLst/>
                <a:latin typeface="Times New Roman" panose="02020603050405020304" pitchFamily="18" charset="0"/>
                <a:ea typeface="Times New Roman" panose="02020603050405020304" pitchFamily="18" charset="0"/>
              </a:rPr>
              <a:t> ή μετά από ιλαρά.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Στην ακτινογραφία θώρακος παρατηρούνται πολλαπλές </a:t>
            </a:r>
            <a:r>
              <a:rPr lang="el-GR" sz="1800" dirty="0" err="1">
                <a:effectLst/>
                <a:latin typeface="Times New Roman" panose="02020603050405020304" pitchFamily="18" charset="0"/>
                <a:ea typeface="Times New Roman" panose="02020603050405020304" pitchFamily="18" charset="0"/>
              </a:rPr>
              <a:t>αμφοτερόπλευρες</a:t>
            </a:r>
            <a:r>
              <a:rPr lang="el-GR" sz="1800" dirty="0">
                <a:effectLst/>
                <a:latin typeface="Times New Roman" panose="02020603050405020304" pitchFamily="18" charset="0"/>
                <a:ea typeface="Times New Roman" panose="02020603050405020304" pitchFamily="18" charset="0"/>
              </a:rPr>
              <a:t>, δηλαδή και στους δύο πνεύμονες, πνευμονικές διηθήσεις οι οποίες συνοδεύονται και από σχηματισμό αποστημάτων.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24</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2672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57187" y="300446"/>
            <a:ext cx="11477625" cy="6231527"/>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Ακολούθως οι εργαστηριακές μέθοδοι που χρησιμοποιούνται για την διάγνωση όλων των μορφών πνευμονίας, είναι οι παρακάτω: 1. Γενική εξέταση αίματος και ταχύτητα καθιζήσεως ερυθρών αιμοσφαιρίων (ΤΚΕ), 2. Εξέταση πτυέλων, εξέταση βρογχικού </a:t>
            </a:r>
            <a:r>
              <a:rPr lang="el-GR" sz="1800" dirty="0" err="1">
                <a:effectLst/>
                <a:latin typeface="Times New Roman" panose="02020603050405020304" pitchFamily="18" charset="0"/>
                <a:ea typeface="Times New Roman" panose="02020603050405020304" pitchFamily="18" charset="0"/>
              </a:rPr>
              <a:t>εκπλύματος</a:t>
            </a:r>
            <a:r>
              <a:rPr lang="el-GR" sz="1800" dirty="0">
                <a:effectLst/>
                <a:latin typeface="Times New Roman" panose="02020603050405020304" pitchFamily="18" charset="0"/>
                <a:ea typeface="Times New Roman" panose="02020603050405020304" pitchFamily="18" charset="0"/>
              </a:rPr>
              <a:t> (πρόκειται για το υλικό που λαμβάνεται ύστερα από ειδική απόξεση και </a:t>
            </a:r>
            <a:r>
              <a:rPr lang="el-GR" sz="1800" dirty="0" err="1">
                <a:effectLst/>
                <a:latin typeface="Times New Roman" panose="02020603050405020304" pitchFamily="18" charset="0"/>
                <a:ea typeface="Times New Roman" panose="02020603050405020304" pitchFamily="18" charset="0"/>
              </a:rPr>
              <a:t>έκπλυση</a:t>
            </a:r>
            <a:r>
              <a:rPr lang="el-GR" sz="1800" dirty="0">
                <a:effectLst/>
                <a:latin typeface="Times New Roman" panose="02020603050405020304" pitchFamily="18" charset="0"/>
                <a:ea typeface="Times New Roman" panose="02020603050405020304" pitchFamily="18" charset="0"/>
              </a:rPr>
              <a:t> των βρόγχων), ή εξέταση </a:t>
            </a:r>
            <a:r>
              <a:rPr lang="el-GR" sz="1800" dirty="0" err="1">
                <a:effectLst/>
                <a:latin typeface="Times New Roman" panose="02020603050405020304" pitchFamily="18" charset="0"/>
                <a:ea typeface="Times New Roman" panose="02020603050405020304" pitchFamily="18" charset="0"/>
              </a:rPr>
              <a:t>φαρυγγολαρυγγικού</a:t>
            </a:r>
            <a:r>
              <a:rPr lang="el-GR" sz="1800" dirty="0">
                <a:effectLst/>
                <a:latin typeface="Times New Roman" panose="02020603050405020304" pitchFamily="18" charset="0"/>
                <a:ea typeface="Times New Roman" panose="02020603050405020304" pitchFamily="18" charset="0"/>
              </a:rPr>
              <a:t> επιχρίσματος για αναζήτηση και ταυτοποίηση του παθογόνου μικροοργανισμού, 3. Καλλιέργεια αίματος, 4. Εξέταση του πλευριτικού υγρού με σκοπό την απομόνωση του παθογόνου μικροοργανισμού, 5. Ορολογικές αντιδράσεις για αναζήτηση αντισωμάτων στον ορό αρρώστων που πάσχουν από πνευμονία είναι ιδιαίτερα χρήσιμες όταν η πνευμονία οφείλεται σε ιούς / </a:t>
            </a:r>
            <a:r>
              <a:rPr lang="el-GR" sz="1800" dirty="0" err="1">
                <a:effectLst/>
                <a:latin typeface="Times New Roman" panose="02020603050405020304" pitchFamily="18" charset="0"/>
                <a:ea typeface="Times New Roman" panose="02020603050405020304" pitchFamily="18" charset="0"/>
              </a:rPr>
              <a:t>μήκυτες</a:t>
            </a:r>
            <a:r>
              <a:rPr lang="el-GR" sz="1800" dirty="0">
                <a:effectLst/>
                <a:latin typeface="Times New Roman" panose="02020603050405020304" pitchFamily="18" charset="0"/>
                <a:ea typeface="Times New Roman" panose="02020603050405020304" pitchFamily="18" charset="0"/>
              </a:rPr>
              <a:t> / </a:t>
            </a:r>
            <a:r>
              <a:rPr lang="el-GR" sz="1800" dirty="0" err="1">
                <a:effectLst/>
                <a:latin typeface="Times New Roman" panose="02020603050405020304" pitchFamily="18" charset="0"/>
                <a:ea typeface="Times New Roman" panose="02020603050405020304" pitchFamily="18" charset="0"/>
              </a:rPr>
              <a:t>μυκόπλασμα</a:t>
            </a:r>
            <a:r>
              <a:rPr lang="el-GR" sz="1800" dirty="0">
                <a:effectLst/>
                <a:latin typeface="Times New Roman" panose="02020603050405020304" pitchFamily="18" charset="0"/>
                <a:ea typeface="Times New Roman" panose="02020603050405020304" pitchFamily="18" charset="0"/>
              </a:rPr>
              <a:t> / </a:t>
            </a:r>
            <a:r>
              <a:rPr lang="el-GR" sz="1800" dirty="0" err="1">
                <a:effectLst/>
                <a:latin typeface="Times New Roman" panose="02020603050405020304" pitchFamily="18" charset="0"/>
                <a:ea typeface="Times New Roman" panose="02020603050405020304" pitchFamily="18" charset="0"/>
              </a:rPr>
              <a:t>χλαμύδιο</a:t>
            </a:r>
            <a:r>
              <a:rPr lang="el-GR" sz="1800" dirty="0">
                <a:effectLst/>
                <a:latin typeface="Times New Roman" panose="02020603050405020304" pitchFamily="18" charset="0"/>
                <a:ea typeface="Times New Roman" panose="02020603050405020304" pitchFamily="18" charset="0"/>
              </a:rPr>
              <a:t> της ψιττάκωσης. Η λήψη του αίματος θα πρέπει οπωσδήποτε να γίνεται μέσα σε χρονικό διάστημα 15 ημερών από την εκδήλωση της νόσου.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Άλλες εξεταστικές μέθοδοι που μπορεί να εφαρμοσθούν στις πνευμονίες είναι η βρογχοσκόπηση και η βιοψία του πνεύμονα. Εκτός από διαγνωστικούς λόγους, η βρογχοσκόπηση και η βιοψία του πνεύμονα μπορεί να γίνουν και για θεραπευτικούς σκοπούς. </a:t>
            </a:r>
          </a:p>
          <a:p>
            <a:pPr algn="just">
              <a:lnSpc>
                <a:spcPct val="100000"/>
              </a:lnSpc>
              <a:spcBef>
                <a:spcPts val="0"/>
              </a:spcBef>
            </a:pPr>
            <a:r>
              <a:rPr lang="el-GR" sz="1800" b="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10. Πνευμονική Εμβολή (ΠΕ):</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με τον όρο αυτό αποδίδεται το σύνολο των κλινικών εκδηλώσεων οι οποίες προκαλούνται εξαιτίας της αιφνίδιας απόφραξης της πνευμονικής αρτηρίας ή των κλάδων αυτής. Η προαναφερόμενη απόφραξη οφείλεται σε θρόμβο ο οποίος προέρχεται από το φλεβικό δίκτυο των κάτω άκρων, ή της πυέλου ή από τις δεξιές καρδιακές κοιλότητες. Οι παράγοντες που προδιαθέτουν στην δημιουργία των θρόμβων είναι οι εξής: 1. η φλεβική στάση, 2. η </a:t>
            </a:r>
            <a:r>
              <a:rPr lang="el-GR" sz="1800" dirty="0" err="1">
                <a:effectLst/>
                <a:latin typeface="Times New Roman" panose="02020603050405020304" pitchFamily="18" charset="0"/>
                <a:ea typeface="Times New Roman" panose="02020603050405020304" pitchFamily="18" charset="0"/>
              </a:rPr>
              <a:t>υπερπηκτικότητα</a:t>
            </a:r>
            <a:r>
              <a:rPr lang="el-GR" sz="1800" dirty="0">
                <a:effectLst/>
                <a:latin typeface="Times New Roman" panose="02020603050405020304" pitchFamily="18" charset="0"/>
                <a:ea typeface="Times New Roman" panose="02020603050405020304" pitchFamily="18" charset="0"/>
              </a:rPr>
              <a:t> του αίματος και 3. ανωμαλίες στο ενδοθήλιο του αγγειακού τοιχώματος.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μεγάλη ηλικία, η κατάκλιση στο κρεβάτι για μεγάλο χρονικό διάστημα, η ακινησία των κάτω άκρων, η καρδιακή ανεπάρκεια, η παχυσαρκία, οι χειρουργικές επεμβάσεις στην πύελο και στην κοιλιακή χώρα, το έμφραγμα στην δεξιά κοιλία, η κολπική μαρμαρυγή, η περίοδος μετά από τον τοκετό, η χρησιμοποίηση αντισυλληπτικών φαρμάκων, τα κατάγματα στα κάτω άκρα καθώς και τα νεοπλάσματα είναι καταστάσεις που προδιαθέτουν ακόμη περισσότερο στην δημιουργία των θρόμβων.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25</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3647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57187" y="300446"/>
            <a:ext cx="11477625" cy="6231527"/>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Από πλευράς </a:t>
            </a:r>
            <a:r>
              <a:rPr lang="el-GR" sz="1800" dirty="0" err="1">
                <a:effectLst/>
                <a:latin typeface="Times New Roman" panose="02020603050405020304" pitchFamily="18" charset="0"/>
                <a:ea typeface="Times New Roman" panose="02020603050405020304" pitchFamily="18" charset="0"/>
              </a:rPr>
              <a:t>παθοφυσιολογίας</a:t>
            </a:r>
            <a:r>
              <a:rPr lang="el-GR" sz="1800" dirty="0">
                <a:effectLst/>
                <a:latin typeface="Times New Roman" panose="02020603050405020304" pitchFamily="18" charset="0"/>
                <a:ea typeface="Times New Roman" panose="02020603050405020304" pitchFamily="18" charset="0"/>
              </a:rPr>
              <a:t>, η πνευμονική εμβολή προκαλεί εγκατάσταση </a:t>
            </a:r>
            <a:r>
              <a:rPr lang="el-GR" sz="1800" dirty="0" err="1">
                <a:effectLst/>
                <a:latin typeface="Times New Roman" panose="02020603050405020304" pitchFamily="18" charset="0"/>
                <a:ea typeface="Times New Roman" panose="02020603050405020304" pitchFamily="18" charset="0"/>
              </a:rPr>
              <a:t>καρδιογενούς</a:t>
            </a:r>
            <a:r>
              <a:rPr lang="el-GR" sz="1800" dirty="0">
                <a:effectLst/>
                <a:latin typeface="Times New Roman" panose="02020603050405020304" pitchFamily="18" charset="0"/>
                <a:ea typeface="Times New Roman" panose="02020603050405020304" pitchFamily="18" charset="0"/>
              </a:rPr>
              <a:t> καταπληξίας ως προς την λειτουργία της δεξιάς κοιλίας. Πιο συγκεκριμένα, στην πνευμονική εμβολή επέρχεται απόφραξη της πνευμονικής αγγειακής κοίτης, λόγω του φλεβικού θρόμβου που εγκαθίσταται στην πνευμονική αγγειακή κοίτη, με αποτέλεσμα να αυξάνεται το </a:t>
            </a:r>
            <a:r>
              <a:rPr lang="el-GR" sz="1800" dirty="0" err="1">
                <a:effectLst/>
                <a:latin typeface="Times New Roman" panose="02020603050405020304" pitchFamily="18" charset="0"/>
                <a:ea typeface="Times New Roman" panose="02020603050405020304" pitchFamily="18" charset="0"/>
              </a:rPr>
              <a:t>μεταφορτίο</a:t>
            </a:r>
            <a:r>
              <a:rPr lang="el-GR" sz="1800" dirty="0">
                <a:effectLst/>
                <a:latin typeface="Times New Roman" panose="02020603050405020304" pitchFamily="18" charset="0"/>
                <a:ea typeface="Times New Roman" panose="02020603050405020304" pitchFamily="18" charset="0"/>
              </a:rPr>
              <a:t> της δεξιάς κοιλίας δηλαδή να αυξάνονται οι αντιστάσεις τις οποίες θα πρέπει να υπερνικήσει η δεξιά κοιλία για να προωθήσει το φλεβικό αίμα που αυτή περιέχει προς την πνευμονική αρτηρία. Η αύξηση στο </a:t>
            </a:r>
            <a:r>
              <a:rPr lang="el-GR" sz="1800" dirty="0" err="1">
                <a:effectLst/>
                <a:latin typeface="Times New Roman" panose="02020603050405020304" pitchFamily="18" charset="0"/>
                <a:ea typeface="Times New Roman" panose="02020603050405020304" pitchFamily="18" charset="0"/>
              </a:rPr>
              <a:t>μεταφορτίο</a:t>
            </a:r>
            <a:r>
              <a:rPr lang="el-GR" sz="1800" dirty="0">
                <a:effectLst/>
                <a:latin typeface="Times New Roman" panose="02020603050405020304" pitchFamily="18" charset="0"/>
                <a:ea typeface="Times New Roman" panose="02020603050405020304" pitchFamily="18" charset="0"/>
              </a:rPr>
              <a:t> της δεξιάς κοιλίας προκαλεί με την σειρά της και αύξηση των πιέσεων που επικρατούν μέσα στην δεξιά κοιλία με αποτέλεσμα αυτή να διατείνεται και να επέρχεται και ανεπάρκεια στην </a:t>
            </a:r>
            <a:r>
              <a:rPr lang="el-GR" sz="1800" dirty="0" err="1">
                <a:effectLst/>
                <a:latin typeface="Times New Roman" panose="02020603050405020304" pitchFamily="18" charset="0"/>
                <a:ea typeface="Times New Roman" panose="02020603050405020304" pitchFamily="18" charset="0"/>
              </a:rPr>
              <a:t>τριγλώχινα</a:t>
            </a:r>
            <a:r>
              <a:rPr lang="el-GR" sz="1800" dirty="0">
                <a:effectLst/>
                <a:latin typeface="Times New Roman" panose="02020603050405020304" pitchFamily="18" charset="0"/>
                <a:ea typeface="Times New Roman" panose="02020603050405020304" pitchFamily="18" charset="0"/>
              </a:rPr>
              <a:t> βαλβίδα λόγω ατελούς συγκλείσεώς της κατά την φάση της διαστολής της δεξιάς κοιλίας. Στην συνέχεια η αυξημένη πίεση που επικρατεί μέσα στην δεξιά κοιλία μεταφέρεται και προς τα πίσω δηλαδή και προς τον δεξιό κόλπο και τελικά επικρατεί οξεία κάμψη της δεξιάς κοιλίας. Τονίζεται πως όταν η δεξιά κοιλία είναι φυσιολογική τότε προκειμένου να υπάρξει αύξηση του </a:t>
            </a:r>
            <a:r>
              <a:rPr lang="el-GR" sz="1800" dirty="0" err="1">
                <a:effectLst/>
                <a:latin typeface="Times New Roman" panose="02020603050405020304" pitchFamily="18" charset="0"/>
                <a:ea typeface="Times New Roman" panose="02020603050405020304" pitchFamily="18" charset="0"/>
              </a:rPr>
              <a:t>μεταφορτίου</a:t>
            </a:r>
            <a:r>
              <a:rPr lang="el-GR" sz="1800" dirty="0">
                <a:effectLst/>
                <a:latin typeface="Times New Roman" panose="02020603050405020304" pitchFamily="18" charset="0"/>
                <a:ea typeface="Times New Roman" panose="02020603050405020304" pitchFamily="18" charset="0"/>
              </a:rPr>
              <a:t> της δεξιάς κοιλίας θα πρέπει να αποφραχθεί η πνευμονική αγγειακή κοίτη σε έκταση μεγαλύτερη από το 25%, επί της συνολικής εκτάσεως την οποία καταλαμβάνει η πνευμονική αγγειακή κοίτη. Εφόσον όμως η δεξιά κοιλία εμφανίζει ήδη επιβαρυμένη λειτουργία, τότε ακόμη και με απόφραξη ενός ή δύο μικρών κλάδων της πνευμονικής αρτηρίας επέρχεται η ίδια ακριβώς αιμοδυναμική επιβάρυνση η οποία μπορεί να επέλθει με την απόφραξη από τον φλεβικό θρόμβο έκτασης 25% επί της συνολικού εμβαδού της πνευμονικής αγγειακής κοίτης.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κλινική εικόνα της πνευμονικής εμβολής εξαρτάται από το μέγεθος της απόφραξης της ροής του φλεβικού αίματος στην πνευμονική αρτηρία. Ανάλογα με το «μέγεθος» της μείωσης της φλεβικής ροής στην πνευμονική αρτηρία, η πνευμονική εμβολή διακρίνεται στις παρακάτω μορφές: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μικρή πνευμονική εμβολή,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οξεία μαζική πνευμονική εμβολή,</a:t>
            </a:r>
          </a:p>
          <a:p>
            <a:pPr marL="342900" indent="-342900" algn="just">
              <a:lnSpc>
                <a:spcPct val="100000"/>
              </a:lnSpc>
              <a:spcBef>
                <a:spcPts val="0"/>
              </a:spcBef>
              <a:buClr>
                <a:schemeClr val="accent1"/>
              </a:buClr>
              <a:buFont typeface="+mj-lt"/>
              <a:buAutoNum type="arabicPeriod"/>
            </a:pPr>
            <a:r>
              <a:rPr lang="el-GR" sz="1800" dirty="0" err="1">
                <a:effectLst/>
                <a:latin typeface="Times New Roman" panose="02020603050405020304" pitchFamily="18" charset="0"/>
                <a:ea typeface="Times New Roman" panose="02020603050405020304" pitchFamily="18" charset="0"/>
              </a:rPr>
              <a:t>υποξεία</a:t>
            </a:r>
            <a:r>
              <a:rPr lang="el-GR" sz="1800" dirty="0">
                <a:effectLst/>
                <a:latin typeface="Times New Roman" panose="02020603050405020304" pitchFamily="18" charset="0"/>
                <a:ea typeface="Times New Roman" panose="02020603050405020304" pitchFamily="18" charset="0"/>
              </a:rPr>
              <a:t> μαζική πνευμονική εμβολή και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χρόνια πνευμονική εμβολή.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26</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6874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57187" y="300446"/>
            <a:ext cx="11477625" cy="6386104"/>
          </a:xfrm>
        </p:spPr>
        <p:txBody>
          <a:bodyPr>
            <a:noAutofit/>
          </a:bodyPr>
          <a:lstStyle/>
          <a:p>
            <a:pPr algn="just">
              <a:lnSpc>
                <a:spcPct val="100000"/>
              </a:lnSpc>
              <a:spcBef>
                <a:spcPts val="600"/>
              </a:spcBef>
            </a:pPr>
            <a:r>
              <a:rPr lang="el-GR" sz="1800" b="1" dirty="0">
                <a:effectLst/>
                <a:latin typeface="Times New Roman" panose="02020603050405020304" pitchFamily="18" charset="0"/>
                <a:ea typeface="Times New Roman" panose="02020603050405020304" pitchFamily="18" charset="0"/>
              </a:rPr>
              <a:t>Η κλινική εικόνα για την κάθε μία από τις προαναφερόμενες μορφές, διαφοροποιείται ως ακολούθως: </a:t>
            </a: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1. Μικρή πνευμονική εμβολή:</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στην περίπτωση αυτή τα έμβολα είναι μικρά, σπάνια προκαλούν απόφραξη στα πνευμονικά αρτηριακά αγγεία και διαλύονται από μόνα τους. Τα κλινικά συμπτώματα είναι βήχας, πλευριτικός πόνος, αιμόπτυση, δύσπνοια, ταχύπνοια, πυρετός και τέλος διόγκωση με ευαισθησία και πόνο στην περιοχή της γαστροκνημίας όταν η προέλευση των εμβόλων είναι το εν τω </a:t>
            </a:r>
            <a:r>
              <a:rPr lang="el-GR" sz="1800" dirty="0" err="1">
                <a:effectLst/>
                <a:latin typeface="Times New Roman" panose="02020603050405020304" pitchFamily="18" charset="0"/>
                <a:ea typeface="Times New Roman" panose="02020603050405020304" pitchFamily="18" charset="0"/>
              </a:rPr>
              <a:t>βάθει</a:t>
            </a:r>
            <a:r>
              <a:rPr lang="el-GR" sz="1800" dirty="0">
                <a:effectLst/>
                <a:latin typeface="Times New Roman" panose="02020603050405020304" pitchFamily="18" charset="0"/>
                <a:ea typeface="Times New Roman" panose="02020603050405020304" pitchFamily="18" charset="0"/>
              </a:rPr>
              <a:t> φλεβικό δίκτυο των κάτω άκρων.</a:t>
            </a:r>
          </a:p>
          <a:p>
            <a:pPr indent="270510"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2. Οξεία μαζική πνευμονική εμβολή:</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στην περίπτωση αυτή αποφράσσεται το 50% η και περισσότερο του πνευμονικού αρτηριακού δικτύου. Τα κλινικά συμπτώματα είναι κυάνωση, δύσπνοια, αιμόπτυση, πόνος πίσω από το στέρνο, λιποθυμία και </a:t>
            </a:r>
            <a:r>
              <a:rPr lang="en-US" sz="1800" dirty="0" err="1">
                <a:effectLst/>
                <a:latin typeface="Times New Roman" panose="02020603050405020304" pitchFamily="18" charset="0"/>
                <a:ea typeface="Times New Roman" panose="02020603050405020304" pitchFamily="18" charset="0"/>
              </a:rPr>
              <a:t>schock</a:t>
            </a:r>
            <a:r>
              <a:rPr lang="el-GR" sz="1800" dirty="0">
                <a:effectLst/>
                <a:latin typeface="Times New Roman" panose="02020603050405020304" pitchFamily="18" charset="0"/>
                <a:ea typeface="Times New Roman" panose="02020603050405020304" pitchFamily="18" charset="0"/>
              </a:rPr>
              <a:t> ή καρδιακή ανακοπή. Τα 2 / 3 των ασθενών καταλήγουν εντός των δύο πρώτων ωρών από την οξεία μαζική εισβολή του φλεβικού θρόμβου. </a:t>
            </a:r>
          </a:p>
          <a:p>
            <a:pPr indent="270510"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3. </a:t>
            </a:r>
            <a:r>
              <a:rPr lang="el-GR" sz="1800" b="1" dirty="0" err="1">
                <a:solidFill>
                  <a:schemeClr val="accent1"/>
                </a:solidFill>
                <a:effectLst/>
                <a:latin typeface="Times New Roman" panose="02020603050405020304" pitchFamily="18" charset="0"/>
                <a:ea typeface="Times New Roman" panose="02020603050405020304" pitchFamily="18" charset="0"/>
              </a:rPr>
              <a:t>Υποξεία</a:t>
            </a:r>
            <a:r>
              <a:rPr lang="el-GR" sz="1800" b="1" dirty="0">
                <a:solidFill>
                  <a:schemeClr val="accent1"/>
                </a:solidFill>
                <a:effectLst/>
                <a:latin typeface="Times New Roman" panose="02020603050405020304" pitchFamily="18" charset="0"/>
                <a:ea typeface="Times New Roman" panose="02020603050405020304" pitchFamily="18" charset="0"/>
              </a:rPr>
              <a:t> μαζική πνευμονική εμβολή:</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στην περίπτωση αυτή η κλινική εικόνα δεν είναι έντονη και πολλές φορές μπορεί να διαφύγει της προσοχής του ιατρού. Τα κλινικά συμπτώματα είναι βήχας και ελαφρά δύσπνοια του ασθενή. Στην </a:t>
            </a:r>
            <a:r>
              <a:rPr lang="el-GR" sz="1800" dirty="0" err="1">
                <a:effectLst/>
                <a:latin typeface="Times New Roman" panose="02020603050405020304" pitchFamily="18" charset="0"/>
                <a:ea typeface="Times New Roman" panose="02020603050405020304" pitchFamily="18" charset="0"/>
              </a:rPr>
              <a:t>υποξεία</a:t>
            </a:r>
            <a:r>
              <a:rPr lang="el-GR" sz="1800" dirty="0">
                <a:effectLst/>
                <a:latin typeface="Times New Roman" panose="02020603050405020304" pitchFamily="18" charset="0"/>
                <a:ea typeface="Times New Roman" panose="02020603050405020304" pitchFamily="18" charset="0"/>
              </a:rPr>
              <a:t> μαζική πνευμονική εμβολή η διάγνωση μπορεί να καθυστερήσει και να τεθεί ακόμη και μετά πάροδο δύο εβδομάδων ύστερα από το οξύ επεισόδιο. </a:t>
            </a:r>
          </a:p>
          <a:p>
            <a:pPr indent="270510"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4. Χρόνια πνευμονική εμβολή:</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στην περίπτωση αυτή λαμβάνει χώρα διαρκής παρουσία </a:t>
            </a:r>
            <a:r>
              <a:rPr lang="el-GR" sz="1800" dirty="0" err="1">
                <a:effectLst/>
                <a:latin typeface="Times New Roman" panose="02020603050405020304" pitchFamily="18" charset="0"/>
                <a:ea typeface="Times New Roman" panose="02020603050405020304" pitchFamily="18" charset="0"/>
              </a:rPr>
              <a:t>εμβολικών</a:t>
            </a:r>
            <a:r>
              <a:rPr lang="el-GR" sz="1800" dirty="0">
                <a:effectLst/>
                <a:latin typeface="Times New Roman" panose="02020603050405020304" pitchFamily="18" charset="0"/>
                <a:ea typeface="Times New Roman" panose="02020603050405020304" pitchFamily="18" charset="0"/>
              </a:rPr>
              <a:t> επεισοδίων, δηλαδή συνεχείς αποφράξεις μικρών πνευμονικών αρτηριακών αγγείων, τα οποία οδηγούν σε μία συνεχή αύξηση του </a:t>
            </a:r>
            <a:r>
              <a:rPr lang="el-GR" sz="1800" dirty="0" err="1">
                <a:effectLst/>
                <a:latin typeface="Times New Roman" panose="02020603050405020304" pitchFamily="18" charset="0"/>
                <a:ea typeface="Times New Roman" panose="02020603050405020304" pitchFamily="18" charset="0"/>
              </a:rPr>
              <a:t>μεταφορτίου</a:t>
            </a:r>
            <a:r>
              <a:rPr lang="el-GR" sz="1800" dirty="0">
                <a:effectLst/>
                <a:latin typeface="Times New Roman" panose="02020603050405020304" pitchFamily="18" charset="0"/>
                <a:ea typeface="Times New Roman" panose="02020603050405020304" pitchFamily="18" charset="0"/>
              </a:rPr>
              <a:t> της δεξιάς κοιλίας, δηλαδή της πιέσεως που επικρατεί στο εσωτερικό του στελέχους της πνευμονικής αρτηρίας οπότε μιλάει κανείς για εγκατάσταση χρόνιας πνευμονικής υπέρτασης. Η κλινική εικόνα της χρόνιας πνευμονικής εμβολής χαρακτηρίζεται από κυάνωση, έντονη δύσπνοια, ανάπτυξη περιφερικών οιδημάτων (δηλαδή κυρίως στα άκρα) και </a:t>
            </a:r>
            <a:r>
              <a:rPr lang="el-GR" sz="1800" dirty="0" err="1">
                <a:effectLst/>
                <a:latin typeface="Times New Roman" panose="02020603050405020304" pitchFamily="18" charset="0"/>
                <a:ea typeface="Times New Roman" panose="02020603050405020304" pitchFamily="18" charset="0"/>
              </a:rPr>
              <a:t>ασκίτη</a:t>
            </a:r>
            <a:r>
              <a:rPr lang="el-GR" sz="1800" dirty="0">
                <a:effectLst/>
                <a:latin typeface="Times New Roman" panose="02020603050405020304" pitchFamily="18" charset="0"/>
                <a:ea typeface="Times New Roman" panose="02020603050405020304" pitchFamily="18" charset="0"/>
              </a:rPr>
              <a:t> (ανάπτυξη υγρού στην περιτοναϊκή κοιλότητα). </a:t>
            </a:r>
          </a:p>
          <a:p>
            <a:pPr indent="270510" algn="just">
              <a:lnSpc>
                <a:spcPct val="100000"/>
              </a:lnSpc>
              <a:spcBef>
                <a:spcPts val="600"/>
              </a:spcBef>
            </a:pPr>
            <a:endParaRPr lang="el-GR" sz="400" dirty="0">
              <a:effectLst/>
              <a:latin typeface="Times New Roman" panose="02020603050405020304" pitchFamily="18" charset="0"/>
              <a:ea typeface="Times New Roman" panose="02020603050405020304" pitchFamily="18" charset="0"/>
            </a:endParaRPr>
          </a:p>
          <a:p>
            <a:pPr algn="just">
              <a:lnSpc>
                <a:spcPct val="100000"/>
              </a:lnSpc>
              <a:spcBef>
                <a:spcPts val="600"/>
              </a:spcBef>
            </a:pPr>
            <a:r>
              <a:rPr lang="el-GR" sz="1800" dirty="0">
                <a:effectLst/>
                <a:latin typeface="Times New Roman" panose="02020603050405020304" pitchFamily="18" charset="0"/>
                <a:ea typeface="Times New Roman" panose="02020603050405020304" pitchFamily="18" charset="0"/>
              </a:rPr>
              <a:t>Η διαφορική διάγνωση της πνευμονικής εμβολής γενικά, γίνεται από την πλευρίτιδα και από τις πνευμονικές λοιμώξεις, αλλά και από κάθε πάθηση η οποία προκαλεί θωρακικό πόνο.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27</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27493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57187" y="433796"/>
            <a:ext cx="11477625" cy="6186079"/>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Οι εργαστηριακές μέθοδοι που χρησιμοποιούνται για την επιβεβαίωση της διαγνώσεως της πνευμονικής εμβολής είναι: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ακτινογραφία θώρακος,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το ηλεκτροκαρδιογράφημα με διαταραχές ειδικά στο διάστημα </a:t>
            </a:r>
            <a:r>
              <a:rPr lang="en-US" sz="1800" dirty="0">
                <a:effectLst/>
                <a:latin typeface="Times New Roman" panose="02020603050405020304" pitchFamily="18" charset="0"/>
                <a:ea typeface="Times New Roman" panose="02020603050405020304" pitchFamily="18" charset="0"/>
              </a:rPr>
              <a:t>S</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T</a:t>
            </a:r>
            <a:r>
              <a:rPr lang="el-GR" sz="1800" dirty="0">
                <a:effectLst/>
                <a:latin typeface="Times New Roman" panose="02020603050405020304" pitchFamily="18" charset="0"/>
                <a:ea typeface="Times New Roman" panose="02020603050405020304" pitchFamily="18" charset="0"/>
              </a:rPr>
              <a:t> ,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η λήψη αερίων αίματος (</a:t>
            </a:r>
            <a:r>
              <a:rPr lang="en-US" sz="1800" dirty="0" err="1">
                <a:effectLst/>
                <a:latin typeface="Times New Roman" panose="02020603050405020304" pitchFamily="18" charset="0"/>
                <a:ea typeface="Times New Roman" panose="02020603050405020304" pitchFamily="18" charset="0"/>
              </a:rPr>
              <a:t>PaCO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και </a:t>
            </a:r>
            <a:r>
              <a:rPr lang="en-US" sz="1800" dirty="0">
                <a:effectLst/>
                <a:latin typeface="Times New Roman" panose="02020603050405020304" pitchFamily="18" charset="0"/>
                <a:ea typeface="Times New Roman" panose="02020603050405020304" pitchFamily="18" charset="0"/>
              </a:rPr>
              <a:t>PO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η πνευμονική αγγειογραφία (πρόκειται για την πιο αξιόπιστη μέθοδο διάγνωσης της πνευμονικής εμβολής η οποία απαιτεί όμως έμπειρο </a:t>
            </a:r>
            <a:r>
              <a:rPr lang="el-GR" sz="1800" dirty="0" err="1">
                <a:effectLst/>
                <a:latin typeface="Times New Roman" panose="02020603050405020304" pitchFamily="18" charset="0"/>
                <a:ea typeface="Times New Roman" panose="02020603050405020304" pitchFamily="18" charset="0"/>
              </a:rPr>
              <a:t>καθετηριαστή</a:t>
            </a:r>
            <a:r>
              <a:rPr lang="el-GR" sz="1800" dirty="0">
                <a:effectLst/>
                <a:latin typeface="Times New Roman" panose="02020603050405020304" pitchFamily="18" charset="0"/>
                <a:ea typeface="Times New Roman" panose="02020603050405020304" pitchFamily="18" charset="0"/>
              </a:rPr>
              <a:t> και συνοδεύεται από μικρή νοσηρότητα), </a:t>
            </a:r>
          </a:p>
          <a:p>
            <a:pPr marL="34290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Σπινθηρογράφημα αιμάτωσης του πνεύμονα που γίνεται με </a:t>
            </a:r>
            <a:r>
              <a:rPr lang="el-GR" sz="1800" dirty="0" err="1">
                <a:effectLst/>
                <a:latin typeface="Times New Roman" panose="02020603050405020304" pitchFamily="18" charset="0"/>
                <a:ea typeface="Times New Roman" panose="02020603050405020304" pitchFamily="18" charset="0"/>
              </a:rPr>
              <a:t>τεχνήτιο</a:t>
            </a:r>
            <a:r>
              <a:rPr lang="el-GR" sz="1800" dirty="0">
                <a:effectLst/>
                <a:latin typeface="Times New Roman" panose="02020603050405020304" pitchFamily="18" charset="0"/>
                <a:ea typeface="Times New Roman" panose="02020603050405020304" pitchFamily="18" charset="0"/>
              </a:rPr>
              <a:t> σε συνδυασμό και σύγκριση με σπινθηρογράφημα αερισμού του πνεύμονα που γίνεται με κρυπτό ή ξένο. Στην πνευμονική εμβολή το σπινθηρογράφημα αερισμού του πνεύμονα μπορεί να είναι φυσιολογικό διότι ο αέρας δεν εμποδίζεται να εισέλθει στις κυψελίδες, όμως το σπινθηρογράφημα αιμάτωσης του πνεύμονα θα είναι παθολογικό διότι εξαιτίας της απόφραξης των πνευμονικών αρτηριακών αγγείων από τους θρόμβους, το αίμα δεν φθάνει σε αυτά,</a:t>
            </a:r>
          </a:p>
          <a:p>
            <a:pPr marL="342900" indent="-342900" algn="just">
              <a:lnSpc>
                <a:spcPct val="100000"/>
              </a:lnSpc>
              <a:spcBef>
                <a:spcPts val="0"/>
              </a:spcBef>
              <a:buClr>
                <a:schemeClr val="accent1"/>
              </a:buClr>
              <a:buFont typeface="+mj-lt"/>
              <a:buAutoNum type="arabicPeriod"/>
            </a:pPr>
            <a:r>
              <a:rPr lang="el-GR" sz="1800" dirty="0" err="1">
                <a:effectLst/>
                <a:latin typeface="Times New Roman" panose="02020603050405020304" pitchFamily="18" charset="0"/>
                <a:ea typeface="Times New Roman" panose="02020603050405020304" pitchFamily="18" charset="0"/>
              </a:rPr>
              <a:t>Φλεβογραφία</a:t>
            </a:r>
            <a:r>
              <a:rPr lang="el-GR" sz="1800" dirty="0">
                <a:effectLst/>
                <a:latin typeface="Times New Roman" panose="02020603050405020304" pitchFamily="18" charset="0"/>
                <a:ea typeface="Times New Roman" panose="02020603050405020304" pitchFamily="18" charset="0"/>
              </a:rPr>
              <a:t> κάτω άκρων και του συστήματος της κάτω κοίλης φλέβας όπου μπορεί να αποκαλυφθεί θρόμβωση στο εν τω </a:t>
            </a:r>
            <a:r>
              <a:rPr lang="el-GR" sz="1800" dirty="0" err="1">
                <a:effectLst/>
                <a:latin typeface="Times New Roman" panose="02020603050405020304" pitchFamily="18" charset="0"/>
                <a:ea typeface="Times New Roman" panose="02020603050405020304" pitchFamily="18" charset="0"/>
              </a:rPr>
              <a:t>βάθει</a:t>
            </a:r>
            <a:r>
              <a:rPr lang="el-GR" sz="1800" dirty="0">
                <a:effectLst/>
                <a:latin typeface="Times New Roman" panose="02020603050405020304" pitchFamily="18" charset="0"/>
                <a:ea typeface="Times New Roman" panose="02020603050405020304" pitchFamily="18" charset="0"/>
              </a:rPr>
              <a:t> φλεβικό σύστημα των κάτω άκρων ή στο σύστημα της κάτω κοίλης φλέβας. </a:t>
            </a:r>
          </a:p>
          <a:p>
            <a:pPr indent="270510"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θεραπεία της πνευμονικής εμβολής συνίσταται σε συνεχή έγχυση καθαρής ηπαρίνης ενδοφλεβίως. Η χορήγηση της ηπαρίνης θα πρέπει να αρχίζει πάντα  εφόσον υπάρξει υποψία πνευμονικής εμβολής ακόμη και εάν δεν έχει επιβεβαιωθεί η διάγνωση με σπινθηρογράφημα αερισμού / αιμάτωσης ή με πνευμονική αγγειογραφία. Η μεγάλη ηλικία, η </a:t>
            </a:r>
            <a:r>
              <a:rPr lang="el-GR" sz="1800" dirty="0" err="1">
                <a:effectLst/>
                <a:latin typeface="Times New Roman" panose="02020603050405020304" pitchFamily="18" charset="0"/>
                <a:ea typeface="Times New Roman" panose="02020603050405020304" pitchFamily="18" charset="0"/>
              </a:rPr>
              <a:t>θρομβοκυττοπενία</a:t>
            </a:r>
            <a:r>
              <a:rPr lang="el-GR" sz="1800" dirty="0">
                <a:effectLst/>
                <a:latin typeface="Times New Roman" panose="02020603050405020304" pitchFamily="18" charset="0"/>
                <a:ea typeface="Times New Roman" panose="02020603050405020304" pitchFamily="18" charset="0"/>
              </a:rPr>
              <a:t> (δηλαδή η ελάττωση του αριθμού των αιμοπεταλίων τα οποία όπως είναι γνωστό προάγουν την πήξη του αίματος), η έλλειψη βιταμίνης Κ που έχει αντιαιμορραγική δράση καθώς και η ενεργή αιμορραγία από το πεπτικό σύστημα, είναι παράγοντες που θα πρέπει να ληφθούν πολύ σοβαρά υπόψη στην παρακολούθηση ασθενούς με πνευμονική εμβολή ο οποίος τελεί υπό θεραπευτική αγωγή με καθαρή ηπαρίνη, για το ενδεχόμενο αυξημένου κινδύνου μεγάλης και καθοριστικής για την ζωή του ασθενούς αιμορραγίας. Η θεραπευτική αποτελεσματικότητα της ηπαρίνης ελέγχεται με την μέτρηση του χρόνου μερικής </a:t>
            </a:r>
            <a:r>
              <a:rPr lang="el-GR" sz="1800" dirty="0" err="1">
                <a:effectLst/>
                <a:latin typeface="Times New Roman" panose="02020603050405020304" pitchFamily="18" charset="0"/>
                <a:ea typeface="Times New Roman" panose="02020603050405020304" pitchFamily="18" charset="0"/>
              </a:rPr>
              <a:t>θρομβοπλαστίνης</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PTT</a:t>
            </a:r>
            <a:r>
              <a:rPr lang="el-GR" sz="1800" dirty="0">
                <a:effectLst/>
                <a:latin typeface="Times New Roman" panose="02020603050405020304" pitchFamily="18" charset="0"/>
                <a:ea typeface="Times New Roman" panose="02020603050405020304" pitchFamily="18" charset="0"/>
              </a:rPr>
              <a:t>) που θα πρέπει να προσδιορίζεται ανά 4 έως 6 ώρες.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28</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0129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81000" y="538571"/>
            <a:ext cx="11477625" cy="6005103"/>
          </a:xfrm>
        </p:spPr>
        <p:txBody>
          <a:bodyPr>
            <a:noAutofit/>
          </a:bodyPr>
          <a:lstStyle/>
          <a:p>
            <a:pPr algn="just">
              <a:lnSpc>
                <a:spcPct val="100000"/>
              </a:lnSpc>
            </a:pPr>
            <a:r>
              <a:rPr lang="el-GR" sz="1800" dirty="0">
                <a:effectLst/>
                <a:latin typeface="Times New Roman" panose="02020603050405020304" pitchFamily="18" charset="0"/>
                <a:ea typeface="Times New Roman" panose="02020603050405020304" pitchFamily="18" charset="0"/>
              </a:rPr>
              <a:t>Οι πιο σοβαρές επιπλοκές που μπορεί να προκύψουν από την χορήγηση της καθαρής ηπαρίνης είναι η μείωση του αριθμού των αιμοπεταλίων και η αιμορραγία. Αντιπηκτικά από το στόμα θα πρέπει να χορηγούνται 4 έως 5 ημέρες ύστερα από την έναρξη της χορήγησης της καθαρής ηπαρίνης και υπό την προϋπόθεση ότι έχει σταθεροποιηθεί η κατάσταση του ασθενή. Η καθαρή ηπαρίνη όταν διακοπεί η χορήγησή της, αντικαθίσταται από παράγωγα της </a:t>
            </a:r>
            <a:r>
              <a:rPr lang="el-GR" sz="1800" dirty="0" err="1">
                <a:effectLst/>
                <a:latin typeface="Times New Roman" panose="02020603050405020304" pitchFamily="18" charset="0"/>
                <a:ea typeface="Times New Roman" panose="02020603050405020304" pitchFamily="18" charset="0"/>
              </a:rPr>
              <a:t>δικουμαρόλης</a:t>
            </a:r>
            <a:r>
              <a:rPr lang="el-GR"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Sintrom</a:t>
            </a:r>
            <a:r>
              <a:rPr lang="el-GR" sz="1800" dirty="0">
                <a:effectLst/>
                <a:latin typeface="Times New Roman" panose="02020603050405020304" pitchFamily="18" charset="0"/>
                <a:ea typeface="Times New Roman" panose="02020603050405020304" pitchFamily="18" charset="0"/>
              </a:rPr>
              <a:t>). </a:t>
            </a:r>
          </a:p>
          <a:p>
            <a:pPr algn="just">
              <a:lnSpc>
                <a:spcPct val="100000"/>
              </a:lnSpc>
            </a:pPr>
            <a:r>
              <a:rPr lang="el-GR" sz="1800" dirty="0">
                <a:effectLst/>
                <a:latin typeface="Times New Roman" panose="02020603050405020304" pitchFamily="18" charset="0"/>
                <a:ea typeface="Times New Roman" panose="02020603050405020304" pitchFamily="18" charset="0"/>
              </a:rPr>
              <a:t>Η αντιπηκτική αγωγή από το στόμα θα πρέπει να συνεχιστεί για 4 μήνες τουλάχιστον, ενώ συνεχίζεται διά βίου σε ασθενείς με πρωτοπαθείς διαταραχές της πήξης και υποτροπιάζοντα </a:t>
            </a:r>
            <a:r>
              <a:rPr lang="el-GR" sz="1800" dirty="0" err="1">
                <a:effectLst/>
                <a:latin typeface="Times New Roman" panose="02020603050405020304" pitchFamily="18" charset="0"/>
                <a:ea typeface="Times New Roman" panose="02020603050405020304" pitchFamily="18" charset="0"/>
              </a:rPr>
              <a:t>θρομβοεμβολικά</a:t>
            </a:r>
            <a:r>
              <a:rPr lang="el-GR" sz="1800" dirty="0">
                <a:effectLst/>
                <a:latin typeface="Times New Roman" panose="02020603050405020304" pitchFamily="18" charset="0"/>
                <a:ea typeface="Times New Roman" panose="02020603050405020304" pitchFamily="18" charset="0"/>
              </a:rPr>
              <a:t> επεισόδια.</a:t>
            </a:r>
          </a:p>
          <a:p>
            <a:pPr algn="just">
              <a:lnSpc>
                <a:spcPct val="100000"/>
              </a:lnSpc>
            </a:pPr>
            <a:endParaRPr lang="el-GR" sz="1800" dirty="0">
              <a:effectLst/>
              <a:latin typeface="Times New Roman" panose="02020603050405020304" pitchFamily="18" charset="0"/>
              <a:ea typeface="Times New Roman" panose="02020603050405020304" pitchFamily="18" charset="0"/>
            </a:endParaRPr>
          </a:p>
          <a:p>
            <a:pPr algn="just">
              <a:lnSpc>
                <a:spcPct val="100000"/>
              </a:lnSpc>
            </a:pPr>
            <a:r>
              <a:rPr lang="el-GR" sz="1800" b="1" dirty="0">
                <a:solidFill>
                  <a:schemeClr val="accent1"/>
                </a:solidFill>
                <a:latin typeface="Times New Roman" panose="02020603050405020304" pitchFamily="18" charset="0"/>
              </a:rPr>
              <a:t>7. Καρκίνος</a:t>
            </a:r>
            <a:r>
              <a:rPr lang="el-GR" sz="1800" b="1" dirty="0">
                <a:solidFill>
                  <a:schemeClr val="accent1"/>
                </a:solidFill>
                <a:effectLst/>
                <a:latin typeface="Times New Roman" panose="02020603050405020304" pitchFamily="18" charset="0"/>
                <a:ea typeface="Times New Roman" panose="02020603050405020304" pitchFamily="18" charset="0"/>
              </a:rPr>
              <a:t> του πνεύμονα και της τραχείας</a:t>
            </a:r>
          </a:p>
          <a:p>
            <a:pPr algn="just">
              <a:lnSpc>
                <a:spcPct val="100000"/>
              </a:lnSpc>
            </a:pPr>
            <a:r>
              <a:rPr lang="el-GR" sz="1800" dirty="0">
                <a:effectLst/>
                <a:latin typeface="Times New Roman" panose="02020603050405020304" pitchFamily="18" charset="0"/>
                <a:ea typeface="Times New Roman" panose="02020603050405020304" pitchFamily="18" charset="0"/>
              </a:rPr>
              <a:t>Ο δεξιός πνεύμονας διαιρείται σε 10 τμήματα και ο αριστερός σε 9. Άρα οι 3 </a:t>
            </a:r>
            <a:r>
              <a:rPr lang="el-GR" sz="1800" dirty="0" err="1">
                <a:effectLst/>
                <a:latin typeface="Times New Roman" panose="02020603050405020304" pitchFamily="18" charset="0"/>
                <a:ea typeface="Times New Roman" panose="02020603050405020304" pitchFamily="18" charset="0"/>
              </a:rPr>
              <a:t>λοβαίοι</a:t>
            </a:r>
            <a:r>
              <a:rPr lang="el-GR" sz="1800" dirty="0">
                <a:effectLst/>
                <a:latin typeface="Times New Roman" panose="02020603050405020304" pitchFamily="18" charset="0"/>
                <a:ea typeface="Times New Roman" panose="02020603050405020304" pitchFamily="18" charset="0"/>
              </a:rPr>
              <a:t> βρόγχοι στο δεξιό πνεύμονα υποδιαιρούνται σε 10 τμηματικούς βρόγχους και οι 2 αριστεροί </a:t>
            </a:r>
            <a:r>
              <a:rPr lang="el-GR" sz="1800" dirty="0" err="1">
                <a:effectLst/>
                <a:latin typeface="Times New Roman" panose="02020603050405020304" pitchFamily="18" charset="0"/>
                <a:ea typeface="Times New Roman" panose="02020603050405020304" pitchFamily="18" charset="0"/>
              </a:rPr>
              <a:t>λοβαίοι</a:t>
            </a:r>
            <a:r>
              <a:rPr lang="el-GR" sz="1800" dirty="0">
                <a:effectLst/>
                <a:latin typeface="Times New Roman" panose="02020603050405020304" pitchFamily="18" charset="0"/>
                <a:ea typeface="Times New Roman" panose="02020603050405020304" pitchFamily="18" charset="0"/>
              </a:rPr>
              <a:t> βρόγχοι του αριστερού πνεύμονα υποδιαιρούνται σε 9 τμηματικούς βρόγχους. </a:t>
            </a:r>
          </a:p>
          <a:p>
            <a:pPr algn="just">
              <a:lnSpc>
                <a:spcPct val="100000"/>
              </a:lnSpc>
            </a:pPr>
            <a:r>
              <a:rPr lang="el-GR" sz="1800" dirty="0">
                <a:effectLst/>
                <a:latin typeface="Times New Roman" panose="02020603050405020304" pitchFamily="18" charset="0"/>
                <a:ea typeface="Times New Roman" panose="02020603050405020304" pitchFamily="18" charset="0"/>
              </a:rPr>
              <a:t>Ο κάθε ένας τμηματικός βρόγχος συνοδεύεται από έναν κλάδο ο οποίος αποτελεί υποδιαίρεση της πνευμονικής αρτηρίας και έναν κλάδο που αποτελεί υποδιαίρεση των πνευμονικών φλεβών. Οι τμηματικοί βρόγχοι συνεχίζουν και υποδιαιρούνται σε μικρότερους και στη 12</a:t>
            </a:r>
            <a:r>
              <a:rPr lang="el-GR" sz="1800" baseline="30000" dirty="0">
                <a:effectLst/>
                <a:latin typeface="Times New Roman" panose="02020603050405020304" pitchFamily="18" charset="0"/>
                <a:ea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rPr>
              <a:t> υποδιαίρεση του βρογχικού δέντρου λαμβάνουν το όνομα «τελικά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a:t>
            </a:r>
          </a:p>
          <a:p>
            <a:pPr algn="just">
              <a:lnSpc>
                <a:spcPct val="100000"/>
              </a:lnSpc>
            </a:pPr>
            <a:r>
              <a:rPr lang="el-GR" sz="1800" dirty="0">
                <a:effectLst/>
                <a:latin typeface="Times New Roman" panose="02020603050405020304" pitchFamily="18" charset="0"/>
                <a:ea typeface="Times New Roman" panose="02020603050405020304" pitchFamily="18" charset="0"/>
              </a:rPr>
              <a:t>Στη 16</a:t>
            </a:r>
            <a:r>
              <a:rPr lang="el-GR" sz="1800" baseline="30000" dirty="0">
                <a:effectLst/>
                <a:latin typeface="Times New Roman" panose="02020603050405020304" pitchFamily="18" charset="0"/>
                <a:ea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rPr>
              <a:t> υποδιαίρεση οι βρόγχοι ονομάζονται «αναπνευστικά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Από τα αναπνευστικά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και μετά αρχίζει να γίνεται η ανταλλαγή των αναπνευστικών αερίων και από τα αναπνευστικά </a:t>
            </a:r>
            <a:r>
              <a:rPr lang="el-GR" sz="1800" dirty="0" err="1">
                <a:effectLst/>
                <a:latin typeface="Times New Roman" panose="02020603050405020304" pitchFamily="18" charset="0"/>
                <a:ea typeface="Times New Roman" panose="02020603050405020304" pitchFamily="18" charset="0"/>
              </a:rPr>
              <a:t>βρογχιόλια</a:t>
            </a:r>
            <a:r>
              <a:rPr lang="el-GR" sz="1800" dirty="0">
                <a:effectLst/>
                <a:latin typeface="Times New Roman" panose="02020603050405020304" pitchFamily="18" charset="0"/>
                <a:ea typeface="Times New Roman" panose="02020603050405020304" pitchFamily="18" charset="0"/>
              </a:rPr>
              <a:t> προκύπτουν οι αναπνευστικοί σάκοι από τους οποίους δημιουργούνται οι κυψελίδες.</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29</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561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70122" y="388212"/>
            <a:ext cx="11582400" cy="6081576"/>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Βρογχικό άσθμα:</a:t>
            </a:r>
            <a:r>
              <a:rPr lang="el-GR" sz="1800" dirty="0">
                <a:solidFill>
                  <a:schemeClr val="accent1"/>
                </a:solidFill>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Το βρογχικό άσθμα αποτελεί μία πάθηση της οποίας η κλινική εικόνα χαρακτηρίζεται από δύσπνοια και ήχους </a:t>
            </a:r>
            <a:r>
              <a:rPr lang="el-GR" sz="1800" dirty="0" err="1">
                <a:effectLst/>
                <a:latin typeface="Times New Roman" panose="02020603050405020304" pitchFamily="18" charset="0"/>
                <a:ea typeface="Times New Roman" panose="02020603050405020304" pitchFamily="18" charset="0"/>
              </a:rPr>
              <a:t>συρίττοντες</a:t>
            </a:r>
            <a:r>
              <a:rPr lang="el-GR" sz="1800" dirty="0">
                <a:effectLst/>
                <a:latin typeface="Times New Roman" panose="02020603050405020304" pitchFamily="18" charset="0"/>
                <a:ea typeface="Times New Roman" panose="02020603050405020304" pitchFamily="18" charset="0"/>
              </a:rPr>
              <a:t>, ενώ παράλληλα υπάρχει διάχυτη απόφραξη στις αεροφόρες οδούς. Η προαναφερόμενη απόφραξη προέρχεται από μεταβολές στο επίπεδο της διαμέτρου των βρόγχων. Δηλαδή, το κύριο χαρακτηριστικό γνώρισμα του βρογχικού άσθματος είναι η παθολογική μεταβλητότητα που παρουσιάζεται στην διάμετρο των βρόγχων. Οι παράγοντες οι οποίοι συμβάλλουν στην μεταβλητότητα της διαμέτρου των βρόγχων επί εδάφους βρογχικού άσθματος, </a:t>
            </a:r>
            <a:r>
              <a:rPr lang="el-GR" sz="1800" dirty="0" err="1">
                <a:effectLst/>
                <a:latin typeface="Times New Roman" panose="02020603050405020304" pitchFamily="18" charset="0"/>
                <a:ea typeface="Times New Roman" panose="02020603050405020304" pitchFamily="18" charset="0"/>
              </a:rPr>
              <a:t>ταυτοποιούνται</a:t>
            </a:r>
            <a:r>
              <a:rPr lang="el-GR" sz="1800" dirty="0">
                <a:effectLst/>
                <a:latin typeface="Times New Roman" panose="02020603050405020304" pitchFamily="18" charset="0"/>
                <a:ea typeface="Times New Roman" panose="02020603050405020304" pitchFamily="18" charset="0"/>
              </a:rPr>
              <a:t> ως ακολούθως: α) σύσπαση στις λείες μυϊκές ίνες των βρόγχων, β) οίδημα στον βρογχικό βλεννογόνο, γ) ύπαρξη </a:t>
            </a:r>
            <a:r>
              <a:rPr lang="el-GR" sz="1800" dirty="0" err="1">
                <a:effectLst/>
                <a:latin typeface="Times New Roman" panose="02020603050405020304" pitchFamily="18" charset="0"/>
                <a:ea typeface="Times New Roman" panose="02020603050405020304" pitchFamily="18" charset="0"/>
              </a:rPr>
              <a:t>υποβλεννογόνιας</a:t>
            </a:r>
            <a:r>
              <a:rPr lang="el-GR" sz="1800" dirty="0">
                <a:effectLst/>
                <a:latin typeface="Times New Roman" panose="02020603050405020304" pitchFamily="18" charset="0"/>
                <a:ea typeface="Times New Roman" panose="02020603050405020304" pitchFamily="18" charset="0"/>
              </a:rPr>
              <a:t> φλεγμονής και </a:t>
            </a:r>
            <a:r>
              <a:rPr lang="el-GR" sz="1800" dirty="0" err="1">
                <a:effectLst/>
                <a:latin typeface="Times New Roman" panose="02020603050405020304" pitchFamily="18" charset="0"/>
                <a:ea typeface="Times New Roman" panose="02020603050405020304" pitchFamily="18" charset="0"/>
              </a:rPr>
              <a:t>υποβλεννογόνιου</a:t>
            </a:r>
            <a:r>
              <a:rPr lang="el-GR" sz="1800" dirty="0">
                <a:effectLst/>
                <a:latin typeface="Times New Roman" panose="02020603050405020304" pitchFamily="18" charset="0"/>
                <a:ea typeface="Times New Roman" panose="02020603050405020304" pitchFamily="18" charset="0"/>
              </a:rPr>
              <a:t> οιδήματος και δ) απόφραξη στις μικρές αεροφόρες οδούς από βλέννα και από επιθηλιακά κύτταρα. Αξιοσημείωτο είναι να αναφερθεί ότι η σύσπαση των λείων μυϊκών ινών των βρόγχων καθώς και το οίδημα στους βρογχικούς βλεννογόνους είναι παράγοντες οι οποίοι μπορούν να μεταβληθούν σε πολύ σύντομο χρονικό διάστημα και για τον λόγο αυτό είναι σχετικά εύκολα αναστρέψιμοι. Η </a:t>
            </a:r>
            <a:r>
              <a:rPr lang="el-GR" sz="1800" dirty="0" err="1">
                <a:effectLst/>
                <a:latin typeface="Times New Roman" panose="02020603050405020304" pitchFamily="18" charset="0"/>
                <a:ea typeface="Times New Roman" panose="02020603050405020304" pitchFamily="18" charset="0"/>
              </a:rPr>
              <a:t>υποβλεννογόνια</a:t>
            </a:r>
            <a:r>
              <a:rPr lang="el-GR" sz="1800" dirty="0">
                <a:effectLst/>
                <a:latin typeface="Times New Roman" panose="02020603050405020304" pitchFamily="18" charset="0"/>
                <a:ea typeface="Times New Roman" panose="02020603050405020304" pitchFamily="18" charset="0"/>
              </a:rPr>
              <a:t> όμως φλεγμονή, το </a:t>
            </a:r>
            <a:r>
              <a:rPr lang="el-GR" sz="1800" dirty="0" err="1">
                <a:effectLst/>
                <a:latin typeface="Times New Roman" panose="02020603050405020304" pitchFamily="18" charset="0"/>
                <a:ea typeface="Times New Roman" panose="02020603050405020304" pitchFamily="18" charset="0"/>
              </a:rPr>
              <a:t>υποβλεννογόνιο</a:t>
            </a:r>
            <a:r>
              <a:rPr lang="el-GR" sz="1800" dirty="0">
                <a:effectLst/>
                <a:latin typeface="Times New Roman" panose="02020603050405020304" pitchFamily="18" charset="0"/>
                <a:ea typeface="Times New Roman" panose="02020603050405020304" pitchFamily="18" charset="0"/>
              </a:rPr>
              <a:t> οίδημα όπως και η απόφραξη των μικρών αεροφόρων οδών από </a:t>
            </a:r>
            <a:r>
              <a:rPr lang="el-GR" sz="1800" dirty="0" err="1">
                <a:effectLst/>
                <a:latin typeface="Times New Roman" panose="02020603050405020304" pitchFamily="18" charset="0"/>
                <a:ea typeface="Times New Roman" panose="02020603050405020304" pitchFamily="18" charset="0"/>
              </a:rPr>
              <a:t>βλεννα</a:t>
            </a:r>
            <a:r>
              <a:rPr lang="el-GR" sz="1800" dirty="0">
                <a:effectLst/>
                <a:latin typeface="Times New Roman" panose="02020603050405020304" pitchFamily="18" charset="0"/>
                <a:ea typeface="Times New Roman" panose="02020603050405020304" pitchFamily="18" charset="0"/>
              </a:rPr>
              <a:t> και από επιθηλιακά κύτταρα, απαιτούν την πάροδο μερικών ημερών προκειμένου να αρθούν.</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Στην συνέχεια αναφέρονται παράγοντες οι οποίοι προκαλούν </a:t>
            </a:r>
            <a:r>
              <a:rPr lang="el-GR" sz="1800" dirty="0" err="1">
                <a:effectLst/>
                <a:latin typeface="Times New Roman" panose="02020603050405020304" pitchFamily="18" charset="0"/>
                <a:ea typeface="Times New Roman" panose="02020603050405020304" pitchFamily="18" charset="0"/>
              </a:rPr>
              <a:t>βρογχόσπασμο</a:t>
            </a:r>
            <a:r>
              <a:rPr lang="el-GR" sz="1800" dirty="0">
                <a:effectLst/>
                <a:latin typeface="Times New Roman" panose="02020603050405020304" pitchFamily="18" charset="0"/>
                <a:ea typeface="Times New Roman" panose="02020603050405020304" pitchFamily="18" charset="0"/>
              </a:rPr>
              <a:t> σε υγιείς αλλά και σε ανθρώπους που εμφανίζουν ευαισθητοποίηση στην επίδραση των παραγόντων αυτών. Πιο συγκεκριμένα, η </a:t>
            </a:r>
            <a:r>
              <a:rPr lang="el-GR" sz="1800" dirty="0" err="1">
                <a:effectLst/>
                <a:latin typeface="Times New Roman" panose="02020603050405020304" pitchFamily="18" charset="0"/>
                <a:ea typeface="Times New Roman" panose="02020603050405020304" pitchFamily="18" charset="0"/>
              </a:rPr>
              <a:t>ισταμίνη</a:t>
            </a:r>
            <a:r>
              <a:rPr lang="el-GR" sz="1800" dirty="0">
                <a:effectLst/>
                <a:latin typeface="Times New Roman" panose="02020603050405020304" pitchFamily="18" charset="0"/>
                <a:ea typeface="Times New Roman" panose="02020603050405020304" pitchFamily="18" charset="0"/>
              </a:rPr>
              <a:t>, η </a:t>
            </a:r>
            <a:r>
              <a:rPr lang="el-GR" sz="1800" dirty="0" err="1">
                <a:effectLst/>
                <a:latin typeface="Times New Roman" panose="02020603050405020304" pitchFamily="18" charset="0"/>
                <a:ea typeface="Times New Roman" panose="02020603050405020304" pitchFamily="18" charset="0"/>
              </a:rPr>
              <a:t>ακετυλοχολίνη</a:t>
            </a:r>
            <a:r>
              <a:rPr lang="el-GR" sz="1800" dirty="0">
                <a:effectLst/>
                <a:latin typeface="Times New Roman" panose="02020603050405020304" pitchFamily="18" charset="0"/>
                <a:ea typeface="Times New Roman" panose="02020603050405020304" pitchFamily="18" charset="0"/>
              </a:rPr>
              <a:t>, ο καπνός από τα πλαστικά τα οποία καίγονται, ο καπνός από το τσιγάρο, η </a:t>
            </a:r>
            <a:r>
              <a:rPr lang="el-GR" sz="1800" dirty="0" err="1">
                <a:effectLst/>
                <a:latin typeface="Times New Roman" panose="02020603050405020304" pitchFamily="18" charset="0"/>
                <a:ea typeface="Times New Roman" panose="02020603050405020304" pitchFamily="18" charset="0"/>
              </a:rPr>
              <a:t>φορμαλδεϋδη</a:t>
            </a:r>
            <a:r>
              <a:rPr lang="el-GR" sz="1800" dirty="0">
                <a:effectLst/>
                <a:latin typeface="Times New Roman" panose="02020603050405020304" pitchFamily="18" charset="0"/>
                <a:ea typeface="Times New Roman" panose="02020603050405020304" pitchFamily="18" charset="0"/>
              </a:rPr>
              <a:t>, οι διάφορες αδρανείς σκόνες και η ομιχλώδης ατμόσφαιρα, επιφέρουν </a:t>
            </a:r>
            <a:r>
              <a:rPr lang="el-GR" sz="1800" dirty="0" err="1">
                <a:effectLst/>
                <a:latin typeface="Times New Roman" panose="02020603050405020304" pitchFamily="18" charset="0"/>
                <a:ea typeface="Times New Roman" panose="02020603050405020304" pitchFamily="18" charset="0"/>
              </a:rPr>
              <a:t>βρογχόσπασμο</a:t>
            </a:r>
            <a:r>
              <a:rPr lang="el-GR" sz="1800" dirty="0">
                <a:effectLst/>
                <a:latin typeface="Times New Roman" panose="02020603050405020304" pitchFamily="18" charset="0"/>
                <a:ea typeface="Times New Roman" panose="02020603050405020304" pitchFamily="18" charset="0"/>
              </a:rPr>
              <a:t> σε όλα τα άτομα και ιδιαίτερα στους ασθματικούς. Οι παράγοντες τώρα οι οποίοι εμφανίζουν αυξημένη επίδραση για πρόκληση βρογχικού άσθματος ιδίως επί ήδη ευαισθητοποιημένων ατόμων, είναι οι λοιμώξεις από το αναπνευστικό σύστημα, </a:t>
            </a:r>
            <a:r>
              <a:rPr lang="el-GR" sz="1800" dirty="0" err="1">
                <a:effectLst/>
                <a:latin typeface="Times New Roman" panose="02020603050405020304" pitchFamily="18" charset="0"/>
                <a:ea typeface="Times New Roman" panose="02020603050405020304" pitchFamily="18" charset="0"/>
              </a:rPr>
              <a:t>αλλεργιογόνες</a:t>
            </a:r>
            <a:r>
              <a:rPr lang="el-GR" sz="1800" dirty="0">
                <a:effectLst/>
                <a:latin typeface="Times New Roman" panose="02020603050405020304" pitchFamily="18" charset="0"/>
                <a:ea typeface="Times New Roman" panose="02020603050405020304" pitchFamily="18" charset="0"/>
              </a:rPr>
              <a:t> ουσίες που μπορούν είτε να εισπνευσθούν είτε να προσληφθούν με τις τροφές, η γύρη από τα φυτά, το τρίχωμα των ζώων, η μούχλα, το αυγό, η ασπιρίνη, τα </a:t>
            </a:r>
            <a:r>
              <a:rPr lang="el-GR" sz="1800" dirty="0" err="1">
                <a:effectLst/>
                <a:latin typeface="Times New Roman" panose="02020603050405020304" pitchFamily="18" charset="0"/>
                <a:ea typeface="Times New Roman" panose="02020603050405020304" pitchFamily="18" charset="0"/>
              </a:rPr>
              <a:t>ισοκυανιούχα</a:t>
            </a:r>
            <a:r>
              <a:rPr lang="el-GR" sz="1800" dirty="0">
                <a:effectLst/>
                <a:latin typeface="Times New Roman" panose="02020603050405020304" pitchFamily="18" charset="0"/>
                <a:ea typeface="Times New Roman" panose="02020603050405020304" pitchFamily="18" charset="0"/>
              </a:rPr>
              <a:t>, η σωματική άσκηση στο κρύο αέρα, οι μεταβολές στην υγρασία, η </a:t>
            </a:r>
            <a:r>
              <a:rPr lang="el-GR" sz="1800" dirty="0" err="1">
                <a:effectLst/>
                <a:latin typeface="Times New Roman" panose="02020603050405020304" pitchFamily="18" charset="0"/>
                <a:ea typeface="Times New Roman" panose="02020603050405020304" pitchFamily="18" charset="0"/>
              </a:rPr>
              <a:t>υπέρπνοια</a:t>
            </a:r>
            <a:r>
              <a:rPr lang="el-GR" sz="1800" dirty="0">
                <a:effectLst/>
                <a:latin typeface="Times New Roman" panose="02020603050405020304" pitchFamily="18" charset="0"/>
                <a:ea typeface="Times New Roman" panose="02020603050405020304" pitchFamily="18" charset="0"/>
              </a:rPr>
              <a:t>, οι επανειλημμένες βίαιες εκπνοές και επίσης η ψυχική υπερένταση.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5475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04800" y="142875"/>
            <a:ext cx="11553825" cy="6638925"/>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Καρκίνος της τραχείας</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Οι δυο τύποι νεοπλασμάτων που συνήθως προσβάλλουν την τραχεία είναι τα καρκινώματα και τα σαρκώματα. Τα κλινικά συμπτώματα στον καρκίνο της τραχείας είναι ο βήχας, η αιμόπτυση (αυτά είναι τα πρώτα συμπτώματα σε </a:t>
            </a:r>
            <a:r>
              <a:rPr lang="el-GR" sz="1800" dirty="0" err="1">
                <a:effectLst/>
                <a:latin typeface="Times New Roman" panose="02020603050405020304" pitchFamily="18" charset="0"/>
                <a:ea typeface="Times New Roman" panose="02020603050405020304" pitchFamily="18" charset="0"/>
              </a:rPr>
              <a:t>νεοπλασματα</a:t>
            </a:r>
            <a:r>
              <a:rPr lang="el-GR" sz="1800" dirty="0">
                <a:effectLst/>
                <a:latin typeface="Times New Roman" panose="02020603050405020304" pitchFamily="18" charset="0"/>
                <a:ea typeface="Times New Roman" panose="02020603050405020304" pitchFamily="18" charset="0"/>
              </a:rPr>
              <a:t> της τραχείας) και η δύσπνοια. Χαρακτηριστικό κλινικό σύμπτωμα της νεοπλασίας της τραχείας είναι ο συριγμός που ακούγεται ιδιαίτερα έντονος στη φάση της εισπνοής. Η διάγνωση μπαίνει με την βρογχοσκόπηση κατά την οποία λαμβάνεται βιοψία ιστού από την τραχεία. Η θεραπεία είναι μόνο χειρουργική εφόσον υπάρχει δυνατότητα. Ανάλογα με την περίπτωση, μπορεί να επιχειρηθεί και μερική </a:t>
            </a:r>
            <a:r>
              <a:rPr lang="el-GR" sz="1800" dirty="0" err="1">
                <a:effectLst/>
                <a:latin typeface="Times New Roman" panose="02020603050405020304" pitchFamily="18" charset="0"/>
                <a:ea typeface="Times New Roman" panose="02020603050405020304" pitchFamily="18" charset="0"/>
              </a:rPr>
              <a:t>εκτομή</a:t>
            </a:r>
            <a:r>
              <a:rPr lang="el-GR" sz="1800" dirty="0">
                <a:effectLst/>
                <a:latin typeface="Times New Roman" panose="02020603050405020304" pitchFamily="18" charset="0"/>
                <a:ea typeface="Times New Roman" panose="02020603050405020304" pitchFamily="18" charset="0"/>
              </a:rPr>
              <a:t> του όγκου κατά την διάρκεια της βρογχοσκόπησης.</a:t>
            </a:r>
          </a:p>
          <a:p>
            <a:pPr algn="just">
              <a:lnSpc>
                <a:spcPct val="100000"/>
              </a:lnSpc>
              <a:spcBef>
                <a:spcPts val="0"/>
              </a:spcBef>
            </a:pPr>
            <a:r>
              <a:rPr lang="el-GR" sz="105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Καρκίνος του Πνεύμονα</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Με τον όρο «καρκίνος του πνεύμονα» εννοούμε τους όγκους που αναπτύσσονται στους βρόγχους οι οποίοι διακλαδίζονται μέσα στους πνεύμονες (πρόκειται για ανάπτυξη νεοπλασίας στο βρογχικό δένδρο από το επίπεδο των </a:t>
            </a:r>
            <a:r>
              <a:rPr lang="el-GR" sz="1800" dirty="0" err="1">
                <a:effectLst/>
                <a:latin typeface="Times New Roman" panose="02020603050405020304" pitchFamily="18" charset="0"/>
                <a:ea typeface="Times New Roman" panose="02020603050405020304" pitchFamily="18" charset="0"/>
              </a:rPr>
              <a:t>λοβαίων</a:t>
            </a:r>
            <a:r>
              <a:rPr lang="el-GR" sz="1800" dirty="0">
                <a:effectLst/>
                <a:latin typeface="Times New Roman" panose="02020603050405020304" pitchFamily="18" charset="0"/>
                <a:ea typeface="Times New Roman" panose="02020603050405020304" pitchFamily="18" charset="0"/>
              </a:rPr>
              <a:t> βρόγχων και κάτω) ενώ ο πνευμονικός καρκίνος ονομάζεται και </a:t>
            </a:r>
            <a:r>
              <a:rPr lang="el-GR" sz="1800" dirty="0" err="1">
                <a:effectLst/>
                <a:latin typeface="Times New Roman" panose="02020603050405020304" pitchFamily="18" charset="0"/>
                <a:ea typeface="Times New Roman" panose="02020603050405020304" pitchFamily="18" charset="0"/>
              </a:rPr>
              <a:t>βρογχοπνευμονικός</a:t>
            </a:r>
            <a:r>
              <a:rPr lang="el-GR" sz="1800" dirty="0">
                <a:effectLst/>
                <a:latin typeface="Times New Roman" panose="02020603050405020304" pitchFamily="18" charset="0"/>
                <a:ea typeface="Times New Roman" panose="02020603050405020304" pitchFamily="18" charset="0"/>
              </a:rPr>
              <a:t> καρκίνος.</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1913: έγινε η πρώτη επιτυχής ιστολογική διάγνωση καρκίνου του πνεύμονα.</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1920: έγινε η πρώτη επιτυχής λήψη βιοψίας πνεύμονα με καρκίνο με βρογχοσκόπηση.</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1933: έγινε η πρώτη επιτυχημένη </a:t>
            </a:r>
            <a:r>
              <a:rPr lang="el-GR" sz="1800" dirty="0" err="1">
                <a:effectLst/>
                <a:latin typeface="Times New Roman" panose="02020603050405020304" pitchFamily="18" charset="0"/>
                <a:ea typeface="Times New Roman" panose="02020603050405020304" pitchFamily="18" charset="0"/>
              </a:rPr>
              <a:t>πνευμονεκτομή</a:t>
            </a:r>
            <a:r>
              <a:rPr lang="el-GR" sz="1800" dirty="0">
                <a:effectLst/>
                <a:latin typeface="Times New Roman" panose="02020603050405020304" pitchFamily="18" charset="0"/>
                <a:ea typeface="Times New Roman" panose="02020603050405020304" pitchFamily="18" charset="0"/>
              </a:rPr>
              <a:t> από τον </a:t>
            </a:r>
            <a:r>
              <a:rPr lang="el-GR" sz="1800" dirty="0" err="1">
                <a:effectLst/>
                <a:latin typeface="Times New Roman" panose="02020603050405020304" pitchFamily="18" charset="0"/>
                <a:ea typeface="Times New Roman" panose="02020603050405020304" pitchFamily="18" charset="0"/>
              </a:rPr>
              <a:t>Graham</a:t>
            </a: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Παράγοντες που επιδρούν στην αύξηση των κρουσμάτων του καρκίνου του πνεύμονα είναι: η μόλυνση του ατμοσφαιρικού αέρα, το κάπνισμα, το ιστορικό των πνευμονικών νοσημάτων ( π.χ. </a:t>
            </a:r>
            <a:r>
              <a:rPr lang="el-GR" sz="1800" dirty="0" err="1">
                <a:effectLst/>
                <a:latin typeface="Times New Roman" panose="02020603050405020304" pitchFamily="18" charset="0"/>
                <a:ea typeface="Times New Roman" panose="02020603050405020304" pitchFamily="18" charset="0"/>
              </a:rPr>
              <a:t>βρογχεκτασίες</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σαρκοείδωση</a:t>
            </a:r>
            <a:r>
              <a:rPr lang="el-GR" sz="1800" dirty="0">
                <a:effectLst/>
                <a:latin typeface="Times New Roman" panose="02020603050405020304" pitchFamily="18" charset="0"/>
                <a:ea typeface="Times New Roman" panose="02020603050405020304" pitchFamily="18" charset="0"/>
              </a:rPr>
              <a:t>, διάχυτη πνευμονική </a:t>
            </a:r>
            <a:r>
              <a:rPr lang="el-GR" sz="1800" dirty="0" err="1">
                <a:effectLst/>
                <a:latin typeface="Times New Roman" panose="02020603050405020304" pitchFamily="18" charset="0"/>
                <a:ea typeface="Times New Roman" panose="02020603050405020304" pitchFamily="18" charset="0"/>
              </a:rPr>
              <a:t>ίνωση</a:t>
            </a:r>
            <a:r>
              <a:rPr lang="el-GR" sz="1800" dirty="0">
                <a:effectLst/>
                <a:latin typeface="Times New Roman" panose="02020603050405020304" pitchFamily="18" charset="0"/>
                <a:ea typeface="Times New Roman" panose="02020603050405020304" pitchFamily="18" charset="0"/>
              </a:rPr>
              <a:t>, σκληρόδερμα), η ακτινοβολία (π.χ. ιατροί ακτινολόγοι, </a:t>
            </a:r>
            <a:r>
              <a:rPr lang="el-GR" sz="1800" dirty="0" err="1">
                <a:effectLst/>
                <a:latin typeface="Times New Roman" panose="02020603050405020304" pitchFamily="18" charset="0"/>
                <a:ea typeface="Times New Roman" panose="02020603050405020304" pitchFamily="18" charset="0"/>
              </a:rPr>
              <a:t>ακτινοθεραπευτές</a:t>
            </a:r>
            <a:r>
              <a:rPr lang="el-GR" sz="1800" dirty="0">
                <a:effectLst/>
                <a:latin typeface="Times New Roman" panose="02020603050405020304" pitchFamily="18" charset="0"/>
                <a:ea typeface="Times New Roman" panose="02020603050405020304" pitchFamily="18" charset="0"/>
              </a:rPr>
              <a:t>), γενετικοί και ανοσολογικοί παράγοντες.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Ο </a:t>
            </a:r>
            <a:r>
              <a:rPr lang="el-GR" sz="1800" dirty="0" err="1">
                <a:effectLst/>
                <a:latin typeface="Times New Roman" panose="02020603050405020304" pitchFamily="18" charset="0"/>
                <a:ea typeface="Times New Roman" panose="02020603050405020304" pitchFamily="18" charset="0"/>
              </a:rPr>
              <a:t>βρογχογενής</a:t>
            </a:r>
            <a:r>
              <a:rPr lang="el-GR" sz="1800" dirty="0">
                <a:effectLst/>
                <a:latin typeface="Times New Roman" panose="02020603050405020304" pitchFamily="18" charset="0"/>
                <a:ea typeface="Times New Roman" panose="02020603050405020304" pitchFamily="18" charset="0"/>
              </a:rPr>
              <a:t> πνευμονικός καρκίνος προέρχεται από διαταραχή στα βασικά κύτταρα του βρογχικού επιθηλίου. Προσβάλλει σε ποσοστό 50-60 φορές περισσότερο τον δεξιό πνεύμονα. Επίσης όγκοι του πνευμονικού ιστού που είναι ευμεγέθεις και βρίσκονται περιφερικά, δηλαδή σχετικά μακριά από τις πύλες του πνεύμονα, εμφανίζουν το χαρακτηριστικό να τήκονται στο κέντρο τους και να δημιουργούνται με τον τρόπο αυτό κοιλότητες οι οποίες μπορεί να γεμίζουν με πύον και με νεκρώματα ιστών που προκαλούν υψηλό πυρετό και αίσθημα κακουχίας (πρόκειται για τα πνευμονικά κακοήθη αποστήματα).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30</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9384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81012" y="400050"/>
            <a:ext cx="11229975" cy="6362700"/>
          </a:xfrm>
        </p:spPr>
        <p:txBody>
          <a:bodyPr>
            <a:noAutofit/>
          </a:bodyPr>
          <a:lstStyle/>
          <a:p>
            <a:pPr>
              <a:lnSpc>
                <a:spcPct val="100000"/>
              </a:lnSpc>
              <a:spcBef>
                <a:spcPts val="0"/>
              </a:spcBef>
            </a:pPr>
            <a:r>
              <a:rPr lang="el-GR" sz="1800" b="1" dirty="0" err="1">
                <a:solidFill>
                  <a:schemeClr val="accent1"/>
                </a:solidFill>
                <a:effectLst/>
                <a:latin typeface="Times New Roman" panose="02020603050405020304" pitchFamily="18" charset="0"/>
                <a:ea typeface="Times New Roman" panose="02020603050405020304" pitchFamily="18" charset="0"/>
              </a:rPr>
              <a:t>Ιστοπαθολογική</a:t>
            </a:r>
            <a:r>
              <a:rPr lang="el-GR" sz="1800" b="1" dirty="0">
                <a:solidFill>
                  <a:schemeClr val="accent1"/>
                </a:solidFill>
                <a:effectLst/>
                <a:latin typeface="Times New Roman" panose="02020603050405020304" pitchFamily="18" charset="0"/>
                <a:ea typeface="Times New Roman" panose="02020603050405020304" pitchFamily="18" charset="0"/>
              </a:rPr>
              <a:t> ταξινόμηση </a:t>
            </a:r>
            <a:r>
              <a:rPr lang="el-GR" sz="1800" b="1" dirty="0" err="1">
                <a:solidFill>
                  <a:schemeClr val="accent1"/>
                </a:solidFill>
                <a:effectLst/>
                <a:latin typeface="Times New Roman" panose="02020603050405020304" pitchFamily="18" charset="0"/>
                <a:ea typeface="Times New Roman" panose="02020603050405020304" pitchFamily="18" charset="0"/>
              </a:rPr>
              <a:t>βρογχογενούς</a:t>
            </a:r>
            <a:r>
              <a:rPr lang="el-GR" sz="1800" b="1" dirty="0">
                <a:solidFill>
                  <a:schemeClr val="accent1"/>
                </a:solidFill>
                <a:effectLst/>
                <a:latin typeface="Times New Roman" panose="02020603050405020304" pitchFamily="18" charset="0"/>
                <a:ea typeface="Times New Roman" panose="02020603050405020304" pitchFamily="18" charset="0"/>
              </a:rPr>
              <a:t> καρκινώματος:</a:t>
            </a:r>
          </a:p>
          <a:p>
            <a:pPr>
              <a:lnSpc>
                <a:spcPct val="100000"/>
              </a:lnSpc>
              <a:spcBef>
                <a:spcPts val="0"/>
              </a:spcBef>
            </a:pP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Επιθηλιακά / </a:t>
            </a:r>
            <a:r>
              <a:rPr lang="el-GR" sz="1800" b="1" dirty="0" err="1">
                <a:solidFill>
                  <a:schemeClr val="accent1"/>
                </a:solidFill>
                <a:effectLst/>
                <a:latin typeface="Times New Roman" panose="02020603050405020304" pitchFamily="18" charset="0"/>
                <a:ea typeface="Times New Roman" panose="02020603050405020304" pitchFamily="18" charset="0"/>
              </a:rPr>
              <a:t>επιδερμοειδή</a:t>
            </a:r>
            <a:r>
              <a:rPr lang="el-GR" sz="1800" b="1" dirty="0">
                <a:solidFill>
                  <a:schemeClr val="accent1"/>
                </a:solidFill>
                <a:effectLst/>
                <a:latin typeface="Times New Roman" panose="02020603050405020304" pitchFamily="18" charset="0"/>
                <a:ea typeface="Times New Roman" panose="02020603050405020304" pitchFamily="18" charset="0"/>
              </a:rPr>
              <a:t> καρκινώματα (</a:t>
            </a:r>
            <a:r>
              <a:rPr lang="en-US" sz="1800" b="1" dirty="0">
                <a:solidFill>
                  <a:schemeClr val="accent1"/>
                </a:solidFill>
                <a:effectLst/>
                <a:latin typeface="Times New Roman" panose="02020603050405020304" pitchFamily="18" charset="0"/>
                <a:ea typeface="Times New Roman" panose="02020603050405020304" pitchFamily="18" charset="0"/>
              </a:rPr>
              <a:t>squamous</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πρόκειται για το 38-53% του συνόλου των </a:t>
            </a:r>
            <a:r>
              <a:rPr lang="el-GR" sz="1800" dirty="0" err="1">
                <a:effectLst/>
                <a:latin typeface="Times New Roman" panose="02020603050405020304" pitchFamily="18" charset="0"/>
                <a:ea typeface="Times New Roman" panose="02020603050405020304" pitchFamily="18" charset="0"/>
              </a:rPr>
              <a:t>βρογχογενών</a:t>
            </a:r>
            <a:r>
              <a:rPr lang="el-GR" sz="1800" dirty="0">
                <a:effectLst/>
                <a:latin typeface="Times New Roman" panose="02020603050405020304" pitchFamily="18" charset="0"/>
                <a:ea typeface="Times New Roman" panose="02020603050405020304" pitchFamily="18" charset="0"/>
              </a:rPr>
              <a:t> καρκινωμάτων). Τα συγκεκριμένα εντοπίζονται κατά κανόνα κεντρικά, δηλαδή κοντά στις πύλες του πνεύμονα. Οι ασθενείς με επιθηλιακό τύπο (</a:t>
            </a:r>
            <a:r>
              <a:rPr lang="en-US" sz="1800" dirty="0">
                <a:effectLst/>
                <a:latin typeface="Times New Roman" panose="02020603050405020304" pitchFamily="18" charset="0"/>
                <a:ea typeface="Times New Roman" panose="02020603050405020304" pitchFamily="18" charset="0"/>
              </a:rPr>
              <a:t>squamous cell carcinoma</a:t>
            </a:r>
            <a:r>
              <a:rPr lang="el-GR" sz="1800" dirty="0">
                <a:effectLst/>
                <a:latin typeface="Times New Roman" panose="02020603050405020304" pitchFamily="18" charset="0"/>
                <a:ea typeface="Times New Roman" panose="02020603050405020304" pitchFamily="18" charset="0"/>
              </a:rPr>
              <a:t>) εμφανίζουν σε ποσοστό 75% επιβίωσης &gt;5 χρόνια.</a:t>
            </a:r>
          </a:p>
          <a:p>
            <a:pPr indent="270510" algn="just">
              <a:lnSpc>
                <a:spcPct val="100000"/>
              </a:lnSpc>
              <a:spcBef>
                <a:spcPts val="0"/>
              </a:spcBef>
            </a:pP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0"/>
              </a:spcBef>
            </a:pPr>
            <a:r>
              <a:rPr lang="el-GR" sz="1800" b="1" dirty="0" err="1">
                <a:solidFill>
                  <a:schemeClr val="accent1"/>
                </a:solidFill>
                <a:effectLst/>
                <a:latin typeface="Times New Roman" panose="02020603050405020304" pitchFamily="18" charset="0"/>
                <a:ea typeface="Times New Roman" panose="02020603050405020304" pitchFamily="18" charset="0"/>
              </a:rPr>
              <a:t>Μονοκυτταρικά</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b="1" dirty="0" err="1">
                <a:solidFill>
                  <a:schemeClr val="accent1"/>
                </a:solidFill>
                <a:effectLst/>
                <a:latin typeface="Times New Roman" panose="02020603050405020304" pitchFamily="18" charset="0"/>
                <a:ea typeface="Times New Roman" panose="02020603050405020304" pitchFamily="18" charset="0"/>
              </a:rPr>
              <a:t>βρογχογενή</a:t>
            </a:r>
            <a:r>
              <a:rPr lang="el-GR" sz="1800" b="1" dirty="0">
                <a:solidFill>
                  <a:schemeClr val="accent1"/>
                </a:solidFill>
                <a:effectLst/>
                <a:latin typeface="Times New Roman" panose="02020603050405020304" pitchFamily="18" charset="0"/>
                <a:ea typeface="Times New Roman" panose="02020603050405020304" pitchFamily="18" charset="0"/>
              </a:rPr>
              <a:t> καρκινώματα (</a:t>
            </a:r>
            <a:r>
              <a:rPr lang="en-US" sz="1800" b="1" dirty="0">
                <a:solidFill>
                  <a:schemeClr val="accent1"/>
                </a:solidFill>
                <a:effectLst/>
                <a:latin typeface="Times New Roman" panose="02020603050405020304" pitchFamily="18" charset="0"/>
                <a:ea typeface="Times New Roman" panose="02020603050405020304" pitchFamily="18" charset="0"/>
              </a:rPr>
              <a:t>small cell lung cancer</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πρόκειται για ποσοστό 16% με 29% του συνόλου των </a:t>
            </a:r>
            <a:r>
              <a:rPr lang="el-GR" sz="1800" dirty="0" err="1">
                <a:effectLst/>
                <a:latin typeface="Times New Roman" panose="02020603050405020304" pitchFamily="18" charset="0"/>
                <a:ea typeface="Times New Roman" panose="02020603050405020304" pitchFamily="18" charset="0"/>
              </a:rPr>
              <a:t>βρογχογενών</a:t>
            </a:r>
            <a:r>
              <a:rPr lang="el-GR" sz="1800" dirty="0">
                <a:effectLst/>
                <a:latin typeface="Times New Roman" panose="02020603050405020304" pitchFamily="18" charset="0"/>
                <a:ea typeface="Times New Roman" panose="02020603050405020304" pitchFamily="18" charset="0"/>
              </a:rPr>
              <a:t> καρκινωμάτων. Ο συγκεκριμένος </a:t>
            </a:r>
            <a:r>
              <a:rPr lang="el-GR" sz="1800" dirty="0" err="1">
                <a:effectLst/>
                <a:latin typeface="Times New Roman" panose="02020603050405020304" pitchFamily="18" charset="0"/>
                <a:ea typeface="Times New Roman" panose="02020603050405020304" pitchFamily="18" charset="0"/>
              </a:rPr>
              <a:t>ιστοπαθολογικός</a:t>
            </a:r>
            <a:r>
              <a:rPr lang="el-GR" sz="1800" dirty="0">
                <a:effectLst/>
                <a:latin typeface="Times New Roman" panose="02020603050405020304" pitchFamily="18" charset="0"/>
                <a:ea typeface="Times New Roman" panose="02020603050405020304" pitchFamily="18" charset="0"/>
              </a:rPr>
              <a:t> τύπος είναι ο πλέον επικίνδυνος και οδηγεί γρήγορα στο θάνατο, προκαλώντας ταχείες μεταστάσεις σε όργανα όπως είναι το ήπαρ και ο εγκέφαλος. Συνήθως όταν γίνεται η διάγνωση του </a:t>
            </a:r>
            <a:r>
              <a:rPr lang="el-GR" sz="1800" dirty="0" err="1">
                <a:effectLst/>
                <a:latin typeface="Times New Roman" panose="02020603050405020304" pitchFamily="18" charset="0"/>
                <a:ea typeface="Times New Roman" panose="02020603050405020304" pitchFamily="18" charset="0"/>
              </a:rPr>
              <a:t>μονοκυτταρικού</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βρογχενούς</a:t>
            </a:r>
            <a:r>
              <a:rPr lang="el-GR" sz="1800" dirty="0">
                <a:effectLst/>
                <a:latin typeface="Times New Roman" panose="02020603050405020304" pitchFamily="18" charset="0"/>
                <a:ea typeface="Times New Roman" panose="02020603050405020304" pitchFamily="18" charset="0"/>
              </a:rPr>
              <a:t> καρκινώματος έχουν ήδη δοθεί απομακρυσμένες μεταστάσεις. Παρά το γεγονός ότι ο </a:t>
            </a:r>
            <a:r>
              <a:rPr lang="el-GR" sz="1800" dirty="0" err="1">
                <a:effectLst/>
                <a:latin typeface="Times New Roman" panose="02020603050405020304" pitchFamily="18" charset="0"/>
                <a:ea typeface="Times New Roman" panose="02020603050405020304" pitchFamily="18" charset="0"/>
              </a:rPr>
              <a:t>μικροκυτταρικός</a:t>
            </a:r>
            <a:r>
              <a:rPr lang="el-GR" sz="1800" dirty="0">
                <a:effectLst/>
                <a:latin typeface="Times New Roman" panose="02020603050405020304" pitchFamily="18" charset="0"/>
                <a:ea typeface="Times New Roman" panose="02020603050405020304" pitchFamily="18" charset="0"/>
              </a:rPr>
              <a:t> τύπος ανταποκρίνεται πολύ καλά στη χημειοθεραπεία και στην ακτινοβολία, ο μέσος χρόνος επιβίωσης μετά τη διάγνωση του </a:t>
            </a:r>
            <a:r>
              <a:rPr lang="el-GR" sz="1800" dirty="0" err="1">
                <a:effectLst/>
                <a:latin typeface="Times New Roman" panose="02020603050405020304" pitchFamily="18" charset="0"/>
                <a:ea typeface="Times New Roman" panose="02020603050405020304" pitchFamily="18" charset="0"/>
              </a:rPr>
              <a:t>μονοκυτταρικού</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βρογχογενούς</a:t>
            </a:r>
            <a:r>
              <a:rPr lang="el-GR" sz="1800" dirty="0">
                <a:effectLst/>
                <a:latin typeface="Times New Roman" panose="02020603050405020304" pitchFamily="18" charset="0"/>
                <a:ea typeface="Times New Roman" panose="02020603050405020304" pitchFamily="18" charset="0"/>
              </a:rPr>
              <a:t> καρκινώματος δεν υπερβαίνει τους 6 μήνες.</a:t>
            </a:r>
          </a:p>
          <a:p>
            <a:pPr indent="270510"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 </a:t>
            </a:r>
          </a:p>
          <a:p>
            <a:pPr indent="270510" algn="just">
              <a:lnSpc>
                <a:spcPct val="100000"/>
              </a:lnSpc>
              <a:spcBef>
                <a:spcPts val="0"/>
              </a:spcBef>
            </a:pPr>
            <a:r>
              <a:rPr lang="el-GR" sz="1800" b="1" dirty="0" err="1">
                <a:solidFill>
                  <a:schemeClr val="accent1"/>
                </a:solidFill>
                <a:effectLst/>
                <a:latin typeface="Times New Roman" panose="02020603050405020304" pitchFamily="18" charset="0"/>
                <a:ea typeface="Times New Roman" panose="02020603050405020304" pitchFamily="18" charset="0"/>
              </a:rPr>
              <a:t>Αδενοκαρκινώματα</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n-US" sz="1800" b="1" dirty="0">
                <a:solidFill>
                  <a:schemeClr val="accent1"/>
                </a:solidFill>
                <a:effectLst/>
                <a:latin typeface="Times New Roman" panose="02020603050405020304" pitchFamily="18" charset="0"/>
                <a:ea typeface="Times New Roman" panose="02020603050405020304" pitchFamily="18" charset="0"/>
              </a:rPr>
              <a:t>adenocarcinomas</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αυτά όπως και τα </a:t>
            </a:r>
            <a:r>
              <a:rPr lang="el-GR" sz="1800" dirty="0" err="1">
                <a:effectLst/>
                <a:latin typeface="Times New Roman" panose="02020603050405020304" pitchFamily="18" charset="0"/>
                <a:ea typeface="Times New Roman" panose="02020603050405020304" pitchFamily="18" charset="0"/>
              </a:rPr>
              <a:t>μονοκυτταρικά</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βρογχενή</a:t>
            </a:r>
            <a:r>
              <a:rPr lang="el-GR" sz="1800" dirty="0">
                <a:effectLst/>
                <a:latin typeface="Times New Roman" panose="02020603050405020304" pitchFamily="18" charset="0"/>
                <a:ea typeface="Times New Roman" panose="02020603050405020304" pitchFamily="18" charset="0"/>
              </a:rPr>
              <a:t> καρκινώματα εμφανίζονται στο 16% με 29% του συνόλου των ασθενών με </a:t>
            </a:r>
            <a:r>
              <a:rPr lang="el-GR" sz="1800" dirty="0" err="1">
                <a:effectLst/>
                <a:latin typeface="Times New Roman" panose="02020603050405020304" pitchFamily="18" charset="0"/>
                <a:ea typeface="Times New Roman" panose="02020603050405020304" pitchFamily="18" charset="0"/>
              </a:rPr>
              <a:t>βρογχογενή</a:t>
            </a:r>
            <a:r>
              <a:rPr lang="el-GR" sz="1800" dirty="0">
                <a:effectLst/>
                <a:latin typeface="Times New Roman" panose="02020603050405020304" pitchFamily="18" charset="0"/>
                <a:ea typeface="Times New Roman" panose="02020603050405020304" pitchFamily="18" charset="0"/>
              </a:rPr>
              <a:t> καρκίνο. Προέρχονται συνήθως από τους </a:t>
            </a:r>
            <a:r>
              <a:rPr lang="el-GR" sz="1800" dirty="0" err="1">
                <a:effectLst/>
                <a:latin typeface="Times New Roman" panose="02020603050405020304" pitchFamily="18" charset="0"/>
                <a:ea typeface="Times New Roman" panose="02020603050405020304" pitchFamily="18" charset="0"/>
              </a:rPr>
              <a:t>βλεννογόνιους</a:t>
            </a:r>
            <a:r>
              <a:rPr lang="el-GR" sz="1800" dirty="0">
                <a:effectLst/>
                <a:latin typeface="Times New Roman" panose="02020603050405020304" pitchFamily="18" charset="0"/>
                <a:ea typeface="Times New Roman" panose="02020603050405020304" pitchFamily="18" charset="0"/>
              </a:rPr>
              <a:t> αδένες των μεγάλων βρόγχων και η εντόπισή τους είναι συνήθως μακριά από τις πύλες. Παρατηρούνται κυρίως σε γυναίκες και μη καπνιστές, πλην όμως τα τελευταία χρόνια λόγω της αυξημένης χρήσεως των </a:t>
            </a:r>
            <a:r>
              <a:rPr lang="el-GR" sz="1800" dirty="0" err="1">
                <a:effectLst/>
                <a:latin typeface="Times New Roman" panose="02020603050405020304" pitchFamily="18" charset="0"/>
                <a:ea typeface="Times New Roman" panose="02020603050405020304" pitchFamily="18" charset="0"/>
              </a:rPr>
              <a:t>slim</a:t>
            </a:r>
            <a:r>
              <a:rPr lang="el-GR" sz="1800" dirty="0">
                <a:effectLst/>
                <a:latin typeface="Times New Roman" panose="02020603050405020304" pitchFamily="18" charset="0"/>
                <a:ea typeface="Times New Roman" panose="02020603050405020304" pitchFamily="18" charset="0"/>
              </a:rPr>
              <a:t> σιγαρέτων έχει παρατηρηθεί αύξηση του συγκεκριμένου </a:t>
            </a:r>
            <a:r>
              <a:rPr lang="el-GR" sz="1800" dirty="0" err="1">
                <a:effectLst/>
                <a:latin typeface="Times New Roman" panose="02020603050405020304" pitchFamily="18" charset="0"/>
                <a:ea typeface="Times New Roman" panose="02020603050405020304" pitchFamily="18" charset="0"/>
              </a:rPr>
              <a:t>ιστοπαθολογικού</a:t>
            </a:r>
            <a:r>
              <a:rPr lang="el-GR" sz="1800" dirty="0">
                <a:effectLst/>
                <a:latin typeface="Times New Roman" panose="02020603050405020304" pitchFamily="18" charset="0"/>
                <a:ea typeface="Times New Roman" panose="02020603050405020304" pitchFamily="18" charset="0"/>
              </a:rPr>
              <a:t> τύπου και στους καπνιστές.</a:t>
            </a:r>
          </a:p>
          <a:p>
            <a:pPr indent="270510" algn="just">
              <a:lnSpc>
                <a:spcPct val="100000"/>
              </a:lnSpc>
              <a:spcBef>
                <a:spcPts val="0"/>
              </a:spcBef>
            </a:pPr>
            <a:endParaRPr lang="el-GR" sz="1800" dirty="0">
              <a:effectLst/>
              <a:latin typeface="Times New Roman" panose="02020603050405020304" pitchFamily="18" charset="0"/>
              <a:ea typeface="Times New Roman" panose="02020603050405020304" pitchFamily="18" charset="0"/>
            </a:endParaRPr>
          </a:p>
          <a:p>
            <a:pPr indent="270510" algn="just">
              <a:lnSpc>
                <a:spcPct val="100000"/>
              </a:lnSpc>
              <a:spcBef>
                <a:spcPts val="0"/>
              </a:spcBef>
            </a:pPr>
            <a:r>
              <a:rPr lang="el-GR" sz="1800" b="1" dirty="0" err="1">
                <a:solidFill>
                  <a:schemeClr val="accent1"/>
                </a:solidFill>
                <a:effectLst/>
                <a:latin typeface="Times New Roman" panose="02020603050405020304" pitchFamily="18" charset="0"/>
                <a:ea typeface="Times New Roman" panose="02020603050405020304" pitchFamily="18" charset="0"/>
              </a:rPr>
              <a:t>Μεγαλοκυτταρικά</a:t>
            </a:r>
            <a:r>
              <a:rPr lang="el-GR" sz="1800" b="1" dirty="0">
                <a:solidFill>
                  <a:schemeClr val="accent1"/>
                </a:solidFill>
                <a:effectLst/>
                <a:latin typeface="Times New Roman" panose="02020603050405020304" pitchFamily="18" charset="0"/>
                <a:ea typeface="Times New Roman" panose="02020603050405020304" pitchFamily="18" charset="0"/>
              </a:rPr>
              <a:t> καρκινώματα: </a:t>
            </a:r>
            <a:r>
              <a:rPr lang="el-GR" sz="1800" dirty="0">
                <a:effectLst/>
                <a:latin typeface="Times New Roman" panose="02020603050405020304" pitchFamily="18" charset="0"/>
                <a:ea typeface="Times New Roman" panose="02020603050405020304" pitchFamily="18" charset="0"/>
              </a:rPr>
              <a:t>πρόκειται για ποσοστό 9% έως 16% του συνόλου των </a:t>
            </a:r>
            <a:r>
              <a:rPr lang="el-GR" sz="1800" dirty="0" err="1">
                <a:effectLst/>
                <a:latin typeface="Times New Roman" panose="02020603050405020304" pitchFamily="18" charset="0"/>
                <a:ea typeface="Times New Roman" panose="02020603050405020304" pitchFamily="18" charset="0"/>
              </a:rPr>
              <a:t>βρογχογενών</a:t>
            </a:r>
            <a:r>
              <a:rPr lang="el-GR" sz="1800" dirty="0">
                <a:effectLst/>
                <a:latin typeface="Times New Roman" panose="02020603050405020304" pitchFamily="18" charset="0"/>
                <a:ea typeface="Times New Roman" panose="02020603050405020304" pitchFamily="18" charset="0"/>
              </a:rPr>
              <a:t> καρκινωμάτων. Είναι πιο κακοήθη από τα επιθηλιακού τύπου </a:t>
            </a:r>
            <a:r>
              <a:rPr lang="el-GR" sz="1800" dirty="0" err="1">
                <a:effectLst/>
                <a:latin typeface="Times New Roman" panose="02020603050405020304" pitchFamily="18" charset="0"/>
                <a:ea typeface="Times New Roman" panose="02020603050405020304" pitchFamily="18" charset="0"/>
              </a:rPr>
              <a:t>βρογχογενή</a:t>
            </a:r>
            <a:r>
              <a:rPr lang="el-GR" sz="1800" dirty="0">
                <a:effectLst/>
                <a:latin typeface="Times New Roman" panose="02020603050405020304" pitchFamily="18" charset="0"/>
                <a:ea typeface="Times New Roman" panose="02020603050405020304" pitchFamily="18" charset="0"/>
              </a:rPr>
              <a:t> καρκινώματα.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31</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3199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81012" y="400050"/>
            <a:ext cx="11229975" cy="6362700"/>
          </a:xfrm>
        </p:spPr>
        <p:txBody>
          <a:bodyPr>
            <a:noAutofit/>
          </a:bodyPr>
          <a:lstStyle/>
          <a:p>
            <a:pPr algn="just">
              <a:lnSpc>
                <a:spcPct val="100000"/>
              </a:lnSpc>
              <a:spcBef>
                <a:spcPts val="600"/>
              </a:spcBef>
            </a:pPr>
            <a:r>
              <a:rPr lang="el-GR" sz="1800" dirty="0">
                <a:effectLst/>
                <a:latin typeface="Times New Roman" panose="02020603050405020304" pitchFamily="18" charset="0"/>
                <a:ea typeface="Times New Roman" panose="02020603050405020304" pitchFamily="18" charset="0"/>
              </a:rPr>
              <a:t>Τα </a:t>
            </a:r>
            <a:r>
              <a:rPr lang="el-GR" sz="1800" dirty="0" err="1">
                <a:effectLst/>
                <a:latin typeface="Times New Roman" panose="02020603050405020304" pitchFamily="18" charset="0"/>
                <a:ea typeface="Times New Roman" panose="02020603050405020304" pitchFamily="18" charset="0"/>
              </a:rPr>
              <a:t>βρογχογενή</a:t>
            </a:r>
            <a:r>
              <a:rPr lang="el-GR" sz="1800" dirty="0">
                <a:effectLst/>
                <a:latin typeface="Times New Roman" panose="02020603050405020304" pitchFamily="18" charset="0"/>
                <a:ea typeface="Times New Roman" panose="02020603050405020304" pitchFamily="18" charset="0"/>
              </a:rPr>
              <a:t> πνευμονικά καρκινώματα προκαλούν διηθήσεις των οργάνων τα οποία βρίσκονται κοντά σε αυτά. Πιο συγκεκριμένα τα </a:t>
            </a:r>
            <a:r>
              <a:rPr lang="el-GR" sz="1800" dirty="0" err="1">
                <a:effectLst/>
                <a:latin typeface="Times New Roman" panose="02020603050405020304" pitchFamily="18" charset="0"/>
                <a:ea typeface="Times New Roman" panose="02020603050405020304" pitchFamily="18" charset="0"/>
              </a:rPr>
              <a:t>βρογχογενή</a:t>
            </a:r>
            <a:r>
              <a:rPr lang="el-GR" sz="1800" dirty="0">
                <a:effectLst/>
                <a:latin typeface="Times New Roman" panose="02020603050405020304" pitchFamily="18" charset="0"/>
                <a:ea typeface="Times New Roman" panose="02020603050405020304" pitchFamily="18" charset="0"/>
              </a:rPr>
              <a:t> καρκινώματα που βρίσκονται στην περιφέρεια του πνεύμονα προσβάλλουν το θωρακικό τοίχωμα, τον </a:t>
            </a:r>
            <a:r>
              <a:rPr lang="el-GR" sz="1800" dirty="0" err="1">
                <a:effectLst/>
                <a:latin typeface="Times New Roman" panose="02020603050405020304" pitchFamily="18" charset="0"/>
                <a:ea typeface="Times New Roman" panose="02020603050405020304" pitchFamily="18" charset="0"/>
              </a:rPr>
              <a:t>υπεζωκότα</a:t>
            </a:r>
            <a:r>
              <a:rPr lang="el-GR" sz="1800" dirty="0">
                <a:effectLst/>
                <a:latin typeface="Times New Roman" panose="02020603050405020304" pitchFamily="18" charset="0"/>
                <a:ea typeface="Times New Roman" panose="02020603050405020304" pitchFamily="18" charset="0"/>
              </a:rPr>
              <a:t>, το διάφραγμα και τους λεμφαδένες του </a:t>
            </a:r>
            <a:r>
              <a:rPr lang="el-GR" sz="1800" dirty="0" err="1">
                <a:effectLst/>
                <a:latin typeface="Times New Roman" panose="02020603050405020304" pitchFamily="18" charset="0"/>
                <a:ea typeface="Times New Roman" panose="02020603050405020304" pitchFamily="18" charset="0"/>
              </a:rPr>
              <a:t>υπερκλείδιου</a:t>
            </a:r>
            <a:r>
              <a:rPr lang="el-GR" sz="1800" dirty="0">
                <a:effectLst/>
                <a:latin typeface="Times New Roman" panose="02020603050405020304" pitchFamily="18" charset="0"/>
                <a:ea typeface="Times New Roman" panose="02020603050405020304" pitchFamily="18" charset="0"/>
              </a:rPr>
              <a:t> βόθρου. Στον </a:t>
            </a:r>
            <a:r>
              <a:rPr lang="el-GR" sz="1800" dirty="0" err="1">
                <a:effectLst/>
                <a:latin typeface="Times New Roman" panose="02020603050405020304" pitchFamily="18" charset="0"/>
                <a:ea typeface="Times New Roman" panose="02020603050405020304" pitchFamily="18" charset="0"/>
              </a:rPr>
              <a:t>υπερκλείδιο</a:t>
            </a:r>
            <a:r>
              <a:rPr lang="el-GR" sz="1800" dirty="0">
                <a:effectLst/>
                <a:latin typeface="Times New Roman" panose="02020603050405020304" pitchFamily="18" charset="0"/>
                <a:ea typeface="Times New Roman" panose="02020603050405020304" pitchFamily="18" charset="0"/>
              </a:rPr>
              <a:t> βόθρο βρίσκεται ένας υπερμεγέθης λεμφαδένας που ονομάζεται λεμφαδένας του </a:t>
            </a:r>
            <a:r>
              <a:rPr lang="el-GR" sz="1800" dirty="0" err="1">
                <a:effectLst/>
                <a:latin typeface="Times New Roman" panose="02020603050405020304" pitchFamily="18" charset="0"/>
                <a:ea typeface="Times New Roman" panose="02020603050405020304" pitchFamily="18" charset="0"/>
              </a:rPr>
              <a:t>Virchow</a:t>
            </a:r>
            <a:r>
              <a:rPr lang="el-GR" sz="1800" dirty="0">
                <a:effectLst/>
                <a:latin typeface="Times New Roman" panose="02020603050405020304" pitchFamily="18" charset="0"/>
                <a:ea typeface="Times New Roman" panose="02020603050405020304" pitchFamily="18" charset="0"/>
              </a:rPr>
              <a:t>. Σε περιπτώσεις καρκίνου της κορυφής του πνεύμονα ή του στομάχου, ο λεμφαδένας του </a:t>
            </a:r>
            <a:r>
              <a:rPr lang="el-GR" sz="1800" dirty="0" err="1">
                <a:effectLst/>
                <a:latin typeface="Times New Roman" panose="02020603050405020304" pitchFamily="18" charset="0"/>
                <a:ea typeface="Times New Roman" panose="02020603050405020304" pitchFamily="18" charset="0"/>
              </a:rPr>
              <a:t>Virchow</a:t>
            </a:r>
            <a:r>
              <a:rPr lang="el-GR" sz="1800" dirty="0">
                <a:effectLst/>
                <a:latin typeface="Times New Roman" panose="02020603050405020304" pitchFamily="18" charset="0"/>
                <a:ea typeface="Times New Roman" panose="02020603050405020304" pitchFamily="18" charset="0"/>
              </a:rPr>
              <a:t> εμφανίζεται διογκωμένος και </a:t>
            </a:r>
            <a:r>
              <a:rPr lang="el-GR" sz="1800" dirty="0" err="1">
                <a:effectLst/>
                <a:latin typeface="Times New Roman" panose="02020603050405020304" pitchFamily="18" charset="0"/>
                <a:ea typeface="Times New Roman" panose="02020603050405020304" pitchFamily="18" charset="0"/>
              </a:rPr>
              <a:t>ψηλαφάται</a:t>
            </a:r>
            <a:r>
              <a:rPr lang="el-GR" sz="1800" dirty="0">
                <a:effectLst/>
                <a:latin typeface="Times New Roman" panose="02020603050405020304" pitchFamily="18" charset="0"/>
                <a:ea typeface="Times New Roman" panose="02020603050405020304" pitchFamily="18" charset="0"/>
              </a:rPr>
              <a:t> ενώ παράλληλα </a:t>
            </a:r>
            <a:r>
              <a:rPr lang="el-GR" sz="1800" dirty="0" err="1">
                <a:effectLst/>
                <a:latin typeface="Times New Roman" panose="02020603050405020304" pitchFamily="18" charset="0"/>
                <a:ea typeface="Times New Roman" panose="02020603050405020304" pitchFamily="18" charset="0"/>
              </a:rPr>
              <a:t>συμφύεται</a:t>
            </a:r>
            <a:r>
              <a:rPr lang="el-GR" sz="1800" dirty="0">
                <a:effectLst/>
                <a:latin typeface="Times New Roman" panose="02020603050405020304" pitchFamily="18" charset="0"/>
                <a:ea typeface="Times New Roman" panose="02020603050405020304" pitchFamily="18" charset="0"/>
              </a:rPr>
              <a:t> με τους υπόλοιπους ιστούς του </a:t>
            </a:r>
            <a:r>
              <a:rPr lang="el-GR" sz="1800" dirty="0" err="1">
                <a:effectLst/>
                <a:latin typeface="Times New Roman" panose="02020603050405020304" pitchFamily="18" charset="0"/>
                <a:ea typeface="Times New Roman" panose="02020603050405020304" pitchFamily="18" charset="0"/>
              </a:rPr>
              <a:t>υπερκλείδιου</a:t>
            </a:r>
            <a:r>
              <a:rPr lang="el-GR" sz="1800" dirty="0">
                <a:effectLst/>
                <a:latin typeface="Times New Roman" panose="02020603050405020304" pitchFamily="18" charset="0"/>
                <a:ea typeface="Times New Roman" panose="02020603050405020304" pitchFamily="18" charset="0"/>
              </a:rPr>
              <a:t> βόθρου. Ο καρκίνος της κορυφής του πνεύμονα ονομάζεται και σύνδρομο </a:t>
            </a:r>
            <a:r>
              <a:rPr lang="el-GR" sz="1800" dirty="0" err="1">
                <a:effectLst/>
                <a:latin typeface="Times New Roman" panose="02020603050405020304" pitchFamily="18" charset="0"/>
                <a:ea typeface="Times New Roman" panose="02020603050405020304" pitchFamily="18" charset="0"/>
              </a:rPr>
              <a:t>Pancoast</a:t>
            </a:r>
            <a:r>
              <a:rPr lang="el-GR" sz="1800" dirty="0">
                <a:effectLst/>
                <a:latin typeface="Times New Roman" panose="02020603050405020304" pitchFamily="18" charset="0"/>
                <a:ea typeface="Times New Roman" panose="02020603050405020304" pitchFamily="18" charset="0"/>
              </a:rPr>
              <a:t>. Το σύνδρομο </a:t>
            </a:r>
            <a:r>
              <a:rPr lang="en-US" sz="1800" dirty="0">
                <a:effectLst/>
                <a:latin typeface="Times New Roman" panose="02020603050405020304" pitchFamily="18" charset="0"/>
                <a:ea typeface="Times New Roman" panose="02020603050405020304" pitchFamily="18" charset="0"/>
              </a:rPr>
              <a:t>Pancoast </a:t>
            </a:r>
            <a:r>
              <a:rPr lang="el-GR" sz="1800" dirty="0">
                <a:effectLst/>
                <a:latin typeface="Times New Roman" panose="02020603050405020304" pitchFamily="18" charset="0"/>
                <a:ea typeface="Times New Roman" panose="02020603050405020304" pitchFamily="18" charset="0"/>
              </a:rPr>
              <a:t>μιμείται κλινικά το χρόνιο άλγος στον ώμο επειδή </a:t>
            </a:r>
            <a:r>
              <a:rPr lang="el-GR" sz="1800" dirty="0" err="1">
                <a:effectLst/>
                <a:latin typeface="Times New Roman" panose="02020603050405020304" pitchFamily="18" charset="0"/>
                <a:ea typeface="Times New Roman" panose="02020603050405020304" pitchFamily="18" charset="0"/>
              </a:rPr>
              <a:t>διιηθεί</a:t>
            </a:r>
            <a:r>
              <a:rPr lang="el-GR" sz="1800" dirty="0">
                <a:effectLst/>
                <a:latin typeface="Times New Roman" panose="02020603050405020304" pitchFamily="18" charset="0"/>
                <a:ea typeface="Times New Roman" panose="02020603050405020304" pitchFamily="18" charset="0"/>
              </a:rPr>
              <a:t> το </a:t>
            </a:r>
            <a:r>
              <a:rPr lang="el-GR" sz="1800" dirty="0" err="1">
                <a:effectLst/>
                <a:latin typeface="Times New Roman" panose="02020603050405020304" pitchFamily="18" charset="0"/>
                <a:ea typeface="Times New Roman" panose="02020603050405020304" pitchFamily="18" charset="0"/>
              </a:rPr>
              <a:t>βραχιόνιο</a:t>
            </a:r>
            <a:r>
              <a:rPr lang="el-GR" sz="1800" dirty="0">
                <a:effectLst/>
                <a:latin typeface="Times New Roman" panose="02020603050405020304" pitchFamily="18" charset="0"/>
                <a:ea typeface="Times New Roman" panose="02020603050405020304" pitchFamily="18" charset="0"/>
              </a:rPr>
              <a:t>  πλέγμα και μπορεί αυτό να εκληφθεί σαν αρθρίτιδα και να χαθεί έτσι πολύτιμος διαγνωστικός και θεραπευτικός χρόνος.</a:t>
            </a:r>
          </a:p>
          <a:p>
            <a:pPr algn="just">
              <a:lnSpc>
                <a:spcPct val="100000"/>
              </a:lnSpc>
              <a:spcBef>
                <a:spcPts val="600"/>
              </a:spcBef>
            </a:pPr>
            <a:r>
              <a:rPr lang="el-GR" sz="1800" dirty="0">
                <a:effectLst/>
                <a:latin typeface="Times New Roman" panose="02020603050405020304" pitchFamily="18" charset="0"/>
                <a:ea typeface="Times New Roman" panose="02020603050405020304" pitchFamily="18" charset="0"/>
              </a:rPr>
              <a:t>Οι καρκίνοι που αναπτύσσονται κεντρικά στο πνεύμονα προσβάλλουν κυρίως τα όργανα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Οι μεταστάσεις που προκαλεί ο πνευμονικός καρκίνος γίνονται μέσω του κυκλοφορικού συστήματος και είναι </a:t>
            </a:r>
            <a:r>
              <a:rPr lang="el-GR" sz="1800" dirty="0" err="1">
                <a:effectLst/>
                <a:latin typeface="Times New Roman" panose="02020603050405020304" pitchFamily="18" charset="0"/>
                <a:ea typeface="Times New Roman" panose="02020603050405020304" pitchFamily="18" charset="0"/>
              </a:rPr>
              <a:t>αιματογενείς</a:t>
            </a:r>
            <a:r>
              <a:rPr lang="el-GR" sz="1800" dirty="0">
                <a:effectLst/>
                <a:latin typeface="Times New Roman" panose="02020603050405020304" pitchFamily="18" charset="0"/>
                <a:ea typeface="Times New Roman" panose="02020603050405020304" pitchFamily="18" charset="0"/>
              </a:rPr>
              <a:t> ή </a:t>
            </a:r>
            <a:r>
              <a:rPr lang="el-GR" sz="1800" dirty="0" err="1">
                <a:effectLst/>
                <a:latin typeface="Times New Roman" panose="02020603050405020304" pitchFamily="18" charset="0"/>
                <a:ea typeface="Times New Roman" panose="02020603050405020304" pitchFamily="18" charset="0"/>
              </a:rPr>
              <a:t>λεμφογενείς</a:t>
            </a:r>
            <a:r>
              <a:rPr lang="el-GR" sz="1800" dirty="0">
                <a:effectLst/>
                <a:latin typeface="Times New Roman" panose="02020603050405020304" pitchFamily="18" charset="0"/>
                <a:ea typeface="Times New Roman" panose="02020603050405020304" pitchFamily="18" charset="0"/>
              </a:rPr>
              <a:t>. Πιο συχνές (72%) είναι οι </a:t>
            </a:r>
            <a:r>
              <a:rPr lang="el-GR" sz="1800" dirty="0" err="1">
                <a:effectLst/>
                <a:latin typeface="Times New Roman" panose="02020603050405020304" pitchFamily="18" charset="0"/>
                <a:ea typeface="Times New Roman" panose="02020603050405020304" pitchFamily="18" charset="0"/>
              </a:rPr>
              <a:t>λεμφογενείς</a:t>
            </a:r>
            <a:r>
              <a:rPr lang="el-GR" sz="1800" dirty="0">
                <a:effectLst/>
                <a:latin typeface="Times New Roman" panose="02020603050405020304" pitchFamily="18" charset="0"/>
                <a:ea typeface="Times New Roman" panose="02020603050405020304" pitchFamily="18" charset="0"/>
              </a:rPr>
              <a:t> μεταστάσεις, με πολύ γρηγορότερο χρόνο ανάπτυξης. Πολύ εύκολα προσβάλλονται τα </a:t>
            </a:r>
            <a:r>
              <a:rPr lang="el-GR" sz="1800" dirty="0" err="1">
                <a:effectLst/>
                <a:latin typeface="Times New Roman" panose="02020603050405020304" pitchFamily="18" charset="0"/>
                <a:ea typeface="Times New Roman" panose="02020603050405020304" pitchFamily="18" charset="0"/>
              </a:rPr>
              <a:t>λεμφογάγγλια</a:t>
            </a:r>
            <a:r>
              <a:rPr lang="el-GR" sz="1800" dirty="0">
                <a:effectLst/>
                <a:latin typeface="Times New Roman" panose="02020603050405020304" pitchFamily="18" charset="0"/>
                <a:ea typeface="Times New Roman" panose="02020603050405020304" pitchFamily="18" charset="0"/>
              </a:rPr>
              <a:t> που υπάρχουν στις μασχάλες και στους βουβώνες. Ιδιαίτερα χαρακτηριστικό και επικίνδυνο γνώρισμα του καρκίνου του πνεύμονα που αφορά στον αριστερό κάτω λοβό είναι ότι όταν έχουν προσβληθεί και τα </a:t>
            </a:r>
            <a:r>
              <a:rPr lang="el-GR" sz="1800" dirty="0" err="1">
                <a:effectLst/>
                <a:latin typeface="Times New Roman" panose="02020603050405020304" pitchFamily="18" charset="0"/>
                <a:ea typeface="Times New Roman" panose="02020603050405020304" pitchFamily="18" charset="0"/>
              </a:rPr>
              <a:t>λεμφογάγγλια</a:t>
            </a:r>
            <a:r>
              <a:rPr lang="el-GR" sz="1800" dirty="0">
                <a:effectLst/>
                <a:latin typeface="Times New Roman" panose="02020603050405020304" pitchFamily="18" charset="0"/>
                <a:ea typeface="Times New Roman" panose="02020603050405020304" pitchFamily="18" charset="0"/>
              </a:rPr>
              <a:t> του αριστερού κάτω λοβού, τότε αυτά δίνουν ταχύτατες μεταστάσεις και στον δεξιό κάτω λοβό. </a:t>
            </a:r>
          </a:p>
          <a:p>
            <a:pPr algn="just">
              <a:lnSpc>
                <a:spcPct val="100000"/>
              </a:lnSpc>
              <a:spcBef>
                <a:spcPts val="600"/>
              </a:spcBef>
            </a:pPr>
            <a:endParaRPr lang="el-GR" sz="400" b="1"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600"/>
              </a:spcBef>
            </a:pPr>
            <a:r>
              <a:rPr lang="el-GR" sz="1800" b="1" dirty="0">
                <a:solidFill>
                  <a:schemeClr val="accent1"/>
                </a:solidFill>
                <a:effectLst/>
                <a:latin typeface="Times New Roman" panose="02020603050405020304" pitchFamily="18" charset="0"/>
                <a:ea typeface="Times New Roman" panose="02020603050405020304" pitchFamily="18" charset="0"/>
              </a:rPr>
              <a:t>Τα κλινικά συμπτώματα στον καρκίνο του πνεύμονα είναι:</a:t>
            </a:r>
          </a:p>
          <a:p>
            <a:pPr algn="just">
              <a:lnSpc>
                <a:spcPct val="100000"/>
              </a:lnSpc>
              <a:spcBef>
                <a:spcPts val="600"/>
              </a:spcBef>
            </a:pPr>
            <a:r>
              <a:rPr lang="el-GR" sz="1800" dirty="0" err="1">
                <a:effectLst/>
                <a:latin typeface="Times New Roman" panose="02020603050405020304" pitchFamily="18" charset="0"/>
                <a:ea typeface="Times New Roman" panose="02020603050405020304" pitchFamily="18" charset="0"/>
              </a:rPr>
              <a:t>Βράγχος</a:t>
            </a:r>
            <a:r>
              <a:rPr lang="el-GR" sz="1800" dirty="0">
                <a:effectLst/>
                <a:latin typeface="Times New Roman" panose="02020603050405020304" pitchFamily="18" charset="0"/>
                <a:ea typeface="Times New Roman" panose="02020603050405020304" pitchFamily="18" charset="0"/>
              </a:rPr>
              <a:t> φωνής το οποίο οφείλεται σε διήθηση του παλίνδρομου λαρυγγικού νεύρου. Στον καρκίνο του πνεύμονα παρατηρούνται επίσης από τον θώρακα τα εξής: </a:t>
            </a:r>
            <a:r>
              <a:rPr lang="el-GR" sz="1800" dirty="0" err="1">
                <a:effectLst/>
                <a:latin typeface="Times New Roman" panose="02020603050405020304" pitchFamily="18" charset="0"/>
                <a:ea typeface="Times New Roman" panose="02020603050405020304" pitchFamily="18" charset="0"/>
              </a:rPr>
              <a:t>ατελεκτασία</a:t>
            </a:r>
            <a:r>
              <a:rPr lang="el-GR" sz="1800" dirty="0">
                <a:effectLst/>
                <a:latin typeface="Times New Roman" panose="02020603050405020304" pitchFamily="18" charset="0"/>
                <a:ea typeface="Times New Roman" panose="02020603050405020304" pitchFamily="18" charset="0"/>
              </a:rPr>
              <a:t>, πλευρίτιδα, </a:t>
            </a:r>
            <a:r>
              <a:rPr lang="el-GR" sz="1800" dirty="0" err="1">
                <a:effectLst/>
                <a:latin typeface="Times New Roman" panose="02020603050405020304" pitchFamily="18" charset="0"/>
                <a:ea typeface="Times New Roman" panose="02020603050405020304" pitchFamily="18" charset="0"/>
              </a:rPr>
              <a:t>πνευμονίτιδα</a:t>
            </a:r>
            <a:r>
              <a:rPr lang="el-GR" sz="1800" dirty="0">
                <a:effectLst/>
                <a:latin typeface="Times New Roman" panose="02020603050405020304" pitchFamily="18" charset="0"/>
                <a:ea typeface="Times New Roman" panose="02020603050405020304" pitchFamily="18" charset="0"/>
              </a:rPr>
              <a:t>, εισπνευστικός συριγμός και διάταση συνήθως της άνω κοίλης φλέβας την οποία διηθεί ο καρκίνος πνευμονικός κυρίως της κορυφής του δεξιού πνεύμονα.</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32</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4953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85762" y="247650"/>
            <a:ext cx="11229975" cy="6362700"/>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Στον καρκίνο του πνεύμονα εμφανίζονται και τα λεγόμενα </a:t>
            </a:r>
            <a:r>
              <a:rPr lang="el-GR" sz="1800" dirty="0" err="1">
                <a:effectLst/>
                <a:latin typeface="Times New Roman" panose="02020603050405020304" pitchFamily="18" charset="0"/>
                <a:ea typeface="Times New Roman" panose="02020603050405020304" pitchFamily="18" charset="0"/>
              </a:rPr>
              <a:t>παρανεοπλα­σματικά</a:t>
            </a:r>
            <a:r>
              <a:rPr lang="el-GR" sz="1800" dirty="0">
                <a:effectLst/>
                <a:latin typeface="Times New Roman" panose="02020603050405020304" pitchFamily="18" charset="0"/>
                <a:ea typeface="Times New Roman" panose="02020603050405020304" pitchFamily="18" charset="0"/>
              </a:rPr>
              <a:t> σύνδρομα. Τα </a:t>
            </a:r>
            <a:r>
              <a:rPr lang="el-GR" sz="1800" dirty="0" err="1">
                <a:effectLst/>
                <a:latin typeface="Times New Roman" panose="02020603050405020304" pitchFamily="18" charset="0"/>
                <a:ea typeface="Times New Roman" panose="02020603050405020304" pitchFamily="18" charset="0"/>
              </a:rPr>
              <a:t>παρανεοπλασματικά</a:t>
            </a:r>
            <a:r>
              <a:rPr lang="el-GR" sz="1800" dirty="0">
                <a:effectLst/>
                <a:latin typeface="Times New Roman" panose="02020603050405020304" pitchFamily="18" charset="0"/>
                <a:ea typeface="Times New Roman" panose="02020603050405020304" pitchFamily="18" charset="0"/>
              </a:rPr>
              <a:t> σύνδρομα είναι εκδηλώσεις κλινικών συμπτωμάτων σε σημεία του οργανισμού εκτός θώρακος σε ασθενείς οι οποίοι μπορεί να πάσχουν είτε από σπλαχνικό είτε από </a:t>
            </a:r>
            <a:r>
              <a:rPr lang="el-GR" sz="1800" dirty="0" err="1">
                <a:effectLst/>
                <a:latin typeface="Times New Roman" panose="02020603050405020304" pitchFamily="18" charset="0"/>
                <a:ea typeface="Times New Roman" panose="02020603050405020304" pitchFamily="18" charset="0"/>
              </a:rPr>
              <a:t>βρογχοπνευμονικό</a:t>
            </a:r>
            <a:r>
              <a:rPr lang="el-GR" sz="1800" dirty="0">
                <a:effectLst/>
                <a:latin typeface="Times New Roman" panose="02020603050405020304" pitchFamily="18" charset="0"/>
                <a:ea typeface="Times New Roman" panose="02020603050405020304" pitchFamily="18" charset="0"/>
              </a:rPr>
              <a:t> καρκίνο. Τα </a:t>
            </a:r>
            <a:r>
              <a:rPr lang="el-GR" sz="1800" dirty="0" err="1">
                <a:effectLst/>
                <a:latin typeface="Times New Roman" panose="02020603050405020304" pitchFamily="18" charset="0"/>
                <a:ea typeface="Times New Roman" panose="02020603050405020304" pitchFamily="18" charset="0"/>
              </a:rPr>
              <a:t>παρανεοπλασματικά</a:t>
            </a:r>
            <a:r>
              <a:rPr lang="el-GR" sz="1800" dirty="0">
                <a:effectLst/>
                <a:latin typeface="Times New Roman" panose="02020603050405020304" pitchFamily="18" charset="0"/>
                <a:ea typeface="Times New Roman" panose="02020603050405020304" pitchFamily="18" charset="0"/>
              </a:rPr>
              <a:t> σύνδρομα εκδηλώνουν συμπτωματολογία όχι εκείνη που εκδηλώνει ο </a:t>
            </a:r>
            <a:r>
              <a:rPr lang="el-GR" sz="1800" dirty="0" err="1">
                <a:effectLst/>
                <a:latin typeface="Times New Roman" panose="02020603050405020304" pitchFamily="18" charset="0"/>
                <a:ea typeface="Times New Roman" panose="02020603050405020304" pitchFamily="18" charset="0"/>
              </a:rPr>
              <a:t>βρογχοπνευμονικός</a:t>
            </a:r>
            <a:r>
              <a:rPr lang="el-GR" sz="1800" dirty="0">
                <a:effectLst/>
                <a:latin typeface="Times New Roman" panose="02020603050405020304" pitchFamily="18" charset="0"/>
                <a:ea typeface="Times New Roman" panose="02020603050405020304" pitchFamily="18" charset="0"/>
              </a:rPr>
              <a:t> ή ο </a:t>
            </a:r>
            <a:r>
              <a:rPr lang="el-GR" sz="1800" dirty="0" err="1">
                <a:effectLst/>
                <a:latin typeface="Times New Roman" panose="02020603050405020304" pitchFamily="18" charset="0"/>
                <a:ea typeface="Times New Roman" panose="02020603050405020304" pitchFamily="18" charset="0"/>
              </a:rPr>
              <a:t>σπλαγχινικός</a:t>
            </a:r>
            <a:r>
              <a:rPr lang="el-GR" sz="1800" dirty="0">
                <a:effectLst/>
                <a:latin typeface="Times New Roman" panose="02020603050405020304" pitchFamily="18" charset="0"/>
                <a:ea typeface="Times New Roman" panose="02020603050405020304" pitchFamily="18" charset="0"/>
              </a:rPr>
              <a:t> καρκίνος, αλλά συμπτωματολογία τελείως διαφορετική. Για να εμφανιστούν </a:t>
            </a:r>
            <a:r>
              <a:rPr lang="el-GR" sz="1800" dirty="0" err="1">
                <a:effectLst/>
                <a:latin typeface="Times New Roman" panose="02020603050405020304" pitchFamily="18" charset="0"/>
                <a:ea typeface="Times New Roman" panose="02020603050405020304" pitchFamily="18" charset="0"/>
              </a:rPr>
              <a:t>παρανεοπλασματικά</a:t>
            </a:r>
            <a:r>
              <a:rPr lang="el-GR" sz="1800" dirty="0">
                <a:effectLst/>
                <a:latin typeface="Times New Roman" panose="02020603050405020304" pitchFamily="18" charset="0"/>
                <a:ea typeface="Times New Roman" panose="02020603050405020304" pitchFamily="18" charset="0"/>
              </a:rPr>
              <a:t> σύνδρομα θα πρέπει ο πνευμονικός καρκίνος να βρίσκεται σε λανθάνουσα μορφή και η διαγνωστική αξία των </a:t>
            </a:r>
            <a:r>
              <a:rPr lang="el-GR" sz="1800" dirty="0" err="1">
                <a:effectLst/>
                <a:latin typeface="Times New Roman" panose="02020603050405020304" pitchFamily="18" charset="0"/>
                <a:ea typeface="Times New Roman" panose="02020603050405020304" pitchFamily="18" charset="0"/>
              </a:rPr>
              <a:t>παρανεοπλασματικών</a:t>
            </a:r>
            <a:r>
              <a:rPr lang="el-GR" sz="1800" dirty="0">
                <a:effectLst/>
                <a:latin typeface="Times New Roman" panose="02020603050405020304" pitchFamily="18" charset="0"/>
                <a:ea typeface="Times New Roman" panose="02020603050405020304" pitchFamily="18" charset="0"/>
              </a:rPr>
              <a:t> συνδρόμων έγκειται στο γεγονός ότι αυτά όταν εκδηλώσουν κλινική συμπτωματολογία διεγείρουν σε μεγάλο βαθμό την κλινική υποψία για ανάπτυξη πρωτοπαθούς πνευμονικού όγκου ο οποίος έτσι μπορεί να διαγνωστεί πολύ πιο έγκαιρα και πριν να δοθούν μεταστάσεις.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    Τα </a:t>
            </a:r>
            <a:r>
              <a:rPr lang="el-GR" sz="1800" dirty="0" err="1">
                <a:effectLst/>
                <a:latin typeface="Times New Roman" panose="02020603050405020304" pitchFamily="18" charset="0"/>
                <a:ea typeface="Times New Roman" panose="02020603050405020304" pitchFamily="18" charset="0"/>
              </a:rPr>
              <a:t>παρανεοπλασματικά</a:t>
            </a:r>
            <a:r>
              <a:rPr lang="el-GR" sz="1800" dirty="0">
                <a:effectLst/>
                <a:latin typeface="Times New Roman" panose="02020603050405020304" pitchFamily="18" charset="0"/>
                <a:ea typeface="Times New Roman" panose="02020603050405020304" pitchFamily="18" charset="0"/>
              </a:rPr>
              <a:t> σύνδρομα που θα πρέπει να κινητοποιήσουν την προσοχή και την υποψία για πιθανή ύπαρξη πρωτοπαθούς πνευμονικού όγκου είναι τα παρακάτω:</a:t>
            </a:r>
          </a:p>
          <a:p>
            <a:pPr marL="342900" lvl="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Υπερέκκριση ACTH εξαιτίας της </a:t>
            </a:r>
            <a:r>
              <a:rPr lang="el-GR" sz="1800" dirty="0" err="1">
                <a:effectLst/>
                <a:latin typeface="Times New Roman" panose="02020603050405020304" pitchFamily="18" charset="0"/>
                <a:ea typeface="Times New Roman" panose="02020603050405020304" pitchFamily="18" charset="0"/>
              </a:rPr>
              <a:t>υπερλειτουργίας</a:t>
            </a:r>
            <a:r>
              <a:rPr lang="el-GR" sz="1800" dirty="0">
                <a:effectLst/>
                <a:latin typeface="Times New Roman" panose="02020603050405020304" pitchFamily="18" charset="0"/>
                <a:ea typeface="Times New Roman" panose="02020603050405020304" pitchFamily="18" charset="0"/>
              </a:rPr>
              <a:t> του φλοιού των επινεφριδίων. </a:t>
            </a:r>
          </a:p>
          <a:p>
            <a:pPr marL="342900" lvl="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Υπερέκκριση </a:t>
            </a:r>
            <a:r>
              <a:rPr lang="el-GR" sz="1800" dirty="0" err="1">
                <a:effectLst/>
                <a:latin typeface="Times New Roman" panose="02020603050405020304" pitchFamily="18" charset="0"/>
                <a:ea typeface="Times New Roman" panose="02020603050405020304" pitchFamily="18" charset="0"/>
              </a:rPr>
              <a:t>Αντιδιουρητικής</a:t>
            </a:r>
            <a:r>
              <a:rPr lang="el-GR" sz="1800" dirty="0">
                <a:effectLst/>
                <a:latin typeface="Times New Roman" panose="02020603050405020304" pitchFamily="18" charset="0"/>
                <a:ea typeface="Times New Roman" panose="02020603050405020304" pitchFamily="18" charset="0"/>
              </a:rPr>
              <a:t> ορμόνης (ADH) </a:t>
            </a:r>
          </a:p>
          <a:p>
            <a:pPr marL="342900" lvl="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Γυναικομαστία</a:t>
            </a:r>
          </a:p>
          <a:p>
            <a:pPr marL="342900" lvl="0" indent="-342900" algn="just">
              <a:lnSpc>
                <a:spcPct val="100000"/>
              </a:lnSpc>
              <a:spcBef>
                <a:spcPts val="0"/>
              </a:spcBef>
              <a:buClr>
                <a:schemeClr val="accent1"/>
              </a:buClr>
              <a:buFont typeface="+mj-lt"/>
              <a:buAutoNum type="arabicPeriod"/>
            </a:pPr>
            <a:r>
              <a:rPr lang="el-GR" sz="1800" dirty="0" err="1">
                <a:effectLst/>
                <a:latin typeface="Times New Roman" panose="02020603050405020304" pitchFamily="18" charset="0"/>
                <a:ea typeface="Times New Roman" panose="02020603050405020304" pitchFamily="18" charset="0"/>
              </a:rPr>
              <a:t>Υπερκαλιαιμία</a:t>
            </a:r>
            <a:r>
              <a:rPr lang="el-GR" sz="1800" dirty="0">
                <a:effectLst/>
                <a:latin typeface="Times New Roman" panose="02020603050405020304" pitchFamily="18" charset="0"/>
                <a:ea typeface="Times New Roman" panose="02020603050405020304" pitchFamily="18" charset="0"/>
              </a:rPr>
              <a:t> (η φυσιολογική τιμή του Καλίου είναι 4-5 </a:t>
            </a:r>
            <a:r>
              <a:rPr lang="el-GR" sz="1800" dirty="0" err="1">
                <a:effectLst/>
                <a:latin typeface="Times New Roman" panose="02020603050405020304" pitchFamily="18" charset="0"/>
                <a:ea typeface="Times New Roman" panose="02020603050405020304" pitchFamily="18" charset="0"/>
              </a:rPr>
              <a:t>χιλιοϊστοϊσοδύναμα</a:t>
            </a:r>
            <a:r>
              <a:rPr lang="el-GR" sz="1800" dirty="0">
                <a:effectLst/>
                <a:latin typeface="Times New Roman" panose="02020603050405020304" pitchFamily="18" charset="0"/>
                <a:ea typeface="Times New Roman" panose="02020603050405020304" pitchFamily="18" charset="0"/>
              </a:rPr>
              <a:t> ανά λίτρο (</a:t>
            </a:r>
            <a:r>
              <a:rPr lang="el-GR" sz="1800" dirty="0" err="1">
                <a:effectLst/>
                <a:latin typeface="Times New Roman" panose="02020603050405020304" pitchFamily="18" charset="0"/>
                <a:ea typeface="Times New Roman" panose="02020603050405020304" pitchFamily="18" charset="0"/>
              </a:rPr>
              <a:t>mEq</a:t>
            </a:r>
            <a:r>
              <a:rPr lang="el-GR" sz="1800" dirty="0">
                <a:effectLst/>
                <a:latin typeface="Times New Roman" panose="02020603050405020304" pitchFamily="18" charset="0"/>
                <a:ea typeface="Times New Roman" panose="02020603050405020304" pitchFamily="18" charset="0"/>
              </a:rPr>
              <a:t>/L))</a:t>
            </a:r>
          </a:p>
          <a:p>
            <a:pPr marL="342900" lvl="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Μελάνωση στο δέρμα.</a:t>
            </a:r>
          </a:p>
          <a:p>
            <a:pPr marL="342900" lvl="0" indent="-342900" algn="just">
              <a:lnSpc>
                <a:spcPct val="100000"/>
              </a:lnSpc>
              <a:spcBef>
                <a:spcPts val="0"/>
              </a:spcBef>
              <a:buClr>
                <a:schemeClr val="accent1"/>
              </a:buClr>
              <a:buFont typeface="+mj-lt"/>
              <a:buAutoNum type="arabicPeriod"/>
            </a:pPr>
            <a:r>
              <a:rPr lang="el-GR" sz="1800" dirty="0" err="1">
                <a:effectLst/>
                <a:latin typeface="Times New Roman" panose="02020603050405020304" pitchFamily="18" charset="0"/>
                <a:ea typeface="Times New Roman" panose="02020603050405020304" pitchFamily="18" charset="0"/>
              </a:rPr>
              <a:t>Πληκτροδακτυλία</a:t>
            </a:r>
            <a:r>
              <a:rPr lang="el-GR" sz="1800" dirty="0">
                <a:effectLst/>
                <a:latin typeface="Times New Roman" panose="02020603050405020304" pitchFamily="18" charset="0"/>
                <a:ea typeface="Times New Roman" panose="02020603050405020304" pitchFamily="18" charset="0"/>
              </a:rPr>
              <a:t> (είναι ανώδυνη διόγκωση των τελικών φαλάγγων στα άνω και στα κάτω άκρα που παίρνουν τελικά την όψη πλήκτρου τυμπάνου. Το χρώμα των ονύχων είναι συνήθως κυανό)</a:t>
            </a:r>
          </a:p>
          <a:p>
            <a:pPr marL="342900" lvl="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Υπερτροφική </a:t>
            </a:r>
            <a:r>
              <a:rPr lang="el-GR" sz="1800" dirty="0" err="1">
                <a:effectLst/>
                <a:latin typeface="Times New Roman" panose="02020603050405020304" pitchFamily="18" charset="0"/>
                <a:ea typeface="Times New Roman" panose="02020603050405020304" pitchFamily="18" charset="0"/>
              </a:rPr>
              <a:t>οστεοαρθροπάθεια</a:t>
            </a:r>
            <a:r>
              <a:rPr lang="el-GR" sz="1800" dirty="0">
                <a:effectLst/>
                <a:latin typeface="Times New Roman" panose="02020603050405020304" pitchFamily="18" charset="0"/>
                <a:ea typeface="Times New Roman" panose="02020603050405020304" pitchFamily="18" charset="0"/>
              </a:rPr>
              <a:t> (πρόκειται για επώδυνη φλεγμονώδη διόγκωση των αρθρώσεων του καρπού και του γόνατος).</a:t>
            </a:r>
          </a:p>
          <a:p>
            <a:pPr marL="342900" lvl="0" indent="-342900" algn="just">
              <a:lnSpc>
                <a:spcPct val="100000"/>
              </a:lnSpc>
              <a:spcBef>
                <a:spcPts val="0"/>
              </a:spcBef>
              <a:buClr>
                <a:schemeClr val="accent1"/>
              </a:buClr>
              <a:buFont typeface="+mj-lt"/>
              <a:buAutoNum type="arabicPeriod"/>
            </a:pPr>
            <a:r>
              <a:rPr lang="el-GR" sz="1800" dirty="0" err="1">
                <a:effectLst/>
                <a:latin typeface="Times New Roman" panose="02020603050405020304" pitchFamily="18" charset="0"/>
                <a:ea typeface="Times New Roman" panose="02020603050405020304" pitchFamily="18" charset="0"/>
              </a:rPr>
              <a:t>Πολυερυθραιμία</a:t>
            </a:r>
            <a:r>
              <a:rPr lang="el-GR" sz="1800" dirty="0">
                <a:effectLst/>
                <a:latin typeface="Times New Roman" panose="02020603050405020304" pitchFamily="18" charset="0"/>
                <a:ea typeface="Times New Roman" panose="02020603050405020304" pitchFamily="18" charset="0"/>
              </a:rPr>
              <a:t> (πάνω από 52% αιματοκρίτης)</a:t>
            </a:r>
          </a:p>
          <a:p>
            <a:pPr marL="342900" lvl="0" indent="-342900" algn="just">
              <a:lnSpc>
                <a:spcPct val="100000"/>
              </a:lnSpc>
              <a:spcBef>
                <a:spcPts val="0"/>
              </a:spcBef>
              <a:buClr>
                <a:schemeClr val="accent1"/>
              </a:buClr>
              <a:buFont typeface="+mj-lt"/>
              <a:buAutoNum type="arabicPeriod"/>
            </a:pPr>
            <a:r>
              <a:rPr lang="el-GR" sz="1800" dirty="0" err="1">
                <a:effectLst/>
                <a:latin typeface="Times New Roman" panose="02020603050405020304" pitchFamily="18" charset="0"/>
                <a:ea typeface="Times New Roman" panose="02020603050405020304" pitchFamily="18" charset="0"/>
              </a:rPr>
              <a:t>Εωσινοφιλία</a:t>
            </a:r>
            <a:r>
              <a:rPr lang="el-GR" sz="1800" dirty="0">
                <a:effectLst/>
                <a:latin typeface="Times New Roman" panose="02020603050405020304" pitchFamily="18" charset="0"/>
                <a:ea typeface="Times New Roman" panose="02020603050405020304" pitchFamily="18" charset="0"/>
              </a:rPr>
              <a:t> ή </a:t>
            </a:r>
            <a:r>
              <a:rPr lang="el-GR" sz="1800" dirty="0" err="1">
                <a:effectLst/>
                <a:latin typeface="Times New Roman" panose="02020603050405020304" pitchFamily="18" charset="0"/>
                <a:ea typeface="Times New Roman" panose="02020603050405020304" pitchFamily="18" charset="0"/>
              </a:rPr>
              <a:t>Ηωσινοφιλία</a:t>
            </a:r>
            <a:endParaRPr lang="el-GR" sz="18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0"/>
              </a:spcBef>
              <a:buClr>
                <a:schemeClr val="accent1"/>
              </a:buClr>
              <a:buFont typeface="+mj-lt"/>
              <a:buAutoNum type="arabicPeriod"/>
            </a:pPr>
            <a:r>
              <a:rPr lang="el-GR" sz="1800" dirty="0">
                <a:effectLst/>
                <a:latin typeface="Times New Roman" panose="02020603050405020304" pitchFamily="18" charset="0"/>
                <a:ea typeface="Times New Roman" panose="02020603050405020304" pitchFamily="18" charset="0"/>
              </a:rPr>
              <a:t>Λευχαιμία </a:t>
            </a:r>
            <a:r>
              <a:rPr lang="el-GR" sz="1800" dirty="0" err="1">
                <a:effectLst/>
                <a:latin typeface="Times New Roman" panose="02020603050405020304" pitchFamily="18" charset="0"/>
                <a:ea typeface="Times New Roman" panose="02020603050405020304" pitchFamily="18" charset="0"/>
              </a:rPr>
              <a:t>μυελογενής</a:t>
            </a:r>
            <a:endParaRPr lang="el-GR" sz="1800" dirty="0">
              <a:effectLst/>
              <a:latin typeface="Times New Roman" panose="02020603050405020304" pitchFamily="18" charset="0"/>
              <a:ea typeface="Times New Roman" panose="02020603050405020304" pitchFamily="18" charset="0"/>
            </a:endParaRP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33</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5029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85762" y="476250"/>
            <a:ext cx="11339513" cy="6134100"/>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Τα ευρήματα που εμφανίζονται από τον καρκίνο του πνεύμονα στις ακτινογραφίες του θώρακα είναι τα εξής: </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Σκίαση (πρόκειται για «ασπρίλα» στον πνεύμονα η οποία προβάλλεται κυρίως στην πύλη. Η συγκεκριμένη ακτινολογική εικόνα παρατηρείται σε περίπτωση πρωτοπαθούς καρκίνου του πνεύμονα σε περίπτωση μεταστατικού πνευμονικού καρκίνου ο οποίος έχει προβάλλει τους πυλαίους λεμφαδένες).</a:t>
            </a:r>
          </a:p>
          <a:p>
            <a:pPr algn="just">
              <a:lnSpc>
                <a:spcPct val="100000"/>
              </a:lnSpc>
              <a:spcBef>
                <a:spcPts val="0"/>
              </a:spcBef>
            </a:pPr>
            <a:r>
              <a:rPr lang="el-GR" sz="1800" b="1" dirty="0" err="1">
                <a:solidFill>
                  <a:schemeClr val="accent1"/>
                </a:solidFill>
                <a:effectLst/>
                <a:latin typeface="Times New Roman" panose="02020603050405020304" pitchFamily="18" charset="0"/>
                <a:ea typeface="Times New Roman" panose="02020603050405020304" pitchFamily="18" charset="0"/>
              </a:rPr>
              <a:t>Ατελεκτασία</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ακτινολογικά πρόκειται για ύπαρξη σκίασης στο πνευμονικό παρέγχυμα. Η σκίαση στην </a:t>
            </a:r>
            <a:r>
              <a:rPr lang="el-GR" sz="1800" dirty="0" err="1">
                <a:effectLst/>
                <a:latin typeface="Times New Roman" panose="02020603050405020304" pitchFamily="18" charset="0"/>
                <a:ea typeface="Times New Roman" panose="02020603050405020304" pitchFamily="18" charset="0"/>
              </a:rPr>
              <a:t>ατελεκτασία</a:t>
            </a:r>
            <a:r>
              <a:rPr lang="el-GR" sz="1800" dirty="0">
                <a:effectLst/>
                <a:latin typeface="Times New Roman" panose="02020603050405020304" pitchFamily="18" charset="0"/>
                <a:ea typeface="Times New Roman" panose="02020603050405020304" pitchFamily="18" charset="0"/>
              </a:rPr>
              <a:t> οφείλεται σε απόφραξη του βρόγχου εξαιτίας της εξάπλωσης του καρκίνου.</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Μονήρης κυκλική σκίαση στο πνευμονικό παρέγχυμα. Αυτή μπορεί να εμφανιστεί σε καπνιστές ηλικίας άνω των 45 ετών. Όταν η κυκλική περιφέρεια της σκίασης είναι ανώμαλη, όταν επίσης αυξάνεται σε μέγεθος αν γίνει και δεύτερη ακτινογραφία σε λίγες μέρες και όταν δεν υπάρχουν ασβεστώσεις στο εσωτερικό της βλάβης, τότε όλα αυτά τα συμπτώματα συνηγορούν σε πιθανή εμφάνιση καρκίνου του πνεύμονα. </a:t>
            </a:r>
          </a:p>
          <a:p>
            <a:pPr algn="just">
              <a:lnSpc>
                <a:spcPct val="100000"/>
              </a:lnSpc>
              <a:spcBef>
                <a:spcPts val="0"/>
              </a:spcBef>
            </a:pPr>
            <a:endParaRPr lang="el-GR" sz="1800" dirty="0">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Εικόνα πνευμονικού αποστήματος </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dirty="0" err="1">
                <a:solidFill>
                  <a:schemeClr val="accent1"/>
                </a:solidFill>
                <a:effectLst/>
                <a:latin typeface="Times New Roman" panose="02020603050405020304" pitchFamily="18" charset="0"/>
                <a:ea typeface="Times New Roman" panose="02020603050405020304" pitchFamily="18" charset="0"/>
              </a:rPr>
              <a:t>Διαπλάτυνση</a:t>
            </a:r>
            <a:r>
              <a:rPr lang="el-GR" sz="1800" b="1" dirty="0">
                <a:solidFill>
                  <a:schemeClr val="accent1"/>
                </a:solidFill>
                <a:effectLst/>
                <a:latin typeface="Times New Roman" panose="02020603050405020304" pitchFamily="18" charset="0"/>
                <a:ea typeface="Times New Roman" panose="02020603050405020304" pitchFamily="18" charset="0"/>
              </a:rPr>
              <a:t> της σκιάς του </a:t>
            </a:r>
            <a:r>
              <a:rPr lang="el-GR" sz="1800" b="1" dirty="0" err="1">
                <a:solidFill>
                  <a:schemeClr val="accent1"/>
                </a:solidFill>
                <a:effectLst/>
                <a:latin typeface="Times New Roman" panose="02020603050405020304" pitchFamily="18" charset="0"/>
                <a:ea typeface="Times New Roman" panose="02020603050405020304" pitchFamily="18" charset="0"/>
              </a:rPr>
              <a:t>μεσοθωρακίου</a:t>
            </a:r>
            <a:endParaRPr lang="el-GR" sz="1800"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θεραπεία του καρκίνου του πνεύμονα εξαρτάται από την </a:t>
            </a:r>
            <a:r>
              <a:rPr lang="el-GR" sz="1800" dirty="0" err="1">
                <a:effectLst/>
                <a:latin typeface="Times New Roman" panose="02020603050405020304" pitchFamily="18" charset="0"/>
                <a:ea typeface="Times New Roman" panose="02020603050405020304" pitchFamily="18" charset="0"/>
              </a:rPr>
              <a:t>σταδιοποίηση</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staging</a:t>
            </a:r>
            <a:r>
              <a:rPr lang="el-GR" sz="1800" dirty="0">
                <a:effectLst/>
                <a:latin typeface="Times New Roman" panose="02020603050405020304" pitchFamily="18" charset="0"/>
                <a:ea typeface="Times New Roman" panose="02020603050405020304" pitchFamily="18" charset="0"/>
              </a:rPr>
              <a:t>) του όγκου. Όγκοι σταδίου </a:t>
            </a:r>
            <a:r>
              <a:rPr lang="en-US" sz="1800" dirty="0">
                <a:effectLst/>
                <a:latin typeface="Times New Roman" panose="02020603050405020304" pitchFamily="18" charset="0"/>
                <a:ea typeface="Times New Roman" panose="02020603050405020304" pitchFamily="18" charset="0"/>
              </a:rPr>
              <a:t>I</a:t>
            </a:r>
            <a:r>
              <a:rPr lang="el-GR" sz="1800" dirty="0">
                <a:effectLst/>
                <a:latin typeface="Times New Roman" panose="02020603050405020304" pitchFamily="18" charset="0"/>
                <a:ea typeface="Times New Roman" panose="02020603050405020304" pitchFamily="18" charset="0"/>
              </a:rPr>
              <a:t> έως και </a:t>
            </a:r>
            <a:r>
              <a:rPr lang="en-US" sz="1800" dirty="0">
                <a:effectLst/>
                <a:latin typeface="Times New Roman" panose="02020603050405020304" pitchFamily="18" charset="0"/>
                <a:ea typeface="Times New Roman" panose="02020603050405020304" pitchFamily="18" charset="0"/>
              </a:rPr>
              <a:t>III</a:t>
            </a:r>
            <a:r>
              <a:rPr lang="el-GR" sz="1800" dirty="0">
                <a:effectLst/>
                <a:latin typeface="Times New Roman" panose="02020603050405020304" pitchFamily="18" charset="0"/>
                <a:ea typeface="Times New Roman" panose="02020603050405020304" pitchFamily="18" charset="0"/>
              </a:rPr>
              <a:t> χειρουργούνται. Όγκοι σταδίου Ι</a:t>
            </a:r>
            <a:r>
              <a:rPr lang="en-US" sz="1800" dirty="0">
                <a:effectLst/>
                <a:latin typeface="Times New Roman" panose="02020603050405020304" pitchFamily="18" charset="0"/>
                <a:ea typeface="Times New Roman" panose="02020603050405020304" pitchFamily="18" charset="0"/>
              </a:rPr>
              <a:t>V</a:t>
            </a:r>
            <a:r>
              <a:rPr lang="el-GR" sz="1800" dirty="0">
                <a:effectLst/>
                <a:latin typeface="Times New Roman" panose="02020603050405020304" pitchFamily="18" charset="0"/>
                <a:ea typeface="Times New Roman" panose="02020603050405020304" pitchFamily="18" charset="0"/>
              </a:rPr>
              <a:t> που έχουν προβάλλει και λεμφαδένες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είναι συνήθως αχειρούργητοι.</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Εκτός από τη χειρουργική θεραπεία υπάρχουν επίσης η ακτινοβολία και η χημειοθεραπεία. Χημειοθεραπεία δίνεται συνήθως σε όγκους του καρκίνου του πνεύμονα σταδίου 2 και 3 μετά από το χειρουργείο και όταν υπάρχει και προσβολή των λεμφαδένων του </a:t>
            </a:r>
            <a:r>
              <a:rPr lang="el-GR" sz="1800" dirty="0" err="1">
                <a:effectLst/>
                <a:latin typeface="Times New Roman" panose="02020603050405020304" pitchFamily="18" charset="0"/>
                <a:ea typeface="Times New Roman" panose="02020603050405020304" pitchFamily="18" charset="0"/>
              </a:rPr>
              <a:t>μεσοθωρακίου</a:t>
            </a:r>
            <a:r>
              <a:rPr lang="el-GR" sz="1800" dirty="0">
                <a:effectLst/>
                <a:latin typeface="Times New Roman" panose="02020603050405020304" pitchFamily="18" charset="0"/>
                <a:ea typeface="Times New Roman" panose="02020603050405020304" pitchFamily="18" charset="0"/>
              </a:rPr>
              <a:t> (Ν2 λεμφαδένες), ενώ ακτινοβολία δίνεται συνήθως παρηγορητικά σε καρκίνους πνεύμονα που είναι αχειρούργητοι ή σε καρκίνους πνεύμονα που εντοπίζονται στη κορυφή του οργάνου αυτού και που η ακτινοβολία δίνεται </a:t>
            </a:r>
            <a:r>
              <a:rPr lang="el-GR" sz="1800" dirty="0" err="1">
                <a:effectLst/>
                <a:latin typeface="Times New Roman" panose="02020603050405020304" pitchFamily="18" charset="0"/>
                <a:ea typeface="Times New Roman" panose="02020603050405020304" pitchFamily="18" charset="0"/>
              </a:rPr>
              <a:t>προεγχειρητικά</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neoadjuvant radiotherapy</a:t>
            </a:r>
            <a:r>
              <a:rPr lang="el-GR" sz="1800" dirty="0">
                <a:effectLst/>
                <a:latin typeface="Times New Roman" panose="02020603050405020304" pitchFamily="18" charset="0"/>
                <a:ea typeface="Times New Roman" panose="02020603050405020304" pitchFamily="18" charset="0"/>
              </a:rPr>
              <a:t>) για να ελαττωθεί το μέγεθος του όγκου και να μπορέσει αυτός να αφαιρεθεί χειρουργικά.</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34</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268523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1157288" y="1371600"/>
            <a:ext cx="9672638" cy="3924300"/>
          </a:xfrm>
        </p:spPr>
        <p:txBody>
          <a:bodyPr>
            <a:noAutofit/>
          </a:bodyPr>
          <a:lstStyle/>
          <a:p>
            <a:pPr indent="270510" algn="just">
              <a:lnSpc>
                <a:spcPct val="100000"/>
              </a:lnSpc>
            </a:pPr>
            <a:r>
              <a:rPr lang="el-GR" sz="1800" dirty="0">
                <a:effectLst/>
                <a:latin typeface="Times New Roman" panose="02020603050405020304" pitchFamily="18" charset="0"/>
                <a:ea typeface="Times New Roman" panose="02020603050405020304" pitchFamily="18" charset="0"/>
              </a:rPr>
              <a:t>Σε ασθενείς με καρκίνο του πνεύμονα σταδίου 1 ή σταδίου 2 που όμως δεν έχουν προσβληθεί λεμφαδένες εφαρμόζεται χειρουργική θεραπεία χωρίς να την ακολουθήσει χημειοθεραπεία ή ακτινοβολία. Χημειοθεραπεία και κυρίως ακτινοβολία εφαρμόζονται σε περιπτώσεις που ο καρκίνος του πνεύμονα έχει προσβάλει λεμφαδένες ή αν είναι μη χειρουργήσιμος. </a:t>
            </a:r>
          </a:p>
          <a:p>
            <a:pPr algn="just">
              <a:lnSpc>
                <a:spcPct val="100000"/>
              </a:lnSpc>
            </a:pPr>
            <a:r>
              <a:rPr lang="el-GR" sz="1800" b="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lnSpc>
                <a:spcPct val="100000"/>
              </a:lnSpc>
            </a:pPr>
            <a:r>
              <a:rPr lang="el-GR" sz="1800" b="1" dirty="0">
                <a:solidFill>
                  <a:schemeClr val="accent1"/>
                </a:solidFill>
                <a:effectLst/>
                <a:latin typeface="Times New Roman" panose="02020603050405020304" pitchFamily="18" charset="0"/>
                <a:ea typeface="Times New Roman" panose="02020603050405020304" pitchFamily="18" charset="0"/>
              </a:rPr>
              <a:t>Η χειρουργική θεραπεία συνιστάται σε: </a:t>
            </a:r>
            <a:endParaRPr lang="el-GR" sz="1800" dirty="0">
              <a:solidFill>
                <a:schemeClr val="accent1"/>
              </a:solidFill>
              <a:effectLst/>
              <a:latin typeface="Times New Roman" panose="02020603050405020304" pitchFamily="18" charset="0"/>
              <a:ea typeface="Times New Roman" panose="02020603050405020304" pitchFamily="18" charset="0"/>
            </a:endParaRPr>
          </a:p>
          <a:p>
            <a:pPr marL="342900" lvl="0" indent="-342900" algn="just">
              <a:lnSpc>
                <a:spcPct val="100000"/>
              </a:lnSpc>
              <a:buClr>
                <a:schemeClr val="accent1"/>
              </a:buClr>
              <a:buFont typeface="Wingdings" panose="05000000000000000000" pitchFamily="2" charset="2"/>
              <a:buChar char=""/>
            </a:pPr>
            <a:r>
              <a:rPr lang="el-GR" sz="1800" dirty="0" err="1">
                <a:effectLst/>
                <a:latin typeface="Times New Roman" panose="02020603050405020304" pitchFamily="18" charset="0"/>
                <a:ea typeface="Times New Roman" panose="02020603050405020304" pitchFamily="18" charset="0"/>
              </a:rPr>
              <a:t>Λοβεκτομή</a:t>
            </a:r>
            <a:r>
              <a:rPr lang="el-GR" sz="1800" dirty="0">
                <a:effectLst/>
                <a:latin typeface="Times New Roman" panose="02020603050405020304" pitchFamily="18" charset="0"/>
                <a:ea typeface="Times New Roman" panose="02020603050405020304" pitchFamily="18" charset="0"/>
              </a:rPr>
              <a:t> (αφαίρεση ενός λοβού του πνεύμονα)</a:t>
            </a:r>
          </a:p>
          <a:p>
            <a:pPr marL="342900" lvl="0" indent="-342900" algn="just">
              <a:lnSpc>
                <a:spcPct val="100000"/>
              </a:lnSpc>
              <a:buClr>
                <a:schemeClr val="accent1"/>
              </a:buClr>
              <a:buFont typeface="Wingdings" panose="05000000000000000000" pitchFamily="2" charset="2"/>
              <a:buChar char=""/>
            </a:pPr>
            <a:r>
              <a:rPr lang="el-GR" sz="1800" dirty="0" err="1">
                <a:effectLst/>
                <a:latin typeface="Times New Roman" panose="02020603050405020304" pitchFamily="18" charset="0"/>
                <a:ea typeface="Times New Roman" panose="02020603050405020304" pitchFamily="18" charset="0"/>
              </a:rPr>
              <a:t>Διλοβεκτομή</a:t>
            </a:r>
            <a:r>
              <a:rPr lang="el-GR" sz="1800" dirty="0">
                <a:effectLst/>
                <a:latin typeface="Times New Roman" panose="02020603050405020304" pitchFamily="18" charset="0"/>
                <a:ea typeface="Times New Roman" panose="02020603050405020304" pitchFamily="18" charset="0"/>
              </a:rPr>
              <a:t> (αφαίρεση δυο λοβών του πνεύμονα)</a:t>
            </a:r>
          </a:p>
          <a:p>
            <a:pPr marL="342900" lvl="0" indent="-342900" algn="just">
              <a:lnSpc>
                <a:spcPct val="100000"/>
              </a:lnSpc>
              <a:buClr>
                <a:schemeClr val="accent1"/>
              </a:buClr>
              <a:buFont typeface="Wingdings" panose="05000000000000000000" pitchFamily="2" charset="2"/>
              <a:buChar char=""/>
            </a:pPr>
            <a:r>
              <a:rPr lang="el-GR" sz="1800" dirty="0" err="1">
                <a:effectLst/>
                <a:latin typeface="Times New Roman" panose="02020603050405020304" pitchFamily="18" charset="0"/>
                <a:ea typeface="Times New Roman" panose="02020603050405020304" pitchFamily="18" charset="0"/>
              </a:rPr>
              <a:t>Πνευμονεκτομή</a:t>
            </a:r>
            <a:r>
              <a:rPr lang="el-GR" sz="1800" dirty="0">
                <a:effectLst/>
                <a:latin typeface="Times New Roman" panose="02020603050405020304" pitchFamily="18" charset="0"/>
                <a:ea typeface="Times New Roman" panose="02020603050405020304" pitchFamily="18" charset="0"/>
              </a:rPr>
              <a:t> (αφαίρεση όλου του πνεύμονα)</a:t>
            </a:r>
          </a:p>
          <a:p>
            <a:pPr marL="342900" lvl="0" indent="-342900" algn="just">
              <a:lnSpc>
                <a:spcPct val="100000"/>
              </a:lnSpc>
              <a:buClr>
                <a:schemeClr val="accent1"/>
              </a:buClr>
              <a:buFont typeface="Wingdings" panose="05000000000000000000" pitchFamily="2" charset="2"/>
              <a:buChar char=""/>
            </a:pPr>
            <a:r>
              <a:rPr lang="el-GR" sz="1800" dirty="0" err="1">
                <a:effectLst/>
                <a:latin typeface="Times New Roman" panose="02020603050405020304" pitchFamily="18" charset="0"/>
                <a:ea typeface="Times New Roman" panose="02020603050405020304" pitchFamily="18" charset="0"/>
              </a:rPr>
              <a:t>Τμηματεκτομή</a:t>
            </a:r>
            <a:r>
              <a:rPr lang="el-GR" sz="1800" dirty="0">
                <a:effectLst/>
                <a:latin typeface="Times New Roman" panose="02020603050405020304" pitchFamily="18" charset="0"/>
                <a:ea typeface="Times New Roman" panose="02020603050405020304" pitchFamily="18" charset="0"/>
              </a:rPr>
              <a:t> ή σφηνοειδή </a:t>
            </a:r>
            <a:r>
              <a:rPr lang="el-GR" sz="1800" dirty="0" err="1">
                <a:effectLst/>
                <a:latin typeface="Times New Roman" panose="02020603050405020304" pitchFamily="18" charset="0"/>
                <a:ea typeface="Times New Roman" panose="02020603050405020304" pitchFamily="18" charset="0"/>
              </a:rPr>
              <a:t>εκτομή</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wedge</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resection</a:t>
            </a:r>
            <a:r>
              <a:rPr lang="el-GR" sz="1800" dirty="0">
                <a:effectLst/>
                <a:latin typeface="Times New Roman" panose="02020603050405020304" pitchFamily="18" charset="0"/>
                <a:ea typeface="Times New Roman" panose="02020603050405020304" pitchFamily="18" charset="0"/>
              </a:rPr>
              <a:t>). Η σφηνοειδής </a:t>
            </a:r>
            <a:r>
              <a:rPr lang="el-GR" sz="1800" dirty="0" err="1">
                <a:effectLst/>
                <a:latin typeface="Times New Roman" panose="02020603050405020304" pitchFamily="18" charset="0"/>
                <a:ea typeface="Times New Roman" panose="02020603050405020304" pitchFamily="18" charset="0"/>
              </a:rPr>
              <a:t>εκτομή</a:t>
            </a:r>
            <a:r>
              <a:rPr lang="el-GR" sz="1800" dirty="0">
                <a:effectLst/>
                <a:latin typeface="Times New Roman" panose="02020603050405020304" pitchFamily="18" charset="0"/>
                <a:ea typeface="Times New Roman" panose="02020603050405020304" pitchFamily="18" charset="0"/>
              </a:rPr>
              <a:t> εφαρμόζεται  μόνο στις περιπτώσεις που ο καρκίνος του πνεύμονα είναι περιφερικός.</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858625" y="0"/>
            <a:ext cx="333375" cy="30044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35</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7324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70122" y="301124"/>
            <a:ext cx="11582400" cy="6081576"/>
          </a:xfrm>
        </p:spPr>
        <p:txBody>
          <a:bodyPr>
            <a:noAutofit/>
          </a:bodyPr>
          <a:lstStyle/>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Οι </a:t>
            </a:r>
            <a:r>
              <a:rPr lang="el-GR" sz="1700" dirty="0" err="1">
                <a:effectLst/>
                <a:latin typeface="Times New Roman" panose="02020603050405020304" pitchFamily="18" charset="0"/>
                <a:ea typeface="Times New Roman" panose="02020603050405020304" pitchFamily="18" charset="0"/>
              </a:rPr>
              <a:t>παθολογοανατομικές</a:t>
            </a:r>
            <a:r>
              <a:rPr lang="el-GR" sz="1700" dirty="0">
                <a:effectLst/>
                <a:latin typeface="Times New Roman" panose="02020603050405020304" pitchFamily="18" charset="0"/>
                <a:ea typeface="Times New Roman" panose="02020603050405020304" pitchFamily="18" charset="0"/>
              </a:rPr>
              <a:t> βλάβες οι οποίες μπορεί να αποδειχθούν ακόμη και θανατηφόρες σε περιπτώσεις σοβαρού άσθματος, συνοψίζονται ως ακολούθως: α) </a:t>
            </a:r>
            <a:r>
              <a:rPr lang="el-GR" sz="1700" dirty="0" err="1">
                <a:effectLst/>
                <a:latin typeface="Times New Roman" panose="02020603050405020304" pitchFamily="18" charset="0"/>
                <a:ea typeface="Times New Roman" panose="02020603050405020304" pitchFamily="18" charset="0"/>
              </a:rPr>
              <a:t>υπερδιάταση</a:t>
            </a:r>
            <a:r>
              <a:rPr lang="el-GR" sz="1700" dirty="0">
                <a:effectLst/>
                <a:latin typeface="Times New Roman" panose="02020603050405020304" pitchFamily="18" charset="0"/>
                <a:ea typeface="Times New Roman" panose="02020603050405020304" pitchFamily="18" charset="0"/>
              </a:rPr>
              <a:t> των πνευμόνων η οποία να συνοδεύεται και από πνευμονικό εμφύσημα (δηλαδή από καταστροφή των πνευμονικών κυψελίδων οι οποίες στην θέση τους εγκαταλείπουν λειτουργικά «κενά» στο εσωτερικό των πνευμόνων, τα οποία δεν είναι σε θέση να εξυπηρετήσουν την ανταλλαγή των αναπνευστικών αερίων), β) απόφραξη, σε μεγάλη έκταση, των μικρών αεροφόρων οδών από βύσματα βλέννας πρωτεϊνικής συστάσεως που πιθανόν να εμπεριέχει και </a:t>
            </a:r>
            <a:r>
              <a:rPr lang="el-GR" sz="1700" dirty="0" err="1">
                <a:effectLst/>
                <a:latin typeface="Times New Roman" panose="02020603050405020304" pitchFamily="18" charset="0"/>
                <a:ea typeface="Times New Roman" panose="02020603050405020304" pitchFamily="18" charset="0"/>
              </a:rPr>
              <a:t>ηωσινόφιλα</a:t>
            </a:r>
            <a:r>
              <a:rPr lang="el-GR" sz="1700" dirty="0">
                <a:effectLst/>
                <a:latin typeface="Times New Roman" panose="02020603050405020304" pitchFamily="18" charset="0"/>
                <a:ea typeface="Times New Roman" panose="02020603050405020304" pitchFamily="18" charset="0"/>
              </a:rPr>
              <a:t> κύτταρα, γ) υπερτροφία στις λείες μυϊκές ίνες που βρίσκονται γύρω από τους βρόγχους, δ) διάχυτη απόπτωση του κροσσωτού επιθηλίου, ε) υπεραιμία και </a:t>
            </a:r>
            <a:r>
              <a:rPr lang="el-GR" sz="1700" dirty="0" err="1">
                <a:effectLst/>
                <a:latin typeface="Times New Roman" panose="02020603050405020304" pitchFamily="18" charset="0"/>
                <a:ea typeface="Times New Roman" panose="02020603050405020304" pitchFamily="18" charset="0"/>
              </a:rPr>
              <a:t>ηωσινόφιλα</a:t>
            </a:r>
            <a:r>
              <a:rPr lang="el-GR" sz="1700" dirty="0">
                <a:effectLst/>
                <a:latin typeface="Times New Roman" panose="02020603050405020304" pitchFamily="18" charset="0"/>
                <a:ea typeface="Times New Roman" panose="02020603050405020304" pitchFamily="18" charset="0"/>
              </a:rPr>
              <a:t> διηθήματα με </a:t>
            </a:r>
            <a:r>
              <a:rPr lang="el-GR" sz="1700" dirty="0" err="1">
                <a:effectLst/>
                <a:latin typeface="Times New Roman" panose="02020603050405020304" pitchFamily="18" charset="0"/>
                <a:ea typeface="Times New Roman" panose="02020603050405020304" pitchFamily="18" charset="0"/>
              </a:rPr>
              <a:t>υποβλεννογόνιο</a:t>
            </a:r>
            <a:r>
              <a:rPr lang="el-GR" sz="1700" dirty="0">
                <a:effectLst/>
                <a:latin typeface="Times New Roman" panose="02020603050405020304" pitchFamily="18" charset="0"/>
                <a:ea typeface="Times New Roman" panose="02020603050405020304" pitchFamily="18" charset="0"/>
              </a:rPr>
              <a:t> οίδημα.</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Αναφορικά με την </a:t>
            </a:r>
            <a:r>
              <a:rPr lang="el-GR" sz="1700" dirty="0" err="1">
                <a:effectLst/>
                <a:latin typeface="Times New Roman" panose="02020603050405020304" pitchFamily="18" charset="0"/>
                <a:ea typeface="Times New Roman" panose="02020603050405020304" pitchFamily="18" charset="0"/>
              </a:rPr>
              <a:t>ανοσοπαθολογία</a:t>
            </a:r>
            <a:r>
              <a:rPr lang="el-GR" sz="1700" dirty="0">
                <a:effectLst/>
                <a:latin typeface="Times New Roman" panose="02020603050405020304" pitchFamily="18" charset="0"/>
                <a:ea typeface="Times New Roman" panose="02020603050405020304" pitchFamily="18" charset="0"/>
              </a:rPr>
              <a:t> των αλλεργικών αντιδράσεων οι οποίες προκαλούν τον </a:t>
            </a:r>
            <a:r>
              <a:rPr lang="el-GR" sz="1700" dirty="0" err="1">
                <a:effectLst/>
                <a:latin typeface="Times New Roman" panose="02020603050405020304" pitchFamily="18" charset="0"/>
                <a:ea typeface="Times New Roman" panose="02020603050405020304" pitchFamily="18" charset="0"/>
              </a:rPr>
              <a:t>βρογχόσπασμο</a:t>
            </a:r>
            <a:r>
              <a:rPr lang="el-GR" sz="1700" dirty="0">
                <a:effectLst/>
                <a:latin typeface="Times New Roman" panose="02020603050405020304" pitchFamily="18" charset="0"/>
                <a:ea typeface="Times New Roman" panose="02020603050405020304" pitchFamily="18" charset="0"/>
              </a:rPr>
              <a:t> επί εδάφους βρογχικού άσθματος, αναφέρονται τα παρακάτω: ο </a:t>
            </a:r>
            <a:r>
              <a:rPr lang="el-GR" sz="1700" dirty="0" err="1">
                <a:effectLst/>
                <a:latin typeface="Times New Roman" panose="02020603050405020304" pitchFamily="18" charset="0"/>
                <a:ea typeface="Times New Roman" panose="02020603050405020304" pitchFamily="18" charset="0"/>
              </a:rPr>
              <a:t>βρογχόσπασμος</a:t>
            </a:r>
            <a:r>
              <a:rPr lang="el-GR" sz="1700" dirty="0">
                <a:effectLst/>
                <a:latin typeface="Times New Roman" panose="02020603050405020304" pitchFamily="18" charset="0"/>
                <a:ea typeface="Times New Roman" panose="02020603050405020304" pitchFamily="18" charset="0"/>
              </a:rPr>
              <a:t>, στις περιπτώσεις των ασθενών με βρογχικό άσθμα, αποτελεί το τελικό αποτέλεσμα μίας άμεσης αντίδρασης υπερευαισθησίας (τύπου Ι). Ειδικότερα, α) </a:t>
            </a:r>
            <a:r>
              <a:rPr lang="en-US" sz="1700" dirty="0" err="1">
                <a:effectLst/>
                <a:latin typeface="Times New Roman" panose="02020603050405020304" pitchFamily="18" charset="0"/>
                <a:ea typeface="Times New Roman" panose="02020603050405020304" pitchFamily="18" charset="0"/>
              </a:rPr>
              <a:t>IgE</a:t>
            </a:r>
            <a:r>
              <a:rPr lang="el-GR" sz="1700" dirty="0">
                <a:effectLst/>
                <a:latin typeface="Times New Roman" panose="02020603050405020304" pitchFamily="18" charset="0"/>
                <a:ea typeface="Times New Roman" panose="02020603050405020304" pitchFamily="18" charset="0"/>
              </a:rPr>
              <a:t> </a:t>
            </a:r>
            <a:r>
              <a:rPr lang="el-GR" sz="1700" dirty="0" err="1">
                <a:effectLst/>
                <a:latin typeface="Times New Roman" panose="02020603050405020304" pitchFamily="18" charset="0"/>
                <a:ea typeface="Times New Roman" panose="02020603050405020304" pitchFamily="18" charset="0"/>
              </a:rPr>
              <a:t>ανοσοσφαιρίνες</a:t>
            </a:r>
            <a:r>
              <a:rPr lang="el-GR" sz="1700" dirty="0">
                <a:effectLst/>
                <a:latin typeface="Times New Roman" panose="02020603050405020304" pitchFamily="18" charset="0"/>
                <a:ea typeface="Times New Roman" panose="02020603050405020304" pitchFamily="18" charset="0"/>
              </a:rPr>
              <a:t> συνδέονται με </a:t>
            </a:r>
            <a:r>
              <a:rPr lang="el-GR" sz="1700" dirty="0" err="1">
                <a:effectLst/>
                <a:latin typeface="Times New Roman" panose="02020603050405020304" pitchFamily="18" charset="0"/>
                <a:ea typeface="Times New Roman" panose="02020603050405020304" pitchFamily="18" charset="0"/>
              </a:rPr>
              <a:t>μαστοκύτταρα</a:t>
            </a:r>
            <a:r>
              <a:rPr lang="el-GR" sz="1700" dirty="0">
                <a:effectLst/>
                <a:latin typeface="Times New Roman" panose="02020603050405020304" pitchFamily="18" charset="0"/>
                <a:ea typeface="Times New Roman" panose="02020603050405020304" pitchFamily="18" charset="0"/>
              </a:rPr>
              <a:t> που βρίσκονται στα τοιχώματα των βρόγχων, β) το αντιγόνο που ενοχοποιείται για την πρόκληση του </a:t>
            </a:r>
            <a:r>
              <a:rPr lang="el-GR" sz="1700" dirty="0" err="1">
                <a:effectLst/>
                <a:latin typeface="Times New Roman" panose="02020603050405020304" pitchFamily="18" charset="0"/>
                <a:ea typeface="Times New Roman" panose="02020603050405020304" pitchFamily="18" charset="0"/>
              </a:rPr>
              <a:t>βρογχόσπασμου</a:t>
            </a:r>
            <a:r>
              <a:rPr lang="el-GR" sz="1700" dirty="0">
                <a:effectLst/>
                <a:latin typeface="Times New Roman" panose="02020603050405020304" pitchFamily="18" charset="0"/>
                <a:ea typeface="Times New Roman" panose="02020603050405020304" pitchFamily="18" charset="0"/>
              </a:rPr>
              <a:t> αντιδρά με την </a:t>
            </a:r>
            <a:r>
              <a:rPr lang="el-GR" sz="1700" dirty="0" err="1">
                <a:effectLst/>
                <a:latin typeface="Times New Roman" panose="02020603050405020304" pitchFamily="18" charset="0"/>
                <a:ea typeface="Times New Roman" panose="02020603050405020304" pitchFamily="18" charset="0"/>
              </a:rPr>
              <a:t>ανοσοσφαιρίνη</a:t>
            </a:r>
            <a:r>
              <a:rPr lang="el-GR" sz="1700" dirty="0">
                <a:effectLst/>
                <a:latin typeface="Times New Roman" panose="02020603050405020304" pitchFamily="18" charset="0"/>
                <a:ea typeface="Times New Roman" panose="02020603050405020304" pitchFamily="18" charset="0"/>
              </a:rPr>
              <a:t> </a:t>
            </a:r>
            <a:r>
              <a:rPr lang="en-US" sz="1700" dirty="0" err="1">
                <a:effectLst/>
                <a:latin typeface="Times New Roman" panose="02020603050405020304" pitchFamily="18" charset="0"/>
                <a:ea typeface="Times New Roman" panose="02020603050405020304" pitchFamily="18" charset="0"/>
              </a:rPr>
              <a:t>IgE</a:t>
            </a:r>
            <a:r>
              <a:rPr lang="el-GR" sz="1700" dirty="0">
                <a:effectLst/>
                <a:latin typeface="Times New Roman" panose="02020603050405020304" pitchFamily="18" charset="0"/>
                <a:ea typeface="Times New Roman" panose="02020603050405020304" pitchFamily="18" charset="0"/>
              </a:rPr>
              <a:t> στην επιφάνεια του </a:t>
            </a:r>
            <a:r>
              <a:rPr lang="el-GR" sz="1700" dirty="0" err="1">
                <a:effectLst/>
                <a:latin typeface="Times New Roman" panose="02020603050405020304" pitchFamily="18" charset="0"/>
                <a:ea typeface="Times New Roman" panose="02020603050405020304" pitchFamily="18" charset="0"/>
              </a:rPr>
              <a:t>μαστοκυττάρου</a:t>
            </a:r>
            <a:r>
              <a:rPr lang="el-GR" sz="1700" dirty="0">
                <a:effectLst/>
                <a:latin typeface="Times New Roman" panose="02020603050405020304" pitchFamily="18" charset="0"/>
                <a:ea typeface="Times New Roman" panose="02020603050405020304" pitchFamily="18" charset="0"/>
              </a:rPr>
              <a:t> και το αποτέλεσμα της αντίδρασης αυτής είναι η απελευθέρωση κινινών (</a:t>
            </a:r>
            <a:r>
              <a:rPr lang="el-GR" sz="1700" dirty="0" err="1">
                <a:effectLst/>
                <a:latin typeface="Times New Roman" panose="02020603050405020304" pitchFamily="18" charset="0"/>
                <a:ea typeface="Times New Roman" panose="02020603050405020304" pitchFamily="18" charset="0"/>
              </a:rPr>
              <a:t>ισταμίνη</a:t>
            </a:r>
            <a:r>
              <a:rPr lang="el-GR" sz="1700" dirty="0">
                <a:effectLst/>
                <a:latin typeface="Times New Roman" panose="02020603050405020304" pitchFamily="18" charset="0"/>
                <a:ea typeface="Times New Roman" panose="02020603050405020304" pitchFamily="18" charset="0"/>
              </a:rPr>
              <a:t>, </a:t>
            </a:r>
            <a:r>
              <a:rPr lang="el-GR" sz="1700" dirty="0" err="1">
                <a:effectLst/>
                <a:latin typeface="Times New Roman" panose="02020603050405020304" pitchFamily="18" charset="0"/>
                <a:ea typeface="Times New Roman" panose="02020603050405020304" pitchFamily="18" charset="0"/>
              </a:rPr>
              <a:t>βραδυκινίνη</a:t>
            </a:r>
            <a:r>
              <a:rPr lang="el-GR" sz="1700" dirty="0">
                <a:effectLst/>
                <a:latin typeface="Times New Roman" panose="02020603050405020304" pitchFamily="18" charset="0"/>
                <a:ea typeface="Times New Roman" panose="02020603050405020304" pitchFamily="18" charset="0"/>
              </a:rPr>
              <a:t>, παράγοντας προσέλκυσης </a:t>
            </a:r>
            <a:r>
              <a:rPr lang="el-GR" sz="1700" dirty="0" err="1">
                <a:effectLst/>
                <a:latin typeface="Times New Roman" panose="02020603050405020304" pitchFamily="18" charset="0"/>
                <a:ea typeface="Times New Roman" panose="02020603050405020304" pitchFamily="18" charset="0"/>
              </a:rPr>
              <a:t>ηωσινοφίλων</a:t>
            </a:r>
            <a:r>
              <a:rPr lang="el-GR" sz="1700" dirty="0">
                <a:effectLst/>
                <a:latin typeface="Times New Roman" panose="02020603050405020304" pitchFamily="18" charset="0"/>
                <a:ea typeface="Times New Roman" panose="02020603050405020304" pitchFamily="18" charset="0"/>
              </a:rPr>
              <a:t>) από το </a:t>
            </a:r>
            <a:r>
              <a:rPr lang="el-GR" sz="1700" dirty="0" err="1">
                <a:effectLst/>
                <a:latin typeface="Times New Roman" panose="02020603050405020304" pitchFamily="18" charset="0"/>
                <a:ea typeface="Times New Roman" panose="02020603050405020304" pitchFamily="18" charset="0"/>
              </a:rPr>
              <a:t>μαστοκύτταρο</a:t>
            </a:r>
            <a:r>
              <a:rPr lang="el-GR" sz="1700" dirty="0">
                <a:effectLst/>
                <a:latin typeface="Times New Roman" panose="02020603050405020304" pitchFamily="18" charset="0"/>
                <a:ea typeface="Times New Roman" panose="02020603050405020304" pitchFamily="18" charset="0"/>
              </a:rPr>
              <a:t>. Οι κινίνες που προαναφέρθηκαν προκαλούν </a:t>
            </a:r>
            <a:r>
              <a:rPr lang="el-GR" sz="1700" dirty="0" err="1">
                <a:effectLst/>
                <a:latin typeface="Times New Roman" panose="02020603050405020304" pitchFamily="18" charset="0"/>
                <a:ea typeface="Times New Roman" panose="02020603050405020304" pitchFamily="18" charset="0"/>
              </a:rPr>
              <a:t>βρογχόσπασμο</a:t>
            </a:r>
            <a:r>
              <a:rPr lang="el-GR" sz="1700" dirty="0">
                <a:effectLst/>
                <a:latin typeface="Times New Roman" panose="02020603050405020304" pitchFamily="18" charset="0"/>
                <a:ea typeface="Times New Roman" panose="02020603050405020304" pitchFamily="18" charset="0"/>
              </a:rPr>
              <a:t> καθώς και αύξηση της διαπερατότητας των αγγείων. Τα (α) και (β) διαρκούν κατά μέσο όρο από λίγα λεπτά έως και δύο ώρες, και στους περισσότερους </a:t>
            </a:r>
            <a:r>
              <a:rPr lang="el-GR" sz="1700" dirty="0" err="1">
                <a:effectLst/>
                <a:latin typeface="Times New Roman" panose="02020603050405020304" pitchFamily="18" charset="0"/>
                <a:ea typeface="Times New Roman" panose="02020603050405020304" pitchFamily="18" charset="0"/>
              </a:rPr>
              <a:t>αθενείς</a:t>
            </a:r>
            <a:r>
              <a:rPr lang="el-GR" sz="1700" dirty="0">
                <a:effectLst/>
                <a:latin typeface="Times New Roman" panose="02020603050405020304" pitchFamily="18" charset="0"/>
                <a:ea typeface="Times New Roman" panose="02020603050405020304" pitchFamily="18" charset="0"/>
              </a:rPr>
              <a:t> η εξέλιξη της διαδικασίας του </a:t>
            </a:r>
            <a:r>
              <a:rPr lang="el-GR" sz="1700" dirty="0" err="1">
                <a:effectLst/>
                <a:latin typeface="Times New Roman" panose="02020603050405020304" pitchFamily="18" charset="0"/>
                <a:ea typeface="Times New Roman" panose="02020603050405020304" pitchFamily="18" charset="0"/>
              </a:rPr>
              <a:t>βρογχόσπασμου</a:t>
            </a:r>
            <a:r>
              <a:rPr lang="el-GR" sz="1700" dirty="0">
                <a:effectLst/>
                <a:latin typeface="Times New Roman" panose="02020603050405020304" pitchFamily="18" charset="0"/>
                <a:ea typeface="Times New Roman" panose="02020603050405020304" pitchFamily="18" charset="0"/>
              </a:rPr>
              <a:t> επί εδάφους βρογχικού άσθματος σταματά αφού ολοκληρωθεί και το στάδιο (β). Στην συνέχεια  παρατηρείται σε λίγους ασθενείς, πρόκειται για 2</a:t>
            </a:r>
            <a:r>
              <a:rPr lang="el-GR" sz="1700" baseline="30000" dirty="0">
                <a:effectLst/>
                <a:latin typeface="Times New Roman" panose="02020603050405020304" pitchFamily="18" charset="0"/>
                <a:ea typeface="Times New Roman" panose="02020603050405020304" pitchFamily="18" charset="0"/>
              </a:rPr>
              <a:t>η</a:t>
            </a:r>
            <a:r>
              <a:rPr lang="el-GR" sz="1700" dirty="0">
                <a:effectLst/>
                <a:latin typeface="Times New Roman" panose="02020603050405020304" pitchFamily="18" charset="0"/>
                <a:ea typeface="Times New Roman" panose="02020603050405020304" pitchFamily="18" charset="0"/>
              </a:rPr>
              <a:t> βραδέως τύπου, μία αντίδραση η οποία διαρκεί από 8 έως 24 ώρες μετά την προσβολή του ασθενούς από το </a:t>
            </a:r>
            <a:r>
              <a:rPr lang="el-GR" sz="1700" dirty="0" err="1">
                <a:effectLst/>
                <a:latin typeface="Times New Roman" panose="02020603050405020304" pitchFamily="18" charset="0"/>
                <a:ea typeface="Times New Roman" panose="02020603050405020304" pitchFamily="18" charset="0"/>
              </a:rPr>
              <a:t>εκλυτικό</a:t>
            </a:r>
            <a:r>
              <a:rPr lang="el-GR" sz="1700" dirty="0">
                <a:effectLst/>
                <a:latin typeface="Times New Roman" panose="02020603050405020304" pitchFamily="18" charset="0"/>
                <a:ea typeface="Times New Roman" panose="02020603050405020304" pitchFamily="18" charset="0"/>
              </a:rPr>
              <a:t> αίτιο της εμφάνισης του </a:t>
            </a:r>
            <a:r>
              <a:rPr lang="el-GR" sz="1700" dirty="0" err="1">
                <a:effectLst/>
                <a:latin typeface="Times New Roman" panose="02020603050405020304" pitchFamily="18" charset="0"/>
                <a:ea typeface="Times New Roman" panose="02020603050405020304" pitchFamily="18" charset="0"/>
              </a:rPr>
              <a:t>βρογχόσπασμου</a:t>
            </a:r>
            <a:r>
              <a:rPr lang="el-GR" sz="1700" dirty="0">
                <a:effectLst/>
                <a:latin typeface="Times New Roman" panose="02020603050405020304" pitchFamily="18" charset="0"/>
                <a:ea typeface="Times New Roman" panose="02020603050405020304" pitchFamily="18" charset="0"/>
              </a:rPr>
              <a:t>. Η αντίδραση αυτή συνοδεύεται από πυρετό και από αύξηση του αριθμού των </a:t>
            </a:r>
            <a:r>
              <a:rPr lang="el-GR" sz="1700" dirty="0" err="1">
                <a:effectLst/>
                <a:latin typeface="Times New Roman" panose="02020603050405020304" pitchFamily="18" charset="0"/>
                <a:ea typeface="Times New Roman" panose="02020603050405020304" pitchFamily="18" charset="0"/>
              </a:rPr>
              <a:t>ουδετεροφίλων</a:t>
            </a:r>
            <a:r>
              <a:rPr lang="el-GR" sz="1700" dirty="0">
                <a:effectLst/>
                <a:latin typeface="Times New Roman" panose="02020603050405020304" pitchFamily="18" charset="0"/>
                <a:ea typeface="Times New Roman" panose="02020603050405020304" pitchFamily="18" charset="0"/>
              </a:rPr>
              <a:t>. Αυτή η βραδεία αντίδραση που προαναφέρθηκε οφείλεται σε στη σύνδεση του αλλεργιογόνου παράγοντα με </a:t>
            </a:r>
            <a:r>
              <a:rPr lang="el-GR" sz="1700" dirty="0" err="1">
                <a:effectLst/>
                <a:latin typeface="Times New Roman" panose="02020603050405020304" pitchFamily="18" charset="0"/>
                <a:ea typeface="Times New Roman" panose="02020603050405020304" pitchFamily="18" charset="0"/>
              </a:rPr>
              <a:t>ανοσοσφαιρίνες</a:t>
            </a:r>
            <a:r>
              <a:rPr lang="el-GR" sz="1700" dirty="0">
                <a:effectLst/>
                <a:latin typeface="Times New Roman" panose="02020603050405020304" pitchFamily="18" charset="0"/>
                <a:ea typeface="Times New Roman" panose="02020603050405020304" pitchFamily="18" charset="0"/>
              </a:rPr>
              <a:t> </a:t>
            </a:r>
            <a:r>
              <a:rPr lang="en-US" sz="1700" dirty="0">
                <a:effectLst/>
                <a:latin typeface="Times New Roman" panose="02020603050405020304" pitchFamily="18" charset="0"/>
                <a:ea typeface="Times New Roman" panose="02020603050405020304" pitchFamily="18" charset="0"/>
              </a:rPr>
              <a:t>IgG</a:t>
            </a:r>
            <a:r>
              <a:rPr lang="el-GR" sz="1700" dirty="0">
                <a:effectLst/>
                <a:latin typeface="Times New Roman" panose="02020603050405020304" pitchFamily="18" charset="0"/>
                <a:ea typeface="Times New Roman" panose="02020603050405020304" pitchFamily="18" charset="0"/>
              </a:rPr>
              <a:t>, η οποία σύνδεση έχει ως αποτέλεσμα την ενεργοποίηση του συμπληρώματος (πρόκειται για αντίδραση τύπου ΙΙΙ). Επίσης, σε αυτήν την 2</a:t>
            </a:r>
            <a:r>
              <a:rPr lang="el-GR" sz="1700" baseline="30000" dirty="0">
                <a:effectLst/>
                <a:latin typeface="Times New Roman" panose="02020603050405020304" pitchFamily="18" charset="0"/>
                <a:ea typeface="Times New Roman" panose="02020603050405020304" pitchFamily="18" charset="0"/>
              </a:rPr>
              <a:t>η</a:t>
            </a:r>
            <a:r>
              <a:rPr lang="el-GR" sz="1700" dirty="0">
                <a:effectLst/>
                <a:latin typeface="Times New Roman" panose="02020603050405020304" pitchFamily="18" charset="0"/>
                <a:ea typeface="Times New Roman" panose="02020603050405020304" pitchFamily="18" charset="0"/>
              </a:rPr>
              <a:t> βραδέως τύπου αντίδραση, η ήδη </a:t>
            </a:r>
            <a:r>
              <a:rPr lang="el-GR" sz="1700" dirty="0" err="1">
                <a:effectLst/>
                <a:latin typeface="Times New Roman" panose="02020603050405020304" pitchFamily="18" charset="0"/>
                <a:ea typeface="Times New Roman" panose="02020603050405020304" pitchFamily="18" charset="0"/>
              </a:rPr>
              <a:t>προϋπάρχουσα</a:t>
            </a:r>
            <a:r>
              <a:rPr lang="el-GR" sz="1700" dirty="0">
                <a:effectLst/>
                <a:latin typeface="Times New Roman" panose="02020603050405020304" pitchFamily="18" charset="0"/>
                <a:ea typeface="Times New Roman" panose="02020603050405020304" pitchFamily="18" charset="0"/>
              </a:rPr>
              <a:t> αυξημένη διαπερατότητα των αγγείων την οποία έχει προκαλέσει η </a:t>
            </a:r>
            <a:r>
              <a:rPr lang="el-GR" sz="1700" dirty="0" err="1">
                <a:effectLst/>
                <a:latin typeface="Times New Roman" panose="02020603050405020304" pitchFamily="18" charset="0"/>
                <a:ea typeface="Times New Roman" panose="02020603050405020304" pitchFamily="18" charset="0"/>
              </a:rPr>
              <a:t>προηγηθείσα</a:t>
            </a:r>
            <a:r>
              <a:rPr lang="el-GR" sz="1700" dirty="0">
                <a:effectLst/>
                <a:latin typeface="Times New Roman" panose="02020603050405020304" pitchFamily="18" charset="0"/>
                <a:ea typeface="Times New Roman" panose="02020603050405020304" pitchFamily="18" charset="0"/>
              </a:rPr>
              <a:t> αντίδραση τύπου Ι επιφέρει εναπόθεση </a:t>
            </a:r>
            <a:r>
              <a:rPr lang="el-GR" sz="1700" dirty="0" err="1">
                <a:effectLst/>
                <a:latin typeface="Times New Roman" panose="02020603050405020304" pitchFamily="18" charset="0"/>
                <a:ea typeface="Times New Roman" panose="02020603050405020304" pitchFamily="18" charset="0"/>
              </a:rPr>
              <a:t>ανοσοσφαιρίνης</a:t>
            </a:r>
            <a:r>
              <a:rPr lang="el-GR" sz="1700" dirty="0">
                <a:effectLst/>
                <a:latin typeface="Times New Roman" panose="02020603050405020304" pitchFamily="18" charset="0"/>
                <a:ea typeface="Times New Roman" panose="02020603050405020304" pitchFamily="18" charset="0"/>
              </a:rPr>
              <a:t> </a:t>
            </a:r>
            <a:r>
              <a:rPr lang="en-US" sz="1700" dirty="0">
                <a:effectLst/>
                <a:latin typeface="Times New Roman" panose="02020603050405020304" pitchFamily="18" charset="0"/>
                <a:ea typeface="Times New Roman" panose="02020603050405020304" pitchFamily="18" charset="0"/>
              </a:rPr>
              <a:t>IgG</a:t>
            </a:r>
            <a:r>
              <a:rPr lang="el-GR" sz="1700" dirty="0">
                <a:effectLst/>
                <a:latin typeface="Times New Roman" panose="02020603050405020304" pitchFamily="18" charset="0"/>
                <a:ea typeface="Times New Roman" panose="02020603050405020304" pitchFamily="18" charset="0"/>
              </a:rPr>
              <a:t> στους βρόγχους, και θεωρείται ότι ο </a:t>
            </a:r>
            <a:r>
              <a:rPr lang="el-GR" sz="1700" dirty="0" err="1">
                <a:effectLst/>
                <a:latin typeface="Times New Roman" panose="02020603050405020304" pitchFamily="18" charset="0"/>
                <a:ea typeface="Times New Roman" panose="02020603050405020304" pitchFamily="18" charset="0"/>
              </a:rPr>
              <a:t>βρογχόσπασμος</a:t>
            </a:r>
            <a:r>
              <a:rPr lang="el-GR" sz="1700" dirty="0">
                <a:effectLst/>
                <a:latin typeface="Times New Roman" panose="02020603050405020304" pitchFamily="18" charset="0"/>
                <a:ea typeface="Times New Roman" panose="02020603050405020304" pitchFamily="18" charset="0"/>
              </a:rPr>
              <a:t> οφείλεται μερικά στην απελευθέρωση των κινινών από τα λευκοκύτταρα και μερικά στην εναπόθεση </a:t>
            </a:r>
            <a:r>
              <a:rPr lang="el-GR" sz="1700" dirty="0" err="1">
                <a:effectLst/>
                <a:latin typeface="Times New Roman" panose="02020603050405020304" pitchFamily="18" charset="0"/>
                <a:ea typeface="Times New Roman" panose="02020603050405020304" pitchFamily="18" charset="0"/>
              </a:rPr>
              <a:t>ανοσοσφαιρίνης</a:t>
            </a:r>
            <a:r>
              <a:rPr lang="el-GR" sz="1700" dirty="0">
                <a:effectLst/>
                <a:latin typeface="Times New Roman" panose="02020603050405020304" pitchFamily="18" charset="0"/>
                <a:ea typeface="Times New Roman" panose="02020603050405020304" pitchFamily="18" charset="0"/>
              </a:rPr>
              <a:t> </a:t>
            </a:r>
            <a:r>
              <a:rPr lang="en-US" sz="1700" dirty="0">
                <a:effectLst/>
                <a:latin typeface="Times New Roman" panose="02020603050405020304" pitchFamily="18" charset="0"/>
                <a:ea typeface="Times New Roman" panose="02020603050405020304" pitchFamily="18" charset="0"/>
              </a:rPr>
              <a:t>IgG</a:t>
            </a:r>
            <a:r>
              <a:rPr lang="el-GR" sz="1700" dirty="0">
                <a:effectLst/>
                <a:latin typeface="Times New Roman" panose="02020603050405020304" pitchFamily="18" charset="0"/>
                <a:ea typeface="Times New Roman" panose="02020603050405020304" pitchFamily="18" charset="0"/>
              </a:rPr>
              <a:t> στους βρόγχους. Μπορεί δε να συνυπάρχει και φλεγμονή στο βρογχικό τοίχωμα.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4</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588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70122" y="158249"/>
            <a:ext cx="11582400" cy="6518776"/>
          </a:xfrm>
        </p:spPr>
        <p:txBody>
          <a:bodyPr>
            <a:noAutofit/>
          </a:bodyPr>
          <a:lstStyle/>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Η θεραπευτική αγωγή του βρογχικού άσθματος βασίζεται στην χορήγηση β2 </a:t>
            </a:r>
            <a:r>
              <a:rPr lang="el-GR" sz="1700" dirty="0" err="1">
                <a:effectLst/>
                <a:latin typeface="Times New Roman" panose="02020603050405020304" pitchFamily="18" charset="0"/>
                <a:ea typeface="Times New Roman" panose="02020603050405020304" pitchFamily="18" charset="0"/>
              </a:rPr>
              <a:t>αδρενεργικών</a:t>
            </a:r>
            <a:r>
              <a:rPr lang="el-GR" sz="1700" dirty="0">
                <a:effectLst/>
                <a:latin typeface="Times New Roman" panose="02020603050405020304" pitchFamily="18" charset="0"/>
                <a:ea typeface="Times New Roman" panose="02020603050405020304" pitchFamily="18" charset="0"/>
              </a:rPr>
              <a:t> παραγόντων και </a:t>
            </a:r>
            <a:r>
              <a:rPr lang="el-GR" sz="1700" dirty="0" err="1">
                <a:effectLst/>
                <a:latin typeface="Times New Roman" panose="02020603050405020304" pitchFamily="18" charset="0"/>
                <a:ea typeface="Times New Roman" panose="02020603050405020304" pitchFamily="18" charset="0"/>
              </a:rPr>
              <a:t>θεοφυλλίνης</a:t>
            </a:r>
            <a:r>
              <a:rPr lang="el-GR" sz="1700" dirty="0">
                <a:effectLst/>
                <a:latin typeface="Times New Roman" panose="02020603050405020304" pitchFamily="18" charset="0"/>
                <a:ea typeface="Times New Roman" panose="02020603050405020304" pitchFamily="18" charset="0"/>
              </a:rPr>
              <a:t>, που είναι ουσίες οι οποίες αποκλείουν φαρμακολογικά τις κινίνες που εκκρίνουν τα </a:t>
            </a:r>
            <a:r>
              <a:rPr lang="el-GR" sz="1700" dirty="0" err="1">
                <a:effectLst/>
                <a:latin typeface="Times New Roman" panose="02020603050405020304" pitchFamily="18" charset="0"/>
                <a:ea typeface="Times New Roman" panose="02020603050405020304" pitchFamily="18" charset="0"/>
              </a:rPr>
              <a:t>μαστοκύτταρα</a:t>
            </a:r>
            <a:r>
              <a:rPr lang="el-GR" sz="1700" dirty="0">
                <a:effectLst/>
                <a:latin typeface="Times New Roman" panose="02020603050405020304" pitchFamily="18" charset="0"/>
                <a:ea typeface="Times New Roman" panose="02020603050405020304" pitchFamily="18" charset="0"/>
              </a:rPr>
              <a:t>, Η φαρμακολογική δράση των β2 </a:t>
            </a:r>
            <a:r>
              <a:rPr lang="el-GR" sz="1700" dirty="0" err="1">
                <a:effectLst/>
                <a:latin typeface="Times New Roman" panose="02020603050405020304" pitchFamily="18" charset="0"/>
                <a:ea typeface="Times New Roman" panose="02020603050405020304" pitchFamily="18" charset="0"/>
              </a:rPr>
              <a:t>αδρενεργικών</a:t>
            </a:r>
            <a:r>
              <a:rPr lang="el-GR" sz="1700" dirty="0">
                <a:effectLst/>
                <a:latin typeface="Times New Roman" panose="02020603050405020304" pitchFamily="18" charset="0"/>
                <a:ea typeface="Times New Roman" panose="02020603050405020304" pitchFamily="18" charset="0"/>
              </a:rPr>
              <a:t> παραγόντων και της </a:t>
            </a:r>
            <a:r>
              <a:rPr lang="el-GR" sz="1700" dirty="0" err="1">
                <a:effectLst/>
                <a:latin typeface="Times New Roman" panose="02020603050405020304" pitchFamily="18" charset="0"/>
                <a:ea typeface="Times New Roman" panose="02020603050405020304" pitchFamily="18" charset="0"/>
              </a:rPr>
              <a:t>θεοφυλλίνης</a:t>
            </a:r>
            <a:r>
              <a:rPr lang="el-GR" sz="1700" dirty="0">
                <a:effectLst/>
                <a:latin typeface="Times New Roman" panose="02020603050405020304" pitchFamily="18" charset="0"/>
                <a:ea typeface="Times New Roman" panose="02020603050405020304" pitchFamily="18" charset="0"/>
              </a:rPr>
              <a:t> στηρίζεται στην αύξηση της ενδοκυττάριας συγκέντρωσης του </a:t>
            </a:r>
            <a:r>
              <a:rPr lang="en-US" sz="1700" dirty="0">
                <a:effectLst/>
                <a:latin typeface="Times New Roman" panose="02020603050405020304" pitchFamily="18" charset="0"/>
                <a:ea typeface="Times New Roman" panose="02020603050405020304" pitchFamily="18" charset="0"/>
              </a:rPr>
              <a:t>c</a:t>
            </a:r>
            <a:r>
              <a:rPr lang="el-GR" sz="1700" dirty="0">
                <a:effectLst/>
                <a:latin typeface="Times New Roman" panose="02020603050405020304" pitchFamily="18" charset="0"/>
                <a:ea typeface="Times New Roman" panose="02020603050405020304" pitchFamily="18" charset="0"/>
              </a:rPr>
              <a:t>-</a:t>
            </a:r>
            <a:r>
              <a:rPr lang="en-US" sz="1700" dirty="0">
                <a:effectLst/>
                <a:latin typeface="Times New Roman" panose="02020603050405020304" pitchFamily="18" charset="0"/>
                <a:ea typeface="Times New Roman" panose="02020603050405020304" pitchFamily="18" charset="0"/>
              </a:rPr>
              <a:t>AMP</a:t>
            </a:r>
            <a:r>
              <a:rPr lang="el-GR" sz="1700" dirty="0">
                <a:effectLst/>
                <a:latin typeface="Times New Roman" panose="02020603050405020304" pitchFamily="18" charset="0"/>
                <a:ea typeface="Times New Roman" panose="02020603050405020304" pitchFamily="18" charset="0"/>
              </a:rPr>
              <a:t> (3΄5’ κυκλική </a:t>
            </a:r>
            <a:r>
              <a:rPr lang="el-GR" sz="1700" dirty="0" err="1">
                <a:effectLst/>
                <a:latin typeface="Times New Roman" panose="02020603050405020304" pitchFamily="18" charset="0"/>
                <a:ea typeface="Times New Roman" panose="02020603050405020304" pitchFamily="18" charset="0"/>
              </a:rPr>
              <a:t>μονοφωσφορική</a:t>
            </a:r>
            <a:r>
              <a:rPr lang="el-GR" sz="1700" dirty="0">
                <a:effectLst/>
                <a:latin typeface="Times New Roman" panose="02020603050405020304" pitchFamily="18" charset="0"/>
                <a:ea typeface="Times New Roman" panose="02020603050405020304" pitchFamily="18" charset="0"/>
              </a:rPr>
              <a:t> </a:t>
            </a:r>
            <a:r>
              <a:rPr lang="el-GR" sz="1700" dirty="0" err="1">
                <a:effectLst/>
                <a:latin typeface="Times New Roman" panose="02020603050405020304" pitchFamily="18" charset="0"/>
                <a:ea typeface="Times New Roman" panose="02020603050405020304" pitchFamily="18" charset="0"/>
              </a:rPr>
              <a:t>αδενοσίνη</a:t>
            </a:r>
            <a:r>
              <a:rPr lang="el-GR" sz="1700" dirty="0">
                <a:effectLst/>
                <a:latin typeface="Times New Roman" panose="02020603050405020304" pitchFamily="18" charset="0"/>
                <a:ea typeface="Times New Roman" panose="02020603050405020304" pitchFamily="18" charset="0"/>
              </a:rPr>
              <a:t>). Το </a:t>
            </a:r>
            <a:r>
              <a:rPr lang="en-US" sz="1700" dirty="0">
                <a:effectLst/>
                <a:latin typeface="Times New Roman" panose="02020603050405020304" pitchFamily="18" charset="0"/>
                <a:ea typeface="Times New Roman" panose="02020603050405020304" pitchFamily="18" charset="0"/>
              </a:rPr>
              <a:t>c</a:t>
            </a:r>
            <a:r>
              <a:rPr lang="el-GR" sz="1700" dirty="0">
                <a:effectLst/>
                <a:latin typeface="Times New Roman" panose="02020603050405020304" pitchFamily="18" charset="0"/>
                <a:ea typeface="Times New Roman" panose="02020603050405020304" pitchFamily="18" charset="0"/>
              </a:rPr>
              <a:t>-</a:t>
            </a:r>
            <a:r>
              <a:rPr lang="en-US" sz="1700" dirty="0">
                <a:effectLst/>
                <a:latin typeface="Times New Roman" panose="02020603050405020304" pitchFamily="18" charset="0"/>
                <a:ea typeface="Times New Roman" panose="02020603050405020304" pitchFamily="18" charset="0"/>
              </a:rPr>
              <a:t>AMP</a:t>
            </a:r>
            <a:r>
              <a:rPr lang="el-GR" sz="1700" dirty="0">
                <a:effectLst/>
                <a:latin typeface="Times New Roman" panose="02020603050405020304" pitchFamily="18" charset="0"/>
                <a:ea typeface="Times New Roman" panose="02020603050405020304" pitchFamily="18" charset="0"/>
              </a:rPr>
              <a:t> αποτελεί φαρμακευτική ουσία η οποία σχετίζεται με την </a:t>
            </a:r>
            <a:r>
              <a:rPr lang="el-GR" sz="1700" dirty="0" err="1">
                <a:effectLst/>
                <a:latin typeface="Times New Roman" panose="02020603050405020304" pitchFamily="18" charset="0"/>
                <a:ea typeface="Times New Roman" panose="02020603050405020304" pitchFamily="18" charset="0"/>
              </a:rPr>
              <a:t>βρογχοδιαστολή</a:t>
            </a:r>
            <a:r>
              <a:rPr lang="el-GR" sz="1700" dirty="0">
                <a:effectLst/>
                <a:latin typeface="Times New Roman" panose="02020603050405020304" pitchFamily="18" charset="0"/>
                <a:ea typeface="Times New Roman" panose="02020603050405020304" pitchFamily="18" charset="0"/>
              </a:rPr>
              <a:t>. Ακόμη, θα πρέπει να αποφεύγεται η χορήγηση </a:t>
            </a:r>
            <a:r>
              <a:rPr lang="el-GR" sz="1700" dirty="0" err="1">
                <a:effectLst/>
                <a:latin typeface="Times New Roman" panose="02020603050405020304" pitchFamily="18" charset="0"/>
                <a:ea typeface="Times New Roman" panose="02020603050405020304" pitchFamily="18" charset="0"/>
              </a:rPr>
              <a:t>ακετυλοχολίνης</a:t>
            </a:r>
            <a:r>
              <a:rPr lang="el-GR" sz="1700" dirty="0">
                <a:effectLst/>
                <a:latin typeface="Times New Roman" panose="02020603050405020304" pitchFamily="18" charset="0"/>
                <a:ea typeface="Times New Roman" panose="02020603050405020304" pitchFamily="18" charset="0"/>
              </a:rPr>
              <a:t> και </a:t>
            </a:r>
            <a:r>
              <a:rPr lang="el-GR" sz="1700" dirty="0" err="1">
                <a:effectLst/>
                <a:latin typeface="Times New Roman" panose="02020603050405020304" pitchFamily="18" charset="0"/>
                <a:ea typeface="Times New Roman" panose="02020603050405020304" pitchFamily="18" charset="0"/>
              </a:rPr>
              <a:t>ατροπίνης</a:t>
            </a:r>
            <a:r>
              <a:rPr lang="el-GR" sz="1700" dirty="0">
                <a:effectLst/>
                <a:latin typeface="Times New Roman" panose="02020603050405020304" pitchFamily="18" charset="0"/>
                <a:ea typeface="Times New Roman" panose="02020603050405020304" pitchFamily="18" charset="0"/>
              </a:rPr>
              <a:t>, διότι οι ουσίες αυτές προκαλούν </a:t>
            </a:r>
            <a:r>
              <a:rPr lang="el-GR" sz="1700" dirty="0" err="1">
                <a:effectLst/>
                <a:latin typeface="Times New Roman" panose="02020603050405020304" pitchFamily="18" charset="0"/>
                <a:ea typeface="Times New Roman" panose="02020603050405020304" pitchFamily="18" charset="0"/>
              </a:rPr>
              <a:t>βρογχόσπασμο</a:t>
            </a:r>
            <a:r>
              <a:rPr lang="el-GR" sz="1700" dirty="0">
                <a:effectLst/>
                <a:latin typeface="Times New Roman" panose="02020603050405020304" pitchFamily="18" charset="0"/>
                <a:ea typeface="Times New Roman" panose="02020603050405020304" pitchFamily="18" charset="0"/>
              </a:rPr>
              <a:t>.</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l-GR" sz="1700" b="1" dirty="0" err="1">
                <a:solidFill>
                  <a:schemeClr val="accent1"/>
                </a:solidFill>
                <a:effectLst/>
                <a:latin typeface="Times New Roman" panose="02020603050405020304" pitchFamily="18" charset="0"/>
                <a:ea typeface="Times New Roman" panose="02020603050405020304" pitchFamily="18" charset="0"/>
              </a:rPr>
              <a:t>Ατελεκτασία</a:t>
            </a:r>
            <a:r>
              <a:rPr lang="el-GR" sz="1700" b="1" dirty="0">
                <a:solidFill>
                  <a:schemeClr val="accent1"/>
                </a:solidFill>
                <a:effectLst/>
                <a:latin typeface="Times New Roman" panose="02020603050405020304" pitchFamily="18" charset="0"/>
                <a:ea typeface="Times New Roman" panose="02020603050405020304" pitchFamily="18" charset="0"/>
              </a:rPr>
              <a:t>: </a:t>
            </a:r>
            <a:r>
              <a:rPr lang="el-GR" sz="1700" dirty="0">
                <a:effectLst/>
                <a:latin typeface="Times New Roman" panose="02020603050405020304" pitchFamily="18" charset="0"/>
                <a:ea typeface="Times New Roman" panose="02020603050405020304" pitchFamily="18" charset="0"/>
              </a:rPr>
              <a:t>πρόκειται για την πλέον συχνή επιπλοκή των κακώσεων του θώρακα. Η </a:t>
            </a:r>
            <a:r>
              <a:rPr lang="el-GR" sz="1700" dirty="0" err="1">
                <a:effectLst/>
                <a:latin typeface="Times New Roman" panose="02020603050405020304" pitchFamily="18" charset="0"/>
                <a:ea typeface="Times New Roman" panose="02020603050405020304" pitchFamily="18" charset="0"/>
              </a:rPr>
              <a:t>ατελεκτασία</a:t>
            </a:r>
            <a:r>
              <a:rPr lang="el-GR" sz="1700" dirty="0">
                <a:effectLst/>
                <a:latin typeface="Times New Roman" panose="02020603050405020304" pitchFamily="18" charset="0"/>
                <a:ea typeface="Times New Roman" panose="02020603050405020304" pitchFamily="18" charset="0"/>
              </a:rPr>
              <a:t> οφείλεται σε συσσώρευση και κατακράτηση εκκρίσεων που αποφράσσουν τους μικρούς βρόγχους. Η </a:t>
            </a:r>
            <a:r>
              <a:rPr lang="el-GR" sz="1700" dirty="0" err="1">
                <a:effectLst/>
                <a:latin typeface="Times New Roman" panose="02020603050405020304" pitchFamily="18" charset="0"/>
                <a:ea typeface="Times New Roman" panose="02020603050405020304" pitchFamily="18" charset="0"/>
              </a:rPr>
              <a:t>ατελεκτασία</a:t>
            </a:r>
            <a:r>
              <a:rPr lang="el-GR" sz="1700" dirty="0">
                <a:effectLst/>
                <a:latin typeface="Times New Roman" panose="02020603050405020304" pitchFamily="18" charset="0"/>
                <a:ea typeface="Times New Roman" panose="02020603050405020304" pitchFamily="18" charset="0"/>
              </a:rPr>
              <a:t> προκαλείται από μειωμένη </a:t>
            </a:r>
            <a:r>
              <a:rPr lang="el-GR" sz="1700" dirty="0" err="1">
                <a:effectLst/>
                <a:latin typeface="Times New Roman" panose="02020603050405020304" pitchFamily="18" charset="0"/>
                <a:ea typeface="Times New Roman" panose="02020603050405020304" pitchFamily="18" charset="0"/>
              </a:rPr>
              <a:t>έκπτυξη</a:t>
            </a:r>
            <a:r>
              <a:rPr lang="el-GR" sz="1700" dirty="0">
                <a:effectLst/>
                <a:latin typeface="Times New Roman" panose="02020603050405020304" pitchFamily="18" charset="0"/>
                <a:ea typeface="Times New Roman" panose="02020603050405020304" pitchFamily="18" charset="0"/>
              </a:rPr>
              <a:t> του θωρακικού τοιχώματος και από αναστολή του βήχα, με επακόλουθο να μην αποβάλλονται οι βρογχικές εκκρίσεις οι οποίες γίνονται παχύρρευστες και τελικά αποφράσσουν τους μικρούς βρόγχους. Οι αιτίες που επιφέρουν </a:t>
            </a:r>
            <a:r>
              <a:rPr lang="el-GR" sz="1700" dirty="0" err="1">
                <a:effectLst/>
                <a:latin typeface="Times New Roman" panose="02020603050405020304" pitchFamily="18" charset="0"/>
                <a:ea typeface="Times New Roman" panose="02020603050405020304" pitchFamily="18" charset="0"/>
              </a:rPr>
              <a:t>ατελεκτασία</a:t>
            </a:r>
            <a:r>
              <a:rPr lang="el-GR" sz="1700" dirty="0">
                <a:effectLst/>
                <a:latin typeface="Times New Roman" panose="02020603050405020304" pitchFamily="18" charset="0"/>
                <a:ea typeface="Times New Roman" panose="02020603050405020304" pitchFamily="18" charset="0"/>
              </a:rPr>
              <a:t> είναι: 1. Ο πόνος τον οποίο προκαλούν τα κατάγματα των πλευρών, 2. Οι θωρακικές μυϊκές θλάσεις και 3. Οι κακώσεις της άνω κοιλιακής χώρας. </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Η κλινική εικόνα της </a:t>
            </a:r>
            <a:r>
              <a:rPr lang="el-GR" sz="1700" dirty="0" err="1">
                <a:effectLst/>
                <a:latin typeface="Times New Roman" panose="02020603050405020304" pitchFamily="18" charset="0"/>
                <a:ea typeface="Times New Roman" panose="02020603050405020304" pitchFamily="18" charset="0"/>
              </a:rPr>
              <a:t>ατελεκτασίας</a:t>
            </a:r>
            <a:r>
              <a:rPr lang="el-GR" sz="1700" dirty="0">
                <a:effectLst/>
                <a:latin typeface="Times New Roman" panose="02020603050405020304" pitchFamily="18" charset="0"/>
                <a:ea typeface="Times New Roman" panose="02020603050405020304" pitchFamily="18" charset="0"/>
              </a:rPr>
              <a:t> συμπεριλαμβάνει τα εξής: α. μείωση του αναπνευστικού ψιθυρίσματος, β. ακρόαση ρόγχων στην </a:t>
            </a:r>
            <a:r>
              <a:rPr lang="el-GR" sz="1700" dirty="0" err="1">
                <a:effectLst/>
                <a:latin typeface="Times New Roman" panose="02020603050405020304" pitchFamily="18" charset="0"/>
                <a:ea typeface="Times New Roman" panose="02020603050405020304" pitchFamily="18" charset="0"/>
              </a:rPr>
              <a:t>ατελεκτασική</a:t>
            </a:r>
            <a:r>
              <a:rPr lang="el-GR" sz="1700" dirty="0">
                <a:effectLst/>
                <a:latin typeface="Times New Roman" panose="02020603050405020304" pitchFamily="18" charset="0"/>
                <a:ea typeface="Times New Roman" panose="02020603050405020304" pitchFamily="18" charset="0"/>
              </a:rPr>
              <a:t> περιοχή του πνεύμονα, γ. </a:t>
            </a:r>
            <a:r>
              <a:rPr lang="el-GR" sz="1700" dirty="0" err="1">
                <a:effectLst/>
                <a:latin typeface="Times New Roman" panose="02020603050405020304" pitchFamily="18" charset="0"/>
                <a:ea typeface="Times New Roman" panose="02020603050405020304" pitchFamily="18" charset="0"/>
              </a:rPr>
              <a:t>υπαμβλύτητα</a:t>
            </a:r>
            <a:r>
              <a:rPr lang="el-GR" sz="1700" dirty="0">
                <a:effectLst/>
                <a:latin typeface="Times New Roman" panose="02020603050405020304" pitchFamily="18" charset="0"/>
                <a:ea typeface="Times New Roman" panose="02020603050405020304" pitchFamily="18" charset="0"/>
              </a:rPr>
              <a:t> στην επίκρουση στην αντίστοιχη περιοχή του πνεύμονα, και δ. μικρή άνοδος της θερμοκρασίας. Υψηλός πυρετός παρουσιάζεται εφόσον αναπτυχθεί λοίμωξη, δηλαδή πνευμονία, στο </a:t>
            </a:r>
            <a:r>
              <a:rPr lang="el-GR" sz="1700" dirty="0" err="1">
                <a:effectLst/>
                <a:latin typeface="Times New Roman" panose="02020603050405020304" pitchFamily="18" charset="0"/>
                <a:ea typeface="Times New Roman" panose="02020603050405020304" pitchFamily="18" charset="0"/>
              </a:rPr>
              <a:t>ατελεκτασικό</a:t>
            </a:r>
            <a:r>
              <a:rPr lang="el-GR" sz="1700" dirty="0">
                <a:effectLst/>
                <a:latin typeface="Times New Roman" panose="02020603050405020304" pitchFamily="18" charset="0"/>
                <a:ea typeface="Times New Roman" panose="02020603050405020304" pitchFamily="18" charset="0"/>
              </a:rPr>
              <a:t> τμήμα του πνεύμονα. Όσο μεγαλύτερο είναι το </a:t>
            </a:r>
            <a:r>
              <a:rPr lang="el-GR" sz="1700" dirty="0" err="1">
                <a:effectLst/>
                <a:latin typeface="Times New Roman" panose="02020603050405020304" pitchFamily="18" charset="0"/>
                <a:ea typeface="Times New Roman" panose="02020603050405020304" pitchFamily="18" charset="0"/>
              </a:rPr>
              <a:t>ατελεκτασικό</a:t>
            </a:r>
            <a:r>
              <a:rPr lang="el-GR" sz="1700" dirty="0">
                <a:effectLst/>
                <a:latin typeface="Times New Roman" panose="02020603050405020304" pitchFamily="18" charset="0"/>
                <a:ea typeface="Times New Roman" panose="02020603050405020304" pitchFamily="18" charset="0"/>
              </a:rPr>
              <a:t> τμήμα του πνεύμονα τόσο πιο μεγάλη θα είναι και η ελάττωση της αναπνευστικής επιφάνειας που λαμβάνει μέρος στην ανταλλαγή των αναπνευστικών αερίων Ο2 και </a:t>
            </a:r>
            <a:r>
              <a:rPr lang="en-US" sz="1700" dirty="0">
                <a:effectLst/>
                <a:latin typeface="Times New Roman" panose="02020603050405020304" pitchFamily="18" charset="0"/>
                <a:ea typeface="Times New Roman" panose="02020603050405020304" pitchFamily="18" charset="0"/>
              </a:rPr>
              <a:t>CO</a:t>
            </a:r>
            <a:r>
              <a:rPr lang="el-GR" sz="1700" dirty="0">
                <a:effectLst/>
                <a:latin typeface="Times New Roman" panose="02020603050405020304" pitchFamily="18" charset="0"/>
                <a:ea typeface="Times New Roman" panose="02020603050405020304" pitchFamily="18" charset="0"/>
              </a:rPr>
              <a:t>2 με επακόλουθο την ανάπτυξη </a:t>
            </a:r>
            <a:r>
              <a:rPr lang="el-GR" sz="1700" dirty="0" err="1">
                <a:effectLst/>
                <a:latin typeface="Times New Roman" panose="02020603050405020304" pitchFamily="18" charset="0"/>
                <a:ea typeface="Times New Roman" panose="02020603050405020304" pitchFamily="18" charset="0"/>
              </a:rPr>
              <a:t>ενδοπνευμονικών</a:t>
            </a:r>
            <a:r>
              <a:rPr lang="el-GR" sz="1700" dirty="0">
                <a:effectLst/>
                <a:latin typeface="Times New Roman" panose="02020603050405020304" pitchFamily="18" charset="0"/>
                <a:ea typeface="Times New Roman" panose="02020603050405020304" pitchFamily="18" charset="0"/>
              </a:rPr>
              <a:t> λειτουργικών ενδοφλεβικών επικοινωνιών τα οποία στην διεθνή βιβλιογραφία χαρακτηρίζονται ως </a:t>
            </a:r>
            <a:r>
              <a:rPr lang="en-US" sz="1700" dirty="0">
                <a:effectLst/>
                <a:latin typeface="Times New Roman" panose="02020603050405020304" pitchFamily="18" charset="0"/>
                <a:ea typeface="Times New Roman" panose="02020603050405020304" pitchFamily="18" charset="0"/>
              </a:rPr>
              <a:t>shunts</a:t>
            </a:r>
            <a:r>
              <a:rPr lang="el-GR" sz="1700" dirty="0">
                <a:effectLst/>
                <a:latin typeface="Times New Roman" panose="02020603050405020304" pitchFamily="18" charset="0"/>
                <a:ea typeface="Times New Roman" panose="02020603050405020304" pitchFamily="18" charset="0"/>
              </a:rPr>
              <a:t>. Η κλινική συμπτωματολογία που προκύπτει από την ανάπτυξη των </a:t>
            </a:r>
            <a:r>
              <a:rPr lang="el-GR" sz="1700" dirty="0" err="1">
                <a:effectLst/>
                <a:latin typeface="Times New Roman" panose="02020603050405020304" pitchFamily="18" charset="0"/>
                <a:ea typeface="Times New Roman" panose="02020603050405020304" pitchFamily="18" charset="0"/>
              </a:rPr>
              <a:t>ενδοπνευμονικών</a:t>
            </a:r>
            <a:r>
              <a:rPr lang="el-GR" sz="1700" dirty="0">
                <a:effectLst/>
                <a:latin typeface="Times New Roman" panose="02020603050405020304" pitchFamily="18" charset="0"/>
                <a:ea typeface="Times New Roman" panose="02020603050405020304" pitchFamily="18" charset="0"/>
              </a:rPr>
              <a:t> λειτουργικών φλεβικών επικοινωνιών είναι: κυάνωση, ταχύπνοια, ταχυκαρδία και διαταραχές στις τιμές των αερίων του αίματος. </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Την διάγνωση της </a:t>
            </a:r>
            <a:r>
              <a:rPr lang="el-GR" sz="1700" dirty="0" err="1">
                <a:effectLst/>
                <a:latin typeface="Times New Roman" panose="02020603050405020304" pitchFamily="18" charset="0"/>
                <a:ea typeface="Times New Roman" panose="02020603050405020304" pitchFamily="18" charset="0"/>
              </a:rPr>
              <a:t>ατελεκτασίας</a:t>
            </a:r>
            <a:r>
              <a:rPr lang="el-GR" sz="1700" dirty="0">
                <a:effectLst/>
                <a:latin typeface="Times New Roman" panose="02020603050405020304" pitchFamily="18" charset="0"/>
                <a:ea typeface="Times New Roman" panose="02020603050405020304" pitchFamily="18" charset="0"/>
              </a:rPr>
              <a:t> την βάζουν κυρίως η κλινική εικόνα με την ακτινογραφία του θώρακος. Διαφορική διάγνωση της </a:t>
            </a:r>
            <a:r>
              <a:rPr lang="el-GR" sz="1700" dirty="0" err="1">
                <a:effectLst/>
                <a:latin typeface="Times New Roman" panose="02020603050405020304" pitchFamily="18" charset="0"/>
                <a:ea typeface="Times New Roman" panose="02020603050405020304" pitchFamily="18" charset="0"/>
              </a:rPr>
              <a:t>ατελεκτασίας</a:t>
            </a:r>
            <a:r>
              <a:rPr lang="el-GR" sz="1700" dirty="0">
                <a:effectLst/>
                <a:latin typeface="Times New Roman" panose="02020603050405020304" pitchFamily="18" charset="0"/>
                <a:ea typeface="Times New Roman" panose="02020603050405020304" pitchFamily="18" charset="0"/>
              </a:rPr>
              <a:t> γίνεται από το </a:t>
            </a:r>
            <a:r>
              <a:rPr lang="el-GR" sz="1700" dirty="0" err="1">
                <a:effectLst/>
                <a:latin typeface="Times New Roman" panose="02020603050405020304" pitchFamily="18" charset="0"/>
                <a:ea typeface="Times New Roman" panose="02020603050405020304" pitchFamily="18" charset="0"/>
              </a:rPr>
              <a:t>ενδοπνευμονικό</a:t>
            </a:r>
            <a:r>
              <a:rPr lang="el-GR" sz="1700" dirty="0">
                <a:effectLst/>
                <a:latin typeface="Times New Roman" panose="02020603050405020304" pitchFamily="18" charset="0"/>
                <a:ea typeface="Times New Roman" panose="02020603050405020304" pitchFamily="18" charset="0"/>
              </a:rPr>
              <a:t> αιμάτωμα, από την πνευμονική θλάση και από τον </a:t>
            </a:r>
            <a:r>
              <a:rPr lang="el-GR" sz="1700" dirty="0" err="1">
                <a:effectLst/>
                <a:latin typeface="Times New Roman" panose="02020603050405020304" pitchFamily="18" charset="0"/>
                <a:ea typeface="Times New Roman" panose="02020603050405020304" pitchFamily="18" charset="0"/>
              </a:rPr>
              <a:t>αιμοθώρακα</a:t>
            </a:r>
            <a:r>
              <a:rPr lang="el-GR" sz="1700" dirty="0">
                <a:effectLst/>
                <a:latin typeface="Times New Roman" panose="02020603050405020304" pitchFamily="18" charset="0"/>
                <a:ea typeface="Times New Roman" panose="02020603050405020304" pitchFamily="18" charset="0"/>
              </a:rPr>
              <a:t>.</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Η θεραπευτική αντιμετώπιση της </a:t>
            </a:r>
            <a:r>
              <a:rPr lang="el-GR" sz="1700" dirty="0" err="1">
                <a:effectLst/>
                <a:latin typeface="Times New Roman" panose="02020603050405020304" pitchFamily="18" charset="0"/>
                <a:ea typeface="Times New Roman" panose="02020603050405020304" pitchFamily="18" charset="0"/>
              </a:rPr>
              <a:t>ατελεκτασίας</a:t>
            </a:r>
            <a:r>
              <a:rPr lang="el-GR" sz="1700" dirty="0">
                <a:effectLst/>
                <a:latin typeface="Times New Roman" panose="02020603050405020304" pitchFamily="18" charset="0"/>
                <a:ea typeface="Times New Roman" panose="02020603050405020304" pitchFamily="18" charset="0"/>
              </a:rPr>
              <a:t> συμπεριλαμβάνει καταστολή του πόνου, ρευστοποίηση των εκκρίσεων με </a:t>
            </a:r>
            <a:r>
              <a:rPr lang="el-GR" sz="1700" dirty="0" err="1">
                <a:effectLst/>
                <a:latin typeface="Times New Roman" panose="02020603050405020304" pitchFamily="18" charset="0"/>
                <a:ea typeface="Times New Roman" panose="02020603050405020304" pitchFamily="18" charset="0"/>
              </a:rPr>
              <a:t>βλεννολυτικά</a:t>
            </a:r>
            <a:r>
              <a:rPr lang="el-GR" sz="1700" dirty="0">
                <a:effectLst/>
                <a:latin typeface="Times New Roman" panose="02020603050405020304" pitchFamily="18" charset="0"/>
                <a:ea typeface="Times New Roman" panose="02020603050405020304" pitchFamily="18" charset="0"/>
              </a:rPr>
              <a:t> και βρογχοδιασταλτικά φάρμακα, εισπνοές υδρατμών και τέλος υποβοήθηση της απομάκρυνσης των εκκρίσεων με κινησιοθεραπεία, συχνές αλλαγές της θέσης του ασθενούς και </a:t>
            </a:r>
            <a:r>
              <a:rPr lang="el-GR" sz="1700" dirty="0" err="1">
                <a:effectLst/>
                <a:latin typeface="Times New Roman" panose="02020603050405020304" pitchFamily="18" charset="0"/>
                <a:ea typeface="Times New Roman" panose="02020603050405020304" pitchFamily="18" charset="0"/>
              </a:rPr>
              <a:t>βρογχοαναρροφήσεις</a:t>
            </a:r>
            <a:r>
              <a:rPr lang="el-GR" sz="1700" dirty="0">
                <a:effectLst/>
                <a:latin typeface="Times New Roman" panose="02020603050405020304" pitchFamily="18" charset="0"/>
                <a:ea typeface="Times New Roman" panose="02020603050405020304" pitchFamily="18" charset="0"/>
              </a:rPr>
              <a:t>. Επικουρική χορήγηση αντιβιοτικών σε περίπτωση εκδήλωσης αναπνευστικής λοίμωξης.</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5</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2968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370122" y="269624"/>
            <a:ext cx="11582400" cy="6318751"/>
          </a:xfrm>
        </p:spPr>
        <p:txBody>
          <a:bodyPr>
            <a:noAutofit/>
          </a:bodyPr>
          <a:lstStyle/>
          <a:p>
            <a:pPr algn="just">
              <a:lnSpc>
                <a:spcPct val="100000"/>
              </a:lnSpc>
              <a:spcBef>
                <a:spcPts val="0"/>
              </a:spcBef>
            </a:pPr>
            <a:r>
              <a:rPr lang="el-GR" sz="1700" b="1" dirty="0" err="1">
                <a:solidFill>
                  <a:schemeClr val="accent1"/>
                </a:solidFill>
                <a:effectLst/>
                <a:latin typeface="Times New Roman" panose="02020603050405020304" pitchFamily="18" charset="0"/>
                <a:ea typeface="Times New Roman" panose="02020603050405020304" pitchFamily="18" charset="0"/>
              </a:rPr>
              <a:t>Βροχγεκτασία</a:t>
            </a:r>
            <a:r>
              <a:rPr lang="el-GR" sz="1700" b="1" dirty="0">
                <a:solidFill>
                  <a:schemeClr val="accent1"/>
                </a:solidFill>
                <a:latin typeface="Times New Roman" panose="02020603050405020304" pitchFamily="18" charset="0"/>
                <a:ea typeface="Times New Roman" panose="02020603050405020304" pitchFamily="18" charset="0"/>
              </a:rPr>
              <a:t>:</a:t>
            </a:r>
            <a:r>
              <a:rPr lang="el-GR" sz="1700" b="1" dirty="0">
                <a:solidFill>
                  <a:schemeClr val="accent1"/>
                </a:solidFill>
                <a:effectLst/>
                <a:latin typeface="Times New Roman" panose="02020603050405020304" pitchFamily="18" charset="0"/>
                <a:ea typeface="Times New Roman" panose="02020603050405020304" pitchFamily="18" charset="0"/>
              </a:rPr>
              <a:t> </a:t>
            </a:r>
            <a:r>
              <a:rPr lang="el-GR" sz="1700" dirty="0">
                <a:effectLst/>
                <a:latin typeface="Times New Roman" panose="02020603050405020304" pitchFamily="18" charset="0"/>
                <a:ea typeface="Times New Roman" panose="02020603050405020304" pitchFamily="18" charset="0"/>
              </a:rPr>
              <a:t>Χρησιμοποιώντας τον όρο βρογχεκτασία εννοείται η διεύρυνση, σχήματος κυλινδρικού / σακοειδούς / ή ατρακτοειδούς, των τμηματικών ή των </a:t>
            </a:r>
            <a:r>
              <a:rPr lang="el-GR" sz="1700" dirty="0" err="1">
                <a:effectLst/>
                <a:latin typeface="Times New Roman" panose="02020603050405020304" pitchFamily="18" charset="0"/>
                <a:ea typeface="Times New Roman" panose="02020603050405020304" pitchFamily="18" charset="0"/>
              </a:rPr>
              <a:t>υποτμηματικών</a:t>
            </a:r>
            <a:r>
              <a:rPr lang="el-GR" sz="1700" dirty="0">
                <a:effectLst/>
                <a:latin typeface="Times New Roman" panose="02020603050405020304" pitchFamily="18" charset="0"/>
                <a:ea typeface="Times New Roman" panose="02020603050405020304" pitchFamily="18" charset="0"/>
              </a:rPr>
              <a:t> βρόγχων που εντοπίζονται κυρίως στους κάτω λοβούς των πνευμόνων. Αναφορικά με την αιτιολογία της βρογχεκτασίας αυτή διακρίνεται σε α)πρωτοπαθή εφόσον πρόκειται για συγγενή ή και για επίκτητη βρογχεκτασία και σε β) δευτεροπαθή εφόσον πρόκειται για επίκτητη βρογχεκτασία. Η πρωτοπαθής βρογχεκτασία, είτε είναι συγγενής είτε είναι επίκτητη, αποδίδεται σε διαταραχές της διάπλασης των βρόγχων τις οποίες συνοδεύουν και διαταραχές στην ανάπτυξη άλλων οργάνων όπως είναι οι </a:t>
            </a:r>
            <a:r>
              <a:rPr lang="el-GR" sz="1700" dirty="0" err="1">
                <a:effectLst/>
                <a:latin typeface="Times New Roman" panose="02020603050405020304" pitchFamily="18" charset="0"/>
                <a:ea typeface="Times New Roman" panose="02020603050405020304" pitchFamily="18" charset="0"/>
              </a:rPr>
              <a:t>παρρίνιοι</a:t>
            </a:r>
            <a:r>
              <a:rPr lang="el-GR" sz="1700" dirty="0">
                <a:effectLst/>
                <a:latin typeface="Times New Roman" panose="02020603050405020304" pitchFamily="18" charset="0"/>
                <a:ea typeface="Times New Roman" panose="02020603050405020304" pitchFamily="18" charset="0"/>
              </a:rPr>
              <a:t> κόλποι, η καρδιά, και η αναστροφή των σπλάγχνων που παρατηρείται στο σύνδρομο </a:t>
            </a:r>
            <a:r>
              <a:rPr lang="en-US" sz="1700" dirty="0">
                <a:effectLst/>
                <a:latin typeface="Times New Roman" panose="02020603050405020304" pitchFamily="18" charset="0"/>
                <a:ea typeface="Times New Roman" panose="02020603050405020304" pitchFamily="18" charset="0"/>
              </a:rPr>
              <a:t>Kartagener</a:t>
            </a:r>
            <a:r>
              <a:rPr lang="el-GR" sz="1700" dirty="0">
                <a:effectLst/>
                <a:latin typeface="Times New Roman" panose="02020603050405020304" pitchFamily="18" charset="0"/>
                <a:ea typeface="Times New Roman" panose="02020603050405020304" pitchFamily="18" charset="0"/>
              </a:rPr>
              <a:t>. Η πρωτοπαθής συγγενής βρογχεκτασία μπορεί να οφείλεται και σε ανωμαλίες του </a:t>
            </a:r>
            <a:r>
              <a:rPr lang="el-GR" sz="1700" dirty="0" err="1">
                <a:effectLst/>
                <a:latin typeface="Times New Roman" panose="02020603050405020304" pitchFamily="18" charset="0"/>
                <a:ea typeface="Times New Roman" panose="02020603050405020304" pitchFamily="18" charset="0"/>
              </a:rPr>
              <a:t>βλεννοϊξώδους</a:t>
            </a:r>
            <a:r>
              <a:rPr lang="el-GR" sz="1700" dirty="0">
                <a:effectLst/>
                <a:latin typeface="Times New Roman" panose="02020603050405020304" pitchFamily="18" charset="0"/>
                <a:ea typeface="Times New Roman" panose="02020603050405020304" pitchFamily="18" charset="0"/>
              </a:rPr>
              <a:t> το οποίο συμβάλλει στην ανάπτυξη των βρόγχων. Όταν υπάρχουν διαταραχές στην δομή του </a:t>
            </a:r>
            <a:r>
              <a:rPr lang="el-GR" sz="1700" dirty="0" err="1">
                <a:effectLst/>
                <a:latin typeface="Times New Roman" panose="02020603050405020304" pitchFamily="18" charset="0"/>
                <a:ea typeface="Times New Roman" panose="02020603050405020304" pitchFamily="18" charset="0"/>
              </a:rPr>
              <a:t>βλεννοϊξώδους</a:t>
            </a:r>
            <a:r>
              <a:rPr lang="el-GR" sz="1700" dirty="0">
                <a:effectLst/>
                <a:latin typeface="Times New Roman" panose="02020603050405020304" pitchFamily="18" charset="0"/>
                <a:ea typeface="Times New Roman" panose="02020603050405020304" pitchFamily="18" charset="0"/>
              </a:rPr>
              <a:t> τότε εμφανίζεται υποπλασία στο βρογχικό τοίχωμα με </a:t>
            </a:r>
            <a:r>
              <a:rPr lang="el-GR" sz="1700" dirty="0" err="1">
                <a:effectLst/>
                <a:latin typeface="Times New Roman" panose="02020603050405020304" pitchFamily="18" charset="0"/>
                <a:ea typeface="Times New Roman" panose="02020603050405020304" pitchFamily="18" charset="0"/>
              </a:rPr>
              <a:t>συνοδή</a:t>
            </a:r>
            <a:r>
              <a:rPr lang="el-GR" sz="1700" dirty="0">
                <a:effectLst/>
                <a:latin typeface="Times New Roman" panose="02020603050405020304" pitchFamily="18" charset="0"/>
                <a:ea typeface="Times New Roman" panose="02020603050405020304" pitchFamily="18" charset="0"/>
              </a:rPr>
              <a:t> υπερτροφία στο βρογχικό επιθήλιο. Οι συγγενείς πρωτοπαθείς </a:t>
            </a:r>
            <a:r>
              <a:rPr lang="el-GR" sz="1700" dirty="0" err="1">
                <a:effectLst/>
                <a:latin typeface="Times New Roman" panose="02020603050405020304" pitchFamily="18" charset="0"/>
                <a:ea typeface="Times New Roman" panose="02020603050405020304" pitchFamily="18" charset="0"/>
              </a:rPr>
              <a:t>βρογχεκτασίες</a:t>
            </a:r>
            <a:r>
              <a:rPr lang="el-GR" sz="1700" dirty="0">
                <a:effectLst/>
                <a:latin typeface="Times New Roman" panose="02020603050405020304" pitchFamily="18" charset="0"/>
                <a:ea typeface="Times New Roman" panose="02020603050405020304" pitchFamily="18" charset="0"/>
              </a:rPr>
              <a:t> παρατηρούνται κυρίως στα παιδιά. Όσον αφορά στις   επίκτητες </a:t>
            </a:r>
            <a:r>
              <a:rPr lang="el-GR" sz="1700" dirty="0" err="1">
                <a:effectLst/>
                <a:latin typeface="Times New Roman" panose="02020603050405020304" pitchFamily="18" charset="0"/>
                <a:ea typeface="Times New Roman" panose="02020603050405020304" pitchFamily="18" charset="0"/>
              </a:rPr>
              <a:t>βρογχεκτασίες</a:t>
            </a:r>
            <a:r>
              <a:rPr lang="el-GR" sz="1700" dirty="0">
                <a:effectLst/>
                <a:latin typeface="Times New Roman" panose="02020603050405020304" pitchFamily="18" charset="0"/>
                <a:ea typeface="Times New Roman" panose="02020603050405020304" pitchFamily="18" charset="0"/>
              </a:rPr>
              <a:t>, οι οποίες μπορεί να είναι είτε πρωτοπαθείς είτε δευτεροπαθείς, αυτές οφείλονται σε φλεγμονές του πνευμονικού παρεγχύματος ή του </a:t>
            </a:r>
            <a:r>
              <a:rPr lang="el-GR" sz="1700" dirty="0" err="1">
                <a:effectLst/>
                <a:latin typeface="Times New Roman" panose="02020603050405020304" pitchFamily="18" charset="0"/>
                <a:ea typeface="Times New Roman" panose="02020603050405020304" pitchFamily="18" charset="0"/>
              </a:rPr>
              <a:t>υπεζωκότα</a:t>
            </a:r>
            <a:r>
              <a:rPr lang="el-GR" sz="1700" dirty="0">
                <a:effectLst/>
                <a:latin typeface="Times New Roman" panose="02020603050405020304" pitchFamily="18" charset="0"/>
                <a:ea typeface="Times New Roman" panose="02020603050405020304" pitchFamily="18" charset="0"/>
              </a:rPr>
              <a:t> ο οποίος περιβάλλει τους πνεύμονες, ή σε συνδυασμό φλεγμονής που επεκτείνεται και στους πνεύμονες και στον </a:t>
            </a:r>
            <a:r>
              <a:rPr lang="el-GR" sz="1700" dirty="0" err="1">
                <a:effectLst/>
                <a:latin typeface="Times New Roman" panose="02020603050405020304" pitchFamily="18" charset="0"/>
                <a:ea typeface="Times New Roman" panose="02020603050405020304" pitchFamily="18" charset="0"/>
              </a:rPr>
              <a:t>υπεζωκότα</a:t>
            </a:r>
            <a:r>
              <a:rPr lang="el-GR" sz="1700" dirty="0">
                <a:effectLst/>
                <a:latin typeface="Times New Roman" panose="02020603050405020304" pitchFamily="18" charset="0"/>
                <a:ea typeface="Times New Roman" panose="02020603050405020304" pitchFamily="18" charset="0"/>
              </a:rPr>
              <a:t>. Τα ξένα σώματα που μπορεί να υπάρχουν μέσα στους βρόγχους, οι όγκοι στους βρόγχους και η ασθματική </a:t>
            </a:r>
            <a:r>
              <a:rPr lang="el-GR" sz="1700" dirty="0" err="1">
                <a:effectLst/>
                <a:latin typeface="Times New Roman" panose="02020603050405020304" pitchFamily="18" charset="0"/>
                <a:ea typeface="Times New Roman" panose="02020603050405020304" pitchFamily="18" charset="0"/>
              </a:rPr>
              <a:t>βογχίτιδα</a:t>
            </a:r>
            <a:r>
              <a:rPr lang="el-GR" sz="1700" dirty="0">
                <a:effectLst/>
                <a:latin typeface="Times New Roman" panose="02020603050405020304" pitchFamily="18" charset="0"/>
                <a:ea typeface="Times New Roman" panose="02020603050405020304" pitchFamily="18" charset="0"/>
              </a:rPr>
              <a:t>, αποτελούν παράγοντες οι οποίοι ευνοούν την ανάπτυξη φλεγμονών μέσα στο εσωτερικό των βρόγχων. Οι </a:t>
            </a:r>
            <a:r>
              <a:rPr lang="el-GR" sz="1700" dirty="0" err="1">
                <a:effectLst/>
                <a:latin typeface="Times New Roman" panose="02020603050405020304" pitchFamily="18" charset="0"/>
                <a:ea typeface="Times New Roman" panose="02020603050405020304" pitchFamily="18" charset="0"/>
              </a:rPr>
              <a:t>ενδοβρογχικές</a:t>
            </a:r>
            <a:r>
              <a:rPr lang="el-GR" sz="1700" dirty="0">
                <a:effectLst/>
                <a:latin typeface="Times New Roman" panose="02020603050405020304" pitchFamily="18" charset="0"/>
                <a:ea typeface="Times New Roman" panose="02020603050405020304" pitchFamily="18" charset="0"/>
              </a:rPr>
              <a:t> αυτές φλεγμονές επεκτείνονται στον </a:t>
            </a:r>
            <a:r>
              <a:rPr lang="el-GR" sz="1700" dirty="0" err="1">
                <a:effectLst/>
                <a:latin typeface="Times New Roman" panose="02020603050405020304" pitchFamily="18" charset="0"/>
                <a:ea typeface="Times New Roman" panose="02020603050405020304" pitchFamily="18" charset="0"/>
              </a:rPr>
              <a:t>ενδοβρογχικό</a:t>
            </a:r>
            <a:r>
              <a:rPr lang="el-GR" sz="1700" dirty="0">
                <a:effectLst/>
                <a:latin typeface="Times New Roman" panose="02020603050405020304" pitchFamily="18" charset="0"/>
                <a:ea typeface="Times New Roman" panose="02020603050405020304" pitchFamily="18" charset="0"/>
              </a:rPr>
              <a:t> βλεννογόνο τον οποίο και διηθούν με αποτέλεσμα να προκαλούνται </a:t>
            </a:r>
            <a:r>
              <a:rPr lang="el-GR" sz="1700" dirty="0" err="1">
                <a:effectLst/>
                <a:latin typeface="Times New Roman" panose="02020603050405020304" pitchFamily="18" charset="0"/>
                <a:ea typeface="Times New Roman" panose="02020603050405020304" pitchFamily="18" charset="0"/>
              </a:rPr>
              <a:t>ευένδοτες</a:t>
            </a:r>
            <a:r>
              <a:rPr lang="el-GR" sz="1700" dirty="0">
                <a:effectLst/>
                <a:latin typeface="Times New Roman" panose="02020603050405020304" pitchFamily="18" charset="0"/>
                <a:ea typeface="Times New Roman" panose="02020603050405020304" pitchFamily="18" charset="0"/>
              </a:rPr>
              <a:t>, δηλαδή </a:t>
            </a:r>
            <a:r>
              <a:rPr lang="el-GR" sz="1700" dirty="0" err="1">
                <a:effectLst/>
                <a:latin typeface="Times New Roman" panose="02020603050405020304" pitchFamily="18" charset="0"/>
                <a:ea typeface="Times New Roman" panose="02020603050405020304" pitchFamily="18" charset="0"/>
              </a:rPr>
              <a:t>ευσυμπίεστες</a:t>
            </a:r>
            <a:r>
              <a:rPr lang="el-GR" sz="1700" dirty="0">
                <a:effectLst/>
                <a:latin typeface="Times New Roman" panose="02020603050405020304" pitchFamily="18" charset="0"/>
                <a:ea typeface="Times New Roman" panose="02020603050405020304" pitchFamily="18" charset="0"/>
              </a:rPr>
              <a:t>, περιοχές στο τοίχωμα των βρόγχων οι οποίες διατείνονται. Επιπροσθέτως, η διαδικασία ανάπτυξης της βρογχικής ή και </a:t>
            </a:r>
            <a:r>
              <a:rPr lang="el-GR" sz="1700" dirty="0" err="1">
                <a:effectLst/>
                <a:latin typeface="Times New Roman" panose="02020603050405020304" pitchFamily="18" charset="0"/>
                <a:ea typeface="Times New Roman" panose="02020603050405020304" pitchFamily="18" charset="0"/>
              </a:rPr>
              <a:t>περιβρογχικής</a:t>
            </a:r>
            <a:r>
              <a:rPr lang="el-GR" sz="1700" dirty="0">
                <a:effectLst/>
                <a:latin typeface="Times New Roman" panose="02020603050405020304" pitchFamily="18" charset="0"/>
                <a:ea typeface="Times New Roman" panose="02020603050405020304" pitchFamily="18" charset="0"/>
              </a:rPr>
              <a:t> φλεγμονής ενοχοποιείται για παραγωγή ινώδους συνδετικού ιστού ο οποίος καθώς αναπτύσσεται ρικνώνεται και επιφέρει έλξη στο βρογχικό τοίχωμα. Όπως ήδη προαναφέρθηκε οι </a:t>
            </a:r>
            <a:r>
              <a:rPr lang="el-GR" sz="1700" dirty="0" err="1">
                <a:effectLst/>
                <a:latin typeface="Times New Roman" panose="02020603050405020304" pitchFamily="18" charset="0"/>
                <a:ea typeface="Times New Roman" panose="02020603050405020304" pitchFamily="18" charset="0"/>
              </a:rPr>
              <a:t>βρογχεκτασίες</a:t>
            </a:r>
            <a:r>
              <a:rPr lang="el-GR" sz="1700" dirty="0">
                <a:effectLst/>
                <a:latin typeface="Times New Roman" panose="02020603050405020304" pitchFamily="18" charset="0"/>
                <a:ea typeface="Times New Roman" panose="02020603050405020304" pitchFamily="18" charset="0"/>
              </a:rPr>
              <a:t> αφορούν κυρίως τους κάτω πνευμονικούς λοβούς, με εξαίρεση τις </a:t>
            </a:r>
            <a:r>
              <a:rPr lang="el-GR" sz="1700" dirty="0" err="1">
                <a:effectLst/>
                <a:latin typeface="Times New Roman" panose="02020603050405020304" pitchFamily="18" charset="0"/>
                <a:ea typeface="Times New Roman" panose="02020603050405020304" pitchFamily="18" charset="0"/>
              </a:rPr>
              <a:t>βρογχεκτασίες</a:t>
            </a:r>
            <a:r>
              <a:rPr lang="el-GR" sz="1700" dirty="0">
                <a:effectLst/>
                <a:latin typeface="Times New Roman" panose="02020603050405020304" pitchFamily="18" charset="0"/>
                <a:ea typeface="Times New Roman" panose="02020603050405020304" pitchFamily="18" charset="0"/>
              </a:rPr>
              <a:t> που αναπτύσσονται μετά από φυματίωση και εντοπίζονται στους άνω πνευμονικούς λοβούς,</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Η κλινική εικόνα στις </a:t>
            </a:r>
            <a:r>
              <a:rPr lang="el-GR" sz="1700" dirty="0" err="1">
                <a:effectLst/>
                <a:latin typeface="Times New Roman" panose="02020603050405020304" pitchFamily="18" charset="0"/>
                <a:ea typeface="Times New Roman" panose="02020603050405020304" pitchFamily="18" charset="0"/>
              </a:rPr>
              <a:t>βρογχεκτασίες</a:t>
            </a:r>
            <a:r>
              <a:rPr lang="el-GR" sz="1700" dirty="0">
                <a:effectLst/>
                <a:latin typeface="Times New Roman" panose="02020603050405020304" pitchFamily="18" charset="0"/>
                <a:ea typeface="Times New Roman" panose="02020603050405020304" pitchFamily="18" charset="0"/>
              </a:rPr>
              <a:t> συμπεριλαμβάνει βήχα, πυρετό, αιμόπτυση, αδυναμία με απώλεια βάρους και καταβολή δυνάμεων καθώς και μεγάλες αποχρέμψεις. Θα πρέπει να τονισθεί ιδιαίτερα ότι η αιμόπτυση αποτελεί το πιο συχνό και πολλές φορές το μοναδικό σύμπτωμα της βρογχεκτασίας ιδιαίτερα στους ενήλικες. </a:t>
            </a:r>
          </a:p>
          <a:p>
            <a:pPr algn="just">
              <a:lnSpc>
                <a:spcPct val="100000"/>
              </a:lnSpc>
              <a:spcBef>
                <a:spcPts val="0"/>
              </a:spcBef>
            </a:pPr>
            <a:r>
              <a:rPr lang="el-GR" sz="1700" dirty="0">
                <a:effectLst/>
                <a:latin typeface="Times New Roman" panose="02020603050405020304" pitchFamily="18" charset="0"/>
                <a:ea typeface="Times New Roman" panose="02020603050405020304" pitchFamily="18" charset="0"/>
              </a:rPr>
              <a:t>Η διάγνωση της βρογχεκτασίας δεν γίνεται με βρογχοσκόπηση. Ο τρόπος επιλογής προκειμένου να διαγνωστεί η νόσος είναι η </a:t>
            </a:r>
            <a:r>
              <a:rPr lang="el-GR" sz="1700" dirty="0" err="1">
                <a:effectLst/>
                <a:latin typeface="Times New Roman" panose="02020603050405020304" pitchFamily="18" charset="0"/>
                <a:ea typeface="Times New Roman" panose="02020603050405020304" pitchFamily="18" charset="0"/>
              </a:rPr>
              <a:t>βρογχογραφία</a:t>
            </a:r>
            <a:r>
              <a:rPr lang="el-GR" sz="1700" dirty="0">
                <a:effectLst/>
                <a:latin typeface="Times New Roman" panose="02020603050405020304" pitchFamily="18" charset="0"/>
                <a:ea typeface="Times New Roman" panose="02020603050405020304" pitchFamily="18" charset="0"/>
              </a:rPr>
              <a:t> με την οποία απεικονίζονται πολύ καλά οι </a:t>
            </a:r>
            <a:r>
              <a:rPr lang="el-GR" sz="1700" dirty="0" err="1">
                <a:effectLst/>
                <a:latin typeface="Times New Roman" panose="02020603050405020304" pitchFamily="18" charset="0"/>
                <a:ea typeface="Times New Roman" panose="02020603050405020304" pitchFamily="18" charset="0"/>
              </a:rPr>
              <a:t>βρογχεκτασικές</a:t>
            </a:r>
            <a:r>
              <a:rPr lang="el-GR" sz="1700" dirty="0">
                <a:effectLst/>
                <a:latin typeface="Times New Roman" panose="02020603050405020304" pitchFamily="18" charset="0"/>
                <a:ea typeface="Times New Roman" panose="02020603050405020304" pitchFamily="18" charset="0"/>
              </a:rPr>
              <a:t> εστίες.</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6</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295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219075" y="231524"/>
            <a:ext cx="11733447" cy="6318751"/>
          </a:xfrm>
        </p:spPr>
        <p:txBody>
          <a:bodyPr>
            <a:noAutofit/>
          </a:bodyPr>
          <a:lstStyle/>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Η διαφορική διάγνωση της βρογχεκτασίας γίνεται κυρίως από το </a:t>
            </a:r>
            <a:r>
              <a:rPr lang="el-GR" sz="1800" dirty="0" err="1">
                <a:effectLst/>
                <a:latin typeface="Times New Roman" panose="02020603050405020304" pitchFamily="18" charset="0"/>
                <a:ea typeface="Times New Roman" panose="02020603050405020304" pitchFamily="18" charset="0"/>
              </a:rPr>
              <a:t>βρογχογενές</a:t>
            </a:r>
            <a:r>
              <a:rPr lang="el-GR" sz="1800" dirty="0">
                <a:effectLst/>
                <a:latin typeface="Times New Roman" panose="02020603050405020304" pitchFamily="18" charset="0"/>
                <a:ea typeface="Times New Roman" panose="02020603050405020304" pitchFamily="18" charset="0"/>
              </a:rPr>
              <a:t> καρκίνωμα, από το πνευμονικό εμφύσημα καθώς και από την καταρροϊκή βρογχίτιδα. Επίσης, οι πλέον σημαντικές επιπλοκές τις οποίες μπορεί να προκαλέσει η βρογχεκτασία είναι η μικροβιαιμία, η πυώδης πνευμονία και τα εγκεφαλικά αποστήματα. Η θεραπεία της βρογχεκτασίας είναι συντηρητική ή χειρουργική. Η συντηρητική θεραπεία συνίσταται στην χορήγηση αντιβιοτικών, στην παροχέτευση των βρόγχων, στην ρευστοποίηση των εκκρίσεων χρησιμοποιώντας </a:t>
            </a:r>
            <a:r>
              <a:rPr lang="el-GR" sz="1800" dirty="0" err="1">
                <a:effectLst/>
                <a:latin typeface="Times New Roman" panose="02020603050405020304" pitchFamily="18" charset="0"/>
                <a:ea typeface="Times New Roman" panose="02020603050405020304" pitchFamily="18" charset="0"/>
              </a:rPr>
              <a:t>βλεννολυτικά</a:t>
            </a:r>
            <a:r>
              <a:rPr lang="el-GR" sz="1800" dirty="0">
                <a:effectLst/>
                <a:latin typeface="Times New Roman" panose="02020603050405020304" pitchFamily="18" charset="0"/>
                <a:ea typeface="Times New Roman" panose="02020603050405020304" pitchFamily="18" charset="0"/>
              </a:rPr>
              <a:t> φάρμακα, στην χορήγηση αποχρεμπτικών φαρμάκων, σε ενυδάτωση και σε αναπνευστική γυμναστική. Η συντηρητική θεραπεία εφαρμόζεται σε αρχικές εκδηλώσεις της πάθησης καθώς και σε υπερήλικες ή σε ασθενείς που θεωρούνται ότι είναι υψηλού εγχειρητικού κινδύνου. Η χειρουργική θεραπεία έχει ένδειξη σε </a:t>
            </a:r>
            <a:r>
              <a:rPr lang="el-GR" sz="1800" dirty="0" err="1">
                <a:effectLst/>
                <a:latin typeface="Times New Roman" panose="02020603050405020304" pitchFamily="18" charset="0"/>
                <a:ea typeface="Times New Roman" panose="02020603050405020304" pitchFamily="18" charset="0"/>
              </a:rPr>
              <a:t>βρογχεκτασίες</a:t>
            </a:r>
            <a:r>
              <a:rPr lang="el-GR" sz="1800" dirty="0">
                <a:effectLst/>
                <a:latin typeface="Times New Roman" panose="02020603050405020304" pitchFamily="18" charset="0"/>
                <a:ea typeface="Times New Roman" panose="02020603050405020304" pitchFamily="18" charset="0"/>
              </a:rPr>
              <a:t> οι οποίες υποτροπιάζουν και πρόκειται για αφαίρεση του τμήματος του πνεύμονα που εμφανίζει την νόσο.</a:t>
            </a:r>
          </a:p>
          <a:p>
            <a:pPr algn="just">
              <a:lnSpc>
                <a:spcPct val="100000"/>
              </a:lnSpc>
              <a:spcBef>
                <a:spcPts val="0"/>
              </a:spcBef>
            </a:pPr>
            <a:endParaRPr lang="el-GR" sz="700" b="1" dirty="0">
              <a:solidFill>
                <a:schemeClr val="accent1"/>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Σύνδρομο αναπνευστικής δυσχέρειας του ενήλικα (</a:t>
            </a:r>
            <a:r>
              <a:rPr lang="en-US" sz="1800" b="1" dirty="0">
                <a:solidFill>
                  <a:schemeClr val="accent1"/>
                </a:solidFill>
                <a:effectLst/>
                <a:latin typeface="Times New Roman" panose="02020603050405020304" pitchFamily="18" charset="0"/>
                <a:ea typeface="Times New Roman" panose="02020603050405020304" pitchFamily="18" charset="0"/>
              </a:rPr>
              <a:t>ARDS</a:t>
            </a:r>
            <a:r>
              <a:rPr lang="el-GR" sz="1800" b="1" dirty="0">
                <a:solidFill>
                  <a:schemeClr val="accent1"/>
                </a:solidFill>
                <a:effectLst/>
                <a:latin typeface="Times New Roman" panose="02020603050405020304" pitchFamily="18" charset="0"/>
                <a:ea typeface="Times New Roman" panose="02020603050405020304" pitchFamily="18" charset="0"/>
              </a:rPr>
              <a:t>):</a:t>
            </a:r>
            <a:r>
              <a:rPr lang="el-GR" sz="1800"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 συγκεκριμένη παθολογική οντότητα οφείλεται σε μία πληθώρα αιτίων όπως είναι οι θωρακικές κακώσεις, η </a:t>
            </a:r>
            <a:r>
              <a:rPr lang="el-GR" sz="1800" dirty="0" err="1">
                <a:effectLst/>
                <a:latin typeface="Times New Roman" panose="02020603050405020304" pitchFamily="18" charset="0"/>
                <a:ea typeface="Times New Roman" panose="02020603050405020304" pitchFamily="18" charset="0"/>
              </a:rPr>
              <a:t>εισρόφηση</a:t>
            </a:r>
            <a:r>
              <a:rPr lang="el-GR" sz="1800" dirty="0">
                <a:effectLst/>
                <a:latin typeface="Times New Roman" panose="02020603050405020304" pitchFamily="18" charset="0"/>
                <a:ea typeface="Times New Roman" panose="02020603050405020304" pitchFamily="18" charset="0"/>
              </a:rPr>
              <a:t> γαστρικού περιεχομένου, οι εισπνοές καυστικών ατμών, οι πνευμονικές λοιμώξεις, η τοξική επίδραση του οξυγόνου, ο πνιγμός, η οξεία παγκρεατίτιδα, η λιπώδης εμβολή, η μετάγγιση αίματος εφόσον χορηγούνται περισσότερες από 10 μονάδες αίμα στο 24ωρο, η σηψαιμία που προκαλείται από </a:t>
            </a:r>
            <a:r>
              <a:rPr lang="en-US" sz="1800" dirty="0">
                <a:effectLst/>
                <a:latin typeface="Times New Roman" panose="02020603050405020304" pitchFamily="18" charset="0"/>
                <a:ea typeface="Times New Roman" panose="02020603050405020304" pitchFamily="18" charset="0"/>
              </a:rPr>
              <a:t>Gram</a:t>
            </a:r>
            <a:r>
              <a:rPr lang="el-GR" sz="1800" dirty="0">
                <a:effectLst/>
                <a:latin typeface="Times New Roman" panose="02020603050405020304" pitchFamily="18" charset="0"/>
                <a:ea typeface="Times New Roman" panose="02020603050405020304" pitchFamily="18" charset="0"/>
              </a:rPr>
              <a:t> (-) </a:t>
            </a:r>
            <a:r>
              <a:rPr lang="el-GR" sz="1800" dirty="0" err="1">
                <a:effectLst/>
                <a:latin typeface="Times New Roman" panose="02020603050405020304" pitchFamily="18" charset="0"/>
                <a:ea typeface="Times New Roman" panose="02020603050405020304" pitchFamily="18" charset="0"/>
              </a:rPr>
              <a:t>βακτηριδία</a:t>
            </a:r>
            <a:r>
              <a:rPr lang="el-GR" sz="1800" dirty="0">
                <a:effectLst/>
                <a:latin typeface="Times New Roman" panose="02020603050405020304" pitchFamily="18" charset="0"/>
                <a:ea typeface="Times New Roman" panose="02020603050405020304" pitchFamily="18" charset="0"/>
              </a:rPr>
              <a:t> και η διάχυτη ενδοαγγειακή πήξη. Από όσα προαναφέρθηκαν έως τώρα φαίνεται ότι οι αιτιολογικοί παράγοντες οι οποίοι προκαλούν την εμφάνιση του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εκδηλώνουν την βλαπτική τους επίδραση μέσω της αεροφόρας ή της αιματικής οδού. Αναφορικά με την παθογένεια του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αρχικά προκαλείται άμεση πνευμονική βλάβη η οποία έχει σαν αποτέλεσμα την πρόκληση έντονης φλεγμονώδους αντίδρασης που μπορεί να επιδεινώσει ακόμη πιο πολύ την βλάβη των πνευμόνων. Εξαιτίας της φλεγμονώδους αντίδρασης παράγονται </a:t>
            </a:r>
            <a:r>
              <a:rPr lang="el-GR" sz="1800" dirty="0" err="1">
                <a:effectLst/>
                <a:latin typeface="Times New Roman" panose="02020603050405020304" pitchFamily="18" charset="0"/>
                <a:ea typeface="Times New Roman" panose="02020603050405020304" pitchFamily="18" charset="0"/>
              </a:rPr>
              <a:t>ενδοκυτταρίως</a:t>
            </a:r>
            <a:r>
              <a:rPr lang="el-GR" sz="1800" dirty="0">
                <a:effectLst/>
                <a:latin typeface="Times New Roman" panose="02020603050405020304" pitchFamily="18" charset="0"/>
                <a:ea typeface="Times New Roman" panose="02020603050405020304" pitchFamily="18" charset="0"/>
              </a:rPr>
              <a:t> φλεγμονώδεις παράγοντες οι οποίοι αποτελούνται από αιμοπετάλια και από κοκκιοκύτταρα που συσσωρεύονται μέσα στα πνευμονικά τριχοειδή, ενώ συγχρόνως παράγονται και κυκλοφορούν ελεύθερα </a:t>
            </a:r>
            <a:r>
              <a:rPr lang="el-GR" sz="1800" dirty="0" err="1">
                <a:effectLst/>
                <a:latin typeface="Times New Roman" panose="02020603050405020304" pitchFamily="18" charset="0"/>
                <a:ea typeface="Times New Roman" panose="02020603050405020304" pitchFamily="18" charset="0"/>
              </a:rPr>
              <a:t>προσταγλανδίνες</a:t>
            </a:r>
            <a:r>
              <a:rPr lang="el-GR" sz="1800" dirty="0">
                <a:effectLst/>
                <a:latin typeface="Times New Roman" panose="02020603050405020304" pitchFamily="18" charset="0"/>
                <a:ea typeface="Times New Roman" panose="02020603050405020304" pitchFamily="18" charset="0"/>
              </a:rPr>
              <a:t>. Επίσης, παρατηρούνται, σε επίπεδο </a:t>
            </a:r>
            <a:r>
              <a:rPr lang="el-GR" sz="1800" dirty="0" err="1">
                <a:effectLst/>
                <a:latin typeface="Times New Roman" panose="02020603050405020304" pitchFamily="18" charset="0"/>
                <a:ea typeface="Times New Roman" panose="02020603050405020304" pitchFamily="18" charset="0"/>
              </a:rPr>
              <a:t>μικροκυκλοφορίας</a:t>
            </a:r>
            <a:r>
              <a:rPr lang="el-GR" sz="1800" dirty="0">
                <a:effectLst/>
                <a:latin typeface="Times New Roman" panose="02020603050405020304" pitchFamily="18" charset="0"/>
                <a:ea typeface="Times New Roman" panose="02020603050405020304" pitchFamily="18" charset="0"/>
              </a:rPr>
              <a:t>, στάσεις στην ροή του αίματος και θρομβώσεις με παράλληλη τροποποίηση στην σύνθεση της </a:t>
            </a:r>
            <a:r>
              <a:rPr lang="el-GR" sz="1800" dirty="0" err="1">
                <a:effectLst/>
                <a:latin typeface="Times New Roman" panose="02020603050405020304" pitchFamily="18" charset="0"/>
                <a:ea typeface="Times New Roman" panose="02020603050405020304" pitchFamily="18" charset="0"/>
              </a:rPr>
              <a:t>επιφανειοδραστικής</a:t>
            </a:r>
            <a:r>
              <a:rPr lang="el-GR" sz="1800" dirty="0">
                <a:effectLst/>
                <a:latin typeface="Times New Roman" panose="02020603050405020304" pitchFamily="18" charset="0"/>
                <a:ea typeface="Times New Roman" panose="02020603050405020304" pitchFamily="18" charset="0"/>
              </a:rPr>
              <a:t> ουσίας (</a:t>
            </a:r>
            <a:r>
              <a:rPr lang="en-US" sz="1800" dirty="0">
                <a:effectLst/>
                <a:latin typeface="Times New Roman" panose="02020603050405020304" pitchFamily="18" charset="0"/>
                <a:ea typeface="Times New Roman" panose="02020603050405020304" pitchFamily="18" charset="0"/>
              </a:rPr>
              <a:t>surfactant</a:t>
            </a:r>
            <a:r>
              <a:rPr lang="el-GR" sz="1800" dirty="0">
                <a:effectLst/>
                <a:latin typeface="Times New Roman" panose="02020603050405020304" pitchFamily="18" charset="0"/>
                <a:ea typeface="Times New Roman" panose="02020603050405020304" pitchFamily="18" charset="0"/>
              </a:rPr>
              <a:t>) των κυψελίδων η οποία τροποποίηση συμβάλλει στην σύμπτωση των τοιχωμάτων των κυψελίδων. Ακόμη στο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παρατηρείται και πνευμονικό οίδημα εξαιτίας της αυξημένης διαπερατότητας στα πνευμονικά τριχοειδή.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7</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940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17747" y="439612"/>
            <a:ext cx="11212278" cy="5978776"/>
          </a:xfrm>
        </p:spPr>
        <p:txBody>
          <a:bodyPr>
            <a:noAutofit/>
          </a:bodyPr>
          <a:lstStyle/>
          <a:p>
            <a:pPr algn="just">
              <a:lnSpc>
                <a:spcPct val="100000"/>
              </a:lnSpc>
              <a:spcBef>
                <a:spcPts val="600"/>
              </a:spcBef>
            </a:pPr>
            <a:r>
              <a:rPr lang="el-GR" sz="1800" dirty="0">
                <a:effectLst/>
                <a:latin typeface="Times New Roman" panose="02020603050405020304" pitchFamily="18" charset="0"/>
                <a:ea typeface="Times New Roman" panose="02020603050405020304" pitchFamily="18" charset="0"/>
              </a:rPr>
              <a:t>Χαρακτηριστικά γνωρίσματα στο πνευμονικό οίδημα στο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είναι η αύξηση στην συγκέντρωση των λευκωμάτων που βρίσκονται στον διάμεσο πνευμονικό ιστό, οπότε αυξάνεται και η </a:t>
            </a:r>
            <a:r>
              <a:rPr lang="el-GR" sz="1800" dirty="0" err="1">
                <a:effectLst/>
                <a:latin typeface="Times New Roman" panose="02020603050405020304" pitchFamily="18" charset="0"/>
                <a:ea typeface="Times New Roman" panose="02020603050405020304" pitchFamily="18" charset="0"/>
              </a:rPr>
              <a:t>κολλοειδοσμωτική</a:t>
            </a:r>
            <a:r>
              <a:rPr lang="el-GR" sz="1800" dirty="0">
                <a:effectLst/>
                <a:latin typeface="Times New Roman" panose="02020603050405020304" pitchFamily="18" charset="0"/>
                <a:ea typeface="Times New Roman" panose="02020603050405020304" pitchFamily="18" charset="0"/>
              </a:rPr>
              <a:t> πίεση στο διάμεσο πνευμονικό ιστό με επακόλουθο την αυξημένη έξοδο των υγρών από το εσωτερικό των πνευμονικών τριχοειδών προς τον διάμεσο πνευμονικό χώρο. Ως προς την κλινική εικόνα του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είναι χαρακτηριστικό ότι το σύνδρομο αυτό αρχίζει να εκδηλώνεται δύο 24ωρα μετά από την προσβολή του οργανισμού από τον </a:t>
            </a:r>
            <a:r>
              <a:rPr lang="el-GR" sz="1800" dirty="0" err="1">
                <a:effectLst/>
                <a:latin typeface="Times New Roman" panose="02020603050405020304" pitchFamily="18" charset="0"/>
                <a:ea typeface="Times New Roman" panose="02020603050405020304" pitchFamily="18" charset="0"/>
              </a:rPr>
              <a:t>εκλυτικό</a:t>
            </a:r>
            <a:r>
              <a:rPr lang="el-GR" sz="1800" dirty="0">
                <a:effectLst/>
                <a:latin typeface="Times New Roman" panose="02020603050405020304" pitchFamily="18" charset="0"/>
                <a:ea typeface="Times New Roman" panose="02020603050405020304" pitchFamily="18" charset="0"/>
              </a:rPr>
              <a:t> παράγοντα. Η κλινική εικόνα χαρακτηρίζεται από χαμηλές τιμές μερικής πίεσης οξυγόνου (</a:t>
            </a:r>
            <a:r>
              <a:rPr lang="en-US" sz="1800" dirty="0" err="1">
                <a:effectLst/>
                <a:latin typeface="Times New Roman" panose="02020603050405020304" pitchFamily="18" charset="0"/>
                <a:ea typeface="Times New Roman" panose="02020603050405020304" pitchFamily="18" charset="0"/>
              </a:rPr>
              <a:t>PaO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 αρτηριακό αίμα και μάλιστα οι τιμές αυτές δεν βελτιώνονται με την χορήγηση οξυγόνου, ενώ, χαμηλή, χωρίς να βελτιώνεται παραμένει και η μερική πίεση του διοξειδίου του άνθρακα (</a:t>
            </a:r>
            <a:r>
              <a:rPr lang="en-US" sz="1800" dirty="0">
                <a:effectLst/>
                <a:latin typeface="Times New Roman" panose="02020603050405020304" pitchFamily="18" charset="0"/>
                <a:ea typeface="Times New Roman" panose="02020603050405020304" pitchFamily="18" charset="0"/>
              </a:rPr>
              <a:t>PCO</a:t>
            </a:r>
            <a:r>
              <a:rPr lang="el-GR" sz="1800" baseline="-25000" dirty="0">
                <a:effectLst/>
                <a:latin typeface="Times New Roman" panose="02020603050405020304" pitchFamily="18" charset="0"/>
                <a:ea typeface="Times New Roman" panose="02020603050405020304" pitchFamily="18" charset="0"/>
              </a:rPr>
              <a:t>2</a:t>
            </a:r>
            <a:r>
              <a:rPr lang="el-GR" sz="1800" dirty="0">
                <a:effectLst/>
                <a:latin typeface="Times New Roman" panose="02020603050405020304" pitchFamily="18" charset="0"/>
                <a:ea typeface="Times New Roman" panose="02020603050405020304" pitchFamily="18" charset="0"/>
              </a:rPr>
              <a:t>) στο αρτηριακό αίμα, που όλα αυτά μαζί καταδεικνύουν ανεπάρκεια στην οξυγόνωση του οργανισμού. Επίσης, στο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οι πνεύμονες παρουσιάζουν ελάττωση της ικανότητάς τους για να εκπτύσσονται.</a:t>
            </a:r>
          </a:p>
          <a:p>
            <a:pPr algn="just">
              <a:lnSpc>
                <a:spcPct val="100000"/>
              </a:lnSpc>
              <a:spcBef>
                <a:spcPts val="600"/>
              </a:spcBef>
            </a:pPr>
            <a:r>
              <a:rPr lang="el-GR" sz="1800" dirty="0">
                <a:effectLst/>
                <a:latin typeface="Times New Roman" panose="02020603050405020304" pitchFamily="18" charset="0"/>
                <a:ea typeface="Times New Roman" panose="02020603050405020304" pitchFamily="18" charset="0"/>
              </a:rPr>
              <a:t>Η ακτινογραφία θώρακος δείχνει </a:t>
            </a:r>
            <a:r>
              <a:rPr lang="el-GR" sz="1800" dirty="0" err="1">
                <a:effectLst/>
                <a:latin typeface="Times New Roman" panose="02020603050405020304" pitchFamily="18" charset="0"/>
                <a:ea typeface="Times New Roman" panose="02020603050405020304" pitchFamily="18" charset="0"/>
              </a:rPr>
              <a:t>αμφοτερόπλευρες</a:t>
            </a:r>
            <a:r>
              <a:rPr lang="el-GR" sz="1800" dirty="0">
                <a:effectLst/>
                <a:latin typeface="Times New Roman" panose="02020603050405020304" pitchFamily="18" charset="0"/>
                <a:ea typeface="Times New Roman" panose="02020603050405020304" pitchFamily="18" charset="0"/>
              </a:rPr>
              <a:t> πνευμονικές διηθήσεις (εμφανίζονται σαν ασπρίλες) λόγω των </a:t>
            </a:r>
            <a:r>
              <a:rPr lang="el-GR" sz="1800" dirty="0" err="1">
                <a:effectLst/>
                <a:latin typeface="Times New Roman" panose="02020603050405020304" pitchFamily="18" charset="0"/>
                <a:ea typeface="Times New Roman" panose="02020603050405020304" pitchFamily="18" charset="0"/>
              </a:rPr>
              <a:t>ατελεκτασιών</a:t>
            </a:r>
            <a:r>
              <a:rPr lang="el-GR" sz="1800" dirty="0">
                <a:effectLst/>
                <a:latin typeface="Times New Roman" panose="02020603050405020304" pitchFamily="18" charset="0"/>
                <a:ea typeface="Times New Roman" panose="02020603050405020304" pitchFamily="18" charset="0"/>
              </a:rPr>
              <a:t> και του πνευμονικού οιδήματος τα οποία αναπτύσσονται στα πνευμονικά πεδία και των δύο πνευμόνων.</a:t>
            </a:r>
          </a:p>
          <a:p>
            <a:pPr algn="just">
              <a:lnSpc>
                <a:spcPct val="100000"/>
              </a:lnSpc>
              <a:spcBef>
                <a:spcPts val="600"/>
              </a:spcBef>
            </a:pPr>
            <a:r>
              <a:rPr lang="el-GR" sz="1800" dirty="0">
                <a:effectLst/>
                <a:latin typeface="Times New Roman" panose="02020603050405020304" pitchFamily="18" charset="0"/>
                <a:ea typeface="Times New Roman" panose="02020603050405020304" pitchFamily="18" charset="0"/>
              </a:rPr>
              <a:t>Η θεραπεία του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συνίσταται σε χορήγηση οξυγόνου και εφαρμογή μηχανικού αερισμού, εφόσον αυτός ενδείκνυται. Η ένδειξη τοποθέτησης μηχανικού αερισμού εξαρτάται από τις τιμές τις οποίες προσλαμβάνει η μερική πίεση του οξυγόνου στο φλεβικό αίμα. Συγκεκριμένα, οι φυσιολογικές τιμές οξυγόνου στο φλεβικό αίμα κυμαίνονται από 40 έως 45</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 ενώ εάν υπάρχει </a:t>
            </a:r>
            <a:r>
              <a:rPr lang="en-US" sz="1800" dirty="0">
                <a:effectLst/>
                <a:latin typeface="Times New Roman" panose="02020603050405020304" pitchFamily="18" charset="0"/>
                <a:ea typeface="Times New Roman" panose="02020603050405020304" pitchFamily="18" charset="0"/>
              </a:rPr>
              <a:t>ARDS </a:t>
            </a:r>
            <a:r>
              <a:rPr lang="el-GR" sz="1800" dirty="0">
                <a:effectLst/>
                <a:latin typeface="Times New Roman" panose="02020603050405020304" pitchFamily="18" charset="0"/>
                <a:ea typeface="Times New Roman" panose="02020603050405020304" pitchFamily="18" charset="0"/>
              </a:rPr>
              <a:t> μπορεί να είναι και χαμηλότερες από 30</a:t>
            </a:r>
            <a:r>
              <a:rPr lang="en-US" sz="1800" dirty="0">
                <a:effectLst/>
                <a:latin typeface="Times New Roman" panose="02020603050405020304" pitchFamily="18" charset="0"/>
                <a:ea typeface="Times New Roman" panose="02020603050405020304" pitchFamily="18" charset="0"/>
              </a:rPr>
              <a:t>mmHg</a:t>
            </a:r>
            <a:r>
              <a:rPr lang="el-GR" sz="1800" dirty="0">
                <a:effectLst/>
                <a:latin typeface="Times New Roman" panose="02020603050405020304" pitchFamily="18" charset="0"/>
                <a:ea typeface="Times New Roman" panose="02020603050405020304" pitchFamily="18" charset="0"/>
              </a:rPr>
              <a:t>. Σημαντικής σημασίας είναι και η χορήγηση αντιβίωσης για πρόληψη ή και θεραπεία των νοσοκομειακών λοιμώξεων. Η χορήγηση </a:t>
            </a:r>
            <a:r>
              <a:rPr lang="el-GR" sz="1800" dirty="0" err="1">
                <a:effectLst/>
                <a:latin typeface="Times New Roman" panose="02020603050405020304" pitchFamily="18" charset="0"/>
                <a:ea typeface="Times New Roman" panose="02020603050405020304" pitchFamily="18" charset="0"/>
              </a:rPr>
              <a:t>κορτικοστεροειδών</a:t>
            </a:r>
            <a:r>
              <a:rPr lang="el-GR" sz="1800" dirty="0">
                <a:effectLst/>
                <a:latin typeface="Times New Roman" panose="02020603050405020304" pitchFamily="18" charset="0"/>
                <a:ea typeface="Times New Roman" panose="02020603050405020304" pitchFamily="18" charset="0"/>
              </a:rPr>
              <a:t> παρά την έντονη αντιφλεγμονώδη δράση τους θα πρέπει να αποφεύγεται λόγω της πτώσης που μπορεί να προκαλέσουν στην άμυνα του οργανισμού. Τέλος, η θνησιμότητα που παρατηρείται στο </a:t>
            </a:r>
            <a:r>
              <a:rPr lang="en-US" sz="1800" dirty="0">
                <a:effectLst/>
                <a:latin typeface="Times New Roman" panose="02020603050405020304" pitchFamily="18" charset="0"/>
                <a:ea typeface="Times New Roman" panose="02020603050405020304" pitchFamily="18" charset="0"/>
              </a:rPr>
              <a:t>ARDS</a:t>
            </a:r>
            <a:r>
              <a:rPr lang="el-GR" sz="1800" dirty="0">
                <a:effectLst/>
                <a:latin typeface="Times New Roman" panose="02020603050405020304" pitchFamily="18" charset="0"/>
                <a:ea typeface="Times New Roman" panose="02020603050405020304" pitchFamily="18" charset="0"/>
              </a:rPr>
              <a:t> είναι πολύ μεγάλη και κυμαίνεται σε ποσοστά από 30% έως 40% στο σύνολο των ασθενών που πάσχουν από το συγκεκριμένο σύνδρομο.</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8</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6904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D45A361-AC7C-4306-B3CF-E1E7AA7C449B}"/>
              </a:ext>
            </a:extLst>
          </p:cNvPr>
          <p:cNvSpPr>
            <a:spLocks noGrp="1"/>
          </p:cNvSpPr>
          <p:nvPr>
            <p:ph type="subTitle" idx="1"/>
          </p:nvPr>
        </p:nvSpPr>
        <p:spPr>
          <a:xfrm>
            <a:off x="417747" y="300446"/>
            <a:ext cx="11212278" cy="6117942"/>
          </a:xfrm>
        </p:spPr>
        <p:txBody>
          <a:bodyPr>
            <a:noAutofit/>
          </a:bodyPr>
          <a:lstStyle/>
          <a:p>
            <a:pPr algn="just">
              <a:lnSpc>
                <a:spcPct val="100000"/>
              </a:lnSpc>
              <a:spcBef>
                <a:spcPts val="0"/>
              </a:spcBef>
            </a:pPr>
            <a:r>
              <a:rPr lang="el-GR" sz="1800" b="1" dirty="0">
                <a:solidFill>
                  <a:schemeClr val="accent1"/>
                </a:solidFill>
                <a:effectLst/>
                <a:latin typeface="Times New Roman" panose="02020603050405020304" pitchFamily="18" charset="0"/>
                <a:ea typeface="Times New Roman" panose="02020603050405020304" pitchFamily="18" charset="0"/>
              </a:rPr>
              <a:t>Πνευμοθώρακας:  </a:t>
            </a:r>
            <a:r>
              <a:rPr lang="el-GR" sz="1800" dirty="0">
                <a:effectLst/>
                <a:latin typeface="Times New Roman" panose="02020603050405020304" pitchFamily="18" charset="0"/>
                <a:ea typeface="Times New Roman" panose="02020603050405020304" pitchFamily="18" charset="0"/>
              </a:rPr>
              <a:t>Πνευμοθώρακας σημαίνει την παρουσία αέρα μέσα στην θωρακική κοιλότητα και ειδικότερα ανάμεσα στα δύο πέταλα του </a:t>
            </a:r>
            <a:r>
              <a:rPr lang="el-GR" sz="1800" dirty="0" err="1">
                <a:effectLst/>
                <a:latin typeface="Times New Roman" panose="02020603050405020304" pitchFamily="18" charset="0"/>
                <a:ea typeface="Times New Roman" panose="02020603050405020304" pitchFamily="18" charset="0"/>
              </a:rPr>
              <a:t>υπεζωκότα</a:t>
            </a:r>
            <a:r>
              <a:rPr lang="el-GR" sz="1800" dirty="0">
                <a:effectLst/>
                <a:latin typeface="Times New Roman" panose="02020603050405020304" pitchFamily="18" charset="0"/>
                <a:ea typeface="Times New Roman" panose="02020603050405020304" pitchFamily="18" charset="0"/>
              </a:rPr>
              <a:t>, που είναι το περίτονο και το </a:t>
            </a:r>
            <a:r>
              <a:rPr lang="el-GR" sz="1800" dirty="0" err="1">
                <a:effectLst/>
                <a:latin typeface="Times New Roman" panose="02020603050405020304" pitchFamily="18" charset="0"/>
                <a:ea typeface="Times New Roman" panose="02020603050405020304" pitchFamily="18" charset="0"/>
              </a:rPr>
              <a:t>περισπλάγχνιο</a:t>
            </a:r>
            <a:r>
              <a:rPr lang="el-GR" sz="1800" dirty="0">
                <a:effectLst/>
                <a:latin typeface="Times New Roman" panose="02020603050405020304" pitchFamily="18" charset="0"/>
                <a:ea typeface="Times New Roman" panose="02020603050405020304" pitchFamily="18" charset="0"/>
              </a:rPr>
              <a:t> πέταλο του </a:t>
            </a:r>
            <a:r>
              <a:rPr lang="el-GR" sz="1800" dirty="0" err="1">
                <a:effectLst/>
                <a:latin typeface="Times New Roman" panose="02020603050405020304" pitchFamily="18" charset="0"/>
                <a:ea typeface="Times New Roman" panose="02020603050405020304" pitchFamily="18" charset="0"/>
              </a:rPr>
              <a:t>υπεζωκότα</a:t>
            </a:r>
            <a:r>
              <a:rPr lang="el-GR" sz="1800" dirty="0">
                <a:effectLst/>
                <a:latin typeface="Times New Roman" panose="02020603050405020304" pitchFamily="18" charset="0"/>
                <a:ea typeface="Times New Roman" panose="02020603050405020304" pitchFamily="18" charset="0"/>
              </a:rPr>
              <a:t>.  Ο αέρας αυτός μπορεί να προέρχεται από α) ρήξεις των βρόγχων στο τραχειοβρογχικό δένδρο,  β) από ρήξεις στο πνευμονικό παρέγχυμα, γ) από ρήξεις στον οισοφάγο, δ) και από τραυματισμό στο θωρακικό τοίχωμα, εξαιτίας του οποίου τραυματισμού επικοινωνεί ο ατμοσφαιρικός αέρας με την θωρακική κοιλότητα.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Τα είδη του πνευμοθώρακα είναι τρία: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1. ο κλειστός πνευμοθώρακας,</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2. ο ανοικτός πνευμοθώρακας και</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3. ο βαλβιδικός πνευμοθώρακας. </a:t>
            </a:r>
          </a:p>
          <a:p>
            <a:pPr algn="just">
              <a:lnSpc>
                <a:spcPct val="100000"/>
              </a:lnSpc>
              <a:spcBef>
                <a:spcPts val="0"/>
              </a:spcBef>
            </a:pPr>
            <a:r>
              <a:rPr lang="el-GR" sz="1800" dirty="0">
                <a:effectLst/>
                <a:latin typeface="Times New Roman" panose="02020603050405020304" pitchFamily="18" charset="0"/>
                <a:ea typeface="Times New Roman" panose="02020603050405020304" pitchFamily="18" charset="0"/>
              </a:rPr>
              <a:t> </a:t>
            </a:r>
          </a:p>
          <a:p>
            <a:pPr algn="just">
              <a:lnSpc>
                <a:spcPct val="100000"/>
              </a:lnSpc>
              <a:spcBef>
                <a:spcPts val="0"/>
              </a:spcBef>
            </a:pPr>
            <a:r>
              <a:rPr lang="en-US" sz="1800" b="1" dirty="0">
                <a:solidFill>
                  <a:schemeClr val="accent1"/>
                </a:solidFill>
                <a:effectLst/>
                <a:latin typeface="Times New Roman" panose="02020603050405020304" pitchFamily="18" charset="0"/>
                <a:ea typeface="Times New Roman" panose="02020603050405020304" pitchFamily="18" charset="0"/>
              </a:rPr>
              <a:t>a</a:t>
            </a:r>
            <a:r>
              <a:rPr lang="el-GR" sz="1800" b="1" dirty="0">
                <a:solidFill>
                  <a:schemeClr val="accent1"/>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Στον κλειστό πνευμοθώρακα το στόμιο παροχής του αέρα κλείνει αφού εισχωρήσει ο αέρας μέσα στην </a:t>
            </a:r>
            <a:r>
              <a:rPr lang="el-GR" sz="1800" dirty="0" err="1">
                <a:effectLst/>
                <a:latin typeface="Times New Roman" panose="02020603050405020304" pitchFamily="18" charset="0"/>
                <a:ea typeface="Times New Roman" panose="02020603050405020304" pitchFamily="18" charset="0"/>
              </a:rPr>
              <a:t>υπεζωκοτική</a:t>
            </a:r>
            <a:r>
              <a:rPr lang="el-GR" sz="1800" dirty="0">
                <a:effectLst/>
                <a:latin typeface="Times New Roman" panose="02020603050405020304" pitchFamily="18" charset="0"/>
                <a:ea typeface="Times New Roman" panose="02020603050405020304" pitchFamily="18" charset="0"/>
              </a:rPr>
              <a:t> κοιλότητα. Χαρακτηριστικό γνώρισμα στον κλειστό πνευμοθώρακα είναι το γεγονός ότι η ποσότητα του αέρα που εγκλωβίζεται παραμένει σταθερή και δεν αυξομειώνεται. Ο εισερχόμενος αέρας που βρίσκεται μεταξύ των δύο πετάλων του </a:t>
            </a:r>
            <a:r>
              <a:rPr lang="el-GR" sz="1800" dirty="0" err="1">
                <a:effectLst/>
                <a:latin typeface="Times New Roman" panose="02020603050405020304" pitchFamily="18" charset="0"/>
                <a:ea typeface="Times New Roman" panose="02020603050405020304" pitchFamily="18" charset="0"/>
              </a:rPr>
              <a:t>υπεζωκότα</a:t>
            </a:r>
            <a:r>
              <a:rPr lang="el-GR" sz="1800" dirty="0">
                <a:effectLst/>
                <a:latin typeface="Times New Roman" panose="02020603050405020304" pitchFamily="18" charset="0"/>
                <a:ea typeface="Times New Roman" panose="02020603050405020304" pitchFamily="18" charset="0"/>
              </a:rPr>
              <a:t> επιφέρει σύμπτυξη του πνεύμονα στη μεριά του οποίου δημιουργείται ο πνευμοθώρακας. Η σύμπτυξη αυτή είναι ανάλογη σε μέγεθος με την ποσότητα του αέρα ο οποίος εγκλωβίστηκε. Θα πρέπει να αναφερθεί ότι πνευμοθώρακας με ποσότητα αέρα έως 100</a:t>
            </a:r>
            <a:r>
              <a:rPr lang="en-US" sz="1800" dirty="0">
                <a:effectLst/>
                <a:latin typeface="Times New Roman" panose="02020603050405020304" pitchFamily="18" charset="0"/>
                <a:ea typeface="Times New Roman" panose="02020603050405020304" pitchFamily="18" charset="0"/>
              </a:rPr>
              <a:t>ml</a:t>
            </a:r>
            <a:r>
              <a:rPr lang="el-GR" sz="1800" dirty="0">
                <a:effectLst/>
                <a:latin typeface="Times New Roman" panose="02020603050405020304" pitchFamily="18" charset="0"/>
                <a:ea typeface="Times New Roman" panose="02020603050405020304" pitchFamily="18" charset="0"/>
              </a:rPr>
              <a:t> δεν δημιουργεί προβλήματα στην αναπνευστική λειτουργία. Τα προβλήματα αρχίζουν και εμφανίζονται σε μεγαλύτερες ποσότητες αέρα και μάλιστα η απαρχή τους είναι στη φάση της εισπνοής. Δηλαδή, εάν ο πνευμοθώρακας έχει προκαλέσει στον συγκεκριμένο πνεύμονα σύμπτωση του όγκου του σε ποσοστό πάνω από το 50%, τότε στην φάση της εισπνοής οι πιέσεις που αναπτύσσονται μέσα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που εντοπίζεται ο πνευμοθώρακας είναι μεγαλύτερες σε σύγκριση με τις πιέσεις που στο </a:t>
            </a:r>
            <a:r>
              <a:rPr lang="el-GR" sz="1800" dirty="0" err="1">
                <a:effectLst/>
                <a:latin typeface="Times New Roman" panose="02020603050405020304" pitchFamily="18" charset="0"/>
                <a:ea typeface="Times New Roman" panose="02020603050405020304" pitchFamily="18" charset="0"/>
              </a:rPr>
              <a:t>ημιθωράκιο</a:t>
            </a:r>
            <a:r>
              <a:rPr lang="el-GR" sz="1800" dirty="0">
                <a:effectLst/>
                <a:latin typeface="Times New Roman" panose="02020603050405020304" pitchFamily="18" charset="0"/>
                <a:ea typeface="Times New Roman" panose="02020603050405020304" pitchFamily="18" charset="0"/>
              </a:rPr>
              <a:t> του υγιούς πνεύμονα. Το αποτέλεσμα της διαφοράς των πιέσεων αυτών, είναι κατά την διάρκεια της εισπνοής να συμπιέζεται ο υγιής πνεύμονας διότι το </a:t>
            </a:r>
            <a:r>
              <a:rPr lang="el-GR" sz="1800" dirty="0" err="1">
                <a:effectLst/>
                <a:latin typeface="Times New Roman" panose="02020603050405020304" pitchFamily="18" charset="0"/>
                <a:ea typeface="Times New Roman" panose="02020603050405020304" pitchFamily="18" charset="0"/>
              </a:rPr>
              <a:t>μεσοθωράκιο</a:t>
            </a:r>
            <a:r>
              <a:rPr lang="el-GR" sz="1800" dirty="0">
                <a:effectLst/>
                <a:latin typeface="Times New Roman" panose="02020603050405020304" pitchFamily="18" charset="0"/>
                <a:ea typeface="Times New Roman" panose="02020603050405020304" pitchFamily="18" charset="0"/>
              </a:rPr>
              <a:t> μετατοπίζεται προς αυτόν με αποτέλεσμα να ελαττώνεται ο αερισμός του άρα και η ποσότητα του οξυγόνου που εισέρχεται μέσα σε αυτόν. </a:t>
            </a:r>
          </a:p>
        </p:txBody>
      </p:sp>
      <p:sp>
        <p:nvSpPr>
          <p:cNvPr id="6" name="Υπότιτλος 2">
            <a:extLst>
              <a:ext uri="{FF2B5EF4-FFF2-40B4-BE49-F238E27FC236}">
                <a16:creationId xmlns:a16="http://schemas.microsoft.com/office/drawing/2014/main" id="{AC6C99EA-3338-4FC3-A624-C3FB4242EF0A}"/>
              </a:ext>
            </a:extLst>
          </p:cNvPr>
          <p:cNvSpPr txBox="1">
            <a:spLocks/>
          </p:cNvSpPr>
          <p:nvPr/>
        </p:nvSpPr>
        <p:spPr>
          <a:xfrm>
            <a:off x="11952522" y="0"/>
            <a:ext cx="239478" cy="300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l-GR" sz="1800" b="1" dirty="0">
                <a:solidFill>
                  <a:srgbClr val="C00000"/>
                </a:solidFill>
                <a:latin typeface="Times New Roman" panose="02020603050405020304" pitchFamily="18" charset="0"/>
                <a:ea typeface="Times New Roman" panose="02020603050405020304" pitchFamily="18" charset="0"/>
              </a:rPr>
              <a:t>9</a:t>
            </a:r>
            <a:endParaRPr lang="el-GR" sz="1800" dirty="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937419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11599</Words>
  <Application>Microsoft Office PowerPoint</Application>
  <PresentationFormat>Ευρεία οθόνη</PresentationFormat>
  <Paragraphs>234</Paragraphs>
  <Slides>35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35</vt:i4>
      </vt:variant>
    </vt:vector>
  </HeadingPairs>
  <TitlesOfParts>
    <vt:vector size="41" baseType="lpstr">
      <vt:lpstr>Arial</vt:lpstr>
      <vt:lpstr>Calibri</vt:lpstr>
      <vt:lpstr>Calibri Light</vt:lpstr>
      <vt:lpstr>Times New Roman</vt:lpstr>
      <vt:lpstr>Wingdings</vt:lpstr>
      <vt:lpstr>Θέμα του Office</vt:lpstr>
      <vt:lpstr>ΚΕΦΑΛΑΙΟ 2ο: ΠΑΘΗΣΕΙΣ ΑΝΑΠΝΕΥΣΤΙΚΟΥ ΣΥΣΤΗΜΑΤΟΣ Γεώργιος Δ. Μπαμπλέκος, MD, MSc, PhD</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1ο ΚΥΚΛΟΦΟΡΙΚΟ ΣΥΣΤΗΜΑ</dc:title>
  <dc:creator>Volcano Graph</dc:creator>
  <cp:lastModifiedBy>Volcano Graph</cp:lastModifiedBy>
  <cp:revision>23</cp:revision>
  <dcterms:created xsi:type="dcterms:W3CDTF">2020-12-02T08:28:24Z</dcterms:created>
  <dcterms:modified xsi:type="dcterms:W3CDTF">2020-12-31T08:01:37Z</dcterms:modified>
</cp:coreProperties>
</file>