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812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7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582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17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810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007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085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64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102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157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039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BAA4F-31EB-4934-8BFD-D2A0525E21C4}" type="datetimeFigureOut">
              <a:rPr lang="el-GR" smtClean="0"/>
              <a:t>26/5/2015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67ED-4773-49F9-B4D9-267BBC059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390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995" y="444843"/>
            <a:ext cx="1192015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Σύστημα ικανοποίησης χρηστών και εκτίμησης αναγκών</a:t>
            </a:r>
            <a:r>
              <a:rPr lang="en-US" sz="2500" b="1" dirty="0" smtClean="0"/>
              <a:t>:</a:t>
            </a:r>
          </a:p>
          <a:p>
            <a:endParaRPr lang="en-US" sz="2500" dirty="0"/>
          </a:p>
          <a:p>
            <a:r>
              <a:rPr lang="el-GR" sz="2500" dirty="0" smtClean="0"/>
              <a:t>Στόχος να αξιολογήσουμε τον βαθμό ικανοποίησης του ασθενή και να εντοπίσουμε τις </a:t>
            </a:r>
            <a:r>
              <a:rPr lang="el-GR" sz="2500" dirty="0" smtClean="0"/>
              <a:t>πιθανές</a:t>
            </a:r>
            <a:r>
              <a:rPr lang="en-US" sz="2500" dirty="0" smtClean="0"/>
              <a:t> </a:t>
            </a:r>
            <a:r>
              <a:rPr lang="el-GR" sz="2500" dirty="0" smtClean="0"/>
              <a:t>μελλοντικές ανάγκες που μπορεί να παρουσιάσει για </a:t>
            </a:r>
            <a:r>
              <a:rPr lang="el-GR" sz="2500" dirty="0" smtClean="0"/>
              <a:t>υπηρεσίες υγείας.</a:t>
            </a:r>
          </a:p>
          <a:p>
            <a:endParaRPr lang="el-GR" sz="2500" dirty="0"/>
          </a:p>
          <a:p>
            <a:r>
              <a:rPr lang="el-GR" sz="2500" dirty="0" smtClean="0"/>
              <a:t>Μέτρηση ικανοποίησης των ασθενών επιδημιολογικές μελέτες.</a:t>
            </a:r>
          </a:p>
          <a:p>
            <a:endParaRPr lang="el-GR" sz="2500" dirty="0"/>
          </a:p>
          <a:p>
            <a:r>
              <a:rPr lang="el-GR" sz="2500" dirty="0" smtClean="0"/>
              <a:t>• Ασθενείς </a:t>
            </a:r>
            <a:r>
              <a:rPr lang="el-GR" sz="2500" dirty="0" smtClean="0"/>
              <a:t>που θα πάρουν μέρος στην έρευνα.</a:t>
            </a:r>
          </a:p>
          <a:p>
            <a:endParaRPr lang="el-GR" sz="2500" dirty="0"/>
          </a:p>
          <a:p>
            <a:r>
              <a:rPr lang="el-GR" sz="2500" dirty="0" smtClean="0"/>
              <a:t>• Μεθοδολογία </a:t>
            </a:r>
            <a:r>
              <a:rPr lang="el-GR" sz="2500" dirty="0" smtClean="0"/>
              <a:t>αξιολόγησης των ερωτήσεων – φορέας υλοποίησης.</a:t>
            </a:r>
          </a:p>
          <a:p>
            <a:endParaRPr lang="el-GR" sz="2500" dirty="0"/>
          </a:p>
          <a:p>
            <a:r>
              <a:rPr lang="el-GR" sz="2500" dirty="0" smtClean="0"/>
              <a:t>• Υπάρχει </a:t>
            </a:r>
            <a:r>
              <a:rPr lang="el-GR" sz="2500" dirty="0" smtClean="0"/>
              <a:t>αντίστοιχη μελέτη στο παρελθόν</a:t>
            </a:r>
            <a:r>
              <a:rPr lang="en-US" sz="2500" dirty="0"/>
              <a:t> </a:t>
            </a:r>
            <a:r>
              <a:rPr lang="el-GR" sz="2500" dirty="0" smtClean="0"/>
              <a:t>τι αποτελέσματα είχε.</a:t>
            </a:r>
            <a:endParaRPr lang="en-US" sz="2500" dirty="0" smtClean="0"/>
          </a:p>
          <a:p>
            <a:endParaRPr lang="en-US" sz="2500" dirty="0"/>
          </a:p>
          <a:p>
            <a:r>
              <a:rPr lang="el-GR" sz="2500" dirty="0" smtClean="0"/>
              <a:t>• Με </a:t>
            </a:r>
            <a:r>
              <a:rPr lang="el-GR" sz="2500" dirty="0" smtClean="0"/>
              <a:t>ποιόν τρόπο τα δεδομένα </a:t>
            </a:r>
            <a:r>
              <a:rPr lang="el-GR" sz="2500" dirty="0" smtClean="0"/>
              <a:t>θα καταγραφούν και </a:t>
            </a:r>
            <a:r>
              <a:rPr lang="el-GR" sz="2500" dirty="0" smtClean="0"/>
              <a:t>θα </a:t>
            </a:r>
            <a:r>
              <a:rPr lang="el-GR" sz="2500" dirty="0" smtClean="0"/>
              <a:t>αναλυθούν</a:t>
            </a:r>
            <a:r>
              <a:rPr lang="el-GR" sz="2500" dirty="0" smtClean="0"/>
              <a:t>.</a:t>
            </a:r>
            <a:endParaRPr lang="el-GR" sz="2500" dirty="0" smtClean="0"/>
          </a:p>
          <a:p>
            <a:endParaRPr lang="el-GR" sz="2500" dirty="0" smtClean="0"/>
          </a:p>
          <a:p>
            <a:endParaRPr lang="el-GR" sz="2500" b="1" dirty="0"/>
          </a:p>
        </p:txBody>
      </p:sp>
    </p:spTree>
    <p:extLst>
      <p:ext uri="{BB962C8B-B14F-4D97-AF65-F5344CB8AC3E}">
        <p14:creationId xmlns:p14="http://schemas.microsoft.com/office/powerpoint/2010/main" val="188662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281" y="724929"/>
            <a:ext cx="11969579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Τρόποι συλλογής δεδομένων</a:t>
            </a:r>
            <a:r>
              <a:rPr lang="en-US" sz="2500" b="1" dirty="0" smtClean="0"/>
              <a:t>:</a:t>
            </a:r>
          </a:p>
          <a:p>
            <a:endParaRPr lang="el-GR" sz="2500" b="1" dirty="0" smtClean="0"/>
          </a:p>
          <a:p>
            <a:r>
              <a:rPr lang="el-GR" sz="2500" dirty="0" smtClean="0"/>
              <a:t>Η μέθοδος της συνέντευξης μέσω τηλεφώνου. </a:t>
            </a:r>
            <a:endParaRPr lang="el-GR" sz="2500" dirty="0"/>
          </a:p>
          <a:p>
            <a:endParaRPr lang="el-GR" sz="2500" dirty="0" smtClean="0"/>
          </a:p>
          <a:p>
            <a:r>
              <a:rPr lang="el-GR" sz="2500" dirty="0"/>
              <a:t>Π</a:t>
            </a:r>
            <a:r>
              <a:rPr lang="el-GR" sz="2500" dirty="0" smtClean="0"/>
              <a:t>ρόσωπο με πρόσωπο έχει τα καλύτερα αποτελέσματα περισσότερες απαντήσεις.</a:t>
            </a:r>
          </a:p>
          <a:p>
            <a:endParaRPr lang="el-GR" sz="2500" dirty="0"/>
          </a:p>
          <a:p>
            <a:r>
              <a:rPr lang="el-GR" sz="2500" dirty="0" smtClean="0"/>
              <a:t>Αποστολή </a:t>
            </a:r>
            <a:r>
              <a:rPr lang="en-US" sz="2500" dirty="0" smtClean="0"/>
              <a:t>e-mail </a:t>
            </a:r>
            <a:r>
              <a:rPr lang="el-GR" sz="2500" dirty="0" smtClean="0"/>
              <a:t>η μέθοδος αυτή έχει μικρό κόστος </a:t>
            </a:r>
            <a:r>
              <a:rPr lang="el-GR" sz="2500" dirty="0" smtClean="0"/>
              <a:t>μειονεκτήματα πολλές </a:t>
            </a:r>
            <a:r>
              <a:rPr lang="el-GR" sz="2500" dirty="0" smtClean="0"/>
              <a:t>φορές τις απαντά κάποιος άλλος και όχι ο ίδιος ο αντιπρόσωπος.</a:t>
            </a:r>
          </a:p>
          <a:p>
            <a:endParaRPr lang="el-GR" sz="2500" dirty="0"/>
          </a:p>
          <a:p>
            <a:r>
              <a:rPr lang="el-GR" sz="2500" dirty="0" smtClean="0"/>
              <a:t>Συνδυασμός αποστολή </a:t>
            </a:r>
            <a:r>
              <a:rPr lang="en-US" sz="2500" dirty="0" smtClean="0"/>
              <a:t>e-mail </a:t>
            </a:r>
            <a:r>
              <a:rPr lang="el-GR" sz="2500" dirty="0" smtClean="0"/>
              <a:t>και συλλογή στοιχείων μέσω τηλεφώνου.</a:t>
            </a:r>
          </a:p>
          <a:p>
            <a:endParaRPr lang="en-US" sz="25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295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421" y="1301578"/>
            <a:ext cx="118872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Μειονεκτήματα</a:t>
            </a:r>
            <a:r>
              <a:rPr lang="en-US" sz="2500" b="1" dirty="0" smtClean="0"/>
              <a:t>: </a:t>
            </a:r>
            <a:r>
              <a:rPr lang="el-GR" sz="2500" dirty="0" smtClean="0"/>
              <a:t>υπάρχουν προβλήματα στην λήψη χρήσιμων απαντήσεων από </a:t>
            </a:r>
          </a:p>
          <a:p>
            <a:endParaRPr lang="el-GR" sz="2500" dirty="0" smtClean="0"/>
          </a:p>
          <a:p>
            <a:r>
              <a:rPr lang="el-GR" sz="2500" dirty="0" smtClean="0"/>
              <a:t>ηλικιωμένους, </a:t>
            </a:r>
          </a:p>
          <a:p>
            <a:endParaRPr lang="el-GR" sz="2500" dirty="0"/>
          </a:p>
          <a:p>
            <a:r>
              <a:rPr lang="el-GR" sz="2500" dirty="0" smtClean="0"/>
              <a:t>βαριά ασθενείς,</a:t>
            </a:r>
          </a:p>
          <a:p>
            <a:endParaRPr lang="el-GR" sz="2500" dirty="0"/>
          </a:p>
          <a:p>
            <a:r>
              <a:rPr lang="el-GR" sz="2500" dirty="0" smtClean="0"/>
              <a:t>και ανθρώπους που αντιμετωπίζουν προβλήματα με τον προφορικό λόγο. </a:t>
            </a: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3971810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665" y="642551"/>
            <a:ext cx="1207667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 smtClean="0"/>
              <a:t>Ανάπτυξη ανθρώπινου δυναμικού</a:t>
            </a:r>
            <a:r>
              <a:rPr lang="en-US" sz="2500" dirty="0" smtClean="0"/>
              <a:t>:</a:t>
            </a:r>
          </a:p>
          <a:p>
            <a:endParaRPr lang="en-US" sz="2500" dirty="0"/>
          </a:p>
          <a:p>
            <a:r>
              <a:rPr lang="el-GR" sz="2500" dirty="0" smtClean="0"/>
              <a:t>Για να έχουμε μια σωστή ανάπτυξη του ανθρώπινου δυναμικού των υπηρεσιών υγείας θα πρέπει</a:t>
            </a:r>
            <a:r>
              <a:rPr lang="en-US" sz="2500" dirty="0" smtClean="0"/>
              <a:t>:</a:t>
            </a:r>
          </a:p>
          <a:p>
            <a:endParaRPr lang="en-US" sz="2500" dirty="0"/>
          </a:p>
          <a:p>
            <a:r>
              <a:rPr lang="el-GR" sz="2500" dirty="0" smtClean="0"/>
              <a:t>Να καταγράψουμε τις αντιλήψεις τις στάσεις τις γνώμες των εργαζομένων </a:t>
            </a:r>
          </a:p>
          <a:p>
            <a:r>
              <a:rPr lang="el-GR" sz="2500" dirty="0" smtClean="0"/>
              <a:t>για ζητήματα που, </a:t>
            </a:r>
          </a:p>
          <a:p>
            <a:endParaRPr lang="el-GR" sz="2500" dirty="0"/>
          </a:p>
          <a:p>
            <a:r>
              <a:rPr lang="el-GR" sz="2500" dirty="0"/>
              <a:t>Α</a:t>
            </a:r>
            <a:r>
              <a:rPr lang="el-GR" sz="2500" dirty="0" smtClean="0"/>
              <a:t>φορούν την εργασία τους, την οργάνωση, την λειτουργία, τη διοίκηση και την ικανοποίηση τους από το έργο που παράγουν.</a:t>
            </a:r>
          </a:p>
          <a:p>
            <a:endParaRPr lang="el-GR" sz="2500" dirty="0"/>
          </a:p>
          <a:p>
            <a:endParaRPr lang="el-GR" sz="2500" dirty="0" smtClean="0"/>
          </a:p>
          <a:p>
            <a:r>
              <a:rPr lang="el-GR" sz="2500" dirty="0" smtClean="0"/>
              <a:t>Ανίχνευση - εκτίμηση των εκπαιδευτικών αναγκών.</a:t>
            </a:r>
          </a:p>
          <a:p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200581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232" y="494270"/>
            <a:ext cx="1194486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σωστή εκτίμηση των</a:t>
            </a:r>
            <a:r>
              <a:rPr lang="en-US" sz="2400" dirty="0" smtClean="0"/>
              <a:t> </a:t>
            </a:r>
            <a:r>
              <a:rPr lang="el-GR" sz="2400" dirty="0" smtClean="0"/>
              <a:t>εκπαιδευτικών αναγκών μας δίνει την δυνατότητα να επιλέξουμε </a:t>
            </a:r>
          </a:p>
          <a:p>
            <a:r>
              <a:rPr lang="el-GR" sz="2400" dirty="0" smtClean="0"/>
              <a:t>τα σωστά προγράμματα κατάρτισης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dirty="0" smtClean="0"/>
              <a:t>Αποτελέσματα εκπαίδευσης προσωπικού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b="1" dirty="0" smtClean="0"/>
              <a:t>√ </a:t>
            </a:r>
            <a:r>
              <a:rPr lang="el-GR" sz="2400" b="1" dirty="0" smtClean="0"/>
              <a:t>Αποδοτική χρήση των πόρων (παραπέμπει σε στελέχη για την διαχείριση των προϋπολογισμών, κοινωνικοοικονομική αξιολόγηση και διαχείριση ανθρώπινου δυναμικού.</a:t>
            </a:r>
          </a:p>
          <a:p>
            <a:endParaRPr lang="el-GR" sz="2400" b="1" dirty="0"/>
          </a:p>
          <a:p>
            <a:r>
              <a:rPr lang="el-GR" sz="2400" b="1" dirty="0" smtClean="0"/>
              <a:t>√ Ιατρική αποτελεσματικότητα.</a:t>
            </a:r>
          </a:p>
          <a:p>
            <a:endParaRPr lang="el-GR" sz="2400" b="1" dirty="0"/>
          </a:p>
          <a:p>
            <a:r>
              <a:rPr lang="el-GR" sz="2400" b="1" dirty="0" smtClean="0"/>
              <a:t>√ Βελτίωση της Δημόσιας Υγείας – μείωση της θνησιμότητας.</a:t>
            </a:r>
          </a:p>
          <a:p>
            <a:endParaRPr lang="el-GR" sz="2400" b="1" dirty="0"/>
          </a:p>
          <a:p>
            <a:r>
              <a:rPr lang="el-GR" sz="2400" b="1" dirty="0" smtClean="0"/>
              <a:t>√ Σύνδεση της υγείας με την Πρόνοια.</a:t>
            </a:r>
          </a:p>
          <a:p>
            <a:endParaRPr lang="el-GR" sz="2400" b="1" dirty="0"/>
          </a:p>
          <a:p>
            <a:r>
              <a:rPr lang="el-GR" sz="2400" b="1" dirty="0" smtClean="0"/>
              <a:t>√ Ποιότητα και ανταπόκριση των υπηρεσιών, εκπαίδευση και κατάρτιση στην διαχείριση του ασθενούς.</a:t>
            </a:r>
          </a:p>
          <a:p>
            <a:endParaRPr lang="el-GR" dirty="0"/>
          </a:p>
          <a:p>
            <a:endParaRPr lang="en-US" dirty="0" smtClean="0"/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4731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609600"/>
            <a:ext cx="1208490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 smtClean="0"/>
              <a:t>Ηλεκτρονική διασύνδεση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endParaRPr lang="el-GR" sz="2500" dirty="0"/>
          </a:p>
          <a:p>
            <a:r>
              <a:rPr lang="el-GR" sz="2500" dirty="0" smtClean="0"/>
              <a:t>Πλεονεκτήματα</a:t>
            </a:r>
            <a:endParaRPr lang="el-GR" sz="2500" dirty="0" smtClean="0"/>
          </a:p>
          <a:p>
            <a:endParaRPr lang="en-US" sz="2500" dirty="0" smtClean="0"/>
          </a:p>
          <a:p>
            <a:endParaRPr lang="en-US" sz="2500" dirty="0" smtClean="0"/>
          </a:p>
          <a:p>
            <a:r>
              <a:rPr lang="el-GR" sz="2500" dirty="0" smtClean="0"/>
              <a:t>□</a:t>
            </a:r>
            <a:r>
              <a:rPr lang="en-US" sz="2500" dirty="0" smtClean="0"/>
              <a:t> </a:t>
            </a:r>
            <a:r>
              <a:rPr lang="el-GR" sz="2500" dirty="0" smtClean="0"/>
              <a:t>Σε σχέση με τον ασθενή</a:t>
            </a:r>
            <a:r>
              <a:rPr lang="en-US" sz="2500" dirty="0" smtClean="0"/>
              <a:t>:</a:t>
            </a:r>
            <a:r>
              <a:rPr lang="el-GR" sz="2500" dirty="0" smtClean="0"/>
              <a:t> Διαγνωστική και θεραπευτική βοήθεια </a:t>
            </a:r>
            <a:r>
              <a:rPr lang="el-GR" sz="2500" dirty="0" smtClean="0"/>
              <a:t>σε επείγοντα περιστατικά </a:t>
            </a:r>
            <a:r>
              <a:rPr lang="el-GR" sz="2500" dirty="0" smtClean="0"/>
              <a:t>καθώς επίσης και αποφυγή άσκοπης μετακίνησης προς το κέντρο.</a:t>
            </a:r>
          </a:p>
          <a:p>
            <a:endParaRPr lang="el-GR" sz="2500" dirty="0"/>
          </a:p>
          <a:p>
            <a:r>
              <a:rPr lang="el-GR" sz="2500" dirty="0" smtClean="0"/>
              <a:t>□ Σε σχέση με τον υγιή πληθυσμό</a:t>
            </a:r>
            <a:r>
              <a:rPr lang="en-US" sz="2500" dirty="0" smtClean="0"/>
              <a:t>:</a:t>
            </a:r>
            <a:r>
              <a:rPr lang="el-GR" sz="2500" dirty="0"/>
              <a:t> </a:t>
            </a:r>
            <a:r>
              <a:rPr lang="el-GR" sz="2500" dirty="0" smtClean="0"/>
              <a:t>Μείωση του αισθήματος απομόνωσης και αύξηση της εμπιστοσύνης στις τοπικά παρεχόμενες υπηρεσίες.</a:t>
            </a:r>
          </a:p>
          <a:p>
            <a:endParaRPr lang="el-GR" sz="2500" dirty="0"/>
          </a:p>
          <a:p>
            <a:r>
              <a:rPr lang="el-GR" sz="2500" dirty="0" smtClean="0"/>
              <a:t>□ Σε σχέση με τους επαγγελματίες υγείας</a:t>
            </a:r>
            <a:r>
              <a:rPr lang="en-US" sz="2500" dirty="0" smtClean="0"/>
              <a:t>: </a:t>
            </a:r>
            <a:r>
              <a:rPr lang="el-GR" sz="2500" dirty="0" smtClean="0"/>
              <a:t>Ανάπτυξη και υλοποίηση προγραμμάτων συνεχιζόμενης εκπαίδευσης καθώς και καθημερινή επαφή με την σύγχρονη και ειδική γνώση. </a:t>
            </a: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1385104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Έλλειψη 1"/>
          <p:cNvSpPr/>
          <p:nvPr/>
        </p:nvSpPr>
        <p:spPr>
          <a:xfrm>
            <a:off x="724930" y="1219200"/>
            <a:ext cx="1952367" cy="1021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Κοινοτικός Νοσηλευτής</a:t>
            </a:r>
            <a:endParaRPr lang="el-GR" dirty="0"/>
          </a:p>
        </p:txBody>
      </p:sp>
      <p:sp>
        <p:nvSpPr>
          <p:cNvPr id="5" name="Έλλειψη 4"/>
          <p:cNvSpPr/>
          <p:nvPr/>
        </p:nvSpPr>
        <p:spPr>
          <a:xfrm>
            <a:off x="724930" y="3418702"/>
            <a:ext cx="2248929" cy="1021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Ιατρική</a:t>
            </a:r>
          </a:p>
          <a:p>
            <a:pPr algn="ctr"/>
            <a:r>
              <a:rPr lang="el-GR" dirty="0" smtClean="0"/>
              <a:t>Νοσοκομειακή Φροντίδα</a:t>
            </a:r>
            <a:endParaRPr lang="el-GR" dirty="0"/>
          </a:p>
        </p:txBody>
      </p:sp>
      <p:sp>
        <p:nvSpPr>
          <p:cNvPr id="6" name="Έλλειψη 5"/>
          <p:cNvSpPr/>
          <p:nvPr/>
        </p:nvSpPr>
        <p:spPr>
          <a:xfrm>
            <a:off x="4394361" y="271847"/>
            <a:ext cx="2870887" cy="1021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Ιατρονοσηλευτικός φάκελος</a:t>
            </a:r>
            <a:endParaRPr lang="el-GR" dirty="0"/>
          </a:p>
        </p:txBody>
      </p:sp>
      <p:sp>
        <p:nvSpPr>
          <p:cNvPr id="7" name="Έλλειψη 6"/>
          <p:cNvSpPr/>
          <p:nvPr/>
        </p:nvSpPr>
        <p:spPr>
          <a:xfrm>
            <a:off x="4147751" y="2026507"/>
            <a:ext cx="2269525" cy="20100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Τοπικό Κέντρο Υγείας</a:t>
            </a:r>
            <a:endParaRPr lang="el-GR" dirty="0"/>
          </a:p>
        </p:txBody>
      </p:sp>
      <p:sp>
        <p:nvSpPr>
          <p:cNvPr id="8" name="Έλλειψη 7"/>
          <p:cNvSpPr/>
          <p:nvPr/>
        </p:nvSpPr>
        <p:spPr>
          <a:xfrm>
            <a:off x="2471351" y="4769708"/>
            <a:ext cx="1952367" cy="12068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Διασύνδεση με Βοήθεια στο σπίτι ΚΑΠΗ 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0107826" y="473676"/>
            <a:ext cx="1680519" cy="1491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Επιδημιολογικά δεδομένα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10107826" y="4883383"/>
            <a:ext cx="1680519" cy="1491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Γεωγραφικά συστήματα Πληροφοριών</a:t>
            </a:r>
            <a:endParaRPr lang="el-GR" dirty="0"/>
          </a:p>
        </p:txBody>
      </p:sp>
      <p:sp>
        <p:nvSpPr>
          <p:cNvPr id="12" name="Έλλειψη 11"/>
          <p:cNvSpPr/>
          <p:nvPr/>
        </p:nvSpPr>
        <p:spPr>
          <a:xfrm>
            <a:off x="7825944" y="2520777"/>
            <a:ext cx="1952367" cy="10214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Χρήστες των υπηρεσιών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6075406" y="2056026"/>
            <a:ext cx="319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Παρακολούθηση τηλεϊατρική</a:t>
            </a:r>
            <a:endParaRPr lang="el-GR" dirty="0"/>
          </a:p>
        </p:txBody>
      </p:sp>
      <p:cxnSp>
        <p:nvCxnSpPr>
          <p:cNvPr id="9" name="Ευθύγραμμο βέλος σύνδεσης 8"/>
          <p:cNvCxnSpPr>
            <a:stCxn id="7" idx="6"/>
          </p:cNvCxnSpPr>
          <p:nvPr/>
        </p:nvCxnSpPr>
        <p:spPr>
          <a:xfrm>
            <a:off x="6417276" y="3031524"/>
            <a:ext cx="1408668" cy="0"/>
          </a:xfrm>
          <a:prstGeom prst="straightConnector1">
            <a:avLst/>
          </a:prstGeom>
          <a:ln w="412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Καμπύλο βέλος προς τα κάτω 3"/>
          <p:cNvSpPr/>
          <p:nvPr/>
        </p:nvSpPr>
        <p:spPr>
          <a:xfrm rot="20747446">
            <a:off x="1311221" y="181233"/>
            <a:ext cx="2732149" cy="584887"/>
          </a:xfrm>
          <a:prstGeom prst="curved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Καμπύλο δεξιό βέλος 12"/>
          <p:cNvSpPr/>
          <p:nvPr/>
        </p:nvSpPr>
        <p:spPr>
          <a:xfrm>
            <a:off x="214185" y="2056026"/>
            <a:ext cx="403654" cy="1733379"/>
          </a:xfrm>
          <a:prstGeom prst="curv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5" name="Καμπύλο δεξιό βέλος 14"/>
          <p:cNvSpPr/>
          <p:nvPr/>
        </p:nvSpPr>
        <p:spPr>
          <a:xfrm rot="18883075">
            <a:off x="1060865" y="4478704"/>
            <a:ext cx="654907" cy="1952369"/>
          </a:xfrm>
          <a:prstGeom prst="curv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Καμπύλο βέλος προς τα επάνω 16"/>
          <p:cNvSpPr/>
          <p:nvPr/>
        </p:nvSpPr>
        <p:spPr>
          <a:xfrm rot="19872390">
            <a:off x="4448632" y="4687754"/>
            <a:ext cx="4647402" cy="856735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9" name="Καμπύλο βέλος προς τα επάνω 18"/>
          <p:cNvSpPr/>
          <p:nvPr/>
        </p:nvSpPr>
        <p:spPr>
          <a:xfrm rot="14040876">
            <a:off x="7291889" y="1001237"/>
            <a:ext cx="2542687" cy="568410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21" name="Ευθύγραμμο βέλος σύνδεσης 20"/>
          <p:cNvCxnSpPr>
            <a:stCxn id="6" idx="6"/>
          </p:cNvCxnSpPr>
          <p:nvPr/>
        </p:nvCxnSpPr>
        <p:spPr>
          <a:xfrm>
            <a:off x="7265248" y="782593"/>
            <a:ext cx="27602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>
            <a:stCxn id="3" idx="2"/>
            <a:endCxn id="10" idx="0"/>
          </p:cNvCxnSpPr>
          <p:nvPr/>
        </p:nvCxnSpPr>
        <p:spPr>
          <a:xfrm>
            <a:off x="10948086" y="1964724"/>
            <a:ext cx="0" cy="29186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>
            <a:stCxn id="7" idx="4"/>
          </p:cNvCxnSpPr>
          <p:nvPr/>
        </p:nvCxnSpPr>
        <p:spPr>
          <a:xfrm flipH="1">
            <a:off x="5282513" y="4036540"/>
            <a:ext cx="1" cy="15923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ύγραμμο βέλος σύνδεσης 35"/>
          <p:cNvCxnSpPr>
            <a:endCxn id="10" idx="1"/>
          </p:cNvCxnSpPr>
          <p:nvPr/>
        </p:nvCxnSpPr>
        <p:spPr>
          <a:xfrm>
            <a:off x="5282513" y="5628907"/>
            <a:ext cx="482531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67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373" y="889687"/>
            <a:ext cx="11936627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 smtClean="0"/>
              <a:t>Βασικές αρχές πολιτικής του συστήματος</a:t>
            </a:r>
            <a:r>
              <a:rPr lang="en-US" sz="2500" dirty="0" smtClean="0"/>
              <a:t>:</a:t>
            </a:r>
          </a:p>
          <a:p>
            <a:endParaRPr lang="en-US" sz="2500" dirty="0"/>
          </a:p>
          <a:p>
            <a:r>
              <a:rPr lang="en-US" sz="2500" dirty="0" smtClean="0"/>
              <a:t>1.</a:t>
            </a:r>
            <a:r>
              <a:rPr lang="el-GR" sz="2500" dirty="0" smtClean="0"/>
              <a:t>Δίκαιη κατανομή των υπηρεσιών.</a:t>
            </a:r>
          </a:p>
          <a:p>
            <a:endParaRPr lang="el-GR" sz="2500" dirty="0"/>
          </a:p>
          <a:p>
            <a:r>
              <a:rPr lang="el-GR" sz="2500" dirty="0" smtClean="0"/>
              <a:t>2.Απλές διαδικασίες.</a:t>
            </a:r>
          </a:p>
          <a:p>
            <a:endParaRPr lang="el-GR" sz="2500" dirty="0"/>
          </a:p>
          <a:p>
            <a:r>
              <a:rPr lang="el-GR" sz="2500" dirty="0" smtClean="0"/>
              <a:t>3.Ανταποκρισιμότητα στις ανάγκες των χρηστών και διασφάλιση της ποιότητας.</a:t>
            </a:r>
          </a:p>
          <a:p>
            <a:endParaRPr lang="el-GR" sz="2500" dirty="0"/>
          </a:p>
          <a:p>
            <a:r>
              <a:rPr lang="el-GR" sz="2500" dirty="0" smtClean="0"/>
              <a:t>Στόχος είναι η ενίσχυση της λειτουργικότητας και της αποδοτικότητας των παρεχόμενων υπηρεσιών</a:t>
            </a:r>
          </a:p>
          <a:p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67629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593125"/>
            <a:ext cx="11903676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 smtClean="0"/>
              <a:t>Σε επίπεδο νοσοκομείων επιταχύνεται</a:t>
            </a:r>
            <a:r>
              <a:rPr lang="en-US" sz="2500" dirty="0" smtClean="0"/>
              <a:t>:</a:t>
            </a:r>
          </a:p>
          <a:p>
            <a:endParaRPr lang="en-US" sz="2500" dirty="0"/>
          </a:p>
          <a:p>
            <a:r>
              <a:rPr lang="en-US" sz="2500" dirty="0" smtClean="0"/>
              <a:t>√ </a:t>
            </a:r>
            <a:r>
              <a:rPr lang="el-GR" sz="2500" dirty="0" smtClean="0"/>
              <a:t>Ενίσχυση των διαδικασιών και του διαχειριστικού ελέγχου.</a:t>
            </a:r>
          </a:p>
          <a:p>
            <a:endParaRPr lang="el-GR" sz="2500" dirty="0"/>
          </a:p>
          <a:p>
            <a:r>
              <a:rPr lang="el-GR" sz="2500" dirty="0" smtClean="0"/>
              <a:t>√ Αύξηση της ασφάλειας και της εμπιστευτικότητας των στοιχείων ο λογικός έλεγχος κατά την καταχώρηση των στοιχείων περιορίζει την πιθανότητα λαθών.</a:t>
            </a:r>
          </a:p>
          <a:p>
            <a:endParaRPr lang="el-GR" sz="2500" dirty="0"/>
          </a:p>
          <a:p>
            <a:r>
              <a:rPr lang="el-GR" sz="2500" dirty="0" smtClean="0"/>
              <a:t>Σε Νοσηλευτικό επίπεδο</a:t>
            </a:r>
            <a:r>
              <a:rPr lang="en-US" sz="2500" dirty="0" smtClean="0"/>
              <a:t>:</a:t>
            </a:r>
          </a:p>
          <a:p>
            <a:endParaRPr lang="en-US" sz="2500" dirty="0"/>
          </a:p>
          <a:p>
            <a:r>
              <a:rPr lang="en-US" sz="2500" dirty="0" smtClean="0"/>
              <a:t>√ </a:t>
            </a:r>
            <a:r>
              <a:rPr lang="el-GR" sz="2500" dirty="0" smtClean="0"/>
              <a:t>Αξιολόγηση της λειτουργικής κατάστασης του ασθενούς</a:t>
            </a:r>
            <a:r>
              <a:rPr lang="en-US" sz="2500" dirty="0" smtClean="0"/>
              <a:t> </a:t>
            </a:r>
            <a:r>
              <a:rPr lang="el-GR" sz="2500" dirty="0" smtClean="0"/>
              <a:t>όπως α)ενοχλήσεις, β)δυνατότητα κίνησης, γ)λήψη φαγητού, δ)εκδήλωση πόνου, αϋπνίας, ναυτίας.</a:t>
            </a:r>
          </a:p>
          <a:p>
            <a:endParaRPr lang="el-GR" sz="2500" dirty="0"/>
          </a:p>
          <a:p>
            <a:r>
              <a:rPr lang="el-GR" sz="2500" dirty="0" smtClean="0"/>
              <a:t>√ Ψυχολογική κατάσταση ασθενούς.</a:t>
            </a:r>
          </a:p>
          <a:p>
            <a:endParaRPr lang="el-GR" sz="2500" dirty="0"/>
          </a:p>
          <a:p>
            <a:r>
              <a:rPr lang="el-GR" sz="2500" dirty="0" smtClean="0"/>
              <a:t>√ Κοινωνική κατάσταση του ασθενούς.</a:t>
            </a: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243455102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507</Words>
  <Application>Microsoft Office PowerPoint</Application>
  <PresentationFormat>Ευρεία οθόνη</PresentationFormat>
  <Paragraphs>98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29</cp:revision>
  <dcterms:created xsi:type="dcterms:W3CDTF">2015-05-25T08:56:37Z</dcterms:created>
  <dcterms:modified xsi:type="dcterms:W3CDTF">2015-05-26T14:47:55Z</dcterms:modified>
</cp:coreProperties>
</file>