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76" r:id="rId4"/>
    <p:sldId id="272" r:id="rId5"/>
    <p:sldId id="271" r:id="rId6"/>
    <p:sldId id="257" r:id="rId7"/>
    <p:sldId id="258" r:id="rId8"/>
    <p:sldId id="259" r:id="rId9"/>
    <p:sldId id="270" r:id="rId10"/>
    <p:sldId id="260" r:id="rId11"/>
    <p:sldId id="261" r:id="rId12"/>
    <p:sldId id="262" r:id="rId13"/>
    <p:sldId id="269" r:id="rId14"/>
    <p:sldId id="268" r:id="rId15"/>
    <p:sldId id="263" r:id="rId16"/>
    <p:sldId id="264" r:id="rId17"/>
    <p:sldId id="265" r:id="rId18"/>
    <p:sldId id="277" r:id="rId19"/>
    <p:sldId id="278" r:id="rId20"/>
    <p:sldId id="274" r:id="rId21"/>
    <p:sldId id="273" r:id="rId22"/>
    <p:sldId id="275" r:id="rId23"/>
    <p:sldId id="279" r:id="rId24"/>
    <p:sldId id="280" r:id="rId25"/>
    <p:sldId id="377" r:id="rId26"/>
    <p:sldId id="378" r:id="rId27"/>
    <p:sldId id="379" r:id="rId28"/>
    <p:sldId id="380" r:id="rId29"/>
    <p:sldId id="361" r:id="rId30"/>
    <p:sldId id="281" r:id="rId31"/>
    <p:sldId id="282" r:id="rId32"/>
    <p:sldId id="283" r:id="rId33"/>
    <p:sldId id="284" r:id="rId34"/>
    <p:sldId id="285" r:id="rId35"/>
    <p:sldId id="294" r:id="rId36"/>
    <p:sldId id="382" r:id="rId37"/>
    <p:sldId id="383" r:id="rId38"/>
    <p:sldId id="286" r:id="rId39"/>
    <p:sldId id="312" r:id="rId40"/>
    <p:sldId id="384" r:id="rId41"/>
    <p:sldId id="295" r:id="rId42"/>
    <p:sldId id="391" r:id="rId43"/>
    <p:sldId id="296" r:id="rId44"/>
    <p:sldId id="392" r:id="rId45"/>
    <p:sldId id="307" r:id="rId46"/>
    <p:sldId id="287" r:id="rId47"/>
    <p:sldId id="288" r:id="rId48"/>
    <p:sldId id="393" r:id="rId49"/>
    <p:sldId id="308" r:id="rId50"/>
    <p:sldId id="309" r:id="rId51"/>
    <p:sldId id="385" r:id="rId52"/>
    <p:sldId id="386" r:id="rId53"/>
    <p:sldId id="310" r:id="rId54"/>
    <p:sldId id="297" r:id="rId55"/>
    <p:sldId id="394" r:id="rId56"/>
    <p:sldId id="395" r:id="rId57"/>
    <p:sldId id="293" r:id="rId58"/>
    <p:sldId id="289" r:id="rId59"/>
    <p:sldId id="290" r:id="rId60"/>
    <p:sldId id="387" r:id="rId61"/>
    <p:sldId id="388" r:id="rId62"/>
    <p:sldId id="389" r:id="rId63"/>
    <p:sldId id="390" r:id="rId64"/>
    <p:sldId id="299" r:id="rId65"/>
    <p:sldId id="300" r:id="rId66"/>
    <p:sldId id="291" r:id="rId67"/>
    <p:sldId id="304" r:id="rId68"/>
    <p:sldId id="301" r:id="rId69"/>
    <p:sldId id="302" r:id="rId70"/>
    <p:sldId id="303" r:id="rId71"/>
    <p:sldId id="305" r:id="rId72"/>
    <p:sldId id="313" r:id="rId73"/>
    <p:sldId id="314" r:id="rId74"/>
    <p:sldId id="324" r:id="rId75"/>
    <p:sldId id="315" r:id="rId76"/>
    <p:sldId id="316" r:id="rId77"/>
    <p:sldId id="317" r:id="rId78"/>
    <p:sldId id="318" r:id="rId79"/>
    <p:sldId id="319" r:id="rId80"/>
    <p:sldId id="320" r:id="rId81"/>
    <p:sldId id="321" r:id="rId82"/>
    <p:sldId id="330" r:id="rId83"/>
    <p:sldId id="396" r:id="rId84"/>
    <p:sldId id="322" r:id="rId85"/>
    <p:sldId id="323" r:id="rId86"/>
    <p:sldId id="325" r:id="rId87"/>
    <p:sldId id="326" r:id="rId88"/>
    <p:sldId id="328" r:id="rId89"/>
    <p:sldId id="332" r:id="rId90"/>
    <p:sldId id="360" r:id="rId91"/>
    <p:sldId id="381" r:id="rId92"/>
    <p:sldId id="329" r:id="rId93"/>
    <p:sldId id="331" r:id="rId94"/>
    <p:sldId id="333" r:id="rId95"/>
    <p:sldId id="334" r:id="rId96"/>
    <p:sldId id="335" r:id="rId97"/>
    <p:sldId id="336" r:id="rId98"/>
    <p:sldId id="337" r:id="rId99"/>
    <p:sldId id="338" r:id="rId100"/>
    <p:sldId id="339" r:id="rId101"/>
    <p:sldId id="351" r:id="rId102"/>
    <p:sldId id="352" r:id="rId103"/>
    <p:sldId id="354" r:id="rId104"/>
    <p:sldId id="340" r:id="rId105"/>
    <p:sldId id="341" r:id="rId106"/>
    <p:sldId id="397" r:id="rId107"/>
    <p:sldId id="344" r:id="rId108"/>
    <p:sldId id="345" r:id="rId109"/>
    <p:sldId id="346" r:id="rId110"/>
    <p:sldId id="347" r:id="rId111"/>
    <p:sldId id="367" r:id="rId112"/>
    <p:sldId id="349" r:id="rId113"/>
    <p:sldId id="350" r:id="rId114"/>
    <p:sldId id="353" r:id="rId115"/>
    <p:sldId id="356" r:id="rId116"/>
    <p:sldId id="368" r:id="rId117"/>
    <p:sldId id="369" r:id="rId118"/>
    <p:sldId id="366" r:id="rId119"/>
    <p:sldId id="364" r:id="rId120"/>
    <p:sldId id="365" r:id="rId121"/>
    <p:sldId id="371" r:id="rId122"/>
    <p:sldId id="372" r:id="rId123"/>
    <p:sldId id="355" r:id="rId124"/>
    <p:sldId id="357" r:id="rId125"/>
    <p:sldId id="358" r:id="rId126"/>
    <p:sldId id="370" r:id="rId127"/>
    <p:sldId id="373" r:id="rId128"/>
    <p:sldId id="359" r:id="rId129"/>
    <p:sldId id="362" r:id="rId130"/>
    <p:sldId id="363" r:id="rId131"/>
    <p:sldId id="343" r:id="rId132"/>
    <p:sldId id="348" r:id="rId133"/>
    <p:sldId id="374" r:id="rId134"/>
    <p:sldId id="375" r:id="rId135"/>
    <p:sldId id="376" r:id="rId13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Μεσαίο στυλ 2 - Έμφαση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Στυλ με θέμα 1 - Έμφαση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Στυλ με θέμα 1 - Έμφαση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06799F8-075E-4A3A-A7F6-7FBC6576F1A4}" styleName="Στυλ με θέμα 2 - Έμφαση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808" y="-8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0366-9418-4D8C-BE37-382799E6C07A}" type="datetimeFigureOut">
              <a:rPr lang="el-GR" smtClean="0"/>
              <a:pPr/>
              <a:t>2/12/2019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4DA8-EF4B-404E-A777-C54C64D44B0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0366-9418-4D8C-BE37-382799E6C07A}" type="datetimeFigureOut">
              <a:rPr lang="el-GR" smtClean="0"/>
              <a:pPr/>
              <a:t>2/12/2019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4DA8-EF4B-404E-A777-C54C64D44B0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0366-9418-4D8C-BE37-382799E6C07A}" type="datetimeFigureOut">
              <a:rPr lang="el-GR" smtClean="0"/>
              <a:pPr/>
              <a:t>2/12/2019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4DA8-EF4B-404E-A777-C54C64D44B0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0366-9418-4D8C-BE37-382799E6C07A}" type="datetimeFigureOut">
              <a:rPr lang="el-GR" smtClean="0"/>
              <a:pPr/>
              <a:t>2/12/2019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4DA8-EF4B-404E-A777-C54C64D44B0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0366-9418-4D8C-BE37-382799E6C07A}" type="datetimeFigureOut">
              <a:rPr lang="el-GR" smtClean="0"/>
              <a:pPr/>
              <a:t>2/12/2019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4DA8-EF4B-404E-A777-C54C64D44B0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0366-9418-4D8C-BE37-382799E6C07A}" type="datetimeFigureOut">
              <a:rPr lang="el-GR" smtClean="0"/>
              <a:pPr/>
              <a:t>2/12/2019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4DA8-EF4B-404E-A777-C54C64D44B0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0366-9418-4D8C-BE37-382799E6C07A}" type="datetimeFigureOut">
              <a:rPr lang="el-GR" smtClean="0"/>
              <a:pPr/>
              <a:t>2/12/2019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4DA8-EF4B-404E-A777-C54C64D44B0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0366-9418-4D8C-BE37-382799E6C07A}" type="datetimeFigureOut">
              <a:rPr lang="el-GR" smtClean="0"/>
              <a:pPr/>
              <a:t>2/12/2019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4DA8-EF4B-404E-A777-C54C64D44B0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0366-9418-4D8C-BE37-382799E6C07A}" type="datetimeFigureOut">
              <a:rPr lang="el-GR" smtClean="0"/>
              <a:pPr/>
              <a:t>2/12/2019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4DA8-EF4B-404E-A777-C54C64D44B0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0366-9418-4D8C-BE37-382799E6C07A}" type="datetimeFigureOut">
              <a:rPr lang="el-GR" smtClean="0"/>
              <a:pPr/>
              <a:t>2/12/2019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4DA8-EF4B-404E-A777-C54C64D44B0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0366-9418-4D8C-BE37-382799E6C07A}" type="datetimeFigureOut">
              <a:rPr lang="el-GR" smtClean="0"/>
              <a:pPr/>
              <a:t>2/12/2019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4DA8-EF4B-404E-A777-C54C64D44B0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40366-9418-4D8C-BE37-382799E6C07A}" type="datetimeFigureOut">
              <a:rPr lang="el-GR" smtClean="0"/>
              <a:pPr/>
              <a:t>2/12/2019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D4DA8-EF4B-404E-A777-C54C64D44B0A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gif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ΑΝΩ ΑΚΡΟ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/>
              <a:t>ΠΗΧΗΣ </a:t>
            </a:r>
          </a:p>
          <a:p>
            <a:r>
              <a:rPr lang="el-GR" dirty="0"/>
              <a:t>ΑΚΡΑ ΧΕΙΡΑ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MARIANNA\A_ΜΑΘΗΜΑΤΑ PPS\ΑΝΩ ΑΚΡΟ\ΩΛΕΝΗ κερκ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3857652" cy="6172201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carpal joint 4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928662" y="142852"/>
            <a:ext cx="5143536" cy="6104750"/>
          </a:xfrm>
        </p:spPr>
      </p:pic>
      <p:pic>
        <p:nvPicPr>
          <p:cNvPr id="5" name="4 - Εικόνα" descr="carpal joint moveme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447" y="785794"/>
            <a:ext cx="4000528" cy="3000396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arpal joint movement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736003"/>
            <a:ext cx="6072230" cy="5202379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arpal joint movement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935236"/>
            <a:ext cx="6429420" cy="4987528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carpal joint movement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1357298"/>
            <a:ext cx="7373465" cy="3119543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arpal bon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7229"/>
            <a:ext cx="9144000" cy="5163541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7372350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1785926"/>
            <a:ext cx="196215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8713" y="1038225"/>
            <a:ext cx="6886575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6643702" y="3357562"/>
            <a:ext cx="1298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σκαφοειδές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1500166" y="4000504"/>
            <a:ext cx="121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Μηνοειδές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1428728" y="3214686"/>
            <a:ext cx="1422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πυραμοειδές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6858016" y="2143116"/>
            <a:ext cx="1457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Μ. πολύγωνο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6572264" y="2571744"/>
            <a:ext cx="1479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Ελ. πολύγωνο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6715140" y="2928934"/>
            <a:ext cx="1145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κεφαλωτό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1357290" y="2428868"/>
            <a:ext cx="1285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αγκιστρωτό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6286512" y="3643314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Κερκ. Πλ. σύνδεσμος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1071538" y="3643314"/>
            <a:ext cx="2412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Ωλ. Πλάγιος σύνδεσμος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ΕΛΛΕΙΨΟΕΙΔΗς ΚΑΡΠΟΥ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642918"/>
            <a:ext cx="3017782" cy="2293819"/>
          </a:xfrm>
          <a:prstGeom prst="rect">
            <a:avLst/>
          </a:prstGeom>
        </p:spPr>
      </p:pic>
      <p:pic>
        <p:nvPicPr>
          <p:cNvPr id="4" name="3 - Εικόνα" descr="ΚΕΡΚΙΔΟΚΑΡΠ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934" y="2500306"/>
            <a:ext cx="4549535" cy="3627435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ΚΕΡΚΙΔΟΚΑΡΠ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554" y="428604"/>
            <a:ext cx="5286412" cy="2903046"/>
          </a:xfrm>
          <a:prstGeom prst="rect">
            <a:avLst/>
          </a:prstGeom>
        </p:spPr>
      </p:pic>
      <p:pic>
        <p:nvPicPr>
          <p:cNvPr id="5" name="4 - Εικόνα" descr="carpal joint 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66" y="2285992"/>
            <a:ext cx="2217612" cy="2301440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ΚΕΡΚΙΔΟΚΑΡΠ 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142984"/>
            <a:ext cx="5896430" cy="3530100"/>
          </a:xfrm>
          <a:prstGeom prst="rect">
            <a:avLst/>
          </a:prstGeom>
        </p:spPr>
      </p:pic>
      <p:pic>
        <p:nvPicPr>
          <p:cNvPr id="3" name="2 - Εικόνα" descr="ΚΕΡΚΙΔΟΚΑΡΠ 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3214686"/>
            <a:ext cx="4239491" cy="313389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MARIANNA\A_ΜΑΘΗΜΑΤΑ PPS\ΑΝΩ ΑΚΡΟ\ΩΛΕΝΗ οπ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3838" y="320675"/>
            <a:ext cx="2879732" cy="6172200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ΜΕΣΟΚΑΡΠΙΕΣ ΑΡΘΡΩΣΕΙΣ </a:t>
            </a:r>
            <a:br>
              <a:rPr lang="el-GR" dirty="0"/>
            </a:br>
            <a:r>
              <a:rPr lang="el-GR" dirty="0"/>
              <a:t>	επίπεδες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l-GR" dirty="0"/>
              <a:t>1.Μεταξύ οστών εγγύς στίχου</a:t>
            </a:r>
          </a:p>
          <a:p>
            <a:pPr>
              <a:buNone/>
            </a:pPr>
            <a:r>
              <a:rPr lang="el-GR" dirty="0"/>
              <a:t>2.Μεταξύ οστών άπω στίχου</a:t>
            </a:r>
          </a:p>
          <a:p>
            <a:pPr>
              <a:buNone/>
            </a:pPr>
            <a:r>
              <a:rPr lang="el-GR" dirty="0"/>
              <a:t>3.Μεταξύ εγγύς και άπω στίχου </a:t>
            </a:r>
          </a:p>
          <a:p>
            <a:pPr>
              <a:buNone/>
            </a:pPr>
            <a:r>
              <a:rPr lang="el-GR" dirty="0"/>
              <a:t>4.Πισοπυραμοειδής </a:t>
            </a:r>
          </a:p>
          <a:p>
            <a:pPr>
              <a:buNone/>
            </a:pPr>
            <a:r>
              <a:rPr lang="el-GR" dirty="0"/>
              <a:t>Κοινή αρθρική κοιλότητα από </a:t>
            </a:r>
            <a:r>
              <a:rPr lang="el-GR" dirty="0" err="1"/>
              <a:t>μεσοκάρπιες</a:t>
            </a:r>
            <a:r>
              <a:rPr lang="el-GR" dirty="0"/>
              <a:t> και </a:t>
            </a:r>
            <a:r>
              <a:rPr lang="el-GR" dirty="0" err="1"/>
              <a:t>καρπομετακάρπιες</a:t>
            </a:r>
            <a:r>
              <a:rPr lang="el-GR" dirty="0"/>
              <a:t> αρθρώσεις (εξαιρείται η 1 ΚΜΚ αντίχειρα). Ανεξάρτητη είναι και η άρθρωση καρπού.</a:t>
            </a:r>
          </a:p>
          <a:p>
            <a:pPr>
              <a:buNone/>
            </a:pPr>
            <a:r>
              <a:rPr lang="el-GR" dirty="0"/>
              <a:t>Πρόσθιοι, οπίσθιοι και μεσόστεοι σύνδεσμοι.</a:t>
            </a:r>
          </a:p>
          <a:p>
            <a:pPr>
              <a:buNone/>
            </a:pPr>
            <a:r>
              <a:rPr lang="el-GR" dirty="0"/>
              <a:t>	Κινήσεις ολίσθησης, συγχρόνως με κινήσεις καρπού, αυξάνοντας εύρος κίνησης: η κάμψη καρπού έπεται της κίνησης μεταξύ εγγύς και άπω στίχου οστών. Η </a:t>
            </a:r>
            <a:r>
              <a:rPr lang="el-GR" dirty="0">
                <a:solidFill>
                  <a:srgbClr val="FF0000"/>
                </a:solidFill>
              </a:rPr>
              <a:t>κάμψη και η προσαγωγή </a:t>
            </a:r>
            <a:r>
              <a:rPr lang="el-GR" dirty="0"/>
              <a:t>συμβαίνουν κυρίως στον </a:t>
            </a:r>
            <a:r>
              <a:rPr lang="el-GR" dirty="0">
                <a:solidFill>
                  <a:srgbClr val="FF0000"/>
                </a:solidFill>
              </a:rPr>
              <a:t>καρπό</a:t>
            </a:r>
            <a:r>
              <a:rPr lang="el-GR" dirty="0"/>
              <a:t> ενώ η </a:t>
            </a:r>
            <a:r>
              <a:rPr lang="el-GR" dirty="0">
                <a:solidFill>
                  <a:srgbClr val="00B050"/>
                </a:solidFill>
              </a:rPr>
              <a:t>έκταση και η απαγωγή </a:t>
            </a:r>
            <a:r>
              <a:rPr lang="el-GR" dirty="0"/>
              <a:t>στις </a:t>
            </a:r>
            <a:r>
              <a:rPr lang="el-GR" dirty="0" err="1">
                <a:solidFill>
                  <a:srgbClr val="00B050"/>
                </a:solidFill>
              </a:rPr>
              <a:t>μεσοκάρπιες</a:t>
            </a:r>
            <a:r>
              <a:rPr lang="el-GR" dirty="0"/>
              <a:t> αρθρώσεις.</a:t>
            </a:r>
          </a:p>
          <a:p>
            <a:pPr>
              <a:buNone/>
            </a:pPr>
            <a:r>
              <a:rPr lang="el-GR" u="sng" dirty="0"/>
              <a:t>Η εγγύς στιβάδα πιο κινητή από την άπω.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ΜΕΣΟΚΑΡΠΙΕΣ ΑΡΘΡΩΣΕΙΣ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34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el-GR" sz="3800" b="1" dirty="0">
                <a:solidFill>
                  <a:schemeClr val="accent2"/>
                </a:solidFill>
              </a:rPr>
              <a:t>Σκαφοειδές</a:t>
            </a:r>
            <a:r>
              <a:rPr lang="el-GR" sz="3800" dirty="0"/>
              <a:t>: μεγαλύτερο εγγύς, αρθρώνεται με κερκίδα, </a:t>
            </a:r>
            <a:r>
              <a:rPr lang="el-GR" sz="3800" dirty="0">
                <a:solidFill>
                  <a:schemeClr val="tx2"/>
                </a:solidFill>
              </a:rPr>
              <a:t>μείζον και έλασσον πολύγωνο, κεφαλωτό</a:t>
            </a:r>
          </a:p>
          <a:p>
            <a:pPr>
              <a:buNone/>
            </a:pPr>
            <a:r>
              <a:rPr lang="el-GR" sz="3800" b="1" dirty="0">
                <a:solidFill>
                  <a:schemeClr val="accent2"/>
                </a:solidFill>
              </a:rPr>
              <a:t>Μηνοειδές</a:t>
            </a:r>
            <a:r>
              <a:rPr lang="el-GR" sz="3800" dirty="0"/>
              <a:t>: αρθρώνεται με κερκίδα, </a:t>
            </a:r>
            <a:r>
              <a:rPr lang="el-GR" sz="3800" dirty="0">
                <a:solidFill>
                  <a:schemeClr val="tx2"/>
                </a:solidFill>
              </a:rPr>
              <a:t>κεφαλωτό</a:t>
            </a:r>
          </a:p>
          <a:p>
            <a:pPr>
              <a:buNone/>
            </a:pPr>
            <a:r>
              <a:rPr lang="el-GR" sz="3800" b="1" dirty="0">
                <a:solidFill>
                  <a:schemeClr val="accent2"/>
                </a:solidFill>
              </a:rPr>
              <a:t>Πυραμοειδές</a:t>
            </a:r>
            <a:r>
              <a:rPr lang="el-GR" sz="3800" dirty="0"/>
              <a:t>:  αρθρώνεται με αρθρικό δίσκο άπω </a:t>
            </a:r>
            <a:r>
              <a:rPr lang="el-GR" sz="3800" dirty="0" err="1"/>
              <a:t>κερκιδοωλενικής</a:t>
            </a:r>
            <a:r>
              <a:rPr lang="el-GR" sz="3800" dirty="0"/>
              <a:t> άρθρωσης και το </a:t>
            </a:r>
            <a:r>
              <a:rPr lang="el-GR" sz="3800" dirty="0">
                <a:solidFill>
                  <a:schemeClr val="tx2"/>
                </a:solidFill>
              </a:rPr>
              <a:t>αγκιστρωτό</a:t>
            </a:r>
            <a:r>
              <a:rPr lang="el-GR" sz="3800" dirty="0"/>
              <a:t>.</a:t>
            </a:r>
          </a:p>
          <a:p>
            <a:pPr>
              <a:buNone/>
            </a:pPr>
            <a:r>
              <a:rPr lang="el-GR" sz="3800" b="1" dirty="0" err="1">
                <a:solidFill>
                  <a:schemeClr val="accent2"/>
                </a:solidFill>
              </a:rPr>
              <a:t>Πισοειδές</a:t>
            </a:r>
            <a:r>
              <a:rPr lang="el-GR" sz="3800" dirty="0"/>
              <a:t>: σα μπιζέλι, πάνω στην παλαμιαία επιφάνεια </a:t>
            </a:r>
            <a:r>
              <a:rPr lang="el-GR" sz="3800" dirty="0">
                <a:solidFill>
                  <a:schemeClr val="accent2"/>
                </a:solidFill>
              </a:rPr>
              <a:t>πυραμοειδούς</a:t>
            </a:r>
            <a:r>
              <a:rPr lang="el-GR" sz="3800" dirty="0"/>
              <a:t>.</a:t>
            </a:r>
          </a:p>
          <a:p>
            <a:pPr>
              <a:buNone/>
            </a:pPr>
            <a:endParaRPr lang="el-GR" sz="3800" dirty="0"/>
          </a:p>
          <a:p>
            <a:pPr>
              <a:buNone/>
            </a:pPr>
            <a:r>
              <a:rPr lang="el-GR" sz="3800" b="1" dirty="0">
                <a:solidFill>
                  <a:schemeClr val="tx2"/>
                </a:solidFill>
              </a:rPr>
              <a:t>Μείζων πολύγωνο</a:t>
            </a:r>
            <a:r>
              <a:rPr lang="el-GR" sz="3800" dirty="0"/>
              <a:t>: αρθρώνεται με 1</a:t>
            </a:r>
            <a:r>
              <a:rPr lang="el-GR" sz="3800" baseline="30000" dirty="0"/>
              <a:t>ο</a:t>
            </a:r>
            <a:r>
              <a:rPr lang="el-GR" sz="3800" dirty="0"/>
              <a:t> και 2</a:t>
            </a:r>
            <a:r>
              <a:rPr lang="el-GR" sz="3800" baseline="30000" dirty="0"/>
              <a:t>ο</a:t>
            </a:r>
            <a:r>
              <a:rPr lang="el-GR" sz="3800" dirty="0"/>
              <a:t> μετακάρπιο, </a:t>
            </a:r>
            <a:r>
              <a:rPr lang="el-GR" sz="3800" dirty="0">
                <a:solidFill>
                  <a:schemeClr val="accent2"/>
                </a:solidFill>
              </a:rPr>
              <a:t>σκαφοειδές</a:t>
            </a:r>
            <a:r>
              <a:rPr lang="el-GR" sz="3800" dirty="0"/>
              <a:t> και </a:t>
            </a:r>
            <a:r>
              <a:rPr lang="el-GR" sz="3800" dirty="0">
                <a:solidFill>
                  <a:schemeClr val="tx2"/>
                </a:solidFill>
              </a:rPr>
              <a:t>έλασσον πολύγωνο</a:t>
            </a:r>
          </a:p>
          <a:p>
            <a:pPr>
              <a:buNone/>
            </a:pPr>
            <a:r>
              <a:rPr lang="el-GR" sz="3800" b="1" dirty="0">
                <a:solidFill>
                  <a:schemeClr val="tx2"/>
                </a:solidFill>
              </a:rPr>
              <a:t>Έλασσον πολύγωνο</a:t>
            </a:r>
            <a:r>
              <a:rPr lang="el-GR" sz="3800" dirty="0"/>
              <a:t>: αρθρώνεται με 2</a:t>
            </a:r>
            <a:r>
              <a:rPr lang="el-GR" sz="3800" baseline="30000" dirty="0"/>
              <a:t>ο</a:t>
            </a:r>
            <a:r>
              <a:rPr lang="el-GR" sz="3800" dirty="0"/>
              <a:t> μετακάρπιο, </a:t>
            </a:r>
            <a:r>
              <a:rPr lang="el-GR" sz="3800" dirty="0">
                <a:solidFill>
                  <a:schemeClr val="tx2"/>
                </a:solidFill>
              </a:rPr>
              <a:t>μείζων πολύγωνο</a:t>
            </a:r>
            <a:r>
              <a:rPr lang="el-GR" sz="3800" dirty="0"/>
              <a:t>, </a:t>
            </a:r>
            <a:r>
              <a:rPr lang="el-GR" sz="3800" dirty="0">
                <a:solidFill>
                  <a:schemeClr val="tx2"/>
                </a:solidFill>
              </a:rPr>
              <a:t>κεφαλωτό</a:t>
            </a:r>
            <a:r>
              <a:rPr lang="el-GR" sz="3800" dirty="0"/>
              <a:t> και </a:t>
            </a:r>
            <a:r>
              <a:rPr lang="el-GR" sz="3800" dirty="0">
                <a:solidFill>
                  <a:schemeClr val="accent2"/>
                </a:solidFill>
              </a:rPr>
              <a:t>σκαφοειδές</a:t>
            </a:r>
          </a:p>
          <a:p>
            <a:pPr>
              <a:buNone/>
            </a:pPr>
            <a:r>
              <a:rPr lang="el-GR" sz="3800" b="1" dirty="0">
                <a:solidFill>
                  <a:schemeClr val="tx2"/>
                </a:solidFill>
              </a:rPr>
              <a:t>Κεφαλωτό</a:t>
            </a:r>
            <a:r>
              <a:rPr lang="el-GR" sz="3800" dirty="0"/>
              <a:t>: αρθρώνεται με 3</a:t>
            </a:r>
            <a:r>
              <a:rPr lang="el-GR" sz="3800" baseline="30000" dirty="0"/>
              <a:t>ο</a:t>
            </a:r>
            <a:r>
              <a:rPr lang="el-GR" sz="3800" dirty="0"/>
              <a:t> μετακάρπιο, </a:t>
            </a:r>
            <a:r>
              <a:rPr lang="el-GR" sz="3800" dirty="0">
                <a:solidFill>
                  <a:schemeClr val="tx2"/>
                </a:solidFill>
              </a:rPr>
              <a:t>έλασσον πολύγωνο</a:t>
            </a:r>
            <a:r>
              <a:rPr lang="el-GR" sz="3800" dirty="0"/>
              <a:t>, </a:t>
            </a:r>
            <a:r>
              <a:rPr lang="el-GR" sz="3800" dirty="0">
                <a:solidFill>
                  <a:schemeClr val="tx2"/>
                </a:solidFill>
              </a:rPr>
              <a:t>αγκιστρωτό</a:t>
            </a:r>
            <a:r>
              <a:rPr lang="el-GR" sz="3800" dirty="0"/>
              <a:t>, </a:t>
            </a:r>
            <a:r>
              <a:rPr lang="el-GR" sz="3800" dirty="0">
                <a:solidFill>
                  <a:schemeClr val="accent2"/>
                </a:solidFill>
              </a:rPr>
              <a:t>σκαφοειδές</a:t>
            </a:r>
            <a:r>
              <a:rPr lang="el-GR" sz="3800" dirty="0"/>
              <a:t>, </a:t>
            </a:r>
            <a:r>
              <a:rPr lang="el-GR" sz="3800" dirty="0">
                <a:solidFill>
                  <a:schemeClr val="accent2"/>
                </a:solidFill>
              </a:rPr>
              <a:t>μηνοειδές</a:t>
            </a:r>
            <a:r>
              <a:rPr lang="el-GR" sz="3800" dirty="0"/>
              <a:t> .</a:t>
            </a:r>
          </a:p>
          <a:p>
            <a:pPr>
              <a:buNone/>
            </a:pPr>
            <a:r>
              <a:rPr lang="el-GR" sz="3800" b="1" dirty="0">
                <a:solidFill>
                  <a:schemeClr val="tx2"/>
                </a:solidFill>
              </a:rPr>
              <a:t>Αγκιστρωτό</a:t>
            </a:r>
            <a:r>
              <a:rPr lang="el-GR" sz="3800" dirty="0"/>
              <a:t>: αρθρώνεται με 4</a:t>
            </a:r>
            <a:r>
              <a:rPr lang="el-GR" sz="3800" baseline="30000" dirty="0"/>
              <a:t>ο</a:t>
            </a:r>
            <a:r>
              <a:rPr lang="el-GR" sz="3800" dirty="0"/>
              <a:t> και 5</a:t>
            </a:r>
            <a:r>
              <a:rPr lang="el-GR" sz="3800" baseline="30000" dirty="0"/>
              <a:t>ο</a:t>
            </a:r>
            <a:r>
              <a:rPr lang="el-GR" sz="3800" dirty="0"/>
              <a:t> μετακάρπιο, το </a:t>
            </a:r>
            <a:r>
              <a:rPr lang="el-GR" sz="3800" dirty="0">
                <a:solidFill>
                  <a:schemeClr val="tx2"/>
                </a:solidFill>
              </a:rPr>
              <a:t>κεφαλωτό</a:t>
            </a:r>
            <a:r>
              <a:rPr lang="el-GR" sz="3800" dirty="0"/>
              <a:t> και </a:t>
            </a:r>
            <a:r>
              <a:rPr lang="el-GR" sz="3800" dirty="0">
                <a:solidFill>
                  <a:schemeClr val="accent2"/>
                </a:solidFill>
              </a:rPr>
              <a:t>πυραμοειδές</a:t>
            </a:r>
          </a:p>
          <a:p>
            <a:pPr>
              <a:buNone/>
            </a:pPr>
            <a:endParaRPr lang="el-GR" sz="3800" dirty="0">
              <a:solidFill>
                <a:schemeClr val="accent2"/>
              </a:solidFill>
            </a:endParaRPr>
          </a:p>
          <a:p>
            <a:pPr>
              <a:buNone/>
            </a:pPr>
            <a:r>
              <a:rPr lang="el-GR" sz="3800" b="1" dirty="0">
                <a:solidFill>
                  <a:srgbClr val="00B050"/>
                </a:solidFill>
              </a:rPr>
              <a:t>Μετακάρπια (5)</a:t>
            </a:r>
            <a:r>
              <a:rPr lang="el-GR" sz="3800" b="1" dirty="0"/>
              <a:t>: </a:t>
            </a:r>
            <a:r>
              <a:rPr lang="el-GR" sz="3800" dirty="0"/>
              <a:t>βάση, διάφυση, κεφαλή, 1</a:t>
            </a:r>
            <a:r>
              <a:rPr lang="el-GR" sz="3800" baseline="30000" dirty="0"/>
              <a:t>ο</a:t>
            </a:r>
            <a:r>
              <a:rPr lang="el-GR" sz="3800" dirty="0"/>
              <a:t> (αντίχειρα) βραχύτερο, 3</a:t>
            </a:r>
            <a:r>
              <a:rPr lang="el-GR" sz="3800" baseline="30000" dirty="0"/>
              <a:t>ο</a:t>
            </a:r>
            <a:r>
              <a:rPr lang="el-GR" sz="3800" dirty="0"/>
              <a:t> στυλοειδή απόφυση στη βάση</a:t>
            </a:r>
          </a:p>
          <a:p>
            <a:pPr>
              <a:buNone/>
            </a:pPr>
            <a:r>
              <a:rPr lang="el-GR" sz="3800" b="1" dirty="0">
                <a:solidFill>
                  <a:srgbClr val="00B050"/>
                </a:solidFill>
              </a:rPr>
              <a:t>Φάλαγγες</a:t>
            </a:r>
            <a:r>
              <a:rPr lang="el-GR" sz="3800" dirty="0">
                <a:solidFill>
                  <a:srgbClr val="00B050"/>
                </a:solidFill>
              </a:rPr>
              <a:t>: </a:t>
            </a:r>
            <a:r>
              <a:rPr lang="el-GR" sz="3800" dirty="0"/>
              <a:t>ο αντίχειρας έχει μόνο 2 αλλά ισχυρότερες. Προς τα κάτω μικραίνουν. Οι άπω είναι αποπλατυσμένες (υπόστρωμα νυχιών)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ΜΕΣΟΚΑΡΠΙΑ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66" y="723424"/>
            <a:ext cx="4062520" cy="3578142"/>
          </a:xfrm>
          <a:prstGeom prst="rect">
            <a:avLst/>
          </a:prstGeom>
        </p:spPr>
      </p:pic>
      <p:pic>
        <p:nvPicPr>
          <p:cNvPr id="4" name="3 - Εικόνα" descr="MESOKARPIA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60" y="3286124"/>
            <a:ext cx="2240474" cy="2339543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carpal joint movement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2" y="865632"/>
            <a:ext cx="6986016" cy="5126736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arpal joint movement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810"/>
            <a:ext cx="9144000" cy="5272379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arpal movem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" y="1463040"/>
            <a:ext cx="8997696" cy="3931920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ΚΑΡΠΟΜΕΤΑΚΑΡΠΙΕΣ</a:t>
            </a:r>
            <a:br>
              <a:rPr lang="el-GR" dirty="0"/>
            </a:br>
            <a:r>
              <a:rPr lang="el-GR" dirty="0"/>
              <a:t>ΜΕΣΟΜΕΤΑΚΑΡΠΙΕΣ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l-GR" dirty="0"/>
              <a:t>Άπω επιφάνειες άπω στίχου με βάσεις μετακαρπίων.</a:t>
            </a:r>
          </a:p>
          <a:p>
            <a:pPr>
              <a:buNone/>
            </a:pPr>
            <a:r>
              <a:rPr lang="el-GR" dirty="0"/>
              <a:t>Τα παρακείμενα μετακάρπια αρθρώνονται μεταξύ τους.</a:t>
            </a:r>
          </a:p>
          <a:p>
            <a:pPr>
              <a:buNone/>
            </a:pPr>
            <a:r>
              <a:rPr lang="el-GR" dirty="0"/>
              <a:t>Οι 4 έσω </a:t>
            </a:r>
            <a:r>
              <a:rPr lang="el-GR" dirty="0" err="1"/>
              <a:t>καρπομετακάρπιες</a:t>
            </a:r>
            <a:r>
              <a:rPr lang="el-GR" dirty="0"/>
              <a:t> και οι 3 </a:t>
            </a:r>
            <a:r>
              <a:rPr lang="el-GR" dirty="0" err="1"/>
              <a:t>μεσομετακάρπιες</a:t>
            </a:r>
            <a:r>
              <a:rPr lang="el-GR" dirty="0"/>
              <a:t> περιβάλλονται από </a:t>
            </a:r>
            <a:r>
              <a:rPr lang="el-GR" u="sng" dirty="0"/>
              <a:t>κοινό αρθρικό θύλακο.</a:t>
            </a:r>
          </a:p>
          <a:p>
            <a:pPr>
              <a:buNone/>
            </a:pPr>
            <a:r>
              <a:rPr lang="el-GR" b="1" dirty="0" err="1"/>
              <a:t>Καρπομετακάρπια</a:t>
            </a:r>
            <a:r>
              <a:rPr lang="el-GR" b="1" dirty="0"/>
              <a:t> αντίχειρα </a:t>
            </a:r>
            <a:r>
              <a:rPr lang="el-GR" dirty="0"/>
              <a:t>έχει ξεχωριστή αρθρική κοιλότητα.</a:t>
            </a:r>
          </a:p>
          <a:p>
            <a:pPr>
              <a:buNone/>
            </a:pPr>
            <a:endParaRPr lang="el-GR" dirty="0"/>
          </a:p>
          <a:p>
            <a:pPr>
              <a:buNone/>
            </a:pPr>
            <a:endParaRPr lang="el-GR" dirty="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ΚΑΡΠΟΜΕΤΑΚΑΡΠΙΕΣ</a:t>
            </a:r>
            <a:br>
              <a:rPr lang="el-GR" dirty="0"/>
            </a:br>
            <a:r>
              <a:rPr lang="el-GR" dirty="0"/>
              <a:t>ΜΕΣΟΜΕΤΑΚΑΡΠΙΕΣ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l-GR" dirty="0"/>
              <a:t>1</a:t>
            </a:r>
            <a:r>
              <a:rPr lang="el-GR" baseline="30000" dirty="0"/>
              <a:t>η</a:t>
            </a:r>
            <a:r>
              <a:rPr lang="el-GR" dirty="0"/>
              <a:t>  ΚΜΚ (αντίχειρα)-</a:t>
            </a:r>
            <a:r>
              <a:rPr lang="el-GR" b="1" dirty="0" err="1">
                <a:solidFill>
                  <a:srgbClr val="00B0F0"/>
                </a:solidFill>
              </a:rPr>
              <a:t>εφιππιοειδής</a:t>
            </a:r>
            <a:endParaRPr lang="el-GR" b="1" dirty="0">
              <a:solidFill>
                <a:srgbClr val="00B0F0"/>
              </a:solidFill>
            </a:endParaRPr>
          </a:p>
          <a:p>
            <a:pPr>
              <a:buNone/>
            </a:pPr>
            <a:r>
              <a:rPr lang="el-GR" dirty="0"/>
              <a:t>	κάμψη-έκταση, προσαγωγή-απαγωγή</a:t>
            </a:r>
          </a:p>
          <a:p>
            <a:pPr>
              <a:buNone/>
            </a:pPr>
            <a:r>
              <a:rPr lang="el-GR" dirty="0"/>
              <a:t>2</a:t>
            </a:r>
            <a:r>
              <a:rPr lang="el-GR" baseline="30000" dirty="0"/>
              <a:t>η</a:t>
            </a:r>
            <a:r>
              <a:rPr lang="el-GR" dirty="0"/>
              <a:t> -3</a:t>
            </a:r>
            <a:r>
              <a:rPr lang="el-GR" baseline="30000" dirty="0"/>
              <a:t>η</a:t>
            </a:r>
            <a:r>
              <a:rPr lang="el-GR" dirty="0"/>
              <a:t> ΚΜΚ σχεδόν ακίνητη</a:t>
            </a:r>
          </a:p>
          <a:p>
            <a:pPr>
              <a:buNone/>
            </a:pPr>
            <a:r>
              <a:rPr lang="el-GR" dirty="0"/>
              <a:t>4</a:t>
            </a:r>
            <a:r>
              <a:rPr lang="el-GR" baseline="30000" dirty="0"/>
              <a:t>η</a:t>
            </a:r>
            <a:r>
              <a:rPr lang="el-GR" dirty="0"/>
              <a:t> ΚΜΚ ελαφρώς κινητή</a:t>
            </a:r>
          </a:p>
          <a:p>
            <a:pPr>
              <a:buNone/>
            </a:pPr>
            <a:r>
              <a:rPr lang="el-GR" dirty="0"/>
              <a:t>5</a:t>
            </a:r>
            <a:r>
              <a:rPr lang="el-GR" baseline="30000" dirty="0"/>
              <a:t>η</a:t>
            </a:r>
            <a:r>
              <a:rPr lang="el-GR" dirty="0"/>
              <a:t> ΚΜΚ μετρίως κινητή</a:t>
            </a:r>
          </a:p>
          <a:p>
            <a:pPr>
              <a:buNone/>
            </a:pPr>
            <a:endParaRPr lang="el-GR" dirty="0"/>
          </a:p>
          <a:p>
            <a:pPr>
              <a:buNone/>
            </a:pPr>
            <a:r>
              <a:rPr lang="el-GR" dirty="0">
                <a:solidFill>
                  <a:srgbClr val="00B050"/>
                </a:solidFill>
              </a:rPr>
              <a:t>Αντιθετική κίνηση </a:t>
            </a:r>
            <a:r>
              <a:rPr lang="el-GR" dirty="0"/>
              <a:t>(συμβάλλουν όλοι οι μυς </a:t>
            </a:r>
            <a:r>
              <a:rPr lang="el-GR" dirty="0" err="1"/>
              <a:t>θέναρος</a:t>
            </a:r>
            <a:r>
              <a:rPr lang="el-GR" dirty="0"/>
              <a:t>)</a:t>
            </a:r>
          </a:p>
          <a:p>
            <a:pPr>
              <a:buNone/>
            </a:pPr>
            <a:r>
              <a:rPr lang="el-GR" dirty="0"/>
              <a:t>	2/3 κίνησης 1</a:t>
            </a:r>
            <a:r>
              <a:rPr lang="el-GR" baseline="30000" dirty="0"/>
              <a:t>η</a:t>
            </a:r>
            <a:r>
              <a:rPr lang="el-GR" dirty="0"/>
              <a:t> ΚΜΚ, </a:t>
            </a:r>
          </a:p>
          <a:p>
            <a:pPr>
              <a:buNone/>
            </a:pPr>
            <a:r>
              <a:rPr lang="el-GR" dirty="0"/>
              <a:t>	1/3 κίνησης ΚΜΚ και</a:t>
            </a:r>
          </a:p>
          <a:p>
            <a:pPr>
              <a:buNone/>
            </a:pPr>
            <a:r>
              <a:rPr lang="el-GR" dirty="0"/>
              <a:t>	</a:t>
            </a:r>
            <a:r>
              <a:rPr lang="el-GR" dirty="0" err="1"/>
              <a:t>μεσομετακάρπιες</a:t>
            </a:r>
            <a:r>
              <a:rPr lang="el-GR" dirty="0"/>
              <a:t> 4</a:t>
            </a:r>
            <a:r>
              <a:rPr lang="el-GR" baseline="30000" dirty="0"/>
              <a:t>ου</a:t>
            </a:r>
            <a:r>
              <a:rPr lang="el-GR" dirty="0"/>
              <a:t> και 5</a:t>
            </a:r>
            <a:r>
              <a:rPr lang="el-GR" baseline="30000" dirty="0"/>
              <a:t>ου</a:t>
            </a:r>
            <a:r>
              <a:rPr lang="el-GR" dirty="0"/>
              <a:t> 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ΠΡΩΤΗ ΚΜΚ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1285860"/>
            <a:ext cx="2248095" cy="1211685"/>
          </a:xfrm>
          <a:prstGeom prst="rect">
            <a:avLst/>
          </a:prstGeom>
        </p:spPr>
      </p:pic>
      <p:pic>
        <p:nvPicPr>
          <p:cNvPr id="3" name="2 - Εικόνα" descr="ΠΡΩΤΗ ΚΜΚ 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678" y="785794"/>
            <a:ext cx="1905000" cy="2186940"/>
          </a:xfrm>
          <a:prstGeom prst="rect">
            <a:avLst/>
          </a:prstGeom>
        </p:spPr>
      </p:pic>
      <p:pic>
        <p:nvPicPr>
          <p:cNvPr id="4" name="3 - Εικόνα" descr="ΠΡΩΤΗ ΚΜΚ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28" y="3357562"/>
            <a:ext cx="2248095" cy="2408129"/>
          </a:xfrm>
          <a:prstGeom prst="rect">
            <a:avLst/>
          </a:prstGeom>
        </p:spPr>
      </p:pic>
      <p:pic>
        <p:nvPicPr>
          <p:cNvPr id="5" name="4 - Εικόνα" descr="thumb movement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380" y="2143116"/>
            <a:ext cx="3157728" cy="4285488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ΠΡΩΤΗ ΚΜΚ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0"/>
            <a:ext cx="4198229" cy="3312888"/>
          </a:xfrm>
          <a:prstGeom prst="rect">
            <a:avLst/>
          </a:prstGeom>
        </p:spPr>
      </p:pic>
      <p:pic>
        <p:nvPicPr>
          <p:cNvPr id="3" name="2 - Εικόνα" descr="ΠΡΩΤΗ ΚΜΚ 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22" y="2928934"/>
            <a:ext cx="5749364" cy="3376751"/>
          </a:xfrm>
          <a:prstGeom prst="rect">
            <a:avLst/>
          </a:prstGeom>
        </p:spPr>
      </p:pic>
      <p:pic>
        <p:nvPicPr>
          <p:cNvPr id="4" name="3 - Εικόνα" descr="thumb movement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942" y="285728"/>
            <a:ext cx="2435629" cy="259357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MARIANNA\A_ΜΑΘΗΜΑΤΑ PPS\ΑΝΩ ΑΚΡΟ\ΩΛΕΝΗ ΠΡ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214290"/>
            <a:ext cx="3414713" cy="6462713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thumb movement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785794"/>
            <a:ext cx="3071834" cy="3454448"/>
          </a:xfrm>
          <a:prstGeom prst="rect">
            <a:avLst/>
          </a:prstGeom>
        </p:spPr>
      </p:pic>
      <p:pic>
        <p:nvPicPr>
          <p:cNvPr id="4" name="3 - Εικόνα" descr="thumb movement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306" y="3357562"/>
            <a:ext cx="4613564" cy="3192087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4714876" y="1285860"/>
            <a:ext cx="396615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2800" b="1" dirty="0"/>
              <a:t>ΕΦΙΠΠΙΟΕΙΔΗΣ ΑΡΘΡΩΣΗ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l-GR" dirty="0"/>
              <a:t>ΑΝΤΙΘΕΣΗ ΑΝΤΙΧΕΙΡΑ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4429124" y="1643050"/>
            <a:ext cx="248888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Κάμψη ΚΜΚ-ΜΚΦ</a:t>
            </a:r>
          </a:p>
          <a:p>
            <a:r>
              <a:rPr lang="el-GR" dirty="0"/>
              <a:t>Πρηνισμός άκρας χείρας</a:t>
            </a:r>
          </a:p>
          <a:p>
            <a:r>
              <a:rPr lang="el-GR" dirty="0"/>
              <a:t>Απαγωγή ΚΜΚ</a:t>
            </a:r>
          </a:p>
          <a:p>
            <a:endParaRPr lang="el-GR" dirty="0"/>
          </a:p>
        </p:txBody>
      </p:sp>
      <p:pic>
        <p:nvPicPr>
          <p:cNvPr id="8" name="7 - Εικόνα" descr="thumb movement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1857364"/>
            <a:ext cx="2484120" cy="2606040"/>
          </a:xfrm>
          <a:prstGeom prst="rect">
            <a:avLst/>
          </a:prstGeom>
        </p:spPr>
      </p:pic>
      <p:sp>
        <p:nvSpPr>
          <p:cNvPr id="9" name="8 - TextBox"/>
          <p:cNvSpPr txBox="1"/>
          <p:nvPr/>
        </p:nvSpPr>
        <p:spPr>
          <a:xfrm>
            <a:off x="4429124" y="3357562"/>
            <a:ext cx="3468514" cy="120032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1. Αντιθετικός αντίχειρα (κύριος)</a:t>
            </a:r>
          </a:p>
          <a:p>
            <a:r>
              <a:rPr lang="el-GR" dirty="0"/>
              <a:t>2. Βραχύς απαγωγός (βοηθητικός)</a:t>
            </a:r>
          </a:p>
          <a:p>
            <a:r>
              <a:rPr lang="el-GR" dirty="0"/>
              <a:t>3. Βραχύς καμπτήρας (βοηθητικός)</a:t>
            </a:r>
          </a:p>
          <a:p>
            <a:r>
              <a:rPr lang="el-GR" dirty="0"/>
              <a:t>ΔΕΝ υπάρχει ανταγωνιστής μυς!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571472" y="5786454"/>
            <a:ext cx="6922985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Αντιθετικός: μεγαλύτερος, κάτω από τους άλλους δύο</a:t>
            </a:r>
          </a:p>
          <a:p>
            <a:r>
              <a:rPr lang="el-GR" dirty="0"/>
              <a:t>Βραχύς καμπτήρας: η εν τω βάθει κεφαλή νευρώνεται από το ωλένιο ν. 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thumb movement 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755" y="0"/>
            <a:ext cx="60404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arpal ling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428604"/>
            <a:ext cx="8704923" cy="6143668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αξων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32" y="58094"/>
            <a:ext cx="4643470" cy="6086357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metacar[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403" y="0"/>
            <a:ext cx="711919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Θέση κειμένου"/>
          <p:cNvSpPr>
            <a:spLocks noGrp="1"/>
          </p:cNvSpPr>
          <p:nvPr>
            <p:ph type="body" idx="1"/>
          </p:nvPr>
        </p:nvSpPr>
        <p:spPr>
          <a:xfrm>
            <a:off x="428596" y="642919"/>
            <a:ext cx="3857652" cy="71438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32500" lnSpcReduction="20000"/>
          </a:bodyPr>
          <a:lstStyle/>
          <a:p>
            <a:endParaRPr lang="el-GR" dirty="0"/>
          </a:p>
          <a:p>
            <a:endParaRPr lang="el-GR" dirty="0"/>
          </a:p>
          <a:p>
            <a:r>
              <a:rPr lang="el-GR" sz="5100" dirty="0"/>
              <a:t>ΜΕΤΑΚΑΡΠΙΟΦΑΛΑΓΓΙΚΕΣ</a:t>
            </a:r>
            <a:br>
              <a:rPr lang="el-GR" dirty="0"/>
            </a:br>
            <a:endParaRPr lang="el-GR" dirty="0"/>
          </a:p>
          <a:p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28596" y="1571612"/>
            <a:ext cx="4040188" cy="4951420"/>
          </a:xfrm>
        </p:spPr>
        <p:txBody>
          <a:bodyPr/>
          <a:lstStyle/>
          <a:p>
            <a:pPr>
              <a:buNone/>
            </a:pPr>
            <a:r>
              <a:rPr lang="el-GR" dirty="0"/>
              <a:t>	</a:t>
            </a:r>
            <a:r>
              <a:rPr lang="el-GR" b="1" dirty="0">
                <a:solidFill>
                  <a:srgbClr val="00B0F0"/>
                </a:solidFill>
              </a:rPr>
              <a:t>ελλειψοειδείς</a:t>
            </a:r>
            <a:r>
              <a:rPr lang="el-GR" b="1" dirty="0"/>
              <a:t> </a:t>
            </a:r>
            <a:br>
              <a:rPr lang="el-GR" dirty="0"/>
            </a:br>
            <a:r>
              <a:rPr lang="el-GR" dirty="0"/>
              <a:t>κάμψη-έκταση</a:t>
            </a:r>
            <a:br>
              <a:rPr lang="el-GR" dirty="0"/>
            </a:br>
            <a:r>
              <a:rPr lang="el-GR" dirty="0"/>
              <a:t>προσαγωγή-απαγωγή</a:t>
            </a:r>
          </a:p>
          <a:p>
            <a:pPr>
              <a:buNone/>
            </a:pPr>
            <a:r>
              <a:rPr lang="el-GR" dirty="0"/>
              <a:t>	</a:t>
            </a:r>
          </a:p>
        </p:txBody>
      </p:sp>
      <p:sp>
        <p:nvSpPr>
          <p:cNvPr id="7" name="6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857752" y="642918"/>
            <a:ext cx="4041775" cy="63976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endParaRPr lang="el-GR" dirty="0"/>
          </a:p>
          <a:p>
            <a:r>
              <a:rPr lang="el-GR" dirty="0"/>
              <a:t>ΜΕΣΟΦΑΛΑΓΓΙΚΕΣ</a:t>
            </a:r>
          </a:p>
        </p:txBody>
      </p:sp>
      <p:sp>
        <p:nvSpPr>
          <p:cNvPr id="8" name="7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1643050"/>
            <a:ext cx="4041775" cy="4483113"/>
          </a:xfrm>
        </p:spPr>
        <p:txBody>
          <a:bodyPr/>
          <a:lstStyle/>
          <a:p>
            <a:endParaRPr lang="el-GR" dirty="0"/>
          </a:p>
          <a:p>
            <a:pPr>
              <a:buNone/>
            </a:pPr>
            <a:r>
              <a:rPr lang="el-GR" b="1" dirty="0" err="1">
                <a:solidFill>
                  <a:srgbClr val="00B0F0"/>
                </a:solidFill>
              </a:rPr>
              <a:t>Γίγγλιμες</a:t>
            </a:r>
            <a:r>
              <a:rPr lang="el-GR" b="1" dirty="0">
                <a:solidFill>
                  <a:srgbClr val="00B0F0"/>
                </a:solidFill>
              </a:rPr>
              <a:t> (γωνιώδεις</a:t>
            </a:r>
            <a:r>
              <a:rPr lang="el-GR" dirty="0"/>
              <a:t>)</a:t>
            </a:r>
          </a:p>
          <a:p>
            <a:pPr>
              <a:buNone/>
            </a:pPr>
            <a:r>
              <a:rPr lang="el-GR" dirty="0"/>
              <a:t>Κάμψη-έκταση </a:t>
            </a:r>
          </a:p>
        </p:txBody>
      </p:sp>
      <p:pic>
        <p:nvPicPr>
          <p:cNvPr id="1027" name="Picture 3" descr="E:\MARIANNA\A_ΜΑΘΗΜΑΤΑ PPS\ΑΝΩ ΑΚΡΟ\μκφ 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3643314"/>
            <a:ext cx="3714776" cy="2464184"/>
          </a:xfrm>
          <a:prstGeom prst="rect">
            <a:avLst/>
          </a:prstGeom>
          <a:noFill/>
        </p:spPr>
      </p:pic>
      <p:pic>
        <p:nvPicPr>
          <p:cNvPr id="12" name="Picture 2" descr="E:\MARIANNA\A_ΜΑΘΗΜΑΤΑ PPS\ΑΝΩ ΑΚΡΟ\midph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3500438"/>
            <a:ext cx="3143272" cy="26469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MARIANNA\A_ΜΑΘΗΜΑΤΑ PPS\ΑΝΩ ΑΚΡΟ\thumb movement 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142984"/>
            <a:ext cx="4643470" cy="4839493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5572132" y="1142984"/>
            <a:ext cx="2877711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l-GR" sz="2800" dirty="0"/>
              <a:t>ΜΕΣΟΦΑΛΑΓΓΙΚΕΣ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metacarpal phala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298" y="1785926"/>
            <a:ext cx="3557606" cy="4206869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6643702" y="2285992"/>
            <a:ext cx="159530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Κάμψη-έκταση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6429388" y="4714884"/>
            <a:ext cx="225568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Προσαγωγή-απαγωγή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571472" y="500042"/>
            <a:ext cx="5143536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3600" dirty="0"/>
              <a:t>ΜΕΤΑΚΑΡΠΙΟΦΑΛΑΓΓΙΚΕΣ</a:t>
            </a:r>
            <a:br>
              <a:rPr lang="el-GR" dirty="0"/>
            </a:br>
            <a:endParaRPr lang="el-GR" dirty="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ΜΚΦ ΑΡΘΡΩΣΗ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1071546"/>
            <a:ext cx="2240474" cy="1767993"/>
          </a:xfrm>
          <a:prstGeom prst="rect">
            <a:avLst/>
          </a:prstGeom>
        </p:spPr>
      </p:pic>
      <p:pic>
        <p:nvPicPr>
          <p:cNvPr id="4" name="3 - Εικόνα" descr="ΜΚΦ ΑΡΘΡΩΣΗ 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430" y="500042"/>
            <a:ext cx="50038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MARIANNA\A_ΜΑΘΗΜΑΤΑ PPS\ΑΝΩ ΑΚΡΟ\ΠΗΧΗΣ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500042"/>
            <a:ext cx="3937000" cy="6172201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ΜΚΦ ΑΡΘΡΩΣΗ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944" y="2118246"/>
            <a:ext cx="6828112" cy="2621507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Εικόνα" descr="joints ha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857231"/>
            <a:ext cx="6286544" cy="5726609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ΑΡΘΡΩΣΕΙΣ ΑΝΩ ΑΚΡΟΥ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857232"/>
            <a:ext cx="7422732" cy="4317857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ARPAL TUNN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857232"/>
            <a:ext cx="7547624" cy="5660718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carpal-tunnel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732" y="1500175"/>
            <a:ext cx="6438291" cy="4236452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1" y="785794"/>
            <a:ext cx="7711940" cy="538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MARIANNA\A_ΜΑΘΗΜΑΤΑ PPS\ΑΝΩ ΑΚΡΟ\ΠΗΧΗΣ ΠΡΗΝΙΣΜΟΣ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3238500" cy="6172200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MARIANNA\A_ΜΑΘΗΜΑΤΑ PPS\ΑΝΩ ΑΚΡΟ\ΚΕΡΚΩΛ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704850"/>
            <a:ext cx="6172218" cy="4548815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MARIANNA\A_ΜΑΘΗΜΑΤΑ PPS\ΑΝΩ ΑΚΡΟ\ΑΓΚΩΝΑΣ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1680" y="428604"/>
            <a:ext cx="6408712" cy="6172200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MARIANNA\A_ΜΑΘΗΜΑΤΑ PPS\ΑΝΩ ΑΚΡΟ\ΑΓΚΩΝΑΣ Αα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0"/>
            <a:ext cx="5518174" cy="68772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ELBOW XR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80" y="1071546"/>
            <a:ext cx="4981596" cy="479957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ELBOW XRAY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918" y="0"/>
            <a:ext cx="584616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MARIANNA\A_ΜΑΘΗΜΑΤΑ PPS\ΑΝΩ ΑΚΡΟ\ΑΝΩ ΑΚΡΟ ΟΣΤΑ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-134691"/>
            <a:ext cx="4784743" cy="6992691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ΟΣΤΑ ΑΚΡΑΣ ΧΕΙΡΑΣ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525963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el-GR" dirty="0"/>
              <a:t>Καρπός: κυρτός ραχιαία, κοίλος παλαμιαία</a:t>
            </a:r>
          </a:p>
          <a:p>
            <a:pPr>
              <a:buNone/>
            </a:pPr>
            <a:r>
              <a:rPr lang="el-GR" dirty="0"/>
              <a:t>8 καρπιαία οστά. Παρέχουν  ευκαμψία, οι δύο στίχοι γλιστρούν ο ένας πάνω στον άλλο και το ένα οστό στα γειτονικά.</a:t>
            </a:r>
          </a:p>
          <a:p>
            <a:pPr>
              <a:buNone/>
            </a:pPr>
            <a:r>
              <a:rPr lang="el-GR" dirty="0"/>
              <a:t>Από έξω προς τα μέσα</a:t>
            </a:r>
          </a:p>
          <a:p>
            <a:pPr>
              <a:buNone/>
            </a:pPr>
            <a:endParaRPr lang="el-GR" dirty="0"/>
          </a:p>
          <a:p>
            <a:pPr>
              <a:buNone/>
            </a:pPr>
            <a:r>
              <a:rPr lang="el-GR" b="1" dirty="0">
                <a:solidFill>
                  <a:schemeClr val="accent2"/>
                </a:solidFill>
              </a:rPr>
              <a:t>Σκαφοειδές</a:t>
            </a:r>
            <a:r>
              <a:rPr lang="el-GR" dirty="0"/>
              <a:t>: μεγαλύτερο εγγύς, αρθρώνεται με </a:t>
            </a:r>
            <a:r>
              <a:rPr lang="el-GR" b="1" dirty="0"/>
              <a:t>κερκίδα</a:t>
            </a:r>
            <a:r>
              <a:rPr lang="el-GR" dirty="0"/>
              <a:t>, </a:t>
            </a:r>
            <a:r>
              <a:rPr lang="el-GR" dirty="0">
                <a:solidFill>
                  <a:schemeClr val="tx2"/>
                </a:solidFill>
              </a:rPr>
              <a:t>μείζον και έλασσον πολύγωνο, κεφαλωτό</a:t>
            </a:r>
          </a:p>
          <a:p>
            <a:pPr>
              <a:buNone/>
            </a:pPr>
            <a:r>
              <a:rPr lang="el-GR" b="1" dirty="0">
                <a:solidFill>
                  <a:schemeClr val="accent2"/>
                </a:solidFill>
              </a:rPr>
              <a:t>Μηνοειδές</a:t>
            </a:r>
            <a:r>
              <a:rPr lang="el-GR" dirty="0"/>
              <a:t>: αρθρώνεται με </a:t>
            </a:r>
            <a:r>
              <a:rPr lang="el-GR" b="1" dirty="0"/>
              <a:t>κερκίδα</a:t>
            </a:r>
            <a:r>
              <a:rPr lang="el-GR" dirty="0"/>
              <a:t>, </a:t>
            </a:r>
            <a:r>
              <a:rPr lang="el-GR" dirty="0">
                <a:solidFill>
                  <a:schemeClr val="tx2"/>
                </a:solidFill>
              </a:rPr>
              <a:t>κεφαλωτό</a:t>
            </a:r>
          </a:p>
          <a:p>
            <a:pPr>
              <a:buNone/>
            </a:pPr>
            <a:r>
              <a:rPr lang="el-GR" b="1" dirty="0">
                <a:solidFill>
                  <a:schemeClr val="accent2"/>
                </a:solidFill>
              </a:rPr>
              <a:t>Πυραμοειδές</a:t>
            </a:r>
            <a:r>
              <a:rPr lang="el-GR" dirty="0"/>
              <a:t>:  αρθρώνεται με αρθρικό </a:t>
            </a:r>
            <a:r>
              <a:rPr lang="el-GR" b="1" dirty="0"/>
              <a:t>δίσκο</a:t>
            </a:r>
            <a:r>
              <a:rPr lang="el-GR" dirty="0"/>
              <a:t> άπω </a:t>
            </a:r>
            <a:r>
              <a:rPr lang="el-GR" dirty="0" err="1"/>
              <a:t>κερκιδοωλενικής</a:t>
            </a:r>
            <a:r>
              <a:rPr lang="el-GR" dirty="0"/>
              <a:t> άρθρωσης και το </a:t>
            </a:r>
            <a:r>
              <a:rPr lang="el-GR" dirty="0">
                <a:solidFill>
                  <a:schemeClr val="tx2"/>
                </a:solidFill>
              </a:rPr>
              <a:t>αγκιστρωτό</a:t>
            </a:r>
            <a:r>
              <a:rPr lang="el-GR" dirty="0"/>
              <a:t>.</a:t>
            </a:r>
          </a:p>
          <a:p>
            <a:pPr>
              <a:buNone/>
            </a:pPr>
            <a:r>
              <a:rPr lang="el-GR" b="1" dirty="0" err="1">
                <a:solidFill>
                  <a:schemeClr val="accent2"/>
                </a:solidFill>
              </a:rPr>
              <a:t>Πισοειδές</a:t>
            </a:r>
            <a:r>
              <a:rPr lang="el-GR" dirty="0"/>
              <a:t>: σα μπιζέλι, πάνω στην παλαμιαία επιφάνεια </a:t>
            </a:r>
            <a:r>
              <a:rPr lang="el-GR" dirty="0">
                <a:solidFill>
                  <a:schemeClr val="accent2"/>
                </a:solidFill>
              </a:rPr>
              <a:t>πυραμοειδούς</a:t>
            </a:r>
            <a:r>
              <a:rPr lang="el-GR" dirty="0"/>
              <a:t>.</a:t>
            </a:r>
          </a:p>
          <a:p>
            <a:pPr>
              <a:buNone/>
            </a:pPr>
            <a:endParaRPr lang="el-GR" dirty="0"/>
          </a:p>
          <a:p>
            <a:pPr>
              <a:buNone/>
            </a:pPr>
            <a:r>
              <a:rPr lang="el-GR" b="1" dirty="0">
                <a:solidFill>
                  <a:schemeClr val="tx2"/>
                </a:solidFill>
              </a:rPr>
              <a:t>Μείζων πολύγωνο</a:t>
            </a:r>
            <a:r>
              <a:rPr lang="el-GR" dirty="0"/>
              <a:t>: αρθρώνεται με 1</a:t>
            </a:r>
            <a:r>
              <a:rPr lang="el-GR" baseline="30000" dirty="0"/>
              <a:t>ο</a:t>
            </a:r>
            <a:r>
              <a:rPr lang="el-GR" dirty="0"/>
              <a:t> και 2</a:t>
            </a:r>
            <a:r>
              <a:rPr lang="el-GR" baseline="30000" dirty="0"/>
              <a:t>ο</a:t>
            </a:r>
            <a:r>
              <a:rPr lang="el-GR" dirty="0"/>
              <a:t> μετακάρπιο, </a:t>
            </a:r>
            <a:r>
              <a:rPr lang="el-GR" b="1" dirty="0">
                <a:solidFill>
                  <a:schemeClr val="accent2"/>
                </a:solidFill>
              </a:rPr>
              <a:t>σκαφοειδές</a:t>
            </a:r>
            <a:r>
              <a:rPr lang="el-GR" dirty="0"/>
              <a:t> και </a:t>
            </a:r>
            <a:r>
              <a:rPr lang="el-GR" dirty="0">
                <a:solidFill>
                  <a:schemeClr val="tx2"/>
                </a:solidFill>
              </a:rPr>
              <a:t>έλασσον πολύγωνο</a:t>
            </a:r>
          </a:p>
          <a:p>
            <a:pPr>
              <a:buNone/>
            </a:pPr>
            <a:r>
              <a:rPr lang="el-GR" b="1" dirty="0">
                <a:solidFill>
                  <a:schemeClr val="tx2"/>
                </a:solidFill>
              </a:rPr>
              <a:t>Έλασσον πολύγωνο</a:t>
            </a:r>
            <a:r>
              <a:rPr lang="el-GR" dirty="0"/>
              <a:t>: αρθρώνεται με 2</a:t>
            </a:r>
            <a:r>
              <a:rPr lang="el-GR" baseline="30000" dirty="0"/>
              <a:t>ο</a:t>
            </a:r>
            <a:r>
              <a:rPr lang="el-GR" dirty="0"/>
              <a:t> μετακάρπιο, </a:t>
            </a:r>
            <a:r>
              <a:rPr lang="el-GR" dirty="0">
                <a:solidFill>
                  <a:schemeClr val="tx2"/>
                </a:solidFill>
              </a:rPr>
              <a:t>μείζων πολύγωνο</a:t>
            </a:r>
            <a:r>
              <a:rPr lang="el-GR" dirty="0"/>
              <a:t>, </a:t>
            </a:r>
            <a:r>
              <a:rPr lang="el-GR" dirty="0">
                <a:solidFill>
                  <a:schemeClr val="tx2"/>
                </a:solidFill>
              </a:rPr>
              <a:t>κεφαλωτό</a:t>
            </a:r>
            <a:r>
              <a:rPr lang="el-GR" dirty="0"/>
              <a:t> και </a:t>
            </a:r>
            <a:r>
              <a:rPr lang="el-GR" b="1" dirty="0">
                <a:solidFill>
                  <a:schemeClr val="accent2"/>
                </a:solidFill>
              </a:rPr>
              <a:t>σκαφοειδές</a:t>
            </a:r>
          </a:p>
          <a:p>
            <a:pPr>
              <a:buNone/>
            </a:pPr>
            <a:r>
              <a:rPr lang="el-GR" b="1" dirty="0">
                <a:solidFill>
                  <a:schemeClr val="tx2"/>
                </a:solidFill>
              </a:rPr>
              <a:t>Κεφαλωτό</a:t>
            </a:r>
            <a:r>
              <a:rPr lang="el-GR" dirty="0"/>
              <a:t>: αρθρώνεται με 3</a:t>
            </a:r>
            <a:r>
              <a:rPr lang="el-GR" baseline="30000" dirty="0"/>
              <a:t>ο</a:t>
            </a:r>
            <a:r>
              <a:rPr lang="el-GR" dirty="0"/>
              <a:t> μετακάρπιο, </a:t>
            </a:r>
            <a:r>
              <a:rPr lang="el-GR" dirty="0">
                <a:solidFill>
                  <a:schemeClr val="tx2"/>
                </a:solidFill>
              </a:rPr>
              <a:t>έλασσον πολύγωνο</a:t>
            </a:r>
            <a:r>
              <a:rPr lang="el-GR" dirty="0"/>
              <a:t>, </a:t>
            </a:r>
            <a:r>
              <a:rPr lang="el-GR" dirty="0">
                <a:solidFill>
                  <a:schemeClr val="tx2"/>
                </a:solidFill>
              </a:rPr>
              <a:t>αγκιστρωτό</a:t>
            </a:r>
            <a:r>
              <a:rPr lang="el-GR" dirty="0"/>
              <a:t>, </a:t>
            </a:r>
            <a:r>
              <a:rPr lang="el-GR" b="1" dirty="0">
                <a:solidFill>
                  <a:schemeClr val="accent2"/>
                </a:solidFill>
              </a:rPr>
              <a:t>σκαφοειδές</a:t>
            </a:r>
            <a:r>
              <a:rPr lang="el-GR" dirty="0"/>
              <a:t>, </a:t>
            </a:r>
            <a:r>
              <a:rPr lang="el-GR" dirty="0">
                <a:solidFill>
                  <a:schemeClr val="accent2"/>
                </a:solidFill>
              </a:rPr>
              <a:t>μηνοειδές</a:t>
            </a:r>
            <a:r>
              <a:rPr lang="el-GR" dirty="0"/>
              <a:t> .</a:t>
            </a:r>
          </a:p>
          <a:p>
            <a:pPr>
              <a:buNone/>
            </a:pPr>
            <a:r>
              <a:rPr lang="el-GR" b="1" dirty="0">
                <a:solidFill>
                  <a:schemeClr val="tx2"/>
                </a:solidFill>
              </a:rPr>
              <a:t>Αγκιστρωτό</a:t>
            </a:r>
            <a:r>
              <a:rPr lang="el-GR" dirty="0"/>
              <a:t>: αρθρώνεται με 4</a:t>
            </a:r>
            <a:r>
              <a:rPr lang="el-GR" baseline="30000" dirty="0"/>
              <a:t>ο</a:t>
            </a:r>
            <a:r>
              <a:rPr lang="el-GR" dirty="0"/>
              <a:t> και 5</a:t>
            </a:r>
            <a:r>
              <a:rPr lang="el-GR" baseline="30000" dirty="0"/>
              <a:t>ο</a:t>
            </a:r>
            <a:r>
              <a:rPr lang="el-GR" dirty="0"/>
              <a:t> μετακάρπιο, το </a:t>
            </a:r>
            <a:r>
              <a:rPr lang="el-GR" dirty="0">
                <a:solidFill>
                  <a:schemeClr val="tx2"/>
                </a:solidFill>
              </a:rPr>
              <a:t>κεφαλωτό</a:t>
            </a:r>
            <a:r>
              <a:rPr lang="el-GR" dirty="0"/>
              <a:t> και </a:t>
            </a:r>
            <a:r>
              <a:rPr lang="el-GR" dirty="0">
                <a:solidFill>
                  <a:schemeClr val="accent2"/>
                </a:solidFill>
              </a:rPr>
              <a:t>πυραμοειδές</a:t>
            </a:r>
          </a:p>
          <a:p>
            <a:pPr>
              <a:buNone/>
            </a:pPr>
            <a:endParaRPr lang="el-GR" dirty="0">
              <a:solidFill>
                <a:schemeClr val="accent2"/>
              </a:solidFill>
            </a:endParaRPr>
          </a:p>
          <a:p>
            <a:pPr>
              <a:buNone/>
            </a:pPr>
            <a:r>
              <a:rPr lang="el-GR" b="1" dirty="0">
                <a:solidFill>
                  <a:srgbClr val="00B050"/>
                </a:solidFill>
              </a:rPr>
              <a:t>Μετακάρπια (5)</a:t>
            </a:r>
            <a:r>
              <a:rPr lang="el-GR" b="1" dirty="0"/>
              <a:t>: </a:t>
            </a:r>
            <a:r>
              <a:rPr lang="el-GR" dirty="0"/>
              <a:t>βάση, διάφυση, κεφαλή, 1</a:t>
            </a:r>
            <a:r>
              <a:rPr lang="el-GR" baseline="30000" dirty="0"/>
              <a:t>ο</a:t>
            </a:r>
            <a:r>
              <a:rPr lang="el-GR" dirty="0"/>
              <a:t> (αντίχειρα) βραχύτερο, 3</a:t>
            </a:r>
            <a:r>
              <a:rPr lang="el-GR" baseline="30000" dirty="0"/>
              <a:t>ο</a:t>
            </a:r>
            <a:r>
              <a:rPr lang="el-GR" dirty="0"/>
              <a:t> στυλοειδή απόφυση στη βάση</a:t>
            </a:r>
          </a:p>
          <a:p>
            <a:pPr>
              <a:buNone/>
            </a:pPr>
            <a:r>
              <a:rPr lang="el-GR" b="1" dirty="0">
                <a:solidFill>
                  <a:srgbClr val="00B050"/>
                </a:solidFill>
              </a:rPr>
              <a:t>Φάλαγγες</a:t>
            </a:r>
            <a:r>
              <a:rPr lang="el-GR" dirty="0">
                <a:solidFill>
                  <a:srgbClr val="00B050"/>
                </a:solidFill>
              </a:rPr>
              <a:t>: </a:t>
            </a:r>
            <a:r>
              <a:rPr lang="el-GR" dirty="0"/>
              <a:t>ο αντίχειρας έχει μόνο 2 αλλά ισχυρότερες. Προς τα κάτω μικραίνουν. Οι άπω είναι αποπλατυσμένες (υπόστρωμα νυχιών)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οστά καρπού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384" y="0"/>
            <a:ext cx="6919232" cy="6858000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hand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418" y="0"/>
            <a:ext cx="576116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ΜΥΣ ΒΡΑΧΙΟΝΑ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3 καμπτήρες-πρόσθιο διαμέρισμα-πιο ισχυροί έλκουμε καλύτερα από ότι απωθούμε-</a:t>
            </a:r>
            <a:r>
              <a:rPr lang="el-GR" dirty="0" err="1"/>
              <a:t>Μυοδερματικό </a:t>
            </a:r>
            <a:r>
              <a:rPr lang="el-GR" dirty="0"/>
              <a:t>ν.</a:t>
            </a:r>
          </a:p>
          <a:p>
            <a:r>
              <a:rPr lang="el-GR" dirty="0"/>
              <a:t>1+1 εκτείνοντες-οπίσθιο διαμέρισμα-Κερκιδικό ν.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- Θέση περιεχομένου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55025443"/>
              </p:ext>
            </p:extLst>
          </p:nvPr>
        </p:nvGraphicFramePr>
        <p:xfrm>
          <a:off x="0" y="0"/>
          <a:ext cx="9144000" cy="671068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571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0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42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40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735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ΜΥΣ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ΕΚΦΥΣΗ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ΚΑΤΑΦΥΣΗ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ΝΕΥΡΩΣΗ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ΛΕΙΤΟΥΡΓΙΑ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/>
                        <a:t>Δικέφαλος Βραχιόνιος</a:t>
                      </a:r>
                      <a:r>
                        <a:rPr lang="el-GR" sz="1400" baseline="0" dirty="0"/>
                        <a:t> 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Βραχεία κ. Κορακοειδή απόφυση</a:t>
                      </a:r>
                    </a:p>
                    <a:p>
                      <a:r>
                        <a:rPr lang="el-GR" sz="1400" dirty="0"/>
                        <a:t>Μακρά</a:t>
                      </a:r>
                      <a:r>
                        <a:rPr lang="el-GR" sz="1400" baseline="0" dirty="0"/>
                        <a:t> κ. </a:t>
                      </a:r>
                      <a:r>
                        <a:rPr lang="el-GR" sz="1400" baseline="0" dirty="0" err="1"/>
                        <a:t>υπεργλήνιο</a:t>
                      </a:r>
                      <a:r>
                        <a:rPr lang="el-GR" sz="1400" baseline="0" dirty="0"/>
                        <a:t> φύμα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 err="1"/>
                        <a:t>Δικεφαλικό</a:t>
                      </a:r>
                      <a:r>
                        <a:rPr lang="el-GR" sz="1400" dirty="0"/>
                        <a:t> όγκωμα </a:t>
                      </a:r>
                      <a:r>
                        <a:rPr lang="el-GR" sz="1400" b="1" dirty="0"/>
                        <a:t>κερκίδας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l-GR" sz="1400" dirty="0"/>
                    </a:p>
                    <a:p>
                      <a:pPr algn="ctr"/>
                      <a:endParaRPr lang="el-GR" sz="1400" dirty="0"/>
                    </a:p>
                    <a:p>
                      <a:pPr algn="ctr"/>
                      <a:r>
                        <a:rPr lang="el-GR" sz="1400" dirty="0" err="1"/>
                        <a:t>Μυοδερματικό</a:t>
                      </a:r>
                      <a:r>
                        <a:rPr lang="el-GR" sz="1400" dirty="0"/>
                        <a:t> ν.</a:t>
                      </a:r>
                    </a:p>
                    <a:p>
                      <a:pPr algn="ctr"/>
                      <a:r>
                        <a:rPr lang="el-GR" sz="1400" dirty="0"/>
                        <a:t> (Α5. Α6, Α7)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Υπτιασμός πήχη</a:t>
                      </a:r>
                    </a:p>
                    <a:p>
                      <a:r>
                        <a:rPr lang="el-GR" sz="1400" dirty="0"/>
                        <a:t>Κάμψη</a:t>
                      </a:r>
                      <a:r>
                        <a:rPr lang="el-GR" sz="1400" baseline="0" dirty="0"/>
                        <a:t> πήχη (όταν είναι υπτιασμένος)</a:t>
                      </a:r>
                      <a:endParaRPr lang="en-US" sz="1400" baseline="0" dirty="0"/>
                    </a:p>
                    <a:p>
                      <a:r>
                        <a:rPr lang="el-GR" sz="1400" baseline="0" dirty="0"/>
                        <a:t>Δράση σε 3 αρθρώσεις</a:t>
                      </a:r>
                      <a:endParaRPr lang="el-G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 err="1"/>
                        <a:t>Κορακοβραχιόνιος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Κορακοειδή απόφυση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Μέσο 1/3 έσω επιφάνειας </a:t>
                      </a:r>
                      <a:r>
                        <a:rPr lang="el-GR" sz="1400" b="1" dirty="0"/>
                        <a:t>βραχίονα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solidFill>
                            <a:srgbClr val="FF0000"/>
                          </a:solidFill>
                        </a:rPr>
                        <a:t>Κάμψη</a:t>
                      </a:r>
                      <a:r>
                        <a:rPr lang="el-GR" sz="1400" baseline="0" dirty="0">
                          <a:solidFill>
                            <a:srgbClr val="FF0000"/>
                          </a:solidFill>
                        </a:rPr>
                        <a:t> και προσαγωγή</a:t>
                      </a:r>
                    </a:p>
                    <a:p>
                      <a:r>
                        <a:rPr lang="el-GR" sz="1400" baseline="0" dirty="0">
                          <a:solidFill>
                            <a:srgbClr val="FF0000"/>
                          </a:solidFill>
                        </a:rPr>
                        <a:t>Βραχίονα</a:t>
                      </a:r>
                    </a:p>
                    <a:p>
                      <a:r>
                        <a:rPr lang="el-GR" sz="1400" baseline="0" dirty="0"/>
                        <a:t>Ανθίσταται στην προς τα κάτω παρεκτόπιση κεφαλής </a:t>
                      </a:r>
                      <a:r>
                        <a:rPr lang="el-GR" sz="1400" i="1" baseline="0" dirty="0">
                          <a:solidFill>
                            <a:schemeClr val="tx2"/>
                          </a:solidFill>
                        </a:rPr>
                        <a:t>βαριά βαλίτσα</a:t>
                      </a:r>
                      <a:endParaRPr lang="el-GR" sz="1400" i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/>
                        <a:t>Πρόσθιος</a:t>
                      </a:r>
                    </a:p>
                    <a:p>
                      <a:r>
                        <a:rPr lang="el-GR" sz="1400" dirty="0"/>
                        <a:t>Βραχιόνιος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Κάτω ½ πρόσθιας επιφάνειας βραχιονίου οστού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 err="1"/>
                        <a:t>Κορωνοειδή</a:t>
                      </a:r>
                      <a:r>
                        <a:rPr lang="el-GR" sz="1400" dirty="0"/>
                        <a:t> απόφυση και </a:t>
                      </a:r>
                      <a:r>
                        <a:rPr lang="el-GR" sz="1400" b="1" dirty="0"/>
                        <a:t>ωλένιο</a:t>
                      </a:r>
                      <a:r>
                        <a:rPr lang="el-GR" sz="1400" dirty="0"/>
                        <a:t> τράχυσμα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Κάμψη πήχη </a:t>
                      </a:r>
                      <a:r>
                        <a:rPr lang="el-GR" sz="1400" u="sng" dirty="0"/>
                        <a:t>ανεξαρτήτως</a:t>
                      </a:r>
                      <a:r>
                        <a:rPr lang="el-GR" sz="1400" baseline="0" dirty="0"/>
                        <a:t> πρηνισμού-υπτιασμού-σταθεροποιεί την κίνηση, διατηρεί θέση  </a:t>
                      </a:r>
                      <a:r>
                        <a:rPr lang="el-GR" sz="1400" i="1" baseline="0" dirty="0">
                          <a:solidFill>
                            <a:schemeClr val="tx2"/>
                          </a:solidFill>
                        </a:rPr>
                        <a:t>φλιτζάνι τσάι</a:t>
                      </a:r>
                      <a:endParaRPr lang="el-GR" sz="1400" i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/>
                        <a:t>Τρικέφαλος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200" u="sng" dirty="0"/>
                        <a:t>Μακρά κεφαλή (σταθεροποιεί γλ. </a:t>
                      </a:r>
                      <a:r>
                        <a:rPr lang="el-GR" sz="1200" u="sng" dirty="0" err="1"/>
                        <a:t>βρ</a:t>
                      </a:r>
                      <a:r>
                        <a:rPr lang="el-GR" sz="1200" u="sng" dirty="0"/>
                        <a:t> </a:t>
                      </a:r>
                      <a:r>
                        <a:rPr lang="el-GR" sz="1200" u="sng" dirty="0" err="1"/>
                        <a:t>αρθρωση</a:t>
                      </a:r>
                      <a:r>
                        <a:rPr lang="el-GR" sz="1200" u="sng" dirty="0"/>
                        <a:t>)</a:t>
                      </a:r>
                    </a:p>
                    <a:p>
                      <a:r>
                        <a:rPr lang="el-GR" sz="1200" dirty="0" err="1"/>
                        <a:t>Υπογλήνιο</a:t>
                      </a:r>
                      <a:r>
                        <a:rPr lang="el-GR" sz="1200" dirty="0"/>
                        <a:t> φύμα</a:t>
                      </a:r>
                    </a:p>
                    <a:p>
                      <a:r>
                        <a:rPr lang="el-GR" sz="1200" u="sng" dirty="0"/>
                        <a:t>Έξω κεφαλή (ισχυρότερη, ενάντια</a:t>
                      </a:r>
                      <a:r>
                        <a:rPr lang="el-GR" sz="1200" u="sng" baseline="0" dirty="0"/>
                        <a:t> σε αντίσταση)</a:t>
                      </a:r>
                      <a:endParaRPr lang="el-GR" sz="1200" u="sng" dirty="0"/>
                    </a:p>
                    <a:p>
                      <a:r>
                        <a:rPr lang="el-GR" sz="1200" dirty="0"/>
                        <a:t>Οπ. Επιφάνεια βραχίονα άνωθεν κερκιδικής αύλακας</a:t>
                      </a:r>
                    </a:p>
                    <a:p>
                      <a:r>
                        <a:rPr lang="el-GR" sz="1200" u="sng" dirty="0"/>
                        <a:t>Έσω κεφαλή (κυρίως δρώσα)</a:t>
                      </a:r>
                    </a:p>
                    <a:p>
                      <a:r>
                        <a:rPr lang="el-GR" sz="1200" dirty="0"/>
                        <a:t>Οπ.</a:t>
                      </a:r>
                      <a:r>
                        <a:rPr lang="el-GR" sz="1200" baseline="0" dirty="0"/>
                        <a:t> Επιφάνεια βραχίονα κάτωθεν κερκιδικής αύλακας</a:t>
                      </a:r>
                      <a:endParaRPr lang="el-G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Ωλέκρανο</a:t>
                      </a:r>
                    </a:p>
                    <a:p>
                      <a:r>
                        <a:rPr lang="el-GR" sz="1400" dirty="0" err="1"/>
                        <a:t>Περιτονία</a:t>
                      </a:r>
                      <a:r>
                        <a:rPr lang="el-GR" sz="1400" dirty="0"/>
                        <a:t> πήχη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l-GR" sz="1400" dirty="0"/>
                    </a:p>
                    <a:p>
                      <a:pPr algn="ctr"/>
                      <a:endParaRPr lang="el-GR" sz="1400" dirty="0"/>
                    </a:p>
                    <a:p>
                      <a:pPr algn="ctr"/>
                      <a:endParaRPr lang="el-GR" sz="1400" dirty="0"/>
                    </a:p>
                    <a:p>
                      <a:pPr algn="ctr"/>
                      <a:endParaRPr lang="el-GR" sz="1400" dirty="0"/>
                    </a:p>
                    <a:p>
                      <a:pPr algn="ctr"/>
                      <a:endParaRPr lang="el-GR" sz="1400" dirty="0"/>
                    </a:p>
                    <a:p>
                      <a:pPr algn="ctr"/>
                      <a:r>
                        <a:rPr lang="el-GR" sz="1400" dirty="0"/>
                        <a:t>Κερκιδικό ν. </a:t>
                      </a:r>
                    </a:p>
                    <a:p>
                      <a:pPr algn="ctr"/>
                      <a:r>
                        <a:rPr lang="el-GR" sz="1400" dirty="0"/>
                        <a:t>(Α6, </a:t>
                      </a:r>
                      <a:r>
                        <a:rPr lang="el-GR" sz="1400" b="1" dirty="0"/>
                        <a:t>Α7, Α8</a:t>
                      </a:r>
                      <a:r>
                        <a:rPr lang="el-GR" sz="1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Έκταση πήχη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 err="1"/>
                        <a:t>Αγκωνιαίος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Παρακονδύλια απόφυση βραχιονίου οστού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Έξω επιφ. Ωλέκρανου</a:t>
                      </a:r>
                    </a:p>
                    <a:p>
                      <a:r>
                        <a:rPr lang="el-GR" sz="1400" dirty="0"/>
                        <a:t>Άνω οπίσθια επιφάνεια ωλένης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Βοηθά στην έκταση πήχη, σταθεροποιεί άρθρωση αγκώνα</a:t>
                      </a:r>
                    </a:p>
                    <a:p>
                      <a:r>
                        <a:rPr lang="el-GR" sz="1400" dirty="0"/>
                        <a:t>(τείνει αρθρικό θύλακο κατά την έκταση)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8715403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6215089" cy="497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6143636" y="2000240"/>
            <a:ext cx="26271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Δικέφαλος βραχιόνιος</a:t>
            </a:r>
          </a:p>
          <a:p>
            <a:pPr marL="342900" indent="-342900">
              <a:buAutoNum type="arabicPeriod"/>
            </a:pPr>
            <a:r>
              <a:rPr lang="el-GR" dirty="0" err="1"/>
              <a:t>Κορακοβραχιόνιος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/>
              <a:t>Πρόσθιος βραχιόνιος</a:t>
            </a:r>
          </a:p>
          <a:p>
            <a:pPr marL="342900" indent="-342900">
              <a:buAutoNum type="arabicPeriod"/>
            </a:pP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6200803" cy="5459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6858016" y="928670"/>
            <a:ext cx="1514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4. Τρικέφαλος</a:t>
            </a:r>
          </a:p>
          <a:p>
            <a:r>
              <a:rPr lang="el-GR" dirty="0"/>
              <a:t>5. </a:t>
            </a:r>
            <a:r>
              <a:rPr lang="el-GR" dirty="0" err="1"/>
              <a:t>Αγκωνιαίος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50106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5500694" y="3571876"/>
            <a:ext cx="262719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Δικέφαλος βραχιόνιος</a:t>
            </a:r>
          </a:p>
          <a:p>
            <a:pPr marL="342900" indent="-342900">
              <a:buAutoNum type="arabicPeriod"/>
            </a:pPr>
            <a:r>
              <a:rPr lang="el-GR" dirty="0" err="1"/>
              <a:t>Κορακοβραχιόνιος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/>
              <a:t>Πρόσθιος βραχιόνιος</a:t>
            </a:r>
          </a:p>
          <a:p>
            <a:pPr marL="342900" indent="-342900">
              <a:buAutoNum type="arabicPeriod"/>
            </a:pPr>
            <a:r>
              <a:rPr lang="el-GR" dirty="0"/>
              <a:t>Τρικέφαλος</a:t>
            </a:r>
          </a:p>
          <a:p>
            <a:pPr marL="342900" indent="-342900">
              <a:buAutoNum type="arabicPeriod"/>
            </a:pPr>
            <a:r>
              <a:rPr lang="el-GR" dirty="0" err="1"/>
              <a:t>αγκωνιαίος</a:t>
            </a: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καμψη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1571612"/>
            <a:ext cx="5286412" cy="41671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humerus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912" y="0"/>
            <a:ext cx="70081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ΜΥΣ ΒΡΑΧΙΟΝΑ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0593"/>
            <a:ext cx="9144000" cy="4856813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ΜΥΣ ΒΡΑΧΙΟΝΑ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01" y="411218"/>
            <a:ext cx="7818798" cy="6035563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5286380" y="285728"/>
            <a:ext cx="359322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Οπίσθια όψη, επιφανειακή στιβάδα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1142976" y="5286388"/>
            <a:ext cx="2158604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ΜΥΣ ΒΡΑΧΙΟΝΑ</a:t>
            </a:r>
          </a:p>
          <a:p>
            <a:r>
              <a:rPr lang="el-GR" dirty="0"/>
              <a:t>ΕΠΙΠΟΛΗΣ ΣΤΙΒΑΔΑ</a:t>
            </a:r>
          </a:p>
          <a:p>
            <a:r>
              <a:rPr lang="el-GR" dirty="0"/>
              <a:t>ΡΑΧΙΑΙΟΠΛΑΓΙΑ ΟΨΗ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ΜΥΣ ΒΡΑΧΙΟΝΑ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759" y="0"/>
            <a:ext cx="5698482" cy="6858000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5286380" y="285728"/>
            <a:ext cx="36317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Πρόσθια όψη, επιφανειακή στιβάδα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1000100" y="4500570"/>
            <a:ext cx="2021066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ΜΥΣ ΒΡΑΧΙΟΝΑ</a:t>
            </a:r>
          </a:p>
          <a:p>
            <a:r>
              <a:rPr lang="el-GR" dirty="0"/>
              <a:t>ΕΠΙΠΟΛΗΣ ΣΤΙΒΑΔΑ</a:t>
            </a:r>
          </a:p>
          <a:p>
            <a:r>
              <a:rPr lang="el-GR" dirty="0"/>
              <a:t> ΠΡΟΣΘΙΑ ΟΨΗ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- Πίνακας"/>
          <p:cNvGraphicFramePr>
            <a:graphicFrameLocks noGrp="1"/>
          </p:cNvGraphicFramePr>
          <p:nvPr/>
        </p:nvGraphicFramePr>
        <p:xfrm>
          <a:off x="357158" y="857232"/>
          <a:ext cx="8429684" cy="5482075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685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4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7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5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59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9773"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ΜΥΣ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ΕΚΦΥΣΗ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ΚΑΤΑΦΥΣΗ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ΝΕΥΡΩΣΗ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ΔΡΑΣΗ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9715"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Στρογγύλος πρηνιστής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l-GR" dirty="0" err="1"/>
                        <a:t>Κορωνοειδής</a:t>
                      </a:r>
                      <a:r>
                        <a:rPr lang="el-GR" baseline="0" dirty="0"/>
                        <a:t> απόφυση</a:t>
                      </a:r>
                      <a:endParaRPr lang="el-GR" dirty="0"/>
                    </a:p>
                    <a:p>
                      <a:pPr algn="ctr"/>
                      <a:endParaRPr lang="el-GR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el-GR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el-GR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l-GR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Παρατροχίλια</a:t>
                      </a:r>
                      <a:r>
                        <a:rPr lang="el-GR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απόφυση </a:t>
                      </a:r>
                      <a:r>
                        <a:rPr lang="el-GR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βραχιόνίου</a:t>
                      </a:r>
                      <a:endParaRPr lang="el-GR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el-GR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el-GR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el-GR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el-GR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el-GR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l-GR" b="0" dirty="0">
                          <a:solidFill>
                            <a:schemeClr val="tx1"/>
                          </a:solidFill>
                        </a:rPr>
                        <a:t>Ωλέκρανο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Μέσον κερκίδας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Μέσο ν. (Α6, </a:t>
                      </a:r>
                      <a:r>
                        <a:rPr lang="el-GR" b="1" dirty="0"/>
                        <a:t>Α7</a:t>
                      </a:r>
                      <a:r>
                        <a:rPr lang="el-GR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Πρηνισμός, </a:t>
                      </a:r>
                      <a:r>
                        <a:rPr lang="el-GR" u="sng" dirty="0"/>
                        <a:t>κάμψη</a:t>
                      </a:r>
                      <a:r>
                        <a:rPr lang="el-GR" dirty="0"/>
                        <a:t> πήχη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8207"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Κ. καμπτήρας καρπού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Βάση 2</a:t>
                      </a:r>
                      <a:r>
                        <a:rPr lang="el-GR" baseline="30000" dirty="0"/>
                        <a:t>ου</a:t>
                      </a:r>
                      <a:r>
                        <a:rPr lang="el-GR" dirty="0"/>
                        <a:t> μετακαρπίου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Μέσο ν. (Α6, </a:t>
                      </a:r>
                      <a:r>
                        <a:rPr lang="el-GR" b="1" dirty="0"/>
                        <a:t>Α7</a:t>
                      </a:r>
                      <a:r>
                        <a:rPr lang="el-GR" dirty="0"/>
                        <a:t>)</a:t>
                      </a:r>
                    </a:p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u="sng" dirty="0"/>
                        <a:t>Κάμψη</a:t>
                      </a:r>
                      <a:r>
                        <a:rPr lang="el-GR" dirty="0"/>
                        <a:t> και απαγωγή άκρας χείρας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2190"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Μακρός παλαμικός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Παλαμιαία</a:t>
                      </a:r>
                      <a:r>
                        <a:rPr lang="el-GR" baseline="0" dirty="0"/>
                        <a:t> απονεύρωση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Μέσο ν. (Α7, </a:t>
                      </a:r>
                      <a:r>
                        <a:rPr lang="el-GR" b="0" dirty="0"/>
                        <a:t>Α8</a:t>
                      </a:r>
                      <a:r>
                        <a:rPr lang="el-GR" dirty="0"/>
                        <a:t>)</a:t>
                      </a:r>
                    </a:p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u="sng" dirty="0"/>
                        <a:t>Κάμψη</a:t>
                      </a:r>
                      <a:r>
                        <a:rPr lang="el-GR" dirty="0"/>
                        <a:t> άκρας χείρας, τείνει παλαμιαία</a:t>
                      </a:r>
                      <a:r>
                        <a:rPr lang="el-GR" baseline="0" dirty="0"/>
                        <a:t> απονεύρωση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02190"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Ωλ. Καμπτήρας καρπού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err="1"/>
                        <a:t>Πισοειδές</a:t>
                      </a:r>
                      <a:r>
                        <a:rPr lang="el-GR" dirty="0"/>
                        <a:t>, άγκιστρο, 5</a:t>
                      </a:r>
                      <a:r>
                        <a:rPr lang="el-GR" baseline="30000" dirty="0"/>
                        <a:t>ο</a:t>
                      </a:r>
                      <a:r>
                        <a:rPr lang="el-GR" dirty="0"/>
                        <a:t> μετακάρπιο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Ωλένιο ν.</a:t>
                      </a:r>
                    </a:p>
                    <a:p>
                      <a:pPr algn="ctr"/>
                      <a:r>
                        <a:rPr lang="el-GR" dirty="0"/>
                        <a:t>(Α7, </a:t>
                      </a:r>
                      <a:r>
                        <a:rPr lang="el-GR" b="0" dirty="0"/>
                        <a:t>Α8</a:t>
                      </a:r>
                      <a:r>
                        <a:rPr lang="el-GR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u="sng" dirty="0"/>
                        <a:t>Κάμψη</a:t>
                      </a:r>
                      <a:r>
                        <a:rPr lang="el-GR" dirty="0"/>
                        <a:t> και προσαγωγή άκρας χείρας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2 - TextBox"/>
          <p:cNvSpPr txBox="1"/>
          <p:nvPr/>
        </p:nvSpPr>
        <p:spPr>
          <a:xfrm>
            <a:off x="1785918" y="285728"/>
            <a:ext cx="5778505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dirty="0"/>
              <a:t>ΜΥΣ ΠΡΟΣΘΙΟΥ ΔΙΑΜΕΡΙΣΜΑΤΟΣ ΠΗΧΗ </a:t>
            </a:r>
            <a:r>
              <a:rPr lang="el-GR" b="1" dirty="0"/>
              <a:t>ΕΠΙΠΟΛΗΣ</a:t>
            </a:r>
            <a:r>
              <a:rPr lang="el-GR" dirty="0"/>
              <a:t> ΣΤΙΒΑΔΑ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785918" y="285728"/>
            <a:ext cx="5348644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dirty="0"/>
              <a:t>ΜΥΣ ΠΡΟΣΘΙΟΥ ΔΙΑΜΕΡΙΣΜΑΤΟΣ ΠΗΧΗ </a:t>
            </a:r>
            <a:r>
              <a:rPr lang="el-GR" b="1" dirty="0"/>
              <a:t>ΜΕΣΗ</a:t>
            </a:r>
            <a:r>
              <a:rPr lang="el-GR" dirty="0"/>
              <a:t> ΣΤΙΒΑΔΑ</a:t>
            </a:r>
          </a:p>
        </p:txBody>
      </p:sp>
      <p:graphicFrame>
        <p:nvGraphicFramePr>
          <p:cNvPr id="3" name="2 - Πίνακας"/>
          <p:cNvGraphicFramePr>
            <a:graphicFrameLocks noGrp="1"/>
          </p:cNvGraphicFramePr>
          <p:nvPr/>
        </p:nvGraphicFramePr>
        <p:xfrm>
          <a:off x="357159" y="1428736"/>
          <a:ext cx="8786841" cy="246404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26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9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57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4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67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0968"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ΜΥΣ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ΕΚΦΥΣΗ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ΚΑΤΑΦΥΣΗ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ΝΕΥΡΩΣΗ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ΔΡΑΣΗ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3072">
                <a:tc>
                  <a:txBody>
                    <a:bodyPr/>
                    <a:lstStyle/>
                    <a:p>
                      <a:r>
                        <a:rPr lang="el-GR" dirty="0" err="1"/>
                        <a:t>Επ</a:t>
                      </a:r>
                      <a:r>
                        <a:rPr lang="el-GR" dirty="0"/>
                        <a:t>.</a:t>
                      </a:r>
                      <a:r>
                        <a:rPr lang="el-GR" baseline="0" dirty="0"/>
                        <a:t> κοινός καμπτήρας δαχτύλων</a:t>
                      </a:r>
                    </a:p>
                    <a:p>
                      <a:endParaRPr lang="el-GR" baseline="0" dirty="0"/>
                    </a:p>
                    <a:p>
                      <a:r>
                        <a:rPr lang="el-GR" baseline="0" dirty="0"/>
                        <a:t>Ωλένια κεφαλή</a:t>
                      </a:r>
                    </a:p>
                    <a:p>
                      <a:r>
                        <a:rPr lang="el-GR" baseline="0" dirty="0"/>
                        <a:t>Κερκιδική κεφαλή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r>
                        <a:rPr lang="el-GR" sz="1800" b="1" kern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Παρατροχίλια</a:t>
                      </a:r>
                      <a:r>
                        <a:rPr lang="el-GR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απόφυση</a:t>
                      </a:r>
                    </a:p>
                    <a:p>
                      <a:r>
                        <a:rPr lang="el-GR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Άνω</a:t>
                      </a:r>
                      <a:r>
                        <a:rPr lang="el-GR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μισό</a:t>
                      </a:r>
                      <a:r>
                        <a:rPr lang="el-GR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κερκίδας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r>
                        <a:rPr lang="el-GR" dirty="0"/>
                        <a:t>Μέση φάλαγγα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Μέσο ν. (Α7, Α8, Θ1)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Κάμψη μέσης φάλαγγας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επιπολης μεση στ πρ πηχη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701" y="403597"/>
            <a:ext cx="5974598" cy="6050805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28604"/>
            <a:ext cx="8215370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85728"/>
            <a:ext cx="4076700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4929190" y="3071810"/>
            <a:ext cx="34799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Στρογγύλος πρηνιστής</a:t>
            </a:r>
          </a:p>
          <a:p>
            <a:pPr marL="342900" indent="-342900">
              <a:buAutoNum type="arabicPeriod"/>
            </a:pPr>
            <a:r>
              <a:rPr lang="el-GR" dirty="0"/>
              <a:t>Κερκιδικός καμπτήρας καρπού</a:t>
            </a:r>
          </a:p>
          <a:p>
            <a:pPr marL="342900" indent="-342900">
              <a:buAutoNum type="arabicPeriod"/>
            </a:pPr>
            <a:r>
              <a:rPr lang="el-GR" dirty="0"/>
              <a:t>Μακρός παλαμικός</a:t>
            </a:r>
          </a:p>
          <a:p>
            <a:pPr marL="342900" indent="-342900">
              <a:buAutoNum type="arabicPeriod"/>
            </a:pPr>
            <a:r>
              <a:rPr lang="el-GR" dirty="0"/>
              <a:t>Ωλένιος καμπτήρας καρπού</a:t>
            </a:r>
          </a:p>
          <a:p>
            <a:pPr marL="342900" indent="-342900">
              <a:buAutoNum type="arabicPeriod"/>
            </a:pPr>
            <a:r>
              <a:rPr lang="el-GR" dirty="0"/>
              <a:t>Επιπολής καμπτήρας δαχτύλων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785918" y="285728"/>
            <a:ext cx="6020174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dirty="0"/>
              <a:t>ΜΥΣ ΠΡΟΣΘΙΟΥ ΔΙΑΜΕΡΙΣΜΑΤΟΣ ΠΗΧΗ </a:t>
            </a:r>
            <a:r>
              <a:rPr lang="el-GR" b="1" dirty="0"/>
              <a:t>ΕΝ ΤΩ ΒΑΘΕΙ </a:t>
            </a:r>
            <a:r>
              <a:rPr lang="el-GR" dirty="0"/>
              <a:t>ΣΤΙΒΑΔΑ</a:t>
            </a:r>
          </a:p>
        </p:txBody>
      </p:sp>
      <p:graphicFrame>
        <p:nvGraphicFramePr>
          <p:cNvPr id="3" name="2 - Πίνακας"/>
          <p:cNvGraphicFramePr>
            <a:graphicFrameLocks noGrp="1"/>
          </p:cNvGraphicFramePr>
          <p:nvPr/>
        </p:nvGraphicFramePr>
        <p:xfrm>
          <a:off x="357160" y="1397000"/>
          <a:ext cx="8215370" cy="439420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643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3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3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1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44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ΜΥΣ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ΕΚΦΥΣΗ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ΚΑΤΑΦΥΣΗ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ΝΕΥΡΩΣΗ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ΔΡΑΣΗ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Εν τω βάθει κοινός καμπτήρας δαχτύλων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Έσω πρόσθια επιφάνεια ωλένης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Έσω μοίρα: άπω φάλαγγα</a:t>
                      </a:r>
                      <a:r>
                        <a:rPr lang="el-GR" sz="1400" baseline="0" dirty="0"/>
                        <a:t> 4</a:t>
                      </a:r>
                      <a:r>
                        <a:rPr lang="el-GR" sz="1400" baseline="30000" dirty="0"/>
                        <a:t>ο</a:t>
                      </a:r>
                      <a:r>
                        <a:rPr lang="el-GR" sz="1400" baseline="0" dirty="0"/>
                        <a:t>-5</a:t>
                      </a:r>
                      <a:r>
                        <a:rPr lang="el-GR" sz="1400" baseline="30000" dirty="0"/>
                        <a:t>ο</a:t>
                      </a:r>
                      <a:r>
                        <a:rPr lang="el-GR" sz="1400" baseline="0" dirty="0"/>
                        <a:t> δάκτυλο</a:t>
                      </a:r>
                    </a:p>
                    <a:p>
                      <a:r>
                        <a:rPr lang="el-GR" sz="1400" baseline="0" dirty="0"/>
                        <a:t>Έξω μοίρα: </a:t>
                      </a:r>
                      <a:r>
                        <a:rPr lang="el-GR" sz="1400" dirty="0"/>
                        <a:t>άπω φάλαγγα</a:t>
                      </a:r>
                      <a:r>
                        <a:rPr lang="el-GR" sz="1400" baseline="0" dirty="0"/>
                        <a:t> 2</a:t>
                      </a:r>
                      <a:r>
                        <a:rPr lang="el-GR" sz="1400" baseline="30000" dirty="0"/>
                        <a:t>ο</a:t>
                      </a:r>
                      <a:r>
                        <a:rPr lang="el-GR" sz="1400" baseline="0" dirty="0"/>
                        <a:t>-3</a:t>
                      </a:r>
                      <a:r>
                        <a:rPr lang="el-GR" sz="1400" baseline="30000" dirty="0"/>
                        <a:t>ο</a:t>
                      </a:r>
                      <a:r>
                        <a:rPr lang="el-GR" sz="1400" baseline="0" dirty="0"/>
                        <a:t> δάκτυλο 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Ωλένιο ν (Α8-Θ1)</a:t>
                      </a:r>
                    </a:p>
                    <a:p>
                      <a:r>
                        <a:rPr lang="el-GR" b="1" dirty="0">
                          <a:solidFill>
                            <a:schemeClr val="tx2"/>
                          </a:solidFill>
                        </a:rPr>
                        <a:t>Μέσο</a:t>
                      </a:r>
                      <a:r>
                        <a:rPr lang="el-GR" b="1" baseline="0" dirty="0">
                          <a:solidFill>
                            <a:schemeClr val="tx2"/>
                          </a:solidFill>
                        </a:rPr>
                        <a:t> ν. (</a:t>
                      </a:r>
                      <a:r>
                        <a:rPr lang="el-GR" b="1" i="1" baseline="0" dirty="0" err="1">
                          <a:solidFill>
                            <a:schemeClr val="tx2"/>
                          </a:solidFill>
                        </a:rPr>
                        <a:t>πρ</a:t>
                      </a:r>
                      <a:r>
                        <a:rPr lang="el-GR" b="1" i="1" baseline="0" dirty="0">
                          <a:solidFill>
                            <a:schemeClr val="tx2"/>
                          </a:solidFill>
                        </a:rPr>
                        <a:t>. μεσόστεο</a:t>
                      </a:r>
                      <a:r>
                        <a:rPr lang="el-GR" b="1" baseline="0" dirty="0">
                          <a:solidFill>
                            <a:schemeClr val="tx2"/>
                          </a:solidFill>
                        </a:rPr>
                        <a:t>)(Α8-Θ1)</a:t>
                      </a:r>
                      <a:endParaRPr lang="el-GR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Κάμψη άπω φάλαγγας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Μακρός καμπτήρας αντίχειρα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err="1"/>
                        <a:t>Πρ</a:t>
                      </a:r>
                      <a:r>
                        <a:rPr lang="el-GR" dirty="0"/>
                        <a:t>. επιφάνεια</a:t>
                      </a:r>
                      <a:r>
                        <a:rPr lang="el-GR" baseline="0" dirty="0"/>
                        <a:t> κερκίδας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Άπω φάλαγγα αντίχειρα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b="1" dirty="0">
                          <a:solidFill>
                            <a:schemeClr val="tx2"/>
                          </a:solidFill>
                        </a:rPr>
                        <a:t>Μέσο</a:t>
                      </a:r>
                      <a:r>
                        <a:rPr lang="el-GR" b="1" baseline="0" dirty="0">
                          <a:solidFill>
                            <a:schemeClr val="tx2"/>
                          </a:solidFill>
                        </a:rPr>
                        <a:t> ν. (</a:t>
                      </a:r>
                      <a:r>
                        <a:rPr lang="el-GR" b="1" i="1" baseline="0" dirty="0" err="1">
                          <a:solidFill>
                            <a:schemeClr val="tx2"/>
                          </a:solidFill>
                        </a:rPr>
                        <a:t>πρ</a:t>
                      </a:r>
                      <a:r>
                        <a:rPr lang="el-GR" b="1" i="1" baseline="0" dirty="0">
                          <a:solidFill>
                            <a:schemeClr val="tx2"/>
                          </a:solidFill>
                        </a:rPr>
                        <a:t>. μεσόστεο</a:t>
                      </a:r>
                      <a:r>
                        <a:rPr lang="el-GR" b="1" baseline="0" dirty="0">
                          <a:solidFill>
                            <a:schemeClr val="tx2"/>
                          </a:solidFill>
                        </a:rPr>
                        <a:t>)(Α8-Θ1)</a:t>
                      </a:r>
                      <a:endParaRPr lang="el-GR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Κάμψη άπω φάλαγγας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Τετράγωνος</a:t>
                      </a:r>
                      <a:r>
                        <a:rPr lang="el-GR" baseline="0" dirty="0"/>
                        <a:t> πρηνιστής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Κάτω ¼ ωλένης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Κάτω ¼ κερκίδας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b="1" dirty="0">
                          <a:solidFill>
                            <a:schemeClr val="tx2"/>
                          </a:solidFill>
                        </a:rPr>
                        <a:t>Μέσο</a:t>
                      </a:r>
                      <a:r>
                        <a:rPr lang="el-GR" b="1" baseline="0" dirty="0">
                          <a:solidFill>
                            <a:schemeClr val="tx2"/>
                          </a:solidFill>
                        </a:rPr>
                        <a:t> ν. (</a:t>
                      </a:r>
                      <a:r>
                        <a:rPr lang="el-GR" b="1" i="1" baseline="0" dirty="0" err="1">
                          <a:solidFill>
                            <a:schemeClr val="tx2"/>
                          </a:solidFill>
                        </a:rPr>
                        <a:t>πρ</a:t>
                      </a:r>
                      <a:r>
                        <a:rPr lang="el-GR" b="1" i="1" baseline="0" dirty="0">
                          <a:solidFill>
                            <a:schemeClr val="tx2"/>
                          </a:solidFill>
                        </a:rPr>
                        <a:t>. μεσόστεο</a:t>
                      </a:r>
                      <a:r>
                        <a:rPr lang="el-GR" b="1" baseline="0" dirty="0">
                          <a:solidFill>
                            <a:schemeClr val="tx2"/>
                          </a:solidFill>
                        </a:rPr>
                        <a:t>)(Α8-Θ1)</a:t>
                      </a:r>
                      <a:endParaRPr lang="el-GR" b="1" dirty="0">
                        <a:solidFill>
                          <a:schemeClr val="tx2"/>
                        </a:solidFill>
                      </a:endParaRPr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Πρηνισμός πήχη, συγκρατεί μαζί κερκίδα και ωλένη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πρ. μυς πηχη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719" y="0"/>
            <a:ext cx="7242561" cy="6858000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6643702" y="3429000"/>
            <a:ext cx="2340705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ΜΥΣ ΠΗΧΗ </a:t>
            </a:r>
          </a:p>
          <a:p>
            <a:r>
              <a:rPr lang="el-GR" dirty="0"/>
              <a:t>ΕΝ ΤΩ ΒΑΘΕΙ ΣΤΙΒΑΔΑ</a:t>
            </a:r>
          </a:p>
          <a:p>
            <a:r>
              <a:rPr lang="el-GR" dirty="0"/>
              <a:t>ΚΑΜΠΤΙΚΗ ΕΠΙΦΑΝΕΙΑ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ΟΣΤΑ ΠΗΧΗ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l-GR" dirty="0"/>
              <a:t>Τριγωνικά</a:t>
            </a:r>
          </a:p>
          <a:p>
            <a:pPr>
              <a:buNone/>
            </a:pPr>
            <a:r>
              <a:rPr lang="el-GR" dirty="0"/>
              <a:t>Οξύ μεσόστεο χείλος</a:t>
            </a:r>
          </a:p>
          <a:p>
            <a:pPr>
              <a:buNone/>
            </a:pPr>
            <a:r>
              <a:rPr lang="el-GR" dirty="0"/>
              <a:t>Ινώδης </a:t>
            </a:r>
            <a:r>
              <a:rPr lang="el-GR" dirty="0" err="1"/>
              <a:t>μεσόστεος</a:t>
            </a:r>
            <a:r>
              <a:rPr lang="el-GR" dirty="0"/>
              <a:t> υμένας: λοξή πορεία, φερόμενες από την κερκίδα προς την ωλένη, φορά προς τα κάτω και έσω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473392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5429256" y="3643314"/>
            <a:ext cx="36027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5. Επιπολής καμπτήρας δαχτύλων</a:t>
            </a:r>
          </a:p>
          <a:p>
            <a:r>
              <a:rPr lang="el-GR" dirty="0"/>
              <a:t>6. Εν τω βάθει καμπτήρας δαχτύλων</a:t>
            </a:r>
          </a:p>
          <a:p>
            <a:r>
              <a:rPr lang="el-GR" dirty="0"/>
              <a:t>7. Μακρός καμπτήρας αντίχειρα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εν τω βαθει μυς πρ. πηχη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752" y="403597"/>
            <a:ext cx="5494496" cy="6050805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0"/>
            <a:ext cx="6500858" cy="674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714348" y="1428736"/>
            <a:ext cx="941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/>
              <a:t>ΣΤΡ. ΠΡΝ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714348" y="2071678"/>
            <a:ext cx="1071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/>
              <a:t>Μ. ΚΡΚ.</a:t>
            </a:r>
          </a:p>
          <a:p>
            <a:r>
              <a:rPr lang="el-GR" sz="1400" b="1" dirty="0"/>
              <a:t> ΚΜΠΤ. ΚΡΠ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785786" y="2928934"/>
            <a:ext cx="9060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/>
              <a:t>Μ. ΠΛΜΚ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785786" y="3357562"/>
            <a:ext cx="10772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/>
              <a:t>Μ. ΩΛ. </a:t>
            </a:r>
          </a:p>
          <a:p>
            <a:r>
              <a:rPr lang="el-GR" sz="1400" b="1" dirty="0"/>
              <a:t>ΚΜΠΤ. ΚΡΠ</a:t>
            </a:r>
            <a:r>
              <a:rPr lang="el-GR" dirty="0"/>
              <a:t>.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4857752" y="2285992"/>
            <a:ext cx="1618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/>
              <a:t>ΕΠ. Κ. ΚΑΜΠΤ. ΔΧΤ.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4786314" y="1643050"/>
            <a:ext cx="1310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/>
              <a:t>ΕΒ. ΚΜΠΤ. ΔΧΤ.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4786314" y="3000372"/>
            <a:ext cx="1429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/>
              <a:t>Μ. ΚΜΠΤ. ΑΝΤΧ</a:t>
            </a:r>
            <a:r>
              <a:rPr lang="el-GR" dirty="0"/>
              <a:t>.</a:t>
            </a:r>
          </a:p>
        </p:txBody>
      </p:sp>
      <p:sp>
        <p:nvSpPr>
          <p:cNvPr id="12" name="11 - TextBox"/>
          <p:cNvSpPr txBox="1"/>
          <p:nvPr/>
        </p:nvSpPr>
        <p:spPr>
          <a:xfrm>
            <a:off x="4857752" y="3857628"/>
            <a:ext cx="907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/>
              <a:t>ΤΡΓ. ΠΡΝ.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πρόσθιοι μυς πηχη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357165"/>
            <a:ext cx="7072362" cy="6333289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TextBox"/>
          <p:cNvSpPr txBox="1"/>
          <p:nvPr/>
        </p:nvSpPr>
        <p:spPr>
          <a:xfrm>
            <a:off x="4071934" y="5715016"/>
            <a:ext cx="22145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err="1"/>
              <a:t>Sobotta</a:t>
            </a:r>
            <a:r>
              <a:rPr lang="en-US" sz="800" b="1" dirty="0"/>
              <a:t>, Atlas of human anatomy</a:t>
            </a:r>
            <a:endParaRPr lang="el-GR" sz="800" dirty="0"/>
          </a:p>
          <a:p>
            <a:r>
              <a:rPr lang="en-US" sz="800" b="1" dirty="0"/>
              <a:t>Volume1, Head Neck, Upper Limb</a:t>
            </a:r>
            <a:endParaRPr lang="el-GR" sz="800" dirty="0"/>
          </a:p>
          <a:p>
            <a:r>
              <a:rPr lang="en-US" sz="800" b="1" dirty="0"/>
              <a:t>14th edition 2006, Elsevier, Munich</a:t>
            </a:r>
            <a:endParaRPr lang="el-GR" sz="800" dirty="0"/>
          </a:p>
          <a:p>
            <a:endParaRPr lang="el-GR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3810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1071546"/>
            <a:ext cx="2762250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2857488" y="4214818"/>
            <a:ext cx="239360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ΚΑΜΠΤΙΚΗ ΕΠΙΦΑΝΕΙΑ </a:t>
            </a:r>
          </a:p>
          <a:p>
            <a:r>
              <a:rPr lang="el-GR" dirty="0"/>
              <a:t>ΑΝΩ ΑΚΡΟΥ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μυς πηχη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661" y="0"/>
            <a:ext cx="6344677" cy="6858000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214414" y="285728"/>
            <a:ext cx="7513852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dirty="0"/>
              <a:t>ΜΥΣ ΟΠΙΣΘΙΟΥ ΔΙΑΜΕΡΙΣΜΑΤΟΣ ΠΗΧΗ </a:t>
            </a:r>
            <a:r>
              <a:rPr lang="el-GR" b="1" dirty="0"/>
              <a:t>ΕΠΙΠΟΛΗΣ</a:t>
            </a:r>
            <a:r>
              <a:rPr lang="el-GR" dirty="0"/>
              <a:t> ΣΤΙΒΑΔΑ (</a:t>
            </a:r>
            <a:r>
              <a:rPr lang="el-GR" b="1" dirty="0">
                <a:solidFill>
                  <a:srgbClr val="7030A0"/>
                </a:solidFill>
              </a:rPr>
              <a:t>κερκιδικό χείλος</a:t>
            </a:r>
            <a:r>
              <a:rPr lang="el-GR" dirty="0"/>
              <a:t>)</a:t>
            </a:r>
          </a:p>
        </p:txBody>
      </p:sp>
      <p:graphicFrame>
        <p:nvGraphicFramePr>
          <p:cNvPr id="3" name="2 - Πίνακας"/>
          <p:cNvGraphicFramePr>
            <a:graphicFrameLocks noGrp="1"/>
          </p:cNvGraphicFramePr>
          <p:nvPr/>
        </p:nvGraphicFramePr>
        <p:xfrm>
          <a:off x="0" y="857232"/>
          <a:ext cx="9144000" cy="530860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928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8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4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32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ΜΥΣ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ΕΚΦΥΣΗ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ΚΑΤΑΦΥΣΗ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ΝΕΥΡΩΣΗ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ΔΡΑΣΗ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Βραχιονοκερκιδικός</a:t>
                      </a:r>
                      <a:endParaRPr lang="el-GR" sz="16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l-GR" dirty="0"/>
                        <a:t>Κάτω 1/3 έξω χείλους βραχιονίου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Στυλοειδής απόφυση κερκίδας</a:t>
                      </a:r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r>
                        <a:rPr lang="el-GR" b="0" dirty="0">
                          <a:solidFill>
                            <a:schemeClr val="tx1"/>
                          </a:solidFill>
                        </a:rPr>
                        <a:t>Α5,</a:t>
                      </a:r>
                      <a:r>
                        <a:rPr lang="el-GR" b="0" baseline="0" dirty="0">
                          <a:solidFill>
                            <a:schemeClr val="tx1"/>
                          </a:solidFill>
                        </a:rPr>
                        <a:t> Α6, Α7</a:t>
                      </a:r>
                      <a:endParaRPr lang="el-GR" b="0" dirty="0">
                        <a:solidFill>
                          <a:schemeClr val="tx1"/>
                        </a:solidFill>
                      </a:endParaRPr>
                    </a:p>
                    <a:p>
                      <a:endParaRPr lang="el-GR" b="1" dirty="0">
                        <a:solidFill>
                          <a:schemeClr val="tx2"/>
                        </a:solidFill>
                      </a:endParaRPr>
                    </a:p>
                    <a:p>
                      <a:endParaRPr lang="el-GR" b="1" dirty="0">
                        <a:solidFill>
                          <a:schemeClr val="tx2"/>
                        </a:solidFill>
                      </a:endParaRPr>
                    </a:p>
                    <a:p>
                      <a:endParaRPr lang="el-GR" b="1" dirty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el-GR" b="0" dirty="0">
                          <a:solidFill>
                            <a:schemeClr val="tx1"/>
                          </a:solidFill>
                        </a:rPr>
                        <a:t>Α6, Α7</a:t>
                      </a:r>
                    </a:p>
                    <a:p>
                      <a:endParaRPr lang="el-GR" b="1" dirty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el-GR" b="0" dirty="0">
                          <a:solidFill>
                            <a:schemeClr val="tx1"/>
                          </a:solidFill>
                        </a:rPr>
                        <a:t>Α7,Α8</a:t>
                      </a:r>
                    </a:p>
                    <a:p>
                      <a:endParaRPr lang="el-GR" b="1" dirty="0">
                        <a:solidFill>
                          <a:schemeClr val="tx2"/>
                        </a:solidFill>
                      </a:endParaRPr>
                    </a:p>
                    <a:p>
                      <a:endParaRPr lang="el-GR" b="1" dirty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el-GR" b="1" dirty="0">
                          <a:solidFill>
                            <a:schemeClr val="tx2"/>
                          </a:solidFill>
                        </a:rPr>
                        <a:t>Κερκιδικό ν.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Κάμψη</a:t>
                      </a:r>
                      <a:r>
                        <a:rPr lang="el-GR" baseline="0" dirty="0"/>
                        <a:t> πήχη όταν είναι σε πρηνισμό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Μ. κερκιδικός </a:t>
                      </a:r>
                    </a:p>
                    <a:p>
                      <a:r>
                        <a:rPr lang="el-GR" dirty="0" err="1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εκτ</a:t>
                      </a:r>
                      <a:r>
                        <a:rPr lang="el-GR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. καρπό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2</a:t>
                      </a:r>
                      <a:r>
                        <a:rPr lang="el-GR" baseline="30000" dirty="0"/>
                        <a:t>ο</a:t>
                      </a:r>
                      <a:r>
                        <a:rPr lang="el-GR" dirty="0"/>
                        <a:t> μετακάρπιο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l-GR" dirty="0"/>
                        <a:t>Έκταση και απαγωγή</a:t>
                      </a:r>
                      <a:r>
                        <a:rPr lang="el-GR" baseline="0" dirty="0"/>
                        <a:t> καρπού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err="1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Βρ</a:t>
                      </a:r>
                      <a:r>
                        <a:rPr lang="el-GR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. Κερκιδικός </a:t>
                      </a:r>
                      <a:r>
                        <a:rPr lang="el-GR" dirty="0" err="1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εκτ</a:t>
                      </a:r>
                      <a:r>
                        <a:rPr lang="el-GR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. καρπό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lang="el-GR" b="1" dirty="0">
                        <a:solidFill>
                          <a:schemeClr val="accent2"/>
                        </a:solidFill>
                      </a:endParaRPr>
                    </a:p>
                    <a:p>
                      <a:endParaRPr lang="el-GR" b="1" dirty="0">
                        <a:solidFill>
                          <a:schemeClr val="accent2"/>
                        </a:solidFill>
                      </a:endParaRPr>
                    </a:p>
                    <a:p>
                      <a:endParaRPr lang="el-GR" b="1" dirty="0">
                        <a:solidFill>
                          <a:schemeClr val="accent2"/>
                        </a:solidFill>
                      </a:endParaRPr>
                    </a:p>
                    <a:p>
                      <a:r>
                        <a:rPr lang="el-GR" b="1" dirty="0">
                          <a:solidFill>
                            <a:schemeClr val="accent2"/>
                          </a:solidFill>
                        </a:rPr>
                        <a:t>Παρακονδύλια απόφυση βραχιονίου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3</a:t>
                      </a:r>
                      <a:r>
                        <a:rPr lang="el-GR" baseline="30000" dirty="0"/>
                        <a:t>ο</a:t>
                      </a:r>
                      <a:r>
                        <a:rPr lang="el-GR" dirty="0"/>
                        <a:t> μετακάρπιο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Κοινός εκτείνων δαχτύλους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Ραχιαία</a:t>
                      </a:r>
                      <a:r>
                        <a:rPr lang="el-GR" baseline="0" dirty="0"/>
                        <a:t> απονεύρωση 4 δαχτύλων</a:t>
                      </a:r>
                      <a:endParaRPr lang="el-G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Έκταση ΜΚΦ, </a:t>
                      </a:r>
                      <a:r>
                        <a:rPr lang="el-GR" dirty="0" err="1"/>
                        <a:t>Μεσοφαλαγγικές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Εκτείνων μικρό δάχτυλο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Ραχιαία απονεύρωση 5</a:t>
                      </a:r>
                      <a:r>
                        <a:rPr lang="el-GR" baseline="30000" dirty="0"/>
                        <a:t>ου</a:t>
                      </a:r>
                      <a:r>
                        <a:rPr lang="el-GR" dirty="0"/>
                        <a:t> δαχτύλου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Έκταση ΜΚΦ, </a:t>
                      </a:r>
                      <a:r>
                        <a:rPr lang="el-GR" dirty="0" err="1"/>
                        <a:t>Μεσοφαλαγγικές</a:t>
                      </a:r>
                      <a:endParaRPr lang="el-GR" dirty="0"/>
                    </a:p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Ωλένιος εκτείνων καρπό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5</a:t>
                      </a:r>
                      <a:r>
                        <a:rPr lang="el-GR" baseline="30000" dirty="0"/>
                        <a:t>ο</a:t>
                      </a:r>
                      <a:r>
                        <a:rPr lang="el-GR" dirty="0"/>
                        <a:t> μετακάρπιο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Έκταση και προσαγωγή άκρας χείρας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785918" y="285728"/>
            <a:ext cx="5959260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dirty="0"/>
              <a:t>ΜΥΣ ΟΠΙΣΘΙΟΥ ΔΙΑΜΕΡΙΣΜΑΤΟΣ ΠΗΧΗ </a:t>
            </a:r>
            <a:r>
              <a:rPr lang="el-GR" b="1" dirty="0"/>
              <a:t>ΕΝ ΤΩ ΒΑΘΕΙ </a:t>
            </a:r>
            <a:r>
              <a:rPr lang="el-GR" dirty="0"/>
              <a:t>ΣΤΙΒΑΔΑ</a:t>
            </a:r>
          </a:p>
        </p:txBody>
      </p:sp>
      <p:graphicFrame>
        <p:nvGraphicFramePr>
          <p:cNvPr id="3" name="2 - Πίνακας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351292"/>
              </p:ext>
            </p:extLst>
          </p:nvPr>
        </p:nvGraphicFramePr>
        <p:xfrm>
          <a:off x="107504" y="857232"/>
          <a:ext cx="8893654" cy="521716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807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1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16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16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16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ΜΥΣ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ΕΚΦΥΣΗ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ΚΑΤΑΦΥΣΗ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ΝΕΥΡΩΣΗ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ΔΡΑΣΗ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err="1"/>
                        <a:t>Υπτιαστής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b="1" dirty="0">
                          <a:solidFill>
                            <a:schemeClr val="accent2"/>
                          </a:solidFill>
                        </a:rPr>
                        <a:t>Παρακονδύλια απόφυση βραχιονίου</a:t>
                      </a:r>
                    </a:p>
                    <a:p>
                      <a:r>
                        <a:rPr lang="el-GR" sz="1600" dirty="0"/>
                        <a:t>Οπίσθια</a:t>
                      </a:r>
                      <a:r>
                        <a:rPr lang="el-GR" sz="1600" baseline="0" dirty="0"/>
                        <a:t> επιφάνεια ωλένης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Οπίσθια επιφάνεια κερκίδας άνω 1/3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Κερκιδικό ν (Α7, Α8)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Υπτιασμός πήχη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/>
                        <a:t>Ίδιος εκτείνων </a:t>
                      </a:r>
                      <a:r>
                        <a:rPr lang="el-GR" sz="1600" dirty="0">
                          <a:solidFill>
                            <a:srgbClr val="0070C0"/>
                          </a:solidFill>
                        </a:rPr>
                        <a:t>δείκτη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/>
                        <a:t>Οπίσθια</a:t>
                      </a:r>
                      <a:r>
                        <a:rPr lang="el-GR" sz="1600" baseline="0" dirty="0"/>
                        <a:t> επιφάνεια ωλένης κάτω 1/3</a:t>
                      </a:r>
                      <a:endParaRPr lang="el-GR" sz="1600" dirty="0"/>
                    </a:p>
                    <a:p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Ραχιαία</a:t>
                      </a:r>
                      <a:r>
                        <a:rPr lang="el-GR" sz="1600" baseline="0" dirty="0"/>
                        <a:t> απονεύρωση δείκτη (2</a:t>
                      </a:r>
                      <a:r>
                        <a:rPr lang="el-GR" sz="1600" baseline="30000" dirty="0"/>
                        <a:t>η</a:t>
                      </a:r>
                      <a:r>
                        <a:rPr lang="el-GR" sz="1600" baseline="0" dirty="0"/>
                        <a:t>-3</a:t>
                      </a:r>
                      <a:r>
                        <a:rPr lang="el-GR" sz="1600" baseline="30000" dirty="0"/>
                        <a:t>η</a:t>
                      </a:r>
                      <a:r>
                        <a:rPr lang="el-GR" sz="1600" baseline="0" dirty="0"/>
                        <a:t> φάλαγγα)</a:t>
                      </a:r>
                      <a:endParaRPr lang="el-GR" sz="16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el-GR" sz="1600" dirty="0">
                          <a:solidFill>
                            <a:srgbClr val="0070C0"/>
                          </a:solidFill>
                        </a:rPr>
                        <a:t>Ραχιαίο μεσόστεο</a:t>
                      </a:r>
                      <a:r>
                        <a:rPr lang="el-GR" sz="1600" baseline="0" dirty="0">
                          <a:solidFill>
                            <a:srgbClr val="0070C0"/>
                          </a:solidFill>
                        </a:rPr>
                        <a:t> νεύρο  (Α7, Α8)</a:t>
                      </a:r>
                      <a:endParaRPr lang="el-GR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Έκταση δείκτη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b="1" dirty="0">
                          <a:solidFill>
                            <a:srgbClr val="7030A0"/>
                          </a:solidFill>
                        </a:rPr>
                        <a:t>Μακρός </a:t>
                      </a:r>
                      <a:r>
                        <a:rPr lang="el-GR" sz="1600" b="1" dirty="0" err="1">
                          <a:solidFill>
                            <a:srgbClr val="7030A0"/>
                          </a:solidFill>
                        </a:rPr>
                        <a:t>απαγωγός</a:t>
                      </a:r>
                      <a:r>
                        <a:rPr lang="el-GR" sz="1600" b="1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l-GR" sz="1600" dirty="0">
                          <a:solidFill>
                            <a:srgbClr val="0070C0"/>
                          </a:solidFill>
                        </a:rPr>
                        <a:t>αντίχειρα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Οπίσθια</a:t>
                      </a:r>
                      <a:r>
                        <a:rPr lang="el-GR" sz="1600" baseline="0" dirty="0"/>
                        <a:t> επιφάνεια ωλένης </a:t>
                      </a:r>
                    </a:p>
                    <a:p>
                      <a:r>
                        <a:rPr lang="el-GR" sz="1600" baseline="0" dirty="0"/>
                        <a:t>Άνω 1/2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1</a:t>
                      </a:r>
                      <a:r>
                        <a:rPr lang="el-GR" sz="1600" baseline="30000" dirty="0"/>
                        <a:t>ο</a:t>
                      </a:r>
                      <a:r>
                        <a:rPr lang="el-GR" sz="1600" dirty="0"/>
                        <a:t> μετακάρπιο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Απάγει αντίχειρα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/>
                        <a:t>Μακρός εκτείνων </a:t>
                      </a:r>
                      <a:r>
                        <a:rPr lang="el-GR" sz="1600" dirty="0">
                          <a:solidFill>
                            <a:srgbClr val="0070C0"/>
                          </a:solidFill>
                        </a:rPr>
                        <a:t>αντίχειρα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/>
                        <a:t>Οπίσθια</a:t>
                      </a:r>
                      <a:r>
                        <a:rPr lang="el-GR" sz="1600" baseline="0" dirty="0"/>
                        <a:t> επιφάνεια ωλένης </a:t>
                      </a:r>
                    </a:p>
                    <a:p>
                      <a:r>
                        <a:rPr lang="el-GR" sz="1600" dirty="0"/>
                        <a:t>Μέσο 1/3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Άπω φάλαγγα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Εκτείνει άπω φάλαγγα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b="1" dirty="0">
                          <a:solidFill>
                            <a:srgbClr val="7030A0"/>
                          </a:solidFill>
                        </a:rPr>
                        <a:t>Βραχύς εκτείνων </a:t>
                      </a:r>
                      <a:r>
                        <a:rPr lang="el-GR" sz="1600" dirty="0">
                          <a:solidFill>
                            <a:srgbClr val="0070C0"/>
                          </a:solidFill>
                        </a:rPr>
                        <a:t>αντίχειρα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Οπίσθια επιφάνεια κερκίδας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Εγγύς φάλαγγα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Εκτείνει εγγύς φάλαγγα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5488" y="228600"/>
            <a:ext cx="51530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54" y="1928802"/>
            <a:ext cx="187642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2357430"/>
            <a:ext cx="169545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πρ. μυ πηχη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165" y="0"/>
            <a:ext cx="5035669" cy="6858000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214282" y="1357298"/>
            <a:ext cx="2340705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ΜΥΣ ΠΗΧΗ</a:t>
            </a:r>
          </a:p>
          <a:p>
            <a:r>
              <a:rPr lang="el-GR" dirty="0"/>
              <a:t>ΕΠΙΠΟΛΗΣ ΣΤΙΒΑΔΑ</a:t>
            </a:r>
          </a:p>
          <a:p>
            <a:r>
              <a:rPr lang="el-GR" dirty="0"/>
              <a:t>ΚΑΜΠΤΙΚΗ ΕΠΙΦΑΝΕΙΑ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ΚΕΡΚΙΔΑ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l-GR" dirty="0"/>
              <a:t>Βραχύτερο οστό</a:t>
            </a:r>
          </a:p>
          <a:p>
            <a:pPr>
              <a:buNone/>
            </a:pPr>
            <a:r>
              <a:rPr lang="el-GR" b="1" dirty="0"/>
              <a:t>Κεφαλή</a:t>
            </a:r>
            <a:r>
              <a:rPr lang="el-GR" dirty="0"/>
              <a:t>: άνω επιφάνεια είναι λεία και κοίλη για άρθρωση με κόνδυλο βραχίονα (κάμψη- έκταση), αρθρώνεται περιφερικά με </a:t>
            </a:r>
            <a:r>
              <a:rPr lang="el-GR" dirty="0">
                <a:solidFill>
                  <a:srgbClr val="00B050"/>
                </a:solidFill>
              </a:rPr>
              <a:t>κερκιδική εντομή ωλένης.</a:t>
            </a:r>
          </a:p>
          <a:p>
            <a:pPr>
              <a:buNone/>
            </a:pPr>
            <a:r>
              <a:rPr lang="el-GR" dirty="0">
                <a:solidFill>
                  <a:srgbClr val="00B050"/>
                </a:solidFill>
              </a:rPr>
              <a:t>Αυχένας: </a:t>
            </a:r>
            <a:r>
              <a:rPr lang="el-GR" dirty="0"/>
              <a:t>σύσφιξη</a:t>
            </a:r>
          </a:p>
          <a:p>
            <a:pPr>
              <a:buNone/>
            </a:pPr>
            <a:r>
              <a:rPr lang="el-GR" dirty="0">
                <a:solidFill>
                  <a:srgbClr val="00B050"/>
                </a:solidFill>
              </a:rPr>
              <a:t>Κερκιδικό όγκωμα</a:t>
            </a:r>
          </a:p>
          <a:p>
            <a:pPr>
              <a:buNone/>
            </a:pPr>
            <a:r>
              <a:rPr lang="el-GR" dirty="0"/>
              <a:t>Η διάφυση προς τα κάτω μεγεθύνεται.</a:t>
            </a:r>
          </a:p>
          <a:p>
            <a:pPr>
              <a:buNone/>
            </a:pPr>
            <a:r>
              <a:rPr lang="el-GR" dirty="0"/>
              <a:t>Το κάτω άκρο έχει 4 επιφάνειες</a:t>
            </a:r>
          </a:p>
          <a:p>
            <a:pPr>
              <a:buNone/>
            </a:pPr>
            <a:r>
              <a:rPr lang="el-GR" dirty="0"/>
              <a:t>Έσω επιφάνεια σχηματίζει </a:t>
            </a:r>
            <a:r>
              <a:rPr lang="el-GR" dirty="0">
                <a:solidFill>
                  <a:srgbClr val="00B050"/>
                </a:solidFill>
              </a:rPr>
              <a:t>ωλένια εντομή </a:t>
            </a:r>
            <a:r>
              <a:rPr lang="el-GR" dirty="0"/>
              <a:t>που δέχεται κεφαλή ωλένης.</a:t>
            </a:r>
          </a:p>
          <a:p>
            <a:pPr>
              <a:buNone/>
            </a:pPr>
            <a:r>
              <a:rPr lang="el-GR" dirty="0"/>
              <a:t>Έξω επιφάνεια καταλήγει σε χείλος που απολήγει στην </a:t>
            </a:r>
            <a:r>
              <a:rPr lang="el-GR" dirty="0">
                <a:solidFill>
                  <a:srgbClr val="00B050"/>
                </a:solidFill>
              </a:rPr>
              <a:t>κερκιδική στυλοειδή απόφυση </a:t>
            </a:r>
            <a:r>
              <a:rPr lang="el-GR" dirty="0"/>
              <a:t>(μεγαλύτερη από αυτή της ωλένης και πιο κάτω)</a:t>
            </a:r>
          </a:p>
          <a:p>
            <a:pPr>
              <a:buNone/>
            </a:pPr>
            <a:r>
              <a:rPr lang="el-GR" dirty="0">
                <a:solidFill>
                  <a:srgbClr val="00B050"/>
                </a:solidFill>
              </a:rPr>
              <a:t> 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πρ. επιφάνειςα πηχη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928670"/>
            <a:ext cx="4755292" cy="3886537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00042"/>
            <a:ext cx="7929618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5953477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357166"/>
            <a:ext cx="306705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2500306"/>
            <a:ext cx="3048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5818153" y="3429000"/>
            <a:ext cx="332584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Ωλ. </a:t>
            </a:r>
            <a:r>
              <a:rPr lang="el-GR" dirty="0" err="1"/>
              <a:t>Εκτ</a:t>
            </a:r>
            <a:r>
              <a:rPr lang="el-GR" dirty="0"/>
              <a:t>. Καρπό</a:t>
            </a:r>
          </a:p>
          <a:p>
            <a:pPr marL="342900" indent="-342900">
              <a:buAutoNum type="arabicPeriod"/>
            </a:pPr>
            <a:r>
              <a:rPr lang="el-GR" dirty="0"/>
              <a:t>Ίδιος </a:t>
            </a:r>
            <a:r>
              <a:rPr lang="el-GR" dirty="0" err="1"/>
              <a:t>εκτ</a:t>
            </a:r>
            <a:r>
              <a:rPr lang="el-GR" dirty="0"/>
              <a:t>. μικρό δάχτυλο</a:t>
            </a:r>
          </a:p>
          <a:p>
            <a:pPr marL="342900" indent="-342900">
              <a:buAutoNum type="arabicPeriod"/>
            </a:pPr>
            <a:r>
              <a:rPr lang="el-GR" dirty="0" err="1"/>
              <a:t>Βραχιονοκερκιδικός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/>
              <a:t>Κερκ. </a:t>
            </a:r>
            <a:r>
              <a:rPr lang="el-GR" dirty="0" err="1"/>
              <a:t>Εκτ</a:t>
            </a:r>
            <a:r>
              <a:rPr lang="el-GR" dirty="0"/>
              <a:t>. Καρπό μακρός</a:t>
            </a:r>
          </a:p>
          <a:p>
            <a:pPr marL="342900" indent="-342900">
              <a:buAutoNum type="arabicPeriod"/>
            </a:pPr>
            <a:r>
              <a:rPr lang="el-GR" dirty="0"/>
              <a:t>Κερκ. </a:t>
            </a:r>
            <a:r>
              <a:rPr lang="el-GR" dirty="0" err="1"/>
              <a:t>Εκτ</a:t>
            </a:r>
            <a:r>
              <a:rPr lang="el-GR" dirty="0"/>
              <a:t>. Καρπό βραχύς</a:t>
            </a:r>
          </a:p>
          <a:p>
            <a:pPr marL="342900" indent="-342900">
              <a:buAutoNum type="arabicPeriod"/>
            </a:pPr>
            <a:r>
              <a:rPr lang="el-GR" dirty="0"/>
              <a:t>Κοινός </a:t>
            </a:r>
            <a:r>
              <a:rPr lang="el-GR" dirty="0" err="1"/>
              <a:t>εκτ</a:t>
            </a:r>
            <a:r>
              <a:rPr lang="el-GR" dirty="0"/>
              <a:t>. </a:t>
            </a:r>
            <a:r>
              <a:rPr lang="el-GR" dirty="0" err="1"/>
              <a:t>Δαχτ</a:t>
            </a:r>
            <a:r>
              <a:rPr lang="el-GR" dirty="0"/>
              <a:t>.</a:t>
            </a:r>
          </a:p>
          <a:p>
            <a:pPr marL="342900" indent="-342900">
              <a:buAutoNum type="arabicPeriod"/>
            </a:pPr>
            <a:r>
              <a:rPr lang="el-GR" dirty="0"/>
              <a:t>Μακρός απαγωγός αντίχειρα</a:t>
            </a:r>
          </a:p>
          <a:p>
            <a:pPr marL="342900" indent="-342900">
              <a:buAutoNum type="arabicPeriod"/>
            </a:pPr>
            <a:r>
              <a:rPr lang="el-GR" dirty="0"/>
              <a:t>Βραχύς εκτείνων αντίχειρα</a:t>
            </a:r>
          </a:p>
          <a:p>
            <a:pPr marL="342900" indent="-342900">
              <a:buAutoNum type="arabicPeriod"/>
            </a:pPr>
            <a:r>
              <a:rPr lang="el-GR" dirty="0"/>
              <a:t>Μακρός εκτείνων αντίχειρα</a:t>
            </a:r>
          </a:p>
          <a:p>
            <a:pPr marL="342900" indent="-342900">
              <a:buAutoNum type="arabicPeriod"/>
            </a:pPr>
            <a:r>
              <a:rPr lang="el-GR" dirty="0"/>
              <a:t>Ίδιος </a:t>
            </a:r>
            <a:r>
              <a:rPr lang="el-GR" dirty="0" err="1"/>
              <a:t>εκτ</a:t>
            </a:r>
            <a:r>
              <a:rPr lang="el-GR" dirty="0"/>
              <a:t>.  δείκτη</a:t>
            </a:r>
          </a:p>
          <a:p>
            <a:pPr marL="342900" indent="-342900">
              <a:buAutoNum type="arabicPeriod"/>
            </a:pP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οπ μυε πηχη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957" y="1226629"/>
            <a:ext cx="4900085" cy="4404742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ΟΠ ΜΥς ΠΗΧΕΩς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32" y="388356"/>
            <a:ext cx="7795936" cy="6081287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6143636" y="5000636"/>
            <a:ext cx="207204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ΡΑΧΙΑΙΟΙ ΜΥΣ ΠΗΧΗ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642918"/>
            <a:ext cx="568642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1071546"/>
            <a:ext cx="222885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285728"/>
            <a:ext cx="2476500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2500306"/>
            <a:ext cx="19716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6072198" y="714356"/>
            <a:ext cx="257403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ΜΥΣ ΚΕΡΚΙΔΙΚΟΥ ΧΕΙΛΟΥΣ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οπισθιοι μυς πηχη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428604"/>
            <a:ext cx="6858048" cy="6141371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571736" y="285728"/>
            <a:ext cx="3886512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dirty="0"/>
              <a:t>ΙΔΙΟΙ-ΑΥΤΟΧΘΟΝΕΣ ΜΥΕΣ ΑΚΡΑΣ ΧΕΙΡΑΣ</a:t>
            </a:r>
          </a:p>
          <a:p>
            <a:pPr algn="ctr"/>
            <a:r>
              <a:rPr lang="el-GR" dirty="0"/>
              <a:t>ΜΥΣ ΘΕΝΑΡΟΣ</a:t>
            </a:r>
          </a:p>
        </p:txBody>
      </p:sp>
      <p:graphicFrame>
        <p:nvGraphicFramePr>
          <p:cNvPr id="3" name="2 - Πίνακας"/>
          <p:cNvGraphicFramePr>
            <a:graphicFrameLocks noGrp="1"/>
          </p:cNvGraphicFramePr>
          <p:nvPr/>
        </p:nvGraphicFramePr>
        <p:xfrm>
          <a:off x="642910" y="1397000"/>
          <a:ext cx="8001056" cy="485140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600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86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03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16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2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ΜΥΣ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ΕΚΦΥΣΗ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ΚΑΤΑΦΥΣΗ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ΝΕΥΡΩΣΗ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ΔΡΑΣΗ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Αντιθετικός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l-GR" dirty="0"/>
                        <a:t>Εγκάρσιος σύνδεσμός</a:t>
                      </a:r>
                    </a:p>
                    <a:p>
                      <a:r>
                        <a:rPr lang="el-GR" dirty="0"/>
                        <a:t>Σκαφοειδές</a:t>
                      </a:r>
                    </a:p>
                    <a:p>
                      <a:r>
                        <a:rPr lang="el-GR" dirty="0"/>
                        <a:t>Μ. Πολύγωνο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Έξω επιφάνεια 1</a:t>
                      </a:r>
                      <a:r>
                        <a:rPr lang="el-GR" baseline="30000" dirty="0"/>
                        <a:t>ου</a:t>
                      </a:r>
                      <a:r>
                        <a:rPr lang="el-GR" dirty="0"/>
                        <a:t> μετακάρπιου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l-GR" dirty="0"/>
                        <a:t>Μέσο ν. (παλίνδρομος κλάδος) (Α8, Θ1)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Αντίθεση με το δείκτη έλξη 1</a:t>
                      </a:r>
                      <a:r>
                        <a:rPr lang="el-GR" baseline="30000" dirty="0"/>
                        <a:t>ου</a:t>
                      </a:r>
                      <a:r>
                        <a:rPr lang="el-GR" dirty="0"/>
                        <a:t> μετακάρπιου προς τα έσω προς κέντρο παλάμης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Βραχύς απαγωγός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l-GR" dirty="0"/>
                        <a:t>Έξω επιφάνια εγγύς φάλαγγας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Απαγωγή</a:t>
                      </a:r>
                      <a:r>
                        <a:rPr lang="el-GR" baseline="0" dirty="0"/>
                        <a:t> 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Βραχύς καμπτήρας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Κάμψη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Προσαγωγός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2</a:t>
                      </a:r>
                      <a:r>
                        <a:rPr lang="el-GR" baseline="30000" dirty="0"/>
                        <a:t>ο</a:t>
                      </a:r>
                      <a:r>
                        <a:rPr lang="el-GR" dirty="0"/>
                        <a:t> και 3 μετακάρπιο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Έσω επιφάνεια εγγύς φάλαγγας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Ωλένιο ν.</a:t>
                      </a:r>
                      <a:r>
                        <a:rPr lang="el-GR" baseline="0" dirty="0"/>
                        <a:t> (εν τω βάθει κλάδος) (Α8, Θ1)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Προσαγωγή προς έξω</a:t>
                      </a:r>
                      <a:r>
                        <a:rPr lang="el-GR" baseline="0" dirty="0"/>
                        <a:t> χείλος παλάμης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643174" y="357166"/>
            <a:ext cx="3886512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dirty="0"/>
              <a:t>ΙΔΙΟΙ-ΑΥΤΟΧΘΟΝΕΣ ΜΥΕΣ ΑΚΡΑΣ ΧΕΙΡΑΣ</a:t>
            </a:r>
          </a:p>
          <a:p>
            <a:pPr algn="ctr"/>
            <a:r>
              <a:rPr lang="el-GR" dirty="0"/>
              <a:t>ΜΥΣ ΟΠΙΣΘΕΝΑΡΟΣ</a:t>
            </a:r>
          </a:p>
        </p:txBody>
      </p:sp>
      <p:graphicFrame>
        <p:nvGraphicFramePr>
          <p:cNvPr id="3" name="2 - Πίνακας"/>
          <p:cNvGraphicFramePr>
            <a:graphicFrameLocks noGrp="1"/>
          </p:cNvGraphicFramePr>
          <p:nvPr/>
        </p:nvGraphicFramePr>
        <p:xfrm>
          <a:off x="214282" y="1357298"/>
          <a:ext cx="8786840" cy="338836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757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7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73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73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73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ΜΥΣ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ΕΚΦΥΣΗ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ΚΑΤΑΦΥΣΗ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ΝΕΥΡΩΣΗ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ΔΡΑΣΗ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Απαγωγός</a:t>
                      </a:r>
                      <a:r>
                        <a:rPr lang="el-GR" baseline="0" dirty="0"/>
                        <a:t> μικρού δαχτύλου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err="1"/>
                        <a:t>Πισοειδές</a:t>
                      </a:r>
                      <a:endParaRPr lang="el-GR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r>
                        <a:rPr lang="el-GR" dirty="0"/>
                        <a:t>Έσω πλευρά εγγύς φάλαγγας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Ωλένιο ν.</a:t>
                      </a:r>
                      <a:r>
                        <a:rPr lang="el-GR" baseline="0" dirty="0"/>
                        <a:t> (εν τω βάθει κλάδος) (Α8, Θ1)</a:t>
                      </a:r>
                      <a:endParaRPr lang="el-GR" dirty="0"/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Απαγωγή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Βραχύς καμπτήρας</a:t>
                      </a:r>
                      <a:r>
                        <a:rPr lang="el-GR" baseline="0" dirty="0"/>
                        <a:t> μικρού δαχτύλου</a:t>
                      </a:r>
                      <a:endParaRPr lang="el-GR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l-GR" dirty="0"/>
                        <a:t>Άγκιστρο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Κάμψη εγγύς φάλαγγας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Αντιθετικός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Έσω χείλος μετακαρπίου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Αντίθεση (έλξη 5</a:t>
                      </a:r>
                      <a:r>
                        <a:rPr lang="el-GR" baseline="30000" dirty="0"/>
                        <a:t>ου</a:t>
                      </a:r>
                      <a:r>
                        <a:rPr lang="el-GR" dirty="0"/>
                        <a:t> μετακάρπιου προς τα πρόσω 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l-GR"/>
              <a:t>ΚΕΡΚΙΔΑ</a:t>
            </a:r>
          </a:p>
        </p:txBody>
      </p:sp>
      <p:pic>
        <p:nvPicPr>
          <p:cNvPr id="1026" name="Picture 2" descr="E:\MARIANNA\A_ΜΑΘΗΜΑΤΑ PPS\ΑΝΩ ΑΚΡΟ\κερκιδα οπ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373062"/>
            <a:ext cx="6429420" cy="6484938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7263" y="709613"/>
            <a:ext cx="7229475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14356"/>
            <a:ext cx="8560514" cy="2085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3857628"/>
            <a:ext cx="27432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42852"/>
            <a:ext cx="7935798" cy="4462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4857760"/>
            <a:ext cx="27432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785786" y="4286256"/>
            <a:ext cx="329147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Αντιθετικός αντίχειρα</a:t>
            </a:r>
          </a:p>
          <a:p>
            <a:pPr marL="342900" indent="-342900">
              <a:buAutoNum type="arabicPeriod"/>
            </a:pPr>
            <a:r>
              <a:rPr lang="el-GR" dirty="0"/>
              <a:t>Βραχύς απαγωγός αντίχειρα</a:t>
            </a:r>
          </a:p>
          <a:p>
            <a:pPr marL="342900" indent="-342900">
              <a:buAutoNum type="arabicPeriod"/>
            </a:pPr>
            <a:r>
              <a:rPr lang="el-GR" dirty="0"/>
              <a:t>Βραχύς καμπτήρας αντίχειρα</a:t>
            </a:r>
          </a:p>
          <a:p>
            <a:pPr marL="342900" indent="-342900">
              <a:buAutoNum type="arabicPeriod"/>
            </a:pPr>
            <a:r>
              <a:rPr lang="el-GR" dirty="0"/>
              <a:t>Προσαγωγός αντίχειρα</a:t>
            </a:r>
          </a:p>
          <a:p>
            <a:pPr marL="342900" indent="-342900">
              <a:buAutoNum type="arabicPeriod"/>
            </a:pPr>
            <a:r>
              <a:rPr lang="el-GR" dirty="0"/>
              <a:t>Απαγωγός μικρού δαχτύλου</a:t>
            </a:r>
          </a:p>
          <a:p>
            <a:pPr marL="342900" indent="-342900">
              <a:buAutoNum type="arabicPeriod"/>
            </a:pPr>
            <a:r>
              <a:rPr lang="el-GR" dirty="0"/>
              <a:t>Καμπτήρας μικρού δαχτύλου</a:t>
            </a:r>
          </a:p>
          <a:p>
            <a:pPr marL="342900" indent="-342900">
              <a:buAutoNum type="arabicPeriod"/>
            </a:pPr>
            <a:r>
              <a:rPr lang="el-GR" dirty="0"/>
              <a:t>Αντιθετικός μικρού δαχτύλου</a:t>
            </a:r>
          </a:p>
          <a:p>
            <a:pPr marL="342900" indent="-342900"/>
            <a:endParaRPr lang="el-GR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642918"/>
            <a:ext cx="8412197" cy="3500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4857760"/>
            <a:ext cx="27432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1142976" y="5000636"/>
            <a:ext cx="3055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5. Απαγωγός μικρού δαχτύλου</a:t>
            </a:r>
          </a:p>
          <a:p>
            <a:r>
              <a:rPr lang="el-GR" dirty="0"/>
              <a:t>8. Ραχιαίο μεσόστεοι</a:t>
            </a:r>
          </a:p>
          <a:p>
            <a:r>
              <a:rPr lang="el-GR" dirty="0"/>
              <a:t>9. Κοιλιακοί μεσόστεοι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παλαμη επιπολης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80" y="0"/>
            <a:ext cx="5454670" cy="6858000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παλαμη μεση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00" y="0"/>
            <a:ext cx="6121400" cy="6858000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571736" y="285728"/>
            <a:ext cx="3886512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dirty="0"/>
              <a:t>ΙΔΙΟΙ-ΑΥΤΟΧΘΟΝΕΣ ΜΥΕΣ ΑΚΡΑΣ ΧΕΙΡΑΣ</a:t>
            </a:r>
          </a:p>
          <a:p>
            <a:pPr algn="ctr"/>
            <a:r>
              <a:rPr lang="el-GR" dirty="0"/>
              <a:t>ΒΡΑΧΕΙΣ ΜΥΣ</a:t>
            </a:r>
          </a:p>
        </p:txBody>
      </p:sp>
      <p:graphicFrame>
        <p:nvGraphicFramePr>
          <p:cNvPr id="3" name="2 - Πίνακας"/>
          <p:cNvGraphicFramePr>
            <a:graphicFrameLocks noGrp="1"/>
          </p:cNvGraphicFramePr>
          <p:nvPr/>
        </p:nvGraphicFramePr>
        <p:xfrm>
          <a:off x="285720" y="1142984"/>
          <a:ext cx="8858280" cy="5429288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643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0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16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287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ΜΥΣ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ΕΚΦΥΣΗ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ΚΑΤΑΦΥΣΗ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ΝΕΥΡΩΣΗ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ΔΡΑΣΗ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Ελμινθοειδείς</a:t>
                      </a:r>
                    </a:p>
                    <a:p>
                      <a:r>
                        <a:rPr lang="el-GR" dirty="0"/>
                        <a:t>1</a:t>
                      </a:r>
                      <a:r>
                        <a:rPr lang="el-GR" baseline="30000" dirty="0"/>
                        <a:t>ος</a:t>
                      </a:r>
                      <a:r>
                        <a:rPr lang="el-GR" dirty="0"/>
                        <a:t>-2</a:t>
                      </a:r>
                      <a:r>
                        <a:rPr lang="el-GR" baseline="30000" dirty="0"/>
                        <a:t>ος</a:t>
                      </a:r>
                      <a:r>
                        <a:rPr lang="el-GR" baseline="0" dirty="0"/>
                        <a:t>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b="1" dirty="0"/>
                        <a:t>Τένοντες</a:t>
                      </a:r>
                      <a:r>
                        <a:rPr lang="el-GR" dirty="0"/>
                        <a:t> εν τω βάθει κοινό καμπτήρα δαχτύλων (δύο έξω 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l-GR" dirty="0"/>
                        <a:t>Έξω επιφάνεια παλαμιαίας απονεύρωσης δαχτύλων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μέσο ν. (Α8-Θ1)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el-GR" b="1" dirty="0">
                        <a:solidFill>
                          <a:schemeClr val="accent4"/>
                        </a:solidFill>
                      </a:endParaRPr>
                    </a:p>
                    <a:p>
                      <a:endParaRPr lang="el-GR" b="1" dirty="0">
                        <a:solidFill>
                          <a:schemeClr val="accent4"/>
                        </a:solidFill>
                      </a:endParaRPr>
                    </a:p>
                    <a:p>
                      <a:endParaRPr lang="el-GR" b="1" dirty="0">
                        <a:solidFill>
                          <a:schemeClr val="accent4"/>
                        </a:solidFill>
                      </a:endParaRPr>
                    </a:p>
                    <a:p>
                      <a:endParaRPr lang="el-GR" b="1" dirty="0">
                        <a:solidFill>
                          <a:schemeClr val="accent4"/>
                        </a:solidFill>
                      </a:endParaRPr>
                    </a:p>
                    <a:p>
                      <a:endParaRPr lang="el-GR" b="1" dirty="0">
                        <a:solidFill>
                          <a:schemeClr val="accent4"/>
                        </a:solidFill>
                      </a:endParaRPr>
                    </a:p>
                    <a:p>
                      <a:endParaRPr lang="el-GR" b="1" dirty="0">
                        <a:solidFill>
                          <a:schemeClr val="accent4"/>
                        </a:solidFill>
                      </a:endParaRPr>
                    </a:p>
                    <a:p>
                      <a:endParaRPr lang="el-GR" b="1" dirty="0">
                        <a:solidFill>
                          <a:schemeClr val="accent4"/>
                        </a:solidFill>
                      </a:endParaRPr>
                    </a:p>
                    <a:p>
                      <a:r>
                        <a:rPr lang="el-GR" b="1" dirty="0">
                          <a:solidFill>
                            <a:schemeClr val="accent4"/>
                          </a:solidFill>
                        </a:rPr>
                        <a:t>Κάμψη ΜΚΦ</a:t>
                      </a:r>
                    </a:p>
                    <a:p>
                      <a:r>
                        <a:rPr lang="el-GR" b="1" dirty="0">
                          <a:solidFill>
                            <a:schemeClr val="accent4"/>
                          </a:solidFill>
                        </a:rPr>
                        <a:t>Έκταση </a:t>
                      </a:r>
                      <a:r>
                        <a:rPr lang="el-GR" b="1" dirty="0" err="1">
                          <a:solidFill>
                            <a:schemeClr val="accent4"/>
                          </a:solidFill>
                        </a:rPr>
                        <a:t>μεσοφαλαγγικών</a:t>
                      </a:r>
                      <a:endParaRPr lang="el-GR" b="1" dirty="0">
                        <a:solidFill>
                          <a:schemeClr val="accent4"/>
                        </a:solidFill>
                      </a:endParaRPr>
                    </a:p>
                    <a:p>
                      <a:endParaRPr lang="el-GR" dirty="0"/>
                    </a:p>
                    <a:p>
                      <a:endParaRPr lang="el-GR" dirty="0"/>
                    </a:p>
                    <a:p>
                      <a:r>
                        <a:rPr lang="el-GR"/>
                        <a:t>Απάγουν </a:t>
                      </a:r>
                      <a:r>
                        <a:rPr lang="el-GR" dirty="0"/>
                        <a:t>2</a:t>
                      </a:r>
                      <a:r>
                        <a:rPr lang="el-GR" baseline="30000" dirty="0"/>
                        <a:t>ο</a:t>
                      </a:r>
                      <a:r>
                        <a:rPr lang="el-GR" dirty="0"/>
                        <a:t>-4</a:t>
                      </a:r>
                      <a:r>
                        <a:rPr lang="el-GR" baseline="30000" dirty="0"/>
                        <a:t>ο</a:t>
                      </a:r>
                      <a:r>
                        <a:rPr lang="el-GR" dirty="0"/>
                        <a:t> δάχτυλο </a:t>
                      </a:r>
                    </a:p>
                    <a:p>
                      <a:endParaRPr lang="el-GR" dirty="0"/>
                    </a:p>
                    <a:p>
                      <a:r>
                        <a:rPr lang="el-GR" dirty="0"/>
                        <a:t>Προσάγουν 2</a:t>
                      </a:r>
                      <a:r>
                        <a:rPr lang="el-GR" baseline="30000" dirty="0"/>
                        <a:t>ο</a:t>
                      </a:r>
                      <a:r>
                        <a:rPr lang="el-GR" dirty="0"/>
                        <a:t>-4</a:t>
                      </a:r>
                      <a:r>
                        <a:rPr lang="el-GR" baseline="30000" dirty="0"/>
                        <a:t>ο</a:t>
                      </a:r>
                      <a:r>
                        <a:rPr lang="el-GR" dirty="0"/>
                        <a:t> δάχτυλο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Ελμινθοειδείς</a:t>
                      </a:r>
                    </a:p>
                    <a:p>
                      <a:r>
                        <a:rPr lang="el-GR" dirty="0"/>
                        <a:t>3</a:t>
                      </a:r>
                      <a:r>
                        <a:rPr lang="el-GR" baseline="30000" dirty="0"/>
                        <a:t>ος</a:t>
                      </a:r>
                      <a:r>
                        <a:rPr lang="el-GR" dirty="0"/>
                        <a:t>-4</a:t>
                      </a:r>
                      <a:r>
                        <a:rPr lang="el-GR" baseline="30000" dirty="0"/>
                        <a:t>ος</a:t>
                      </a:r>
                      <a:r>
                        <a:rPr lang="el-GR" baseline="0" dirty="0"/>
                        <a:t> </a:t>
                      </a:r>
                      <a:endParaRPr lang="el-GR" dirty="0"/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b="1" dirty="0"/>
                        <a:t>Τένοντες</a:t>
                      </a:r>
                      <a:r>
                        <a:rPr lang="el-GR" dirty="0"/>
                        <a:t> εν τω βάθει κοινό καμπτήρα δαχτύλων (τρεις</a:t>
                      </a:r>
                      <a:r>
                        <a:rPr lang="el-GR" baseline="0" dirty="0"/>
                        <a:t> </a:t>
                      </a:r>
                      <a:r>
                        <a:rPr lang="el-GR" dirty="0"/>
                        <a:t>έσω)</a:t>
                      </a:r>
                    </a:p>
                    <a:p>
                      <a:endParaRPr lang="el-G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Ωλένιο ν.</a:t>
                      </a:r>
                      <a:r>
                        <a:rPr lang="el-GR" baseline="0" dirty="0"/>
                        <a:t> (εν τω βάθει κλάδος) (Α8, Θ1)</a:t>
                      </a:r>
                      <a:endParaRPr lang="el-GR" dirty="0"/>
                    </a:p>
                    <a:p>
                      <a:endParaRPr lang="el-GR" dirty="0"/>
                    </a:p>
                    <a:p>
                      <a:endParaRPr lang="el-G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Ραχιαίοι μεσόστεοι (4)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Παρακείμενες</a:t>
                      </a:r>
                      <a:r>
                        <a:rPr lang="el-GR" baseline="0" dirty="0"/>
                        <a:t> επιφάνειες </a:t>
                      </a:r>
                      <a:r>
                        <a:rPr lang="el-GR" b="1" baseline="0" dirty="0"/>
                        <a:t>μετακαρπίων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Εγγύς φάλαγγες</a:t>
                      </a:r>
                    </a:p>
                    <a:p>
                      <a:r>
                        <a:rPr lang="el-GR" dirty="0"/>
                        <a:t>Ραχιαίες απονευρώσεις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3648">
                <a:tc>
                  <a:txBody>
                    <a:bodyPr/>
                    <a:lstStyle/>
                    <a:p>
                      <a:r>
                        <a:rPr lang="el-GR" dirty="0"/>
                        <a:t>Κοιλιακοί μεσόστεοι (3)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Παλαμιαίες επιφάνειες </a:t>
                      </a:r>
                      <a:r>
                        <a:rPr lang="el-GR" b="1" dirty="0"/>
                        <a:t>μετακαρπίων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Ραχιαίες απονευρώσεις</a:t>
                      </a:r>
                    </a:p>
                    <a:p>
                      <a:endParaRPr lang="el-G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Ελμινθοειδεις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476" y="990388"/>
            <a:ext cx="6637300" cy="5538295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ραχ μεσοστεοι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32" y="388356"/>
            <a:ext cx="7795936" cy="6081287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ΚΟΙΛΙΑΚΟΙ ΜΕΣΟΣΤΕΟΙ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077" y="990388"/>
            <a:ext cx="4221846" cy="4877223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MARIANNA\A_ΜΑΘΗΜΑΤΑ PPS\ΑΝΩ ΑΚΡΟ\κερκιδα πρ.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33350"/>
            <a:ext cx="7164411" cy="6242050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μεσοστεοι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1000108"/>
            <a:ext cx="6643734" cy="5064731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ΣΚΣ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1000108"/>
            <a:ext cx="6954943" cy="5156108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3214678" y="428604"/>
            <a:ext cx="218034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ΚΑΡΠΙΑΙΟΣ ΣΩΛΗΝΑΣ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ΔΙΑΡΘΡΩΣΗ ΑΓΚΩΝΑ</a:t>
            </a:r>
            <a:br>
              <a:rPr lang="el-GR" dirty="0"/>
            </a:br>
            <a:r>
              <a:rPr lang="el-GR" dirty="0"/>
              <a:t>(γωνιώδης, γίγγλιμη)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Τροχιλία βραχιονίου-τρ</a:t>
            </a:r>
            <a:r>
              <a:rPr lang="en-US" dirty="0"/>
              <a:t>o</a:t>
            </a:r>
            <a:r>
              <a:rPr lang="el-GR" dirty="0" err="1"/>
              <a:t>χιλιακή</a:t>
            </a:r>
            <a:r>
              <a:rPr lang="el-GR" dirty="0"/>
              <a:t> εντομή ωλένης</a:t>
            </a:r>
          </a:p>
          <a:p>
            <a:r>
              <a:rPr lang="el-GR" dirty="0"/>
              <a:t>Κόνδυλος βραχιονίου-κεφαλή κερκίδας</a:t>
            </a:r>
          </a:p>
          <a:p>
            <a:r>
              <a:rPr lang="el-GR" dirty="0"/>
              <a:t>Οι αρθρικές επιφάνειες καλύπτονται με υαλοειδή χόνδρο.</a:t>
            </a:r>
          </a:p>
          <a:p>
            <a:r>
              <a:rPr lang="el-GR" dirty="0"/>
              <a:t>Η ινώδης στιβάδα αρθρικού θυλάκου καλύπτει διάρθρωση αγκώνα.</a:t>
            </a:r>
          </a:p>
          <a:p>
            <a:r>
              <a:rPr lang="el-GR" dirty="0"/>
              <a:t>Ο αρθρικός υμένας συνεχίζεται με αυτόν της εγγύς </a:t>
            </a:r>
            <a:r>
              <a:rPr lang="el-GR" dirty="0" err="1"/>
              <a:t>κερκιδοωλένιας</a:t>
            </a:r>
            <a:r>
              <a:rPr lang="el-GR" dirty="0"/>
              <a:t> άρθρωσης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ΔΙΑΡΘΡΩΣΗ ΑΓΚΩΝΑ</a:t>
            </a:r>
            <a:br>
              <a:rPr lang="el-GR" dirty="0"/>
            </a:br>
            <a:r>
              <a:rPr lang="el-GR" dirty="0"/>
              <a:t>Σύνδεσμοι (παχύνσεις ινώδους στιβάδας αρθρικού θυλάκου)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00034" y="1857364"/>
            <a:ext cx="8229600" cy="4525963"/>
          </a:xfrm>
        </p:spPr>
        <p:txBody>
          <a:bodyPr/>
          <a:lstStyle/>
          <a:p>
            <a:r>
              <a:rPr lang="el-GR" dirty="0">
                <a:solidFill>
                  <a:srgbClr val="0070C0"/>
                </a:solidFill>
              </a:rPr>
              <a:t>Έξω πλάγιος </a:t>
            </a:r>
            <a:r>
              <a:rPr lang="el-GR" dirty="0"/>
              <a:t>(κερκιδικός) εκτείνεται από </a:t>
            </a:r>
            <a:r>
              <a:rPr lang="el-GR" dirty="0" err="1"/>
              <a:t>παρακονδύλια</a:t>
            </a:r>
            <a:r>
              <a:rPr lang="el-GR" dirty="0"/>
              <a:t> απόφυση και συνεχίζει με δακτυλιοειδή συνδ. κερκίδας (εγγύς </a:t>
            </a:r>
            <a:r>
              <a:rPr lang="el-GR" dirty="0" err="1"/>
              <a:t>κερκ</a:t>
            </a:r>
            <a:r>
              <a:rPr lang="el-GR" dirty="0"/>
              <a:t>. ωλ. άρθρωση).</a:t>
            </a:r>
          </a:p>
          <a:p>
            <a:r>
              <a:rPr lang="el-GR" dirty="0">
                <a:solidFill>
                  <a:srgbClr val="0070C0"/>
                </a:solidFill>
              </a:rPr>
              <a:t>Έσω πλάγιος </a:t>
            </a:r>
            <a:r>
              <a:rPr lang="el-GR" dirty="0"/>
              <a:t>(ωλένιος) εκτείνεται από </a:t>
            </a:r>
            <a:r>
              <a:rPr lang="el-GR" dirty="0" err="1"/>
              <a:t>παρατροχίλια</a:t>
            </a:r>
            <a:r>
              <a:rPr lang="el-GR" dirty="0"/>
              <a:t> απόφυση προς </a:t>
            </a:r>
            <a:r>
              <a:rPr lang="el-GR" dirty="0" err="1"/>
              <a:t>κορωνοειδή</a:t>
            </a:r>
            <a:r>
              <a:rPr lang="el-GR" dirty="0"/>
              <a:t> απόφυση και ωλέκρανο.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Εικόνα" descr="Elbow-Joint-vhT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ΚΙΝΗΣΕΙΣ ΑΓΚΩΝΑ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Κάμψη-έκταση -170°</a:t>
            </a:r>
          </a:p>
          <a:p>
            <a:r>
              <a:rPr lang="el-GR" dirty="0"/>
              <a:t>Γωνία μεταφοράς: μεταξύ βραχίονα και πήχη (πιο μεγάλη στη γυναίκα-φαρδιά πύελος)</a:t>
            </a:r>
          </a:p>
        </p:txBody>
      </p:sp>
      <p:pic>
        <p:nvPicPr>
          <p:cNvPr id="4" name="3 - Εικόνα" descr="carrying ang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0" y="3214686"/>
            <a:ext cx="4587240" cy="306324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arrying angl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840" y="1325880"/>
            <a:ext cx="5608320" cy="420624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arrying angle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214290"/>
            <a:ext cx="4857750" cy="3143250"/>
          </a:xfrm>
          <a:prstGeom prst="rect">
            <a:avLst/>
          </a:prstGeom>
        </p:spPr>
      </p:pic>
      <p:pic>
        <p:nvPicPr>
          <p:cNvPr id="3" name="2 - Εικόνα" descr="carrying angle 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36" y="3500438"/>
            <a:ext cx="5315712" cy="2999232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valgus injur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83" y="1306646"/>
            <a:ext cx="7536834" cy="4244708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αρθρωση αγκώνα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714356"/>
            <a:ext cx="3482642" cy="2659611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4857752" y="714356"/>
            <a:ext cx="3788858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17 </a:t>
            </a:r>
            <a:r>
              <a:rPr lang="el-GR" dirty="0"/>
              <a:t>μυς χιάζονται στον αγκώνα και </a:t>
            </a:r>
          </a:p>
          <a:p>
            <a:r>
              <a:rPr lang="el-GR" dirty="0"/>
              <a:t>εκτείνονται στον πήχη και άκρα χείρα.</a:t>
            </a:r>
          </a:p>
          <a:p>
            <a:r>
              <a:rPr lang="el-GR" dirty="0"/>
              <a:t>Όλοι επηρεάζουν και επηρεάζονται </a:t>
            </a:r>
          </a:p>
          <a:p>
            <a:r>
              <a:rPr lang="el-GR" dirty="0"/>
              <a:t>από τις κινήσεις αγκώνα.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1643042" y="3786190"/>
            <a:ext cx="1221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Καμπτήρες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1285852" y="4429132"/>
            <a:ext cx="2281971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Πρόσθιος βραχιόνιος</a:t>
            </a:r>
          </a:p>
          <a:p>
            <a:r>
              <a:rPr lang="el-GR" dirty="0"/>
              <a:t>Δικέφαλος βραχιόνιος</a:t>
            </a:r>
          </a:p>
          <a:p>
            <a:endParaRPr lang="el-GR" dirty="0"/>
          </a:p>
          <a:p>
            <a:r>
              <a:rPr lang="el-GR" dirty="0"/>
              <a:t>Βοηθητικοί </a:t>
            </a:r>
          </a:p>
          <a:p>
            <a:r>
              <a:rPr lang="el-GR" dirty="0" err="1"/>
              <a:t>Βραχιονοκερκιδικός</a:t>
            </a:r>
            <a:endParaRPr lang="el-GR" dirty="0"/>
          </a:p>
          <a:p>
            <a:r>
              <a:rPr lang="el-GR" dirty="0"/>
              <a:t>Στρογγύλος πρηνιστής</a:t>
            </a:r>
          </a:p>
          <a:p>
            <a:endParaRPr lang="el-GR" dirty="0"/>
          </a:p>
        </p:txBody>
      </p:sp>
      <p:sp>
        <p:nvSpPr>
          <p:cNvPr id="8" name="7 - TextBox"/>
          <p:cNvSpPr txBox="1"/>
          <p:nvPr/>
        </p:nvSpPr>
        <p:spPr>
          <a:xfrm>
            <a:off x="6215074" y="2786058"/>
            <a:ext cx="1325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Εκτείνοντες 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6286512" y="4071942"/>
            <a:ext cx="130984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Τρικέφαλος</a:t>
            </a:r>
          </a:p>
          <a:p>
            <a:r>
              <a:rPr lang="el-GR" dirty="0" err="1"/>
              <a:t>Αγκωνιαίος</a:t>
            </a:r>
            <a:r>
              <a:rPr lang="el-GR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MARIANNA\A_ΜΑΘΗΜΑΤΑ PPS\ΑΝΩ ΑΚΡΟ\κερκιδα ωλ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373062"/>
            <a:ext cx="5500726" cy="6484938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42910" y="214290"/>
            <a:ext cx="8501090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ΑΝΩ ΕΓΓΥΣ ΚΕΡΚΙΔΟΩΛΕΝΙΚΗ ΑΡΘΡΩΣΗ</a:t>
            </a:r>
            <a:br>
              <a:rPr lang="el-GR" dirty="0"/>
            </a:br>
            <a:r>
              <a:rPr lang="el-GR" dirty="0"/>
              <a:t>τροχοειδής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l-GR" dirty="0"/>
              <a:t>Κεφαλή κερκίδας με κερκιδική εντομή ωλένης.</a:t>
            </a:r>
          </a:p>
          <a:p>
            <a:pPr>
              <a:buNone/>
            </a:pPr>
            <a:r>
              <a:rPr lang="el-GR" dirty="0"/>
              <a:t>Συγκρατείται με το δακτυλιοειδή σύνδεσμο.</a:t>
            </a:r>
          </a:p>
          <a:p>
            <a:pPr>
              <a:buNone/>
            </a:pPr>
            <a:r>
              <a:rPr lang="el-GR" dirty="0"/>
              <a:t>Η </a:t>
            </a:r>
            <a:r>
              <a:rPr lang="el-GR" u="sng" dirty="0"/>
              <a:t>ινώδης στιβάδα αρθρικού θυλάκου </a:t>
            </a:r>
            <a:r>
              <a:rPr lang="el-GR" dirty="0"/>
              <a:t>συνεχίζεται με αυτήν της άρθρωσης αγκώνα.</a:t>
            </a:r>
          </a:p>
          <a:p>
            <a:pPr>
              <a:buNone/>
            </a:pPr>
            <a:r>
              <a:rPr lang="el-GR" dirty="0"/>
              <a:t>Ο </a:t>
            </a:r>
            <a:r>
              <a:rPr lang="el-GR" u="sng" dirty="0"/>
              <a:t>αρθρικός υμένας </a:t>
            </a:r>
            <a:r>
              <a:rPr lang="el-GR" dirty="0"/>
              <a:t>αποτελεί προς τα κάτω επέκταση του αρθρικού υμένα άρθρωσης αγκώνα.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15394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ΑΝΩ ΕΓΓΥΣ ΚΕΡΚΙΔΟΩΛΕΝΙΚΗ ΑΡΘΡΩΣΗ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l-GR" dirty="0"/>
              <a:t>Στρέφεται η κερκίδα γύρω από ωλένη. </a:t>
            </a:r>
          </a:p>
          <a:p>
            <a:pPr>
              <a:buNone/>
            </a:pPr>
            <a:r>
              <a:rPr lang="el-GR" dirty="0"/>
              <a:t>Άξονας περιστροφής: κεφαλή κερκίδας-στυλοειδή απόφυση ωλένης</a:t>
            </a:r>
          </a:p>
          <a:p>
            <a:pPr>
              <a:buNone/>
            </a:pPr>
            <a:r>
              <a:rPr lang="el-GR" dirty="0"/>
              <a:t>Η κεφαλή κερκίδας στρέφεται γύρω από κερκιδική εντομή ωλένης και το κάτω άκρο κερκίδας γύρω από κεφαλή ωλένης.</a:t>
            </a:r>
          </a:p>
          <a:p>
            <a:pPr>
              <a:buNone/>
            </a:pPr>
            <a:r>
              <a:rPr lang="el-GR" dirty="0"/>
              <a:t>Ταυτόχρονες συνεργατικές κινήσεις </a:t>
            </a:r>
            <a:r>
              <a:rPr lang="el-GR" dirty="0" err="1"/>
              <a:t>γληνοβραχιόνιας</a:t>
            </a:r>
            <a:r>
              <a:rPr lang="el-GR" dirty="0"/>
              <a:t> και άρθρωσης αγκώνα.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ΜΥΣ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l-GR" b="1" dirty="0"/>
              <a:t>Υπτιασμός</a:t>
            </a:r>
            <a:r>
              <a:rPr lang="el-GR" dirty="0"/>
              <a:t>: Υπτιαστή</a:t>
            </a:r>
          </a:p>
          <a:p>
            <a:pPr>
              <a:buNone/>
            </a:pPr>
            <a:r>
              <a:rPr lang="el-GR" dirty="0"/>
              <a:t>			 Δικέφαλος βραχιόνιος (όταν υπάρχει 		 αντίσταση και απαιτείται ισχύς)</a:t>
            </a:r>
          </a:p>
          <a:p>
            <a:pPr>
              <a:buNone/>
            </a:pPr>
            <a:r>
              <a:rPr lang="el-GR" dirty="0"/>
              <a:t>Βοηθητικοί: Μακρός κερκιδικός εκτείνων καρπό</a:t>
            </a:r>
          </a:p>
          <a:p>
            <a:pPr>
              <a:buNone/>
            </a:pPr>
            <a:r>
              <a:rPr lang="el-GR" dirty="0"/>
              <a:t>			 Μακρός εκτείνων αντίχειρα</a:t>
            </a:r>
          </a:p>
          <a:p>
            <a:pPr>
              <a:buNone/>
            </a:pPr>
            <a:r>
              <a:rPr lang="el-GR" b="1" dirty="0"/>
              <a:t>Πρηνισμός</a:t>
            </a:r>
            <a:r>
              <a:rPr lang="el-GR" dirty="0"/>
              <a:t>: Τετράγωνος πρηνιστής</a:t>
            </a:r>
          </a:p>
          <a:p>
            <a:pPr>
              <a:buNone/>
            </a:pPr>
            <a:r>
              <a:rPr lang="el-GR" dirty="0"/>
              <a:t>			 Στρογγύλος πρηνιστής</a:t>
            </a:r>
          </a:p>
          <a:p>
            <a:pPr>
              <a:buNone/>
            </a:pPr>
            <a:r>
              <a:rPr lang="el-GR" dirty="0"/>
              <a:t>Βοηθητικοί: Κερκιδικός καμπτήρας καρπού</a:t>
            </a:r>
          </a:p>
          <a:p>
            <a:pPr>
              <a:buNone/>
            </a:pPr>
            <a:r>
              <a:rPr lang="el-GR" dirty="0"/>
              <a:t>			 Μακρός παλαμικός</a:t>
            </a:r>
          </a:p>
          <a:p>
            <a:pPr>
              <a:buNone/>
            </a:pPr>
            <a:r>
              <a:rPr lang="el-GR" dirty="0"/>
              <a:t>			 </a:t>
            </a:r>
            <a:r>
              <a:rPr lang="el-GR" dirty="0" err="1"/>
              <a:t>Βραχιονοκερκιδικός</a:t>
            </a:r>
            <a:endParaRPr lang="el-GR" dirty="0"/>
          </a:p>
          <a:p>
            <a:pPr>
              <a:buNone/>
            </a:pPr>
            <a:endParaRPr lang="el-GR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1142976" y="785794"/>
            <a:ext cx="1201034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l-GR" b="1" dirty="0"/>
              <a:t>Υπτιασμός</a:t>
            </a:r>
            <a:endParaRPr lang="el-GR" dirty="0"/>
          </a:p>
        </p:txBody>
      </p:sp>
      <p:sp>
        <p:nvSpPr>
          <p:cNvPr id="5" name="4 - Ορθογώνιο"/>
          <p:cNvSpPr/>
          <p:nvPr/>
        </p:nvSpPr>
        <p:spPr>
          <a:xfrm>
            <a:off x="714348" y="1428736"/>
            <a:ext cx="72152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dirty="0" err="1"/>
              <a:t>Υπτιαστής</a:t>
            </a:r>
            <a:endParaRPr lang="el-GR" dirty="0"/>
          </a:p>
          <a:p>
            <a:pPr>
              <a:buNone/>
            </a:pPr>
            <a:r>
              <a:rPr lang="el-GR" dirty="0"/>
              <a:t> Δικέφαλος βραχιόνιος (όταν υπάρχει αντίσταση και απαιτείται ισχύς)</a:t>
            </a:r>
          </a:p>
          <a:p>
            <a:pPr>
              <a:buNone/>
            </a:pPr>
            <a:endParaRPr lang="el-GR" dirty="0"/>
          </a:p>
          <a:p>
            <a:pPr>
              <a:buNone/>
            </a:pPr>
            <a:r>
              <a:rPr lang="el-GR" dirty="0"/>
              <a:t>Βοηθητικοί: Μακρός κερκιδικός εκτείνων καρπό</a:t>
            </a:r>
          </a:p>
          <a:p>
            <a:pPr>
              <a:buNone/>
            </a:pPr>
            <a:r>
              <a:rPr lang="el-GR" dirty="0"/>
              <a:t>	     Μακρός εκτείνων αντίχειρα</a:t>
            </a:r>
          </a:p>
        </p:txBody>
      </p:sp>
      <p:sp>
        <p:nvSpPr>
          <p:cNvPr id="6" name="5 - Ορθογώνιο"/>
          <p:cNvSpPr/>
          <p:nvPr/>
        </p:nvSpPr>
        <p:spPr>
          <a:xfrm>
            <a:off x="1071538" y="3071810"/>
            <a:ext cx="1219949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l-GR" b="1" dirty="0"/>
              <a:t>Πρηνισμός</a:t>
            </a:r>
            <a:endParaRPr lang="el-GR" dirty="0"/>
          </a:p>
        </p:txBody>
      </p:sp>
      <p:sp>
        <p:nvSpPr>
          <p:cNvPr id="7" name="6 - Ορθογώνιο"/>
          <p:cNvSpPr/>
          <p:nvPr/>
        </p:nvSpPr>
        <p:spPr>
          <a:xfrm>
            <a:off x="1214414" y="357187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el-GR" dirty="0"/>
              <a:t>Τετράγωνος πρηνιστής</a:t>
            </a:r>
          </a:p>
          <a:p>
            <a:pPr>
              <a:buNone/>
            </a:pPr>
            <a:r>
              <a:rPr lang="el-GR" dirty="0"/>
              <a:t>Στρογγύλος πρηνιστής</a:t>
            </a:r>
          </a:p>
          <a:p>
            <a:pPr>
              <a:buNone/>
            </a:pPr>
            <a:endParaRPr lang="el-GR" dirty="0"/>
          </a:p>
          <a:p>
            <a:pPr>
              <a:buNone/>
            </a:pPr>
            <a:r>
              <a:rPr lang="el-GR" dirty="0"/>
              <a:t>Βοηθητικοί: Κερκιδικός καμπτήρας καρπού</a:t>
            </a:r>
          </a:p>
          <a:p>
            <a:pPr>
              <a:buNone/>
            </a:pPr>
            <a:r>
              <a:rPr lang="el-GR" dirty="0"/>
              <a:t>	     Μακρός παλαμικός</a:t>
            </a:r>
          </a:p>
          <a:p>
            <a:pPr>
              <a:buNone/>
            </a:pPr>
            <a:r>
              <a:rPr lang="el-GR" dirty="0"/>
              <a:t>	     </a:t>
            </a:r>
            <a:r>
              <a:rPr lang="el-GR" dirty="0" err="1"/>
              <a:t>Βραχιονοκερκιδικός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ανω κερκιδοωλ..pn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42910" y="214290"/>
            <a:ext cx="7042150" cy="2674937"/>
          </a:xfrm>
        </p:spPr>
      </p:pic>
      <p:pic>
        <p:nvPicPr>
          <p:cNvPr id="5" name="4 - Εικόνα" descr="PIV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52" y="3071810"/>
            <a:ext cx="4511431" cy="3124471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Dislocation-subluxation-of-proximal-radio-ulnar-joint.gif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00100" y="571480"/>
            <a:ext cx="6929486" cy="5716272"/>
          </a:xfr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ronation supination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350" y="273050"/>
            <a:ext cx="6337300" cy="63119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ronation supina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70" y="1285860"/>
            <a:ext cx="5186545" cy="5121713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supination-of-hand-manipulative-movements-the-forearm-wrist-and-ha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435" y="857233"/>
            <a:ext cx="5333895" cy="4841088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rox dist rad uln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028" y="0"/>
            <a:ext cx="673994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ΩΛΕΝΗ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00034" y="1214422"/>
            <a:ext cx="8229600" cy="45259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l-GR" dirty="0" err="1"/>
              <a:t>Σταθεροποιό</a:t>
            </a:r>
            <a:r>
              <a:rPr lang="el-GR" dirty="0"/>
              <a:t> οστό, μακρύτερο .</a:t>
            </a:r>
          </a:p>
          <a:p>
            <a:pPr>
              <a:buNone/>
            </a:pPr>
            <a:r>
              <a:rPr lang="el-GR" dirty="0"/>
              <a:t>Άρθρωση με βραχιόνιο: </a:t>
            </a:r>
            <a:r>
              <a:rPr lang="el-GR" b="1" dirty="0"/>
              <a:t>ωλέκρανο</a:t>
            </a:r>
            <a:r>
              <a:rPr lang="el-GR" dirty="0"/>
              <a:t>, προβάλλει προς τα άνω και πίσω (χαρακτηριστικό σημείο αγκώνα), μοχλός για την έκταση αγκώνα, </a:t>
            </a:r>
            <a:r>
              <a:rPr lang="el-GR" b="1" dirty="0" err="1"/>
              <a:t>κορωνοειδής</a:t>
            </a:r>
            <a:r>
              <a:rPr lang="el-GR" dirty="0"/>
              <a:t> απόφυση, προβάλλει προς τα πρόσω. Σχηματίζουν την </a:t>
            </a:r>
            <a:r>
              <a:rPr lang="el-GR" b="1" dirty="0">
                <a:solidFill>
                  <a:schemeClr val="tx2"/>
                </a:solidFill>
              </a:rPr>
              <a:t>τροχιλιακή εντομή</a:t>
            </a:r>
            <a:r>
              <a:rPr lang="el-GR" dirty="0">
                <a:solidFill>
                  <a:schemeClr val="tx2"/>
                </a:solidFill>
              </a:rPr>
              <a:t>, </a:t>
            </a:r>
            <a:r>
              <a:rPr lang="el-GR" dirty="0"/>
              <a:t>μοιάζει με μέγγενη που γραπώνει την </a:t>
            </a:r>
            <a:r>
              <a:rPr lang="el-GR" b="1" dirty="0"/>
              <a:t>τροχιλία</a:t>
            </a:r>
            <a:r>
              <a:rPr lang="el-GR" dirty="0"/>
              <a:t> βραχιόνιου οστού.</a:t>
            </a:r>
          </a:p>
          <a:p>
            <a:pPr>
              <a:buNone/>
            </a:pPr>
            <a:r>
              <a:rPr lang="el-GR" dirty="0"/>
              <a:t>Στο </a:t>
            </a:r>
            <a:r>
              <a:rPr lang="el-GR" dirty="0">
                <a:solidFill>
                  <a:srgbClr val="00B050"/>
                </a:solidFill>
              </a:rPr>
              <a:t>ωλένιο φύμα (τράχυσμα) </a:t>
            </a:r>
            <a:r>
              <a:rPr lang="el-GR" dirty="0"/>
              <a:t>καταφύεται ο </a:t>
            </a:r>
            <a:r>
              <a:rPr lang="el-GR" dirty="0" err="1"/>
              <a:t>πρ</a:t>
            </a:r>
            <a:r>
              <a:rPr lang="el-GR" dirty="0"/>
              <a:t>. βραχιόνιος μυς.</a:t>
            </a:r>
          </a:p>
          <a:p>
            <a:pPr>
              <a:buNone/>
            </a:pPr>
            <a:r>
              <a:rPr lang="el-GR" dirty="0">
                <a:solidFill>
                  <a:srgbClr val="00B050"/>
                </a:solidFill>
              </a:rPr>
              <a:t>Κερκιδική εντομή</a:t>
            </a:r>
            <a:r>
              <a:rPr lang="el-GR" dirty="0"/>
              <a:t>: δέχεται κεφαλή κερκίδας</a:t>
            </a:r>
          </a:p>
          <a:p>
            <a:pPr>
              <a:buNone/>
            </a:pPr>
            <a:r>
              <a:rPr lang="el-GR" dirty="0">
                <a:solidFill>
                  <a:srgbClr val="00B050"/>
                </a:solidFill>
              </a:rPr>
              <a:t>Ακρολοφία υπτιαστή</a:t>
            </a:r>
            <a:r>
              <a:rPr lang="el-GR" dirty="0"/>
              <a:t>: πρόσφυση εν τω βάθει μοίρα υπτιαστή.</a:t>
            </a:r>
          </a:p>
          <a:p>
            <a:pPr>
              <a:buNone/>
            </a:pPr>
            <a:r>
              <a:rPr lang="el-GR" dirty="0"/>
              <a:t>Η διάφυση προς τα κάτω λεπταίνει.</a:t>
            </a:r>
          </a:p>
          <a:p>
            <a:pPr>
              <a:buNone/>
            </a:pPr>
            <a:r>
              <a:rPr lang="el-GR" dirty="0">
                <a:solidFill>
                  <a:srgbClr val="00B050"/>
                </a:solidFill>
              </a:rPr>
              <a:t>Κεφαλή ωλένης </a:t>
            </a:r>
            <a:r>
              <a:rPr lang="el-GR" dirty="0"/>
              <a:t>(αρθρώνεται με ωλένια εντομή κερκίδας)-</a:t>
            </a:r>
            <a:r>
              <a:rPr lang="el-GR" dirty="0">
                <a:solidFill>
                  <a:srgbClr val="00B050"/>
                </a:solidFill>
              </a:rPr>
              <a:t>Στυλοειδής απόφυση </a:t>
            </a:r>
            <a:r>
              <a:rPr lang="el-GR" dirty="0"/>
              <a:t>στο κάτω άκρο. Δεν αρθρώνεται με καρπό.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pronation supination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037"/>
            <a:ext cx="9144000" cy="4775925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42"/>
            <a:ext cx="8002093" cy="4462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2357422" y="5357826"/>
            <a:ext cx="26859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err="1"/>
              <a:t>Υπτιαστής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/>
              <a:t>Στρογγύλος πρηνιστής</a:t>
            </a:r>
          </a:p>
          <a:p>
            <a:pPr marL="342900" indent="-342900">
              <a:buAutoNum type="arabicPeriod"/>
            </a:pPr>
            <a:r>
              <a:rPr lang="el-GR" dirty="0"/>
              <a:t>Τετράγωνος πρηνιστής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αγκωνας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08" y="499683"/>
            <a:ext cx="4572032" cy="5514008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ΑΠΩ ΚΕΡΚΙΔΟΩΛΕΝΙΚΗ ΑΡΘΡΩΣΗ</a:t>
            </a:r>
            <a:br>
              <a:rPr lang="el-GR" dirty="0"/>
            </a:br>
            <a:r>
              <a:rPr lang="el-GR" dirty="0"/>
              <a:t>τροχοειδής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l-GR" dirty="0"/>
              <a:t>Κεφαλή ωλένης αρθρώνεται με ωλένια εντομή κάτω άκρου κερκίδας.</a:t>
            </a:r>
          </a:p>
          <a:p>
            <a:pPr>
              <a:buNone/>
            </a:pPr>
            <a:r>
              <a:rPr lang="el-GR" dirty="0"/>
              <a:t>Ο </a:t>
            </a:r>
            <a:r>
              <a:rPr lang="el-GR" u="sng" dirty="0"/>
              <a:t>αρθρικός δίσκος</a:t>
            </a:r>
            <a:r>
              <a:rPr lang="el-GR" dirty="0"/>
              <a:t>, τριγωνικός </a:t>
            </a:r>
            <a:r>
              <a:rPr lang="el-GR" dirty="0" err="1"/>
              <a:t>ινοχόνδρινος</a:t>
            </a:r>
            <a:r>
              <a:rPr lang="el-GR" dirty="0"/>
              <a:t>, συνδέει τα άκρα κερκίδας και ωλένης και είναι η κύρια ενωτική δομή της άρθρωσης. Ξεχωρίζει την άπω </a:t>
            </a:r>
            <a:r>
              <a:rPr lang="el-GR" dirty="0" err="1"/>
              <a:t>κερκιδοωλενική</a:t>
            </a:r>
            <a:r>
              <a:rPr lang="el-GR" dirty="0"/>
              <a:t> από την άρθρωση καρπού.</a:t>
            </a:r>
          </a:p>
          <a:p>
            <a:pPr>
              <a:buNone/>
            </a:pPr>
            <a:r>
              <a:rPr lang="el-GR" dirty="0"/>
              <a:t>Στον πρηνισμό το κάτω άκρο κερκίδας στρέφεται προς τα έσω, χιαζόμενο πάνω και μπροστά από την ωλένη.  </a:t>
            </a:r>
          </a:p>
          <a:p>
            <a:pPr>
              <a:buNone/>
            </a:pPr>
            <a:r>
              <a:rPr lang="el-GR" dirty="0"/>
              <a:t>Συμμετέχουν οι ίδιοι μυς που στρέφουν την εγγύς </a:t>
            </a:r>
            <a:r>
              <a:rPr lang="el-GR" dirty="0" err="1"/>
              <a:t>κερκ.ωλ</a:t>
            </a:r>
            <a:r>
              <a:rPr lang="el-GR" dirty="0"/>
              <a:t>. άρθρωση.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dist rar uln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00034" y="285728"/>
            <a:ext cx="4409439" cy="3286148"/>
          </a:xfrm>
        </p:spPr>
      </p:pic>
      <p:pic>
        <p:nvPicPr>
          <p:cNvPr id="5" name="4 - Εικόνα" descr="distal radiouln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3000372"/>
            <a:ext cx="4010899" cy="32901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distal radioul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356"/>
            <a:ext cx="5286412" cy="4191000"/>
          </a:xfrm>
          <a:prstGeom prst="rect">
            <a:avLst/>
          </a:prstGeom>
        </p:spPr>
      </p:pic>
      <p:pic>
        <p:nvPicPr>
          <p:cNvPr id="4" name="3 - Εικόνα" descr="distal radiouln 2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569" y="3643314"/>
            <a:ext cx="4511431" cy="2941575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istal radiouln 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504034"/>
            <a:ext cx="6500858" cy="615118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istal radiouln 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14" y="0"/>
            <a:ext cx="8099172" cy="6858000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6643702" y="928670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ΑΡΘΡΩΣΗ ΚΑΡΠΟΥ</a:t>
            </a:r>
            <a:br>
              <a:rPr lang="el-GR" dirty="0"/>
            </a:br>
            <a:r>
              <a:rPr lang="el-GR" sz="3100" dirty="0">
                <a:solidFill>
                  <a:srgbClr val="00B0F0"/>
                </a:solidFill>
              </a:rPr>
              <a:t>ελλειψοειδής</a:t>
            </a:r>
            <a:br>
              <a:rPr lang="el-GR" dirty="0"/>
            </a:br>
            <a:r>
              <a:rPr lang="el-GR" sz="2700" dirty="0"/>
              <a:t>γύρω από εγκάρσιο και οβελιαίο άξονα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l-GR" b="1" dirty="0">
                <a:solidFill>
                  <a:schemeClr val="accent4"/>
                </a:solidFill>
              </a:rPr>
              <a:t>Δε συμμετέχει η ωλένη</a:t>
            </a:r>
            <a:r>
              <a:rPr lang="el-GR" dirty="0">
                <a:solidFill>
                  <a:schemeClr val="accent4"/>
                </a:solidFill>
              </a:rPr>
              <a:t>.</a:t>
            </a:r>
          </a:p>
          <a:p>
            <a:pPr>
              <a:buNone/>
            </a:pPr>
            <a:r>
              <a:rPr lang="el-GR" dirty="0"/>
              <a:t>Αρθρώνεται </a:t>
            </a:r>
            <a:r>
              <a:rPr lang="el-GR" dirty="0">
                <a:solidFill>
                  <a:schemeClr val="accent3">
                    <a:lumMod val="75000"/>
                  </a:schemeClr>
                </a:solidFill>
              </a:rPr>
              <a:t>κάτω άκρο </a:t>
            </a:r>
            <a:r>
              <a:rPr lang="el-GR" b="1" dirty="0">
                <a:solidFill>
                  <a:schemeClr val="accent3">
                    <a:lumMod val="75000"/>
                  </a:schemeClr>
                </a:solidFill>
              </a:rPr>
              <a:t>κερκίδας</a:t>
            </a:r>
            <a:r>
              <a:rPr lang="el-GR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l-GR" dirty="0"/>
              <a:t>και ο </a:t>
            </a:r>
            <a:r>
              <a:rPr lang="el-GR" dirty="0">
                <a:solidFill>
                  <a:schemeClr val="accent3">
                    <a:lumMod val="75000"/>
                  </a:schemeClr>
                </a:solidFill>
              </a:rPr>
              <a:t>αρθρικός </a:t>
            </a:r>
            <a:r>
              <a:rPr lang="el-GR" b="1" dirty="0">
                <a:solidFill>
                  <a:schemeClr val="accent3">
                    <a:lumMod val="75000"/>
                  </a:schemeClr>
                </a:solidFill>
              </a:rPr>
              <a:t>δίσκος</a:t>
            </a:r>
            <a:r>
              <a:rPr lang="el-GR" dirty="0"/>
              <a:t> άπω </a:t>
            </a:r>
            <a:r>
              <a:rPr lang="el-GR" dirty="0" err="1"/>
              <a:t>κερκ.ωλ</a:t>
            </a:r>
            <a:r>
              <a:rPr lang="el-GR" dirty="0"/>
              <a:t>. άρθρωσης με ¾ πρώτου στοίχου οστών καρπού.</a:t>
            </a:r>
          </a:p>
          <a:p>
            <a:pPr>
              <a:buNone/>
            </a:pPr>
            <a:r>
              <a:rPr lang="el-GR" dirty="0">
                <a:solidFill>
                  <a:schemeClr val="accent4"/>
                </a:solidFill>
              </a:rPr>
              <a:t>Δε συμμετέχει το </a:t>
            </a:r>
            <a:r>
              <a:rPr lang="el-GR" dirty="0" err="1">
                <a:solidFill>
                  <a:schemeClr val="accent4"/>
                </a:solidFill>
              </a:rPr>
              <a:t>πισοεδές</a:t>
            </a:r>
            <a:r>
              <a:rPr lang="el-GR" dirty="0">
                <a:solidFill>
                  <a:schemeClr val="accent4"/>
                </a:solidFill>
              </a:rPr>
              <a:t> </a:t>
            </a:r>
            <a:r>
              <a:rPr lang="el-GR" dirty="0"/>
              <a:t>(λειτουργεί ως </a:t>
            </a:r>
            <a:r>
              <a:rPr lang="el-GR" dirty="0" err="1"/>
              <a:t>σησαμοειδές</a:t>
            </a:r>
            <a:r>
              <a:rPr lang="el-GR" dirty="0"/>
              <a:t>, μοχλός που ενισχύει ωλ. </a:t>
            </a:r>
            <a:r>
              <a:rPr lang="el-GR" dirty="0" err="1"/>
              <a:t>καμπτ</a:t>
            </a:r>
            <a:r>
              <a:rPr lang="el-GR" dirty="0"/>
              <a:t>. καρπού και αρθρώνεται μόνο με το πυραμοειδές).</a:t>
            </a:r>
          </a:p>
          <a:p>
            <a:pPr>
              <a:buNone/>
            </a:pPr>
            <a:r>
              <a:rPr lang="el-GR" dirty="0"/>
              <a:t>Ο ινώδης θύλακος προσφύεται στο κάτω άκρο κερκίδας και ωλένης και στον εγγύς στίχο οστών καρπού.</a:t>
            </a:r>
          </a:p>
          <a:p>
            <a:pPr>
              <a:buNone/>
            </a:pPr>
            <a:r>
              <a:rPr lang="el-GR" dirty="0"/>
              <a:t>Σύνδεσμοι: </a:t>
            </a:r>
            <a:r>
              <a:rPr lang="el-GR" dirty="0">
                <a:solidFill>
                  <a:schemeClr val="accent1"/>
                </a:solidFill>
              </a:rPr>
              <a:t>παλαμιαίοι και ραχιαίοι </a:t>
            </a:r>
            <a:r>
              <a:rPr lang="el-GR" dirty="0" err="1">
                <a:solidFill>
                  <a:schemeClr val="accent1"/>
                </a:solidFill>
              </a:rPr>
              <a:t>κερκιδοκαρπικοί</a:t>
            </a:r>
            <a:r>
              <a:rPr lang="el-GR" dirty="0"/>
              <a:t>, πολύ ισχυροί, ώστε η άκρα χείρα να ακολουθεί την κερκίδα στον πρηνισμό-υπτιασμό.</a:t>
            </a:r>
          </a:p>
          <a:p>
            <a:pPr>
              <a:buNone/>
            </a:pPr>
            <a:r>
              <a:rPr lang="el-GR" dirty="0">
                <a:solidFill>
                  <a:schemeClr val="accent1"/>
                </a:solidFill>
              </a:rPr>
              <a:t>Ωλένιος και πλάγιος σύνδεσμος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ΑΡΘΡΩΣΗ ΚΑΡΠΟΥ</a:t>
            </a:r>
            <a:br>
              <a:rPr lang="el-GR" dirty="0"/>
            </a:br>
            <a:r>
              <a:rPr lang="el-GR" dirty="0"/>
              <a:t>ΚΙΝΗΣΕΙΣ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Κάμψη</a:t>
            </a:r>
            <a:r>
              <a:rPr lang="el-GR" dirty="0"/>
              <a:t>: κερκιδικός καμπτήρας καρπού, ωλένιος καμπτήρας καρπού</a:t>
            </a:r>
          </a:p>
          <a:p>
            <a:pPr>
              <a:buNone/>
            </a:pPr>
            <a:r>
              <a:rPr lang="el-GR" dirty="0"/>
              <a:t>Βοηθητικοί: καμπτήρες δαχτύλων, μακρός παλαμικός, μακρός απαγωγός αντίχειρα</a:t>
            </a:r>
          </a:p>
          <a:p>
            <a:pPr>
              <a:buNone/>
            </a:pP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Έκταση</a:t>
            </a:r>
            <a:r>
              <a:rPr lang="el-GR" dirty="0"/>
              <a:t>: μακρός και βραχύς κερκιδικός εκτείνων καρπό, ωλένιος εκτείνων καρπό</a:t>
            </a:r>
          </a:p>
          <a:p>
            <a:pPr>
              <a:buNone/>
            </a:pPr>
            <a:r>
              <a:rPr lang="el-GR" dirty="0"/>
              <a:t>Βοηθητικοί: εκτείνοντες δαχτύλων και αντίχειρα</a:t>
            </a:r>
          </a:p>
          <a:p>
            <a:pPr>
              <a:buNone/>
            </a:pP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Απαγωγή</a:t>
            </a:r>
            <a:r>
              <a:rPr lang="el-GR" dirty="0"/>
              <a:t>: μακρός απαγωγός αντίχειρα, μακρός και βραχύς εκτείνων αντίχειρα, κερκιδικός εκτείνων καρπό, κερκιδικός καμπτήρας καρπό (έως 15°, περιορίζεται από στυλοειδή απόφυση κερκίδας)</a:t>
            </a:r>
          </a:p>
          <a:p>
            <a:pPr>
              <a:buNone/>
            </a:pP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Προσαγωγή</a:t>
            </a:r>
            <a:r>
              <a:rPr lang="el-GR" dirty="0"/>
              <a:t>: σύγχρονη σύσπαση ωλένιου καμπτήρα και εκτείνοντα τον καρπό</a:t>
            </a:r>
          </a:p>
          <a:p>
            <a:pPr>
              <a:buNone/>
            </a:pPr>
            <a:r>
              <a:rPr lang="el-GR" dirty="0"/>
              <a:t>Δεν κάνει πλήρη περιστροφή, αλλά διαδοχικά οι υπόλοιπες κινήσεις </a:t>
            </a:r>
          </a:p>
          <a:p>
            <a:pPr>
              <a:buNone/>
            </a:pPr>
            <a:r>
              <a:rPr lang="el-GR" dirty="0"/>
              <a:t>Κάμψη&gt; Έκταση</a:t>
            </a:r>
          </a:p>
          <a:p>
            <a:pPr>
              <a:buNone/>
            </a:pPr>
            <a:r>
              <a:rPr lang="el-GR" dirty="0"/>
              <a:t>Προσαγωγή&gt; Απαγωγή</a:t>
            </a:r>
          </a:p>
          <a:p>
            <a:pPr>
              <a:buNone/>
            </a:pPr>
            <a:r>
              <a:rPr lang="el-GR" dirty="0"/>
              <a:t>Οι περισσότερες κινήσεις απαιτούν ένα βαθμό κάμψης.</a:t>
            </a:r>
          </a:p>
          <a:p>
            <a:pPr>
              <a:buNone/>
            </a:pPr>
            <a:r>
              <a:rPr lang="el-GR" dirty="0"/>
              <a:t> </a:t>
            </a:r>
            <a:r>
              <a:rPr lang="el-GR" b="1" dirty="0"/>
              <a:t>Όμως η ισχυρή γροθιά απαιτεί έκταση</a:t>
            </a:r>
          </a:p>
          <a:p>
            <a:pPr>
              <a:buNone/>
            </a:pPr>
            <a:r>
              <a:rPr lang="el-GR" dirty="0"/>
              <a:t>Οι κινήσεις ξεκινούν από αντίστοιχες </a:t>
            </a:r>
            <a:r>
              <a:rPr lang="el-GR" dirty="0" err="1"/>
              <a:t>μεσοκάρπιες</a:t>
            </a:r>
            <a:endParaRPr lang="el-G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1792</TotalTime>
  <Words>3192</Words>
  <Application>Microsoft Office PowerPoint</Application>
  <PresentationFormat>Προβολή στην οθόνη (4:3)</PresentationFormat>
  <Paragraphs>648</Paragraphs>
  <Slides>135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135</vt:i4>
      </vt:variant>
    </vt:vector>
  </HeadingPairs>
  <TitlesOfParts>
    <vt:vector size="138" baseType="lpstr">
      <vt:lpstr>Arial</vt:lpstr>
      <vt:lpstr>Calibri</vt:lpstr>
      <vt:lpstr>Θέμα του Office</vt:lpstr>
      <vt:lpstr>ΑΝΩ ΑΚΡΟ</vt:lpstr>
      <vt:lpstr>Παρουσίαση του PowerPoint</vt:lpstr>
      <vt:lpstr>Παρουσίαση του PowerPoint</vt:lpstr>
      <vt:lpstr>ΟΣΤΑ ΠΗΧΗ</vt:lpstr>
      <vt:lpstr>ΚΕΡΚΙΔΑ</vt:lpstr>
      <vt:lpstr>ΚΕΡΚΙΔΑ</vt:lpstr>
      <vt:lpstr>Παρουσίαση του PowerPoint</vt:lpstr>
      <vt:lpstr>Παρουσίαση του PowerPoint</vt:lpstr>
      <vt:lpstr>ΩΛΕΝΗ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ΟΣΤΑ ΑΚΡΑΣ ΧΕΙΡΑΣ</vt:lpstr>
      <vt:lpstr>Παρουσίαση του PowerPoint</vt:lpstr>
      <vt:lpstr>Παρουσίαση του PowerPoint</vt:lpstr>
      <vt:lpstr>ΜΥΣ ΒΡΑΧΙΟΝΑ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ΔΙΑΡΘΡΩΣΗ ΑΓΚΩΝΑ (γωνιώδης, γίγγλιμη)</vt:lpstr>
      <vt:lpstr>ΔΙΑΡΘΡΩΣΗ ΑΓΚΩΝΑ Σύνδεσμοι (παχύνσεις ινώδους στιβάδας αρθρικού θυλάκου)</vt:lpstr>
      <vt:lpstr>Παρουσίαση του PowerPoint</vt:lpstr>
      <vt:lpstr>ΚΙΝΗΣΕΙΣ ΑΓΚΩΝΑ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ΑΝΩ ΕΓΓΥΣ ΚΕΡΚΙΔΟΩΛΕΝΙΚΗ ΑΡΘΡΩΣΗ τροχοειδής</vt:lpstr>
      <vt:lpstr>ΑΝΩ ΕΓΓΥΣ ΚΕΡΚΙΔΟΩΛΕΝΙΚΗ ΑΡΘΡΩΣΗ</vt:lpstr>
      <vt:lpstr>ΜΥΣ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ΑΠΩ ΚΕΡΚΙΔΟΩΛΕΝΙΚΗ ΑΡΘΡΩΣΗ τροχοειδής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ΑΡΘΡΩΣΗ ΚΑΡΠΟΥ ελλειψοειδής γύρω από εγκάρσιο και οβελιαίο άξονα</vt:lpstr>
      <vt:lpstr>ΑΡΘΡΩΣΗ ΚΑΡΠΟΥ ΚΙΝΗΣΕΙΣ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ΜΕΣΟΚΑΡΠΙΕΣ ΑΡΘΡΩΣΕΙΣ   επίπεδες</vt:lpstr>
      <vt:lpstr>ΜΕΣΟΚΑΡΠΙΕΣ ΑΡΘΡΩΣΕΙΣ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ΚΑΡΠΟΜΕΤΑΚΑΡΠΙΕΣ ΜΕΣΟΜΕΤΑΚΑΡΠΙΕΣ</vt:lpstr>
      <vt:lpstr>ΚΑΡΠΟΜΕΤΑΚΑΡΠΙΕΣ ΜΕΣΟΜΕΤΑΚΑΡΠΙΕΣ</vt:lpstr>
      <vt:lpstr>Παρουσίαση του PowerPoint</vt:lpstr>
      <vt:lpstr>Παρουσίαση του PowerPoint</vt:lpstr>
      <vt:lpstr>Παρουσίαση του PowerPoint</vt:lpstr>
      <vt:lpstr>ΑΝΤΙΘΕΣΗ ΑΝΤΙΧΕΙΡΑ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ΑΝΩ ΑΚΡΟ</dc:title>
  <dc:creator>mariannis</dc:creator>
  <cp:lastModifiedBy>marianna papadopoulou</cp:lastModifiedBy>
  <cp:revision>137</cp:revision>
  <dcterms:created xsi:type="dcterms:W3CDTF">2017-12-17T16:37:46Z</dcterms:created>
  <dcterms:modified xsi:type="dcterms:W3CDTF">2019-12-02T18:59:29Z</dcterms:modified>
</cp:coreProperties>
</file>