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9B94F-21F5-4221-9E03-38996587140F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33EC0-C343-43A1-801B-5F079E99923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4452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2217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BDFB7-C004-4B1D-B34D-D875DE6D9FE2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519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0E3EC-65DA-4EC0-8FE4-E75DD395BF74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114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7554A-57FE-4A8E-A2B4-450D0E1E4A8E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280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CA241-DFD8-4352-8E85-EF78DAF025E9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72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90A75-440B-4D8C-8BC4-FCF26644606D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07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CCA2-5403-4E94-B39D-1A73A22D8D2A}" type="datetime1">
              <a:rPr lang="el-GR" smtClean="0"/>
              <a:t>15/12/2020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796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754D6-1A83-40E1-87E1-9987E0F585BA}" type="datetime1">
              <a:rPr lang="el-GR" smtClean="0"/>
              <a:t>15/12/2020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53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C4D69-AFC8-41ED-A0FD-14733112F755}" type="datetime1">
              <a:rPr lang="el-GR" smtClean="0"/>
              <a:t>15/12/2020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914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8AFB-904A-4CBD-9C03-A846CBFA7D12}" type="datetime1">
              <a:rPr lang="el-GR" smtClean="0"/>
              <a:t>15/12/2020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994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A1722-CE9B-4863-95D1-ADC6CA1D7698}" type="datetime1">
              <a:rPr lang="el-GR" smtClean="0"/>
              <a:t>15/12/2020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203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14BE-4C9D-450A-846B-0568C2DC3579}" type="datetime1">
              <a:rPr lang="el-GR" smtClean="0"/>
              <a:t>15/12/2020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457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9EEE5-7456-430D-B278-6072F84A34E6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7CD8-7041-4D06-9C50-451C2D90A7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454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emf"/><Relationship Id="rId7" Type="http://schemas.openxmlformats.org/officeDocument/2006/relationships/image" Target="../media/image24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828856" y="2355961"/>
            <a:ext cx="49139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l-GR" sz="2400" i="1" u="sng" dirty="0" smtClean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ΠΑΡΑΔΕΙΓΜΑΤΑ</a:t>
            </a:r>
            <a:endParaRPr lang="el-GR" sz="24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418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0478" y="959072"/>
            <a:ext cx="8510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Υγρός ατμός 0,5 </a:t>
            </a:r>
            <a:r>
              <a:rPr lang="en-US" dirty="0" smtClean="0"/>
              <a:t>(kg)</a:t>
            </a:r>
            <a:r>
              <a:rPr lang="el-GR" dirty="0" smtClean="0"/>
              <a:t> σε πίεση 40 </a:t>
            </a:r>
            <a:r>
              <a:rPr lang="en-US" dirty="0" smtClean="0"/>
              <a:t>(bar) </a:t>
            </a:r>
            <a:r>
              <a:rPr lang="el-GR" dirty="0" smtClean="0"/>
              <a:t>περιέχεται σε δοχείο 10 </a:t>
            </a:r>
            <a:r>
              <a:rPr lang="en-US" dirty="0" smtClean="0"/>
              <a:t>(</a:t>
            </a:r>
            <a:r>
              <a:rPr lang="en-US" dirty="0" err="1" smtClean="0"/>
              <a:t>lt</a:t>
            </a:r>
            <a:r>
              <a:rPr lang="en-US" dirty="0" smtClean="0"/>
              <a:t>).</a:t>
            </a:r>
            <a:r>
              <a:rPr lang="el-GR" dirty="0" smtClean="0"/>
              <a:t> Να υπολογιστεί ο βαθμός ξηρότητας του μίγματος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16864" y="2238532"/>
                <a:ext cx="22963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864" y="2238532"/>
                <a:ext cx="2296398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061" r="-531" b="-1087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50508" y="3148660"/>
                <a:ext cx="1412246" cy="5167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𝜐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=0,02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508" y="3148660"/>
                <a:ext cx="1412246" cy="5167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62670" y="4456176"/>
            <a:ext cx="8510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Υγρός ατμός 0,5 </a:t>
            </a:r>
            <a:r>
              <a:rPr lang="en-US" dirty="0" smtClean="0"/>
              <a:t>(kg)</a:t>
            </a:r>
            <a:r>
              <a:rPr lang="el-GR" dirty="0" smtClean="0"/>
              <a:t> σε θερμοκρασία 110 </a:t>
            </a:r>
            <a:r>
              <a:rPr lang="en-US" dirty="0" smtClean="0"/>
              <a:t>(C) </a:t>
            </a:r>
            <a:r>
              <a:rPr lang="el-GR" dirty="0" smtClean="0"/>
              <a:t>περιέχεται σε δοχείο 10 </a:t>
            </a:r>
            <a:r>
              <a:rPr lang="en-US" dirty="0" smtClean="0"/>
              <a:t>(</a:t>
            </a:r>
            <a:r>
              <a:rPr lang="en-US" dirty="0" err="1" smtClean="0"/>
              <a:t>lt</a:t>
            </a:r>
            <a:r>
              <a:rPr lang="en-US" dirty="0" smtClean="0"/>
              <a:t>).</a:t>
            </a:r>
            <a:r>
              <a:rPr lang="el-GR" dirty="0" smtClean="0"/>
              <a:t> Να υπολογιστεί ο βαθμός ξηρότητας του μίγματος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662670" y="205556"/>
            <a:ext cx="1787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ΠΑΡΑΔΕΙΓΜΑ 1</a:t>
            </a:r>
            <a:endParaRPr lang="el-GR" b="1" u="sng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450592" y="635635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176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6864" y="719328"/>
            <a:ext cx="8510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Υγρός ατμός 200 </a:t>
            </a:r>
            <a:r>
              <a:rPr lang="en-US" dirty="0" smtClean="0"/>
              <a:t>(kg)</a:t>
            </a:r>
            <a:r>
              <a:rPr lang="el-GR" dirty="0" smtClean="0"/>
              <a:t> είναι σε πίεση 30 </a:t>
            </a:r>
            <a:r>
              <a:rPr lang="en-US" dirty="0" smtClean="0"/>
              <a:t>(bar) </a:t>
            </a:r>
            <a:r>
              <a:rPr lang="el-GR" dirty="0" smtClean="0"/>
              <a:t>και βαθμό ξηρότητας 0,42.  Να υπολογιστεί ο βαθμός ξηρότητας του μίγματος όταν θερμανθεί με 18.000 (</a:t>
            </a:r>
            <a:r>
              <a:rPr lang="en-US" dirty="0" smtClean="0"/>
              <a:t>kJ)</a:t>
            </a:r>
            <a:r>
              <a:rPr lang="el-GR" dirty="0" smtClean="0"/>
              <a:t>  στην ίδια πίεση , το έργο  και η θερμότητα μετά τη μεταβολή.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20496" y="2292096"/>
                <a:ext cx="15043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2 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96" y="2292096"/>
                <a:ext cx="1504322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644" r="-810" b="-2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20496" y="4543073"/>
                <a:ext cx="16692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496" y="4543073"/>
                <a:ext cx="1669240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920" r="-730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74540" y="3218533"/>
                <a:ext cx="1415196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18.000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540" y="3218533"/>
                <a:ext cx="1415196" cy="5203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1060704" y="2670048"/>
            <a:ext cx="256032" cy="670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37302" y="3021422"/>
                <a:ext cx="16798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302" y="3021422"/>
                <a:ext cx="167988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899" r="-1087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3072384" y="2206752"/>
            <a:ext cx="0" cy="2613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Arrow 10"/>
          <p:cNvSpPr/>
          <p:nvPr/>
        </p:nvSpPr>
        <p:spPr>
          <a:xfrm>
            <a:off x="5169408" y="3159921"/>
            <a:ext cx="1133856" cy="138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322442" y="3021422"/>
                <a:ext cx="4660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442" y="3021422"/>
                <a:ext cx="46609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783534" y="2353811"/>
                <a:ext cx="2792688" cy="4305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− </m:t>
                    </m:r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𝜐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l-GR" dirty="0" smtClean="0"/>
                  <a:t>)</a:t>
                </a:r>
                <a14:m>
                  <m:oMath xmlns:m="http://schemas.openxmlformats.org/officeDocument/2006/math">
                    <m:r>
                      <a:rPr lang="el-G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l-GR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𝑘𝐽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l-G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534" y="2353811"/>
                <a:ext cx="2792688" cy="430567"/>
              </a:xfrm>
              <a:prstGeom prst="rect">
                <a:avLst/>
              </a:prstGeom>
              <a:blipFill rotWithShape="0">
                <a:blip r:embed="rId7"/>
                <a:stretch>
                  <a:fillRect l="-3057" t="-2817" r="-3493" b="-1831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736336" y="5019070"/>
                <a:ext cx="24755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6336" y="5019070"/>
                <a:ext cx="247554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985" r="-493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776549" y="3229171"/>
                <a:ext cx="914353" cy="518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549" y="3229171"/>
                <a:ext cx="914353" cy="51854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821703" y="3171958"/>
                <a:ext cx="1012137" cy="6043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</m:den>
                      </m:f>
                      <m:r>
                        <a:rPr 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l-G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703" y="3171958"/>
                <a:ext cx="1012137" cy="60439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/>
          <p:cNvCxnSpPr/>
          <p:nvPr/>
        </p:nvCxnSpPr>
        <p:spPr>
          <a:xfrm>
            <a:off x="8690902" y="3738932"/>
            <a:ext cx="0" cy="528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23946" y="209788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l-GR" b="1" u="sng" dirty="0" smtClean="0"/>
              <a:t>2</a:t>
            </a:r>
            <a:endParaRPr lang="el-GR" b="1" u="sng" dirty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469579" y="635635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34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6864" y="719328"/>
            <a:ext cx="8510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Υγρός ατμός μάζας  1 </a:t>
            </a:r>
            <a:r>
              <a:rPr lang="en-US" dirty="0" smtClean="0"/>
              <a:t>(kg)</a:t>
            </a:r>
            <a:r>
              <a:rPr lang="el-GR" dirty="0" smtClean="0"/>
              <a:t> είναι σε πίεση 20 </a:t>
            </a:r>
            <a:r>
              <a:rPr lang="en-US" dirty="0" smtClean="0"/>
              <a:t>(bar) </a:t>
            </a:r>
            <a:r>
              <a:rPr lang="el-GR" dirty="0" smtClean="0"/>
              <a:t>και βαθμό ξηρότητας 0,35.  </a:t>
            </a:r>
          </a:p>
          <a:p>
            <a:r>
              <a:rPr lang="el-GR" dirty="0" smtClean="0"/>
              <a:t>- Πόση θερμότητα απαιτείται ώστε το μίγμα να γίνει ξηρός ατμός ;</a:t>
            </a:r>
          </a:p>
          <a:p>
            <a:r>
              <a:rPr lang="el-GR" dirty="0" smtClean="0"/>
              <a:t>- Πόση θερμότητα απαιτείται ώστε από ξηρός ατμός να γίνει υπέρθερμος σε   </a:t>
            </a:r>
          </a:p>
          <a:p>
            <a:r>
              <a:rPr lang="el-GR" dirty="0"/>
              <a:t> </a:t>
            </a:r>
            <a:r>
              <a:rPr lang="el-GR" dirty="0" smtClean="0"/>
              <a:t>  θερμοκρασία 400 (</a:t>
            </a:r>
            <a:r>
              <a:rPr lang="en-US" dirty="0" smtClean="0"/>
              <a:t>C)</a:t>
            </a:r>
            <a:r>
              <a:rPr lang="el-GR" dirty="0" smtClean="0"/>
              <a:t> 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638800" y="2974848"/>
                <a:ext cx="1589345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2974848"/>
                <a:ext cx="1589345" cy="4725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5696" y="2882419"/>
                <a:ext cx="37777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96" y="2882419"/>
                <a:ext cx="3777701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290" t="-2222" r="-2097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16864" y="1939421"/>
            <a:ext cx="6144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- Πόσο είναι το έργο για τη μεταβολή 1-3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57072" y="3983680"/>
                <a:ext cx="23850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072" y="3983680"/>
                <a:ext cx="238501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023" t="-4348" r="-3325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57072" y="4684720"/>
                <a:ext cx="243880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𝜐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l-G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072" y="4684720"/>
                <a:ext cx="2438809" cy="553998"/>
              </a:xfrm>
              <a:prstGeom prst="rect">
                <a:avLst/>
              </a:prstGeom>
              <a:blipFill rotWithShape="0">
                <a:blip r:embed="rId5"/>
                <a:stretch>
                  <a:fillRect l="-250" t="-2198" r="-25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20158" y="200751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l-GR" b="1" u="sng" dirty="0" smtClean="0"/>
              <a:t>3</a:t>
            </a:r>
            <a:endParaRPr lang="el-GR" b="1" u="sng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504546" y="642461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935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6720" y="1273016"/>
            <a:ext cx="8717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Σύστημα σε πίεση 20</a:t>
            </a:r>
            <a:r>
              <a:rPr lang="en-US" dirty="0" smtClean="0"/>
              <a:t> (bar)</a:t>
            </a:r>
            <a:r>
              <a:rPr lang="el-GR" dirty="0" smtClean="0"/>
              <a:t> και θερμοκρασία 440</a:t>
            </a:r>
            <a:r>
              <a:rPr lang="en-US" dirty="0" smtClean="0"/>
              <a:t> (C)</a:t>
            </a:r>
            <a:r>
              <a:rPr lang="el-GR" dirty="0" smtClean="0"/>
              <a:t> εκτονώνεται μέχρι πίεση 0,5 </a:t>
            </a:r>
            <a:r>
              <a:rPr lang="en-US" dirty="0" smtClean="0"/>
              <a:t>(bar)</a:t>
            </a:r>
            <a:r>
              <a:rPr lang="el-GR" dirty="0" smtClean="0"/>
              <a:t> κατά μια </a:t>
            </a:r>
            <a:r>
              <a:rPr lang="el-GR" dirty="0" err="1" smtClean="0"/>
              <a:t>αδιαβατική</a:t>
            </a:r>
            <a:r>
              <a:rPr lang="el-GR" dirty="0" smtClean="0"/>
              <a:t> ιδανική μεταβολή.</a:t>
            </a:r>
          </a:p>
          <a:p>
            <a:r>
              <a:rPr lang="el-GR" dirty="0" smtClean="0"/>
              <a:t> 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l-GR" dirty="0" smtClean="0"/>
              <a:t>Να βρεθεί η τελική κατάσταση του συστήματος.</a:t>
            </a:r>
          </a:p>
          <a:p>
            <a:endParaRPr lang="el-GR" dirty="0" smtClean="0"/>
          </a:p>
          <a:p>
            <a:r>
              <a:rPr lang="el-GR" dirty="0" smtClean="0"/>
              <a:t>-    Ποια είναι η τελική κατάσταση του συστήματος  εάν ο βαθμός εκτόνωσης είναι 0,85 ;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710672" y="3572256"/>
                <a:ext cx="7671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10672" y="3572256"/>
                <a:ext cx="767133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3968" r="-2381" b="-1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84048" y="299596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l-GR" b="1" u="sng" dirty="0" smtClean="0"/>
              <a:t>4</a:t>
            </a:r>
            <a:endParaRPr lang="el-GR" b="1" u="sng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68575" y="6242050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5</a:t>
            </a:fld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006" y="3242366"/>
            <a:ext cx="3064193" cy="299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6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9872" y="804672"/>
            <a:ext cx="101071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Α.</a:t>
            </a:r>
            <a:r>
              <a:rPr lang="el-GR" dirty="0" smtClean="0"/>
              <a:t> Σύστημα 1 </a:t>
            </a:r>
            <a:r>
              <a:rPr lang="en-US" dirty="0" smtClean="0"/>
              <a:t>(kg) </a:t>
            </a:r>
            <a:r>
              <a:rPr lang="el-GR" dirty="0" smtClean="0"/>
              <a:t>εκτελεί τον κύκλο </a:t>
            </a:r>
            <a:r>
              <a:rPr lang="en-US" dirty="0" smtClean="0"/>
              <a:t>Rankine </a:t>
            </a:r>
            <a:r>
              <a:rPr lang="el-GR" dirty="0" smtClean="0"/>
              <a:t>σε πίεση 70 </a:t>
            </a:r>
            <a:r>
              <a:rPr lang="en-US" dirty="0" smtClean="0"/>
              <a:t>(bar)</a:t>
            </a:r>
            <a:r>
              <a:rPr lang="el-GR" dirty="0" smtClean="0"/>
              <a:t>. Να βρεθεί ο θερμικός βαθμός απόδοσης, εάν η ελάχιστη πίεση είναι 0,03 </a:t>
            </a:r>
            <a:r>
              <a:rPr lang="en-US" dirty="0" smtClean="0"/>
              <a:t>(bar).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  <a:p>
            <a:r>
              <a:rPr lang="el-GR" b="1" dirty="0" smtClean="0"/>
              <a:t>Β.</a:t>
            </a:r>
            <a:r>
              <a:rPr lang="el-GR" dirty="0" smtClean="0"/>
              <a:t> Εάν το σύστημα γίνει υπέρθερμος ατμός</a:t>
            </a:r>
            <a:r>
              <a:rPr lang="en-US" dirty="0" smtClean="0"/>
              <a:t> (</a:t>
            </a:r>
            <a:r>
              <a:rPr lang="el-GR" dirty="0" smtClean="0"/>
              <a:t>κύκλος </a:t>
            </a:r>
            <a:r>
              <a:rPr lang="en-US" dirty="0" smtClean="0"/>
              <a:t>Rankine</a:t>
            </a:r>
            <a:r>
              <a:rPr lang="el-GR" dirty="0" smtClean="0"/>
              <a:t> με υπερθέρμανση ή κύκλος</a:t>
            </a:r>
            <a:r>
              <a:rPr lang="en-US" dirty="0" smtClean="0"/>
              <a:t> </a:t>
            </a:r>
            <a:r>
              <a:rPr lang="en-US" dirty="0" err="1" smtClean="0"/>
              <a:t>Hirn</a:t>
            </a:r>
            <a:r>
              <a:rPr lang="el-GR" dirty="0" smtClean="0"/>
              <a:t>) στην ίδια  </a:t>
            </a:r>
          </a:p>
          <a:p>
            <a:r>
              <a:rPr lang="el-GR" dirty="0"/>
              <a:t> </a:t>
            </a:r>
            <a:r>
              <a:rPr lang="el-GR" dirty="0" smtClean="0"/>
              <a:t>   πίεση και σε θερμοκρασία 600 </a:t>
            </a:r>
            <a:r>
              <a:rPr lang="en-US" dirty="0" smtClean="0"/>
              <a:t>(C)</a:t>
            </a:r>
            <a:r>
              <a:rPr lang="el-GR" dirty="0" smtClean="0"/>
              <a:t>, να βρεθεί ο θερμικός βαθμός απόδοσης.</a:t>
            </a:r>
          </a:p>
          <a:p>
            <a:endParaRPr lang="el-GR" dirty="0"/>
          </a:p>
          <a:p>
            <a:r>
              <a:rPr lang="el-GR" b="1" dirty="0" smtClean="0"/>
              <a:t>Γ.</a:t>
            </a:r>
            <a:r>
              <a:rPr lang="el-GR" dirty="0" smtClean="0"/>
              <a:t> Να βρεθεί η τελική κατάσταση του συστήματος για το ερώτημα Β, εάν η συμπίεση και η εκτόνωση είναι  </a:t>
            </a:r>
          </a:p>
          <a:p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l-GR" dirty="0" err="1" smtClean="0"/>
              <a:t>αδιαβατικές</a:t>
            </a:r>
            <a:r>
              <a:rPr lang="el-GR" dirty="0" smtClean="0"/>
              <a:t> πραγματικές μεταβολές.</a:t>
            </a:r>
            <a:endParaRPr lang="el-GR" dirty="0"/>
          </a:p>
        </p:txBody>
      </p:sp>
      <p:sp>
        <p:nvSpPr>
          <p:cNvPr id="2" name="Rectangle 1"/>
          <p:cNvSpPr/>
          <p:nvPr/>
        </p:nvSpPr>
        <p:spPr>
          <a:xfrm>
            <a:off x="499872" y="245102"/>
            <a:ext cx="1629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/>
              <a:t>ΠΑΡΑΔΕΙΓΜΑ </a:t>
            </a:r>
            <a:r>
              <a:rPr lang="el-GR" b="1" u="sng" dirty="0" smtClean="0"/>
              <a:t>5</a:t>
            </a:r>
            <a:endParaRPr lang="el-GR" b="1" u="sng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6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87696" y="1328717"/>
                <a:ext cx="2040239" cy="5210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𝜃𝜀𝜌𝜇𝜄𝜅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ό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𝜍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7696" y="1328717"/>
                <a:ext cx="2040239" cy="52104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1366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01" y="373070"/>
            <a:ext cx="2933700" cy="2724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70" y="3364761"/>
            <a:ext cx="3406950" cy="27410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8494" y="97536"/>
            <a:ext cx="3064193" cy="29996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4720" y="3481559"/>
            <a:ext cx="3158871" cy="26875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88323" y="3506832"/>
            <a:ext cx="3594791" cy="26908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3258" y="443618"/>
            <a:ext cx="3152293" cy="292114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5760" y="97536"/>
            <a:ext cx="1069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                  Α                                                                         Β                                                                                 Γ   </a:t>
            </a:r>
            <a:endParaRPr lang="el-GR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803904" y="363284"/>
            <a:ext cx="0" cy="6132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83424" y="363284"/>
            <a:ext cx="0" cy="6079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507615" y="6553445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7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01617" y="482301"/>
                <a:ext cx="16285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617" y="482301"/>
                <a:ext cx="1628587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358" r="-746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6210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B7CD8-7041-4D06-9C50-451C2D90A706}" type="slidenum">
              <a:rPr lang="el-GR" smtClean="0"/>
              <a:t>8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243840" y="573024"/>
            <a:ext cx="164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ΠΑΡΑΤΗΡΗΣΗ</a:t>
            </a:r>
            <a:endParaRPr lang="el-GR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753277" y="1287698"/>
            <a:ext cx="482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 Όγκος συστήματος </a:t>
            </a:r>
            <a:r>
              <a:rPr lang="en-US" b="1" u="sng" dirty="0" smtClean="0"/>
              <a:t> V</a:t>
            </a:r>
            <a:r>
              <a:rPr lang="el-GR" b="1" u="sng" dirty="0"/>
              <a:t> </a:t>
            </a:r>
            <a:r>
              <a:rPr lang="el-GR" b="1" u="sng" dirty="0" smtClean="0"/>
              <a:t>(δίδεται ή υπολογίζεται) </a:t>
            </a:r>
            <a:endParaRPr lang="el-GR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781101" y="2314983"/>
                <a:ext cx="23351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𝜇𝛼𝜁𝛼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𝜎𝜐𝜎𝜏𝜂𝜇𝛼𝜏𝜊𝜍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101" y="2314983"/>
                <a:ext cx="2335126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1044" r="-1828" b="-3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988792" y="3218855"/>
                <a:ext cx="31404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𝜐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𝜀𝜄𝛿𝜄𝜅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ό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𝜍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ό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𝛾𝜅𝜊𝜍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𝜎𝜐𝜎𝜏𝜂𝜇𝛼𝜏𝜊𝜍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8792" y="3218855"/>
                <a:ext cx="3140475" cy="276999"/>
              </a:xfrm>
              <a:prstGeom prst="rect">
                <a:avLst/>
              </a:prstGeom>
              <a:blipFill rotWithShape="0">
                <a:blip r:embed="rId3"/>
                <a:stretch>
                  <a:fillRect t="-4444" r="-583" b="-377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195765" y="1385244"/>
                <a:ext cx="703782" cy="518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</m:t>
                          </m:r>
                        </m:den>
                      </m:f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5765" y="1385244"/>
                <a:ext cx="703782" cy="51854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758017" y="4111862"/>
                <a:ext cx="23582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𝛽𝛼𝜃𝜇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ό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𝜍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𝜉𝜂𝜌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ό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𝜏𝜂𝜏𝛼𝜍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8017" y="4111862"/>
                <a:ext cx="2358210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034" t="-6667" r="-3101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155425" y="2419984"/>
                <a:ext cx="2147704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𝜐𝛾𝜌𝜊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ύ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∙(1−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5425" y="2419984"/>
                <a:ext cx="2147704" cy="301686"/>
              </a:xfrm>
              <a:prstGeom prst="rect">
                <a:avLst/>
              </a:prstGeom>
              <a:blipFill rotWithShape="0">
                <a:blip r:embed="rId6"/>
                <a:stretch>
                  <a:fillRect l="-1136" r="-3693" b="-306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8155425" y="3114564"/>
                <a:ext cx="2228815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𝛼𝜏𝜇𝜊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ύ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𝜐𝛾𝜌𝜊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ύ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5425" y="3114564"/>
                <a:ext cx="2228815" cy="301686"/>
              </a:xfrm>
              <a:prstGeom prst="rect">
                <a:avLst/>
              </a:prstGeom>
              <a:blipFill rotWithShape="0">
                <a:blip r:embed="rId7"/>
                <a:stretch>
                  <a:fillRect l="-1096" r="-2192" b="-306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8195765" y="3875384"/>
                <a:ext cx="2115323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𝜐𝛾𝜌𝜊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ύ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𝜐𝛾𝜌𝜊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ύ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5765" y="3875384"/>
                <a:ext cx="2115323" cy="301686"/>
              </a:xfrm>
              <a:prstGeom prst="rect">
                <a:avLst/>
              </a:prstGeom>
              <a:blipFill rotWithShape="0">
                <a:blip r:embed="rId8"/>
                <a:stretch>
                  <a:fillRect l="-2017" r="-2017" b="-306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8238543" y="4669526"/>
                <a:ext cx="2021772" cy="3016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𝛼𝜏𝜇𝜊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</a:rPr>
                            <m:t>ύ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l-GR" i="1">
                              <a:latin typeface="Cambria Math" panose="02040503050406030204" pitchFamily="18" charset="0"/>
                            </a:rPr>
                            <m:t>𝜐𝛾𝜌𝜊</m:t>
                          </m:r>
                          <m:r>
                            <m:rPr>
                              <m:sty m:val="p"/>
                            </m:rPr>
                            <a:rPr lang="el-GR" i="1">
                              <a:latin typeface="Cambria Math" panose="02040503050406030204" pitchFamily="18" charset="0"/>
                            </a:rPr>
                            <m:t>ύ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8543" y="4669526"/>
                <a:ext cx="2021772" cy="301686"/>
              </a:xfrm>
              <a:prstGeom prst="rect">
                <a:avLst/>
              </a:prstGeom>
              <a:blipFill rotWithShape="0">
                <a:blip r:embed="rId9"/>
                <a:stretch>
                  <a:fillRect l="-2108" r="-2108" b="-306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5617516" y="1915471"/>
            <a:ext cx="27380" cy="2827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900416" y="1327955"/>
            <a:ext cx="36576" cy="3768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Arrow 17"/>
          <p:cNvSpPr/>
          <p:nvPr/>
        </p:nvSpPr>
        <p:spPr>
          <a:xfrm>
            <a:off x="5913120" y="3082958"/>
            <a:ext cx="1572768" cy="2717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732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431</Words>
  <Application>Microsoft Office PowerPoint</Application>
  <PresentationFormat>Widescreen</PresentationFormat>
  <Paragraphs>82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SimSun</vt:lpstr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26</cp:revision>
  <dcterms:created xsi:type="dcterms:W3CDTF">2020-12-01T13:09:34Z</dcterms:created>
  <dcterms:modified xsi:type="dcterms:W3CDTF">2020-12-15T15:22:58Z</dcterms:modified>
</cp:coreProperties>
</file>