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56"/>
  </p:notesMasterIdLst>
  <p:sldIdLst>
    <p:sldId id="308" r:id="rId2"/>
    <p:sldId id="445" r:id="rId3"/>
    <p:sldId id="257" r:id="rId4"/>
    <p:sldId id="354" r:id="rId5"/>
    <p:sldId id="332" r:id="rId6"/>
    <p:sldId id="333" r:id="rId7"/>
    <p:sldId id="262" r:id="rId8"/>
    <p:sldId id="441" r:id="rId9"/>
    <p:sldId id="356" r:id="rId10"/>
    <p:sldId id="402" r:id="rId11"/>
    <p:sldId id="403" r:id="rId12"/>
    <p:sldId id="263" r:id="rId13"/>
    <p:sldId id="264" r:id="rId14"/>
    <p:sldId id="320" r:id="rId15"/>
    <p:sldId id="324" r:id="rId16"/>
    <p:sldId id="349" r:id="rId17"/>
    <p:sldId id="321" r:id="rId18"/>
    <p:sldId id="322" r:id="rId19"/>
    <p:sldId id="323" r:id="rId20"/>
    <p:sldId id="408" r:id="rId21"/>
    <p:sldId id="350" r:id="rId22"/>
    <p:sldId id="351" r:id="rId23"/>
    <p:sldId id="335" r:id="rId24"/>
    <p:sldId id="337" r:id="rId25"/>
    <p:sldId id="340" r:id="rId26"/>
    <p:sldId id="345" r:id="rId27"/>
    <p:sldId id="343" r:id="rId28"/>
    <p:sldId id="344" r:id="rId29"/>
    <p:sldId id="346" r:id="rId30"/>
    <p:sldId id="347" r:id="rId31"/>
    <p:sldId id="310" r:id="rId32"/>
    <p:sldId id="311" r:id="rId33"/>
    <p:sldId id="273" r:id="rId34"/>
    <p:sldId id="359" r:id="rId35"/>
    <p:sldId id="325" r:id="rId36"/>
    <p:sldId id="358" r:id="rId37"/>
    <p:sldId id="363" r:id="rId38"/>
    <p:sldId id="362" r:id="rId39"/>
    <p:sldId id="447" r:id="rId40"/>
    <p:sldId id="368" r:id="rId41"/>
    <p:sldId id="360" r:id="rId42"/>
    <p:sldId id="367" r:id="rId43"/>
    <p:sldId id="374" r:id="rId44"/>
    <p:sldId id="373" r:id="rId45"/>
    <p:sldId id="366" r:id="rId46"/>
    <p:sldId id="361" r:id="rId47"/>
    <p:sldId id="369" r:id="rId48"/>
    <p:sldId id="446" r:id="rId49"/>
    <p:sldId id="372" r:id="rId50"/>
    <p:sldId id="370" r:id="rId51"/>
    <p:sldId id="371" r:id="rId52"/>
    <p:sldId id="442" r:id="rId53"/>
    <p:sldId id="443" r:id="rId54"/>
    <p:sldId id="444"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FC9AD-7A84-4AA3-A354-D3F7D3DD8D5E}" type="datetimeFigureOut">
              <a:rPr lang="el-GR" smtClean="0"/>
              <a:pPr/>
              <a:t>8/11/2018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2D780-ED20-4CD0-AE1B-EEE23E0E331F}" type="slidenum">
              <a:rPr lang="el-GR" smtClean="0"/>
              <a:pPr/>
              <a:t>‹#›</a:t>
            </a:fld>
            <a:endParaRPr lang="el-GR"/>
          </a:p>
        </p:txBody>
      </p:sp>
    </p:spTree>
    <p:extLst>
      <p:ext uri="{BB962C8B-B14F-4D97-AF65-F5344CB8AC3E}">
        <p14:creationId xmlns:p14="http://schemas.microsoft.com/office/powerpoint/2010/main" val="11528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38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43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52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endParaRPr lang="en-US" altLang="en-US"/>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n-US" altLang="en-US"/>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endParaRPr lang="en-US" altLang="en-US"/>
          </a:p>
        </p:txBody>
      </p:sp>
      <p:sp>
        <p:nvSpPr>
          <p:cNvPr id="27" name="26 - Θέση αριθμού διαφάνειας"/>
          <p:cNvSpPr>
            <a:spLocks noGrp="1"/>
          </p:cNvSpPr>
          <p:nvPr>
            <p:ph type="sldNum" sz="quarter" idx="11"/>
          </p:nvPr>
        </p:nvSpPr>
        <p:spPr/>
        <p:txBody>
          <a:bodyPr rtlCol="0"/>
          <a:lstStyle/>
          <a:p>
            <a:pPr>
              <a:defRPr/>
            </a:pPr>
            <a:fld id="{5DFC1B39-59DB-4D8E-9255-4CA92BA760B8}" type="slidenum">
              <a:rPr lang="en-US" altLang="en-US" smtClean="0"/>
              <a:pPr>
                <a:defRPr/>
              </a:pPr>
              <a:t>‹#›</a:t>
            </a:fld>
            <a:endParaRPr lang="en-US" altLang="en-US"/>
          </a:p>
        </p:txBody>
      </p:sp>
      <p:sp>
        <p:nvSpPr>
          <p:cNvPr id="28" name="27 - Θέση υποσέλιδου"/>
          <p:cNvSpPr>
            <a:spLocks noGrp="1"/>
          </p:cNvSpPr>
          <p:nvPr>
            <p:ph type="ftr" sz="quarter" idx="12"/>
          </p:nvPr>
        </p:nvSpPr>
        <p:spPr/>
        <p:txBody>
          <a:bodyPr rtlCol="0"/>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endParaRPr lang="en-US" altLang="en-US"/>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n-US" altLang="en-US"/>
          </a:p>
        </p:txBody>
      </p:sp>
      <p:sp>
        <p:nvSpPr>
          <p:cNvPr id="5" name="4 - Θέση αριθμού διαφάνειας"/>
          <p:cNvSpPr>
            <a:spLocks noGrp="1"/>
          </p:cNvSpPr>
          <p:nvPr>
            <p:ph type="sldNum" sz="quarter" idx="12"/>
          </p:nvPr>
        </p:nvSpPr>
        <p:spPr>
          <a:xfrm>
            <a:off x="8174736" y="2272"/>
            <a:ext cx="762000" cy="365760"/>
          </a:xfrm>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n-US" altLang="en-US"/>
          </a:p>
        </p:txBody>
      </p:sp>
      <p:sp>
        <p:nvSpPr>
          <p:cNvPr id="3" name="2 - Θέση υποσέλιδου"/>
          <p:cNvSpPr>
            <a:spLocks noGrp="1"/>
          </p:cNvSpPr>
          <p:nvPr>
            <p:ph type="ftr" sz="quarter" idx="11"/>
          </p:nvPr>
        </p:nvSpPr>
        <p:spPr/>
        <p:txBody>
          <a:bodyPr/>
          <a:lstStyle/>
          <a:p>
            <a:pPr>
              <a:defRPr/>
            </a:pPr>
            <a:endParaRPr lang="en-US" altLang="en-US"/>
          </a:p>
        </p:txBody>
      </p:sp>
      <p:sp>
        <p:nvSpPr>
          <p:cNvPr id="4" name="3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en-US"/>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en-US"/>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DFC1B39-59DB-4D8E-9255-4CA92BA760B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smtClean="0"/>
              <a:t>Ενότητα 3α: </a:t>
            </a:r>
            <a:r>
              <a:rPr lang="el-GR" dirty="0" smtClean="0"/>
              <a:t>Εξωγενείς παράγοντες που επηρεάζουν την ανάπτυξη των μικροοργανισμών στα τρόφιμα</a:t>
            </a:r>
            <a:endParaRPr lang="el-GR" dirty="0"/>
          </a:p>
        </p:txBody>
      </p:sp>
      <p:sp>
        <p:nvSpPr>
          <p:cNvPr id="4" name="2 - Υπότιτλος"/>
          <p:cNvSpPr txBox="1">
            <a:spLocks/>
          </p:cNvSpPr>
          <p:nvPr/>
        </p:nvSpPr>
        <p:spPr>
          <a:xfrm>
            <a:off x="1547664" y="4293096"/>
            <a:ext cx="6120680" cy="1800200"/>
          </a:xfrm>
          <a:prstGeom prst="rect">
            <a:avLst/>
          </a:prstGeom>
          <a:ln w="9525">
            <a:solidFill>
              <a:schemeClr val="tx1"/>
            </a:solidFill>
          </a:ln>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Εισαγωγή στην Μικροβιολογία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Τμήμα Επιστήμης και Τεχνολογίας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Πανεπιστήμιο Δυτικής Αττικής</a:t>
            </a:r>
            <a:endParaRPr kumimoji="0" lang="el-GR"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Χρόνος διπλασιασμού (χρόνος γενεάς)</a:t>
            </a:r>
            <a:endParaRPr lang="el-GR" dirty="0"/>
          </a:p>
        </p:txBody>
      </p:sp>
      <p:sp>
        <p:nvSpPr>
          <p:cNvPr id="3" name="2 - Θέση περιεχομένου"/>
          <p:cNvSpPr>
            <a:spLocks noGrp="1"/>
          </p:cNvSpPr>
          <p:nvPr>
            <p:ph idx="1"/>
          </p:nvPr>
        </p:nvSpPr>
        <p:spPr>
          <a:xfrm>
            <a:off x="251520" y="2249424"/>
            <a:ext cx="8352928" cy="747528"/>
          </a:xfrm>
        </p:spPr>
        <p:txBody>
          <a:bodyPr>
            <a:normAutofit fontScale="92500" lnSpcReduction="20000"/>
          </a:bodyPr>
          <a:lstStyle/>
          <a:p>
            <a:r>
              <a:rPr lang="el-GR" dirty="0" smtClean="0"/>
              <a:t>Καθώς το κύτταρο διαιρείται, ο πληθυσμός αυξάνει εκθετικά.</a:t>
            </a:r>
            <a:endParaRPr lang="el-GR" dirty="0"/>
          </a:p>
        </p:txBody>
      </p:sp>
      <p:sp>
        <p:nvSpPr>
          <p:cNvPr id="1026" name="AutoShape 2" descr="Image result for generation time of bact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generation time of bact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Image result for generation time of bacteria"/>
          <p:cNvPicPr>
            <a:picLocks noChangeAspect="1" noChangeArrowheads="1"/>
          </p:cNvPicPr>
          <p:nvPr/>
        </p:nvPicPr>
        <p:blipFill>
          <a:blip r:embed="rId2" cstate="print"/>
          <a:srcRect/>
          <a:stretch>
            <a:fillRect/>
          </a:stretch>
        </p:blipFill>
        <p:spPr bwMode="auto">
          <a:xfrm>
            <a:off x="539552" y="3284984"/>
            <a:ext cx="7259342" cy="1656184"/>
          </a:xfrm>
          <a:prstGeom prst="rect">
            <a:avLst/>
          </a:prstGeom>
          <a:noFill/>
        </p:spPr>
      </p:pic>
      <p:sp>
        <p:nvSpPr>
          <p:cNvPr id="7" name="6 - Ορθογώνιο"/>
          <p:cNvSpPr/>
          <p:nvPr/>
        </p:nvSpPr>
        <p:spPr>
          <a:xfrm>
            <a:off x="539552" y="5301209"/>
            <a:ext cx="7776864" cy="830997"/>
          </a:xfrm>
          <a:prstGeom prst="rect">
            <a:avLst/>
          </a:prstGeom>
        </p:spPr>
        <p:txBody>
          <a:bodyPr wrap="square">
            <a:spAutoFit/>
          </a:bodyPr>
          <a:lstStyle/>
          <a:p>
            <a:r>
              <a:rPr lang="el-GR" dirty="0" smtClean="0"/>
              <a:t>Σε κάθε διαίρεση (γενεά) ο αριθμός των μικροοργανισμών αυξάνεται κατά </a:t>
            </a:r>
            <a:r>
              <a:rPr lang="en-US" b="1" dirty="0" smtClean="0"/>
              <a:t>2</a:t>
            </a:r>
            <a:r>
              <a:rPr lang="en-US" b="1" baseline="30000" dirty="0" smtClean="0"/>
              <a:t>n</a:t>
            </a:r>
            <a:r>
              <a:rPr lang="en-US" dirty="0" smtClean="0"/>
              <a:t> </a:t>
            </a:r>
            <a:r>
              <a:rPr lang="el-GR" dirty="0" smtClean="0"/>
              <a:t>όπου </a:t>
            </a:r>
            <a:r>
              <a:rPr lang="en-US" dirty="0" smtClean="0"/>
              <a:t>n=</a:t>
            </a:r>
            <a:r>
              <a:rPr lang="el-GR" dirty="0" smtClean="0"/>
              <a:t> αριθμός διαιρέσεων (γενεών)</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 να υπολογίσουμε τον τελικό αριθμό κύτταρων:</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Τελικός αριθμός κυττάρων=</a:t>
            </a:r>
          </a:p>
          <a:p>
            <a:pPr>
              <a:buNone/>
            </a:pPr>
            <a:r>
              <a:rPr lang="el-GR" dirty="0" smtClean="0"/>
              <a:t>αρχικός αριθμός κυττάρων </a:t>
            </a:r>
            <a:r>
              <a:rPr lang="en-US" dirty="0" smtClean="0"/>
              <a:t>x</a:t>
            </a:r>
            <a:r>
              <a:rPr lang="el-GR" dirty="0" smtClean="0"/>
              <a:t> 2</a:t>
            </a:r>
            <a:r>
              <a:rPr lang="el-GR" baseline="30000" dirty="0" smtClean="0"/>
              <a:t>αριθμός γενεών</a:t>
            </a:r>
          </a:p>
          <a:p>
            <a:pPr>
              <a:buNone/>
            </a:pPr>
            <a:endParaRPr lang="el-GR" baseline="30000" dirty="0" smtClean="0"/>
          </a:p>
          <a:p>
            <a:pPr>
              <a:buNone/>
            </a:pPr>
            <a:endParaRPr lang="el-GR" baseline="30000" dirty="0" smtClean="0"/>
          </a:p>
          <a:p>
            <a:pPr>
              <a:buNone/>
            </a:pPr>
            <a:r>
              <a:rPr lang="el-GR" u="sng" dirty="0" smtClean="0"/>
              <a:t>παράδειγμα</a:t>
            </a:r>
            <a:r>
              <a:rPr lang="el-GR" dirty="0" smtClean="0"/>
              <a:t>: αν 5 κύτταρα αφεθούν να διαιρεθούν 9 φορές τότε: </a:t>
            </a:r>
          </a:p>
          <a:p>
            <a:pPr>
              <a:buNone/>
            </a:pPr>
            <a:r>
              <a:rPr lang="el-GR" dirty="0" smtClean="0"/>
              <a:t>Τελικός αριθμός κυττάρων=5</a:t>
            </a:r>
            <a:r>
              <a:rPr lang="en-US" dirty="0" smtClean="0"/>
              <a:t> x 2</a:t>
            </a:r>
            <a:r>
              <a:rPr lang="en-US" baseline="30000" dirty="0" smtClean="0"/>
              <a:t>9</a:t>
            </a:r>
            <a:r>
              <a:rPr lang="en-US" dirty="0" smtClean="0"/>
              <a:t>=2.560</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9219" name="Picture 3" descr="p164.tif                                                       00055C7CMacintosh HD                   BC3495AF:"/>
          <p:cNvPicPr>
            <a:picLocks noChangeAspect="1" noChangeArrowheads="1"/>
          </p:cNvPicPr>
          <p:nvPr/>
        </p:nvPicPr>
        <p:blipFill>
          <a:blip r:embed="rId2" cstate="print"/>
          <a:srcRect/>
          <a:stretch>
            <a:fillRect/>
          </a:stretch>
        </p:blipFill>
        <p:spPr bwMode="auto">
          <a:xfrm>
            <a:off x="2590800" y="228600"/>
            <a:ext cx="371951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10243" name="Picture 3" descr="p165.tif                                                       00055C7CMacintosh HD                   BC3495AF:"/>
          <p:cNvPicPr>
            <a:picLocks noChangeAspect="1" noChangeArrowheads="1"/>
          </p:cNvPicPr>
          <p:nvPr/>
        </p:nvPicPr>
        <p:blipFill>
          <a:blip r:embed="rId2" cstate="print"/>
          <a:srcRect/>
          <a:stretch>
            <a:fillRect/>
          </a:stretch>
        </p:blipFill>
        <p:spPr bwMode="auto">
          <a:xfrm>
            <a:off x="0" y="1556792"/>
            <a:ext cx="9144000" cy="4543425"/>
          </a:xfrm>
          <a:prstGeom prst="rect">
            <a:avLst/>
          </a:prstGeom>
          <a:noFill/>
          <a:ln w="9525">
            <a:noFill/>
            <a:miter lim="800000"/>
            <a:headEnd/>
            <a:tailEnd/>
          </a:ln>
        </p:spPr>
      </p:pic>
      <p:sp>
        <p:nvSpPr>
          <p:cNvPr id="4" name="3 - TextBox"/>
          <p:cNvSpPr txBox="1"/>
          <p:nvPr/>
        </p:nvSpPr>
        <p:spPr>
          <a:xfrm>
            <a:off x="611560" y="260648"/>
            <a:ext cx="8352928" cy="1200329"/>
          </a:xfrm>
          <a:prstGeom prst="rect">
            <a:avLst/>
          </a:prstGeom>
          <a:noFill/>
        </p:spPr>
        <p:txBody>
          <a:bodyPr wrap="square" rtlCol="0">
            <a:spAutoFit/>
          </a:bodyPr>
          <a:lstStyle/>
          <a:p>
            <a:r>
              <a:rPr lang="el-GR" b="1" u="sng" dirty="0" smtClean="0">
                <a:effectLst>
                  <a:outerShdw blurRad="38100" dist="38100" dir="2700000" algn="tl">
                    <a:srgbClr val="000000">
                      <a:alpha val="43137"/>
                    </a:srgbClr>
                  </a:outerShdw>
                </a:effectLst>
              </a:rPr>
              <a:t>Μικροβιακή καμπύλη ανάπτυξης</a:t>
            </a:r>
            <a:r>
              <a:rPr lang="el-GR" dirty="0" smtClean="0"/>
              <a:t>: εκφράζει την ανάπτυξη των μικροοργανισμών κατά την διάρκεια επώασης σε μία ασυνεχή καλλιέργεια (σε κλειστό σύστημα)</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399904" cy="1051560"/>
          </a:xfrm>
        </p:spPr>
        <p:txBody>
          <a:bodyPr>
            <a:noAutofit/>
          </a:bodyPr>
          <a:lstStyle/>
          <a:p>
            <a:r>
              <a:rPr lang="el-GR" sz="2800" dirty="0" smtClean="0">
                <a:solidFill>
                  <a:schemeClr val="bg2">
                    <a:lumMod val="10000"/>
                  </a:schemeClr>
                </a:solidFill>
              </a:rPr>
              <a:t>Η καμπύλη ανάπτυξης χωρίζεται σε 4 φάσεις:</a:t>
            </a:r>
            <a:r>
              <a:rPr lang="el-GR" sz="2800" dirty="0" smtClean="0"/>
              <a:t> </a:t>
            </a:r>
            <a:br>
              <a:rPr lang="el-GR" sz="2800" dirty="0" smtClean="0"/>
            </a:br>
            <a:endParaRPr lang="el-GR" sz="2800" dirty="0"/>
          </a:p>
        </p:txBody>
      </p:sp>
      <p:sp>
        <p:nvSpPr>
          <p:cNvPr id="3" name="Content Placeholder 2"/>
          <p:cNvSpPr>
            <a:spLocks noGrp="1"/>
          </p:cNvSpPr>
          <p:nvPr>
            <p:ph idx="1"/>
          </p:nvPr>
        </p:nvSpPr>
        <p:spPr>
          <a:xfrm>
            <a:off x="467544" y="1628800"/>
            <a:ext cx="8136904" cy="4407768"/>
          </a:xfrm>
        </p:spPr>
        <p:txBody>
          <a:bodyPr>
            <a:normAutofit/>
          </a:bodyPr>
          <a:lstStyle/>
          <a:p>
            <a:pPr marL="514350" indent="-514350" hangingPunct="0">
              <a:buFont typeface="+mj-lt"/>
              <a:buAutoNum type="arabicPeriod"/>
            </a:pPr>
            <a:r>
              <a:rPr lang="el-GR" dirty="0" smtClean="0"/>
              <a:t>Φάση Προσαρμογής ή λανθάνουσα φάση ή Υστέρησης (</a:t>
            </a:r>
            <a:r>
              <a:rPr lang="en-US" dirty="0" smtClean="0"/>
              <a:t>LAG phase)</a:t>
            </a:r>
            <a:endParaRPr lang="el-GR" dirty="0" smtClean="0"/>
          </a:p>
          <a:p>
            <a:pPr marL="514350" lvl="0" indent="-514350" hangingPunct="0">
              <a:buFont typeface="+mj-lt"/>
              <a:buAutoNum type="arabicPeriod"/>
            </a:pPr>
            <a:r>
              <a:rPr lang="el-GR" dirty="0" smtClean="0"/>
              <a:t>Εκθετική Φάση (ή Λογαριθμική, </a:t>
            </a:r>
            <a:r>
              <a:rPr lang="en-US" dirty="0" smtClean="0"/>
              <a:t>LOG phase</a:t>
            </a:r>
            <a:r>
              <a:rPr lang="el-GR" dirty="0" smtClean="0"/>
              <a:t>)</a:t>
            </a:r>
          </a:p>
          <a:p>
            <a:pPr marL="514350" lvl="0" indent="-514350" hangingPunct="0">
              <a:buFont typeface="+mj-lt"/>
              <a:buAutoNum type="arabicPeriod"/>
            </a:pPr>
            <a:r>
              <a:rPr lang="el-GR" dirty="0" smtClean="0"/>
              <a:t>Φάση Στασιμότητας</a:t>
            </a:r>
          </a:p>
          <a:p>
            <a:pPr marL="514350" lvl="0" indent="-514350" hangingPunct="0">
              <a:buFont typeface="+mj-lt"/>
              <a:buAutoNum type="arabicPeriod"/>
            </a:pPr>
            <a:r>
              <a:rPr lang="el-GR" dirty="0" smtClean="0"/>
              <a:t>Φάση Θανάτου</a:t>
            </a:r>
          </a:p>
          <a:p>
            <a:pPr hangingPunct="0"/>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183880" cy="1051560"/>
          </a:xfrm>
        </p:spPr>
        <p:txBody>
          <a:bodyPr>
            <a:normAutofit fontScale="90000"/>
          </a:bodyPr>
          <a:lstStyle/>
          <a:p>
            <a:pPr algn="ctr"/>
            <a:r>
              <a:rPr lang="el-GR" sz="3200" b="1" dirty="0" smtClean="0">
                <a:latin typeface="Century Gothic" pitchFamily="34" charset="0"/>
              </a:rPr>
              <a:t>Στην λογαριθμική φάση η καλλιέργεια αναπτύσσεται με τους ταχύτερους ρυθμούς </a:t>
            </a:r>
            <a:endParaRPr lang="el-GR" sz="3200" b="1" dirty="0">
              <a:latin typeface="Century Gothic" pitchFamily="34" charset="0"/>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a:off x="928662" y="2571744"/>
            <a:ext cx="6072230" cy="3214710"/>
          </a:xfrm>
          <a:prstGeom prst="rect">
            <a:avLst/>
          </a:prstGeom>
          <a:noFill/>
          <a:ln w="9525">
            <a:noFill/>
            <a:miter lim="800000"/>
            <a:headEnd/>
            <a:tailEnd/>
          </a:ln>
          <a:effectLst/>
        </p:spPr>
      </p:pic>
      <p:sp>
        <p:nvSpPr>
          <p:cNvPr id="5" name="4 - Δεξιό βέλος"/>
          <p:cNvSpPr/>
          <p:nvPr/>
        </p:nvSpPr>
        <p:spPr>
          <a:xfrm rot="4008424" flipV="1">
            <a:off x="869966" y="2545569"/>
            <a:ext cx="2174698" cy="510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7772400" cy="914400"/>
          </a:xfrm>
        </p:spPr>
        <p:txBody>
          <a:bodyPr>
            <a:normAutofit fontScale="90000"/>
          </a:bodyPr>
          <a:lstStyle/>
          <a:p>
            <a:r>
              <a:rPr lang="el-GR" sz="3200" dirty="0" smtClean="0"/>
              <a:t>Στην </a:t>
            </a:r>
            <a:r>
              <a:rPr lang="el-GR" sz="3200" u="sng" dirty="0" smtClean="0"/>
              <a:t>λογαριθμική φάση </a:t>
            </a:r>
            <a:r>
              <a:rPr lang="el-GR" sz="3200" dirty="0" smtClean="0"/>
              <a:t>(</a:t>
            </a:r>
            <a:r>
              <a:rPr lang="en-US" sz="3200" dirty="0" smtClean="0"/>
              <a:t>Log phase)</a:t>
            </a:r>
            <a:r>
              <a:rPr lang="el-GR" sz="3200" dirty="0" smtClean="0"/>
              <a:t> ο μικροοργανισμός πολλαπλασιάζεται με την μέγιστη ταχύτητα ανάπτυξης (</a:t>
            </a:r>
            <a:r>
              <a:rPr lang="en-US" sz="3200" dirty="0" smtClean="0"/>
              <a:t>growth rate). </a:t>
            </a:r>
            <a:r>
              <a:rPr lang="el-GR" sz="3200" dirty="0" smtClean="0"/>
              <a:t>Πολλοί </a:t>
            </a:r>
            <a:r>
              <a:rPr lang="el-GR" sz="3200" b="1" dirty="0" smtClean="0">
                <a:effectLst>
                  <a:outerShdw blurRad="38100" dist="38100" dir="2700000" algn="tl">
                    <a:srgbClr val="000000">
                      <a:alpha val="43137"/>
                    </a:srgbClr>
                  </a:outerShdw>
                </a:effectLst>
              </a:rPr>
              <a:t>μεταβολίτες</a:t>
            </a:r>
            <a:r>
              <a:rPr lang="el-GR" sz="3200" dirty="0" smtClean="0"/>
              <a:t> παράγονται κατά την διάρκεια της φάσης αυτής.</a:t>
            </a:r>
            <a:endParaRPr lang="el-GR" sz="3200" dirty="0"/>
          </a:p>
        </p:txBody>
      </p:sp>
      <p:pic>
        <p:nvPicPr>
          <p:cNvPr id="60418" name="Picture 2" descr="http://medchrome.com/wp-content/uploads/2011/08/bacterial-growth-curve.jpg"/>
          <p:cNvPicPr>
            <a:picLocks noChangeAspect="1" noChangeArrowheads="1"/>
          </p:cNvPicPr>
          <p:nvPr/>
        </p:nvPicPr>
        <p:blipFill>
          <a:blip r:embed="rId2" cstate="print"/>
          <a:srcRect/>
          <a:stretch>
            <a:fillRect/>
          </a:stretch>
        </p:blipFill>
        <p:spPr bwMode="auto">
          <a:xfrm>
            <a:off x="1259632" y="3054830"/>
            <a:ext cx="6812267" cy="3803170"/>
          </a:xfrm>
          <a:prstGeom prst="rect">
            <a:avLst/>
          </a:prstGeom>
          <a:noFill/>
        </p:spPr>
      </p:pic>
      <p:sp>
        <p:nvSpPr>
          <p:cNvPr id="6" name="Down Arrow 5"/>
          <p:cNvSpPr/>
          <p:nvPr/>
        </p:nvSpPr>
        <p:spPr>
          <a:xfrm>
            <a:off x="2699792" y="3068960"/>
            <a:ext cx="216024" cy="1872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620688"/>
            <a:ext cx="8784976" cy="1143000"/>
          </a:xfrm>
        </p:spPr>
        <p:txBody>
          <a:bodyPr>
            <a:normAutofit/>
          </a:bodyPr>
          <a:lstStyle/>
          <a:p>
            <a:r>
              <a:rPr lang="el-GR" dirty="0" smtClean="0"/>
              <a:t>μ=ειδική ταχύτητα πολλαπλασιασμού</a:t>
            </a:r>
            <a:endParaRPr lang="el-GR" dirty="0"/>
          </a:p>
        </p:txBody>
      </p:sp>
      <p:sp>
        <p:nvSpPr>
          <p:cNvPr id="3" name="Content Placeholder 2"/>
          <p:cNvSpPr>
            <a:spLocks noGrp="1"/>
          </p:cNvSpPr>
          <p:nvPr>
            <p:ph idx="1"/>
          </p:nvPr>
        </p:nvSpPr>
        <p:spPr>
          <a:xfrm>
            <a:off x="960120" y="1988840"/>
            <a:ext cx="8183880" cy="4187952"/>
          </a:xfrm>
        </p:spPr>
        <p:txBody>
          <a:bodyPr/>
          <a:lstStyle/>
          <a:p>
            <a:pPr>
              <a:buNone/>
            </a:pPr>
            <a:r>
              <a:rPr lang="el-GR" dirty="0" smtClean="0"/>
              <a:t>Εκφράζει την αύξηση της βιομάζας (</a:t>
            </a:r>
            <a:r>
              <a:rPr lang="en-US" dirty="0" err="1" smtClean="0"/>
              <a:t>dx</a:t>
            </a:r>
            <a:r>
              <a:rPr lang="en-US" dirty="0" smtClean="0"/>
              <a:t>) </a:t>
            </a:r>
            <a:r>
              <a:rPr lang="el-GR" dirty="0" smtClean="0"/>
              <a:t>στην μεταβολή του χρόνου </a:t>
            </a:r>
            <a:r>
              <a:rPr lang="en-US" dirty="0" smtClean="0"/>
              <a:t>(</a:t>
            </a:r>
            <a:r>
              <a:rPr lang="en-US" dirty="0" err="1" smtClean="0"/>
              <a:t>dt</a:t>
            </a:r>
            <a:r>
              <a:rPr lang="en-US" dirty="0" smtClean="0"/>
              <a:t>) </a:t>
            </a:r>
            <a:r>
              <a:rPr lang="el-GR" dirty="0" smtClean="0"/>
              <a:t>ανά μονάδα βιομάζας (1/</a:t>
            </a:r>
            <a:r>
              <a:rPr lang="en-US" dirty="0" smtClean="0"/>
              <a:t>x) </a:t>
            </a:r>
            <a:r>
              <a:rPr lang="el-GR" dirty="0" smtClean="0"/>
              <a:t>δηλαδή μ=</a:t>
            </a:r>
            <a:r>
              <a:rPr lang="en-US" dirty="0" smtClean="0"/>
              <a:t>(1/x)(</a:t>
            </a:r>
            <a:r>
              <a:rPr lang="en-US" dirty="0" err="1" smtClean="0"/>
              <a:t>dx</a:t>
            </a:r>
            <a:r>
              <a:rPr lang="en-US" dirty="0" smtClean="0"/>
              <a:t>/</a:t>
            </a:r>
            <a:r>
              <a:rPr lang="en-US" dirty="0" err="1" smtClean="0"/>
              <a:t>dt</a:t>
            </a:r>
            <a:r>
              <a:rPr lang="en-US" dirty="0" smtClean="0"/>
              <a:t>)</a:t>
            </a:r>
            <a:endParaRPr lang="el-GR" dirty="0" smtClean="0"/>
          </a:p>
          <a:p>
            <a:pPr>
              <a:buNone/>
            </a:pPr>
            <a:r>
              <a:rPr lang="el-GR" dirty="0" smtClean="0"/>
              <a:t>Εκφράζεται σε </a:t>
            </a:r>
            <a:r>
              <a:rPr lang="en-US" dirty="0" smtClean="0"/>
              <a:t>h</a:t>
            </a:r>
            <a:r>
              <a:rPr lang="en-US" baseline="30000" dirty="0" smtClean="0"/>
              <a:t>-1</a:t>
            </a:r>
            <a:endParaRPr lang="el-GR" dirty="0" smtClean="0"/>
          </a:p>
          <a:p>
            <a:pPr>
              <a:buNone/>
            </a:pPr>
            <a:endParaRPr lang="el-GR" dirty="0" smtClean="0"/>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83880" cy="1051560"/>
          </a:xfrm>
        </p:spPr>
        <p:txBody>
          <a:bodyPr/>
          <a:lstStyle/>
          <a:p>
            <a:r>
              <a:rPr lang="el-GR" dirty="0" smtClean="0"/>
              <a:t>Εκθετική ή Λογαριθμική φάση</a:t>
            </a:r>
            <a:endParaRPr lang="el-GR" dirty="0"/>
          </a:p>
        </p:txBody>
      </p:sp>
      <p:sp>
        <p:nvSpPr>
          <p:cNvPr id="3" name="Content Placeholder 2"/>
          <p:cNvSpPr>
            <a:spLocks noGrp="1"/>
          </p:cNvSpPr>
          <p:nvPr>
            <p:ph idx="1"/>
          </p:nvPr>
        </p:nvSpPr>
        <p:spPr>
          <a:xfrm>
            <a:off x="395536" y="1124744"/>
            <a:ext cx="8183880" cy="4187952"/>
          </a:xfrm>
        </p:spPr>
        <p:txBody>
          <a:bodyPr>
            <a:normAutofit fontScale="85000" lnSpcReduction="20000"/>
          </a:bodyPr>
          <a:lstStyle/>
          <a:p>
            <a:r>
              <a:rPr lang="el-GR" dirty="0" smtClean="0"/>
              <a:t>η  τιμή μ  λαμβάνει την μέγιστη τιμή  της  </a:t>
            </a:r>
          </a:p>
          <a:p>
            <a:r>
              <a:rPr lang="el-GR" dirty="0" smtClean="0"/>
              <a:t>(μ = μ </a:t>
            </a:r>
            <a:r>
              <a:rPr lang="el-GR" dirty="0" err="1" smtClean="0"/>
              <a:t>max</a:t>
            </a:r>
            <a:r>
              <a:rPr lang="el-GR" dirty="0" smtClean="0"/>
              <a:t>)</a:t>
            </a:r>
          </a:p>
          <a:p>
            <a:endParaRPr lang="el-GR" dirty="0" smtClean="0"/>
          </a:p>
          <a:p>
            <a:r>
              <a:rPr lang="el-GR" dirty="0" smtClean="0"/>
              <a:t>  η  τιμή του χρόνου διπλασιασμού  </a:t>
            </a:r>
            <a:r>
              <a:rPr lang="en-US" dirty="0" smtClean="0"/>
              <a:t>t</a:t>
            </a:r>
            <a:r>
              <a:rPr lang="en-US" baseline="-25000" dirty="0" smtClean="0"/>
              <a:t>d</a:t>
            </a:r>
            <a:r>
              <a:rPr lang="el-GR" dirty="0" smtClean="0"/>
              <a:t>  γίνεται ελάχιστη</a:t>
            </a:r>
            <a:endParaRPr lang="en-US" dirty="0" smtClean="0"/>
          </a:p>
          <a:p>
            <a:pPr lvl="1"/>
            <a:r>
              <a:rPr lang="el-GR" dirty="0" smtClean="0"/>
              <a:t>Ισχύει     </a:t>
            </a:r>
            <a:r>
              <a:rPr lang="en-US" dirty="0" smtClean="0"/>
              <a:t>td=0,693/</a:t>
            </a:r>
            <a:r>
              <a:rPr lang="el-GR" dirty="0" smtClean="0"/>
              <a:t>μ</a:t>
            </a:r>
            <a:endParaRPr lang="en-US" dirty="0" smtClean="0"/>
          </a:p>
          <a:p>
            <a:pPr lvl="1"/>
            <a:r>
              <a:rPr lang="el-GR" dirty="0" smtClean="0"/>
              <a:t>Ισχύει επίσης:</a:t>
            </a:r>
          </a:p>
          <a:p>
            <a:pPr lvl="1"/>
            <a:endParaRPr lang="el-GR" dirty="0" smtClean="0"/>
          </a:p>
          <a:p>
            <a:endParaRPr lang="el-GR" dirty="0" smtClean="0"/>
          </a:p>
          <a:p>
            <a:pPr>
              <a:buNone/>
            </a:pPr>
            <a:endParaRPr lang="en-US" dirty="0" smtClean="0"/>
          </a:p>
          <a:p>
            <a:pPr>
              <a:buNone/>
            </a:pPr>
            <a:endParaRPr lang="en-US" dirty="0" smtClean="0"/>
          </a:p>
          <a:p>
            <a:pPr>
              <a:buNone/>
            </a:pPr>
            <a:endParaRPr lang="el-GR" dirty="0" smtClean="0"/>
          </a:p>
          <a:p>
            <a:pPr>
              <a:buNone/>
            </a:pPr>
            <a:r>
              <a:rPr lang="el-GR" dirty="0" smtClean="0"/>
              <a:t>  </a:t>
            </a:r>
          </a:p>
          <a:p>
            <a:endParaRPr lang="el-GR" dirty="0"/>
          </a:p>
        </p:txBody>
      </p:sp>
      <p:sp>
        <p:nvSpPr>
          <p:cNvPr id="4" name="Rectangle 3"/>
          <p:cNvSpPr/>
          <p:nvPr/>
        </p:nvSpPr>
        <p:spPr>
          <a:xfrm>
            <a:off x="899592" y="3933056"/>
            <a:ext cx="612668" cy="923330"/>
          </a:xfrm>
          <a:prstGeom prst="rect">
            <a:avLst/>
          </a:prstGeom>
          <a:noFill/>
        </p:spPr>
        <p:txBody>
          <a:bodyPr wrap="none" lIns="91440" tIns="45720" rIns="91440" bIns="45720">
            <a:spAutoFit/>
          </a:bodyPr>
          <a:lstStyle/>
          <a:p>
            <a:pPr algn="ctr"/>
            <a:r>
              <a:rPr lang="el-G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μ</a:t>
            </a:r>
            <a:endParaRPr lang="el-G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Equal 4"/>
          <p:cNvSpPr/>
          <p:nvPr/>
        </p:nvSpPr>
        <p:spPr>
          <a:xfrm>
            <a:off x="1547664" y="4293096"/>
            <a:ext cx="576064"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TextBox 5"/>
          <p:cNvSpPr txBox="1"/>
          <p:nvPr/>
        </p:nvSpPr>
        <p:spPr>
          <a:xfrm>
            <a:off x="2267744" y="4077072"/>
            <a:ext cx="180020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LnX2-LnX1</a:t>
            </a:r>
            <a:endParaRPr lang="el-G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Minus 6"/>
          <p:cNvSpPr/>
          <p:nvPr/>
        </p:nvSpPr>
        <p:spPr>
          <a:xfrm>
            <a:off x="1979712" y="4365104"/>
            <a:ext cx="2376264" cy="2880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483768" y="4653136"/>
            <a:ext cx="108012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t2-t1</a:t>
            </a:r>
            <a:endParaRPr lang="el-G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5076056" y="3717032"/>
            <a:ext cx="3096344" cy="1938992"/>
          </a:xfrm>
          <a:prstGeom prst="rect">
            <a:avLst/>
          </a:prstGeom>
          <a:noFill/>
        </p:spPr>
        <p:txBody>
          <a:bodyPr wrap="square" rtlCol="0">
            <a:spAutoFit/>
          </a:bodyPr>
          <a:lstStyle/>
          <a:p>
            <a:r>
              <a:rPr lang="el-GR" dirty="0" smtClean="0"/>
              <a:t>Χ2=αριθμός κυττάρων στον χρόνο </a:t>
            </a:r>
            <a:r>
              <a:rPr lang="en-US" dirty="0" smtClean="0"/>
              <a:t>t2</a:t>
            </a:r>
          </a:p>
          <a:p>
            <a:endParaRPr lang="en-US" dirty="0" smtClean="0"/>
          </a:p>
          <a:p>
            <a:r>
              <a:rPr lang="en-US" dirty="0" smtClean="0"/>
              <a:t>X1=α</a:t>
            </a:r>
            <a:r>
              <a:rPr lang="el-GR" dirty="0" smtClean="0"/>
              <a:t>ριθμός κυττάρων στον χρόνο </a:t>
            </a:r>
            <a:r>
              <a:rPr lang="en-US" dirty="0" smtClean="0"/>
              <a:t>t1</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89640" cy="1584176"/>
          </a:xfrm>
        </p:spPr>
        <p:txBody>
          <a:bodyPr>
            <a:normAutofit fontScale="90000"/>
          </a:bodyPr>
          <a:lstStyle/>
          <a:p>
            <a:r>
              <a:rPr lang="el-GR" sz="2400" dirty="0" smtClean="0"/>
              <a:t>Αν οι συνθήκες δεν είναι ευνοϊκές για την ανάπτυξη του μικροοργανισμού πχ η θερμοκρασία, τότε ο χρόνος κυτταρικής διαίρεσης έχει μεγαλύτερη διάρκεια (και επομένως η καμπύλη ανάπτυξης είναι διαφορετική πχ έχει μεγαλύτερη φάση προσαρμογής).</a:t>
            </a:r>
            <a:endParaRPr lang="el-GR" sz="2400" dirty="0"/>
          </a:p>
        </p:txBody>
      </p:sp>
      <p:graphicFrame>
        <p:nvGraphicFramePr>
          <p:cNvPr id="4" name="Table 3"/>
          <p:cNvGraphicFramePr>
            <a:graphicFrameLocks noGrp="1"/>
          </p:cNvGraphicFramePr>
          <p:nvPr/>
        </p:nvGraphicFramePr>
        <p:xfrm>
          <a:off x="827584" y="2564904"/>
          <a:ext cx="6652011" cy="3099792"/>
        </p:xfrm>
        <a:graphic>
          <a:graphicData uri="http://schemas.openxmlformats.org/drawingml/2006/table">
            <a:tbl>
              <a:tblPr/>
              <a:tblGrid>
                <a:gridCol w="2177239"/>
                <a:gridCol w="846325"/>
                <a:gridCol w="1572355"/>
                <a:gridCol w="2056092"/>
              </a:tblGrid>
              <a:tr h="502916">
                <a:tc>
                  <a:txBody>
                    <a:bodyPr/>
                    <a:lstStyle/>
                    <a:p>
                      <a:pPr algn="ctr">
                        <a:spcAft>
                          <a:spcPts val="0"/>
                        </a:spcAft>
                      </a:pPr>
                      <a:r>
                        <a:rPr lang="el-GR" sz="1800" b="1" dirty="0">
                          <a:latin typeface="Arial"/>
                          <a:ea typeface="Times New Roman"/>
                          <a:cs typeface="Times New Roman"/>
                        </a:rPr>
                        <a:t>Μικροοργανισμός</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800" b="1" dirty="0">
                          <a:latin typeface="Arial"/>
                          <a:ea typeface="Times New Roman"/>
                          <a:cs typeface="Times New Roman"/>
                        </a:rPr>
                        <a:t>Τº C</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800" b="1" dirty="0">
                          <a:latin typeface="Arial"/>
                          <a:ea typeface="Times New Roman"/>
                          <a:cs typeface="Times New Roman"/>
                        </a:rPr>
                        <a:t>μ</a:t>
                      </a:r>
                      <a:r>
                        <a:rPr lang="el-GR" sz="1800" b="1" baseline="-25000" dirty="0">
                          <a:latin typeface="Arial"/>
                          <a:ea typeface="Times New Roman"/>
                          <a:cs typeface="Times New Roman"/>
                        </a:rPr>
                        <a:t>max</a:t>
                      </a:r>
                      <a:r>
                        <a:rPr lang="el-GR" sz="1800" b="1" dirty="0">
                          <a:latin typeface="Arial"/>
                          <a:ea typeface="Times New Roman"/>
                          <a:cs typeface="Times New Roman"/>
                        </a:rPr>
                        <a:t> (h</a:t>
                      </a:r>
                      <a:r>
                        <a:rPr lang="el-GR" sz="1800" b="1" baseline="30000" dirty="0">
                          <a:latin typeface="Arial"/>
                          <a:ea typeface="Times New Roman"/>
                          <a:cs typeface="Times New Roman"/>
                        </a:rPr>
                        <a:t> –1</a:t>
                      </a:r>
                      <a:r>
                        <a:rPr lang="el-GR" sz="1800" b="1" dirty="0">
                          <a:latin typeface="Arial"/>
                          <a:ea typeface="Times New Roman"/>
                          <a:cs typeface="Times New Roman"/>
                        </a:rPr>
                        <a:t>)</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el-GR" sz="1800" b="1" dirty="0">
                          <a:latin typeface="Arial"/>
                          <a:ea typeface="Times New Roman"/>
                          <a:cs typeface="Times New Roman"/>
                        </a:rPr>
                        <a:t>Χρόνος διπλασιασμού </a:t>
                      </a:r>
                      <a:r>
                        <a:rPr lang="el-GR" sz="1800" b="1" dirty="0" smtClean="0">
                          <a:latin typeface="Arial"/>
                          <a:ea typeface="Times New Roman"/>
                          <a:cs typeface="Times New Roman"/>
                        </a:rPr>
                        <a:t>(</a:t>
                      </a:r>
                      <a:r>
                        <a:rPr lang="en-US" sz="1800" b="1" dirty="0" smtClean="0">
                          <a:latin typeface="Arial"/>
                          <a:ea typeface="Times New Roman"/>
                          <a:cs typeface="Times New Roman"/>
                        </a:rPr>
                        <a:t>td</a:t>
                      </a:r>
                      <a:r>
                        <a:rPr lang="el-GR" sz="1800" b="1" dirty="0" smtClean="0">
                          <a:latin typeface="Arial"/>
                          <a:ea typeface="Times New Roman"/>
                          <a:cs typeface="Times New Roman"/>
                        </a:rPr>
                        <a:t>)</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5232">
                <a:tc>
                  <a:txBody>
                    <a:bodyPr/>
                    <a:lstStyle/>
                    <a:p>
                      <a:pPr algn="just">
                        <a:spcAft>
                          <a:spcPts val="0"/>
                        </a:spcAft>
                      </a:pPr>
                      <a:endParaRPr kumimoji="0" lang="el-GR" sz="1800" i="1" kern="1200" dirty="0">
                        <a:solidFill>
                          <a:schemeClr val="tx1"/>
                        </a:solidFill>
                        <a:latin typeface="Arial"/>
                        <a:ea typeface="Times New Roman"/>
                        <a:cs typeface="Times New Roman"/>
                      </a:endParaRPr>
                    </a:p>
                    <a:p>
                      <a:pPr algn="just">
                        <a:spcAft>
                          <a:spcPts val="0"/>
                        </a:spcAft>
                      </a:pPr>
                      <a:r>
                        <a:rPr kumimoji="0" lang="en-US" sz="1800" i="1" kern="1200" dirty="0" err="1">
                          <a:solidFill>
                            <a:schemeClr val="tx1"/>
                          </a:solidFill>
                          <a:latin typeface="Arial"/>
                          <a:ea typeface="Times New Roman"/>
                          <a:cs typeface="Times New Roman"/>
                        </a:rPr>
                        <a:t>Aspergillus</a:t>
                      </a:r>
                      <a:r>
                        <a:rPr kumimoji="0" lang="en-US" sz="1800" i="1" kern="1200" dirty="0">
                          <a:solidFill>
                            <a:schemeClr val="tx1"/>
                          </a:solidFill>
                          <a:latin typeface="Arial"/>
                          <a:ea typeface="Times New Roman"/>
                          <a:cs typeface="Times New Roman"/>
                        </a:rPr>
                        <a:t> </a:t>
                      </a:r>
                      <a:r>
                        <a:rPr kumimoji="0" lang="en-US" sz="1800" i="1" kern="1200" dirty="0" err="1" smtClean="0">
                          <a:solidFill>
                            <a:schemeClr val="tx1"/>
                          </a:solidFill>
                          <a:latin typeface="Arial"/>
                          <a:ea typeface="Times New Roman"/>
                          <a:cs typeface="Times New Roman"/>
                        </a:rPr>
                        <a:t>niger</a:t>
                      </a:r>
                      <a:endParaRPr kumimoji="0" lang="el-GR" sz="1800" i="1"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a:latin typeface="Arial"/>
                        <a:ea typeface="Times New Roman"/>
                        <a:cs typeface="Times New Roman"/>
                      </a:endParaRPr>
                    </a:p>
                    <a:p>
                      <a:pPr algn="just">
                        <a:spcAft>
                          <a:spcPts val="0"/>
                        </a:spcAft>
                      </a:pPr>
                      <a:r>
                        <a:rPr lang="el-GR" sz="1800">
                          <a:latin typeface="Arial"/>
                          <a:ea typeface="Times New Roman"/>
                          <a:cs typeface="Times New Roman"/>
                        </a:rPr>
                        <a:t>30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a:latin typeface="Arial"/>
                        <a:ea typeface="Times New Roman"/>
                        <a:cs typeface="Times New Roman"/>
                      </a:endParaRPr>
                    </a:p>
                    <a:p>
                      <a:pPr algn="just">
                        <a:spcAft>
                          <a:spcPts val="0"/>
                        </a:spcAft>
                      </a:pPr>
                      <a:r>
                        <a:rPr lang="el-GR" sz="1800">
                          <a:latin typeface="Arial"/>
                          <a:ea typeface="Times New Roman"/>
                          <a:cs typeface="Times New Roman"/>
                        </a:rPr>
                        <a:t>0,20</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a:latin typeface="Arial"/>
                        <a:ea typeface="Times New Roman"/>
                        <a:cs typeface="Times New Roman"/>
                      </a:endParaRPr>
                    </a:p>
                    <a:p>
                      <a:pPr algn="just">
                        <a:spcAft>
                          <a:spcPts val="0"/>
                        </a:spcAft>
                      </a:pPr>
                      <a:r>
                        <a:rPr lang="el-GR" sz="1800">
                          <a:latin typeface="Arial"/>
                          <a:ea typeface="Times New Roman"/>
                          <a:cs typeface="Times New Roman"/>
                        </a:rPr>
                        <a:t>3.46</a:t>
                      </a:r>
                      <a:endParaRPr lang="el-GR"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7289">
                <a:tc>
                  <a:txBody>
                    <a:bodyPr/>
                    <a:lstStyle/>
                    <a:p>
                      <a:pPr algn="just">
                        <a:spcAft>
                          <a:spcPts val="0"/>
                        </a:spcAft>
                      </a:pPr>
                      <a:endParaRPr lang="el-GR" sz="1800" dirty="0">
                        <a:latin typeface="Times New Roman"/>
                        <a:ea typeface="Times New Roman"/>
                      </a:endParaRPr>
                    </a:p>
                    <a:p>
                      <a:pPr algn="just">
                        <a:spcAft>
                          <a:spcPts val="0"/>
                        </a:spcAft>
                      </a:pPr>
                      <a:r>
                        <a:rPr lang="el-GR" sz="1800" i="1" dirty="0">
                          <a:latin typeface="Arial"/>
                          <a:ea typeface="Times New Roman"/>
                          <a:cs typeface="Times New Roman"/>
                        </a:rPr>
                        <a:t>Aspergillus nidulans</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dirty="0">
                        <a:latin typeface="Arial"/>
                        <a:ea typeface="Times New Roman"/>
                        <a:cs typeface="Times New Roman"/>
                      </a:endParaRPr>
                    </a:p>
                    <a:p>
                      <a:pPr algn="just">
                        <a:spcAft>
                          <a:spcPts val="0"/>
                        </a:spcAft>
                      </a:pPr>
                      <a:r>
                        <a:rPr lang="el-GR" sz="1800" dirty="0">
                          <a:latin typeface="Arial"/>
                          <a:ea typeface="Times New Roman"/>
                          <a:cs typeface="Times New Roman"/>
                        </a:rPr>
                        <a:t>20</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25</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30</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37</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dirty="0">
                        <a:latin typeface="Arial"/>
                        <a:ea typeface="Times New Roman"/>
                        <a:cs typeface="Times New Roman"/>
                      </a:endParaRPr>
                    </a:p>
                    <a:p>
                      <a:pPr algn="just">
                        <a:spcAft>
                          <a:spcPts val="0"/>
                        </a:spcAft>
                      </a:pPr>
                      <a:r>
                        <a:rPr lang="el-GR" sz="1800" dirty="0">
                          <a:latin typeface="Arial"/>
                          <a:ea typeface="Times New Roman"/>
                          <a:cs typeface="Times New Roman"/>
                        </a:rPr>
                        <a:t>0,090</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0,148</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0,215</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0,360</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l-GR" sz="1800" dirty="0">
                        <a:latin typeface="Arial"/>
                        <a:ea typeface="Times New Roman"/>
                        <a:cs typeface="Times New Roman"/>
                      </a:endParaRPr>
                    </a:p>
                    <a:p>
                      <a:pPr algn="just">
                        <a:spcAft>
                          <a:spcPts val="0"/>
                        </a:spcAft>
                      </a:pPr>
                      <a:r>
                        <a:rPr lang="el-GR" sz="1800" dirty="0">
                          <a:latin typeface="Arial"/>
                          <a:ea typeface="Times New Roman"/>
                          <a:cs typeface="Times New Roman"/>
                        </a:rPr>
                        <a:t>7,42</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4,68</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3,23</a:t>
                      </a:r>
                      <a:endParaRPr lang="el-GR" sz="1800" dirty="0">
                        <a:latin typeface="Times New Roman"/>
                        <a:ea typeface="Times New Roman"/>
                      </a:endParaRPr>
                    </a:p>
                    <a:p>
                      <a:pPr algn="just">
                        <a:spcAft>
                          <a:spcPts val="0"/>
                        </a:spcAft>
                      </a:pPr>
                      <a:r>
                        <a:rPr lang="el-GR" sz="1800" dirty="0">
                          <a:latin typeface="Arial"/>
                          <a:ea typeface="Times New Roman"/>
                          <a:cs typeface="Times New Roman"/>
                        </a:rPr>
                        <a:t>1,96</a:t>
                      </a:r>
                      <a:endParaRPr lang="el-GR"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980728"/>
            <a:ext cx="8583488" cy="773832"/>
          </a:xfrm>
        </p:spPr>
        <p:txBody>
          <a:bodyPr>
            <a:normAutofit fontScale="90000"/>
          </a:bodyPr>
          <a:lstStyle/>
          <a:p>
            <a:r>
              <a:rPr lang="el-GR" dirty="0" smtClean="0"/>
              <a:t>Παράγοντες που επηρεάζουν την ανάπτυξη μικροοργανισμών στα τρόφιμα</a:t>
            </a:r>
            <a:endParaRPr lang="el-GR" dirty="0"/>
          </a:p>
        </p:txBody>
      </p:sp>
      <p:sp>
        <p:nvSpPr>
          <p:cNvPr id="4" name="3 - Θέση κειμένου"/>
          <p:cNvSpPr>
            <a:spLocks noGrp="1"/>
          </p:cNvSpPr>
          <p:nvPr>
            <p:ph type="body" idx="1"/>
          </p:nvPr>
        </p:nvSpPr>
        <p:spPr/>
        <p:txBody>
          <a:bodyPr/>
          <a:lstStyle/>
          <a:p>
            <a:r>
              <a:rPr lang="el-GR" dirty="0" smtClean="0"/>
              <a:t>εξωγενείς</a:t>
            </a:r>
            <a:endParaRPr lang="el-GR" dirty="0"/>
          </a:p>
        </p:txBody>
      </p:sp>
      <p:sp>
        <p:nvSpPr>
          <p:cNvPr id="6" name="5 - Θέση κειμένου"/>
          <p:cNvSpPr>
            <a:spLocks noGrp="1"/>
          </p:cNvSpPr>
          <p:nvPr>
            <p:ph type="body" sz="half" idx="3"/>
          </p:nvPr>
        </p:nvSpPr>
        <p:spPr/>
        <p:txBody>
          <a:bodyPr/>
          <a:lstStyle/>
          <a:p>
            <a:r>
              <a:rPr lang="el-GR" dirty="0" smtClean="0"/>
              <a:t>ενδογενείς</a:t>
            </a:r>
            <a:endParaRPr lang="el-GR" dirty="0"/>
          </a:p>
        </p:txBody>
      </p:sp>
      <p:sp>
        <p:nvSpPr>
          <p:cNvPr id="5" name="4 - Θέση περιεχομένου"/>
          <p:cNvSpPr>
            <a:spLocks noGrp="1"/>
          </p:cNvSpPr>
          <p:nvPr>
            <p:ph sz="quarter" idx="2"/>
          </p:nvPr>
        </p:nvSpPr>
        <p:spPr/>
        <p:txBody>
          <a:bodyPr/>
          <a:lstStyle/>
          <a:p>
            <a:pPr marL="566928" indent="-457200">
              <a:buFont typeface="+mj-lt"/>
              <a:buAutoNum type="arabicPeriod"/>
            </a:pPr>
            <a:r>
              <a:rPr lang="el-GR" dirty="0" smtClean="0"/>
              <a:t>Χρόνος</a:t>
            </a:r>
          </a:p>
          <a:p>
            <a:pPr marL="566928" indent="-457200">
              <a:buFont typeface="+mj-lt"/>
              <a:buAutoNum type="arabicPeriod"/>
            </a:pPr>
            <a:r>
              <a:rPr lang="el-GR" dirty="0" smtClean="0"/>
              <a:t>Θερμοκρασία</a:t>
            </a:r>
          </a:p>
          <a:p>
            <a:pPr marL="566928" indent="-457200">
              <a:buFont typeface="+mj-lt"/>
              <a:buAutoNum type="arabicPeriod"/>
            </a:pPr>
            <a:r>
              <a:rPr lang="el-GR" dirty="0" smtClean="0"/>
              <a:t>Συγκέντρωση αερίων στο περιβάλλον του τροφίμου</a:t>
            </a:r>
          </a:p>
          <a:p>
            <a:pPr marL="566928" indent="-457200">
              <a:buFont typeface="+mj-lt"/>
              <a:buAutoNum type="arabicPeriod"/>
            </a:pPr>
            <a:r>
              <a:rPr lang="el-GR" dirty="0" smtClean="0"/>
              <a:t>Υγρασία περιβάλλοντος</a:t>
            </a:r>
            <a:endParaRPr lang="el-GR" dirty="0"/>
          </a:p>
        </p:txBody>
      </p:sp>
      <p:sp>
        <p:nvSpPr>
          <p:cNvPr id="7" name="6 - Θέση περιεχομένου"/>
          <p:cNvSpPr>
            <a:spLocks noGrp="1"/>
          </p:cNvSpPr>
          <p:nvPr>
            <p:ph sz="quarter" idx="4"/>
          </p:nvPr>
        </p:nvSpPr>
        <p:spPr/>
        <p:txBody>
          <a:bodyPr/>
          <a:lstStyle/>
          <a:p>
            <a:pPr marL="566928" indent="-457200">
              <a:buFont typeface="+mj-lt"/>
              <a:buAutoNum type="arabicPeriod"/>
            </a:pPr>
            <a:r>
              <a:rPr lang="en-US" dirty="0" smtClean="0"/>
              <a:t>pH </a:t>
            </a:r>
          </a:p>
          <a:p>
            <a:pPr marL="566928" indent="-457200">
              <a:buFont typeface="+mj-lt"/>
              <a:buAutoNum type="arabicPeriod"/>
            </a:pPr>
            <a:r>
              <a:rPr lang="el-GR" dirty="0" smtClean="0"/>
              <a:t>Θρεπτικά συστατικά</a:t>
            </a:r>
          </a:p>
          <a:p>
            <a:pPr marL="566928" indent="-457200">
              <a:buFont typeface="+mj-lt"/>
              <a:buAutoNum type="arabicPeriod"/>
            </a:pPr>
            <a:r>
              <a:rPr lang="el-GR" dirty="0" smtClean="0"/>
              <a:t>Δυναμικό οξειδοαναγωγής</a:t>
            </a:r>
          </a:p>
          <a:p>
            <a:pPr marL="566928" indent="-457200">
              <a:buFont typeface="+mj-lt"/>
              <a:buAutoNum type="arabicPeriod"/>
            </a:pPr>
            <a:r>
              <a:rPr lang="el-GR" dirty="0" err="1" smtClean="0"/>
              <a:t>Αντιμικροβιακές</a:t>
            </a:r>
            <a:r>
              <a:rPr lang="el-GR" dirty="0" smtClean="0"/>
              <a:t> ενώσεις που περιέχονται στα τρόφιμα</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764704"/>
            <a:ext cx="8964488" cy="1080120"/>
          </a:xfrm>
        </p:spPr>
        <p:txBody>
          <a:bodyPr>
            <a:normAutofit fontScale="90000"/>
          </a:bodyPr>
          <a:lstStyle/>
          <a:p>
            <a:r>
              <a:rPr lang="el-GR" dirty="0" smtClean="0"/>
              <a:t>Καμπύλες ανάπτυξης του ίδιου βακτηρίου σε διαφορετικές </a:t>
            </a:r>
            <a:r>
              <a:rPr lang="el-GR" dirty="0" err="1" smtClean="0"/>
              <a:t>θερμοκράσίες</a:t>
            </a:r>
            <a:endParaRPr lang="el-GR" dirty="0"/>
          </a:p>
        </p:txBody>
      </p:sp>
      <p:pic>
        <p:nvPicPr>
          <p:cNvPr id="4" name="Picture 2" descr="Image result for factors affecting bacterial growth in food"/>
          <p:cNvPicPr>
            <a:picLocks noChangeAspect="1" noChangeArrowheads="1"/>
          </p:cNvPicPr>
          <p:nvPr/>
        </p:nvPicPr>
        <p:blipFill>
          <a:blip r:embed="rId2" cstate="print"/>
          <a:srcRect/>
          <a:stretch>
            <a:fillRect/>
          </a:stretch>
        </p:blipFill>
        <p:spPr bwMode="auto">
          <a:xfrm>
            <a:off x="899592" y="2132856"/>
            <a:ext cx="6849268" cy="435499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620688"/>
            <a:ext cx="6012160" cy="2308324"/>
          </a:xfrm>
          <a:prstGeom prst="rect">
            <a:avLst/>
          </a:prstGeom>
          <a:solidFill>
            <a:srgbClr val="FFFF00"/>
          </a:solidFill>
        </p:spPr>
        <p:txBody>
          <a:bodyPr wrap="square" rtlCol="0">
            <a:spAutoFit/>
          </a:bodyPr>
          <a:lstStyle/>
          <a:p>
            <a:pPr algn="ctr"/>
            <a:r>
              <a:rPr lang="el-GR" sz="3600" dirty="0" smtClean="0"/>
              <a:t>Παραγωγή πρωτογενών και δευτερογενών μεταβολιτών από μικροοργανισμούς κατά την διάρκεια της ζύμωσης</a:t>
            </a:r>
            <a:endParaRPr lang="el-GR" sz="3600" dirty="0"/>
          </a:p>
        </p:txBody>
      </p:sp>
      <p:sp>
        <p:nvSpPr>
          <p:cNvPr id="3" name="2 - TextBox"/>
          <p:cNvSpPr txBox="1"/>
          <p:nvPr/>
        </p:nvSpPr>
        <p:spPr>
          <a:xfrm>
            <a:off x="899592" y="3212976"/>
            <a:ext cx="6768752" cy="3416320"/>
          </a:xfrm>
          <a:prstGeom prst="rect">
            <a:avLst/>
          </a:prstGeom>
          <a:noFill/>
        </p:spPr>
        <p:txBody>
          <a:bodyPr wrap="square" rtlCol="0">
            <a:spAutoFit/>
          </a:bodyPr>
          <a:lstStyle/>
          <a:p>
            <a:r>
              <a:rPr lang="el-GR" b="1" u="sng" dirty="0" smtClean="0">
                <a:effectLst>
                  <a:outerShdw blurRad="38100" dist="38100" dir="2700000" algn="tl">
                    <a:srgbClr val="000000">
                      <a:alpha val="43137"/>
                    </a:srgbClr>
                  </a:outerShdw>
                </a:effectLst>
              </a:rPr>
              <a:t>Μεταβολίτης</a:t>
            </a:r>
            <a:r>
              <a:rPr lang="el-GR" dirty="0" smtClean="0"/>
              <a:t>= ουσία που παράγεται κατά την διάρκεια μεταβολισμού ενός μικροοργανισμού, πχ </a:t>
            </a:r>
            <a:r>
              <a:rPr lang="en-US" dirty="0" smtClean="0"/>
              <a:t>CO</a:t>
            </a:r>
            <a:r>
              <a:rPr lang="en-US" baseline="-25000" dirty="0" smtClean="0"/>
              <a:t>2</a:t>
            </a:r>
            <a:r>
              <a:rPr lang="en-US" dirty="0" smtClean="0"/>
              <a:t>, </a:t>
            </a:r>
            <a:r>
              <a:rPr lang="el-GR" dirty="0" smtClean="0"/>
              <a:t>αλκοόλη, ένζυμα, οργανικά οξέα, αντιβιοτικά</a:t>
            </a:r>
          </a:p>
          <a:p>
            <a:r>
              <a:rPr lang="el-GR" b="1" u="sng" dirty="0" smtClean="0">
                <a:effectLst>
                  <a:outerShdw blurRad="38100" dist="38100" dir="2700000" algn="tl">
                    <a:srgbClr val="000000">
                      <a:alpha val="43137"/>
                    </a:srgbClr>
                  </a:outerShdw>
                </a:effectLst>
              </a:rPr>
              <a:t>Ζύμωση</a:t>
            </a:r>
            <a:r>
              <a:rPr lang="el-GR" dirty="0" smtClean="0"/>
              <a:t>= διαδικασία κατά την οποία μικροοργανισμοί μετατρέπουν ένα υπόστρωμα (πχ σάκχαρα) σε μεταβολίτη, πχ αλκοόλη και </a:t>
            </a:r>
            <a:r>
              <a:rPr lang="en-US" dirty="0" smtClean="0"/>
              <a:t>CO</a:t>
            </a:r>
            <a:r>
              <a:rPr lang="en-US" baseline="-25000" dirty="0" smtClean="0"/>
              <a:t>2</a:t>
            </a:r>
            <a:r>
              <a:rPr lang="el-GR" dirty="0" smtClean="0"/>
              <a:t>(κατά την αλκοολική ζύμωση) μέσω μίας σειράς βιοχημικών αντιδράσεων που καταλύονται από ένζυμα. </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30-2"/>
          <p:cNvPicPr>
            <a:picLocks noChangeAspect="1" noChangeArrowheads="1"/>
          </p:cNvPicPr>
          <p:nvPr/>
        </p:nvPicPr>
        <p:blipFill>
          <a:blip r:embed="rId2" cstate="print"/>
          <a:srcRect/>
          <a:stretch>
            <a:fillRect/>
          </a:stretch>
        </p:blipFill>
        <p:spPr bwMode="auto">
          <a:xfrm>
            <a:off x="251520" y="225425"/>
            <a:ext cx="4060825" cy="6632575"/>
          </a:xfrm>
          <a:prstGeom prst="rect">
            <a:avLst/>
          </a:prstGeom>
          <a:noFill/>
          <a:ln w="9525">
            <a:noFill/>
            <a:miter lim="800000"/>
            <a:headEnd/>
            <a:tailEnd/>
          </a:ln>
        </p:spPr>
      </p:pic>
      <p:sp>
        <p:nvSpPr>
          <p:cNvPr id="3" name="TextBox 2"/>
          <p:cNvSpPr txBox="1"/>
          <p:nvPr/>
        </p:nvSpPr>
        <p:spPr>
          <a:xfrm>
            <a:off x="4572000" y="548680"/>
            <a:ext cx="4248472" cy="1938992"/>
          </a:xfrm>
          <a:prstGeom prst="rect">
            <a:avLst/>
          </a:prstGeom>
          <a:solidFill>
            <a:srgbClr val="FFFF00"/>
          </a:solidFill>
        </p:spPr>
        <p:txBody>
          <a:bodyPr wrap="square" rtlCol="0">
            <a:spAutoFit/>
          </a:bodyPr>
          <a:lstStyle/>
          <a:p>
            <a:pPr algn="ctr"/>
            <a:r>
              <a:rPr lang="en-US" sz="2400" dirty="0" smtClean="0"/>
              <a:t>H </a:t>
            </a:r>
            <a:r>
              <a:rPr lang="el-GR" sz="2400" dirty="0" smtClean="0"/>
              <a:t>αλκοόλη είναι πρωτογενής μεταβολίτης (γιατί παράγεται από τον μικροοργανισμό </a:t>
            </a:r>
            <a:r>
              <a:rPr lang="el-GR" sz="2400" u="sng" dirty="0" smtClean="0"/>
              <a:t>κατά την διάρκεια </a:t>
            </a:r>
            <a:r>
              <a:rPr lang="el-GR" sz="2400" dirty="0" smtClean="0"/>
              <a:t>της λογαριθμικής φάσης)</a:t>
            </a:r>
            <a:endParaRPr lang="el-GR" sz="2400" dirty="0"/>
          </a:p>
        </p:txBody>
      </p:sp>
      <p:sp>
        <p:nvSpPr>
          <p:cNvPr id="4" name="TextBox 3"/>
          <p:cNvSpPr txBox="1"/>
          <p:nvPr/>
        </p:nvSpPr>
        <p:spPr>
          <a:xfrm>
            <a:off x="4499992" y="3645024"/>
            <a:ext cx="4283968" cy="1938992"/>
          </a:xfrm>
          <a:prstGeom prst="rect">
            <a:avLst/>
          </a:prstGeom>
          <a:solidFill>
            <a:srgbClr val="FFFF00"/>
          </a:solidFill>
        </p:spPr>
        <p:txBody>
          <a:bodyPr wrap="square" rtlCol="0">
            <a:spAutoFit/>
          </a:bodyPr>
          <a:lstStyle/>
          <a:p>
            <a:pPr algn="ctr"/>
            <a:r>
              <a:rPr lang="el-GR" sz="2400" dirty="0" smtClean="0"/>
              <a:t>Η πενικιλλίνη (αντιβιοτικό) είναι δευτερογενής μεταβολίτης (γιατί παράγεται από τον μικροοργανισμό </a:t>
            </a:r>
            <a:r>
              <a:rPr lang="el-GR" sz="2400" u="sng" dirty="0" smtClean="0"/>
              <a:t>μετά το τέλος</a:t>
            </a:r>
            <a:r>
              <a:rPr lang="el-GR" sz="2400" dirty="0" smtClean="0"/>
              <a:t> της λογαριθμικής φάσης)</a:t>
            </a:r>
          </a:p>
        </p:txBody>
      </p:sp>
      <p:sp>
        <p:nvSpPr>
          <p:cNvPr id="5" name="Left Arrow 4"/>
          <p:cNvSpPr/>
          <p:nvPr/>
        </p:nvSpPr>
        <p:spPr>
          <a:xfrm>
            <a:off x="2987824" y="764704"/>
            <a:ext cx="1584176" cy="36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Left Arrow 5"/>
          <p:cNvSpPr/>
          <p:nvPr/>
        </p:nvSpPr>
        <p:spPr>
          <a:xfrm>
            <a:off x="2627784" y="3645024"/>
            <a:ext cx="1584176" cy="36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pPr algn="ctr"/>
            <a:r>
              <a:rPr lang="el-GR" dirty="0" smtClean="0"/>
              <a:t>Μικροβιακή κινητική: μελέτη εξέλιξης μίας μικροβιακής καλλιέργειας</a:t>
            </a:r>
            <a:endParaRPr lang="el-GR" dirty="0"/>
          </a:p>
        </p:txBody>
      </p:sp>
      <p:sp>
        <p:nvSpPr>
          <p:cNvPr id="3" name="Content Placeholder 2"/>
          <p:cNvSpPr>
            <a:spLocks noGrp="1"/>
          </p:cNvSpPr>
          <p:nvPr>
            <p:ph idx="1"/>
          </p:nvPr>
        </p:nvSpPr>
        <p:spPr>
          <a:xfrm>
            <a:off x="323528" y="2708920"/>
            <a:ext cx="8229600" cy="4389120"/>
          </a:xfrm>
        </p:spPr>
        <p:txBody>
          <a:bodyPr>
            <a:normAutofit/>
          </a:bodyPr>
          <a:lstStyle/>
          <a:p>
            <a:pPr hangingPunct="0"/>
            <a:r>
              <a:rPr lang="el-GR" dirty="0" smtClean="0"/>
              <a:t>Για την μελέτη της εξέλιξης μιας μικροβιακής καλλιέργειας πραγματοποιείται μια καλλιέργεια σε ένα κλειστό σύστημα ζύμωσης (</a:t>
            </a:r>
            <a:r>
              <a:rPr lang="en-US" dirty="0" smtClean="0"/>
              <a:t>batch)</a:t>
            </a:r>
            <a:endParaRPr lang="el-GR" dirty="0" smtClean="0"/>
          </a:p>
          <a:p>
            <a:pPr hangingPunct="0"/>
            <a:r>
              <a:rPr lang="el-GR" dirty="0" smtClean="0"/>
              <a:t>Επειτα από τον εμβολιασμό, παρακολουθείται η ανάπτυξη μέχρι την εξάντληση των θρεπτικών υλικών του υποστρώματος. </a:t>
            </a:r>
          </a:p>
          <a:p>
            <a:pPr hangingPunct="0"/>
            <a:r>
              <a:rPr lang="el-GR" dirty="0" smtClean="0"/>
              <a:t>Οι διάφοροι εξωτερικοί παράγοντες, και κυρίως η θερμοκρασία, διατηρούνται σταθεροί και ευνοϊκοί για τον προς μελέτη μικροοργανισμό.</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11267" name="Picture 3" descr="p167.tif                                                       00055C7CMacintosh HD                   BC3495AF:"/>
          <p:cNvPicPr>
            <a:picLocks noChangeAspect="1" noChangeArrowheads="1"/>
          </p:cNvPicPr>
          <p:nvPr/>
        </p:nvPicPr>
        <p:blipFill>
          <a:blip r:embed="rId2" cstate="print"/>
          <a:srcRect/>
          <a:stretch>
            <a:fillRect/>
          </a:stretch>
        </p:blipFill>
        <p:spPr bwMode="auto">
          <a:xfrm>
            <a:off x="0" y="1916832"/>
            <a:ext cx="5730935" cy="2116832"/>
          </a:xfrm>
          <a:prstGeom prst="rect">
            <a:avLst/>
          </a:prstGeom>
          <a:noFill/>
          <a:ln w="9525">
            <a:noFill/>
            <a:miter lim="800000"/>
            <a:headEnd/>
            <a:tailEnd/>
          </a:ln>
        </p:spPr>
      </p:pic>
      <p:pic>
        <p:nvPicPr>
          <p:cNvPr id="4" name="Picture 3" descr="p168.tif                                                       00055C7CMacintosh HD                   BC3495AF:"/>
          <p:cNvPicPr>
            <a:picLocks noChangeAspect="1" noChangeArrowheads="1"/>
          </p:cNvPicPr>
          <p:nvPr/>
        </p:nvPicPr>
        <p:blipFill>
          <a:blip r:embed="rId3" cstate="print"/>
          <a:srcRect/>
          <a:stretch>
            <a:fillRect/>
          </a:stretch>
        </p:blipFill>
        <p:spPr bwMode="auto">
          <a:xfrm>
            <a:off x="107504" y="4119289"/>
            <a:ext cx="5580112" cy="2738711"/>
          </a:xfrm>
          <a:prstGeom prst="rect">
            <a:avLst/>
          </a:prstGeom>
          <a:noFill/>
          <a:ln w="9525">
            <a:noFill/>
            <a:miter lim="800000"/>
            <a:headEnd/>
            <a:tailEnd/>
          </a:ln>
        </p:spPr>
      </p:pic>
      <p:sp>
        <p:nvSpPr>
          <p:cNvPr id="5" name="4 - Τίτλος"/>
          <p:cNvSpPr>
            <a:spLocks noGrp="1"/>
          </p:cNvSpPr>
          <p:nvPr>
            <p:ph type="title"/>
          </p:nvPr>
        </p:nvSpPr>
        <p:spPr>
          <a:xfrm>
            <a:off x="179512" y="332656"/>
            <a:ext cx="8229600" cy="1066800"/>
          </a:xfrm>
        </p:spPr>
        <p:txBody>
          <a:bodyPr>
            <a:normAutofit fontScale="90000"/>
          </a:bodyPr>
          <a:lstStyle/>
          <a:p>
            <a:r>
              <a:rPr lang="el-GR" dirty="0" smtClean="0"/>
              <a:t>Τρόποι μέτρησης μικροβιακής ανάπτυξης (μικροβιακού πληθυσμού) </a:t>
            </a:r>
            <a:endParaRPr lang="el-GR" dirty="0"/>
          </a:p>
        </p:txBody>
      </p:sp>
      <p:sp>
        <p:nvSpPr>
          <p:cNvPr id="8" name="7 - TextBox"/>
          <p:cNvSpPr txBox="1"/>
          <p:nvPr/>
        </p:nvSpPr>
        <p:spPr>
          <a:xfrm>
            <a:off x="6084168" y="2132856"/>
            <a:ext cx="2592288" cy="1200329"/>
          </a:xfrm>
          <a:prstGeom prst="rect">
            <a:avLst/>
          </a:prstGeom>
          <a:solidFill>
            <a:srgbClr val="FFFF00"/>
          </a:solidFill>
        </p:spPr>
        <p:txBody>
          <a:bodyPr wrap="square" rtlCol="0">
            <a:spAutoFit/>
          </a:bodyPr>
          <a:lstStyle/>
          <a:p>
            <a:r>
              <a:rPr lang="el-GR" dirty="0" smtClean="0"/>
              <a:t>1. Μέτρηση κυττάρων σε μικροσκόπιο</a:t>
            </a:r>
            <a:endParaRPr lang="el-GR" dirty="0"/>
          </a:p>
        </p:txBody>
      </p:sp>
      <p:sp>
        <p:nvSpPr>
          <p:cNvPr id="9" name="8 - TextBox"/>
          <p:cNvSpPr txBox="1"/>
          <p:nvPr/>
        </p:nvSpPr>
        <p:spPr>
          <a:xfrm>
            <a:off x="6084168" y="4293096"/>
            <a:ext cx="2592288" cy="1569660"/>
          </a:xfrm>
          <a:prstGeom prst="rect">
            <a:avLst/>
          </a:prstGeom>
          <a:solidFill>
            <a:srgbClr val="FFFF00"/>
          </a:solidFill>
        </p:spPr>
        <p:txBody>
          <a:bodyPr wrap="square" rtlCol="0">
            <a:spAutoFit/>
          </a:bodyPr>
          <a:lstStyle/>
          <a:p>
            <a:r>
              <a:rPr lang="el-GR" dirty="0" smtClean="0"/>
              <a:t>2. Καταμέτρηση αποικιών σε </a:t>
            </a:r>
            <a:r>
              <a:rPr lang="el-GR" dirty="0" err="1" smtClean="0"/>
              <a:t>τρυβλία</a:t>
            </a:r>
            <a:r>
              <a:rPr lang="el-GR" dirty="0" smtClean="0"/>
              <a:t> μετά από επώαση</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14339" name="Picture 3" descr="p171.tif                                                       00055C7CMacintosh HD                   BC3495AF:"/>
          <p:cNvPicPr>
            <a:picLocks noChangeAspect="1" noChangeArrowheads="1"/>
          </p:cNvPicPr>
          <p:nvPr/>
        </p:nvPicPr>
        <p:blipFill>
          <a:blip r:embed="rId2" cstate="print"/>
          <a:srcRect/>
          <a:stretch>
            <a:fillRect/>
          </a:stretch>
        </p:blipFill>
        <p:spPr bwMode="auto">
          <a:xfrm>
            <a:off x="5308917" y="764704"/>
            <a:ext cx="3835083" cy="37890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1520" y="3861048"/>
            <a:ext cx="5467200" cy="2542034"/>
          </a:xfrm>
          <a:prstGeom prst="rect">
            <a:avLst/>
          </a:prstGeom>
          <a:noFill/>
          <a:ln w="9525">
            <a:noFill/>
            <a:miter lim="800000"/>
            <a:headEnd/>
            <a:tailEnd/>
          </a:ln>
          <a:effectLst/>
        </p:spPr>
      </p:pic>
      <p:sp>
        <p:nvSpPr>
          <p:cNvPr id="5" name="4 - TextBox"/>
          <p:cNvSpPr txBox="1"/>
          <p:nvPr/>
        </p:nvSpPr>
        <p:spPr>
          <a:xfrm>
            <a:off x="2411760" y="620688"/>
            <a:ext cx="2736304" cy="1569660"/>
          </a:xfrm>
          <a:prstGeom prst="rect">
            <a:avLst/>
          </a:prstGeom>
          <a:solidFill>
            <a:srgbClr val="FFFF00"/>
          </a:solidFill>
        </p:spPr>
        <p:txBody>
          <a:bodyPr wrap="square" rtlCol="0">
            <a:spAutoFit/>
          </a:bodyPr>
          <a:lstStyle/>
          <a:p>
            <a:r>
              <a:rPr lang="el-GR" dirty="0" smtClean="0"/>
              <a:t>3. Μέτρηση οπτικής πυκνότητας (θολερότητας) σε </a:t>
            </a:r>
            <a:r>
              <a:rPr lang="el-GR" dirty="0" err="1" smtClean="0"/>
              <a:t>φασματοφωτόμετρο</a:t>
            </a:r>
            <a:endParaRPr lang="el-GR" dirty="0"/>
          </a:p>
        </p:txBody>
      </p:sp>
      <p:sp>
        <p:nvSpPr>
          <p:cNvPr id="6" name="5 - Δεξιό βέλος"/>
          <p:cNvSpPr/>
          <p:nvPr/>
        </p:nvSpPr>
        <p:spPr>
          <a:xfrm>
            <a:off x="4860032" y="220486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467544" y="2492896"/>
            <a:ext cx="2736304" cy="1200329"/>
          </a:xfrm>
          <a:prstGeom prst="rect">
            <a:avLst/>
          </a:prstGeom>
          <a:solidFill>
            <a:srgbClr val="FFFF00"/>
          </a:solidFill>
        </p:spPr>
        <p:txBody>
          <a:bodyPr wrap="square" rtlCol="0">
            <a:spAutoFit/>
          </a:bodyPr>
          <a:lstStyle/>
          <a:p>
            <a:r>
              <a:rPr lang="el-GR" dirty="0" smtClean="0"/>
              <a:t>4. Ζύγιση Βιομάζας μετά από διήθηση με ειδικό φίλτρο</a:t>
            </a:r>
            <a:endParaRPr lang="el-GR" dirty="0"/>
          </a:p>
        </p:txBody>
      </p:sp>
      <p:sp>
        <p:nvSpPr>
          <p:cNvPr id="8" name="7 - Βέλος προς τα κάτω"/>
          <p:cNvSpPr/>
          <p:nvPr/>
        </p:nvSpPr>
        <p:spPr>
          <a:xfrm>
            <a:off x="971600" y="364502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4800600" cy="228600"/>
          </a:xfrm>
          <a:prstGeom prst="rect">
            <a:avLst/>
          </a:prstGeom>
          <a:noFill/>
          <a:ln w="9525">
            <a:noFill/>
            <a:miter lim="800000"/>
            <a:headEnd/>
            <a:tailEnd/>
          </a:ln>
          <a:effectLst/>
        </p:spPr>
        <p:txBody>
          <a:bodyPr wrap="none">
            <a:spAutoFit/>
          </a:bodyPr>
          <a:lstStyle/>
          <a:p>
            <a:pPr eaLnBrk="0" hangingPunct="0"/>
            <a:r>
              <a:rPr lang="el-GR" sz="900">
                <a:latin typeface="Times NR Greek MT" pitchFamily="1" charset="-95"/>
              </a:rPr>
              <a:t>BIOΛOΓIA TΩN MIKPOOPΓANIΣMΩN – ΠANEΠIΣTHMIAKEΣ EKΔOΣEIΣ KPHTHΣ</a:t>
            </a:r>
          </a:p>
        </p:txBody>
      </p:sp>
      <p:pic>
        <p:nvPicPr>
          <p:cNvPr id="7171" name="Picture 3" descr="30-4"/>
          <p:cNvPicPr>
            <a:picLocks noChangeAspect="1" noChangeArrowheads="1"/>
          </p:cNvPicPr>
          <p:nvPr/>
        </p:nvPicPr>
        <p:blipFill>
          <a:blip r:embed="rId2" cstate="print"/>
          <a:srcRect/>
          <a:stretch>
            <a:fillRect/>
          </a:stretch>
        </p:blipFill>
        <p:spPr bwMode="auto">
          <a:xfrm>
            <a:off x="3059832" y="1331019"/>
            <a:ext cx="6084168" cy="5526981"/>
          </a:xfrm>
          <a:prstGeom prst="rect">
            <a:avLst/>
          </a:prstGeom>
          <a:noFill/>
        </p:spPr>
      </p:pic>
      <p:sp>
        <p:nvSpPr>
          <p:cNvPr id="4" name="Title 3"/>
          <p:cNvSpPr>
            <a:spLocks noGrp="1"/>
          </p:cNvSpPr>
          <p:nvPr>
            <p:ph type="title"/>
          </p:nvPr>
        </p:nvSpPr>
        <p:spPr>
          <a:xfrm>
            <a:off x="755576" y="260648"/>
            <a:ext cx="8388424" cy="914400"/>
          </a:xfrm>
        </p:spPr>
        <p:txBody>
          <a:bodyPr/>
          <a:lstStyle/>
          <a:p>
            <a:r>
              <a:rPr lang="el-GR" dirty="0" smtClean="0"/>
              <a:t>Βιοαντιδραστήρας (ή ζυμωτήρας)</a:t>
            </a:r>
            <a:endParaRPr lang="el-GR" dirty="0"/>
          </a:p>
        </p:txBody>
      </p:sp>
      <p:sp>
        <p:nvSpPr>
          <p:cNvPr id="5" name="Content Placeholder 4"/>
          <p:cNvSpPr>
            <a:spLocks noGrp="1"/>
          </p:cNvSpPr>
          <p:nvPr>
            <p:ph idx="1"/>
          </p:nvPr>
        </p:nvSpPr>
        <p:spPr>
          <a:xfrm>
            <a:off x="-180528" y="1268760"/>
            <a:ext cx="3744416" cy="4942784"/>
          </a:xfrm>
        </p:spPr>
        <p:txBody>
          <a:bodyPr>
            <a:normAutofit/>
          </a:bodyPr>
          <a:lstStyle/>
          <a:p>
            <a:r>
              <a:rPr lang="el-GR" dirty="0" smtClean="0"/>
              <a:t>Οι βιομηχανικές ζυμώσεις πραγματοποιούνται σε ειδικές συσκευές που ονομάζονται βιοαντιδραστήρες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692696"/>
            <a:ext cx="8532440" cy="914400"/>
          </a:xfrm>
        </p:spPr>
        <p:txBody>
          <a:bodyPr>
            <a:normAutofit fontScale="90000"/>
          </a:bodyPr>
          <a:lstStyle/>
          <a:p>
            <a:r>
              <a:rPr lang="el-GR" sz="3200" dirty="0" smtClean="0"/>
              <a:t>Η παραγωγή μικροβιακών </a:t>
            </a:r>
            <a:r>
              <a:rPr lang="el-GR" sz="3200" dirty="0" err="1" smtClean="0"/>
              <a:t>προιόντων</a:t>
            </a:r>
            <a:r>
              <a:rPr lang="el-GR" sz="3200" dirty="0" smtClean="0"/>
              <a:t> (μεταβολιτών) γίνεται σε </a:t>
            </a:r>
            <a:r>
              <a:rPr lang="el-GR" sz="3200" dirty="0" err="1" smtClean="0"/>
              <a:t>βιοαντιδραστήρες</a:t>
            </a:r>
            <a:endParaRPr lang="el-GR" sz="3200" dirty="0"/>
          </a:p>
        </p:txBody>
      </p:sp>
      <p:sp>
        <p:nvSpPr>
          <p:cNvPr id="5" name="Title 1"/>
          <p:cNvSpPr>
            <a:spLocks noGrp="1"/>
          </p:cNvSpPr>
          <p:nvPr>
            <p:ph idx="1"/>
          </p:nvPr>
        </p:nvSpPr>
        <p:spPr>
          <a:xfrm>
            <a:off x="3635896" y="1772816"/>
            <a:ext cx="5050904" cy="4798768"/>
          </a:xfrm>
        </p:spPr>
        <p:txBody>
          <a:bodyPr>
            <a:normAutofit/>
          </a:bodyPr>
          <a:lstStyle/>
          <a:p>
            <a:r>
              <a:rPr lang="el-GR" dirty="0" smtClean="0"/>
              <a:t>Στο κλειστό σύστημα ζύμωσης  (</a:t>
            </a:r>
            <a:r>
              <a:rPr lang="en-US" dirty="0" smtClean="0"/>
              <a:t>Batch</a:t>
            </a:r>
            <a:r>
              <a:rPr lang="el-GR" dirty="0" smtClean="0"/>
              <a:t>), σε χρόνο </a:t>
            </a:r>
            <a:r>
              <a:rPr lang="en-GB" dirty="0" smtClean="0"/>
              <a:t>t</a:t>
            </a:r>
            <a:r>
              <a:rPr lang="el-GR" dirty="0" smtClean="0"/>
              <a:t>=0 γίνεται εμβολιασμός ενός αποστειρωμένου θρεπτικού υλικού στον βιοαντιδραστήρα</a:t>
            </a:r>
          </a:p>
          <a:p>
            <a:r>
              <a:rPr lang="en-US" dirty="0" smtClean="0"/>
              <a:t>A</a:t>
            </a:r>
            <a:r>
              <a:rPr lang="el-GR" dirty="0" err="1" smtClean="0"/>
              <a:t>κολουθεί</a:t>
            </a:r>
            <a:r>
              <a:rPr lang="el-GR" dirty="0" smtClean="0"/>
              <a:t> επώαση κάτω από ελεγχόμενες άριστες φυσικοχημικές συνθήκες περιβάλλοντος. </a:t>
            </a:r>
          </a:p>
          <a:p>
            <a:endParaRPr lang="el-GR" dirty="0"/>
          </a:p>
        </p:txBody>
      </p:sp>
      <p:pic>
        <p:nvPicPr>
          <p:cNvPr id="4098" name="Picture 2" descr="Laboratory Fermentor-Bioreactor LAMBDA Minifor"/>
          <p:cNvPicPr>
            <a:picLocks noChangeAspect="1" noChangeArrowheads="1"/>
          </p:cNvPicPr>
          <p:nvPr/>
        </p:nvPicPr>
        <p:blipFill>
          <a:blip r:embed="rId2" cstate="print"/>
          <a:srcRect/>
          <a:stretch>
            <a:fillRect/>
          </a:stretch>
        </p:blipFill>
        <p:spPr bwMode="auto">
          <a:xfrm>
            <a:off x="611560" y="1988840"/>
            <a:ext cx="3073045" cy="46180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066800"/>
          </a:xfrm>
        </p:spPr>
        <p:txBody>
          <a:bodyPr/>
          <a:lstStyle/>
          <a:p>
            <a:r>
              <a:rPr lang="el-GR" dirty="0" smtClean="0"/>
              <a:t>Ζύμωση σε βιοαντιδραστήρα</a:t>
            </a:r>
            <a:endParaRPr lang="el-GR" dirty="0"/>
          </a:p>
        </p:txBody>
      </p:sp>
      <p:sp>
        <p:nvSpPr>
          <p:cNvPr id="3" name="Content Placeholder 2"/>
          <p:cNvSpPr>
            <a:spLocks noGrp="1"/>
          </p:cNvSpPr>
          <p:nvPr>
            <p:ph idx="1"/>
          </p:nvPr>
        </p:nvSpPr>
        <p:spPr>
          <a:xfrm>
            <a:off x="3779912" y="1916832"/>
            <a:ext cx="4906888" cy="4438728"/>
          </a:xfrm>
        </p:spPr>
        <p:txBody>
          <a:bodyPr>
            <a:normAutofit fontScale="77500" lnSpcReduction="20000"/>
          </a:bodyPr>
          <a:lstStyle/>
          <a:p>
            <a:r>
              <a:rPr lang="el-GR" dirty="0" smtClean="0"/>
              <a:t>Κατά τη διάρκεια της αύξησης δεν γίνεται καμιά προσθήκη, εκτός από οξυγόνο (υπό μορφή αέρα) εάν απαιτούνται αερόβιες συνθήκες, ενός αντιαφριστικού παράγοντα και οξέος ή βάσης για τη ρύθμιση του </a:t>
            </a:r>
            <a:r>
              <a:rPr lang="en-GB" dirty="0" smtClean="0"/>
              <a:t>pH</a:t>
            </a:r>
            <a:r>
              <a:rPr lang="el-GR" dirty="0" smtClean="0"/>
              <a:t>.</a:t>
            </a:r>
          </a:p>
          <a:p>
            <a:pPr>
              <a:buNone/>
            </a:pPr>
            <a:endParaRPr lang="el-GR" dirty="0" smtClean="0"/>
          </a:p>
          <a:p>
            <a:r>
              <a:rPr lang="el-GR" dirty="0" smtClean="0"/>
              <a:t>Κατά την διάρκεια της επώασης της καλλιέργειας η σύνθεση του θρεπτικού υλικού, η συγκέντρωση της βιομάζας και η συγκέντρωση των μεταβολιτών αλλάζουν και είναι αποτέλεσμα του κυτταρικού μεταβολισμού. </a:t>
            </a:r>
          </a:p>
          <a:p>
            <a:endParaRPr lang="el-GR" dirty="0"/>
          </a:p>
        </p:txBody>
      </p:sp>
      <p:sp>
        <p:nvSpPr>
          <p:cNvPr id="57346" name="AutoShape 2" descr="data:image/jpeg;base64,/9j/4AAQSkZJRgABAQAAAQABAAD/2wCEAAkGBhQSEBUUExQUFBUUGBcYFxQXFBcUGBUWFxgeGBcVFxoYGyYeGB0kGRgYHy8gIykpLCwtFiAyODAqNicrLCkBCQoKDgwOGg8PGikgHyIpLCktKS0wKjUsNCwqMiwsLDUpKSwxLDUvLCkvKSksNC8sLCwsLCwsLCwtLCwsLCwsKf/AABEIAOgA2QMBIgACEQEDEQH/xAAbAAEAAgMBAQAAAAAAAAAAAAAABQYCAwQHAf/EAE4QAAICAQMBBQQECAsGBAcBAAECAxEABBIhMQUGEyJBMlFhcRQjgZEzQlJyobGyswcWJDRTYnN0k8HRFTWCksPhQ2TU8Bdjo6TS0+Ml/8QAGgEBAAMBAQEAAAAAAAAAAAAAAAIDBAEFBv/EADkRAAIBAgIGBwUHBQEAAAAAAAABAgMREiEEMUFRYaETcYGRscHRBSIycrIUI1JiktLwM0JDgqI0/9oADAMBAAIRAxEAPwD1Htnvvp9NqBp3Wd5TGJdkOnkmPhlim4+GprzCvtHvzp7A706fWB/AcloiFkjdHikjJ5AdHAYXRo9DR92U7tttSO8g+iLA0n+zeRO8iLs+lGyDGrHde3iqq86O5pkTtfWDWBV1k0UMgWLmA6aMmMMjHzlt5pt4HpXGAXLsXtT6RCsojli3FhsmTw5BtYrZWzV7bHvBBzuzyrs/vHqT2HowszifWaw6X6Qx3vGr6mUFwWuyETaL6ce4ZLdoaKTszU6J4tTqpo9TqE000WomaezIrFJUL8owZea4IPQYBf8AGed9gdlS63VdoeNq9UIodY6RRRTvEF8iE2y+YrytJYUeY0b4hNL2w+u8aeU9sgtJKsI0aSLDDHG5Ra2cSv5SWLXzxQrAPX8Z543bUjdlaUa9tbFqZXKeFplMWp1DRlxVAWgZAJGIKge8Dg4dz+0Jou1TpSNcsMumaYR62RJXSRJFW43WRzsKtyrHqMA9GzjfteIahdOW+tdGkVKblFIVmuq4LDi75ykd2ey5O1IW1s+r1kfiySiGKCdoEgjjkaNRSe2/kJLNfXpmrtXu0snbmnRp9XZ0UhLpqZImJjeNLHhkBd3tMFoE81gHpGMouq0smr7SbR/SNRFp9Hp4WIimaOWeSUsAZJR5yoVOli2Nk5Gzdo6jTQdsaQ6iWT6JpxNp53cmZBLE52NIKJKslhjzz16YB6ZjKx3N7DdY4tTNqdRNNLCm8PKxiG9Vaki9laqg1bjzZJJyz4AxjGAMYxgDGfHcAEkgAckngAD1Oc2k7TiljSRHUpKAUa63Ai+L5uvTqKwDqxnIna0RLL4igoNzK3lKqWKhiGogEq3Pw+WfT2nHvKBwXGy1HmIDmlJA6A+/pgHVjNX0pKvctXV7hV3VfO+KzKSZVrcwFmhZAs+4e/AM8ZrfUKKtlF0BZAsnpXzrNWn7RjcBkkRgWKghhyykgqPiKPHwwDpxmsahSa3Ld1Vi7q6+dc/LNmAVPt3uZNLrxrNPrDppBANOR4EcwKeIZCfOeOSPT8X45093+5/gah9VPqJNVqZEERldUjCRK27w40QAKC3J68j53Y8YBU9P/B5GOzF0LSOfDdpEnUBJI5DM0yOvWipaviPnjQ9zJjqIptbrG1Z05JhQQJAiuRtMrhCd70eDwBfAy2YwCI7B7vjTPqWDl/pM7TkEVsLKq7Rzz7HX45DP3InikkbQ61tLHM7SPC2nj1CLI/ttFuIMdnnbyL9PTLhjAKt2t3LeaLTEauRdVpWZ49UY43JLgrIHjAClSpqhVADn349j9yXi1w1s2qfUTeC0LXGsabS6soRVNIBtPHJJYknLXjAKee5Gohkk+ha5tNFK7SNC2nj1Co7m3MJcjwwTztO4WTxnV213Qklkgmh1ckGogjaLxvDjl8RH27t6MAt7lBsVyTx0qe1/aEcEZkldY0BUFmNAFmCrZ+LED7c2T6gICT6CyACxoe4KCT9gwCtdq9zpXlj1MGraDVLEIZJfCSRJ0B3fWREgA7rIKkVuI5GYafuEBpdZHJO8s+vVln1LKoJ8hjQKi0FVVJpb9Tz7rHP2jGj7GcKxV3o/kR7d7H0AG9f+bPuj7QjlXdGwZQWBPSijFG6+5lYfZgDs/SeFFHHd+GipfS9qgX+jOjMfEHHI56c9fl78+hrwD7jGMAZi7gAkkADkk8AAepxJIFBJIAAJJJoADqSfQZGpGdQQzgiEcqhFGX3O4PRfUKevU+gAGnWad9ZFIgYxQyLsvbbyIxG9hfsApuVSbPn3VwAYTtTuZJwsbeKGduZUQ+EryxzOQ25abxFka1U+0oobQ2XXGAVh+5zDfslUeIFBJiN+XUST1uVwQCJShqj5QQR0zDRdyPDCr4qkKsAJEVNcEhcbW3mgVO2jZG0Gz0y1YwCowdwF2BXeNqXYAsAVeIDAr7Sx89MST6gKOKsymv7vmR9OwcBoKBcoWZl3IzKLfbTeHR3BiLBBBHM1jAKfo+5r+EvmEcgclCV8RoYVHhwRDa4RtsQFhgylmY89TtbuMN6nehVWlIXY6+WSYTDlJV84Ird0NLwNvNrxgFZg7johDApuBhO4RAG4tS2oJu+rbtp+/nplk25ljAPm4XXr7s+5Qe83duZ5dT9HicnUJKGdxAKJ0xRDBMH8VbdY0KMKpn9kVnU0GuE7unjFFQmKNmTzr9HoRSuZqRzqLO/w2Ps+bbuAAumMoA0PaRSUXMu1NU0HnQEyeHp20wbdLISPF+kCncihTcUMtfYcEqeMshcqJT4Jdg7GIoh63f4QyDnmh7qwCUxkBq9TrRIwSMFbO07Y+R6dZwf0DNX0vX/0Y/5Yv/UYJ4OKLJjK39L1/wDRj/li/wDUZ0dgdqyyySLJt8gHAXaQwd0YGnYHlfTAcHa+R97zd3jrBHGX2RAs0gCqxclCirTgrXnZuRYKrWRA7nTGKdJGhkkniVDqGDeIrLCkJUcewxQyUCKMjij1y5ZUe0m1izzmITOvkZT5FVFV4d8UakkSl0ExDeUg2D1UgQNMvcmTxnYGHbJ9JV2AZZJItVqYpXDmuSkSPEvJ6r06DE9yJg0rI0Clm1JDBLaQajULNsl3KV8qKVBpqLA15abm1Gv1zTCMeOJCszogEIA/ljLAZv6ngbQaPS/xtuY6ZtXqaI8aSMahSxfwwv1PaaeGYttGl06S7r/JXqbwDs0PcaWMx08alTKGlHmZY3mlkWONSlKVEoAdShBHQgBR19h93m0OkmFgP4ftIxomOPaJAu1QjGh+UeBbNWbu5msnlErSyB0jcwRsNtTeCzBtRajq5IUgcAwmuuTHbH83l/s3/ZOAaNTptLFsEiwr4jiNNyrbuQSFsjljR+eItNpWkeNUhLxhS6hFJTeCV3ccWATkb307JGpGliYOVbUeYpYKVBNtkBHslX2kN6MFzT3V7EbTavVBi8jPHp3edl2+NKTMZG44FWoCj2VCD0GAdi9hidoXaWQJp5JqiUjZIRIyp4lglgqjhePf6Cp/IzSTFYzQF+JP1NC/Gbjr8f0HI3VaMh2I1RikmsqpYUBtKrQ+Z6n4V0rALLjK1/s/Ujrq14/KIPJTYCaCj2xxwPxidxoLui0sxkRzqhW8s0akbShAKqtg2Btk917rsbRgE/jKvFo9UxNalVAeQjkOWRo1VGocAF9zhfSxR9M+vo9XIz7dSqg0QysKG5rVFBBrbR8xHmsCq6AWfGahqkut63zxY9KJ/QR94zNZAehBrg0bo+7AMsYxgDGMYBxjtmDp40fMph9tfwwBJi6+3QJ29eM6ZZQqlmNBQSSfQDkn7srH8R/rPE8UhvHaWq8oLTmTePXxPDKx30pemcA/g/cafw7iY0VIeyjExGMajaqrtkBN+pNm3umAF1h1CuLU2Pf+n/PNmVWfurNflkSm3BtwbhS0TDbR5P1TD09sH0o/Ie44V99pu3xvu2m9y6ozM131MbeHfu46cYBa8ZX27G1Fn627LEHxZl4JJAoGhQoce7NGp0M6bbcsWNBVnmJJon1YegOQxS/C+XqQxS/C+XqTXafaiwrZDOxvaiC2auTQsCgPU/AdSAaz2B2uEmkeQAJKSNytuCEyO1SAqpX2wDwarmhzn0h45Q8wdVK7VZ3LKrXdWznbuFe69g9azg7UkEhuNTZ8oeqab3Rqp9sHpubgAkj8oVdLLHhwkqNSUpuDi7Na93keg4yow6TUhVBE5IABPivyQOT+EzYs2sQio5yPzoZB9u8q1fJstxvc+XqQxvc+RaqxWQMfeQrYljYkCzsUhq95jfzV8VLDO2LtjcoZYZWB6EeGQfkRJnYyUtRJST1HPq5mGqVQxC/VeUEgcmYdPsX7hknrNP4kbpdb1Zb61uFX+nIHtXVnxA5jkQBQx3BefBcPtWmPJQyda6Z2aztiQbUjhkDvdFghACjlqEg3dQKsdfhlNJ+/NPfyaXncmzfqNTMiMxWI7QT7bC6F9Nhr9OfYNVM4JCRcFl/CN+KxX+j+GRfaEZMTl11bEKx3F1jUcHqsUigr8CD9ubIo/NIVXVbjJJ5kktOHPso8mwfHy9fvzQcO2XTFICGIJJdia4t2ZyAOTQJr7M59VAJZLeJ6oBhZ2uEO5Aw280xJ4rrzY4zS/aMlNHJHIfKzK+1FJVRRDAORfKixQJboKzug1bzixHLBskIIkCqZFWxuXazeW6Iurr3HB1K7scjdzIKNBtxQpuJ3GyhQuSeSxBs88kX15zN+5+nIFqSQzNZ2my1brBXb1UHpxXFWRm0dmTEC5iaKcAkAhSWYWOfMdvyFjp12abQSh1LSlgtWOfMdm0/LzEt/xf1RkcT3FzpQSfvrmc0fdKEdDJzsvz9dgHB45uls9fKBYArNkXdeBRIFBXxVVSQaK7AApVgLUigRzwRYrNen0c/l3TigAHANmwQXF+8888Vur3Zu0WnkD284e+AAQL9kmgB7h8ffxZzilwJSoJX95c/Q1fxRgtzTeegRuIoAggL7hxXy46cZ29m9kxwbxGK3sXPTqfss/becOs003mKTXw1LuC87yepHAClRfpt9bxLBM1hdQgbkD4HcWJI94HHrwvx4YuB1aOrXxLn6E3jIU6Gb8Wfg3VtY9stZ4sjb7iOldMlhqVuty3wasXRJA/SCPszqdyqdPDqd+82Yz4rA9DefckVFM13eyVZtRQbwQsqQts2gzQLuenIIJY+OtEED6MPyjnbru8ssenebZEAJ5IwC9Ukcjx7vOVDMfDB22Pa4LEAGzYwCo6zvwV4CoGBYMHLr4Y+lQwxtINtrujm8SjXs+6yNR76SswQLGCYwRTMXfc8yeLECtGMCFZbP4r/LdcJIQwpgCLBoi+VIZTz6ggEH0IwIQGLADcQATXJAugT61Z+84BAdm9vTPIIfDtljWR3PAKOq+GwHAtn8UV6eA3vGb+0y5ZLQXa7enXxYifX8kE/IHJePTqrMwVQz1uYAAtQoWfWhmzJRlhdyUXZ3OGVXdSrRqykUVIBBHuILc5o03ZwjbckESN7wqg17r3dPhkrnJ2nDK8dQyCJ7XzlA/ANkUfeOPt9OoiRIvW6ycM/tLQ8oCgj2fkb5vJH6TKBzHfHNGv1Ek/dnFN2LOyp/KnDKJASAAG30FsD8kDizdm829l9n6hHuXUeKgWgvhqpulFlgLPIY/wDFgG5minG115B4B4YH3qRyD8iCPhkNNMdHMq71PinyoWVTKepG3ipKHDgU1U1cHO7vPqvDWPaoMskiol2AAAXcsRzQRHIr1qqu8r+i7DeUv4Qio/hNRKTLJI1lSp2EMSrKVJLKAV8q0BUZRvntIyjfPaTPanePSNH/ADnTh0O4I80aNuFgoyswKkgspB6X8Mwi7Z0vgos08cdANDI0qxlkrySRsSLIVtpr42KbmOHZ86yiPxYlc8OzROyu+21kVRIu3coYGyfMlD3nZquxZ4lNvEzMSYisToFkolkYGUllkAPQrTLfU8ZZywPpt2Uurf2eDZ2DxI+wdtxrHqFk7S02oEm7wkDRK6WtCO1kPiWaryjkmuKAkG7fgQPGdXpoZBJJuEkibgCzH2S4o0QQTfy5zgn7G1BhL+PAybC3EEoLLV8EzmrHwPyzoPY2od5GSWFVMklK0MjMKYg2VmUHm/QZsOmf+1tJtbZqoZZGBLN48TMVRWbopoKo3GgAByfec+dod7NP4un2a7TKniN4iiWJt6+DJQJ3+UBtpv3gfbrl7F1CAl5YCNrilhkU2UYA2ZiKsgnjoPTrnPrOwdUJIfrtPzIwH1Ev9FJ1+v8AdeASvZ/baTaxxFqoZY/BSokZHIfe+59ysT7O0EVxQydzz3tfsqSORm1CwzRpHGWdFeN4Rvf60AsxpeSWVlZQLANZZO7HaLkyQSsXaIKyyGreJ7Clq6urIyk+tKfxsA1tFpvrNzP1kLcEWDJyKA5Afoepr3ZsiXT+MpG9Tb+XYQNxdbJ4489Djr8syWRrYDTAU0hBK3uPHm6cE2eSaNfZmP0mQsj+ALBI9hrAcHoSODuWiSK8w6Dk0ZHre89r27UYxR6eRwqlyQdq0OAVtl9OQASbNg7hd8Zj4Wl2cbuaQCmLeZuBXUElPh8c2r2hILK6WjyRwRzYFny+4npZNH05zZqTzR0wYAAilvkgvt9n8sKPdzZ92Mv4jl5J63+pdvicYOmZYw5ZvD3OH2lQSZBZoejPagfMevMgO7cVV5jyDyQeRfWxzwzfffXnOOHUlqC6dRuZXJ8wHmbduPlHQr6nmgRYGTOg1JkjVyu3dyBd8en3jn7c7FJ6yFedSC91tZ71tz2dps08ARQq8BQAPkM2Yxlx5zd3djGMYODGMYAxjGAMYxgDGMYBWu9B/lOlH9u32hVX9TnMO5rVFH/W8X7SZpDf3L+nNneX+dab82f/AKeau6P4GD5P+3LgHZ3liIKSL7XI+bL9bGT8ihH/AB519qzq2nZgy8KHWyByvnTr7yBnL21oQsgnqxwHvnZ6CRb9kUSG+Bvijens/sNWh8RVRXYh4ztAAVQQgNDoylifX6w+oFZ5XxSjhvdFUW1UasZLr0GnliLqGAlCruFlSpkXaOtBDX/CclezfZb+0l/eNkS5MiSuQVEUbrtPpKVO/wCe1aAI4O9sluzfZb+0l/eNkdEc3Rj0is7eHqXytfI684e0Pwmn/tW/cyZ3Zw9ofhNP/at+5kzUROHtoWNUP/K//tyJ7st/K4/62k5/4Xjr9s5MdqjnU/3Yf9XIXuwf5RAf/KN+1DgF0xmjS65JQTGwYD1Bv4j9Hrm/GoahjGMAYxjAGMYwBjIDtrQlpwzwPqI9gCKjoPCkDEs5DugtgUAYEldh6XzH/wD+hZ3eNt3Dfs+ibv8AxP5tu42X4X4XzV8d2AW/GU7T9na0UT5JHIMjr4RI3PpBIU3g0NiajivxRxe3MTr9Wmqgid5CWYCgNOQ0QeXc8tDeCUWM2lLZrgkjALnjKzrB2h9LpK+j+JGL+q/BvTSNz5rQxMgHr9JvnZY4tHF2g0iNKJVCyq1BoOjRyB1fafrI1fw+aDEMSBwKAueMqnYkPaBMf0h3UBwZPLBZpDagrdoXqqAYc80eLXgDGM0y6tFNM6qfcWAP6cXsCA7zH+VaX82f/p5B93JNQIE2Sx3u8m+AvtUtNuU7ZV3c1R4qud12NUnbUk/aCBipVDqgm0VwHVRzfPCjOvu3+Aj+Z/amyqrOUIprK6vs1Wut5mnVTi3B6m12q6fNEi2p1pFGbSkHqPocnP8A91mC9oa2vw2lAAFfySSqPSq1WdmaJSq+qg9aJAv0/wA8wx0yrqb5R9DB9oq7zm1Ot1hjfdNpiu07gNLIrVXIBOpO016kH5HN0mr1SvII5YFTxJKV9NJI3tG+VnW+b/FH+eadXqlKOf6pHALDkerAV6j19c3PqAJH+EkgPBoW9jmq93r65b9oqYb327lu6rFvTVOjvfO5ie0db/T6U9T/ADSTgDqf51mjV6rWl4bm03tkj+SSdfCfr/KueCc64pEb1UkmwLB6ADj7P15hq/wkP57funyt6ZU1J8o+hWtIqbWR3aE2sJnBngFwCyulYGrk9ndOwB68kH5Zu7si9RCKFHRNweRy0PBzPXe1P/dx+uTK9qO1pNO2neJgrfRD1UN08I+uatHq1Kt7526l6GqlXtFyqPJW5lsn7rSMm0uNoPlhLs6AbChp5FYjqCBVCuKuxvl7rHzEbSX37rJBYMyFQzUbrZ6gg30IJuTaCUmw9DqOlVxwRt+fr92aFgnraZV3cHqB62RW31APPp7jWegpN54kerdvPEiPbuvIRRaOyhG8KVIuFovDUKAAlsH4rm+BxXfpOw/D1HiIERNu2gASeBVWtoLBNBqN3VknJYtgMDkHUkyt1JM+4xeY7xdWLPplRWZYxeMAr/b/AGvqIpQsMYkDRsQBFI7GQBttsCqKthb5Lc9BYOR2s73T+IRFHwRKYw2l1G6bw00xVALUpueaRfEYbRtHHBu45iYxYNCwCAa5ANWL+ND7hgFSg7c1M0m0DyrOy7khlQKEneIBmZisoZF3ErQG3n2hkx3c7Uk1EbPIgSmKBRZ80fklN3yPGEir7wgPO7JVIwBQAA54ArqbP3kk/bnyGFUUKoCqoACgAAAdAAOAMAzyE72dmSTwqsQBYOCbbbxtYdfmRk3jCdv4vMjOCnFxfJtc0ec/xO1f5K/4v/bH8TtX+Sv+L/2z0bGSxy4fph+0yfYaW+X65/uPOf4nav8AJX/F/wC2cU/djUo53Qs11ytOPlf+Wep4zqqSUlJWy/LHq2JEZez6UouLcs/zS69re48m7GUjWxggghZwQRRBUopB+RvJ7u3+Aj+Z/amyI03+8z+fq/3mS/dv8BH8z+1NlftCbmlJ7Yp/8mbRqap0HBalKa7nIms0SEh7AJ4rjbwb9bYZvzQY9vrxwCenAvkn3/HPDikym9iEliJgvfy9ErvLHpZ/Hr06VxnXPBcs4L0DIWA3sv4x6U9dV61nVqQNklcjaeevNH1/9/pzbIBvfd08ST4c7zxf35o/sa4+TL8f3bfE06N2ZYiwPABJJXm1r0Y31zPV/hIfz2/dPmwR7uh4FgHrwQOR8bujmGqXzxfB2/duMoaz7ylO7ObX+1P/AHcfrkyp9udNP/dG/VF/3y2doJzOffBX3eJ/qMqfbnSD+6N+qPPU9n631eTLJ/8Anl/r4o9F1EWntt5IbjcwUjnaeN23nj0vmq+GYwQwXSs/JjpqAF222rXnzWObrgcVWdMs5F/Ubxxz1LeU81t6dR1PX41mqOayb04CnZfkJP4wN+WjQrpfB9LrPTjfDt70fSK+Hb3o+6OHT35Sb21ZUjcKbq20A9W/5PhmiGLSk8MWJ2mit+ydo42cc+noL6DOzTzn1gCrt+7huCNorofX8ce/MNG5YrUCqp9dtUCGb1UGtwHoPaxd5vPvQu83n3o449Npz+NIeeCF4PJAHC2xFfE/IZ16XQQuxZGa+PQACiQNtr0sdR+TXTjMGm4oaXqvQpxw/Kny1+UR879c7NHqrcgRFFo+cjbdMa4IHWyefefmU3K11fvQm5Wvn3o+Q9jIrKwu19eOeNtnjrQzvxjM0pOWszOTlrGMYyJEYxjAGMYwBjGMAYxjAPLdL/vM/n6v96Ml+7f4CP5n9qbIjTf7zP5+r/eZL92/wEfzP7U2V6Z8Eflj9J5VP+nL56n1SJrOeU+eiSBtuga5vOjNG9W6gGqr8br6dODx0zxYxb1Ga9iFn1LGEmr3EAHe5pfjwF9Dd51Tyt4s9DkSkgl3Ardz0BWuD/pm7UaYeERbUimlIShQIHRf883vF9ZIQzAl34UKbpzz5gff780f42uJoxLo+0w0stiMgnzCyC19VvMe0Pbj99ivtdAa+wn7Cc2xhEA2qBQr0B4A46cn4eudNZXFunJSa3lcJqMrkT2ifNJ7/Cl+4KpH2WT95yr9udNP/dH/AFRZdu0l+pl/s3/ZOUntzpB/dG/VHnp6BLE3wVuTJ1ZYtHlwwrmj16P2R8hld1HeKVGdmWPwhJLEtbt4McTSbqJpwdhG0baHN8HLFF7I+Qys9qdpaKJpnEKyTcq1QMTIzFI2XeIyG9tAwXcQOoNVl5651HvYofw/CmL2oRajXxiRZMYeQWoFksaHFWTQOtO9wVpVliddhbafq6baI/JzJ7dygegJFAni9urj0SsyyxRbmQPL9SWVUFsGkcJSC4yQWqzHxyM0t2loCArIvJKlG08gKcJZkUx3GtGLzOAK284B9i76xvWyGdiQvFRqQ7yyQiM7pB5t8L36ADryMy0PfOKWWONY5gXAslVqMsGIV9rE/i9QCo3Dn3R8mt0Z0pVo1gSRY/LHD4jDhtRRURMvl+se6IFseCckOyE0SyRwxKpkhQqj+Gx8sdBtspXa1GQAhTwXI45wCwYxjAGMZB95NEztBtaYXKqv4UkiDwyrElthFchfN+nAJzGUs9pa2FGAVpAXmotFIWiQawoCSLL/AFLbhxwEuiLzfH2lrmA9hb+jrYgkIPiORJINxU0qAGiPKW5sVnLnLltxlM/27rVit08zrCwZdPJSM/jb1YDe1Dwo+gJuYDgMCN8Xac/0PUzSK8bExMqNvUJu00BZV5DACQyDg9d3reLi5bMZTv4xaoySjw2SMOoEh08rGJC8it5QAJOEj9ktQk3GxwNUvbGsjbUbUdl3xmNmikIZWWBZWAHMYQF32UdxLV7DAri5dsZV+xu0NU0zGW2BhjZI1jZELCWRWYPIoptgjJU/lcWKJ7+0u1dSkZaLRtK4K0njRpdsAfMTQoEnn3YuLlG03+8z+fq/3mTHdsfyeP8AOYfc82QmhYntKyKJOrJW72kyLa2ODRJFj3ZOd3P5un57/tzZDTfgh8sfpPLp/wBOXz1PqkTGaZpBdc2ORSlvhzXzzdmiVG3WtdK5YiuevsnPEWTMxy6vU/VuaatpWwAAL+ZB9R6ZueenkIB4ldSeK5a/ffqPTIiXQjwRx5urAJXIFmyUv09/Odc+jUzT7vxpCRaBhwx/qX1A4vNN/u31+TNGFdG+skIZh8bbnlWUcD4j3DN+cWiifbHuAG1RfmJN7aqiorO3M0tZQ1Y5u1PwEv8AZv8AsnKV270g/ujf9PLn2uf5PN/ZyfsHKd28nMAHX6K4+36oDPW9mq7aXHwZKbto8298fFHrcfsj5DIWTsvSGUkuNzNu2eOaDeKoLKm6lJlVVJA5YkdWa9cPfbS+UFmXoLMbAA/E1xkS+n0B1J1H0k7i4fbflACVsHlvb4tTfnqD04y/Elkz2YyjJXi7kvqZdFNKtzIzTq8QVZvLMqg7o2CttcjxSa6+fNEXZugbaRMHLsV3fS2YzHyAxsd/1o8sY2G/d+MbidHodFGCPpjPu3By3V1eJYmUnbdkIp3Xd36cDt7Cj0cMiFdR4j+ZRu5LeIIlFki7AiUe7k9BQDHHeSJtO7cAAAU8Cvbbp4Zi9/5DEfpzRoO7Qi1RmDnaFZUi8+1fEKF2O5yLJjB8oX2muybybxkgMYxgDGMYAxjGAMwlhVhTAMLBogHlTYPPqCAR8szxgDGMYAxjGAeWab/eZ/P1g/8AqX/lk13c/AL/AGkn72bINHrtEE+s+qX7SZCB965NdgPSFD7UcsgYe65HZT/xLMjD4H4HIaangh8sfpPKpZ05/PU8ZE1jMJnofPj3VmDPS9evr0+Pqc8VQbMpnNFuUqb5BHHXn3YijoHksSSSTVkk2egA9fdmJPAHPPr68/6fHPqmvL+n/wB8V6Z3C7WO4naxsxmmNrBF8+/9HvvMoHsfLOOFrnLnP21/Npv7KT9g5Ue3Xp4T+Tpif0rx+gZau8E4XTS3yXUoqjqzyDYij4liB+noMqfeQfW7bsx6YA16Fi3+SXnrey7xk5LjyTJ1Unos09TcVzRPx/wfzMV3SRhbBJXcTxzwCAM7v/h6P6dv8Mf65bo+g+QzLNfTVW8TnK7428LG9ez9FSw9HG3FX8blP/8Ah6P6dv8ADH+ubdL3E2SI/jsdrK1bBzRuuvwy14x01X8cu9+p1aBoqd1Tj3IYxjKzYMYxgDGMYAxjGAMYxgDGMYAxjGAefd++wdknjLYSUjcV4Mcwra491kKQfyl/rZwaLXNKwZdq6qNaeM+VNRGD1HuFk0eqFyDw1n0zUadZEKOAysCCp5BB9M857xd0HgO9N7xA7ldb8SE/Ejnp+OPSw3qTdFwnHo5u1tT8nw3PZ1Hm1qc6NR1aaxRfxR29ceO9bes7uyO0I5ZHEnjhlYXHcoZF8McMsZ/LuiLB55bgmZrS+7Uffqv9co69q7gvjp4u32J4jslW/XykfaUYX+Rkjpu2vSPWRN/8vUpsk+Vgxt9pQ/PM1bR6tL+1W/m3USpV4Vl9y4vht7UWetL7tR9+q/1xWl92o+/Vf65ErrtT/R6Y/ETyj/on9eavpc9lqjD79uzxX8MJ4W+78O91/wBX7cy3qLXBE26i1wRN7dL7tR9+q/1zg7X1+niVCpnDF1AB+kEuPxlVWJ3mvQAn9eROq7ZYcSavTxf1IU8ST7N5a/8ADyOPaoUkwRtvIo6nUEs9fBSd1f1TsUfknNFLR6tbLCuz12EKtaFKN6zjHx7Ed/aHaJVhNMv1nmGn024eWxTSSEWN1GmYWEB2ruLHdh3T7DbUTlpPMqsHmeqDycFYwPQcLx6Kqj1zDsLuzLqX32wVvb1D0WcDoI+Kb4UAi2avofSNBoEhjEcY2qvp1s+pJ6kk8knNVoUodHTzvk3stuW++19m8rpU515RnKOGEc4xetvfLdbYtd83sOjGMZUeoMYxgDGMYAxjGAMYxgDGMYAxjGAMYxgDGMYAxjGAQnafdDTzEttMbnq8ZC2fewoqx+JF5X9X/B5J0SSOQfkupT7yNwP3Ze849f2tHCVDlrayAEd+Fq/ZBr2h19+ThUnT+CTXh3auRnq6HR0h+/BSfPvWZ5+f4NJf6LSff/8AyzH+KL+H9G8ODd4+/bY2fgOt7Ov2fblt7X7zjwiIN3iOQqlo3UAnkm2WugNXYuuD0yOVYfC8Xkfjb7bxQ3Q+a9++7Wr68fDKq+l1Fhu757o+hkq6BQope488tcvNnHo/4PJejPDEPcis/wD+A/Xk92d3J08ZBYGZh6yUVB+CABfvBPxzs7ua95YAZPbUsrdOaPBNcXtq64u64yUy2dWdRe/Jvhs7tXI1UtCoUHeEEnv297z5jGMZA0jGMYAxjGAMYxgDGMYAxjGAMYxgDGMYAxjGAME4z4RgEfo+8MEu3a/tkBCyugktWcGMuo3gojMCtghTzncZloncKHBNjg+4+7qPvynQdx3EkbnwdkMiOmmuR4l2xyxuyeJfhX4qEIo2jwF99jXpO4EkcRQOhJMYdmG7x408TlwykI+6QMWG4mmG4BvKBdmlA6kDi+TXA6n9I+/K53qUGbTgiwTRB5BBmgBB+zI/sz+D3Z4PimKUxtCXLR7i6x6H6KVO67BkqSjxx786NR2TJGmhiNyGGONHdVYglHgBY+69rHn3HBZT+Lv8Ca1fdyB0IEcaN1V1jUMrDkEGvf6eoseuVb/Zc30jwfJW++rbfE2bvEqr9nnZftc7r5y8ysQpKjcQDQurNcC/Tn1yqfTX3/SNq+1fh72v8H4e2/Dvfu4211465VVkla+8pnWcLdZP6dI9LCqtIqizbuyruZiWY80LJs0P8szm7YgS900S0QDukUUWG5QbPqOR7xkX3i7KmnGnZAA0bFnUSAEbomQhWaNgaZvyRx92Ret7ku7zuNoMqaoC5ZKDTRRIljpVo98dNvHSrSWsumMqOr7H1z7lDgKGlIIncGRX1aTKlbfJUAaK7PUgUOcyTu1qDtLSuaEa008hpbl8UMFpWOx0UE2fIObUMQLWDn3ODsDRNDpYY2ADRoqkBi4tRRpmAJGd+AMYxgDGMYAxjGAMYxgDGMYAxjGAMYxgDGMYAxjGAMYxgDItuxf5QHsbL3lK/wDFHAb3V+NX5Sg+/GM40nrONJ6yUxjGdOjGMYAxjGAMYxgDGMYAxjG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7348" name="AutoShape 4" descr="data:image/jpeg;base64,/9j/4AAQSkZJRgABAQAAAQABAAD/2wCEAAkGBhQSEBUUExQUFBUUGBcYFxQXFBcUGBUWFxgeGBcVFxoYGyYeGB0kGRgYHy8gIykpLCwtFiAyODAqNicrLCkBCQoKDgwOGg8PGikgHyIpLCktKS0wKjUsNCwqMiwsLDUpKSwxLDUvLCkvKSksNC8sLCwsLCwsLCwtLCwsLCwsKf/AABEIAOgA2QMBIgACEQEDEQH/xAAbAAEAAgMBAQAAAAAAAAAAAAAABQYCAwQHAf/EAE4QAAICAQMBBQQECAsGBAcBAAECAxEABBIhMQUGEyJBMlFhcRQjgZEzQlJyobGyswcWJDRTYnN0k8HRFTWCksPhQ2TU8Bdjo6TS0+Ml/8QAGgEBAAMBAQEAAAAAAAAAAAAAAAIDBAEFBv/EADkRAAIBAgIGBwUHBQEAAAAAAAABAgMREiEEMUFRYaETcYGRscHRBSIycrIUI1JiktLwM0JDgqI0/9oADAMBAAIRAxEAPwD1Htnvvp9NqBp3Wd5TGJdkOnkmPhlim4+GprzCvtHvzp7A706fWB/AcloiFkjdHikjJ5AdHAYXRo9DR92U7tttSO8g+iLA0n+zeRO8iLs+lGyDGrHde3iqq86O5pkTtfWDWBV1k0UMgWLmA6aMmMMjHzlt5pt4HpXGAXLsXtT6RCsojli3FhsmTw5BtYrZWzV7bHvBBzuzyrs/vHqT2HowszifWaw6X6Qx3vGr6mUFwWuyETaL6ce4ZLdoaKTszU6J4tTqpo9TqE000WomaezIrFJUL8owZea4IPQYBf8AGed9gdlS63VdoeNq9UIodY6RRRTvEF8iE2y+YrytJYUeY0b4hNL2w+u8aeU9sgtJKsI0aSLDDHG5Ra2cSv5SWLXzxQrAPX8Z543bUjdlaUa9tbFqZXKeFplMWp1DRlxVAWgZAJGIKge8Dg4dz+0Jou1TpSNcsMumaYR62RJXSRJFW43WRzsKtyrHqMA9GzjfteIahdOW+tdGkVKblFIVmuq4LDi75ykd2ey5O1IW1s+r1kfiySiGKCdoEgjjkaNRSe2/kJLNfXpmrtXu0snbmnRp9XZ0UhLpqZImJjeNLHhkBd3tMFoE81gHpGMouq0smr7SbR/SNRFp9Hp4WIimaOWeSUsAZJR5yoVOli2Nk5Gzdo6jTQdsaQ6iWT6JpxNp53cmZBLE52NIKJKslhjzz16YB6ZjKx3N7DdY4tTNqdRNNLCm8PKxiG9Vaki9laqg1bjzZJJyz4AxjGAMYxgDGfHcAEkgAckngAD1Oc2k7TiljSRHUpKAUa63Ai+L5uvTqKwDqxnIna0RLL4igoNzK3lKqWKhiGogEq3Pw+WfT2nHvKBwXGy1HmIDmlJA6A+/pgHVjNX0pKvctXV7hV3VfO+KzKSZVrcwFmhZAs+4e/AM8ZrfUKKtlF0BZAsnpXzrNWn7RjcBkkRgWKghhyykgqPiKPHwwDpxmsahSa3Ld1Vi7q6+dc/LNmAVPt3uZNLrxrNPrDppBANOR4EcwKeIZCfOeOSPT8X45093+5/gah9VPqJNVqZEERldUjCRK27w40QAKC3J68j53Y8YBU9P/B5GOzF0LSOfDdpEnUBJI5DM0yOvWipaviPnjQ9zJjqIptbrG1Z05JhQQJAiuRtMrhCd70eDwBfAy2YwCI7B7vjTPqWDl/pM7TkEVsLKq7Rzz7HX45DP3InikkbQ61tLHM7SPC2nj1CLI/ttFuIMdnnbyL9PTLhjAKt2t3LeaLTEauRdVpWZ49UY43JLgrIHjAClSpqhVADn349j9yXi1w1s2qfUTeC0LXGsabS6soRVNIBtPHJJYknLXjAKee5Gohkk+ha5tNFK7SNC2nj1Co7m3MJcjwwTztO4WTxnV213Qklkgmh1ckGogjaLxvDjl8RH27t6MAt7lBsVyTx0qe1/aEcEZkldY0BUFmNAFmCrZ+LED7c2T6gICT6CyACxoe4KCT9gwCtdq9zpXlj1MGraDVLEIZJfCSRJ0B3fWREgA7rIKkVuI5GYafuEBpdZHJO8s+vVln1LKoJ8hjQKi0FVVJpb9Tz7rHP2jGj7GcKxV3o/kR7d7H0AG9f+bPuj7QjlXdGwZQWBPSijFG6+5lYfZgDs/SeFFHHd+GipfS9qgX+jOjMfEHHI56c9fl78+hrwD7jGMAZi7gAkkADkk8AAepxJIFBJIAAJJJoADqSfQZGpGdQQzgiEcqhFGX3O4PRfUKevU+gAGnWad9ZFIgYxQyLsvbbyIxG9hfsApuVSbPn3VwAYTtTuZJwsbeKGduZUQ+EryxzOQ25abxFka1U+0oobQ2XXGAVh+5zDfslUeIFBJiN+XUST1uVwQCJShqj5QQR0zDRdyPDCr4qkKsAJEVNcEhcbW3mgVO2jZG0Gz0y1YwCowdwF2BXeNqXYAsAVeIDAr7Sx89MST6gKOKsymv7vmR9OwcBoKBcoWZl3IzKLfbTeHR3BiLBBBHM1jAKfo+5r+EvmEcgclCV8RoYVHhwRDa4RtsQFhgylmY89TtbuMN6nehVWlIXY6+WSYTDlJV84Ird0NLwNvNrxgFZg7johDApuBhO4RAG4tS2oJu+rbtp+/nplk25ljAPm4XXr7s+5Qe83duZ5dT9HicnUJKGdxAKJ0xRDBMH8VbdY0KMKpn9kVnU0GuE7unjFFQmKNmTzr9HoRSuZqRzqLO/w2Ps+bbuAAumMoA0PaRSUXMu1NU0HnQEyeHp20wbdLISPF+kCncihTcUMtfYcEqeMshcqJT4Jdg7GIoh63f4QyDnmh7qwCUxkBq9TrRIwSMFbO07Y+R6dZwf0DNX0vX/0Y/5Yv/UYJ4OKLJjK39L1/wDRj/li/wDUZ0dgdqyyySLJt8gHAXaQwd0YGnYHlfTAcHa+R97zd3jrBHGX2RAs0gCqxclCirTgrXnZuRYKrWRA7nTGKdJGhkkniVDqGDeIrLCkJUcewxQyUCKMjij1y5ZUe0m1izzmITOvkZT5FVFV4d8UakkSl0ExDeUg2D1UgQNMvcmTxnYGHbJ9JV2AZZJItVqYpXDmuSkSPEvJ6r06DE9yJg0rI0Clm1JDBLaQajULNsl3KV8qKVBpqLA15abm1Gv1zTCMeOJCszogEIA/ljLAZv6ngbQaPS/xtuY6ZtXqaI8aSMahSxfwwv1PaaeGYttGl06S7r/JXqbwDs0PcaWMx08alTKGlHmZY3mlkWONSlKVEoAdShBHQgBR19h93m0OkmFgP4ftIxomOPaJAu1QjGh+UeBbNWbu5msnlErSyB0jcwRsNtTeCzBtRajq5IUgcAwmuuTHbH83l/s3/ZOAaNTptLFsEiwr4jiNNyrbuQSFsjljR+eItNpWkeNUhLxhS6hFJTeCV3ccWATkb307JGpGliYOVbUeYpYKVBNtkBHslX2kN6MFzT3V7EbTavVBi8jPHp3edl2+NKTMZG44FWoCj2VCD0GAdi9hidoXaWQJp5JqiUjZIRIyp4lglgqjhePf6Cp/IzSTFYzQF+JP1NC/Gbjr8f0HI3VaMh2I1RikmsqpYUBtKrQ+Z6n4V0rALLjK1/s/Ujrq14/KIPJTYCaCj2xxwPxidxoLui0sxkRzqhW8s0akbShAKqtg2Btk917rsbRgE/jKvFo9UxNalVAeQjkOWRo1VGocAF9zhfSxR9M+vo9XIz7dSqg0QysKG5rVFBBrbR8xHmsCq6AWfGahqkut63zxY9KJ/QR94zNZAehBrg0bo+7AMsYxgDGMYBxjtmDp40fMph9tfwwBJi6+3QJ29eM6ZZQqlmNBQSSfQDkn7srH8R/rPE8UhvHaWq8oLTmTePXxPDKx30pemcA/g/cafw7iY0VIeyjExGMajaqrtkBN+pNm3umAF1h1CuLU2Pf+n/PNmVWfurNflkSm3BtwbhS0TDbR5P1TD09sH0o/Ie44V99pu3xvu2m9y6ozM131MbeHfu46cYBa8ZX27G1Fn627LEHxZl4JJAoGhQoce7NGp0M6bbcsWNBVnmJJon1YegOQxS/C+XqQxS/C+XqTXafaiwrZDOxvaiC2auTQsCgPU/AdSAaz2B2uEmkeQAJKSNytuCEyO1SAqpX2wDwarmhzn0h45Q8wdVK7VZ3LKrXdWznbuFe69g9azg7UkEhuNTZ8oeqab3Rqp9sHpubgAkj8oVdLLHhwkqNSUpuDi7Na93keg4yow6TUhVBE5IABPivyQOT+EzYs2sQio5yPzoZB9u8q1fJstxvc+XqQxvc+RaqxWQMfeQrYljYkCzsUhq95jfzV8VLDO2LtjcoZYZWB6EeGQfkRJnYyUtRJST1HPq5mGqVQxC/VeUEgcmYdPsX7hknrNP4kbpdb1Zb61uFX+nIHtXVnxA5jkQBQx3BefBcPtWmPJQyda6Z2aztiQbUjhkDvdFghACjlqEg3dQKsdfhlNJ+/NPfyaXncmzfqNTMiMxWI7QT7bC6F9Nhr9OfYNVM4JCRcFl/CN+KxX+j+GRfaEZMTl11bEKx3F1jUcHqsUigr8CD9ubIo/NIVXVbjJJ5kktOHPso8mwfHy9fvzQcO2XTFICGIJJdia4t2ZyAOTQJr7M59VAJZLeJ6oBhZ2uEO5Aw280xJ4rrzY4zS/aMlNHJHIfKzK+1FJVRRDAORfKixQJboKzug1bzixHLBskIIkCqZFWxuXazeW6Iurr3HB1K7scjdzIKNBtxQpuJ3GyhQuSeSxBs88kX15zN+5+nIFqSQzNZ2my1brBXb1UHpxXFWRm0dmTEC5iaKcAkAhSWYWOfMdvyFjp12abQSh1LSlgtWOfMdm0/LzEt/xf1RkcT3FzpQSfvrmc0fdKEdDJzsvz9dgHB45uls9fKBYArNkXdeBRIFBXxVVSQaK7AApVgLUigRzwRYrNen0c/l3TigAHANmwQXF+8888Vur3Zu0WnkD284e+AAQL9kmgB7h8ffxZzilwJSoJX95c/Q1fxRgtzTeegRuIoAggL7hxXy46cZ29m9kxwbxGK3sXPTqfss/becOs003mKTXw1LuC87yepHAClRfpt9bxLBM1hdQgbkD4HcWJI94HHrwvx4YuB1aOrXxLn6E3jIU6Gb8Wfg3VtY9stZ4sjb7iOldMlhqVuty3wasXRJA/SCPszqdyqdPDqd+82Yz4rA9DefckVFM13eyVZtRQbwQsqQts2gzQLuenIIJY+OtEED6MPyjnbru8ssenebZEAJ5IwC9Ukcjx7vOVDMfDB22Pa4LEAGzYwCo6zvwV4CoGBYMHLr4Y+lQwxtINtrujm8SjXs+6yNR76SswQLGCYwRTMXfc8yeLECtGMCFZbP4r/LdcJIQwpgCLBoi+VIZTz6ggEH0IwIQGLADcQATXJAugT61Z+84BAdm9vTPIIfDtljWR3PAKOq+GwHAtn8UV6eA3vGb+0y5ZLQXa7enXxYifX8kE/IHJePTqrMwVQz1uYAAtQoWfWhmzJRlhdyUXZ3OGVXdSrRqykUVIBBHuILc5o03ZwjbckESN7wqg17r3dPhkrnJ2nDK8dQyCJ7XzlA/ANkUfeOPt9OoiRIvW6ycM/tLQ8oCgj2fkb5vJH6TKBzHfHNGv1Ek/dnFN2LOyp/KnDKJASAAG30FsD8kDizdm829l9n6hHuXUeKgWgvhqpulFlgLPIY/wDFgG5minG115B4B4YH3qRyD8iCPhkNNMdHMq71PinyoWVTKepG3ipKHDgU1U1cHO7vPqvDWPaoMskiol2AAAXcsRzQRHIr1qqu8r+i7DeUv4Qio/hNRKTLJI1lSp2EMSrKVJLKAV8q0BUZRvntIyjfPaTPanePSNH/ADnTh0O4I80aNuFgoyswKkgspB6X8Mwi7Z0vgos08cdANDI0qxlkrySRsSLIVtpr42KbmOHZ86yiPxYlc8OzROyu+21kVRIu3coYGyfMlD3nZquxZ4lNvEzMSYisToFkolkYGUllkAPQrTLfU8ZZywPpt2Uurf2eDZ2DxI+wdtxrHqFk7S02oEm7wkDRK6WtCO1kPiWaryjkmuKAkG7fgQPGdXpoZBJJuEkibgCzH2S4o0QQTfy5zgn7G1BhL+PAybC3EEoLLV8EzmrHwPyzoPY2od5GSWFVMklK0MjMKYg2VmUHm/QZsOmf+1tJtbZqoZZGBLN48TMVRWbopoKo3GgAByfec+dod7NP4un2a7TKniN4iiWJt6+DJQJ3+UBtpv3gfbrl7F1CAl5YCNrilhkU2UYA2ZiKsgnjoPTrnPrOwdUJIfrtPzIwH1Ev9FJ1+v8AdeASvZ/baTaxxFqoZY/BSokZHIfe+59ysT7O0EVxQydzz3tfsqSORm1CwzRpHGWdFeN4Rvf60AsxpeSWVlZQLANZZO7HaLkyQSsXaIKyyGreJ7Clq6urIyk+tKfxsA1tFpvrNzP1kLcEWDJyKA5Afoepr3ZsiXT+MpG9Tb+XYQNxdbJ4489Djr8syWRrYDTAU0hBK3uPHm6cE2eSaNfZmP0mQsj+ALBI9hrAcHoSODuWiSK8w6Dk0ZHre89r27UYxR6eRwqlyQdq0OAVtl9OQASbNg7hd8Zj4Wl2cbuaQCmLeZuBXUElPh8c2r2hILK6WjyRwRzYFny+4npZNH05zZqTzR0wYAAilvkgvt9n8sKPdzZ92Mv4jl5J63+pdvicYOmZYw5ZvD3OH2lQSZBZoejPagfMevMgO7cVV5jyDyQeRfWxzwzfffXnOOHUlqC6dRuZXJ8wHmbduPlHQr6nmgRYGTOg1JkjVyu3dyBd8en3jn7c7FJ6yFedSC91tZ71tz2dps08ARQq8BQAPkM2Yxlx5zd3djGMYODGMYAxjGAMYxgDGMYBWu9B/lOlH9u32hVX9TnMO5rVFH/W8X7SZpDf3L+nNneX+dab82f/AKeau6P4GD5P+3LgHZ3liIKSL7XI+bL9bGT8ihH/AB519qzq2nZgy8KHWyByvnTr7yBnL21oQsgnqxwHvnZ6CRb9kUSG+Bvijens/sNWh8RVRXYh4ztAAVQQgNDoylifX6w+oFZ5XxSjhvdFUW1UasZLr0GnliLqGAlCruFlSpkXaOtBDX/CclezfZb+0l/eNkS5MiSuQVEUbrtPpKVO/wCe1aAI4O9sluzfZb+0l/eNkdEc3Rj0is7eHqXytfI684e0Pwmn/tW/cyZ3Zw9ofhNP/at+5kzUROHtoWNUP/K//tyJ7st/K4/62k5/4Xjr9s5MdqjnU/3Yf9XIXuwf5RAf/KN+1DgF0xmjS65JQTGwYD1Bv4j9Hrm/GoahjGMAYxjAGMYwBjIDtrQlpwzwPqI9gCKjoPCkDEs5DugtgUAYEldh6XzH/wD+hZ3eNt3Dfs+ibv8AxP5tu42X4X4XzV8d2AW/GU7T9na0UT5JHIMjr4RI3PpBIU3g0NiajivxRxe3MTr9Wmqgid5CWYCgNOQ0QeXc8tDeCUWM2lLZrgkjALnjKzrB2h9LpK+j+JGL+q/BvTSNz5rQxMgHr9JvnZY4tHF2g0iNKJVCyq1BoOjRyB1fafrI1fw+aDEMSBwKAueMqnYkPaBMf0h3UBwZPLBZpDagrdoXqqAYc80eLXgDGM0y6tFNM6qfcWAP6cXsCA7zH+VaX82f/p5B93JNQIE2Sx3u8m+AvtUtNuU7ZV3c1R4qud12NUnbUk/aCBipVDqgm0VwHVRzfPCjOvu3+Aj+Z/amyqrOUIprK6vs1Wut5mnVTi3B6m12q6fNEi2p1pFGbSkHqPocnP8A91mC9oa2vw2lAAFfySSqPSq1WdmaJSq+qg9aJAv0/wA8wx0yrqb5R9DB9oq7zm1Ot1hjfdNpiu07gNLIrVXIBOpO016kH5HN0mr1SvII5YFTxJKV9NJI3tG+VnW+b/FH+eadXqlKOf6pHALDkerAV6j19c3PqAJH+EkgPBoW9jmq93r65b9oqYb327lu6rFvTVOjvfO5ie0db/T6U9T/ADSTgDqf51mjV6rWl4bm03tkj+SSdfCfr/KueCc64pEb1UkmwLB6ADj7P15hq/wkP57funyt6ZU1J8o+hWtIqbWR3aE2sJnBngFwCyulYGrk9ndOwB68kH5Zu7si9RCKFHRNweRy0PBzPXe1P/dx+uTK9qO1pNO2neJgrfRD1UN08I+uatHq1Kt7526l6GqlXtFyqPJW5lsn7rSMm0uNoPlhLs6AbChp5FYjqCBVCuKuxvl7rHzEbSX37rJBYMyFQzUbrZ6gg30IJuTaCUmw9DqOlVxwRt+fr92aFgnraZV3cHqB62RW31APPp7jWegpN54kerdvPEiPbuvIRRaOyhG8KVIuFovDUKAAlsH4rm+BxXfpOw/D1HiIERNu2gASeBVWtoLBNBqN3VknJYtgMDkHUkyt1JM+4xeY7xdWLPplRWZYxeMAr/b/AGvqIpQsMYkDRsQBFI7GQBttsCqKthb5Lc9BYOR2s73T+IRFHwRKYw2l1G6bw00xVALUpueaRfEYbRtHHBu45iYxYNCwCAa5ANWL+ND7hgFSg7c1M0m0DyrOy7khlQKEneIBmZisoZF3ErQG3n2hkx3c7Uk1EbPIgSmKBRZ80fklN3yPGEir7wgPO7JVIwBQAA54ArqbP3kk/bnyGFUUKoCqoACgAAAdAAOAMAzyE72dmSTwqsQBYOCbbbxtYdfmRk3jCdv4vMjOCnFxfJtc0ec/xO1f5K/4v/bH8TtX+Sv+L/2z0bGSxy4fph+0yfYaW+X65/uPOf4nav8AJX/F/wC2cU/djUo53Qs11ytOPlf+Wep4zqqSUlJWy/LHq2JEZez6UouLcs/zS69re48m7GUjWxggghZwQRRBUopB+RvJ7u3+Aj+Z/amyI03+8z+fq/3mS/dv8BH8z+1NlftCbmlJ7Yp/8mbRqap0HBalKa7nIms0SEh7AJ4rjbwb9bYZvzQY9vrxwCenAvkn3/HPDikym9iEliJgvfy9ErvLHpZ/Hr06VxnXPBcs4L0DIWA3sv4x6U9dV61nVqQNklcjaeevNH1/9/pzbIBvfd08ST4c7zxf35o/sa4+TL8f3bfE06N2ZYiwPABJJXm1r0Y31zPV/hIfz2/dPmwR7uh4FgHrwQOR8bujmGqXzxfB2/duMoaz7ylO7ObX+1P/AHcfrkyp9udNP/dG/VF/3y2doJzOffBX3eJ/qMqfbnSD+6N+qPPU9n631eTLJ/8Anl/r4o9F1EWntt5IbjcwUjnaeN23nj0vmq+GYwQwXSs/JjpqAF222rXnzWObrgcVWdMs5F/Ubxxz1LeU81t6dR1PX41mqOayb04CnZfkJP4wN+WjQrpfB9LrPTjfDt70fSK+Hb3o+6OHT35Sb21ZUjcKbq20A9W/5PhmiGLSk8MWJ2mit+ydo42cc+noL6DOzTzn1gCrt+7huCNorofX8ce/MNG5YrUCqp9dtUCGb1UGtwHoPaxd5vPvQu83n3o449Npz+NIeeCF4PJAHC2xFfE/IZ16XQQuxZGa+PQACiQNtr0sdR+TXTjMGm4oaXqvQpxw/Kny1+UR879c7NHqrcgRFFo+cjbdMa4IHWyefefmU3K11fvQm5Wvn3o+Q9jIrKwu19eOeNtnjrQzvxjM0pOWszOTlrGMYyJEYxjAGMYwBjGMAYxjAPLdL/vM/n6v96Ml+7f4CP5n9qbIjTf7zP5+r/eZL92/wEfzP7U2V6Z8Eflj9J5VP+nL56n1SJrOeU+eiSBtuga5vOjNG9W6gGqr8br6dODx0zxYxb1Ga9iFn1LGEmr3EAHe5pfjwF9Dd51Tyt4s9DkSkgl3Ardz0BWuD/pm7UaYeERbUimlIShQIHRf883vF9ZIQzAl34UKbpzz5gff780f42uJoxLo+0w0stiMgnzCyC19VvMe0Pbj99ivtdAa+wn7Cc2xhEA2qBQr0B4A46cn4eudNZXFunJSa3lcJqMrkT2ifNJ7/Cl+4KpH2WT95yr9udNP/dH/AFRZdu0l+pl/s3/ZOUntzpB/dG/VHnp6BLE3wVuTJ1ZYtHlwwrmj16P2R8hld1HeKVGdmWPwhJLEtbt4McTSbqJpwdhG0baHN8HLFF7I+Qys9qdpaKJpnEKyTcq1QMTIzFI2XeIyG9tAwXcQOoNVl5651HvYofw/CmL2oRajXxiRZMYeQWoFksaHFWTQOtO9wVpVliddhbafq6baI/JzJ7dygegJFAni9urj0SsyyxRbmQPL9SWVUFsGkcJSC4yQWqzHxyM0t2loCArIvJKlG08gKcJZkUx3GtGLzOAK284B9i76xvWyGdiQvFRqQ7yyQiM7pB5t8L36ADryMy0PfOKWWONY5gXAslVqMsGIV9rE/i9QCo3Dn3R8mt0Z0pVo1gSRY/LHD4jDhtRRURMvl+se6IFseCckOyE0SyRwxKpkhQqj+Gx8sdBtspXa1GQAhTwXI45wCwYxjAGMZB95NEztBtaYXKqv4UkiDwyrElthFchfN+nAJzGUs9pa2FGAVpAXmotFIWiQawoCSLL/AFLbhxwEuiLzfH2lrmA9hb+jrYgkIPiORJINxU0qAGiPKW5sVnLnLltxlM/27rVit08zrCwZdPJSM/jb1YDe1Dwo+gJuYDgMCN8Xac/0PUzSK8bExMqNvUJu00BZV5DACQyDg9d3reLi5bMZTv4xaoySjw2SMOoEh08rGJC8it5QAJOEj9ktQk3GxwNUvbGsjbUbUdl3xmNmikIZWWBZWAHMYQF32UdxLV7DAri5dsZV+xu0NU0zGW2BhjZI1jZELCWRWYPIoptgjJU/lcWKJ7+0u1dSkZaLRtK4K0njRpdsAfMTQoEnn3YuLlG03+8z+fq/3mTHdsfyeP8AOYfc82QmhYntKyKJOrJW72kyLa2ODRJFj3ZOd3P5un57/tzZDTfgh8sfpPLp/wBOXz1PqkTGaZpBdc2ORSlvhzXzzdmiVG3WtdK5YiuevsnPEWTMxy6vU/VuaatpWwAAL+ZB9R6ZueenkIB4ldSeK5a/ffqPTIiXQjwRx5urAJXIFmyUv09/Odc+jUzT7vxpCRaBhwx/qX1A4vNN/u31+TNGFdG+skIZh8bbnlWUcD4j3DN+cWiifbHuAG1RfmJN7aqiorO3M0tZQ1Y5u1PwEv8AZv8AsnKV270g/ujf9PLn2uf5PN/ZyfsHKd28nMAHX6K4+36oDPW9mq7aXHwZKbto8298fFHrcfsj5DIWTsvSGUkuNzNu2eOaDeKoLKm6lJlVVJA5YkdWa9cPfbS+UFmXoLMbAA/E1xkS+n0B1J1H0k7i4fbflACVsHlvb4tTfnqD04y/Elkz2YyjJXi7kvqZdFNKtzIzTq8QVZvLMqg7o2CttcjxSa6+fNEXZugbaRMHLsV3fS2YzHyAxsd/1o8sY2G/d+MbidHodFGCPpjPu3By3V1eJYmUnbdkIp3Xd36cDt7Cj0cMiFdR4j+ZRu5LeIIlFki7AiUe7k9BQDHHeSJtO7cAAAU8Cvbbp4Zi9/5DEfpzRoO7Qi1RmDnaFZUi8+1fEKF2O5yLJjB8oX2muybybxkgMYxgDGMYAxjGAMwlhVhTAMLBogHlTYPPqCAR8szxgDGMYAxjGAeWab/eZ/P1g/8AqX/lk13c/AL/AGkn72bINHrtEE+s+qX7SZCB965NdgPSFD7UcsgYe65HZT/xLMjD4H4HIaangh8sfpPKpZ05/PU8ZE1jMJnofPj3VmDPS9evr0+Pqc8VQbMpnNFuUqb5BHHXn3YijoHksSSSTVkk2egA9fdmJPAHPPr68/6fHPqmvL+n/wB8V6Z3C7WO4naxsxmmNrBF8+/9HvvMoHsfLOOFrnLnP21/Npv7KT9g5Ue3Xp4T+Tpif0rx+gZau8E4XTS3yXUoqjqzyDYij4liB+noMqfeQfW7bsx6YA16Fi3+SXnrey7xk5LjyTJ1Unos09TcVzRPx/wfzMV3SRhbBJXcTxzwCAM7v/h6P6dv8Mf65bo+g+QzLNfTVW8TnK7428LG9ez9FSw9HG3FX8blP/8Ah6P6dv8ADH+ubdL3E2SI/jsdrK1bBzRuuvwy14x01X8cu9+p1aBoqd1Tj3IYxjKzYMYxgDGMYAxjGAMYxgDGMYAxjGAefd++wdknjLYSUjcV4Mcwra491kKQfyl/rZwaLXNKwZdq6qNaeM+VNRGD1HuFk0eqFyDw1n0zUadZEKOAysCCp5BB9M857xd0HgO9N7xA7ldb8SE/Ejnp+OPSw3qTdFwnHo5u1tT8nw3PZ1Hm1qc6NR1aaxRfxR29ceO9bes7uyO0I5ZHEnjhlYXHcoZF8McMsZ/LuiLB55bgmZrS+7Uffqv9co69q7gvjp4u32J4jslW/XykfaUYX+Rkjpu2vSPWRN/8vUpsk+Vgxt9pQ/PM1bR6tL+1W/m3USpV4Vl9y4vht7UWetL7tR9+q/1xWl92o+/Vf65ErrtT/R6Y/ETyj/on9eavpc9lqjD79uzxX8MJ4W+78O91/wBX7cy3qLXBE26i1wRN7dL7tR9+q/1zg7X1+niVCpnDF1AB+kEuPxlVWJ3mvQAn9eROq7ZYcSavTxf1IU8ST7N5a/8ADyOPaoUkwRtvIo6nUEs9fBSd1f1TsUfknNFLR6tbLCuz12EKtaFKN6zjHx7Ed/aHaJVhNMv1nmGn024eWxTSSEWN1GmYWEB2ruLHdh3T7DbUTlpPMqsHmeqDycFYwPQcLx6Kqj1zDsLuzLqX32wVvb1D0WcDoI+Kb4UAi2avofSNBoEhjEcY2qvp1s+pJ6kk8knNVoUodHTzvk3stuW++19m8rpU515RnKOGEc4xetvfLdbYtd83sOjGMZUeoMYxgDGMYAxjGAMYxgDGMYAxjGAMYxgDGMYAxjGAQnafdDTzEttMbnq8ZC2fewoqx+JF5X9X/B5J0SSOQfkupT7yNwP3Ze849f2tHCVDlrayAEd+Fq/ZBr2h19+ThUnT+CTXh3auRnq6HR0h+/BSfPvWZ5+f4NJf6LSff/8AyzH+KL+H9G8ODd4+/bY2fgOt7Ov2fblt7X7zjwiIN3iOQqlo3UAnkm2WugNXYuuD0yOVYfC8Xkfjb7bxQ3Q+a9++7Wr68fDKq+l1Fhu757o+hkq6BQope488tcvNnHo/4PJejPDEPcis/wD+A/Xk92d3J08ZBYGZh6yUVB+CABfvBPxzs7ua95YAZPbUsrdOaPBNcXtq64u64yUy2dWdRe/Jvhs7tXI1UtCoUHeEEnv297z5jGMZA0jGMYAxjGAMYxgDGMYAxjGAMYxgDGMYAxjGAME4z4RgEfo+8MEu3a/tkBCyugktWcGMuo3gojMCtghTzncZloncKHBNjg+4+7qPvynQdx3EkbnwdkMiOmmuR4l2xyxuyeJfhX4qEIo2jwF99jXpO4EkcRQOhJMYdmG7x408TlwykI+6QMWG4mmG4BvKBdmlA6kDi+TXA6n9I+/K53qUGbTgiwTRB5BBmgBB+zI/sz+D3Z4PimKUxtCXLR7i6x6H6KVO67BkqSjxx786NR2TJGmhiNyGGONHdVYglHgBY+69rHn3HBZT+Lv8Ca1fdyB0IEcaN1V1jUMrDkEGvf6eoseuVb/Zc30jwfJW++rbfE2bvEqr9nnZftc7r5y8ysQpKjcQDQurNcC/Tn1yqfTX3/SNq+1fh72v8H4e2/Dvfu4211465VVkla+8pnWcLdZP6dI9LCqtIqizbuyruZiWY80LJs0P8szm7YgS900S0QDukUUWG5QbPqOR7xkX3i7KmnGnZAA0bFnUSAEbomQhWaNgaZvyRx92Ret7ku7zuNoMqaoC5ZKDTRRIljpVo98dNvHSrSWsumMqOr7H1z7lDgKGlIIncGRX1aTKlbfJUAaK7PUgUOcyTu1qDtLSuaEa008hpbl8UMFpWOx0UE2fIObUMQLWDn3ODsDRNDpYY2ADRoqkBi4tRRpmAJGd+AMYxgDGMYAxjGAMYxgDGMYAxjGAMYxgDGMYAxjGAMYxgDItuxf5QHsbL3lK/wDFHAb3V+NX5Sg+/GM40nrONJ6yUxjGdOjGMYAxjGAMYxgDGMYAxjG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7350" name="AutoShape 6" descr="data:image/jpeg;base64,/9j/4AAQSkZJRgABAQAAAQABAAD/2wCEAAkGBhQSERUUEhQUFRUWFBYYGBQXGBcXGBgXFRUXGBgVFxUYHCYeFxkjGhQVHy8gJCcpLCwsFR4xNTAqNSYrLCkBCQoKDgwOGg8PGiwkHyQsLCwsLCwsLCwsLCwpKSksLCwsLCksLCksLCwsLCwsLCwsLCkpLCwpLCwsLCwpLCwsLP/AABEIAMIBAwMBIgACEQEDEQH/xAAcAAABBQEBAQAAAAAAAAAAAAAFAgMEBgcAAQj/xABPEAACAQIDBAYGBQcHCwUBAAABAhEAAwQSIQUxQVEGEyJhcZEyUoGhscEjQnKS0QcUYoLS4fAkM0NTorLxFRYXVGODk6OzwuI0c4TD00T/xAAaAQADAQEBAQAAAAAAAAAAAAAAAQIDBAYF/8QAKxEAAgIBAwMDAwQDAAAAAAAAAAECESEDEjETQVEEcaEiMmEFUpHRM0KB/9oADAMBAAIRAxEAPwDF1Eeqe6J+WlcbWkyPATp7q2hMKvqr5CnksDkPIVG4raYgLR5UoWG5HyNbqlqn0SnuDaYMmDcnRW8jThwVwE9hvuk/Kt7Va8xt4padxqVRmAMxoCdaLCjBhs+4f6N/uN+FG9kbGbqXJtNmB0JQyPDTvq8W+md0j+jB5ZXPvzU9a6W3Txtg6b1I466l6coNovR1o6crasHdBMKwFzMjLOQ6qRwbmKtws91Bv87bvNT4JP8A31zdL743ZZ4ykfOono7nZmtRJUHGs6bq62FA1IHiQKOWTnsKx3sisfaAfnVU6TW+yPEVD06VF7g9hsLm3RB47xUXaGxwzkxuG/2/vqb0UE4ZPH4FvdHyozcsghuc/IU9LDFLg+ZMRai8w/Tbh3nupm34x4j9xohtIRiH1+ueHf4VCHifL91bszPGGp148v3U1dHajXTlUg7yddKZtrx7WtIZ0d7eVcB3ny/dTuT7VJ9poAkYF4La/wBG43RvEcu+pmyOiQuZfplEndH/AJUPw9sFgNW1GhkTrumnr6BMQVTcrBfKAT7SCfbUPnA+xavyjdF8uIAF1DltWl0HEW1njzql3tkFGAzA6ToD4n3A0Q6SXT1zg6wAATwiOXlQtXAgjMGG6NNQd5nd4iqd2JcDjWY+stIy94pBu6gfh5UseJ8v3UwPGHeteMd+6vY7z5V4T3+6gBJPh/HtpJPevlS83f7q8Ld/uoARPevlSlYc08q7N3/2a9D/AKX9mkAosP0PfXV2f9L+zXtIDaESnVSgS7cxEaYO4f1gPitOptnFH/8Aib23R+zU0XYeRKfRKAptTGcMGPbeH7NPLj8d/qlv23R+FOgsOqteYuzmtuOaMPNSKEpi8f8A6tZHjc/fTyXtof1OHH67H506FZR8JYJYCDqQNN+ulHbz4Y2WRLT9aGGR82aVBgyAoGs98EeZ57W0HUqUwwDCJBeRPEdqJpvZlzGkFbX5vFs5e3nzDTcYaOY9lbXaMHalQG2Jh7YuJ1+ls584IYeiPowGnix3DUxFRjgXkwjRJ+q26fCrfidmY+6uW4cLlkGFFzNpyJJAPD205gMVj7ylrd3DBQxWGR8wjg0HfQniwzuphrZls/m1sEEHqkkHQ+iKrPSu19H7Z8tT7qKNhNpEH6fCDT+qc/OgHSDZeJNs9feR14qiBZ7piYrJmyDnRK7/ACZfEiefa3++ieI2gEaJ3wfj+FVXogWVbi6hgw00gacZ9m6nekGMKukgqSu7TgSOBqNJfVQTeLMixxnEuedw+G+ocfaqRjD9I519NvjTSr3HzreiLEYgQDv1P8fKuVIA9L+DS8US7LodeA8vlUrD4VTIckECdG79dTpPt4VF1llVZHJ+1UUr2uO75mi17DWhmhmMbjPD5zyonszZlh3jLP0V0xu1Wy7jjOjAH2VPUTHsoEbEtfSgweyC2vJFLfIUxbt/TAccwnx0n3zRjZdoIl5hyFsfruAf7AbyodglnEL/AO4PjUxdyY2qQ10iM37h/SNDurkcaMY5M2LI53h/eFO7d6PtZu5VDFHJyEcifR9kj2EVo+SEebT6NKllHQnMEVnk+sJgDuig4/Wq9HHZcVcsMFKdUvpfopLAeKkj2VTtoWlF24EkqHaCNNJ004cvZSTGRgftb6RHjToXXc3nScvc3nTAbj7XlXa/peVLy9x868y9zedAHmv6flXon/aeVd1Z5HzH413VH1T94fjSA97X+0rq7qj6v9ofjXUgNxsppUhLdIwglRUtEqSxKJTy26UiU+iUwEpbp5EpSpTqpTEZ5icY6Xrihi5NxhlJc5e2QOIGvyqGWZmbK2XcCwLASOLePPnVl2h0YvC9dv2ols8QTmhxBXKRl4n+DQ/YuDuM727TIhdO2zTJUHtJBHNgT9gcq3jwcmo1ddxwMrZEsg3bihi7ySjwN6Kx9ECdZ139wiXAUulWESYIy7j3DgeP+NN3tnXFuZSLiZYGZZMMNcwZRuO8cYNSLGxblyJALZs3WOxWOerEabtIO6rWPYhy3dnZfOjn/pk7gw8nYUN6UL9C3hUnYOPVA1m41tShJDBgEYMZ7JJ01O7v7jUXpHtCybbDOjH1VYEnuEbvGsJrJ1QlaBfRm7me+wHZZlYGe7lwoZ03uRct/YP96veiWFzF9YKhYMA6knWD4e+mOn+lyz9htf1hUaP+Qep9pmmIEs2n1jx76Rk7vfTjpLHQbz8a8NuOC+dbEi7kIoaO0wIGu5eMeJMeyopw07xr41IxaTcVdOyiiDzIn4miG1dl3rUFUK2iqEXCrKGJUSZ+1O+s7osFW9m6jsneOP7qt+x9nBbrMuVAuEunjBLWmtgaA6kv7qG9HdkdYHu3bgCposb3uHcoBPaIGscdO81bLuxnt3birfyThdRcU25zAFDALAgZt86ExWU73I7NLp9Caf3WqKpfcJhlnQtcdiPsjKvvuXPKouzbX8rUH+t+c050jsa4e3o2WyCe9rjs+nscUe6OWh/lMaQq3py8soHP7NC+hWcr+ortzZty5dZkhRnMOzKgkE7mYgUde1cGNuOCrW+qZVAuo5y5Jjq0YneOI0mu25sO8bjvctutoIchjSBkACzpJZhI36k0zgsFnu3Lj2wrC5HWBjJckAKFByzv8KJNS5QVQ3jdo2RtC4OrYtmKG5JIGXSMnKBFeL0fthhky665bgzBp9S6OPiDQnCLOMY6H6S4eZ41aTdRF+kIyHeDz5j50TwwRLXoVaIBypqOXOknoRa9VfKpdvpLaS2zKLj21y8IIBMT2okCjuhEjUET7KjJVlTfoXb9VKYboWnqpVtuCo7min5HZVj0Nt8l8q8/zStDgvlViuOOY86jvdHMedLPkLAR6JWfVX311FjcHMede0Z8iD2A2FKj6a+NBoH/AHUu7grCHK+LuKRwbEBTr3b6K7MXsL4D4VmHT+6Vxl2PWT/pLWyJeC8hcJxxbn/5LfI0oHA8cST/AL9z8DWQrjn5/D8KcXGv6x91XtJs1wPs/wDrif8Ae3j86UL2zfXn23jWUJiX01OtPDEPzb31W38is1P852b3H9W6aB7Zv4cXVNgDqyO0MhBWN5AcQ0g8eK0L6J4XrriK4d5mQhGbQ820o/0k2Kljq8lu4s5iRcKMTlj0cpMaE+YorNWRLgaw1h0djcw+cEGOsVQyhAWJCKezpOndVhwOJwTBZsKGIGhtoNfFjGtQbWy7wNlXID3RcEsrFlyocw1PEMRpzolh9n3rjHDs6FbS2gCbIYw4036rHEzTVdyXu/1+STd2HZxFgPYRUMyvZUSVJGVhuOo4/Cah4t7b4a5ltrbuKpDoFAKtB9sGDHtG8GpvR7Y56kMl24jZnmDK6MR6J04UP6R7MxAJufRscpDMvZLLyddx8RugcqdJ4shylF3XuCOiMdZdgQIXT2mh/wCUP07P2G/vCpfRPGJ1zrIDFYynQyG3AcT4VG/KIO3Z+y/xWsdNNauTebThaM5u2e0YGk8q96sx6A8Yb8YrQ9ndDy1tHzL2lUxrxAPKpl3omQjar6Lc+R7qUtWnVFqBmV/Cs15oHBdY09EHfRbpJeU4XBhGBIttnEiQ3W3dGgngRv4RVg2JgM9rMYAyoJPEsu4TofRNUfFZkbK6wQDOm8ydY5bt2lJSbfA6wTthbSCq1twrBoK5phWkagjVfEcu+r5ewzlLz2+sNwLbtMllWZQrWk6tlObMTlVRJHHvrNdn7QVM2ZQxMZTuKn5irp0Q6YXrd8EL1ovXFVhMNIUaqdwheemnCnISLhsH8nQW2r38rXyBCv2ltAb9FMM8DfqAee8ib2GtDaL2U6qy2XObsmWdkzNkzEaDx3TRLbH5QbdtmtqWd1OQ5VCqG0zMzaliN2UaTMnSqngMbYW7fv3DcuObdwozBWlshXXQZRrHhypV2HZZNhsbrWkzBk6x2DAyDoxY98lJnnQS5hmG0LNu5ct50W0WgkILhcsyqvAsgXwg0zhNpfmuE65AM4uLbC65SGF4se4iR5iq+/Sa51zXclssSTqCRmK5cwk7+I76loCdhdk22668b8Nb3sqZlMsqkiN4l04fW7jUF9rjqixYMwuKqmCBlCuWkQe1JTuqDb2xcS3ctwoR8uaO5swA1gSQOH1aj3NoqQF/SJ8wB6scPfT9xltwWJV8KnZUNdfErMalUtIV7WknMT5CiewDeNhM7ADKICjWORJFVjYG1esu4e0Zy27jFdBoHBzjnrC792Xvq04K6yoolNBGoM93HlUugVkx8MvEsfFj8qZfBp6q+X40lsQ3rJ5H9qmmxDesnkf2qW6I6Z6+GT1V8hTLYdfVXyFem6x3FfI/tU2zPzX7p/apbkFM8OHX1V8hXUg3H/R+6f2q6luQUy+7LH0a+A+FZX+Uhf5Xc+0n/SWtW2OPok+yPgKy78pa/wArueNv/pCuiPJMinqadt0gCnrYrZEEo3QRFLDD+AKjqKcUVSQmy3dDAudM3VxJ/nM2Xfxy8fdVo6TKv0eXqfrfzc/o75/jfVc6DyLlvLnnMfQUM3sDaVbuluaLebrfr/zgtj1d2T51L5F2FYoYfrbOUsVl82t46ZRl36zPq09hFw/XvKsUy240vH7e7teE1Jxd68buHJRAQ7gDrCZJQSCcvZ0jnTuGa8MTc0thslqQXeIX0YYCSdNaQBHoyP5OI3Znjwzmk7bH0T/ZPwp7o4p6nXf1lyfHOaRtofRv9k/CofJS4MS2u4zTIDHu10EyP8eNRrnSu9eVetCNk0BZQTHeT4b9+lK6QkZkidxknnC7u7fQUNqR4HzrSKTyZcMslvpziVAVSgAAAGXcBuG+puE6VYl1a5duBLCmHcICSSNLdtSe3cI4cBqYFV7CYFQnXXyy2tcoHp3WH1LYPCdC50XvMKY2O2g15gWCqqiLdpdEtryAO8neWMkneaHCPgrcyVc2o9sWwp0a2wIOvovII5GCNe6iWGxf8kuXb6rcAYKggAkkjSd3HgOBqvY1tLX6/wAEohtMnJYww4DrX+085QfATU7VRVs9wS2ndW6tgucZlOsiRIEHlPKtmt4PDvaVkS2hynq7qIoK5ljMNOUaHwrItkKEMTOoPI6ETHHdxq0IEForbdkaQOy511JkjcdJHs88sXgtfkq7bNtpddGQsVdgSrNqQxBIPHWTRm1h8EMLeP0wusmVFJLAEuokmI9+6p+F6NKrKBcQp9ZwNZ4jXUj3edFb+xrITshXGUSJnc6nTlGm7jykUJA2Una+I/kVpfWxFw/dS0PizUIt7DdjxgzGsczWg4vYOGOHAyS6klSGZQC5H1ZgjT4Uxe6PhAD9IxUQSYI4iBB08I40UFlC/MIlG1Vius69mY1HDtHzqFY2fm1W3pwJNWq9hgoYke6I0HzFQcHayqoO+B8KVBZN6P7LRHD/AFhJid2h3bqJ7gJ5D3VEwyEI7wcqo+vfkMDxpG1b98Iq2EzP1dtvRzZsz3FYQeIAtnzqXBv7R7kuSWSKba6vOm7+z8ecHaZLUX87Z1KIOzrBhtBuXzqtYzE7QRouIAeRS0ffWUdHVk6VfI3OKVstJWhWO2Iza27txDyzMV+MigybRxkekAeXV2/kK9GPxhMdZHeUSPcproXp9VK2iOtB9xD7IxgMBmPeLmnvNe0o4vGf1q/cH/511V09Tx8C3w8m57FH0KfYX4Csz/KRhy2LcAT/ADZ/5Yq77O6T2baqjFs0AQFJ1jnTe0ls3rmfqGYkAEtaJJjd7oohlhqy2q6syJNmvy94qTb2Y/IeYrT7ez7f+rf8kfOpKYNP9W/5Vr5mt/8ApzdWX7X8f2Zcuym7vOpFvZDd3nWq27aAaYT+zaH/AHVItnlhR5W/2qNw90vDM+2COpZSyhoM5cxWf1hqKP7U2st4Llt5Msz2y0zHPduq0dYeGHH9gf8Ad/EU4uIucMOB+slK0O5eCMbdskE4liUQsjdakhyu4ACf4il7LFplW499xcZRnPWgEQdx41I6y9/VR/vB+FKV739WP+J/41OPIbp/t+Qh0cA6owSR1lyCeIzb540jbI7DeBpNnH31AHVW9Odxv2Kj429dZTK2xIO5mP8A2ioZuuDEukRGZdDMgDiPRM+0kCKYvWreGc9YBdvaRZn6O3A/pjvZv9mIj6x3rRvpLh2sqt5B2lb0/VYEhWXvgN4VU8Pg3ckKjFiSYAJJnWY38auL7ENdzsVinuuXuNmY6ToAANyqo0VRuAGgpoUQXo9iDus3fuN+FKPRrEgZjZuADUkqYAGpPlWlommdYwgfEJm0t2la5cPJRGntIjzqCcYbl1rp0LktHIR2R7ABRdtnXrqNbsW2bOwNxh6q+innJpi90UxVsZ2suoEakDiY+dYpqjR8juHvqdGHu4jkRqKsGzLasY7bxxQqzbxB13jhw4d9VFkKiWEakHuI4e8VKsXuI7oIMEHge4/hWHBZf8NhgOytwqupOe2xAI3HMsgmG3jv7pJ7Hst1oHW2riZ1EiVO6YC6R6PEcKoWF21dTQXb6iCoCtIg6xEjiTu5miVjpK6Q3X3XOYEi4siRI9Yzo1WmBZelN9kySEtsNY3yoYZSdBxny41WsVta6zHtDXUxoN3nuJpva3St7zAllTfBQNpqWgAk7yTx0nShK7WutmLXC2nhSbChOKdySGPPhprxM07sbZpuvkV0WFJ7bQNTAjQ676gKGc6SxJHPj30/bwediGXSAP7TcqhcgXi50YuDBtbU22dm3hhEaTqRyqXdwpGHCqcr21Ekbxpr476AbUw5TC2basyszBS0nNEEkTv5CjWKwow1mEJJcZZd+4+2RJPsqxAbEYpzh2Yu2ZWie7hpOkih+B2q9tjlaZOoaSCfb+NTr2IizcYjOM9sqo4gj0faTFBbWzr+dsylUKsULQCpO4MJMDWfEGKbQ7LXs7ay3iRGVwJK+6QeIp9lgk8O6vcLkKh1CyVAJAE6cOenKoHSPEXEsnqhLfx+/wAqjkB25fgxkuHvAEfGuqi2ukWLAgoZHNX592ldToRcBbq3YEyo8KrZtxvoxsrGrkEso04kD409MuQXUU4oqIMdb9dPvD8acXH2/XXzFakEtacFRBj7frilrj09Ye/8KAG9ukjDXipIItsQRoRAnf7KzdMfeP8AS3D3Zm/GtKxF+26MhJhlKmA25gRy76rtnojZBnrruhB9A/hVRdcmclYKxty7asJ1jP1haQOzEAaCYljM6EkUGO2cQZImQCCMoOk6mMukbp4VdbOzEu5hdmVMZRbLAaDtiRIJAHHhT6dGrAEfSnf2urM69+WlZVAnoJjWe+C5ksjzw3QYjQcKvWJ9E+FBdn7ItWrouKLxYAiMhjURuCipG29vJYstcdXAHMZZJ3KJ4n8Twok7BYMq6Z41gblkglSwfvVLfWEkDdBDz+rQq3tJbXYZWL2pIuq+UsjZercaGCAwPeDU/A3WuYsX72iOxV5HZFu8DabwAR2PsoNjcIVyI+jgXrD/AGrJIHvIHsFJIC3YH8pzraGe11jLozZ8p7iRlM+NPYvp+buFus9oW1b6NYcsXZhBUDKNIOp8aoGyMM7XFVNQQZB9WNZP8axUjaOJL3rdsLCWgAonTUBi/eTVMQa2f00fB3XRbavIBkkjf4VI2l+U27cAtm1bXtKSAWJhWDak+juHCfnVdssRfIBiVGo38eO8VEtoBoKlLA7CrYs3M5P1nLRynh7/AHVLt9m0T+kv9x/xqFg10oobX0TDv/8ArP41hI0Qy+0gScqkdnN6W6ATG7jpXHHsW09YLE+yaiWLBJYwYyn3kL86esWTlBg/zk+Qn50UgtnuPxpCkjgzAfKde6l7OMrJ1JC+91OnLQGo+IWbYHNhP9o1MwPon7SfBjQ6QEnA3cobuMqPByflRfo0gZteD/3RPxNV+23abutN72A+dH+j+inxf3dmnFWyW8BfblxIV2nLbKuY3xm10G/SadudIMNdKuUZsklCbevaGVipJkSOYGlRL7ZmdeVtfx+dRtu3PzcKSm94I11ABJgn2VtGDnNRjyyW0lbJD3bZByAhcwOsjXVtJ14E0LwV9YLs98sxnSIGu4Atr7agX9tsFjKCZc74EEQoG/dU7o5juum2VhlUHTiN27yrTV9NqQjbWETHUjJ0mTtnbVCuQVMtxjLmIHiYaO/Wl4jpGoOtm+fsgftVJOzeYpnLlaDGu7dXJZtR6Ntj1G8xXlKIXmv3h+NdU5CkPbZtZU09tFOjNybS90j31E2wkofCk9E7/ZZSdzfGuhIktKinVqOrjmKcW4OY86AJCmlg0wLw5jzFKW+vrL5igB+az/B/lKu2b69dDrIzQoGUTBIgakb/AGVe/wA5X1l+8Kxza2zmfGNaAjNfKKxOkT6X2YMzyqkJl+6Q9I/pnGCuI3YVi1tc4JGbMpYgqSJBEbpy74oGnTXEEaXczHgAoymSNQU1JjSDHyn4XogUVQt/DjKIByyfaZ131C2n0fNqWz2szHV1HZkbi2k2yZ1IkHuqsInIQs9JrtjEquJvDqwsucojVCY9EGQwjTed0zTeHV9q3esuKUwttuwp3vHDxOhY9wA4kwdk9GbmIacQ4RARmlg73AOCkEiOGbXu7tBQ20QJbEKogKoOgHgKhspGXdKEVXug9kFkjgAJCzHEQWFBek+NS5iLDqCBcC3WMb7jhA+/fLWyfbR3plZm42cxbDAk8fqnIvMmN24STUfEbNa9awhuxbbPiF6vT+bRrdxFHeoummuBAZdndVYyI6dbfEAsckW+IGbid3+FQcVgjaCs5ClbZQ8d3okc9GjyqbtXCNdvNcNsXrZAC5WIKqu6CsjmYI403g8PbIRTmVJdjmglVmNZAG9Z1A3Um2gSIG1rlsXyXDE5RoCAPaSCaTbQXFJS0VVSAXzFoLTAndMAn9Wp923h2vfTxqqkaldCo4gEce6ptyytsAWDb6lmBIUa5lBylnLtm0Z/fpUSk0mUkrGejODDuZnKAT46xRzFYYAkRHbOngq8KmbGw9sEsBGaJHhxoliMKDuGkz7T/gK4ZaqeUbxgV9bflTSWPi3wUUcOGXjpUa1h1k68TGlYrU5LcQXdwwiCsj51FbCEIco4zHgCPnR1rI5TUZsL7Br8Fq4ajFKKK6h9PwUeZn5VKweNZA8ZTmUAAk6HMCSNY3T50u9s4gtJjMwIHGADv86a/NOXu1r0n6avT6mnKOo6d+x8v1PUjJOKwSxtphfZtMjsoy7zEjjp30b6fBWNkAgt2ux+i2WGjhqI/wADVTe0ymREqQdeEcxRdLR6t7rMWuuD2ie7SY0ju3QKXrHDQ1I9F5Xt8laO6cXvQCuLprmHkdw50Nu34bQxpzjfED3UdsIewrNlMntH7PEGQN5G4bxQnbuzzbYlhMRu004H4e6stX9R1NWPTlRcPTxi9yId+6xAyniZMj9Hn7adwOPa04ddY4HiCRI8p8qiWMRB0HCIJka90Utb+UMI3jfXLyW8B5tgJdPWW3ARtQI3cx5zXVVBdI3E+ddStlUbpjllT4UK6NOBcZTB03HuNFrxlaA7MfLiY5yPnQPuEOkW12sYiyihAtzT0EOu7edRvpyztO4fU+4v4UeFtWgsoMbpAPxpxcOnqL90Ve5UlQqZG2TfLGGynT1VGo8BRhVHIeQqNbtgbgB4ACn1NQ3Y0OgDkKAX8XbtbQl2QB7GUkkDKwMgH1ZA99HQazjpokYtxuzKhnvygA+a0RVsTdF+XbuHH9Pa++v40r/OHD/19v7wrIRcNSk2sFgMLYHPq1Y6R5/41o4LkjezSbmKwV1h9JbzsQAUYqxJ3arEnxp59giP57ERyzr8cs1mmG2hNy2ezAuKQVVVntDWQJitffjUyjXBUXZlXTnAdUim1mL/AJwBmY52hbTPpm0GonQcBTdzE3f8nrcutmuC3jXExIDdTbU6btbVzyo30x2bcvQlkA3OvUqDxJs3RHjyoVtfDsHuWCF6tcMMMuUyTcEtceORu3Lx7xFJAyg2sM3XuUZraqxYuDGVZnfxPIVYsHiLd3D3rt/0c2XSc8SI1HpGTNBMbfFwlFKogOpOaWYaS0Dfpu3Cnrq20w6L2iS5fcBIgKAdTA36/Cm1gFyM7UwDMwa3LKqKCw3xlEEjvikYDDm2ZJHaK+6d58CaK4PaKpdRmbIGtfWBKtGaVIHhvp/HYW3dXrcOc1uYZYMoSN8HXL/Hhm3ii2kmFdj4sEb6sOHv1mVgtbMqxmjOC6VMvprPev4Vwamg+UbR1PJfJB3gV5lXkKrmH6WW20mDyOlSz0gt+tXO9OSL3IJuFHAUOxV2oeI6TWR9cUL/AM5Fe4qqCQSNTVx05eBOSJWJI3mk4XBhrVx9dMsHvLr+zUDEYqTVmwVhBgGggubiDL3AMZjlrXdpRowk7AeLw/ZB56GO4ry7wK5sRnIQBjzJBE+IophMKt26VJACKCRxM8B7vMUMxWKFvFFZy6qd4GkAka7zrzqo/dQPiwbt0Q26O7XwqKS1xcm+V7IncRr7ytEb5Dsc7g6zvG46jdpxoZtfKpQWiZBkHvXlVvLJBWBsS3bgb5k5Y7vGvcdbAMAg94ObfVn2RirXavswAKgMrKWAadSBwnTzoFtzbhvBQbaJBnsiCdOPdWi4J7gxcGTxX2sAfI6iupS3NNfhXVJRs2BxGeyjesinzUGgd9suJU94/Cn+iGJz4RP0ZXyJj3EUO6U4wWYf60wo5mRv7gJqu4jQMO+gqQrUN2dezIDzAqarVJRJVqdVqjK1OK1AEgNVA/KAkYlDuzWhr4Mw+Yq9Bqo/5TZHVON+W4PaMpHxNVHDIlwVq+VH1w3eFb2SCNfEVFu4YvEaiYzLDQCRJgedBdn33a6qglizRG+Sa82kGUzqrZmUjcQV0O7vkeyrbsSRakwuWMmdoO7IRu3cTWn47pVh7Y1eTyH74rDtki5duBAbryDChnJPLRdTW04bAYbDhVt2EbEZV+jiShga3rhnqh3ekeA40pO0OKoC4radx3tPb+jN259FM5yEV1a6NNFGdgDpJ3TBIH3Nm9VczMQzKl1lzDQMMPcYGPZU/pFjDYbrrjZ7ge0S0AD66hVH1UEjTu50Jxe1GuXsrZO1h77KUIIIGFujhxk+41K4KpAHbeybVwHE2ni25Jbskw86gx6Mnnpr3ige0hIzKQyKAoI4ADSQQGX2iKXsjbL4ckrDK2jW21Vh3j50TbD4a8Q2Hu/m1w77V3VDIgqH4qd0GdOFXRnZCsI2S2wGbLbBYcgWuUQ2fi1R1cHQ9ll4EHeCKK9FLH07hkBsm2LZIYHK3p6TqV1gHw76Rd6OJacvcYMgfsqoPbO9RB9GeRndvrnks2apgjadpUuvbgdkkg8YIkTz0NDmHDSPZUzaN3rLpuOpEnUDu0jyFIyI/ZRXzRxAjfqTHlUvA6FbM2M95iEE6SZIFTrmwsjsLrgZTECBqDEQIPDlxp3Y+Ge1dQI4DMyqASy+kwGoU7qgbVxNxrzkxmLmSN0zvGk76E01YUyNtS0gYZFI01JMyZ4cqf2HgS9wEAwpOZuAkGJPOoliw91wsgHvP8TR7Y6NaR7ZiQ+ZTuB7JUrrx4idN440N9hUTsbsdAFMmSNRuiDw56VIwezHWwjSYLNA4admaH4jHORLDuI1BBI9Wi2KHU27a5LwOUkgqYBLH1hB0jjQBGwNm5abrhDRKnMN+YGdN/GdOQqrY+wbly47dtjr6Q0O7d3RVq/ymDbyvoZ0OomedRzs+2cwdQSCBvAI0zERvkSPI04sGVfD3FtsOtDRxUROg3b9Nad6QbRtNaUWxDlw3MqACDmbmdOPCm9vYYJdhN2Ufhw8KFW8aq77SswPpF3HuUiKpZYHuCxpQ6iVb0l5g0raWFzQ6mbZ0B5fosBupL7TG/qLXiTdPvL1w22w0CWgDvAU69xljWhBFEiuomm2LMa2Vn7KH3kV1IZKwvSq+i5bfVWxyVBv560OxeJe62a47O3M/ADcKjWTTrGtCDXeiuJz4a2f0B7hHyo4rVTegOKnDgeqzD3z86tqvWb5NSUrU4HqKr04GpASA1Uz8qaMcPaK8LpBI3wynd92rcGoP0uwD38PltjMwdWA0G6Qd/caYmZHsgE31C5QzEBWJIg6QdB8qtm3MZku5b+HwN66CWdwL3pNr2gjohY7zA485oTd2A1i+vW23TOfoznWQ0jTPMDU90SDTOLvks5uZuszEHNOaQdZ75FO8EhPB7exDi6LZTDW1GqYZVw+YSBBZBnffxatQ2AqjC2cgCg2kMARqVEk8z31l+zuiWJZAwQQ/aEug0O7SeUVp2xbLW8PaR9GVFBAM6gcxvofA7T4KJ+VW+0Ki7nInnKmRHnVKW3fw11HJ1ay+UyGGS5bII7uy/smrp+VGPo985jHKI1n3e+qNcxruym4zPlUKJO5QICjlpTSE2NEVwSSOPaGm6dRT/5qTJXtAcRw8RvFe4ZNQTwk+Qn8Ktkk3DX0a7cS4SqkgLcH1Soj2rEaVYMDt/EYEdW6Lew7D0T2rZB9Qwcs+qZHdVZ2Mbd5eruFbdwklLjaI2Yz1dw/V/RfhMHSii4m9hmNt1nnafl3cGB5jf31KrhkTUk90P4LNat7PxY7Fw4dz/R3dUn9FidPY36tM4r8ml4bgrjgbbKdJJGjwePCaFnA4e4isQ2HLzlnVDHLkNRyrXcJayIi+qqr90AfKspJcxZpp6m7DTT/ACZXhth4i06/+pswwIZrV7KpG4zbDiPdUDFbLu5iSxJnfIHxUVtOevGvnmamjQxD/IN5vRDnwzN/dFGtlbIvrPXWmy5SCzAjlGjQx8q065dPOoWJUMCDqCII5g0toWZvisOoJCmNAYLctNAfGncGlxlIDkAcJcAk+Hhy40rbmw763SbSM6QIMqWGm4gwTB461BsYy4iPNtxlMuTCgQOObWh3wBN/MWAZw1sEDQyztm4Rm0GpHCqDi7jLcYhjObVgTv0qbtTpFcvaDsLyB1PiRHlQmtIRa5JbPbuJZjJY+6k2LeYx515l5UX2ZshiJOhPDjHhVPAhjFWSqSTM8D8aGRRHarmcvLh/H8bqHxSQ2Jiur2K6mIk2xTlNgUoVQixdF+ky4aVdWKkzKwYMciRVkf8AKDhzwvjwUftVnqU+BTrNieVTL0On+H5Yg+xf2q9/0g2OFvEH2p+NUYClirMelDwXg/lItn+gu/eQfKu/0kLwwz/fX9mqUK9phsj4LJtvpomIstbbDMOKtnXssBo3oewjiCaA7PxttLha7Y6/T0S+USdZOhLVEutTe4zO8R5fwKiSyaRSSouv+kQjdhB/xT+zS2/KfdA0w6Dhq7H5CqdZ7Wi7/V4+z1vjToWdD5VWGTGKhwkhzbm2LuKfPdI00VVEKoPLjPeeVDFWiNnCk+ifYYPxpGLwhUg6H2RToqyGUpT3yLYVQAWbRoExx13xoPfXuWd+gpsvx7oUHl/GtRIpDNu1wo3gOkLogtX0XEWRuR5zL/7dwap8KFWk0pwXKdYFeS5jGYXFi2FvLaYXFYrfGUwNCouL2Tp4VqNu8GEqQQeIMjzFfPbWwadw127aM2rjof0WK/CsY6MYqo4L3vufQOaks1Yth+muPTTr2b7aq3vImn/9I+O9a3/w1p9NhvRrjmo9ysnfp9jm/pQPs20HxBodjtqYm6PpL9xhxGYgfdGlHTDcjRds9JLFic9wFvUXtN5Dd7YrOukHSW5ijEZLc+jOp72PHw3UKNiN9eGrUUhXY26U0adYU2VoEO4FvpB7R7qspQBc0jX608v491Va2NamHEsRFS1ZR7tvFpcIymSJkx5b6F09eAnSmiKAE11exXUgH6WK8rqoTHrVPLXV1NCFUoV1dVCFivTXV1UIZuV4PRb9X4murqmQ0N0XuGbNtjqxGrHed/GvK6k+Rrg7CN2vZ8qn7aUZV0G6urqtkAHE+h+svzqPd3+35V1dWfc0JA3U2K9rq0Mx23UtB8a6uqWUhwiot+vK6kM8pXCurqBES9TJrq6kMZY0gmurqARy0omurqQxo0murqkZ1dXV1A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52" name="Picture 8" descr="https://encrypted-tbn3.gstatic.com/images?q=tbn:ANd9GcRPiDHYUecfVCd5SpemnDwiewTboXQ6EHaL0x2SKlkQbTKU8kRF"/>
          <p:cNvPicPr>
            <a:picLocks noChangeAspect="1" noChangeArrowheads="1"/>
          </p:cNvPicPr>
          <p:nvPr/>
        </p:nvPicPr>
        <p:blipFill>
          <a:blip r:embed="rId2" cstate="print"/>
          <a:srcRect/>
          <a:stretch>
            <a:fillRect/>
          </a:stretch>
        </p:blipFill>
        <p:spPr bwMode="auto">
          <a:xfrm>
            <a:off x="899592" y="1916832"/>
            <a:ext cx="2376264" cy="429719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7772400" cy="914400"/>
          </a:xfrm>
        </p:spPr>
        <p:txBody>
          <a:bodyPr>
            <a:normAutofit fontScale="90000"/>
          </a:bodyPr>
          <a:lstStyle/>
          <a:p>
            <a:r>
              <a:rPr lang="en-US" u="sng" dirty="0" smtClean="0"/>
              <a:t>Scale up</a:t>
            </a:r>
            <a:r>
              <a:rPr lang="el-GR" dirty="0" smtClean="0"/>
              <a:t>: παραγωγή μικροβιακού προιόντος σε μεγαλύτερη κλίμακα</a:t>
            </a:r>
            <a:endParaRPr lang="el-GR" dirty="0"/>
          </a:p>
        </p:txBody>
      </p:sp>
      <p:sp>
        <p:nvSpPr>
          <p:cNvPr id="5" name="TextBox 4"/>
          <p:cNvSpPr txBox="1"/>
          <p:nvPr/>
        </p:nvSpPr>
        <p:spPr>
          <a:xfrm>
            <a:off x="251520" y="5445224"/>
            <a:ext cx="2376264" cy="954107"/>
          </a:xfrm>
          <a:prstGeom prst="rect">
            <a:avLst/>
          </a:prstGeom>
          <a:noFill/>
        </p:spPr>
        <p:txBody>
          <a:bodyPr wrap="square" rtlCol="0">
            <a:spAutoFit/>
          </a:bodyPr>
          <a:lstStyle/>
          <a:p>
            <a:r>
              <a:rPr lang="el-GR" sz="2800" dirty="0" smtClean="0"/>
              <a:t>Δοκιμαστικός σωλήνας</a:t>
            </a:r>
            <a:endParaRPr lang="el-GR" sz="2800" dirty="0"/>
          </a:p>
        </p:txBody>
      </p:sp>
      <p:sp>
        <p:nvSpPr>
          <p:cNvPr id="6" name="TextBox 5"/>
          <p:cNvSpPr txBox="1"/>
          <p:nvPr/>
        </p:nvSpPr>
        <p:spPr>
          <a:xfrm>
            <a:off x="2915816" y="6237312"/>
            <a:ext cx="1944216" cy="523220"/>
          </a:xfrm>
          <a:prstGeom prst="rect">
            <a:avLst/>
          </a:prstGeom>
          <a:noFill/>
        </p:spPr>
        <p:txBody>
          <a:bodyPr wrap="square" rtlCol="0">
            <a:spAutoFit/>
          </a:bodyPr>
          <a:lstStyle/>
          <a:p>
            <a:r>
              <a:rPr lang="el-GR" sz="2800" dirty="0" smtClean="0"/>
              <a:t>τρυβλίο</a:t>
            </a:r>
            <a:endParaRPr lang="el-GR" sz="2800" dirty="0"/>
          </a:p>
        </p:txBody>
      </p:sp>
      <p:sp>
        <p:nvSpPr>
          <p:cNvPr id="7" name="TextBox 6"/>
          <p:cNvSpPr txBox="1"/>
          <p:nvPr/>
        </p:nvSpPr>
        <p:spPr>
          <a:xfrm>
            <a:off x="5580112" y="6027003"/>
            <a:ext cx="2736304" cy="830997"/>
          </a:xfrm>
          <a:prstGeom prst="rect">
            <a:avLst/>
          </a:prstGeom>
          <a:noFill/>
        </p:spPr>
        <p:txBody>
          <a:bodyPr wrap="square" rtlCol="0">
            <a:spAutoFit/>
          </a:bodyPr>
          <a:lstStyle/>
          <a:p>
            <a:r>
              <a:rPr lang="el-GR" sz="2400" dirty="0" smtClean="0"/>
              <a:t>Εργαστηριακός βιοαντιδραστήρας</a:t>
            </a:r>
            <a:endParaRPr lang="el-GR" sz="2400" dirty="0"/>
          </a:p>
        </p:txBody>
      </p:sp>
      <p:sp>
        <p:nvSpPr>
          <p:cNvPr id="8" name="TextBox 7"/>
          <p:cNvSpPr txBox="1"/>
          <p:nvPr/>
        </p:nvSpPr>
        <p:spPr>
          <a:xfrm>
            <a:off x="5652120" y="2996952"/>
            <a:ext cx="3960440" cy="954107"/>
          </a:xfrm>
          <a:prstGeom prst="rect">
            <a:avLst/>
          </a:prstGeom>
          <a:noFill/>
        </p:spPr>
        <p:txBody>
          <a:bodyPr wrap="square" rtlCol="0">
            <a:spAutoFit/>
          </a:bodyPr>
          <a:lstStyle/>
          <a:p>
            <a:r>
              <a:rPr lang="el-GR" sz="2800" dirty="0" smtClean="0"/>
              <a:t>Βιομηχανικός βιοαντιδραστήρας</a:t>
            </a:r>
            <a:endParaRPr lang="el-GR" sz="2800" dirty="0"/>
          </a:p>
        </p:txBody>
      </p:sp>
      <p:sp>
        <p:nvSpPr>
          <p:cNvPr id="55298" name="AutoShape 2" descr="data:image/jpeg;base64,/9j/4AAQSkZJRgABAQAAAQABAAD/2wCEAAkGBg4OEBAPDxAQDw4QEBAPEBAQEhAQDw8QFBAVFBYQEhQZIDIeFxkkGRQSHy8hIycpLC0tFR4xQTArNSYrLikBCQoKDgwOGg8PGjIkHSAuKTUtNTM1NDMtLDEqNSo1LCkpKiwpNDUsLDQsKSksLCwsKSwtLDQsLCkxLC0sLCksLP/AABEIAKQBAAMBIgACEQEDEQH/xAAbAAEAAgMBAQAAAAAAAAAAAAAAAQUDBAYHAv/EAEoQAAICAgADAwMNDgMJAQAAAAECAAMEEQUSIQYTMRQiQQcjMjNRUlRhcZGSobQVFjQ1QlNygZOUstHS0yRVomJjc3SCg6PBwkP/xAAbAQEAAQUBAAAAAAAAAAAAAAAAAgEDBAUGB//EADcRAQABAwEDCQUHBQEAAAAAAAABAgMRBBIhMQUTMkFxgZGhsQYzUWHhIjRSosHR4hRCU2LwFv/aAAwDAQACEQMRAD8A9xiIgIiICIiAmK+9awWdgqjxZiFUfKT4TLNHjHCky6mpckK2uoCFlIOwRzAjfx6lJ4bkqIpmqIqnEdbK2fUObboOQBn26jkB8C3XoD8cW8QqQbaytRzcm2dQOf3uyfH4pT5HYymxbUay3kuKF1HdAnl1sc3LzEEhSdn0dNT5fsYjBVbIuYLcMheYUE96KyhJ8zrvezv0iQma/gyot6frrnw7P1z9V1Zn1JvmdF5fHmdRrzebrs9OnX5JnrsDAMpBUjYIIII90ESk4j2SpyHsd3sAt6sqlAofkFfOCV3vkUDW9enW+st8PErpRaq1CVoOVVHgBJRNWd6zXTaiiJpmZnr3bmaIiSWSIiAiIgIiICIiAiIgIiICIiAiIgIiICIiAiIgIiICIiAiIgIiICIiAiIgIiQTAmJo4GcXFhfQ5LrawR0HKjaBO/TMNnaTEB5VtFr+8oDXsPlFYOv16lJmI4p0W6q+jGVpEqPurkP7ViW/E1710r83VvqjyfPs9ldTQN+FNZtfX6dh1/olNr4LnMzHSmI78+UZnyWxM08zjONR0turrJ8FZ1DH5F8T+oTV+95G9utyL/d7y1gp/wChNL9U3cPhlFPtVVdW/HkRVJ+UjqY+0pi1HGZny8/o0zx7n9px8m73D3ZpT6VvLMnAM+3IoSy1BW55hpSSrAMQHXfgGA2B18fEyx5RAERE53yVV0TTs009+d/X3eSYiJJZIiICIiAiIgIiICIiAiIgIkbjmECYlflcfxazytdXz+8Vuew/Ii7Y/NMH3asb2nFyH/2rFXHT/wAhDf6ZHaheixcmM43fPdHjK23HMJUkcQs9ONjg+4LMh/8A5UH54HAS/t2Rk29OqhxQn0agOnykxtT1Qc3THSqju3/Tzb+TxCmkbtsrrHu2MqD65oHtHU/tKXZHx1VOU/aNpPrmxi8DxajzJTWrePPygv8ASPX65rdqMiyrGZqnNbmzHrDqFLILMmutivMCN8rHxBj7Rm1HVM+Xlv8AVPlWc/sMeqke7fbzH6FYP8UfczJf23LcD3uPXXSv0m5n+ZhMf3v5H+ZZ3zYH9iPvfyP8yzvmwP7EbPxV57HRiI7s+uWtwbs/jMLjZWLmGTeN3FrvB9eDkidBXSqDlUBVHgAAAP1Cczwfgd5F2uI5q6ybx0GD1IfxO6Jv/e/kf5lnfNgf2JWIiOC3Vcrr6UzK6AEmc01WRjZeGhzMi+u9r0dLhi8vmUM4INdSkHYHpnSyqBERAREQEREBERAREQEREBESCIDmmO69UG3ZVHusQo+czRv4Q9jMXybxWTsV1lKQBr2POq85+lFPZzEU83cq7e/t3a/0nJMjmeqF6KbccavCP3x6S+G7S452KmbII9GOll/zso5R+siPujlv7Xicg99kWon+lOYy0CAdPR9UnUYn4m3bjhT4z+2FR5Fm2a7zJWoe9x6hzfTtLfUon0OzWO2u97zIP+/tewfQ3yj9QltqI2IV5+uOjOOzd6MGPhVVDVaJWPcRVQfVMwWTEkszMzOZIiIUJQ9tblTEZnIVVvwyWYhVAGbSSST0Evpzvb0f4C79PG+1VSsRmcI11bNM1fBu/fXw74bifvFP9Ug9q+HfDcT94p/qnG+TV+8T6KyDjV+8T6KzY/0E/i8vq4v/ANdT/h/N/F0HCe13DUFwfOw1Jyb2AbIpGwX2D7Kb/wB+vCv8wwv3mj+qcRwpdCwDoBfb09HspuxGgz/d5fUr9rNmqY5r838Vxk8fw8rO4cuPk497K+UxWm2uxgvkrjZCnoN6nWTzvhn4wwflyfszT0SYV63zdWzl03Jut/rdPF7ZxnO7jw7iIiWmwIiICIiAiIgIiICIiAiIgIkbkwEREBEGczw7jHEsqsXVUYYrZrAoe67n0lrJ52q9b83f64HSGwbC76kEge6AQCfrHzz6nNvbxXvk9awd93br17I8Oerf/wCfyTOb+LfmsH9vkf24F7E0eC8Q8pxsfIK8hvopu5d7C95WH5d+nW5vQE57t7+AW/p432uqdDOe7e/gFv6eN9rqkqeMLV73dXZLnIMQZ0jxNp8M8Lf+Pb/FNyafDPC3/j2/xTckaeC7d6cnDfxhg/Lk/Z2nok874b+MMH5cn7O09Emm1nvZemezn3Cntq9SIiYjoCIiAiIgIiICIiAiIgJisykU6LKD7m+syyg4pxh8e5lVQ3MqnqSPQRJ0UTXOKeLH1Gptaa3Ny7OKY/7qWdWZX53nr7I+mbFV6vvlYHXjr0TmPvnuHgqdevXmP/uWnAs9r+8dgAdqvTeugP8AOTrsV0RtVRuYun5V0upuc1aqzV2T+sLeIiWWyQZ552e7V5FGOtSYqWKlmQA5yeQsPKLOvL3Z1889EnlnBfav+7kfaLJlaW1TcqmKmi5c193Q2KblrGZnG/slc2dtMs2IRhVbFdgG8s60Xr2elXxfXMp7aZvwKj96f+1Kl/bE8fYWfxVzM3hM6NHbclV7S67dw8HUdhmc8NwOcKp8jxtBWLDl7leU7IHUjRI10+OXspuxv4u4f/yWJ9nSXM070onPdvfwC39PG+11ToZz3b38At/TxvtdUlTxhave7q7Jc5NK7iqK7VhL7GTl5u6ovuC8w2ASikA6BM3ZXKmTTbe9ddNqXd0fPtetlKIVI0EIPjN9eqrppzRGZeS8m2dNdvbOqq2accfn4S1sbiq0ra1lWWiiy20s2JlBVr2W5ieToNbMugZWcRszb6bqe4x172qyrm8osPLzoV5td111vcslEhp6rk524wyeVrGitzTOlr2s5z8uGOqPmnhv4wwflyfs7T0Sed8N/GGD8uT9naeiTW6z3su29nPuFPbV6kRExHQEREBERAREQEREBERATke0x/xHu+YvQ+HpnXTneN8Huut50UFeVR1YDqNzI01VNNzNXBp+WrN27pKqbUZqzGO6YUV14YaFaL8a82/rMv8Asn7Gz9Nf4ZXfe3k+9X6Ql1wDh9lCuLAASwI0QfRqZWortc3s0T1tDyPpdbGt57U0Y+zMZxEei3iImtdsTyXDxjbi2VhjWXOUgdd8yE32DmHxietTynANlKmt8bLDLbfvWLksOt7kEEJojRHhMzR1UxVO1ONzmvaO1euaejmaZqmKondGeqWg3Zdzv1yoHRGwubsb9z/EfJ80u8eg11ohYuURVLt7Jiqgcx+M63Pnyxvg+b+55f8ARIbMb4PmfueX/RNjRNmjozHj9XH6m3ynqYiLtuqcf6Y9KXadjfxdw/8A5LE+zpLmVPZOh68DCR1KOmHjI6sNMrChAVI9BBBEtponqpOe7e/gFv6eN9rqnQznO37heH3FiAofHJJIAAGVUSSfQJKnjC3d93V2S56Jo/d3D+E4/wC2q/nH3dw/hOP+2q/nOi2qfi8X5m5+GfBvRNH7u4fwnH/bVfzj7u4fwnH/AG1X842qficzc/DPg3uG/jDB+XJ+ztPRJ5nwTiNFvEcIVXVWEeUkhHRyB5O3UgGemTS6uc3Zem+ztM06GmJjG+fUiImK35ERAREQEREBERAREjcCZGo3G4E6iRuNwJiRuNwJkajcmAiJG4DUmRuNwJny9YPQgEe4eoMncbgYvI6vzafRWPI6vzafRWZogYfI6vzafRWPI6vzafRWZpG4GNMZFO1VQfdCgGZZG43AmJG43AmJG43AmIiAiIgIiICU/FOF5L5FGRRcid1TkVMliWOrG3uytgCsBtTX6QejHwlxEDz3B9TbNrtxnbibuMdbk5gty2t3nMS3WwqWDOxBIPgOnSZsT1Osmt8Ww5zE4rM4TV/dOWeo6O7C2iEckFjtrD+T5s7yIHEYPqe3qlK3Zr22U3X2requlo76gggAuVPLee9GwQNAamHH9T66p8W2zP8ANxmYmv15anDPWWTbWFtFEsOiT51h/J82d7KntJ2fTPqFLuyAPz7UKTvkdNden5Z+aBR39kD5CMJczV3lBt793uYnlYsiEd4GblqFY0TrzN69M1M/svbclyVcUrrOXld/XaOd7mCNYy1j13lbldql8wDzadEEnY3l9TihbFdbrBy94FVkqsC1vVVWETmXzeXuU0w87Xm71qa3DvUtpxWoajItU46XIhZUdt2hNvv3wZNjewN610EDG3ZLIY4pszqWWjMycwAd8otrstNrI3rnXuydD0AAdBL+7GutY2VcSKVWE92qV4jqBsDlViu26/H6ZRVepPjpWlIybuWunKoVitJs7vIrZShbl9iGZ38PE+Pjvft9T+mynEpstZlxRYo5VVRYrujEN6R7WBsHfU/FAz38KyW5FPFbFZnHIVrxkclN8yoANN7hDBgOvQHRFbndizdfk5C57K+RfWVUM/d111d2rV8ofq3Op6jWuYjXU7317A4xbDa17LjhNlWV85AL25F6Xd45XWyrINe74mVo9SfG7paxkXqUNhV05EI5qKqkOlGtqaKbN/lMuz4wIo7PM1mI13EaXGNTVjWojOBaOWxQADaQDarLzcwYnul0RM9HY5q8TDx0y1D4WSt91u7iLCrF2Dr3niVYezJA8dTWs9SPFZLKu9cVNechFVEHdt3VtYTf5SAWex1o8ujvZloewlfdZ9K3WInELe8s5FqXkBbbqnTrz7YEnfsjArLeyOStaAcSRBVmHNa1haWuKgMq3E3a6gsW5eVSCvmjXWcHsdfU/D7Ls2uxcJbtA98vfVl0cWsTYdso2NnY84T6b1Lae77vym4kaHMy0sGCUpVUHQjlbkVNejYZgemtbWf6m+PfRRjtdaFooyaAVFYLrkMjPsa0F2g0o0AND0CBYX4OTzOw4myKH1y91iEV8x82vZXfpUDfU9PdnwcDKG98Vbp4+s4fTx8fN6exb5jKrK9TCu05BbLvLZNxyH5koZVsK21llUrrfd3coJ3ru0Pon3k+plQ4uHlFwN5sLECvwc5J5SNddNklh6doPdOw3qsF+ewtxM2+s2VtX6yq8xDeuOq+xKjfseXwO9+jnr+xNgoVG4mjCvlrs71re6awHG806tDLtcc7Xm/L3023Nb5/qb49vfEWPU91psZ0Srm5WwvI3r8OoKF22fBm3NW71K6GZmF7hjlLlL63VyjlbIYI2tF+uVZ5xO9Ko8B1D5f1PMkixTnu6tSyqX78ObXqxa2exlsG1/wxYAa63Nsnrv64l6mrXizeW9bWVYVbPWLA3NQriywAuQOcmk6/3Xp3udwBJgcJldgM5ypXiHIF8o83kvYMcilam2xt2eVV80nqCxO99Za5PZnJtqwFfIVbcS6qx3QXhLlr0OXk7zqSB4tzaJJnTRA4lew2aqY6LnhTRlnLZ+7vZ8lhyBe+3b6R3vNy6UlxpRrrPDOw+VVbw+y7KS4YNLUEct696NjltO7D5+tg72Os7WIECTEQEREBERAR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0" name="Picture 4" descr="https://encrypted-tbn3.gstatic.com/images?q=tbn:ANd9GcQ3XqZBNDtJ2X-9Nipuzje9kyDBvisEZVhhwbJUCw9HlLVVLXoCZA"/>
          <p:cNvPicPr>
            <a:picLocks noChangeAspect="1" noChangeArrowheads="1"/>
          </p:cNvPicPr>
          <p:nvPr/>
        </p:nvPicPr>
        <p:blipFill>
          <a:blip r:embed="rId2" cstate="print"/>
          <a:srcRect/>
          <a:stretch>
            <a:fillRect/>
          </a:stretch>
        </p:blipFill>
        <p:spPr bwMode="auto">
          <a:xfrm>
            <a:off x="6516216" y="1484784"/>
            <a:ext cx="1968252" cy="1562105"/>
          </a:xfrm>
          <a:prstGeom prst="rect">
            <a:avLst/>
          </a:prstGeom>
          <a:noFill/>
        </p:spPr>
      </p:pic>
      <p:pic>
        <p:nvPicPr>
          <p:cNvPr id="55302" name="Picture 6" descr="https://encrypted-tbn0.gstatic.com/images?q=tbn:ANd9GcQwcnopnMd0R1b_w9dmuv6uyxlDyx7oMEfh2Sw3dHWHvDlTHcJSVg"/>
          <p:cNvPicPr>
            <a:picLocks noChangeAspect="1" noChangeArrowheads="1"/>
          </p:cNvPicPr>
          <p:nvPr/>
        </p:nvPicPr>
        <p:blipFill>
          <a:blip r:embed="rId3" cstate="print"/>
          <a:srcRect/>
          <a:stretch>
            <a:fillRect/>
          </a:stretch>
        </p:blipFill>
        <p:spPr bwMode="auto">
          <a:xfrm>
            <a:off x="6300192" y="4077072"/>
            <a:ext cx="1440160" cy="2091443"/>
          </a:xfrm>
          <a:prstGeom prst="rect">
            <a:avLst/>
          </a:prstGeom>
          <a:noFill/>
        </p:spPr>
      </p:pic>
      <p:sp>
        <p:nvSpPr>
          <p:cNvPr id="55304" name="AutoShape 8" descr="data:image/jpeg;base64,/9j/4AAQSkZJRgABAQAAAQABAAD/2wCEAAkGBhQSERUUEhQUFBQWFhgXGBQYFhUVFRcYFhcVFRcVGBcXHCYeFxojGRQUIC8gJCcpLCwsFR4xNTAqNSYsLCkBCQoKDgwOGA8PGi8kHyQsLCwsLCwsLCwsLCwpLCwsLCwsLCwsLCwsLCwpLCwsLCwpLCwsLCwsLCwsKSwsLCwsLP/AABEIARMAtwMBIgACEQEDEQH/xAAcAAABBQEBAQAAAAAAAAAAAAAEAAIDBQYBBwj/xABFEAABAwIDBAcFBgUCAwkAAAABAAIRAyEEEjEFQVFhBhMicYGRoTKxwdHwBxRCUnLhFSOCkvFiojNDUyRUY3OTsrPC0v/EABoBAAMBAQEBAAAAAAAAAAAAAAECAwQABQb/xAAtEQACAgICAQMDAgYDAAAAAAAAAQIRAyESMUEEE1EiMmGBoVJxwdHh8AUUI//aAAwDAQACEQMRAD8A9WSASc4ASbBVeO6SUaQu4HxsiKW0Lqx1fpzm/wCExzu4W8yhXbdxT9G5e9x+CIaN2uysCa+KP4mjwJ+KiZiMQSWh4zDUZdF1r5Q3E9DXVgm4rFN3tP8AcFNT6SYhntMJ7j8wjFX0c0bdB7YaTQqRrlKocN04bpUBb3iPUIzFdIA9o6oggm+htvCpGDTTYDI7bILgRoWiPkq6lQm+qv8AG7NBBb+GZaeE7is/iaNSkdP3XoZIxn9r2cxYrGMpkB8ydIBPuRNzBGiEpbSYfasfNSvotqEEPIjcHQPJZHga7Q9p9BgrAWFio4MEE5h3Jji6QAJHGU5mVp4EqbSsNHGuGW3ZjwTXuBHHuTqlLNIIBaeahwuzWUgQwRPMlcrOaTRJ91BgyRyTMrmmQiA0hLOBqtmGLkxXENwVcPEHVD7QpgmOG9B1saMwy+Q+aLwbDUMn2RcncOQ4lek1x2carYlUupZXXLTl+S4ptj4XLTkiC45o4DcPJJeLlrm6FMjjukNbFuin2Wfm3eAT8LsJo7T5ceJPzTqNVrBlbAhdrbVa0TBeeULzXMdRD2NY32Wz3BVu1ekbqDw0UKjwfxNEgLtXaIeBDizknjarRAgu529UrHjrwD0sDU6zrjWqgWPV7uMEKywm1OsMAQe4rtPFMJmT52UlHEEvgNbl4zfyTthK+jsY0qrq3W1HzJyTa/JGUNompIyOHNHS2YkTwm/kgcKa5e4VWUxT/CQSSe8Ll+Dm2+yLEUwabgyHOi2Y2nmQqDCYOsMznAUyDYsdIPgtbSpNEhgE70DiMO4STA7tPFacWZw0I1ZX4PpC5hy1QCNM27xVy1rKg7MH/SfgqQ4drmm1u6Peg6FR1F0SYFweW8LVj/8AdfSt/t+gGqLLHbCpu3ZSqmr0ecD2XLQnEEgGJB3phIPJd7mXH/IHAzv3Wu3Qld6+sNR6LR5OBlP+7W3If9hS7SZ3GjMff6v5fRNOOrcPRaY4bkE37pyCpHLH+FC0/kzgNZ3FS09mVHa/XmtH91A3hMLWjmtWPK3pa/kckysw3R6LudmdwF/2Wg2RgSYadxmNw5niVBh3lxgW+uK0WwsNAc4aEwOcanzXZslRbvYQ0sSUrmpLzRTxx2whUeKgq1ByBgIzGVHUgIpOqbuzFu9FBocBJjmND8iu16uQCzj3XPivKVrs1v6h+HoBzQSMpiS06jkU6tQiA1pM77WUL8r2wTHKYKeahaAGiRxn5o22DiOq0aYIBcAd0mJQuJdiGvApMzN3kuU1fZ9Oo4Oe1pcNJRLnuBGUCOc/BFyaCkR/eOreHvDc2471bYLaweYdAVdXxTAQHkSdFBXokmWkR6rozQGi9q45hJY17Q82Heq+ns/E5u08FvfPoodnY0Mf2wP1QJHOVp6bZTNWC6KHF08vZPmq+vRkx9QrTG1QXGb8vnwVVVrScrbucY+uQXpejm4zEJdnUnBxa2YgPEcDY+qKfUcPaE94VjsdgNUxoymGd7iZPoB5q5dSBFwCoZ8zhldOgRujIiu2fZIPEFS9fzPgtJ9xpn8Ca7ZlP8qzvLy3YTNdceJS61y0dLAMn2VL92aNGjyTxyfkDMyzDvduPkiGbMIHbt7/ACV7UIAuYQ57XsNP6jotEZfIpXVGARE928/JWmB2wWHI8ZR7l2lg8l3XPHcO5NxzA9ptcaHit8XGa4taOovpkSNFxVGwdoSMjt2h+C4sk4OEqFPOq+Fq0TaY+t29dpbZtBEH08jp4LRCraIDh+V2o7iqvF4JjjZpb6rHHIn/AL/QqlJdFa0NJkeU/NO2ljKwaOpa0nn+6c/Y35SoXbNqD2Xe8ILHB9Mfm/KJm48hrTVLQ70nki21XugtIjvWexuAruIMnhrCNo1azABExvsh7Tboo5RSsu+on2sp71xz+Y8FXsqViOHg1cdQqnU+p+CK9P8ALRN5EF16g3/L3oql0jLGZc0jlr3Zju7lV0tkuPtE+StMBsamCC9pdfSVZQxpVdiNt9IGbiKlcw1pjgNO8nerbZ+zRRuYdVOnBgO8q/wgYGw0NpN3nV3noPVPOzDU9gQwGb6vPNU5a1pCVvZNsrZrGU4gOJu47yTqUT9ybuJHihBWcyxEQiaWOB1+S8vJmnKT2UF91duf5gJ33Z8e03yKlFQHenBk6FImwAPUOB9pvkVLVwROrz4ABTvomNU3KSNJ7k0ZNaOB/uTBuk8Tf3qUOtuSc+NQR4/NMdimj/C0Y5OwNDHE/wCUHWqmd3yUtbaA4x6/4QVOnndqGje4kD/JXq4mqOslpUg2iXb81j70kSx9MuyZgGM5+0SElRzp7QhksbUDnyBB4qPqyNRPMJMpzdECQvm45EtSN/D4Bw3gU+nzCkLAdQm4nCtyHM4taRcyWiO+RCd5E/J1EnUg6D0/ddfhoEwfIrI4zpVh8KSKL3VjwDpYP6nA+krP477R8U6zXNpj/S0T5ukrXh9Lmy/aiEskYnqmDYHbtOUol2FA+gvEaPTHGNMjEVPEyPI2V1gvtOri1Vrag/MJY70t6Bb8n/D+ogr0/wBf7irNFnpdSmBwCkpDQAEnXlbvVD0c6X4Krd9TI/8AI8ZZ5B2h81sNmUQ458zM1Swg2DeDS3U8SsbxTxWpJp/kovqFR2c6ZfDbTc7/ANO9F7J28D2XX4Hce7mlV2aLEA95k3Jg9kX4796bX2Q1rDLonSGgBp4wN/MlR5yb2c4xaL402vG4goOtsZp9kkKq6N7VJcabjz7iLFaaeKo4p9meUXB0UjtkVBoZCidh6o3H0WgBCST2Yg5Mzpq1fyT4JNxFbQUytChto49tGmXvNhoN5O4BPHGgcikrVKwEuAYOJhUuM23HtOk7lX7Y21WruJG7RujWjgOaqauy6jnNIfl/NofU/JehjwQX3B2W/wDF3OMNb52XetqHeB3D5ofDsyzvMAa38+aJwtbMJIy98ad69CDjVJBSOOZU/O7zSUoxTSTlD3kflbPqknthorg57f8AEp5x5AJcAALkyQABv1WhGGE2kXuCJ+isF9rG1msazD0yJPbqQADH4Gn1MfpXx/tbo0OXFXZT7b+0d5JbhwGgf8w3ce4GwHr3LG4va1Sq4uqPc4ne4k+9BvdKa1bsMFBqjLKbl2T5l0MXaTUbRw0r3Jes4Lk+xONukQU6CINCyLZQROH2e55DWglx0A1XkZvX5JvbNOPBZTspLd/ZvWxNOs00w91DMOsbJFON5kkAOGvGyl2Z0boYcdZiSHu3M/CO+LuPLTvVi/azqjmsHYZEtAAho3Q0dkeRKnDPOa4yeh3j4/abvaHStgHZiN5Jt5yB6rNYnpQ06XgWADnAekeqqX0ZPZb3vccz/CZy/Wimo4DfcnifkfebprxrpBWOS7YZS2tUHba1wJGsMaTPjJCsWdLq0xNTidDHf2rIPC4AzJJ7991ZfcabW9oCNcuni470sppDcE+xM6Zvy5i4xMS5pg8pII9VY4LpoD7QB5tMfMLH7YxDBfUgQLw0fP6hUOCwVas4mmeraTesZE8m7z4eJTQyRbpod+njxtns9Da9JwkOd3arF9INoOq1Lk6SGH8IOg74ie9cpNyABr5IAncTztZS1HtqDtiT+YWcPH5rfDAvuiY+K8ANJsBS5Pr3qZuGiTMi0O4ci3cnubHDT68ylTcezqK+tScdDE8d3go3UnAXAc7d+w0CtQzdY/VroCsHOJy3uARAtPHWwTe6zqIsHtLqwG3Hj52KSPq4VhADmtMcgkre/wDKOot+l2024PDOxGYSDlaxwBJedG3vaCTfQL502ttJ9ao6o9xc5xJJOpJWz+1fpd96xRZTM0aMsaR+Ij2n87iByaF549y8TySbsUp9IKIImg1PF07AgvDsVzgMNNgJJsALkqtwlNeidAMIGufVI9kBrTE3OpHOIH9SXNkcjXhhsWy+gFR7c1UilwaRLj3ibKypYWnhGltIZqrvafvPIflbPn7rnae2IEAz5a8LW+u5UlGgXOLjv9yyqJpQJUwWcy7tHfw7h70bQwo3C5RtLBHQDXQafV1N9yiTuHqfr3K8UdZFSwwj4oinSAUhEQIvw9+qHrOJIYAXvOlNonz4DmfJM3QEnIIdjA32RPu89/gqutiKlUkUwXwbkWptPN2k8hJWi2f0PL+1iXW/6LDb+t4u7uFuaN2nTawZGANaxoAAAABceHcPVIouT2c8kYajtmUwvRkPcDVOeLkaMHIDf3nyWio4drRDQAoadUtDQGkyYJEW5mTpbchKuJqGs0tqAUw4tyZO05zQczZdc7jIG7VUdR0iTcp7bJdr4aBn8D3HQ+B96pzWIdlfJ57/ANwrnbOYMzMpuqOMNyBwFjqb2sqUPFRzqcOz07BxBAdvgHfAW/02evpZJwfaCGYgsOsg793cfn9EsPBEjTeNSP2VRTxQBLXeLfeicPVyOibEWPEcDzH1vWyUVkX5F6Jy4NN91515DmVIyqGw2Invm/EKKph25jOmogxfSNb6p7xYAZZFg6x3acjCwNuLpnMdVq9qCDp7Vo7uMrqq9o4NsTmLWgxGUwHcfFdR5APDamJLlFKYpGtWeMWyJ1oRmGYh6bVY4KndSk6Hgi12bhJIt+69iq4VuCwlKgAOuIzPO8OffLPL3NC822LiTh6tF7WNqPDwQx05SZtMcDC2OK251tUvfGtuF9bd0BS4uuXya6ppE2HwOYz9c1aU8GBoBZLBkEAyDpojW0Zt9AJUUbI6dMRIFyYCcKckDc3ed5P7X7kQ4anhYD3/ACUdWnow75Lu78UejR3qiYvYI6kXG2rhbiGiTPLj4hW3RuvTIcxrAx7T2hqTMgOk3Om/RLZVAuL6jvxS1vANFjHj/wC1V+D/AJWLafzk0z/UA5v+4AeKDdUM6knH4NYs70gcy5qU8+V7CIYXRazjHC9zotCFmtovqMf1ld7KbTbK2NBdrS53tT2pgCNyonTM8FsrPuBDtQCASxziahLhIaYkXDSTAG/WygxmPawtc45qhAguaQxrSSZym4dlt4bkRVxToDiGsEBzXVOyb3LZNxa2g8U51EPd2gdcxc2Q0gNE5nEyWmQeza0Heg6izRb8jP4qGtcMz6jxcQ1oLpMhjRMEgEeAKr9sddBBbkzyA4OkhxnKQdxgGeEi5VgMW2nOUUyBdjQ3K4wItvdrEgKXEMqVWxPVAuF47WUTMTvPZ1AtPGyRkwaTujHu2HTwrnVX1AA6cgglzgSCLySXcfBWLXSMpsdWnn9fHipcXgqdCqHu7cT2nOksnXsizbHhwUVLaAruLW0qgAn+a4DLIAMGDvnVej6fMoVF9eP8i5E5/UEUsUHMvZ7dBzBu3zEeSIGLGWQ3sxcAz6a8uSAZTLaoBkZtYtewI8i0qWtst+dwbJgBw/Sd/geH5lonGOR77MyZO+HCGmRbskkb5vodd/muqrrUntNwTHIEieR03+aSm8EkdZ4eERTYoAEXS0WeEXuiI6mxXGy6EkKsotur3YtGXALPlNGJWy42SzPVL9zRbl+Ee8nwR9R0lO2dhModz+APxKe6jcqOLo1TWx+Fxr2eySPFX+zelDhIeJtYjdz9VQCiu5CtVKXZJpo32F2kypGQ2Anx8eEk95C7TBebWLzDTwYPxeUnxasfgARZpIm3cIMn3nwatpgMoYXPMT2BrIgSbjT5NClKCTGT0F7QwYygCzQAA28dnT65Kp2tTOQOb7QEg/6qZzN9SArbCyWva4klpkE3MHn3z5qDEU5aeIv5G/PepzHxumXmGrB7WvGjmgjucAUJtyhmpEhjXObpmi2axIO6ASdRooejVT+TkOtNxb/Se2z/AGuHknDA1H1SarWOZJI7TiAIgNDNHXa1xLtCbaSuUiPHjJ/gqKGGc8hjj1hjtOme0BBAceyACCIaJndvMeJwxzQ8ke0AWOIsbAngYm/HuVptIVA4Na5rGC+Y9pxO+w9gCdbyY3IDq2lx6ztOlxDySIDYs1rSTqZg/AKnJVTG29jGYxoBbTIe4NsZmwj2nTzG+6ArbN62sXVHGARka03LTMGZhsnxsjxs93Z7Lg1wJdJbFxdrhaR3BQuqQ4lwJa1w1iAYHaBdw4N/Mk4tbQbRE/AYcWDZdc9gl7zDm5gTvuBY80LjMB1bM7ahoM1cwhryYMuuSbkA6E2VrTykOBLZLi3M0ZHgE/m1zTv4qsxzqTqjhUaaojs5Q9+UFrRIgxoQbQRm8xuIydlZX2iysc1MzlcBMEct/wCpvkr52fPTezUuyaxZ0OjzQGJbLHEBopx2IJktEOkggRcK4qsb1NItIF2E6WOdon3rWsl9maap6LHGYRr2kOa0jmOY33SSxTHtBipTPeQDqOBj0SVOb+f3JnyswIygxDUwjaZVIXRMkpNutL0ZpjrhJAF9e5ZunqvRPs26PDFYggmGtZmcd+oEDmZ9Fm9TuOuzRgaUrfRbHA5ZMGHNBB3EGbjyPknDZhNwPrRbXb2yhmIaIa2gyBya94PoR5oPZzBH14LGlw0a4zU1ZlH4F3BNbgTOluP13Fb04Jp3Dn4/5Pmof4e0XjmB5fIeqrGYHszuzdmQ6TYAgE8jb0j/AGhaX7mG5mRY3A/T+0pMw8t/2n4esIgO7LXakWPOLeo965uwMbhIBaeIynwsPc3zTHtg927W2jvQ+qkjUDkR8P8A6p1YAm+jgD52d8EjB5AtjPyV3M3PbH9TCSPNrj/YrbaWO6poIEkmAL8CSbAkwATAB0VPjHFrmVCLtInX8Mhw8W5lfV68CxBcQcoveBO68JV1QMn3JlVhtnZG9oEwQXOcWAPPZA7RaTHfFwLXtxzGskNmTAOT2wWmMuY+1GUjuBRDabnQahLpGbKJiLNMNB5zcmzjayearHNhsTuDblwF43GSCd9pXLQrYBUbBysBYHZ80RmFmxUbJIjTQb9xXKbMzJksjMHE9t2Y7wXezEzcb4tClqUjlYQGsIaQQez7N5EEkjszFxG8qOphSSAOsqAsgHN2C03y2voAJMm+u9UTOAsVQpydHyC6S5obBdETwkbhNtVGdl1IloZTyktkiRkabH3b1YYgwGtkB02EZnZQ2SMxBl1tbTAQmNwrXdnI+sbjtVeV8wmYGZujbZtEW2cigZSl9T+eaxDe1bsjWzYt+L5q8xVJ4w4ECMzI43qN+KDoUHB7m5GNbDW9mSSZBu6Bm333wtFjmHLQZbtVmeTSanuYmg9PRPM9irCtBhjR4njyCStqwdG7yJ+KSrr4IWfIlMIhpULQpGlGLaewBVASV639jA/n1P8AyT/8jI+K8jwxuvYPsaE16p4UWjzeD8EMzuikOmejbVb26ZOjg+kf6gHN9WEeKz+DZkcWncfdoPRafauFNSk4N9sQ5n62EOb6iPFUWIYHZarfZeAe7eR37u9SceUS2CXgMZp3/Xut4rrfrxQ1LETf0+CKYd532P15eaRRKvQwsuRx94SpbxxGbxGo+uCfUbv3g+79lxwi43GfA6j64pqBZGB/+fA6fDyT2mW3/CYOuhsfWV3Ju3H/ACFymL30I9/7j1Qo4hrU5BBG+fERx5e9MZiHBoGYNgBuYDM4xp3fuUUWnj/kWPwKZSLphrW6QJ0tO/f57iptHXoVGlO97p/E4Oy/mixG/fcaKZ4dM6RDhEMBJAkOzG/lYSk5jompULByytGnEif8KJop5uwMzr3guJETAc63BChezvXz7LnPdEFoHEDQjKAJvPkQuUXQ8EkNFhlJdPagABkw25ZfnulNe4Rl0GURJLjbcGNi4XKmJym+Y95DBMgyALmeYvdcCjmIqsz/AInEyMkuAbAbILd8i8xv5oR/WFsNFOm0NmO1UJEWINmk6a3t4qR2PcfZAkmZY0uHOSRrMblW4ttd+pc3iC6Bys2O/iuchlEk2PhH9YS54eW3LYADXRZtt5JCuOozYpjAbUaZeTb2qnYaP7WvPio9gbPFGlLyAfbcTaALyZ8/BF7CYSx1Zwh1d2eDqGQG0m/2AHvcVaCpGbI7bCKmDt7R+iuqaqbJJ7JnyExyeoGvU7Ctvtqa0Bk9Fy9Z+xKvOIqjjR9z2fNeSNV90W6QvwldlanGZu46OBsWnkQs0oPpjRZ9QKjq4cMqOpH2Ksvp8navZ59od7uCI6OdIqWNoNq0iLjtMkFzHb2u+e9F7RwIqsLZymQWuGrXC7XDu9RISx06YU6ZlwwtrBh4ye4aH3+SPp1YcWnXT5H64hT4Yiqe2A2vS7L294s4cWuFwfDUIXaVLLD9wsRwB3+vh7i40bYzUw3NI77eIuPNcGn1p9e5Q0K2Zo52nnuPn8FKHfXPf6hChGqE1vpb5Lj2xf6v+8JwBK44cXeFkGjjrogzbQ+OhHuQzzcGY4Hf+2/zU0tBvJ7z80LiMWBoAIvzU2gxRKSJkMLj+aC4+ZsEnUKh1ho5n4NkcFSu27Ud2aIe+LdhthfeYt5ob+F42v7QbTHGo4uPg1s+sKLfwV9uvuaRdv6ttn1h+lvDhvMIXE7aw9MmGgu/1kDnvk7zaNxUFHoVJmtXe7/SwdW3um54bwi6XRrD0gQymM8Rnd23DTtS6YuJshUhW8a8tle7pU93/DDY3dkn1J08EXsmjVqVM1RxyNns2jiJjU95RGD2IwuzNAme1UIvO+OHh4o+viRSaMjS4ns0qemd1yXHg0al3AdyaMX2yWTJHqKGY8dc8YYaGH1jwpzanPF5EdwerpB7NwIosOZ2Z7jmqP0zOPuAFgOASr7Sa36gK5k7J6wsUlR4zpDANx5fF1kl1WGj5YBU9JyHCewrfFNdChwcuh8Idr06ZWiMU+xC12Rt+rhqgqUajmOG8HXkRoRyK9X2X9uzC1or4c5o7TmPEE8Q1wt3SvECU9rl0sMJdoZSPoVv2h4HEua5lY4eu2zXVWwxwOtN5aSC08yINwtFg9oU8UxzWlucCHNDmvF94c2zmnc4ehkL5gp10RS2i5hlriDyJBSP06qkykZpH0cME6nY7hE3vpcj60T2Vzvt428wvnsdLsSNMRWt/wCI/wCa47phiv8AvFb/ANR/zWWWGa8F/eT7Po0PGuvmU3rBJHAA+G9fNFXpBWcL1ah73uPxUI2u8Gz3D+orNKTXg7nE+kn4kS9ou5rcwHEAiY8CD4qoxNF+NoUzhnNaS91OqdzYBl2su3WH5hwXiuA6ZYmi8PZWeHNsCTmsbRDpELS9HvtZrYZgpinScwEnQtdJMkyDr4KTd9lo5Yrcez2zZ+zWUWkMaBJzOIEFzjq48yiHOA+W9ecYH7ZqDo62jUbza9rx5Q1bXYW2aOLZmoVGkD2mizm/qaYI79FSLi+jPK+2FVavh7/2SbhZHa7LfU9/1KkqV2UxNv1EwPPf3BQt6yqZaIH53CI/RTOve5NROztfEAQ1rSZ9mkLOdzd+Vneo2RSJe8h9ZwgkeywfkYNwG/jqeAGx+0mUA5tO7z7VQmXE/q+gF5ztbprU6zIxpc2e0ZIL+TTub79UknQ8MTn0bvGbcLnZaYNR/AaDvOgQ38Oq1L1KmX/SzX+4/BF7MvSaWU8gIBg2iRv3konquJn0CPuJdIRqtMqXbHoDUZjxccx9UlY1gANEkryy+WFRPlpoUrWptJqIa1a/eJEYYpwxIBShcs0mcQ9UnCgVMCutcU7zZPAKB+rKcQigSNUjTlLH1vF1JB4gD0ginYYrjMOjk9YhlEEe2yXVao12Gt5e9S/dYnu/ZedPLY6iAdUpKbIRxwq4MJopc7KxgwYVSjtlbXq0KjalJxY5uhHu4EcjZQuwsKRmHQ5U9FljbPoPoJtmjjaAqgfzmw2pmJcQ6LFpdcNOo4XG5XG2Mdkblae06b8GjV3rA5leWfY1VczFOZ+F9J097SHA+/zW32vjpzP/ADOLW/ppnKP7nk+QWuE7jZlnDjKgOrs8VwWukNPtEaxplHx7jxR2zNh06TA1rbAkibm++eKr9qYyph8MX02Go5oFr3J1cYvA1QfQjpfVxbntq0w0tEhzQcusZTO/5FSU97Le2+PJGtyprgnymORlsgQVWpJVCkhRx8u0giWsTaVNGMoqnuISiCnSup+qUopp4YpvJ8BojZRThSUjWovDYeVN5WOognUynU8LdXTMBoiKGzDayhLJZRYyo+5zuXG7PWqo7HPBH4XojWfdtJ5H6T8UvJvorwSMb/D4Gi63Zpud2gW5b0ExLzApFvN0NA8yrnCfZlUgZ30xyGY/BFKb8DfSu2eYfw48FP8AwyF6qPs1H/Ub/afmpWfZ03fUB/o/dHhNeBlkx/J4+7Z5J0T27KPBeyM+z2hvJ8BHzRmH6FYZhnIXR+YyPIRKdY5sL9RjXRk/s+2IaFOtinCAKTgznHac4cuyB4lTbaxDaIw/WOgMYxzu+505uA81sOkTYwdcC0UnwBa2UrI9KKVABr68ZTTAA32Nojv9y0NcIUjJGXuTtlrsHatPEUppmcpyutBDhqFYU6YboAFVdGRS6gGizI1xJ/UTBzeRHkrLF18jC6CYBMC5MDQc0qDLbpFT0p24/C0TUp0+sIIBF4AP4jF4+ai6LdIjjKJqOpmmQ7LEyDaZB8Vl/wCIP2nV/wCz1auGfSEljichE+1Ld94ghbXG1nUqLnNGdzWEwLZiB6SUE/JacFGKjWwmoUlieinTmpiqxpVaYaYJDm5rRucD70k12QnjcHTPKKVFFNZZPZTTnBQsmRwk1q6U+kxcFImw9CVodjbCfVcAxpceAEoHZlC4XuXR3YFPDM/lkuLwCXGxI1AjcEIwc2UvijObP+zaCOsqCNSGi/dJt4rT4Lozh6Xs0mk8Xdo+tlZpLVHHGPSJOcmcZSaNAB3AD3J0pLkpxLOpLkri447KUriS4B1JNSRo4hxtDPTez8zHN/uBHxWN2j0fGLpYdzycracOaNcwI8rtIW3Kp8I2HVaW4nrWdzj2h4PH+4INWNGXF2VTG/d6ZZSbMM7DeJaIyzzt5lUfRTpTicRVdTr0MrQCc4a5oaR+E5tVo9qV2Um5nuDADIcTAB+pHipMDjWVWB7CCDwUEtmnkuO1+o9lBrZLWgTrAAnvjVdcE4pjinI2Dfd2tJIaATqQACe/iknvK4gdbPDS1R5VISnNprLY1EApSi8NhkTh8CrvY+w31XtYxpJP1PIIXYyQR0U2F19ZjN0yTwAufrmvaAFWbC2CzDMholx9p288uQVmteOHFbJSlZ1cSSVRBJJLi4B1JcSROEkkuInCSSSXHCVNtWmWkVGAl1Il0b3U3f8AEaOdpHNoVyh8W2wcNW692/5rjjCfaJsepiW0n0ZfTI/DeC6C18cCLckR0Y2G7CUQ0nM7Vw3X3N7vWSr2hFB+T/kVDLDupvdc0zwaTcc5HBT4jDwkcPKLLJ9PEga4ESLqr6QbW+7UH1cpdlHsi3LyujntLTLfEbjzHA+9R1WNqtIIBGhaR6EFJ4Oi0nsxnRjp+cTV6qpTDXEEtLZIsJIIKS0GC6OUKDy+lTa1x1I+HDwSS7HnKLf0nkjBdGYVt0klkZyLrCUxIsvYti4CnTpMyNDZaCSNTbedUklfB2xcnQeupJLUREkuJLgCSSSROEkkkicJcSSXAEkkkuCcXUklwCrFEOFRjhLJIjko9jVS/DsLjJg3OtjASSRCNxDVW42zcws4ECeXA8Ukkj+4ckebJJJJD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5306" name="AutoShape 10" descr="data:image/jpeg;base64,/9j/4AAQSkZJRgABAQAAAQABAAD/2wCEAAkGBhQSERUUEhQUFBQWFhgXGBQYFhUVFRcYFhcVFRcVGBcXHCYeFxojGRQUIC8gJCcpLCwsFR4xNTAqNSYsLCkBCQoKDgwOGA8PGi8kHyQsLCwsLCwsLCwsLCwpLCwsLCwsLCwsLCwsLCwpLCwsLCwpLCwsLCwsLCwsKSwsLCwsLP/AABEIARMAtwMBIgACEQEDEQH/xAAcAAABBQEBAQAAAAAAAAAAAAAEAAIDBQYBBwj/xABFEAABAwIDBAcFBgUCAwkAAAABAAIRAyEEEjEFQVFhBhMicYGRoTKxwdHwBxRCUnLhFSOCkvFiojNDUyRUY3OTsrPC0v/EABoBAAMBAQEBAAAAAAAAAAAAAAECAwQABQb/xAAtEQACAgICAQMDAgYDAAAAAAAAAQIRAyESMUEEE1EiMmGBoVJxwdHh8AUUI//aAAwDAQACEQMRAD8A9WSASc4ASbBVeO6SUaQu4HxsiKW0Lqx1fpzm/wCExzu4W8yhXbdxT9G5e9x+CIaN2uysCa+KP4mjwJ+KiZiMQSWh4zDUZdF1r5Q3E9DXVgm4rFN3tP8AcFNT6SYhntMJ7j8wjFX0c0bdB7YaTQqRrlKocN04bpUBb3iPUIzFdIA9o6oggm+htvCpGDTTYDI7bILgRoWiPkq6lQm+qv8AG7NBBb+GZaeE7is/iaNSkdP3XoZIxn9r2cxYrGMpkB8ydIBPuRNzBGiEpbSYfasfNSvotqEEPIjcHQPJZHga7Q9p9BgrAWFio4MEE5h3Jji6QAJHGU5mVp4EqbSsNHGuGW3ZjwTXuBHHuTqlLNIIBaeahwuzWUgQwRPMlcrOaTRJ91BgyRyTMrmmQiA0hLOBqtmGLkxXENwVcPEHVD7QpgmOG9B1saMwy+Q+aLwbDUMn2RcncOQ4lek1x2carYlUupZXXLTl+S4ptj4XLTkiC45o4DcPJJeLlrm6FMjjukNbFuin2Wfm3eAT8LsJo7T5ceJPzTqNVrBlbAhdrbVa0TBeeULzXMdRD2NY32Wz3BVu1ekbqDw0UKjwfxNEgLtXaIeBDizknjarRAgu529UrHjrwD0sDU6zrjWqgWPV7uMEKywm1OsMAQe4rtPFMJmT52UlHEEvgNbl4zfyTthK+jsY0qrq3W1HzJyTa/JGUNompIyOHNHS2YkTwm/kgcKa5e4VWUxT/CQSSe8Ll+Dm2+yLEUwabgyHOi2Y2nmQqDCYOsMznAUyDYsdIPgtbSpNEhgE70DiMO4STA7tPFacWZw0I1ZX4PpC5hy1QCNM27xVy1rKg7MH/SfgqQ4drmm1u6Peg6FR1F0SYFweW8LVj/8AdfSt/t+gGqLLHbCpu3ZSqmr0ecD2XLQnEEgGJB3phIPJd7mXH/IHAzv3Wu3Qld6+sNR6LR5OBlP+7W3If9hS7SZ3GjMff6v5fRNOOrcPRaY4bkE37pyCpHLH+FC0/kzgNZ3FS09mVHa/XmtH91A3hMLWjmtWPK3pa/kckysw3R6LudmdwF/2Wg2RgSYadxmNw5niVBh3lxgW+uK0WwsNAc4aEwOcanzXZslRbvYQ0sSUrmpLzRTxx2whUeKgq1ByBgIzGVHUgIpOqbuzFu9FBocBJjmND8iu16uQCzj3XPivKVrs1v6h+HoBzQSMpiS06jkU6tQiA1pM77WUL8r2wTHKYKeahaAGiRxn5o22DiOq0aYIBcAd0mJQuJdiGvApMzN3kuU1fZ9Oo4Oe1pcNJRLnuBGUCOc/BFyaCkR/eOreHvDc2471bYLaweYdAVdXxTAQHkSdFBXokmWkR6rozQGi9q45hJY17Q82Heq+ns/E5u08FvfPoodnY0Mf2wP1QJHOVp6bZTNWC6KHF08vZPmq+vRkx9QrTG1QXGb8vnwVVVrScrbucY+uQXpejm4zEJdnUnBxa2YgPEcDY+qKfUcPaE94VjsdgNUxoymGd7iZPoB5q5dSBFwCoZ8zhldOgRujIiu2fZIPEFS9fzPgtJ9xpn8Ca7ZlP8qzvLy3YTNdceJS61y0dLAMn2VL92aNGjyTxyfkDMyzDvduPkiGbMIHbt7/ACV7UIAuYQ57XsNP6jotEZfIpXVGARE928/JWmB2wWHI8ZR7l2lg8l3XPHcO5NxzA9ptcaHit8XGa4taOovpkSNFxVGwdoSMjt2h+C4sk4OEqFPOq+Fq0TaY+t29dpbZtBEH08jp4LRCraIDh+V2o7iqvF4JjjZpb6rHHIn/AL/QqlJdFa0NJkeU/NO2ljKwaOpa0nn+6c/Y35SoXbNqD2Xe8ILHB9Mfm/KJm48hrTVLQ70nki21XugtIjvWexuAruIMnhrCNo1azABExvsh7Tboo5RSsu+on2sp71xz+Y8FXsqViOHg1cdQqnU+p+CK9P8ALRN5EF16g3/L3oql0jLGZc0jlr3Zju7lV0tkuPtE+StMBsamCC9pdfSVZQxpVdiNt9IGbiKlcw1pjgNO8nerbZ+zRRuYdVOnBgO8q/wgYGw0NpN3nV3noPVPOzDU9gQwGb6vPNU5a1pCVvZNsrZrGU4gOJu47yTqUT9ybuJHihBWcyxEQiaWOB1+S8vJmnKT2UF91duf5gJ33Z8e03yKlFQHenBk6FImwAPUOB9pvkVLVwROrz4ABTvomNU3KSNJ7k0ZNaOB/uTBuk8Tf3qUOtuSc+NQR4/NMdimj/C0Y5OwNDHE/wCUHWqmd3yUtbaA4x6/4QVOnndqGje4kD/JXq4mqOslpUg2iXb81j70kSx9MuyZgGM5+0SElRzp7QhksbUDnyBB4qPqyNRPMJMpzdECQvm45EtSN/D4Bw3gU+nzCkLAdQm4nCtyHM4taRcyWiO+RCd5E/J1EnUg6D0/ddfhoEwfIrI4zpVh8KSKL3VjwDpYP6nA+krP477R8U6zXNpj/S0T5ukrXh9Lmy/aiEskYnqmDYHbtOUol2FA+gvEaPTHGNMjEVPEyPI2V1gvtOri1Vrag/MJY70t6Bb8n/D+ogr0/wBf7irNFnpdSmBwCkpDQAEnXlbvVD0c6X4Krd9TI/8AI8ZZ5B2h81sNmUQ458zM1Swg2DeDS3U8SsbxTxWpJp/kovqFR2c6ZfDbTc7/ANO9F7J28D2XX4Hce7mlV2aLEA95k3Jg9kX4796bX2Q1rDLonSGgBp4wN/MlR5yb2c4xaL402vG4goOtsZp9kkKq6N7VJcabjz7iLFaaeKo4p9meUXB0UjtkVBoZCidh6o3H0WgBCST2Yg5Mzpq1fyT4JNxFbQUytChto49tGmXvNhoN5O4BPHGgcikrVKwEuAYOJhUuM23HtOk7lX7Y21WruJG7RujWjgOaqauy6jnNIfl/NofU/JehjwQX3B2W/wDF3OMNb52XetqHeB3D5ofDsyzvMAa38+aJwtbMJIy98ad69CDjVJBSOOZU/O7zSUoxTSTlD3kflbPqknthorg57f8AEp5x5AJcAALkyQABv1WhGGE2kXuCJ+isF9rG1msazD0yJPbqQADH4Gn1MfpXx/tbo0OXFXZT7b+0d5JbhwGgf8w3ce4GwHr3LG4va1Sq4uqPc4ne4k+9BvdKa1bsMFBqjLKbl2T5l0MXaTUbRw0r3Jes4Lk+xONukQU6CINCyLZQROH2e55DWglx0A1XkZvX5JvbNOPBZTspLd/ZvWxNOs00w91DMOsbJFON5kkAOGvGyl2Z0boYcdZiSHu3M/CO+LuPLTvVi/azqjmsHYZEtAAho3Q0dkeRKnDPOa4yeh3j4/abvaHStgHZiN5Jt5yB6rNYnpQ06XgWADnAekeqqX0ZPZb3vccz/CZy/Wimo4DfcnifkfebprxrpBWOS7YZS2tUHba1wJGsMaTPjJCsWdLq0xNTidDHf2rIPC4AzJJ7991ZfcabW9oCNcuni470sppDcE+xM6Zvy5i4xMS5pg8pII9VY4LpoD7QB5tMfMLH7YxDBfUgQLw0fP6hUOCwVas4mmeraTesZE8m7z4eJTQyRbpod+njxtns9Da9JwkOd3arF9INoOq1Lk6SGH8IOg74ie9cpNyABr5IAncTztZS1HtqDtiT+YWcPH5rfDAvuiY+K8ANJsBS5Pr3qZuGiTMi0O4ci3cnubHDT68ylTcezqK+tScdDE8d3go3UnAXAc7d+w0CtQzdY/VroCsHOJy3uARAtPHWwTe6zqIsHtLqwG3Hj52KSPq4VhADmtMcgkre/wDKOot+l2024PDOxGYSDlaxwBJedG3vaCTfQL502ttJ9ao6o9xc5xJJOpJWz+1fpd96xRZTM0aMsaR+Ij2n87iByaF549y8TySbsUp9IKIImg1PF07AgvDsVzgMNNgJJsALkqtwlNeidAMIGufVI9kBrTE3OpHOIH9SXNkcjXhhsWy+gFR7c1UilwaRLj3ibKypYWnhGltIZqrvafvPIflbPn7rnae2IEAz5a8LW+u5UlGgXOLjv9yyqJpQJUwWcy7tHfw7h70bQwo3C5RtLBHQDXQafV1N9yiTuHqfr3K8UdZFSwwj4oinSAUhEQIvw9+qHrOJIYAXvOlNonz4DmfJM3QEnIIdjA32RPu89/gqutiKlUkUwXwbkWptPN2k8hJWi2f0PL+1iXW/6LDb+t4u7uFuaN2nTawZGANaxoAAAABceHcPVIouT2c8kYajtmUwvRkPcDVOeLkaMHIDf3nyWio4drRDQAoadUtDQGkyYJEW5mTpbchKuJqGs0tqAUw4tyZO05zQczZdc7jIG7VUdR0iTcp7bJdr4aBn8D3HQ+B96pzWIdlfJ57/ANwrnbOYMzMpuqOMNyBwFjqb2sqUPFRzqcOz07BxBAdvgHfAW/02evpZJwfaCGYgsOsg793cfn9EsPBEjTeNSP2VRTxQBLXeLfeicPVyOibEWPEcDzH1vWyUVkX5F6Jy4NN91515DmVIyqGw2Invm/EKKph25jOmogxfSNb6p7xYAZZFg6x3acjCwNuLpnMdVq9qCDp7Vo7uMrqq9o4NsTmLWgxGUwHcfFdR5APDamJLlFKYpGtWeMWyJ1oRmGYh6bVY4KndSk6Hgi12bhJIt+69iq4VuCwlKgAOuIzPO8OffLPL3NC822LiTh6tF7WNqPDwQx05SZtMcDC2OK251tUvfGtuF9bd0BS4uuXya6ppE2HwOYz9c1aU8GBoBZLBkEAyDpojW0Zt9AJUUbI6dMRIFyYCcKckDc3ed5P7X7kQ4anhYD3/ACUdWnow75Lu78UejR3qiYvYI6kXG2rhbiGiTPLj4hW3RuvTIcxrAx7T2hqTMgOk3Om/RLZVAuL6jvxS1vANFjHj/wC1V+D/AJWLafzk0z/UA5v+4AeKDdUM6knH4NYs70gcy5qU8+V7CIYXRazjHC9zotCFmtovqMf1ld7KbTbK2NBdrS53tT2pgCNyonTM8FsrPuBDtQCASxziahLhIaYkXDSTAG/WygxmPawtc45qhAguaQxrSSZym4dlt4bkRVxToDiGsEBzXVOyb3LZNxa2g8U51EPd2gdcxc2Q0gNE5nEyWmQeza0Heg6izRb8jP4qGtcMz6jxcQ1oLpMhjRMEgEeAKr9sddBBbkzyA4OkhxnKQdxgGeEi5VgMW2nOUUyBdjQ3K4wItvdrEgKXEMqVWxPVAuF47WUTMTvPZ1AtPGyRkwaTujHu2HTwrnVX1AA6cgglzgSCLySXcfBWLXSMpsdWnn9fHipcXgqdCqHu7cT2nOksnXsizbHhwUVLaAruLW0qgAn+a4DLIAMGDvnVej6fMoVF9eP8i5E5/UEUsUHMvZ7dBzBu3zEeSIGLGWQ3sxcAz6a8uSAZTLaoBkZtYtewI8i0qWtst+dwbJgBw/Sd/geH5lonGOR77MyZO+HCGmRbskkb5vodd/muqrrUntNwTHIEieR03+aSm8EkdZ4eERTYoAEXS0WeEXuiI6mxXGy6EkKsotur3YtGXALPlNGJWy42SzPVL9zRbl+Ee8nwR9R0lO2dhModz+APxKe6jcqOLo1TWx+Fxr2eySPFX+zelDhIeJtYjdz9VQCiu5CtVKXZJpo32F2kypGQ2Anx8eEk95C7TBebWLzDTwYPxeUnxasfgARZpIm3cIMn3nwatpgMoYXPMT2BrIgSbjT5NClKCTGT0F7QwYygCzQAA28dnT65Kp2tTOQOb7QEg/6qZzN9SArbCyWva4klpkE3MHn3z5qDEU5aeIv5G/PepzHxumXmGrB7WvGjmgjucAUJtyhmpEhjXObpmi2axIO6ASdRooejVT+TkOtNxb/Se2z/AGuHknDA1H1SarWOZJI7TiAIgNDNHXa1xLtCbaSuUiPHjJ/gqKGGc8hjj1hjtOme0BBAceyACCIaJndvMeJwxzQ8ke0AWOIsbAngYm/HuVptIVA4Na5rGC+Y9pxO+w9gCdbyY3IDq2lx6ztOlxDySIDYs1rSTqZg/AKnJVTG29jGYxoBbTIe4NsZmwj2nTzG+6ArbN62sXVHGARka03LTMGZhsnxsjxs93Z7Lg1wJdJbFxdrhaR3BQuqQ4lwJa1w1iAYHaBdw4N/Mk4tbQbRE/AYcWDZdc9gl7zDm5gTvuBY80LjMB1bM7ahoM1cwhryYMuuSbkA6E2VrTykOBLZLi3M0ZHgE/m1zTv4qsxzqTqjhUaaojs5Q9+UFrRIgxoQbQRm8xuIydlZX2iysc1MzlcBMEct/wCpvkr52fPTezUuyaxZ0OjzQGJbLHEBopx2IJktEOkggRcK4qsb1NItIF2E6WOdon3rWsl9maap6LHGYRr2kOa0jmOY33SSxTHtBipTPeQDqOBj0SVOb+f3JnyswIygxDUwjaZVIXRMkpNutL0ZpjrhJAF9e5ZunqvRPs26PDFYggmGtZmcd+oEDmZ9Fm9TuOuzRgaUrfRbHA5ZMGHNBB3EGbjyPknDZhNwPrRbXb2yhmIaIa2gyBya94PoR5oPZzBH14LGlw0a4zU1ZlH4F3BNbgTOluP13Fb04Jp3Dn4/5Pmof4e0XjmB5fIeqrGYHszuzdmQ6TYAgE8jb0j/AGhaX7mG5mRY3A/T+0pMw8t/2n4esIgO7LXakWPOLeo965uwMbhIBaeIynwsPc3zTHtg927W2jvQ+qkjUDkR8P8A6p1YAm+jgD52d8EjB5AtjPyV3M3PbH9TCSPNrj/YrbaWO6poIEkmAL8CSbAkwATAB0VPjHFrmVCLtInX8Mhw8W5lfV68CxBcQcoveBO68JV1QMn3JlVhtnZG9oEwQXOcWAPPZA7RaTHfFwLXtxzGskNmTAOT2wWmMuY+1GUjuBRDabnQahLpGbKJiLNMNB5zcmzjayearHNhsTuDblwF43GSCd9pXLQrYBUbBysBYHZ80RmFmxUbJIjTQb9xXKbMzJksjMHE9t2Y7wXezEzcb4tClqUjlYQGsIaQQez7N5EEkjszFxG8qOphSSAOsqAsgHN2C03y2voAJMm+u9UTOAsVQpydHyC6S5obBdETwkbhNtVGdl1IloZTyktkiRkabH3b1YYgwGtkB02EZnZQ2SMxBl1tbTAQmNwrXdnI+sbjtVeV8wmYGZujbZtEW2cigZSl9T+eaxDe1bsjWzYt+L5q8xVJ4w4ECMzI43qN+KDoUHB7m5GNbDW9mSSZBu6Bm333wtFjmHLQZbtVmeTSanuYmg9PRPM9irCtBhjR4njyCStqwdG7yJ+KSrr4IWfIlMIhpULQpGlGLaewBVASV639jA/n1P8AyT/8jI+K8jwxuvYPsaE16p4UWjzeD8EMzuikOmejbVb26ZOjg+kf6gHN9WEeKz+DZkcWncfdoPRafauFNSk4N9sQ5n62EOb6iPFUWIYHZarfZeAe7eR37u9SceUS2CXgMZp3/Xut4rrfrxQ1LETf0+CKYd532P15eaRRKvQwsuRx94SpbxxGbxGo+uCfUbv3g+79lxwi43GfA6j64pqBZGB/+fA6fDyT2mW3/CYOuhsfWV3Ju3H/ACFymL30I9/7j1Qo4hrU5BBG+fERx5e9MZiHBoGYNgBuYDM4xp3fuUUWnj/kWPwKZSLphrW6QJ0tO/f57iptHXoVGlO97p/E4Oy/mixG/fcaKZ4dM6RDhEMBJAkOzG/lYSk5jompULByytGnEif8KJop5uwMzr3guJETAc63BChezvXz7LnPdEFoHEDQjKAJvPkQuUXQ8EkNFhlJdPagABkw25ZfnulNe4Rl0GURJLjbcGNi4XKmJym+Y95DBMgyALmeYvdcCjmIqsz/AInEyMkuAbAbILd8i8xv5oR/WFsNFOm0NmO1UJEWINmk6a3t4qR2PcfZAkmZY0uHOSRrMblW4ttd+pc3iC6Bys2O/iuchlEk2PhH9YS54eW3LYADXRZtt5JCuOozYpjAbUaZeTb2qnYaP7WvPio9gbPFGlLyAfbcTaALyZ8/BF7CYSx1Zwh1d2eDqGQG0m/2AHvcVaCpGbI7bCKmDt7R+iuqaqbJJ7JnyExyeoGvU7Ctvtqa0Bk9Fy9Z+xKvOIqjjR9z2fNeSNV90W6QvwldlanGZu46OBsWnkQs0oPpjRZ9QKjq4cMqOpH2Ksvp8navZ59od7uCI6OdIqWNoNq0iLjtMkFzHb2u+e9F7RwIqsLZymQWuGrXC7XDu9RISx06YU6ZlwwtrBh4ye4aH3+SPp1YcWnXT5H64hT4Yiqe2A2vS7L294s4cWuFwfDUIXaVLLD9wsRwB3+vh7i40bYzUw3NI77eIuPNcGn1p9e5Q0K2Zo52nnuPn8FKHfXPf6hChGqE1vpb5Lj2xf6v+8JwBK44cXeFkGjjrogzbQ+OhHuQzzcGY4Hf+2/zU0tBvJ7z80LiMWBoAIvzU2gxRKSJkMLj+aC4+ZsEnUKh1ho5n4NkcFSu27Ud2aIe+LdhthfeYt5ob+F42v7QbTHGo4uPg1s+sKLfwV9uvuaRdv6ttn1h+lvDhvMIXE7aw9MmGgu/1kDnvk7zaNxUFHoVJmtXe7/SwdW3um54bwi6XRrD0gQymM8Rnd23DTtS6YuJshUhW8a8tle7pU93/DDY3dkn1J08EXsmjVqVM1RxyNns2jiJjU95RGD2IwuzNAme1UIvO+OHh4o+viRSaMjS4ns0qemd1yXHg0al3AdyaMX2yWTJHqKGY8dc8YYaGH1jwpzanPF5EdwerpB7NwIosOZ2Z7jmqP0zOPuAFgOASr7Sa36gK5k7J6wsUlR4zpDANx5fF1kl1WGj5YBU9JyHCewrfFNdChwcuh8Idr06ZWiMU+xC12Rt+rhqgqUajmOG8HXkRoRyK9X2X9uzC1or4c5o7TmPEE8Q1wt3SvECU9rl0sMJdoZSPoVv2h4HEua5lY4eu2zXVWwxwOtN5aSC08yINwtFg9oU8UxzWlucCHNDmvF94c2zmnc4ehkL5gp10RS2i5hlriDyJBSP06qkykZpH0cME6nY7hE3vpcj60T2Vzvt428wvnsdLsSNMRWt/wCI/wCa47phiv8AvFb/ANR/zWWWGa8F/eT7Po0PGuvmU3rBJHAA+G9fNFXpBWcL1ah73uPxUI2u8Gz3D+orNKTXg7nE+kn4kS9ou5rcwHEAiY8CD4qoxNF+NoUzhnNaS91OqdzYBl2su3WH5hwXiuA6ZYmi8PZWeHNsCTmsbRDpELS9HvtZrYZgpinScwEnQtdJMkyDr4KTd9lo5Yrcez2zZ+zWUWkMaBJzOIEFzjq48yiHOA+W9ecYH7ZqDo62jUbza9rx5Q1bXYW2aOLZmoVGkD2mizm/qaYI79FSLi+jPK+2FVavh7/2SbhZHa7LfU9/1KkqV2UxNv1EwPPf3BQt6yqZaIH53CI/RTOve5NROztfEAQ1rSZ9mkLOdzd+Vneo2RSJe8h9ZwgkeywfkYNwG/jqeAGx+0mUA5tO7z7VQmXE/q+gF5ztbprU6zIxpc2e0ZIL+TTub79UknQ8MTn0bvGbcLnZaYNR/AaDvOgQ38Oq1L1KmX/SzX+4/BF7MvSaWU8gIBg2iRv3konquJn0CPuJdIRqtMqXbHoDUZjxccx9UlY1gANEkryy+WFRPlpoUrWptJqIa1a/eJEYYpwxIBShcs0mcQ9UnCgVMCutcU7zZPAKB+rKcQigSNUjTlLH1vF1JB4gD0ginYYrjMOjk9YhlEEe2yXVao12Gt5e9S/dYnu/ZedPLY6iAdUpKbIRxwq4MJopc7KxgwYVSjtlbXq0KjalJxY5uhHu4EcjZQuwsKRmHQ5U9FljbPoPoJtmjjaAqgfzmw2pmJcQ6LFpdcNOo4XG5XG2Mdkblae06b8GjV3rA5leWfY1VczFOZ+F9J097SHA+/zW32vjpzP/ADOLW/ppnKP7nk+QWuE7jZlnDjKgOrs8VwWukNPtEaxplHx7jxR2zNh06TA1rbAkibm++eKr9qYyph8MX02Go5oFr3J1cYvA1QfQjpfVxbntq0w0tEhzQcusZTO/5FSU97Le2+PJGtyprgnymORlsgQVWpJVCkhRx8u0giWsTaVNGMoqnuISiCnSup+qUopp4YpvJ8BojZRThSUjWovDYeVN5WOognUynU8LdXTMBoiKGzDayhLJZRYyo+5zuXG7PWqo7HPBH4XojWfdtJ5H6T8UvJvorwSMb/D4Gi63Zpud2gW5b0ExLzApFvN0NA8yrnCfZlUgZ30xyGY/BFKb8DfSu2eYfw48FP8AwyF6qPs1H/Ub/afmpWfZ03fUB/o/dHhNeBlkx/J4+7Z5J0T27KPBeyM+z2hvJ8BHzRmH6FYZhnIXR+YyPIRKdY5sL9RjXRk/s+2IaFOtinCAKTgznHac4cuyB4lTbaxDaIw/WOgMYxzu+505uA81sOkTYwdcC0UnwBa2UrI9KKVABr68ZTTAA32Nojv9y0NcIUjJGXuTtlrsHatPEUppmcpyutBDhqFYU6YboAFVdGRS6gGizI1xJ/UTBzeRHkrLF18jC6CYBMC5MDQc0qDLbpFT0p24/C0TUp0+sIIBF4AP4jF4+ai6LdIjjKJqOpmmQ7LEyDaZB8Vl/wCIP2nV/wCz1auGfSEljichE+1Ld94ghbXG1nUqLnNGdzWEwLZiB6SUE/JacFGKjWwmoUlieinTmpiqxpVaYaYJDm5rRucD70k12QnjcHTPKKVFFNZZPZTTnBQsmRwk1q6U+kxcFImw9CVodjbCfVcAxpceAEoHZlC4XuXR3YFPDM/lkuLwCXGxI1AjcEIwc2UvijObP+zaCOsqCNSGi/dJt4rT4Lozh6Xs0mk8Xdo+tlZpLVHHGPSJOcmcZSaNAB3AD3J0pLkpxLOpLkri447KUriS4B1JNSRo4hxtDPTez8zHN/uBHxWN2j0fGLpYdzycracOaNcwI8rtIW3Kp8I2HVaW4nrWdzj2h4PH+4INWNGXF2VTG/d6ZZSbMM7DeJaIyzzt5lUfRTpTicRVdTr0MrQCc4a5oaR+E5tVo9qV2Um5nuDADIcTAB+pHipMDjWVWB7CCDwUEtmnkuO1+o9lBrZLWgTrAAnvjVdcE4pjinI2Dfd2tJIaATqQACe/iknvK4gdbPDS1R5VISnNprLY1EApSi8NhkTh8CrvY+w31XtYxpJP1PIIXYyQR0U2F19ZjN0yTwAufrmvaAFWbC2CzDMholx9p288uQVmteOHFbJSlZ1cSSVRBJJLi4B1JcSROEkkuInCSSSXHCVNtWmWkVGAl1Il0b3U3f8AEaOdpHNoVyh8W2wcNW692/5rjjCfaJsepiW0n0ZfTI/DeC6C18cCLckR0Y2G7CUQ0nM7Vw3X3N7vWSr2hFB+T/kVDLDupvdc0zwaTcc5HBT4jDwkcPKLLJ9PEga4ESLqr6QbW+7UH1cpdlHsi3LyujntLTLfEbjzHA+9R1WNqtIIBGhaR6EFJ4Oi0nsxnRjp+cTV6qpTDXEEtLZIsJIIKS0GC6OUKDy+lTa1x1I+HDwSS7HnKLf0nkjBdGYVt0klkZyLrCUxIsvYti4CnTpMyNDZaCSNTbedUklfB2xcnQeupJLUREkuJLgCSSSROEkkkicJcSSXAEkkkuCcXUklwCrFEOFRjhLJIjko9jVS/DsLjJg3OtjASSRCNxDVW42zcws4ECeXA8Ukkj+4ckebJJJJD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8" name="Picture 12" descr="https://encrypted-tbn1.gstatic.com/images?q=tbn:ANd9GcR7Pld5jvtZfve6N5k9APtC0jVK3ljKK2mMKp4DGqBllu4yLjYj"/>
          <p:cNvPicPr>
            <a:picLocks noChangeAspect="1" noChangeArrowheads="1"/>
          </p:cNvPicPr>
          <p:nvPr/>
        </p:nvPicPr>
        <p:blipFill>
          <a:blip r:embed="rId4" cstate="print"/>
          <a:srcRect/>
          <a:stretch>
            <a:fillRect/>
          </a:stretch>
        </p:blipFill>
        <p:spPr bwMode="auto">
          <a:xfrm>
            <a:off x="2483768" y="4437112"/>
            <a:ext cx="2628900" cy="1743076"/>
          </a:xfrm>
          <a:prstGeom prst="rect">
            <a:avLst/>
          </a:prstGeom>
          <a:noFill/>
        </p:spPr>
      </p:pic>
      <p:sp>
        <p:nvSpPr>
          <p:cNvPr id="15" name="Right Arrow 14"/>
          <p:cNvSpPr/>
          <p:nvPr/>
        </p:nvSpPr>
        <p:spPr>
          <a:xfrm>
            <a:off x="5292080" y="5085184"/>
            <a:ext cx="936104" cy="6480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Up Arrow 15"/>
          <p:cNvSpPr/>
          <p:nvPr/>
        </p:nvSpPr>
        <p:spPr>
          <a:xfrm>
            <a:off x="7812360" y="4005064"/>
            <a:ext cx="576064" cy="115212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310" name="AutoShape 14" descr="data:image/jpeg;base64,/9j/4AAQSkZJRgABAQAAAQABAAD/2wCEAAkGBhAQDw8NDQ8PDg8QDg0PEBAQDQ8PEBARFBAVFBYQEhIXHCYeFxkjGRIVHy8gJCcpLCwsFR4xNTAqNSYrLCkBCQoKDgwOGg8PFykkHBwpKSopKSwpKSkpLiwsKSkpKSwpKSwsKSwpKSkpLCkpKS0sKSkpNSwpLCktLCksLCkpNv/AABEIALcBEwMBIgACEQEDEQH/xAAbAAACAgMBAAAAAAAAAAAAAAAAAQQFAgMGB//EAD0QAAICAQIEBAQDBQYGAwAAAAABAhEDBBIFITFBE1FhcQYiMpGBocEUI0JSsRU0YnJz8JLCw9Hh8SRTgv/EABkBAQEBAQEBAAAAAAAAAAAAAAADAQIEBf/EACIRAQACAQQDAAMBAAAAAAAAAAABAhEDEiExBEFREyJhkf/aAAwDAQACEQMRAD8A9qBMVgHB2OzEYDsdmNjAdgIYadhYgsB2FiAMOx2ILDRYWAWAWOxWAYdhYCALALMJZorq0MtZhZHlroLuYx4jBurM3QYlKbEa1qIvuZqRuQ7CxWDDBYWKwAGwsQrAdisBAZWAgNCGhAmctZBYgAyAVgA7CzEaYDTHZjYwHYWIAMgMUx2AwFYWAxmNjsAsiajiMYd7ZD+IOIPHGKVrdfNenY4/LxVylTb6kb6m3hWmnnl1M+KSyS2w/wDRF4jLJi+dvdB1/wDl+TMtCowimndq77seTU3afOLVNPo15DuOT2psnGH5mjBxd7pO+y/q6Kz4lcdLKLcmseVyUOr2tdb9iFotZB8lOMpN3Skm1Fckv1/E81rzE4WisTGXZ6bit8myfpuJvlTff8nRx2HM017o349c9jd18+Svbc6Oo1WTR3OLinmSIa+LONx66Su/Qs8eZqkvdstGonNHSxyp9GZlDHWPl9/wLbS6hTjuXs/ctFspTGG8VhYWdOQKwsVgZAY2ABYzEDGshmNgBlYWKwsDKwsxsYDQCADIDGwAyGY2FgMZjYWGMiLqOI44Xbt+SJKZyGpx5JZpY6d7n9r6nF7THTulYntL4rrnqF4WPGm7tNvo/M5n+zJwzeGknkXNydqMF/MdRDbijtXXu31K7W61Pn93/REL9Zntek+o6b9Jo0lTySlfN8klfmkb3of5ZfdFPHWS7So2x1su8l9zmLk1R+I/DefJLfLbk8ql0XkkzmuJ/DSTayYnB/zbXH7SR3MNc0rsS4rfKVST7PmvsRvp1tP9d1varhuDaPZG3knNQcklKTavt19yfN1BL8fzs6tcN007exK3b2/L/Q1aj4Wxz+jJKPvUkPw2xw38kTPKn0092SEfRSZ0WHTtq336+vp7Gnh/w54c98pqSpJJRotpRpci9KTHaVrx6Q3iolcKybZOD6S5r3NU2avEpprquhaOEpX4WatPnU4qS79fc2FUwArCwGArGAWAgsxpjMbCwMgQgNDHYrCzA7CxAA7GYgaMgMbAwZWAgv8ADzNDRS8Q1KUpc05dG+X2Kz4i+MoxXhaZ3J2ty/T/ALnKYNbl379zk3Scb5NeRK94fR0vAvNN9uPkOg1uv5pN1bperOf1vF5Kfh1Uoy507TXb+vNdjdxbDmXKmpNcm400nz+/Tn6FLDQyjzfN9/Uha3pGIXuHUxkuTp+X/kkQdFBCUl1TfokatRxbNipuGWKk+X7qb3eyrmTzEOuZdNnzuuRBeokmVC+J8iaUtPld9/Cr8epuyfFOnju8ZThtVt7JOvxo4nbPt1GY9LnDxOS7k/BxxruVS06lTi7uKlXR0/8A2aJ4mjM3q54l1WLj3sb1xdS7nGeK1y/37sI61p9fd9EbGtPsnTh2rz30NUshSaTiT7llDUKSPVW8ShNcLfg+r+bY+kunuXFnK4pNSUl1TOlw5VKKku6/MvWUrQ2NgIR04ZWMxANMBBZjTAVgBkCECYDHZiAGQCCwGArHYAOxEXiHEceGDyZJKKXrzfol3DYiZnEN+bPGEXKbUYrm2+iPP/if40llbwae44+du6cv8UvT0K34k+K56luMXtxJ8o/q/NldwrQSztbFcX3q1f8AzP0PJqa/zp9/xPCrox+TV7+fD0eCWSSStuX3l/2iehfDvwwsSWXNUp8tsa5RN/w/8OQ08VKSubp8+vu/UvLO9Okzzb/Hj83zp1J206YZtPCfKcIzXqk/sR1wjT//AE4/+FEuwPRh8vKk4/r46WEVhxwWSbdPavlS7nDavXOcnObc5ecnb9j0TjHClnile2Ubp9q8mc0/gacpc5wS9Hf5EL1tM8dLUtWI/rm45nJclXqRsnDo5KhXJyi3y607dno+k+E9PCKTub9XS+yN0vhzT9ouPXpJ/qTt4+7t1GtjpwumUv2ibqorEkvT5jfkldqundIs+JcM8Gcuu1r5ZPuuRXY3zvzs5imOGxbPKBnx115Lyu2/xI23mnJf5YdveRZ5YpN8kn59yDnhXT7kL0lWLMsUq735v1J2DU0VCy0bYagUthloy6PBrS+4Vrl9Lap9H5M4fT6nmXGi1HY9enqIWq7cRU6XjmJJQnkjapXd/ctIzTSaaafRroz0xMShMYZAKwNAMQWY0wQrGBGza5qbxwhLJJJOSTjFJe7Ms+sUIxck90qSgucm/I06nRy3PLhltnVNNXGaXRMjx1XiZNNkkqUlkVdlPkBOw6ibdTxSgqu3KDXtyfU1/wBpLwlm2ypuqtX9W32JMpLo2k2nS79Cmf8Acl/n/wCqwLXFqpO92KUEot25Rd+nIWj10csHOKaq7T69LMcePIoz8TIpra6Sgo1yf3IOH91DFlX0zxRhk9Ht+WQE+XEYqEJ1JvJ9MFzkx49TP5nPFKCUXK3KLTrtyZX6R1PS30eGaj5WS+L6t48Umq3ShNLml/C+hkziMy2IzOEbUfEKhDxJYp7acr3Qa/GnZ5b8S/F09RlkpbkoulCPl6eXU6nRY9RkxY1knHY4p0o3J2+8iFwr4Zxy1OaTgpTWRVfOuR4NTyN36xGX1vGpTS/a08qTgfC5ai204RjacP4266PyR3fwvpoabBD91PJOMXuaSrGrvq+5M4FwqGPJqnSd7Y35PbzSJ2i/uj/yZf6stpaM53X7+fHn8rzLav6x0my1kFjWWT+VpP159l6miPFPmjHJjnjUnUZSqm/Ll0IWd/uNK39O/Hu8q9fQlcbd40v4nkht97PU+e16nXzWeMVCbSjNbV/H/iXoS8uvUYxbjLfP6ca+r2I+f+9Yf9Of6ilNftcG2mnikoPtuvt+YEnT69Sm8coyxzq6lXNeaaNmn1Km5pJrZNwd96S5r7kTVO9ThrqozcvSPqZcN+rUf68v6ICS9UvE8KnezdfarqiN/av1SeOahGTi53FpU+rXUG//AJS/0P8AmZA8Obw5pKSUI5cspQqtyUra3fgBt+InuxqEcbyTa3x2uKdKm+vocfjyqVqnGUXtcZKmmdnlk5ZdO4NQbxTatbqW1dii1vDVBZcr+pZX4z9a5SXkqJ3rnlSlvSnz6mO9Y6e5rr2vy9yHrdTscIbHOU9yik4rpXd+5li3PHPI8U9zyPMpfLVJ8l16UY8WxOWTTSg0t3itOtyrbHsSmFYlWajVxUZS2yTg1vi/qin/ABeTRry6xR29ZbmlFLq77+xI02n55o5OeTclNvpKLXKl2VWQdHon4mRW5eHLZjT/AIYtXX5/kQtSO1IsssGevX+pb4p/KluUL6tvmk+xTwezpzl69jfp073NOT83+hKLYdTGXS6XT44K+UvZbmXPD+JKK2tS29lspo5TT1B7skmm+kYtp/iWGDNKXPJNqK7W6+56aXRtXLs4zTVrowOWlrq5RUq7U1QHo/IlsdVYCAo4ZAKwAj59DGbcnLIr6qOSUYv8DLJo4SgsbjUVVVyqvJm8AI2DQQi93zTl/NOTk17X0H+wQ8Pweey7+p31vr7kgANGHRRi21LI7TVSySkqfozP9lj4fhNXDbtr0NljsCNk0EHjWPnUV8rv5k/NMhZ+FKUL+aU0mrnJydNU6b6FqJxMtWLRiWxOJy5rT8E2OKXi8mqj4k9vtXSiXw3g8fEzynuU/EdSjJwdV0TRdRiZEtPRrScu7ak24a8GmjCOyCpc783fdsMeljGHhq9tNdefPrzNgFkmr9khs8Jq4VVPyNeHhmOMlJbpNfTvk5V7X0JIAaNVoYZGnNO43TUmuT7MWbQY5RjBxpR+na9rj7NdCQFgadNooY7cU231lJuUn6WzXLh0LlJSyRcm5PbllFNvvSJIwNbwLf4nPdt29eVXZo/svHbve05OTi8ktrd39JLADU9PHdGdc4KSjz5U/Q1ajh+OayKSdZYqM1dWkSbEwOT1eh8Gbx18vblyaK+eggtjV/u9225N1u639jstfolljtfKS5xfkzmc+CUW4TTTXL/yStGFazlTanSxUvFS5yiovnypN9vPmRVoVFylHrN7nz6uq/As9Qvl9jXjjyojKiv231ivdrmN55LlBu/yRLy4/L8SLkh1ivxZC0YUiWmH1fM22+/dE3FJRacpuTXNRd8vVkac1BXVyaVI0Y+VufOUur8v8KOtDT3WZqW2wtnxGXbp7gQNn+6A+tx8eLl6nYgsCLswEAGSYWIAwwEFgMBWOwGArCwGFiCww7CxAAwBiAYAKwGFmNhYDAVgA7FYgAdkfV6KGRVNc10kuqN9gGuU4pwiWNN9Y31X6lWonezxqScZK0+qZScQ+H07lh/4W/6MlanuFK3+uekiNPHSdE3LgcW07TXVdyPlfkQmFIlA1SUUpvr0S/UiY5Pq37mesyXNrql+ZHcj2aWnsqje26W/x/V/YZFr/dAVcPYgASJOmQCABgABgAAAYCYAOwsQAOwsSAB2AgDDsLEADsBAAAAAAAKwBjE2KwGAgAYgACLreHQyrmql2kuv4+ZyXGNBLDblXnFro+x25zHxvm+THjXVycm+9JV+v5GbItLrdMQ4iS78+YZVRvnDkaci6F02tJ+f5jM1/voINevAgBEXZgABgGIYAAAAAIYAAAAAIYAAgsBisVgAwsQBh2AgAGAAAAIAGILEAwEADs4v4tzOWo2/yQivxfP9Tszh/iDG/wBpyvn9X5UjuvbJVLxX7kXJF3RMnKpIeTGmrKOUKvQDd4IAeqAAEFRYxAAwAAwxAFgAzELAdgKwsB2FiABiAAAAFYDAQAMBCAYCsLDBYWKwsB2IBAMLEwsBkPXcLx5fqVS/mXX8SXYgOO4n8Pzx863R81f5+RUxi4/LLp2Z6OVev4Bjyc41CXorj9ikW+uZhx+0C0n8O502tt+qkqYHWYZiXaDACKoEMAAAAAAAAAAAAAABAMAEAAAWKwAAAAAQAAYAYAAhAADEAAACAAsLADWAAAAAA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12" name="Picture 16" descr="http://www.sciencephoto.com/image/95438/350wm/C0031205-Scientist_Holding_Bacteria_Culture_Tube-SPL.jpg"/>
          <p:cNvPicPr>
            <a:picLocks noChangeAspect="1" noChangeArrowheads="1"/>
          </p:cNvPicPr>
          <p:nvPr/>
        </p:nvPicPr>
        <p:blipFill>
          <a:blip r:embed="rId5" cstate="print"/>
          <a:srcRect/>
          <a:stretch>
            <a:fillRect/>
          </a:stretch>
        </p:blipFill>
        <p:spPr bwMode="auto">
          <a:xfrm>
            <a:off x="467544" y="4292684"/>
            <a:ext cx="1656184" cy="1107278"/>
          </a:xfrm>
          <a:prstGeom prst="rect">
            <a:avLst/>
          </a:prstGeom>
          <a:noFill/>
        </p:spPr>
      </p:pic>
      <p:sp>
        <p:nvSpPr>
          <p:cNvPr id="19" name="Right Arrow 18"/>
          <p:cNvSpPr/>
          <p:nvPr/>
        </p:nvSpPr>
        <p:spPr>
          <a:xfrm>
            <a:off x="1907704" y="5085184"/>
            <a:ext cx="648072"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3075" name="Picture 3" descr="p159.tif                                                       00055C7CMacintosh HD                   BC3495AF:"/>
          <p:cNvPicPr>
            <a:picLocks noChangeAspect="1" noChangeArrowheads="1"/>
          </p:cNvPicPr>
          <p:nvPr/>
        </p:nvPicPr>
        <p:blipFill>
          <a:blip r:embed="rId2" cstate="print"/>
          <a:srcRect/>
          <a:stretch>
            <a:fillRect/>
          </a:stretch>
        </p:blipFill>
        <p:spPr bwMode="auto">
          <a:xfrm>
            <a:off x="3995935" y="228600"/>
            <a:ext cx="4941689" cy="6629400"/>
          </a:xfrm>
          <a:prstGeom prst="rect">
            <a:avLst/>
          </a:prstGeom>
          <a:noFill/>
          <a:ln w="9525">
            <a:noFill/>
            <a:miter lim="800000"/>
            <a:headEnd/>
            <a:tailEnd/>
          </a:ln>
        </p:spPr>
      </p:pic>
      <p:sp>
        <p:nvSpPr>
          <p:cNvPr id="4" name="3 - TextBox"/>
          <p:cNvSpPr txBox="1"/>
          <p:nvPr/>
        </p:nvSpPr>
        <p:spPr>
          <a:xfrm>
            <a:off x="179512" y="332656"/>
            <a:ext cx="4067944" cy="6740307"/>
          </a:xfrm>
          <a:prstGeom prst="rect">
            <a:avLst/>
          </a:prstGeom>
          <a:noFill/>
        </p:spPr>
        <p:txBody>
          <a:bodyPr wrap="square" rtlCol="0">
            <a:spAutoFit/>
          </a:bodyPr>
          <a:lstStyle/>
          <a:p>
            <a:pPr marL="914400" lvl="1" indent="-457200" algn="ctr"/>
            <a:r>
              <a:rPr lang="el-GR" b="1" dirty="0" smtClean="0">
                <a:solidFill>
                  <a:schemeClr val="tx2"/>
                </a:solidFill>
                <a:effectLst>
                  <a:outerShdw blurRad="38100" dist="38100" dir="2700000" algn="tl">
                    <a:srgbClr val="000000">
                      <a:alpha val="43137"/>
                    </a:srgbClr>
                  </a:outerShdw>
                </a:effectLst>
              </a:rPr>
              <a:t>Μικροβιακή αύξηση </a:t>
            </a:r>
          </a:p>
          <a:p>
            <a:pPr marL="457200" indent="-457200" algn="ctr"/>
            <a:r>
              <a:rPr lang="el-GR" b="1" dirty="0" smtClean="0">
                <a:solidFill>
                  <a:schemeClr val="tx2"/>
                </a:solidFill>
                <a:effectLst>
                  <a:outerShdw blurRad="38100" dist="38100" dir="2700000" algn="tl">
                    <a:srgbClr val="000000">
                      <a:alpha val="43137"/>
                    </a:srgbClr>
                  </a:outerShdw>
                </a:effectLst>
              </a:rPr>
              <a:t>(ή ανάπτυξη): </a:t>
            </a:r>
          </a:p>
          <a:p>
            <a:pPr marL="457200" indent="-457200" algn="ctr"/>
            <a:r>
              <a:rPr lang="el-GR" b="1" dirty="0" smtClean="0">
                <a:solidFill>
                  <a:schemeClr val="tx2"/>
                </a:solidFill>
                <a:effectLst>
                  <a:outerShdw blurRad="38100" dist="38100" dir="2700000" algn="tl">
                    <a:srgbClr val="000000">
                      <a:alpha val="43137"/>
                    </a:srgbClr>
                  </a:outerShdw>
                </a:effectLst>
              </a:rPr>
              <a:t>Η αύξηση του αριθμού των κυττάρων (πολλαπλασιασμός μικροοργανισμών)</a:t>
            </a:r>
          </a:p>
          <a:p>
            <a:pPr marL="457200" indent="-457200">
              <a:buAutoNum type="arabicPeriod"/>
            </a:pPr>
            <a:endParaRPr lang="el-GR" dirty="0"/>
          </a:p>
          <a:p>
            <a:pPr marL="457200" indent="-457200">
              <a:buFont typeface="Wingdings" pitchFamily="2" charset="2"/>
              <a:buChar char="Ø"/>
            </a:pPr>
            <a:r>
              <a:rPr lang="el-GR" dirty="0" smtClean="0"/>
              <a:t>Η μικροβιακή αύξηση στα βακτήρια πραγματοποιείται μέσω διχοτόμησης (στις ζύμες με εκβλάστηση).</a:t>
            </a:r>
          </a:p>
          <a:p>
            <a:pPr marL="457200" indent="-457200"/>
            <a:endParaRPr lang="el-GR" dirty="0" smtClean="0"/>
          </a:p>
          <a:p>
            <a:pPr marL="457200" indent="-457200">
              <a:buFont typeface="Wingdings" pitchFamily="2" charset="2"/>
              <a:buChar char="Ø"/>
            </a:pPr>
            <a:r>
              <a:rPr lang="el-GR" b="1" dirty="0" smtClean="0"/>
              <a:t>Διχοτόμηση</a:t>
            </a:r>
            <a:r>
              <a:rPr lang="el-GR" dirty="0" smtClean="0"/>
              <a:t>: σταδιακή μεγέθυνση του κυττάρου την οποία ακολουθεί ισομερής διαχωρισμός σε δύο θυγατρικά κύτταρα</a:t>
            </a:r>
          </a:p>
          <a:p>
            <a:r>
              <a:rPr lang="el-GR" dirty="0" smtClean="0"/>
              <a:t>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424936" cy="914400"/>
          </a:xfrm>
        </p:spPr>
        <p:txBody>
          <a:bodyPr>
            <a:normAutofit fontScale="90000"/>
          </a:bodyPr>
          <a:lstStyle/>
          <a:p>
            <a:r>
              <a:rPr lang="en-US" sz="3200" u="sng" dirty="0" smtClean="0"/>
              <a:t>Scale up</a:t>
            </a:r>
            <a:r>
              <a:rPr lang="en-US" sz="3200" dirty="0" smtClean="0"/>
              <a:t>: </a:t>
            </a:r>
            <a:r>
              <a:rPr lang="el-GR" sz="3200" dirty="0" smtClean="0"/>
              <a:t>βέλτιστη βιομηχανική μικροβιακή παραγωγή σε βιοαντιδραστήρες χωρητικότητας πχ &gt;200 τόνων </a:t>
            </a:r>
            <a:endParaRPr lang="el-GR" sz="3200" dirty="0"/>
          </a:p>
        </p:txBody>
      </p:sp>
      <p:pic>
        <p:nvPicPr>
          <p:cNvPr id="53250" name="Picture 2" descr="http://1.bp.blogspot.com/_4ify7vDXrDs/TNP3ACAHibI/AAAAAAAAGrM/zaZMDo3PHIk/s640/amyris+scale+up+process.jpg"/>
          <p:cNvPicPr>
            <a:picLocks noChangeAspect="1" noChangeArrowheads="1"/>
          </p:cNvPicPr>
          <p:nvPr/>
        </p:nvPicPr>
        <p:blipFill>
          <a:blip r:embed="rId2" cstate="print"/>
          <a:srcRect/>
          <a:stretch>
            <a:fillRect/>
          </a:stretch>
        </p:blipFill>
        <p:spPr bwMode="auto">
          <a:xfrm>
            <a:off x="1043608" y="1787183"/>
            <a:ext cx="7200800" cy="5070817"/>
          </a:xfrm>
          <a:prstGeom prst="rect">
            <a:avLst/>
          </a:prstGeom>
          <a:noFill/>
        </p:spPr>
      </p:pic>
      <p:sp>
        <p:nvSpPr>
          <p:cNvPr id="5" name="Down Arrow 4"/>
          <p:cNvSpPr/>
          <p:nvPr/>
        </p:nvSpPr>
        <p:spPr>
          <a:xfrm>
            <a:off x="6660232" y="1484784"/>
            <a:ext cx="648072" cy="7920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23528" y="404664"/>
            <a:ext cx="9144000" cy="609600"/>
          </a:xfrm>
          <a:prstGeom prst="rect">
            <a:avLst/>
          </a:prstGeom>
          <a:noFill/>
          <a:ln w="9525">
            <a:noFill/>
            <a:miter lim="800000"/>
            <a:headEnd/>
            <a:tailEnd/>
          </a:ln>
          <a:effectLst>
            <a:outerShdw dist="45791" dir="2021404" algn="ctr" rotWithShape="0">
              <a:srgbClr val="F82300"/>
            </a:outerShdw>
          </a:effectLst>
        </p:spPr>
        <p:txBody>
          <a:bodyPr anchor="ctr"/>
          <a:lstStyle/>
          <a:p>
            <a:pPr algn="l"/>
            <a:r>
              <a:rPr lang="el-GR" sz="3600" b="1" dirty="0" smtClean="0">
                <a:solidFill>
                  <a:schemeClr val="bg2">
                    <a:lumMod val="10000"/>
                  </a:schemeClr>
                </a:solidFill>
                <a:effectLst>
                  <a:outerShdw blurRad="38100" dist="38100" dir="2700000" algn="tl">
                    <a:srgbClr val="C0C0C0"/>
                  </a:outerShdw>
                </a:effectLst>
                <a:latin typeface="Book Antiqua" pitchFamily="18" charset="0"/>
              </a:rPr>
              <a:t>2. ΘΕΡΜΟΚΡΑΣΙΑ</a:t>
            </a:r>
            <a:endParaRPr lang="en-US" sz="3600" b="1" dirty="0">
              <a:solidFill>
                <a:schemeClr val="bg2">
                  <a:lumMod val="10000"/>
                </a:schemeClr>
              </a:solidFill>
              <a:effectLst>
                <a:outerShdw blurRad="38100" dist="38100" dir="2700000" algn="tl">
                  <a:srgbClr val="C0C0C0"/>
                </a:outerShdw>
              </a:effectLst>
              <a:latin typeface="Book Antiqua" pitchFamily="18" charset="0"/>
            </a:endParaRPr>
          </a:p>
        </p:txBody>
      </p:sp>
      <p:sp>
        <p:nvSpPr>
          <p:cNvPr id="31747" name="Rectangle 3"/>
          <p:cNvSpPr>
            <a:spLocks noChangeArrowheads="1"/>
          </p:cNvSpPr>
          <p:nvPr/>
        </p:nvSpPr>
        <p:spPr bwMode="auto">
          <a:xfrm>
            <a:off x="395536" y="5013176"/>
            <a:ext cx="4724400" cy="304800"/>
          </a:xfrm>
          <a:prstGeom prst="rect">
            <a:avLst/>
          </a:prstGeom>
          <a:noFill/>
          <a:ln w="9525">
            <a:noFill/>
            <a:miter lim="800000"/>
            <a:headEnd/>
            <a:tailEnd/>
          </a:ln>
          <a:effectLst/>
        </p:spPr>
        <p:txBody>
          <a:bodyPr anchor="ctr"/>
          <a:lstStyle/>
          <a:p>
            <a:pPr algn="l"/>
            <a:r>
              <a:rPr lang="el-GR" sz="2000" b="1" dirty="0" err="1" smtClean="0">
                <a:solidFill>
                  <a:srgbClr val="CC0000"/>
                </a:solidFill>
                <a:effectLst>
                  <a:outerShdw blurRad="38100" dist="38100" dir="2700000" algn="tl">
                    <a:srgbClr val="C0C0C0"/>
                  </a:outerShdw>
                </a:effectLst>
                <a:latin typeface="Book Antiqua" pitchFamily="18" charset="0"/>
              </a:rPr>
              <a:t>Ολοι</a:t>
            </a:r>
            <a:r>
              <a:rPr lang="el-GR" sz="2000" b="1" dirty="0" smtClean="0">
                <a:solidFill>
                  <a:srgbClr val="CC0000"/>
                </a:solidFill>
                <a:effectLst>
                  <a:outerShdw blurRad="38100" dist="38100" dir="2700000" algn="tl">
                    <a:srgbClr val="C0C0C0"/>
                  </a:outerShdw>
                </a:effectLst>
                <a:latin typeface="Book Antiqua" pitchFamily="18" charset="0"/>
              </a:rPr>
              <a:t> οι μικροοργανισμοί έχουν:</a:t>
            </a:r>
            <a:endParaRPr lang="en-US" sz="2000" dirty="0">
              <a:solidFill>
                <a:srgbClr val="CC0000"/>
              </a:solidFill>
              <a:effectLst>
                <a:outerShdw blurRad="38100" dist="38100" dir="2700000" algn="tl">
                  <a:srgbClr val="C0C0C0"/>
                </a:outerShdw>
              </a:effectLst>
              <a:latin typeface="Book Antiqua" pitchFamily="18" charset="0"/>
            </a:endParaRPr>
          </a:p>
        </p:txBody>
      </p:sp>
      <p:sp>
        <p:nvSpPr>
          <p:cNvPr id="27652" name="Rectangle 4"/>
          <p:cNvSpPr>
            <a:spLocks noChangeArrowheads="1"/>
          </p:cNvSpPr>
          <p:nvPr/>
        </p:nvSpPr>
        <p:spPr bwMode="auto">
          <a:xfrm>
            <a:off x="683568" y="5301208"/>
            <a:ext cx="7924800" cy="304800"/>
          </a:xfrm>
          <a:prstGeom prst="rect">
            <a:avLst/>
          </a:prstGeom>
          <a:noFill/>
          <a:ln w="9525">
            <a:noFill/>
            <a:miter lim="800000"/>
            <a:headEnd/>
            <a:tailEnd/>
          </a:ln>
        </p:spPr>
        <p:txBody>
          <a:bodyPr anchor="ctr"/>
          <a:lstStyle/>
          <a:p>
            <a:pPr algn="l"/>
            <a:r>
              <a:rPr lang="el-GR" sz="2000" i="1" dirty="0">
                <a:solidFill>
                  <a:schemeClr val="tx1"/>
                </a:solidFill>
                <a:latin typeface="Book Antiqua" pitchFamily="18" charset="0"/>
              </a:rPr>
              <a:t>Ελάχιστη</a:t>
            </a:r>
            <a:r>
              <a:rPr lang="el-GR" sz="2000" dirty="0">
                <a:solidFill>
                  <a:schemeClr val="tx1"/>
                </a:solidFill>
                <a:latin typeface="Book Antiqua" pitchFamily="18" charset="0"/>
              </a:rPr>
              <a:t> θερμοκρασία </a:t>
            </a:r>
            <a:r>
              <a:rPr lang="el-GR" sz="2000" dirty="0" smtClean="0">
                <a:solidFill>
                  <a:schemeClr val="tx1"/>
                </a:solidFill>
                <a:latin typeface="Book Antiqua" pitchFamily="18" charset="0"/>
              </a:rPr>
              <a:t>ανάπτυξης (</a:t>
            </a:r>
            <a:r>
              <a:rPr lang="en-US" sz="2000" dirty="0" smtClean="0">
                <a:solidFill>
                  <a:schemeClr val="tx1"/>
                </a:solidFill>
                <a:latin typeface="Book Antiqua" pitchFamily="18" charset="0"/>
              </a:rPr>
              <a:t>minimum)</a:t>
            </a:r>
            <a:endParaRPr lang="en-US" sz="2000" dirty="0">
              <a:solidFill>
                <a:schemeClr val="tx1"/>
              </a:solidFill>
              <a:latin typeface="Book Antiqua" pitchFamily="18" charset="0"/>
            </a:endParaRPr>
          </a:p>
        </p:txBody>
      </p:sp>
      <p:sp>
        <p:nvSpPr>
          <p:cNvPr id="27653" name="Rectangle 6"/>
          <p:cNvSpPr>
            <a:spLocks noChangeArrowheads="1"/>
          </p:cNvSpPr>
          <p:nvPr/>
        </p:nvSpPr>
        <p:spPr bwMode="auto">
          <a:xfrm>
            <a:off x="971600" y="5661248"/>
            <a:ext cx="7924800" cy="304800"/>
          </a:xfrm>
          <a:prstGeom prst="rect">
            <a:avLst/>
          </a:prstGeom>
          <a:noFill/>
          <a:ln w="9525">
            <a:noFill/>
            <a:miter lim="800000"/>
            <a:headEnd/>
            <a:tailEnd/>
          </a:ln>
        </p:spPr>
        <p:txBody>
          <a:bodyPr anchor="ctr"/>
          <a:lstStyle/>
          <a:p>
            <a:pPr algn="l"/>
            <a:r>
              <a:rPr lang="el-GR" sz="2000" i="1" dirty="0">
                <a:solidFill>
                  <a:schemeClr val="tx1"/>
                </a:solidFill>
                <a:latin typeface="Book Antiqua" pitchFamily="18" charset="0"/>
              </a:rPr>
              <a:t>Άριστη</a:t>
            </a:r>
            <a:r>
              <a:rPr lang="el-GR" sz="2000" dirty="0">
                <a:solidFill>
                  <a:schemeClr val="tx1"/>
                </a:solidFill>
                <a:latin typeface="Book Antiqua" pitchFamily="18" charset="0"/>
              </a:rPr>
              <a:t> θερμοκρασία </a:t>
            </a:r>
            <a:r>
              <a:rPr lang="el-GR" sz="2000" dirty="0" smtClean="0">
                <a:solidFill>
                  <a:schemeClr val="tx1"/>
                </a:solidFill>
                <a:latin typeface="Book Antiqua" pitchFamily="18" charset="0"/>
              </a:rPr>
              <a:t>ανάπτυξης</a:t>
            </a:r>
            <a:r>
              <a:rPr lang="en-US" sz="2000" dirty="0" smtClean="0">
                <a:solidFill>
                  <a:schemeClr val="tx1"/>
                </a:solidFill>
                <a:latin typeface="Book Antiqua" pitchFamily="18" charset="0"/>
              </a:rPr>
              <a:t> (optimum)</a:t>
            </a:r>
            <a:endParaRPr lang="en-US" sz="2000" dirty="0">
              <a:solidFill>
                <a:schemeClr val="tx1"/>
              </a:solidFill>
              <a:latin typeface="Book Antiqua" pitchFamily="18" charset="0"/>
            </a:endParaRPr>
          </a:p>
        </p:txBody>
      </p:sp>
      <p:sp>
        <p:nvSpPr>
          <p:cNvPr id="27654" name="Rectangle 7"/>
          <p:cNvSpPr>
            <a:spLocks noChangeArrowheads="1"/>
          </p:cNvSpPr>
          <p:nvPr/>
        </p:nvSpPr>
        <p:spPr bwMode="auto">
          <a:xfrm>
            <a:off x="1043608" y="6021288"/>
            <a:ext cx="7924800" cy="304800"/>
          </a:xfrm>
          <a:prstGeom prst="rect">
            <a:avLst/>
          </a:prstGeom>
          <a:noFill/>
          <a:ln w="9525">
            <a:noFill/>
            <a:miter lim="800000"/>
            <a:headEnd/>
            <a:tailEnd/>
          </a:ln>
        </p:spPr>
        <p:txBody>
          <a:bodyPr anchor="ctr"/>
          <a:lstStyle/>
          <a:p>
            <a:pPr algn="l"/>
            <a:r>
              <a:rPr lang="el-GR" sz="2000" i="1" dirty="0">
                <a:solidFill>
                  <a:schemeClr val="tx1"/>
                </a:solidFill>
                <a:latin typeface="Book Antiqua" pitchFamily="18" charset="0"/>
              </a:rPr>
              <a:t>Μέγιστη</a:t>
            </a:r>
            <a:r>
              <a:rPr lang="el-GR" sz="2000" dirty="0">
                <a:solidFill>
                  <a:schemeClr val="tx1"/>
                </a:solidFill>
                <a:latin typeface="Book Antiqua" pitchFamily="18" charset="0"/>
              </a:rPr>
              <a:t> θερμοκρασία </a:t>
            </a:r>
            <a:r>
              <a:rPr lang="el-GR" sz="2000" dirty="0" smtClean="0">
                <a:solidFill>
                  <a:schemeClr val="tx1"/>
                </a:solidFill>
                <a:latin typeface="Book Antiqua" pitchFamily="18" charset="0"/>
              </a:rPr>
              <a:t>ανάπτυξης</a:t>
            </a:r>
            <a:r>
              <a:rPr lang="en-US" sz="2000" dirty="0" smtClean="0">
                <a:solidFill>
                  <a:schemeClr val="tx1"/>
                </a:solidFill>
                <a:latin typeface="Book Antiqua" pitchFamily="18" charset="0"/>
              </a:rPr>
              <a:t> (maximum)</a:t>
            </a:r>
            <a:endParaRPr lang="en-US" sz="2000" dirty="0">
              <a:solidFill>
                <a:schemeClr val="tx1"/>
              </a:solidFill>
              <a:latin typeface="Book Antiqua" pitchFamily="18" charset="0"/>
            </a:endParaRPr>
          </a:p>
        </p:txBody>
      </p:sp>
      <p:sp>
        <p:nvSpPr>
          <p:cNvPr id="12" name="Rectangle 10"/>
          <p:cNvSpPr>
            <a:spLocks noChangeArrowheads="1"/>
          </p:cNvSpPr>
          <p:nvPr/>
        </p:nvSpPr>
        <p:spPr bwMode="auto">
          <a:xfrm>
            <a:off x="1219200" y="1772816"/>
            <a:ext cx="7924800" cy="304800"/>
          </a:xfrm>
          <a:prstGeom prst="rect">
            <a:avLst/>
          </a:prstGeom>
          <a:noFill/>
          <a:ln w="9525">
            <a:noFill/>
            <a:miter lim="800000"/>
            <a:headEnd/>
            <a:tailEnd/>
          </a:ln>
        </p:spPr>
        <p:txBody>
          <a:bodyPr anchor="ctr"/>
          <a:lstStyle/>
          <a:p>
            <a:r>
              <a:rPr lang="el-GR" sz="2000" dirty="0" smtClean="0">
                <a:solidFill>
                  <a:schemeClr val="tx1"/>
                </a:solidFill>
                <a:latin typeface="Book Antiqua" pitchFamily="18" charset="0"/>
              </a:rPr>
              <a:t>Επηρεάζει: </a:t>
            </a:r>
          </a:p>
          <a:p>
            <a:pPr>
              <a:buFont typeface="Wingdings" pitchFamily="2" charset="2"/>
              <a:buChar char="Ø"/>
            </a:pPr>
            <a:r>
              <a:rPr lang="el-GR" sz="2000" dirty="0" smtClean="0">
                <a:solidFill>
                  <a:schemeClr val="tx1"/>
                </a:solidFill>
                <a:latin typeface="Book Antiqua" pitchFamily="18" charset="0"/>
              </a:rPr>
              <a:t>Την </a:t>
            </a:r>
            <a:r>
              <a:rPr lang="el-GR" sz="2000" dirty="0">
                <a:solidFill>
                  <a:schemeClr val="tx1"/>
                </a:solidFill>
                <a:latin typeface="Book Antiqua" pitchFamily="18" charset="0"/>
              </a:rPr>
              <a:t>δομή της </a:t>
            </a:r>
            <a:r>
              <a:rPr lang="el-GR" sz="2000" dirty="0" err="1">
                <a:solidFill>
                  <a:schemeClr val="tx1"/>
                </a:solidFill>
                <a:latin typeface="Book Antiqua" pitchFamily="18" charset="0"/>
              </a:rPr>
              <a:t>τρισδιάστασης</a:t>
            </a:r>
            <a:r>
              <a:rPr lang="el-GR" sz="2000" dirty="0">
                <a:solidFill>
                  <a:schemeClr val="tx1"/>
                </a:solidFill>
                <a:latin typeface="Book Antiqua" pitchFamily="18" charset="0"/>
              </a:rPr>
              <a:t> μορφής των </a:t>
            </a:r>
            <a:r>
              <a:rPr lang="el-GR" sz="2000" dirty="0" smtClean="0">
                <a:solidFill>
                  <a:schemeClr val="tx1"/>
                </a:solidFill>
                <a:latin typeface="Book Antiqua" pitchFamily="18" charset="0"/>
              </a:rPr>
              <a:t>ενζύμων </a:t>
            </a:r>
            <a:r>
              <a:rPr lang="el-GR" sz="2000" dirty="0">
                <a:solidFill>
                  <a:schemeClr val="tx1"/>
                </a:solidFill>
                <a:latin typeface="Book Antiqua" pitchFamily="18" charset="0"/>
              </a:rPr>
              <a:t/>
            </a:r>
            <a:br>
              <a:rPr lang="el-GR" sz="2000" dirty="0">
                <a:solidFill>
                  <a:schemeClr val="tx1"/>
                </a:solidFill>
                <a:latin typeface="Book Antiqua" pitchFamily="18" charset="0"/>
              </a:rPr>
            </a:br>
            <a:r>
              <a:rPr lang="el-GR" sz="2000" dirty="0">
                <a:solidFill>
                  <a:schemeClr val="tx1"/>
                </a:solidFill>
                <a:latin typeface="Book Antiqua" pitchFamily="18" charset="0"/>
              </a:rPr>
              <a:t>(δεσμοί υδρογόνου</a:t>
            </a:r>
            <a:r>
              <a:rPr lang="el-GR" sz="2000" dirty="0" smtClean="0">
                <a:latin typeface="Book Antiqua" pitchFamily="18" charset="0"/>
              </a:rPr>
              <a:t>) </a:t>
            </a:r>
          </a:p>
          <a:p>
            <a:pPr>
              <a:buFont typeface="Wingdings" pitchFamily="2" charset="2"/>
              <a:buChar char="Ø"/>
            </a:pPr>
            <a:r>
              <a:rPr lang="el-GR" sz="2000" dirty="0" smtClean="0">
                <a:latin typeface="Book Antiqua" pitchFamily="18" charset="0"/>
              </a:rPr>
              <a:t>Την λειτουργικότητα των κυτταρικών μεμβρανών</a:t>
            </a:r>
            <a:endParaRPr lang="en-US" sz="2000" dirty="0" smtClean="0">
              <a:latin typeface="Book Antiqua" pitchFamily="18" charset="0"/>
            </a:endParaRPr>
          </a:p>
          <a:p>
            <a:pPr algn="l"/>
            <a:endParaRPr lang="en-US" sz="2000" dirty="0">
              <a:solidFill>
                <a:schemeClr val="tx1"/>
              </a:solidFill>
              <a:latin typeface="Book Antiqua" pitchFamily="18" charset="0"/>
            </a:endParaRPr>
          </a:p>
        </p:txBody>
      </p:sp>
      <p:sp>
        <p:nvSpPr>
          <p:cNvPr id="111618" name="AutoShape 2" descr="Image result for optimum temperature for bact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1622" name="Picture 6" descr="https://www.uwyo.edu/virtual_edge/images/lab6pict3.gif"/>
          <p:cNvPicPr>
            <a:picLocks noChangeAspect="1" noChangeArrowheads="1"/>
          </p:cNvPicPr>
          <p:nvPr/>
        </p:nvPicPr>
        <p:blipFill>
          <a:blip r:embed="rId2" cstate="print"/>
          <a:srcRect/>
          <a:stretch>
            <a:fillRect/>
          </a:stretch>
        </p:blipFill>
        <p:spPr bwMode="auto">
          <a:xfrm>
            <a:off x="2123728" y="2492896"/>
            <a:ext cx="3590925" cy="24479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27584" y="260648"/>
            <a:ext cx="9144000" cy="609600"/>
          </a:xfrm>
          <a:prstGeom prst="rect">
            <a:avLst/>
          </a:prstGeom>
          <a:noFill/>
          <a:ln w="9525">
            <a:noFill/>
            <a:miter lim="800000"/>
            <a:headEnd/>
            <a:tailEnd/>
          </a:ln>
          <a:effectLst>
            <a:outerShdw dist="45791" dir="2021404" algn="ctr" rotWithShape="0">
              <a:srgbClr val="F82300"/>
            </a:outerShdw>
          </a:effectLst>
        </p:spPr>
        <p:txBody>
          <a:bodyPr anchor="ctr"/>
          <a:lstStyle/>
          <a:p>
            <a:pPr algn="l"/>
            <a:r>
              <a:rPr lang="el-GR" sz="3600" b="1" dirty="0">
                <a:solidFill>
                  <a:schemeClr val="bg2">
                    <a:lumMod val="10000"/>
                  </a:schemeClr>
                </a:solidFill>
                <a:effectLst>
                  <a:outerShdw blurRad="38100" dist="38100" dir="2700000" algn="tl">
                    <a:srgbClr val="C0C0C0"/>
                  </a:outerShdw>
                </a:effectLst>
                <a:latin typeface="Book Antiqua" pitchFamily="18" charset="0"/>
              </a:rPr>
              <a:t>ΘΕΡΜΟΚΡΑΣΙΑ</a:t>
            </a:r>
            <a:endParaRPr lang="en-US" sz="3600" b="1" dirty="0">
              <a:solidFill>
                <a:schemeClr val="bg2">
                  <a:lumMod val="10000"/>
                </a:schemeClr>
              </a:solidFill>
              <a:effectLst>
                <a:outerShdw blurRad="38100" dist="38100" dir="2700000" algn="tl">
                  <a:srgbClr val="C0C0C0"/>
                </a:outerShdw>
              </a:effectLst>
              <a:latin typeface="Book Antiqua" pitchFamily="18" charset="0"/>
            </a:endParaRPr>
          </a:p>
        </p:txBody>
      </p:sp>
      <p:sp>
        <p:nvSpPr>
          <p:cNvPr id="32771" name="Rectangle 3"/>
          <p:cNvSpPr>
            <a:spLocks noChangeArrowheads="1"/>
          </p:cNvSpPr>
          <p:nvPr/>
        </p:nvSpPr>
        <p:spPr bwMode="auto">
          <a:xfrm>
            <a:off x="355600" y="1066800"/>
            <a:ext cx="8597900" cy="304800"/>
          </a:xfrm>
          <a:prstGeom prst="rect">
            <a:avLst/>
          </a:prstGeom>
          <a:noFill/>
          <a:ln w="9525">
            <a:noFill/>
            <a:miter lim="800000"/>
            <a:headEnd/>
            <a:tailEnd/>
          </a:ln>
          <a:effectLst/>
        </p:spPr>
        <p:txBody>
          <a:bodyPr anchor="ctr"/>
          <a:lstStyle/>
          <a:p>
            <a:pPr algn="l"/>
            <a:r>
              <a:rPr lang="el-GR" sz="2000" b="1" dirty="0" smtClean="0">
                <a:solidFill>
                  <a:srgbClr val="CC0000"/>
                </a:solidFill>
                <a:effectLst>
                  <a:outerShdw blurRad="38100" dist="38100" dir="2700000" algn="tl">
                    <a:srgbClr val="C0C0C0"/>
                  </a:outerShdw>
                </a:effectLst>
                <a:latin typeface="Book Antiqua" pitchFamily="18" charset="0"/>
              </a:rPr>
              <a:t>ΟΙ ΜΙΚΡΟΟΡΓΑΝΙΣΜΟΊ ΜΕ </a:t>
            </a:r>
            <a:r>
              <a:rPr lang="el-GR" sz="2000" b="1" dirty="0">
                <a:solidFill>
                  <a:srgbClr val="CC0000"/>
                </a:solidFill>
                <a:effectLst>
                  <a:outerShdw blurRad="38100" dist="38100" dir="2700000" algn="tl">
                    <a:srgbClr val="C0C0C0"/>
                  </a:outerShdw>
                </a:effectLst>
                <a:latin typeface="Book Antiqua" pitchFamily="18" charset="0"/>
              </a:rPr>
              <a:t>ΒΑΣΗ ΤΗΝ ΘΕΡΜΟΚΡΑΣΙΑ ΔΙΑΚΡΙΝΟΝΤΑΙ ΣΕ:</a:t>
            </a:r>
            <a:endParaRPr lang="en-US" sz="2000" dirty="0">
              <a:solidFill>
                <a:srgbClr val="CC0000"/>
              </a:solidFill>
              <a:effectLst>
                <a:outerShdw blurRad="38100" dist="38100" dir="2700000" algn="tl">
                  <a:srgbClr val="C0C0C0"/>
                </a:outerShdw>
              </a:effectLst>
              <a:latin typeface="Book Antiqua" pitchFamily="18" charset="0"/>
            </a:endParaRPr>
          </a:p>
        </p:txBody>
      </p:sp>
      <p:sp>
        <p:nvSpPr>
          <p:cNvPr id="28676" name="Rectangle 4"/>
          <p:cNvSpPr>
            <a:spLocks noChangeArrowheads="1"/>
          </p:cNvSpPr>
          <p:nvPr/>
        </p:nvSpPr>
        <p:spPr bwMode="auto">
          <a:xfrm>
            <a:off x="533400" y="1524000"/>
            <a:ext cx="5257800" cy="304800"/>
          </a:xfrm>
          <a:prstGeom prst="rect">
            <a:avLst/>
          </a:prstGeom>
          <a:noFill/>
          <a:ln w="9525">
            <a:noFill/>
            <a:miter lim="800000"/>
            <a:headEnd/>
            <a:tailEnd/>
          </a:ln>
        </p:spPr>
        <p:txBody>
          <a:bodyPr anchor="ctr"/>
          <a:lstStyle/>
          <a:p>
            <a:pPr algn="l"/>
            <a:r>
              <a:rPr lang="el-GR" sz="2000" dirty="0">
                <a:solidFill>
                  <a:srgbClr val="CC0000"/>
                </a:solidFill>
                <a:latin typeface="Book Antiqua" pitchFamily="18" charset="0"/>
              </a:rPr>
              <a:t>Ψυχρόφιλα</a:t>
            </a:r>
            <a:r>
              <a:rPr lang="el-GR" sz="2000" dirty="0">
                <a:solidFill>
                  <a:schemeClr val="tx1"/>
                </a:solidFill>
                <a:latin typeface="Book Antiqua" pitchFamily="18" charset="0"/>
              </a:rPr>
              <a:t> - (</a:t>
            </a:r>
            <a:r>
              <a:rPr lang="en-US" sz="2000" dirty="0" err="1">
                <a:solidFill>
                  <a:schemeClr val="tx1"/>
                </a:solidFill>
                <a:latin typeface="Book Antiqua" pitchFamily="18" charset="0"/>
              </a:rPr>
              <a:t>Psychrophiles</a:t>
            </a:r>
            <a:r>
              <a:rPr lang="en-US" sz="2000" dirty="0">
                <a:solidFill>
                  <a:schemeClr val="tx1"/>
                </a:solidFill>
                <a:latin typeface="Book Antiqua" pitchFamily="18" charset="0"/>
              </a:rPr>
              <a:t>)</a:t>
            </a:r>
          </a:p>
        </p:txBody>
      </p:sp>
      <p:sp>
        <p:nvSpPr>
          <p:cNvPr id="28677" name="Rectangle 8"/>
          <p:cNvSpPr>
            <a:spLocks noChangeArrowheads="1"/>
          </p:cNvSpPr>
          <p:nvPr/>
        </p:nvSpPr>
        <p:spPr bwMode="auto">
          <a:xfrm>
            <a:off x="533400" y="2667000"/>
            <a:ext cx="5257800" cy="304800"/>
          </a:xfrm>
          <a:prstGeom prst="rect">
            <a:avLst/>
          </a:prstGeom>
          <a:noFill/>
          <a:ln w="9525">
            <a:noFill/>
            <a:miter lim="800000"/>
            <a:headEnd/>
            <a:tailEnd/>
          </a:ln>
        </p:spPr>
        <p:txBody>
          <a:bodyPr anchor="ctr"/>
          <a:lstStyle/>
          <a:p>
            <a:pPr algn="l"/>
            <a:r>
              <a:rPr lang="el-GR" sz="2000">
                <a:solidFill>
                  <a:srgbClr val="CC0000"/>
                </a:solidFill>
                <a:latin typeface="Book Antiqua" pitchFamily="18" charset="0"/>
              </a:rPr>
              <a:t>Ψυχρότροφα</a:t>
            </a:r>
            <a:r>
              <a:rPr lang="el-GR" sz="2000" i="1">
                <a:solidFill>
                  <a:schemeClr val="tx1"/>
                </a:solidFill>
                <a:latin typeface="Book Antiqua" pitchFamily="18" charset="0"/>
              </a:rPr>
              <a:t> - (</a:t>
            </a:r>
            <a:r>
              <a:rPr lang="en-US" sz="2000" i="1">
                <a:solidFill>
                  <a:schemeClr val="tx1"/>
                </a:solidFill>
                <a:latin typeface="Book Antiqua" pitchFamily="18" charset="0"/>
              </a:rPr>
              <a:t>Psychrotrophics)</a:t>
            </a:r>
            <a:endParaRPr lang="en-US" sz="2000">
              <a:solidFill>
                <a:schemeClr val="tx1"/>
              </a:solidFill>
              <a:latin typeface="Book Antiqua" pitchFamily="18" charset="0"/>
            </a:endParaRPr>
          </a:p>
        </p:txBody>
      </p:sp>
      <p:sp>
        <p:nvSpPr>
          <p:cNvPr id="28678" name="Rectangle 9"/>
          <p:cNvSpPr>
            <a:spLocks noChangeArrowheads="1"/>
          </p:cNvSpPr>
          <p:nvPr/>
        </p:nvSpPr>
        <p:spPr bwMode="auto">
          <a:xfrm>
            <a:off x="533400" y="3810000"/>
            <a:ext cx="5257800" cy="304800"/>
          </a:xfrm>
          <a:prstGeom prst="rect">
            <a:avLst/>
          </a:prstGeom>
          <a:noFill/>
          <a:ln w="9525">
            <a:noFill/>
            <a:miter lim="800000"/>
            <a:headEnd/>
            <a:tailEnd/>
          </a:ln>
        </p:spPr>
        <p:txBody>
          <a:bodyPr anchor="ctr"/>
          <a:lstStyle/>
          <a:p>
            <a:pPr algn="l"/>
            <a:r>
              <a:rPr lang="el-GR" sz="2000">
                <a:solidFill>
                  <a:srgbClr val="CC0000"/>
                </a:solidFill>
                <a:latin typeface="Book Antiqua" pitchFamily="18" charset="0"/>
              </a:rPr>
              <a:t>Μεσόφιλα</a:t>
            </a:r>
            <a:r>
              <a:rPr lang="el-GR" sz="2000" i="1">
                <a:solidFill>
                  <a:schemeClr val="tx1"/>
                </a:solidFill>
                <a:latin typeface="Book Antiqua" pitchFamily="18" charset="0"/>
              </a:rPr>
              <a:t> - (</a:t>
            </a:r>
            <a:r>
              <a:rPr lang="en-US" sz="2000" i="1">
                <a:solidFill>
                  <a:schemeClr val="tx1"/>
                </a:solidFill>
                <a:latin typeface="Book Antiqua" pitchFamily="18" charset="0"/>
              </a:rPr>
              <a:t>Mesophilic)</a:t>
            </a:r>
            <a:endParaRPr lang="en-US" sz="2000">
              <a:solidFill>
                <a:schemeClr val="tx1"/>
              </a:solidFill>
              <a:latin typeface="Book Antiqua" pitchFamily="18" charset="0"/>
            </a:endParaRPr>
          </a:p>
        </p:txBody>
      </p:sp>
      <p:sp>
        <p:nvSpPr>
          <p:cNvPr id="28679" name="Rectangle 10"/>
          <p:cNvSpPr>
            <a:spLocks noChangeArrowheads="1"/>
          </p:cNvSpPr>
          <p:nvPr/>
        </p:nvSpPr>
        <p:spPr bwMode="auto">
          <a:xfrm>
            <a:off x="533400" y="4953000"/>
            <a:ext cx="5257800" cy="304800"/>
          </a:xfrm>
          <a:prstGeom prst="rect">
            <a:avLst/>
          </a:prstGeom>
          <a:noFill/>
          <a:ln w="9525">
            <a:noFill/>
            <a:miter lim="800000"/>
            <a:headEnd/>
            <a:tailEnd/>
          </a:ln>
        </p:spPr>
        <p:txBody>
          <a:bodyPr anchor="ctr"/>
          <a:lstStyle/>
          <a:p>
            <a:pPr algn="l"/>
            <a:r>
              <a:rPr lang="el-GR" sz="2000">
                <a:solidFill>
                  <a:srgbClr val="CC0000"/>
                </a:solidFill>
                <a:latin typeface="Book Antiqua" pitchFamily="18" charset="0"/>
              </a:rPr>
              <a:t>Θερμόφιλα</a:t>
            </a:r>
            <a:r>
              <a:rPr lang="el-GR" sz="2000" i="1">
                <a:solidFill>
                  <a:schemeClr val="tx1"/>
                </a:solidFill>
                <a:latin typeface="Book Antiqua" pitchFamily="18" charset="0"/>
              </a:rPr>
              <a:t> - (</a:t>
            </a:r>
            <a:r>
              <a:rPr lang="en-US" sz="2000" i="1">
                <a:solidFill>
                  <a:schemeClr val="tx1"/>
                </a:solidFill>
                <a:latin typeface="Book Antiqua" pitchFamily="18" charset="0"/>
              </a:rPr>
              <a:t>Τhermophiles)</a:t>
            </a:r>
            <a:endParaRPr lang="en-US" sz="2000">
              <a:solidFill>
                <a:schemeClr val="tx1"/>
              </a:solidFill>
              <a:latin typeface="Book Antiqua" pitchFamily="18" charset="0"/>
            </a:endParaRPr>
          </a:p>
        </p:txBody>
      </p:sp>
      <p:sp>
        <p:nvSpPr>
          <p:cNvPr id="28680" name="Rectangle 11"/>
          <p:cNvSpPr>
            <a:spLocks noChangeArrowheads="1"/>
          </p:cNvSpPr>
          <p:nvPr/>
        </p:nvSpPr>
        <p:spPr bwMode="auto">
          <a:xfrm>
            <a:off x="533400" y="5943600"/>
            <a:ext cx="5257800" cy="304800"/>
          </a:xfrm>
          <a:prstGeom prst="rect">
            <a:avLst/>
          </a:prstGeom>
          <a:noFill/>
          <a:ln w="9525">
            <a:noFill/>
            <a:miter lim="800000"/>
            <a:headEnd/>
            <a:tailEnd/>
          </a:ln>
        </p:spPr>
        <p:txBody>
          <a:bodyPr anchor="ctr"/>
          <a:lstStyle/>
          <a:p>
            <a:pPr algn="l"/>
            <a:r>
              <a:rPr lang="el-GR" sz="2000">
                <a:solidFill>
                  <a:srgbClr val="CC0000"/>
                </a:solidFill>
                <a:latin typeface="Book Antiqua" pitchFamily="18" charset="0"/>
              </a:rPr>
              <a:t>Υπερθερμόφιλα</a:t>
            </a:r>
            <a:r>
              <a:rPr lang="el-GR" sz="2000" i="1">
                <a:solidFill>
                  <a:schemeClr val="tx1"/>
                </a:solidFill>
                <a:latin typeface="Book Antiqua" pitchFamily="18" charset="0"/>
              </a:rPr>
              <a:t> - (</a:t>
            </a:r>
            <a:r>
              <a:rPr lang="en-US" sz="2000" i="1">
                <a:solidFill>
                  <a:schemeClr val="tx1"/>
                </a:solidFill>
                <a:latin typeface="Book Antiqua" pitchFamily="18" charset="0"/>
              </a:rPr>
              <a:t>Hyperthermophiles)</a:t>
            </a:r>
            <a:endParaRPr lang="en-US" sz="2000">
              <a:solidFill>
                <a:schemeClr val="tx1"/>
              </a:solidFill>
              <a:latin typeface="Book Antiqua" pitchFamily="18" charset="0"/>
            </a:endParaRPr>
          </a:p>
        </p:txBody>
      </p:sp>
      <p:sp>
        <p:nvSpPr>
          <p:cNvPr id="28681" name="Rectangle 13"/>
          <p:cNvSpPr>
            <a:spLocks noChangeArrowheads="1"/>
          </p:cNvSpPr>
          <p:nvPr/>
        </p:nvSpPr>
        <p:spPr bwMode="auto">
          <a:xfrm>
            <a:off x="533400" y="1905000"/>
            <a:ext cx="6858000" cy="304800"/>
          </a:xfrm>
          <a:prstGeom prst="rect">
            <a:avLst/>
          </a:prstGeom>
          <a:noFill/>
          <a:ln w="9525">
            <a:noFill/>
            <a:miter lim="800000"/>
            <a:headEnd/>
            <a:tailEnd/>
          </a:ln>
        </p:spPr>
        <p:txBody>
          <a:bodyPr anchor="ctr"/>
          <a:lstStyle/>
          <a:p>
            <a:pPr algn="l"/>
            <a:r>
              <a:rPr lang="el-GR" sz="1600" u="sng" dirty="0">
                <a:solidFill>
                  <a:schemeClr val="tx1"/>
                </a:solidFill>
                <a:latin typeface="Book Antiqua" pitchFamily="18" charset="0"/>
              </a:rPr>
              <a:t>Ελάχιστη</a:t>
            </a:r>
            <a:r>
              <a:rPr lang="el-GR" sz="1600" dirty="0">
                <a:solidFill>
                  <a:schemeClr val="tx1"/>
                </a:solidFill>
                <a:latin typeface="Book Antiqua" pitchFamily="18" charset="0"/>
              </a:rPr>
              <a:t>		</a:t>
            </a:r>
            <a:r>
              <a:rPr lang="el-GR" sz="1600" u="sng" dirty="0">
                <a:solidFill>
                  <a:schemeClr val="tx1"/>
                </a:solidFill>
                <a:latin typeface="Book Antiqua" pitchFamily="18" charset="0"/>
              </a:rPr>
              <a:t>Άριστη</a:t>
            </a:r>
            <a:r>
              <a:rPr lang="el-GR" sz="1600" dirty="0">
                <a:solidFill>
                  <a:schemeClr val="tx1"/>
                </a:solidFill>
                <a:latin typeface="Book Antiqua" pitchFamily="18" charset="0"/>
              </a:rPr>
              <a:t>		</a:t>
            </a:r>
            <a:r>
              <a:rPr lang="el-GR" sz="1600" u="sng" dirty="0">
                <a:solidFill>
                  <a:schemeClr val="tx1"/>
                </a:solidFill>
                <a:latin typeface="Book Antiqua" pitchFamily="18" charset="0"/>
              </a:rPr>
              <a:t>Μέγιστη</a:t>
            </a:r>
            <a:endParaRPr lang="en-US" sz="1600" dirty="0">
              <a:solidFill>
                <a:schemeClr val="tx1"/>
              </a:solidFill>
              <a:latin typeface="Book Antiqua" pitchFamily="18" charset="0"/>
            </a:endParaRPr>
          </a:p>
        </p:txBody>
      </p:sp>
      <p:sp>
        <p:nvSpPr>
          <p:cNvPr id="28682" name="Rectangle 14"/>
          <p:cNvSpPr>
            <a:spLocks noChangeArrowheads="1"/>
          </p:cNvSpPr>
          <p:nvPr/>
        </p:nvSpPr>
        <p:spPr bwMode="auto">
          <a:xfrm>
            <a:off x="533400" y="2209800"/>
            <a:ext cx="6858000" cy="304800"/>
          </a:xfrm>
          <a:prstGeom prst="rect">
            <a:avLst/>
          </a:prstGeom>
          <a:noFill/>
          <a:ln w="9525">
            <a:noFill/>
            <a:miter lim="800000"/>
            <a:headEnd/>
            <a:tailEnd/>
          </a:ln>
        </p:spPr>
        <p:txBody>
          <a:bodyPr anchor="ctr"/>
          <a:lstStyle/>
          <a:p>
            <a:pPr algn="l"/>
            <a:r>
              <a:rPr lang="el-GR" sz="1600" dirty="0">
                <a:solidFill>
                  <a:schemeClr val="tx1"/>
                </a:solidFill>
                <a:latin typeface="Book Antiqua" pitchFamily="18" charset="0"/>
              </a:rPr>
              <a:t>-5 / +5</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12 / </a:t>
            </a:r>
            <a:r>
              <a:rPr lang="el-GR" sz="1600" dirty="0" smtClean="0">
                <a:solidFill>
                  <a:schemeClr val="tx1"/>
                </a:solidFill>
                <a:latin typeface="Book Antiqua" pitchFamily="18" charset="0"/>
              </a:rPr>
              <a:t>1</a:t>
            </a:r>
            <a:r>
              <a:rPr lang="en-US" sz="1600" dirty="0" smtClean="0">
                <a:solidFill>
                  <a:schemeClr val="tx1"/>
                </a:solidFill>
                <a:latin typeface="Book Antiqua" pitchFamily="18" charset="0"/>
              </a:rPr>
              <a:t>8</a:t>
            </a:r>
            <a:r>
              <a:rPr lang="el-GR" sz="1600" baseline="30000" dirty="0" smtClean="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15 / 20</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p>
        </p:txBody>
      </p:sp>
      <p:sp>
        <p:nvSpPr>
          <p:cNvPr id="28683" name="Rectangle 15"/>
          <p:cNvSpPr>
            <a:spLocks noChangeArrowheads="1"/>
          </p:cNvSpPr>
          <p:nvPr/>
        </p:nvSpPr>
        <p:spPr bwMode="auto">
          <a:xfrm>
            <a:off x="533400" y="3048000"/>
            <a:ext cx="6858000" cy="304800"/>
          </a:xfrm>
          <a:prstGeom prst="rect">
            <a:avLst/>
          </a:prstGeom>
          <a:noFill/>
          <a:ln w="9525">
            <a:noFill/>
            <a:miter lim="800000"/>
            <a:headEnd/>
            <a:tailEnd/>
          </a:ln>
        </p:spPr>
        <p:txBody>
          <a:bodyPr anchor="ctr"/>
          <a:lstStyle/>
          <a:p>
            <a:pPr algn="l"/>
            <a:r>
              <a:rPr lang="el-GR" sz="1600" u="sng">
                <a:solidFill>
                  <a:schemeClr val="tx1"/>
                </a:solidFill>
                <a:latin typeface="Book Antiqua" pitchFamily="18" charset="0"/>
              </a:rPr>
              <a:t>Ελάχιστη</a:t>
            </a:r>
            <a:r>
              <a:rPr lang="el-GR" sz="1600">
                <a:solidFill>
                  <a:schemeClr val="tx1"/>
                </a:solidFill>
                <a:latin typeface="Book Antiqua" pitchFamily="18" charset="0"/>
              </a:rPr>
              <a:t>		</a:t>
            </a:r>
            <a:r>
              <a:rPr lang="el-GR" sz="1600" u="sng">
                <a:solidFill>
                  <a:schemeClr val="tx1"/>
                </a:solidFill>
                <a:latin typeface="Book Antiqua" pitchFamily="18" charset="0"/>
              </a:rPr>
              <a:t>Άριστη</a:t>
            </a:r>
            <a:r>
              <a:rPr lang="el-GR" sz="1600">
                <a:solidFill>
                  <a:schemeClr val="tx1"/>
                </a:solidFill>
                <a:latin typeface="Book Antiqua" pitchFamily="18" charset="0"/>
              </a:rPr>
              <a:t>		</a:t>
            </a:r>
            <a:r>
              <a:rPr lang="el-GR" sz="1600" u="sng">
                <a:solidFill>
                  <a:schemeClr val="tx1"/>
                </a:solidFill>
                <a:latin typeface="Book Antiqua" pitchFamily="18" charset="0"/>
              </a:rPr>
              <a:t>Μέγιστη</a:t>
            </a:r>
            <a:endParaRPr lang="en-US" sz="1600">
              <a:solidFill>
                <a:schemeClr val="tx1"/>
              </a:solidFill>
              <a:latin typeface="Book Antiqua" pitchFamily="18" charset="0"/>
            </a:endParaRPr>
          </a:p>
        </p:txBody>
      </p:sp>
      <p:sp>
        <p:nvSpPr>
          <p:cNvPr id="28684" name="Rectangle 16"/>
          <p:cNvSpPr>
            <a:spLocks noChangeArrowheads="1"/>
          </p:cNvSpPr>
          <p:nvPr/>
        </p:nvSpPr>
        <p:spPr bwMode="auto">
          <a:xfrm>
            <a:off x="533400" y="3352800"/>
            <a:ext cx="6858000" cy="304800"/>
          </a:xfrm>
          <a:prstGeom prst="rect">
            <a:avLst/>
          </a:prstGeom>
          <a:noFill/>
          <a:ln w="9525">
            <a:noFill/>
            <a:miter lim="800000"/>
            <a:headEnd/>
            <a:tailEnd/>
          </a:ln>
        </p:spPr>
        <p:txBody>
          <a:bodyPr anchor="ctr"/>
          <a:lstStyle/>
          <a:p>
            <a:pPr algn="l"/>
            <a:r>
              <a:rPr lang="el-GR" sz="1600" dirty="0">
                <a:solidFill>
                  <a:schemeClr val="tx1"/>
                </a:solidFill>
                <a:latin typeface="Book Antiqua" pitchFamily="18" charset="0"/>
              </a:rPr>
              <a:t>-5 / +5</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a:t>
            </a:r>
            <a:r>
              <a:rPr lang="el-GR" sz="1600" dirty="0" smtClean="0">
                <a:solidFill>
                  <a:schemeClr val="tx1"/>
                </a:solidFill>
                <a:latin typeface="Book Antiqua" pitchFamily="18" charset="0"/>
              </a:rPr>
              <a:t>2</a:t>
            </a:r>
            <a:r>
              <a:rPr lang="en-US" sz="1600" dirty="0" smtClean="0">
                <a:solidFill>
                  <a:schemeClr val="tx1"/>
                </a:solidFill>
                <a:latin typeface="Book Antiqua" pitchFamily="18" charset="0"/>
              </a:rPr>
              <a:t>0</a:t>
            </a:r>
            <a:r>
              <a:rPr lang="el-GR" sz="1600" dirty="0" smtClean="0">
                <a:solidFill>
                  <a:schemeClr val="tx1"/>
                </a:solidFill>
                <a:latin typeface="Book Antiqua" pitchFamily="18" charset="0"/>
              </a:rPr>
              <a:t> </a:t>
            </a:r>
            <a:r>
              <a:rPr lang="el-GR" sz="1600" dirty="0">
                <a:solidFill>
                  <a:schemeClr val="tx1"/>
                </a:solidFill>
                <a:latin typeface="Book Antiqua" pitchFamily="18" charset="0"/>
              </a:rPr>
              <a:t>/ 30</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30 / 35</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p>
        </p:txBody>
      </p:sp>
      <p:sp>
        <p:nvSpPr>
          <p:cNvPr id="28685" name="Rectangle 17"/>
          <p:cNvSpPr>
            <a:spLocks noChangeArrowheads="1"/>
          </p:cNvSpPr>
          <p:nvPr/>
        </p:nvSpPr>
        <p:spPr bwMode="auto">
          <a:xfrm>
            <a:off x="533400" y="4191000"/>
            <a:ext cx="6858000" cy="304800"/>
          </a:xfrm>
          <a:prstGeom prst="rect">
            <a:avLst/>
          </a:prstGeom>
          <a:noFill/>
          <a:ln w="9525">
            <a:noFill/>
            <a:miter lim="800000"/>
            <a:headEnd/>
            <a:tailEnd/>
          </a:ln>
        </p:spPr>
        <p:txBody>
          <a:bodyPr anchor="ctr"/>
          <a:lstStyle/>
          <a:p>
            <a:pPr algn="l"/>
            <a:r>
              <a:rPr lang="el-GR" sz="1600" u="sng">
                <a:solidFill>
                  <a:schemeClr val="tx1"/>
                </a:solidFill>
                <a:latin typeface="Book Antiqua" pitchFamily="18" charset="0"/>
              </a:rPr>
              <a:t>Ελάχιστη</a:t>
            </a:r>
            <a:r>
              <a:rPr lang="el-GR" sz="1600">
                <a:solidFill>
                  <a:schemeClr val="tx1"/>
                </a:solidFill>
                <a:latin typeface="Book Antiqua" pitchFamily="18" charset="0"/>
              </a:rPr>
              <a:t>		</a:t>
            </a:r>
            <a:r>
              <a:rPr lang="el-GR" sz="1600" u="sng">
                <a:solidFill>
                  <a:schemeClr val="tx1"/>
                </a:solidFill>
                <a:latin typeface="Book Antiqua" pitchFamily="18" charset="0"/>
              </a:rPr>
              <a:t>Άριστη</a:t>
            </a:r>
            <a:r>
              <a:rPr lang="el-GR" sz="1600">
                <a:solidFill>
                  <a:schemeClr val="tx1"/>
                </a:solidFill>
                <a:latin typeface="Book Antiqua" pitchFamily="18" charset="0"/>
              </a:rPr>
              <a:t>		</a:t>
            </a:r>
            <a:r>
              <a:rPr lang="el-GR" sz="1600" u="sng">
                <a:solidFill>
                  <a:schemeClr val="tx1"/>
                </a:solidFill>
                <a:latin typeface="Book Antiqua" pitchFamily="18" charset="0"/>
              </a:rPr>
              <a:t>Μέγιστη</a:t>
            </a:r>
            <a:endParaRPr lang="en-US" sz="1600">
              <a:solidFill>
                <a:schemeClr val="tx1"/>
              </a:solidFill>
              <a:latin typeface="Book Antiqua" pitchFamily="18" charset="0"/>
            </a:endParaRPr>
          </a:p>
        </p:txBody>
      </p:sp>
      <p:sp>
        <p:nvSpPr>
          <p:cNvPr id="28686" name="Rectangle 18"/>
          <p:cNvSpPr>
            <a:spLocks noChangeArrowheads="1"/>
          </p:cNvSpPr>
          <p:nvPr/>
        </p:nvSpPr>
        <p:spPr bwMode="auto">
          <a:xfrm>
            <a:off x="533400" y="4495800"/>
            <a:ext cx="6858000" cy="304800"/>
          </a:xfrm>
          <a:prstGeom prst="rect">
            <a:avLst/>
          </a:prstGeom>
          <a:noFill/>
          <a:ln w="9525">
            <a:noFill/>
            <a:miter lim="800000"/>
            <a:headEnd/>
            <a:tailEnd/>
          </a:ln>
        </p:spPr>
        <p:txBody>
          <a:bodyPr anchor="ctr"/>
          <a:lstStyle/>
          <a:p>
            <a:pPr algn="l"/>
            <a:r>
              <a:rPr lang="el-GR" sz="1600">
                <a:solidFill>
                  <a:schemeClr val="tx1"/>
                </a:solidFill>
                <a:latin typeface="Book Antiqua" pitchFamily="18" charset="0"/>
              </a:rPr>
              <a:t> 5 / 15</a:t>
            </a:r>
            <a:r>
              <a:rPr lang="el-GR" sz="1600" baseline="30000">
                <a:solidFill>
                  <a:schemeClr val="tx1"/>
                </a:solidFill>
                <a:latin typeface="Book Antiqua" pitchFamily="18" charset="0"/>
              </a:rPr>
              <a:t>ο</a:t>
            </a:r>
            <a:r>
              <a:rPr lang="en-US" sz="1600">
                <a:solidFill>
                  <a:schemeClr val="tx1"/>
                </a:solidFill>
                <a:latin typeface="Book Antiqua" pitchFamily="18" charset="0"/>
              </a:rPr>
              <a:t>C</a:t>
            </a:r>
            <a:r>
              <a:rPr lang="el-GR" sz="1600">
                <a:solidFill>
                  <a:schemeClr val="tx1"/>
                </a:solidFill>
                <a:latin typeface="Book Antiqua" pitchFamily="18" charset="0"/>
              </a:rPr>
              <a:t>	             30 / 40</a:t>
            </a:r>
            <a:r>
              <a:rPr lang="el-GR" sz="1600" baseline="30000">
                <a:solidFill>
                  <a:schemeClr val="tx1"/>
                </a:solidFill>
                <a:latin typeface="Book Antiqua" pitchFamily="18" charset="0"/>
              </a:rPr>
              <a:t>ο</a:t>
            </a:r>
            <a:r>
              <a:rPr lang="en-US" sz="1600">
                <a:solidFill>
                  <a:schemeClr val="tx1"/>
                </a:solidFill>
                <a:latin typeface="Book Antiqua" pitchFamily="18" charset="0"/>
              </a:rPr>
              <a:t>C</a:t>
            </a:r>
            <a:r>
              <a:rPr lang="el-GR" sz="1600">
                <a:solidFill>
                  <a:schemeClr val="tx1"/>
                </a:solidFill>
                <a:latin typeface="Book Antiqua" pitchFamily="18" charset="0"/>
              </a:rPr>
              <a:t> 		40 / 47</a:t>
            </a:r>
            <a:r>
              <a:rPr lang="el-GR" sz="1600" baseline="30000">
                <a:solidFill>
                  <a:schemeClr val="tx1"/>
                </a:solidFill>
                <a:latin typeface="Book Antiqua" pitchFamily="18" charset="0"/>
              </a:rPr>
              <a:t>ο</a:t>
            </a:r>
            <a:r>
              <a:rPr lang="en-US" sz="1600">
                <a:solidFill>
                  <a:schemeClr val="tx1"/>
                </a:solidFill>
                <a:latin typeface="Book Antiqua" pitchFamily="18" charset="0"/>
              </a:rPr>
              <a:t>C</a:t>
            </a:r>
          </a:p>
        </p:txBody>
      </p:sp>
      <p:sp>
        <p:nvSpPr>
          <p:cNvPr id="28687" name="Rectangle 19"/>
          <p:cNvSpPr>
            <a:spLocks noChangeArrowheads="1"/>
          </p:cNvSpPr>
          <p:nvPr/>
        </p:nvSpPr>
        <p:spPr bwMode="auto">
          <a:xfrm>
            <a:off x="533400" y="5257800"/>
            <a:ext cx="6858000" cy="304800"/>
          </a:xfrm>
          <a:prstGeom prst="rect">
            <a:avLst/>
          </a:prstGeom>
          <a:noFill/>
          <a:ln w="9525">
            <a:noFill/>
            <a:miter lim="800000"/>
            <a:headEnd/>
            <a:tailEnd/>
          </a:ln>
        </p:spPr>
        <p:txBody>
          <a:bodyPr anchor="ctr"/>
          <a:lstStyle/>
          <a:p>
            <a:pPr algn="l"/>
            <a:r>
              <a:rPr lang="el-GR" sz="1600" u="sng">
                <a:solidFill>
                  <a:schemeClr val="tx1"/>
                </a:solidFill>
                <a:latin typeface="Book Antiqua" pitchFamily="18" charset="0"/>
              </a:rPr>
              <a:t>Ελάχιστη</a:t>
            </a:r>
            <a:r>
              <a:rPr lang="el-GR" sz="1600">
                <a:solidFill>
                  <a:schemeClr val="tx1"/>
                </a:solidFill>
                <a:latin typeface="Book Antiqua" pitchFamily="18" charset="0"/>
              </a:rPr>
              <a:t>		</a:t>
            </a:r>
            <a:r>
              <a:rPr lang="el-GR" sz="1600" u="sng">
                <a:solidFill>
                  <a:schemeClr val="tx1"/>
                </a:solidFill>
                <a:latin typeface="Book Antiqua" pitchFamily="18" charset="0"/>
              </a:rPr>
              <a:t>Άριστη</a:t>
            </a:r>
            <a:r>
              <a:rPr lang="el-GR" sz="1600">
                <a:solidFill>
                  <a:schemeClr val="tx1"/>
                </a:solidFill>
                <a:latin typeface="Book Antiqua" pitchFamily="18" charset="0"/>
              </a:rPr>
              <a:t>		</a:t>
            </a:r>
            <a:r>
              <a:rPr lang="el-GR" sz="1600" u="sng">
                <a:solidFill>
                  <a:schemeClr val="tx1"/>
                </a:solidFill>
                <a:latin typeface="Book Antiqua" pitchFamily="18" charset="0"/>
              </a:rPr>
              <a:t>Μέγιστη</a:t>
            </a:r>
            <a:endParaRPr lang="en-US" sz="1600">
              <a:solidFill>
                <a:schemeClr val="tx1"/>
              </a:solidFill>
              <a:latin typeface="Book Antiqua" pitchFamily="18" charset="0"/>
            </a:endParaRPr>
          </a:p>
        </p:txBody>
      </p:sp>
      <p:sp>
        <p:nvSpPr>
          <p:cNvPr id="28688" name="Rectangle 20"/>
          <p:cNvSpPr>
            <a:spLocks noChangeArrowheads="1"/>
          </p:cNvSpPr>
          <p:nvPr/>
        </p:nvSpPr>
        <p:spPr bwMode="auto">
          <a:xfrm>
            <a:off x="533400" y="5562600"/>
            <a:ext cx="6858000" cy="304800"/>
          </a:xfrm>
          <a:prstGeom prst="rect">
            <a:avLst/>
          </a:prstGeom>
          <a:noFill/>
          <a:ln w="9525">
            <a:noFill/>
            <a:miter lim="800000"/>
            <a:headEnd/>
            <a:tailEnd/>
          </a:ln>
        </p:spPr>
        <p:txBody>
          <a:bodyPr anchor="ctr"/>
          <a:lstStyle/>
          <a:p>
            <a:pPr algn="l"/>
            <a:r>
              <a:rPr lang="el-GR" sz="1600" dirty="0">
                <a:solidFill>
                  <a:schemeClr val="tx1"/>
                </a:solidFill>
                <a:latin typeface="Book Antiqua" pitchFamily="18" charset="0"/>
              </a:rPr>
              <a:t> 40 </a:t>
            </a:r>
            <a:r>
              <a:rPr lang="en-US" sz="1600" dirty="0" smtClean="0">
                <a:solidFill>
                  <a:schemeClr val="tx1"/>
                </a:solidFill>
                <a:latin typeface="Book Antiqua" pitchFamily="18" charset="0"/>
              </a:rPr>
              <a:t>-</a:t>
            </a:r>
            <a:r>
              <a:rPr lang="el-GR" sz="1600" dirty="0" smtClean="0">
                <a:solidFill>
                  <a:schemeClr val="tx1"/>
                </a:solidFill>
                <a:latin typeface="Book Antiqua" pitchFamily="18" charset="0"/>
              </a:rPr>
              <a:t> </a:t>
            </a:r>
            <a:r>
              <a:rPr lang="el-GR" sz="1600" dirty="0">
                <a:solidFill>
                  <a:schemeClr val="tx1"/>
                </a:solidFill>
                <a:latin typeface="Book Antiqua" pitchFamily="18" charset="0"/>
              </a:rPr>
              <a:t>45</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a:t>
            </a:r>
            <a:r>
              <a:rPr lang="el-GR" sz="1600" dirty="0" smtClean="0">
                <a:solidFill>
                  <a:schemeClr val="tx1"/>
                </a:solidFill>
                <a:latin typeface="Book Antiqua" pitchFamily="18" charset="0"/>
              </a:rPr>
              <a:t>5</a:t>
            </a:r>
            <a:r>
              <a:rPr lang="en-US" sz="1600" dirty="0" smtClean="0">
                <a:solidFill>
                  <a:schemeClr val="tx1"/>
                </a:solidFill>
                <a:latin typeface="Book Antiqua" pitchFamily="18" charset="0"/>
              </a:rPr>
              <a:t>0-60 </a:t>
            </a:r>
            <a:r>
              <a:rPr lang="en-US" sz="1600" baseline="30000" dirty="0" err="1" smtClean="0">
                <a:solidFill>
                  <a:schemeClr val="tx1"/>
                </a:solidFill>
                <a:latin typeface="Book Antiqua" pitchFamily="18" charset="0"/>
              </a:rPr>
              <a:t>o</a:t>
            </a:r>
            <a:r>
              <a:rPr lang="en-US" sz="1600" dirty="0" err="1" smtClean="0">
                <a:solidFill>
                  <a:schemeClr val="tx1"/>
                </a:solidFill>
                <a:latin typeface="Book Antiqua" pitchFamily="18" charset="0"/>
              </a:rPr>
              <a:t>C</a:t>
            </a:r>
            <a:r>
              <a:rPr lang="el-GR" sz="1600" dirty="0" smtClean="0">
                <a:solidFill>
                  <a:schemeClr val="tx1"/>
                </a:solidFill>
                <a:latin typeface="Book Antiqua" pitchFamily="18" charset="0"/>
              </a:rPr>
              <a:t> </a:t>
            </a:r>
            <a:r>
              <a:rPr lang="el-GR" sz="1600" dirty="0">
                <a:solidFill>
                  <a:schemeClr val="tx1"/>
                </a:solidFill>
                <a:latin typeface="Book Antiqua" pitchFamily="18" charset="0"/>
              </a:rPr>
              <a:t>		60 </a:t>
            </a:r>
            <a:r>
              <a:rPr lang="en-US" sz="1600" dirty="0" smtClean="0">
                <a:solidFill>
                  <a:schemeClr val="tx1"/>
                </a:solidFill>
                <a:latin typeface="Book Antiqua" pitchFamily="18" charset="0"/>
              </a:rPr>
              <a:t>-</a:t>
            </a:r>
            <a:r>
              <a:rPr lang="el-GR" sz="1600" dirty="0" smtClean="0">
                <a:solidFill>
                  <a:schemeClr val="tx1"/>
                </a:solidFill>
                <a:latin typeface="Book Antiqua" pitchFamily="18" charset="0"/>
              </a:rPr>
              <a:t> </a:t>
            </a:r>
            <a:r>
              <a:rPr lang="el-GR" sz="1600" dirty="0">
                <a:solidFill>
                  <a:schemeClr val="tx1"/>
                </a:solidFill>
                <a:latin typeface="Book Antiqua" pitchFamily="18" charset="0"/>
              </a:rPr>
              <a:t>90</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p>
        </p:txBody>
      </p:sp>
      <p:sp>
        <p:nvSpPr>
          <p:cNvPr id="28689" name="Rectangle 21"/>
          <p:cNvSpPr>
            <a:spLocks noChangeArrowheads="1"/>
          </p:cNvSpPr>
          <p:nvPr/>
        </p:nvSpPr>
        <p:spPr bwMode="auto">
          <a:xfrm>
            <a:off x="533400" y="6172200"/>
            <a:ext cx="6858000" cy="304800"/>
          </a:xfrm>
          <a:prstGeom prst="rect">
            <a:avLst/>
          </a:prstGeom>
          <a:noFill/>
          <a:ln w="9525">
            <a:noFill/>
            <a:miter lim="800000"/>
            <a:headEnd/>
            <a:tailEnd/>
          </a:ln>
        </p:spPr>
        <p:txBody>
          <a:bodyPr anchor="ctr"/>
          <a:lstStyle/>
          <a:p>
            <a:pPr algn="l"/>
            <a:r>
              <a:rPr lang="el-GR" sz="1600" u="sng">
                <a:solidFill>
                  <a:schemeClr val="tx1"/>
                </a:solidFill>
                <a:latin typeface="Book Antiqua" pitchFamily="18" charset="0"/>
              </a:rPr>
              <a:t>Ελάχιστη</a:t>
            </a:r>
            <a:r>
              <a:rPr lang="el-GR" sz="1600">
                <a:solidFill>
                  <a:schemeClr val="tx1"/>
                </a:solidFill>
                <a:latin typeface="Book Antiqua" pitchFamily="18" charset="0"/>
              </a:rPr>
              <a:t>		</a:t>
            </a:r>
            <a:r>
              <a:rPr lang="el-GR" sz="1600" u="sng">
                <a:solidFill>
                  <a:schemeClr val="tx1"/>
                </a:solidFill>
                <a:latin typeface="Book Antiqua" pitchFamily="18" charset="0"/>
              </a:rPr>
              <a:t>Άριστη</a:t>
            </a:r>
            <a:r>
              <a:rPr lang="el-GR" sz="1600">
                <a:solidFill>
                  <a:schemeClr val="tx1"/>
                </a:solidFill>
                <a:latin typeface="Book Antiqua" pitchFamily="18" charset="0"/>
              </a:rPr>
              <a:t>		</a:t>
            </a:r>
            <a:r>
              <a:rPr lang="el-GR" sz="1600" u="sng">
                <a:solidFill>
                  <a:schemeClr val="tx1"/>
                </a:solidFill>
                <a:latin typeface="Book Antiqua" pitchFamily="18" charset="0"/>
              </a:rPr>
              <a:t>Μέγιστη</a:t>
            </a:r>
            <a:endParaRPr lang="en-US" sz="1600">
              <a:solidFill>
                <a:schemeClr val="tx1"/>
              </a:solidFill>
              <a:latin typeface="Book Antiqua" pitchFamily="18" charset="0"/>
            </a:endParaRPr>
          </a:p>
        </p:txBody>
      </p:sp>
      <p:sp>
        <p:nvSpPr>
          <p:cNvPr id="28690" name="Rectangle 22"/>
          <p:cNvSpPr>
            <a:spLocks noChangeArrowheads="1"/>
          </p:cNvSpPr>
          <p:nvPr/>
        </p:nvSpPr>
        <p:spPr bwMode="auto">
          <a:xfrm>
            <a:off x="533400" y="6477000"/>
            <a:ext cx="6858000" cy="304800"/>
          </a:xfrm>
          <a:prstGeom prst="rect">
            <a:avLst/>
          </a:prstGeom>
          <a:noFill/>
          <a:ln w="9525">
            <a:noFill/>
            <a:miter lim="800000"/>
            <a:headEnd/>
            <a:tailEnd/>
          </a:ln>
        </p:spPr>
        <p:txBody>
          <a:bodyPr anchor="ctr"/>
          <a:lstStyle/>
          <a:p>
            <a:pPr algn="l"/>
            <a:r>
              <a:rPr lang="el-GR" sz="1600" dirty="0">
                <a:solidFill>
                  <a:schemeClr val="tx1"/>
                </a:solidFill>
                <a:latin typeface="Book Antiqua" pitchFamily="18" charset="0"/>
              </a:rPr>
              <a:t> 75 / 80</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90 / 95</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r>
              <a:rPr lang="el-GR" sz="1600" dirty="0">
                <a:solidFill>
                  <a:schemeClr val="tx1"/>
                </a:solidFill>
                <a:latin typeface="Book Antiqua" pitchFamily="18" charset="0"/>
              </a:rPr>
              <a:t> 		100 / 110</a:t>
            </a:r>
            <a:r>
              <a:rPr lang="el-GR" sz="1600" baseline="30000" dirty="0">
                <a:solidFill>
                  <a:schemeClr val="tx1"/>
                </a:solidFill>
                <a:latin typeface="Book Antiqua" pitchFamily="18" charset="0"/>
              </a:rPr>
              <a:t>ο</a:t>
            </a:r>
            <a:r>
              <a:rPr lang="en-US" sz="1600" dirty="0">
                <a:solidFill>
                  <a:schemeClr val="tx1"/>
                </a:solidFill>
                <a:latin typeface="Book Antiqua" pitchFamily="18" charset="0"/>
              </a:rPr>
              <a:t>C</a:t>
            </a:r>
          </a:p>
        </p:txBody>
      </p:sp>
      <p:sp>
        <p:nvSpPr>
          <p:cNvPr id="19" name="18 - Αριστερό βέλος"/>
          <p:cNvSpPr/>
          <p:nvPr/>
        </p:nvSpPr>
        <p:spPr>
          <a:xfrm rot="20893021">
            <a:off x="3213481" y="3772937"/>
            <a:ext cx="2763194" cy="37948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5940152" y="2564904"/>
            <a:ext cx="2880320" cy="1938992"/>
          </a:xfrm>
          <a:prstGeom prst="rect">
            <a:avLst/>
          </a:prstGeom>
          <a:noFill/>
          <a:ln w="6350">
            <a:solidFill>
              <a:schemeClr val="tx1"/>
            </a:solidFill>
          </a:ln>
        </p:spPr>
        <p:txBody>
          <a:bodyPr wrap="square" rtlCol="0">
            <a:spAutoFit/>
          </a:bodyPr>
          <a:lstStyle/>
          <a:p>
            <a:r>
              <a:rPr lang="el-GR" dirty="0" smtClean="0"/>
              <a:t>Οι περισσότεροι μικροοργανισμοί που μας ενδιαφέρουν είναι </a:t>
            </a:r>
            <a:r>
              <a:rPr lang="el-GR" dirty="0" err="1" smtClean="0"/>
              <a:t>μεσόφιλοι</a:t>
            </a:r>
            <a:r>
              <a:rPr lang="el-GR" dirty="0" smtClean="0"/>
              <a:t> πχ </a:t>
            </a:r>
            <a:endParaRPr lang="en-US" dirty="0" smtClean="0"/>
          </a:p>
          <a:p>
            <a:r>
              <a:rPr lang="en-US" i="1" dirty="0" smtClean="0"/>
              <a:t>Escherichia coli</a:t>
            </a:r>
            <a:endParaRPr lang="el-GR"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19459" name="Picture 3" descr="p175.tif                                                       00055C7CMacintosh HD                   BC3495AF:"/>
          <p:cNvPicPr>
            <a:picLocks noChangeAspect="1" noChangeArrowheads="1"/>
          </p:cNvPicPr>
          <p:nvPr/>
        </p:nvPicPr>
        <p:blipFill>
          <a:blip r:embed="rId2" cstate="print"/>
          <a:srcRect/>
          <a:stretch>
            <a:fillRect/>
          </a:stretch>
        </p:blipFill>
        <p:spPr bwMode="auto">
          <a:xfrm>
            <a:off x="0" y="1695450"/>
            <a:ext cx="9144000" cy="5162550"/>
          </a:xfrm>
          <a:prstGeom prst="rect">
            <a:avLst/>
          </a:prstGeom>
          <a:noFill/>
          <a:ln w="9525">
            <a:noFill/>
            <a:miter lim="800000"/>
            <a:headEnd/>
            <a:tailEnd/>
          </a:ln>
        </p:spPr>
      </p:pic>
      <p:sp>
        <p:nvSpPr>
          <p:cNvPr id="4" name="3 - TextBox"/>
          <p:cNvSpPr txBox="1"/>
          <p:nvPr/>
        </p:nvSpPr>
        <p:spPr>
          <a:xfrm>
            <a:off x="179512" y="188640"/>
            <a:ext cx="8964488" cy="1938992"/>
          </a:xfrm>
          <a:prstGeom prst="rect">
            <a:avLst/>
          </a:prstGeom>
          <a:noFill/>
        </p:spPr>
        <p:txBody>
          <a:bodyPr wrap="square" rtlCol="0">
            <a:spAutoFit/>
          </a:bodyPr>
          <a:lstStyle/>
          <a:p>
            <a:r>
              <a:rPr lang="el-GR" b="1" dirty="0" smtClean="0"/>
              <a:t>Σχέση θερμοκρασίας και ρυθμού αύξησης διαφόρων μικροοργανισμών. </a:t>
            </a:r>
          </a:p>
          <a:p>
            <a:r>
              <a:rPr lang="el-GR" dirty="0" smtClean="0"/>
              <a:t>Κάθε μικροοργανισμός παρουσιάζει το </a:t>
            </a:r>
            <a:r>
              <a:rPr lang="el-GR" u="sng" dirty="0" smtClean="0"/>
              <a:t>μέγιστο ρυθμό ανάπτυξης </a:t>
            </a:r>
            <a:r>
              <a:rPr lang="el-GR" dirty="0" smtClean="0"/>
              <a:t>σε μία συγκεκριμένη θερμοκρασία που ονομάζεται </a:t>
            </a:r>
            <a:r>
              <a:rPr lang="el-GR" b="1" dirty="0" smtClean="0"/>
              <a:t>άριστη ή βέλτιστη </a:t>
            </a:r>
            <a:r>
              <a:rPr lang="el-GR" dirty="0" smtClean="0"/>
              <a:t>θερμοκρασία.</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Σε θερμοκρασίες χαμηλότερες ή ψηλότερες από την άριστη, οι μικροοργανισμοί παρουσιάζουν μείωση του ρυθμού ανάπτυξης.</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183880" cy="1051560"/>
          </a:xfrm>
        </p:spPr>
        <p:txBody>
          <a:bodyPr/>
          <a:lstStyle/>
          <a:p>
            <a:r>
              <a:rPr lang="el-GR" dirty="0" err="1" smtClean="0"/>
              <a:t>Μεσόφιλοι</a:t>
            </a:r>
            <a:r>
              <a:rPr lang="el-GR" dirty="0" smtClean="0"/>
              <a:t> μικροοργανισμοί:</a:t>
            </a:r>
            <a:endParaRPr lang="el-GR" dirty="0"/>
          </a:p>
        </p:txBody>
      </p:sp>
      <p:sp>
        <p:nvSpPr>
          <p:cNvPr id="3" name="2 - Θέση περιεχομένου"/>
          <p:cNvSpPr>
            <a:spLocks noGrp="1"/>
          </p:cNvSpPr>
          <p:nvPr>
            <p:ph idx="1"/>
          </p:nvPr>
        </p:nvSpPr>
        <p:spPr>
          <a:xfrm>
            <a:off x="323528" y="1412776"/>
            <a:ext cx="8363272" cy="3305528"/>
          </a:xfrm>
        </p:spPr>
        <p:txBody>
          <a:bodyPr>
            <a:normAutofit fontScale="92500" lnSpcReduction="20000"/>
          </a:bodyPr>
          <a:lstStyle/>
          <a:p>
            <a:r>
              <a:rPr lang="el-GR" dirty="0" smtClean="0"/>
              <a:t>Τα περισσότερα παθογόνα βακτήρια εμπίπτουν σε αυτή την κατηγορία</a:t>
            </a:r>
          </a:p>
          <a:p>
            <a:r>
              <a:rPr lang="el-GR" dirty="0" smtClean="0"/>
              <a:t>το ιδανικό φάσμα θερμοκρασιών ανάπτυξης κυμαίνεται μεταξύ 30-45</a:t>
            </a:r>
            <a:r>
              <a:rPr lang="el-GR" baseline="30000" dirty="0" smtClean="0"/>
              <a:t>ο</a:t>
            </a:r>
            <a:r>
              <a:rPr lang="en-US" dirty="0" smtClean="0"/>
              <a:t>C</a:t>
            </a:r>
            <a:r>
              <a:rPr lang="el-GR" dirty="0" smtClean="0"/>
              <a:t>, ενώ η ελάχιστη τιμή ανάπτυξης κυμαίνεται μεταξύ 5-10</a:t>
            </a:r>
            <a:r>
              <a:rPr lang="el-GR" baseline="30000" dirty="0" smtClean="0"/>
              <a:t>ο</a:t>
            </a:r>
            <a:r>
              <a:rPr lang="en-US" dirty="0" smtClean="0"/>
              <a:t>C</a:t>
            </a:r>
            <a:r>
              <a:rPr lang="el-GR" dirty="0" smtClean="0"/>
              <a:t>.</a:t>
            </a:r>
          </a:p>
          <a:p>
            <a:r>
              <a:rPr lang="el-GR" dirty="0" smtClean="0"/>
              <a:t> Τα </a:t>
            </a:r>
            <a:r>
              <a:rPr lang="el-GR" dirty="0" err="1" smtClean="0"/>
              <a:t>μεσόφιλα</a:t>
            </a:r>
            <a:r>
              <a:rPr lang="el-GR" dirty="0" smtClean="0"/>
              <a:t> είδη εμφανίζονται σε τρόφιμα διατηρημένα σε θερμοκρασίες ψύξης αλλά αναπτύσσονται μόνο όταν βρεθούν σε ευνοϊκό θερμοκρασιακό φάσμα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θερμόφιλα βακτήρια </a:t>
            </a:r>
            <a:endParaRPr lang="el-GR" dirty="0"/>
          </a:p>
        </p:txBody>
      </p:sp>
      <p:sp>
        <p:nvSpPr>
          <p:cNvPr id="3" name="2 - Θέση περιεχομένου"/>
          <p:cNvSpPr>
            <a:spLocks noGrp="1"/>
          </p:cNvSpPr>
          <p:nvPr>
            <p:ph idx="1"/>
          </p:nvPr>
        </p:nvSpPr>
        <p:spPr/>
        <p:txBody>
          <a:bodyPr/>
          <a:lstStyle/>
          <a:p>
            <a:r>
              <a:rPr lang="el-GR" dirty="0" smtClean="0"/>
              <a:t>Τα περισσότερα που έχουν σημασία για τα τρόφιμα, ανήκουν στα γένη </a:t>
            </a:r>
            <a:r>
              <a:rPr lang="en-US" i="1" dirty="0" smtClean="0"/>
              <a:t>Bacillus </a:t>
            </a:r>
            <a:r>
              <a:rPr lang="el-GR" dirty="0" smtClean="0"/>
              <a:t>και</a:t>
            </a:r>
            <a:r>
              <a:rPr lang="el-GR" i="1" dirty="0" smtClean="0"/>
              <a:t> </a:t>
            </a:r>
            <a:r>
              <a:rPr lang="en-US" i="1" dirty="0" smtClean="0"/>
              <a:t>Clostridium</a:t>
            </a:r>
            <a:r>
              <a:rPr lang="el-GR" dirty="0" smtClean="0"/>
              <a:t>. </a:t>
            </a:r>
          </a:p>
          <a:p>
            <a:r>
              <a:rPr lang="el-GR" dirty="0" smtClean="0"/>
              <a:t>Τα γένη αυτά παράγουν σπόρια πολύ ανθεκτικά στην θερμότητα </a:t>
            </a:r>
          </a:p>
          <a:p>
            <a:r>
              <a:rPr lang="el-GR" dirty="0" smtClean="0"/>
              <a:t>τα θερμόφιλα βακτήρια αναπτύσσονται σε ευρύτερο φάσμα θερμοκρασιών από τα περισσότερα βακτήρια.</a:t>
            </a:r>
          </a:p>
          <a:p>
            <a:pPr>
              <a:buNone/>
            </a:pP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64704"/>
            <a:ext cx="8229600" cy="1066800"/>
          </a:xfrm>
        </p:spPr>
        <p:txBody>
          <a:bodyPr/>
          <a:lstStyle/>
          <a:p>
            <a:r>
              <a:rPr lang="el-GR" dirty="0" err="1" smtClean="0"/>
              <a:t>Ψυχρότροφοι</a:t>
            </a:r>
            <a:r>
              <a:rPr lang="el-GR" dirty="0" smtClean="0"/>
              <a:t> μικροοργανισμοί</a:t>
            </a:r>
            <a:endParaRPr lang="el-GR" dirty="0"/>
          </a:p>
        </p:txBody>
      </p:sp>
      <p:sp>
        <p:nvSpPr>
          <p:cNvPr id="3" name="2 - Θέση περιεχομένου"/>
          <p:cNvSpPr>
            <a:spLocks noGrp="1"/>
          </p:cNvSpPr>
          <p:nvPr>
            <p:ph idx="1"/>
          </p:nvPr>
        </p:nvSpPr>
        <p:spPr>
          <a:xfrm>
            <a:off x="251520" y="1916832"/>
            <a:ext cx="8445624" cy="4680520"/>
          </a:xfrm>
        </p:spPr>
        <p:txBody>
          <a:bodyPr>
            <a:normAutofit fontScale="92500" lnSpcReduction="20000"/>
          </a:bodyPr>
          <a:lstStyle/>
          <a:p>
            <a:r>
              <a:rPr lang="el-GR" dirty="0" smtClean="0"/>
              <a:t>Οι </a:t>
            </a:r>
            <a:r>
              <a:rPr lang="el-GR" dirty="0" err="1" smtClean="0"/>
              <a:t>ψυχρότροφοι</a:t>
            </a:r>
            <a:r>
              <a:rPr lang="el-GR" dirty="0" smtClean="0"/>
              <a:t> μικροοργανισμοί που συναντώνται συχνότερα στα τρόφιμα ανήκουν στα γένη </a:t>
            </a:r>
            <a:r>
              <a:rPr lang="en-US" i="1" dirty="0" smtClean="0"/>
              <a:t>Pseudomonas</a:t>
            </a:r>
            <a:r>
              <a:rPr lang="el-GR" dirty="0" smtClean="0"/>
              <a:t> και </a:t>
            </a:r>
            <a:r>
              <a:rPr lang="en-US" i="1" dirty="0" err="1" smtClean="0"/>
              <a:t>Enterococcus</a:t>
            </a:r>
            <a:r>
              <a:rPr lang="el-GR" i="1" dirty="0" smtClean="0"/>
              <a:t>. </a:t>
            </a:r>
          </a:p>
          <a:p>
            <a:r>
              <a:rPr lang="el-GR" dirty="0" smtClean="0"/>
              <a:t>Αυτοί οι μικροοργανισμοί αναπτύσσονται σε θερμοκρασίες ψύξης και προκαλούν αλλοιώσεις στα κρέατα, τα θαλασσινά, τα πουλερικά, τα αυγά και άλλα τρόφιμα που διατηρούνται σε αυτές τις θερμοκρασίες</a:t>
            </a:r>
          </a:p>
          <a:p>
            <a:r>
              <a:rPr lang="el-GR" dirty="0" err="1" smtClean="0"/>
              <a:t>Ψυχρότροφοι</a:t>
            </a:r>
            <a:r>
              <a:rPr lang="el-GR" dirty="0" smtClean="0"/>
              <a:t> μικροοργανισμοί όπως η </a:t>
            </a:r>
            <a:r>
              <a:rPr lang="en-US" i="1" dirty="0" err="1" smtClean="0"/>
              <a:t>Listeria</a:t>
            </a:r>
            <a:r>
              <a:rPr lang="en-US" i="1" dirty="0" smtClean="0"/>
              <a:t> </a:t>
            </a:r>
            <a:r>
              <a:rPr lang="en-US" i="1" dirty="0" err="1" smtClean="0"/>
              <a:t>monocytogenes</a:t>
            </a:r>
            <a:r>
              <a:rPr lang="el-GR" dirty="0" smtClean="0"/>
              <a:t> και το </a:t>
            </a:r>
            <a:r>
              <a:rPr lang="en-US" i="1" dirty="0" smtClean="0"/>
              <a:t>Clostridium </a:t>
            </a:r>
            <a:r>
              <a:rPr lang="en-US" i="1" dirty="0" err="1" smtClean="0"/>
              <a:t>botulinum</a:t>
            </a:r>
            <a:r>
              <a:rPr lang="el-GR" dirty="0" smtClean="0"/>
              <a:t> (τύπος Ε), είναι ικανοί ν’ αναπτύσσονται στο φάσμα  θερμοκρασιών της τάξεως του -0,4</a:t>
            </a:r>
            <a:r>
              <a:rPr lang="el-GR" baseline="30000" dirty="0" smtClean="0"/>
              <a:t>ο</a:t>
            </a:r>
            <a:r>
              <a:rPr lang="en-US" dirty="0" smtClean="0"/>
              <a:t>C</a:t>
            </a:r>
            <a:r>
              <a:rPr lang="el-GR" dirty="0" smtClean="0"/>
              <a:t> και 3,3-5,0</a:t>
            </a:r>
            <a:r>
              <a:rPr lang="el-GR" baseline="30000" dirty="0" smtClean="0"/>
              <a:t>ο</a:t>
            </a:r>
            <a:r>
              <a:rPr lang="en-US" dirty="0" smtClean="0"/>
              <a:t>C</a:t>
            </a:r>
            <a:r>
              <a:rPr lang="el-GR" dirty="0" smtClean="0"/>
              <a:t> αντίστοιχα. </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066800"/>
          </a:xfrm>
        </p:spPr>
        <p:txBody>
          <a:bodyPr/>
          <a:lstStyle/>
          <a:p>
            <a:r>
              <a:rPr lang="el-GR" dirty="0" err="1" smtClean="0"/>
              <a:t>Ψυχρότροφοι</a:t>
            </a:r>
            <a:r>
              <a:rPr lang="el-GR" dirty="0" smtClean="0"/>
              <a:t> μύκητες</a:t>
            </a:r>
            <a:endParaRPr lang="el-GR" dirty="0"/>
          </a:p>
        </p:txBody>
      </p:sp>
      <p:sp>
        <p:nvSpPr>
          <p:cNvPr id="3" name="2 - Θέση περιεχομένου"/>
          <p:cNvSpPr>
            <a:spLocks noGrp="1"/>
          </p:cNvSpPr>
          <p:nvPr>
            <p:ph idx="1"/>
          </p:nvPr>
        </p:nvSpPr>
        <p:spPr>
          <a:xfrm>
            <a:off x="395536" y="1412776"/>
            <a:ext cx="8229600" cy="4325112"/>
          </a:xfrm>
        </p:spPr>
        <p:txBody>
          <a:bodyPr>
            <a:normAutofit fontScale="92500" lnSpcReduction="10000"/>
          </a:bodyPr>
          <a:lstStyle/>
          <a:p>
            <a:r>
              <a:rPr lang="el-GR" dirty="0" smtClean="0"/>
              <a:t>Οι </a:t>
            </a:r>
            <a:r>
              <a:rPr lang="el-GR" dirty="0" err="1" smtClean="0"/>
              <a:t>ψυχρότροφοι</a:t>
            </a:r>
            <a:r>
              <a:rPr lang="el-GR" dirty="0" smtClean="0"/>
              <a:t> μικροοργανισμοί σχετίζονται άμεσα με τα τρόφιμα και περιλαμβάνουν </a:t>
            </a:r>
            <a:r>
              <a:rPr lang="el-GR" dirty="0" err="1" smtClean="0"/>
              <a:t>αλλοιωγόνα</a:t>
            </a:r>
            <a:r>
              <a:rPr lang="el-GR" dirty="0" smtClean="0"/>
              <a:t> βακτήρια, ζύμες, μύκητες και συγκεκριμένα </a:t>
            </a:r>
            <a:r>
              <a:rPr lang="el-GR" dirty="0" err="1" smtClean="0"/>
              <a:t>τροφογενή</a:t>
            </a:r>
            <a:r>
              <a:rPr lang="el-GR" dirty="0" smtClean="0"/>
              <a:t> παθογόνα βακτήρια. </a:t>
            </a:r>
          </a:p>
          <a:p>
            <a:r>
              <a:rPr lang="el-GR" dirty="0" smtClean="0"/>
              <a:t>Αρκετά είδη μυκήτων αναπτύσσονται σε θερμοκρασίες ψύξης, ειδικά είδη των γενών </a:t>
            </a:r>
            <a:r>
              <a:rPr lang="en-US" i="1" dirty="0" err="1" smtClean="0"/>
              <a:t>Aspergillus</a:t>
            </a:r>
            <a:r>
              <a:rPr lang="el-GR" i="1" dirty="0" smtClean="0"/>
              <a:t>, </a:t>
            </a:r>
            <a:r>
              <a:rPr lang="en-US" i="1" dirty="0" err="1" smtClean="0"/>
              <a:t>Cladosporium</a:t>
            </a:r>
            <a:r>
              <a:rPr lang="el-GR" dirty="0" smtClean="0"/>
              <a:t> και </a:t>
            </a:r>
            <a:r>
              <a:rPr lang="en-US" i="1" dirty="0" err="1" smtClean="0"/>
              <a:t>Thamninidium</a:t>
            </a:r>
            <a:r>
              <a:rPr lang="el-GR" dirty="0" smtClean="0"/>
              <a:t> που εμφανίζονται στα αυγά, το μοσχάρι και τα φρούτα. </a:t>
            </a:r>
          </a:p>
          <a:p>
            <a:r>
              <a:rPr lang="el-GR" dirty="0" smtClean="0"/>
              <a:t>Οι μύκητες αναπτύσσονται σε φάσματα θερμοκρασιών των </a:t>
            </a:r>
            <a:r>
              <a:rPr lang="el-GR" dirty="0" err="1" smtClean="0"/>
              <a:t>ψυχροτρόφων</a:t>
            </a:r>
            <a:r>
              <a:rPr lang="el-GR" dirty="0" smtClean="0"/>
              <a:t> και </a:t>
            </a:r>
            <a:r>
              <a:rPr lang="el-GR" dirty="0" err="1" smtClean="0"/>
              <a:t>μεσόφιλων</a:t>
            </a:r>
            <a:r>
              <a:rPr lang="el-GR" dirty="0" smtClean="0"/>
              <a:t> βακτηρίων αλλά όχι σε αυτά των θερμόφιλων</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20688"/>
            <a:ext cx="8229600" cy="1066800"/>
          </a:xfrm>
        </p:spPr>
        <p:txBody>
          <a:bodyPr/>
          <a:lstStyle/>
          <a:p>
            <a:r>
              <a:rPr lang="el-GR" dirty="0" smtClean="0"/>
              <a:t>Συνοπτικά:</a:t>
            </a:r>
            <a:endParaRPr lang="el-GR" dirty="0"/>
          </a:p>
        </p:txBody>
      </p:sp>
      <p:sp>
        <p:nvSpPr>
          <p:cNvPr id="3" name="2 - Θέση περιεχομένου"/>
          <p:cNvSpPr>
            <a:spLocks noGrp="1"/>
          </p:cNvSpPr>
          <p:nvPr>
            <p:ph idx="1"/>
          </p:nvPr>
        </p:nvSpPr>
        <p:spPr>
          <a:xfrm>
            <a:off x="457200" y="1700808"/>
            <a:ext cx="8229600" cy="4873728"/>
          </a:xfrm>
        </p:spPr>
        <p:txBody>
          <a:bodyPr>
            <a:normAutofit fontScale="92500" lnSpcReduction="10000"/>
          </a:bodyPr>
          <a:lstStyle/>
          <a:p>
            <a:pPr marL="681228" indent="-571500">
              <a:buFont typeface="+mj-lt"/>
              <a:buAutoNum type="romanLcPeriod"/>
            </a:pPr>
            <a:r>
              <a:rPr lang="el-GR" u="sng" dirty="0" smtClean="0"/>
              <a:t>Ψυχρόφιλα</a:t>
            </a:r>
            <a:r>
              <a:rPr lang="el-GR" dirty="0" smtClean="0"/>
              <a:t>: αναπτύσσονται μόνο σε θερμοκρασία ψυγείου</a:t>
            </a:r>
            <a:endParaRPr lang="en-US" dirty="0" smtClean="0"/>
          </a:p>
          <a:p>
            <a:pPr marL="681228" indent="-571500">
              <a:buFont typeface="+mj-lt"/>
              <a:buAutoNum type="romanLcPeriod"/>
            </a:pPr>
            <a:r>
              <a:rPr lang="el-GR" u="sng" dirty="0" err="1" smtClean="0"/>
              <a:t>Ψυχρότροφα</a:t>
            </a:r>
            <a:r>
              <a:rPr lang="el-GR" dirty="0" smtClean="0"/>
              <a:t>: αναπτύσσονται καλά σε θερμοκρασία ψυγείου αλλά άριστα σε θερμοκρασία δωματίου</a:t>
            </a:r>
            <a:r>
              <a:rPr lang="en-US" dirty="0" smtClean="0"/>
              <a:t>.</a:t>
            </a:r>
          </a:p>
          <a:p>
            <a:pPr marL="681228" indent="-571500">
              <a:buFont typeface="+mj-lt"/>
              <a:buAutoNum type="romanLcPeriod"/>
            </a:pPr>
            <a:r>
              <a:rPr lang="el-GR" u="sng" dirty="0" err="1" smtClean="0"/>
              <a:t>Μεσόφιλα</a:t>
            </a:r>
            <a:r>
              <a:rPr lang="el-GR" dirty="0" smtClean="0"/>
              <a:t>: αναπτύσσονται άριστα σε θερμοκρασία του ανθρώπινου σώματος και καλά σε θερμοκρασία ψυγείου</a:t>
            </a:r>
            <a:endParaRPr lang="en-US" dirty="0" smtClean="0"/>
          </a:p>
          <a:p>
            <a:pPr marL="681228" indent="-571500">
              <a:buFont typeface="+mj-lt"/>
              <a:buAutoNum type="romanLcPeriod"/>
            </a:pPr>
            <a:r>
              <a:rPr lang="el-GR" u="sng" dirty="0" smtClean="0"/>
              <a:t>Θερμόφιλα</a:t>
            </a:r>
            <a:r>
              <a:rPr lang="el-GR" dirty="0" smtClean="0"/>
              <a:t>: αναπτύσσονται σε θερμοκρασία τόσο υψηλή όσο ίσα που μπορεί να την αντέξει το ανθρώπινο χέρι και συνήθως όχι σε θερμοκρασία κάτω από εκείνη του ανθρώπινου σώματος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s://microbewiki.kenyon.edu/images/9/9a/Saccromyces.jpg"/>
          <p:cNvPicPr>
            <a:picLocks noChangeAspect="1" noChangeArrowheads="1"/>
          </p:cNvPicPr>
          <p:nvPr/>
        </p:nvPicPr>
        <p:blipFill>
          <a:blip r:embed="rId2" cstate="print"/>
          <a:srcRect/>
          <a:stretch>
            <a:fillRect/>
          </a:stretch>
        </p:blipFill>
        <p:spPr bwMode="auto">
          <a:xfrm>
            <a:off x="4283968" y="1124744"/>
            <a:ext cx="3717032" cy="2787775"/>
          </a:xfrm>
          <a:prstGeom prst="rect">
            <a:avLst/>
          </a:prstGeom>
          <a:noFill/>
        </p:spPr>
      </p:pic>
      <p:sp>
        <p:nvSpPr>
          <p:cNvPr id="3" name="2 - TextBox"/>
          <p:cNvSpPr txBox="1"/>
          <p:nvPr/>
        </p:nvSpPr>
        <p:spPr>
          <a:xfrm>
            <a:off x="683568" y="1340768"/>
            <a:ext cx="3168352" cy="1323439"/>
          </a:xfrm>
          <a:prstGeom prst="rect">
            <a:avLst/>
          </a:prstGeom>
          <a:noFill/>
        </p:spPr>
        <p:txBody>
          <a:bodyPr wrap="square" rtlCol="0">
            <a:spAutoFit/>
          </a:bodyPr>
          <a:lstStyle/>
          <a:p>
            <a:r>
              <a:rPr lang="el-GR" sz="4000" dirty="0" smtClean="0"/>
              <a:t>εκβλάστηση των ζυμών</a:t>
            </a:r>
            <a:endParaRPr lang="el-GR" sz="4000" dirty="0"/>
          </a:p>
        </p:txBody>
      </p:sp>
      <p:pic>
        <p:nvPicPr>
          <p:cNvPr id="158726" name="Picture 6" descr="http://img2.wikia.nocookie.net/__cb20130326194932/getyourscienceon/images/e/e5/Saccharomyces-cerevisiae.jpg"/>
          <p:cNvPicPr>
            <a:picLocks noChangeAspect="1" noChangeArrowheads="1"/>
          </p:cNvPicPr>
          <p:nvPr/>
        </p:nvPicPr>
        <p:blipFill>
          <a:blip r:embed="rId3" cstate="print"/>
          <a:srcRect/>
          <a:stretch>
            <a:fillRect/>
          </a:stretch>
        </p:blipFill>
        <p:spPr bwMode="auto">
          <a:xfrm>
            <a:off x="611560" y="3140968"/>
            <a:ext cx="3240360" cy="296851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352928" cy="1152128"/>
          </a:xfrm>
        </p:spPr>
        <p:txBody>
          <a:bodyPr>
            <a:normAutofit fontScale="90000"/>
          </a:bodyPr>
          <a:lstStyle/>
          <a:p>
            <a:r>
              <a:rPr lang="el-GR" dirty="0" smtClean="0"/>
              <a:t>Η θερμοκρασία αποθήκευσης των τροφίμων </a:t>
            </a:r>
            <a:endParaRPr lang="el-GR" dirty="0"/>
          </a:p>
        </p:txBody>
      </p:sp>
      <p:sp>
        <p:nvSpPr>
          <p:cNvPr id="3" name="2 - Θέση περιεχομένου"/>
          <p:cNvSpPr>
            <a:spLocks noGrp="1"/>
          </p:cNvSpPr>
          <p:nvPr>
            <p:ph idx="1"/>
          </p:nvPr>
        </p:nvSpPr>
        <p:spPr>
          <a:xfrm>
            <a:off x="395536" y="1988840"/>
            <a:ext cx="8229600" cy="4325112"/>
          </a:xfrm>
        </p:spPr>
        <p:txBody>
          <a:bodyPr/>
          <a:lstStyle/>
          <a:p>
            <a:r>
              <a:rPr lang="el-GR" dirty="0" smtClean="0"/>
              <a:t>αποτελεί την πιο </a:t>
            </a:r>
            <a:r>
              <a:rPr lang="el-GR" u="sng" dirty="0" smtClean="0"/>
              <a:t>σημαντική</a:t>
            </a:r>
            <a:r>
              <a:rPr lang="el-GR" dirty="0" smtClean="0"/>
              <a:t> παράμετρο όσον αφορά την αλλοίωση των ευπαθών τροφίμων</a:t>
            </a:r>
          </a:p>
          <a:p>
            <a:r>
              <a:rPr lang="el-GR" dirty="0" smtClean="0"/>
              <a:t> π.χ. ο ρυθμός αλλοίωσης των φρέσκων πουλερικών στους 10</a:t>
            </a:r>
            <a:r>
              <a:rPr lang="el-GR" baseline="30000" dirty="0" smtClean="0"/>
              <a:t>ο</a:t>
            </a:r>
            <a:r>
              <a:rPr lang="en-US" dirty="0" smtClean="0"/>
              <a:t>C</a:t>
            </a:r>
            <a:r>
              <a:rPr lang="el-GR" dirty="0" smtClean="0"/>
              <a:t> είναι διπλάσιος σε σύγκριση με αυτόν της συντήρησης τους στους 5</a:t>
            </a:r>
            <a:r>
              <a:rPr lang="el-GR" baseline="30000" dirty="0" smtClean="0"/>
              <a:t>ο</a:t>
            </a:r>
            <a:r>
              <a:rPr lang="en-US" dirty="0" smtClean="0"/>
              <a:t>C</a:t>
            </a:r>
            <a:r>
              <a:rPr lang="el-GR" dirty="0" smtClean="0"/>
              <a:t> και τριπλάσιος όταν συντηρούνται στους 15</a:t>
            </a:r>
            <a:r>
              <a:rPr lang="el-GR" baseline="30000" dirty="0" smtClean="0"/>
              <a:t>ο</a:t>
            </a:r>
            <a:r>
              <a:rPr lang="en-US" dirty="0" smtClean="0"/>
              <a:t>C</a:t>
            </a:r>
            <a:r>
              <a:rPr lang="el-GR" dirty="0" smtClean="0"/>
              <a:t>.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229600" cy="1066800"/>
          </a:xfrm>
        </p:spPr>
        <p:txBody>
          <a:bodyPr/>
          <a:lstStyle/>
          <a:p>
            <a:r>
              <a:rPr lang="el-GR" dirty="0" smtClean="0"/>
              <a:t>Θερμοκρασία ψυγείου</a:t>
            </a:r>
            <a:endParaRPr lang="el-GR" dirty="0"/>
          </a:p>
        </p:txBody>
      </p:sp>
      <p:sp>
        <p:nvSpPr>
          <p:cNvPr id="3" name="2 - Θέση περιεχομένου"/>
          <p:cNvSpPr>
            <a:spLocks noGrp="1"/>
          </p:cNvSpPr>
          <p:nvPr>
            <p:ph idx="1"/>
          </p:nvPr>
        </p:nvSpPr>
        <p:spPr>
          <a:xfrm>
            <a:off x="179512" y="1484784"/>
            <a:ext cx="5112568" cy="5373216"/>
          </a:xfrm>
        </p:spPr>
        <p:txBody>
          <a:bodyPr>
            <a:normAutofit fontScale="92500" lnSpcReduction="10000"/>
          </a:bodyPr>
          <a:lstStyle/>
          <a:p>
            <a:r>
              <a:rPr lang="en-US" dirty="0" smtClean="0"/>
              <a:t>H </a:t>
            </a:r>
            <a:r>
              <a:rPr lang="el-GR" dirty="0" smtClean="0"/>
              <a:t>χαμηλή θερμοκρασία </a:t>
            </a:r>
            <a:r>
              <a:rPr lang="el-GR" u="sng" dirty="0" smtClean="0"/>
              <a:t>μειώνει </a:t>
            </a:r>
            <a:r>
              <a:rPr lang="el-GR" dirty="0" smtClean="0"/>
              <a:t>(αναστέλλει) την ανάπτυξη των μικροοργανισμών (λόγοι: α) μείωση της </a:t>
            </a:r>
            <a:r>
              <a:rPr lang="el-GR" dirty="0" err="1" smtClean="0"/>
              <a:t>ενεργότητας</a:t>
            </a:r>
            <a:r>
              <a:rPr lang="el-GR" dirty="0" smtClean="0"/>
              <a:t> των ενζύμων και β) καταστροφή κυτταρικών μεμβρανών)</a:t>
            </a:r>
            <a:endParaRPr lang="en-US" dirty="0" smtClean="0"/>
          </a:p>
          <a:p>
            <a:r>
              <a:rPr lang="el-GR" dirty="0" smtClean="0"/>
              <a:t>Η ψύξη </a:t>
            </a:r>
            <a:r>
              <a:rPr lang="el-GR" u="sng" dirty="0" smtClean="0"/>
              <a:t>δεν θανατώνει </a:t>
            </a:r>
            <a:r>
              <a:rPr lang="el-GR" dirty="0" smtClean="0"/>
              <a:t>τους </a:t>
            </a:r>
            <a:r>
              <a:rPr lang="el-GR" dirty="0" err="1" smtClean="0"/>
              <a:t>μικροργανισμούς</a:t>
            </a:r>
            <a:endParaRPr lang="el-GR" dirty="0" smtClean="0"/>
          </a:p>
          <a:p>
            <a:r>
              <a:rPr lang="el-GR" dirty="0" smtClean="0"/>
              <a:t>Οι </a:t>
            </a:r>
            <a:r>
              <a:rPr lang="el-GR" dirty="0" err="1" smtClean="0"/>
              <a:t>ψυχρότροφοι</a:t>
            </a:r>
            <a:r>
              <a:rPr lang="el-GR" dirty="0" smtClean="0"/>
              <a:t> μικροοργανισμοί μπορούν να αναπτυχθούν σε θερμοκρασία  ψυγείου και να προκαλέσουν αλλοιώσεις σε τρόφιμα</a:t>
            </a:r>
            <a:endParaRPr lang="en-US" dirty="0" smtClean="0"/>
          </a:p>
        </p:txBody>
      </p:sp>
      <p:sp>
        <p:nvSpPr>
          <p:cNvPr id="108546" name="AutoShape 2" descr="Image result for refrigerator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8548" name="AutoShape 4" descr="Image result for refrigerator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8552" name="Picture 8" descr="Image result for refrigerator foods"/>
          <p:cNvPicPr>
            <a:picLocks noChangeAspect="1" noChangeArrowheads="1"/>
          </p:cNvPicPr>
          <p:nvPr/>
        </p:nvPicPr>
        <p:blipFill>
          <a:blip r:embed="rId2" cstate="print"/>
          <a:srcRect/>
          <a:stretch>
            <a:fillRect/>
          </a:stretch>
        </p:blipFill>
        <p:spPr bwMode="auto">
          <a:xfrm>
            <a:off x="5181296" y="4077072"/>
            <a:ext cx="3962704" cy="2520280"/>
          </a:xfrm>
          <a:prstGeom prst="rect">
            <a:avLst/>
          </a:prstGeom>
          <a:noFill/>
        </p:spPr>
      </p:pic>
      <p:sp>
        <p:nvSpPr>
          <p:cNvPr id="108554" name="AutoShape 10" descr="Image result for refrigerator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8556" name="Picture 12" descr="Image result for refrigerator foods"/>
          <p:cNvPicPr>
            <a:picLocks noChangeAspect="1" noChangeArrowheads="1"/>
          </p:cNvPicPr>
          <p:nvPr/>
        </p:nvPicPr>
        <p:blipFill>
          <a:blip r:embed="rId3" cstate="print"/>
          <a:srcRect/>
          <a:stretch>
            <a:fillRect/>
          </a:stretch>
        </p:blipFill>
        <p:spPr bwMode="auto">
          <a:xfrm>
            <a:off x="5292080" y="1340768"/>
            <a:ext cx="3333750" cy="200977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lstStyle/>
          <a:p>
            <a:r>
              <a:rPr lang="el-GR" dirty="0" smtClean="0"/>
              <a:t>Ασφάλεια τροφίμων</a:t>
            </a:r>
            <a:r>
              <a:rPr lang="en-US" dirty="0" smtClean="0"/>
              <a:t> </a:t>
            </a:r>
            <a:r>
              <a:rPr lang="el-GR" dirty="0" smtClean="0"/>
              <a:t>στο ψυγείο</a:t>
            </a:r>
            <a:endParaRPr lang="el-GR" dirty="0"/>
          </a:p>
        </p:txBody>
      </p:sp>
      <p:sp>
        <p:nvSpPr>
          <p:cNvPr id="3" name="2 - Θέση περιεχομένου"/>
          <p:cNvSpPr>
            <a:spLocks noGrp="1"/>
          </p:cNvSpPr>
          <p:nvPr>
            <p:ph idx="1"/>
          </p:nvPr>
        </p:nvSpPr>
        <p:spPr>
          <a:xfrm>
            <a:off x="395536" y="1772816"/>
            <a:ext cx="4618856" cy="4325112"/>
          </a:xfrm>
        </p:spPr>
        <p:txBody>
          <a:bodyPr>
            <a:normAutofit fontScale="92500" lnSpcReduction="20000"/>
          </a:bodyPr>
          <a:lstStyle/>
          <a:p>
            <a:r>
              <a:rPr lang="el-GR" b="1" u="sng" dirty="0" smtClean="0"/>
              <a:t>Ψυγείο</a:t>
            </a:r>
            <a:r>
              <a:rPr lang="el-GR" dirty="0" smtClean="0"/>
              <a:t>: η θερμοκρασία να διατηρείται μεταξύ 0</a:t>
            </a:r>
            <a:r>
              <a:rPr lang="el-GR" baseline="30000" dirty="0" smtClean="0"/>
              <a:t>ο</a:t>
            </a:r>
            <a:r>
              <a:rPr lang="en-US" dirty="0" smtClean="0"/>
              <a:t>C  </a:t>
            </a:r>
            <a:r>
              <a:rPr lang="el-GR" dirty="0" smtClean="0"/>
              <a:t>και 4</a:t>
            </a:r>
            <a:r>
              <a:rPr lang="el-GR" baseline="30000" dirty="0" smtClean="0"/>
              <a:t>ο</a:t>
            </a:r>
            <a:r>
              <a:rPr lang="en-US" dirty="0" smtClean="0"/>
              <a:t>C</a:t>
            </a:r>
            <a:endParaRPr lang="el-GR" dirty="0" smtClean="0"/>
          </a:p>
          <a:p>
            <a:r>
              <a:rPr lang="el-GR" dirty="0" smtClean="0"/>
              <a:t>φρούτα, λαχανικά, γάλα, αυγά και κρέας θα πρέπει να ψύχονται μέσα σε 2 ώρες από την στιγμή της αγοράς τους</a:t>
            </a:r>
          </a:p>
          <a:p>
            <a:r>
              <a:rPr lang="el-GR" dirty="0" smtClean="0"/>
              <a:t>Το ωμό κρέας τοποθετείται στο κάτω ράφι του ψυγείου ξεχωριστά από φρέσκα </a:t>
            </a:r>
            <a:r>
              <a:rPr lang="el-GR" dirty="0" err="1" smtClean="0"/>
              <a:t>προιόντα</a:t>
            </a:r>
            <a:r>
              <a:rPr lang="el-GR" dirty="0" smtClean="0"/>
              <a:t> (πχ σαλάτες)</a:t>
            </a:r>
            <a:endParaRPr lang="el-GR" dirty="0"/>
          </a:p>
        </p:txBody>
      </p:sp>
      <p:pic>
        <p:nvPicPr>
          <p:cNvPr id="157698" name="Picture 2"/>
          <p:cNvPicPr>
            <a:picLocks noChangeAspect="1" noChangeArrowheads="1"/>
          </p:cNvPicPr>
          <p:nvPr/>
        </p:nvPicPr>
        <p:blipFill>
          <a:blip r:embed="rId2" cstate="print"/>
          <a:srcRect/>
          <a:stretch>
            <a:fillRect/>
          </a:stretch>
        </p:blipFill>
        <p:spPr bwMode="auto">
          <a:xfrm>
            <a:off x="5580112" y="1844824"/>
            <a:ext cx="2971800" cy="43910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229600" cy="1066800"/>
          </a:xfrm>
        </p:spPr>
        <p:txBody>
          <a:bodyPr>
            <a:normAutofit fontScale="90000"/>
          </a:bodyPr>
          <a:lstStyle/>
          <a:p>
            <a:r>
              <a:rPr lang="el-GR" dirty="0" smtClean="0"/>
              <a:t>Ελάχιστη θερμοκρασία ανάπτυξης 3 βασικών </a:t>
            </a:r>
            <a:r>
              <a:rPr lang="el-GR" dirty="0" err="1" smtClean="0"/>
              <a:t>βακτηριακών</a:t>
            </a:r>
            <a:r>
              <a:rPr lang="el-GR" dirty="0" smtClean="0"/>
              <a:t> παθογόνων</a:t>
            </a:r>
            <a:endParaRPr lang="el-GR" dirty="0"/>
          </a:p>
        </p:txBody>
      </p:sp>
      <p:graphicFrame>
        <p:nvGraphicFramePr>
          <p:cNvPr id="4" name="3 - Πίνακας"/>
          <p:cNvGraphicFramePr>
            <a:graphicFrameLocks noGrp="1"/>
          </p:cNvGraphicFramePr>
          <p:nvPr/>
        </p:nvGraphicFramePr>
        <p:xfrm>
          <a:off x="323528" y="2204864"/>
          <a:ext cx="7632848" cy="2926080"/>
        </p:xfrm>
        <a:graphic>
          <a:graphicData uri="http://schemas.openxmlformats.org/drawingml/2006/table">
            <a:tbl>
              <a:tblPr firstRow="1" bandRow="1">
                <a:tableStyleId>{5C22544A-7EE6-4342-B048-85BDC9FD1C3A}</a:tableStyleId>
              </a:tblPr>
              <a:tblGrid>
                <a:gridCol w="4383220"/>
                <a:gridCol w="3249628"/>
              </a:tblGrid>
              <a:tr h="370840">
                <a:tc>
                  <a:txBody>
                    <a:bodyPr/>
                    <a:lstStyle/>
                    <a:p>
                      <a:r>
                        <a:rPr lang="el-GR" sz="2400" dirty="0" smtClean="0"/>
                        <a:t>Βακτήριο</a:t>
                      </a:r>
                      <a:endParaRPr lang="el-GR" sz="2400" dirty="0"/>
                    </a:p>
                  </a:txBody>
                  <a:tcPr/>
                </a:tc>
                <a:tc>
                  <a:txBody>
                    <a:bodyPr/>
                    <a:lstStyle/>
                    <a:p>
                      <a:r>
                        <a:rPr lang="el-GR" sz="2400" dirty="0" smtClean="0"/>
                        <a:t>Ελάχιστη θερμοκρασία ανάπτυξης </a:t>
                      </a:r>
                      <a:r>
                        <a:rPr lang="en-US" sz="2400" baseline="0" dirty="0" smtClean="0"/>
                        <a:t>  (</a:t>
                      </a:r>
                      <a:r>
                        <a:rPr lang="el-GR" sz="2400" baseline="30000" dirty="0" smtClean="0"/>
                        <a:t>ο</a:t>
                      </a:r>
                      <a:r>
                        <a:rPr lang="en-US" sz="2400" dirty="0" smtClean="0"/>
                        <a:t>C)</a:t>
                      </a:r>
                      <a:endParaRPr lang="el-GR" sz="2400" dirty="0"/>
                    </a:p>
                  </a:txBody>
                  <a:tcPr/>
                </a:tc>
              </a:tr>
              <a:tr h="370840">
                <a:tc>
                  <a:txBody>
                    <a:bodyPr/>
                    <a:lstStyle/>
                    <a:p>
                      <a:r>
                        <a:rPr lang="en-US" sz="2800" i="1" dirty="0" smtClean="0"/>
                        <a:t>Escherichia</a:t>
                      </a:r>
                      <a:r>
                        <a:rPr lang="en-US" sz="2800" i="1" baseline="0" dirty="0" smtClean="0"/>
                        <a:t> coli </a:t>
                      </a:r>
                      <a:r>
                        <a:rPr lang="el-GR" sz="2800" baseline="0" dirty="0" smtClean="0"/>
                        <a:t>0157:Η7</a:t>
                      </a:r>
                      <a:endParaRPr lang="el-GR" sz="2800" dirty="0"/>
                    </a:p>
                  </a:txBody>
                  <a:tcPr/>
                </a:tc>
                <a:tc>
                  <a:txBody>
                    <a:bodyPr/>
                    <a:lstStyle/>
                    <a:p>
                      <a:pPr algn="ctr"/>
                      <a:r>
                        <a:rPr lang="el-GR" sz="3200" dirty="0" smtClean="0"/>
                        <a:t>8</a:t>
                      </a:r>
                      <a:endParaRPr lang="el-GR" sz="3200" dirty="0"/>
                    </a:p>
                  </a:txBody>
                  <a:tcPr/>
                </a:tc>
              </a:tr>
              <a:tr h="370840">
                <a:tc>
                  <a:txBody>
                    <a:bodyPr/>
                    <a:lstStyle/>
                    <a:p>
                      <a:r>
                        <a:rPr lang="en-US" sz="2800" i="1" dirty="0" err="1" smtClean="0"/>
                        <a:t>Listeria</a:t>
                      </a:r>
                      <a:r>
                        <a:rPr lang="en-US" sz="2800" i="1" baseline="0" dirty="0" smtClean="0"/>
                        <a:t> </a:t>
                      </a:r>
                      <a:r>
                        <a:rPr lang="en-US" sz="2800" i="1" baseline="0" dirty="0" err="1" smtClean="0"/>
                        <a:t>monocytogenes</a:t>
                      </a:r>
                      <a:endParaRPr lang="el-GR" sz="2800" i="1" dirty="0"/>
                    </a:p>
                  </a:txBody>
                  <a:tcPr/>
                </a:tc>
                <a:tc>
                  <a:txBody>
                    <a:bodyPr/>
                    <a:lstStyle/>
                    <a:p>
                      <a:pPr algn="ctr"/>
                      <a:r>
                        <a:rPr lang="el-GR" sz="3200" dirty="0" smtClean="0"/>
                        <a:t>1</a:t>
                      </a:r>
                      <a:endParaRPr lang="el-GR" sz="3200" dirty="0"/>
                    </a:p>
                  </a:txBody>
                  <a:tcPr/>
                </a:tc>
              </a:tr>
              <a:tr h="370840">
                <a:tc>
                  <a:txBody>
                    <a:bodyPr/>
                    <a:lstStyle/>
                    <a:p>
                      <a:r>
                        <a:rPr lang="en-US" sz="2800" i="1" dirty="0" smtClean="0"/>
                        <a:t>Salmonella</a:t>
                      </a:r>
                      <a:r>
                        <a:rPr lang="en-US" sz="2800" baseline="0" dirty="0" smtClean="0"/>
                        <a:t> spp.</a:t>
                      </a:r>
                      <a:endParaRPr lang="el-GR" sz="2800" dirty="0"/>
                    </a:p>
                  </a:txBody>
                  <a:tcPr/>
                </a:tc>
                <a:tc>
                  <a:txBody>
                    <a:bodyPr/>
                    <a:lstStyle/>
                    <a:p>
                      <a:pPr algn="ctr"/>
                      <a:r>
                        <a:rPr lang="el-GR" sz="3200" dirty="0" smtClean="0"/>
                        <a:t>6</a:t>
                      </a:r>
                      <a:endParaRPr lang="el-GR" sz="3200"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8964488" cy="936104"/>
          </a:xfrm>
        </p:spPr>
        <p:txBody>
          <a:bodyPr>
            <a:normAutofit/>
          </a:bodyPr>
          <a:lstStyle/>
          <a:p>
            <a:r>
              <a:rPr lang="el-GR" dirty="0" smtClean="0"/>
              <a:t>Κατάψυξη</a:t>
            </a:r>
            <a:endParaRPr lang="el-GR" dirty="0"/>
          </a:p>
        </p:txBody>
      </p:sp>
      <p:sp>
        <p:nvSpPr>
          <p:cNvPr id="3" name="2 - Θέση περιεχομένου"/>
          <p:cNvSpPr>
            <a:spLocks noGrp="1"/>
          </p:cNvSpPr>
          <p:nvPr>
            <p:ph idx="1"/>
          </p:nvPr>
        </p:nvSpPr>
        <p:spPr>
          <a:xfrm>
            <a:off x="395536" y="1268760"/>
            <a:ext cx="8568952" cy="5400600"/>
          </a:xfrm>
        </p:spPr>
        <p:txBody>
          <a:bodyPr>
            <a:normAutofit fontScale="92500" lnSpcReduction="20000"/>
          </a:bodyPr>
          <a:lstStyle/>
          <a:p>
            <a:r>
              <a:rPr lang="el-GR" dirty="0" smtClean="0"/>
              <a:t>Τα τρόφιμα αρχίζουν και παγώνουν σε θερμοκρασίες -0,5 ως -3</a:t>
            </a:r>
            <a:r>
              <a:rPr lang="el-GR" baseline="30000" dirty="0" smtClean="0"/>
              <a:t>ο</a:t>
            </a:r>
            <a:r>
              <a:rPr lang="en-US" dirty="0" smtClean="0"/>
              <a:t>C</a:t>
            </a:r>
            <a:r>
              <a:rPr lang="el-GR" dirty="0" smtClean="0"/>
              <a:t>, δηλ χαμηλότερες από την θερμοκρασία που παγώνει το καθαρό νερό και αυτό συμβαίνει λόγω της παρουσίας διαλυμένων ουσιών</a:t>
            </a:r>
          </a:p>
          <a:p>
            <a:r>
              <a:rPr lang="el-GR" dirty="0" smtClean="0"/>
              <a:t>Καθώς το νερό μετατρέπεται σε πάγο η συγκέντρωση των διαλυμένων ουσιών αυξάνεται στο νερό που ακόμη δεν έχει παγώσει και έτσι το σημείο πήξης του μειώνεται ακόμη περισσότερο, πχ μπορεί στους -60</a:t>
            </a:r>
            <a:r>
              <a:rPr lang="el-GR" baseline="30000" dirty="0" smtClean="0"/>
              <a:t>ο</a:t>
            </a:r>
            <a:r>
              <a:rPr lang="en-US" dirty="0" smtClean="0"/>
              <a:t>C</a:t>
            </a:r>
            <a:r>
              <a:rPr lang="el-GR" dirty="0" smtClean="0"/>
              <a:t> κάποια ποσότητα νερού να παραμένει μη παγωμένη</a:t>
            </a:r>
          </a:p>
          <a:p>
            <a:r>
              <a:rPr lang="el-GR" dirty="0" smtClean="0"/>
              <a:t>Ένας επιπλέον παράγοντας αναστέλλει την ανάπτυξη των μικροοργανισμών καθώς παγώνει το νερό στα κατεψυγμένα </a:t>
            </a:r>
            <a:r>
              <a:rPr lang="el-GR" dirty="0" err="1" smtClean="0"/>
              <a:t>προιόντα</a:t>
            </a:r>
            <a:r>
              <a:rPr lang="el-GR" dirty="0" smtClean="0"/>
              <a:t>: </a:t>
            </a:r>
            <a:r>
              <a:rPr lang="el-GR" u="sng" dirty="0" smtClean="0"/>
              <a:t>μειώνεται η τιμή </a:t>
            </a:r>
            <a:r>
              <a:rPr lang="el-GR" u="sng" dirty="0" err="1" smtClean="0"/>
              <a:t>ενεργότητας</a:t>
            </a:r>
            <a:r>
              <a:rPr lang="el-GR" u="sng" dirty="0" smtClean="0"/>
              <a:t> του νερού</a:t>
            </a:r>
            <a:r>
              <a:rPr lang="en-US" u="sng" dirty="0" smtClean="0"/>
              <a:t> a</a:t>
            </a:r>
            <a:r>
              <a:rPr lang="en-US" u="sng" baseline="-25000" dirty="0" smtClean="0"/>
              <a:t>w</a:t>
            </a:r>
            <a:r>
              <a:rPr lang="en-US" u="sng" dirty="0" smtClean="0"/>
              <a:t> </a:t>
            </a:r>
            <a:endParaRPr lang="el-GR" u="sng" dirty="0" smtClean="0"/>
          </a:p>
          <a:p>
            <a:r>
              <a:rPr lang="el-GR" dirty="0" smtClean="0"/>
              <a:t>πχ στους -10</a:t>
            </a:r>
            <a:r>
              <a:rPr lang="el-GR" baseline="30000" dirty="0" smtClean="0"/>
              <a:t>ο</a:t>
            </a:r>
            <a:r>
              <a:rPr lang="en-US" dirty="0" smtClean="0"/>
              <a:t>C</a:t>
            </a:r>
            <a:r>
              <a:rPr lang="el-GR" dirty="0" smtClean="0"/>
              <a:t> η </a:t>
            </a:r>
            <a:r>
              <a:rPr lang="en-US" dirty="0" smtClean="0"/>
              <a:t>a</a:t>
            </a:r>
            <a:r>
              <a:rPr lang="en-US" baseline="-25000" dirty="0" smtClean="0"/>
              <a:t>w</a:t>
            </a:r>
            <a:r>
              <a:rPr lang="en-US" dirty="0" smtClean="0"/>
              <a:t> </a:t>
            </a:r>
            <a:r>
              <a:rPr lang="el-GR" dirty="0" smtClean="0"/>
              <a:t>είναι 0,90 με αποτέλεσμα να μπορούν να αναπτυχθούν μόνο </a:t>
            </a:r>
            <a:r>
              <a:rPr lang="el-GR" dirty="0" err="1" smtClean="0"/>
              <a:t>ψυχρότροφοι</a:t>
            </a:r>
            <a:r>
              <a:rPr lang="el-GR" dirty="0" smtClean="0"/>
              <a:t> και ανθεκτικοί σε χαμηλές </a:t>
            </a:r>
            <a:r>
              <a:rPr lang="en-US" dirty="0" smtClean="0"/>
              <a:t>a</a:t>
            </a:r>
            <a:r>
              <a:rPr lang="en-US" baseline="-25000" dirty="0" smtClean="0"/>
              <a:t>w</a:t>
            </a:r>
            <a:r>
              <a:rPr lang="en-US" dirty="0" smtClean="0"/>
              <a:t> </a:t>
            </a:r>
            <a:r>
              <a:rPr lang="el-GR" dirty="0" smtClean="0"/>
              <a:t>μικροοργανισμοί</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229600" cy="1066800"/>
          </a:xfrm>
        </p:spPr>
        <p:txBody>
          <a:bodyPr/>
          <a:lstStyle/>
          <a:p>
            <a:r>
              <a:rPr lang="el-GR" dirty="0" smtClean="0"/>
              <a:t>Κατάψυξη</a:t>
            </a:r>
            <a:endParaRPr lang="el-GR" dirty="0"/>
          </a:p>
        </p:txBody>
      </p:sp>
      <p:sp>
        <p:nvSpPr>
          <p:cNvPr id="3" name="2 - Θέση περιεχομένου"/>
          <p:cNvSpPr>
            <a:spLocks noGrp="1"/>
          </p:cNvSpPr>
          <p:nvPr>
            <p:ph idx="1"/>
          </p:nvPr>
        </p:nvSpPr>
        <p:spPr>
          <a:xfrm>
            <a:off x="251520" y="1700808"/>
            <a:ext cx="7632848" cy="4941168"/>
          </a:xfrm>
        </p:spPr>
        <p:txBody>
          <a:bodyPr/>
          <a:lstStyle/>
          <a:p>
            <a:r>
              <a:rPr lang="el-GR" dirty="0" smtClean="0"/>
              <a:t>Η ανάπτυξη των μικροοργανισμών μπορεί να παρατηρηθεί μέχρι </a:t>
            </a:r>
            <a:r>
              <a:rPr lang="el-GR" b="1" dirty="0" smtClean="0"/>
              <a:t>-10</a:t>
            </a:r>
            <a:r>
              <a:rPr lang="el-GR" b="1" baseline="30000" dirty="0" smtClean="0"/>
              <a:t>ο</a:t>
            </a:r>
            <a:r>
              <a:rPr lang="en-US" b="1" dirty="0" smtClean="0"/>
              <a:t>C</a:t>
            </a:r>
            <a:r>
              <a:rPr lang="el-GR" b="1" dirty="0" smtClean="0"/>
              <a:t> </a:t>
            </a:r>
            <a:endParaRPr lang="en-US" b="1" dirty="0" smtClean="0"/>
          </a:p>
          <a:p>
            <a:r>
              <a:rPr lang="el-GR" dirty="0" smtClean="0"/>
              <a:t>Συνήθως χρησιμοποιείται θερμοκρασία κατάψυξης τροφίμων &lt;-18</a:t>
            </a:r>
            <a:r>
              <a:rPr lang="el-GR" b="1" baseline="30000" dirty="0" smtClean="0"/>
              <a:t>ο</a:t>
            </a:r>
            <a:r>
              <a:rPr lang="en-US" b="1" dirty="0" smtClean="0"/>
              <a:t>C</a:t>
            </a:r>
            <a:r>
              <a:rPr lang="el-GR" b="1" dirty="0" smtClean="0"/>
              <a:t> </a:t>
            </a:r>
            <a:r>
              <a:rPr lang="el-GR" dirty="0" smtClean="0"/>
              <a:t>στην οποία δεν είναι δυνατή η μικροβιακή ανάπτυξη</a:t>
            </a:r>
          </a:p>
          <a:p>
            <a:r>
              <a:rPr lang="el-GR" dirty="0" smtClean="0"/>
              <a:t>Υπάρχει όμως περίπτωση να παρατηρηθεί υπολειμματική δράση μικροβιακών ή ενδογενών ενζύμων όπως πχ οι </a:t>
            </a:r>
            <a:r>
              <a:rPr lang="el-GR" dirty="0" err="1" smtClean="0"/>
              <a:t>λιπάσες</a:t>
            </a:r>
            <a:r>
              <a:rPr lang="el-GR" dirty="0" smtClean="0"/>
              <a:t> που μπορεί να αλλοιώσουν το τρόφιμο  </a:t>
            </a:r>
          </a:p>
        </p:txBody>
      </p:sp>
      <p:pic>
        <p:nvPicPr>
          <p:cNvPr id="107522" name="Picture 2" descr="Image result for freezing foods"/>
          <p:cNvPicPr>
            <a:picLocks noChangeAspect="1" noChangeArrowheads="1"/>
          </p:cNvPicPr>
          <p:nvPr/>
        </p:nvPicPr>
        <p:blipFill>
          <a:blip r:embed="rId2" cstate="print"/>
          <a:srcRect/>
          <a:stretch>
            <a:fillRect/>
          </a:stretch>
        </p:blipFill>
        <p:spPr bwMode="auto">
          <a:xfrm>
            <a:off x="2987824" y="0"/>
            <a:ext cx="1728192" cy="1728192"/>
          </a:xfrm>
          <a:prstGeom prst="rect">
            <a:avLst/>
          </a:prstGeom>
          <a:noFill/>
        </p:spPr>
      </p:pic>
      <p:sp>
        <p:nvSpPr>
          <p:cNvPr id="107524" name="AutoShape 4" descr="Image result for freezing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7526" name="AutoShape 6" descr="Image result for freezing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7528" name="AutoShape 8" descr="Image result for freezing f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8229600" cy="1066800"/>
          </a:xfrm>
        </p:spPr>
        <p:txBody>
          <a:bodyPr/>
          <a:lstStyle/>
          <a:p>
            <a:r>
              <a:rPr lang="el-GR" dirty="0" smtClean="0"/>
              <a:t>Θερμοκρασίες &lt;0 </a:t>
            </a:r>
            <a:r>
              <a:rPr lang="el-GR" baseline="30000" dirty="0" smtClean="0"/>
              <a:t>ο</a:t>
            </a:r>
            <a:r>
              <a:rPr lang="en-US" dirty="0" smtClean="0"/>
              <a:t>C</a:t>
            </a:r>
            <a:endParaRPr lang="el-GR" dirty="0"/>
          </a:p>
        </p:txBody>
      </p:sp>
      <p:sp>
        <p:nvSpPr>
          <p:cNvPr id="3" name="2 - Θέση περιεχομένου"/>
          <p:cNvSpPr>
            <a:spLocks noGrp="1"/>
          </p:cNvSpPr>
          <p:nvPr>
            <p:ph idx="1"/>
          </p:nvPr>
        </p:nvSpPr>
        <p:spPr>
          <a:xfrm>
            <a:off x="251520" y="1196752"/>
            <a:ext cx="8363272" cy="4968552"/>
          </a:xfrm>
        </p:spPr>
        <p:txBody>
          <a:bodyPr>
            <a:normAutofit fontScale="92500" lnSpcReduction="10000"/>
          </a:bodyPr>
          <a:lstStyle/>
          <a:p>
            <a:r>
              <a:rPr lang="el-GR" dirty="0" smtClean="0"/>
              <a:t>Η κατάψυξη όπως και η ψύξη δεν καθιστά ένα μη ασφαλές τρόφιμο ασφαλές</a:t>
            </a:r>
          </a:p>
          <a:p>
            <a:r>
              <a:rPr lang="el-GR" dirty="0" smtClean="0"/>
              <a:t>Κάποιοι μικροοργανισμοί επιβιώνουν και </a:t>
            </a:r>
            <a:r>
              <a:rPr lang="el-GR" dirty="0" err="1" smtClean="0"/>
              <a:t>επαναδραστηριοποιούνται</a:t>
            </a:r>
            <a:r>
              <a:rPr lang="el-GR" dirty="0" smtClean="0"/>
              <a:t> μετά την απόψυξη του τροφίμου</a:t>
            </a:r>
          </a:p>
          <a:p>
            <a:r>
              <a:rPr lang="el-GR" dirty="0" smtClean="0"/>
              <a:t>Τα </a:t>
            </a:r>
            <a:r>
              <a:rPr lang="el-GR" dirty="0" err="1" smtClean="0"/>
              <a:t>βακτηριακά</a:t>
            </a:r>
            <a:r>
              <a:rPr lang="el-GR" dirty="0" smtClean="0"/>
              <a:t> σπόρια δεν επηρεάζονται από την κατάψυξη</a:t>
            </a:r>
          </a:p>
          <a:p>
            <a:r>
              <a:rPr lang="el-GR" dirty="0" smtClean="0"/>
              <a:t>Κάποια </a:t>
            </a:r>
            <a:r>
              <a:rPr lang="el-GR" dirty="0" err="1" smtClean="0"/>
              <a:t>βακτηριακά</a:t>
            </a:r>
            <a:r>
              <a:rPr lang="el-GR" dirty="0" smtClean="0"/>
              <a:t> παθογόνα μπορούν να επιβιώσουν για μεγάλο χρονικό διάστημα στην κατάψυξη</a:t>
            </a:r>
          </a:p>
          <a:p>
            <a:r>
              <a:rPr lang="el-GR" dirty="0" smtClean="0"/>
              <a:t>Σε ένα ακραίο παράδειγμα το παθογόνο </a:t>
            </a:r>
            <a:r>
              <a:rPr lang="en-US" i="1" dirty="0" smtClean="0"/>
              <a:t>Salmonella</a:t>
            </a:r>
            <a:r>
              <a:rPr lang="en-US" dirty="0" smtClean="0"/>
              <a:t> </a:t>
            </a:r>
            <a:r>
              <a:rPr lang="el-GR" dirty="0" smtClean="0"/>
              <a:t>απομονώθηκε με επιτυχία από παγωτό που είχε καταψυχθεί στους -23</a:t>
            </a:r>
            <a:r>
              <a:rPr lang="el-GR" baseline="30000" dirty="0" smtClean="0"/>
              <a:t>ο</a:t>
            </a:r>
            <a:r>
              <a:rPr lang="en-US" dirty="0" smtClean="0"/>
              <a:t>C</a:t>
            </a:r>
            <a:r>
              <a:rPr lang="el-GR" dirty="0" smtClean="0"/>
              <a:t> για 7 χρόνια</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Προτεινόμενες θερμοκρασίες για ψύξη, κατάψυξη και αναθέρμανση τροφίμων</a:t>
            </a:r>
            <a:endParaRPr lang="el-GR" dirty="0"/>
          </a:p>
        </p:txBody>
      </p:sp>
      <p:pic>
        <p:nvPicPr>
          <p:cNvPr id="159746" name="Picture 2" descr="Image result for bacterial pathogens that survive freezing"/>
          <p:cNvPicPr>
            <a:picLocks noChangeAspect="1" noChangeArrowheads="1"/>
          </p:cNvPicPr>
          <p:nvPr/>
        </p:nvPicPr>
        <p:blipFill>
          <a:blip r:embed="rId2" cstate="print"/>
          <a:srcRect/>
          <a:stretch>
            <a:fillRect/>
          </a:stretch>
        </p:blipFill>
        <p:spPr bwMode="auto">
          <a:xfrm>
            <a:off x="395536" y="2780928"/>
            <a:ext cx="8508245" cy="3600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8898" name="Picture 2" descr="Image result for listeria monocytogenes psychrotroph"/>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066800"/>
          </a:xfrm>
        </p:spPr>
        <p:txBody>
          <a:bodyPr>
            <a:normAutofit/>
          </a:bodyPr>
          <a:lstStyle/>
          <a:p>
            <a:r>
              <a:rPr lang="el-GR" sz="3200" b="1" dirty="0" smtClean="0"/>
              <a:t>ΘΕΡΜΟΚΡΑΣΙΕΣ ΜΑΓΕΙΡΕΜΑΤΟΣ</a:t>
            </a:r>
            <a:r>
              <a:rPr lang="el-GR" sz="3200" dirty="0" smtClean="0"/>
              <a:t/>
            </a:r>
            <a:br>
              <a:rPr lang="el-GR" sz="3200" dirty="0" smtClean="0"/>
            </a:br>
            <a:r>
              <a:rPr lang="el-GR" sz="3200" b="1" dirty="0" smtClean="0"/>
              <a:t>ΚΑΙ ΑΠΟΘΗΚΕΥΣΗΣ ΔΙΑΦΟΡΩΝ ΤΡΟΦΙΜΩΝ</a:t>
            </a:r>
            <a:endParaRPr lang="el-GR" sz="3200" dirty="0"/>
          </a:p>
        </p:txBody>
      </p:sp>
      <p:graphicFrame>
        <p:nvGraphicFramePr>
          <p:cNvPr id="4" name="3 - Πίνακας"/>
          <p:cNvGraphicFramePr>
            <a:graphicFrameLocks noGrp="1"/>
          </p:cNvGraphicFramePr>
          <p:nvPr/>
        </p:nvGraphicFramePr>
        <p:xfrm>
          <a:off x="251518" y="1691640"/>
          <a:ext cx="8136905" cy="4663440"/>
        </p:xfrm>
        <a:graphic>
          <a:graphicData uri="http://schemas.openxmlformats.org/drawingml/2006/table">
            <a:tbl>
              <a:tblPr/>
              <a:tblGrid>
                <a:gridCol w="5256586"/>
                <a:gridCol w="2880319"/>
              </a:tblGrid>
              <a:tr h="0">
                <a:tc gridSpan="2">
                  <a:txBody>
                    <a:bodyPr/>
                    <a:lstStyle/>
                    <a:p>
                      <a:pPr algn="ctr">
                        <a:spcAft>
                          <a:spcPts val="0"/>
                        </a:spcAft>
                      </a:pPr>
                      <a:r>
                        <a:rPr lang="el-GR" sz="1800" b="1" dirty="0">
                          <a:solidFill>
                            <a:srgbClr val="000000"/>
                          </a:solidFill>
                          <a:latin typeface="Times New Roman"/>
                          <a:ea typeface="Times New Roman"/>
                          <a:cs typeface="Helvetica"/>
                        </a:rPr>
                        <a:t>Θερμοκρασίες μαγειρέματος </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l-GR"/>
                    </a:p>
                  </a:txBody>
                  <a:tcPr/>
                </a:tc>
              </a:tr>
              <a:tr h="0">
                <a:tc>
                  <a:txBody>
                    <a:bodyPr/>
                    <a:lstStyle/>
                    <a:p>
                      <a:pPr algn="ctr">
                        <a:spcAft>
                          <a:spcPts val="0"/>
                        </a:spcAft>
                      </a:pPr>
                      <a:r>
                        <a:rPr lang="el-GR" sz="1800" b="1" dirty="0">
                          <a:solidFill>
                            <a:srgbClr val="000000"/>
                          </a:solidFill>
                          <a:latin typeface="Times New Roman"/>
                          <a:ea typeface="Times New Roman"/>
                          <a:cs typeface="Helvetica"/>
                        </a:rPr>
                        <a:t>Προϊόν</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800" b="1" baseline="30000">
                          <a:solidFill>
                            <a:srgbClr val="000000"/>
                          </a:solidFill>
                          <a:latin typeface="Times New Roman"/>
                          <a:ea typeface="Times New Roman"/>
                          <a:cs typeface="Helvetica"/>
                        </a:rPr>
                        <a:t>ο </a:t>
                      </a:r>
                      <a:r>
                        <a:rPr lang="el-GR" sz="1800" b="1">
                          <a:solidFill>
                            <a:srgbClr val="000000"/>
                          </a:solidFill>
                          <a:latin typeface="Times New Roman"/>
                          <a:ea typeface="Times New Roman"/>
                          <a:cs typeface="Helvetica"/>
                        </a:rPr>
                        <a:t>Θ</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0">
                <a:tc>
                  <a:txBody>
                    <a:bodyPr/>
                    <a:lstStyle/>
                    <a:p>
                      <a:pPr algn="l">
                        <a:spcAft>
                          <a:spcPts val="0"/>
                        </a:spcAft>
                        <a:tabLst>
                          <a:tab pos="2227580" algn="l"/>
                        </a:tabLst>
                      </a:pPr>
                      <a:r>
                        <a:rPr lang="el-GR" sz="1800" b="1" dirty="0">
                          <a:solidFill>
                            <a:srgbClr val="000000"/>
                          </a:solidFill>
                          <a:latin typeface="Times New Roman"/>
                          <a:ea typeface="Times New Roman"/>
                          <a:cs typeface="Helvetica"/>
                        </a:rPr>
                        <a:t>Κιμάς κρέατος και </a:t>
                      </a:r>
                      <a:r>
                        <a:rPr lang="el-GR" sz="1800" b="1" dirty="0" err="1">
                          <a:solidFill>
                            <a:srgbClr val="000000"/>
                          </a:solidFill>
                          <a:latin typeface="Times New Roman"/>
                          <a:ea typeface="Times New Roman"/>
                          <a:cs typeface="Helvetica"/>
                        </a:rPr>
                        <a:t>κρεατοσκευάσματα</a:t>
                      </a:r>
                      <a:r>
                        <a:rPr lang="el-GR" sz="1800" dirty="0">
                          <a:solidFill>
                            <a:srgbClr val="000000"/>
                          </a:solidFill>
                          <a:latin typeface="Times New Roman"/>
                          <a:ea typeface="Times New Roman"/>
                          <a:cs typeface="Helvetica"/>
                        </a:rPr>
                        <a:t/>
                      </a:r>
                      <a:br>
                        <a:rPr lang="el-GR" sz="1800" dirty="0">
                          <a:solidFill>
                            <a:srgbClr val="000000"/>
                          </a:solidFill>
                          <a:latin typeface="Times New Roman"/>
                          <a:ea typeface="Times New Roman"/>
                          <a:cs typeface="Helvetica"/>
                        </a:rPr>
                      </a:br>
                      <a:r>
                        <a:rPr lang="el-GR" sz="1800" dirty="0">
                          <a:solidFill>
                            <a:srgbClr val="000000"/>
                          </a:solidFill>
                          <a:latin typeface="Times New Roman"/>
                          <a:ea typeface="Times New Roman"/>
                          <a:cs typeface="Helvetica"/>
                        </a:rPr>
                        <a:t>Γαλοπούλα, κοτόπουλο, αρνί, μοσχάρι, βοδινό, χοιρινό</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solidFill>
                            <a:srgbClr val="000000"/>
                          </a:solidFill>
                          <a:latin typeface="Times New Roman"/>
                          <a:ea typeface="Times New Roman"/>
                          <a:cs typeface="Helvetica"/>
                        </a:rPr>
                        <a:t>74</a:t>
                      </a:r>
                      <a:br>
                        <a:rPr lang="el-GR" sz="1800">
                          <a:solidFill>
                            <a:srgbClr val="000000"/>
                          </a:solidFill>
                          <a:latin typeface="Times New Roman"/>
                          <a:ea typeface="Times New Roman"/>
                          <a:cs typeface="Helvetica"/>
                        </a:rPr>
                      </a:br>
                      <a:r>
                        <a:rPr lang="el-GR" sz="1800">
                          <a:solidFill>
                            <a:srgbClr val="000000"/>
                          </a:solidFill>
                          <a:latin typeface="Times New Roman"/>
                          <a:ea typeface="Times New Roman"/>
                          <a:cs typeface="Helvetica"/>
                        </a:rPr>
                        <a:t>71</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b="1" dirty="0">
                          <a:solidFill>
                            <a:srgbClr val="000000"/>
                          </a:solidFill>
                          <a:latin typeface="Times New Roman"/>
                          <a:ea typeface="Times New Roman"/>
                          <a:cs typeface="Helvetica"/>
                        </a:rPr>
                        <a:t>Βοδινό κρέας</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solidFill>
                            <a:srgbClr val="000000"/>
                          </a:solidFill>
                          <a:latin typeface="Times New Roman"/>
                          <a:ea typeface="Times New Roman"/>
                          <a:cs typeface="Helvetica"/>
                        </a:rPr>
                        <a:t>60-74</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b="1" dirty="0">
                          <a:solidFill>
                            <a:srgbClr val="000000"/>
                          </a:solidFill>
                          <a:latin typeface="Times New Roman"/>
                          <a:ea typeface="Times New Roman"/>
                          <a:cs typeface="Helvetica"/>
                        </a:rPr>
                        <a:t>Μοσχαρίσιο κρέας</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60-74</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b="1" dirty="0">
                          <a:solidFill>
                            <a:srgbClr val="000000"/>
                          </a:solidFill>
                          <a:latin typeface="Times New Roman"/>
                          <a:ea typeface="Times New Roman"/>
                          <a:cs typeface="Helvetica"/>
                        </a:rPr>
                        <a:t>Αρνί/κατσίκι</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60-74</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b="1">
                          <a:solidFill>
                            <a:srgbClr val="000000"/>
                          </a:solidFill>
                          <a:latin typeface="Times New Roman"/>
                          <a:ea typeface="Times New Roman"/>
                          <a:cs typeface="Helvetica"/>
                        </a:rPr>
                        <a:t>Χοιρινό</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71</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spcAft>
                          <a:spcPts val="0"/>
                        </a:spcAft>
                      </a:pPr>
                      <a:r>
                        <a:rPr lang="el-GR" sz="1800" b="1" dirty="0">
                          <a:solidFill>
                            <a:srgbClr val="000000"/>
                          </a:solidFill>
                          <a:latin typeface="Times New Roman"/>
                          <a:ea typeface="Times New Roman"/>
                          <a:cs typeface="Helvetica"/>
                        </a:rPr>
                        <a:t>Πουλερικά</a:t>
                      </a:r>
                      <a:r>
                        <a:rPr lang="el-GR" sz="1800" dirty="0">
                          <a:solidFill>
                            <a:srgbClr val="000000"/>
                          </a:solidFill>
                          <a:latin typeface="Times New Roman"/>
                          <a:ea typeface="Times New Roman"/>
                          <a:cs typeface="Helvetica"/>
                        </a:rPr>
                        <a:t> </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0">
                <a:tc>
                  <a:txBody>
                    <a:bodyPr/>
                    <a:lstStyle/>
                    <a:p>
                      <a:pPr algn="l">
                        <a:spcAft>
                          <a:spcPts val="0"/>
                        </a:spcAft>
                      </a:pPr>
                      <a:r>
                        <a:rPr lang="el-GR" sz="1800">
                          <a:solidFill>
                            <a:srgbClr val="000000"/>
                          </a:solidFill>
                          <a:latin typeface="Times New Roman"/>
                          <a:ea typeface="Times New Roman"/>
                          <a:cs typeface="Helvetica"/>
                        </a:rPr>
                        <a:t>Ολόκληρο κοτόπουλο</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82</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solidFill>
                            <a:srgbClr val="000000"/>
                          </a:solidFill>
                          <a:latin typeface="Times New Roman"/>
                          <a:ea typeface="Times New Roman"/>
                          <a:cs typeface="Helvetica"/>
                        </a:rPr>
                        <a:t>Ολόκληρη γαλοπούλα</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82</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solidFill>
                            <a:srgbClr val="000000"/>
                          </a:solidFill>
                          <a:latin typeface="Times New Roman"/>
                          <a:ea typeface="Times New Roman"/>
                          <a:cs typeface="Helvetica"/>
                        </a:rPr>
                        <a:t>Στήθος κοτόπουλο</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74</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solidFill>
                            <a:srgbClr val="000000"/>
                          </a:solidFill>
                          <a:latin typeface="Times New Roman"/>
                          <a:ea typeface="Times New Roman"/>
                          <a:cs typeface="Helvetica"/>
                        </a:rPr>
                        <a:t>Κοτόπουλο μπούτια και φτερούγες</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καλό μαγείρεμα </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solidFill>
                            <a:srgbClr val="000000"/>
                          </a:solidFill>
                          <a:latin typeface="Times New Roman"/>
                          <a:ea typeface="Times New Roman"/>
                          <a:cs typeface="Helvetica"/>
                        </a:rPr>
                        <a:t>Γέμιση (μαγειρεμένη ξεχωριστά ή με το κοτόπουλο)</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74</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a:solidFill>
                            <a:srgbClr val="000000"/>
                          </a:solidFill>
                          <a:latin typeface="Times New Roman"/>
                          <a:ea typeface="Times New Roman"/>
                          <a:cs typeface="Helvetica"/>
                        </a:rPr>
                        <a:t>Πάπια, χήνα, φασιανός </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74</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l-GR" sz="1800" b="1">
                          <a:solidFill>
                            <a:srgbClr val="000000"/>
                          </a:solidFill>
                          <a:latin typeface="Times New Roman"/>
                          <a:ea typeface="Times New Roman"/>
                          <a:cs typeface="Helvetica"/>
                        </a:rPr>
                        <a:t>Θαλασσινά</a:t>
                      </a:r>
                      <a:br>
                        <a:rPr lang="el-GR" sz="1800" b="1">
                          <a:solidFill>
                            <a:srgbClr val="000000"/>
                          </a:solidFill>
                          <a:latin typeface="Times New Roman"/>
                          <a:ea typeface="Times New Roman"/>
                          <a:cs typeface="Helvetica"/>
                        </a:rPr>
                      </a:br>
                      <a:r>
                        <a:rPr lang="el-GR" sz="1800">
                          <a:solidFill>
                            <a:srgbClr val="000000"/>
                          </a:solidFill>
                          <a:latin typeface="Times New Roman"/>
                          <a:ea typeface="Times New Roman"/>
                          <a:cs typeface="Helvetica"/>
                        </a:rPr>
                        <a:t>Ψάρια, οστρακόδερμα και λοιπά θαλασσινά</a:t>
                      </a:r>
                      <a:endParaRPr lang="el-GR" sz="180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solidFill>
                            <a:srgbClr val="000000"/>
                          </a:solidFill>
                          <a:latin typeface="Times New Roman"/>
                          <a:ea typeface="Times New Roman"/>
                          <a:cs typeface="Helvetica"/>
                        </a:rPr>
                        <a:t/>
                      </a:r>
                      <a:br>
                        <a:rPr lang="el-GR" sz="1800" dirty="0">
                          <a:solidFill>
                            <a:srgbClr val="000000"/>
                          </a:solidFill>
                          <a:latin typeface="Times New Roman"/>
                          <a:ea typeface="Times New Roman"/>
                          <a:cs typeface="Helvetica"/>
                        </a:rPr>
                      </a:br>
                      <a:r>
                        <a:rPr lang="en-GB" sz="1800" dirty="0">
                          <a:solidFill>
                            <a:srgbClr val="000000"/>
                          </a:solidFill>
                          <a:latin typeface="Times New Roman"/>
                          <a:ea typeface="Times New Roman"/>
                          <a:cs typeface="Helvetica"/>
                        </a:rPr>
                        <a:t>70</a:t>
                      </a:r>
                      <a:endParaRPr lang="el-GR" sz="1800"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066800"/>
          </a:xfrm>
        </p:spPr>
        <p:txBody>
          <a:bodyPr>
            <a:normAutofit fontScale="90000"/>
          </a:bodyPr>
          <a:lstStyle/>
          <a:p>
            <a:pPr algn="ctr"/>
            <a:r>
              <a:rPr lang="el-GR" dirty="0" smtClean="0"/>
              <a:t>Όταν ένας μικροοργανισμός βρεθεί σ’ ένα θρεπτικό υλικό κατάλληλο για την ανάπτυξή του</a:t>
            </a:r>
            <a:r>
              <a:rPr lang="en-US" dirty="0" smtClean="0"/>
              <a:t>:</a:t>
            </a:r>
            <a:endParaRPr lang="el-GR" dirty="0"/>
          </a:p>
        </p:txBody>
      </p:sp>
      <p:sp>
        <p:nvSpPr>
          <p:cNvPr id="3" name="Content Placeholder 2"/>
          <p:cNvSpPr>
            <a:spLocks noGrp="1"/>
          </p:cNvSpPr>
          <p:nvPr>
            <p:ph sz="half" idx="1"/>
          </p:nvPr>
        </p:nvSpPr>
        <p:spPr>
          <a:xfrm>
            <a:off x="251520" y="1988840"/>
            <a:ext cx="4038600" cy="2517027"/>
          </a:xfrm>
          <a:ln>
            <a:solidFill>
              <a:schemeClr val="tx2"/>
            </a:solidFill>
          </a:ln>
        </p:spPr>
        <p:txBody>
          <a:bodyPr>
            <a:normAutofit/>
          </a:bodyPr>
          <a:lstStyle/>
          <a:p>
            <a:pPr lvl="0" hangingPunct="0"/>
            <a:r>
              <a:rPr lang="el-GR" dirty="0" smtClean="0"/>
              <a:t>Ο μικροοργανισμός πολλαπλασιάζεται</a:t>
            </a:r>
            <a:r>
              <a:rPr lang="en-US" dirty="0" smtClean="0"/>
              <a:t>:</a:t>
            </a:r>
            <a:r>
              <a:rPr lang="el-GR" dirty="0" smtClean="0"/>
              <a:t> </a:t>
            </a:r>
            <a:endParaRPr lang="en-US" dirty="0" smtClean="0"/>
          </a:p>
          <a:p>
            <a:pPr lvl="1" hangingPunct="0"/>
            <a:r>
              <a:rPr lang="el-GR" dirty="0" smtClean="0"/>
              <a:t>αύξηση της κυτταρικής μάζας. </a:t>
            </a:r>
            <a:endParaRPr lang="en-US" dirty="0" smtClean="0"/>
          </a:p>
          <a:p>
            <a:pPr lvl="1" hangingPunct="0"/>
            <a:r>
              <a:rPr lang="el-GR" dirty="0" smtClean="0"/>
              <a:t>βιοσύνθεση των κυτταρικών συστατικών</a:t>
            </a:r>
          </a:p>
          <a:p>
            <a:pPr lvl="1" hangingPunct="0">
              <a:buNone/>
            </a:pPr>
            <a:endParaRPr lang="el-GR" dirty="0" smtClean="0"/>
          </a:p>
          <a:p>
            <a:endParaRPr lang="el-GR" dirty="0"/>
          </a:p>
        </p:txBody>
      </p:sp>
      <p:sp>
        <p:nvSpPr>
          <p:cNvPr id="4" name="Content Placeholder 3"/>
          <p:cNvSpPr>
            <a:spLocks noGrp="1"/>
          </p:cNvSpPr>
          <p:nvPr>
            <p:ph sz="half" idx="2"/>
          </p:nvPr>
        </p:nvSpPr>
        <p:spPr>
          <a:ln>
            <a:solidFill>
              <a:schemeClr val="tx2">
                <a:lumMod val="75000"/>
              </a:schemeClr>
            </a:solidFill>
          </a:ln>
        </p:spPr>
        <p:txBody>
          <a:bodyPr>
            <a:normAutofit/>
          </a:bodyPr>
          <a:lstStyle/>
          <a:p>
            <a:pPr lvl="0" hangingPunct="0"/>
            <a:r>
              <a:rPr lang="el-GR" dirty="0" smtClean="0"/>
              <a:t>Ο μικροοργανισμός παράλληλα, παράγει ορισμένες ενώσεις (μεταβολίτες), που συσσωρεύονται στο θρεπτικό μέσο. </a:t>
            </a:r>
          </a:p>
          <a:p>
            <a:pPr lvl="1" hangingPunct="0"/>
            <a:r>
              <a:rPr lang="el-GR" dirty="0" smtClean="0"/>
              <a:t>Οι ενώσεις αυτές, μετά το τέλος της καλλιέργειας μπορούν να απομονωθούν, να καθαρισθούν και να συμπυκνωθούν.</a:t>
            </a:r>
          </a:p>
          <a:p>
            <a:endParaRPr lang="el-GR" dirty="0"/>
          </a:p>
        </p:txBody>
      </p:sp>
      <p:sp>
        <p:nvSpPr>
          <p:cNvPr id="5" name="TextBox 4"/>
          <p:cNvSpPr txBox="1"/>
          <p:nvPr/>
        </p:nvSpPr>
        <p:spPr>
          <a:xfrm>
            <a:off x="539552" y="5157192"/>
            <a:ext cx="3312368" cy="954107"/>
          </a:xfrm>
          <a:prstGeom prst="rect">
            <a:avLst/>
          </a:prstGeom>
          <a:noFill/>
        </p:spPr>
        <p:txBody>
          <a:bodyPr wrap="square" rtlCol="0">
            <a:spAutoFit/>
          </a:bodyPr>
          <a:lstStyle/>
          <a:p>
            <a:r>
              <a:rPr lang="el-GR" sz="2800" b="1" dirty="0" smtClean="0"/>
              <a:t>ΜΙΚΡΟΒΙΑΚΗ ΔΡΑΣΤΗΡΙΟΤΗΤΑ</a:t>
            </a:r>
            <a:endParaRPr lang="el-GR" sz="2800" b="1" dirty="0"/>
          </a:p>
        </p:txBody>
      </p:sp>
      <p:sp>
        <p:nvSpPr>
          <p:cNvPr id="6" name="Up Arrow 5"/>
          <p:cNvSpPr/>
          <p:nvPr/>
        </p:nvSpPr>
        <p:spPr>
          <a:xfrm>
            <a:off x="1691680" y="4293096"/>
            <a:ext cx="576064"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3491880" y="5085184"/>
            <a:ext cx="1368152" cy="6480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323528" y="620691"/>
          <a:ext cx="8424935" cy="5212080"/>
        </p:xfrm>
        <a:graphic>
          <a:graphicData uri="http://schemas.openxmlformats.org/drawingml/2006/table">
            <a:tbl>
              <a:tblPr/>
              <a:tblGrid>
                <a:gridCol w="2705812"/>
                <a:gridCol w="2658643"/>
                <a:gridCol w="3060480"/>
              </a:tblGrid>
              <a:tr h="223538">
                <a:tc gridSpan="3">
                  <a:txBody>
                    <a:bodyPr/>
                    <a:lstStyle/>
                    <a:p>
                      <a:pPr algn="ctr">
                        <a:spcAft>
                          <a:spcPts val="0"/>
                        </a:spcAft>
                      </a:pPr>
                      <a:r>
                        <a:rPr lang="el-GR" sz="1800" dirty="0">
                          <a:latin typeface="Times New Roman"/>
                          <a:ea typeface="Times New Roman"/>
                          <a:cs typeface="Times New Roman"/>
                        </a:rPr>
                        <a:t/>
                      </a:r>
                      <a:br>
                        <a:rPr lang="el-GR" sz="1800" dirty="0">
                          <a:latin typeface="Times New Roman"/>
                          <a:ea typeface="Times New Roman"/>
                          <a:cs typeface="Times New Roman"/>
                        </a:rPr>
                      </a:br>
                      <a:r>
                        <a:rPr lang="el-GR" sz="1800" b="1" dirty="0">
                          <a:latin typeface="Times New Roman"/>
                          <a:ea typeface="Times New Roman"/>
                          <a:cs typeface="Times New Roman"/>
                        </a:rPr>
                        <a:t>Αποθήκευση σε</a:t>
                      </a:r>
                      <a:r>
                        <a:rPr lang="el-GR" sz="1800" dirty="0">
                          <a:latin typeface="Times New Roman"/>
                          <a:ea typeface="Times New Roman"/>
                          <a:cs typeface="Times New Roman"/>
                        </a:rPr>
                        <a:t> </a:t>
                      </a:r>
                      <a:r>
                        <a:rPr lang="el-GR" sz="1800" b="1" dirty="0">
                          <a:latin typeface="Times New Roman"/>
                          <a:ea typeface="Times New Roman"/>
                          <a:cs typeface="Times New Roman"/>
                        </a:rPr>
                        <a:t>Θερμοκρασίες Ψύξης/Κατάψυξης</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l-GR"/>
                    </a:p>
                  </a:txBody>
                  <a:tcPr/>
                </a:tc>
                <a:tc hMerge="1">
                  <a:txBody>
                    <a:bodyPr/>
                    <a:lstStyle/>
                    <a:p>
                      <a:endParaRPr lang="el-GR"/>
                    </a:p>
                  </a:txBody>
                  <a:tcPr/>
                </a:tc>
              </a:tr>
              <a:tr h="158623">
                <a:tc rowSpan="2">
                  <a:txBody>
                    <a:bodyPr/>
                    <a:lstStyle/>
                    <a:p>
                      <a:pPr algn="ctr">
                        <a:spcAft>
                          <a:spcPts val="0"/>
                        </a:spcAft>
                      </a:pPr>
                      <a:r>
                        <a:rPr lang="el-GR" sz="1800" b="1" dirty="0">
                          <a:latin typeface="Times New Roman"/>
                          <a:ea typeface="Times New Roman"/>
                          <a:cs typeface="Times New Roman"/>
                        </a:rPr>
                        <a:t>Προϊόν</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800" b="1" dirty="0">
                          <a:latin typeface="Times New Roman"/>
                          <a:ea typeface="Times New Roman"/>
                          <a:cs typeface="Times New Roman"/>
                        </a:rPr>
                        <a:t>Ψύξη (4</a:t>
                      </a:r>
                      <a:r>
                        <a:rPr lang="el-GR" sz="1800" b="1" baseline="30000" dirty="0">
                          <a:latin typeface="Times New Roman"/>
                          <a:ea typeface="Times New Roman"/>
                          <a:cs typeface="Times New Roman"/>
                        </a:rPr>
                        <a:t>ο</a:t>
                      </a:r>
                      <a:r>
                        <a:rPr lang="en-GB" sz="1800" b="1" dirty="0">
                          <a:latin typeface="Times New Roman"/>
                          <a:ea typeface="Times New Roman"/>
                          <a:cs typeface="Times New Roman"/>
                        </a:rPr>
                        <a:t>C</a:t>
                      </a:r>
                      <a:r>
                        <a:rPr lang="el-GR" sz="1800" b="1" dirty="0">
                          <a:latin typeface="Times New Roman"/>
                          <a:ea typeface="Times New Roman"/>
                          <a:cs typeface="Times New Roman"/>
                        </a:rPr>
                        <a:t>)</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800" b="1">
                          <a:latin typeface="Times New Roman"/>
                          <a:ea typeface="Times New Roman"/>
                          <a:cs typeface="Times New Roman"/>
                        </a:rPr>
                        <a:t>Κατάψυξη (-18</a:t>
                      </a:r>
                      <a:r>
                        <a:rPr lang="el-GR" sz="1800" b="1" baseline="30000">
                          <a:latin typeface="Times New Roman"/>
                          <a:ea typeface="Times New Roman"/>
                          <a:cs typeface="Times New Roman"/>
                        </a:rPr>
                        <a:t>ο</a:t>
                      </a:r>
                      <a:r>
                        <a:rPr lang="en-GB" sz="1800" b="1">
                          <a:latin typeface="Times New Roman"/>
                          <a:ea typeface="Times New Roman"/>
                          <a:cs typeface="Times New Roman"/>
                        </a:rPr>
                        <a:t>C</a:t>
                      </a:r>
                      <a:r>
                        <a:rPr lang="el-GR" sz="1800" b="1">
                          <a:latin typeface="Times New Roman"/>
                          <a:ea typeface="Times New Roman"/>
                          <a:cs typeface="Times New Roman"/>
                        </a:rPr>
                        <a:t>)</a:t>
                      </a:r>
                      <a:endParaRPr lang="el-GR" sz="18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58623">
                <a:tc vMerge="1">
                  <a:txBody>
                    <a:bodyPr/>
                    <a:lstStyle/>
                    <a:p>
                      <a:endParaRPr lang="el-GR"/>
                    </a:p>
                  </a:txBody>
                  <a:tcPr/>
                </a:tc>
                <a:tc gridSpan="2">
                  <a:txBody>
                    <a:bodyPr/>
                    <a:lstStyle/>
                    <a:p>
                      <a:pPr algn="ctr">
                        <a:spcAft>
                          <a:spcPts val="0"/>
                        </a:spcAft>
                      </a:pPr>
                      <a:r>
                        <a:rPr lang="el-GR" sz="1800" b="1" dirty="0">
                          <a:latin typeface="Times New Roman"/>
                          <a:ea typeface="Times New Roman"/>
                          <a:cs typeface="Times New Roman"/>
                        </a:rPr>
                        <a:t>Διάρκεια αποθήκευσης</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l-GR"/>
                    </a:p>
                  </a:txBody>
                  <a:tcPr/>
                </a:tc>
              </a:tr>
              <a:tr h="158623">
                <a:tc gridSpan="3">
                  <a:txBody>
                    <a:bodyPr/>
                    <a:lstStyle/>
                    <a:p>
                      <a:pPr>
                        <a:spcAft>
                          <a:spcPts val="0"/>
                        </a:spcAft>
                      </a:pPr>
                      <a:r>
                        <a:rPr lang="el-GR" sz="1800" b="1" dirty="0">
                          <a:latin typeface="Times New Roman"/>
                          <a:ea typeface="Times New Roman"/>
                          <a:cs typeface="Times New Roman"/>
                        </a:rPr>
                        <a:t>Αυγά</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158623">
                <a:tc>
                  <a:txBody>
                    <a:bodyPr/>
                    <a:lstStyle/>
                    <a:p>
                      <a:pPr>
                        <a:spcAft>
                          <a:spcPts val="0"/>
                        </a:spcAft>
                      </a:pPr>
                      <a:r>
                        <a:rPr lang="el-GR" sz="1800" dirty="0">
                          <a:latin typeface="Times New Roman"/>
                          <a:ea typeface="Times New Roman"/>
                          <a:cs typeface="Times New Roman"/>
                        </a:rPr>
                        <a:t>Φρέσκα με το κέλυφος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cs typeface="Times New Roman"/>
                        </a:rPr>
                        <a:t>3 εβδομάδες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a:latin typeface="Times New Roman"/>
                          <a:ea typeface="Times New Roman"/>
                          <a:cs typeface="Times New Roman"/>
                        </a:rPr>
                        <a:t>-</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23">
                <a:tc>
                  <a:txBody>
                    <a:bodyPr/>
                    <a:lstStyle/>
                    <a:p>
                      <a:pPr algn="ctr">
                        <a:spcAft>
                          <a:spcPts val="0"/>
                        </a:spcAft>
                      </a:pPr>
                      <a:r>
                        <a:rPr lang="el-GR" sz="1800" dirty="0">
                          <a:latin typeface="Times New Roman"/>
                          <a:ea typeface="Times New Roman"/>
                          <a:cs typeface="Times New Roman"/>
                        </a:rPr>
                        <a:t>Ωμός κρόκος και ασπράδι</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cs typeface="Times New Roman"/>
                        </a:rPr>
                        <a:t>2-</a:t>
                      </a:r>
                      <a:r>
                        <a:rPr lang="en-GB" sz="1800" dirty="0">
                          <a:latin typeface="Times New Roman"/>
                          <a:ea typeface="Times New Roman"/>
                          <a:cs typeface="Times New Roman"/>
                        </a:rPr>
                        <a:t>4 </a:t>
                      </a:r>
                      <a:r>
                        <a:rPr lang="el-GR" sz="1800" dirty="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latin typeface="Times New Roman"/>
                          <a:ea typeface="Times New Roman"/>
                          <a:cs typeface="Times New Roman"/>
                        </a:rPr>
                        <a:t>4 </a:t>
                      </a:r>
                      <a:r>
                        <a:rPr lang="el-GR" sz="180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23">
                <a:tc>
                  <a:txBody>
                    <a:bodyPr/>
                    <a:lstStyle/>
                    <a:p>
                      <a:pPr>
                        <a:spcAft>
                          <a:spcPts val="0"/>
                        </a:spcAft>
                      </a:pPr>
                      <a:r>
                        <a:rPr lang="el-GR" sz="1800" dirty="0">
                          <a:latin typeface="Times New Roman"/>
                          <a:ea typeface="Times New Roman"/>
                          <a:cs typeface="Times New Roman"/>
                        </a:rPr>
                        <a:t>Βρασμένα σφιχτά</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1 </a:t>
                      </a:r>
                      <a:r>
                        <a:rPr lang="el-GR" sz="1800" dirty="0">
                          <a:latin typeface="Times New Roman"/>
                          <a:ea typeface="Times New Roman"/>
                          <a:cs typeface="Times New Roman"/>
                        </a:rPr>
                        <a:t>εβδομάδα</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a:latin typeface="Times New Roman"/>
                          <a:ea typeface="Times New Roman"/>
                          <a:cs typeface="Times New Roman"/>
                        </a:rPr>
                        <a:t>-</a:t>
                      </a:r>
                      <a:endParaRPr lang="el-GR" sz="18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871">
                <a:tc>
                  <a:txBody>
                    <a:bodyPr/>
                    <a:lstStyle/>
                    <a:p>
                      <a:pPr>
                        <a:spcAft>
                          <a:spcPts val="0"/>
                        </a:spcAft>
                      </a:pPr>
                      <a:r>
                        <a:rPr lang="el-GR" sz="1800">
                          <a:latin typeface="Times New Roman"/>
                          <a:ea typeface="Times New Roman"/>
                          <a:cs typeface="Times New Roman"/>
                        </a:rPr>
                        <a:t>Υγρό παστεριωμένο αυγό ή υποκατάστατο αυγού (ανοιγμένη συσκευασία)</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3 </a:t>
                      </a:r>
                      <a:r>
                        <a:rPr lang="el-GR" sz="1800" dirty="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871">
                <a:tc>
                  <a:txBody>
                    <a:bodyPr/>
                    <a:lstStyle/>
                    <a:p>
                      <a:pPr>
                        <a:spcAft>
                          <a:spcPts val="0"/>
                        </a:spcAft>
                      </a:pPr>
                      <a:r>
                        <a:rPr lang="el-GR" sz="1800">
                          <a:latin typeface="Times New Roman"/>
                          <a:ea typeface="Times New Roman"/>
                          <a:cs typeface="Times New Roman"/>
                        </a:rPr>
                        <a:t>Υγρό παστεριωμένο αυγό ή υποκατάστατο αυγού (σφραγισμένη συσκευασία)</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10 </a:t>
                      </a:r>
                      <a:r>
                        <a:rPr lang="el-GR" sz="1800" dirty="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4 </a:t>
                      </a:r>
                      <a:r>
                        <a:rPr lang="el-GR" sz="18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23">
                <a:tc gridSpan="3">
                  <a:txBody>
                    <a:bodyPr/>
                    <a:lstStyle/>
                    <a:p>
                      <a:pPr>
                        <a:spcAft>
                          <a:spcPts val="0"/>
                        </a:spcAft>
                      </a:pPr>
                      <a:r>
                        <a:rPr lang="el-GR" sz="1800" b="1" dirty="0">
                          <a:latin typeface="Times New Roman"/>
                          <a:ea typeface="Times New Roman"/>
                          <a:cs typeface="Times New Roman"/>
                        </a:rPr>
                        <a:t>Μαγιονέζα, εμπορική συσκευασία (να διατηρείται στην ψύξη μετά το άνοιγμα)</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158623">
                <a:tc>
                  <a:txBody>
                    <a:bodyPr/>
                    <a:lstStyle/>
                    <a:p>
                      <a:pPr algn="ctr">
                        <a:spcAft>
                          <a:spcPts val="0"/>
                        </a:spcAft>
                      </a:pPr>
                      <a:endParaRPr lang="el-GR" sz="18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2 </a:t>
                      </a:r>
                      <a:r>
                        <a:rPr lang="el-GR" sz="18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cs typeface="Times New Roman"/>
                        </a:rPr>
                        <a:t>-</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8">
                <a:tc gridSpan="3">
                  <a:txBody>
                    <a:bodyPr/>
                    <a:lstStyle/>
                    <a:p>
                      <a:pPr algn="just">
                        <a:spcAft>
                          <a:spcPts val="0"/>
                        </a:spcAft>
                      </a:pPr>
                      <a:r>
                        <a:rPr lang="el-GR" sz="1800" b="1" dirty="0">
                          <a:latin typeface="Times New Roman"/>
                          <a:ea typeface="Times New Roman"/>
                          <a:cs typeface="Times New Roman"/>
                        </a:rPr>
                        <a:t>Έτοιμα γεύματα &amp; κατεψυγμένα (να διατηρούνται στην κατάψυξη μέχρι να καταναλωθούν)</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158623">
                <a:tc>
                  <a:txBody>
                    <a:bodyPr/>
                    <a:lstStyle/>
                    <a:p>
                      <a:pPr algn="ctr">
                        <a:spcAft>
                          <a:spcPts val="0"/>
                        </a:spcAft>
                      </a:pPr>
                      <a:endParaRPr lang="el-GR" sz="18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latin typeface="Times New Roman"/>
                          <a:ea typeface="Times New Roman"/>
                          <a:cs typeface="Times New Roman"/>
                        </a:rPr>
                        <a:t>3-4 </a:t>
                      </a:r>
                      <a:r>
                        <a:rPr lang="el-GR" sz="18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800" dirty="0">
                          <a:latin typeface="Times New Roman"/>
                          <a:ea typeface="Times New Roman"/>
                          <a:cs typeface="Times New Roman"/>
                        </a:rPr>
                        <a:t>-</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51520" y="1484784"/>
          <a:ext cx="8424937" cy="4632960"/>
        </p:xfrm>
        <a:graphic>
          <a:graphicData uri="http://schemas.openxmlformats.org/drawingml/2006/table">
            <a:tbl>
              <a:tblPr/>
              <a:tblGrid>
                <a:gridCol w="2705812"/>
                <a:gridCol w="2658644"/>
                <a:gridCol w="3060481"/>
              </a:tblGrid>
              <a:tr h="158623">
                <a:tc gridSpan="3">
                  <a:txBody>
                    <a:bodyPr/>
                    <a:lstStyle/>
                    <a:p>
                      <a:pPr>
                        <a:spcAft>
                          <a:spcPts val="0"/>
                        </a:spcAft>
                      </a:pPr>
                      <a:r>
                        <a:rPr lang="el-GR" sz="1600" b="1" dirty="0">
                          <a:latin typeface="Times New Roman"/>
                          <a:ea typeface="Times New Roman"/>
                          <a:cs typeface="Times New Roman"/>
                        </a:rPr>
                        <a:t>Προϊόντα συσκευασμένα σε κενό και προϊόντα </a:t>
                      </a:r>
                      <a:r>
                        <a:rPr lang="en-GB" sz="1600" b="1" dirty="0">
                          <a:latin typeface="Times New Roman"/>
                          <a:ea typeface="Times New Roman"/>
                          <a:cs typeface="Times New Roman"/>
                        </a:rPr>
                        <a:t>Deli</a:t>
                      </a:r>
                      <a:r>
                        <a:rPr lang="en-US" sz="1600" b="1" dirty="0" err="1">
                          <a:latin typeface="Times New Roman"/>
                          <a:ea typeface="Times New Roman"/>
                          <a:cs typeface="Times New Roman"/>
                        </a:rPr>
                        <a:t>catessen</a:t>
                      </a:r>
                      <a:r>
                        <a:rPr lang="en-US" sz="1600" b="1" dirty="0">
                          <a:latin typeface="Times New Roman"/>
                          <a:ea typeface="Times New Roman"/>
                          <a:cs typeface="Times New Roman"/>
                        </a:rPr>
                        <a:t> </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634495">
                <a:tc>
                  <a:txBody>
                    <a:bodyPr/>
                    <a:lstStyle/>
                    <a:p>
                      <a:pPr>
                        <a:spcAft>
                          <a:spcPts val="0"/>
                        </a:spcAft>
                      </a:pPr>
                      <a:r>
                        <a:rPr lang="el-GR" sz="1600" dirty="0">
                          <a:latin typeface="Times New Roman"/>
                          <a:ea typeface="Times New Roman"/>
                          <a:cs typeface="Times New Roman"/>
                        </a:rPr>
                        <a:t>Προϊόντα φτιαγμένα στο μαγαζί (ή σπιτικά) αυγά, κοτόπουλο, τόνος, ζαμπόν, σαλάτες με ζυμαρικά </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2-3 </a:t>
                      </a:r>
                      <a:r>
                        <a:rPr lang="el-GR" sz="1600" dirty="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Times New Roman"/>
                          <a:ea typeface="Times New Roman"/>
                          <a:cs typeface="Times New Roman"/>
                        </a:rPr>
                        <a:t>Αυτά τα προϊόντα δεν καταψύχονται καλά</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871">
                <a:tc>
                  <a:txBody>
                    <a:bodyPr/>
                    <a:lstStyle/>
                    <a:p>
                      <a:pPr>
                        <a:spcAft>
                          <a:spcPts val="0"/>
                        </a:spcAft>
                      </a:pPr>
                      <a:r>
                        <a:rPr lang="el-GR" sz="1600" dirty="0">
                          <a:latin typeface="Times New Roman"/>
                          <a:ea typeface="Times New Roman"/>
                          <a:cs typeface="Times New Roman"/>
                        </a:rPr>
                        <a:t>Γεμιστό χοιρινό, παϊδάκια αρνίσια και γεμιστές φτερούγες κοτόπουλου </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1</a:t>
                      </a:r>
                      <a:r>
                        <a:rPr lang="el-GR" sz="1600" dirty="0">
                          <a:latin typeface="Times New Roman"/>
                          <a:ea typeface="Times New Roman"/>
                          <a:cs typeface="Times New Roman"/>
                        </a:rPr>
                        <a:t> ημέρα</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8">
                <a:tc>
                  <a:txBody>
                    <a:bodyPr/>
                    <a:lstStyle/>
                    <a:p>
                      <a:pPr>
                        <a:spcAft>
                          <a:spcPts val="0"/>
                        </a:spcAft>
                      </a:pPr>
                      <a:r>
                        <a:rPr lang="el-GR" sz="1600">
                          <a:latin typeface="Times New Roman"/>
                          <a:ea typeface="Times New Roman"/>
                          <a:cs typeface="Times New Roman"/>
                        </a:rPr>
                        <a:t>Μαγειρεμένα γεύματα που διατηρούνται στο μαγαζί</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1-2 </a:t>
                      </a:r>
                      <a:r>
                        <a:rPr lang="el-GR" sz="1600" dirty="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8">
                <a:tc>
                  <a:txBody>
                    <a:bodyPr/>
                    <a:lstStyle/>
                    <a:p>
                      <a:pPr>
                        <a:spcAft>
                          <a:spcPts val="0"/>
                        </a:spcAft>
                      </a:pPr>
                      <a:r>
                        <a:rPr lang="el-GR" sz="1600">
                          <a:latin typeface="Times New Roman"/>
                          <a:ea typeface="Times New Roman"/>
                          <a:cs typeface="Times New Roman"/>
                        </a:rPr>
                        <a:t>Γεύματα συσκευασμένα σε κενό</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 </a:t>
                      </a:r>
                      <a:r>
                        <a:rPr lang="el-GR" sz="1600">
                          <a:latin typeface="Times New Roman"/>
                          <a:ea typeface="Times New Roman"/>
                          <a:cs typeface="Times New Roman"/>
                        </a:rPr>
                        <a:t>εβδομάδες </a:t>
                      </a:r>
                      <a:r>
                        <a:rPr lang="en-GB" sz="1600">
                          <a:latin typeface="Times New Roman"/>
                          <a:ea typeface="Times New Roman"/>
                          <a:cs typeface="Times New Roman"/>
                        </a:rPr>
                        <a:t>(</a:t>
                      </a:r>
                      <a:r>
                        <a:rPr lang="el-GR" sz="1600">
                          <a:latin typeface="Times New Roman"/>
                          <a:ea typeface="Times New Roman"/>
                          <a:cs typeface="Times New Roman"/>
                        </a:rPr>
                        <a:t>χωρίς ν’ ανοιχτεί</a:t>
                      </a:r>
                      <a:r>
                        <a:rPr lang="en-GB" sz="1600">
                          <a:latin typeface="Times New Roman"/>
                          <a:ea typeface="Times New Roman"/>
                          <a:cs typeface="Times New Roman"/>
                        </a:rPr>
                        <a:t>)</a:t>
                      </a:r>
                      <a:endParaRPr lang="el-GR" sz="16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23">
                <a:tc gridSpan="3">
                  <a:txBody>
                    <a:bodyPr/>
                    <a:lstStyle/>
                    <a:p>
                      <a:pPr>
                        <a:spcAft>
                          <a:spcPts val="0"/>
                        </a:spcAft>
                      </a:pPr>
                      <a:r>
                        <a:rPr lang="el-GR" sz="1600" b="1" dirty="0">
                          <a:latin typeface="Times New Roman"/>
                          <a:ea typeface="Times New Roman"/>
                          <a:cs typeface="Times New Roman"/>
                        </a:rPr>
                        <a:t>Σούπες και ψητά κατσαρόλας με κρέας ή λαχανικά</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158623">
                <a:tc>
                  <a:txBody>
                    <a:bodyPr/>
                    <a:lstStyle/>
                    <a:p>
                      <a:pPr algn="ctr">
                        <a:spcAft>
                          <a:spcPts val="0"/>
                        </a:spcAft>
                      </a:pPr>
                      <a:endParaRPr lang="el-GR" sz="160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3-4 </a:t>
                      </a:r>
                      <a:r>
                        <a:rPr lang="el-GR" sz="160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2-3 </a:t>
                      </a:r>
                      <a:r>
                        <a:rPr lang="el-GR" sz="16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623">
                <a:tc gridSpan="3">
                  <a:txBody>
                    <a:bodyPr/>
                    <a:lstStyle/>
                    <a:p>
                      <a:pPr>
                        <a:spcAft>
                          <a:spcPts val="0"/>
                        </a:spcAft>
                      </a:pPr>
                      <a:r>
                        <a:rPr lang="en-GB" sz="1600" b="1" dirty="0">
                          <a:latin typeface="Times New Roman"/>
                          <a:ea typeface="Times New Roman"/>
                          <a:cs typeface="Times New Roman"/>
                        </a:rPr>
                        <a:t>Hamburger, </a:t>
                      </a:r>
                      <a:r>
                        <a:rPr lang="el-GR" sz="1600" b="1" dirty="0">
                          <a:latin typeface="Times New Roman"/>
                          <a:ea typeface="Times New Roman"/>
                          <a:cs typeface="Times New Roman"/>
                        </a:rPr>
                        <a:t>και τεμαχισμένα κρέατα</a:t>
                      </a:r>
                      <a:endParaRPr lang="el-GR" sz="16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hMerge="1">
                  <a:txBody>
                    <a:bodyPr/>
                    <a:lstStyle/>
                    <a:p>
                      <a:endParaRPr lang="el-GR"/>
                    </a:p>
                  </a:txBody>
                  <a:tcPr/>
                </a:tc>
              </a:tr>
              <a:tr h="317248">
                <a:tc>
                  <a:txBody>
                    <a:bodyPr/>
                    <a:lstStyle/>
                    <a:p>
                      <a:pPr>
                        <a:spcAft>
                          <a:spcPts val="0"/>
                        </a:spcAft>
                      </a:pPr>
                      <a:r>
                        <a:rPr lang="en-GB" sz="1600">
                          <a:latin typeface="Times New Roman"/>
                          <a:ea typeface="Times New Roman"/>
                          <a:cs typeface="Times New Roman"/>
                        </a:rPr>
                        <a:t>Hamburger </a:t>
                      </a:r>
                      <a:r>
                        <a:rPr lang="el-GR" sz="1600">
                          <a:latin typeface="Times New Roman"/>
                          <a:ea typeface="Times New Roman"/>
                          <a:cs typeface="Times New Roman"/>
                        </a:rPr>
                        <a:t>και τεμαχισμένα κρέατα</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1-2 </a:t>
                      </a:r>
                      <a:r>
                        <a:rPr lang="el-GR" sz="160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3-4 </a:t>
                      </a:r>
                      <a:r>
                        <a:rPr lang="el-GR" sz="16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871">
                <a:tc>
                  <a:txBody>
                    <a:bodyPr/>
                    <a:lstStyle/>
                    <a:p>
                      <a:pPr>
                        <a:spcAft>
                          <a:spcPts val="0"/>
                        </a:spcAft>
                      </a:pPr>
                      <a:r>
                        <a:rPr lang="el-GR" sz="1600" dirty="0">
                          <a:latin typeface="Times New Roman"/>
                          <a:ea typeface="Times New Roman"/>
                          <a:cs typeface="Times New Roman"/>
                        </a:rPr>
                        <a:t>Κιμάς γαλοπούλας, βοδινός, χοιρινός αρνίσιος ή ανάμικτος </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1-2 </a:t>
                      </a:r>
                      <a:r>
                        <a:rPr lang="el-GR" sz="1600">
                          <a:latin typeface="Times New Roman"/>
                          <a:ea typeface="Times New Roman"/>
                          <a:cs typeface="Times New Roman"/>
                        </a:rPr>
                        <a:t>ημέρες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3-4 </a:t>
                      </a:r>
                      <a:r>
                        <a:rPr lang="el-GR" sz="1600" dirty="0">
                          <a:latin typeface="Times New Roman"/>
                          <a:ea typeface="Times New Roman"/>
                          <a:cs typeface="Times New Roman"/>
                        </a:rPr>
                        <a:t>μήνες</a:t>
                      </a: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 Πίνακας"/>
          <p:cNvGraphicFramePr>
            <a:graphicFrameLocks noGrp="1"/>
          </p:cNvGraphicFramePr>
          <p:nvPr/>
        </p:nvGraphicFramePr>
        <p:xfrm>
          <a:off x="251520" y="332656"/>
          <a:ext cx="8424935" cy="1097280"/>
        </p:xfrm>
        <a:graphic>
          <a:graphicData uri="http://schemas.openxmlformats.org/drawingml/2006/table">
            <a:tbl>
              <a:tblPr/>
              <a:tblGrid>
                <a:gridCol w="2705812"/>
                <a:gridCol w="2658643"/>
                <a:gridCol w="3060480"/>
              </a:tblGrid>
              <a:tr h="223538">
                <a:tc gridSpan="3">
                  <a:txBody>
                    <a:bodyPr/>
                    <a:lstStyle/>
                    <a:p>
                      <a:pPr algn="ctr">
                        <a:spcAft>
                          <a:spcPts val="0"/>
                        </a:spcAft>
                      </a:pPr>
                      <a:r>
                        <a:rPr lang="el-GR" sz="1800" dirty="0">
                          <a:latin typeface="Times New Roman"/>
                          <a:ea typeface="Times New Roman"/>
                          <a:cs typeface="Times New Roman"/>
                        </a:rPr>
                        <a:t/>
                      </a:r>
                      <a:br>
                        <a:rPr lang="el-GR" sz="1800" dirty="0">
                          <a:latin typeface="Times New Roman"/>
                          <a:ea typeface="Times New Roman"/>
                          <a:cs typeface="Times New Roman"/>
                        </a:rPr>
                      </a:br>
                      <a:r>
                        <a:rPr lang="el-GR" sz="1800" b="1" dirty="0">
                          <a:latin typeface="Times New Roman"/>
                          <a:ea typeface="Times New Roman"/>
                          <a:cs typeface="Times New Roman"/>
                        </a:rPr>
                        <a:t>Αποθήκευση σε</a:t>
                      </a:r>
                      <a:r>
                        <a:rPr lang="el-GR" sz="1800" dirty="0">
                          <a:latin typeface="Times New Roman"/>
                          <a:ea typeface="Times New Roman"/>
                          <a:cs typeface="Times New Roman"/>
                        </a:rPr>
                        <a:t> </a:t>
                      </a:r>
                      <a:r>
                        <a:rPr lang="el-GR" sz="1800" b="1" dirty="0">
                          <a:latin typeface="Times New Roman"/>
                          <a:ea typeface="Times New Roman"/>
                          <a:cs typeface="Times New Roman"/>
                        </a:rPr>
                        <a:t>Θερμοκρασίες Ψύξης/Κατάψυξης</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l-GR"/>
                    </a:p>
                  </a:txBody>
                  <a:tcPr/>
                </a:tc>
                <a:tc hMerge="1">
                  <a:txBody>
                    <a:bodyPr/>
                    <a:lstStyle/>
                    <a:p>
                      <a:endParaRPr lang="el-GR"/>
                    </a:p>
                  </a:txBody>
                  <a:tcPr/>
                </a:tc>
              </a:tr>
              <a:tr h="158623">
                <a:tc rowSpan="2">
                  <a:txBody>
                    <a:bodyPr/>
                    <a:lstStyle/>
                    <a:p>
                      <a:pPr algn="ctr">
                        <a:spcAft>
                          <a:spcPts val="0"/>
                        </a:spcAft>
                      </a:pPr>
                      <a:r>
                        <a:rPr lang="el-GR" sz="1800" b="1" dirty="0">
                          <a:latin typeface="Times New Roman"/>
                          <a:ea typeface="Times New Roman"/>
                          <a:cs typeface="Times New Roman"/>
                        </a:rPr>
                        <a:t>Προϊόν</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l-GR" sz="1800" b="1" dirty="0">
                          <a:latin typeface="Times New Roman"/>
                          <a:ea typeface="Times New Roman"/>
                          <a:cs typeface="Times New Roman"/>
                        </a:rPr>
                        <a:t>Ψύξη (4</a:t>
                      </a:r>
                      <a:r>
                        <a:rPr lang="el-GR" sz="1800" b="1" baseline="30000" dirty="0">
                          <a:latin typeface="Times New Roman"/>
                          <a:ea typeface="Times New Roman"/>
                          <a:cs typeface="Times New Roman"/>
                        </a:rPr>
                        <a:t>ο</a:t>
                      </a:r>
                      <a:r>
                        <a:rPr lang="en-GB" sz="1800" b="1" dirty="0">
                          <a:latin typeface="Times New Roman"/>
                          <a:ea typeface="Times New Roman"/>
                          <a:cs typeface="Times New Roman"/>
                        </a:rPr>
                        <a:t>C</a:t>
                      </a:r>
                      <a:r>
                        <a:rPr lang="el-GR" sz="1800" b="1" dirty="0">
                          <a:latin typeface="Times New Roman"/>
                          <a:ea typeface="Times New Roman"/>
                          <a:cs typeface="Times New Roman"/>
                        </a:rPr>
                        <a:t>)</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endParaRPr lang="el-G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41136">
                <a:tc vMerge="1">
                  <a:txBody>
                    <a:bodyPr/>
                    <a:lstStyle/>
                    <a:p>
                      <a:endParaRPr lang="el-GR"/>
                    </a:p>
                  </a:txBody>
                  <a:tcPr/>
                </a:tc>
                <a:tc gridSpan="2">
                  <a:txBody>
                    <a:bodyPr/>
                    <a:lstStyle/>
                    <a:p>
                      <a:pPr algn="ctr">
                        <a:spcAft>
                          <a:spcPts val="0"/>
                        </a:spcAft>
                      </a:pPr>
                      <a:r>
                        <a:rPr lang="el-GR" sz="1800" b="1" dirty="0">
                          <a:latin typeface="Times New Roman"/>
                          <a:ea typeface="Times New Roman"/>
                          <a:cs typeface="Times New Roman"/>
                        </a:rPr>
                        <a:t>Διάρκεια αποθήκευσης</a:t>
                      </a:r>
                      <a:endParaRPr lang="el-GR" sz="1800" dirty="0">
                        <a:latin typeface="Times New Roman"/>
                        <a:ea typeface="Times New Roman"/>
                        <a:cs typeface="Times New Roman"/>
                      </a:endParaRPr>
                    </a:p>
                  </a:txBody>
                  <a:tcPr marL="39077" marR="39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l-GR"/>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8229600" cy="1066800"/>
          </a:xfrm>
        </p:spPr>
        <p:txBody>
          <a:bodyPr>
            <a:normAutofit fontScale="90000"/>
          </a:bodyPr>
          <a:lstStyle/>
          <a:p>
            <a:r>
              <a:rPr lang="el-GR" dirty="0" smtClean="0"/>
              <a:t>3. Συγκέντρωση αερίων στο περιβάλλον των τροφίμων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χρήση αερίων στις συσκευασίες τροφίμων αναστέλλει την ανάπτυξη των μικροοργανισμών με δύο μηχανισμούς δράσης:</a:t>
            </a:r>
          </a:p>
          <a:p>
            <a:pPr lvl="1"/>
            <a:r>
              <a:rPr lang="el-GR" dirty="0" smtClean="0"/>
              <a:t>Τα αέρια μπορεί να αποβούν τοξικά, με αποτέλεσμα να παρεμποδίζεται η ανάπτυξη και ο πολλαπλασιασμός των μικροοργανισμών.  </a:t>
            </a:r>
          </a:p>
          <a:p>
            <a:pPr lvl="1"/>
            <a:r>
              <a:rPr lang="el-GR" dirty="0" smtClean="0"/>
              <a:t>Το διοξείδιο του άνθρακα (</a:t>
            </a:r>
            <a:r>
              <a:rPr lang="en-US" dirty="0" smtClean="0"/>
              <a:t>CO</a:t>
            </a:r>
            <a:r>
              <a:rPr lang="el-GR" baseline="-25000" dirty="0" smtClean="0"/>
              <a:t>2</a:t>
            </a:r>
            <a:r>
              <a:rPr lang="el-GR" dirty="0" smtClean="0"/>
              <a:t>), το όζον (</a:t>
            </a:r>
            <a:r>
              <a:rPr lang="en-US" dirty="0" smtClean="0"/>
              <a:t>O</a:t>
            </a:r>
            <a:r>
              <a:rPr lang="el-GR" baseline="-25000" dirty="0" smtClean="0"/>
              <a:t>3</a:t>
            </a:r>
            <a:r>
              <a:rPr lang="el-GR" dirty="0" smtClean="0"/>
              <a:t>), και το οξυγόνο (</a:t>
            </a:r>
            <a:r>
              <a:rPr lang="en-US" dirty="0" smtClean="0"/>
              <a:t>O</a:t>
            </a:r>
            <a:r>
              <a:rPr lang="el-GR" baseline="-25000" dirty="0" smtClean="0"/>
              <a:t>2</a:t>
            </a:r>
            <a:r>
              <a:rPr lang="el-GR" dirty="0" smtClean="0"/>
              <a:t>) αποτελούν τοξικά αέρια για κάποιους  μικροοργανισμούς.</a:t>
            </a:r>
          </a:p>
          <a:p>
            <a:pPr lvl="1"/>
            <a:r>
              <a:rPr lang="el-GR" dirty="0" smtClean="0"/>
              <a:t> Η δράση του συγκεκριμένου μηχανισμού στην παρεμπόδιση ανάπτυξης μικροοργανισμών, εξαρτάται απ’ τις φυσικοχημικές ιδιότητες του αερίου καθώς και την αλληλεπίδραση του με την υδάτινη και «λιπαρή» φάση του τροφίμου.</a:t>
            </a:r>
          </a:p>
          <a:p>
            <a:pPr lvl="1"/>
            <a:r>
              <a:rPr lang="el-GR" dirty="0" smtClean="0"/>
              <a:t>Η τροποποίηση της σύνθεσης των αερίων έχει ως επακόλουθο την τροποποίηση της μικροβιολογίας του τροφίμου, αναστέλλοντας την ανάπτυξη συγκεκριμένων μικροοργανισμών και ευνοώντας ίσως την ανάπτυξη κάποιων άλλων. </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48680"/>
            <a:ext cx="8229600" cy="1066800"/>
          </a:xfrm>
        </p:spPr>
        <p:txBody>
          <a:bodyPr>
            <a:normAutofit fontScale="90000"/>
          </a:bodyPr>
          <a:lstStyle/>
          <a:p>
            <a:r>
              <a:rPr lang="el-GR" dirty="0" smtClean="0"/>
              <a:t>συσκευασίες ελεγχόμενης και τροποποιημένης ατμόσφαιρας (</a:t>
            </a:r>
            <a:r>
              <a:rPr lang="en-US" dirty="0" smtClean="0"/>
              <a:t>MAP)</a:t>
            </a:r>
            <a:r>
              <a:rPr lang="el-GR" dirty="0" smtClean="0"/>
              <a:t>: </a:t>
            </a:r>
            <a:endParaRPr lang="el-GR" dirty="0"/>
          </a:p>
        </p:txBody>
      </p:sp>
      <p:sp>
        <p:nvSpPr>
          <p:cNvPr id="3" name="2 - Θέση περιεχομένου"/>
          <p:cNvSpPr>
            <a:spLocks noGrp="1"/>
          </p:cNvSpPr>
          <p:nvPr>
            <p:ph idx="1"/>
          </p:nvPr>
        </p:nvSpPr>
        <p:spPr>
          <a:xfrm>
            <a:off x="457200" y="1772816"/>
            <a:ext cx="8229600" cy="4801720"/>
          </a:xfrm>
        </p:spPr>
        <p:txBody>
          <a:bodyPr>
            <a:normAutofit fontScale="77500" lnSpcReduction="20000"/>
          </a:bodyPr>
          <a:lstStyle/>
          <a:p>
            <a:r>
              <a:rPr lang="el-GR" dirty="0" smtClean="0"/>
              <a:t>μπορούν να παρατείνουν κατά πολύ την </a:t>
            </a:r>
            <a:r>
              <a:rPr lang="el-GR" dirty="0" err="1" smtClean="0"/>
              <a:t>διατηρησιμότητα</a:t>
            </a:r>
            <a:r>
              <a:rPr lang="el-GR" dirty="0" smtClean="0"/>
              <a:t> συγκεκριμένων τροφίμων. </a:t>
            </a:r>
          </a:p>
          <a:p>
            <a:r>
              <a:rPr lang="el-GR" dirty="0" smtClean="0"/>
              <a:t>Η χρήση διοξειδίου του άνθρακα (</a:t>
            </a:r>
            <a:r>
              <a:rPr lang="en-US" dirty="0" smtClean="0"/>
              <a:t>CO</a:t>
            </a:r>
            <a:r>
              <a:rPr lang="el-GR" baseline="-25000" dirty="0" smtClean="0"/>
              <a:t>2</a:t>
            </a:r>
            <a:r>
              <a:rPr lang="el-GR" dirty="0" smtClean="0"/>
              <a:t>) και αζώτου (</a:t>
            </a:r>
            <a:r>
              <a:rPr lang="en-US" dirty="0" smtClean="0"/>
              <a:t>N</a:t>
            </a:r>
            <a:r>
              <a:rPr lang="el-GR" baseline="-25000" dirty="0" smtClean="0"/>
              <a:t>2</a:t>
            </a:r>
            <a:r>
              <a:rPr lang="el-GR" dirty="0" smtClean="0"/>
              <a:t>), αποτελούν παραδείγματα εφαρμογής τροποποιημένης ατμόσφαιρας (</a:t>
            </a:r>
            <a:r>
              <a:rPr lang="en-US" dirty="0" smtClean="0"/>
              <a:t>Modified Atmosphere Packaging</a:t>
            </a:r>
            <a:r>
              <a:rPr lang="el-GR" dirty="0" smtClean="0"/>
              <a:t>- </a:t>
            </a:r>
            <a:r>
              <a:rPr lang="en-US" dirty="0" smtClean="0"/>
              <a:t>MAP</a:t>
            </a:r>
            <a:r>
              <a:rPr lang="el-GR" dirty="0" smtClean="0"/>
              <a:t>). </a:t>
            </a:r>
          </a:p>
          <a:p>
            <a:r>
              <a:rPr lang="el-GR" dirty="0" smtClean="0"/>
              <a:t>Το ανασταλτικό αποτέλεσμα που επιφέρει η χρήση διοξειδίου του άνθρακα ενισχύεται με την μείωση της θερμοκρασίας, λόγω αυξημένης διαλυτότητας του διοξειδίου του άνθρακα σε χαμηλές θερμοκρασίες. </a:t>
            </a:r>
          </a:p>
          <a:p>
            <a:r>
              <a:rPr lang="el-GR" dirty="0" smtClean="0"/>
              <a:t>Το άζωτο δεν διαθέτει άμεσες </a:t>
            </a:r>
            <a:r>
              <a:rPr lang="el-GR" dirty="0" err="1" smtClean="0"/>
              <a:t>αντιμικροβιακές</a:t>
            </a:r>
            <a:r>
              <a:rPr lang="el-GR" dirty="0" smtClean="0"/>
              <a:t> ιδιότητες γιατί ανήκει στα αδρανή αέρια, και χρησιμοποιείται ως υποκατάστατης του οξυγόνου στις συσκευασίες τροποποιημένης ατμόσφαιρας, είτε μόνο του είτε σε συνδυασμό με το διοξείδιο του άνθρακα, προκαλώντας έμμεσα ανασταλτικό αποτέλεσμα στην ανάπτυξη αερόβιων μικροοργανισμών. </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066800"/>
          </a:xfrm>
        </p:spPr>
        <p:txBody>
          <a:bodyPr>
            <a:normAutofit fontScale="90000"/>
          </a:bodyPr>
          <a:lstStyle/>
          <a:p>
            <a:r>
              <a:rPr lang="el-GR" sz="2400" dirty="0" smtClean="0"/>
              <a:t>Υπάρχουν ενδογενείς και εξωγενείς παράγοντες που επηρεάζουν την αποτελεσματικότητα των </a:t>
            </a:r>
            <a:r>
              <a:rPr lang="el-GR" sz="2400" dirty="0" err="1" smtClean="0"/>
              <a:t>αντιμικροβιακών</a:t>
            </a:r>
            <a:r>
              <a:rPr lang="el-GR" sz="2400" dirty="0" smtClean="0"/>
              <a:t> ατμοσφαιρών, </a:t>
            </a:r>
            <a:endParaRPr lang="el-GR" sz="2400" dirty="0"/>
          </a:p>
        </p:txBody>
      </p:sp>
      <p:sp>
        <p:nvSpPr>
          <p:cNvPr id="3" name="2 - Θέση περιεχομένου"/>
          <p:cNvSpPr>
            <a:spLocks noGrp="1"/>
          </p:cNvSpPr>
          <p:nvPr>
            <p:ph idx="1"/>
          </p:nvPr>
        </p:nvSpPr>
        <p:spPr>
          <a:xfrm>
            <a:off x="457200" y="1556792"/>
            <a:ext cx="8229600" cy="5017744"/>
          </a:xfrm>
        </p:spPr>
        <p:txBody>
          <a:bodyPr>
            <a:normAutofit fontScale="70000" lnSpcReduction="20000"/>
          </a:bodyPr>
          <a:lstStyle/>
          <a:p>
            <a:r>
              <a:rPr lang="el-GR" dirty="0" smtClean="0"/>
              <a:t>η θερμοκρασία του τροφίμου</a:t>
            </a:r>
          </a:p>
          <a:p>
            <a:pPr lvl="1"/>
            <a:r>
              <a:rPr lang="el-GR" dirty="0" smtClean="0"/>
              <a:t>είναι ο πιο σημαντικός παράγοντας που επηρεάζει άμεσα τον ρυθμό ανάπτυξης των μικροοργανισμών και έμμεσα την διαλυτότητα των αερίων</a:t>
            </a:r>
          </a:p>
          <a:p>
            <a:r>
              <a:rPr lang="el-GR" dirty="0" smtClean="0"/>
              <a:t>το διάκενο μεταξύ προϊόντος και συσκευασίας,</a:t>
            </a:r>
          </a:p>
          <a:p>
            <a:r>
              <a:rPr lang="el-GR" dirty="0" smtClean="0"/>
              <a:t>η αναλογία όγκου των αερίων, </a:t>
            </a:r>
          </a:p>
          <a:p>
            <a:r>
              <a:rPr lang="el-GR" dirty="0" smtClean="0"/>
              <a:t>το αρχικό μικροβιακό φορτίο του τροφίμου </a:t>
            </a:r>
          </a:p>
          <a:p>
            <a:r>
              <a:rPr lang="el-GR" dirty="0" smtClean="0"/>
              <a:t>το είδος των μικροοργανισμών που το αποτελούν, </a:t>
            </a:r>
          </a:p>
          <a:p>
            <a:r>
              <a:rPr lang="el-GR" dirty="0" smtClean="0"/>
              <a:t>οι </a:t>
            </a:r>
            <a:r>
              <a:rPr lang="el-GR" dirty="0" err="1" smtClean="0"/>
              <a:t>αντιμικροβιακές</a:t>
            </a:r>
            <a:r>
              <a:rPr lang="el-GR" dirty="0" smtClean="0"/>
              <a:t> ιδιότητες του τροφίμου </a:t>
            </a:r>
          </a:p>
          <a:p>
            <a:r>
              <a:rPr lang="el-GR" dirty="0" smtClean="0"/>
              <a:t>η χημική του σύσταση. </a:t>
            </a:r>
          </a:p>
          <a:p>
            <a:r>
              <a:rPr lang="el-GR" dirty="0" smtClean="0"/>
              <a:t> η </a:t>
            </a:r>
            <a:r>
              <a:rPr lang="el-GR" dirty="0" err="1" smtClean="0"/>
              <a:t>ενεργότητα</a:t>
            </a:r>
            <a:r>
              <a:rPr lang="el-GR" dirty="0" smtClean="0"/>
              <a:t> του νερού,</a:t>
            </a:r>
          </a:p>
          <a:p>
            <a:r>
              <a:rPr lang="el-GR" dirty="0" smtClean="0"/>
              <a:t>τα επίπεδα συγκέντρωσης άλατος, </a:t>
            </a:r>
          </a:p>
          <a:p>
            <a:r>
              <a:rPr lang="el-GR" dirty="0" smtClean="0"/>
              <a:t>η υδάτινη φάση του τροφίμου, </a:t>
            </a:r>
          </a:p>
          <a:p>
            <a:r>
              <a:rPr lang="el-GR" dirty="0" smtClean="0"/>
              <a:t>το </a:t>
            </a:r>
            <a:r>
              <a:rPr lang="en-GB" dirty="0" smtClean="0"/>
              <a:t>pH</a:t>
            </a:r>
            <a:r>
              <a:rPr lang="el-GR" dirty="0" smtClean="0"/>
              <a:t> </a:t>
            </a:r>
          </a:p>
          <a:p>
            <a:r>
              <a:rPr lang="el-GR" dirty="0" smtClean="0"/>
              <a:t>η περιεκτικότητα του τροφίμου σε λιπαρά, </a:t>
            </a:r>
          </a:p>
          <a:p>
            <a:r>
              <a:rPr lang="el-GR" dirty="0" smtClean="0"/>
              <a:t>Τα φυσικοχημικά χαρακτηριστικά των τροφών μπορούν επίσης να αποβούν αποτελεσματικά στην διαλυτότητα των αερίων της συσκευασίας.</a:t>
            </a:r>
          </a:p>
          <a:p>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Μικροβιακή Δραστηριότητα:</a:t>
            </a:r>
            <a:endParaRPr lang="el-GR" dirty="0"/>
          </a:p>
        </p:txBody>
      </p:sp>
      <p:sp>
        <p:nvSpPr>
          <p:cNvPr id="3" name="Content Placeholder 2"/>
          <p:cNvSpPr>
            <a:spLocks noGrp="1"/>
          </p:cNvSpPr>
          <p:nvPr>
            <p:ph idx="1"/>
          </p:nvPr>
        </p:nvSpPr>
        <p:spPr/>
        <p:txBody>
          <a:bodyPr/>
          <a:lstStyle/>
          <a:p>
            <a:r>
              <a:rPr lang="el-GR" dirty="0" smtClean="0"/>
              <a:t>Η μικροβιακή δραστηριότητα μπορεί να μετρηθεί:</a:t>
            </a:r>
          </a:p>
          <a:p>
            <a:pPr lvl="1"/>
            <a:r>
              <a:rPr lang="el-GR" dirty="0" smtClean="0"/>
              <a:t>με μέτρηση της αύξησης του αριθμού των κυττάρων</a:t>
            </a:r>
          </a:p>
          <a:p>
            <a:pPr lvl="1"/>
            <a:r>
              <a:rPr lang="el-GR" dirty="0" smtClean="0"/>
              <a:t>με μέτρηση μιας παραμέτρου του μέσου ανάπτυξης που μεταβάλλεται.</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8195" name="Picture 4" descr="p163.tif                                                       00055C7CMacintosh HD                   BC3495AF:"/>
          <p:cNvPicPr>
            <a:picLocks noChangeAspect="1" noChangeArrowheads="1"/>
          </p:cNvPicPr>
          <p:nvPr/>
        </p:nvPicPr>
        <p:blipFill>
          <a:blip r:embed="rId2" cstate="print"/>
          <a:srcRect/>
          <a:stretch>
            <a:fillRect/>
          </a:stretch>
        </p:blipFill>
        <p:spPr bwMode="auto">
          <a:xfrm>
            <a:off x="3635896" y="228600"/>
            <a:ext cx="5057775" cy="6629400"/>
          </a:xfrm>
          <a:prstGeom prst="rect">
            <a:avLst/>
          </a:prstGeom>
          <a:noFill/>
          <a:ln w="9525">
            <a:noFill/>
            <a:miter lim="800000"/>
            <a:headEnd/>
            <a:tailEnd/>
          </a:ln>
        </p:spPr>
      </p:pic>
      <p:sp>
        <p:nvSpPr>
          <p:cNvPr id="4" name="3 - TextBox"/>
          <p:cNvSpPr txBox="1"/>
          <p:nvPr/>
        </p:nvSpPr>
        <p:spPr>
          <a:xfrm>
            <a:off x="467544" y="548680"/>
            <a:ext cx="3168352" cy="5139869"/>
          </a:xfrm>
          <a:prstGeom prst="rect">
            <a:avLst/>
          </a:prstGeom>
          <a:noFill/>
        </p:spPr>
        <p:txBody>
          <a:bodyPr wrap="square" rtlCol="0">
            <a:spAutoFit/>
          </a:bodyPr>
          <a:lstStyle/>
          <a:p>
            <a:r>
              <a:rPr lang="el-GR" b="1" dirty="0" smtClean="0"/>
              <a:t>Ρυθμός αύξησης μίας μικροβιακής καλλιέργειας.</a:t>
            </a:r>
          </a:p>
          <a:p>
            <a:endParaRPr lang="el-GR" dirty="0"/>
          </a:p>
          <a:p>
            <a:r>
              <a:rPr lang="el-GR" dirty="0" smtClean="0"/>
              <a:t>Αν μία μικροβιακή καλλιέργεια διπλασιάζεται ανά 30 </a:t>
            </a:r>
            <a:r>
              <a:rPr lang="en-US" dirty="0" smtClean="0"/>
              <a:t>min,</a:t>
            </a:r>
            <a:r>
              <a:rPr lang="el-GR" dirty="0" smtClean="0"/>
              <a:t> τότε</a:t>
            </a:r>
            <a:r>
              <a:rPr lang="en-US" dirty="0" smtClean="0"/>
              <a:t> </a:t>
            </a:r>
            <a:r>
              <a:rPr lang="el-GR" dirty="0" smtClean="0"/>
              <a:t>σε 10 ώρες από ένα κύτταρο έχουν προκύψει 10</a:t>
            </a:r>
            <a:r>
              <a:rPr lang="el-GR" baseline="30000" dirty="0" smtClean="0"/>
              <a:t>6 </a:t>
            </a:r>
            <a:r>
              <a:rPr lang="el-GR" dirty="0" smtClean="0"/>
              <a:t> κύτταρα.</a:t>
            </a:r>
          </a:p>
          <a:p>
            <a:endParaRPr lang="el-GR" baseline="30000" dirty="0" smtClean="0"/>
          </a:p>
          <a:p>
            <a:r>
              <a:rPr lang="el-GR" dirty="0" smtClean="0"/>
              <a:t>Η </a:t>
            </a:r>
            <a:r>
              <a:rPr lang="el-GR" dirty="0" err="1" smtClean="0"/>
              <a:t>βακτηριακή</a:t>
            </a:r>
            <a:r>
              <a:rPr lang="el-GR" dirty="0" smtClean="0"/>
              <a:t> αύξηση αποδίδεται γραφικά με </a:t>
            </a:r>
            <a:r>
              <a:rPr lang="el-GR" u="sng" dirty="0" smtClean="0"/>
              <a:t>λογαριθμικές</a:t>
            </a:r>
            <a:r>
              <a:rPr lang="el-GR" dirty="0" smtClean="0"/>
              <a:t> κλίμακες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179512" y="620688"/>
            <a:ext cx="8507288" cy="1512168"/>
          </a:xfrm>
        </p:spPr>
        <p:txBody>
          <a:bodyPr>
            <a:normAutofit fontScale="90000"/>
          </a:bodyPr>
          <a:lstStyle/>
          <a:p>
            <a:r>
              <a:rPr lang="el-GR" dirty="0" smtClean="0"/>
              <a:t>Εξωγενείς </a:t>
            </a:r>
            <a:r>
              <a:rPr lang="el-GR" dirty="0" err="1" smtClean="0"/>
              <a:t>παράγοντεςπου</a:t>
            </a:r>
            <a:r>
              <a:rPr lang="el-GR" dirty="0" smtClean="0"/>
              <a:t> επηρεάζουν την ανάπτυξη μικροοργανισμών στα τρόφιμα</a:t>
            </a:r>
            <a:endParaRPr lang="el-GR" dirty="0"/>
          </a:p>
        </p:txBody>
      </p:sp>
      <p:sp>
        <p:nvSpPr>
          <p:cNvPr id="10" name="9 - Θέση περιεχομένου"/>
          <p:cNvSpPr>
            <a:spLocks noGrp="1"/>
          </p:cNvSpPr>
          <p:nvPr>
            <p:ph idx="1"/>
          </p:nvPr>
        </p:nvSpPr>
        <p:spPr/>
        <p:txBody>
          <a:bodyPr/>
          <a:lstStyle/>
          <a:p>
            <a:pPr marL="566928" indent="-457200">
              <a:buFont typeface="+mj-lt"/>
              <a:buAutoNum type="arabicPeriod"/>
            </a:pPr>
            <a:r>
              <a:rPr lang="el-GR" dirty="0" smtClean="0"/>
              <a:t>Χρόνος</a:t>
            </a:r>
          </a:p>
          <a:p>
            <a:pPr marL="566928" indent="-457200">
              <a:buFont typeface="+mj-lt"/>
              <a:buAutoNum type="arabicPeriod"/>
            </a:pPr>
            <a:r>
              <a:rPr lang="el-GR" dirty="0" smtClean="0"/>
              <a:t>Θερμοκρασία</a:t>
            </a:r>
          </a:p>
          <a:p>
            <a:pPr marL="566928" indent="-457200">
              <a:buFont typeface="+mj-lt"/>
              <a:buAutoNum type="arabicPeriod"/>
            </a:pPr>
            <a:r>
              <a:rPr lang="el-GR" dirty="0" smtClean="0"/>
              <a:t>Συγκέντρωση αερίων στο περιβάλλον του τροφίμου</a:t>
            </a:r>
          </a:p>
          <a:p>
            <a:pPr marL="566928" indent="-457200">
              <a:buFont typeface="+mj-lt"/>
              <a:buAutoNum type="arabicPeriod"/>
            </a:pPr>
            <a:r>
              <a:rPr lang="el-GR" dirty="0" smtClean="0"/>
              <a:t>Υγρασία περιβάλλοντος</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0" fontAlgn="base" hangingPunct="0">
              <a:spcAft>
                <a:spcPct val="0"/>
              </a:spcAft>
            </a:pPr>
            <a:r>
              <a:rPr lang="el-GR" sz="3600" b="1" dirty="0" smtClean="0">
                <a:solidFill>
                  <a:schemeClr val="bg2">
                    <a:lumMod val="10000"/>
                  </a:schemeClr>
                </a:solidFill>
                <a:effectLst>
                  <a:outerShdw blurRad="38100" dist="38100" dir="2700000" algn="tl">
                    <a:srgbClr val="C0C0C0"/>
                  </a:outerShdw>
                </a:effectLst>
                <a:latin typeface="Book Antiqua" pitchFamily="18" charset="0"/>
                <a:ea typeface="+mn-ea"/>
                <a:cs typeface="+mn-cs"/>
              </a:rPr>
              <a:t>1. </a:t>
            </a:r>
            <a:r>
              <a:rPr lang="el-GR" sz="3600" b="1" u="sng" dirty="0" smtClean="0">
                <a:solidFill>
                  <a:schemeClr val="bg2">
                    <a:lumMod val="10000"/>
                  </a:schemeClr>
                </a:solidFill>
                <a:effectLst>
                  <a:outerShdw blurRad="38100" dist="38100" dir="2700000" algn="tl">
                    <a:srgbClr val="C0C0C0"/>
                  </a:outerShdw>
                </a:effectLst>
                <a:latin typeface="Book Antiqua" pitchFamily="18" charset="0"/>
                <a:ea typeface="+mn-ea"/>
                <a:cs typeface="+mn-cs"/>
              </a:rPr>
              <a:t>Χρόνος</a:t>
            </a:r>
            <a:r>
              <a:rPr lang="el-GR" sz="3600" b="1" dirty="0" smtClean="0">
                <a:solidFill>
                  <a:schemeClr val="bg2">
                    <a:lumMod val="10000"/>
                  </a:schemeClr>
                </a:solidFill>
                <a:effectLst>
                  <a:outerShdw blurRad="38100" dist="38100" dir="2700000" algn="tl">
                    <a:srgbClr val="C0C0C0"/>
                  </a:outerShdw>
                </a:effectLst>
                <a:latin typeface="Book Antiqua" pitchFamily="18" charset="0"/>
                <a:ea typeface="+mn-ea"/>
                <a:cs typeface="+mn-cs"/>
              </a:rPr>
              <a:t/>
            </a:r>
            <a:br>
              <a:rPr lang="el-GR" sz="3600" b="1" dirty="0" smtClean="0">
                <a:solidFill>
                  <a:schemeClr val="bg2">
                    <a:lumMod val="10000"/>
                  </a:schemeClr>
                </a:solidFill>
                <a:effectLst>
                  <a:outerShdw blurRad="38100" dist="38100" dir="2700000" algn="tl">
                    <a:srgbClr val="C0C0C0"/>
                  </a:outerShdw>
                </a:effectLst>
                <a:latin typeface="Book Antiqua" pitchFamily="18" charset="0"/>
                <a:ea typeface="+mn-ea"/>
                <a:cs typeface="+mn-cs"/>
              </a:rPr>
            </a:br>
            <a:endParaRPr lang="el-GR" sz="3600" b="1" dirty="0" smtClean="0">
              <a:solidFill>
                <a:schemeClr val="bg2">
                  <a:lumMod val="10000"/>
                </a:schemeClr>
              </a:solidFill>
              <a:effectLst>
                <a:outerShdw blurRad="38100" dist="38100" dir="2700000" algn="tl">
                  <a:srgbClr val="C0C0C0"/>
                </a:outerShdw>
              </a:effectLst>
              <a:latin typeface="Book Antiqua" pitchFamily="18" charset="0"/>
              <a:ea typeface="+mn-ea"/>
              <a:cs typeface="+mn-cs"/>
            </a:endParaRPr>
          </a:p>
        </p:txBody>
      </p:sp>
      <p:sp>
        <p:nvSpPr>
          <p:cNvPr id="3" name="2 - Θέση περιεχομένου"/>
          <p:cNvSpPr>
            <a:spLocks noGrp="1"/>
          </p:cNvSpPr>
          <p:nvPr>
            <p:ph idx="1"/>
          </p:nvPr>
        </p:nvSpPr>
        <p:spPr/>
        <p:txBody>
          <a:bodyPr/>
          <a:lstStyle/>
          <a:p>
            <a:r>
              <a:rPr lang="el-GR" dirty="0" smtClean="0"/>
              <a:t>Ορισμένα βακτήρια αναπαράγονται σε 15-20 λεπτά</a:t>
            </a:r>
          </a:p>
          <a:p>
            <a:r>
              <a:rPr lang="el-GR" dirty="0" smtClean="0"/>
              <a:t>Οι ζύμες έχουν μεγαλύτερο χρόνο αναπαραγωγής, 2-4 ώρες</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10267</TotalTime>
  <Words>2553</Words>
  <Application>Microsoft Office PowerPoint</Application>
  <PresentationFormat>Προβολή στην οθόνη (4:3)</PresentationFormat>
  <Paragraphs>358</Paragraphs>
  <Slides>54</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Αστικό</vt:lpstr>
      <vt:lpstr>Ενότητα 3α: Εξωγενείς παράγοντες που επηρεάζουν την ανάπτυξη των μικροοργανισμών στα τρόφιμα</vt:lpstr>
      <vt:lpstr>Παράγοντες που επηρεάζουν την ανάπτυξη μικροοργανισμών στα τρόφιμα</vt:lpstr>
      <vt:lpstr>Παρουσίαση του PowerPoint</vt:lpstr>
      <vt:lpstr>Παρουσίαση του PowerPoint</vt:lpstr>
      <vt:lpstr>Όταν ένας μικροοργανισμός βρεθεί σ’ ένα θρεπτικό υλικό κατάλληλο για την ανάπτυξή του:</vt:lpstr>
      <vt:lpstr>Μικροβιακή Δραστηριότητα:</vt:lpstr>
      <vt:lpstr>Παρουσίαση του PowerPoint</vt:lpstr>
      <vt:lpstr>Εξωγενείς παράγοντεςπου επηρεάζουν την ανάπτυξη μικροοργανισμών στα τρόφιμα</vt:lpstr>
      <vt:lpstr>1. Χρόνος </vt:lpstr>
      <vt:lpstr>Χρόνος διπλασιασμού (χρόνος γενεάς)</vt:lpstr>
      <vt:lpstr>Για να υπολογίσουμε τον τελικό αριθμό κύτταρων: </vt:lpstr>
      <vt:lpstr>Παρουσίαση του PowerPoint</vt:lpstr>
      <vt:lpstr>Παρουσίαση του PowerPoint</vt:lpstr>
      <vt:lpstr>Η καμπύλη ανάπτυξης χωρίζεται σε 4 φάσεις:  </vt:lpstr>
      <vt:lpstr>Στην λογαριθμική φάση η καλλιέργεια αναπτύσσεται με τους ταχύτερους ρυθμούς </vt:lpstr>
      <vt:lpstr>Στην λογαριθμική φάση (Log phase) ο μικροοργανισμός πολλαπλασιάζεται με την μέγιστη ταχύτητα ανάπτυξης (growth rate). Πολλοί μεταβολίτες παράγονται κατά την διάρκεια της φάσης αυτής.</vt:lpstr>
      <vt:lpstr>μ=ειδική ταχύτητα πολλαπλασιασμού</vt:lpstr>
      <vt:lpstr>Εκθετική ή Λογαριθμική φάση</vt:lpstr>
      <vt:lpstr>Αν οι συνθήκες δεν είναι ευνοϊκές για την ανάπτυξη του μικροοργανισμού πχ η θερμοκρασία, τότε ο χρόνος κυτταρικής διαίρεσης έχει μεγαλύτερη διάρκεια (και επομένως η καμπύλη ανάπτυξης είναι διαφορετική πχ έχει μεγαλύτερη φάση προσαρμογής).</vt:lpstr>
      <vt:lpstr>Καμπύλες ανάπτυξης του ίδιου βακτηρίου σε διαφορετικές θερμοκράσίες</vt:lpstr>
      <vt:lpstr>Παρουσίαση του PowerPoint</vt:lpstr>
      <vt:lpstr>Παρουσίαση του PowerPoint</vt:lpstr>
      <vt:lpstr>Μικροβιακή κινητική: μελέτη εξέλιξης μίας μικροβιακής καλλιέργειας</vt:lpstr>
      <vt:lpstr>Τρόποι μέτρησης μικροβιακής ανάπτυξης (μικροβιακού πληθυσμού) </vt:lpstr>
      <vt:lpstr>Παρουσίαση του PowerPoint</vt:lpstr>
      <vt:lpstr>Βιοαντιδραστήρας (ή ζυμωτήρας)</vt:lpstr>
      <vt:lpstr>Η παραγωγή μικροβιακών προιόντων (μεταβολιτών) γίνεται σε βιοαντιδραστήρες</vt:lpstr>
      <vt:lpstr>Ζύμωση σε βιοαντιδραστήρα</vt:lpstr>
      <vt:lpstr>Scale up: παραγωγή μικροβιακού προιόντος σε μεγαλύτερη κλίμακα</vt:lpstr>
      <vt:lpstr>Scale up: βέλτιστη βιομηχανική μικροβιακή παραγωγή σε βιοαντιδραστήρες χωρητικότητας πχ &gt;200 τόνων </vt:lpstr>
      <vt:lpstr>Παρουσίαση του PowerPoint</vt:lpstr>
      <vt:lpstr>Παρουσίαση του PowerPoint</vt:lpstr>
      <vt:lpstr>Παρουσίαση του PowerPoint</vt:lpstr>
      <vt:lpstr>Παρουσίαση του PowerPoint</vt:lpstr>
      <vt:lpstr>Μεσόφιλοι μικροοργανισμοί:</vt:lpstr>
      <vt:lpstr>θερμόφιλα βακτήρια </vt:lpstr>
      <vt:lpstr>Ψυχρότροφοι μικροοργανισμοί</vt:lpstr>
      <vt:lpstr>Ψυχρότροφοι μύκητες</vt:lpstr>
      <vt:lpstr>Συνοπτικά:</vt:lpstr>
      <vt:lpstr>Η θερμοκρασία αποθήκευσης των τροφίμων </vt:lpstr>
      <vt:lpstr>Θερμοκρασία ψυγείου</vt:lpstr>
      <vt:lpstr>Ασφάλεια τροφίμων στο ψυγείο</vt:lpstr>
      <vt:lpstr>Ελάχιστη θερμοκρασία ανάπτυξης 3 βασικών βακτηριακών παθογόνων</vt:lpstr>
      <vt:lpstr>Κατάψυξη</vt:lpstr>
      <vt:lpstr>Κατάψυξη</vt:lpstr>
      <vt:lpstr>Θερμοκρασίες &lt;0 οC</vt:lpstr>
      <vt:lpstr>Προτεινόμενες θερμοκρασίες για ψύξη, κατάψυξη και αναθέρμανση τροφίμων</vt:lpstr>
      <vt:lpstr>Παρουσίαση του PowerPoint</vt:lpstr>
      <vt:lpstr>ΘΕΡΜΟΚΡΑΣΙΕΣ ΜΑΓΕΙΡΕΜΑΤΟΣ ΚΑΙ ΑΠΟΘΗΚΕΥΣΗΣ ΔΙΑΦΟΡΩΝ ΤΡΟΦΙΜΩΝ</vt:lpstr>
      <vt:lpstr>Παρουσίαση του PowerPoint</vt:lpstr>
      <vt:lpstr>Παρουσίαση του PowerPoint</vt:lpstr>
      <vt:lpstr>3. Συγκέντρωση αερίων στο περιβάλλον των τροφίμων </vt:lpstr>
      <vt:lpstr>συσκευασίες ελεγχόμενης και τροποποιημένης ατμόσφαιρας (MAP): </vt:lpstr>
      <vt:lpstr>Υπάρχουν ενδογενείς και εξωγενείς παράγοντες που επηρεάζουν την αποτελεσματικότητα των αντιμικροβιακών ατμοσφαιρών, </vt:lpstr>
    </vt:vector>
  </TitlesOfParts>
  <Company>lino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vas</dc:creator>
  <cp:lastModifiedBy>user</cp:lastModifiedBy>
  <cp:revision>54</cp:revision>
  <dcterms:created xsi:type="dcterms:W3CDTF">2005-10-21T08:01:33Z</dcterms:created>
  <dcterms:modified xsi:type="dcterms:W3CDTF">2018-11-08T15:01:27Z</dcterms:modified>
</cp:coreProperties>
</file>