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2"/>
  </p:notesMasterIdLst>
  <p:handoutMasterIdLst>
    <p:handoutMasterId r:id="rId123"/>
  </p:handoutMasterIdLst>
  <p:sldIdLst>
    <p:sldId id="256" r:id="rId2"/>
    <p:sldId id="257" r:id="rId3"/>
    <p:sldId id="428" r:id="rId4"/>
    <p:sldId id="258" r:id="rId5"/>
    <p:sldId id="429" r:id="rId6"/>
    <p:sldId id="261" r:id="rId7"/>
    <p:sldId id="262" r:id="rId8"/>
    <p:sldId id="263" r:id="rId9"/>
    <p:sldId id="264" r:id="rId10"/>
    <p:sldId id="259" r:id="rId11"/>
    <p:sldId id="260" r:id="rId12"/>
    <p:sldId id="265" r:id="rId13"/>
    <p:sldId id="266" r:id="rId14"/>
    <p:sldId id="268" r:id="rId15"/>
    <p:sldId id="267" r:id="rId16"/>
    <p:sldId id="269" r:id="rId17"/>
    <p:sldId id="271" r:id="rId18"/>
    <p:sldId id="270" r:id="rId19"/>
    <p:sldId id="272" r:id="rId20"/>
    <p:sldId id="273" r:id="rId21"/>
    <p:sldId id="305" r:id="rId22"/>
    <p:sldId id="281" r:id="rId23"/>
    <p:sldId id="283" r:id="rId24"/>
    <p:sldId id="306" r:id="rId25"/>
    <p:sldId id="307" r:id="rId26"/>
    <p:sldId id="308" r:id="rId27"/>
    <p:sldId id="309" r:id="rId28"/>
    <p:sldId id="310" r:id="rId29"/>
    <p:sldId id="312" r:id="rId30"/>
    <p:sldId id="313" r:id="rId31"/>
    <p:sldId id="317" r:id="rId32"/>
    <p:sldId id="314" r:id="rId33"/>
    <p:sldId id="318" r:id="rId34"/>
    <p:sldId id="316" r:id="rId35"/>
    <p:sldId id="315" r:id="rId36"/>
    <p:sldId id="319" r:id="rId37"/>
    <p:sldId id="320" r:id="rId38"/>
    <p:sldId id="321" r:id="rId39"/>
    <p:sldId id="322" r:id="rId40"/>
    <p:sldId id="323" r:id="rId41"/>
    <p:sldId id="324" r:id="rId42"/>
    <p:sldId id="311" r:id="rId43"/>
    <p:sldId id="280" r:id="rId44"/>
    <p:sldId id="282" r:id="rId45"/>
    <p:sldId id="325" r:id="rId46"/>
    <p:sldId id="332" r:id="rId47"/>
    <p:sldId id="333" r:id="rId48"/>
    <p:sldId id="334" r:id="rId49"/>
    <p:sldId id="326" r:id="rId50"/>
    <p:sldId id="338" r:id="rId51"/>
    <p:sldId id="335" r:id="rId52"/>
    <p:sldId id="336" r:id="rId53"/>
    <p:sldId id="337" r:id="rId54"/>
    <p:sldId id="339" r:id="rId55"/>
    <p:sldId id="340" r:id="rId56"/>
    <p:sldId id="341" r:id="rId57"/>
    <p:sldId id="329" r:id="rId58"/>
    <p:sldId id="342" r:id="rId59"/>
    <p:sldId id="343" r:id="rId60"/>
    <p:sldId id="344" r:id="rId61"/>
    <p:sldId id="346" r:id="rId62"/>
    <p:sldId id="347" r:id="rId63"/>
    <p:sldId id="358" r:id="rId64"/>
    <p:sldId id="359" r:id="rId65"/>
    <p:sldId id="349" r:id="rId66"/>
    <p:sldId id="351" r:id="rId67"/>
    <p:sldId id="360" r:id="rId68"/>
    <p:sldId id="361" r:id="rId69"/>
    <p:sldId id="353" r:id="rId70"/>
    <p:sldId id="354" r:id="rId71"/>
    <p:sldId id="355" r:id="rId72"/>
    <p:sldId id="362" r:id="rId73"/>
    <p:sldId id="356" r:id="rId74"/>
    <p:sldId id="363" r:id="rId75"/>
    <p:sldId id="364" r:id="rId76"/>
    <p:sldId id="365" r:id="rId77"/>
    <p:sldId id="357" r:id="rId78"/>
    <p:sldId id="371" r:id="rId79"/>
    <p:sldId id="366" r:id="rId80"/>
    <p:sldId id="372" r:id="rId81"/>
    <p:sldId id="373" r:id="rId82"/>
    <p:sldId id="374" r:id="rId83"/>
    <p:sldId id="367" r:id="rId84"/>
    <p:sldId id="368" r:id="rId85"/>
    <p:sldId id="369" r:id="rId86"/>
    <p:sldId id="370" r:id="rId87"/>
    <p:sldId id="381" r:id="rId88"/>
    <p:sldId id="375" r:id="rId89"/>
    <p:sldId id="382" r:id="rId90"/>
    <p:sldId id="383" r:id="rId91"/>
    <p:sldId id="376" r:id="rId92"/>
    <p:sldId id="384" r:id="rId93"/>
    <p:sldId id="385" r:id="rId94"/>
    <p:sldId id="386" r:id="rId95"/>
    <p:sldId id="377" r:id="rId96"/>
    <p:sldId id="387" r:id="rId97"/>
    <p:sldId id="388" r:id="rId98"/>
    <p:sldId id="389" r:id="rId99"/>
    <p:sldId id="406" r:id="rId100"/>
    <p:sldId id="391" r:id="rId101"/>
    <p:sldId id="392" r:id="rId102"/>
    <p:sldId id="393" r:id="rId103"/>
    <p:sldId id="394" r:id="rId104"/>
    <p:sldId id="396" r:id="rId105"/>
    <p:sldId id="407" r:id="rId106"/>
    <p:sldId id="400" r:id="rId107"/>
    <p:sldId id="401" r:id="rId108"/>
    <p:sldId id="402" r:id="rId109"/>
    <p:sldId id="408" r:id="rId110"/>
    <p:sldId id="411" r:id="rId111"/>
    <p:sldId id="412" r:id="rId112"/>
    <p:sldId id="424" r:id="rId113"/>
    <p:sldId id="419" r:id="rId114"/>
    <p:sldId id="420" r:id="rId115"/>
    <p:sldId id="421" r:id="rId116"/>
    <p:sldId id="422" r:id="rId117"/>
    <p:sldId id="423" r:id="rId118"/>
    <p:sldId id="425" r:id="rId119"/>
    <p:sldId id="426" r:id="rId120"/>
    <p:sldId id="427" r:id="rId121"/>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6358A5CF-F56E-4235-9CEE-2DBE2D5A96B9}" type="datetimeFigureOut">
              <a:rPr lang="el-GR"/>
              <a:pPr>
                <a:defRPr/>
              </a:pPr>
              <a:t>29/4/2015</a:t>
            </a:fld>
            <a:endParaRPr lang="el-GR"/>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pPr>
              <a:defRPr/>
            </a:pPr>
            <a:endParaRPr lang="el-GR"/>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pPr>
              <a:defRPr/>
            </a:pPr>
            <a:fld id="{B851D4CB-C85F-43C1-A9A1-7AB374166B1D}" type="slidenum">
              <a:rPr lang="el-GR"/>
              <a:pPr>
                <a:defRPr/>
              </a:pPr>
              <a:t>‹#›</a:t>
            </a:fld>
            <a:endParaRPr lang="el-GR"/>
          </a:p>
        </p:txBody>
      </p:sp>
    </p:spTree>
    <p:extLst>
      <p:ext uri="{BB962C8B-B14F-4D97-AF65-F5344CB8AC3E}">
        <p14:creationId xmlns:p14="http://schemas.microsoft.com/office/powerpoint/2010/main" val="363859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146624-6CEB-4630-9B8A-5DC2F291122F}" type="datetimeFigureOut">
              <a:rPr lang="en-US"/>
              <a:pPr>
                <a:defRPr/>
              </a:pPr>
              <a:t>4/29/2015</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60AF7D9-0B27-4261-A98B-86132202C431}" type="slidenum">
              <a:rPr lang="en-US"/>
              <a:pPr>
                <a:defRPr/>
              </a:pPr>
              <a:t>‹#›</a:t>
            </a:fld>
            <a:endParaRPr lang="en-US"/>
          </a:p>
        </p:txBody>
      </p:sp>
    </p:spTree>
    <p:extLst>
      <p:ext uri="{BB962C8B-B14F-4D97-AF65-F5344CB8AC3E}">
        <p14:creationId xmlns:p14="http://schemas.microsoft.com/office/powerpoint/2010/main" val="1955480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BB4DC5-22AA-494D-ADC1-07E89EFA247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BCFE4D-34F3-440A-970E-B9136C1D61F9}"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8FF73AC4-3D65-44B3-9B07-17BCBAA3371E}" type="slidenum">
              <a:rPr lang="en-US" smtClean="0"/>
              <a:pPr>
                <a:defRPr/>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BB76E332-3053-43B2-B1AB-E32F6679C922}" type="slidenum">
              <a:rPr lang="en-US" smtClean="0"/>
              <a:pPr>
                <a:defRPr/>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EAE56A93-6428-45F9-8297-738CA1AAE500}" type="slidenum">
              <a:rPr lang="en-US" smtClean="0"/>
              <a:pPr>
                <a:defRPr/>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E0AE5A22-7D7D-46E5-84CB-8D80B58291E1}" type="slidenum">
              <a:rPr lang="en-US" smtClean="0"/>
              <a:pPr>
                <a:defRPr/>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p:spPr>
      </p:sp>
      <p:sp>
        <p:nvSpPr>
          <p:cNvPr id="235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25548056-F5F4-49B4-9D91-B770CA3848F2}" type="slidenum">
              <a:rPr lang="en-US" smtClean="0"/>
              <a:pPr>
                <a:defRPr/>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3654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8A11C982-28FA-4B0D-809A-CE4E6E1D66A8}" type="slidenum">
              <a:rPr lang="en-US" smtClean="0"/>
              <a:pPr>
                <a:defRPr/>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1DB65792-EBC9-44E6-B44F-C36E8B8D281D}" type="slidenum">
              <a:rPr lang="en-US" smtClean="0"/>
              <a:pPr>
                <a:defRPr/>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B7F96075-434B-464E-BDC8-18D66A5A4405}" type="slidenum">
              <a:rPr lang="en-US" smtClean="0"/>
              <a:pPr>
                <a:defRPr/>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321F2830-3437-4716-BDF7-EA556A8F93B6}" type="slidenum">
              <a:rPr lang="en-US" smtClean="0"/>
              <a:pPr>
                <a:defRPr/>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4064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5E24275C-2275-4680-ACF1-920422744E1B}" type="slidenum">
              <a:rPr lang="en-US" smtClean="0"/>
              <a:pPr>
                <a:defRPr/>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507CB-65B4-4E19-A835-C86C862FBB23}"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416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C0B69E05-5B8B-4C58-8717-72DA27E36EF3}" type="slidenum">
              <a:rPr lang="en-US" smtClean="0"/>
              <a:pPr>
                <a:defRPr/>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4269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E4E1560E-13D8-4E39-99C0-494E198A68E8}" type="slidenum">
              <a:rPr lang="en-US" smtClean="0"/>
              <a:pPr>
                <a:defRPr/>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117B08C2-A0D2-4135-A645-4DB154655E22}" type="slidenum">
              <a:rPr lang="en-US" smtClean="0"/>
              <a:pPr>
                <a:defRPr/>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4DADC1AA-7DBA-4A21-AE0A-97EDFF0C5247}" type="slidenum">
              <a:rPr lang="en-US" smtClean="0"/>
              <a:pPr>
                <a:defRPr/>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2D598511-4526-4F12-8A5A-A347A11F9F0A}" type="slidenum">
              <a:rPr lang="en-US" smtClean="0"/>
              <a:pPr>
                <a:defRPr/>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p:spPr>
      </p:sp>
      <p:sp>
        <p:nvSpPr>
          <p:cNvPr id="246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7C93DF84-F791-4A6E-86E1-E9A2C02F0D6C}" type="slidenum">
              <a:rPr lang="en-US" smtClean="0"/>
              <a:pPr>
                <a:defRPr/>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9B6CD9B0-469F-4C6B-907E-7558E96BBD86}" type="slidenum">
              <a:rPr lang="en-US" smtClean="0"/>
              <a:pPr>
                <a:defRPr/>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p:spPr>
      </p:sp>
      <p:sp>
        <p:nvSpPr>
          <p:cNvPr id="248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C52BC9EE-BABA-46F0-8B94-578387AE1588}" type="slidenum">
              <a:rPr lang="en-US" smtClean="0"/>
              <a:pPr>
                <a:defRPr/>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ACBF0B63-A2B7-4423-9B06-E5C73C713E8F}" type="slidenum">
              <a:rPr lang="en-US" smtClean="0"/>
              <a:pPr>
                <a:defRPr/>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5088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2882C55C-F87D-4034-BABA-7467AAC8CA54}" type="slidenum">
              <a:rPr lang="en-US" smtClean="0"/>
              <a:pPr>
                <a:defRPr/>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85263-42CB-41F3-85EA-B88570F7FFE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5190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D51B0CF0-AFA6-40FB-B45E-C827E1F939AF}" type="slidenum">
              <a:rPr lang="en-US" smtClean="0"/>
              <a:pPr>
                <a:defRPr/>
              </a:pPr>
              <a:t>120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DCC5DC-957E-4AF9-BB9A-E5ABBBFDCCA4}"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B59FE-6F0A-4745-A8ED-7475A32A5587}"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D47211-67E9-4122-AFCC-92FD67010573}"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900F9A-053A-4D6F-AF6C-17160903BFAF}"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1AC76E-14D1-4C5C-9759-DC3536386F9E}"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E82C8C-9B07-4129-8D35-F8FC9102230E}"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9E1E27-2BC8-408B-BC98-8B2FBDE94E2C}"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ACF35-BF8A-4ECD-8E59-552867FBFC2E}"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622FFB-3266-4794-92C7-602A7C775629}"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A2B3EE-6933-40E9-A4AF-9942ED851D8B}"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BF722B-CBE4-4FCB-934D-C25ED4AA5C7D}"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724ADA-9198-4ADC-B63E-26FAD7AF23FB}"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6EB03D86-75D4-40AA-A850-BB94BB6794B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0C30AFFC-BC21-433C-9ACC-21B466DE2183}"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17E72494-2A30-4700-9C90-B45EF2F10858}"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69EDD841-8C3C-418A-A8F8-4A088DB2210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3533BAD1-FE3B-4225-AD72-E21E14A918F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71069249-1F00-4F2C-A0BD-571FF9147A3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ACF35-BF8A-4ECD-8E59-552867FBFC2E}"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9910DA4A-7423-4811-86CC-F04F78CAA4B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0BDA972F-BBBD-4557-BEAC-16BF9062BBB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5897DF18-9AEC-4F5A-AB92-AE20516CEBB5}"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3C2608A7-4693-40A8-9780-6C50E821194D}"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4104BEA8-B712-4CB4-96A1-3EFB38446886}"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20A4628B-EE8F-48A9-AEBD-721ADDC583F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938257B6-8444-427A-A9E3-C667FE7084F9}"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3F294D88-1094-4FB3-A903-E42A5EB3481F}"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F6037998-C0ED-4056-9C9C-37FDC1247BD7}"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2C9DEDC7-F5AD-4530-BB55-0CF2A9B7EE58}"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C6E8C-7B8B-40B7-B711-36AFC1A544E6}"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D3BE90A2-7F22-4B4B-A1D1-62E5F16F0B5A}"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E02045CC-263E-4813-AD84-2ED2281BB4CA}"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2DA875-B6BA-4387-BABC-8BE65F788644}"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8CADDC-7DB3-4E2D-9A56-469C0446CFF7}"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4E4521-628F-4E1F-954F-47BEAF020F80}"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1087D2B7-5C4A-4BB9-A7BC-FCFD60F58C05}"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9AAE21E1-F102-4681-BB65-59E3FA2201E6}"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6046AB2F-535C-4629-834B-22BE3D1AA81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F32CB4B3-DC75-40A8-9182-8F1AB52C94A8}"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77A8F00C-1560-4A54-9E46-3487E85B121A}"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C6E8C-7B8B-40B7-B711-36AFC1A544E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8B8CF791-AFA8-4B2E-B0EA-D1E09C23D03B}"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A57CAFA6-65A3-4F85-B0A3-D8D3510802D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181BBC57-6E56-43F9-81E1-C21CFC7C11D1}"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22EA6FDA-1E46-45F2-BA8A-488641F088AE}"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E7017D05-677B-4C14-8EB4-110996BB4425}"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B8762950-0A99-44FA-9E10-85D9179318D7}"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62AAC7F8-98DD-4136-9AAC-33E4D35ED0B1}"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F02BF0C9-842F-446D-B15A-4D29CC24ED62}"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25FC79-CFDB-443D-9F9E-B4C9D1594E00}"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F6F8B-044F-4339-BE32-528C67567EC9}"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11816-FBD1-42A5-9BD6-96453B8593A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3FAF5C-080A-4191-9FF4-7C642FC1246E}"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A4CBD68B-E56B-4A90-AA62-6EE1C53E52DB}"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026A86FD-6C6D-46CF-9587-43BE45AB8C99}"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793F8DB4-56CE-4396-A704-90B0070B22AB}"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63513B82-1D08-42C9-B1FC-88DBEF7C031D}"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1A33DD0D-2F70-4AAE-A5FF-CD240100EB9C}"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D6DCA218-2A38-4167-9CD4-23A4DDAD39ED}"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FB1A9570-DB5B-41D2-AE4F-EB5D3BA6ECEC}"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AC0C7322-F670-476E-B024-0F9F52106471}"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7552B3DE-2484-4BFB-BBE3-4AA6099F2667}"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C5D74-3D28-4772-A457-F1B25CFCFEF2}"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8A71ACEB-5660-4696-97C6-9BD19F670F29}"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E6BC9B03-30E6-4976-8F67-A5E2E8CD0459}"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7C0408AF-ADF0-4E79-B78C-E491D01A5574}"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CAF23B9C-C323-4C21-B577-006669580742}"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3D431191-0B99-4D59-B870-E10E1C295361}"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E04BC431-4B0B-483A-A595-9B7B8C8FE7A8}"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4820E19A-647D-470F-AD29-CBBAA31D1EDD}"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51F65EBE-40D8-4BC0-A034-31E7FEEA6CA5}"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9606083A-0E48-41B2-8C5D-2F6DCBC96CFB}"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3300F8AB-53B9-4B5C-90B1-2EA25CAABBAA}"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FBD732-CDD4-46C7-BDC5-210DB437C2FC}"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26A99187-8576-4CAE-9269-F1351D8017F3}"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AE4036D2-B6AF-4EB1-91AC-01F41ABDCADB}" type="slidenum">
              <a:rPr lang="en-US" smtClean="0"/>
              <a:pPr>
                <a:defRPr/>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DE979F04-3885-4405-83B3-9D24AAB74552}" type="slidenum">
              <a:rPr lang="en-US" smtClean="0"/>
              <a:pPr>
                <a:defRPr/>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F9727BCD-FE05-4F24-8D38-392D2E7F3421}" type="slidenum">
              <a:rPr lang="en-US" smtClean="0"/>
              <a:pPr>
                <a:defRPr/>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1B861BB4-4135-450C-A447-B499DEFB0A12}"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E6A7FB47-5038-4142-AC0A-CAF307212308}" type="slidenum">
              <a:rPr lang="en-US" smtClean="0"/>
              <a:pPr>
                <a:defRPr/>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6935088A-C0C4-49CA-85C0-76E400580D61}" type="slidenum">
              <a:rPr lang="en-US" smtClean="0"/>
              <a:pPr>
                <a:defRPr/>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8091CC85-97F9-4343-9CAF-854DC51EF9E2}"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2B9C4BCE-5538-412F-BEB3-CFD41D339181}"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C055DE20-F2D6-4DB6-8265-8F1D6F9F6FA1}"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C4D06-1526-458F-93F4-4C27D31ECB55}"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03261334-0E4A-4D65-8ABC-182324D8B8A7}" type="slidenum">
              <a:rPr lang="en-US" smtClean="0"/>
              <a:pPr>
                <a:defRPr/>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44EE8391-1C8C-45F9-9955-B03D9E64F2EF}"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AD2903F3-25B9-4E10-9A83-6EA81181A5DF}" type="slidenum">
              <a:rPr lang="en-US" smtClean="0"/>
              <a:pPr>
                <a:defRPr/>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CBC12591-5B59-4120-8F0F-B28B4AA21F3D}" type="slidenum">
              <a:rPr lang="en-US" smtClean="0"/>
              <a:pPr>
                <a:defRPr/>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E2D41D86-1C23-4954-928B-CC30DE219C63}" type="slidenum">
              <a:rPr lang="en-US" smtClean="0"/>
              <a:pPr>
                <a:defRPr/>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C335A036-BE21-48F6-9F7F-3D21622AD7E7}" type="slidenum">
              <a:rPr lang="en-US" smtClean="0"/>
              <a:pPr>
                <a:defRPr/>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2733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332AD594-52C5-4F97-BD8B-0FA392F5D63E}" type="slidenum">
              <a:rPr lang="en-US" smtClean="0"/>
              <a:pPr>
                <a:defRPr/>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2835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67BDDF88-0695-4284-926E-B725F0A6D8D8}" type="slidenum">
              <a:rPr lang="en-US" smtClean="0"/>
              <a:pPr>
                <a:defRPr/>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2937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DCBD891D-D86F-4B4D-AEA4-316795C32E18}" type="slidenum">
              <a:rPr lang="en-US" smtClean="0"/>
              <a:pPr>
                <a:defRPr/>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B30095F7-3433-4837-960A-4AA2D122DE88}"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4"/>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7D42C6CD-7399-4C34-9D68-05BB2DE2A776}" type="datetime6">
              <a:rPr lang="el-GR" smtClean="0"/>
              <a:t>Απρίλιος 15</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r>
              <a:rPr lang="el-GR"/>
              <a:t>Κυκλοφοριακή Ροή - 7ο Εξάμηνο Πολιτικών Μηχανικών</a:t>
            </a: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2A066B34-C71E-4347-A594-F33034D47E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5C631E0-B2F2-4F96-98CB-6DE82F4DEB52}" type="datetime6">
              <a:rPr lang="el-GR" smtClean="0"/>
              <a:t>Απρίλιος 15</a:t>
            </a:fld>
            <a:endParaRPr lang="en-US"/>
          </a:p>
        </p:txBody>
      </p:sp>
      <p:sp>
        <p:nvSpPr>
          <p:cNvPr id="5" name="Footer Placeholder 2"/>
          <p:cNvSpPr>
            <a:spLocks noGrp="1"/>
          </p:cNvSpPr>
          <p:nvPr>
            <p:ph type="ftr" sz="quarter" idx="11"/>
          </p:nvPr>
        </p:nvSpPr>
        <p:spPr/>
        <p:txBody>
          <a:bodyPr/>
          <a:lstStyle>
            <a:lvl1pPr>
              <a:defRPr/>
            </a:lvl1pPr>
          </a:lstStyle>
          <a:p>
            <a:pPr>
              <a:defRPr/>
            </a:pPr>
            <a:r>
              <a:rPr lang="el-GR"/>
              <a:t>Κυκλοφοριακή Ροή - 7ο Εξάμηνο Πολιτικών Μηχανικών</a:t>
            </a:r>
            <a:endParaRPr lang="en-US"/>
          </a:p>
        </p:txBody>
      </p:sp>
      <p:sp>
        <p:nvSpPr>
          <p:cNvPr id="6" name="Slide Number Placeholder 22"/>
          <p:cNvSpPr>
            <a:spLocks noGrp="1"/>
          </p:cNvSpPr>
          <p:nvPr>
            <p:ph type="sldNum" sz="quarter" idx="12"/>
          </p:nvPr>
        </p:nvSpPr>
        <p:spPr/>
        <p:txBody>
          <a:bodyPr/>
          <a:lstStyle>
            <a:lvl1pPr>
              <a:defRPr/>
            </a:lvl1pPr>
          </a:lstStyle>
          <a:p>
            <a:pPr>
              <a:defRPr/>
            </a:pPr>
            <a:fld id="{6370BAE6-BE80-4788-B442-FF82833546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Isosceles Triangle 11"/>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12"/>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CF520A-6040-46CD-8D73-3D2C6167CA60}" type="datetime6">
              <a:rPr lang="el-GR" smtClean="0"/>
              <a:t>Απρίλιος 15</a:t>
            </a:fld>
            <a:endParaRPr lang="en-US"/>
          </a:p>
        </p:txBody>
      </p:sp>
      <p:sp>
        <p:nvSpPr>
          <p:cNvPr id="8" name="Footer Placeholder 4"/>
          <p:cNvSpPr>
            <a:spLocks noGrp="1"/>
          </p:cNvSpPr>
          <p:nvPr>
            <p:ph type="ftr" sz="quarter" idx="11"/>
          </p:nvPr>
        </p:nvSpPr>
        <p:spPr/>
        <p:txBody>
          <a:bodyPr/>
          <a:lstStyle>
            <a:lvl1pPr>
              <a:defRPr/>
            </a:lvl1pPr>
          </a:lstStyle>
          <a:p>
            <a:pPr>
              <a:defRPr/>
            </a:pPr>
            <a:r>
              <a:rPr lang="el-GR"/>
              <a:t>Κυκλοφοριακή Ροή - 7ο Εξάμηνο Πολιτικών Μηχανικών</a:t>
            </a:r>
            <a:endParaRPr lang="en-US"/>
          </a:p>
        </p:txBody>
      </p:sp>
      <p:sp>
        <p:nvSpPr>
          <p:cNvPr id="9" name="Slide Number Placeholder 5"/>
          <p:cNvSpPr>
            <a:spLocks noGrp="1"/>
          </p:cNvSpPr>
          <p:nvPr>
            <p:ph type="sldNum" sz="quarter" idx="12"/>
          </p:nvPr>
        </p:nvSpPr>
        <p:spPr/>
        <p:txBody>
          <a:bodyPr/>
          <a:lstStyle>
            <a:lvl1pPr>
              <a:defRPr/>
            </a:lvl1pPr>
          </a:lstStyle>
          <a:p>
            <a:pPr>
              <a:defRPr/>
            </a:pPr>
            <a:fld id="{5BD2982A-C7EB-400C-AAEB-3CBA73CB3F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lvl2pPr>
              <a:spcAft>
                <a:spcPts val="18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r">
              <a:defRPr sz="1200"/>
            </a:lvl1pPr>
          </a:lstStyle>
          <a:p>
            <a:pPr>
              <a:defRPr/>
            </a:pPr>
            <a:fld id="{9609D44F-3F6A-48A6-A292-C5D2DD3C0659}" type="datetime6">
              <a:rPr lang="el-GR" smtClean="0"/>
              <a:t>Απρίλιος 15</a:t>
            </a:fld>
            <a:endParaRPr lang="en-US" dirty="0"/>
          </a:p>
        </p:txBody>
      </p:sp>
      <p:sp>
        <p:nvSpPr>
          <p:cNvPr id="5" name="Footer Placeholder 4"/>
          <p:cNvSpPr>
            <a:spLocks noGrp="1"/>
          </p:cNvSpPr>
          <p:nvPr>
            <p:ph type="ftr" sz="quarter" idx="11"/>
          </p:nvPr>
        </p:nvSpPr>
        <p:spPr>
          <a:xfrm>
            <a:off x="609600" y="6356350"/>
            <a:ext cx="5794375" cy="365125"/>
          </a:xfrm>
        </p:spPr>
        <p:txBody>
          <a:bodyPr/>
          <a:lstStyle>
            <a:lvl1pPr algn="l">
              <a:defRPr sz="1200" i="1"/>
            </a:lvl1pPr>
          </a:lstStyle>
          <a:p>
            <a:pPr>
              <a:defRPr/>
            </a:pPr>
            <a:r>
              <a:rPr lang="el-GR"/>
              <a:t>Κυκλοφοριακή Ροή - 7</a:t>
            </a:r>
            <a:r>
              <a:rPr lang="el-GR" baseline="30000"/>
              <a:t>ο</a:t>
            </a:r>
            <a:r>
              <a:rPr lang="el-GR"/>
              <a:t> Εξάμηνο Πολιτικών Μηχανικών</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10"/>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23EDF407-9F49-4584-B1EA-CD1BE94F855E}" type="datetime6">
              <a:rPr lang="el-GR" smtClean="0"/>
              <a:t>Απρίλιος 15</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r>
              <a:rPr lang="el-GR"/>
              <a:t>Κυκλοφοριακή Ροή - 7ο Εξάμηνο Πολιτικών Μηχανικών</a:t>
            </a: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4B21AD27-36C6-4039-91BC-8FB78EFF06D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1978982-BFFD-4CAA-8762-8E0AE5D141FA}" type="datetime6">
              <a:rPr lang="el-GR" smtClean="0"/>
              <a:t>Απρίλιος 15</a:t>
            </a:fld>
            <a:endParaRPr lang="en-US"/>
          </a:p>
        </p:txBody>
      </p:sp>
      <p:sp>
        <p:nvSpPr>
          <p:cNvPr id="6" name="Footer Placeholder 2"/>
          <p:cNvSpPr>
            <a:spLocks noGrp="1"/>
          </p:cNvSpPr>
          <p:nvPr>
            <p:ph type="ftr" sz="quarter" idx="11"/>
          </p:nvPr>
        </p:nvSpPr>
        <p:spPr/>
        <p:txBody>
          <a:bodyPr/>
          <a:lstStyle>
            <a:lvl1pPr>
              <a:defRPr/>
            </a:lvl1pPr>
          </a:lstStyle>
          <a:p>
            <a:pPr>
              <a:defRPr/>
            </a:pPr>
            <a:r>
              <a:rPr lang="el-GR"/>
              <a:t>Κυκλοφοριακή Ροή - 7ο Εξάμηνο Πολιτικών Μηχανικών</a:t>
            </a:r>
            <a:endParaRPr lang="en-US"/>
          </a:p>
        </p:txBody>
      </p:sp>
      <p:sp>
        <p:nvSpPr>
          <p:cNvPr id="7" name="Slide Number Placeholder 22"/>
          <p:cNvSpPr>
            <a:spLocks noGrp="1"/>
          </p:cNvSpPr>
          <p:nvPr>
            <p:ph type="sldNum" sz="quarter" idx="12"/>
          </p:nvPr>
        </p:nvSpPr>
        <p:spPr/>
        <p:txBody>
          <a:bodyPr/>
          <a:lstStyle>
            <a:lvl1pPr>
              <a:defRPr/>
            </a:lvl1pPr>
          </a:lstStyle>
          <a:p>
            <a:pPr>
              <a:defRPr/>
            </a:pPr>
            <a:fld id="{6118320F-2E28-45B8-889E-55BDADE5E21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49AC885-3359-4AD7-AFF5-D633EE7BB9FA}" type="datetime6">
              <a:rPr lang="el-GR" smtClean="0"/>
              <a:t>Απρίλιος 15</a:t>
            </a:fld>
            <a:endParaRPr lang="en-US"/>
          </a:p>
        </p:txBody>
      </p:sp>
      <p:sp>
        <p:nvSpPr>
          <p:cNvPr id="8" name="Footer Placeholder 2"/>
          <p:cNvSpPr>
            <a:spLocks noGrp="1"/>
          </p:cNvSpPr>
          <p:nvPr>
            <p:ph type="ftr" sz="quarter" idx="11"/>
          </p:nvPr>
        </p:nvSpPr>
        <p:spPr/>
        <p:txBody>
          <a:bodyPr/>
          <a:lstStyle>
            <a:lvl1pPr>
              <a:defRPr/>
            </a:lvl1pPr>
          </a:lstStyle>
          <a:p>
            <a:pPr>
              <a:defRPr/>
            </a:pPr>
            <a:r>
              <a:rPr lang="el-GR"/>
              <a:t>Κυκλοφοριακή Ροή - 7ο Εξάμηνο Πολιτικών Μηχανικών</a:t>
            </a:r>
            <a:endParaRPr lang="en-US"/>
          </a:p>
        </p:txBody>
      </p:sp>
      <p:sp>
        <p:nvSpPr>
          <p:cNvPr id="9" name="Slide Number Placeholder 22"/>
          <p:cNvSpPr>
            <a:spLocks noGrp="1"/>
          </p:cNvSpPr>
          <p:nvPr>
            <p:ph type="sldNum" sz="quarter" idx="12"/>
          </p:nvPr>
        </p:nvSpPr>
        <p:spPr/>
        <p:txBody>
          <a:bodyPr/>
          <a:lstStyle>
            <a:lvl1pPr>
              <a:defRPr/>
            </a:lvl1pPr>
          </a:lstStyle>
          <a:p>
            <a:pPr>
              <a:defRPr/>
            </a:pPr>
            <a:fld id="{7FF0F9C1-F9FB-4613-8347-A65735C117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10"/>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84E5182-AC6A-4087-BA57-EB93FACE5293}" type="datetime6">
              <a:rPr lang="el-GR" smtClean="0"/>
              <a:t>Απρίλιος 15</a:t>
            </a:fld>
            <a:endParaRPr lang="en-US"/>
          </a:p>
        </p:txBody>
      </p:sp>
      <p:sp>
        <p:nvSpPr>
          <p:cNvPr id="5" name="Footer Placeholder 3"/>
          <p:cNvSpPr>
            <a:spLocks noGrp="1"/>
          </p:cNvSpPr>
          <p:nvPr>
            <p:ph type="ftr" sz="quarter" idx="11"/>
          </p:nvPr>
        </p:nvSpPr>
        <p:spPr/>
        <p:txBody>
          <a:bodyPr/>
          <a:lstStyle>
            <a:lvl1pPr>
              <a:defRPr/>
            </a:lvl1pPr>
          </a:lstStyle>
          <a:p>
            <a:pPr>
              <a:defRPr/>
            </a:pPr>
            <a:r>
              <a:rPr lang="el-GR"/>
              <a:t>Κυκλοφοριακή Ροή - 7ο Εξάμηνο Πολιτικών Μηχανικών</a:t>
            </a:r>
            <a:endParaRPr lang="en-US"/>
          </a:p>
        </p:txBody>
      </p:sp>
      <p:sp>
        <p:nvSpPr>
          <p:cNvPr id="6" name="Slide Number Placeholder 4"/>
          <p:cNvSpPr>
            <a:spLocks noGrp="1"/>
          </p:cNvSpPr>
          <p:nvPr>
            <p:ph type="sldNum" sz="quarter" idx="12"/>
          </p:nvPr>
        </p:nvSpPr>
        <p:spPr/>
        <p:txBody>
          <a:bodyPr/>
          <a:lstStyle>
            <a:lvl1pPr>
              <a:defRPr/>
            </a:lvl1pPr>
          </a:lstStyle>
          <a:p>
            <a:pPr>
              <a:defRPr/>
            </a:pPr>
            <a:fld id="{0C9BC868-6D1B-470E-8549-F7E30D12AA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sosceles Triangle 11"/>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58B8EE78-A0FC-4C6B-ADB1-89770D5D6515}" type="datetime6">
              <a:rPr lang="el-GR" smtClean="0"/>
              <a:t>Απρίλιος 15</a:t>
            </a:fld>
            <a:endParaRPr lang="en-US"/>
          </a:p>
        </p:txBody>
      </p:sp>
      <p:sp>
        <p:nvSpPr>
          <p:cNvPr id="5" name="Footer Placeholder 2"/>
          <p:cNvSpPr>
            <a:spLocks noGrp="1"/>
          </p:cNvSpPr>
          <p:nvPr>
            <p:ph type="ftr" sz="quarter" idx="11"/>
          </p:nvPr>
        </p:nvSpPr>
        <p:spPr/>
        <p:txBody>
          <a:bodyPr/>
          <a:lstStyle>
            <a:lvl1pPr>
              <a:defRPr/>
            </a:lvl1pPr>
          </a:lstStyle>
          <a:p>
            <a:pPr>
              <a:defRPr/>
            </a:pPr>
            <a:r>
              <a:rPr lang="el-GR"/>
              <a:t>Κυκλοφοριακή Ροή - 7ο Εξάμηνο Πολιτικών Μηχανικών</a:t>
            </a:r>
            <a:endParaRPr lang="en-US"/>
          </a:p>
        </p:txBody>
      </p:sp>
      <p:sp>
        <p:nvSpPr>
          <p:cNvPr id="6" name="Slide Number Placeholder 3"/>
          <p:cNvSpPr>
            <a:spLocks noGrp="1"/>
          </p:cNvSpPr>
          <p:nvPr>
            <p:ph type="sldNum" sz="quarter" idx="12"/>
          </p:nvPr>
        </p:nvSpPr>
        <p:spPr/>
        <p:txBody>
          <a:bodyPr/>
          <a:lstStyle>
            <a:lvl1pPr>
              <a:defRPr/>
            </a:lvl1pPr>
          </a:lstStyle>
          <a:p>
            <a:pPr>
              <a:defRPr/>
            </a:pPr>
            <a:fld id="{3FFCB34F-DA2A-4C83-94BA-19C13B725E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Straight Connector 11"/>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Isosceles Triangle 1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78841EF9-FCD5-4E42-B952-74E9A868C32A}" type="datetime6">
              <a:rPr lang="el-GR" smtClean="0"/>
              <a:t>Απρίλιος 15</a:t>
            </a:fld>
            <a:endParaRPr lang="en-US"/>
          </a:p>
        </p:txBody>
      </p:sp>
      <p:sp>
        <p:nvSpPr>
          <p:cNvPr id="9" name="Footer Placeholder 5"/>
          <p:cNvSpPr>
            <a:spLocks noGrp="1"/>
          </p:cNvSpPr>
          <p:nvPr>
            <p:ph type="ftr" sz="quarter" idx="11"/>
          </p:nvPr>
        </p:nvSpPr>
        <p:spPr/>
        <p:txBody>
          <a:bodyPr/>
          <a:lstStyle>
            <a:lvl1pPr>
              <a:defRPr/>
            </a:lvl1pPr>
          </a:lstStyle>
          <a:p>
            <a:pPr>
              <a:defRPr/>
            </a:pPr>
            <a:r>
              <a:rPr lang="el-GR"/>
              <a:t>Κυκλοφοριακή Ροή - 7ο Εξάμηνο Πολιτικών Μηχανικών</a:t>
            </a:r>
            <a:endParaRPr lang="en-US"/>
          </a:p>
        </p:txBody>
      </p:sp>
      <p:sp>
        <p:nvSpPr>
          <p:cNvPr id="10" name="Slide Number Placeholder 6"/>
          <p:cNvSpPr>
            <a:spLocks noGrp="1"/>
          </p:cNvSpPr>
          <p:nvPr>
            <p:ph type="sldNum" sz="quarter" idx="12"/>
          </p:nvPr>
        </p:nvSpPr>
        <p:spPr/>
        <p:txBody>
          <a:bodyPr/>
          <a:lstStyle>
            <a:lvl1pPr>
              <a:defRPr/>
            </a:lvl1pPr>
          </a:lstStyle>
          <a:p>
            <a:pPr>
              <a:defRPr/>
            </a:pPr>
            <a:fld id="{F7DEBE15-D93D-4C50-867D-239CDB2121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Isosceles Triangle 11"/>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A3AD1146-6373-4F4C-B647-B6EFB889B489}" type="datetime6">
              <a:rPr lang="el-GR" smtClean="0"/>
              <a:t>Απρίλιος 15</a:t>
            </a:fld>
            <a:endParaRPr lang="en-US"/>
          </a:p>
        </p:txBody>
      </p:sp>
      <p:sp>
        <p:nvSpPr>
          <p:cNvPr id="9" name="Footer Placeholder 5"/>
          <p:cNvSpPr>
            <a:spLocks noGrp="1"/>
          </p:cNvSpPr>
          <p:nvPr>
            <p:ph type="ftr" sz="quarter" idx="11"/>
          </p:nvPr>
        </p:nvSpPr>
        <p:spPr/>
        <p:txBody>
          <a:bodyPr/>
          <a:lstStyle>
            <a:lvl1pPr>
              <a:defRPr/>
            </a:lvl1pPr>
          </a:lstStyle>
          <a:p>
            <a:pPr>
              <a:defRPr/>
            </a:pPr>
            <a:r>
              <a:rPr lang="el-GR"/>
              <a:t>Κυκλοφοριακή Ροή - 7ο Εξάμηνο Πολιτικών Μηχανικών</a:t>
            </a:r>
            <a:endParaRPr lang="en-US"/>
          </a:p>
        </p:txBody>
      </p:sp>
      <p:sp>
        <p:nvSpPr>
          <p:cNvPr id="10" name="Slide Number Placeholder 6"/>
          <p:cNvSpPr>
            <a:spLocks noGrp="1"/>
          </p:cNvSpPr>
          <p:nvPr>
            <p:ph type="sldNum" sz="quarter" idx="12"/>
          </p:nvPr>
        </p:nvSpPr>
        <p:spPr/>
        <p:txBody>
          <a:bodyPr/>
          <a:lstStyle>
            <a:lvl1pPr>
              <a:defRPr/>
            </a:lvl1pPr>
          </a:lstStyle>
          <a:p>
            <a:pPr>
              <a:defRPr/>
            </a:pPr>
            <a:fld id="{44350D6C-512E-44F0-844B-20F536981B8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150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9769704E-1A09-45B0-A753-DD66402F0C38}" type="datetime6">
              <a:rPr lang="el-GR" smtClean="0"/>
              <a:t>Απρίλιος 15</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defRPr>
            </a:lvl1pPr>
          </a:lstStyle>
          <a:p>
            <a:pPr>
              <a:defRPr/>
            </a:pPr>
            <a:r>
              <a:rPr lang="el-GR"/>
              <a:t>Κυκλοφοριακή Ροή - 7ο Εξάμηνο Πολιτικών Μηχανικών</a:t>
            </a: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B4D902A3-72A4-4AE6-9543-DC56F88F7A4E}"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2" r:id="rId4"/>
    <p:sldLayoutId id="2147483833" r:id="rId5"/>
    <p:sldLayoutId id="2147483838" r:id="rId6"/>
    <p:sldLayoutId id="2147483839" r:id="rId7"/>
    <p:sldLayoutId id="2147483840" r:id="rId8"/>
    <p:sldLayoutId id="2147483841" r:id="rId9"/>
    <p:sldLayoutId id="2147483834" r:id="rId10"/>
    <p:sldLayoutId id="214748384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4.wmf"/><Relationship Id="rId4" Type="http://schemas.openxmlformats.org/officeDocument/2006/relationships/oleObject" Target="../embeddings/oleObject16.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5.wmf"/><Relationship Id="rId4" Type="http://schemas.openxmlformats.org/officeDocument/2006/relationships/oleObject" Target="../embeddings/oleObject17.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6.wmf"/><Relationship Id="rId4" Type="http://schemas.openxmlformats.org/officeDocument/2006/relationships/oleObject" Target="../embeddings/oleObject18.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 Target="slide48.xml"/><Relationship Id="rId4" Type="http://schemas.openxmlformats.org/officeDocument/2006/relationships/slide" Target="slide4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4.wmf"/><Relationship Id="rId4" Type="http://schemas.openxmlformats.org/officeDocument/2006/relationships/oleObject" Target="../embeddings/oleObject20.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8.wmf"/><Relationship Id="rId4" Type="http://schemas.openxmlformats.org/officeDocument/2006/relationships/oleObject" Target="../embeddings/oleObject8.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2.wmf"/><Relationship Id="rId4" Type="http://schemas.openxmlformats.org/officeDocument/2006/relationships/oleObject" Target="../embeddings/oleObject10.bin"/></Relationships>
</file>

<file path=ppt/slides/_rels/slide7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oleObject" Target="../embeddings/oleObject11.bin"/></Relationships>
</file>

<file path=ppt/slides/_rels/slide8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1.wmf"/><Relationship Id="rId4" Type="http://schemas.openxmlformats.org/officeDocument/2006/relationships/oleObject" Target="../embeddings/oleObject12.bin"/></Relationships>
</file>

<file path=ppt/slides/_rels/slide8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5.emf"/><Relationship Id="rId5" Type="http://schemas.openxmlformats.org/officeDocument/2006/relationships/image" Target="../media/image44.wmf"/><Relationship Id="rId4" Type="http://schemas.openxmlformats.org/officeDocument/2006/relationships/oleObject" Target="../embeddings/oleObject13.bin"/></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8.wmf"/><Relationship Id="rId5" Type="http://schemas.openxmlformats.org/officeDocument/2006/relationships/oleObject" Target="../embeddings/oleObject14.bin"/><Relationship Id="rId4" Type="http://schemas.openxmlformats.org/officeDocument/2006/relationships/image" Target="../media/image49.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8.w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pPr eaLnBrk="1" hangingPunct="1"/>
            <a:r>
              <a:rPr lang="el-GR" smtClean="0"/>
              <a:t>Κυκλοφοριακή Ικανότητα</a:t>
            </a:r>
            <a:endParaRPr lang="en-US" smtClean="0"/>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3"/>
              <a:buNone/>
              <a:defRPr/>
            </a:pPr>
            <a:r>
              <a:rPr lang="el-GR" dirty="0" smtClean="0"/>
              <a:t>Βασικές Έννοιες</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l-GR" smtClean="0"/>
              <a:t>Κατηγοριοποίηση ανάλογα με το είδος ροής</a:t>
            </a:r>
            <a:endParaRPr lang="en-US" smtClean="0"/>
          </a:p>
        </p:txBody>
      </p:sp>
      <p:sp>
        <p:nvSpPr>
          <p:cNvPr id="37891" name="Content Placeholder 2"/>
          <p:cNvSpPr>
            <a:spLocks noGrp="1"/>
          </p:cNvSpPr>
          <p:nvPr>
            <p:ph sz="quarter" idx="1"/>
          </p:nvPr>
        </p:nvSpPr>
        <p:spPr>
          <a:xfrm>
            <a:off x="457200" y="1219200"/>
            <a:ext cx="8229600" cy="4937125"/>
          </a:xfrm>
        </p:spPr>
        <p:txBody>
          <a:bodyPr/>
          <a:lstStyle/>
          <a:p>
            <a:pPr eaLnBrk="1" hangingPunct="1"/>
            <a:r>
              <a:rPr lang="el-GR" smtClean="0"/>
              <a:t>Μη Διακοπτόμενη Ροή (Uninterrupted flow) </a:t>
            </a:r>
          </a:p>
          <a:p>
            <a:pPr lvl="1" eaLnBrk="1" hangingPunct="1"/>
            <a:r>
              <a:rPr lang="el-GR" smtClean="0"/>
              <a:t>Όταν δεν υπάρχουν μόνιμες εγκαταστάσεις που μπορεί να προκαλέσουν διακοπές της κυκλοφοριακής ροής. Οι συνθήκες κυκλοφοριακής ροής προκύπτουν από την αλληλεπίδραση μεταξύ οχημάτων στο ρεύμα κυκλοφορίας και μεταξύ οχημάτων και των γεωμετρικών και περιβαλλοντικών χαρακτηριστικών της οδού. </a:t>
            </a:r>
          </a:p>
          <a:p>
            <a:pPr eaLnBrk="1" hangingPunct="1"/>
            <a:r>
              <a:rPr lang="el-GR" smtClean="0"/>
              <a:t>Διακοπτόμενη ροή (Interrupted flow) </a:t>
            </a:r>
          </a:p>
          <a:p>
            <a:pPr lvl="1" eaLnBrk="1" hangingPunct="1"/>
            <a:r>
              <a:rPr lang="el-GR" smtClean="0"/>
              <a:t>όταν υπάρχουν ελεγχόμενα ή μη σημεία πρόσβασης που να προκαλούν την περιοδική διακοπή ή ουσιαστική επιβράδυνση της κυκλοφοριακής ροής, ανεξάρτητα από το μέγεθός της. </a:t>
            </a:r>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l-GR" sz="2800" smtClean="0"/>
              <a:t>Προσδιορισμός ταχύτητας ελεύθερης ροής (</a:t>
            </a:r>
            <a:r>
              <a:rPr lang="en-US" sz="2800" smtClean="0"/>
              <a:t>FFS</a:t>
            </a:r>
            <a:r>
              <a:rPr lang="el-GR" sz="2800" smtClean="0"/>
              <a:t>)</a:t>
            </a:r>
            <a:endParaRPr lang="en-US" sz="2800" smtClean="0"/>
          </a:p>
        </p:txBody>
      </p:sp>
      <p:sp>
        <p:nvSpPr>
          <p:cNvPr id="114691" name="Content Placeholder 2"/>
          <p:cNvSpPr>
            <a:spLocks noGrp="1"/>
          </p:cNvSpPr>
          <p:nvPr>
            <p:ph sz="quarter" idx="1"/>
          </p:nvPr>
        </p:nvSpPr>
        <p:spPr>
          <a:xfrm>
            <a:off x="457200" y="1219200"/>
            <a:ext cx="8229600" cy="4937125"/>
          </a:xfrm>
        </p:spPr>
        <p:txBody>
          <a:bodyPr/>
          <a:lstStyle/>
          <a:p>
            <a:r>
              <a:rPr lang="el-GR" sz="2800" smtClean="0">
                <a:cs typeface="Times New Roman" pitchFamily="18" charset="0"/>
              </a:rPr>
              <a:t>Προσαρμογή για πλάτος λωρίδων</a:t>
            </a:r>
            <a:r>
              <a:rPr lang="en-US" sz="2800" smtClean="0">
                <a:cs typeface="Times New Roman" pitchFamily="18" charset="0"/>
              </a:rPr>
              <a:t> </a:t>
            </a:r>
            <a:r>
              <a:rPr lang="en-US" sz="2800" i="1" smtClean="0">
                <a:cs typeface="Times New Roman" pitchFamily="18" charset="0"/>
              </a:rPr>
              <a:t>f</a:t>
            </a:r>
            <a:r>
              <a:rPr lang="en-US" sz="2800" i="1" baseline="-25000" smtClean="0">
                <a:cs typeface="Times New Roman" pitchFamily="18" charset="0"/>
              </a:rPr>
              <a:t>LW</a:t>
            </a:r>
            <a:endParaRPr lang="en-US" sz="4000" smtClean="0">
              <a:cs typeface="Times New Roman" pitchFamily="18" charset="0"/>
            </a:endParaRPr>
          </a:p>
          <a:p>
            <a:pPr>
              <a:buFont typeface="Wingdings 3" pitchFamily="18" charset="2"/>
              <a:buNone/>
            </a:pPr>
            <a:r>
              <a:rPr lang="el-GR" sz="2800" smtClean="0">
                <a:cs typeface="Times New Roman" pitchFamily="18" charset="0"/>
              </a:rPr>
              <a:t> </a:t>
            </a:r>
            <a:endParaRPr lang="en-US" smtClean="0"/>
          </a:p>
        </p:txBody>
      </p:sp>
      <p:pic>
        <p:nvPicPr>
          <p:cNvPr id="114694" name="Picture 1"/>
          <p:cNvPicPr>
            <a:picLocks noChangeAspect="1" noChangeArrowheads="1"/>
          </p:cNvPicPr>
          <p:nvPr/>
        </p:nvPicPr>
        <p:blipFill>
          <a:blip r:embed="rId3" cstate="print"/>
          <a:srcRect/>
          <a:stretch>
            <a:fillRect/>
          </a:stretch>
        </p:blipFill>
        <p:spPr bwMode="auto">
          <a:xfrm>
            <a:off x="809625" y="2438400"/>
            <a:ext cx="7524750" cy="259080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l-GR" sz="2800" smtClean="0"/>
              <a:t>Προσδιορισμός ταχύτητας ελεύθερης ροής (</a:t>
            </a:r>
            <a:r>
              <a:rPr lang="en-US" sz="2800" smtClean="0"/>
              <a:t>FFS</a:t>
            </a:r>
            <a:r>
              <a:rPr lang="el-GR" sz="2800" smtClean="0"/>
              <a:t>)</a:t>
            </a:r>
            <a:endParaRPr lang="en-US" sz="2800" smtClean="0"/>
          </a:p>
        </p:txBody>
      </p:sp>
      <p:sp>
        <p:nvSpPr>
          <p:cNvPr id="115715" name="Content Placeholder 2"/>
          <p:cNvSpPr>
            <a:spLocks noGrp="1"/>
          </p:cNvSpPr>
          <p:nvPr>
            <p:ph sz="quarter" idx="1"/>
          </p:nvPr>
        </p:nvSpPr>
        <p:spPr>
          <a:xfrm>
            <a:off x="457200" y="1219200"/>
            <a:ext cx="8229600" cy="4937125"/>
          </a:xfrm>
        </p:spPr>
        <p:txBody>
          <a:bodyPr/>
          <a:lstStyle/>
          <a:p>
            <a:r>
              <a:rPr lang="el-GR" sz="2400" smtClean="0">
                <a:cs typeface="Times New Roman" pitchFamily="18" charset="0"/>
              </a:rPr>
              <a:t>Προσαρμογή για πλευρικά εμπόδια </a:t>
            </a:r>
            <a:r>
              <a:rPr lang="en-US" sz="2400" smtClean="0">
                <a:cs typeface="Times New Roman" pitchFamily="18" charset="0"/>
              </a:rPr>
              <a:t> f</a:t>
            </a:r>
            <a:r>
              <a:rPr lang="en-US" sz="2400" baseline="-25000" smtClean="0">
                <a:cs typeface="Times New Roman" pitchFamily="18" charset="0"/>
              </a:rPr>
              <a:t>LC</a:t>
            </a:r>
            <a:endParaRPr lang="en-US" sz="2400" baseline="-25000" smtClean="0"/>
          </a:p>
        </p:txBody>
      </p:sp>
      <p:pic>
        <p:nvPicPr>
          <p:cNvPr id="115718" name="Picture 1"/>
          <p:cNvPicPr>
            <a:picLocks noChangeAspect="1" noChangeArrowheads="1"/>
          </p:cNvPicPr>
          <p:nvPr/>
        </p:nvPicPr>
        <p:blipFill>
          <a:blip r:embed="rId3" cstate="print"/>
          <a:srcRect/>
          <a:stretch>
            <a:fillRect/>
          </a:stretch>
        </p:blipFill>
        <p:spPr bwMode="auto">
          <a:xfrm>
            <a:off x="228600" y="1981200"/>
            <a:ext cx="1828800" cy="466725"/>
          </a:xfrm>
          <a:prstGeom prst="rect">
            <a:avLst/>
          </a:prstGeom>
          <a:noFill/>
          <a:ln w="9525">
            <a:noFill/>
            <a:miter lim="800000"/>
            <a:headEnd/>
            <a:tailEnd/>
          </a:ln>
        </p:spPr>
      </p:pic>
      <p:pic>
        <p:nvPicPr>
          <p:cNvPr id="115719" name="Picture 2"/>
          <p:cNvPicPr>
            <a:picLocks noChangeAspect="1" noChangeArrowheads="1"/>
          </p:cNvPicPr>
          <p:nvPr/>
        </p:nvPicPr>
        <p:blipFill>
          <a:blip r:embed="rId4" cstate="print"/>
          <a:srcRect t="20644"/>
          <a:stretch>
            <a:fillRect/>
          </a:stretch>
        </p:blipFill>
        <p:spPr bwMode="auto">
          <a:xfrm>
            <a:off x="685800" y="3657600"/>
            <a:ext cx="7781925" cy="2819400"/>
          </a:xfrm>
          <a:prstGeom prst="rect">
            <a:avLst/>
          </a:prstGeom>
          <a:noFill/>
          <a:ln w="9525">
            <a:noFill/>
            <a:miter lim="800000"/>
            <a:headEnd/>
            <a:tailEnd/>
          </a:ln>
        </p:spPr>
      </p:pic>
      <p:graphicFrame>
        <p:nvGraphicFramePr>
          <p:cNvPr id="8" name="Table 7"/>
          <p:cNvGraphicFramePr>
            <a:graphicFrameLocks noGrp="1"/>
          </p:cNvGraphicFramePr>
          <p:nvPr/>
        </p:nvGraphicFramePr>
        <p:xfrm>
          <a:off x="2362200" y="1752600"/>
          <a:ext cx="6477000" cy="1280160"/>
        </p:xfrm>
        <a:graphic>
          <a:graphicData uri="http://schemas.openxmlformats.org/drawingml/2006/table">
            <a:tbl>
              <a:tblPr/>
              <a:tblGrid>
                <a:gridCol w="533400"/>
                <a:gridCol w="5943600"/>
              </a:tblGrid>
              <a:tr h="171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cs typeface="Times New Roman" pitchFamily="18" charset="0"/>
                        </a:rPr>
                        <a:t>TLC</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συνολική απόσταση πλευρικών εμποδίων (μέτρα)</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R</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απόσταση των πλευρικών εμποδίων από το δεξιό άκρο της λωρίδας κυκλοφορίας (μέτρα). Αν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R</a:t>
                      </a:r>
                      <a:r>
                        <a:rPr kumimoji="0" lang="en-US" sz="1400" b="0" i="0" u="none" strike="noStrike" cap="none" normalizeH="0" baseline="-25000" smtClean="0">
                          <a:ln>
                            <a:noFill/>
                          </a:ln>
                          <a:solidFill>
                            <a:schemeClr val="tx1"/>
                          </a:solidFill>
                          <a:effectLst/>
                          <a:latin typeface="Arial" charset="0"/>
                          <a:cs typeface="Times New Roman" pitchFamily="18" charset="0"/>
                        </a:rPr>
                        <a:t> </a:t>
                      </a:r>
                      <a:r>
                        <a:rPr kumimoji="0" lang="el-GR" sz="1400" b="0" i="0" u="none" strike="noStrike" cap="none" normalizeH="0" baseline="0" smtClean="0">
                          <a:ln>
                            <a:noFill/>
                          </a:ln>
                          <a:solidFill>
                            <a:schemeClr val="tx1"/>
                          </a:solidFill>
                          <a:effectLst/>
                          <a:latin typeface="Arial" charset="0"/>
                          <a:cs typeface="Times New Roman" pitchFamily="18" charset="0"/>
                        </a:rPr>
                        <a:t>1.8 μέτρα, λαμβάνεται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R</a:t>
                      </a:r>
                      <a:r>
                        <a:rPr kumimoji="0" lang="el-GR" sz="1400" b="0" i="0" u="none" strike="noStrike" cap="none" normalizeH="0" baseline="0" smtClean="0">
                          <a:ln>
                            <a:noFill/>
                          </a:ln>
                          <a:solidFill>
                            <a:schemeClr val="tx1"/>
                          </a:solidFill>
                          <a:effectLst/>
                          <a:latin typeface="Arial" charset="0"/>
                          <a:cs typeface="Times New Roman" pitchFamily="18" charset="0"/>
                        </a:rPr>
                        <a:t>=1.8 μέτρα</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L</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απόσταση των εμποδίων στη μεσαία νησίδα από το αριστερό άκρο της λωρίδας κυκλοφορίας (μέτρα). Αν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L</a:t>
                      </a:r>
                      <a:r>
                        <a:rPr kumimoji="0" lang="en-US" sz="1400" b="0" i="0" u="none" strike="noStrike" cap="none" normalizeH="0" baseline="-25000" smtClean="0">
                          <a:ln>
                            <a:noFill/>
                          </a:ln>
                          <a:solidFill>
                            <a:schemeClr val="tx1"/>
                          </a:solidFill>
                          <a:effectLst/>
                          <a:latin typeface="Arial" charset="0"/>
                          <a:cs typeface="Times New Roman" pitchFamily="18" charset="0"/>
                        </a:rPr>
                        <a:t> </a:t>
                      </a:r>
                      <a:r>
                        <a:rPr kumimoji="0" lang="el-GR" sz="1400" b="0" i="0" u="none" strike="noStrike" cap="none" normalizeH="0" baseline="0" smtClean="0">
                          <a:ln>
                            <a:noFill/>
                          </a:ln>
                          <a:solidFill>
                            <a:schemeClr val="tx1"/>
                          </a:solidFill>
                          <a:effectLst/>
                          <a:latin typeface="Arial" charset="0"/>
                          <a:cs typeface="Times New Roman" pitchFamily="18" charset="0"/>
                        </a:rPr>
                        <a:t>1.8 μέτρα λαμβάνεται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L</a:t>
                      </a:r>
                      <a:r>
                        <a:rPr kumimoji="0" lang="el-GR" sz="1400" b="0" i="0" u="none" strike="noStrike" cap="none" normalizeH="0" baseline="0" smtClean="0">
                          <a:ln>
                            <a:noFill/>
                          </a:ln>
                          <a:solidFill>
                            <a:schemeClr val="tx1"/>
                          </a:solidFill>
                          <a:effectLst/>
                          <a:latin typeface="Arial" charset="0"/>
                          <a:cs typeface="Times New Roman" pitchFamily="18" charset="0"/>
                        </a:rPr>
                        <a:t>=1.8 μέτρα.</a:t>
                      </a:r>
                      <a:r>
                        <a:rPr kumimoji="0" lang="el-GR" sz="1400" b="0" i="1" u="none" strike="noStrike" cap="none" normalizeH="0" baseline="0" smtClean="0">
                          <a:ln>
                            <a:noFill/>
                          </a:ln>
                          <a:solidFill>
                            <a:schemeClr val="tx1"/>
                          </a:solidFill>
                          <a:effectLst/>
                          <a:latin typeface="Arial" charset="0"/>
                          <a:cs typeface="Times New Roman" pitchFamily="18" charset="0"/>
                        </a:rPr>
                        <a:t> </a:t>
                      </a:r>
                      <a:r>
                        <a:rPr kumimoji="0" lang="el-GR" sz="1400" b="0" i="0" u="none" strike="noStrike" cap="none" normalizeH="0" baseline="0" smtClean="0">
                          <a:ln>
                            <a:noFill/>
                          </a:ln>
                          <a:solidFill>
                            <a:schemeClr val="tx1"/>
                          </a:solidFill>
                          <a:effectLst/>
                          <a:latin typeface="Arial" charset="0"/>
                          <a:cs typeface="Times New Roman" pitchFamily="18" charset="0"/>
                        </a:rPr>
                        <a:t>Για αδιαίρετες οδούς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L</a:t>
                      </a:r>
                      <a:r>
                        <a:rPr kumimoji="0" lang="el-GR" sz="1400" b="0" i="0" u="none" strike="noStrike" cap="none" normalizeH="0" baseline="0" smtClean="0">
                          <a:ln>
                            <a:noFill/>
                          </a:ln>
                          <a:solidFill>
                            <a:schemeClr val="tx1"/>
                          </a:solidFill>
                          <a:effectLst/>
                          <a:latin typeface="Arial"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l-GR" sz="2800" smtClean="0"/>
              <a:t>Προσδιορισμός ταχύτητας ελεύθερης ροής (</a:t>
            </a:r>
            <a:r>
              <a:rPr lang="en-US" sz="2800" smtClean="0"/>
              <a:t>FFS</a:t>
            </a:r>
            <a:r>
              <a:rPr lang="el-GR" sz="2800" smtClean="0"/>
              <a:t>)</a:t>
            </a:r>
            <a:endParaRPr lang="en-US" sz="2800" smtClean="0"/>
          </a:p>
        </p:txBody>
      </p:sp>
      <p:pic>
        <p:nvPicPr>
          <p:cNvPr id="116741" name="Picture 2"/>
          <p:cNvPicPr>
            <a:picLocks noChangeAspect="1" noChangeArrowheads="1"/>
          </p:cNvPicPr>
          <p:nvPr/>
        </p:nvPicPr>
        <p:blipFill>
          <a:blip r:embed="rId3" cstate="print"/>
          <a:srcRect/>
          <a:stretch>
            <a:fillRect/>
          </a:stretch>
        </p:blipFill>
        <p:spPr bwMode="auto">
          <a:xfrm>
            <a:off x="457200" y="1447800"/>
            <a:ext cx="7839075" cy="2209800"/>
          </a:xfrm>
          <a:prstGeom prst="rect">
            <a:avLst/>
          </a:prstGeom>
          <a:noFill/>
          <a:ln w="9525">
            <a:noFill/>
            <a:miter lim="800000"/>
            <a:headEnd/>
            <a:tailEnd/>
          </a:ln>
        </p:spPr>
      </p:pic>
      <p:pic>
        <p:nvPicPr>
          <p:cNvPr id="116742" name="Picture 3"/>
          <p:cNvPicPr>
            <a:picLocks noChangeAspect="1" noChangeArrowheads="1"/>
          </p:cNvPicPr>
          <p:nvPr/>
        </p:nvPicPr>
        <p:blipFill>
          <a:blip r:embed="rId4" cstate="print"/>
          <a:srcRect/>
          <a:stretch>
            <a:fillRect/>
          </a:stretch>
        </p:blipFill>
        <p:spPr bwMode="auto">
          <a:xfrm>
            <a:off x="457200" y="3733800"/>
            <a:ext cx="7743825" cy="28194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pPr>
              <a:spcAft>
                <a:spcPts val="1200"/>
              </a:spcAft>
            </a:pPr>
            <a:r>
              <a:rPr lang="el-GR" smtClean="0"/>
              <a:t>Προσδιορισμός του ρυθμού ροής</a:t>
            </a:r>
            <a:r>
              <a:rPr lang="en-US" smtClean="0"/>
              <a:t> </a:t>
            </a:r>
            <a:r>
              <a:rPr lang="el-GR" i="1" smtClean="0"/>
              <a:t>ν</a:t>
            </a:r>
            <a:r>
              <a:rPr lang="en-US" i="1" baseline="-25000" smtClean="0"/>
              <a:t>p</a:t>
            </a:r>
          </a:p>
        </p:txBody>
      </p:sp>
      <p:sp>
        <p:nvSpPr>
          <p:cNvPr id="16388" name="Content Placeholder 2"/>
          <p:cNvSpPr>
            <a:spLocks noGrp="1"/>
          </p:cNvSpPr>
          <p:nvPr>
            <p:ph sz="quarter" idx="1"/>
          </p:nvPr>
        </p:nvSpPr>
        <p:spPr>
          <a:xfrm>
            <a:off x="457200" y="1219200"/>
            <a:ext cx="8229600" cy="4937125"/>
          </a:xfrm>
        </p:spPr>
        <p:txBody>
          <a:bodyPr/>
          <a:lstStyle/>
          <a:p>
            <a:r>
              <a:rPr lang="el-GR" smtClean="0"/>
              <a:t>Εκφράζεται σε ΜΕΑ/ώρα/λωρίδα και υπολογίζεται από την προσαρμογή του ωριαίου φόρτου με βάση τα βαρέα οχήματα και το είδος των οδηγών από τη σχέση:</a:t>
            </a:r>
            <a:endParaRPr lang="en-US" smtClean="0"/>
          </a:p>
        </p:txBody>
      </p:sp>
      <p:sp>
        <p:nvSpPr>
          <p:cNvPr id="1639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16386" name="Object 4"/>
          <p:cNvGraphicFramePr>
            <a:graphicFrameLocks noChangeAspect="1"/>
          </p:cNvGraphicFramePr>
          <p:nvPr/>
        </p:nvGraphicFramePr>
        <p:xfrm>
          <a:off x="2819400" y="2667000"/>
          <a:ext cx="2859088" cy="904875"/>
        </p:xfrm>
        <a:graphic>
          <a:graphicData uri="http://schemas.openxmlformats.org/presentationml/2006/ole">
            <mc:AlternateContent xmlns:mc="http://schemas.openxmlformats.org/markup-compatibility/2006">
              <mc:Choice xmlns:v="urn:schemas-microsoft-com:vml" Requires="v">
                <p:oleObj spid="_x0000_s16405" name="Equation" r:id="rId4" imgW="1409400" imgH="444240" progId="Equation.DSMT4">
                  <p:embed/>
                </p:oleObj>
              </mc:Choice>
              <mc:Fallback>
                <p:oleObj name="Equation" r:id="rId4" imgW="140940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667000"/>
                        <a:ext cx="2859088"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9"/>
          <p:cNvGraphicFramePr>
            <a:graphicFrameLocks noGrp="1"/>
          </p:cNvGraphicFramePr>
          <p:nvPr/>
        </p:nvGraphicFramePr>
        <p:xfrm>
          <a:off x="1295400" y="4114800"/>
          <a:ext cx="6164263" cy="1645920"/>
        </p:xfrm>
        <a:graphic>
          <a:graphicData uri="http://schemas.openxmlformats.org/drawingml/2006/table">
            <a:tbl>
              <a:tblPr/>
              <a:tblGrid>
                <a:gridCol w="730250"/>
                <a:gridCol w="5434013"/>
              </a:tblGrid>
              <a:tr h="171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V</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ωριαίος φόρτος (οχ</a:t>
                      </a:r>
                      <a:r>
                        <a:rPr kumimoji="0" lang="en-US" sz="1800" b="0" i="0" u="none" strike="noStrike" cap="none" normalizeH="0" baseline="0" smtClean="0">
                          <a:ln>
                            <a:noFill/>
                          </a:ln>
                          <a:solidFill>
                            <a:schemeClr val="tx1"/>
                          </a:solidFill>
                          <a:effectLst/>
                          <a:latin typeface="Gill Sans MT" pitchFamily="34" charset="0"/>
                          <a:cs typeface="Times New Roman" pitchFamily="18" charset="0"/>
                        </a:rPr>
                        <a:t>.</a:t>
                      </a:r>
                      <a:r>
                        <a:rPr kumimoji="0" lang="el-GR" sz="1800" b="0" i="0" u="none" strike="noStrike" cap="none" normalizeH="0" baseline="0" smtClean="0">
                          <a:ln>
                            <a:noFill/>
                          </a:ln>
                          <a:solidFill>
                            <a:schemeClr val="tx1"/>
                          </a:solidFill>
                          <a:effectLst/>
                          <a:latin typeface="Calibri" pitchFamily="34" charset="0"/>
                          <a:cs typeface="Times New Roman" pitchFamily="18" charset="0"/>
                        </a:rPr>
                        <a:t>/ώρα)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1" u="none" strike="noStrike" cap="none" normalizeH="0" baseline="0" smtClean="0">
                          <a:ln>
                            <a:noFill/>
                          </a:ln>
                          <a:solidFill>
                            <a:schemeClr val="tx1"/>
                          </a:solidFill>
                          <a:effectLst/>
                          <a:latin typeface="Calibri" pitchFamily="34" charset="0"/>
                          <a:cs typeface="Times New Roman" pitchFamily="18" charset="0"/>
                        </a:rPr>
                        <a:t>ΣΩΑ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ώρας αιχμής </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N</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αριθμός λωρίδων</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HV</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βαρέα οχήματα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p</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το είδος των οδηγών</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17412" name="Content Placeholder 2"/>
          <p:cNvSpPr>
            <a:spLocks noGrp="1"/>
          </p:cNvSpPr>
          <p:nvPr>
            <p:ph sz="quarter" idx="1"/>
          </p:nvPr>
        </p:nvSpPr>
        <p:spPr>
          <a:xfrm>
            <a:off x="457200" y="1219200"/>
            <a:ext cx="8229600" cy="4937125"/>
          </a:xfrm>
        </p:spPr>
        <p:txBody>
          <a:bodyPr/>
          <a:lstStyle/>
          <a:p>
            <a:r>
              <a:rPr lang="el-GR" smtClean="0"/>
              <a:t>Συντελεστής προσαρμογής για βαρέα οχήματα </a:t>
            </a:r>
            <a:r>
              <a:rPr lang="en-US" i="1" smtClean="0"/>
              <a:t>f</a:t>
            </a:r>
            <a:r>
              <a:rPr lang="en-US" i="1" baseline="-25000" smtClean="0"/>
              <a:t>HV</a:t>
            </a:r>
            <a:endParaRPr lang="en-US" smtClean="0"/>
          </a:p>
        </p:txBody>
      </p:sp>
      <p:sp>
        <p:nvSpPr>
          <p:cNvPr id="1741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17410" name="Object 1"/>
          <p:cNvGraphicFramePr>
            <a:graphicFrameLocks noChangeAspect="1"/>
          </p:cNvGraphicFramePr>
          <p:nvPr/>
        </p:nvGraphicFramePr>
        <p:xfrm>
          <a:off x="1828800" y="1905000"/>
          <a:ext cx="4843463" cy="990600"/>
        </p:xfrm>
        <a:graphic>
          <a:graphicData uri="http://schemas.openxmlformats.org/presentationml/2006/ole">
            <mc:AlternateContent xmlns:mc="http://schemas.openxmlformats.org/markup-compatibility/2006">
              <mc:Choice xmlns:v="urn:schemas-microsoft-com:vml" Requires="v">
                <p:oleObj spid="_x0000_s17429" name="Equation" r:id="rId4" imgW="2158920" imgH="444240" progId="Equation.DSMT4">
                  <p:embed/>
                </p:oleObj>
              </mc:Choice>
              <mc:Fallback>
                <p:oleObj name="Equation" r:id="rId4" imgW="2158920" imgH="44424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05000"/>
                        <a:ext cx="484346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nvGraphicFramePr>
        <p:xfrm>
          <a:off x="533400" y="3352800"/>
          <a:ext cx="8153400" cy="3108960"/>
        </p:xfrm>
        <a:graphic>
          <a:graphicData uri="http://schemas.openxmlformats.org/drawingml/2006/table">
            <a:tbl>
              <a:tblPr/>
              <a:tblGrid>
                <a:gridCol w="965200"/>
                <a:gridCol w="7188200"/>
              </a:tblGrid>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smtClean="0">
                          <a:ln>
                            <a:noFill/>
                          </a:ln>
                          <a:solidFill>
                            <a:schemeClr val="tx1"/>
                          </a:solidFill>
                          <a:effectLst/>
                          <a:latin typeface="Calibri" pitchFamily="34" charset="0"/>
                          <a:cs typeface="Times New Roman" pitchFamily="18" charset="0"/>
                        </a:rPr>
                        <a:t>Ε</a:t>
                      </a:r>
                      <a:r>
                        <a:rPr kumimoji="0" lang="el-GR" sz="2000" b="0" i="1" u="none" strike="noStrike" cap="none" normalizeH="0" baseline="-25000" smtClean="0">
                          <a:ln>
                            <a:noFill/>
                          </a:ln>
                          <a:solidFill>
                            <a:schemeClr val="tx1"/>
                          </a:solidFill>
                          <a:effectLst/>
                          <a:latin typeface="Calibri" pitchFamily="34" charset="0"/>
                          <a:cs typeface="Times New Roman" pitchFamily="18" charset="0"/>
                        </a:rPr>
                        <a:t>Τ </a:t>
                      </a:r>
                      <a:r>
                        <a:rPr kumimoji="0" lang="el-GR" sz="2000" b="0" i="1" u="none" strike="noStrike" cap="none" normalizeH="0" baseline="0" smtClean="0">
                          <a:ln>
                            <a:noFill/>
                          </a:ln>
                          <a:solidFill>
                            <a:schemeClr val="tx1"/>
                          </a:solidFill>
                          <a:effectLst/>
                          <a:latin typeface="Calibri" pitchFamily="34" charset="0"/>
                          <a:cs typeface="Times New Roman" pitchFamily="18" charset="0"/>
                        </a:rPr>
                        <a:t>,Ε</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R</a:t>
                      </a: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smtClean="0">
                          <a:ln>
                            <a:noFill/>
                          </a:ln>
                          <a:solidFill>
                            <a:schemeClr val="tx1"/>
                          </a:solidFill>
                          <a:effectLst/>
                          <a:latin typeface="Calibri" pitchFamily="34" charset="0"/>
                          <a:cs typeface="Times New Roman" pitchFamily="18" charset="0"/>
                        </a:rPr>
                        <a:t>ισοδύναμες μονάδες επιβατικών αυτοκινήτων (</a:t>
                      </a:r>
                      <a:r>
                        <a:rPr kumimoji="0" lang="el-GR" sz="2000" b="0" i="1" u="none" strike="noStrike" cap="none" normalizeH="0" baseline="0" smtClean="0">
                          <a:ln>
                            <a:noFill/>
                          </a:ln>
                          <a:solidFill>
                            <a:schemeClr val="tx1"/>
                          </a:solidFill>
                          <a:effectLst/>
                          <a:latin typeface="Calibri" pitchFamily="34" charset="0"/>
                          <a:cs typeface="Times New Roman" pitchFamily="18" charset="0"/>
                        </a:rPr>
                        <a:t>ΜΕΑ</a:t>
                      </a:r>
                      <a:r>
                        <a:rPr kumimoji="0" lang="el-GR" sz="2000" b="0" i="0" u="none" strike="noStrike" cap="none" normalizeH="0" baseline="0" smtClean="0">
                          <a:ln>
                            <a:noFill/>
                          </a:ln>
                          <a:solidFill>
                            <a:schemeClr val="tx1"/>
                          </a:solidFill>
                          <a:effectLst/>
                          <a:latin typeface="Calibri" pitchFamily="34" charset="0"/>
                          <a:cs typeface="Times New Roman" pitchFamily="18" charset="0"/>
                        </a:rPr>
                        <a:t>) για φορτηγά/λεωφορεία και οχήματα αναψυχής στο ρεύμα κυκλοφορίας, αντίστοιχα.</a:t>
                      </a:r>
                    </a:p>
                    <a:p>
                      <a:pPr marL="0" marR="0" lvl="0" indent="0" algn="just"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l-GR" sz="1800" b="0" i="1" u="none" strike="noStrike" cap="none" normalizeH="0" baseline="0" smtClean="0">
                          <a:ln>
                            <a:noFill/>
                          </a:ln>
                          <a:solidFill>
                            <a:schemeClr val="tx1"/>
                          </a:solidFill>
                          <a:effectLst/>
                          <a:latin typeface="Calibri" pitchFamily="34" charset="0"/>
                        </a:rPr>
                        <a:t>Εκτιμώνται τόσο για </a:t>
                      </a:r>
                      <a:r>
                        <a:rPr kumimoji="0" lang="el-GR" sz="1800" b="0" i="1" u="sng" strike="noStrike" cap="none" normalizeH="0" baseline="0" smtClean="0">
                          <a:ln>
                            <a:noFill/>
                          </a:ln>
                          <a:solidFill>
                            <a:schemeClr val="tx1"/>
                          </a:solidFill>
                          <a:effectLst/>
                          <a:latin typeface="Calibri" pitchFamily="34" charset="0"/>
                        </a:rPr>
                        <a:t>γενικευμένα τμήματα </a:t>
                      </a:r>
                      <a:r>
                        <a:rPr kumimoji="0" lang="el-GR" sz="1800" b="0" i="1" u="none" strike="noStrike" cap="none" normalizeH="0" baseline="0" smtClean="0">
                          <a:ln>
                            <a:noFill/>
                          </a:ln>
                          <a:solidFill>
                            <a:schemeClr val="tx1"/>
                          </a:solidFill>
                          <a:effectLst/>
                          <a:latin typeface="Calibri" pitchFamily="34" charset="0"/>
                        </a:rPr>
                        <a:t>όσο και για </a:t>
                      </a:r>
                      <a:r>
                        <a:rPr kumimoji="0" lang="el-GR" sz="1800" b="0" i="1" u="sng" strike="noStrike" cap="none" normalizeH="0" baseline="0" smtClean="0">
                          <a:ln>
                            <a:noFill/>
                          </a:ln>
                          <a:solidFill>
                            <a:schemeClr val="tx1"/>
                          </a:solidFill>
                          <a:effectLst/>
                          <a:latin typeface="Calibri" pitchFamily="34" charset="0"/>
                        </a:rPr>
                        <a:t>τμήματα με συγκεκριμένη κατά μήκος κλίση</a:t>
                      </a:r>
                      <a:endParaRPr kumimoji="0" lang="el-GR" sz="2000" b="0" i="1" u="sng"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Gill Sans MT" pitchFamily="34" charset="0"/>
                          <a:cs typeface="Times New Roman" pitchFamily="18" charset="0"/>
                        </a:rPr>
                        <a:t>P</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T</a:t>
                      </a:r>
                      <a:r>
                        <a:rPr kumimoji="0" lang="el-GR" sz="2000" b="0" i="1" u="none" strike="noStrike" cap="none" normalizeH="0" baseline="0" smtClean="0">
                          <a:ln>
                            <a:noFill/>
                          </a:ln>
                          <a:solidFill>
                            <a:schemeClr val="tx1"/>
                          </a:solidFill>
                          <a:effectLst/>
                          <a:latin typeface="Calibri" pitchFamily="34" charset="0"/>
                          <a:cs typeface="Times New Roman" pitchFamily="18" charset="0"/>
                        </a:rPr>
                        <a:t>,</a:t>
                      </a:r>
                      <a:r>
                        <a:rPr kumimoji="0" lang="en-US" sz="2000" b="0" i="1" u="none" strike="noStrike" cap="none" normalizeH="0" baseline="0" smtClean="0">
                          <a:ln>
                            <a:noFill/>
                          </a:ln>
                          <a:solidFill>
                            <a:schemeClr val="tx1"/>
                          </a:solidFill>
                          <a:effectLst/>
                          <a:latin typeface="Gill Sans MT" pitchFamily="34" charset="0"/>
                          <a:cs typeface="Times New Roman" pitchFamily="18" charset="0"/>
                        </a:rPr>
                        <a:t>P</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R</a:t>
                      </a: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Calibri" pitchFamily="34" charset="0"/>
                          <a:cs typeface="Times New Roman" pitchFamily="18" charset="0"/>
                        </a:rPr>
                        <a:t>αναλογία φορτηγών/λεωφορείων και οχημάτων αναψυχής στο ρεύμα κυκλοφορίας, αντίστοιχα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endParaRPr lang="el-GR" smtClean="0"/>
          </a:p>
        </p:txBody>
      </p:sp>
      <p:sp>
        <p:nvSpPr>
          <p:cNvPr id="117763" name="Content Placeholder 2"/>
          <p:cNvSpPr>
            <a:spLocks noGrp="1"/>
          </p:cNvSpPr>
          <p:nvPr>
            <p:ph sz="quarter" idx="1"/>
          </p:nvPr>
        </p:nvSpPr>
        <p:spPr>
          <a:xfrm>
            <a:off x="457200" y="1219200"/>
            <a:ext cx="8229600" cy="4937125"/>
          </a:xfrm>
        </p:spPr>
        <p:txBody>
          <a:bodyPr/>
          <a:lstStyle/>
          <a:p>
            <a:r>
              <a:rPr lang="el-GR" smtClean="0"/>
              <a:t>Γενικευμένα τμήματα (extended general highway segments) </a:t>
            </a:r>
          </a:p>
          <a:p>
            <a:pPr lvl="1"/>
            <a:r>
              <a:rPr lang="el-GR" smtClean="0"/>
              <a:t>όταν κλίση πάνω από 3% δεν εμφανίζεται για μήκος μεγαλύτερο από 0,8χλμ. και κλίση ίση ή μικρότερη του 3% για μήκος μεγαλύτερο από 1.6χλμ. </a:t>
            </a:r>
          </a:p>
          <a:p>
            <a:r>
              <a:rPr lang="el-GR" smtClean="0"/>
              <a:t>Τμήματα με συγκεκριμένη κατά μήκος κλίση </a:t>
            </a:r>
          </a:p>
          <a:p>
            <a:pPr lvl="1"/>
            <a:r>
              <a:rPr lang="el-GR" smtClean="0"/>
              <a:t>Τμήματα με μήκος μεγαλύτερο από 1.6χλμ. για κατά μήκος κλίσεις μέχρι 3% ή μεγαλύτερο από 0.8χλμ για κλίσεις ίσες ή μεγαλύτερες από 3%</a:t>
            </a:r>
          </a:p>
          <a:p>
            <a:pPr lvl="1"/>
            <a:r>
              <a:rPr lang="el-GR" smtClean="0"/>
              <a:t>Διαφορετικοί συντελεστές για </a:t>
            </a:r>
            <a:r>
              <a:rPr lang="el-GR" i="1" smtClean="0"/>
              <a:t>Ανωφέρειες</a:t>
            </a:r>
            <a:r>
              <a:rPr lang="el-GR" smtClean="0"/>
              <a:t> και </a:t>
            </a:r>
            <a:r>
              <a:rPr lang="el-GR" i="1" smtClean="0"/>
              <a:t>Κατωφέρειες</a:t>
            </a:r>
            <a:endParaRPr lang="el-GR" smtClean="0"/>
          </a:p>
          <a:p>
            <a:endParaRPr lang="el-GR"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sz="quarter" idx="1"/>
          </p:nvPr>
        </p:nvSpPr>
        <p:spPr>
          <a:xfrm>
            <a:off x="381000" y="152400"/>
            <a:ext cx="8229600" cy="457200"/>
          </a:xfrm>
        </p:spPr>
        <p:txBody>
          <a:bodyPr/>
          <a:lstStyle/>
          <a:p>
            <a:pPr lvl="1"/>
            <a:r>
              <a:rPr lang="el-GR" sz="1600" smtClean="0"/>
              <a:t>Τμήματα με συγκεκριμένη κατά μήκος κλίση  - Ανωφέρεια</a:t>
            </a:r>
          </a:p>
          <a:p>
            <a:endParaRPr lang="en-US" smtClean="0"/>
          </a:p>
        </p:txBody>
      </p:sp>
      <p:graphicFrame>
        <p:nvGraphicFramePr>
          <p:cNvPr id="6" name="Table 5"/>
          <p:cNvGraphicFramePr>
            <a:graphicFrameLocks noGrp="1"/>
          </p:cNvGraphicFramePr>
          <p:nvPr/>
        </p:nvGraphicFramePr>
        <p:xfrm>
          <a:off x="228600" y="609600"/>
          <a:ext cx="8534400" cy="6134735"/>
        </p:xfrm>
        <a:graphic>
          <a:graphicData uri="http://schemas.openxmlformats.org/drawingml/2006/table">
            <a:tbl>
              <a:tblPr/>
              <a:tblGrid>
                <a:gridCol w="1209675"/>
                <a:gridCol w="1209675"/>
                <a:gridCol w="690563"/>
                <a:gridCol w="585787"/>
                <a:gridCol w="692150"/>
                <a:gridCol w="690563"/>
                <a:gridCol w="690562"/>
                <a:gridCol w="692150"/>
                <a:gridCol w="690563"/>
                <a:gridCol w="692150"/>
                <a:gridCol w="690562"/>
              </a:tblGrid>
              <a:tr h="1428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Κλίση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Μήκος</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(χλμ)</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Ε</a:t>
                      </a:r>
                      <a:r>
                        <a:rPr kumimoji="0" lang="el-GR" sz="1200" b="0" i="1" u="none" strike="noStrike" cap="none" normalizeH="0" baseline="-25000" smtClean="0">
                          <a:ln>
                            <a:noFill/>
                          </a:ln>
                          <a:solidFill>
                            <a:schemeClr val="tx1"/>
                          </a:solidFill>
                          <a:effectLst/>
                          <a:latin typeface="Arial" charset="0"/>
                          <a:cs typeface="Times New Roman" pitchFamily="18" charset="0"/>
                        </a:rPr>
                        <a:t>Τ</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42875">
                <a:tc vMerge="1">
                  <a:txBody>
                    <a:bodyPr/>
                    <a:lstStyle/>
                    <a:p>
                      <a:endParaRPr lang="el-GR"/>
                    </a:p>
                  </a:txBody>
                  <a:tcPr/>
                </a:tc>
                <a:tc vMerge="1">
                  <a:txBody>
                    <a:bodyPr/>
                    <a:lstStyle/>
                    <a:p>
                      <a:endParaRPr lang="el-GR"/>
                    </a:p>
                  </a:txBody>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Ποσοστό φορτηγών/λεωφορείων</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82575">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&lt;2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Όλα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2 - 3</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&gt;3 - 4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&gt;4 - 5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&gt;5 - 6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19117" name="Rectangle 3"/>
          <p:cNvSpPr>
            <a:spLocks noChangeArrowheads="1"/>
          </p:cNvSpPr>
          <p:nvPr/>
        </p:nvSpPr>
        <p:spPr bwMode="auto">
          <a:xfrm>
            <a:off x="6705600" y="152400"/>
            <a:ext cx="1733550" cy="369888"/>
          </a:xfrm>
          <a:prstGeom prst="rect">
            <a:avLst/>
          </a:prstGeom>
          <a:noFill/>
          <a:ln w="9525">
            <a:noFill/>
            <a:miter lim="800000"/>
            <a:headEnd/>
            <a:tailEnd/>
          </a:ln>
        </p:spPr>
        <p:txBody>
          <a:bodyPr wrap="none">
            <a:spAutoFit/>
          </a:bodyPr>
          <a:lstStyle/>
          <a:p>
            <a:r>
              <a:rPr lang="el-GR" b="1"/>
              <a:t>ΠΙΝΑΚΑΣ 6.31</a:t>
            </a:r>
            <a:endParaRPr lang="el-G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
          </p:nvPr>
        </p:nvSpPr>
        <p:spPr>
          <a:xfrm>
            <a:off x="381000" y="533400"/>
            <a:ext cx="8229600" cy="457200"/>
          </a:xfrm>
        </p:spPr>
        <p:txBody>
          <a:bodyPr/>
          <a:lstStyle/>
          <a:p>
            <a:pPr lvl="1"/>
            <a:r>
              <a:rPr lang="el-GR" sz="1600" smtClean="0"/>
              <a:t>Τμήματα με συγκεκριμένη κατά μήκος κλίση  - Ανωφέρεια</a:t>
            </a:r>
          </a:p>
          <a:p>
            <a:endParaRPr lang="en-US" smtClean="0"/>
          </a:p>
        </p:txBody>
      </p:sp>
      <p:graphicFrame>
        <p:nvGraphicFramePr>
          <p:cNvPr id="8" name="Table 7"/>
          <p:cNvGraphicFramePr>
            <a:graphicFrameLocks noGrp="1"/>
          </p:cNvGraphicFramePr>
          <p:nvPr/>
        </p:nvGraphicFramePr>
        <p:xfrm>
          <a:off x="1066800" y="1676400"/>
          <a:ext cx="7086600" cy="3875095"/>
        </p:xfrm>
        <a:graphic>
          <a:graphicData uri="http://schemas.openxmlformats.org/drawingml/2006/table">
            <a:tbl>
              <a:tblPr/>
              <a:tblGrid>
                <a:gridCol w="1004888"/>
                <a:gridCol w="1003300"/>
                <a:gridCol w="574675"/>
                <a:gridCol w="485775"/>
                <a:gridCol w="574675"/>
                <a:gridCol w="573087"/>
                <a:gridCol w="574675"/>
                <a:gridCol w="573088"/>
                <a:gridCol w="574675"/>
                <a:gridCol w="573087"/>
                <a:gridCol w="574675"/>
              </a:tblGrid>
              <a:tr h="2524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Κλίση</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Μήκος</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(χλμ)</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Ε</a:t>
                      </a:r>
                      <a:r>
                        <a:rPr kumimoji="0" lang="en-US" sz="1200" b="0" i="1" u="none" strike="noStrike" cap="none" normalizeH="0" baseline="-25000" smtClean="0">
                          <a:ln>
                            <a:noFill/>
                          </a:ln>
                          <a:solidFill>
                            <a:schemeClr val="tx1"/>
                          </a:solidFill>
                          <a:effectLst/>
                          <a:latin typeface="Arial" charset="0"/>
                          <a:cs typeface="Times New Roman" pitchFamily="18" charset="0"/>
                        </a:rPr>
                        <a:t>R</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52413">
                <a:tc vMerge="1">
                  <a:txBody>
                    <a:bodyPr/>
                    <a:lstStyle/>
                    <a:p>
                      <a:endParaRPr lang="el-GR"/>
                    </a:p>
                  </a:txBody>
                  <a:tcPr/>
                </a:tc>
                <a:tc vMerge="1">
                  <a:txBody>
                    <a:bodyPr/>
                    <a:lstStyle/>
                    <a:p>
                      <a:endParaRPr lang="el-GR"/>
                    </a:p>
                  </a:txBody>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Ποσοστό οχημάτων αναψυχής</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41313">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Όλα</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&gt;2 - 3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.0-0.8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&gt;3 - 4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.0-0.4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.4-0.8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&gt;4 -5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.0-0.4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.4-0.8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.0-0.4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.4-0.8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434" name="Object 2"/>
          <p:cNvGraphicFramePr>
            <a:graphicFrameLocks noChangeAspect="1"/>
          </p:cNvGraphicFramePr>
          <p:nvPr/>
        </p:nvGraphicFramePr>
        <p:xfrm>
          <a:off x="0" y="0"/>
          <a:ext cx="114300" cy="219075"/>
        </p:xfrm>
        <a:graphic>
          <a:graphicData uri="http://schemas.openxmlformats.org/presentationml/2006/ole">
            <mc:AlternateContent xmlns:mc="http://schemas.openxmlformats.org/markup-compatibility/2006">
              <mc:Choice xmlns:v="urn:schemas-microsoft-com:vml" Requires="v">
                <p:oleObj spid="_x0000_s18453" name="Equation" r:id="rId4" imgW="114151" imgH="215619" progId="Equation.DSMT4">
                  <p:embed/>
                </p:oleObj>
              </mc:Choice>
              <mc:Fallback>
                <p:oleObj name="Equation" r:id="rId4" imgW="114151" imgH="215619"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84" name="Rectangle 4"/>
          <p:cNvSpPr>
            <a:spLocks noChangeArrowheads="1"/>
          </p:cNvSpPr>
          <p:nvPr/>
        </p:nvSpPr>
        <p:spPr bwMode="auto">
          <a:xfrm>
            <a:off x="6629400" y="1066800"/>
            <a:ext cx="1733550" cy="369888"/>
          </a:xfrm>
          <a:prstGeom prst="rect">
            <a:avLst/>
          </a:prstGeom>
          <a:noFill/>
          <a:ln w="9525">
            <a:noFill/>
            <a:miter lim="800000"/>
            <a:headEnd/>
            <a:tailEnd/>
          </a:ln>
        </p:spPr>
        <p:txBody>
          <a:bodyPr wrap="none">
            <a:spAutoFit/>
          </a:bodyPr>
          <a:lstStyle/>
          <a:p>
            <a:r>
              <a:rPr lang="el-GR" b="1"/>
              <a:t>ΠΙΝΑΚΑΣ 6.32</a:t>
            </a:r>
            <a:endParaRPr lang="el-G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143000" y="2590800"/>
          <a:ext cx="6781800" cy="2206630"/>
        </p:xfrm>
        <a:graphic>
          <a:graphicData uri="http://schemas.openxmlformats.org/drawingml/2006/table">
            <a:tbl>
              <a:tblPr/>
              <a:tblGrid>
                <a:gridCol w="1476375"/>
                <a:gridCol w="762000"/>
                <a:gridCol w="1476375"/>
                <a:gridCol w="1022350"/>
                <a:gridCol w="1022350"/>
                <a:gridCol w="1022350"/>
              </a:tblGrid>
              <a:tr h="2206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dirty="0" smtClean="0">
                          <a:ln>
                            <a:noFill/>
                          </a:ln>
                          <a:solidFill>
                            <a:schemeClr val="tx1"/>
                          </a:solidFill>
                          <a:effectLst/>
                          <a:latin typeface="Arial" charset="0"/>
                          <a:cs typeface="Times New Roman" pitchFamily="18" charset="0"/>
                        </a:rPr>
                        <a:t>Κλίση</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dirty="0" smtClean="0">
                          <a:ln>
                            <a:noFill/>
                          </a:ln>
                          <a:solidFill>
                            <a:schemeClr val="tx1"/>
                          </a:solidFill>
                          <a:effectLst/>
                          <a:latin typeface="Arial" charset="0"/>
                          <a:cs typeface="Times New Roman" pitchFamily="18" charset="0"/>
                        </a:rPr>
                        <a:t>(%)</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87" marR="6848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Μήκος</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(χλμ)</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Ε</a:t>
                      </a:r>
                      <a:r>
                        <a:rPr kumimoji="0" lang="el-GR" sz="1200" b="0" i="1" u="none" strike="noStrike" cap="none" normalizeH="0" baseline="-25000" smtClean="0">
                          <a:ln>
                            <a:noFill/>
                          </a:ln>
                          <a:solidFill>
                            <a:schemeClr val="tx1"/>
                          </a:solidFill>
                          <a:effectLst/>
                          <a:latin typeface="Arial" charset="0"/>
                          <a:cs typeface="Times New Roman" pitchFamily="18" charset="0"/>
                        </a:rPr>
                        <a:t>Τ</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220663">
                <a:tc vMerge="1">
                  <a:txBody>
                    <a:bodyPr/>
                    <a:lstStyle/>
                    <a:p>
                      <a:endParaRPr lang="el-GR"/>
                    </a:p>
                  </a:txBody>
                  <a:tcPr/>
                </a:tc>
                <a:tc vMerge="1">
                  <a:txBody>
                    <a:bodyPr/>
                    <a:lstStyle/>
                    <a:p>
                      <a:endParaRPr lang="el-GR"/>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Ποσοστό φορτηγών/λεωφορείων</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220663">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&lt;4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Όλα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&gt;5-6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dirty="0" smtClean="0">
                          <a:ln>
                            <a:noFill/>
                          </a:ln>
                          <a:solidFill>
                            <a:schemeClr val="tx1"/>
                          </a:solidFill>
                          <a:effectLst/>
                          <a:latin typeface="Arial" charset="0"/>
                          <a:cs typeface="Times New Roman" pitchFamily="18" charset="0"/>
                        </a:rPr>
                        <a:t>&gt;5-6</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dirty="0" smtClean="0">
                          <a:ln>
                            <a:noFill/>
                          </a:ln>
                          <a:solidFill>
                            <a:schemeClr val="tx1"/>
                          </a:solidFill>
                          <a:effectLst/>
                          <a:latin typeface="Arial" charset="0"/>
                          <a:cs typeface="Times New Roman" pitchFamily="18" charset="0"/>
                        </a:rPr>
                        <a:t>4</a:t>
                      </a:r>
                      <a:r>
                        <a:rPr kumimoji="0" lang="en-US" sz="1200" b="0" i="0" u="none" strike="noStrike" cap="none" normalizeH="0" baseline="0" dirty="0" smtClean="0">
                          <a:ln>
                            <a:noFill/>
                          </a:ln>
                          <a:solidFill>
                            <a:schemeClr val="tx1"/>
                          </a:solidFill>
                          <a:effectLst/>
                          <a:latin typeface="Arial" charset="0"/>
                          <a:cs typeface="Times New Roman" pitchFamily="18" charset="0"/>
                        </a:rPr>
                        <a:t>.5</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9866" name="Content Placeholder 2"/>
          <p:cNvSpPr>
            <a:spLocks noGrp="1"/>
          </p:cNvSpPr>
          <p:nvPr>
            <p:ph sz="quarter" idx="1"/>
          </p:nvPr>
        </p:nvSpPr>
        <p:spPr>
          <a:xfrm>
            <a:off x="381000" y="533400"/>
            <a:ext cx="8229600" cy="457200"/>
          </a:xfrm>
        </p:spPr>
        <p:txBody>
          <a:bodyPr/>
          <a:lstStyle/>
          <a:p>
            <a:pPr lvl="1"/>
            <a:r>
              <a:rPr lang="el-GR" sz="1600" smtClean="0"/>
              <a:t>Τμήματα με συγκεκριμένη κατά μήκος κλίση  - Κατωφέρεια</a:t>
            </a:r>
          </a:p>
          <a:p>
            <a:endParaRPr lang="en-US" smtClean="0"/>
          </a:p>
        </p:txBody>
      </p:sp>
      <p:sp>
        <p:nvSpPr>
          <p:cNvPr id="119867" name="Rectangle 3"/>
          <p:cNvSpPr>
            <a:spLocks noChangeArrowheads="1"/>
          </p:cNvSpPr>
          <p:nvPr/>
        </p:nvSpPr>
        <p:spPr bwMode="auto">
          <a:xfrm>
            <a:off x="6553200" y="1600200"/>
            <a:ext cx="1733550" cy="369888"/>
          </a:xfrm>
          <a:prstGeom prst="rect">
            <a:avLst/>
          </a:prstGeom>
          <a:noFill/>
          <a:ln w="9525">
            <a:noFill/>
            <a:miter lim="800000"/>
            <a:headEnd/>
            <a:tailEnd/>
          </a:ln>
        </p:spPr>
        <p:txBody>
          <a:bodyPr wrap="none">
            <a:spAutoFit/>
          </a:bodyPr>
          <a:lstStyle/>
          <a:p>
            <a:r>
              <a:rPr lang="el-GR" b="1"/>
              <a:t>ΠΙΝΑΚΑΣ 6.33</a:t>
            </a:r>
            <a:endParaRPr lang="el-G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1" descr="sxima_6_19"/>
          <p:cNvPicPr>
            <a:picLocks noChangeAspect="1" noChangeArrowheads="1"/>
          </p:cNvPicPr>
          <p:nvPr/>
        </p:nvPicPr>
        <p:blipFill>
          <a:blip r:embed="rId3" cstate="print"/>
          <a:srcRect/>
          <a:stretch>
            <a:fillRect/>
          </a:stretch>
        </p:blipFill>
        <p:spPr bwMode="auto">
          <a:xfrm>
            <a:off x="0" y="457200"/>
            <a:ext cx="9288463" cy="6019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Ρυθμός ροής εξυπηρέτησης (</a:t>
            </a:r>
            <a:r>
              <a:rPr lang="el-GR" dirty="0" err="1" smtClean="0"/>
              <a:t>Service</a:t>
            </a:r>
            <a:r>
              <a:rPr lang="el-GR" dirty="0" smtClean="0"/>
              <a:t> </a:t>
            </a:r>
            <a:r>
              <a:rPr lang="el-GR" dirty="0" err="1" smtClean="0"/>
              <a:t>flow</a:t>
            </a:r>
            <a:r>
              <a:rPr lang="el-GR" dirty="0" smtClean="0"/>
              <a:t> </a:t>
            </a:r>
            <a:r>
              <a:rPr lang="el-GR" dirty="0" err="1" smtClean="0"/>
              <a:t>rate</a:t>
            </a:r>
            <a:r>
              <a:rPr lang="el-GR" dirty="0" smtClean="0"/>
              <a:t>)</a:t>
            </a:r>
          </a:p>
        </p:txBody>
      </p:sp>
      <p:sp>
        <p:nvSpPr>
          <p:cNvPr id="38915" name="Content Placeholder 2"/>
          <p:cNvSpPr>
            <a:spLocks noGrp="1"/>
          </p:cNvSpPr>
          <p:nvPr>
            <p:ph sz="quarter" idx="1"/>
          </p:nvPr>
        </p:nvSpPr>
        <p:spPr>
          <a:xfrm>
            <a:off x="457200" y="1219200"/>
            <a:ext cx="8229600" cy="4937125"/>
          </a:xfrm>
        </p:spPr>
        <p:txBody>
          <a:bodyPr/>
          <a:lstStyle/>
          <a:p>
            <a:pPr eaLnBrk="1" hangingPunct="1"/>
            <a:r>
              <a:rPr lang="el-GR" smtClean="0"/>
              <a:t>Μέγιστο Ωριαίο Ρυθμό Ροής οχημάτων ή πεζών που μπορούν να περάσουν από ένα οδικό στοιχείο σε μια ορισμένη χρονική περίοδο ώστε οι συνθήκες λειτουργίας να διατηρούνται σ’ αυτή τη στάθμη εξυπηρέτησης.</a:t>
            </a:r>
          </a:p>
          <a:p>
            <a:pPr lvl="1" eaLnBrk="1" hangingPunct="1"/>
            <a:r>
              <a:rPr lang="el-GR" smtClean="0"/>
              <a:t>Σε κάθε στάθμη αντιστοιχεί ένας ρυθμός ροής εξυπηρέτησης, που αν ξεπεραστεί μεταφερόμαστε στην επόμενη (χειρότερη) στάθμη εξυπηρέτησης.</a:t>
            </a:r>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l-GR" smtClean="0"/>
              <a:t>Εφαρμογή 2</a:t>
            </a:r>
          </a:p>
        </p:txBody>
      </p:sp>
      <p:sp>
        <p:nvSpPr>
          <p:cNvPr id="3" name="Content Placeholder 2"/>
          <p:cNvSpPr>
            <a:spLocks noGrp="1"/>
          </p:cNvSpPr>
          <p:nvPr>
            <p:ph sz="quarter" idx="1"/>
          </p:nvPr>
        </p:nvSpPr>
        <p:spPr>
          <a:xfrm>
            <a:off x="228600" y="1219200"/>
            <a:ext cx="8763000" cy="4937125"/>
          </a:xfrm>
        </p:spPr>
        <p:txBody>
          <a:bodyPr/>
          <a:lstStyle/>
          <a:p>
            <a:pPr marL="0" indent="0">
              <a:buFont typeface="Wingdings 3" pitchFamily="18" charset="2"/>
              <a:buNone/>
              <a:defRPr/>
            </a:pPr>
            <a:r>
              <a:rPr lang="el-GR" sz="2200" dirty="0" smtClean="0"/>
              <a:t>Σχεδιάζεται προαστιακή λεωφόρος, η οποία αναμένεται να εξυπηρετήσει 4000 οχήματα/ώρα ανά κατεύθυνση. </a:t>
            </a:r>
          </a:p>
          <a:p>
            <a:pPr marL="0" indent="0">
              <a:buFont typeface="Wingdings 3" pitchFamily="18" charset="2"/>
              <a:buNone/>
              <a:defRPr/>
            </a:pPr>
            <a:r>
              <a:rPr lang="el-GR" sz="2200" b="1" dirty="0" smtClean="0"/>
              <a:t>Πόσες λωρίδες απαιτούνται για να παρέχει στάθμη εξυπηρέτησης </a:t>
            </a:r>
            <a:r>
              <a:rPr lang="en-US" sz="2200" b="1" dirty="0" smtClean="0"/>
              <a:t>D</a:t>
            </a:r>
            <a:r>
              <a:rPr lang="el-GR" sz="2200" b="1" dirty="0" smtClean="0"/>
              <a:t> σε ώρα αιχμής;</a:t>
            </a:r>
          </a:p>
          <a:p>
            <a:pPr>
              <a:buFont typeface="Wingdings 3" pitchFamily="18" charset="2"/>
              <a:buNone/>
              <a:defRPr/>
            </a:pPr>
            <a:r>
              <a:rPr lang="el-GR" sz="2200" dirty="0" smtClean="0"/>
              <a:t> </a:t>
            </a:r>
            <a:r>
              <a:rPr lang="el-GR" sz="2200" u="sng" dirty="0" smtClean="0"/>
              <a:t>Δεδομένα</a:t>
            </a:r>
          </a:p>
          <a:p>
            <a:pPr lvl="1">
              <a:spcAft>
                <a:spcPts val="0"/>
              </a:spcAft>
              <a:defRPr/>
            </a:pPr>
            <a:r>
              <a:rPr lang="el-GR" sz="1900" dirty="0" smtClean="0"/>
              <a:t>Επίπεδο έδαφος</a:t>
            </a:r>
          </a:p>
          <a:p>
            <a:pPr lvl="1">
              <a:spcAft>
                <a:spcPts val="0"/>
              </a:spcAft>
              <a:defRPr/>
            </a:pPr>
            <a:r>
              <a:rPr lang="el-GR" sz="1900" i="1" dirty="0" smtClean="0"/>
              <a:t>ΣΩΑ</a:t>
            </a:r>
            <a:r>
              <a:rPr lang="el-GR" sz="1900" dirty="0" smtClean="0"/>
              <a:t>:0.85</a:t>
            </a:r>
          </a:p>
          <a:p>
            <a:pPr lvl="1">
              <a:spcAft>
                <a:spcPts val="0"/>
              </a:spcAft>
              <a:defRPr/>
            </a:pPr>
            <a:r>
              <a:rPr lang="el-GR" sz="1900" dirty="0" smtClean="0"/>
              <a:t>Πλάτος λωρίδας:3.6 μ.</a:t>
            </a:r>
          </a:p>
          <a:p>
            <a:pPr lvl="1">
              <a:spcAft>
                <a:spcPts val="0"/>
              </a:spcAft>
              <a:defRPr/>
            </a:pPr>
            <a:r>
              <a:rPr lang="el-GR" sz="1900" dirty="0" smtClean="0"/>
              <a:t>Ποσοστό φορτηγών:15% και Ποσοστό οχημάτων αναψυχής:3%</a:t>
            </a:r>
          </a:p>
          <a:p>
            <a:pPr lvl="1">
              <a:spcAft>
                <a:spcPts val="0"/>
              </a:spcAft>
              <a:defRPr/>
            </a:pPr>
            <a:r>
              <a:rPr lang="el-GR" sz="1900" dirty="0" smtClean="0"/>
              <a:t>Απόσταση κατά πλάτος εμποδίων :1.8 μ.</a:t>
            </a:r>
          </a:p>
          <a:p>
            <a:pPr lvl="1">
              <a:spcAft>
                <a:spcPts val="0"/>
              </a:spcAft>
              <a:defRPr/>
            </a:pPr>
            <a:r>
              <a:rPr lang="el-GR" sz="1900" dirty="0" smtClean="0"/>
              <a:t>Πυκνότητα κόμβων: 0.9/χλμ.</a:t>
            </a:r>
          </a:p>
          <a:p>
            <a:pPr lvl="1">
              <a:spcAft>
                <a:spcPts val="0"/>
              </a:spcAft>
              <a:defRPr/>
            </a:pPr>
            <a:r>
              <a:rPr lang="el-GR" sz="1900" dirty="0" smtClean="0"/>
              <a:t>Θα χρησιμοποιείται από τακτικούς οδηγούς </a:t>
            </a:r>
          </a:p>
          <a:p>
            <a:pPr lvl="1">
              <a:spcAft>
                <a:spcPts val="0"/>
              </a:spcAft>
              <a:defRPr/>
            </a:pPr>
            <a:r>
              <a:rPr lang="el-GR" sz="1900" i="1" dirty="0" smtClean="0"/>
              <a:t>Β</a:t>
            </a:r>
            <a:r>
              <a:rPr lang="en-US" sz="1900" i="1" dirty="0" smtClean="0"/>
              <a:t>FFS</a:t>
            </a:r>
            <a:r>
              <a:rPr lang="el-GR" sz="1900" dirty="0" smtClean="0"/>
              <a:t>=120 </a:t>
            </a:r>
            <a:r>
              <a:rPr lang="el-GR" sz="1900" dirty="0" err="1" smtClean="0"/>
              <a:t>χλμ</a:t>
            </a:r>
            <a:r>
              <a:rPr lang="el-GR" sz="1900" dirty="0" smtClean="0"/>
              <a:t>./ώρα</a:t>
            </a:r>
            <a:endParaRPr lang="el-GR" sz="19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el-GR" smtClean="0"/>
              <a:t>Εφαρμογή 2</a:t>
            </a:r>
          </a:p>
        </p:txBody>
      </p:sp>
      <p:sp>
        <p:nvSpPr>
          <p:cNvPr id="19460" name="Content Placeholder 2"/>
          <p:cNvSpPr>
            <a:spLocks noGrp="1"/>
          </p:cNvSpPr>
          <p:nvPr>
            <p:ph sz="quarter" idx="1"/>
          </p:nvPr>
        </p:nvSpPr>
        <p:spPr>
          <a:xfrm>
            <a:off x="457200" y="1219200"/>
            <a:ext cx="8229600" cy="4937125"/>
          </a:xfrm>
        </p:spPr>
        <p:txBody>
          <a:bodyPr/>
          <a:lstStyle/>
          <a:p>
            <a:r>
              <a:rPr lang="el-GR" sz="2800" smtClean="0"/>
              <a:t>Στάθμη εξυπηρέτησης </a:t>
            </a:r>
            <a:r>
              <a:rPr lang="en-US" sz="2800" smtClean="0"/>
              <a:t>D</a:t>
            </a:r>
            <a:r>
              <a:rPr lang="el-GR" sz="2800" smtClean="0"/>
              <a:t> (</a:t>
            </a:r>
            <a:r>
              <a:rPr lang="el-GR" sz="2800" smtClean="0">
                <a:hlinkClick r:id="rId4" action="ppaction://hlinksldjump"/>
              </a:rPr>
              <a:t>Πιν 6.35 </a:t>
            </a:r>
            <a:r>
              <a:rPr lang="el-GR" sz="2800" smtClean="0"/>
              <a:t>ή </a:t>
            </a:r>
            <a:r>
              <a:rPr lang="el-GR" sz="2800" smtClean="0">
                <a:hlinkClick r:id="rId5" action="ppaction://hlinksldjump"/>
              </a:rPr>
              <a:t>Σχήμα 6.20</a:t>
            </a:r>
            <a:r>
              <a:rPr lang="el-GR" sz="2800" smtClean="0"/>
              <a:t>)</a:t>
            </a:r>
            <a:r>
              <a:rPr lang="el-GR" sz="2800" smtClean="0">
                <a:sym typeface="Wingdings" pitchFamily="2" charset="2"/>
              </a:rPr>
              <a:t> συνάρτηση του </a:t>
            </a:r>
            <a:r>
              <a:rPr lang="en-US" sz="2800" smtClean="0">
                <a:sym typeface="Wingdings" pitchFamily="2" charset="2"/>
              </a:rPr>
              <a:t>FFS </a:t>
            </a:r>
            <a:r>
              <a:rPr lang="el-GR" sz="2800" smtClean="0">
                <a:sym typeface="Wingdings" pitchFamily="2" charset="2"/>
              </a:rPr>
              <a:t>και </a:t>
            </a:r>
            <a:r>
              <a:rPr lang="en-US" sz="2800" smtClean="0">
                <a:sym typeface="Wingdings" pitchFamily="2" charset="2"/>
              </a:rPr>
              <a:t>v</a:t>
            </a:r>
            <a:r>
              <a:rPr lang="en-US" sz="2800" baseline="-25000" smtClean="0">
                <a:sym typeface="Wingdings" pitchFamily="2" charset="2"/>
              </a:rPr>
              <a:t>p</a:t>
            </a:r>
            <a:endParaRPr lang="el-GR" sz="2800" baseline="-25000" smtClean="0">
              <a:sym typeface="Wingdings" pitchFamily="2" charset="2"/>
            </a:endParaRPr>
          </a:p>
          <a:p>
            <a:endParaRPr lang="el-GR" sz="2800" baseline="-25000" smtClean="0">
              <a:sym typeface="Wingdings" pitchFamily="2" charset="2"/>
            </a:endParaRPr>
          </a:p>
          <a:p>
            <a:pPr lvl="1"/>
            <a:r>
              <a:rPr lang="en-US" sz="2500" smtClean="0">
                <a:sym typeface="Wingdings" pitchFamily="2" charset="2"/>
              </a:rPr>
              <a:t>FFS</a:t>
            </a:r>
            <a:r>
              <a:rPr lang="el-GR" sz="2500" smtClean="0">
                <a:sym typeface="Wingdings" pitchFamily="2" charset="2"/>
              </a:rPr>
              <a:t> συνάρτηση του Ν      </a:t>
            </a:r>
            <a:r>
              <a:rPr lang="en-US" sz="2800" i="1" smtClean="0"/>
              <a:t>FFS</a:t>
            </a:r>
            <a:r>
              <a:rPr lang="en-GB" sz="2800" i="1" smtClean="0"/>
              <a:t>=</a:t>
            </a:r>
            <a:r>
              <a:rPr lang="en-US" sz="2800" i="1" smtClean="0"/>
              <a:t>BFFS</a:t>
            </a:r>
            <a:r>
              <a:rPr lang="en-GB" sz="2800" i="1" smtClean="0"/>
              <a:t> - </a:t>
            </a:r>
            <a:r>
              <a:rPr lang="en-US" sz="2800" i="1" smtClean="0"/>
              <a:t>f</a:t>
            </a:r>
            <a:r>
              <a:rPr lang="en-US" sz="2800" i="1" baseline="-25000" smtClean="0"/>
              <a:t>LW</a:t>
            </a:r>
            <a:r>
              <a:rPr lang="en-GB" sz="2800" i="1" smtClean="0"/>
              <a:t>  - </a:t>
            </a:r>
            <a:r>
              <a:rPr lang="en-US" sz="2800" i="1" smtClean="0"/>
              <a:t>f</a:t>
            </a:r>
            <a:r>
              <a:rPr lang="en-US" sz="2800" i="1" baseline="-25000" smtClean="0"/>
              <a:t>LC</a:t>
            </a:r>
            <a:r>
              <a:rPr lang="en-GB" sz="2800" i="1" smtClean="0"/>
              <a:t>  - </a:t>
            </a:r>
            <a:r>
              <a:rPr lang="en-US" sz="2800" b="1" i="1" smtClean="0">
                <a:solidFill>
                  <a:srgbClr val="FF0000"/>
                </a:solidFill>
              </a:rPr>
              <a:t>f</a:t>
            </a:r>
            <a:r>
              <a:rPr lang="en-US" sz="2800" b="1" i="1" baseline="-25000" smtClean="0">
                <a:solidFill>
                  <a:srgbClr val="FF0000"/>
                </a:solidFill>
              </a:rPr>
              <a:t>N</a:t>
            </a:r>
            <a:r>
              <a:rPr lang="en-GB" sz="2800" i="1" smtClean="0"/>
              <a:t>  - </a:t>
            </a:r>
            <a:r>
              <a:rPr lang="en-US" sz="2800" i="1" smtClean="0"/>
              <a:t>f</a:t>
            </a:r>
            <a:r>
              <a:rPr lang="en-US" sz="2800" i="1" baseline="-25000" smtClean="0"/>
              <a:t>ID</a:t>
            </a:r>
            <a:endParaRPr lang="en-US" sz="2800" smtClean="0"/>
          </a:p>
          <a:p>
            <a:pPr lvl="1">
              <a:buFont typeface="Wingdings 3" pitchFamily="18" charset="2"/>
              <a:buNone/>
            </a:pPr>
            <a:endParaRPr lang="el-GR" sz="2500" smtClean="0">
              <a:sym typeface="Wingdings" pitchFamily="2" charset="2"/>
            </a:endParaRPr>
          </a:p>
          <a:p>
            <a:pPr lvl="1"/>
            <a:r>
              <a:rPr lang="en-US" sz="2500" smtClean="0">
                <a:sym typeface="Wingdings" pitchFamily="2" charset="2"/>
              </a:rPr>
              <a:t>v</a:t>
            </a:r>
            <a:r>
              <a:rPr lang="en-US" sz="2500" baseline="-25000" smtClean="0">
                <a:sym typeface="Wingdings" pitchFamily="2" charset="2"/>
              </a:rPr>
              <a:t>p</a:t>
            </a:r>
            <a:r>
              <a:rPr lang="el-GR" sz="2500" smtClean="0">
                <a:sym typeface="Wingdings" pitchFamily="2" charset="2"/>
              </a:rPr>
              <a:t> συνάρτηση του Ν</a:t>
            </a:r>
          </a:p>
          <a:p>
            <a:endParaRPr lang="el-GR" smtClean="0"/>
          </a:p>
        </p:txBody>
      </p:sp>
      <p:graphicFrame>
        <p:nvGraphicFramePr>
          <p:cNvPr id="19458" name="Object 4"/>
          <p:cNvGraphicFramePr>
            <a:graphicFrameLocks noChangeAspect="1"/>
          </p:cNvGraphicFramePr>
          <p:nvPr/>
        </p:nvGraphicFramePr>
        <p:xfrm>
          <a:off x="4495800" y="3581400"/>
          <a:ext cx="2859088" cy="904875"/>
        </p:xfrm>
        <a:graphic>
          <a:graphicData uri="http://schemas.openxmlformats.org/presentationml/2006/ole">
            <mc:AlternateContent xmlns:mc="http://schemas.openxmlformats.org/markup-compatibility/2006">
              <mc:Choice xmlns:v="urn:schemas-microsoft-com:vml" Requires="v">
                <p:oleObj spid="_x0000_s19477" name="Equation" r:id="rId6" imgW="1409400" imgH="444240" progId="Equation.DSMT4">
                  <p:embed/>
                </p:oleObj>
              </mc:Choice>
              <mc:Fallback>
                <p:oleObj name="Equation" r:id="rId6" imgW="1409400" imgH="4442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581400"/>
                        <a:ext cx="2859088"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791200" y="3962400"/>
            <a:ext cx="533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9464" name="TextBox 8"/>
          <p:cNvSpPr txBox="1">
            <a:spLocks noChangeArrowheads="1"/>
          </p:cNvSpPr>
          <p:nvPr/>
        </p:nvSpPr>
        <p:spPr bwMode="auto">
          <a:xfrm>
            <a:off x="533400" y="5257800"/>
            <a:ext cx="4097338" cy="369888"/>
          </a:xfrm>
          <a:prstGeom prst="rect">
            <a:avLst/>
          </a:prstGeom>
          <a:noFill/>
          <a:ln w="9525">
            <a:noFill/>
            <a:miter lim="800000"/>
            <a:headEnd/>
            <a:tailEnd/>
          </a:ln>
        </p:spPr>
        <p:txBody>
          <a:bodyPr wrap="none">
            <a:spAutoFit/>
          </a:bodyPr>
          <a:lstStyle/>
          <a:p>
            <a:r>
              <a:rPr lang="el-GR" b="1">
                <a:solidFill>
                  <a:srgbClr val="FF0000"/>
                </a:solidFill>
              </a:rPr>
              <a:t>Θα δοκιμάσω διάφορες τιμές του Ν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pPr>
              <a:spcAft>
                <a:spcPts val="1200"/>
              </a:spcAft>
            </a:pPr>
            <a:r>
              <a:rPr lang="el-GR" smtClean="0"/>
              <a:t>Προσδιορισμός ρυθμού ροής</a:t>
            </a:r>
            <a:r>
              <a:rPr lang="en-US" smtClean="0"/>
              <a:t> </a:t>
            </a:r>
            <a:r>
              <a:rPr lang="el-GR" i="1" smtClean="0"/>
              <a:t>ν</a:t>
            </a:r>
            <a:r>
              <a:rPr lang="en-US" i="1" baseline="-25000" smtClean="0"/>
              <a:t>p</a:t>
            </a:r>
          </a:p>
        </p:txBody>
      </p:sp>
      <p:sp>
        <p:nvSpPr>
          <p:cNvPr id="20484" name="Content Placeholder 2"/>
          <p:cNvSpPr>
            <a:spLocks noGrp="1"/>
          </p:cNvSpPr>
          <p:nvPr>
            <p:ph sz="quarter" idx="1"/>
          </p:nvPr>
        </p:nvSpPr>
        <p:spPr>
          <a:xfrm>
            <a:off x="457200" y="1219200"/>
            <a:ext cx="8229600" cy="4937125"/>
          </a:xfrm>
        </p:spPr>
        <p:txBody>
          <a:bodyPr/>
          <a:lstStyle/>
          <a:p>
            <a:r>
              <a:rPr lang="el-GR" smtClean="0"/>
              <a:t>Εκφράζεται σε ΜΕΑ/ώρα/λωρίδα και υπολογίζεται από την προσαρμογή του ωριαίου φόρτου με βάση τα βαρέα οχήματα και το είδος των οδηγών από τη σχέση:</a:t>
            </a:r>
            <a:endParaRPr lang="en-US" smtClean="0"/>
          </a:p>
        </p:txBody>
      </p:sp>
      <p:sp>
        <p:nvSpPr>
          <p:cNvPr id="2048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20482" name="Object 2"/>
          <p:cNvGraphicFramePr>
            <a:graphicFrameLocks noChangeAspect="1"/>
          </p:cNvGraphicFramePr>
          <p:nvPr/>
        </p:nvGraphicFramePr>
        <p:xfrm>
          <a:off x="2819400" y="2667000"/>
          <a:ext cx="2859088" cy="904875"/>
        </p:xfrm>
        <a:graphic>
          <a:graphicData uri="http://schemas.openxmlformats.org/presentationml/2006/ole">
            <mc:AlternateContent xmlns:mc="http://schemas.openxmlformats.org/markup-compatibility/2006">
              <mc:Choice xmlns:v="urn:schemas-microsoft-com:vml" Requires="v">
                <p:oleObj spid="_x0000_s20501" name="Equation" r:id="rId4" imgW="1409400" imgH="444240" progId="Equation.DSMT4">
                  <p:embed/>
                </p:oleObj>
              </mc:Choice>
              <mc:Fallback>
                <p:oleObj name="Equation" r:id="rId4" imgW="1409400" imgH="4442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667000"/>
                        <a:ext cx="2859088"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9"/>
          <p:cNvGraphicFramePr>
            <a:graphicFrameLocks noGrp="1"/>
          </p:cNvGraphicFramePr>
          <p:nvPr/>
        </p:nvGraphicFramePr>
        <p:xfrm>
          <a:off x="1295400" y="4114800"/>
          <a:ext cx="7391400" cy="1645920"/>
        </p:xfrm>
        <a:graphic>
          <a:graphicData uri="http://schemas.openxmlformats.org/drawingml/2006/table">
            <a:tbl>
              <a:tblPr/>
              <a:tblGrid>
                <a:gridCol w="874713"/>
                <a:gridCol w="6516687"/>
              </a:tblGrid>
              <a:tr h="171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V</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ωριαίος φόρτος (οχ</a:t>
                      </a:r>
                      <a:r>
                        <a:rPr kumimoji="0" lang="en-US" sz="1800" b="0" i="0" u="none" strike="noStrike" cap="none" normalizeH="0" baseline="0" smtClean="0">
                          <a:ln>
                            <a:noFill/>
                          </a:ln>
                          <a:solidFill>
                            <a:schemeClr val="tx1"/>
                          </a:solidFill>
                          <a:effectLst/>
                          <a:latin typeface="Gill Sans MT" pitchFamily="34" charset="0"/>
                          <a:cs typeface="Times New Roman" pitchFamily="18" charset="0"/>
                        </a:rPr>
                        <a:t>.</a:t>
                      </a:r>
                      <a:r>
                        <a:rPr kumimoji="0" lang="el-GR" sz="1800" b="0" i="0" u="none" strike="noStrike" cap="none" normalizeH="0" baseline="0" smtClean="0">
                          <a:ln>
                            <a:noFill/>
                          </a:ln>
                          <a:solidFill>
                            <a:schemeClr val="tx1"/>
                          </a:solidFill>
                          <a:effectLst/>
                          <a:latin typeface="Calibri" pitchFamily="34" charset="0"/>
                          <a:cs typeface="Times New Roman" pitchFamily="18" charset="0"/>
                        </a:rPr>
                        <a:t>/ώρα)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1" u="none" strike="noStrike" cap="none" normalizeH="0" baseline="0" smtClean="0">
                          <a:ln>
                            <a:noFill/>
                          </a:ln>
                          <a:solidFill>
                            <a:schemeClr val="tx1"/>
                          </a:solidFill>
                          <a:effectLst/>
                          <a:latin typeface="Calibri" pitchFamily="34" charset="0"/>
                          <a:cs typeface="Times New Roman" pitchFamily="18" charset="0"/>
                        </a:rPr>
                        <a:t>ΣΩΑ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ώρας αιχμής  (από 0.80 έως 0.95 σε ελ. λεωφόρους)</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N</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αριθμός λωρίδων</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HV</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βαρέα οχήματα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p</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το είδος των οδηγών</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l-GR" smtClean="0"/>
              <a:t>Προσδιορισμός ταχύτητας ελεύθερης ροής</a:t>
            </a:r>
            <a:endParaRPr lang="en-US" smtClean="0"/>
          </a:p>
        </p:txBody>
      </p:sp>
      <p:sp>
        <p:nvSpPr>
          <p:cNvPr id="122883" name="Content Placeholder 2"/>
          <p:cNvSpPr>
            <a:spLocks noGrp="1"/>
          </p:cNvSpPr>
          <p:nvPr>
            <p:ph sz="quarter" idx="1"/>
          </p:nvPr>
        </p:nvSpPr>
        <p:spPr>
          <a:xfrm>
            <a:off x="457200" y="1219200"/>
            <a:ext cx="8229600" cy="4937125"/>
          </a:xfrm>
        </p:spPr>
        <p:txBody>
          <a:bodyPr/>
          <a:lstStyle/>
          <a:p>
            <a:r>
              <a:rPr lang="en-US" i="1" smtClean="0"/>
              <a:t>FFS</a:t>
            </a:r>
            <a:r>
              <a:rPr lang="en-GB" i="1" smtClean="0"/>
              <a:t>=</a:t>
            </a:r>
            <a:r>
              <a:rPr lang="en-US" i="1" smtClean="0"/>
              <a:t>BFFS</a:t>
            </a:r>
            <a:r>
              <a:rPr lang="en-GB" i="1" smtClean="0"/>
              <a:t> - </a:t>
            </a:r>
            <a:r>
              <a:rPr lang="en-US" i="1" smtClean="0"/>
              <a:t>f</a:t>
            </a:r>
            <a:r>
              <a:rPr lang="en-US" i="1" baseline="-25000" smtClean="0"/>
              <a:t>LW</a:t>
            </a:r>
            <a:r>
              <a:rPr lang="en-GB" i="1" smtClean="0"/>
              <a:t>  - </a:t>
            </a:r>
            <a:r>
              <a:rPr lang="en-US" i="1" smtClean="0"/>
              <a:t>f</a:t>
            </a:r>
            <a:r>
              <a:rPr lang="en-US" i="1" baseline="-25000" smtClean="0"/>
              <a:t>LC</a:t>
            </a:r>
            <a:r>
              <a:rPr lang="en-GB" i="1" smtClean="0"/>
              <a:t>  - </a:t>
            </a:r>
            <a:r>
              <a:rPr lang="en-US" i="1" smtClean="0"/>
              <a:t>f</a:t>
            </a:r>
            <a:r>
              <a:rPr lang="en-US" i="1" baseline="-25000" smtClean="0"/>
              <a:t>N</a:t>
            </a:r>
            <a:r>
              <a:rPr lang="en-GB" i="1" smtClean="0"/>
              <a:t>  - </a:t>
            </a:r>
            <a:r>
              <a:rPr lang="en-US" i="1" smtClean="0"/>
              <a:t>f</a:t>
            </a:r>
            <a:r>
              <a:rPr lang="en-US" i="1" baseline="-25000" smtClean="0"/>
              <a:t>ID</a:t>
            </a:r>
            <a:endParaRPr lang="en-US" smtClean="0"/>
          </a:p>
        </p:txBody>
      </p:sp>
      <p:graphicFrame>
        <p:nvGraphicFramePr>
          <p:cNvPr id="6" name="Table 5"/>
          <p:cNvGraphicFramePr>
            <a:graphicFrameLocks noGrp="1"/>
          </p:cNvGraphicFramePr>
          <p:nvPr/>
        </p:nvGraphicFramePr>
        <p:xfrm>
          <a:off x="914400" y="2057400"/>
          <a:ext cx="7696200" cy="1541780"/>
        </p:xfrm>
        <a:graphic>
          <a:graphicData uri="http://schemas.openxmlformats.org/drawingml/2006/table">
            <a:tbl>
              <a:tblPr/>
              <a:tblGrid>
                <a:gridCol w="911225"/>
                <a:gridCol w="6784975"/>
              </a:tblGrid>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BFFS</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βασική ταχύτητα ελεύθερης ροής, 110 χλμ/ώρα για αστικές περιοχές ή 120 χλμ/ώρα για υπεραστικές</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f</a:t>
                      </a:r>
                      <a:r>
                        <a:rPr kumimoji="0" lang="en-US" sz="1600" b="0" i="1" u="none" strike="noStrike" cap="none" normalizeH="0" baseline="-25000" smtClean="0">
                          <a:ln>
                            <a:noFill/>
                          </a:ln>
                          <a:solidFill>
                            <a:schemeClr val="tx1"/>
                          </a:solidFill>
                          <a:effectLst/>
                          <a:latin typeface="Calibri" pitchFamily="34" charset="0"/>
                          <a:cs typeface="Times New Roman" pitchFamily="18" charset="0"/>
                        </a:rPr>
                        <a:t>LW</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προσαρμογή για πλάτος λωρίδων (Πίνακας 6.36)</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f</a:t>
                      </a:r>
                      <a:r>
                        <a:rPr kumimoji="0" lang="en-US" sz="1600" b="0" i="1" u="none" strike="noStrike" cap="none" normalizeH="0" baseline="-25000" smtClean="0">
                          <a:ln>
                            <a:noFill/>
                          </a:ln>
                          <a:solidFill>
                            <a:schemeClr val="tx1"/>
                          </a:solidFill>
                          <a:effectLst/>
                          <a:latin typeface="Calibri" pitchFamily="34" charset="0"/>
                          <a:cs typeface="Times New Roman" pitchFamily="18" charset="0"/>
                        </a:rPr>
                        <a:t>LC</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προσαρμογή για πλευρικά εμπόδια (Πίνακας 6.37)</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f</a:t>
                      </a:r>
                      <a:r>
                        <a:rPr kumimoji="0" lang="en-US" sz="1600" b="0" i="1" u="none" strike="noStrike" cap="none" normalizeH="0" baseline="-25000" smtClean="0">
                          <a:ln>
                            <a:noFill/>
                          </a:ln>
                          <a:solidFill>
                            <a:schemeClr val="tx1"/>
                          </a:solidFill>
                          <a:effectLst/>
                          <a:latin typeface="Calibri" pitchFamily="34" charset="0"/>
                          <a:cs typeface="Times New Roman" pitchFamily="18" charset="0"/>
                        </a:rPr>
                        <a:t>N</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προσαρμογή για αριθμό λωρίδων (Πίνακας 6.38)</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f</a:t>
                      </a:r>
                      <a:r>
                        <a:rPr kumimoji="0" lang="en-US" sz="1600" b="0" i="1" u="none" strike="noStrike" cap="none" normalizeH="0" baseline="-25000" smtClean="0">
                          <a:ln>
                            <a:noFill/>
                          </a:ln>
                          <a:solidFill>
                            <a:schemeClr val="tx1"/>
                          </a:solidFill>
                          <a:effectLst/>
                          <a:latin typeface="Calibri" pitchFamily="34" charset="0"/>
                          <a:cs typeface="Times New Roman" pitchFamily="18" charset="0"/>
                        </a:rPr>
                        <a:t>ID</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προσαρμογή για πυκνότητα κόμβων (Πίνακας 6.39)</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0" y="1501775"/>
            <a:ext cx="9144000" cy="386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cstate="print"/>
          <a:srcRect/>
          <a:stretch>
            <a:fillRect/>
          </a:stretch>
        </p:blipFill>
        <p:spPr bwMode="auto">
          <a:xfrm>
            <a:off x="0" y="1257300"/>
            <a:ext cx="9144000" cy="4351338"/>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cstate="print"/>
          <a:srcRect/>
          <a:stretch>
            <a:fillRect/>
          </a:stretch>
        </p:blipFill>
        <p:spPr bwMode="auto">
          <a:xfrm>
            <a:off x="0" y="1854200"/>
            <a:ext cx="9144000" cy="3155950"/>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cstate="print"/>
          <a:srcRect/>
          <a:stretch>
            <a:fillRect/>
          </a:stretch>
        </p:blipFill>
        <p:spPr bwMode="auto">
          <a:xfrm>
            <a:off x="0" y="803275"/>
            <a:ext cx="9144000" cy="5259388"/>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3"/>
          <p:cNvPicPr>
            <a:picLocks noChangeAspect="1" noChangeArrowheads="1"/>
          </p:cNvPicPr>
          <p:nvPr/>
        </p:nvPicPr>
        <p:blipFill>
          <a:blip r:embed="rId3" cstate="print"/>
          <a:srcRect/>
          <a:stretch>
            <a:fillRect/>
          </a:stretch>
        </p:blipFill>
        <p:spPr bwMode="auto">
          <a:xfrm>
            <a:off x="0" y="241300"/>
            <a:ext cx="9144000" cy="638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l-GR" smtClean="0"/>
              <a:t>Εφαρμογή 3</a:t>
            </a:r>
          </a:p>
        </p:txBody>
      </p:sp>
      <p:sp>
        <p:nvSpPr>
          <p:cNvPr id="3" name="Content Placeholder 2"/>
          <p:cNvSpPr>
            <a:spLocks noGrp="1"/>
          </p:cNvSpPr>
          <p:nvPr>
            <p:ph sz="quarter" idx="1"/>
          </p:nvPr>
        </p:nvSpPr>
        <p:spPr>
          <a:xfrm>
            <a:off x="457200" y="1219200"/>
            <a:ext cx="8229600" cy="4937125"/>
          </a:xfrm>
        </p:spPr>
        <p:txBody>
          <a:bodyPr/>
          <a:lstStyle/>
          <a:p>
            <a:pPr marL="0" indent="0">
              <a:buFont typeface="Wingdings 3" pitchFamily="18" charset="2"/>
              <a:buNone/>
              <a:defRPr/>
            </a:pPr>
            <a:r>
              <a:rPr lang="el-GR" sz="2000" dirty="0" smtClean="0"/>
              <a:t>Ελεύθερη λεωφόρος με 6 λωρίδες βρίσκεται σε αναπτυσσόμενη αστική περιοχή. Ο φόρτος ανά κατεύθυνση στην εξεταζόμενη χρονική στιγμή είναι 5000 οχήματα/ώρα. Εκτιμάται ότι θα είναι 5600 οχήματα/ώρα σε 3 χρόνια και μετά θα αυξάνεται 4% ετησίως.</a:t>
            </a:r>
          </a:p>
          <a:p>
            <a:pPr marL="0" indent="0">
              <a:buFont typeface="Wingdings 3" pitchFamily="18" charset="2"/>
              <a:buNone/>
              <a:defRPr/>
            </a:pPr>
            <a:r>
              <a:rPr lang="el-GR" sz="2000" dirty="0" smtClean="0"/>
              <a:t>Να προσδιοριστεί η στάθμη εξυπηρέτησης την τρέχουσα χρονική στιγμή και μετά από 3 χρόνια. Επίσης να εκτιμηθεί ποια είναι η κατάλληλη χρονική στιγμή για να προστεθεί μια τέταρτη λωρίδα ανά κατεύθυνση, ώστε η ζήτηση να μην υπερβεί την κυκλοφοριακή ικανότητα. </a:t>
            </a:r>
          </a:p>
          <a:p>
            <a:pPr>
              <a:buFont typeface="Wingdings 3" pitchFamily="18" charset="2"/>
              <a:buNone/>
              <a:defRPr/>
            </a:pPr>
            <a:r>
              <a:rPr lang="el-GR" sz="2000" b="1" dirty="0" smtClean="0"/>
              <a:t> Δεδομένα</a:t>
            </a:r>
            <a:r>
              <a:rPr lang="en-US" sz="2000" b="1" dirty="0" smtClean="0"/>
              <a:t>:</a:t>
            </a:r>
            <a:endParaRPr lang="el-GR" sz="2000" b="1" dirty="0" smtClean="0"/>
          </a:p>
          <a:p>
            <a:pPr lvl="1">
              <a:spcAft>
                <a:spcPts val="0"/>
              </a:spcAft>
              <a:defRPr/>
            </a:pPr>
            <a:r>
              <a:rPr lang="el-GR" sz="1700" dirty="0" smtClean="0"/>
              <a:t>Επίπεδο έδαφος</a:t>
            </a:r>
          </a:p>
          <a:p>
            <a:pPr lvl="1">
              <a:spcAft>
                <a:spcPts val="0"/>
              </a:spcAft>
              <a:defRPr/>
            </a:pPr>
            <a:r>
              <a:rPr lang="el-GR" sz="1700" i="1" dirty="0" smtClean="0"/>
              <a:t>ΣΩΑ</a:t>
            </a:r>
            <a:r>
              <a:rPr lang="el-GR" sz="1700" dirty="0" smtClean="0"/>
              <a:t>:0.95</a:t>
            </a:r>
          </a:p>
          <a:p>
            <a:pPr lvl="1">
              <a:spcAft>
                <a:spcPts val="0"/>
              </a:spcAft>
              <a:defRPr/>
            </a:pPr>
            <a:r>
              <a:rPr lang="el-GR" sz="1700" dirty="0" smtClean="0"/>
              <a:t>10% φορτηγά </a:t>
            </a:r>
          </a:p>
          <a:p>
            <a:pPr lvl="1">
              <a:spcAft>
                <a:spcPts val="0"/>
              </a:spcAft>
              <a:defRPr/>
            </a:pPr>
            <a:r>
              <a:rPr lang="en-US" sz="1700" i="1" dirty="0" smtClean="0"/>
              <a:t>FFS</a:t>
            </a:r>
            <a:r>
              <a:rPr lang="el-GR" sz="1700" dirty="0" smtClean="0"/>
              <a:t>=110 </a:t>
            </a:r>
            <a:r>
              <a:rPr lang="el-GR" sz="1700" dirty="0" err="1" smtClean="0"/>
              <a:t>χλμ</a:t>
            </a:r>
            <a:r>
              <a:rPr lang="el-GR" sz="1700" dirty="0" smtClean="0"/>
              <a:t>/ώρα (μετρημένη στο πεδίο)</a:t>
            </a:r>
          </a:p>
          <a:p>
            <a:pPr lvl="1">
              <a:spcAft>
                <a:spcPts val="0"/>
              </a:spcAft>
              <a:defRPr/>
            </a:pPr>
            <a:r>
              <a:rPr lang="el-GR" sz="1700" dirty="0" smtClean="0"/>
              <a:t>Γίνεται η παραδοχή ότι η σύνθεση της κυκλοφορίας παραμένει σταθερή στην πάροδο του χρόνου</a:t>
            </a:r>
          </a:p>
          <a:p>
            <a:pPr marL="0" indent="0">
              <a:buFont typeface="Wingdings 3" pitchFamily="18" charset="2"/>
              <a:buNone/>
              <a:defRPr/>
            </a:pP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l-GR" smtClean="0"/>
              <a:t>Χρονική περίοδος (Time period)</a:t>
            </a:r>
            <a:endParaRPr lang="en-US" smtClean="0"/>
          </a:p>
        </p:txBody>
      </p:sp>
      <p:sp>
        <p:nvSpPr>
          <p:cNvPr id="39939" name="Content Placeholder 2"/>
          <p:cNvSpPr>
            <a:spLocks noGrp="1"/>
          </p:cNvSpPr>
          <p:nvPr>
            <p:ph sz="quarter" idx="1"/>
          </p:nvPr>
        </p:nvSpPr>
        <p:spPr>
          <a:xfrm>
            <a:off x="457200" y="1219200"/>
            <a:ext cx="8229600" cy="4937125"/>
          </a:xfrm>
        </p:spPr>
        <p:txBody>
          <a:bodyPr/>
          <a:lstStyle/>
          <a:p>
            <a:pPr eaLnBrk="1" hangingPunct="1"/>
            <a:r>
              <a:rPr lang="el-GR" dirty="0" smtClean="0"/>
              <a:t>Στις περισσότερες αναλύσεις κυκλοφοριακής ικανότητας εξετάζεται ο ρυθμός ροής βασισμένος σε μια περίοδο 15 λεπτών, ώστε να ληφθεί υπόψη και η ανομοιομορφία της ροής μέσα σε μια ώρα και οι αιχμές ροών που δημιουργεί. </a:t>
            </a:r>
            <a:endParaRPr lang="en-US" dirty="0" smtClean="0"/>
          </a:p>
        </p:txBody>
      </p:sp>
      <p:sp>
        <p:nvSpPr>
          <p:cNvPr id="39940" name="Rectangle 3"/>
          <p:cNvSpPr>
            <a:spLocks noChangeArrowheads="1"/>
          </p:cNvSpPr>
          <p:nvPr/>
        </p:nvSpPr>
        <p:spPr bwMode="auto">
          <a:xfrm>
            <a:off x="3657600" y="3352800"/>
            <a:ext cx="2209800" cy="400050"/>
          </a:xfrm>
          <a:prstGeom prst="rect">
            <a:avLst/>
          </a:prstGeom>
          <a:noFill/>
          <a:ln w="9525">
            <a:noFill/>
            <a:miter lim="800000"/>
            <a:headEnd/>
            <a:tailEnd/>
          </a:ln>
        </p:spPr>
        <p:txBody>
          <a:bodyPr>
            <a:spAutoFit/>
          </a:bodyPr>
          <a:lstStyle/>
          <a:p>
            <a:pPr algn="ctr"/>
            <a:r>
              <a:rPr lang="en-US" sz="2000" i="1">
                <a:latin typeface="Gill Sans MT" pitchFamily="34" charset="0"/>
              </a:rPr>
              <a:t>v</a:t>
            </a:r>
            <a:r>
              <a:rPr lang="en-AU" sz="2000" i="1">
                <a:latin typeface="Gill Sans MT" pitchFamily="34" charset="0"/>
              </a:rPr>
              <a:t> = </a:t>
            </a:r>
            <a:r>
              <a:rPr lang="en-US" sz="2000" i="1">
                <a:latin typeface="Gill Sans MT" pitchFamily="34" charset="0"/>
              </a:rPr>
              <a:t>V</a:t>
            </a:r>
            <a:r>
              <a:rPr lang="en-AU" sz="2000" i="1">
                <a:latin typeface="Gill Sans MT" pitchFamily="34" charset="0"/>
              </a:rPr>
              <a:t>/ΣΩΑ </a:t>
            </a:r>
            <a:endParaRPr lang="en-US" sz="2000">
              <a:latin typeface="Gill Sans MT" pitchFamily="34" charset="0"/>
            </a:endParaRPr>
          </a:p>
        </p:txBody>
      </p:sp>
      <p:sp>
        <p:nvSpPr>
          <p:cNvPr id="39941" name="Rectangle 4"/>
          <p:cNvSpPr>
            <a:spLocks noChangeArrowheads="1"/>
          </p:cNvSpPr>
          <p:nvPr/>
        </p:nvSpPr>
        <p:spPr bwMode="auto">
          <a:xfrm>
            <a:off x="914400" y="4495800"/>
            <a:ext cx="7772400" cy="923330"/>
          </a:xfrm>
          <a:prstGeom prst="rect">
            <a:avLst/>
          </a:prstGeom>
          <a:noFill/>
          <a:ln w="9525">
            <a:noFill/>
            <a:miter lim="800000"/>
            <a:headEnd/>
            <a:tailEnd/>
          </a:ln>
        </p:spPr>
        <p:txBody>
          <a:bodyPr>
            <a:spAutoFit/>
          </a:bodyPr>
          <a:lstStyle/>
          <a:p>
            <a:r>
              <a:rPr lang="en-US" b="1" dirty="0" smtClean="0">
                <a:latin typeface="Calibri" panose="020F0502020204030204" pitchFamily="34" charset="0"/>
              </a:rPr>
              <a:t>v</a:t>
            </a:r>
            <a:r>
              <a:rPr lang="en-US" b="1" i="1" dirty="0" smtClean="0">
                <a:latin typeface="Calibri" panose="020F0502020204030204" pitchFamily="34" charset="0"/>
              </a:rPr>
              <a:t>      </a:t>
            </a:r>
            <a:r>
              <a:rPr lang="en-US" b="1" dirty="0" smtClean="0">
                <a:latin typeface="Calibri" panose="020F0502020204030204" pitchFamily="34" charset="0"/>
              </a:rPr>
              <a:t>:   </a:t>
            </a:r>
            <a:r>
              <a:rPr lang="el-GR" b="1" dirty="0" smtClean="0">
                <a:latin typeface="Calibri" panose="020F0502020204030204" pitchFamily="34" charset="0"/>
              </a:rPr>
              <a:t>ρυθμός ροής</a:t>
            </a:r>
          </a:p>
          <a:p>
            <a:r>
              <a:rPr lang="en-US" b="1" dirty="0" smtClean="0">
                <a:latin typeface="Calibri" panose="020F0502020204030204" pitchFamily="34" charset="0"/>
              </a:rPr>
              <a:t>V</a:t>
            </a:r>
            <a:r>
              <a:rPr lang="en-AU" b="1" dirty="0" smtClean="0">
                <a:latin typeface="Calibri" panose="020F0502020204030204" pitchFamily="34" charset="0"/>
              </a:rPr>
              <a:t> </a:t>
            </a:r>
            <a:r>
              <a:rPr lang="el-GR" b="1" dirty="0" smtClean="0">
                <a:latin typeface="Calibri" panose="020F0502020204030204" pitchFamily="34" charset="0"/>
              </a:rPr>
              <a:t>      </a:t>
            </a:r>
            <a:r>
              <a:rPr lang="el-GR" b="1" dirty="0">
                <a:latin typeface="Calibri" panose="020F0502020204030204" pitchFamily="34" charset="0"/>
              </a:rPr>
              <a:t>:  </a:t>
            </a:r>
            <a:r>
              <a:rPr lang="en-AU" b="1" dirty="0" err="1">
                <a:latin typeface="Calibri" panose="020F0502020204030204" pitchFamily="34" charset="0"/>
                <a:cs typeface="Adobe Arabic" pitchFamily="18" charset="-78"/>
              </a:rPr>
              <a:t>ωρι</a:t>
            </a:r>
            <a:r>
              <a:rPr lang="en-AU" b="1" dirty="0">
                <a:latin typeface="Calibri" panose="020F0502020204030204" pitchFamily="34" charset="0"/>
                <a:cs typeface="Adobe Arabic" pitchFamily="18" charset="-78"/>
              </a:rPr>
              <a:t>αίος κυκλοφοριακός φόρτος κατά την </a:t>
            </a:r>
            <a:r>
              <a:rPr lang="en-AU" b="1" dirty="0" smtClean="0">
                <a:latin typeface="Calibri" panose="020F0502020204030204" pitchFamily="34" charset="0"/>
                <a:cs typeface="Adobe Arabic" pitchFamily="18" charset="-78"/>
              </a:rPr>
              <a:t>ώρα</a:t>
            </a:r>
            <a:r>
              <a:rPr lang="el-GR" b="1" dirty="0" smtClean="0">
                <a:latin typeface="Calibri" panose="020F0502020204030204" pitchFamily="34" charset="0"/>
                <a:cs typeface="Adobe Arabic" pitchFamily="18" charset="-78"/>
              </a:rPr>
              <a:t> μελέτης</a:t>
            </a:r>
            <a:endParaRPr lang="el-GR" b="1" dirty="0">
              <a:latin typeface="Calibri" panose="020F0502020204030204" pitchFamily="34" charset="0"/>
              <a:cs typeface="Adobe Arabic" pitchFamily="18" charset="-78"/>
            </a:endParaRPr>
          </a:p>
          <a:p>
            <a:r>
              <a:rPr lang="el-GR" b="1" dirty="0">
                <a:latin typeface="Calibri" panose="020F0502020204030204" pitchFamily="34" charset="0"/>
              </a:rPr>
              <a:t>ΣΩΑ  :   συντελεστής ώρας αιχμής</a:t>
            </a:r>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l-GR" smtClean="0"/>
              <a:t>Εφαρμογή 4</a:t>
            </a:r>
          </a:p>
        </p:txBody>
      </p:sp>
      <p:sp>
        <p:nvSpPr>
          <p:cNvPr id="130051" name="Content Placeholder 2"/>
          <p:cNvSpPr>
            <a:spLocks noGrp="1"/>
          </p:cNvSpPr>
          <p:nvPr>
            <p:ph sz="quarter" idx="1"/>
          </p:nvPr>
        </p:nvSpPr>
        <p:spPr>
          <a:xfrm>
            <a:off x="457200" y="1219200"/>
            <a:ext cx="8229600" cy="4937125"/>
          </a:xfrm>
        </p:spPr>
        <p:txBody>
          <a:bodyPr/>
          <a:lstStyle/>
          <a:p>
            <a:pPr marL="0" indent="0">
              <a:buFont typeface="Wingdings 3" pitchFamily="18" charset="2"/>
              <a:buNone/>
            </a:pPr>
            <a:r>
              <a:rPr lang="el-GR" sz="2000" smtClean="0"/>
              <a:t>Κατά τον σχεδιασμό τμήματος υπεραστικής οδού τεσσάρων λωρίδων κυκλοφορίας (2 ανά κατεύθυνση) σε ορεινή περιοχή ζητείται να βρεθεί το μέγιστο μήκος με κλίση 6% έτσι ώστε να εξασφαλίζεται Στάθμη Εξυπηρέτησης C στην κατεύθυνση της ανωφέρειας κατά την ώρα αιχμής της τυπικής καθημερινής ημέρας.</a:t>
            </a:r>
          </a:p>
          <a:p>
            <a:pPr marL="0" indent="0">
              <a:buFont typeface="Wingdings 3" pitchFamily="18" charset="2"/>
              <a:buNone/>
            </a:pPr>
            <a:r>
              <a:rPr lang="el-GR" sz="2000" smtClean="0"/>
              <a:t>Η προβλεπόμενη βασική ταχύτητα ελεύθερης ροής είναι 100 χλμ/ώρα, ενώ προβλέπεται λειτουργία με κεντρική νησίδα, με πλάτος λωρίδας 3,3 μέτρα με ασφαλτοστρωμένα ερείσματα και εμπόδια και στις δύο πλευρές σε απόσταση 0,60 μέτρα από τις άκρες του οδοστρώματος. Από παρατηρήσεις προκύπτει ότι στο εξεταζόμενο τμήμα θα υπάρχουν 6 προσβάσεις ανά χιλιόμετρο. </a:t>
            </a:r>
          </a:p>
          <a:p>
            <a:pPr marL="0" indent="0">
              <a:buFont typeface="Wingdings 3" pitchFamily="18" charset="2"/>
              <a:buNone/>
            </a:pPr>
            <a:r>
              <a:rPr lang="el-GR" sz="2000" smtClean="0"/>
              <a:t>Δίδεται επίσης ότι ο κυκλοφοριακός φόρτος κατά την ώρα αιχμής στην κατεύθυνση της ανωφέρειας είναι 1.823 οχήματα/ώρα και περιλαμβάνει 8% φορτηγά και 2% οχήματα αναψυχής, ενώ ο ΣΩΑ είναι 0,80. Η οδός αναμένεται να χρησιμοποιείται καθημερινά από τακτικούς οδηγούς.</a:t>
            </a:r>
          </a:p>
          <a:p>
            <a:pPr marL="0" indent="0">
              <a:buFont typeface="Wingdings 3" pitchFamily="18" charset="2"/>
              <a:buNone/>
            </a:pPr>
            <a:endParaRPr lang="el-GR" sz="2000" smtClean="0"/>
          </a:p>
          <a:p>
            <a:pPr marL="0" indent="0">
              <a:buFont typeface="Wingdings 3" pitchFamily="18" charset="2"/>
              <a:buNone/>
            </a:pPr>
            <a:endParaRPr lang="el-GR" sz="2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Παράγοντες Επιρροής Κυκλοφοριακής Ικανότητας</a:t>
            </a:r>
            <a:endParaRPr lang="en-US" dirty="0"/>
          </a:p>
        </p:txBody>
      </p:sp>
      <p:sp>
        <p:nvSpPr>
          <p:cNvPr id="3" name="Content Placeholder 2"/>
          <p:cNvSpPr>
            <a:spLocks noGrp="1"/>
          </p:cNvSpPr>
          <p:nvPr>
            <p:ph sz="quarter" idx="1"/>
          </p:nvPr>
        </p:nvSpPr>
        <p:spPr>
          <a:xfrm>
            <a:off x="457200" y="1219200"/>
            <a:ext cx="8229600" cy="4937125"/>
          </a:xfrm>
        </p:spPr>
        <p:txBody>
          <a:bodyPr>
            <a:normAutofit lnSpcReduction="10000"/>
          </a:bodyPr>
          <a:lstStyle/>
          <a:p>
            <a:pPr marL="274320" indent="-274320" eaLnBrk="1" fontAlgn="auto" hangingPunct="1">
              <a:spcAft>
                <a:spcPts val="0"/>
              </a:spcAft>
              <a:buFont typeface="Wingdings 3"/>
              <a:buChar char=""/>
              <a:defRPr/>
            </a:pPr>
            <a:r>
              <a:rPr lang="el-GR" dirty="0" smtClean="0"/>
              <a:t>Οδικές συνθήκες (</a:t>
            </a:r>
            <a:r>
              <a:rPr lang="el-GR" dirty="0" err="1" smtClean="0"/>
              <a:t>Roadway</a:t>
            </a:r>
            <a:r>
              <a:rPr lang="el-GR" dirty="0" smtClean="0"/>
              <a:t> </a:t>
            </a:r>
            <a:r>
              <a:rPr lang="el-GR" dirty="0" err="1" smtClean="0"/>
              <a:t>conditions</a:t>
            </a:r>
            <a:r>
              <a:rPr lang="el-GR" dirty="0" smtClean="0"/>
              <a:t>) </a:t>
            </a:r>
          </a:p>
          <a:p>
            <a:pPr marL="548640" lvl="1" indent="-274320" eaLnBrk="1" fontAlgn="auto" hangingPunct="1">
              <a:buFont typeface="Wingdings 3"/>
              <a:buChar char=""/>
              <a:defRPr/>
            </a:pPr>
            <a:r>
              <a:rPr lang="el-GR" dirty="0" smtClean="0"/>
              <a:t>περιλαμβάνουν τα γεωμετρικά χαρακτηριστικά της οδού και δεν αλλάζουν χρονικά παρά μόνο όταν πραγματοποιηθούν νέες κατασκευές ή βελτιώσεις στην εξεταζόμενη οδό.  </a:t>
            </a:r>
          </a:p>
          <a:p>
            <a:pPr marL="548640" lvl="1" indent="-274320" eaLnBrk="1" fontAlgn="auto" hangingPunct="1">
              <a:spcAft>
                <a:spcPts val="0"/>
              </a:spcAft>
              <a:buFont typeface="Wingdings 3"/>
              <a:buNone/>
              <a:defRPr/>
            </a:pPr>
            <a:r>
              <a:rPr lang="el-GR" dirty="0" smtClean="0"/>
              <a:t>	1.	Ο αριθμός και το πλάτος των λωρίδων</a:t>
            </a:r>
          </a:p>
          <a:p>
            <a:pPr marL="548640" lvl="1" indent="-274320" eaLnBrk="1" fontAlgn="auto" hangingPunct="1">
              <a:spcAft>
                <a:spcPts val="0"/>
              </a:spcAft>
              <a:buFont typeface="Wingdings 3"/>
              <a:buNone/>
              <a:defRPr/>
            </a:pPr>
            <a:r>
              <a:rPr lang="el-GR" dirty="0" smtClean="0"/>
              <a:t>	2.	Ο τύπος της οδού και το περιβάλλον της</a:t>
            </a:r>
          </a:p>
          <a:p>
            <a:pPr marL="568325" lvl="1" indent="-293688" eaLnBrk="1" fontAlgn="auto" hangingPunct="1">
              <a:spcAft>
                <a:spcPts val="0"/>
              </a:spcAft>
              <a:buFont typeface="Wingdings 3"/>
              <a:buNone/>
              <a:defRPr/>
            </a:pPr>
            <a:r>
              <a:rPr lang="el-GR" dirty="0" smtClean="0"/>
              <a:t>	3.	Τα πλάτη των ερεισμάτων και η απόσταση των κατά 	πλάτος εμποδίων</a:t>
            </a:r>
          </a:p>
          <a:p>
            <a:pPr marL="548640" lvl="1" indent="-274320" eaLnBrk="1" fontAlgn="auto" hangingPunct="1">
              <a:spcAft>
                <a:spcPts val="0"/>
              </a:spcAft>
              <a:buFont typeface="Wingdings 3"/>
              <a:buNone/>
              <a:defRPr/>
            </a:pPr>
            <a:r>
              <a:rPr lang="el-GR" dirty="0" smtClean="0"/>
              <a:t>	4.	Η ταχύτητα μελέτης</a:t>
            </a:r>
          </a:p>
          <a:p>
            <a:pPr marL="548640" lvl="1" indent="-274320" eaLnBrk="1" fontAlgn="auto" hangingPunct="1">
              <a:spcAft>
                <a:spcPts val="0"/>
              </a:spcAft>
              <a:buFont typeface="Wingdings 3"/>
              <a:buNone/>
              <a:defRPr/>
            </a:pPr>
            <a:r>
              <a:rPr lang="el-GR" dirty="0" smtClean="0"/>
              <a:t>	5.	Η οριζόντια και κατακόρυφη χάραξη</a:t>
            </a:r>
          </a:p>
          <a:p>
            <a:pPr marL="548640" lvl="1" indent="-274320" eaLnBrk="1" fontAlgn="auto" hangingPunct="1">
              <a:spcAft>
                <a:spcPts val="0"/>
              </a:spcAft>
              <a:buFont typeface="Wingdings 3"/>
              <a:buNone/>
              <a:defRPr/>
            </a:pPr>
            <a:r>
              <a:rPr lang="el-GR" dirty="0" smtClean="0"/>
              <a:t>	6.	Η ύπαρξη αποκλειστικών λωρίδων στροφής στις 		διασταυρώσεις</a:t>
            </a:r>
          </a:p>
          <a:p>
            <a:pPr marL="274320" indent="-274320" eaLnBrk="1" fontAlgn="auto" hangingPunct="1">
              <a:spcAft>
                <a:spcPts val="0"/>
              </a:spcAft>
              <a:buFont typeface="Wingdings 3"/>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Παράγοντες Επιρροής Κυκλοφοριακής Ικανότητας</a:t>
            </a:r>
            <a:endParaRPr lang="en-US" dirty="0"/>
          </a:p>
        </p:txBody>
      </p:sp>
      <p:sp>
        <p:nvSpPr>
          <p:cNvPr id="3" name="Content Placeholder 2"/>
          <p:cNvSpPr>
            <a:spLocks noGrp="1"/>
          </p:cNvSpPr>
          <p:nvPr>
            <p:ph sz="quarter" idx="1"/>
          </p:nvPr>
        </p:nvSpPr>
        <p:spPr>
          <a:xfrm>
            <a:off x="457200" y="1219200"/>
            <a:ext cx="8229600" cy="5181600"/>
          </a:xfrm>
        </p:spPr>
        <p:txBody>
          <a:bodyPr>
            <a:normAutofit lnSpcReduction="10000"/>
          </a:bodyPr>
          <a:lstStyle/>
          <a:p>
            <a:pPr marL="274320" indent="-274320" eaLnBrk="1" fontAlgn="auto" hangingPunct="1">
              <a:spcAft>
                <a:spcPts val="0"/>
              </a:spcAft>
              <a:buFont typeface="Wingdings 3"/>
              <a:buChar char=""/>
              <a:defRPr/>
            </a:pPr>
            <a:r>
              <a:rPr lang="el-GR" dirty="0" smtClean="0"/>
              <a:t>Κυκλοφοριακές συνθήκες (</a:t>
            </a:r>
            <a:r>
              <a:rPr lang="el-GR" dirty="0" err="1" smtClean="0"/>
              <a:t>Traffic</a:t>
            </a:r>
            <a:r>
              <a:rPr lang="el-GR" dirty="0" smtClean="0"/>
              <a:t> </a:t>
            </a:r>
            <a:r>
              <a:rPr lang="el-GR" dirty="0" err="1" smtClean="0"/>
              <a:t>conditions</a:t>
            </a:r>
            <a:r>
              <a:rPr lang="el-GR" dirty="0" smtClean="0"/>
              <a:t>)</a:t>
            </a:r>
          </a:p>
          <a:p>
            <a:pPr marL="548640" lvl="1" indent="-274320" eaLnBrk="1" fontAlgn="auto" hangingPunct="1">
              <a:buFont typeface="Wingdings 3"/>
              <a:buChar char=""/>
              <a:defRPr/>
            </a:pPr>
            <a:r>
              <a:rPr lang="el-GR" dirty="0" smtClean="0"/>
              <a:t>Εξαρτώνται από τη φύση της κυκλοφορίας στο εξεταζόμενο οδικό στοιχείο και αλλάζουν χρονικά </a:t>
            </a:r>
          </a:p>
          <a:p>
            <a:pPr marL="823277" lvl="2" indent="-274320" eaLnBrk="1" fontAlgn="auto" hangingPunct="1">
              <a:buFont typeface="Wingdings 3"/>
              <a:buChar char=""/>
              <a:defRPr/>
            </a:pPr>
            <a:r>
              <a:rPr lang="el-GR" dirty="0" smtClean="0"/>
              <a:t>Η σύνθεση της κυκλοφορίας και η κατανομή της κυκλοφορίας ανά κατεύθυνση και λωρίδα</a:t>
            </a:r>
          </a:p>
          <a:p>
            <a:pPr marL="823277" lvl="2" indent="-274320" eaLnBrk="1" fontAlgn="auto" hangingPunct="1">
              <a:buFont typeface="Wingdings 3"/>
              <a:buChar char=""/>
              <a:defRPr/>
            </a:pPr>
            <a:r>
              <a:rPr lang="el-GR" dirty="0" smtClean="0"/>
              <a:t>Η ύπαρξη βαρέων οχημάτων (</a:t>
            </a:r>
            <a:r>
              <a:rPr lang="el-GR" sz="2100" dirty="0" smtClean="0"/>
              <a:t>φορτηγά, λεωφορεία και οχήματα αναψυχής </a:t>
            </a:r>
            <a:r>
              <a:rPr lang="el-GR" dirty="0" smtClean="0"/>
              <a:t>), δηλαδή οχημάτων με περισσότερα από τέσσερα ελαστικά που ακουμπούν το έδαφος</a:t>
            </a:r>
          </a:p>
          <a:p>
            <a:pPr marL="1097280" lvl="3" eaLnBrk="1" fontAlgn="auto" hangingPunct="1">
              <a:spcAft>
                <a:spcPts val="0"/>
              </a:spcAft>
              <a:buClr>
                <a:schemeClr val="accent2">
                  <a:shade val="75000"/>
                </a:schemeClr>
              </a:buClr>
              <a:buFont typeface="Wingdings"/>
              <a:buChar char=""/>
              <a:defRPr/>
            </a:pPr>
            <a:r>
              <a:rPr lang="el-GR" dirty="0" smtClean="0"/>
              <a:t>Είναι μεγαλύτερα από τα επιβατικά αυτοκίνητα και καταλαμβάνουν περισσότερο χώρο οδοστρώματος.</a:t>
            </a:r>
          </a:p>
          <a:p>
            <a:pPr marL="1097280" lvl="3" eaLnBrk="1" fontAlgn="auto" hangingPunct="1">
              <a:spcAft>
                <a:spcPts val="0"/>
              </a:spcAft>
              <a:buClr>
                <a:schemeClr val="accent2">
                  <a:shade val="75000"/>
                </a:schemeClr>
              </a:buClr>
              <a:buFont typeface="Wingdings"/>
              <a:buChar char=""/>
              <a:defRPr/>
            </a:pPr>
            <a:endParaRPr lang="en-US" dirty="0" smtClean="0"/>
          </a:p>
          <a:p>
            <a:pPr marL="1097280" lvl="3" eaLnBrk="1" fontAlgn="auto" hangingPunct="1">
              <a:spcAft>
                <a:spcPts val="0"/>
              </a:spcAft>
              <a:buClr>
                <a:schemeClr val="accent2">
                  <a:shade val="75000"/>
                </a:schemeClr>
              </a:buClr>
              <a:buFont typeface="Wingdings"/>
              <a:buChar char=""/>
              <a:defRPr/>
            </a:pPr>
            <a:r>
              <a:rPr lang="el-GR" dirty="0" smtClean="0"/>
              <a:t>Έχουν χαμηλότερες επιδόσεις, ιδιαίτερα όσον αφορά την επιτάχυνση/επιβράδυνση και την ικανότητα να διατηρούν την ταχύτητά τους σε ανωφέρειες.</a:t>
            </a:r>
            <a:endParaRPr lang="en-US" dirty="0" smtClean="0"/>
          </a:p>
          <a:p>
            <a:pPr marL="274320" indent="-274320" eaLnBrk="1" fontAlgn="auto" hangingPunct="1">
              <a:spcAft>
                <a:spcPts val="0"/>
              </a:spcAft>
              <a:buFont typeface="Wingdings 3"/>
              <a:buChar char=""/>
              <a:defRPr/>
            </a:pPr>
            <a:r>
              <a:rPr lang="el-GR" sz="2800" dirty="0" smtClean="0"/>
              <a:t> </a:t>
            </a:r>
            <a:endParaRPr lang="en-US" sz="2800" dirty="0" smtClean="0"/>
          </a:p>
          <a:p>
            <a:pPr marL="274320" indent="-274320" eaLnBrk="1" fontAlgn="auto" hangingPunct="1">
              <a:spcAft>
                <a:spcPts val="0"/>
              </a:spcAft>
              <a:buFont typeface="Wingdings 3"/>
              <a:buChar cha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Παράγοντες Επιρροής Κυκλοφοριακής Ικανότητας</a:t>
            </a:r>
            <a:endParaRPr lang="en-US" dirty="0"/>
          </a:p>
        </p:txBody>
      </p:sp>
      <p:sp>
        <p:nvSpPr>
          <p:cNvPr id="43011" name="Content Placeholder 2"/>
          <p:cNvSpPr>
            <a:spLocks noGrp="1"/>
          </p:cNvSpPr>
          <p:nvPr>
            <p:ph sz="quarter" idx="1"/>
          </p:nvPr>
        </p:nvSpPr>
        <p:spPr>
          <a:xfrm>
            <a:off x="457200" y="1219200"/>
            <a:ext cx="8229600" cy="4937125"/>
          </a:xfrm>
        </p:spPr>
        <p:txBody>
          <a:bodyPr/>
          <a:lstStyle/>
          <a:p>
            <a:pPr eaLnBrk="1" hangingPunct="1"/>
            <a:r>
              <a:rPr lang="el-GR" smtClean="0"/>
              <a:t>Οι Συνθήκες ελέγχου (Control conditions) </a:t>
            </a:r>
          </a:p>
          <a:p>
            <a:pPr lvl="1" eaLnBrk="1" hangingPunct="1"/>
            <a:r>
              <a:rPr lang="el-GR" smtClean="0"/>
              <a:t>Σήμανση και σηματοδότηση</a:t>
            </a:r>
          </a:p>
          <a:p>
            <a:pPr lvl="1" eaLnBrk="1" hangingPunct="1"/>
            <a:r>
              <a:rPr lang="el-GR" smtClean="0"/>
              <a:t>Άλλοι τρόποι:  καθορισμός ειδικών λωρίδων για λεωφορεία ή λωρίδων εναλλασσόμενης φοράς, οι μονοδρομήσεις κ.α.</a:t>
            </a:r>
          </a:p>
          <a:p>
            <a:pPr eaLnBrk="1" hangingPunct="1"/>
            <a:r>
              <a:rPr lang="el-GR" smtClean="0"/>
              <a:t>«Ευφυή Συστήματα Μεταφορών» (Intelligent Transportation Systems - ITS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l-GR" smtClean="0"/>
              <a:t>Βασικές Συνθήκες Ροής</a:t>
            </a:r>
            <a:endParaRPr lang="en-US" smtClean="0"/>
          </a:p>
        </p:txBody>
      </p:sp>
      <p:sp>
        <p:nvSpPr>
          <p:cNvPr id="44035" name="Content Placeholder 2"/>
          <p:cNvSpPr>
            <a:spLocks noGrp="1"/>
          </p:cNvSpPr>
          <p:nvPr>
            <p:ph sz="quarter" idx="1"/>
          </p:nvPr>
        </p:nvSpPr>
        <p:spPr>
          <a:xfrm>
            <a:off x="457200" y="1219200"/>
            <a:ext cx="8229600" cy="4937125"/>
          </a:xfrm>
        </p:spPr>
        <p:txBody>
          <a:bodyPr/>
          <a:lstStyle/>
          <a:p>
            <a:pPr eaLnBrk="1" hangingPunct="1"/>
            <a:r>
              <a:rPr lang="el-GR" smtClean="0"/>
              <a:t>Μη Διακοπτόμενη Ροή</a:t>
            </a:r>
          </a:p>
          <a:p>
            <a:pPr marL="730250" lvl="1" indent="-457200" eaLnBrk="1" hangingPunct="1">
              <a:spcAft>
                <a:spcPct val="0"/>
              </a:spcAft>
              <a:buFont typeface="Bookman Old Style" pitchFamily="18" charset="0"/>
              <a:buAutoNum type="arabicPeriod"/>
            </a:pPr>
            <a:r>
              <a:rPr lang="el-GR" smtClean="0"/>
              <a:t>Λωρίδες κυκλοφορίας πλάτους 3.60μ</a:t>
            </a:r>
          </a:p>
          <a:p>
            <a:pPr marL="730250" lvl="1" indent="-457200" eaLnBrk="1" hangingPunct="1">
              <a:spcAft>
                <a:spcPct val="0"/>
              </a:spcAft>
              <a:buFont typeface="Bookman Old Style" pitchFamily="18" charset="0"/>
              <a:buAutoNum type="arabicPeriod"/>
            </a:pPr>
            <a:r>
              <a:rPr lang="el-GR" smtClean="0"/>
              <a:t>Εμπόδια πλευρικά ή στη μεσαία νησίδα σε απόσταση 1.80μ από τις άκρες των λωρίδων κυκλοφορίας</a:t>
            </a:r>
          </a:p>
          <a:p>
            <a:pPr marL="730250" lvl="1" indent="-457200" eaLnBrk="1" hangingPunct="1">
              <a:spcAft>
                <a:spcPct val="0"/>
              </a:spcAft>
              <a:buFont typeface="Bookman Old Style" pitchFamily="18" charset="0"/>
              <a:buAutoNum type="arabicPeriod"/>
            </a:pPr>
            <a:r>
              <a:rPr lang="el-GR" smtClean="0"/>
              <a:t>Ταχύτητα μελέτης 100 χλμ/ώρα, για οδούς 4 ή περισσοτέρων λωρίδων κυκλοφορίας</a:t>
            </a:r>
          </a:p>
          <a:p>
            <a:pPr marL="730250" lvl="1" indent="-457200" eaLnBrk="1" hangingPunct="1">
              <a:spcAft>
                <a:spcPct val="0"/>
              </a:spcAft>
              <a:buFont typeface="Bookman Old Style" pitchFamily="18" charset="0"/>
              <a:buAutoNum type="arabicPeriod"/>
            </a:pPr>
            <a:r>
              <a:rPr lang="el-GR" smtClean="0"/>
              <a:t>Μόνο επιβατικά αυτοκίνητα</a:t>
            </a:r>
          </a:p>
          <a:p>
            <a:pPr marL="730250" lvl="1" indent="-457200" eaLnBrk="1" hangingPunct="1">
              <a:spcAft>
                <a:spcPct val="0"/>
              </a:spcAft>
              <a:buFont typeface="Bookman Old Style" pitchFamily="18" charset="0"/>
              <a:buAutoNum type="arabicPeriod"/>
            </a:pPr>
            <a:r>
              <a:rPr lang="el-GR" smtClean="0"/>
              <a:t>Μηδενική κατά μήκος κλίση</a:t>
            </a:r>
          </a:p>
          <a:p>
            <a:pPr marL="730250" lvl="1" indent="-457200" eaLnBrk="1" hangingPunct="1">
              <a:spcAft>
                <a:spcPct val="0"/>
              </a:spcAft>
              <a:buFont typeface="Bookman Old Style" pitchFamily="18" charset="0"/>
              <a:buAutoNum type="arabicPeriod"/>
            </a:pPr>
            <a:r>
              <a:rPr lang="el-GR" smtClean="0"/>
              <a:t>Χωρίς τμήματα με περιορισμό προσπέρασης σε οδούς δύο λωρίδων κυκλοφορίας</a:t>
            </a:r>
          </a:p>
          <a:p>
            <a:pPr marL="730250" lvl="1" indent="-457200" eaLnBrk="1" hangingPunct="1">
              <a:spcAft>
                <a:spcPct val="0"/>
              </a:spcAft>
              <a:buFont typeface="Bookman Old Style" pitchFamily="18" charset="0"/>
              <a:buAutoNum type="arabicPeriod"/>
            </a:pPr>
            <a:r>
              <a:rPr lang="el-GR" smtClean="0"/>
              <a:t>Χωρίς παρεμπόδιση της κυκλοφορίας λόγω ελέγχου κυκλοφορίας ή οχημάτων που στρέφουν</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l-GR" smtClean="0"/>
              <a:t>Βασικές Συνθήκες Ροής</a:t>
            </a:r>
            <a:endParaRPr lang="en-US" smtClean="0"/>
          </a:p>
        </p:txBody>
      </p:sp>
      <p:sp>
        <p:nvSpPr>
          <p:cNvPr id="45059" name="Content Placeholder 2"/>
          <p:cNvSpPr>
            <a:spLocks noGrp="1"/>
          </p:cNvSpPr>
          <p:nvPr>
            <p:ph sz="quarter" idx="1"/>
          </p:nvPr>
        </p:nvSpPr>
        <p:spPr>
          <a:xfrm>
            <a:off x="457200" y="1219200"/>
            <a:ext cx="8229600" cy="4937125"/>
          </a:xfrm>
        </p:spPr>
        <p:txBody>
          <a:bodyPr/>
          <a:lstStyle/>
          <a:p>
            <a:pPr eaLnBrk="1" hangingPunct="1"/>
            <a:r>
              <a:rPr lang="el-GR" smtClean="0"/>
              <a:t>Διακοπτόμενη Ροή </a:t>
            </a:r>
          </a:p>
          <a:p>
            <a:pPr marL="730250" lvl="1" indent="-457200" eaLnBrk="1" hangingPunct="1">
              <a:spcAft>
                <a:spcPct val="0"/>
              </a:spcAft>
              <a:buFont typeface="Bookman Old Style" pitchFamily="18" charset="0"/>
              <a:buAutoNum type="arabicPeriod"/>
            </a:pPr>
            <a:r>
              <a:rPr lang="el-GR" smtClean="0"/>
              <a:t>Λωρίδες πλάτους 3.60μ</a:t>
            </a:r>
          </a:p>
          <a:p>
            <a:pPr marL="730250" lvl="1" indent="-457200" eaLnBrk="1" hangingPunct="1">
              <a:spcAft>
                <a:spcPct val="0"/>
              </a:spcAft>
              <a:buFont typeface="Bookman Old Style" pitchFamily="18" charset="0"/>
              <a:buAutoNum type="arabicPeriod"/>
            </a:pPr>
            <a:r>
              <a:rPr lang="el-GR" smtClean="0"/>
              <a:t>Μηδενική κατά μήκος κλίση</a:t>
            </a:r>
          </a:p>
          <a:p>
            <a:pPr marL="730250" lvl="1" indent="-457200" eaLnBrk="1" hangingPunct="1">
              <a:spcAft>
                <a:spcPct val="0"/>
              </a:spcAft>
              <a:buFont typeface="Bookman Old Style" pitchFamily="18" charset="0"/>
              <a:buAutoNum type="arabicPeriod"/>
            </a:pPr>
            <a:r>
              <a:rPr lang="el-GR" smtClean="0"/>
              <a:t>Χωρίς στάθμευση οχημάτων στις προσβάσεις</a:t>
            </a:r>
          </a:p>
          <a:p>
            <a:pPr marL="730250" lvl="1" indent="-457200" eaLnBrk="1" hangingPunct="1">
              <a:spcAft>
                <a:spcPct val="0"/>
              </a:spcAft>
              <a:buFont typeface="Bookman Old Style" pitchFamily="18" charset="0"/>
              <a:buAutoNum type="arabicPeriod"/>
            </a:pPr>
            <a:r>
              <a:rPr lang="el-GR" smtClean="0"/>
              <a:t>Μόνο επιβατικά αυτοκίνητα</a:t>
            </a:r>
          </a:p>
          <a:p>
            <a:pPr marL="730250" lvl="1" indent="-457200" eaLnBrk="1" hangingPunct="1">
              <a:spcAft>
                <a:spcPct val="0"/>
              </a:spcAft>
              <a:buFont typeface="Bookman Old Style" pitchFamily="18" charset="0"/>
              <a:buAutoNum type="arabicPeriod"/>
            </a:pPr>
            <a:r>
              <a:rPr lang="el-GR" smtClean="0"/>
              <a:t>Χωρίς στάσεις λεωφορείων στις προσβάσεις</a:t>
            </a:r>
          </a:p>
          <a:p>
            <a:pPr marL="730250" lvl="1" indent="-457200" eaLnBrk="1" hangingPunct="1">
              <a:spcAft>
                <a:spcPct val="0"/>
              </a:spcAft>
              <a:buFont typeface="Bookman Old Style" pitchFamily="18" charset="0"/>
              <a:buAutoNum type="arabicPeriod"/>
            </a:pPr>
            <a:r>
              <a:rPr lang="el-GR" smtClean="0"/>
              <a:t>Μη κεντρική εμπορική περιοχή</a:t>
            </a:r>
          </a:p>
          <a:p>
            <a:pPr marL="730250" lvl="1" indent="-457200" eaLnBrk="1" hangingPunct="1">
              <a:spcAft>
                <a:spcPct val="0"/>
              </a:spcAft>
              <a:buFont typeface="Bookman Old Style" pitchFamily="18" charset="0"/>
              <a:buAutoNum type="arabicPeriod"/>
            </a:pPr>
            <a:r>
              <a:rPr lang="el-GR" smtClean="0"/>
              <a:t>Χωρίς πεζούς</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l-GR" smtClean="0"/>
              <a:t>Εφαρμογές Υπολογισμού Κυκλοφοριακής Ικανότητας</a:t>
            </a:r>
            <a:endParaRPr lang="en-US" smtClean="0"/>
          </a:p>
        </p:txBody>
      </p:sp>
      <p:sp>
        <p:nvSpPr>
          <p:cNvPr id="3" name="Content Placeholder 2"/>
          <p:cNvSpPr>
            <a:spLocks noGrp="1"/>
          </p:cNvSpPr>
          <p:nvPr>
            <p:ph sz="quarter" idx="1"/>
          </p:nvPr>
        </p:nvSpPr>
        <p:spPr>
          <a:xfrm>
            <a:off x="152400" y="1219200"/>
            <a:ext cx="8534400" cy="4937125"/>
          </a:xfrm>
        </p:spPr>
        <p:txBody>
          <a:bodyPr>
            <a:normAutofit fontScale="85000" lnSpcReduction="20000"/>
          </a:bodyPr>
          <a:lstStyle/>
          <a:p>
            <a:pPr marL="274320" indent="-274320" eaLnBrk="1" fontAlgn="auto" hangingPunct="1">
              <a:spcAft>
                <a:spcPts val="0"/>
              </a:spcAft>
              <a:buFont typeface="Wingdings 3"/>
              <a:buChar char=""/>
              <a:defRPr/>
            </a:pPr>
            <a:r>
              <a:rPr lang="el-GR" dirty="0" smtClean="0"/>
              <a:t>Στόχοι Ανάλυσης</a:t>
            </a:r>
          </a:p>
          <a:p>
            <a:pPr marL="548640" lvl="1" indent="-274320" eaLnBrk="1" fontAlgn="auto" hangingPunct="1">
              <a:spcAft>
                <a:spcPts val="0"/>
              </a:spcAft>
              <a:buFont typeface="Wingdings 3"/>
              <a:buNone/>
              <a:defRPr/>
            </a:pPr>
            <a:r>
              <a:rPr lang="el-GR" dirty="0" smtClean="0"/>
              <a:t>α. Επισήμανση προβλημάτων και διερεύνηση των αιτίων </a:t>
            </a:r>
          </a:p>
          <a:p>
            <a:pPr marL="548640" lvl="1" indent="-274320" eaLnBrk="1" fontAlgn="auto" hangingPunct="1">
              <a:spcAft>
                <a:spcPts val="0"/>
              </a:spcAft>
              <a:buFont typeface="Wingdings 3"/>
              <a:buNone/>
              <a:defRPr/>
            </a:pPr>
            <a:r>
              <a:rPr lang="el-GR" dirty="0" smtClean="0"/>
              <a:t>β. Επιλογή βελτιώσεων </a:t>
            </a:r>
          </a:p>
          <a:p>
            <a:pPr marL="548640" lvl="1" indent="-274320" eaLnBrk="1" fontAlgn="auto" hangingPunct="1">
              <a:spcAft>
                <a:spcPts val="0"/>
              </a:spcAft>
              <a:buFont typeface="Wingdings 3"/>
              <a:buNone/>
              <a:defRPr/>
            </a:pPr>
            <a:r>
              <a:rPr lang="el-GR" dirty="0" smtClean="0"/>
              <a:t>γ. Αξιολόγηση αποτελεσμάτων </a:t>
            </a:r>
          </a:p>
          <a:p>
            <a:pPr marL="548640" lvl="1" indent="-274320" eaLnBrk="1" fontAlgn="auto" hangingPunct="1">
              <a:spcAft>
                <a:spcPts val="0"/>
              </a:spcAft>
              <a:buFont typeface="Wingdings 3"/>
              <a:buNone/>
              <a:defRPr/>
            </a:pPr>
            <a:endParaRPr lang="el-GR" sz="1100" dirty="0" smtClean="0"/>
          </a:p>
          <a:p>
            <a:pPr marL="274320" indent="-274320" eaLnBrk="1" fontAlgn="auto" hangingPunct="1">
              <a:spcAft>
                <a:spcPts val="0"/>
              </a:spcAft>
              <a:buFont typeface="Wingdings 3"/>
              <a:buChar char=""/>
              <a:defRPr/>
            </a:pPr>
            <a:r>
              <a:rPr lang="el-GR" dirty="0" smtClean="0"/>
              <a:t>Επίπεδα Ανάλυσης :</a:t>
            </a:r>
          </a:p>
          <a:p>
            <a:pPr marL="548640" lvl="1" indent="-274320" eaLnBrk="1" fontAlgn="auto" hangingPunct="1">
              <a:spcAft>
                <a:spcPts val="0"/>
              </a:spcAft>
              <a:buFont typeface="Wingdings 3"/>
              <a:buChar char=""/>
              <a:defRPr/>
            </a:pPr>
            <a:r>
              <a:rPr lang="el-GR" dirty="0" smtClean="0"/>
              <a:t>Λειτουργική ανάλυση (</a:t>
            </a:r>
            <a:r>
              <a:rPr lang="el-GR" dirty="0" err="1" smtClean="0"/>
              <a:t>Operational</a:t>
            </a:r>
            <a:r>
              <a:rPr lang="el-GR" dirty="0" smtClean="0"/>
              <a:t> </a:t>
            </a:r>
            <a:r>
              <a:rPr lang="el-GR" dirty="0" err="1" smtClean="0"/>
              <a:t>analysis</a:t>
            </a:r>
            <a:r>
              <a:rPr lang="el-GR" dirty="0" smtClean="0"/>
              <a:t>) </a:t>
            </a:r>
          </a:p>
          <a:p>
            <a:pPr marL="822960" lvl="2" eaLnBrk="1" fontAlgn="auto" hangingPunct="1">
              <a:spcAft>
                <a:spcPts val="0"/>
              </a:spcAft>
              <a:buClr>
                <a:schemeClr val="bg1">
                  <a:shade val="50000"/>
                </a:schemeClr>
              </a:buClr>
              <a:buFont typeface="Wingdings 3"/>
              <a:buChar char=""/>
              <a:defRPr/>
            </a:pPr>
            <a:r>
              <a:rPr lang="el-GR" dirty="0" smtClean="0"/>
              <a:t>Για άμεση εφαρμογή περιορισμένων, χαμηλού κόστους βελτιώσεων</a:t>
            </a:r>
          </a:p>
          <a:p>
            <a:pPr marL="548640" lvl="1" indent="-274320" eaLnBrk="1" fontAlgn="auto" hangingPunct="1">
              <a:spcBef>
                <a:spcPts val="1800"/>
              </a:spcBef>
              <a:spcAft>
                <a:spcPts val="0"/>
              </a:spcAft>
              <a:buFont typeface="Wingdings 3"/>
              <a:buChar char=""/>
              <a:defRPr/>
            </a:pPr>
            <a:r>
              <a:rPr lang="el-GR" dirty="0" smtClean="0"/>
              <a:t>Ανάλυση μελέτης (</a:t>
            </a:r>
            <a:r>
              <a:rPr lang="el-GR" dirty="0" err="1" smtClean="0"/>
              <a:t>Design</a:t>
            </a:r>
            <a:r>
              <a:rPr lang="el-GR" dirty="0" smtClean="0"/>
              <a:t> </a:t>
            </a:r>
            <a:r>
              <a:rPr lang="el-GR" dirty="0" err="1" smtClean="0"/>
              <a:t>analysis</a:t>
            </a:r>
            <a:r>
              <a:rPr lang="el-GR" dirty="0" smtClean="0"/>
              <a:t>) </a:t>
            </a:r>
          </a:p>
          <a:p>
            <a:pPr marL="822960" lvl="2" eaLnBrk="1" fontAlgn="auto" hangingPunct="1">
              <a:spcAft>
                <a:spcPts val="0"/>
              </a:spcAft>
              <a:buClr>
                <a:schemeClr val="bg1">
                  <a:shade val="50000"/>
                </a:schemeClr>
              </a:buClr>
              <a:buFont typeface="Wingdings 3"/>
              <a:buChar char=""/>
              <a:defRPr/>
            </a:pPr>
            <a:r>
              <a:rPr lang="el-GR" dirty="0" smtClean="0"/>
              <a:t>Για μέσο- ή μακροπρόθεσμη  μελέτη αλλαγών</a:t>
            </a:r>
          </a:p>
          <a:p>
            <a:pPr marL="548640" lvl="1" indent="-274320" eaLnBrk="1" fontAlgn="auto" hangingPunct="1">
              <a:spcBef>
                <a:spcPts val="1800"/>
              </a:spcBef>
              <a:spcAft>
                <a:spcPts val="0"/>
              </a:spcAft>
              <a:buFont typeface="Wingdings 3"/>
              <a:buChar char=""/>
              <a:defRPr/>
            </a:pPr>
            <a:r>
              <a:rPr lang="el-GR" dirty="0" smtClean="0"/>
              <a:t>Ανάλυση σχεδιασμού (</a:t>
            </a:r>
            <a:r>
              <a:rPr lang="el-GR" dirty="0" err="1" smtClean="0"/>
              <a:t>Planning</a:t>
            </a:r>
            <a:r>
              <a:rPr lang="el-GR" dirty="0" smtClean="0"/>
              <a:t> </a:t>
            </a:r>
            <a:r>
              <a:rPr lang="el-GR" dirty="0" err="1" smtClean="0"/>
              <a:t>analysis</a:t>
            </a:r>
            <a:r>
              <a:rPr lang="el-GR" dirty="0" smtClean="0"/>
              <a:t>) </a:t>
            </a:r>
          </a:p>
          <a:p>
            <a:pPr marL="822960" lvl="2" eaLnBrk="1" fontAlgn="auto" hangingPunct="1">
              <a:spcAft>
                <a:spcPts val="0"/>
              </a:spcAft>
              <a:buClr>
                <a:schemeClr val="bg1">
                  <a:shade val="50000"/>
                </a:schemeClr>
              </a:buClr>
              <a:buFont typeface="Wingdings 3"/>
              <a:buChar char=""/>
              <a:defRPr/>
            </a:pPr>
            <a:r>
              <a:rPr lang="el-GR" dirty="0" smtClean="0"/>
              <a:t>Για τη μακροχρόνια εφαρμογή στρατηγικών στόχων</a:t>
            </a:r>
          </a:p>
          <a:p>
            <a:pPr marL="548640" lvl="1" indent="-274320" eaLnBrk="1" fontAlgn="auto" hangingPunct="1">
              <a:spcBef>
                <a:spcPts val="1800"/>
              </a:spcBef>
              <a:spcAft>
                <a:spcPts val="0"/>
              </a:spcAft>
              <a:buFont typeface="Wingdings 3"/>
              <a:buChar char=""/>
              <a:defRPr/>
            </a:pPr>
            <a:r>
              <a:rPr lang="el-GR" dirty="0" smtClean="0"/>
              <a:t>Περιβαλλοντική ανάλυση (</a:t>
            </a:r>
            <a:r>
              <a:rPr lang="el-GR" dirty="0" err="1" smtClean="0"/>
              <a:t>Environmental</a:t>
            </a:r>
            <a:r>
              <a:rPr lang="el-GR" dirty="0" smtClean="0"/>
              <a:t> </a:t>
            </a:r>
            <a:r>
              <a:rPr lang="el-GR" dirty="0" err="1" smtClean="0"/>
              <a:t>analysis</a:t>
            </a:r>
            <a:r>
              <a:rPr lang="el-GR" dirty="0" smtClean="0"/>
              <a:t>) </a:t>
            </a:r>
          </a:p>
          <a:p>
            <a:pPr marL="548640" lvl="1" indent="-274320" eaLnBrk="1" fontAlgn="auto" hangingPunct="1">
              <a:spcBef>
                <a:spcPts val="1800"/>
              </a:spcBef>
              <a:spcAft>
                <a:spcPts val="0"/>
              </a:spcAft>
              <a:buFont typeface="Wingdings 3"/>
              <a:buChar char=""/>
              <a:defRPr/>
            </a:pPr>
            <a:r>
              <a:rPr lang="el-GR" dirty="0" smtClean="0"/>
              <a:t>Οικονομική ανάλυση (</a:t>
            </a:r>
            <a:r>
              <a:rPr lang="el-GR" dirty="0" err="1" smtClean="0"/>
              <a:t>Economic</a:t>
            </a:r>
            <a:r>
              <a:rPr lang="el-GR" dirty="0" smtClean="0"/>
              <a:t> </a:t>
            </a:r>
            <a:r>
              <a:rPr lang="el-GR" dirty="0" err="1" smtClean="0"/>
              <a:t>analysis</a:t>
            </a:r>
            <a:r>
              <a:rPr lang="el-GR"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lstStyle/>
          <a:p>
            <a:pPr eaLnBrk="1" hangingPunct="1"/>
            <a:r>
              <a:rPr lang="el-GR" smtClean="0"/>
              <a:t>Κυκλοφοριακή Ικανότητα</a:t>
            </a:r>
            <a:endParaRPr lang="en-US" smtClean="0"/>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3"/>
              <a:buNone/>
              <a:defRPr/>
            </a:pPr>
            <a:r>
              <a:rPr lang="el-GR" dirty="0" smtClean="0"/>
              <a:t>Υπολογισμός</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l-GR" smtClean="0"/>
              <a:t>Κυκλοφοριακή Ικανότητα (</a:t>
            </a:r>
            <a:r>
              <a:rPr lang="en-US" smtClean="0"/>
              <a:t>Traffic Capacity)</a:t>
            </a:r>
          </a:p>
        </p:txBody>
      </p:sp>
      <p:sp>
        <p:nvSpPr>
          <p:cNvPr id="31747" name="Content Placeholder 2"/>
          <p:cNvSpPr>
            <a:spLocks noGrp="1"/>
          </p:cNvSpPr>
          <p:nvPr>
            <p:ph sz="quarter" idx="1"/>
          </p:nvPr>
        </p:nvSpPr>
        <p:spPr>
          <a:xfrm>
            <a:off x="457200" y="2133600"/>
            <a:ext cx="8229600" cy="3048000"/>
          </a:xfrm>
        </p:spPr>
        <p:txBody>
          <a:bodyPr/>
          <a:lstStyle/>
          <a:p>
            <a:pPr marL="0" indent="0" eaLnBrk="1" hangingPunct="1">
              <a:buFont typeface="Wingdings 3" pitchFamily="18" charset="2"/>
              <a:buNone/>
            </a:pPr>
            <a:r>
              <a:rPr lang="en-US" b="1" smtClean="0"/>
              <a:t>M</a:t>
            </a:r>
            <a:r>
              <a:rPr lang="el-GR" b="1" smtClean="0"/>
              <a:t>έγιστος ωριαίος ρυθμός ροής</a:t>
            </a:r>
            <a:r>
              <a:rPr lang="el-GR" smtClean="0"/>
              <a:t> οχημάτων ή προσώπων από ένα δεδομένο σημείο ή ομοιόμορφο τμήμα λωρίδας κυκλοφορίας ή οδού, κατά μια κατεύθυνση ή και κατά τις δύο κατευθύνσεις, κατά τη διάρκεια μιας δεδομένης χρονικής περιόδου, υπό τις </a:t>
            </a:r>
            <a:r>
              <a:rPr lang="el-GR" b="1" smtClean="0"/>
              <a:t>οδικές</a:t>
            </a:r>
            <a:r>
              <a:rPr lang="el-GR" smtClean="0"/>
              <a:t> και </a:t>
            </a:r>
            <a:r>
              <a:rPr lang="el-GR" b="1" smtClean="0"/>
              <a:t>κυκλοφοριακές</a:t>
            </a:r>
            <a:r>
              <a:rPr lang="el-GR" smtClean="0"/>
              <a:t> </a:t>
            </a:r>
            <a:r>
              <a:rPr lang="el-GR" b="1" smtClean="0"/>
              <a:t>συνθήκες</a:t>
            </a:r>
            <a:r>
              <a:rPr lang="el-GR" smtClean="0"/>
              <a:t> καθώς και τις </a:t>
            </a:r>
            <a:r>
              <a:rPr lang="el-GR" b="1" smtClean="0"/>
              <a:t>συνθήκες ελέγχου </a:t>
            </a:r>
            <a:r>
              <a:rPr lang="el-GR" smtClean="0"/>
              <a:t>της κυκλοφορίας που επικρατούν.</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l-GR" smtClean="0"/>
              <a:t>Υπολογισμός Κυκλοφοριακής Ικανότητας</a:t>
            </a:r>
            <a:endParaRPr lang="en-US" smtClean="0"/>
          </a:p>
        </p:txBody>
      </p:sp>
      <p:sp>
        <p:nvSpPr>
          <p:cNvPr id="48133" name="Content Placeholder 4"/>
          <p:cNvSpPr>
            <a:spLocks noGrp="1"/>
          </p:cNvSpPr>
          <p:nvPr>
            <p:ph sz="quarter" idx="1"/>
          </p:nvPr>
        </p:nvSpPr>
        <p:spPr>
          <a:xfrm>
            <a:off x="457200" y="1219200"/>
            <a:ext cx="8229600" cy="4937125"/>
          </a:xfrm>
        </p:spPr>
        <p:txBody>
          <a:bodyPr/>
          <a:lstStyle/>
          <a:p>
            <a:pPr eaLnBrk="1" hangingPunct="1"/>
            <a:r>
              <a:rPr lang="el-GR" dirty="0" smtClean="0"/>
              <a:t>Μεθοδολογίες βασισμένες στο εγχειρίδιο κυκλοφοριακής ικανότητας των ΗΠΑ  (</a:t>
            </a:r>
            <a:r>
              <a:rPr lang="en-US" dirty="0" smtClean="0"/>
              <a:t>Highway Capacity Manual</a:t>
            </a:r>
            <a:r>
              <a:rPr lang="el-GR" dirty="0" smtClean="0"/>
              <a:t>)</a:t>
            </a:r>
          </a:p>
          <a:p>
            <a:pPr eaLnBrk="1" hangingPunct="1"/>
            <a:endParaRPr lang="el-GR" dirty="0" smtClean="0"/>
          </a:p>
          <a:p>
            <a:pPr eaLnBrk="1" hangingPunct="1"/>
            <a:r>
              <a:rPr lang="el-GR" dirty="0" smtClean="0"/>
              <a:t>Υπολογισμός Κυκλοφοριακής Ικανότητας για:</a:t>
            </a:r>
          </a:p>
          <a:p>
            <a:pPr lvl="1" eaLnBrk="1" hangingPunct="1"/>
            <a:r>
              <a:rPr lang="el-GR" dirty="0" smtClean="0"/>
              <a:t>Υπεραστικές ή προαστιακές οδούς 4 ή περισσότερων λωρίδων κυκλοφορίας </a:t>
            </a:r>
          </a:p>
          <a:p>
            <a:pPr lvl="1" eaLnBrk="1" hangingPunct="1"/>
            <a:r>
              <a:rPr lang="el-GR" dirty="0" smtClean="0"/>
              <a:t>Βασικά τμήματα ελεύθερων λεωφόρων </a:t>
            </a:r>
          </a:p>
          <a:p>
            <a:pPr lvl="1" eaLnBrk="1" hangingPunct="1"/>
            <a:r>
              <a:rPr lang="el-GR" dirty="0" smtClean="0"/>
              <a:t>Υπεραστικές οδούς 2 λωρίδων κυκλοφορίας</a:t>
            </a:r>
          </a:p>
          <a:p>
            <a:pPr lvl="1" eaLnBrk="1" hangingPunct="1"/>
            <a:endParaRPr lang="el-GR"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l-GR" sz="2800" smtClean="0"/>
              <a:t>Υπολογισμός Κυκλοφοριακής Ικανότητας</a:t>
            </a:r>
            <a:endParaRPr lang="en-US" sz="2800" smtClean="0"/>
          </a:p>
        </p:txBody>
      </p:sp>
      <p:sp>
        <p:nvSpPr>
          <p:cNvPr id="3" name="Subtitle 2"/>
          <p:cNvSpPr>
            <a:spLocks noGrp="1"/>
          </p:cNvSpPr>
          <p:nvPr>
            <p:ph type="body" idx="1"/>
          </p:nvPr>
        </p:nvSpPr>
        <p:spPr/>
        <p:txBody>
          <a:bodyPr>
            <a:normAutofit/>
          </a:bodyPr>
          <a:lstStyle/>
          <a:p>
            <a:pPr eaLnBrk="1" fontAlgn="auto" hangingPunct="1">
              <a:spcAft>
                <a:spcPts val="0"/>
              </a:spcAft>
              <a:defRPr/>
            </a:pPr>
            <a:r>
              <a:rPr lang="el-GR" dirty="0" smtClean="0"/>
              <a:t>Υπεραστικές Οδοί </a:t>
            </a:r>
            <a:r>
              <a:rPr lang="en-US" dirty="0" smtClean="0"/>
              <a:t>4 </a:t>
            </a:r>
            <a:r>
              <a:rPr lang="el-GR" dirty="0" smtClean="0"/>
              <a:t>ή Περισσοτέρων Λωρίδων Κυκλοφορίας</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l-GR" sz="2800" smtClean="0"/>
              <a:t>Υπεραστικές ή προαστιακές οδούς </a:t>
            </a:r>
            <a:br>
              <a:rPr lang="el-GR" sz="2800" smtClean="0"/>
            </a:br>
            <a:r>
              <a:rPr lang="el-GR" sz="2800" smtClean="0"/>
              <a:t>4 ή περισσότερων λωρίδων κυκλοφορίας </a:t>
            </a:r>
          </a:p>
        </p:txBody>
      </p:sp>
      <p:sp>
        <p:nvSpPr>
          <p:cNvPr id="50181" name="Content Placeholder 4"/>
          <p:cNvSpPr>
            <a:spLocks noGrp="1"/>
          </p:cNvSpPr>
          <p:nvPr>
            <p:ph sz="quarter" idx="1"/>
          </p:nvPr>
        </p:nvSpPr>
        <p:spPr>
          <a:xfrm>
            <a:off x="457200" y="1219200"/>
            <a:ext cx="8229600" cy="4937125"/>
          </a:xfrm>
        </p:spPr>
        <p:txBody>
          <a:bodyPr/>
          <a:lstStyle/>
          <a:p>
            <a:pPr eaLnBrk="1" hangingPunct="1"/>
            <a:r>
              <a:rPr lang="el-GR" smtClean="0"/>
              <a:t>Διαιρεμένες κύριες οδοί 4 ή περισσοτέρων λωρίδων που έχουν πλήρη έλεγχο των προσβάσεων (μόνο ανισόπεδες διασταυρώσεις και αδιέξοδοι οδοί).</a:t>
            </a:r>
          </a:p>
          <a:p>
            <a:pPr eaLnBrk="1" hangingPunct="1"/>
            <a:endParaRPr lang="el-GR" smtClean="0"/>
          </a:p>
          <a:p>
            <a:pPr eaLnBrk="1" hangingPunct="1"/>
            <a:r>
              <a:rPr lang="el-GR" smtClean="0"/>
              <a:t>Έχουν 2 ή περισσότερες λωρίδες ανά κατεύθυνση και η ροή κατά μήκος τους είναι μη διακοπτόμενη. </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Υπεραστικές ή προαστιακές οδούς </a:t>
            </a:r>
            <a:br>
              <a:rPr lang="el-GR" dirty="0" smtClean="0"/>
            </a:br>
            <a:r>
              <a:rPr lang="el-GR" dirty="0" smtClean="0"/>
              <a:t>4 ή περισσότερων λωρίδων κυκλοφορίας </a:t>
            </a:r>
            <a:endParaRPr lang="en-US" dirty="0"/>
          </a:p>
        </p:txBody>
      </p:sp>
      <p:sp>
        <p:nvSpPr>
          <p:cNvPr id="5" name="Content Placeholder 4"/>
          <p:cNvSpPr>
            <a:spLocks noGrp="1"/>
          </p:cNvSpPr>
          <p:nvPr>
            <p:ph sz="quarter" idx="1"/>
          </p:nvPr>
        </p:nvSpPr>
        <p:spPr>
          <a:xfrm>
            <a:off x="228600" y="1219200"/>
            <a:ext cx="8686800" cy="4937125"/>
          </a:xfrm>
        </p:spPr>
        <p:txBody>
          <a:bodyPr>
            <a:normAutofit fontScale="92500" lnSpcReduction="10000"/>
          </a:bodyPr>
          <a:lstStyle/>
          <a:p>
            <a:pPr marL="274320" indent="-274320" eaLnBrk="1" fontAlgn="auto" hangingPunct="1">
              <a:spcAft>
                <a:spcPts val="0"/>
              </a:spcAft>
              <a:buFont typeface="Wingdings 3"/>
              <a:buChar char=""/>
              <a:defRPr/>
            </a:pPr>
            <a:r>
              <a:rPr lang="el-GR" dirty="0" smtClean="0"/>
              <a:t>Στις βασικές συνθήκες :</a:t>
            </a:r>
          </a:p>
          <a:p>
            <a:pPr marL="548640" lvl="1" indent="-274320" eaLnBrk="1" fontAlgn="auto" hangingPunct="1">
              <a:lnSpc>
                <a:spcPct val="120000"/>
              </a:lnSpc>
              <a:spcAft>
                <a:spcPts val="0"/>
              </a:spcAft>
              <a:buFont typeface="Wingdings 3"/>
              <a:buChar char=""/>
              <a:defRPr/>
            </a:pPr>
            <a:r>
              <a:rPr lang="el-GR" dirty="0" smtClean="0"/>
              <a:t>Ελάχιστο πλάτος λωρίδας κυκλοφορίας 3.60 μέτρα</a:t>
            </a:r>
          </a:p>
          <a:p>
            <a:pPr marL="548640" lvl="1" indent="-274320" eaLnBrk="1" fontAlgn="auto" hangingPunct="1">
              <a:lnSpc>
                <a:spcPct val="120000"/>
              </a:lnSpc>
              <a:spcAft>
                <a:spcPts val="0"/>
              </a:spcAft>
              <a:buFont typeface="Wingdings 3"/>
              <a:buChar char=""/>
              <a:defRPr/>
            </a:pPr>
            <a:r>
              <a:rPr lang="el-GR" dirty="0" smtClean="0"/>
              <a:t>Ελάχιστη απόσταση πλευρικών εμποδίων από το άκρο της δεξιάς λωρίδας κυκλοφορίας 1.80 μέτρα</a:t>
            </a:r>
          </a:p>
          <a:p>
            <a:pPr marL="548640" lvl="1" indent="-274320" eaLnBrk="1" fontAlgn="auto" hangingPunct="1">
              <a:lnSpc>
                <a:spcPct val="120000"/>
              </a:lnSpc>
              <a:spcAft>
                <a:spcPts val="0"/>
              </a:spcAft>
              <a:buFont typeface="Wingdings 3"/>
              <a:buChar char=""/>
              <a:defRPr/>
            </a:pPr>
            <a:r>
              <a:rPr lang="el-GR" dirty="0" smtClean="0"/>
              <a:t>Ελάχιστη πλευρική απόσταση από τη μεσαία νησίδα 0.60 μέτρα</a:t>
            </a:r>
          </a:p>
          <a:p>
            <a:pPr marL="548640" lvl="1" indent="-274320" eaLnBrk="1" fontAlgn="auto" hangingPunct="1">
              <a:lnSpc>
                <a:spcPct val="120000"/>
              </a:lnSpc>
              <a:spcAft>
                <a:spcPts val="0"/>
              </a:spcAft>
              <a:buFont typeface="Wingdings 3"/>
              <a:buChar char=""/>
              <a:defRPr/>
            </a:pPr>
            <a:r>
              <a:rPr lang="el-GR" dirty="0" smtClean="0"/>
              <a:t>Μόνο επιβατικά αυτοκίνητα</a:t>
            </a:r>
          </a:p>
          <a:p>
            <a:pPr marL="548640" lvl="1" indent="-274320" eaLnBrk="1" fontAlgn="auto" hangingPunct="1">
              <a:lnSpc>
                <a:spcPct val="120000"/>
              </a:lnSpc>
              <a:spcAft>
                <a:spcPts val="0"/>
              </a:spcAft>
              <a:buFont typeface="Wingdings 3"/>
              <a:buChar char=""/>
              <a:defRPr/>
            </a:pPr>
            <a:r>
              <a:rPr lang="el-GR" dirty="0" smtClean="0"/>
              <a:t>Ελάχιστη απόσταση μεταξύ διασταυρώσεων 3 χιλιόμετρα</a:t>
            </a:r>
          </a:p>
          <a:p>
            <a:pPr marL="548640" lvl="1" indent="-274320" eaLnBrk="1" fontAlgn="auto" hangingPunct="1">
              <a:lnSpc>
                <a:spcPct val="120000"/>
              </a:lnSpc>
              <a:spcAft>
                <a:spcPts val="0"/>
              </a:spcAft>
              <a:buFont typeface="Wingdings 3"/>
              <a:buChar char=""/>
              <a:defRPr/>
            </a:pPr>
            <a:r>
              <a:rPr lang="el-GR" dirty="0" smtClean="0"/>
              <a:t>5 ή περισσότερες λωρίδες ανά κατεύθυνση (σε αστικές περιοχές μόνο)</a:t>
            </a:r>
          </a:p>
          <a:p>
            <a:pPr marL="548640" lvl="1" indent="-274320" eaLnBrk="1" fontAlgn="auto" hangingPunct="1">
              <a:lnSpc>
                <a:spcPct val="120000"/>
              </a:lnSpc>
              <a:spcAft>
                <a:spcPts val="0"/>
              </a:spcAft>
              <a:buFont typeface="Wingdings 3"/>
              <a:buChar char=""/>
              <a:defRPr/>
            </a:pPr>
            <a:r>
              <a:rPr lang="el-GR" dirty="0" smtClean="0"/>
              <a:t>Οριζόντιο έδαφος ή κλίσεις μικρότερες του 2%</a:t>
            </a:r>
          </a:p>
          <a:p>
            <a:pPr marL="548640" lvl="1" indent="-274320" eaLnBrk="1" fontAlgn="auto" hangingPunct="1">
              <a:lnSpc>
                <a:spcPct val="120000"/>
              </a:lnSpc>
              <a:spcAft>
                <a:spcPts val="0"/>
              </a:spcAft>
              <a:buFont typeface="Wingdings 3"/>
              <a:buChar char=""/>
              <a:defRPr/>
            </a:pPr>
            <a:r>
              <a:rPr lang="el-GR" dirty="0" smtClean="0"/>
              <a:t>Η οδός κυκλοφορείται κατά κανόνα από οδηγούς που τη χρησιμοποιούν καθημερινά</a:t>
            </a:r>
          </a:p>
          <a:p>
            <a:pPr marL="548640" lvl="1" indent="-274320" eaLnBrk="1" fontAlgn="auto" hangingPunct="1">
              <a:lnSpc>
                <a:spcPct val="120000"/>
              </a:lnSpc>
              <a:spcAft>
                <a:spcPts val="0"/>
              </a:spcAft>
              <a:buFont typeface="Wingdings 3"/>
              <a:buChar char=""/>
              <a:defRPr/>
            </a:pPr>
            <a:r>
              <a:rPr lang="el-GR" dirty="0" smtClean="0"/>
              <a:t>Ελάχιστη ταχύτητα ελεύθερης ροής (FFS) </a:t>
            </a:r>
            <a:r>
              <a:rPr lang="en-US" dirty="0" smtClean="0"/>
              <a:t>100</a:t>
            </a:r>
            <a:r>
              <a:rPr lang="el-GR" dirty="0" smtClean="0"/>
              <a:t> </a:t>
            </a:r>
            <a:r>
              <a:rPr lang="el-GR" dirty="0" err="1" smtClean="0"/>
              <a:t>χλμ</a:t>
            </a:r>
            <a:r>
              <a:rPr lang="el-GR" dirty="0" smtClean="0"/>
              <a:t>/ώρα</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l-GR" smtClean="0"/>
              <a:t>Κριτήρια Προσδιορισμού ΣΕ</a:t>
            </a:r>
            <a:endParaRPr lang="en-US" smtClean="0"/>
          </a:p>
        </p:txBody>
      </p:sp>
      <p:graphicFrame>
        <p:nvGraphicFramePr>
          <p:cNvPr id="6" name="Content Placeholder 5"/>
          <p:cNvGraphicFramePr>
            <a:graphicFrameLocks noGrp="1"/>
          </p:cNvGraphicFramePr>
          <p:nvPr>
            <p:ph sz="quarter" idx="1"/>
          </p:nvPr>
        </p:nvGraphicFramePr>
        <p:xfrm>
          <a:off x="381000" y="1214438"/>
          <a:ext cx="8122441" cy="5404168"/>
        </p:xfrm>
        <a:graphic>
          <a:graphicData uri="http://schemas.openxmlformats.org/drawingml/2006/table">
            <a:tbl>
              <a:tblPr/>
              <a:tblGrid>
                <a:gridCol w="2468563"/>
                <a:gridCol w="2179637"/>
                <a:gridCol w="738188"/>
                <a:gridCol w="190500"/>
                <a:gridCol w="188912"/>
                <a:gridCol w="188913"/>
                <a:gridCol w="190500"/>
                <a:gridCol w="188912"/>
                <a:gridCol w="190500"/>
                <a:gridCol w="188913"/>
                <a:gridCol w="188912"/>
                <a:gridCol w="190500"/>
                <a:gridCol w="188913"/>
                <a:gridCol w="188912"/>
                <a:gridCol w="569913"/>
                <a:gridCol w="81753"/>
              </a:tblGrid>
              <a:tr h="1508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Κριτήρια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Μονάδα μέτρησης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Στάθμη Εξυπηρέτησης</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150813">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A</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B</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D</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Ταχύτητα ελεύθερης ροής=100 χλμ/ώρα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1508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Μέγιστη Πυκνότητα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a:t>
                      </a:r>
                      <a:r>
                        <a:rPr kumimoji="0" lang="el-GR" sz="1200" b="0" i="1" u="none" strike="noStrike" cap="none" normalizeH="0" baseline="0" smtClean="0">
                          <a:ln>
                            <a:noFill/>
                          </a:ln>
                          <a:solidFill>
                            <a:schemeClr val="tx1"/>
                          </a:solidFill>
                          <a:effectLst/>
                          <a:latin typeface="Arial" charset="0"/>
                          <a:cs typeface="Times New Roman" pitchFamily="18" charset="0"/>
                        </a:rPr>
                        <a:t>ΜΕΑ</a:t>
                      </a:r>
                      <a:r>
                        <a:rPr kumimoji="0" lang="el-GR" sz="1200" b="0" i="0" u="none" strike="noStrike" cap="none" normalizeH="0" baseline="0" smtClean="0">
                          <a:ln>
                            <a:noFill/>
                          </a:ln>
                          <a:solidFill>
                            <a:schemeClr val="tx1"/>
                          </a:solidFill>
                          <a:effectLst/>
                          <a:latin typeface="Arial" charset="0"/>
                          <a:cs typeface="Times New Roman" pitchFamily="18" charset="0"/>
                        </a:rPr>
                        <a:t>/χλμ/λωρίδα)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11</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Μέση Ταχύτητα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(χλμ/ώρα)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98.4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91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88</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1746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Μέγιστος </a:t>
                      </a:r>
                      <a:r>
                        <a:rPr kumimoji="0" lang="en-US" sz="1200" b="0" i="1" u="none" strike="noStrike" cap="none" normalizeH="0" baseline="0" smtClean="0">
                          <a:ln>
                            <a:noFill/>
                          </a:ln>
                          <a:solidFill>
                            <a:schemeClr val="tx1"/>
                          </a:solidFill>
                          <a:effectLst/>
                          <a:latin typeface="Arial" charset="0"/>
                          <a:cs typeface="Times New Roman" pitchFamily="18" charset="0"/>
                        </a:rPr>
                        <a:t>v/c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0.3</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0.5</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0.7</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0.92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1.00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Μέγιστος Ρυθμός Ροής Εξυπηρέτησης</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 (</a:t>
                      </a:r>
                      <a:r>
                        <a:rPr kumimoji="0" lang="el-GR" sz="1200" b="0" i="1" u="none" strike="noStrike" cap="none" normalizeH="0" baseline="0" smtClean="0">
                          <a:ln>
                            <a:noFill/>
                          </a:ln>
                          <a:solidFill>
                            <a:schemeClr val="tx1"/>
                          </a:solidFill>
                          <a:effectLst/>
                          <a:latin typeface="Arial" charset="0"/>
                          <a:cs typeface="Times New Roman" pitchFamily="18" charset="0"/>
                        </a:rPr>
                        <a:t>ΜΕΑ</a:t>
                      </a:r>
                      <a:r>
                        <a:rPr kumimoji="0" lang="el-GR" sz="1200" b="0" i="0" u="none" strike="noStrike" cap="none" normalizeH="0" baseline="0" smtClean="0">
                          <a:ln>
                            <a:noFill/>
                          </a:ln>
                          <a:solidFill>
                            <a:schemeClr val="tx1"/>
                          </a:solidFill>
                          <a:effectLst/>
                          <a:latin typeface="Arial" charset="0"/>
                          <a:cs typeface="Times New Roman" pitchFamily="18" charset="0"/>
                        </a:rPr>
                        <a:t>/ώρα/λωρίδα)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1100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1575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2015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2200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Ταχύτητα ελεύθερης ροής =90 χλμ/ώρα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1508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Μέγιστη Πυκνότητα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 (</a:t>
                      </a:r>
                      <a:r>
                        <a:rPr kumimoji="0" lang="el-GR" sz="1200" b="0" i="1" u="none" strike="noStrike" cap="none" normalizeH="0" baseline="0" smtClean="0">
                          <a:ln>
                            <a:noFill/>
                          </a:ln>
                          <a:solidFill>
                            <a:schemeClr val="tx1"/>
                          </a:solidFill>
                          <a:effectLst/>
                          <a:latin typeface="Arial" charset="0"/>
                          <a:cs typeface="Times New Roman" pitchFamily="18" charset="0"/>
                        </a:rPr>
                        <a:t>ΜΕΑ</a:t>
                      </a:r>
                      <a:r>
                        <a:rPr kumimoji="0" lang="el-GR" sz="1200" b="0" i="0" u="none" strike="noStrike" cap="none" normalizeH="0" baseline="0" smtClean="0">
                          <a:ln>
                            <a:noFill/>
                          </a:ln>
                          <a:solidFill>
                            <a:schemeClr val="tx1"/>
                          </a:solidFill>
                          <a:effectLst/>
                          <a:latin typeface="Arial" charset="0"/>
                          <a:cs typeface="Times New Roman" pitchFamily="18" charset="0"/>
                        </a:rPr>
                        <a:t>/χλμ/λωρίδα)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11</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Μέση Ταχύτητα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 (χλμ/ώρα)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9</a:t>
                      </a:r>
                      <a:r>
                        <a:rPr kumimoji="0" lang="en-US" sz="1200" b="0" i="0" u="none" strike="noStrike" cap="none" normalizeH="0" baseline="0" smtClean="0">
                          <a:ln>
                            <a:noFill/>
                          </a:ln>
                          <a:solidFill>
                            <a:schemeClr val="tx1"/>
                          </a:solidFill>
                          <a:effectLst/>
                          <a:latin typeface="Arial" charset="0"/>
                          <a:cs typeface="Times New Roman" pitchFamily="18" charset="0"/>
                        </a:rPr>
                        <a:t>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9</a:t>
                      </a:r>
                      <a:r>
                        <a:rPr kumimoji="0" lang="en-US" sz="1200" b="0" i="0" u="none" strike="noStrike" cap="none" normalizeH="0" baseline="0" smtClean="0">
                          <a:ln>
                            <a:noFill/>
                          </a:ln>
                          <a:solidFill>
                            <a:schemeClr val="tx1"/>
                          </a:solidFill>
                          <a:effectLst/>
                          <a:latin typeface="Arial" charset="0"/>
                          <a:cs typeface="Times New Roman" pitchFamily="18" charset="0"/>
                        </a:rPr>
                        <a:t>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8</a:t>
                      </a:r>
                      <a:r>
                        <a:rPr kumimoji="0" lang="el-GR" sz="1200" b="0" i="0" u="none" strike="noStrike" cap="none" normalizeH="0" baseline="0" smtClean="0">
                          <a:ln>
                            <a:noFill/>
                          </a:ln>
                          <a:solidFill>
                            <a:schemeClr val="tx1"/>
                          </a:solidFill>
                          <a:effectLst/>
                          <a:latin typeface="Arial" charset="0"/>
                          <a:cs typeface="Times New Roman" pitchFamily="18" charset="0"/>
                        </a:rPr>
                        <a:t>9</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84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7</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8</a:t>
                      </a: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1698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Μέγιστος </a:t>
                      </a:r>
                      <a:r>
                        <a:rPr kumimoji="0" lang="en-US" sz="1200" b="0" i="1" u="none" strike="noStrike" cap="none" normalizeH="0" baseline="0" smtClean="0">
                          <a:ln>
                            <a:noFill/>
                          </a:ln>
                          <a:solidFill>
                            <a:schemeClr val="tx1"/>
                          </a:solidFill>
                          <a:effectLst/>
                          <a:latin typeface="Arial" charset="0"/>
                          <a:cs typeface="Times New Roman" pitchFamily="18" charset="0"/>
                        </a:rPr>
                        <a:t>v/c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0.3</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a:t>
                      </a:r>
                      <a:r>
                        <a:rPr kumimoji="0" lang="el-GR" sz="1200" b="0" i="0" u="none" strike="noStrike" cap="none" normalizeH="0" baseline="0" smtClean="0">
                          <a:ln>
                            <a:noFill/>
                          </a:ln>
                          <a:solidFill>
                            <a:schemeClr val="tx1"/>
                          </a:solidFill>
                          <a:effectLst/>
                          <a:latin typeface="Arial" charset="0"/>
                          <a:cs typeface="Times New Roman" pitchFamily="18" charset="0"/>
                        </a:rPr>
                        <a:t>47</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a:t>
                      </a:r>
                      <a:r>
                        <a:rPr kumimoji="0" lang="el-GR" sz="1200" b="0" i="0" u="none" strike="noStrike" cap="none" normalizeH="0" baseline="0" smtClean="0">
                          <a:ln>
                            <a:noFill/>
                          </a:ln>
                          <a:solidFill>
                            <a:schemeClr val="tx1"/>
                          </a:solidFill>
                          <a:effectLst/>
                          <a:latin typeface="Arial" charset="0"/>
                          <a:cs typeface="Times New Roman" pitchFamily="18" charset="0"/>
                        </a:rPr>
                        <a:t>68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a:t>
                      </a:r>
                      <a:r>
                        <a:rPr kumimoji="0" lang="el-GR" sz="1200" b="0" i="0" u="none" strike="noStrike" cap="none" normalizeH="0" baseline="0" smtClean="0">
                          <a:ln>
                            <a:noFill/>
                          </a:ln>
                          <a:solidFill>
                            <a:schemeClr val="tx1"/>
                          </a:solidFill>
                          <a:effectLst/>
                          <a:latin typeface="Arial" charset="0"/>
                          <a:cs typeface="Times New Roman" pitchFamily="18" charset="0"/>
                        </a:rPr>
                        <a:t>89</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1.00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Μέγιστος Ρυθμός Ροής Εξυπηρέτησης</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a:t>
                      </a:r>
                      <a:r>
                        <a:rPr kumimoji="0" lang="el-GR" sz="1200" b="0" i="1" u="none" strike="noStrike" cap="none" normalizeH="0" baseline="0" smtClean="0">
                          <a:ln>
                            <a:noFill/>
                          </a:ln>
                          <a:solidFill>
                            <a:schemeClr val="tx1"/>
                          </a:solidFill>
                          <a:effectLst/>
                          <a:latin typeface="Arial" charset="0"/>
                          <a:cs typeface="Times New Roman" pitchFamily="18" charset="0"/>
                        </a:rPr>
                        <a:t>ΜΕΑ</a:t>
                      </a:r>
                      <a:r>
                        <a:rPr kumimoji="0" lang="el-GR" sz="1200" b="0" i="0" u="none" strike="noStrike" cap="none" normalizeH="0" baseline="0" smtClean="0">
                          <a:ln>
                            <a:noFill/>
                          </a:ln>
                          <a:solidFill>
                            <a:schemeClr val="tx1"/>
                          </a:solidFill>
                          <a:effectLst/>
                          <a:latin typeface="Arial" charset="0"/>
                          <a:cs typeface="Times New Roman" pitchFamily="18" charset="0"/>
                        </a:rPr>
                        <a:t>/ώρα/λωρίδα)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63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990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1</a:t>
                      </a:r>
                      <a:r>
                        <a:rPr kumimoji="0" lang="el-GR" sz="1200" b="0" i="0" u="none" strike="noStrike" cap="none" normalizeH="0" baseline="0" smtClean="0">
                          <a:ln>
                            <a:noFill/>
                          </a:ln>
                          <a:solidFill>
                            <a:schemeClr val="tx1"/>
                          </a:solidFill>
                          <a:effectLst/>
                          <a:latin typeface="Arial" charset="0"/>
                          <a:cs typeface="Times New Roman" pitchFamily="18" charset="0"/>
                        </a:rPr>
                        <a:t>435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1860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2</a:t>
                      </a:r>
                      <a:r>
                        <a:rPr kumimoji="0" lang="el-GR" sz="1200" b="0" i="0" u="none" strike="noStrike" cap="none" normalizeH="0" baseline="0" smtClean="0">
                          <a:ln>
                            <a:noFill/>
                          </a:ln>
                          <a:solidFill>
                            <a:schemeClr val="tx1"/>
                          </a:solidFill>
                          <a:effectLst/>
                          <a:latin typeface="Arial" charset="0"/>
                          <a:cs typeface="Times New Roman" pitchFamily="18" charset="0"/>
                        </a:rPr>
                        <a:t>10</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Ταχύτητα ελεύθερης ροής =80 χλμ/ώρα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1508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Μέγιστη Πυκνότητα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a:t>
                      </a:r>
                      <a:r>
                        <a:rPr kumimoji="0" lang="el-GR" sz="1200" b="0" i="1" u="none" strike="noStrike" cap="none" normalizeH="0" baseline="0" smtClean="0">
                          <a:ln>
                            <a:noFill/>
                          </a:ln>
                          <a:solidFill>
                            <a:schemeClr val="tx1"/>
                          </a:solidFill>
                          <a:effectLst/>
                          <a:latin typeface="Arial" charset="0"/>
                          <a:cs typeface="Times New Roman" pitchFamily="18" charset="0"/>
                        </a:rPr>
                        <a:t>ΜΕΑ</a:t>
                      </a:r>
                      <a:r>
                        <a:rPr kumimoji="0" lang="el-GR" sz="1200" b="0" i="0" u="none" strike="noStrike" cap="none" normalizeH="0" baseline="0" smtClean="0">
                          <a:ln>
                            <a:noFill/>
                          </a:ln>
                          <a:solidFill>
                            <a:schemeClr val="tx1"/>
                          </a:solidFill>
                          <a:effectLst/>
                          <a:latin typeface="Arial" charset="0"/>
                          <a:cs typeface="Times New Roman" pitchFamily="18" charset="0"/>
                        </a:rPr>
                        <a:t>/χλμ/λωρίδα)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11</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27</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Μέση Ταχύτητα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 (χλμ/ώρα)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8</a:t>
                      </a:r>
                      <a:r>
                        <a:rPr kumimoji="0" lang="en-US" sz="1200" b="0" i="0" u="none" strike="noStrike" cap="none" normalizeH="0" baseline="0" smtClean="0">
                          <a:ln>
                            <a:noFill/>
                          </a:ln>
                          <a:solidFill>
                            <a:schemeClr val="tx1"/>
                          </a:solidFill>
                          <a:effectLst/>
                          <a:latin typeface="Arial" charset="0"/>
                          <a:cs typeface="Times New Roman" pitchFamily="18" charset="0"/>
                        </a:rPr>
                        <a:t>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8</a:t>
                      </a:r>
                      <a:r>
                        <a:rPr kumimoji="0" lang="en-US" sz="1200" b="0" i="0" u="none" strike="noStrike" cap="none" normalizeH="0" baseline="0" smtClean="0">
                          <a:ln>
                            <a:noFill/>
                          </a:ln>
                          <a:solidFill>
                            <a:schemeClr val="tx1"/>
                          </a:solidFill>
                          <a:effectLst/>
                          <a:latin typeface="Arial" charset="0"/>
                          <a:cs typeface="Times New Roman" pitchFamily="18" charset="0"/>
                        </a:rPr>
                        <a:t>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8</a:t>
                      </a:r>
                      <a:r>
                        <a:rPr kumimoji="0" lang="en-US" sz="1200" b="0" i="0" u="none" strike="noStrike" cap="none" normalizeH="0" baseline="0" smtClean="0">
                          <a:ln>
                            <a:noFill/>
                          </a:ln>
                          <a:solidFill>
                            <a:schemeClr val="tx1"/>
                          </a:solidFill>
                          <a:effectLst/>
                          <a:latin typeface="Arial" charset="0"/>
                          <a:cs typeface="Times New Roman" pitchFamily="18" charset="0"/>
                        </a:rPr>
                        <a:t>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77</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1</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Μέγιστος </a:t>
                      </a:r>
                      <a:r>
                        <a:rPr kumimoji="0" lang="en-US" sz="1200" b="0" i="1" u="none" strike="noStrike" cap="none" normalizeH="0" baseline="0" smtClean="0">
                          <a:ln>
                            <a:noFill/>
                          </a:ln>
                          <a:solidFill>
                            <a:schemeClr val="tx1"/>
                          </a:solidFill>
                          <a:effectLst/>
                          <a:latin typeface="Arial" charset="0"/>
                          <a:cs typeface="Times New Roman" pitchFamily="18" charset="0"/>
                        </a:rPr>
                        <a:t>v/c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a:t>
                      </a:r>
                      <a:r>
                        <a:rPr kumimoji="0" lang="el-GR" sz="1200" b="0" i="0" u="none" strike="noStrike" cap="none" normalizeH="0" baseline="0" smtClean="0">
                          <a:ln>
                            <a:noFill/>
                          </a:ln>
                          <a:solidFill>
                            <a:schemeClr val="tx1"/>
                          </a:solidFill>
                          <a:effectLst/>
                          <a:latin typeface="Arial" charset="0"/>
                          <a:cs typeface="Times New Roman" pitchFamily="18" charset="0"/>
                        </a:rPr>
                        <a:t>28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0.4</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a:t>
                      </a:r>
                      <a:r>
                        <a:rPr kumimoji="0" lang="el-GR" sz="1200" b="0" i="0" u="none" strike="noStrike" cap="none" normalizeH="0" baseline="0" smtClean="0">
                          <a:ln>
                            <a:noFill/>
                          </a:ln>
                          <a:solidFill>
                            <a:schemeClr val="tx1"/>
                          </a:solidFill>
                          <a:effectLst/>
                          <a:latin typeface="Arial" charset="0"/>
                          <a:cs typeface="Times New Roman" pitchFamily="18" charset="0"/>
                        </a:rPr>
                        <a:t>64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a:t>
                      </a:r>
                      <a:r>
                        <a:rPr kumimoji="0" lang="el-GR" sz="1200" b="0" i="0" u="none" strike="noStrike" cap="none" normalizeH="0" baseline="0" smtClean="0">
                          <a:ln>
                            <a:noFill/>
                          </a:ln>
                          <a:solidFill>
                            <a:schemeClr val="tx1"/>
                          </a:solidFill>
                          <a:effectLst/>
                          <a:latin typeface="Arial" charset="0"/>
                          <a:cs typeface="Times New Roman" pitchFamily="18" charset="0"/>
                        </a:rPr>
                        <a:t>85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1.00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Μέγιστος Ρυθμός Ροής Εξυπηρέτησης</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a:t>
                      </a:r>
                      <a:r>
                        <a:rPr kumimoji="0" lang="el-GR" sz="1200" b="0" i="1" u="none" strike="noStrike" cap="none" normalizeH="0" baseline="0" smtClean="0">
                          <a:ln>
                            <a:noFill/>
                          </a:ln>
                          <a:solidFill>
                            <a:schemeClr val="tx1"/>
                          </a:solidFill>
                          <a:effectLst/>
                          <a:latin typeface="Arial" charset="0"/>
                          <a:cs typeface="Times New Roman" pitchFamily="18" charset="0"/>
                        </a:rPr>
                        <a:t>ΜΕΑ</a:t>
                      </a:r>
                      <a:r>
                        <a:rPr kumimoji="0" lang="el-GR" sz="1200" b="0" i="0" u="none" strike="noStrike" cap="none" normalizeH="0" baseline="0" smtClean="0">
                          <a:ln>
                            <a:noFill/>
                          </a:ln>
                          <a:solidFill>
                            <a:schemeClr val="tx1"/>
                          </a:solidFill>
                          <a:effectLst/>
                          <a:latin typeface="Arial" charset="0"/>
                          <a:cs typeface="Times New Roman" pitchFamily="18" charset="0"/>
                        </a:rPr>
                        <a:t>/ώρα/λωρίδα)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560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88</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1</a:t>
                      </a:r>
                      <a:r>
                        <a:rPr kumimoji="0" lang="el-GR" sz="1200" b="0" i="0" u="none" strike="noStrike" cap="none" normalizeH="0" baseline="0" smtClean="0">
                          <a:ln>
                            <a:noFill/>
                          </a:ln>
                          <a:solidFill>
                            <a:schemeClr val="tx1"/>
                          </a:solidFill>
                          <a:effectLst/>
                          <a:latin typeface="Arial" charset="0"/>
                          <a:cs typeface="Times New Roman" pitchFamily="18" charset="0"/>
                        </a:rPr>
                        <a:t>28</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170</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2</a:t>
                      </a: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Ταχύτητα ελεύθερης ροής =70 χλμ/ώρα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54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Μέγιστη Πυκνότητα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 (</a:t>
                      </a:r>
                      <a:r>
                        <a:rPr kumimoji="0" lang="el-GR" sz="1200" b="0" i="1" u="none" strike="noStrike" cap="none" normalizeH="0" baseline="0" smtClean="0">
                          <a:ln>
                            <a:noFill/>
                          </a:ln>
                          <a:solidFill>
                            <a:schemeClr val="tx1"/>
                          </a:solidFill>
                          <a:effectLst/>
                          <a:latin typeface="Arial" charset="0"/>
                          <a:cs typeface="Times New Roman" pitchFamily="18" charset="0"/>
                        </a:rPr>
                        <a:t>ΜΕΑ</a:t>
                      </a:r>
                      <a:r>
                        <a:rPr kumimoji="0" lang="el-GR" sz="1200" b="0" i="0" u="none" strike="noStrike" cap="none" normalizeH="0" baseline="0" smtClean="0">
                          <a:ln>
                            <a:noFill/>
                          </a:ln>
                          <a:solidFill>
                            <a:schemeClr val="tx1"/>
                          </a:solidFill>
                          <a:effectLst/>
                          <a:latin typeface="Arial" charset="0"/>
                          <a:cs typeface="Times New Roman" pitchFamily="18" charset="0"/>
                        </a:rPr>
                        <a:t>/χλμ/λωρίδα)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11</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28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r>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Μέση Ταχύτητα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 (χλμ/ώρα)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r>
                        <a:rPr kumimoji="0" lang="en-US" sz="1200" b="0" i="0" u="none" strike="noStrike" cap="none" normalizeH="0" baseline="0" smtClean="0">
                          <a:ln>
                            <a:noFill/>
                          </a:ln>
                          <a:solidFill>
                            <a:schemeClr val="tx1"/>
                          </a:solidFill>
                          <a:effectLst/>
                          <a:latin typeface="Arial" charset="0"/>
                          <a:cs typeface="Times New Roman" pitchFamily="18" charset="0"/>
                        </a:rPr>
                        <a:t>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r>
                        <a:rPr kumimoji="0" lang="en-US" sz="1200" b="0" i="0" u="none" strike="noStrike" cap="none" normalizeH="0" baseline="0" smtClean="0">
                          <a:ln>
                            <a:noFill/>
                          </a:ln>
                          <a:solidFill>
                            <a:schemeClr val="tx1"/>
                          </a:solidFill>
                          <a:effectLst/>
                          <a:latin typeface="Arial" charset="0"/>
                          <a:cs typeface="Times New Roman" pitchFamily="18" charset="0"/>
                        </a:rPr>
                        <a:t>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r>
                        <a:rPr kumimoji="0" lang="en-US" sz="1200" b="0" i="0" u="none" strike="noStrike" cap="none" normalizeH="0" baseline="0" smtClean="0">
                          <a:ln>
                            <a:noFill/>
                          </a:ln>
                          <a:solidFill>
                            <a:schemeClr val="tx1"/>
                          </a:solidFill>
                          <a:effectLst/>
                          <a:latin typeface="Arial" charset="0"/>
                          <a:cs typeface="Times New Roman" pitchFamily="18" charset="0"/>
                        </a:rPr>
                        <a:t>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9.</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67</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9</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r>
              <a:tr h="2301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Μέγιστος </a:t>
                      </a:r>
                      <a:r>
                        <a:rPr kumimoji="0" lang="en-US" sz="1200" b="0" i="1" u="none" strike="noStrike" cap="none" normalizeH="0" baseline="0" smtClean="0">
                          <a:ln>
                            <a:noFill/>
                          </a:ln>
                          <a:solidFill>
                            <a:schemeClr val="tx1"/>
                          </a:solidFill>
                          <a:effectLst/>
                          <a:latin typeface="Arial" charset="0"/>
                          <a:cs typeface="Times New Roman" pitchFamily="18" charset="0"/>
                        </a:rPr>
                        <a:t>v/c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0.2</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0.4</a:t>
                      </a:r>
                      <a:r>
                        <a:rPr kumimoji="0" lang="el-GR" sz="1200" b="0" i="0" u="none" strike="noStrike" cap="none" normalizeH="0" baseline="0" smtClean="0">
                          <a:ln>
                            <a:noFill/>
                          </a:ln>
                          <a:solidFill>
                            <a:schemeClr val="tx1"/>
                          </a:solidFill>
                          <a:effectLst/>
                          <a:latin typeface="Arial" charset="0"/>
                          <a:cs typeface="Times New Roman" pitchFamily="18" charset="0"/>
                        </a:rPr>
                        <a:t>1</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a:t>
                      </a:r>
                      <a:r>
                        <a:rPr kumimoji="0" lang="el-GR" sz="1200" b="0" i="0" u="none" strike="noStrike" cap="none" normalizeH="0" baseline="0" smtClean="0">
                          <a:ln>
                            <a:noFill/>
                          </a:ln>
                          <a:solidFill>
                            <a:schemeClr val="tx1"/>
                          </a:solidFill>
                          <a:effectLst/>
                          <a:latin typeface="Arial" charset="0"/>
                          <a:cs typeface="Times New Roman" pitchFamily="18" charset="0"/>
                        </a:rPr>
                        <a:t>59</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0.8</a:t>
                      </a:r>
                      <a:r>
                        <a:rPr kumimoji="0" lang="el-GR" sz="1200" b="0" i="0" u="none" strike="noStrike" cap="none" normalizeH="0" baseline="0" smtClean="0">
                          <a:ln>
                            <a:noFill/>
                          </a:ln>
                          <a:solidFill>
                            <a:schemeClr val="tx1"/>
                          </a:solidFill>
                          <a:effectLst/>
                          <a:latin typeface="Arial" charset="0"/>
                          <a:cs typeface="Times New Roman" pitchFamily="18" charset="0"/>
                        </a:rPr>
                        <a:t>1</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1.00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Μέγιστος Ρυθμός Ροής Εξυπηρέτησης</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endParaRPr kumimoji="0" lang="el-G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 (</a:t>
                      </a:r>
                      <a:r>
                        <a:rPr kumimoji="0" lang="el-GR" sz="1200" b="0" i="1" u="none" strike="noStrike" cap="none" normalizeH="0" baseline="0" smtClean="0">
                          <a:ln>
                            <a:noFill/>
                          </a:ln>
                          <a:solidFill>
                            <a:schemeClr val="tx1"/>
                          </a:solidFill>
                          <a:effectLst/>
                          <a:latin typeface="Arial" charset="0"/>
                          <a:cs typeface="Times New Roman" pitchFamily="18" charset="0"/>
                        </a:rPr>
                        <a:t>ΜΕΑ</a:t>
                      </a:r>
                      <a:r>
                        <a:rPr kumimoji="0" lang="el-GR" sz="1200" b="0" i="0" u="none" strike="noStrike" cap="none" normalizeH="0" baseline="0" smtClean="0">
                          <a:ln>
                            <a:noFill/>
                          </a:ln>
                          <a:solidFill>
                            <a:schemeClr val="tx1"/>
                          </a:solidFill>
                          <a:effectLst/>
                          <a:latin typeface="Arial" charset="0"/>
                          <a:cs typeface="Times New Roman" pitchFamily="18" charset="0"/>
                        </a:rPr>
                        <a:t>/ώρα/λωρίδα)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49</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77</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1</a:t>
                      </a:r>
                      <a:r>
                        <a:rPr kumimoji="0" lang="el-GR" sz="1200" b="0" i="0" u="none" strike="noStrike" cap="none" normalizeH="0" baseline="0" smtClean="0">
                          <a:ln>
                            <a:noFill/>
                          </a:ln>
                          <a:solidFill>
                            <a:schemeClr val="tx1"/>
                          </a:solidFill>
                          <a:effectLst/>
                          <a:latin typeface="Arial" charset="0"/>
                          <a:cs typeface="Times New Roman" pitchFamily="18" charset="0"/>
                        </a:rPr>
                        <a:t>12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n-US" sz="1200" b="0" i="0" u="none" strike="noStrike" cap="none" normalizeH="0" baseline="0" smtClean="0">
                          <a:ln>
                            <a:noFill/>
                          </a:ln>
                          <a:solidFill>
                            <a:schemeClr val="tx1"/>
                          </a:solidFill>
                          <a:effectLst/>
                          <a:latin typeface="Arial" charset="0"/>
                          <a:cs typeface="Times New Roman" pitchFamily="18" charset="0"/>
                        </a:rPr>
                        <a:t>1</a:t>
                      </a:r>
                      <a:r>
                        <a:rPr kumimoji="0" lang="el-GR" sz="1200" b="0" i="0" u="none" strike="noStrike" cap="none" normalizeH="0" baseline="0" smtClean="0">
                          <a:ln>
                            <a:noFill/>
                          </a:ln>
                          <a:solidFill>
                            <a:schemeClr val="tx1"/>
                          </a:solidFill>
                          <a:effectLst/>
                          <a:latin typeface="Arial" charset="0"/>
                          <a:cs typeface="Times New Roman" pitchFamily="18" charset="0"/>
                        </a:rPr>
                        <a:t>530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l-GR" sz="1200" b="0" i="0" u="none" strike="noStrike" cap="none" normalizeH="0" baseline="0" smtClean="0">
                          <a:ln>
                            <a:noFill/>
                          </a:ln>
                          <a:solidFill>
                            <a:schemeClr val="tx1"/>
                          </a:solidFill>
                          <a:effectLst/>
                          <a:latin typeface="Arial" charset="0"/>
                          <a:cs typeface="Times New Roman" pitchFamily="18" charset="0"/>
                        </a:rPr>
                        <a:t>1900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6353" marR="5635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a:xfrm>
            <a:off x="457200" y="500063"/>
            <a:ext cx="8229600" cy="676275"/>
          </a:xfrm>
        </p:spPr>
        <p:txBody>
          <a:bodyPr/>
          <a:lstStyle/>
          <a:p>
            <a:r>
              <a:rPr lang="el-GR" sz="1800" smtClean="0"/>
              <a:t>Υπεραστικές Οδοί 4 ή Περισσοτέρων Λωρίδων</a:t>
            </a:r>
            <a:endParaRPr lang="en-US" sz="1800" smtClean="0"/>
          </a:p>
        </p:txBody>
      </p:sp>
      <p:sp>
        <p:nvSpPr>
          <p:cNvPr id="53251" name="Text Placeholder 7"/>
          <p:cNvSpPr>
            <a:spLocks noGrp="1"/>
          </p:cNvSpPr>
          <p:nvPr>
            <p:ph type="body" sz="half" idx="2"/>
          </p:nvPr>
        </p:nvSpPr>
        <p:spPr/>
        <p:txBody>
          <a:bodyPr/>
          <a:lstStyle/>
          <a:p>
            <a:r>
              <a:rPr lang="el-GR" sz="1600" i="1" smtClean="0"/>
              <a:t>Καμπύλες Ταχύτητας – Φόρτου και Στάθμες Εξυπηρέτησης</a:t>
            </a:r>
            <a:endParaRPr lang="en-US" sz="1600" smtClean="0"/>
          </a:p>
        </p:txBody>
      </p:sp>
      <p:pic>
        <p:nvPicPr>
          <p:cNvPr id="53254" name="Picture 1" descr="sxima_6_19"/>
          <p:cNvPicPr>
            <a:picLocks noChangeAspect="1" noChangeArrowheads="1"/>
          </p:cNvPicPr>
          <p:nvPr/>
        </p:nvPicPr>
        <p:blipFill>
          <a:blip r:embed="rId3" cstate="print"/>
          <a:srcRect/>
          <a:stretch>
            <a:fillRect/>
          </a:stretch>
        </p:blipFill>
        <p:spPr bwMode="auto">
          <a:xfrm>
            <a:off x="990600" y="1600200"/>
            <a:ext cx="7127875"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l-GR" sz="2800" smtClean="0"/>
              <a:t>Προσδιορισμός ταχύτητας ελεύθερης ροής (</a:t>
            </a:r>
            <a:r>
              <a:rPr lang="en-US" sz="2800" smtClean="0"/>
              <a:t>FFS</a:t>
            </a:r>
            <a:r>
              <a:rPr lang="el-GR" sz="2800" smtClean="0"/>
              <a:t>)</a:t>
            </a:r>
            <a:endParaRPr lang="en-US" sz="2800" smtClean="0"/>
          </a:p>
        </p:txBody>
      </p:sp>
      <p:graphicFrame>
        <p:nvGraphicFramePr>
          <p:cNvPr id="7" name="Content Placeholder 6"/>
          <p:cNvGraphicFramePr>
            <a:graphicFrameLocks noGrp="1"/>
          </p:cNvGraphicFramePr>
          <p:nvPr>
            <p:ph sz="quarter" idx="1"/>
          </p:nvPr>
        </p:nvGraphicFramePr>
        <p:xfrm>
          <a:off x="762000" y="2209800"/>
          <a:ext cx="8001000" cy="1755775"/>
        </p:xfrm>
        <a:graphic>
          <a:graphicData uri="http://schemas.openxmlformats.org/drawingml/2006/table">
            <a:tbl>
              <a:tblPr/>
              <a:tblGrid>
                <a:gridCol w="947738"/>
                <a:gridCol w="7053262"/>
              </a:tblGrid>
              <a:tr h="295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BFFS</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βασική ταχύτητα ελεύθερης ροής (χλμ/ώρα)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LW</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προσαρμογή για πλάτος λωρίδων (Πίνακας 6.26)</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LC</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προσαρμογή για πλευρικά εμπόδια (Πίνακας 6.27)</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l-GR" sz="1800" b="0" i="1" u="none" strike="noStrike" cap="none" normalizeH="0" baseline="-25000" smtClean="0">
                          <a:ln>
                            <a:noFill/>
                          </a:ln>
                          <a:solidFill>
                            <a:schemeClr val="tx1"/>
                          </a:solidFill>
                          <a:effectLst/>
                          <a:latin typeface="Calibri" pitchFamily="34" charset="0"/>
                          <a:cs typeface="Times New Roman" pitchFamily="18" charset="0"/>
                        </a:rPr>
                        <a:t>Μ</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προσαρμογή για τύπο οδού (Πίνακας 6.28)</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l-GR" sz="1800" b="0" i="1" u="none" strike="noStrike" cap="none" normalizeH="0" baseline="-25000" smtClean="0">
                          <a:ln>
                            <a:noFill/>
                          </a:ln>
                          <a:solidFill>
                            <a:schemeClr val="tx1"/>
                          </a:solidFill>
                          <a:effectLst/>
                          <a:latin typeface="Calibri" pitchFamily="34" charset="0"/>
                          <a:cs typeface="Times New Roman" pitchFamily="18" charset="0"/>
                        </a:rPr>
                        <a:t>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προσαρμογή για την πυκνότητα των σημείων πρόσβασης (Πίνακας 6.29)</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graphicFrame>
        <p:nvGraphicFramePr>
          <p:cNvPr id="1026" name="Object 1"/>
          <p:cNvGraphicFramePr>
            <a:graphicFrameLocks noChangeAspect="1"/>
          </p:cNvGraphicFramePr>
          <p:nvPr/>
        </p:nvGraphicFramePr>
        <p:xfrm>
          <a:off x="1447800" y="1447800"/>
          <a:ext cx="5929313" cy="658813"/>
        </p:xfrm>
        <a:graphic>
          <a:graphicData uri="http://schemas.openxmlformats.org/presentationml/2006/ole">
            <mc:AlternateContent xmlns:mc="http://schemas.openxmlformats.org/markup-compatibility/2006">
              <mc:Choice xmlns:v="urn:schemas-microsoft-com:vml" Requires="v">
                <p:oleObj spid="_x0000_s1045" name="Equation" r:id="rId4" imgW="2057400" imgH="228600" progId="Equation.DSMT4">
                  <p:embed/>
                </p:oleObj>
              </mc:Choice>
              <mc:Fallback>
                <p:oleObj name="Equation" r:id="rId4" imgW="20574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447800"/>
                        <a:ext cx="5929313"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14" name="Rectangle 2"/>
          <p:cNvSpPr>
            <a:spLocks noChangeArrowheads="1"/>
          </p:cNvSpPr>
          <p:nvPr/>
        </p:nvSpPr>
        <p:spPr bwMode="auto">
          <a:xfrm>
            <a:off x="762000" y="4572000"/>
            <a:ext cx="7620000" cy="1323975"/>
          </a:xfrm>
          <a:prstGeom prst="rect">
            <a:avLst/>
          </a:prstGeom>
          <a:noFill/>
          <a:ln w="9525">
            <a:noFill/>
            <a:miter lim="800000"/>
            <a:headEnd/>
            <a:tailEnd/>
          </a:ln>
          <a:effectLst/>
        </p:spPr>
        <p:txBody>
          <a:bodyPr anchor="ctr">
            <a:spAutoFit/>
          </a:bodyPr>
          <a:lstStyle/>
          <a:p>
            <a:pPr algn="just" eaLnBrk="0" hangingPunct="0">
              <a:defRPr/>
            </a:pPr>
            <a:r>
              <a:rPr lang="el-GR" sz="1600" dirty="0">
                <a:latin typeface="+mn-lt"/>
                <a:ea typeface="Times New Roman" pitchFamily="18" charset="0"/>
                <a:cs typeface="Arial" pitchFamily="34" charset="0"/>
              </a:rPr>
              <a:t>Η </a:t>
            </a:r>
            <a:r>
              <a:rPr lang="el-GR" sz="1600" i="1" dirty="0">
                <a:latin typeface="+mn-lt"/>
                <a:ea typeface="Times New Roman" pitchFamily="18" charset="0"/>
                <a:cs typeface="Arial" pitchFamily="34" charset="0"/>
              </a:rPr>
              <a:t>βασική ταχύτητα ελεύθερης ροής</a:t>
            </a:r>
            <a:r>
              <a:rPr lang="el-GR" sz="1600" dirty="0">
                <a:latin typeface="+mn-lt"/>
                <a:ea typeface="Times New Roman" pitchFamily="18" charset="0"/>
                <a:cs typeface="Arial" pitchFamily="34" charset="0"/>
              </a:rPr>
              <a:t> </a:t>
            </a:r>
            <a:r>
              <a:rPr lang="en-US" sz="1600" i="1" dirty="0">
                <a:latin typeface="+mn-lt"/>
                <a:ea typeface="Times New Roman" pitchFamily="18" charset="0"/>
                <a:cs typeface="Arial" pitchFamily="34" charset="0"/>
              </a:rPr>
              <a:t>BFFS</a:t>
            </a:r>
            <a:r>
              <a:rPr lang="el-GR" sz="1600" dirty="0">
                <a:latin typeface="+mn-lt"/>
                <a:ea typeface="Times New Roman" pitchFamily="18" charset="0"/>
                <a:cs typeface="Arial" pitchFamily="34" charset="0"/>
              </a:rPr>
              <a:t> σε υπεραστικές οδούς 4 ή περισσοτέρων λωρίδων κυκλοφορίας εξαρτάται από το όριο ταχύτητας και συγκεκριμένα ότι είναι περίπου 11 </a:t>
            </a:r>
            <a:r>
              <a:rPr lang="el-GR" sz="1600" dirty="0" err="1">
                <a:latin typeface="+mn-lt"/>
                <a:ea typeface="Times New Roman" pitchFamily="18" charset="0"/>
                <a:cs typeface="Arial" pitchFamily="34" charset="0"/>
              </a:rPr>
              <a:t>χλμ</a:t>
            </a:r>
            <a:r>
              <a:rPr lang="el-GR" sz="1600" dirty="0">
                <a:latin typeface="+mn-lt"/>
                <a:ea typeface="Times New Roman" pitchFamily="18" charset="0"/>
                <a:cs typeface="Arial" pitchFamily="34" charset="0"/>
              </a:rPr>
              <a:t>/ώρα υψηλότερη από το όριο ταχύτητας, όταν αυτό κυμαίνεται από 65 έως 70 </a:t>
            </a:r>
            <a:r>
              <a:rPr lang="el-GR" sz="1600" dirty="0" err="1">
                <a:latin typeface="+mn-lt"/>
                <a:ea typeface="Times New Roman" pitchFamily="18" charset="0"/>
                <a:cs typeface="Arial" pitchFamily="34" charset="0"/>
              </a:rPr>
              <a:t>χλμ</a:t>
            </a:r>
            <a:r>
              <a:rPr lang="el-GR" sz="1600" dirty="0">
                <a:latin typeface="+mn-lt"/>
                <a:ea typeface="Times New Roman" pitchFamily="18" charset="0"/>
                <a:cs typeface="Arial" pitchFamily="34" charset="0"/>
              </a:rPr>
              <a:t>/ώρα, και 8 </a:t>
            </a:r>
            <a:r>
              <a:rPr lang="el-GR" sz="1600" dirty="0" err="1">
                <a:latin typeface="+mn-lt"/>
                <a:ea typeface="Times New Roman" pitchFamily="18" charset="0"/>
                <a:cs typeface="Arial" pitchFamily="34" charset="0"/>
              </a:rPr>
              <a:t>χλμ</a:t>
            </a:r>
            <a:r>
              <a:rPr lang="el-GR" sz="1600" dirty="0">
                <a:latin typeface="+mn-lt"/>
                <a:ea typeface="Times New Roman" pitchFamily="18" charset="0"/>
                <a:cs typeface="Arial" pitchFamily="34" charset="0"/>
              </a:rPr>
              <a:t>/ώρα υψηλότερη από το όριο ταχύτητας, όταν αυτό είναι 80 και 90 </a:t>
            </a:r>
            <a:r>
              <a:rPr lang="el-GR" sz="1600" dirty="0" err="1">
                <a:latin typeface="+mn-lt"/>
                <a:ea typeface="Times New Roman" pitchFamily="18" charset="0"/>
                <a:cs typeface="Arial" pitchFamily="34" charset="0"/>
              </a:rPr>
              <a:t>χλμ</a:t>
            </a:r>
            <a:r>
              <a:rPr lang="el-GR" sz="1600" dirty="0">
                <a:latin typeface="+mn-lt"/>
                <a:ea typeface="Times New Roman" pitchFamily="18" charset="0"/>
                <a:cs typeface="Arial" pitchFamily="34" charset="0"/>
              </a:rPr>
              <a:t>/ώρα.</a:t>
            </a:r>
            <a:endParaRPr lang="el-GR" sz="36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l-GR" sz="2800" smtClean="0"/>
              <a:t>Προσδιορισμός ταχύτητας ελεύθερης ροής (</a:t>
            </a:r>
            <a:r>
              <a:rPr lang="en-US" sz="2800" smtClean="0"/>
              <a:t>FFS</a:t>
            </a:r>
            <a:r>
              <a:rPr lang="el-GR" sz="2800" smtClean="0"/>
              <a:t>)</a:t>
            </a:r>
            <a:endParaRPr lang="en-US" sz="2800" smtClean="0"/>
          </a:p>
        </p:txBody>
      </p:sp>
      <p:sp>
        <p:nvSpPr>
          <p:cNvPr id="54275" name="Content Placeholder 2"/>
          <p:cNvSpPr>
            <a:spLocks noGrp="1"/>
          </p:cNvSpPr>
          <p:nvPr>
            <p:ph sz="quarter" idx="1"/>
          </p:nvPr>
        </p:nvSpPr>
        <p:spPr>
          <a:xfrm>
            <a:off x="457200" y="1219200"/>
            <a:ext cx="8229600" cy="4937125"/>
          </a:xfrm>
        </p:spPr>
        <p:txBody>
          <a:bodyPr/>
          <a:lstStyle/>
          <a:p>
            <a:r>
              <a:rPr lang="el-GR" sz="2800" smtClean="0">
                <a:cs typeface="Times New Roman" pitchFamily="18" charset="0"/>
              </a:rPr>
              <a:t>Προσαρμογή για πλάτος λωρίδων</a:t>
            </a:r>
            <a:r>
              <a:rPr lang="en-US" sz="2800" smtClean="0">
                <a:cs typeface="Times New Roman" pitchFamily="18" charset="0"/>
              </a:rPr>
              <a:t> </a:t>
            </a:r>
            <a:r>
              <a:rPr lang="en-US" sz="2800" i="1" smtClean="0">
                <a:cs typeface="Times New Roman" pitchFamily="18" charset="0"/>
              </a:rPr>
              <a:t>f</a:t>
            </a:r>
            <a:r>
              <a:rPr lang="en-US" sz="2800" i="1" baseline="-25000" smtClean="0">
                <a:cs typeface="Times New Roman" pitchFamily="18" charset="0"/>
              </a:rPr>
              <a:t>LW</a:t>
            </a:r>
            <a:endParaRPr lang="en-US" sz="4000" smtClean="0">
              <a:cs typeface="Times New Roman" pitchFamily="18" charset="0"/>
            </a:endParaRPr>
          </a:p>
          <a:p>
            <a:pPr>
              <a:buFont typeface="Wingdings 3" pitchFamily="18" charset="2"/>
              <a:buNone/>
            </a:pPr>
            <a:r>
              <a:rPr lang="el-GR" sz="2800" smtClean="0">
                <a:cs typeface="Times New Roman" pitchFamily="18" charset="0"/>
              </a:rPr>
              <a:t> </a:t>
            </a:r>
            <a:endParaRPr lang="en-US" smtClean="0"/>
          </a:p>
        </p:txBody>
      </p:sp>
      <p:pic>
        <p:nvPicPr>
          <p:cNvPr id="54278" name="Picture 1"/>
          <p:cNvPicPr>
            <a:picLocks noChangeAspect="1" noChangeArrowheads="1"/>
          </p:cNvPicPr>
          <p:nvPr/>
        </p:nvPicPr>
        <p:blipFill>
          <a:blip r:embed="rId3" cstate="print"/>
          <a:srcRect/>
          <a:stretch>
            <a:fillRect/>
          </a:stretch>
        </p:blipFill>
        <p:spPr bwMode="auto">
          <a:xfrm>
            <a:off x="809625" y="2438400"/>
            <a:ext cx="7524750" cy="2590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l-GR" sz="2800" smtClean="0"/>
              <a:t>Προσδιορισμός ταχύτητας ελεύθερης ροής (</a:t>
            </a:r>
            <a:r>
              <a:rPr lang="en-US" sz="2800" smtClean="0"/>
              <a:t>FFS</a:t>
            </a:r>
            <a:r>
              <a:rPr lang="el-GR" sz="2800" smtClean="0"/>
              <a:t>)</a:t>
            </a:r>
            <a:endParaRPr lang="en-US" sz="2800" smtClean="0"/>
          </a:p>
        </p:txBody>
      </p:sp>
      <p:sp>
        <p:nvSpPr>
          <p:cNvPr id="55299" name="Content Placeholder 2"/>
          <p:cNvSpPr>
            <a:spLocks noGrp="1"/>
          </p:cNvSpPr>
          <p:nvPr>
            <p:ph sz="quarter" idx="1"/>
          </p:nvPr>
        </p:nvSpPr>
        <p:spPr>
          <a:xfrm>
            <a:off x="457200" y="1219200"/>
            <a:ext cx="8229600" cy="4937125"/>
          </a:xfrm>
        </p:spPr>
        <p:txBody>
          <a:bodyPr/>
          <a:lstStyle/>
          <a:p>
            <a:r>
              <a:rPr lang="el-GR" sz="2400" smtClean="0">
                <a:cs typeface="Times New Roman" pitchFamily="18" charset="0"/>
              </a:rPr>
              <a:t>Προσαρμογή για πλευρικά εμπόδια </a:t>
            </a:r>
            <a:r>
              <a:rPr lang="en-US" sz="2400" smtClean="0">
                <a:cs typeface="Times New Roman" pitchFamily="18" charset="0"/>
              </a:rPr>
              <a:t> f</a:t>
            </a:r>
            <a:r>
              <a:rPr lang="en-US" sz="2400" baseline="-25000" smtClean="0">
                <a:cs typeface="Times New Roman" pitchFamily="18" charset="0"/>
              </a:rPr>
              <a:t>LC</a:t>
            </a:r>
            <a:endParaRPr lang="en-US" sz="2400" baseline="-25000" smtClean="0"/>
          </a:p>
        </p:txBody>
      </p:sp>
      <p:pic>
        <p:nvPicPr>
          <p:cNvPr id="55302" name="Picture 1"/>
          <p:cNvPicPr>
            <a:picLocks noChangeAspect="1" noChangeArrowheads="1"/>
          </p:cNvPicPr>
          <p:nvPr/>
        </p:nvPicPr>
        <p:blipFill>
          <a:blip r:embed="rId3" cstate="print"/>
          <a:srcRect/>
          <a:stretch>
            <a:fillRect/>
          </a:stretch>
        </p:blipFill>
        <p:spPr bwMode="auto">
          <a:xfrm>
            <a:off x="228600" y="1981200"/>
            <a:ext cx="1828800" cy="466725"/>
          </a:xfrm>
          <a:prstGeom prst="rect">
            <a:avLst/>
          </a:prstGeom>
          <a:noFill/>
          <a:ln w="9525">
            <a:noFill/>
            <a:miter lim="800000"/>
            <a:headEnd/>
            <a:tailEnd/>
          </a:ln>
        </p:spPr>
      </p:pic>
      <p:pic>
        <p:nvPicPr>
          <p:cNvPr id="55303" name="Picture 2"/>
          <p:cNvPicPr>
            <a:picLocks noChangeAspect="1" noChangeArrowheads="1"/>
          </p:cNvPicPr>
          <p:nvPr/>
        </p:nvPicPr>
        <p:blipFill>
          <a:blip r:embed="rId4" cstate="print"/>
          <a:srcRect t="20644"/>
          <a:stretch>
            <a:fillRect/>
          </a:stretch>
        </p:blipFill>
        <p:spPr bwMode="auto">
          <a:xfrm>
            <a:off x="685800" y="3657600"/>
            <a:ext cx="7781925" cy="2819400"/>
          </a:xfrm>
          <a:prstGeom prst="rect">
            <a:avLst/>
          </a:prstGeom>
          <a:noFill/>
          <a:ln w="9525">
            <a:noFill/>
            <a:miter lim="800000"/>
            <a:headEnd/>
            <a:tailEnd/>
          </a:ln>
        </p:spPr>
      </p:pic>
      <p:graphicFrame>
        <p:nvGraphicFramePr>
          <p:cNvPr id="8" name="Table 7"/>
          <p:cNvGraphicFramePr>
            <a:graphicFrameLocks noGrp="1"/>
          </p:cNvGraphicFramePr>
          <p:nvPr/>
        </p:nvGraphicFramePr>
        <p:xfrm>
          <a:off x="2362200" y="1752600"/>
          <a:ext cx="6477000" cy="1280160"/>
        </p:xfrm>
        <a:graphic>
          <a:graphicData uri="http://schemas.openxmlformats.org/drawingml/2006/table">
            <a:tbl>
              <a:tblPr/>
              <a:tblGrid>
                <a:gridCol w="533400"/>
                <a:gridCol w="5943600"/>
              </a:tblGrid>
              <a:tr h="171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cs typeface="Times New Roman" pitchFamily="18" charset="0"/>
                        </a:rPr>
                        <a:t>TLC</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συνολική απόσταση πλευρικών εμποδίων (μέτρα)</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R</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απόσταση των πλευρικών εμποδίων από το δεξιό άκρο της λωρίδας κυκλοφορίας (μέτρα). Αν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R</a:t>
                      </a:r>
                      <a:r>
                        <a:rPr kumimoji="0" lang="en-US" sz="1400" b="0" i="0" u="none" strike="noStrike" cap="none" normalizeH="0" baseline="-25000" smtClean="0">
                          <a:ln>
                            <a:noFill/>
                          </a:ln>
                          <a:solidFill>
                            <a:schemeClr val="tx1"/>
                          </a:solidFill>
                          <a:effectLst/>
                          <a:latin typeface="Arial" charset="0"/>
                          <a:cs typeface="Times New Roman" pitchFamily="18" charset="0"/>
                        </a:rPr>
                        <a:t> </a:t>
                      </a:r>
                      <a:r>
                        <a:rPr kumimoji="0" lang="el-GR" sz="1400" b="0" i="0" u="none" strike="noStrike" cap="none" normalizeH="0" baseline="0" smtClean="0">
                          <a:ln>
                            <a:noFill/>
                          </a:ln>
                          <a:solidFill>
                            <a:schemeClr val="tx1"/>
                          </a:solidFill>
                          <a:effectLst/>
                          <a:latin typeface="Arial" charset="0"/>
                          <a:cs typeface="Times New Roman" pitchFamily="18" charset="0"/>
                        </a:rPr>
                        <a:t>1.8 μέτρα, λαμβάνεται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R</a:t>
                      </a:r>
                      <a:r>
                        <a:rPr kumimoji="0" lang="el-GR" sz="1400" b="0" i="0" u="none" strike="noStrike" cap="none" normalizeH="0" baseline="0" smtClean="0">
                          <a:ln>
                            <a:noFill/>
                          </a:ln>
                          <a:solidFill>
                            <a:schemeClr val="tx1"/>
                          </a:solidFill>
                          <a:effectLst/>
                          <a:latin typeface="Arial" charset="0"/>
                          <a:cs typeface="Times New Roman" pitchFamily="18" charset="0"/>
                        </a:rPr>
                        <a:t>=1.8 μέτρα</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L</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απόσταση των εμποδίων στη μεσαία νησίδα από το αριστερό άκρο της λωρίδας κυκλοφορίας (μέτρα). Αν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L</a:t>
                      </a:r>
                      <a:r>
                        <a:rPr kumimoji="0" lang="en-US" sz="1400" b="0" i="0" u="none" strike="noStrike" cap="none" normalizeH="0" baseline="-25000" smtClean="0">
                          <a:ln>
                            <a:noFill/>
                          </a:ln>
                          <a:solidFill>
                            <a:schemeClr val="tx1"/>
                          </a:solidFill>
                          <a:effectLst/>
                          <a:latin typeface="Arial" charset="0"/>
                          <a:cs typeface="Times New Roman" pitchFamily="18" charset="0"/>
                        </a:rPr>
                        <a:t> </a:t>
                      </a:r>
                      <a:r>
                        <a:rPr kumimoji="0" lang="el-GR" sz="1400" b="0" i="0" u="none" strike="noStrike" cap="none" normalizeH="0" baseline="0" smtClean="0">
                          <a:ln>
                            <a:noFill/>
                          </a:ln>
                          <a:solidFill>
                            <a:schemeClr val="tx1"/>
                          </a:solidFill>
                          <a:effectLst/>
                          <a:latin typeface="Arial" charset="0"/>
                          <a:cs typeface="Times New Roman" pitchFamily="18" charset="0"/>
                        </a:rPr>
                        <a:t>1.8 μέτρα λαμβάνεται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L</a:t>
                      </a:r>
                      <a:r>
                        <a:rPr kumimoji="0" lang="el-GR" sz="1400" b="0" i="0" u="none" strike="noStrike" cap="none" normalizeH="0" baseline="0" smtClean="0">
                          <a:ln>
                            <a:noFill/>
                          </a:ln>
                          <a:solidFill>
                            <a:schemeClr val="tx1"/>
                          </a:solidFill>
                          <a:effectLst/>
                          <a:latin typeface="Arial" charset="0"/>
                          <a:cs typeface="Times New Roman" pitchFamily="18" charset="0"/>
                        </a:rPr>
                        <a:t>=1.8 μέτρα.</a:t>
                      </a:r>
                      <a:r>
                        <a:rPr kumimoji="0" lang="el-GR" sz="1400" b="0" i="1" u="none" strike="noStrike" cap="none" normalizeH="0" baseline="0" smtClean="0">
                          <a:ln>
                            <a:noFill/>
                          </a:ln>
                          <a:solidFill>
                            <a:schemeClr val="tx1"/>
                          </a:solidFill>
                          <a:effectLst/>
                          <a:latin typeface="Arial" charset="0"/>
                          <a:cs typeface="Times New Roman" pitchFamily="18" charset="0"/>
                        </a:rPr>
                        <a:t> </a:t>
                      </a:r>
                      <a:r>
                        <a:rPr kumimoji="0" lang="el-GR" sz="1400" b="0" i="0" u="none" strike="noStrike" cap="none" normalizeH="0" baseline="0" smtClean="0">
                          <a:ln>
                            <a:noFill/>
                          </a:ln>
                          <a:solidFill>
                            <a:schemeClr val="tx1"/>
                          </a:solidFill>
                          <a:effectLst/>
                          <a:latin typeface="Arial" charset="0"/>
                          <a:cs typeface="Times New Roman" pitchFamily="18" charset="0"/>
                        </a:rPr>
                        <a:t>Για αδιαίρετες οδούς </a:t>
                      </a:r>
                      <a:r>
                        <a:rPr kumimoji="0" lang="en-US" sz="1400" b="0" i="1" u="none" strike="noStrike" cap="none" normalizeH="0" baseline="0" smtClean="0">
                          <a:ln>
                            <a:noFill/>
                          </a:ln>
                          <a:solidFill>
                            <a:schemeClr val="tx1"/>
                          </a:solidFill>
                          <a:effectLst/>
                          <a:latin typeface="Arial" charset="0"/>
                          <a:cs typeface="Times New Roman" pitchFamily="18" charset="0"/>
                        </a:rPr>
                        <a:t>LC</a:t>
                      </a:r>
                      <a:r>
                        <a:rPr kumimoji="0" lang="en-US" sz="1400" b="0" i="1" u="none" strike="noStrike" cap="none" normalizeH="0" baseline="-25000" smtClean="0">
                          <a:ln>
                            <a:noFill/>
                          </a:ln>
                          <a:solidFill>
                            <a:schemeClr val="tx1"/>
                          </a:solidFill>
                          <a:effectLst/>
                          <a:latin typeface="Arial" charset="0"/>
                          <a:cs typeface="Times New Roman" pitchFamily="18" charset="0"/>
                        </a:rPr>
                        <a:t>L</a:t>
                      </a:r>
                      <a:r>
                        <a:rPr kumimoji="0" lang="el-GR" sz="1400" b="0" i="0" u="none" strike="noStrike" cap="none" normalizeH="0" baseline="0" smtClean="0">
                          <a:ln>
                            <a:noFill/>
                          </a:ln>
                          <a:solidFill>
                            <a:schemeClr val="tx1"/>
                          </a:solidFill>
                          <a:effectLst/>
                          <a:latin typeface="Arial"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l-GR" sz="2800" smtClean="0"/>
              <a:t>Προσδιορισμός ταχύτητας ελεύθερης ροής (</a:t>
            </a:r>
            <a:r>
              <a:rPr lang="en-US" sz="2800" smtClean="0"/>
              <a:t>FFS</a:t>
            </a:r>
            <a:r>
              <a:rPr lang="el-GR" sz="2800" smtClean="0"/>
              <a:t>)</a:t>
            </a:r>
            <a:endParaRPr lang="en-US" sz="2800" smtClean="0"/>
          </a:p>
        </p:txBody>
      </p:sp>
      <p:pic>
        <p:nvPicPr>
          <p:cNvPr id="56325" name="Picture 2"/>
          <p:cNvPicPr>
            <a:picLocks noChangeAspect="1" noChangeArrowheads="1"/>
          </p:cNvPicPr>
          <p:nvPr/>
        </p:nvPicPr>
        <p:blipFill>
          <a:blip r:embed="rId3" cstate="print"/>
          <a:srcRect/>
          <a:stretch>
            <a:fillRect/>
          </a:stretch>
        </p:blipFill>
        <p:spPr bwMode="auto">
          <a:xfrm>
            <a:off x="457200" y="1447800"/>
            <a:ext cx="7839075" cy="2209800"/>
          </a:xfrm>
          <a:prstGeom prst="rect">
            <a:avLst/>
          </a:prstGeom>
          <a:noFill/>
          <a:ln w="9525">
            <a:noFill/>
            <a:miter lim="800000"/>
            <a:headEnd/>
            <a:tailEnd/>
          </a:ln>
        </p:spPr>
      </p:pic>
      <p:pic>
        <p:nvPicPr>
          <p:cNvPr id="56326" name="Picture 3"/>
          <p:cNvPicPr>
            <a:picLocks noChangeAspect="1" noChangeArrowheads="1"/>
          </p:cNvPicPr>
          <p:nvPr/>
        </p:nvPicPr>
        <p:blipFill>
          <a:blip r:embed="rId4" cstate="print"/>
          <a:srcRect/>
          <a:stretch>
            <a:fillRect/>
          </a:stretch>
        </p:blipFill>
        <p:spPr bwMode="auto">
          <a:xfrm>
            <a:off x="457200" y="3733800"/>
            <a:ext cx="7743825" cy="2819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l-GR" smtClean="0"/>
              <a:t>Κυκλοφοριακή Ικανότητα (</a:t>
            </a:r>
            <a:r>
              <a:rPr lang="en-US" smtClean="0"/>
              <a:t>Traffic Capacity)</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95" y="1447800"/>
            <a:ext cx="829799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353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a:spcAft>
                <a:spcPts val="1200"/>
              </a:spcAft>
            </a:pPr>
            <a:r>
              <a:rPr lang="el-GR" smtClean="0"/>
              <a:t>Προσδιορισμός ρυθμού ροής</a:t>
            </a:r>
            <a:r>
              <a:rPr lang="en-US" smtClean="0"/>
              <a:t> </a:t>
            </a:r>
            <a:r>
              <a:rPr lang="el-GR" i="1" smtClean="0"/>
              <a:t>ν</a:t>
            </a:r>
            <a:r>
              <a:rPr lang="en-US" i="1" baseline="-25000" smtClean="0"/>
              <a:t>p</a:t>
            </a:r>
          </a:p>
        </p:txBody>
      </p:sp>
      <p:sp>
        <p:nvSpPr>
          <p:cNvPr id="2052" name="Content Placeholder 2"/>
          <p:cNvSpPr>
            <a:spLocks noGrp="1"/>
          </p:cNvSpPr>
          <p:nvPr>
            <p:ph sz="quarter" idx="1"/>
          </p:nvPr>
        </p:nvSpPr>
        <p:spPr>
          <a:xfrm>
            <a:off x="457200" y="1219200"/>
            <a:ext cx="8229600" cy="4937125"/>
          </a:xfrm>
        </p:spPr>
        <p:txBody>
          <a:bodyPr/>
          <a:lstStyle/>
          <a:p>
            <a:r>
              <a:rPr lang="el-GR" smtClean="0"/>
              <a:t>Εκφράζεται σε ΜΕΑ/ώρα/λωρίδα και υπολογίζεται από την προσαρμογή του ωριαίου φόρτου με βάση τα βαρέα οχήματα και το είδος των οδηγών από τη σχέση:</a:t>
            </a:r>
            <a:endParaRPr lang="en-US" smtClean="0"/>
          </a:p>
        </p:txBody>
      </p:sp>
      <p:sp>
        <p:nvSpPr>
          <p:cNvPr id="2055"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2050" name="Object 4"/>
          <p:cNvGraphicFramePr>
            <a:graphicFrameLocks noChangeAspect="1"/>
          </p:cNvGraphicFramePr>
          <p:nvPr/>
        </p:nvGraphicFramePr>
        <p:xfrm>
          <a:off x="2819400" y="2667000"/>
          <a:ext cx="2859088" cy="904875"/>
        </p:xfrm>
        <a:graphic>
          <a:graphicData uri="http://schemas.openxmlformats.org/presentationml/2006/ole">
            <mc:AlternateContent xmlns:mc="http://schemas.openxmlformats.org/markup-compatibility/2006">
              <mc:Choice xmlns:v="urn:schemas-microsoft-com:vml" Requires="v">
                <p:oleObj spid="_x0000_s2069" name="Equation" r:id="rId4" imgW="1409400" imgH="444240" progId="Equation.DSMT4">
                  <p:embed/>
                </p:oleObj>
              </mc:Choice>
              <mc:Fallback>
                <p:oleObj name="Equation" r:id="rId4" imgW="140940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667000"/>
                        <a:ext cx="2859088"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9"/>
          <p:cNvGraphicFramePr>
            <a:graphicFrameLocks noGrp="1"/>
          </p:cNvGraphicFramePr>
          <p:nvPr/>
        </p:nvGraphicFramePr>
        <p:xfrm>
          <a:off x="1295400" y="4114800"/>
          <a:ext cx="6164263" cy="1645920"/>
        </p:xfrm>
        <a:graphic>
          <a:graphicData uri="http://schemas.openxmlformats.org/drawingml/2006/table">
            <a:tbl>
              <a:tblPr/>
              <a:tblGrid>
                <a:gridCol w="730250"/>
                <a:gridCol w="5434013"/>
              </a:tblGrid>
              <a:tr h="171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V</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ωριαίος φόρτος (οχ</a:t>
                      </a:r>
                      <a:r>
                        <a:rPr kumimoji="0" lang="en-US" sz="1800" b="0" i="0" u="none" strike="noStrike" cap="none" normalizeH="0" baseline="0" smtClean="0">
                          <a:ln>
                            <a:noFill/>
                          </a:ln>
                          <a:solidFill>
                            <a:schemeClr val="tx1"/>
                          </a:solidFill>
                          <a:effectLst/>
                          <a:latin typeface="Gill Sans MT" pitchFamily="34" charset="0"/>
                          <a:cs typeface="Times New Roman" pitchFamily="18" charset="0"/>
                        </a:rPr>
                        <a:t>.</a:t>
                      </a:r>
                      <a:r>
                        <a:rPr kumimoji="0" lang="el-GR" sz="1800" b="0" i="0" u="none" strike="noStrike" cap="none" normalizeH="0" baseline="0" smtClean="0">
                          <a:ln>
                            <a:noFill/>
                          </a:ln>
                          <a:solidFill>
                            <a:schemeClr val="tx1"/>
                          </a:solidFill>
                          <a:effectLst/>
                          <a:latin typeface="Calibri" pitchFamily="34" charset="0"/>
                          <a:cs typeface="Times New Roman" pitchFamily="18" charset="0"/>
                        </a:rPr>
                        <a:t>/ώρα)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1" u="none" strike="noStrike" cap="none" normalizeH="0" baseline="0" smtClean="0">
                          <a:ln>
                            <a:noFill/>
                          </a:ln>
                          <a:solidFill>
                            <a:schemeClr val="tx1"/>
                          </a:solidFill>
                          <a:effectLst/>
                          <a:latin typeface="Calibri" pitchFamily="34" charset="0"/>
                          <a:cs typeface="Times New Roman" pitchFamily="18" charset="0"/>
                        </a:rPr>
                        <a:t>ΣΩΑ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ώρας αιχμής </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N</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αριθμός λωρίδων</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HV</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βαρέα οχήματα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p</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το είδος των οδηγών</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57347" name="Content Placeholder 2"/>
          <p:cNvSpPr>
            <a:spLocks noGrp="1"/>
          </p:cNvSpPr>
          <p:nvPr>
            <p:ph sz="quarter" idx="1"/>
          </p:nvPr>
        </p:nvSpPr>
        <p:spPr>
          <a:xfrm>
            <a:off x="457200" y="1219200"/>
            <a:ext cx="8229600" cy="4937125"/>
          </a:xfrm>
        </p:spPr>
        <p:txBody>
          <a:bodyPr/>
          <a:lstStyle/>
          <a:p>
            <a:r>
              <a:rPr lang="el-GR" sz="2400" smtClean="0"/>
              <a:t>Συντελεστής προσαρμογής </a:t>
            </a:r>
            <a:r>
              <a:rPr lang="el-GR" sz="2400" i="1" smtClean="0"/>
              <a:t>f</a:t>
            </a:r>
            <a:r>
              <a:rPr lang="el-GR" sz="2400" i="1" baseline="-25000" smtClean="0"/>
              <a:t>HV</a:t>
            </a:r>
            <a:r>
              <a:rPr lang="el-GR" sz="2400" smtClean="0"/>
              <a:t> για βαρέα οχήματα</a:t>
            </a:r>
          </a:p>
          <a:p>
            <a:pPr lvl="1">
              <a:spcAft>
                <a:spcPct val="0"/>
              </a:spcAft>
            </a:pPr>
            <a:r>
              <a:rPr lang="el-GR" sz="2000" smtClean="0"/>
              <a:t>αναφέρεται σε φορτηγά </a:t>
            </a:r>
            <a:r>
              <a:rPr lang="en-US" sz="2000" smtClean="0"/>
              <a:t>(</a:t>
            </a:r>
            <a:r>
              <a:rPr lang="el-GR" sz="2000" smtClean="0"/>
              <a:t>συνυπολογίζονται λεωφορεία</a:t>
            </a:r>
            <a:r>
              <a:rPr lang="en-US" sz="2000" smtClean="0"/>
              <a:t>) </a:t>
            </a:r>
            <a:r>
              <a:rPr lang="el-GR" sz="2000" smtClean="0"/>
              <a:t>και οχήματα αναψυχής (αυτοκίνητα με ρυμουλκούμενο τροχόσπιτο, αυτοκινούμενα τροχόσπιτα κτλ)</a:t>
            </a:r>
          </a:p>
          <a:p>
            <a:pPr lvl="1">
              <a:spcAft>
                <a:spcPct val="0"/>
              </a:spcAft>
            </a:pPr>
            <a:r>
              <a:rPr lang="el-GR" sz="2000" smtClean="0"/>
              <a:t>Καθορίζονται οι ισοδύναμες Μονάδες Επιβατικών Αυτοκινήτων (ΜΕΑ) για φορτηγά/λεωφορεία (Ε</a:t>
            </a:r>
            <a:r>
              <a:rPr lang="el-GR" sz="2000" baseline="-25000" smtClean="0"/>
              <a:t>Τ</a:t>
            </a:r>
            <a:r>
              <a:rPr lang="el-GR" sz="2000" smtClean="0"/>
              <a:t>) και οχήματα αναψυχής (Ε</a:t>
            </a:r>
            <a:r>
              <a:rPr lang="el-GR" sz="2000" baseline="-25000" smtClean="0"/>
              <a:t>R</a:t>
            </a:r>
            <a:r>
              <a:rPr lang="el-GR" sz="2000" smtClean="0"/>
              <a:t>) στο ρεύμα κυκλοφορίας, ανάλογα: </a:t>
            </a:r>
          </a:p>
          <a:p>
            <a:pPr lvl="2"/>
            <a:r>
              <a:rPr lang="el-GR" sz="1800" smtClean="0"/>
              <a:t>Το είδος του εδάφους  και το μέγεθος του κυκλοφοριακού φόρτου (ανά κατεύθυνση ή και στις δύο κατευθύνσεις)</a:t>
            </a:r>
          </a:p>
          <a:p>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3076" name="Content Placeholder 2"/>
          <p:cNvSpPr>
            <a:spLocks noGrp="1"/>
          </p:cNvSpPr>
          <p:nvPr>
            <p:ph sz="quarter" idx="1"/>
          </p:nvPr>
        </p:nvSpPr>
        <p:spPr>
          <a:xfrm>
            <a:off x="457200" y="1219200"/>
            <a:ext cx="8229600" cy="4937125"/>
          </a:xfrm>
        </p:spPr>
        <p:txBody>
          <a:bodyPr/>
          <a:lstStyle/>
          <a:p>
            <a:r>
              <a:rPr lang="el-GR" smtClean="0"/>
              <a:t>Συντελεστής προσαρμογής για βαρέα οχήματα </a:t>
            </a:r>
            <a:r>
              <a:rPr lang="en-US" i="1" smtClean="0"/>
              <a:t>f</a:t>
            </a:r>
            <a:r>
              <a:rPr lang="en-US" i="1" baseline="-25000" smtClean="0"/>
              <a:t>HV</a:t>
            </a:r>
            <a:endParaRPr lang="en-US" smtClean="0"/>
          </a:p>
        </p:txBody>
      </p:sp>
      <p:sp>
        <p:nvSpPr>
          <p:cNvPr id="307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3074" name="Object 1"/>
          <p:cNvGraphicFramePr>
            <a:graphicFrameLocks noChangeAspect="1"/>
          </p:cNvGraphicFramePr>
          <p:nvPr/>
        </p:nvGraphicFramePr>
        <p:xfrm>
          <a:off x="1828800" y="1905000"/>
          <a:ext cx="4843463" cy="990600"/>
        </p:xfrm>
        <a:graphic>
          <a:graphicData uri="http://schemas.openxmlformats.org/presentationml/2006/ole">
            <mc:AlternateContent xmlns:mc="http://schemas.openxmlformats.org/markup-compatibility/2006">
              <mc:Choice xmlns:v="urn:schemas-microsoft-com:vml" Requires="v">
                <p:oleObj spid="_x0000_s3093" name="Equation" r:id="rId4" imgW="2158920" imgH="444240" progId="Equation.DSMT4">
                  <p:embed/>
                </p:oleObj>
              </mc:Choice>
              <mc:Fallback>
                <p:oleObj name="Equation" r:id="rId4" imgW="2158920" imgH="44424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05000"/>
                        <a:ext cx="484346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nvGraphicFramePr>
        <p:xfrm>
          <a:off x="533400" y="3352800"/>
          <a:ext cx="8153400" cy="3108960"/>
        </p:xfrm>
        <a:graphic>
          <a:graphicData uri="http://schemas.openxmlformats.org/drawingml/2006/table">
            <a:tbl>
              <a:tblPr/>
              <a:tblGrid>
                <a:gridCol w="965200"/>
                <a:gridCol w="7188200"/>
              </a:tblGrid>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smtClean="0">
                          <a:ln>
                            <a:noFill/>
                          </a:ln>
                          <a:solidFill>
                            <a:schemeClr val="tx1"/>
                          </a:solidFill>
                          <a:effectLst/>
                          <a:latin typeface="Calibri" pitchFamily="34" charset="0"/>
                          <a:cs typeface="Times New Roman" pitchFamily="18" charset="0"/>
                        </a:rPr>
                        <a:t>Ε</a:t>
                      </a:r>
                      <a:r>
                        <a:rPr kumimoji="0" lang="el-GR" sz="2000" b="0" i="1" u="none" strike="noStrike" cap="none" normalizeH="0" baseline="-25000" smtClean="0">
                          <a:ln>
                            <a:noFill/>
                          </a:ln>
                          <a:solidFill>
                            <a:schemeClr val="tx1"/>
                          </a:solidFill>
                          <a:effectLst/>
                          <a:latin typeface="Calibri" pitchFamily="34" charset="0"/>
                          <a:cs typeface="Times New Roman" pitchFamily="18" charset="0"/>
                        </a:rPr>
                        <a:t>Τ </a:t>
                      </a:r>
                      <a:r>
                        <a:rPr kumimoji="0" lang="el-GR" sz="2000" b="0" i="1" u="none" strike="noStrike" cap="none" normalizeH="0" baseline="0" smtClean="0">
                          <a:ln>
                            <a:noFill/>
                          </a:ln>
                          <a:solidFill>
                            <a:schemeClr val="tx1"/>
                          </a:solidFill>
                          <a:effectLst/>
                          <a:latin typeface="Calibri" pitchFamily="34" charset="0"/>
                          <a:cs typeface="Times New Roman" pitchFamily="18" charset="0"/>
                        </a:rPr>
                        <a:t>,Ε</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R</a:t>
                      </a: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smtClean="0">
                          <a:ln>
                            <a:noFill/>
                          </a:ln>
                          <a:solidFill>
                            <a:schemeClr val="tx1"/>
                          </a:solidFill>
                          <a:effectLst/>
                          <a:latin typeface="Calibri" pitchFamily="34" charset="0"/>
                          <a:cs typeface="Times New Roman" pitchFamily="18" charset="0"/>
                        </a:rPr>
                        <a:t>ισοδύναμες μονάδες επιβατικών αυτοκινήτων (</a:t>
                      </a:r>
                      <a:r>
                        <a:rPr kumimoji="0" lang="el-GR" sz="2000" b="0" i="1" u="none" strike="noStrike" cap="none" normalizeH="0" baseline="0" smtClean="0">
                          <a:ln>
                            <a:noFill/>
                          </a:ln>
                          <a:solidFill>
                            <a:schemeClr val="tx1"/>
                          </a:solidFill>
                          <a:effectLst/>
                          <a:latin typeface="Calibri" pitchFamily="34" charset="0"/>
                          <a:cs typeface="Times New Roman" pitchFamily="18" charset="0"/>
                        </a:rPr>
                        <a:t>ΜΕΑ</a:t>
                      </a:r>
                      <a:r>
                        <a:rPr kumimoji="0" lang="el-GR" sz="2000" b="0" i="0" u="none" strike="noStrike" cap="none" normalizeH="0" baseline="0" smtClean="0">
                          <a:ln>
                            <a:noFill/>
                          </a:ln>
                          <a:solidFill>
                            <a:schemeClr val="tx1"/>
                          </a:solidFill>
                          <a:effectLst/>
                          <a:latin typeface="Calibri" pitchFamily="34" charset="0"/>
                          <a:cs typeface="Times New Roman" pitchFamily="18" charset="0"/>
                        </a:rPr>
                        <a:t>) για φορτηγά/λεωφορεία και οχήματα αναψυχής στο ρεύμα κυκλοφορίας, αντίστοιχα.</a:t>
                      </a:r>
                    </a:p>
                    <a:p>
                      <a:pPr marL="0" marR="0" lvl="0" indent="0" algn="just"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l-GR" sz="1800" b="0" i="1" u="none" strike="noStrike" cap="none" normalizeH="0" baseline="0" smtClean="0">
                          <a:ln>
                            <a:noFill/>
                          </a:ln>
                          <a:solidFill>
                            <a:schemeClr val="tx1"/>
                          </a:solidFill>
                          <a:effectLst/>
                          <a:latin typeface="Calibri" pitchFamily="34" charset="0"/>
                        </a:rPr>
                        <a:t>Εκτιμώνται τόσο για </a:t>
                      </a:r>
                      <a:r>
                        <a:rPr kumimoji="0" lang="el-GR" sz="1800" b="0" i="1" u="sng" strike="noStrike" cap="none" normalizeH="0" baseline="0" smtClean="0">
                          <a:ln>
                            <a:noFill/>
                          </a:ln>
                          <a:solidFill>
                            <a:schemeClr val="tx1"/>
                          </a:solidFill>
                          <a:effectLst/>
                          <a:latin typeface="Calibri" pitchFamily="34" charset="0"/>
                        </a:rPr>
                        <a:t>γενικευμένα τμήματα </a:t>
                      </a:r>
                      <a:r>
                        <a:rPr kumimoji="0" lang="el-GR" sz="1800" b="0" i="1" u="none" strike="noStrike" cap="none" normalizeH="0" baseline="0" smtClean="0">
                          <a:ln>
                            <a:noFill/>
                          </a:ln>
                          <a:solidFill>
                            <a:schemeClr val="tx1"/>
                          </a:solidFill>
                          <a:effectLst/>
                          <a:latin typeface="Calibri" pitchFamily="34" charset="0"/>
                        </a:rPr>
                        <a:t>όσο και για </a:t>
                      </a:r>
                      <a:r>
                        <a:rPr kumimoji="0" lang="el-GR" sz="1800" b="0" i="1" u="sng" strike="noStrike" cap="none" normalizeH="0" baseline="0" smtClean="0">
                          <a:ln>
                            <a:noFill/>
                          </a:ln>
                          <a:solidFill>
                            <a:schemeClr val="tx1"/>
                          </a:solidFill>
                          <a:effectLst/>
                          <a:latin typeface="Calibri" pitchFamily="34" charset="0"/>
                        </a:rPr>
                        <a:t>τμήματα με συγκεκριμένη κατά μήκος κλίση</a:t>
                      </a:r>
                      <a:endParaRPr kumimoji="0" lang="el-GR" sz="2000" b="0" i="1" u="sng"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Gill Sans MT" pitchFamily="34" charset="0"/>
                          <a:cs typeface="Times New Roman" pitchFamily="18" charset="0"/>
                        </a:rPr>
                        <a:t>P</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T</a:t>
                      </a:r>
                      <a:r>
                        <a:rPr kumimoji="0" lang="el-GR" sz="2000" b="0" i="1" u="none" strike="noStrike" cap="none" normalizeH="0" baseline="0" smtClean="0">
                          <a:ln>
                            <a:noFill/>
                          </a:ln>
                          <a:solidFill>
                            <a:schemeClr val="tx1"/>
                          </a:solidFill>
                          <a:effectLst/>
                          <a:latin typeface="Calibri" pitchFamily="34" charset="0"/>
                          <a:cs typeface="Times New Roman" pitchFamily="18" charset="0"/>
                        </a:rPr>
                        <a:t>,</a:t>
                      </a:r>
                      <a:r>
                        <a:rPr kumimoji="0" lang="en-US" sz="2000" b="0" i="1" u="none" strike="noStrike" cap="none" normalizeH="0" baseline="0" smtClean="0">
                          <a:ln>
                            <a:noFill/>
                          </a:ln>
                          <a:solidFill>
                            <a:schemeClr val="tx1"/>
                          </a:solidFill>
                          <a:effectLst/>
                          <a:latin typeface="Gill Sans MT" pitchFamily="34" charset="0"/>
                          <a:cs typeface="Times New Roman" pitchFamily="18" charset="0"/>
                        </a:rPr>
                        <a:t>P</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R</a:t>
                      </a: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Calibri" pitchFamily="34" charset="0"/>
                          <a:cs typeface="Times New Roman" pitchFamily="18" charset="0"/>
                        </a:rPr>
                        <a:t>αναλογία φορτηγών/λεωφορείων και οχημάτων αναψυχής στο ρεύμα κυκλοφορίας, αντίστοιχα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l-GR" smtClean="0"/>
              <a:t>Τύπος Εδάφους</a:t>
            </a:r>
            <a:endParaRPr lang="en-US" smtClean="0"/>
          </a:p>
        </p:txBody>
      </p:sp>
      <p:sp>
        <p:nvSpPr>
          <p:cNvPr id="58371" name="Content Placeholder 2"/>
          <p:cNvSpPr>
            <a:spLocks noGrp="1"/>
          </p:cNvSpPr>
          <p:nvPr>
            <p:ph sz="quarter" idx="1"/>
          </p:nvPr>
        </p:nvSpPr>
        <p:spPr>
          <a:xfrm>
            <a:off x="228600" y="1219200"/>
            <a:ext cx="8763000" cy="4937125"/>
          </a:xfrm>
        </p:spPr>
        <p:txBody>
          <a:bodyPr/>
          <a:lstStyle/>
          <a:p>
            <a:r>
              <a:rPr lang="el-GR" sz="2400" smtClean="0"/>
              <a:t>Επίπεδο έδαφος (level terrain)</a:t>
            </a:r>
          </a:p>
          <a:p>
            <a:pPr lvl="1">
              <a:spcAft>
                <a:spcPts val="600"/>
              </a:spcAft>
            </a:pPr>
            <a:r>
              <a:rPr lang="el-GR" sz="1800" smtClean="0"/>
              <a:t>Όταν ο συνδυασμός της οριζόντιας και κατακόρυφης χάραξης επιτρέπει στα βαρέα οχήματα να διατηρούν τις ίδιες περίπου ταχύτητες με τα επιβατικά αυτοκίνητα. (Κατά μήκος κλίσεις έως 2%)</a:t>
            </a:r>
          </a:p>
          <a:p>
            <a:r>
              <a:rPr lang="el-GR" sz="2400" smtClean="0"/>
              <a:t>Λοφώδες έδαφος (rolling terrain)</a:t>
            </a:r>
          </a:p>
          <a:p>
            <a:pPr lvl="1">
              <a:spcAft>
                <a:spcPts val="600"/>
              </a:spcAft>
            </a:pPr>
            <a:r>
              <a:rPr lang="el-GR" sz="1800" smtClean="0"/>
              <a:t>Όταν η χάραξη υποχρεώνει τα βαρέα οχήματα να μειώσουν ουσιαστικά τη ταχύτητά τους, κάτω από εκείνη των επιβατικών αυτοκινήτων, χωρίς όμως να τα υποχρεώνει να κινούνται με τις «ταχύτητες αναρρίχησης» για σημαντικά χρονικά διαστήματα. </a:t>
            </a:r>
          </a:p>
          <a:p>
            <a:pPr lvl="2"/>
            <a:r>
              <a:rPr lang="el-GR" sz="1700" smtClean="0"/>
              <a:t>Η ταχύτητα αναρρίχησης (crawl speed) η μέγιστη ταχύτητα που μπορούν να διατηρήσουν τα φορτηγά οχήματα σε ένα μεγάλο ανηφορικό τμήμα οδού με δεδομένη κλίση. </a:t>
            </a:r>
          </a:p>
          <a:p>
            <a:r>
              <a:rPr lang="el-GR" sz="2400" smtClean="0"/>
              <a:t>Ορεινό έδαφος (mountainous terrain) </a:t>
            </a:r>
          </a:p>
          <a:p>
            <a:pPr lvl="1"/>
            <a:r>
              <a:rPr lang="el-GR" sz="1800" smtClean="0"/>
              <a:t>Όταν η χάραξη υποχρεώνει τα βαρέα οχήματα να κινούνται με τις «ταχύτητες αναρρίχησης» για μεγάλα μήκη ή για συχνά χρονικά διαστήματα.</a:t>
            </a:r>
            <a:endParaRPr lang="en-US" sz="1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59395" name="Content Placeholder 2"/>
          <p:cNvSpPr>
            <a:spLocks noGrp="1"/>
          </p:cNvSpPr>
          <p:nvPr>
            <p:ph sz="quarter" idx="1"/>
          </p:nvPr>
        </p:nvSpPr>
        <p:spPr>
          <a:xfrm>
            <a:off x="304800" y="1219200"/>
            <a:ext cx="8382000" cy="4937125"/>
          </a:xfrm>
        </p:spPr>
        <p:txBody>
          <a:bodyPr/>
          <a:lstStyle/>
          <a:p>
            <a:r>
              <a:rPr lang="el-GR" smtClean="0"/>
              <a:t>Συντελεστής προσαρμογής για βαρέα οχήματα </a:t>
            </a:r>
            <a:r>
              <a:rPr lang="en-US" i="1" smtClean="0"/>
              <a:t>f</a:t>
            </a:r>
            <a:r>
              <a:rPr lang="en-US" i="1" baseline="-25000" smtClean="0"/>
              <a:t>HV</a:t>
            </a:r>
            <a:endParaRPr lang="en-US" smtClean="0"/>
          </a:p>
          <a:p>
            <a:pPr lvl="1"/>
            <a:r>
              <a:rPr lang="el-GR" smtClean="0"/>
              <a:t>Γενικευμένα τμήματα (extended general highway segments) </a:t>
            </a:r>
          </a:p>
          <a:p>
            <a:pPr lvl="2"/>
            <a:r>
              <a:rPr lang="el-GR" smtClean="0"/>
              <a:t>όταν κλίση πάνω από 3% δεν εμφανίζεται για μήκος μεγαλύτερο από 0,8χλμ. και κλίση ίση ή μικρότερη του 3% για μήκος μεγαλύτερο από 1.6χλμ. </a:t>
            </a:r>
          </a:p>
          <a:p>
            <a:endParaRPr lang="el-GR" smtClean="0"/>
          </a:p>
          <a:p>
            <a:pPr>
              <a:buFont typeface="Wingdings 3" pitchFamily="18" charset="2"/>
              <a:buNone/>
            </a:pPr>
            <a:endParaRPr lang="en-US" smtClean="0"/>
          </a:p>
        </p:txBody>
      </p:sp>
      <p:graphicFrame>
        <p:nvGraphicFramePr>
          <p:cNvPr id="6" name="Content Placeholder 5"/>
          <p:cNvGraphicFramePr>
            <a:graphicFrameLocks noGrp="1"/>
          </p:cNvGraphicFramePr>
          <p:nvPr/>
        </p:nvGraphicFramePr>
        <p:xfrm>
          <a:off x="381000" y="3886200"/>
          <a:ext cx="8229600" cy="1645920"/>
        </p:xfrm>
        <a:graphic>
          <a:graphicData uri="http://schemas.openxmlformats.org/drawingml/2006/table">
            <a:tbl>
              <a:tblPr/>
              <a:tblGrid>
                <a:gridCol w="2286000"/>
                <a:gridCol w="1828800"/>
                <a:gridCol w="2057400"/>
                <a:gridCol w="2057400"/>
              </a:tblGrid>
              <a:tr h="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Τύπος εδάφους</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r h="0">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Επίπεδο</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Λοφώδες</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Ορεινό</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E</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T</a:t>
                      </a:r>
                      <a:r>
                        <a:rPr kumimoji="0" lang="el-GR" sz="1800" b="0" i="0" u="none" strike="noStrike" cap="none" normalizeH="0" baseline="0" smtClean="0">
                          <a:ln>
                            <a:noFill/>
                          </a:ln>
                          <a:solidFill>
                            <a:schemeClr val="tx1"/>
                          </a:solidFill>
                          <a:effectLst/>
                          <a:latin typeface="Calibri" pitchFamily="34" charset="0"/>
                          <a:cs typeface="Times New Roman" pitchFamily="18" charset="0"/>
                        </a:rPr>
                        <a:t> (φορτηγά/λεωφορεία)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1,5</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2,5</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4,5</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E</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R</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(οχήματα αναψυχής)</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1,2</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2,0</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4,0</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9874" marR="6987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60421" name="Content Placeholder 6"/>
          <p:cNvSpPr>
            <a:spLocks noGrp="1"/>
          </p:cNvSpPr>
          <p:nvPr>
            <p:ph sz="quarter" idx="1"/>
          </p:nvPr>
        </p:nvSpPr>
        <p:spPr>
          <a:xfrm>
            <a:off x="457200" y="1219200"/>
            <a:ext cx="8229600" cy="4937125"/>
          </a:xfrm>
        </p:spPr>
        <p:txBody>
          <a:bodyPr/>
          <a:lstStyle/>
          <a:p>
            <a:r>
              <a:rPr lang="el-GR" smtClean="0"/>
              <a:t>Συντελεστής προσαρμογής για βαρέα οχήματα </a:t>
            </a:r>
            <a:r>
              <a:rPr lang="en-US" i="1" smtClean="0"/>
              <a:t>f</a:t>
            </a:r>
            <a:r>
              <a:rPr lang="en-US" i="1" baseline="-25000" smtClean="0"/>
              <a:t>HV</a:t>
            </a:r>
            <a:endParaRPr lang="en-US" smtClean="0"/>
          </a:p>
          <a:p>
            <a:pPr lvl="1"/>
            <a:r>
              <a:rPr lang="el-GR" smtClean="0"/>
              <a:t>Τμήματα με συγκεκριμένη κατά μήκος κλίση </a:t>
            </a:r>
          </a:p>
          <a:p>
            <a:pPr lvl="2"/>
            <a:r>
              <a:rPr lang="el-GR" smtClean="0"/>
              <a:t>Τμήματα με μήκος μεγαλύτερο από 1.6χλμ. για κατά μήκος κλίσεις μέχρι 3% ή μεγαλύτερο από 0.8χλμ για κλίσεις ίσες ή μεγαλύτερες από 3%</a:t>
            </a:r>
          </a:p>
          <a:p>
            <a:pPr lvl="2"/>
            <a:endParaRPr lang="el-GR" smtClean="0"/>
          </a:p>
          <a:p>
            <a:pPr lvl="2"/>
            <a:r>
              <a:rPr lang="el-GR" smtClean="0"/>
              <a:t>Διαφορετικοί συντελεστές για </a:t>
            </a:r>
            <a:r>
              <a:rPr lang="el-GR" i="1" smtClean="0"/>
              <a:t>Ανωφέρειες</a:t>
            </a:r>
            <a:r>
              <a:rPr lang="el-GR" smtClean="0"/>
              <a:t> και </a:t>
            </a:r>
            <a:r>
              <a:rPr lang="el-GR" i="1" smtClean="0"/>
              <a:t>Κατωφέρειες</a:t>
            </a:r>
            <a:endParaRPr lang="en-US" i="1"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sz="quarter" idx="1"/>
          </p:nvPr>
        </p:nvSpPr>
        <p:spPr>
          <a:xfrm>
            <a:off x="381000" y="152400"/>
            <a:ext cx="8229600" cy="457200"/>
          </a:xfrm>
        </p:spPr>
        <p:txBody>
          <a:bodyPr/>
          <a:lstStyle/>
          <a:p>
            <a:pPr lvl="1"/>
            <a:r>
              <a:rPr lang="el-GR" sz="1600" smtClean="0"/>
              <a:t>Τμήματα με συγκεκριμένη κατά μήκος κλίση  - Ανωφέρεια</a:t>
            </a:r>
          </a:p>
          <a:p>
            <a:endParaRPr lang="en-US" smtClean="0"/>
          </a:p>
        </p:txBody>
      </p:sp>
      <p:graphicFrame>
        <p:nvGraphicFramePr>
          <p:cNvPr id="6" name="Table 5"/>
          <p:cNvGraphicFramePr>
            <a:graphicFrameLocks noGrp="1"/>
          </p:cNvGraphicFramePr>
          <p:nvPr/>
        </p:nvGraphicFramePr>
        <p:xfrm>
          <a:off x="228600" y="609600"/>
          <a:ext cx="8534400" cy="6134735"/>
        </p:xfrm>
        <a:graphic>
          <a:graphicData uri="http://schemas.openxmlformats.org/drawingml/2006/table">
            <a:tbl>
              <a:tblPr/>
              <a:tblGrid>
                <a:gridCol w="1209675"/>
                <a:gridCol w="1209675"/>
                <a:gridCol w="690563"/>
                <a:gridCol w="585787"/>
                <a:gridCol w="692150"/>
                <a:gridCol w="690563"/>
                <a:gridCol w="690562"/>
                <a:gridCol w="692150"/>
                <a:gridCol w="690563"/>
                <a:gridCol w="692150"/>
                <a:gridCol w="690562"/>
              </a:tblGrid>
              <a:tr h="1428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Κλίση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Μήκος</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(χλμ)</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Ε</a:t>
                      </a:r>
                      <a:r>
                        <a:rPr kumimoji="0" lang="el-GR" sz="1200" b="0" i="1" u="none" strike="noStrike" cap="none" normalizeH="0" baseline="-25000" smtClean="0">
                          <a:ln>
                            <a:noFill/>
                          </a:ln>
                          <a:solidFill>
                            <a:schemeClr val="tx1"/>
                          </a:solidFill>
                          <a:effectLst/>
                          <a:latin typeface="Arial" charset="0"/>
                          <a:cs typeface="Times New Roman" pitchFamily="18" charset="0"/>
                        </a:rPr>
                        <a:t>Τ</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42875">
                <a:tc vMerge="1">
                  <a:txBody>
                    <a:bodyPr/>
                    <a:lstStyle/>
                    <a:p>
                      <a:endParaRPr lang="el-GR"/>
                    </a:p>
                  </a:txBody>
                  <a:tcPr/>
                </a:tc>
                <a:tc vMerge="1">
                  <a:txBody>
                    <a:bodyPr/>
                    <a:lstStyle/>
                    <a:p>
                      <a:endParaRPr lang="el-GR"/>
                    </a:p>
                  </a:txBody>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Ποσοστό φορτηγών/λεωφορείων</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82575">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&lt;2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Όλα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2 - 3</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&gt;3 - 4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&gt;4 - 5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&gt;5 - 6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287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4-0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8-1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2-1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a:noFill/>
                    </a:lnB>
                    <a:lnTlToBr>
                      <a:noFill/>
                    </a:lnTlToBr>
                    <a:lnBlToTr>
                      <a:noFill/>
                    </a:lnBlToTr>
                    <a:solidFill>
                      <a:schemeClr val="bg1"/>
                    </a:solidFill>
                  </a:tcPr>
                </a:tc>
              </a:tr>
              <a:tr h="142875">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&gt;1</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a:t>
                      </a:r>
                      <a:r>
                        <a:rPr kumimoji="0" lang="el-GR"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7184" marR="67184"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quarter" idx="1"/>
          </p:nvPr>
        </p:nvSpPr>
        <p:spPr>
          <a:xfrm>
            <a:off x="381000" y="533400"/>
            <a:ext cx="8229600" cy="457200"/>
          </a:xfrm>
        </p:spPr>
        <p:txBody>
          <a:bodyPr/>
          <a:lstStyle/>
          <a:p>
            <a:pPr lvl="1"/>
            <a:r>
              <a:rPr lang="el-GR" sz="1600" smtClean="0"/>
              <a:t>Τμήματα με συγκεκριμένη κατά μήκος κλίση  - Ανωφέρεια</a:t>
            </a:r>
          </a:p>
          <a:p>
            <a:endParaRPr lang="en-US" smtClean="0"/>
          </a:p>
        </p:txBody>
      </p:sp>
      <p:graphicFrame>
        <p:nvGraphicFramePr>
          <p:cNvPr id="8" name="Table 7"/>
          <p:cNvGraphicFramePr>
            <a:graphicFrameLocks noGrp="1"/>
          </p:cNvGraphicFramePr>
          <p:nvPr/>
        </p:nvGraphicFramePr>
        <p:xfrm>
          <a:off x="1066800" y="1676400"/>
          <a:ext cx="7086600" cy="3875095"/>
        </p:xfrm>
        <a:graphic>
          <a:graphicData uri="http://schemas.openxmlformats.org/drawingml/2006/table">
            <a:tbl>
              <a:tblPr/>
              <a:tblGrid>
                <a:gridCol w="1004888"/>
                <a:gridCol w="1003300"/>
                <a:gridCol w="574675"/>
                <a:gridCol w="485775"/>
                <a:gridCol w="574675"/>
                <a:gridCol w="573087"/>
                <a:gridCol w="574675"/>
                <a:gridCol w="573088"/>
                <a:gridCol w="574675"/>
                <a:gridCol w="573087"/>
                <a:gridCol w="574675"/>
              </a:tblGrid>
              <a:tr h="2524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Κλίση</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Μήκος</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(χλμ)</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Ε</a:t>
                      </a:r>
                      <a:r>
                        <a:rPr kumimoji="0" lang="en-US" sz="1200" b="0" i="1" u="none" strike="noStrike" cap="none" normalizeH="0" baseline="-25000" smtClean="0">
                          <a:ln>
                            <a:noFill/>
                          </a:ln>
                          <a:solidFill>
                            <a:schemeClr val="tx1"/>
                          </a:solidFill>
                          <a:effectLst/>
                          <a:latin typeface="Arial" charset="0"/>
                          <a:cs typeface="Times New Roman" pitchFamily="18" charset="0"/>
                        </a:rPr>
                        <a:t>R</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52413">
                <a:tc vMerge="1">
                  <a:txBody>
                    <a:bodyPr/>
                    <a:lstStyle/>
                    <a:p>
                      <a:endParaRPr lang="el-GR"/>
                    </a:p>
                  </a:txBody>
                  <a:tcPr/>
                </a:tc>
                <a:tc vMerge="1">
                  <a:txBody>
                    <a:bodyPr/>
                    <a:lstStyle/>
                    <a:p>
                      <a:endParaRPr lang="el-GR"/>
                    </a:p>
                  </a:txBody>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Ποσοστό οχημάτων αναψυχής</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41313">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Όλα</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&gt;2 - 3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.0-0.8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&gt;3 - 4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.0-0.4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.4-0.8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&gt;4 -5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.0-0.4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.4-0.8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0</a:t>
                      </a:r>
                      <a:r>
                        <a:rPr kumimoji="0" lang="en-US" sz="1200" b="0" i="0" u="none" strike="noStrike" cap="none" normalizeH="0" baseline="0" smtClean="0">
                          <a:ln>
                            <a:noFill/>
                          </a:ln>
                          <a:solidFill>
                            <a:schemeClr val="tx1"/>
                          </a:solidFill>
                          <a:effectLst/>
                          <a:latin typeface="Arial" charset="0"/>
                          <a:cs typeface="Times New Roman" pitchFamily="18" charset="0"/>
                        </a:rPr>
                        <a:t>.0-0.4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.4-0.8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52413">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&gt;0</a:t>
                      </a:r>
                      <a:r>
                        <a:rPr kumimoji="0" lang="en-US" sz="1200" b="0" i="0" u="none" strike="noStrike" cap="none" normalizeH="0" baseline="0" smtClean="0">
                          <a:ln>
                            <a:noFill/>
                          </a:ln>
                          <a:solidFill>
                            <a:schemeClr val="tx1"/>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098" name="Object 2"/>
          <p:cNvGraphicFramePr>
            <a:graphicFrameLocks noChangeAspect="1"/>
          </p:cNvGraphicFramePr>
          <p:nvPr/>
        </p:nvGraphicFramePr>
        <p:xfrm>
          <a:off x="0" y="0"/>
          <a:ext cx="114300" cy="219075"/>
        </p:xfrm>
        <a:graphic>
          <a:graphicData uri="http://schemas.openxmlformats.org/presentationml/2006/ole">
            <mc:AlternateContent xmlns:mc="http://schemas.openxmlformats.org/markup-compatibility/2006">
              <mc:Choice xmlns:v="urn:schemas-microsoft-com:vml" Requires="v">
                <p:oleObj spid="_x0000_s4117" name="Equation" r:id="rId4" imgW="114151" imgH="215619" progId="Equation.DSMT4">
                  <p:embed/>
                </p:oleObj>
              </mc:Choice>
              <mc:Fallback>
                <p:oleObj name="Equation" r:id="rId4" imgW="114151" imgH="215619"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066800" y="1524000"/>
          <a:ext cx="6781800" cy="2206630"/>
        </p:xfrm>
        <a:graphic>
          <a:graphicData uri="http://schemas.openxmlformats.org/drawingml/2006/table">
            <a:tbl>
              <a:tblPr/>
              <a:tblGrid>
                <a:gridCol w="1476375"/>
                <a:gridCol w="762000"/>
                <a:gridCol w="1476375"/>
                <a:gridCol w="1022350"/>
                <a:gridCol w="1022350"/>
                <a:gridCol w="1022350"/>
              </a:tblGrid>
              <a:tr h="2206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Κλίση</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Μήκος</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(χλμ)</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1" u="none" strike="noStrike" cap="none" normalizeH="0" baseline="0" smtClean="0">
                          <a:ln>
                            <a:noFill/>
                          </a:ln>
                          <a:solidFill>
                            <a:schemeClr val="tx1"/>
                          </a:solidFill>
                          <a:effectLst/>
                          <a:latin typeface="Arial" charset="0"/>
                          <a:cs typeface="Times New Roman" pitchFamily="18" charset="0"/>
                        </a:rPr>
                        <a:t>Ε</a:t>
                      </a:r>
                      <a:r>
                        <a:rPr kumimoji="0" lang="el-GR" sz="1200" b="0" i="1" u="none" strike="noStrike" cap="none" normalizeH="0" baseline="-25000" smtClean="0">
                          <a:ln>
                            <a:noFill/>
                          </a:ln>
                          <a:solidFill>
                            <a:schemeClr val="tx1"/>
                          </a:solidFill>
                          <a:effectLst/>
                          <a:latin typeface="Arial" charset="0"/>
                          <a:cs typeface="Times New Roman" pitchFamily="18" charset="0"/>
                        </a:rPr>
                        <a:t>Τ</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220663">
                <a:tc vMerge="1">
                  <a:txBody>
                    <a:bodyPr/>
                    <a:lstStyle/>
                    <a:p>
                      <a:endParaRPr lang="el-GR"/>
                    </a:p>
                  </a:txBody>
                  <a:tcPr/>
                </a:tc>
                <a:tc vMerge="1">
                  <a:txBody>
                    <a:bodyPr/>
                    <a:lstStyle/>
                    <a:p>
                      <a:endParaRPr lang="el-GR"/>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Ποσοστό φορτηγών/λεωφορείων</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220663">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&lt;4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Όλα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2</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&gt;5-6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&gt;5-6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3</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charset="0"/>
                          <a:cs typeface="Times New Roman" pitchFamily="18" charset="0"/>
                        </a:rPr>
                        <a:t>1</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&gt;6</a:t>
                      </a:r>
                      <a:r>
                        <a:rPr kumimoji="0" lang="en-US" sz="1200" b="0" i="0" u="none" strike="noStrike" cap="none" normalizeH="0" baseline="0" smtClean="0">
                          <a:ln>
                            <a:noFill/>
                          </a:ln>
                          <a:solidFill>
                            <a:schemeClr val="tx1"/>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7</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6</a:t>
                      </a: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5</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l-GR" sz="1200" b="0" i="0" u="none" strike="noStrike" cap="none" normalizeH="0" baseline="0" smtClean="0">
                          <a:ln>
                            <a:noFill/>
                          </a:ln>
                          <a:solidFill>
                            <a:schemeClr val="tx1"/>
                          </a:solidFill>
                          <a:effectLst/>
                          <a:latin typeface="Arial" charset="0"/>
                          <a:cs typeface="Times New Roman" pitchFamily="18" charset="0"/>
                        </a:rPr>
                        <a:t>4</a:t>
                      </a:r>
                      <a:r>
                        <a:rPr kumimoji="0" lang="en-US" sz="1200" b="0" i="0" u="none" strike="noStrike" cap="none" normalizeH="0" baseline="0" smtClean="0">
                          <a:ln>
                            <a:noFill/>
                          </a:ln>
                          <a:solidFill>
                            <a:schemeClr val="tx1"/>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487" marR="6848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522" name="Content Placeholder 2"/>
          <p:cNvSpPr>
            <a:spLocks noGrp="1"/>
          </p:cNvSpPr>
          <p:nvPr>
            <p:ph sz="quarter" idx="1"/>
          </p:nvPr>
        </p:nvSpPr>
        <p:spPr>
          <a:xfrm>
            <a:off x="381000" y="533400"/>
            <a:ext cx="8229600" cy="457200"/>
          </a:xfrm>
        </p:spPr>
        <p:txBody>
          <a:bodyPr/>
          <a:lstStyle/>
          <a:p>
            <a:pPr lvl="1"/>
            <a:r>
              <a:rPr lang="el-GR" sz="1600" smtClean="0"/>
              <a:t>Τμήματα με συγκεκριμένη κατά μήκος κλίση  - Κατωφέρεια</a:t>
            </a:r>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l-GR" smtClean="0"/>
              <a:t>Τμήματα με συγκεκριμένη κατά μήκος κλίση</a:t>
            </a:r>
            <a:endParaRPr lang="en-US" smtClean="0"/>
          </a:p>
        </p:txBody>
      </p:sp>
      <p:sp>
        <p:nvSpPr>
          <p:cNvPr id="63491" name="Content Placeholder 2"/>
          <p:cNvSpPr>
            <a:spLocks noGrp="1"/>
          </p:cNvSpPr>
          <p:nvPr>
            <p:ph sz="quarter" idx="1"/>
          </p:nvPr>
        </p:nvSpPr>
        <p:spPr>
          <a:xfrm>
            <a:off x="457200" y="1219200"/>
            <a:ext cx="8229600" cy="4937125"/>
          </a:xfrm>
        </p:spPr>
        <p:txBody>
          <a:bodyPr/>
          <a:lstStyle/>
          <a:p>
            <a:r>
              <a:rPr lang="el-GR" i="1" smtClean="0"/>
              <a:t>Σύνθετη κλίση</a:t>
            </a:r>
            <a:endParaRPr lang="en-US" smtClean="0"/>
          </a:p>
          <a:p>
            <a:pPr lvl="1"/>
            <a:r>
              <a:rPr lang="el-GR" smtClean="0"/>
              <a:t>διαδοχικά υποτμήματα διαφορετικών κλίσεων για κλίση μικρότερη του 4% ή όταν το συνολικό μήκος του τμήματος είναι μικρότερο από 1200 μέτρα</a:t>
            </a:r>
          </a:p>
          <a:p>
            <a:pPr lvl="2"/>
            <a:r>
              <a:rPr lang="el-GR" smtClean="0"/>
              <a:t>υπολογισμός της μέσης κλίσης, που προκύπτει από την υψομετρική διαφορά του πέρατος από την αρχή του τμήματος διαιρεμένη με την οριζόντια απόσταση.</a:t>
            </a:r>
            <a:endParaRPr lang="en-US" smtClean="0"/>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l-GR" smtClean="0"/>
              <a:t>Στάθμη εξυπηρέτησης (</a:t>
            </a:r>
            <a:r>
              <a:rPr lang="en-US" smtClean="0"/>
              <a:t>Level of service)</a:t>
            </a:r>
          </a:p>
        </p:txBody>
      </p:sp>
      <p:sp>
        <p:nvSpPr>
          <p:cNvPr id="32771" name="Content Placeholder 2"/>
          <p:cNvSpPr>
            <a:spLocks noGrp="1"/>
          </p:cNvSpPr>
          <p:nvPr>
            <p:ph sz="quarter" idx="1"/>
          </p:nvPr>
        </p:nvSpPr>
        <p:spPr>
          <a:xfrm>
            <a:off x="457200" y="1219200"/>
            <a:ext cx="8229600" cy="4937125"/>
          </a:xfrm>
        </p:spPr>
        <p:txBody>
          <a:bodyPr/>
          <a:lstStyle/>
          <a:p>
            <a:pPr marL="273050" lvl="1" eaLnBrk="1" hangingPunct="1">
              <a:spcBef>
                <a:spcPts val="600"/>
              </a:spcBef>
              <a:buClr>
                <a:schemeClr val="accent1"/>
              </a:buClr>
            </a:pPr>
            <a:r>
              <a:rPr lang="el-GR" sz="2600" b="1" smtClean="0">
                <a:solidFill>
                  <a:schemeClr val="tx1"/>
                </a:solidFill>
              </a:rPr>
              <a:t>Ποιοτικό</a:t>
            </a:r>
            <a:r>
              <a:rPr lang="el-GR" sz="2600" smtClean="0">
                <a:solidFill>
                  <a:schemeClr val="tx1"/>
                </a:solidFill>
              </a:rPr>
              <a:t> μέγεθος που εκφράζει</a:t>
            </a:r>
            <a:r>
              <a:rPr lang="en-US" sz="2600" smtClean="0">
                <a:solidFill>
                  <a:schemeClr val="tx1"/>
                </a:solidFill>
              </a:rPr>
              <a:t> </a:t>
            </a:r>
            <a:r>
              <a:rPr lang="el-GR" sz="2600" smtClean="0">
                <a:solidFill>
                  <a:schemeClr val="tx1"/>
                </a:solidFill>
              </a:rPr>
              <a:t>τις συνθήκες λειτουργίας μέσα σε ένα ρεύμα κυκλοφορίας, όπως τις αντιλαμβάνονται οι οδηγοί, οι επιβάτες ή οι πεζοί. </a:t>
            </a:r>
            <a:endParaRPr lang="en-US" sz="2600" smtClean="0">
              <a:solidFill>
                <a:schemeClr val="tx1"/>
              </a:solidFill>
            </a:endParaRPr>
          </a:p>
          <a:p>
            <a:pPr marL="273050" lvl="1" eaLnBrk="1" hangingPunct="1">
              <a:spcBef>
                <a:spcPts val="600"/>
              </a:spcBef>
              <a:buClr>
                <a:schemeClr val="accent1"/>
              </a:buClr>
            </a:pPr>
            <a:r>
              <a:rPr lang="el-GR" sz="2600" smtClean="0">
                <a:solidFill>
                  <a:schemeClr val="tx1"/>
                </a:solidFill>
              </a:rPr>
              <a:t>Έξι στάθμες εξυπηρέτησης, που καλύπτουν όλες τις πιθανές συνθήκες λειτουργίας (</a:t>
            </a:r>
            <a:r>
              <a:rPr lang="en-US" sz="2600" smtClean="0">
                <a:solidFill>
                  <a:schemeClr val="tx1"/>
                </a:solidFill>
              </a:rPr>
              <a:t>HCM2000</a:t>
            </a:r>
            <a:r>
              <a:rPr lang="el-GR" sz="2600" smtClean="0">
                <a:solidFill>
                  <a:schemeClr val="tx1"/>
                </a:solidFill>
              </a:rPr>
              <a:t>).</a:t>
            </a:r>
            <a:endParaRPr lang="en-US" sz="2600" smtClean="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64515" name="Content Placeholder 2"/>
          <p:cNvSpPr>
            <a:spLocks noGrp="1"/>
          </p:cNvSpPr>
          <p:nvPr>
            <p:ph sz="quarter" idx="1"/>
          </p:nvPr>
        </p:nvSpPr>
        <p:spPr>
          <a:xfrm>
            <a:off x="457200" y="1219200"/>
            <a:ext cx="8229600" cy="4937125"/>
          </a:xfrm>
        </p:spPr>
        <p:txBody>
          <a:bodyPr/>
          <a:lstStyle/>
          <a:p>
            <a:r>
              <a:rPr lang="el-GR" smtClean="0"/>
              <a:t>Συντελεστής προσαρμογής για το είδος των οδηγών </a:t>
            </a:r>
            <a:r>
              <a:rPr lang="en-US" smtClean="0"/>
              <a:t>f</a:t>
            </a:r>
            <a:r>
              <a:rPr lang="en-US" baseline="-25000" smtClean="0"/>
              <a:t>p</a:t>
            </a:r>
          </a:p>
          <a:p>
            <a:pPr lvl="1"/>
            <a:r>
              <a:rPr lang="el-GR" smtClean="0"/>
              <a:t>0.85 	για μη τακτικούς χρηστές  			</a:t>
            </a:r>
          </a:p>
          <a:p>
            <a:pPr lvl="1"/>
            <a:r>
              <a:rPr lang="el-GR" smtClean="0"/>
              <a:t>1.00 	αν η οδός κυκλοφορείται κατά κανόνα κατά τις 		περιόδους αιχμής από τακτικούς χρήστες.</a:t>
            </a:r>
            <a:endParaRPr lang="en-US" baseline="-250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l-GR" smtClean="0"/>
              <a:t>Προσδιορισμός Στάθμης Εξυπηρέτησης</a:t>
            </a:r>
            <a:endParaRPr lang="en-US" smtClean="0"/>
          </a:p>
        </p:txBody>
      </p:sp>
      <p:sp>
        <p:nvSpPr>
          <p:cNvPr id="65539" name="Content Placeholder 2"/>
          <p:cNvSpPr>
            <a:spLocks noGrp="1"/>
          </p:cNvSpPr>
          <p:nvPr>
            <p:ph sz="quarter" idx="1"/>
          </p:nvPr>
        </p:nvSpPr>
        <p:spPr>
          <a:xfrm>
            <a:off x="457200" y="1219200"/>
            <a:ext cx="8229600" cy="4937125"/>
          </a:xfrm>
        </p:spPr>
        <p:txBody>
          <a:bodyPr/>
          <a:lstStyle/>
          <a:p>
            <a:r>
              <a:rPr lang="el-GR" smtClean="0"/>
              <a:t>Έχοντας την ταχύτητα </a:t>
            </a:r>
            <a:r>
              <a:rPr lang="en-US" i="1" smtClean="0"/>
              <a:t>FFS </a:t>
            </a:r>
            <a:r>
              <a:rPr lang="el-GR" smtClean="0"/>
              <a:t>και το ρυθμό ροής </a:t>
            </a:r>
            <a:r>
              <a:rPr lang="en-US" i="1" smtClean="0"/>
              <a:t>v</a:t>
            </a:r>
            <a:r>
              <a:rPr lang="en-US" i="1" baseline="-25000" smtClean="0"/>
              <a:t>p</a:t>
            </a:r>
            <a:r>
              <a:rPr lang="en-US" baseline="-25000" smtClean="0"/>
              <a:t> </a:t>
            </a:r>
            <a:r>
              <a:rPr lang="el-GR" smtClean="0"/>
              <a:t>:</a:t>
            </a:r>
          </a:p>
          <a:p>
            <a:pPr lvl="1">
              <a:spcAft>
                <a:spcPts val="600"/>
              </a:spcAft>
            </a:pPr>
            <a:r>
              <a:rPr lang="el-GR" i="1" smtClean="0"/>
              <a:t>Βήμα 1: Σχεδιασμός καμπύλης Ταχύτητας – Φόρτου</a:t>
            </a:r>
          </a:p>
          <a:p>
            <a:pPr lvl="1">
              <a:spcAft>
                <a:spcPct val="0"/>
              </a:spcAft>
            </a:pPr>
            <a:r>
              <a:rPr lang="el-GR" i="1" smtClean="0"/>
              <a:t>Βήμα 2: Προσδιορισμός της Μέσης Ταχύτητας </a:t>
            </a:r>
            <a:r>
              <a:rPr lang="en-US" i="1" smtClean="0"/>
              <a:t>S</a:t>
            </a:r>
            <a:r>
              <a:rPr lang="el-GR" i="1" smtClean="0"/>
              <a:t> </a:t>
            </a:r>
          </a:p>
          <a:p>
            <a:pPr lvl="2"/>
            <a:r>
              <a:rPr lang="el-GR" smtClean="0"/>
              <a:t>Έχοντας υπολογίσει τον ρυθμό ροής εξυπηρέτησης </a:t>
            </a:r>
            <a:r>
              <a:rPr lang="en-US" i="1" smtClean="0"/>
              <a:t>v</a:t>
            </a:r>
            <a:r>
              <a:rPr lang="en-US" i="1" baseline="-25000" smtClean="0"/>
              <a:t>p</a:t>
            </a:r>
            <a:r>
              <a:rPr lang="en-US" baseline="-25000" smtClean="0"/>
              <a:t> </a:t>
            </a:r>
            <a:r>
              <a:rPr lang="el-GR" smtClean="0"/>
              <a:t>από τη σχέση 6.31 και την καμπύλη ταχύτητας – φόρτου από το Βήμα 1, προσδιορίζεται η μέση ταχύτητα και η στάθμη εξυπηρέτησης που αντιστοιχεί στο συγκεκριμένο σημείο.</a:t>
            </a:r>
          </a:p>
          <a:p>
            <a:pPr lvl="1">
              <a:spcAft>
                <a:spcPts val="600"/>
              </a:spcAft>
            </a:pPr>
            <a:r>
              <a:rPr lang="el-GR" i="1" smtClean="0"/>
              <a:t>Βήμα 3: Υπολογισμός της Πυκνότητας </a:t>
            </a:r>
          </a:p>
          <a:p>
            <a:pPr lvl="1">
              <a:spcAft>
                <a:spcPts val="600"/>
              </a:spcAft>
            </a:pPr>
            <a:r>
              <a:rPr lang="el-GR" i="1" smtClean="0"/>
              <a:t>Βήμα 4: Προσδιορισμός της Στάθμης Εξυπηρέτησης</a:t>
            </a:r>
          </a:p>
          <a:p>
            <a:pPr lvl="2"/>
            <a:r>
              <a:rPr lang="el-GR" smtClean="0"/>
              <a:t>Η ΣΕ μπορεί να προσδιορισθεί και από τη σύγκριση της τιμής της πυκνότητας που υπολογίστηκε στο Βήμα 3 με το εύρος των πυκνοτήτων που δίνονται στον Πίνακα 6.25</a:t>
            </a:r>
            <a:endParaRPr lang="en-US" smtClean="0"/>
          </a:p>
          <a:p>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l-GR" smtClean="0"/>
              <a:t>Κυκλοφοριακή Ικανότητα</a:t>
            </a:r>
            <a:endParaRPr lang="en-US" smtClean="0"/>
          </a:p>
        </p:txBody>
      </p:sp>
      <p:sp>
        <p:nvSpPr>
          <p:cNvPr id="3" name="Subtitle 2"/>
          <p:cNvSpPr>
            <a:spLocks noGrp="1"/>
          </p:cNvSpPr>
          <p:nvPr>
            <p:ph type="body" idx="1"/>
          </p:nvPr>
        </p:nvSpPr>
        <p:spPr/>
        <p:txBody>
          <a:bodyPr>
            <a:normAutofit/>
          </a:bodyPr>
          <a:lstStyle/>
          <a:p>
            <a:pPr eaLnBrk="1" fontAlgn="auto" hangingPunct="1">
              <a:spcAft>
                <a:spcPts val="0"/>
              </a:spcAft>
              <a:defRPr/>
            </a:pPr>
            <a:r>
              <a:rPr lang="el-GR" dirty="0" smtClean="0"/>
              <a:t>Βασικά Τμήματα Ελεύθερων Λεωφόρων</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l-GR" smtClean="0"/>
              <a:t>Βασικά Τμήματα Ελεύθερων Λεωφόρων</a:t>
            </a:r>
            <a:endParaRPr lang="en-US" smtClean="0"/>
          </a:p>
        </p:txBody>
      </p:sp>
      <p:sp>
        <p:nvSpPr>
          <p:cNvPr id="5" name="Content Placeholder 4"/>
          <p:cNvSpPr>
            <a:spLocks noGrp="1"/>
          </p:cNvSpPr>
          <p:nvPr>
            <p:ph sz="quarter" idx="1"/>
          </p:nvPr>
        </p:nvSpPr>
        <p:spPr>
          <a:xfrm>
            <a:off x="457200" y="1219200"/>
            <a:ext cx="8229600" cy="5105400"/>
          </a:xfrm>
        </p:spPr>
        <p:txBody>
          <a:bodyPr>
            <a:normAutofit lnSpcReduction="10000"/>
          </a:bodyPr>
          <a:lstStyle/>
          <a:p>
            <a:pPr marL="274320" indent="-274320" eaLnBrk="1" fontAlgn="auto" hangingPunct="1">
              <a:spcAft>
                <a:spcPts val="0"/>
              </a:spcAft>
              <a:buFont typeface="Wingdings 3"/>
              <a:buChar char=""/>
              <a:defRPr/>
            </a:pPr>
            <a:r>
              <a:rPr lang="el-GR" dirty="0" smtClean="0"/>
              <a:t>Οδοί που δεν έχουν πλήρη έλεγχο όλων των προσβάσεων, σε υπεραστικό ή προαστιακό περιβάλλον, με ή χωρίς κεντρική νησίδα (διαιρεμένες ή αδιαίρετες).</a:t>
            </a:r>
          </a:p>
          <a:p>
            <a:pPr marL="274320" indent="-274320" eaLnBrk="1" fontAlgn="auto" hangingPunct="1">
              <a:spcAft>
                <a:spcPts val="0"/>
              </a:spcAft>
              <a:buFont typeface="Wingdings 3"/>
              <a:buChar char=""/>
              <a:defRPr/>
            </a:pPr>
            <a:r>
              <a:rPr lang="el-GR" dirty="0" smtClean="0"/>
              <a:t>Ο Έλεγχος εξασφαλίζεται με:</a:t>
            </a:r>
          </a:p>
          <a:p>
            <a:pPr marL="548640" lvl="1" indent="-274320" eaLnBrk="1" fontAlgn="auto" hangingPunct="1">
              <a:buFont typeface="Wingdings 3"/>
              <a:buChar char=""/>
              <a:defRPr/>
            </a:pPr>
            <a:r>
              <a:rPr lang="el-GR" dirty="0" smtClean="0"/>
              <a:t>Ανισόπεδους κόμβους (</a:t>
            </a:r>
            <a:r>
              <a:rPr lang="el-GR" dirty="0" err="1" smtClean="0"/>
              <a:t>Interchanges</a:t>
            </a:r>
            <a:r>
              <a:rPr lang="el-GR" dirty="0" smtClean="0"/>
              <a:t>) ή Ανισόπεδες διαβάσεις(</a:t>
            </a:r>
            <a:r>
              <a:rPr lang="el-GR" dirty="0" err="1" smtClean="0"/>
              <a:t>Two</a:t>
            </a:r>
            <a:r>
              <a:rPr lang="el-GR" dirty="0" smtClean="0"/>
              <a:t> </a:t>
            </a:r>
            <a:r>
              <a:rPr lang="el-GR" dirty="0" err="1" smtClean="0"/>
              <a:t>level</a:t>
            </a:r>
            <a:r>
              <a:rPr lang="el-GR" dirty="0" smtClean="0"/>
              <a:t> </a:t>
            </a:r>
            <a:r>
              <a:rPr lang="el-GR" dirty="0" err="1" smtClean="0"/>
              <a:t>crossings</a:t>
            </a:r>
            <a:r>
              <a:rPr lang="el-GR" dirty="0" smtClean="0"/>
              <a:t>), σε όλες τις διασταυρώσεις με άλλες οδούς </a:t>
            </a:r>
          </a:p>
          <a:p>
            <a:pPr marL="548640" lvl="1" indent="-274320" eaLnBrk="1" fontAlgn="auto" hangingPunct="1">
              <a:buFont typeface="Wingdings 3"/>
              <a:buChar char=""/>
              <a:defRPr/>
            </a:pPr>
            <a:r>
              <a:rPr lang="el-GR" dirty="0" smtClean="0"/>
              <a:t>Παράπλευρες οδούς (</a:t>
            </a:r>
            <a:r>
              <a:rPr lang="el-GR" dirty="0" err="1" smtClean="0"/>
              <a:t>Service</a:t>
            </a:r>
            <a:r>
              <a:rPr lang="el-GR" dirty="0" smtClean="0"/>
              <a:t> </a:t>
            </a:r>
            <a:r>
              <a:rPr lang="el-GR" dirty="0" err="1" smtClean="0"/>
              <a:t>roads</a:t>
            </a:r>
            <a:r>
              <a:rPr lang="el-GR" dirty="0" smtClean="0"/>
              <a:t>), δηλαδή οδών παράλληλων συνήθως προς τη λεωφόρο για την εξυπηρέτηση της τοπικής κυκλοφορίας μόνο. </a:t>
            </a:r>
          </a:p>
          <a:p>
            <a:pPr marL="548640" lvl="1" indent="-274320" eaLnBrk="1" fontAlgn="auto" hangingPunct="1">
              <a:buFont typeface="Wingdings 3"/>
              <a:buChar char=""/>
              <a:defRPr/>
            </a:pPr>
            <a:r>
              <a:rPr lang="el-GR" dirty="0" smtClean="0"/>
              <a:t>Παράδειγμα Ελεύθερης Λεωφόρου στην Αθήνα αποτελεί η Αττική Οδός</a:t>
            </a:r>
          </a:p>
          <a:p>
            <a:pPr marL="274320" indent="-274320" eaLnBrk="1" fontAlgn="auto" hangingPunct="1">
              <a:spcAft>
                <a:spcPts val="0"/>
              </a:spcAft>
              <a:buFont typeface="Wingdings 3"/>
              <a:buChar char=""/>
              <a:defRPr/>
            </a:pPr>
            <a:endParaRPr lang="el-GR"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l-GR" smtClean="0"/>
              <a:t>Βασικά Τμήματα Ελεύθερων Λεωφόρων</a:t>
            </a:r>
            <a:endParaRPr lang="en-US" smtClean="0"/>
          </a:p>
        </p:txBody>
      </p:sp>
      <p:sp>
        <p:nvSpPr>
          <p:cNvPr id="5" name="Content Placeholder 4"/>
          <p:cNvSpPr>
            <a:spLocks noGrp="1"/>
          </p:cNvSpPr>
          <p:nvPr>
            <p:ph sz="quarter" idx="1"/>
          </p:nvPr>
        </p:nvSpPr>
        <p:spPr>
          <a:xfrm>
            <a:off x="457200" y="1219200"/>
            <a:ext cx="8229600" cy="4937125"/>
          </a:xfrm>
        </p:spPr>
        <p:txBody>
          <a:bodyPr>
            <a:normAutofit fontScale="77500" lnSpcReduction="20000"/>
          </a:bodyPr>
          <a:lstStyle/>
          <a:p>
            <a:pPr marL="274320" indent="-274320" eaLnBrk="1" fontAlgn="auto" hangingPunct="1">
              <a:spcAft>
                <a:spcPts val="0"/>
              </a:spcAft>
              <a:buFont typeface="Wingdings 3"/>
              <a:buChar char=""/>
              <a:defRPr/>
            </a:pPr>
            <a:r>
              <a:rPr lang="el-GR" dirty="0" smtClean="0"/>
              <a:t>Οι βασικές συνθήκες (</a:t>
            </a:r>
            <a:r>
              <a:rPr lang="el-GR" dirty="0" err="1" smtClean="0"/>
              <a:t>base</a:t>
            </a:r>
            <a:r>
              <a:rPr lang="el-GR" dirty="0" smtClean="0"/>
              <a:t> </a:t>
            </a:r>
            <a:r>
              <a:rPr lang="el-GR" dirty="0" err="1" smtClean="0"/>
              <a:t>conditions</a:t>
            </a:r>
            <a:r>
              <a:rPr lang="el-GR" dirty="0" smtClean="0"/>
              <a:t>) : </a:t>
            </a:r>
          </a:p>
          <a:p>
            <a:pPr marL="548640" lvl="1" indent="-274320" eaLnBrk="1" fontAlgn="auto" hangingPunct="1">
              <a:lnSpc>
                <a:spcPct val="120000"/>
              </a:lnSpc>
              <a:spcBef>
                <a:spcPts val="600"/>
              </a:spcBef>
              <a:spcAft>
                <a:spcPts val="0"/>
              </a:spcAft>
              <a:buFont typeface="Wingdings 3"/>
              <a:buChar char=""/>
              <a:defRPr/>
            </a:pPr>
            <a:r>
              <a:rPr lang="el-GR" dirty="0" smtClean="0"/>
              <a:t>Ελάχιστο πλάτος λωρίδας κυκλοφορίας 3.60 μέτρα</a:t>
            </a:r>
          </a:p>
          <a:p>
            <a:pPr marL="548640" lvl="1" indent="-274320" eaLnBrk="1" fontAlgn="auto" hangingPunct="1">
              <a:lnSpc>
                <a:spcPct val="120000"/>
              </a:lnSpc>
              <a:spcBef>
                <a:spcPts val="600"/>
              </a:spcBef>
              <a:spcAft>
                <a:spcPts val="0"/>
              </a:spcAft>
              <a:buFont typeface="Wingdings 3"/>
              <a:buChar char=""/>
              <a:defRPr/>
            </a:pPr>
            <a:r>
              <a:rPr lang="el-GR" dirty="0" smtClean="0"/>
              <a:t>Ελάχιστη απόσταση πλευρικών εμποδίων κατά την κατεύθυνση της κίνησης 3.60 μέτρα. </a:t>
            </a:r>
          </a:p>
          <a:p>
            <a:pPr marL="822960" lvl="2" eaLnBrk="1" fontAlgn="auto" hangingPunct="1">
              <a:lnSpc>
                <a:spcPct val="120000"/>
              </a:lnSpc>
              <a:spcBef>
                <a:spcPts val="600"/>
              </a:spcBef>
              <a:spcAft>
                <a:spcPts val="0"/>
              </a:spcAft>
              <a:buClr>
                <a:schemeClr val="bg1">
                  <a:shade val="50000"/>
                </a:schemeClr>
              </a:buClr>
              <a:buFont typeface="Wingdings 3"/>
              <a:buChar char=""/>
              <a:defRPr/>
            </a:pPr>
            <a:r>
              <a:rPr lang="el-GR" dirty="0" smtClean="0"/>
              <a:t>περιλαμβάνει το άθροισμα της απόστασης των πλευρικών εμποδίων από το άκρο της δεξιάς λωρίδας κυκλοφορία και της πλευρικής απόστασης από τη μεσαία νησίδα. Σε περίπτωση που η κάθε επιμέρους απόσταση είναι μεγαλύτερη των 1.80 μέτρων, αυτή λαμβάνεται στους υπολογισμούς ίση με 1.80 μέτρα.</a:t>
            </a:r>
          </a:p>
          <a:p>
            <a:pPr marL="548640" lvl="1" indent="-274320" eaLnBrk="1" fontAlgn="auto" hangingPunct="1">
              <a:lnSpc>
                <a:spcPct val="120000"/>
              </a:lnSpc>
              <a:spcBef>
                <a:spcPts val="600"/>
              </a:spcBef>
              <a:spcAft>
                <a:spcPts val="0"/>
              </a:spcAft>
              <a:buFont typeface="Wingdings 3"/>
              <a:buChar char=""/>
              <a:defRPr/>
            </a:pPr>
            <a:r>
              <a:rPr lang="el-GR" dirty="0" smtClean="0"/>
              <a:t>Μόνο επιβατικά αυτοκίνητα</a:t>
            </a:r>
          </a:p>
          <a:p>
            <a:pPr marL="548640" lvl="1" indent="-274320" eaLnBrk="1" fontAlgn="auto" hangingPunct="1">
              <a:lnSpc>
                <a:spcPct val="120000"/>
              </a:lnSpc>
              <a:spcBef>
                <a:spcPts val="600"/>
              </a:spcBef>
              <a:spcAft>
                <a:spcPts val="0"/>
              </a:spcAft>
              <a:buFont typeface="Wingdings 3"/>
              <a:buChar char=""/>
              <a:defRPr/>
            </a:pPr>
            <a:r>
              <a:rPr lang="el-GR" dirty="0" smtClean="0"/>
              <a:t>Όχι απευθείας πρόσβαση στην οδό</a:t>
            </a:r>
          </a:p>
          <a:p>
            <a:pPr marL="548640" lvl="1" indent="-274320" eaLnBrk="1" fontAlgn="auto" hangingPunct="1">
              <a:lnSpc>
                <a:spcPct val="120000"/>
              </a:lnSpc>
              <a:spcBef>
                <a:spcPts val="600"/>
              </a:spcBef>
              <a:spcAft>
                <a:spcPts val="0"/>
              </a:spcAft>
              <a:buFont typeface="Wingdings 3"/>
              <a:buChar char=""/>
              <a:defRPr/>
            </a:pPr>
            <a:r>
              <a:rPr lang="el-GR" dirty="0" smtClean="0"/>
              <a:t>Διαιρεμένη οδός</a:t>
            </a:r>
          </a:p>
          <a:p>
            <a:pPr marL="548640" lvl="1" indent="-274320" eaLnBrk="1" fontAlgn="auto" hangingPunct="1">
              <a:lnSpc>
                <a:spcPct val="120000"/>
              </a:lnSpc>
              <a:spcBef>
                <a:spcPts val="600"/>
              </a:spcBef>
              <a:spcAft>
                <a:spcPts val="0"/>
              </a:spcAft>
              <a:buFont typeface="Wingdings 3"/>
              <a:buChar char=""/>
              <a:defRPr/>
            </a:pPr>
            <a:r>
              <a:rPr lang="el-GR" dirty="0" smtClean="0"/>
              <a:t>Επίπεδο έδαφος (κλίσεις μικρότερες του 2%)</a:t>
            </a:r>
          </a:p>
          <a:p>
            <a:pPr marL="548640" lvl="1" indent="-274320" eaLnBrk="1" fontAlgn="auto" hangingPunct="1">
              <a:lnSpc>
                <a:spcPct val="120000"/>
              </a:lnSpc>
              <a:spcBef>
                <a:spcPts val="600"/>
              </a:spcBef>
              <a:spcAft>
                <a:spcPts val="0"/>
              </a:spcAft>
              <a:buFont typeface="Wingdings 3"/>
              <a:buChar char=""/>
              <a:defRPr/>
            </a:pPr>
            <a:r>
              <a:rPr lang="el-GR" dirty="0" smtClean="0"/>
              <a:t>Η οδός κυκλοφορείται κατά κανόνα από οδηγούς που τη χρησιμοποιούν καθημερινά.</a:t>
            </a:r>
          </a:p>
          <a:p>
            <a:pPr marL="548640" lvl="1" indent="-274320" eaLnBrk="1" fontAlgn="auto" hangingPunct="1">
              <a:lnSpc>
                <a:spcPct val="120000"/>
              </a:lnSpc>
              <a:spcBef>
                <a:spcPts val="600"/>
              </a:spcBef>
              <a:spcAft>
                <a:spcPts val="0"/>
              </a:spcAft>
              <a:buFont typeface="Wingdings 3"/>
              <a:buChar char=""/>
              <a:defRPr/>
            </a:pPr>
            <a:r>
              <a:rPr lang="el-GR" dirty="0" smtClean="0"/>
              <a:t>Ελάχιστη ταχύτητα ελεύθερης ροής 100 </a:t>
            </a:r>
            <a:r>
              <a:rPr lang="el-GR" dirty="0" err="1" smtClean="0"/>
              <a:t>χλμ</a:t>
            </a:r>
            <a:r>
              <a:rPr lang="el-GR" dirty="0" smtClean="0"/>
              <a:t>/ώρα</a:t>
            </a:r>
          </a:p>
          <a:p>
            <a:pPr marL="274320" indent="-274320" eaLnBrk="1" fontAlgn="auto" hangingPunct="1">
              <a:spcAft>
                <a:spcPts val="0"/>
              </a:spcAft>
              <a:buFont typeface="Wingdings 3"/>
              <a:buChar cha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l-GR" sz="2800" smtClean="0"/>
              <a:t>Στάθμη Εξυπηρέτησης και Δείκτες Συμπεριφοράς</a:t>
            </a:r>
            <a:endParaRPr lang="en-US" sz="2800" smtClean="0"/>
          </a:p>
        </p:txBody>
      </p:sp>
      <p:sp>
        <p:nvSpPr>
          <p:cNvPr id="69635" name="Content Placeholder 2"/>
          <p:cNvSpPr>
            <a:spLocks noGrp="1"/>
          </p:cNvSpPr>
          <p:nvPr>
            <p:ph sz="quarter" idx="1"/>
          </p:nvPr>
        </p:nvSpPr>
        <p:spPr>
          <a:xfrm>
            <a:off x="457200" y="1219200"/>
            <a:ext cx="8229600" cy="4937125"/>
          </a:xfrm>
        </p:spPr>
        <p:txBody>
          <a:bodyPr/>
          <a:lstStyle/>
          <a:p>
            <a:r>
              <a:rPr lang="el-GR" smtClean="0"/>
              <a:t>Πυκνότητα (ΜΕΑ/χλμ/λωρίδα)</a:t>
            </a:r>
          </a:p>
          <a:p>
            <a:r>
              <a:rPr lang="el-GR" smtClean="0"/>
              <a:t>Μέση Ταχύτητα Διαδρομής (χλμ/ώρα)</a:t>
            </a:r>
          </a:p>
          <a:p>
            <a:r>
              <a:rPr lang="el-GR" smtClean="0"/>
              <a:t>Λόγος Φόρτου / Ικανότητα (v/c)</a:t>
            </a:r>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0" y="1674813"/>
            <a:ext cx="9144000" cy="35147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1928813" y="88900"/>
            <a:ext cx="5965825" cy="676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3" cstate="print"/>
          <a:srcRect/>
          <a:stretch>
            <a:fillRect/>
          </a:stretch>
        </p:blipFill>
        <p:spPr bwMode="auto">
          <a:xfrm>
            <a:off x="0" y="241300"/>
            <a:ext cx="9144000" cy="638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l-GR" smtClean="0"/>
              <a:t>Προσδιορισμός ταχύτητας ελεύθερης ροής</a:t>
            </a:r>
            <a:endParaRPr lang="en-US" smtClean="0"/>
          </a:p>
        </p:txBody>
      </p:sp>
      <p:sp>
        <p:nvSpPr>
          <p:cNvPr id="73731" name="Content Placeholder 2"/>
          <p:cNvSpPr>
            <a:spLocks noGrp="1"/>
          </p:cNvSpPr>
          <p:nvPr>
            <p:ph sz="quarter" idx="1"/>
          </p:nvPr>
        </p:nvSpPr>
        <p:spPr>
          <a:xfrm>
            <a:off x="457200" y="1219200"/>
            <a:ext cx="8229600" cy="4937125"/>
          </a:xfrm>
        </p:spPr>
        <p:txBody>
          <a:bodyPr/>
          <a:lstStyle/>
          <a:p>
            <a:r>
              <a:rPr lang="en-US" i="1" smtClean="0"/>
              <a:t>FFS</a:t>
            </a:r>
            <a:r>
              <a:rPr lang="en-GB" i="1" smtClean="0"/>
              <a:t>=</a:t>
            </a:r>
            <a:r>
              <a:rPr lang="en-US" i="1" smtClean="0"/>
              <a:t>BFFS</a:t>
            </a:r>
            <a:r>
              <a:rPr lang="en-GB" i="1" smtClean="0"/>
              <a:t> - </a:t>
            </a:r>
            <a:r>
              <a:rPr lang="en-US" i="1" smtClean="0"/>
              <a:t>f</a:t>
            </a:r>
            <a:r>
              <a:rPr lang="en-US" i="1" baseline="-25000" smtClean="0"/>
              <a:t>LW</a:t>
            </a:r>
            <a:r>
              <a:rPr lang="en-GB" i="1" smtClean="0"/>
              <a:t>  - </a:t>
            </a:r>
            <a:r>
              <a:rPr lang="en-US" i="1" smtClean="0"/>
              <a:t>f</a:t>
            </a:r>
            <a:r>
              <a:rPr lang="en-US" i="1" baseline="-25000" smtClean="0"/>
              <a:t>LC</a:t>
            </a:r>
            <a:r>
              <a:rPr lang="en-GB" i="1" smtClean="0"/>
              <a:t>  - </a:t>
            </a:r>
            <a:r>
              <a:rPr lang="en-US" i="1" smtClean="0"/>
              <a:t>f</a:t>
            </a:r>
            <a:r>
              <a:rPr lang="en-US" i="1" baseline="-25000" smtClean="0"/>
              <a:t>N</a:t>
            </a:r>
            <a:r>
              <a:rPr lang="en-GB" i="1" smtClean="0"/>
              <a:t>  - </a:t>
            </a:r>
            <a:r>
              <a:rPr lang="en-US" i="1" smtClean="0"/>
              <a:t>f</a:t>
            </a:r>
            <a:r>
              <a:rPr lang="en-US" i="1" baseline="-25000" smtClean="0"/>
              <a:t>ID</a:t>
            </a:r>
            <a:endParaRPr lang="en-US" smtClean="0"/>
          </a:p>
        </p:txBody>
      </p:sp>
      <p:graphicFrame>
        <p:nvGraphicFramePr>
          <p:cNvPr id="6" name="Table 5"/>
          <p:cNvGraphicFramePr>
            <a:graphicFrameLocks noGrp="1"/>
          </p:cNvGraphicFramePr>
          <p:nvPr/>
        </p:nvGraphicFramePr>
        <p:xfrm>
          <a:off x="914400" y="2057400"/>
          <a:ext cx="7696200" cy="1541780"/>
        </p:xfrm>
        <a:graphic>
          <a:graphicData uri="http://schemas.openxmlformats.org/drawingml/2006/table">
            <a:tbl>
              <a:tblPr/>
              <a:tblGrid>
                <a:gridCol w="911225"/>
                <a:gridCol w="6784975"/>
              </a:tblGrid>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BFFS</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βασική ταχύτητα ελεύθερης ροής, 110 χλμ/ώρα για αστικές περιοχές ή 120 χλμ/ώρα για υπεραστικές</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f</a:t>
                      </a:r>
                      <a:r>
                        <a:rPr kumimoji="0" lang="en-US" sz="1600" b="0" i="1" u="none" strike="noStrike" cap="none" normalizeH="0" baseline="-25000" smtClean="0">
                          <a:ln>
                            <a:noFill/>
                          </a:ln>
                          <a:solidFill>
                            <a:schemeClr val="tx1"/>
                          </a:solidFill>
                          <a:effectLst/>
                          <a:latin typeface="Calibri" pitchFamily="34" charset="0"/>
                          <a:cs typeface="Times New Roman" pitchFamily="18" charset="0"/>
                        </a:rPr>
                        <a:t>LW</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προσαρμογή για πλάτος λωρίδων (Πίνακας 6.36)</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f</a:t>
                      </a:r>
                      <a:r>
                        <a:rPr kumimoji="0" lang="en-US" sz="1600" b="0" i="1" u="none" strike="noStrike" cap="none" normalizeH="0" baseline="-25000" smtClean="0">
                          <a:ln>
                            <a:noFill/>
                          </a:ln>
                          <a:solidFill>
                            <a:schemeClr val="tx1"/>
                          </a:solidFill>
                          <a:effectLst/>
                          <a:latin typeface="Calibri" pitchFamily="34" charset="0"/>
                          <a:cs typeface="Times New Roman" pitchFamily="18" charset="0"/>
                        </a:rPr>
                        <a:t>LC</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προσαρμογή για πλευρικά εμπόδια (Πίνακας 6.37)</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f</a:t>
                      </a:r>
                      <a:r>
                        <a:rPr kumimoji="0" lang="en-US" sz="1600" b="0" i="1" u="none" strike="noStrike" cap="none" normalizeH="0" baseline="-25000" smtClean="0">
                          <a:ln>
                            <a:noFill/>
                          </a:ln>
                          <a:solidFill>
                            <a:schemeClr val="tx1"/>
                          </a:solidFill>
                          <a:effectLst/>
                          <a:latin typeface="Calibri" pitchFamily="34" charset="0"/>
                          <a:cs typeface="Times New Roman" pitchFamily="18" charset="0"/>
                        </a:rPr>
                        <a:t>N</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προσαρμογή για αριθμό λωρίδων (Πίνακας 6.38)</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Calibri" pitchFamily="34" charset="0"/>
                          <a:cs typeface="Times New Roman" pitchFamily="18" charset="0"/>
                        </a:rPr>
                        <a:t>f</a:t>
                      </a:r>
                      <a:r>
                        <a:rPr kumimoji="0" lang="en-US" sz="1600" b="0" i="1" u="none" strike="noStrike" cap="none" normalizeH="0" baseline="-25000" smtClean="0">
                          <a:ln>
                            <a:noFill/>
                          </a:ln>
                          <a:solidFill>
                            <a:schemeClr val="tx1"/>
                          </a:solidFill>
                          <a:effectLst/>
                          <a:latin typeface="Calibri" pitchFamily="34" charset="0"/>
                          <a:cs typeface="Times New Roman" pitchFamily="18" charset="0"/>
                        </a:rPr>
                        <a:t>ID</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προσαρμογή για πυκνότητα κόμβων (Πίνακας 6.39)</a:t>
                      </a:r>
                      <a:endParaRPr kumimoji="0" lang="en-US" sz="2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0"/>
            <a:ext cx="5715000" cy="199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1" y="3419605"/>
            <a:ext cx="5715000" cy="192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Title 1"/>
          <p:cNvSpPr>
            <a:spLocks noGrp="1"/>
          </p:cNvSpPr>
          <p:nvPr>
            <p:ph type="title"/>
          </p:nvPr>
        </p:nvSpPr>
        <p:spPr/>
        <p:txBody>
          <a:bodyPr/>
          <a:lstStyle/>
          <a:p>
            <a:pPr eaLnBrk="1" hangingPunct="1"/>
            <a:r>
              <a:rPr lang="el-GR" smtClean="0"/>
              <a:t>Στάθμη εξυπηρέτησης (</a:t>
            </a:r>
            <a:r>
              <a:rPr lang="en-US" smtClean="0"/>
              <a:t>Level of service)</a:t>
            </a:r>
          </a:p>
        </p:txBody>
      </p:sp>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1143000"/>
            <a:ext cx="2474584" cy="199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1" y="3429001"/>
            <a:ext cx="2666999" cy="186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064325" y="1131093"/>
            <a:ext cx="545342" cy="646331"/>
          </a:xfrm>
          <a:prstGeom prst="rect">
            <a:avLst/>
          </a:prstGeom>
          <a:noFill/>
        </p:spPr>
        <p:txBody>
          <a:bodyPr wrap="none">
            <a:spAutoFit/>
          </a:bodyPr>
          <a:lstStyle/>
          <a:p>
            <a:pPr fontAlgn="auto">
              <a:spcBef>
                <a:spcPts val="0"/>
              </a:spcBef>
              <a:spcAft>
                <a:spcPts val="0"/>
              </a:spcAft>
              <a:defRPr/>
            </a:pP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C</a:t>
            </a:r>
          </a:p>
        </p:txBody>
      </p:sp>
      <p:sp>
        <p:nvSpPr>
          <p:cNvPr id="13" name="TextBox 12"/>
          <p:cNvSpPr txBox="1"/>
          <p:nvPr/>
        </p:nvSpPr>
        <p:spPr>
          <a:xfrm>
            <a:off x="5550659" y="1143000"/>
            <a:ext cx="518091" cy="646331"/>
          </a:xfrm>
          <a:prstGeom prst="rect">
            <a:avLst/>
          </a:prstGeom>
          <a:noFill/>
        </p:spPr>
        <p:txBody>
          <a:bodyPr wrap="none">
            <a:spAutoFit/>
          </a:bodyPr>
          <a:lstStyle/>
          <a:p>
            <a:pPr fontAlgn="auto">
              <a:spcBef>
                <a:spcPts val="0"/>
              </a:spcBef>
              <a:spcAft>
                <a:spcPts val="0"/>
              </a:spcAft>
              <a:defRPr/>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B</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
        <p:nvSpPr>
          <p:cNvPr id="14" name="TextBox 13"/>
          <p:cNvSpPr txBox="1"/>
          <p:nvPr/>
        </p:nvSpPr>
        <p:spPr>
          <a:xfrm>
            <a:off x="2502658" y="1217503"/>
            <a:ext cx="518091" cy="646331"/>
          </a:xfrm>
          <a:prstGeom prst="rect">
            <a:avLst/>
          </a:prstGeom>
          <a:noFill/>
        </p:spPr>
        <p:txBody>
          <a:bodyPr wrap="none">
            <a:spAutoFit/>
          </a:bodyPr>
          <a:lstStyle/>
          <a:p>
            <a:pPr fontAlgn="auto">
              <a:spcBef>
                <a:spcPts val="0"/>
              </a:spcBef>
              <a:spcAft>
                <a:spcPts val="0"/>
              </a:spcAft>
              <a:defRPr/>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A</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
        <p:nvSpPr>
          <p:cNvPr id="17" name="TextBox 16"/>
          <p:cNvSpPr txBox="1"/>
          <p:nvPr/>
        </p:nvSpPr>
        <p:spPr>
          <a:xfrm>
            <a:off x="2438400" y="3429001"/>
            <a:ext cx="518091" cy="646331"/>
          </a:xfrm>
          <a:prstGeom prst="rect">
            <a:avLst/>
          </a:prstGeom>
          <a:noFill/>
        </p:spPr>
        <p:txBody>
          <a:bodyPr wrap="none">
            <a:spAutoFit/>
          </a:bodyPr>
          <a:lstStyle/>
          <a:p>
            <a:pPr fontAlgn="auto">
              <a:spcBef>
                <a:spcPts val="0"/>
              </a:spcBef>
              <a:spcAft>
                <a:spcPts val="0"/>
              </a:spcAft>
              <a:defRPr/>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D</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
        <p:nvSpPr>
          <p:cNvPr id="22" name="TextBox 21"/>
          <p:cNvSpPr txBox="1"/>
          <p:nvPr/>
        </p:nvSpPr>
        <p:spPr>
          <a:xfrm>
            <a:off x="5410200" y="3429001"/>
            <a:ext cx="492443" cy="646331"/>
          </a:xfrm>
          <a:prstGeom prst="rect">
            <a:avLst/>
          </a:prstGeom>
          <a:noFill/>
        </p:spPr>
        <p:txBody>
          <a:bodyPr wrap="none">
            <a:spAutoFit/>
          </a:bodyPr>
          <a:lstStyle/>
          <a:p>
            <a:pPr fontAlgn="auto">
              <a:spcBef>
                <a:spcPts val="0"/>
              </a:spcBef>
              <a:spcAft>
                <a:spcPts val="0"/>
              </a:spcAft>
              <a:defRPr/>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E</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
        <p:nvSpPr>
          <p:cNvPr id="23" name="TextBox 22"/>
          <p:cNvSpPr txBox="1"/>
          <p:nvPr/>
        </p:nvSpPr>
        <p:spPr>
          <a:xfrm>
            <a:off x="8297914" y="3441527"/>
            <a:ext cx="466794" cy="646331"/>
          </a:xfrm>
          <a:prstGeom prst="rect">
            <a:avLst/>
          </a:prstGeom>
          <a:noFill/>
        </p:spPr>
        <p:txBody>
          <a:bodyPr wrap="none">
            <a:spAutoFit/>
          </a:bodyPr>
          <a:lstStyle/>
          <a:p>
            <a:pPr fontAlgn="auto">
              <a:spcBef>
                <a:spcPts val="0"/>
              </a:spcBef>
              <a:spcAft>
                <a:spcPts val="0"/>
              </a:spcAft>
              <a:defRPr/>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F</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Tree>
    <p:extLst>
      <p:ext uri="{BB962C8B-B14F-4D97-AF65-F5344CB8AC3E}">
        <p14:creationId xmlns:p14="http://schemas.microsoft.com/office/powerpoint/2010/main" val="4437539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srcRect/>
          <a:stretch>
            <a:fillRect/>
          </a:stretch>
        </p:blipFill>
        <p:spPr bwMode="auto">
          <a:xfrm>
            <a:off x="0" y="1501775"/>
            <a:ext cx="9144000" cy="38608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cstate="print"/>
          <a:srcRect/>
          <a:stretch>
            <a:fillRect/>
          </a:stretch>
        </p:blipFill>
        <p:spPr bwMode="auto">
          <a:xfrm>
            <a:off x="0" y="1257300"/>
            <a:ext cx="9144000" cy="435133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0" y="1854200"/>
            <a:ext cx="9144000" cy="31559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0" y="803275"/>
            <a:ext cx="9144000" cy="525938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a:spcAft>
                <a:spcPts val="1200"/>
              </a:spcAft>
            </a:pPr>
            <a:r>
              <a:rPr lang="el-GR" smtClean="0"/>
              <a:t>Προσδιορισμός ρυθμού ροής</a:t>
            </a:r>
            <a:r>
              <a:rPr lang="en-US" smtClean="0"/>
              <a:t> </a:t>
            </a:r>
            <a:r>
              <a:rPr lang="el-GR" i="1" smtClean="0"/>
              <a:t>ν</a:t>
            </a:r>
            <a:r>
              <a:rPr lang="en-US" i="1" baseline="-25000" smtClean="0"/>
              <a:t>p</a:t>
            </a:r>
          </a:p>
        </p:txBody>
      </p:sp>
      <p:sp>
        <p:nvSpPr>
          <p:cNvPr id="5124" name="Content Placeholder 2"/>
          <p:cNvSpPr>
            <a:spLocks noGrp="1"/>
          </p:cNvSpPr>
          <p:nvPr>
            <p:ph sz="quarter" idx="1"/>
          </p:nvPr>
        </p:nvSpPr>
        <p:spPr>
          <a:xfrm>
            <a:off x="457200" y="1219200"/>
            <a:ext cx="8229600" cy="4937125"/>
          </a:xfrm>
        </p:spPr>
        <p:txBody>
          <a:bodyPr/>
          <a:lstStyle/>
          <a:p>
            <a:r>
              <a:rPr lang="el-GR" smtClean="0"/>
              <a:t>Εκφράζεται σε ΜΕΑ/ώρα/λωρίδα και υπολογίζεται από την προσαρμογή του ωριαίου φόρτου με βάση τα βαρέα οχήματα και το είδος των οδηγών από τη σχέση:</a:t>
            </a:r>
            <a:endParaRPr lang="en-US" smtClean="0"/>
          </a:p>
        </p:txBody>
      </p:sp>
      <p:sp>
        <p:nvSpPr>
          <p:cNvPr id="512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5122" name="Object 2"/>
          <p:cNvGraphicFramePr>
            <a:graphicFrameLocks noChangeAspect="1"/>
          </p:cNvGraphicFramePr>
          <p:nvPr/>
        </p:nvGraphicFramePr>
        <p:xfrm>
          <a:off x="2819400" y="2667000"/>
          <a:ext cx="2859088" cy="904875"/>
        </p:xfrm>
        <a:graphic>
          <a:graphicData uri="http://schemas.openxmlformats.org/presentationml/2006/ole">
            <mc:AlternateContent xmlns:mc="http://schemas.openxmlformats.org/markup-compatibility/2006">
              <mc:Choice xmlns:v="urn:schemas-microsoft-com:vml" Requires="v">
                <p:oleObj spid="_x0000_s5141" name="Equation" r:id="rId4" imgW="1409400" imgH="444240" progId="Equation.DSMT4">
                  <p:embed/>
                </p:oleObj>
              </mc:Choice>
              <mc:Fallback>
                <p:oleObj name="Equation" r:id="rId4" imgW="1409400" imgH="4442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667000"/>
                        <a:ext cx="2859088"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9"/>
          <p:cNvGraphicFramePr>
            <a:graphicFrameLocks noGrp="1"/>
          </p:cNvGraphicFramePr>
          <p:nvPr/>
        </p:nvGraphicFramePr>
        <p:xfrm>
          <a:off x="1295400" y="4114800"/>
          <a:ext cx="7391400" cy="1645920"/>
        </p:xfrm>
        <a:graphic>
          <a:graphicData uri="http://schemas.openxmlformats.org/drawingml/2006/table">
            <a:tbl>
              <a:tblPr/>
              <a:tblGrid>
                <a:gridCol w="874713"/>
                <a:gridCol w="6516687"/>
              </a:tblGrid>
              <a:tr h="171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V</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ωριαίος φόρτος (οχ</a:t>
                      </a:r>
                      <a:r>
                        <a:rPr kumimoji="0" lang="en-US" sz="1800" b="0" i="0" u="none" strike="noStrike" cap="none" normalizeH="0" baseline="0" smtClean="0">
                          <a:ln>
                            <a:noFill/>
                          </a:ln>
                          <a:solidFill>
                            <a:schemeClr val="tx1"/>
                          </a:solidFill>
                          <a:effectLst/>
                          <a:latin typeface="Gill Sans MT" pitchFamily="34" charset="0"/>
                          <a:cs typeface="Times New Roman" pitchFamily="18" charset="0"/>
                        </a:rPr>
                        <a:t>.</a:t>
                      </a:r>
                      <a:r>
                        <a:rPr kumimoji="0" lang="el-GR" sz="1800" b="0" i="0" u="none" strike="noStrike" cap="none" normalizeH="0" baseline="0" smtClean="0">
                          <a:ln>
                            <a:noFill/>
                          </a:ln>
                          <a:solidFill>
                            <a:schemeClr val="tx1"/>
                          </a:solidFill>
                          <a:effectLst/>
                          <a:latin typeface="Calibri" pitchFamily="34" charset="0"/>
                          <a:cs typeface="Times New Roman" pitchFamily="18" charset="0"/>
                        </a:rPr>
                        <a:t>/ώρα)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1" u="none" strike="noStrike" cap="none" normalizeH="0" baseline="0" smtClean="0">
                          <a:ln>
                            <a:noFill/>
                          </a:ln>
                          <a:solidFill>
                            <a:schemeClr val="tx1"/>
                          </a:solidFill>
                          <a:effectLst/>
                          <a:latin typeface="Calibri" pitchFamily="34" charset="0"/>
                          <a:cs typeface="Times New Roman" pitchFamily="18" charset="0"/>
                        </a:rPr>
                        <a:t>ΣΩΑ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ώρας αιχμής  (από 0.80 έως 0.95 σε ελ. λεωφόρους)</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N</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αριθμός λωρίδων</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HV</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βαρέα οχήματα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p</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το είδος των οδηγών</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6148" name="Content Placeholder 2"/>
          <p:cNvSpPr>
            <a:spLocks noGrp="1"/>
          </p:cNvSpPr>
          <p:nvPr>
            <p:ph sz="quarter" idx="1"/>
          </p:nvPr>
        </p:nvSpPr>
        <p:spPr>
          <a:xfrm>
            <a:off x="457200" y="1219200"/>
            <a:ext cx="8229600" cy="4937125"/>
          </a:xfrm>
        </p:spPr>
        <p:txBody>
          <a:bodyPr/>
          <a:lstStyle/>
          <a:p>
            <a:r>
              <a:rPr lang="el-GR" smtClean="0"/>
              <a:t>Συντελεστής προσαρμογής για βαρέα οχήματα </a:t>
            </a:r>
            <a:r>
              <a:rPr lang="en-US" i="1" smtClean="0"/>
              <a:t>f</a:t>
            </a:r>
            <a:r>
              <a:rPr lang="en-US" i="1" baseline="-25000" smtClean="0"/>
              <a:t>HV</a:t>
            </a:r>
            <a:endParaRPr lang="en-US" smtClean="0"/>
          </a:p>
        </p:txBody>
      </p:sp>
      <p:sp>
        <p:nvSpPr>
          <p:cNvPr id="61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6146" name="Object 2"/>
          <p:cNvGraphicFramePr>
            <a:graphicFrameLocks noChangeAspect="1"/>
          </p:cNvGraphicFramePr>
          <p:nvPr/>
        </p:nvGraphicFramePr>
        <p:xfrm>
          <a:off x="1828800" y="1905000"/>
          <a:ext cx="4843463" cy="990600"/>
        </p:xfrm>
        <a:graphic>
          <a:graphicData uri="http://schemas.openxmlformats.org/presentationml/2006/ole">
            <mc:AlternateContent xmlns:mc="http://schemas.openxmlformats.org/markup-compatibility/2006">
              <mc:Choice xmlns:v="urn:schemas-microsoft-com:vml" Requires="v">
                <p:oleObj spid="_x0000_s6165" name="Equation" r:id="rId4" imgW="2158920" imgH="444240" progId="Equation.DSMT4">
                  <p:embed/>
                </p:oleObj>
              </mc:Choice>
              <mc:Fallback>
                <p:oleObj name="Equation" r:id="rId4" imgW="2158920" imgH="4442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05000"/>
                        <a:ext cx="484346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nvGraphicFramePr>
        <p:xfrm>
          <a:off x="533400" y="3352800"/>
          <a:ext cx="8153400" cy="3108960"/>
        </p:xfrm>
        <a:graphic>
          <a:graphicData uri="http://schemas.openxmlformats.org/drawingml/2006/table">
            <a:tbl>
              <a:tblPr/>
              <a:tblGrid>
                <a:gridCol w="965200"/>
                <a:gridCol w="7188200"/>
              </a:tblGrid>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smtClean="0">
                          <a:ln>
                            <a:noFill/>
                          </a:ln>
                          <a:solidFill>
                            <a:schemeClr val="tx1"/>
                          </a:solidFill>
                          <a:effectLst/>
                          <a:latin typeface="Calibri" pitchFamily="34" charset="0"/>
                          <a:cs typeface="Times New Roman" pitchFamily="18" charset="0"/>
                        </a:rPr>
                        <a:t>Ε</a:t>
                      </a:r>
                      <a:r>
                        <a:rPr kumimoji="0" lang="el-GR" sz="2000" b="0" i="1" u="none" strike="noStrike" cap="none" normalizeH="0" baseline="-25000" smtClean="0">
                          <a:ln>
                            <a:noFill/>
                          </a:ln>
                          <a:solidFill>
                            <a:schemeClr val="tx1"/>
                          </a:solidFill>
                          <a:effectLst/>
                          <a:latin typeface="Calibri" pitchFamily="34" charset="0"/>
                          <a:cs typeface="Times New Roman" pitchFamily="18" charset="0"/>
                        </a:rPr>
                        <a:t>Τ </a:t>
                      </a:r>
                      <a:r>
                        <a:rPr kumimoji="0" lang="el-GR" sz="2000" b="0" i="1" u="none" strike="noStrike" cap="none" normalizeH="0" baseline="0" smtClean="0">
                          <a:ln>
                            <a:noFill/>
                          </a:ln>
                          <a:solidFill>
                            <a:schemeClr val="tx1"/>
                          </a:solidFill>
                          <a:effectLst/>
                          <a:latin typeface="Calibri" pitchFamily="34" charset="0"/>
                          <a:cs typeface="Times New Roman" pitchFamily="18" charset="0"/>
                        </a:rPr>
                        <a:t>,Ε</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R</a:t>
                      </a: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smtClean="0">
                          <a:ln>
                            <a:noFill/>
                          </a:ln>
                          <a:solidFill>
                            <a:schemeClr val="tx1"/>
                          </a:solidFill>
                          <a:effectLst/>
                          <a:latin typeface="Calibri" pitchFamily="34" charset="0"/>
                          <a:cs typeface="Times New Roman" pitchFamily="18" charset="0"/>
                        </a:rPr>
                        <a:t>ισοδύναμες μονάδες επιβατικών αυτοκινήτων (</a:t>
                      </a:r>
                      <a:r>
                        <a:rPr kumimoji="0" lang="el-GR" sz="2000" b="0" i="1" u="none" strike="noStrike" cap="none" normalizeH="0" baseline="0" smtClean="0">
                          <a:ln>
                            <a:noFill/>
                          </a:ln>
                          <a:solidFill>
                            <a:schemeClr val="tx1"/>
                          </a:solidFill>
                          <a:effectLst/>
                          <a:latin typeface="Calibri" pitchFamily="34" charset="0"/>
                          <a:cs typeface="Times New Roman" pitchFamily="18" charset="0"/>
                        </a:rPr>
                        <a:t>ΜΕΑ</a:t>
                      </a:r>
                      <a:r>
                        <a:rPr kumimoji="0" lang="el-GR" sz="2000" b="0" i="0" u="none" strike="noStrike" cap="none" normalizeH="0" baseline="0" smtClean="0">
                          <a:ln>
                            <a:noFill/>
                          </a:ln>
                          <a:solidFill>
                            <a:schemeClr val="tx1"/>
                          </a:solidFill>
                          <a:effectLst/>
                          <a:latin typeface="Calibri" pitchFamily="34" charset="0"/>
                          <a:cs typeface="Times New Roman" pitchFamily="18" charset="0"/>
                        </a:rPr>
                        <a:t>) για φορτηγά/λεωφορεία και οχήματα αναψυχής στο ρεύμα κυκλοφορίας, αντίστοιχα.</a:t>
                      </a:r>
                    </a:p>
                    <a:p>
                      <a:pPr marL="0" marR="0" lvl="0" indent="0" algn="just"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l-GR" sz="1800" b="0" i="1" u="none" strike="noStrike" cap="none" normalizeH="0" baseline="0" smtClean="0">
                          <a:ln>
                            <a:noFill/>
                          </a:ln>
                          <a:solidFill>
                            <a:schemeClr val="tx1"/>
                          </a:solidFill>
                          <a:effectLst/>
                          <a:latin typeface="Calibri" pitchFamily="34" charset="0"/>
                        </a:rPr>
                        <a:t>Εκτιμώνται τόσο για </a:t>
                      </a:r>
                      <a:r>
                        <a:rPr kumimoji="0" lang="el-GR" sz="1800" b="0" i="1" u="sng" strike="noStrike" cap="none" normalizeH="0" baseline="0" smtClean="0">
                          <a:ln>
                            <a:noFill/>
                          </a:ln>
                          <a:solidFill>
                            <a:schemeClr val="tx1"/>
                          </a:solidFill>
                          <a:effectLst/>
                          <a:latin typeface="Calibri" pitchFamily="34" charset="0"/>
                        </a:rPr>
                        <a:t>γενικευμένα τμήματα </a:t>
                      </a:r>
                      <a:r>
                        <a:rPr kumimoji="0" lang="el-GR" sz="1800" b="0" i="1" u="none" strike="noStrike" cap="none" normalizeH="0" baseline="0" smtClean="0">
                          <a:ln>
                            <a:noFill/>
                          </a:ln>
                          <a:solidFill>
                            <a:schemeClr val="tx1"/>
                          </a:solidFill>
                          <a:effectLst/>
                          <a:latin typeface="Calibri" pitchFamily="34" charset="0"/>
                        </a:rPr>
                        <a:t>όσο και για </a:t>
                      </a:r>
                      <a:r>
                        <a:rPr kumimoji="0" lang="el-GR" sz="1800" b="0" i="1" u="sng" strike="noStrike" cap="none" normalizeH="0" baseline="0" smtClean="0">
                          <a:ln>
                            <a:noFill/>
                          </a:ln>
                          <a:solidFill>
                            <a:schemeClr val="tx1"/>
                          </a:solidFill>
                          <a:effectLst/>
                          <a:latin typeface="Calibri" pitchFamily="34" charset="0"/>
                        </a:rPr>
                        <a:t>τμήματα με συγκεκριμένη κατά μήκος κλίση</a:t>
                      </a:r>
                      <a:endParaRPr kumimoji="0" lang="el-GR" sz="2000" b="0" i="1" u="sng"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Gill Sans MT" pitchFamily="34" charset="0"/>
                          <a:cs typeface="Times New Roman" pitchFamily="18" charset="0"/>
                        </a:rPr>
                        <a:t>P</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T</a:t>
                      </a:r>
                      <a:r>
                        <a:rPr kumimoji="0" lang="el-GR" sz="2000" b="0" i="1" u="none" strike="noStrike" cap="none" normalizeH="0" baseline="0" smtClean="0">
                          <a:ln>
                            <a:noFill/>
                          </a:ln>
                          <a:solidFill>
                            <a:schemeClr val="tx1"/>
                          </a:solidFill>
                          <a:effectLst/>
                          <a:latin typeface="Calibri" pitchFamily="34" charset="0"/>
                          <a:cs typeface="Times New Roman" pitchFamily="18" charset="0"/>
                        </a:rPr>
                        <a:t>,</a:t>
                      </a:r>
                      <a:r>
                        <a:rPr kumimoji="0" lang="en-US" sz="2000" b="0" i="1" u="none" strike="noStrike" cap="none" normalizeH="0" baseline="0" smtClean="0">
                          <a:ln>
                            <a:noFill/>
                          </a:ln>
                          <a:solidFill>
                            <a:schemeClr val="tx1"/>
                          </a:solidFill>
                          <a:effectLst/>
                          <a:latin typeface="Gill Sans MT" pitchFamily="34" charset="0"/>
                          <a:cs typeface="Times New Roman" pitchFamily="18" charset="0"/>
                        </a:rPr>
                        <a:t>P</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R</a:t>
                      </a: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Calibri" pitchFamily="34" charset="0"/>
                          <a:cs typeface="Times New Roman" pitchFamily="18" charset="0"/>
                        </a:rPr>
                        <a:t>αναλογία φορτηγών/λεωφορείων και οχημάτων αναψυχής στο ρεύμα κυκλοφορίας, αντίστοιχα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78851" name="Content Placeholder 2"/>
          <p:cNvSpPr>
            <a:spLocks noGrp="1"/>
          </p:cNvSpPr>
          <p:nvPr>
            <p:ph sz="quarter" idx="1"/>
          </p:nvPr>
        </p:nvSpPr>
        <p:spPr>
          <a:xfrm>
            <a:off x="457200" y="1219200"/>
            <a:ext cx="8229600" cy="4937125"/>
          </a:xfrm>
        </p:spPr>
        <p:txBody>
          <a:bodyPr/>
          <a:lstStyle/>
          <a:p>
            <a:r>
              <a:rPr lang="el-GR" smtClean="0"/>
              <a:t>Συντελεστής προσαρμογής για βαρέα οχήματα </a:t>
            </a:r>
            <a:r>
              <a:rPr lang="en-US" i="1" smtClean="0"/>
              <a:t>f</a:t>
            </a:r>
            <a:r>
              <a:rPr lang="en-US" i="1" baseline="-25000" smtClean="0"/>
              <a:t>HV</a:t>
            </a:r>
            <a:endParaRPr lang="el-GR" i="1" smtClean="0"/>
          </a:p>
          <a:p>
            <a:pPr lvl="1">
              <a:spcAft>
                <a:spcPct val="0"/>
              </a:spcAft>
            </a:pPr>
            <a:r>
              <a:rPr lang="el-GR" smtClean="0"/>
              <a:t>Γενικευμένα</a:t>
            </a:r>
            <a:r>
              <a:rPr lang="el-GR" i="1" smtClean="0"/>
              <a:t> </a:t>
            </a:r>
            <a:r>
              <a:rPr lang="el-GR" smtClean="0"/>
              <a:t>Τμήματα</a:t>
            </a:r>
          </a:p>
          <a:p>
            <a:pPr lvl="2"/>
            <a:r>
              <a:rPr lang="el-GR" smtClean="0"/>
              <a:t>όταν κλίση = ή &gt; 3% δεν εμφανίζεται για μήκος &gt; 0.5 χλμ  και κλίση &lt;3%  δεν εμφανίζεται για μήκος &gt; 1 χλμ. </a:t>
            </a:r>
          </a:p>
          <a:p>
            <a:pPr lvl="2"/>
            <a:r>
              <a:rPr lang="el-GR" smtClean="0"/>
              <a:t>Ε</a:t>
            </a:r>
            <a:r>
              <a:rPr lang="el-GR" baseline="-25000" smtClean="0"/>
              <a:t>Τ</a:t>
            </a:r>
            <a:r>
              <a:rPr lang="el-GR" smtClean="0"/>
              <a:t>,Ε</a:t>
            </a:r>
            <a:r>
              <a:rPr lang="en-US" baseline="-25000" smtClean="0"/>
              <a:t>R</a:t>
            </a:r>
            <a:r>
              <a:rPr lang="en-US" smtClean="0"/>
              <a:t>  </a:t>
            </a:r>
            <a:r>
              <a:rPr lang="el-GR" smtClean="0"/>
              <a:t>από Πίνακα 6.30</a:t>
            </a:r>
          </a:p>
          <a:p>
            <a:pPr lvl="1">
              <a:spcAft>
                <a:spcPct val="0"/>
              </a:spcAft>
            </a:pPr>
            <a:r>
              <a:rPr lang="el-GR" smtClean="0"/>
              <a:t>Τμήματα με συγκεκριμένη κατά μήκος κλίση</a:t>
            </a:r>
          </a:p>
          <a:p>
            <a:pPr lvl="2"/>
            <a:r>
              <a:rPr lang="el-GR" smtClean="0"/>
              <a:t>κατά μήκος κλίση της οδού &lt; 3% για μήκος &gt; 1 χλμ ή κατά μήκος κλίση &gt; ή = 3% για μήκος &gt;0.5 χλμ</a:t>
            </a:r>
          </a:p>
          <a:p>
            <a:pPr lvl="2"/>
            <a:r>
              <a:rPr lang="el-GR" smtClean="0"/>
              <a:t>Ανωφέρεια: Ε</a:t>
            </a:r>
            <a:r>
              <a:rPr lang="el-GR" baseline="-25000" smtClean="0"/>
              <a:t>Τ</a:t>
            </a:r>
            <a:r>
              <a:rPr lang="el-GR" smtClean="0"/>
              <a:t>,Ε</a:t>
            </a:r>
            <a:r>
              <a:rPr lang="en-US" baseline="-25000" smtClean="0"/>
              <a:t>R</a:t>
            </a:r>
            <a:r>
              <a:rPr lang="en-US" smtClean="0"/>
              <a:t>  </a:t>
            </a:r>
            <a:r>
              <a:rPr lang="el-GR" smtClean="0"/>
              <a:t>από Πίνακα 6.31 και 6.32 αντίστοιχα</a:t>
            </a:r>
          </a:p>
          <a:p>
            <a:pPr lvl="2"/>
            <a:r>
              <a:rPr lang="el-GR" smtClean="0"/>
              <a:t>Κατωφέρεια: Ε</a:t>
            </a:r>
            <a:r>
              <a:rPr lang="el-GR" baseline="-25000" smtClean="0"/>
              <a:t>Τ</a:t>
            </a:r>
            <a:r>
              <a:rPr lang="el-GR" smtClean="0"/>
              <a:t>,Ε</a:t>
            </a:r>
            <a:r>
              <a:rPr lang="en-US" baseline="-25000" smtClean="0"/>
              <a:t>R</a:t>
            </a:r>
            <a:r>
              <a:rPr lang="en-US" smtClean="0"/>
              <a:t>  </a:t>
            </a:r>
            <a:r>
              <a:rPr lang="el-GR" smtClean="0"/>
              <a:t>από Πίνακα 6.33 και 6.30 αντίστοιχα</a:t>
            </a:r>
          </a:p>
          <a:p>
            <a:pPr lvl="2"/>
            <a:r>
              <a:rPr lang="el-GR" smtClean="0"/>
              <a:t>Σύνθετη κλίση: όμοια με υπεραστικές οδούς 4 ή πε/ρων λωρίδων</a:t>
            </a:r>
          </a:p>
          <a:p>
            <a:r>
              <a:rPr lang="el-GR" smtClean="0"/>
              <a:t>Συντελεστής Προσαρμογής για το είδος των οδηγών </a:t>
            </a:r>
          </a:p>
          <a:p>
            <a:pPr lvl="2"/>
            <a:r>
              <a:rPr lang="el-GR" sz="2300" smtClean="0">
                <a:solidFill>
                  <a:schemeClr val="tx2"/>
                </a:solidFill>
              </a:rPr>
              <a:t>Όμοια με τις υπεραστικές οδούς 4 ή περισσοτέρων λωρίδων</a:t>
            </a:r>
            <a:endParaRPr lang="en-US" sz="4000" smtClean="0"/>
          </a:p>
          <a:p>
            <a:pPr lvl="3"/>
            <a:endParaRPr lang="el-GR" smtClean="0"/>
          </a:p>
          <a:p>
            <a:pPr lvl="3"/>
            <a:endParaRPr lang="el-GR" smtClean="0"/>
          </a:p>
        </p:txBody>
      </p:sp>
      <p:sp>
        <p:nvSpPr>
          <p:cNvPr id="7885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l-GR" smtClean="0"/>
              <a:t>Προσδιορισμός στάθμης εξυπηρέτησης </a:t>
            </a:r>
            <a:endParaRPr lang="en-US" smtClean="0"/>
          </a:p>
        </p:txBody>
      </p:sp>
      <p:sp>
        <p:nvSpPr>
          <p:cNvPr id="79875" name="Content Placeholder 2"/>
          <p:cNvSpPr>
            <a:spLocks noGrp="1"/>
          </p:cNvSpPr>
          <p:nvPr>
            <p:ph sz="quarter" idx="1"/>
          </p:nvPr>
        </p:nvSpPr>
        <p:spPr>
          <a:xfrm>
            <a:off x="457200" y="1219200"/>
            <a:ext cx="8229600" cy="4937125"/>
          </a:xfrm>
        </p:spPr>
        <p:txBody>
          <a:bodyPr/>
          <a:lstStyle/>
          <a:p>
            <a:r>
              <a:rPr lang="el-GR" smtClean="0"/>
              <a:t>Βήμα 1: Σχεδιασμός καμπύλης Ταχύτητας – Φόρτου.</a:t>
            </a:r>
          </a:p>
          <a:p>
            <a:pPr lvl="1">
              <a:spcAft>
                <a:spcPts val="1200"/>
              </a:spcAft>
            </a:pPr>
            <a:r>
              <a:rPr lang="el-GR" smtClean="0"/>
              <a:t>Έχοντας υπολογίσει την FFS και το ρυθμό ροής, σχεδιάζεται η καμπύλη ταχύτητας – φόρτου σύμφωνα με το Σχήμα 6.20</a:t>
            </a:r>
          </a:p>
          <a:p>
            <a:r>
              <a:rPr lang="el-GR" smtClean="0"/>
              <a:t>Βήμα 2: Προσδιορισμός της Μέσης Ταχύτητας </a:t>
            </a:r>
            <a:r>
              <a:rPr lang="en-US" smtClean="0"/>
              <a:t>S</a:t>
            </a:r>
            <a:r>
              <a:rPr lang="el-GR" smtClean="0"/>
              <a:t> </a:t>
            </a:r>
          </a:p>
          <a:p>
            <a:pPr lvl="1">
              <a:spcAft>
                <a:spcPts val="1200"/>
              </a:spcAft>
            </a:pPr>
            <a:r>
              <a:rPr lang="el-GR" smtClean="0"/>
              <a:t>Από την καμπύλη ταχύτητας – φόρτου από το Βήμα 1, προσδιορίζουμε τη μέση ταχύτητα των επιβατικών αυτοκινήτων στον άξονα y του Σχήματος 6.20.</a:t>
            </a:r>
          </a:p>
          <a:p>
            <a:r>
              <a:rPr lang="el-GR" smtClean="0"/>
              <a:t>Βήμα 3: Υπολογισμός της Πυκνότητας</a:t>
            </a:r>
          </a:p>
          <a:p>
            <a:r>
              <a:rPr lang="el-GR" smtClean="0"/>
              <a:t>Βήμα 4: Προσδιορισμός της Στάθμης Εξυπηρέτησης. </a:t>
            </a:r>
            <a:endParaRPr lang="en-US" smtClean="0"/>
          </a:p>
          <a:p>
            <a:pPr lvl="1"/>
            <a:r>
              <a:rPr lang="el-GR" smtClean="0"/>
              <a:t>Μπορεί να προκύψει και από τη σύγκριση της τιμής της πυκνότητας (Βήμα 3) με τις τιμές πυκνότητας στον Πίνακα 6.34</a:t>
            </a:r>
            <a:endParaRPr 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l-GR" smtClean="0"/>
              <a:t>Κυκλοφοριακή Ικανότητα</a:t>
            </a:r>
            <a:endParaRPr lang="en-US" smtClean="0"/>
          </a:p>
        </p:txBody>
      </p:sp>
      <p:sp>
        <p:nvSpPr>
          <p:cNvPr id="3" name="Subtitle 2"/>
          <p:cNvSpPr>
            <a:spLocks noGrp="1"/>
          </p:cNvSpPr>
          <p:nvPr>
            <p:ph type="body" idx="1"/>
          </p:nvPr>
        </p:nvSpPr>
        <p:spPr/>
        <p:txBody>
          <a:bodyPr>
            <a:normAutofit/>
          </a:bodyPr>
          <a:lstStyle/>
          <a:p>
            <a:pPr eaLnBrk="1" fontAlgn="auto" hangingPunct="1">
              <a:spcAft>
                <a:spcPts val="0"/>
              </a:spcAft>
              <a:defRPr/>
            </a:pPr>
            <a:r>
              <a:rPr lang="el-GR" dirty="0" smtClean="0"/>
              <a:t>Υπεραστικές Οδοί 2 Λωρίδων Κυκλοφορίας</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l-GR" smtClean="0"/>
              <a:t>Υπεραστικές οδούς 2 λωρίδων κυκλοφορίας</a:t>
            </a:r>
            <a:endParaRPr lang="en-US" smtClean="0"/>
          </a:p>
        </p:txBody>
      </p:sp>
      <p:sp>
        <p:nvSpPr>
          <p:cNvPr id="81925" name="Content Placeholder 4"/>
          <p:cNvSpPr>
            <a:spLocks noGrp="1"/>
          </p:cNvSpPr>
          <p:nvPr>
            <p:ph sz="quarter" idx="1"/>
          </p:nvPr>
        </p:nvSpPr>
        <p:spPr>
          <a:xfrm>
            <a:off x="228600" y="1219200"/>
            <a:ext cx="8686800" cy="5257800"/>
          </a:xfrm>
        </p:spPr>
        <p:txBody>
          <a:bodyPr/>
          <a:lstStyle/>
          <a:p>
            <a:pPr eaLnBrk="1" hangingPunct="1"/>
            <a:r>
              <a:rPr lang="el-GR" smtClean="0"/>
              <a:t>αδιαίρετες κύριες υπεραστικοί οδοί, μία λωρίδα για κάθε κατεύθυνση κίνησης, η αλλαγή λωρίδας για προσπέραση γίνεται με τη χρησιμοποίηση της λωρίδας αντίθετης κατεύθυνσης. </a:t>
            </a:r>
          </a:p>
          <a:p>
            <a:pPr lvl="1" eaLnBrk="1" hangingPunct="1">
              <a:lnSpc>
                <a:spcPct val="120000"/>
              </a:lnSpc>
              <a:spcAft>
                <a:spcPct val="0"/>
              </a:spcAft>
            </a:pPr>
            <a:r>
              <a:rPr lang="el-GR" smtClean="0"/>
              <a:t>Κατηγορία I: </a:t>
            </a:r>
          </a:p>
          <a:p>
            <a:pPr lvl="2" eaLnBrk="1" hangingPunct="1">
              <a:lnSpc>
                <a:spcPct val="120000"/>
              </a:lnSpc>
            </a:pPr>
            <a:r>
              <a:rPr lang="el-GR" smtClean="0"/>
              <a:t>Οι οδηγοί αναμένεται να κινούνται με σχετικά μεγάλες ταχύτητες. </a:t>
            </a:r>
          </a:p>
          <a:p>
            <a:pPr lvl="2" eaLnBrk="1" hangingPunct="1">
              <a:lnSpc>
                <a:spcPct val="120000"/>
              </a:lnSpc>
            </a:pPr>
            <a:r>
              <a:rPr lang="el-GR" smtClean="0"/>
              <a:t>οδοί που ενώνουν μεγάλες εθνικές αρτηρίες, που χρησιμοποιούνται καθημερινά και εξυπηρετούν διαδρομές μεγάλης απόστασης.</a:t>
            </a:r>
          </a:p>
          <a:p>
            <a:pPr lvl="1" eaLnBrk="1" hangingPunct="1">
              <a:lnSpc>
                <a:spcPct val="120000"/>
              </a:lnSpc>
              <a:spcAft>
                <a:spcPct val="0"/>
              </a:spcAft>
            </a:pPr>
            <a:r>
              <a:rPr lang="el-GR" smtClean="0"/>
              <a:t>Κατηγορία II: </a:t>
            </a:r>
          </a:p>
          <a:p>
            <a:pPr lvl="2" eaLnBrk="1" hangingPunct="1">
              <a:lnSpc>
                <a:spcPct val="120000"/>
              </a:lnSpc>
            </a:pPr>
            <a:r>
              <a:rPr lang="el-GR" smtClean="0"/>
              <a:t>Οι οδηγοί αναμένεται να κινούνται με χαμηλές ταχύτητες. </a:t>
            </a:r>
          </a:p>
          <a:p>
            <a:pPr lvl="2" eaLnBrk="1" hangingPunct="1">
              <a:lnSpc>
                <a:spcPct val="120000"/>
              </a:lnSpc>
            </a:pPr>
            <a:r>
              <a:rPr lang="el-GR" smtClean="0"/>
              <a:t>οδοί που περνούν από μη ομαλά εδάφη, που εξυπηρετούν διαδρομές μικρής απόστασης ή είναι διαδρομές αναψυχής.</a:t>
            </a:r>
          </a:p>
          <a:p>
            <a:pPr eaLnBrk="1" hangingPunct="1"/>
            <a:endParaRPr lang="el-G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Δείκτες Συμπεριφοράς και Εξυπηρέτησης</a:t>
            </a:r>
            <a:br>
              <a:rPr lang="el-GR" dirty="0" smtClean="0"/>
            </a:br>
            <a:r>
              <a:rPr lang="el-GR" dirty="0" smtClean="0"/>
              <a:t>(Αποτελεσματικότητας)</a:t>
            </a:r>
            <a:endParaRPr lang="en-US" dirty="0"/>
          </a:p>
        </p:txBody>
      </p:sp>
      <p:sp>
        <p:nvSpPr>
          <p:cNvPr id="3" name="Content Placeholder 2"/>
          <p:cNvSpPr>
            <a:spLocks noGrp="1"/>
          </p:cNvSpPr>
          <p:nvPr>
            <p:ph sz="quarter" idx="1"/>
          </p:nvPr>
        </p:nvSpPr>
        <p:spPr>
          <a:xfrm>
            <a:off x="457200" y="1219200"/>
            <a:ext cx="8229600" cy="4937125"/>
          </a:xfrm>
        </p:spPr>
        <p:txBody>
          <a:bodyPr>
            <a:normAutofit/>
          </a:bodyPr>
          <a:lstStyle/>
          <a:p>
            <a:pPr marL="274320" lvl="1" indent="-274320" eaLnBrk="1" fontAlgn="auto" hangingPunct="1">
              <a:spcBef>
                <a:spcPts val="600"/>
              </a:spcBef>
              <a:spcAft>
                <a:spcPts val="0"/>
              </a:spcAft>
              <a:buClr>
                <a:schemeClr val="accent1"/>
              </a:buClr>
              <a:buFont typeface="Wingdings 3"/>
              <a:buChar char=""/>
              <a:defRPr/>
            </a:pPr>
            <a:r>
              <a:rPr lang="el-GR" sz="2600" dirty="0" smtClean="0">
                <a:solidFill>
                  <a:schemeClr val="tx1"/>
                </a:solidFill>
              </a:rPr>
              <a:t>Δείκτες Συμπεριφοράς (</a:t>
            </a:r>
            <a:r>
              <a:rPr lang="en-US" sz="2600" dirty="0" smtClean="0">
                <a:solidFill>
                  <a:schemeClr val="tx1"/>
                </a:solidFill>
              </a:rPr>
              <a:t>P</a:t>
            </a:r>
            <a:r>
              <a:rPr lang="el-GR" sz="2600" dirty="0" err="1" smtClean="0">
                <a:solidFill>
                  <a:schemeClr val="tx1"/>
                </a:solidFill>
              </a:rPr>
              <a:t>erformance</a:t>
            </a:r>
            <a:r>
              <a:rPr lang="el-GR" sz="2600" dirty="0" smtClean="0">
                <a:solidFill>
                  <a:schemeClr val="tx1"/>
                </a:solidFill>
              </a:rPr>
              <a:t> </a:t>
            </a:r>
            <a:r>
              <a:rPr lang="en-US" sz="2600" dirty="0" smtClean="0">
                <a:solidFill>
                  <a:schemeClr val="tx1"/>
                </a:solidFill>
              </a:rPr>
              <a:t>M</a:t>
            </a:r>
            <a:r>
              <a:rPr lang="el-GR" sz="2600" dirty="0" err="1" smtClean="0">
                <a:solidFill>
                  <a:schemeClr val="tx1"/>
                </a:solidFill>
              </a:rPr>
              <a:t>easures</a:t>
            </a:r>
            <a:r>
              <a:rPr lang="el-GR" sz="2600" dirty="0" smtClean="0">
                <a:solidFill>
                  <a:schemeClr val="tx1"/>
                </a:solidFill>
              </a:rPr>
              <a:t>)</a:t>
            </a:r>
          </a:p>
          <a:p>
            <a:pPr marL="548640" lvl="2" eaLnBrk="1" fontAlgn="auto" hangingPunct="1">
              <a:spcBef>
                <a:spcPts val="600"/>
              </a:spcBef>
              <a:spcAft>
                <a:spcPts val="0"/>
              </a:spcAft>
              <a:buClr>
                <a:schemeClr val="accent1"/>
              </a:buClr>
              <a:buFont typeface="Wingdings 3"/>
              <a:buChar char=""/>
              <a:defRPr/>
            </a:pPr>
            <a:r>
              <a:rPr lang="el-GR" dirty="0" smtClean="0"/>
              <a:t>εκφράζουν τις συνθήκες λειτουργίας ενός στοιχείου, με δεδομένες τις οδικές</a:t>
            </a:r>
            <a:r>
              <a:rPr lang="en-US" dirty="0" smtClean="0"/>
              <a:t> </a:t>
            </a:r>
            <a:r>
              <a:rPr lang="el-GR" dirty="0" smtClean="0"/>
              <a:t>και κυκλοφοριακές συνθήκες, καθώς και τις συνθήκες ελέγχου.</a:t>
            </a:r>
          </a:p>
          <a:p>
            <a:pPr marL="548640" lvl="2" indent="-274320" eaLnBrk="1" fontAlgn="auto" hangingPunct="1">
              <a:spcBef>
                <a:spcPts val="600"/>
              </a:spcBef>
              <a:spcAft>
                <a:spcPts val="0"/>
              </a:spcAft>
              <a:buClr>
                <a:schemeClr val="accent1"/>
              </a:buClr>
              <a:buFont typeface="Wingdings 3"/>
              <a:buChar char=""/>
              <a:defRPr/>
            </a:pPr>
            <a:endParaRPr lang="el-GR" sz="2600" dirty="0" smtClean="0"/>
          </a:p>
          <a:p>
            <a:pPr marL="274320" lvl="1" indent="-274320" eaLnBrk="1" fontAlgn="auto" hangingPunct="1">
              <a:spcBef>
                <a:spcPts val="600"/>
              </a:spcBef>
              <a:spcAft>
                <a:spcPts val="0"/>
              </a:spcAft>
              <a:buClr>
                <a:schemeClr val="accent1"/>
              </a:buClr>
              <a:buFont typeface="Wingdings 3"/>
              <a:buChar char=""/>
              <a:defRPr/>
            </a:pPr>
            <a:r>
              <a:rPr lang="el-GR" sz="2600" dirty="0" smtClean="0">
                <a:solidFill>
                  <a:schemeClr val="tx1"/>
                </a:solidFill>
              </a:rPr>
              <a:t>Δείκτες Εξυπηρέτησης (</a:t>
            </a:r>
            <a:r>
              <a:rPr lang="en-US" sz="2600" dirty="0" smtClean="0">
                <a:solidFill>
                  <a:schemeClr val="tx1"/>
                </a:solidFill>
              </a:rPr>
              <a:t>S</a:t>
            </a:r>
            <a:r>
              <a:rPr lang="el-GR" sz="2600" dirty="0" err="1" smtClean="0">
                <a:solidFill>
                  <a:schemeClr val="tx1"/>
                </a:solidFill>
              </a:rPr>
              <a:t>ervice</a:t>
            </a:r>
            <a:r>
              <a:rPr lang="el-GR" sz="2600" dirty="0" smtClean="0">
                <a:solidFill>
                  <a:schemeClr val="tx1"/>
                </a:solidFill>
              </a:rPr>
              <a:t> </a:t>
            </a:r>
            <a:r>
              <a:rPr lang="en-US" sz="2600" dirty="0" smtClean="0">
                <a:solidFill>
                  <a:schemeClr val="tx1"/>
                </a:solidFill>
              </a:rPr>
              <a:t>M</a:t>
            </a:r>
            <a:r>
              <a:rPr lang="el-GR" sz="2600" dirty="0" err="1" smtClean="0">
                <a:solidFill>
                  <a:schemeClr val="tx1"/>
                </a:solidFill>
              </a:rPr>
              <a:t>easures</a:t>
            </a:r>
            <a:r>
              <a:rPr lang="el-GR" sz="2600" dirty="0" smtClean="0">
                <a:solidFill>
                  <a:schemeClr val="tx1"/>
                </a:solidFill>
              </a:rPr>
              <a:t>)</a:t>
            </a:r>
          </a:p>
          <a:p>
            <a:pPr marL="548640" lvl="2" eaLnBrk="1" fontAlgn="auto" hangingPunct="1">
              <a:spcBef>
                <a:spcPts val="600"/>
              </a:spcBef>
              <a:spcAft>
                <a:spcPts val="0"/>
              </a:spcAft>
              <a:buClr>
                <a:schemeClr val="accent1"/>
              </a:buClr>
              <a:buFont typeface="Wingdings 3"/>
              <a:buChar char=""/>
              <a:defRPr/>
            </a:pPr>
            <a:r>
              <a:rPr lang="el-GR" dirty="0" smtClean="0"/>
              <a:t>Οι Δείκτες Συμπεριφοράς που χρησιμοποιούνται για τον καθορισμό της στάθμης εξυπηρέτησης</a:t>
            </a:r>
          </a:p>
          <a:p>
            <a:pPr marL="274320" indent="-274320" eaLnBrk="1" fontAlgn="auto" hangingPunct="1">
              <a:spcAft>
                <a:spcPts val="0"/>
              </a:spcAft>
              <a:buFont typeface="Wingdings 3"/>
              <a:buChar cha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l-GR" smtClean="0"/>
              <a:t>Υπεραστικές οδούς 2 λωρίδων κυκλοφορίας</a:t>
            </a:r>
            <a:endParaRPr lang="en-US" smtClean="0"/>
          </a:p>
        </p:txBody>
      </p:sp>
      <p:sp>
        <p:nvSpPr>
          <p:cNvPr id="5" name="Content Placeholder 4"/>
          <p:cNvSpPr>
            <a:spLocks noGrp="1"/>
          </p:cNvSpPr>
          <p:nvPr>
            <p:ph sz="quarter" idx="1"/>
          </p:nvPr>
        </p:nvSpPr>
        <p:spPr>
          <a:xfrm>
            <a:off x="457200" y="1219200"/>
            <a:ext cx="8229600" cy="4937125"/>
          </a:xfrm>
        </p:spPr>
        <p:txBody>
          <a:bodyPr>
            <a:noAutofit/>
          </a:bodyPr>
          <a:lstStyle/>
          <a:p>
            <a:pPr marL="274320" indent="-274320" eaLnBrk="1" fontAlgn="auto" hangingPunct="1">
              <a:spcAft>
                <a:spcPts val="0"/>
              </a:spcAft>
              <a:buFont typeface="Wingdings 3"/>
              <a:buChar char=""/>
              <a:defRPr/>
            </a:pPr>
            <a:r>
              <a:rPr lang="el-GR" sz="2400" dirty="0" smtClean="0"/>
              <a:t>Οι βασικές συνθήκες (</a:t>
            </a:r>
            <a:r>
              <a:rPr lang="el-GR" sz="2400" dirty="0" err="1" smtClean="0"/>
              <a:t>base</a:t>
            </a:r>
            <a:r>
              <a:rPr lang="el-GR" sz="2400" dirty="0" smtClean="0"/>
              <a:t> </a:t>
            </a:r>
            <a:r>
              <a:rPr lang="el-GR" sz="2400" dirty="0" err="1" smtClean="0"/>
              <a:t>conditions</a:t>
            </a:r>
            <a:r>
              <a:rPr lang="el-GR" sz="2400" dirty="0" smtClean="0"/>
              <a:t>) : </a:t>
            </a:r>
          </a:p>
          <a:p>
            <a:pPr marL="548640" lvl="1" indent="-274320" eaLnBrk="1" fontAlgn="auto" hangingPunct="1">
              <a:spcAft>
                <a:spcPts val="0"/>
              </a:spcAft>
              <a:buFont typeface="Wingdings 3"/>
              <a:buChar char=""/>
              <a:defRPr/>
            </a:pPr>
            <a:r>
              <a:rPr lang="el-GR" sz="2000" dirty="0" smtClean="0"/>
              <a:t>Λωρίδες ελάχιστου πλάτους 3.6 μ.</a:t>
            </a:r>
          </a:p>
          <a:p>
            <a:pPr marL="548640" lvl="1" indent="-274320" eaLnBrk="1" fontAlgn="auto" hangingPunct="1">
              <a:spcAft>
                <a:spcPts val="0"/>
              </a:spcAft>
              <a:buFont typeface="Wingdings 3"/>
              <a:buChar char=""/>
              <a:defRPr/>
            </a:pPr>
            <a:r>
              <a:rPr lang="el-GR" sz="2000" dirty="0" smtClean="0"/>
              <a:t>Κατακόρυφα εμπόδια ή ερείσματα σε απόσταση τουλάχιστον 1.8 μ. από τη δεξιά πλευρά της κατεύθυνσης κίνησης.</a:t>
            </a:r>
          </a:p>
          <a:p>
            <a:pPr marL="548640" lvl="1" indent="-274320" eaLnBrk="1" fontAlgn="auto" hangingPunct="1">
              <a:spcAft>
                <a:spcPts val="0"/>
              </a:spcAft>
              <a:buFont typeface="Wingdings 3"/>
              <a:buChar char=""/>
              <a:defRPr/>
            </a:pPr>
            <a:r>
              <a:rPr lang="el-GR" sz="2000" dirty="0" smtClean="0"/>
              <a:t>Απαγορευμένη προσπέραση</a:t>
            </a:r>
          </a:p>
          <a:p>
            <a:pPr marL="548640" lvl="1" indent="-274320" eaLnBrk="1" fontAlgn="auto" hangingPunct="1">
              <a:spcAft>
                <a:spcPts val="0"/>
              </a:spcAft>
              <a:buFont typeface="Wingdings 3"/>
              <a:buChar char=""/>
              <a:defRPr/>
            </a:pPr>
            <a:r>
              <a:rPr lang="el-GR" sz="2000" dirty="0" smtClean="0"/>
              <a:t>Διέλευση μόνο επιβατικών οχημάτων </a:t>
            </a:r>
          </a:p>
          <a:p>
            <a:pPr marL="548640" lvl="1" indent="-274320" eaLnBrk="1" fontAlgn="auto" hangingPunct="1">
              <a:spcAft>
                <a:spcPts val="0"/>
              </a:spcAft>
              <a:buFont typeface="Wingdings 3"/>
              <a:buChar char=""/>
              <a:defRPr/>
            </a:pPr>
            <a:r>
              <a:rPr lang="el-GR" sz="2000" dirty="0" smtClean="0"/>
              <a:t>Επίπεδο έδαφος</a:t>
            </a:r>
          </a:p>
          <a:p>
            <a:pPr marL="548640" lvl="1" indent="-274320" eaLnBrk="1" fontAlgn="auto" hangingPunct="1">
              <a:spcAft>
                <a:spcPts val="0"/>
              </a:spcAft>
              <a:buFont typeface="Wingdings 3"/>
              <a:buChar char=""/>
              <a:defRPr/>
            </a:pPr>
            <a:r>
              <a:rPr lang="el-GR" sz="2000" dirty="0" smtClean="0"/>
              <a:t>Κανένα εμπόδιο στην κυκλοφορία (σηματοδότες ελέγχου της κυκλοφορίας ή στροφής οχημάτων)</a:t>
            </a:r>
          </a:p>
          <a:p>
            <a:pPr marL="548640" lvl="1" indent="-274320" eaLnBrk="1" fontAlgn="auto" hangingPunct="1">
              <a:spcAft>
                <a:spcPts val="0"/>
              </a:spcAft>
              <a:buFont typeface="Wingdings 3"/>
              <a:buChar char=""/>
              <a:defRPr/>
            </a:pPr>
            <a:r>
              <a:rPr lang="el-GR" sz="2000" dirty="0" smtClean="0"/>
              <a:t>Η κατανομή της κυκλοφορίας 50% / 50% στις δύο κατευθύνσεις. </a:t>
            </a:r>
          </a:p>
          <a:p>
            <a:pPr marL="548958" lvl="1" indent="-274320" eaLnBrk="1" fontAlgn="auto" hangingPunct="1">
              <a:spcAft>
                <a:spcPts val="0"/>
              </a:spcAft>
              <a:buFont typeface="Wingdings 3"/>
              <a:buChar char=""/>
              <a:defRPr/>
            </a:pPr>
            <a:r>
              <a:rPr lang="el-GR" sz="2100" dirty="0" smtClean="0"/>
              <a:t>Η κυκλοφοριακή ικανότητα υπεραστικών οδών 2 λωρίδων κυκλοφορίας είναι περίπου 1700  ΜΕΑ ανά ώρα ανά κατεύθυνση κίνησης και δεν ξεπερνά τα 3200 ΜΕΑ ανά ώρα και για τις 2 κατευθύνσεις κίνησης.</a:t>
            </a:r>
          </a:p>
          <a:p>
            <a:pPr marL="274320" indent="-274320" eaLnBrk="1" fontAlgn="auto" hangingPunct="1">
              <a:spcAft>
                <a:spcPts val="0"/>
              </a:spcAft>
              <a:buFont typeface="Wingdings 3"/>
              <a:buNone/>
              <a:defRPr/>
            </a:pP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l-GR" smtClean="0"/>
              <a:t>Κριτήρια</a:t>
            </a:r>
            <a:endParaRPr lang="en-US" smtClean="0"/>
          </a:p>
        </p:txBody>
      </p:sp>
      <p:sp>
        <p:nvSpPr>
          <p:cNvPr id="83971" name="Content Placeholder 2"/>
          <p:cNvSpPr>
            <a:spLocks noGrp="1"/>
          </p:cNvSpPr>
          <p:nvPr>
            <p:ph sz="quarter" idx="1"/>
          </p:nvPr>
        </p:nvSpPr>
        <p:spPr>
          <a:xfrm>
            <a:off x="228600" y="1219200"/>
            <a:ext cx="8458200" cy="4937125"/>
          </a:xfrm>
        </p:spPr>
        <p:txBody>
          <a:bodyPr/>
          <a:lstStyle/>
          <a:p>
            <a:r>
              <a:rPr lang="el-GR" sz="2400" smtClean="0"/>
              <a:t>Ποσοστό χρόνου καθυστέρησης ή κίνησης σε φάλαγγα (percent time –spent– following)</a:t>
            </a:r>
          </a:p>
          <a:p>
            <a:pPr lvl="1">
              <a:spcAft>
                <a:spcPct val="0"/>
              </a:spcAft>
            </a:pPr>
            <a:r>
              <a:rPr lang="el-GR" sz="2000" smtClean="0"/>
              <a:t>Είναι ο μέσος (%) χρόνος διαδρομής που τα οχήματα κινούνται πιο αργά (σε φάλαγγες) λόγω της έλλειψης δυνατότητας να προσπεράσουν </a:t>
            </a:r>
          </a:p>
          <a:p>
            <a:pPr lvl="1">
              <a:spcAft>
                <a:spcPct val="0"/>
              </a:spcAft>
            </a:pPr>
            <a:r>
              <a:rPr lang="el-GR" sz="2000" smtClean="0"/>
              <a:t>Περιγράφει την ελευθερία των οχημάτων να ελιχθούν και την άνεση και ευκολία της μετακίνησης</a:t>
            </a:r>
          </a:p>
          <a:p>
            <a:pPr lvl="1"/>
            <a:r>
              <a:rPr lang="el-GR" sz="2000" smtClean="0"/>
              <a:t>Χρονικοί διαχωρισμοί της τάξης των 3 δευτερολέπτων είναι ενδεικτικοί μιας τέτοιας κατάστασης.</a:t>
            </a:r>
          </a:p>
          <a:p>
            <a:r>
              <a:rPr lang="el-GR" sz="2400" smtClean="0"/>
              <a:t>Μέση ταχύτητα διαδρομής (average travel speed)</a:t>
            </a:r>
          </a:p>
          <a:p>
            <a:pPr lvl="1"/>
            <a:r>
              <a:rPr lang="el-GR" sz="2000" smtClean="0"/>
              <a:t>Το μήκος του εξεταζόμενου τμήματος οδού δια το μέσο χρόνο διαδρομής όλων των οχημάτων που διασχίζουν το τμήμα αυτό και στις δύο κατευθύνσεις κατά τη διάρκεια ενός ορισμένου χρονικού διαστήματος.</a:t>
            </a:r>
            <a:endParaRPr lang="en-US" sz="2000" smtClean="0"/>
          </a:p>
          <a:p>
            <a:pPr lvl="1"/>
            <a:endParaRPr lang="en-US" sz="20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l-GR" smtClean="0"/>
              <a:t>Κριτήρια</a:t>
            </a:r>
            <a:endParaRPr lang="en-US" smtClean="0"/>
          </a:p>
        </p:txBody>
      </p:sp>
      <p:sp>
        <p:nvSpPr>
          <p:cNvPr id="84995" name="Content Placeholder 2"/>
          <p:cNvSpPr>
            <a:spLocks noGrp="1"/>
          </p:cNvSpPr>
          <p:nvPr>
            <p:ph sz="quarter" idx="1"/>
          </p:nvPr>
        </p:nvSpPr>
        <p:spPr>
          <a:xfrm>
            <a:off x="457200" y="1219200"/>
            <a:ext cx="8229600" cy="4937125"/>
          </a:xfrm>
        </p:spPr>
        <p:txBody>
          <a:bodyPr/>
          <a:lstStyle/>
          <a:p>
            <a:r>
              <a:rPr lang="el-GR" smtClean="0"/>
              <a:t>Για τις υπεραστικές οδούς δύο λωρίδων κυκλοφορίας κατηγορίας Ι πρέπει να ικανοποιούνται </a:t>
            </a:r>
            <a:r>
              <a:rPr lang="el-GR" u="sng" smtClean="0"/>
              <a:t>και τα δύο κριτήρια</a:t>
            </a:r>
          </a:p>
          <a:p>
            <a:endParaRPr lang="el-GR" smtClean="0"/>
          </a:p>
          <a:p>
            <a:r>
              <a:rPr lang="el-GR" smtClean="0"/>
              <a:t>για τις υπεραστικές οδούς 2 λωρίδων κατηγορίας ΙΙ η στάθμη εξυπηρέτησης εξαρτάται </a:t>
            </a:r>
            <a:r>
              <a:rPr lang="el-GR" u="sng" smtClean="0"/>
              <a:t>μόνο</a:t>
            </a:r>
            <a:r>
              <a:rPr lang="el-GR" smtClean="0"/>
              <a:t> από το ποσοστό του χρόνου κίνησης σε φάλαγγα</a:t>
            </a:r>
            <a:endParaRPr 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noChangeArrowheads="1"/>
          </p:cNvPicPr>
          <p:nvPr/>
        </p:nvPicPr>
        <p:blipFill>
          <a:blip r:embed="rId3" cstate="print"/>
          <a:srcRect/>
          <a:stretch>
            <a:fillRect/>
          </a:stretch>
        </p:blipFill>
        <p:spPr bwMode="auto">
          <a:xfrm>
            <a:off x="0" y="1698625"/>
            <a:ext cx="9144000" cy="34671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p:cNvPicPr>
            <a:picLocks noChangeAspect="1" noChangeArrowheads="1"/>
          </p:cNvPicPr>
          <p:nvPr/>
        </p:nvPicPr>
        <p:blipFill>
          <a:blip r:embed="rId3" cstate="print"/>
          <a:srcRect/>
          <a:stretch>
            <a:fillRect/>
          </a:stretch>
        </p:blipFill>
        <p:spPr bwMode="auto">
          <a:xfrm>
            <a:off x="0" y="1717675"/>
            <a:ext cx="9144000" cy="343058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p:txBody>
          <a:bodyPr/>
          <a:lstStyle/>
          <a:p>
            <a:r>
              <a:rPr lang="el-GR" smtClean="0"/>
              <a:t>Διαδικασία Προσδιορισμού ΣΕ</a:t>
            </a:r>
            <a:endParaRPr lang="en-US" smtClean="0"/>
          </a:p>
        </p:txBody>
      </p:sp>
      <p:sp>
        <p:nvSpPr>
          <p:cNvPr id="88067" name="Content Placeholder 4"/>
          <p:cNvSpPr>
            <a:spLocks noGrp="1"/>
          </p:cNvSpPr>
          <p:nvPr>
            <p:ph sz="quarter" idx="1"/>
          </p:nvPr>
        </p:nvSpPr>
        <p:spPr>
          <a:xfrm>
            <a:off x="228600" y="1219200"/>
            <a:ext cx="8458200" cy="4937125"/>
          </a:xfrm>
        </p:spPr>
        <p:txBody>
          <a:bodyPr/>
          <a:lstStyle/>
          <a:p>
            <a:r>
              <a:rPr lang="el-GR" sz="2400" smtClean="0"/>
              <a:t>Ανάλυση στο σύνολο της διατομής (two – way segments)</a:t>
            </a:r>
          </a:p>
          <a:p>
            <a:pPr lvl="1">
              <a:spcAft>
                <a:spcPct val="0"/>
              </a:spcAft>
            </a:pPr>
            <a:r>
              <a:rPr lang="el-GR" sz="2000" smtClean="0"/>
              <a:t>Υπολογισμός του ρυθμού ροής, της μέσης ταχύτητας και του ποσοστού χρόνου κίνησης σε φάλαγγα και στις δύο λωρίδες κυκλοφορίας. </a:t>
            </a:r>
          </a:p>
          <a:p>
            <a:pPr lvl="1"/>
            <a:r>
              <a:rPr lang="el-GR" sz="2000" smtClean="0"/>
              <a:t>Αναφέρεται σε γενικευμένα τμήματα υπεραστικών οδών 2 λωρίδων μεγαλύτερα των 3χλμ, σε έδαφος επίπεδο ή λοφώδες.</a:t>
            </a:r>
          </a:p>
          <a:p>
            <a:r>
              <a:rPr lang="el-GR" sz="2400" smtClean="0"/>
              <a:t>Ανάλυση κατά κατεύθυνση κυκλοφορίας (directional segments)</a:t>
            </a:r>
          </a:p>
          <a:p>
            <a:pPr lvl="1">
              <a:spcAft>
                <a:spcPct val="0"/>
              </a:spcAft>
            </a:pPr>
            <a:r>
              <a:rPr lang="el-GR" sz="2000" smtClean="0"/>
              <a:t>προσδιορίζονται τα κρίσιμα μεγέθη σε κάθε λωρίδα χωριστά. </a:t>
            </a:r>
          </a:p>
          <a:p>
            <a:pPr lvl="1">
              <a:spcAft>
                <a:spcPct val="0"/>
              </a:spcAft>
            </a:pPr>
            <a:r>
              <a:rPr lang="el-GR" sz="2000" smtClean="0"/>
              <a:t>Η ανάλυση κατά κατεύθυνση κυκλοφορίας μπορεί να γίνει σε όλες τις περιπτώσεις και υποχρεωτικά σε τμήματα με μεγάλη κατά μήκος κλίση</a:t>
            </a:r>
          </a:p>
          <a:p>
            <a:pPr lvl="2"/>
            <a:r>
              <a:rPr lang="el-GR" sz="1800" smtClean="0"/>
              <a:t>τμήματα με κατά μήκος κλίση μεγαλύτερη από 3% και μήκος τουλάχιστο 1 χλμ για κατωφέρεια και 0.4 χλμ για ανωφέρεια. Η κατανομή της κυκλοφορίας σε τέτοιες περιπτώσεις κυμαίνεται από 50/50 σε 70/30, με ελάχιστες εξαιρέσεις σε περιπτώσεις αναψυχής που η κατανομή είναι 80/20.</a:t>
            </a:r>
          </a:p>
          <a:p>
            <a:endParaRPr lang="en-US" sz="2000" smtClean="0">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l-GR" smtClean="0"/>
              <a:t>Προσδιορισμός ταχύτητας ελεύθερης ροής </a:t>
            </a:r>
            <a:endParaRPr lang="en-US" smtClean="0"/>
          </a:p>
        </p:txBody>
      </p:sp>
      <p:sp>
        <p:nvSpPr>
          <p:cNvPr id="89091" name="Content Placeholder 2"/>
          <p:cNvSpPr>
            <a:spLocks noGrp="1"/>
          </p:cNvSpPr>
          <p:nvPr>
            <p:ph sz="quarter" idx="1"/>
          </p:nvPr>
        </p:nvSpPr>
        <p:spPr>
          <a:xfrm>
            <a:off x="457200" y="1219200"/>
            <a:ext cx="8229600" cy="4937125"/>
          </a:xfrm>
        </p:spPr>
        <p:txBody>
          <a:bodyPr/>
          <a:lstStyle/>
          <a:p>
            <a:r>
              <a:rPr lang="el-GR" smtClean="0"/>
              <a:t>Αν δεν μπορούν να γίνουν μετρήσεις: </a:t>
            </a:r>
            <a:r>
              <a:rPr lang="de-DE" b="1" i="1" smtClean="0"/>
              <a:t>FFS</a:t>
            </a:r>
            <a:r>
              <a:rPr lang="el-GR" b="1" i="1" smtClean="0"/>
              <a:t>=</a:t>
            </a:r>
            <a:r>
              <a:rPr lang="de-DE" b="1" i="1" smtClean="0"/>
              <a:t>BFFS</a:t>
            </a:r>
            <a:r>
              <a:rPr lang="el-GR" b="1" i="1" smtClean="0"/>
              <a:t> - </a:t>
            </a:r>
            <a:r>
              <a:rPr lang="de-DE" b="1" i="1" smtClean="0"/>
              <a:t>f</a:t>
            </a:r>
            <a:r>
              <a:rPr lang="de-DE" b="1" i="1" baseline="-25000" smtClean="0"/>
              <a:t>LS</a:t>
            </a:r>
            <a:r>
              <a:rPr lang="el-GR" b="1" i="1" smtClean="0"/>
              <a:t>  - </a:t>
            </a:r>
            <a:r>
              <a:rPr lang="de-DE" b="1" i="1" smtClean="0"/>
              <a:t>f</a:t>
            </a:r>
            <a:r>
              <a:rPr lang="de-DE" b="1" i="1" baseline="-25000" smtClean="0"/>
              <a:t>A</a:t>
            </a:r>
            <a:endParaRPr lang="el-GR" b="1" i="1" baseline="-25000" smtClean="0"/>
          </a:p>
          <a:p>
            <a:pPr lvl="1">
              <a:spcAft>
                <a:spcPct val="0"/>
              </a:spcAft>
            </a:pPr>
            <a:r>
              <a:rPr lang="el-GR" i="1" smtClean="0"/>
              <a:t>FFS</a:t>
            </a:r>
            <a:r>
              <a:rPr lang="el-GR" smtClean="0"/>
              <a:t>  ταχύτητα ελεύθερης ροής (από 70 έως 110 χλμ/ώρα)</a:t>
            </a:r>
            <a:endParaRPr lang="en-US" smtClean="0"/>
          </a:p>
          <a:p>
            <a:pPr lvl="1">
              <a:spcAft>
                <a:spcPct val="0"/>
              </a:spcAft>
            </a:pPr>
            <a:r>
              <a:rPr lang="el-GR" i="1" smtClean="0"/>
              <a:t>BFFS</a:t>
            </a:r>
            <a:r>
              <a:rPr lang="el-GR" smtClean="0"/>
              <a:t> βασική ταχύτητα ελεύθερης ροής (χλμ/ώρα)</a:t>
            </a:r>
          </a:p>
          <a:p>
            <a:pPr lvl="2"/>
            <a:r>
              <a:rPr lang="el-GR" smtClean="0"/>
              <a:t>Προσδιορίζεται από μετρήσεις ή  εμπειρικές παρατηρήσεις λειτουργίας της οδού. </a:t>
            </a:r>
          </a:p>
          <a:p>
            <a:pPr lvl="1">
              <a:spcAft>
                <a:spcPct val="0"/>
              </a:spcAft>
            </a:pPr>
            <a:r>
              <a:rPr lang="el-GR" i="1" smtClean="0"/>
              <a:t>f</a:t>
            </a:r>
            <a:r>
              <a:rPr lang="el-GR" i="1" baseline="-25000" smtClean="0"/>
              <a:t>LS</a:t>
            </a:r>
            <a:r>
              <a:rPr lang="el-GR" smtClean="0"/>
              <a:t>		συντελεστής προσαρμογής για πλάτος λωρίδων 		κυκλοφορίας και ερεισμάτων 	(Πίνακας 6.11)</a:t>
            </a:r>
          </a:p>
          <a:p>
            <a:pPr lvl="1"/>
            <a:r>
              <a:rPr lang="el-GR" i="1" smtClean="0"/>
              <a:t>f</a:t>
            </a:r>
            <a:r>
              <a:rPr lang="el-GR" i="1" baseline="-25000" smtClean="0"/>
              <a:t>A</a:t>
            </a:r>
            <a:r>
              <a:rPr lang="el-GR" smtClean="0"/>
              <a:t>		συντελεστής προσαρμογής για την πυκνότητα των 		σημείων πρόσβασης στην οδό (Πίνακας 6.12). </a:t>
            </a:r>
          </a:p>
          <a:p>
            <a:pPr lvl="2"/>
            <a:r>
              <a:rPr lang="el-GR" smtClean="0"/>
              <a:t>Η πυκνότητα σημείων πρόσβασης υπολογίζεται από τη διαίρεση του συνολικού αριθμού διασταυρώσεων και ισόπεδων κόμβων και στις δύο πλευρές του εξεταζόμενου τμήματος της οδού με το μήκος του τμήματος σε χιλιόμετρα. </a:t>
            </a:r>
            <a:endParaRPr lang="en-US" smtClean="0"/>
          </a:p>
          <a:p>
            <a:pPr algn="ctr">
              <a:buFont typeface="Wingdings 3" pitchFamily="18" charset="2"/>
              <a:buNone/>
            </a:pPr>
            <a:endParaRPr lang="en-US" b="1"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print"/>
          <a:srcRect/>
          <a:stretch>
            <a:fillRect/>
          </a:stretch>
        </p:blipFill>
        <p:spPr bwMode="auto">
          <a:xfrm>
            <a:off x="0" y="1149350"/>
            <a:ext cx="9144000" cy="45656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srcRect/>
          <a:stretch>
            <a:fillRect/>
          </a:stretch>
        </p:blipFill>
        <p:spPr bwMode="auto">
          <a:xfrm>
            <a:off x="0" y="1633538"/>
            <a:ext cx="9144000" cy="359727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7172" name="Content Placeholder 2"/>
          <p:cNvSpPr>
            <a:spLocks noGrp="1"/>
          </p:cNvSpPr>
          <p:nvPr>
            <p:ph sz="quarter" idx="1"/>
          </p:nvPr>
        </p:nvSpPr>
        <p:spPr>
          <a:xfrm>
            <a:off x="457200" y="1219200"/>
            <a:ext cx="8229600" cy="4937125"/>
          </a:xfrm>
        </p:spPr>
        <p:txBody>
          <a:bodyPr/>
          <a:lstStyle/>
          <a:p>
            <a:r>
              <a:rPr lang="el-GR" smtClean="0"/>
              <a:t>Ρυθμός ροής:</a:t>
            </a:r>
            <a:endParaRPr lang="en-US" smtClean="0"/>
          </a:p>
        </p:txBody>
      </p:sp>
      <p:sp>
        <p:nvSpPr>
          <p:cNvPr id="717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7170" name="Object 1"/>
          <p:cNvGraphicFramePr>
            <a:graphicFrameLocks noChangeAspect="1"/>
          </p:cNvGraphicFramePr>
          <p:nvPr/>
        </p:nvGraphicFramePr>
        <p:xfrm>
          <a:off x="2133600" y="1828800"/>
          <a:ext cx="3902075" cy="1371600"/>
        </p:xfrm>
        <a:graphic>
          <a:graphicData uri="http://schemas.openxmlformats.org/presentationml/2006/ole">
            <mc:AlternateContent xmlns:mc="http://schemas.openxmlformats.org/markup-compatibility/2006">
              <mc:Choice xmlns:v="urn:schemas-microsoft-com:vml" Requires="v">
                <p:oleObj spid="_x0000_s7189" name="Equation" r:id="rId4" imgW="1218671" imgH="431613" progId="Equation.DSMT4">
                  <p:embed/>
                </p:oleObj>
              </mc:Choice>
              <mc:Fallback>
                <p:oleObj name="Equation" r:id="rId4" imgW="1218671" imgH="43161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828800"/>
                        <a:ext cx="3902075"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nvGraphicFramePr>
        <p:xfrm>
          <a:off x="914400" y="3657600"/>
          <a:ext cx="7772400" cy="2255520"/>
        </p:xfrm>
        <a:graphic>
          <a:graphicData uri="http://schemas.openxmlformats.org/drawingml/2006/table">
            <a:tbl>
              <a:tblPr/>
              <a:tblGrid>
                <a:gridCol w="703263"/>
                <a:gridCol w="7069137"/>
              </a:tblGrid>
              <a:tr h="38100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Calibri" pitchFamily="34" charset="0"/>
                          <a:cs typeface="Times New Roman" pitchFamily="18" charset="0"/>
                        </a:rPr>
                        <a:t>v</a:t>
                      </a:r>
                      <a:r>
                        <a:rPr kumimoji="0" lang="en-US" sz="2400" b="0" i="1" u="none" strike="noStrike" cap="none" normalizeH="0" baseline="-25000" smtClean="0">
                          <a:ln>
                            <a:noFill/>
                          </a:ln>
                          <a:solidFill>
                            <a:schemeClr val="tx1"/>
                          </a:solidFill>
                          <a:effectLst/>
                          <a:latin typeface="Calibri" pitchFamily="34" charset="0"/>
                          <a:cs typeface="Times New Roman" pitchFamily="18" charset="0"/>
                        </a:rPr>
                        <a:t>p</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Calibri" pitchFamily="34" charset="0"/>
                          <a:cs typeface="Times New Roman" pitchFamily="18" charset="0"/>
                        </a:rPr>
                        <a:t>ρυθμός ροής για το σύνολο της διατομής (</a:t>
                      </a:r>
                      <a:r>
                        <a:rPr kumimoji="0" lang="el-GR" sz="2400" b="0" i="1" u="none" strike="noStrike" cap="none" normalizeH="0" baseline="0" smtClean="0">
                          <a:ln>
                            <a:noFill/>
                          </a:ln>
                          <a:solidFill>
                            <a:schemeClr val="tx1"/>
                          </a:solidFill>
                          <a:effectLst/>
                          <a:latin typeface="Calibri" pitchFamily="34" charset="0"/>
                          <a:cs typeface="Times New Roman" pitchFamily="18" charset="0"/>
                        </a:rPr>
                        <a:t>ΜΕΑ</a:t>
                      </a:r>
                      <a:r>
                        <a:rPr kumimoji="0" lang="el-GR" sz="2400" b="0" i="0" u="none" strike="noStrike" cap="none" normalizeH="0" baseline="0" smtClean="0">
                          <a:ln>
                            <a:noFill/>
                          </a:ln>
                          <a:solidFill>
                            <a:schemeClr val="tx1"/>
                          </a:solidFill>
                          <a:effectLst/>
                          <a:latin typeface="Calibri" pitchFamily="34" charset="0"/>
                          <a:cs typeface="Times New Roman" pitchFamily="18" charset="0"/>
                        </a:rPr>
                        <a:t>/ώρα)</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Calibri" pitchFamily="34" charset="0"/>
                          <a:cs typeface="Times New Roman" pitchFamily="18" charset="0"/>
                        </a:rPr>
                        <a:t>V</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Calibri" pitchFamily="34" charset="0"/>
                          <a:cs typeface="Times New Roman" pitchFamily="18" charset="0"/>
                        </a:rPr>
                        <a:t>ωριαίος φόρτος (οχήματα/ώρα)</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1" u="none" strike="noStrike" cap="none" normalizeH="0" baseline="0" smtClean="0">
                          <a:ln>
                            <a:noFill/>
                          </a:ln>
                          <a:solidFill>
                            <a:schemeClr val="tx1"/>
                          </a:solidFill>
                          <a:effectLst/>
                          <a:latin typeface="Calibri" pitchFamily="34" charset="0"/>
                          <a:cs typeface="Times New Roman" pitchFamily="18" charset="0"/>
                        </a:rPr>
                        <a:t>ΣΩΑ</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Calibri" pitchFamily="34" charset="0"/>
                          <a:cs typeface="Times New Roman" pitchFamily="18" charset="0"/>
                        </a:rPr>
                        <a:t>συντελεστής ώρας αιχμής</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65150" algn="l"/>
                        </a:tabLst>
                      </a:pPr>
                      <a:r>
                        <a:rPr kumimoji="0" lang="en-US" sz="2400" b="0" i="1" u="none" strike="noStrike" cap="none" normalizeH="0" baseline="0" smtClean="0">
                          <a:ln>
                            <a:noFill/>
                          </a:ln>
                          <a:solidFill>
                            <a:schemeClr val="tx1"/>
                          </a:solidFill>
                          <a:effectLst/>
                          <a:latin typeface="Calibri" pitchFamily="34" charset="0"/>
                          <a:cs typeface="Times New Roman" pitchFamily="18" charset="0"/>
                        </a:rPr>
                        <a:t>f</a:t>
                      </a:r>
                      <a:r>
                        <a:rPr kumimoji="0" lang="en-US" sz="2400" b="0" i="1" u="none" strike="noStrike" cap="none" normalizeH="0" baseline="-25000" smtClean="0">
                          <a:ln>
                            <a:noFill/>
                          </a:ln>
                          <a:solidFill>
                            <a:schemeClr val="tx1"/>
                          </a:solidFill>
                          <a:effectLst/>
                          <a:latin typeface="Calibri" pitchFamily="34" charset="0"/>
                          <a:cs typeface="Times New Roman" pitchFamily="18" charset="0"/>
                        </a:rPr>
                        <a:t>HV</a:t>
                      </a:r>
                      <a:r>
                        <a:rPr kumimoji="0" lang="el-GR" sz="2400" b="0" i="0" u="none" strike="noStrike" cap="none" normalizeH="0" baseline="0" smtClean="0">
                          <a:ln>
                            <a:noFill/>
                          </a:ln>
                          <a:solidFill>
                            <a:schemeClr val="tx1"/>
                          </a:solidFill>
                          <a:effectLst/>
                          <a:latin typeface="Calibri" pitchFamily="34" charset="0"/>
                          <a:cs typeface="Times New Roman" pitchFamily="18" charset="0"/>
                        </a:rPr>
                        <a:t>	</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βαρέα οχήματα</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Calibri" pitchFamily="34" charset="0"/>
                          <a:cs typeface="Times New Roman" pitchFamily="18" charset="0"/>
                        </a:rPr>
                        <a:t>f</a:t>
                      </a:r>
                      <a:r>
                        <a:rPr kumimoji="0" lang="en-US" sz="2400" b="0" i="1" u="none" strike="noStrike" cap="none" normalizeH="0" baseline="-25000" smtClean="0">
                          <a:ln>
                            <a:noFill/>
                          </a:ln>
                          <a:solidFill>
                            <a:schemeClr val="tx1"/>
                          </a:solidFill>
                          <a:effectLst/>
                          <a:latin typeface="Calibri" pitchFamily="34" charset="0"/>
                          <a:cs typeface="Times New Roman" pitchFamily="18" charset="0"/>
                        </a:rPr>
                        <a:t>G</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Calibri" pitchFamily="34" charset="0"/>
                          <a:cs typeface="Times New Roman" pitchFamily="18" charset="0"/>
                        </a:rPr>
                        <a:t>συντελεστής προσαρμογής για την κατά μήκος κλίση της οδού.</a:t>
                      </a:r>
                      <a:endParaRPr kumimoji="0" lang="en-U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Δείκτες Συμπεριφοράς και Εξυπηρέτησης</a:t>
            </a:r>
            <a:br>
              <a:rPr lang="el-GR" dirty="0" smtClean="0"/>
            </a:br>
            <a:r>
              <a:rPr lang="el-GR" dirty="0" smtClean="0"/>
              <a:t>για Περιβαλλοντικές και Οικονομικές Μελέτες</a:t>
            </a:r>
            <a:endParaRPr lang="en-US" dirty="0"/>
          </a:p>
        </p:txBody>
      </p:sp>
      <p:graphicFrame>
        <p:nvGraphicFramePr>
          <p:cNvPr id="4" name="Table 3"/>
          <p:cNvGraphicFramePr>
            <a:graphicFrameLocks noGrp="1"/>
          </p:cNvGraphicFramePr>
          <p:nvPr/>
        </p:nvGraphicFramePr>
        <p:xfrm>
          <a:off x="152400" y="1219200"/>
          <a:ext cx="8909956" cy="5181600"/>
        </p:xfrm>
        <a:graphic>
          <a:graphicData uri="http://schemas.openxmlformats.org/drawingml/2006/table">
            <a:tbl>
              <a:tblPr firstRow="1" firstCol="1">
                <a:tableStyleId>{69CF1AB2-1976-4502-BF36-3FF5EA218861}</a:tableStyleId>
              </a:tblPr>
              <a:tblGrid>
                <a:gridCol w="2679791"/>
                <a:gridCol w="3035209"/>
                <a:gridCol w="914400"/>
                <a:gridCol w="990600"/>
                <a:gridCol w="1289956"/>
              </a:tblGrid>
              <a:tr h="298133">
                <a:tc rowSpan="2">
                  <a:txBody>
                    <a:bodyPr/>
                    <a:lstStyle/>
                    <a:p>
                      <a:pPr marL="0" marR="0" algn="l">
                        <a:lnSpc>
                          <a:spcPct val="100000"/>
                        </a:lnSpc>
                        <a:spcBef>
                          <a:spcPts val="0"/>
                        </a:spcBef>
                        <a:spcAft>
                          <a:spcPts val="0"/>
                        </a:spcAft>
                      </a:pPr>
                      <a:r>
                        <a:rPr lang="el-GR" sz="2000" dirty="0"/>
                        <a:t>Στοιχείο</a:t>
                      </a:r>
                      <a:endParaRPr lang="en-US" sz="2000" dirty="0">
                        <a:latin typeface="Arial"/>
                        <a:ea typeface="Times New Roman"/>
                        <a:cs typeface="Times New Roman"/>
                      </a:endParaRPr>
                    </a:p>
                  </a:txBody>
                  <a:tcPr marL="33251" marR="33251" marT="0" marB="0" anchor="ctr"/>
                </a:tc>
                <a:tc rowSpan="2">
                  <a:txBody>
                    <a:bodyPr/>
                    <a:lstStyle/>
                    <a:p>
                      <a:pPr marL="0" marR="0" algn="l">
                        <a:lnSpc>
                          <a:spcPct val="100000"/>
                        </a:lnSpc>
                        <a:spcBef>
                          <a:spcPts val="0"/>
                        </a:spcBef>
                        <a:spcAft>
                          <a:spcPts val="0"/>
                        </a:spcAft>
                      </a:pPr>
                      <a:r>
                        <a:rPr lang="el-GR" sz="2000"/>
                        <a:t>Δείκτης Συμπεριφοράς</a:t>
                      </a:r>
                      <a:endParaRPr lang="en-US" sz="2000"/>
                    </a:p>
                    <a:p>
                      <a:pPr marL="0" marR="0" algn="l">
                        <a:lnSpc>
                          <a:spcPct val="100000"/>
                        </a:lnSpc>
                        <a:spcBef>
                          <a:spcPts val="0"/>
                        </a:spcBef>
                        <a:spcAft>
                          <a:spcPts val="0"/>
                        </a:spcAft>
                      </a:pPr>
                      <a:r>
                        <a:rPr lang="el-GR" sz="2000"/>
                        <a:t>(Δείκτης Εξυπηρέτησης *)</a:t>
                      </a:r>
                      <a:endParaRPr lang="en-US" sz="2000">
                        <a:latin typeface="Arial"/>
                        <a:ea typeface="Times New Roman"/>
                        <a:cs typeface="Times New Roman"/>
                      </a:endParaRPr>
                    </a:p>
                  </a:txBody>
                  <a:tcPr marL="33251" marR="33251" marT="0" marB="0" anchor="ctr"/>
                </a:tc>
                <a:tc gridSpan="3">
                  <a:txBody>
                    <a:bodyPr/>
                    <a:lstStyle/>
                    <a:p>
                      <a:pPr marL="0" marR="0" algn="l">
                        <a:lnSpc>
                          <a:spcPct val="100000"/>
                        </a:lnSpc>
                        <a:spcBef>
                          <a:spcPts val="0"/>
                        </a:spcBef>
                        <a:spcAft>
                          <a:spcPts val="0"/>
                        </a:spcAft>
                      </a:pPr>
                      <a:r>
                        <a:rPr lang="el-GR" sz="2000"/>
                        <a:t>Χρήση σε:</a:t>
                      </a:r>
                      <a:endParaRPr lang="en-US" sz="2000">
                        <a:latin typeface="Arial"/>
                        <a:ea typeface="Times New Roman"/>
                        <a:cs typeface="Times New Roman"/>
                      </a:endParaRPr>
                    </a:p>
                  </a:txBody>
                  <a:tcPr marL="33251" marR="33251" marT="0" marB="0" anchor="ctr"/>
                </a:tc>
                <a:tc hMerge="1">
                  <a:txBody>
                    <a:bodyPr/>
                    <a:lstStyle/>
                    <a:p>
                      <a:endParaRPr lang="en-US"/>
                    </a:p>
                  </a:txBody>
                  <a:tcPr/>
                </a:tc>
                <a:tc hMerge="1">
                  <a:txBody>
                    <a:bodyPr/>
                    <a:lstStyle/>
                    <a:p>
                      <a:endParaRPr lang="en-US"/>
                    </a:p>
                  </a:txBody>
                  <a:tcPr/>
                </a:tc>
              </a:tr>
              <a:tr h="298133">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l-GR" sz="2000"/>
                        <a:t>αέρα</a:t>
                      </a:r>
                      <a:endParaRPr lang="en-US" sz="2000">
                        <a:latin typeface="Arial"/>
                        <a:ea typeface="Times New Roman"/>
                        <a:cs typeface="Times New Roman"/>
                      </a:endParaRPr>
                    </a:p>
                  </a:txBody>
                  <a:tcPr marL="33251" marR="33251" marT="0" marB="0" anchor="ctr"/>
                </a:tc>
                <a:tc>
                  <a:txBody>
                    <a:bodyPr/>
                    <a:lstStyle/>
                    <a:p>
                      <a:pPr marL="0" marR="0" algn="l">
                        <a:lnSpc>
                          <a:spcPct val="100000"/>
                        </a:lnSpc>
                        <a:spcBef>
                          <a:spcPts val="0"/>
                        </a:spcBef>
                        <a:spcAft>
                          <a:spcPts val="0"/>
                        </a:spcAft>
                      </a:pPr>
                      <a:r>
                        <a:rPr lang="el-GR" sz="2000" dirty="0"/>
                        <a:t>θόρυβο</a:t>
                      </a:r>
                      <a:endParaRPr lang="en-US" sz="2000" dirty="0">
                        <a:latin typeface="Arial"/>
                        <a:ea typeface="Times New Roman"/>
                        <a:cs typeface="Times New Roman"/>
                      </a:endParaRPr>
                    </a:p>
                  </a:txBody>
                  <a:tcPr marL="33251" marR="33251" marT="0" marB="0" anchor="ctr"/>
                </a:tc>
                <a:tc>
                  <a:txBody>
                    <a:bodyPr/>
                    <a:lstStyle/>
                    <a:p>
                      <a:pPr marL="0" marR="0" algn="l">
                        <a:lnSpc>
                          <a:spcPct val="100000"/>
                        </a:lnSpc>
                        <a:spcBef>
                          <a:spcPts val="0"/>
                        </a:spcBef>
                        <a:spcAft>
                          <a:spcPts val="0"/>
                        </a:spcAft>
                      </a:pPr>
                      <a:r>
                        <a:rPr lang="el-GR" sz="2000" dirty="0" smtClean="0"/>
                        <a:t>οικονομικά</a:t>
                      </a:r>
                      <a:endParaRPr lang="en-US" sz="2000" dirty="0">
                        <a:latin typeface="Arial"/>
                        <a:ea typeface="Times New Roman"/>
                        <a:cs typeface="Times New Roman"/>
                      </a:endParaRPr>
                    </a:p>
                  </a:txBody>
                  <a:tcPr marL="33251" marR="33251" marT="0" marB="0" anchor="ctr"/>
                </a:tc>
              </a:tr>
              <a:tr h="894398">
                <a:tc>
                  <a:txBody>
                    <a:bodyPr/>
                    <a:lstStyle/>
                    <a:p>
                      <a:pPr marL="0" marR="0" algn="l">
                        <a:lnSpc>
                          <a:spcPct val="100000"/>
                        </a:lnSpc>
                        <a:spcBef>
                          <a:spcPts val="0"/>
                        </a:spcBef>
                        <a:spcAft>
                          <a:spcPts val="0"/>
                        </a:spcAft>
                      </a:pPr>
                      <a:r>
                        <a:rPr lang="el-GR" sz="2000"/>
                        <a:t>Αστικές οδοί</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Ταχύτητα μετακίνησης *</a:t>
                      </a:r>
                      <a:endParaRPr lang="en-US" sz="2000"/>
                    </a:p>
                    <a:p>
                      <a:pPr marL="0" marR="0" algn="l">
                        <a:lnSpc>
                          <a:spcPct val="100000"/>
                        </a:lnSpc>
                        <a:spcBef>
                          <a:spcPts val="0"/>
                        </a:spcBef>
                        <a:spcAft>
                          <a:spcPts val="0"/>
                        </a:spcAft>
                      </a:pPr>
                      <a:r>
                        <a:rPr lang="el-GR" sz="2000"/>
                        <a:t>Χρόνος κίνησης</a:t>
                      </a:r>
                      <a:endParaRPr lang="en-US" sz="2000"/>
                    </a:p>
                    <a:p>
                      <a:pPr marL="0" marR="0" algn="l">
                        <a:lnSpc>
                          <a:spcPct val="100000"/>
                        </a:lnSpc>
                        <a:spcBef>
                          <a:spcPts val="0"/>
                        </a:spcBef>
                        <a:spcAft>
                          <a:spcPts val="0"/>
                        </a:spcAft>
                      </a:pPr>
                      <a:r>
                        <a:rPr lang="el-GR" sz="2000"/>
                        <a:t>Καθυστέρηση ελέγχου κόμβου  </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r>
              <a:tr h="596265">
                <a:tc>
                  <a:txBody>
                    <a:bodyPr/>
                    <a:lstStyle/>
                    <a:p>
                      <a:pPr marL="0" marR="0" algn="l">
                        <a:lnSpc>
                          <a:spcPct val="100000"/>
                        </a:lnSpc>
                        <a:spcBef>
                          <a:spcPts val="0"/>
                        </a:spcBef>
                        <a:spcAft>
                          <a:spcPts val="0"/>
                        </a:spcAft>
                      </a:pPr>
                      <a:r>
                        <a:rPr lang="el-GR" sz="2000"/>
                        <a:t>Σηματοδοτούμενοι κόμβοι</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Καθυστέρηση ελέγχου *</a:t>
                      </a:r>
                      <a:endParaRPr lang="en-US" sz="2000"/>
                    </a:p>
                    <a:p>
                      <a:pPr marL="0" marR="0" algn="l">
                        <a:lnSpc>
                          <a:spcPct val="100000"/>
                        </a:lnSpc>
                        <a:spcBef>
                          <a:spcPts val="0"/>
                        </a:spcBef>
                        <a:spcAft>
                          <a:spcPts val="0"/>
                        </a:spcAft>
                      </a:pPr>
                      <a:r>
                        <a:rPr lang="el-GR" sz="2000"/>
                        <a:t>Λόγος </a:t>
                      </a:r>
                      <a:r>
                        <a:rPr lang="en-US" sz="2000"/>
                        <a:t>v</a:t>
                      </a:r>
                      <a:r>
                        <a:rPr lang="el-GR" sz="2000"/>
                        <a:t>/</a:t>
                      </a:r>
                      <a:r>
                        <a:rPr lang="en-US" sz="2000"/>
                        <a:t>c</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endParaRPr lang="el-GR"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r>
              <a:tr h="894398">
                <a:tc>
                  <a:txBody>
                    <a:bodyPr/>
                    <a:lstStyle/>
                    <a:p>
                      <a:pPr marL="0" marR="0" algn="l">
                        <a:lnSpc>
                          <a:spcPct val="100000"/>
                        </a:lnSpc>
                        <a:spcBef>
                          <a:spcPts val="0"/>
                        </a:spcBef>
                        <a:spcAft>
                          <a:spcPts val="0"/>
                        </a:spcAft>
                      </a:pPr>
                      <a:r>
                        <a:rPr lang="el-GR" sz="2000"/>
                        <a:t>Μη σηματοδοτούμενοι κόμβοι</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Καθυστέρηση ελέγχου *</a:t>
                      </a:r>
                      <a:endParaRPr lang="en-US" sz="2000"/>
                    </a:p>
                    <a:p>
                      <a:pPr marL="0" marR="0" algn="l">
                        <a:lnSpc>
                          <a:spcPct val="100000"/>
                        </a:lnSpc>
                        <a:spcBef>
                          <a:spcPts val="0"/>
                        </a:spcBef>
                        <a:spcAft>
                          <a:spcPts val="0"/>
                        </a:spcAft>
                      </a:pPr>
                      <a:r>
                        <a:rPr lang="el-GR" sz="2000"/>
                        <a:t>Μήκος ουράς</a:t>
                      </a:r>
                      <a:endParaRPr lang="en-US" sz="2000"/>
                    </a:p>
                    <a:p>
                      <a:pPr marL="0" marR="0" algn="l">
                        <a:lnSpc>
                          <a:spcPct val="100000"/>
                        </a:lnSpc>
                        <a:spcBef>
                          <a:spcPts val="0"/>
                        </a:spcBef>
                        <a:spcAft>
                          <a:spcPts val="0"/>
                        </a:spcAft>
                      </a:pPr>
                      <a:r>
                        <a:rPr lang="el-GR" sz="2000"/>
                        <a:t>Λόγος </a:t>
                      </a:r>
                      <a:r>
                        <a:rPr lang="en-US" sz="2000"/>
                        <a:t>v/c</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endParaRPr lang="el-GR"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r>
              <a:tr h="894398">
                <a:tc>
                  <a:txBody>
                    <a:bodyPr/>
                    <a:lstStyle/>
                    <a:p>
                      <a:pPr marL="0" marR="0" algn="l">
                        <a:lnSpc>
                          <a:spcPct val="100000"/>
                        </a:lnSpc>
                        <a:spcBef>
                          <a:spcPts val="0"/>
                        </a:spcBef>
                        <a:spcAft>
                          <a:spcPts val="0"/>
                        </a:spcAft>
                      </a:pPr>
                      <a:r>
                        <a:rPr lang="el-GR" sz="2000" dirty="0"/>
                        <a:t>Αρτηρίες 2 λωρίδων</a:t>
                      </a:r>
                      <a:endParaRPr lang="en-US" sz="2000" dirty="0">
                        <a:latin typeface="Arial"/>
                        <a:ea typeface="Times New Roman"/>
                        <a:cs typeface="Times New Roman"/>
                      </a:endParaRPr>
                    </a:p>
                  </a:txBody>
                  <a:tcPr marL="33251" marR="33251" marT="0" marB="0"/>
                </a:tc>
                <a:tc>
                  <a:txBody>
                    <a:bodyPr/>
                    <a:lstStyle/>
                    <a:p>
                      <a:pPr marL="201295" marR="0" indent="-237490" algn="l">
                        <a:lnSpc>
                          <a:spcPct val="100000"/>
                        </a:lnSpc>
                        <a:spcBef>
                          <a:spcPts val="0"/>
                        </a:spcBef>
                        <a:spcAft>
                          <a:spcPts val="0"/>
                        </a:spcAft>
                      </a:pPr>
                      <a:r>
                        <a:rPr lang="el-GR" sz="2000"/>
                        <a:t>% χρόνου κίνησης σε φάλαγγα * </a:t>
                      </a:r>
                      <a:endParaRPr lang="en-US" sz="2000"/>
                    </a:p>
                    <a:p>
                      <a:pPr marL="0" marR="0" algn="l">
                        <a:lnSpc>
                          <a:spcPct val="100000"/>
                        </a:lnSpc>
                        <a:spcBef>
                          <a:spcPts val="0"/>
                        </a:spcBef>
                        <a:spcAft>
                          <a:spcPts val="0"/>
                        </a:spcAft>
                      </a:pPr>
                      <a:r>
                        <a:rPr lang="el-GR" sz="2000"/>
                        <a:t>Ταχύτητα *</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endParaRPr lang="el-GR"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endParaRPr lang="el-GR"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endParaRPr lang="el-GR"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r>
              <a:tr h="894398">
                <a:tc>
                  <a:txBody>
                    <a:bodyPr/>
                    <a:lstStyle/>
                    <a:p>
                      <a:pPr marL="0" marR="0" algn="l">
                        <a:lnSpc>
                          <a:spcPct val="100000"/>
                        </a:lnSpc>
                        <a:spcBef>
                          <a:spcPts val="0"/>
                        </a:spcBef>
                        <a:spcAft>
                          <a:spcPts val="0"/>
                        </a:spcAft>
                      </a:pPr>
                      <a:r>
                        <a:rPr lang="el-GR" sz="2000"/>
                        <a:t>Αρτηρίες με 4 ή περισσότερες λωρίδες</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r>
                        <a:rPr lang="el-GR" sz="2000"/>
                        <a:t>Πυκνότητα *</a:t>
                      </a:r>
                      <a:endParaRPr lang="en-US" sz="2000"/>
                    </a:p>
                    <a:p>
                      <a:pPr marL="0" marR="0" algn="l">
                        <a:lnSpc>
                          <a:spcPct val="100000"/>
                        </a:lnSpc>
                        <a:spcBef>
                          <a:spcPts val="0"/>
                        </a:spcBef>
                        <a:spcAft>
                          <a:spcPts val="0"/>
                        </a:spcAft>
                      </a:pPr>
                      <a:r>
                        <a:rPr lang="el-GR" sz="2000"/>
                        <a:t>Ταχύτητα</a:t>
                      </a:r>
                      <a:endParaRPr lang="en-US" sz="2000"/>
                    </a:p>
                    <a:p>
                      <a:pPr marL="0" marR="0" algn="l">
                        <a:lnSpc>
                          <a:spcPct val="100000"/>
                        </a:lnSpc>
                        <a:spcBef>
                          <a:spcPts val="0"/>
                        </a:spcBef>
                        <a:spcAft>
                          <a:spcPts val="0"/>
                        </a:spcAft>
                      </a:pPr>
                      <a:r>
                        <a:rPr lang="el-GR" sz="2000"/>
                        <a:t>Λόγος </a:t>
                      </a:r>
                      <a:r>
                        <a:rPr lang="en-US" sz="2000"/>
                        <a:t>v</a:t>
                      </a:r>
                      <a:r>
                        <a:rPr lang="el-GR" sz="2000"/>
                        <a:t>/</a:t>
                      </a:r>
                      <a:r>
                        <a:rPr lang="en-US" sz="2000"/>
                        <a:t>c</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endParaRPr lang="el-GR" sz="2000"/>
                    </a:p>
                    <a:p>
                      <a:pPr marL="0" marR="0" algn="l">
                        <a:lnSpc>
                          <a:spcPct val="100000"/>
                        </a:lnSpc>
                        <a:spcBef>
                          <a:spcPts val="0"/>
                        </a:spcBef>
                        <a:spcAft>
                          <a:spcPts val="0"/>
                        </a:spcAft>
                      </a:pPr>
                      <a:r>
                        <a:rPr lang="el-GR" sz="2000"/>
                        <a:t>√</a:t>
                      </a:r>
                      <a:endParaRPr lang="en-US"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endParaRPr lang="el-GR" sz="2000"/>
                    </a:p>
                    <a:p>
                      <a:pPr marL="0" marR="0" algn="l">
                        <a:lnSpc>
                          <a:spcPct val="100000"/>
                        </a:lnSpc>
                        <a:spcBef>
                          <a:spcPts val="0"/>
                        </a:spcBef>
                        <a:spcAft>
                          <a:spcPts val="0"/>
                        </a:spcAft>
                      </a:pPr>
                      <a:r>
                        <a:rPr lang="el-GR" sz="2000"/>
                        <a:t>√</a:t>
                      </a:r>
                      <a:endParaRPr lang="en-US" sz="2000">
                        <a:latin typeface="Arial"/>
                        <a:ea typeface="Times New Roman"/>
                        <a:cs typeface="Times New Roman"/>
                      </a:endParaRPr>
                    </a:p>
                  </a:txBody>
                  <a:tcPr marL="33251" marR="33251" marT="0" marB="0"/>
                </a:tc>
                <a:tc>
                  <a:txBody>
                    <a:bodyPr/>
                    <a:lstStyle/>
                    <a:p>
                      <a:pPr marL="0" marR="0" algn="l">
                        <a:lnSpc>
                          <a:spcPct val="100000"/>
                        </a:lnSpc>
                        <a:spcBef>
                          <a:spcPts val="0"/>
                        </a:spcBef>
                        <a:spcAft>
                          <a:spcPts val="0"/>
                        </a:spcAft>
                      </a:pPr>
                      <a:endParaRPr lang="el-GR" sz="2000" dirty="0"/>
                    </a:p>
                    <a:p>
                      <a:pPr marL="0" marR="0" algn="l">
                        <a:lnSpc>
                          <a:spcPct val="100000"/>
                        </a:lnSpc>
                        <a:spcBef>
                          <a:spcPts val="0"/>
                        </a:spcBef>
                        <a:spcAft>
                          <a:spcPts val="0"/>
                        </a:spcAft>
                      </a:pPr>
                      <a:r>
                        <a:rPr lang="el-GR" sz="2000" dirty="0"/>
                        <a:t>√</a:t>
                      </a:r>
                      <a:endParaRPr lang="en-US" sz="2000" dirty="0"/>
                    </a:p>
                    <a:p>
                      <a:pPr marL="0" marR="0" algn="l">
                        <a:lnSpc>
                          <a:spcPct val="100000"/>
                        </a:lnSpc>
                        <a:spcBef>
                          <a:spcPts val="0"/>
                        </a:spcBef>
                        <a:spcAft>
                          <a:spcPts val="0"/>
                        </a:spcAft>
                      </a:pPr>
                      <a:r>
                        <a:rPr lang="el-GR" sz="2000" dirty="0"/>
                        <a:t>√</a:t>
                      </a:r>
                      <a:endParaRPr lang="en-US" sz="2000" dirty="0">
                        <a:latin typeface="Arial"/>
                        <a:ea typeface="Times New Roman"/>
                        <a:cs typeface="Times New Roman"/>
                      </a:endParaRPr>
                    </a:p>
                  </a:txBody>
                  <a:tcPr marL="33251" marR="33251" marT="0" marB="0"/>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8196" name="Content Placeholder 2"/>
          <p:cNvSpPr>
            <a:spLocks noGrp="1"/>
          </p:cNvSpPr>
          <p:nvPr>
            <p:ph sz="quarter" idx="1"/>
          </p:nvPr>
        </p:nvSpPr>
        <p:spPr>
          <a:xfrm>
            <a:off x="457200" y="1219200"/>
            <a:ext cx="8229600" cy="4937125"/>
          </a:xfrm>
        </p:spPr>
        <p:txBody>
          <a:bodyPr/>
          <a:lstStyle/>
          <a:p>
            <a:r>
              <a:rPr lang="el-GR" smtClean="0"/>
              <a:t>Εξέταση τμημάτων κατά κατεύθυνση κυκλοφορίας</a:t>
            </a:r>
            <a:r>
              <a:rPr lang="en-US" smtClean="0"/>
              <a:t>:</a:t>
            </a:r>
          </a:p>
          <a:p>
            <a:pPr lvl="1"/>
            <a:r>
              <a:rPr lang="el-GR" smtClean="0"/>
              <a:t>εκτός από το ρυθμό ροής στη λωρίδα ανάλυσης </a:t>
            </a:r>
            <a:r>
              <a:rPr lang="en-US" i="1" smtClean="0"/>
              <a:t>v</a:t>
            </a:r>
            <a:r>
              <a:rPr lang="en-US" i="1" baseline="-25000" smtClean="0"/>
              <a:t>d</a:t>
            </a:r>
            <a:r>
              <a:rPr lang="el-GR" smtClean="0"/>
              <a:t> λαμβάνεται υπόψη και ο ρυθμός ροής στην αντίθετη κατεύθυνση </a:t>
            </a:r>
            <a:r>
              <a:rPr lang="en-US" i="1" smtClean="0"/>
              <a:t>v</a:t>
            </a:r>
            <a:r>
              <a:rPr lang="en-US" i="1" baseline="-25000" smtClean="0"/>
              <a:t>o</a:t>
            </a:r>
            <a:r>
              <a:rPr lang="en-US" smtClean="0"/>
              <a:t> </a:t>
            </a:r>
          </a:p>
          <a:p>
            <a:pPr lvl="2"/>
            <a:r>
              <a:rPr lang="el-GR" smtClean="0"/>
              <a:t>η κυκλοφορία στο αντίθετο ρεύμα επηρεάζει τη δυνατότητα προσπέρασης στο εξεταζόμενο ρεύμα. </a:t>
            </a:r>
            <a:endParaRPr lang="en-US" smtClean="0"/>
          </a:p>
          <a:p>
            <a:r>
              <a:rPr lang="el-GR" smtClean="0"/>
              <a:t>Για τον προσδιορισμό των </a:t>
            </a:r>
            <a:r>
              <a:rPr lang="en-US" i="1" smtClean="0"/>
              <a:t>v</a:t>
            </a:r>
            <a:r>
              <a:rPr lang="en-US" i="1" baseline="-25000" smtClean="0"/>
              <a:t>d</a:t>
            </a:r>
            <a:r>
              <a:rPr lang="en-US" smtClean="0"/>
              <a:t> </a:t>
            </a:r>
            <a:r>
              <a:rPr lang="el-GR" smtClean="0"/>
              <a:t>και </a:t>
            </a:r>
            <a:r>
              <a:rPr lang="en-US" i="1" smtClean="0"/>
              <a:t>v</a:t>
            </a:r>
            <a:r>
              <a:rPr lang="en-US" i="1" baseline="-25000" smtClean="0"/>
              <a:t>o</a:t>
            </a:r>
            <a:r>
              <a:rPr lang="en-US" smtClean="0"/>
              <a:t> </a:t>
            </a:r>
            <a:r>
              <a:rPr lang="el-GR" smtClean="0"/>
              <a:t>χρησιμοποιείται η σχέση </a:t>
            </a:r>
            <a:endParaRPr lang="en-US" smtClean="0"/>
          </a:p>
        </p:txBody>
      </p:sp>
      <p:graphicFrame>
        <p:nvGraphicFramePr>
          <p:cNvPr id="8194" name="Object 2"/>
          <p:cNvGraphicFramePr>
            <a:graphicFrameLocks noChangeAspect="1"/>
          </p:cNvGraphicFramePr>
          <p:nvPr/>
        </p:nvGraphicFramePr>
        <p:xfrm>
          <a:off x="2057400" y="4267200"/>
          <a:ext cx="3902075" cy="1371600"/>
        </p:xfrm>
        <a:graphic>
          <a:graphicData uri="http://schemas.openxmlformats.org/presentationml/2006/ole">
            <mc:AlternateContent xmlns:mc="http://schemas.openxmlformats.org/markup-compatibility/2006">
              <mc:Choice xmlns:v="urn:schemas-microsoft-com:vml" Requires="v">
                <p:oleObj spid="_x0000_s8213" name="Equation" r:id="rId4" imgW="1218671" imgH="431613" progId="Equation.DSMT4">
                  <p:embed/>
                </p:oleObj>
              </mc:Choice>
              <mc:Fallback>
                <p:oleObj name="Equation" r:id="rId4" imgW="1218671" imgH="431613"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267200"/>
                        <a:ext cx="3902075"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92163" name="Content Placeholder 2"/>
          <p:cNvSpPr>
            <a:spLocks noGrp="1"/>
          </p:cNvSpPr>
          <p:nvPr>
            <p:ph sz="quarter" idx="1"/>
          </p:nvPr>
        </p:nvSpPr>
        <p:spPr>
          <a:xfrm>
            <a:off x="228600" y="1219200"/>
            <a:ext cx="8458200" cy="4937125"/>
          </a:xfrm>
        </p:spPr>
        <p:txBody>
          <a:bodyPr/>
          <a:lstStyle/>
          <a:p>
            <a:r>
              <a:rPr lang="el-GR" sz="2400" smtClean="0"/>
              <a:t>Συντελεστής προσαρμογής </a:t>
            </a:r>
            <a:r>
              <a:rPr lang="el-GR" sz="2400" i="1" smtClean="0"/>
              <a:t>f</a:t>
            </a:r>
            <a:r>
              <a:rPr lang="el-GR" sz="2400" i="1" baseline="-25000" smtClean="0"/>
              <a:t>HV</a:t>
            </a:r>
            <a:r>
              <a:rPr lang="el-GR" sz="2400" smtClean="0"/>
              <a:t> για βαρέα οχήματα</a:t>
            </a:r>
          </a:p>
          <a:p>
            <a:pPr lvl="1">
              <a:spcAft>
                <a:spcPct val="0"/>
              </a:spcAft>
            </a:pPr>
            <a:r>
              <a:rPr lang="el-GR" sz="2000" smtClean="0"/>
              <a:t>αναφέρεται σε φορτηγά </a:t>
            </a:r>
            <a:r>
              <a:rPr lang="en-US" sz="2000" smtClean="0"/>
              <a:t>(</a:t>
            </a:r>
            <a:r>
              <a:rPr lang="el-GR" sz="2000" smtClean="0"/>
              <a:t>συνυπολογίζονται λεωφορεία</a:t>
            </a:r>
            <a:r>
              <a:rPr lang="en-US" sz="2000" smtClean="0"/>
              <a:t>) </a:t>
            </a:r>
            <a:r>
              <a:rPr lang="el-GR" sz="2000" smtClean="0"/>
              <a:t>και οχήματα αναψυχής (αυτοκίνητα με ρυμουλκούμενο τροχόσπιτο, αυτοκινούμενα τροχόσπιτα κτλ)</a:t>
            </a:r>
          </a:p>
          <a:p>
            <a:pPr lvl="1">
              <a:spcAft>
                <a:spcPct val="0"/>
              </a:spcAft>
            </a:pPr>
            <a:r>
              <a:rPr lang="el-GR" sz="2000" smtClean="0"/>
              <a:t>Καθορίζονται οι ισοδύναμες Μονάδες Επιβατικών Αυτοκινήτων (ΜΕΑ) για φορτηγά/λεωφορεία (Ε</a:t>
            </a:r>
            <a:r>
              <a:rPr lang="el-GR" sz="2000" baseline="-25000" smtClean="0"/>
              <a:t>Τ</a:t>
            </a:r>
            <a:r>
              <a:rPr lang="el-GR" sz="2000" smtClean="0"/>
              <a:t>) και οχήματα αναψυχής (Ε</a:t>
            </a:r>
            <a:r>
              <a:rPr lang="el-GR" sz="2000" baseline="-25000" smtClean="0"/>
              <a:t>R</a:t>
            </a:r>
            <a:r>
              <a:rPr lang="el-GR" sz="2000" smtClean="0"/>
              <a:t>) στο ρεύμα κυκλοφορίας, ανάλογα: </a:t>
            </a:r>
          </a:p>
          <a:p>
            <a:pPr lvl="2"/>
            <a:r>
              <a:rPr lang="el-GR" sz="1800" smtClean="0"/>
              <a:t>Το είδος του εδάφους  και το μέγεθος του κυκλοφοριακού φόρτου (ανά κατεύθυνση ή και στις δύο κατευθύνσεις)</a:t>
            </a:r>
          </a:p>
          <a:p>
            <a:endParaRPr lang="en-US" sz="24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9220" name="Content Placeholder 2"/>
          <p:cNvSpPr>
            <a:spLocks noGrp="1"/>
          </p:cNvSpPr>
          <p:nvPr>
            <p:ph sz="quarter" idx="1"/>
          </p:nvPr>
        </p:nvSpPr>
        <p:spPr>
          <a:xfrm>
            <a:off x="457200" y="1219200"/>
            <a:ext cx="8229600" cy="4937125"/>
          </a:xfrm>
        </p:spPr>
        <p:txBody>
          <a:bodyPr/>
          <a:lstStyle/>
          <a:p>
            <a:r>
              <a:rPr lang="el-GR" smtClean="0"/>
              <a:t>Συντελεστής προσαρμογής για βαρέα οχήματα </a:t>
            </a:r>
            <a:r>
              <a:rPr lang="en-US" i="1" smtClean="0"/>
              <a:t>f</a:t>
            </a:r>
            <a:r>
              <a:rPr lang="en-US" i="1" baseline="-25000" smtClean="0"/>
              <a:t>HV</a:t>
            </a:r>
            <a:endParaRPr lang="en-US" smtClean="0"/>
          </a:p>
        </p:txBody>
      </p:sp>
      <p:sp>
        <p:nvSpPr>
          <p:cNvPr id="922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9218" name="Object 2"/>
          <p:cNvGraphicFramePr>
            <a:graphicFrameLocks noChangeAspect="1"/>
          </p:cNvGraphicFramePr>
          <p:nvPr/>
        </p:nvGraphicFramePr>
        <p:xfrm>
          <a:off x="1828800" y="1905000"/>
          <a:ext cx="4843463" cy="990600"/>
        </p:xfrm>
        <a:graphic>
          <a:graphicData uri="http://schemas.openxmlformats.org/presentationml/2006/ole">
            <mc:AlternateContent xmlns:mc="http://schemas.openxmlformats.org/markup-compatibility/2006">
              <mc:Choice xmlns:v="urn:schemas-microsoft-com:vml" Requires="v">
                <p:oleObj spid="_x0000_s9237" name="Equation" r:id="rId4" imgW="2158920" imgH="444240" progId="Equation.DSMT4">
                  <p:embed/>
                </p:oleObj>
              </mc:Choice>
              <mc:Fallback>
                <p:oleObj name="Equation" r:id="rId4" imgW="2158920" imgH="4442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05000"/>
                        <a:ext cx="484346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nvGraphicFramePr>
        <p:xfrm>
          <a:off x="533400" y="3352800"/>
          <a:ext cx="8153400" cy="3108960"/>
        </p:xfrm>
        <a:graphic>
          <a:graphicData uri="http://schemas.openxmlformats.org/drawingml/2006/table">
            <a:tbl>
              <a:tblPr/>
              <a:tblGrid>
                <a:gridCol w="965200"/>
                <a:gridCol w="7188200"/>
              </a:tblGrid>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smtClean="0">
                          <a:ln>
                            <a:noFill/>
                          </a:ln>
                          <a:solidFill>
                            <a:schemeClr val="tx1"/>
                          </a:solidFill>
                          <a:effectLst/>
                          <a:latin typeface="Calibri" pitchFamily="34" charset="0"/>
                          <a:cs typeface="Times New Roman" pitchFamily="18" charset="0"/>
                        </a:rPr>
                        <a:t>Ε</a:t>
                      </a:r>
                      <a:r>
                        <a:rPr kumimoji="0" lang="el-GR" sz="2000" b="0" i="1" u="none" strike="noStrike" cap="none" normalizeH="0" baseline="-25000" smtClean="0">
                          <a:ln>
                            <a:noFill/>
                          </a:ln>
                          <a:solidFill>
                            <a:schemeClr val="tx1"/>
                          </a:solidFill>
                          <a:effectLst/>
                          <a:latin typeface="Calibri" pitchFamily="34" charset="0"/>
                          <a:cs typeface="Times New Roman" pitchFamily="18" charset="0"/>
                        </a:rPr>
                        <a:t>Τ </a:t>
                      </a:r>
                      <a:r>
                        <a:rPr kumimoji="0" lang="el-GR" sz="2000" b="0" i="1" u="none" strike="noStrike" cap="none" normalizeH="0" baseline="0" smtClean="0">
                          <a:ln>
                            <a:noFill/>
                          </a:ln>
                          <a:solidFill>
                            <a:schemeClr val="tx1"/>
                          </a:solidFill>
                          <a:effectLst/>
                          <a:latin typeface="Calibri" pitchFamily="34" charset="0"/>
                          <a:cs typeface="Times New Roman" pitchFamily="18" charset="0"/>
                        </a:rPr>
                        <a:t>,Ε</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R</a:t>
                      </a: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smtClean="0">
                          <a:ln>
                            <a:noFill/>
                          </a:ln>
                          <a:solidFill>
                            <a:schemeClr val="tx1"/>
                          </a:solidFill>
                          <a:effectLst/>
                          <a:latin typeface="Calibri" pitchFamily="34" charset="0"/>
                          <a:cs typeface="Times New Roman" pitchFamily="18" charset="0"/>
                        </a:rPr>
                        <a:t>ισοδύναμες μονάδες επιβατικών αυτοκινήτων (</a:t>
                      </a:r>
                      <a:r>
                        <a:rPr kumimoji="0" lang="el-GR" sz="2000" b="0" i="1" u="none" strike="noStrike" cap="none" normalizeH="0" baseline="0" smtClean="0">
                          <a:ln>
                            <a:noFill/>
                          </a:ln>
                          <a:solidFill>
                            <a:schemeClr val="tx1"/>
                          </a:solidFill>
                          <a:effectLst/>
                          <a:latin typeface="Calibri" pitchFamily="34" charset="0"/>
                          <a:cs typeface="Times New Roman" pitchFamily="18" charset="0"/>
                        </a:rPr>
                        <a:t>ΜΕΑ</a:t>
                      </a:r>
                      <a:r>
                        <a:rPr kumimoji="0" lang="el-GR" sz="2000" b="0" i="0" u="none" strike="noStrike" cap="none" normalizeH="0" baseline="0" smtClean="0">
                          <a:ln>
                            <a:noFill/>
                          </a:ln>
                          <a:solidFill>
                            <a:schemeClr val="tx1"/>
                          </a:solidFill>
                          <a:effectLst/>
                          <a:latin typeface="Calibri" pitchFamily="34" charset="0"/>
                          <a:cs typeface="Times New Roman" pitchFamily="18" charset="0"/>
                        </a:rPr>
                        <a:t>) για φορτηγά/λεωφορεία και οχήματα αναψυχής στο ρεύμα κυκλοφορίας, αντίστοιχα.</a:t>
                      </a:r>
                    </a:p>
                    <a:p>
                      <a:pPr marL="0" marR="0" lvl="0" indent="0" algn="just"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l-GR" sz="1800" b="0" i="1" u="none" strike="noStrike" cap="none" normalizeH="0" baseline="0" smtClean="0">
                          <a:ln>
                            <a:noFill/>
                          </a:ln>
                          <a:solidFill>
                            <a:schemeClr val="tx1"/>
                          </a:solidFill>
                          <a:effectLst/>
                          <a:latin typeface="Calibri" pitchFamily="34" charset="0"/>
                        </a:rPr>
                        <a:t>Εκτιμώνται τόσο για </a:t>
                      </a:r>
                      <a:r>
                        <a:rPr kumimoji="0" lang="el-GR" sz="1800" b="0" i="1" u="sng" strike="noStrike" cap="none" normalizeH="0" baseline="0" smtClean="0">
                          <a:ln>
                            <a:noFill/>
                          </a:ln>
                          <a:solidFill>
                            <a:schemeClr val="tx1"/>
                          </a:solidFill>
                          <a:effectLst/>
                          <a:latin typeface="Calibri" pitchFamily="34" charset="0"/>
                        </a:rPr>
                        <a:t>γενικευμένα τμήματα </a:t>
                      </a:r>
                      <a:r>
                        <a:rPr kumimoji="0" lang="el-GR" sz="1800" b="0" i="1" u="none" strike="noStrike" cap="none" normalizeH="0" baseline="0" smtClean="0">
                          <a:ln>
                            <a:noFill/>
                          </a:ln>
                          <a:solidFill>
                            <a:schemeClr val="tx1"/>
                          </a:solidFill>
                          <a:effectLst/>
                          <a:latin typeface="Calibri" pitchFamily="34" charset="0"/>
                        </a:rPr>
                        <a:t>όσο και για </a:t>
                      </a:r>
                      <a:r>
                        <a:rPr kumimoji="0" lang="el-GR" sz="1800" b="0" i="1" u="sng" strike="noStrike" cap="none" normalizeH="0" baseline="0" smtClean="0">
                          <a:ln>
                            <a:noFill/>
                          </a:ln>
                          <a:solidFill>
                            <a:schemeClr val="tx1"/>
                          </a:solidFill>
                          <a:effectLst/>
                          <a:latin typeface="Calibri" pitchFamily="34" charset="0"/>
                        </a:rPr>
                        <a:t>τμήματα με συγκεκριμένη κατά μήκος κλίση</a:t>
                      </a:r>
                      <a:endParaRPr kumimoji="0" lang="el-GR" sz="2000" b="0" i="1" u="sng"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Gill Sans MT" pitchFamily="34" charset="0"/>
                          <a:cs typeface="Times New Roman" pitchFamily="18" charset="0"/>
                        </a:rPr>
                        <a:t>P</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T</a:t>
                      </a:r>
                      <a:r>
                        <a:rPr kumimoji="0" lang="el-GR" sz="2000" b="0" i="1" u="none" strike="noStrike" cap="none" normalizeH="0" baseline="0" smtClean="0">
                          <a:ln>
                            <a:noFill/>
                          </a:ln>
                          <a:solidFill>
                            <a:schemeClr val="tx1"/>
                          </a:solidFill>
                          <a:effectLst/>
                          <a:latin typeface="Calibri" pitchFamily="34" charset="0"/>
                          <a:cs typeface="Times New Roman" pitchFamily="18" charset="0"/>
                        </a:rPr>
                        <a:t>,</a:t>
                      </a:r>
                      <a:r>
                        <a:rPr kumimoji="0" lang="en-US" sz="2000" b="0" i="1" u="none" strike="noStrike" cap="none" normalizeH="0" baseline="0" smtClean="0">
                          <a:ln>
                            <a:noFill/>
                          </a:ln>
                          <a:solidFill>
                            <a:schemeClr val="tx1"/>
                          </a:solidFill>
                          <a:effectLst/>
                          <a:latin typeface="Gill Sans MT" pitchFamily="34" charset="0"/>
                          <a:cs typeface="Times New Roman" pitchFamily="18" charset="0"/>
                        </a:rPr>
                        <a:t>P</a:t>
                      </a:r>
                      <a:r>
                        <a:rPr kumimoji="0" lang="en-US" sz="2000" b="0" i="1" u="none" strike="noStrike" cap="none" normalizeH="0" baseline="-25000" smtClean="0">
                          <a:ln>
                            <a:noFill/>
                          </a:ln>
                          <a:solidFill>
                            <a:schemeClr val="tx1"/>
                          </a:solidFill>
                          <a:effectLst/>
                          <a:latin typeface="Gill Sans MT" pitchFamily="34" charset="0"/>
                          <a:cs typeface="Times New Roman" pitchFamily="18" charset="0"/>
                        </a:rPr>
                        <a:t>R</a:t>
                      </a: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Calibri" pitchFamily="34" charset="0"/>
                          <a:cs typeface="Times New Roman" pitchFamily="18" charset="0"/>
                        </a:rPr>
                        <a:t>αναλογία φορτηγών/λεωφορείων και οχημάτων αναψυχής στο ρεύμα κυκλοφορίας, αντίστοιχα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93187" name="Content Placeholder 2"/>
          <p:cNvSpPr>
            <a:spLocks noGrp="1"/>
          </p:cNvSpPr>
          <p:nvPr>
            <p:ph sz="quarter" idx="1"/>
          </p:nvPr>
        </p:nvSpPr>
        <p:spPr>
          <a:xfrm>
            <a:off x="457200" y="1219200"/>
            <a:ext cx="8229600" cy="4937125"/>
          </a:xfrm>
        </p:spPr>
        <p:txBody>
          <a:bodyPr/>
          <a:lstStyle/>
          <a:p>
            <a:r>
              <a:rPr lang="el-GR" smtClean="0"/>
              <a:t>Συντελεστής προσαρμογής για βαρέα οχήματα </a:t>
            </a:r>
            <a:r>
              <a:rPr lang="en-US" i="1" smtClean="0"/>
              <a:t>f</a:t>
            </a:r>
            <a:r>
              <a:rPr lang="en-US" i="1" baseline="-25000" smtClean="0"/>
              <a:t>HV</a:t>
            </a:r>
            <a:endParaRPr lang="en-US" smtClean="0"/>
          </a:p>
          <a:p>
            <a:pPr lvl="1">
              <a:spcAft>
                <a:spcPts val="600"/>
              </a:spcAft>
            </a:pPr>
            <a:r>
              <a:rPr lang="el-GR" smtClean="0"/>
              <a:t>Γενικευμένα Τμήματα</a:t>
            </a:r>
          </a:p>
          <a:p>
            <a:pPr lvl="2">
              <a:spcAft>
                <a:spcPts val="1800"/>
              </a:spcAft>
            </a:pPr>
            <a:r>
              <a:rPr lang="el-GR" smtClean="0"/>
              <a:t>Ε</a:t>
            </a:r>
            <a:r>
              <a:rPr lang="el-GR" baseline="-25000" smtClean="0"/>
              <a:t>Τ</a:t>
            </a:r>
            <a:r>
              <a:rPr lang="el-GR" smtClean="0"/>
              <a:t>,Ε</a:t>
            </a:r>
            <a:r>
              <a:rPr lang="en-US" baseline="-25000" smtClean="0"/>
              <a:t>R</a:t>
            </a:r>
            <a:r>
              <a:rPr lang="en-US" smtClean="0"/>
              <a:t>  </a:t>
            </a:r>
            <a:r>
              <a:rPr lang="el-GR" smtClean="0"/>
              <a:t>από Πίνακα 6.13 και 6.14 αντίστοιχα</a:t>
            </a:r>
          </a:p>
          <a:p>
            <a:pPr lvl="1">
              <a:spcAft>
                <a:spcPts val="600"/>
              </a:spcAft>
            </a:pPr>
            <a:r>
              <a:rPr lang="el-GR" smtClean="0"/>
              <a:t>Τμήματα με συγκεκριμένη κατά μήκος κλίση</a:t>
            </a:r>
          </a:p>
          <a:p>
            <a:pPr lvl="2"/>
            <a:r>
              <a:rPr lang="el-GR" smtClean="0"/>
              <a:t>Για ανωφέρειες με σταθερή κλίση &gt;3% και μήκους &gt;0.4χλμ.</a:t>
            </a:r>
          </a:p>
          <a:p>
            <a:pPr lvl="3"/>
            <a:r>
              <a:rPr lang="el-GR" smtClean="0"/>
              <a:t>Ε</a:t>
            </a:r>
            <a:r>
              <a:rPr lang="el-GR" baseline="-25000" smtClean="0"/>
              <a:t>Τ</a:t>
            </a:r>
            <a:r>
              <a:rPr lang="el-GR" smtClean="0"/>
              <a:t>,Ε</a:t>
            </a:r>
            <a:r>
              <a:rPr lang="en-US" baseline="-25000" smtClean="0"/>
              <a:t>R</a:t>
            </a:r>
            <a:r>
              <a:rPr lang="en-US" smtClean="0"/>
              <a:t>  </a:t>
            </a:r>
            <a:r>
              <a:rPr lang="el-GR" smtClean="0"/>
              <a:t>από Πίνακα 6.15</a:t>
            </a:r>
          </a:p>
          <a:p>
            <a:pPr lvl="2"/>
            <a:r>
              <a:rPr lang="el-GR" smtClean="0"/>
              <a:t>Για κατωφέρειες μικρού μήκους και μικρής κλίσης </a:t>
            </a:r>
          </a:p>
          <a:p>
            <a:pPr lvl="3"/>
            <a:r>
              <a:rPr lang="el-GR" smtClean="0"/>
              <a:t>Ε</a:t>
            </a:r>
            <a:r>
              <a:rPr lang="el-GR" baseline="-25000" smtClean="0"/>
              <a:t>Τ</a:t>
            </a:r>
            <a:r>
              <a:rPr lang="el-GR" smtClean="0"/>
              <a:t>,Ε</a:t>
            </a:r>
            <a:r>
              <a:rPr lang="en-US" baseline="-25000" smtClean="0"/>
              <a:t>R</a:t>
            </a:r>
            <a:r>
              <a:rPr lang="en-US" smtClean="0"/>
              <a:t>  </a:t>
            </a:r>
            <a:r>
              <a:rPr lang="el-GR" smtClean="0"/>
              <a:t>από Πίνακα 6.13 και 6.14 αντίστοιχα</a:t>
            </a:r>
          </a:p>
          <a:p>
            <a:pPr lvl="2"/>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0" y="1287463"/>
            <a:ext cx="9144000" cy="4291012"/>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a:stretch>
            <a:fillRect/>
          </a:stretch>
        </p:blipFill>
        <p:spPr bwMode="auto">
          <a:xfrm>
            <a:off x="0" y="1185863"/>
            <a:ext cx="9144000" cy="4494212"/>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srcRect/>
          <a:stretch>
            <a:fillRect/>
          </a:stretch>
        </p:blipFill>
        <p:spPr bwMode="auto">
          <a:xfrm>
            <a:off x="1981200" y="115888"/>
            <a:ext cx="4953000" cy="7123112"/>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10244" name="Content Placeholder 2"/>
          <p:cNvSpPr>
            <a:spLocks noGrp="1"/>
          </p:cNvSpPr>
          <p:nvPr>
            <p:ph sz="quarter" idx="1"/>
          </p:nvPr>
        </p:nvSpPr>
        <p:spPr>
          <a:xfrm>
            <a:off x="457200" y="1219200"/>
            <a:ext cx="8229600" cy="4937125"/>
          </a:xfrm>
        </p:spPr>
        <p:txBody>
          <a:bodyPr/>
          <a:lstStyle/>
          <a:p>
            <a:r>
              <a:rPr lang="el-GR" smtClean="0"/>
              <a:t>Συντελεστής προσαρμογής για βαρέα οχήματα </a:t>
            </a:r>
            <a:r>
              <a:rPr lang="en-US" i="1" smtClean="0"/>
              <a:t>f</a:t>
            </a:r>
            <a:r>
              <a:rPr lang="en-US" i="1" baseline="-25000" smtClean="0"/>
              <a:t>HV</a:t>
            </a:r>
            <a:endParaRPr lang="en-US" smtClean="0"/>
          </a:p>
          <a:p>
            <a:pPr lvl="1">
              <a:spcAft>
                <a:spcPts val="600"/>
              </a:spcAft>
            </a:pPr>
            <a:r>
              <a:rPr lang="el-GR" smtClean="0"/>
              <a:t>Τμήματα με συγκεκριμένη κατά μήκος κλίση</a:t>
            </a:r>
          </a:p>
          <a:p>
            <a:pPr lvl="2"/>
            <a:r>
              <a:rPr lang="el-GR" smtClean="0"/>
              <a:t>Αν το μήκος και η κλίση της κατωφέρειας είναι τέτοια ώστε τα βαρέα οχήματα να κινούνται με ταχύτητα αναρρίχησης, τότε:</a:t>
            </a:r>
            <a:endParaRPr lang="en-US" smtClean="0"/>
          </a:p>
        </p:txBody>
      </p:sp>
      <p:sp>
        <p:nvSpPr>
          <p:cNvPr id="1024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10242" name="Object 1"/>
          <p:cNvGraphicFramePr>
            <a:graphicFrameLocks noChangeAspect="1"/>
          </p:cNvGraphicFramePr>
          <p:nvPr/>
        </p:nvGraphicFramePr>
        <p:xfrm>
          <a:off x="914400" y="2971800"/>
          <a:ext cx="6699250" cy="785813"/>
        </p:xfrm>
        <a:graphic>
          <a:graphicData uri="http://schemas.openxmlformats.org/presentationml/2006/ole">
            <mc:AlternateContent xmlns:mc="http://schemas.openxmlformats.org/markup-compatibility/2006">
              <mc:Choice xmlns:v="urn:schemas-microsoft-com:vml" Requires="v">
                <p:oleObj spid="_x0000_s10261" name="Equation" r:id="rId4" imgW="3759120" imgH="444240" progId="Equation.DSMT4">
                  <p:embed/>
                </p:oleObj>
              </mc:Choice>
              <mc:Fallback>
                <p:oleObj name="Equation" r:id="rId4" imgW="3759120" imgH="44424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971800"/>
                        <a:ext cx="6699250"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Rectangle 3"/>
          <p:cNvSpPr>
            <a:spLocks noChangeArrowheads="1"/>
          </p:cNvSpPr>
          <p:nvPr/>
        </p:nvSpPr>
        <p:spPr bwMode="auto">
          <a:xfrm>
            <a:off x="228600" y="3810000"/>
            <a:ext cx="8686800" cy="2646363"/>
          </a:xfrm>
          <a:prstGeom prst="rect">
            <a:avLst/>
          </a:prstGeom>
          <a:noFill/>
          <a:ln w="9525">
            <a:noFill/>
            <a:miter lim="800000"/>
            <a:headEnd/>
            <a:tailEnd/>
          </a:ln>
        </p:spPr>
        <p:txBody>
          <a:bodyPr anchor="ctr">
            <a:spAutoFit/>
          </a:bodyPr>
          <a:lstStyle/>
          <a:p>
            <a:pPr eaLnBrk="0" hangingPunct="0"/>
            <a:r>
              <a:rPr lang="el-GR" i="1">
                <a:ea typeface="Times New Roman" pitchFamily="18" charset="0"/>
                <a:cs typeface="Arial" charset="0"/>
              </a:rPr>
              <a:t>P</a:t>
            </a:r>
            <a:r>
              <a:rPr lang="el-GR" i="1" baseline="-30000">
                <a:ea typeface="Times New Roman" pitchFamily="18" charset="0"/>
                <a:cs typeface="Arial" charset="0"/>
              </a:rPr>
              <a:t>TC</a:t>
            </a:r>
            <a:r>
              <a:rPr lang="el-GR">
                <a:ea typeface="Times New Roman" pitchFamily="18" charset="0"/>
                <a:cs typeface="Arial" charset="0"/>
              </a:rPr>
              <a:t>  	αναλογία φορτηγών/λεωφορείων που κινούνται με ταχύτητα αναρρίχησης    	στο ρεύμα κυκλοφορίας</a:t>
            </a:r>
            <a:endParaRPr lang="en-US" sz="1600">
              <a:ea typeface="Times New Roman" pitchFamily="18" charset="0"/>
              <a:cs typeface="Arial" charset="0"/>
            </a:endParaRPr>
          </a:p>
          <a:p>
            <a:pPr eaLnBrk="0" hangingPunct="0"/>
            <a:r>
              <a:rPr lang="el-GR" i="1">
                <a:ea typeface="Times New Roman" pitchFamily="18" charset="0"/>
                <a:cs typeface="Arial" charset="0"/>
              </a:rPr>
              <a:t>E</a:t>
            </a:r>
            <a:r>
              <a:rPr lang="el-GR" i="1" baseline="-30000">
                <a:ea typeface="Times New Roman" pitchFamily="18" charset="0"/>
                <a:cs typeface="Arial" charset="0"/>
              </a:rPr>
              <a:t>TC</a:t>
            </a:r>
            <a:r>
              <a:rPr lang="el-GR">
                <a:ea typeface="Times New Roman" pitchFamily="18" charset="0"/>
                <a:cs typeface="Arial" charset="0"/>
              </a:rPr>
              <a:t>	</a:t>
            </a:r>
            <a:r>
              <a:rPr lang="el-GR" i="1">
                <a:ea typeface="Times New Roman" pitchFamily="18" charset="0"/>
                <a:cs typeface="Arial" charset="0"/>
              </a:rPr>
              <a:t>ΜΕΑ</a:t>
            </a:r>
            <a:r>
              <a:rPr lang="el-GR">
                <a:ea typeface="Times New Roman" pitchFamily="18" charset="0"/>
                <a:cs typeface="Arial" charset="0"/>
              </a:rPr>
              <a:t> για φορτηγά ή λεωφορεία που κινούνται με ταχύτητα αναρρίχησης 	στις κατωφέρειες (Πίνακας 6.16)</a:t>
            </a:r>
            <a:endParaRPr lang="en-US" sz="1600">
              <a:ea typeface="Times New Roman" pitchFamily="18" charset="0"/>
              <a:cs typeface="Arial" charset="0"/>
            </a:endParaRPr>
          </a:p>
          <a:p>
            <a:pPr eaLnBrk="0" hangingPunct="0"/>
            <a:r>
              <a:rPr lang="el-GR" i="1">
                <a:ea typeface="Times New Roman" pitchFamily="18" charset="0"/>
                <a:cs typeface="Arial" charset="0"/>
              </a:rPr>
              <a:t>Ε</a:t>
            </a:r>
            <a:r>
              <a:rPr lang="el-GR" i="1" baseline="-30000">
                <a:ea typeface="Times New Roman" pitchFamily="18" charset="0"/>
                <a:cs typeface="Arial" charset="0"/>
              </a:rPr>
              <a:t>Τ</a:t>
            </a:r>
            <a:r>
              <a:rPr lang="el-GR" i="1">
                <a:ea typeface="Times New Roman" pitchFamily="18" charset="0"/>
                <a:cs typeface="Arial" charset="0"/>
              </a:rPr>
              <a:t>,Ε</a:t>
            </a:r>
            <a:r>
              <a:rPr lang="el-GR" i="1" baseline="-30000">
                <a:ea typeface="Times New Roman" pitchFamily="18" charset="0"/>
                <a:cs typeface="Arial" charset="0"/>
              </a:rPr>
              <a:t>R</a:t>
            </a:r>
            <a:r>
              <a:rPr lang="el-GR">
                <a:ea typeface="Times New Roman" pitchFamily="18" charset="0"/>
                <a:cs typeface="Arial" charset="0"/>
              </a:rPr>
              <a:t>	</a:t>
            </a:r>
            <a:r>
              <a:rPr lang="el-GR" i="1">
                <a:ea typeface="Times New Roman" pitchFamily="18" charset="0"/>
                <a:cs typeface="Arial" charset="0"/>
              </a:rPr>
              <a:t>ΜΕΑ</a:t>
            </a:r>
            <a:r>
              <a:rPr lang="el-GR">
                <a:ea typeface="Times New Roman" pitchFamily="18" charset="0"/>
                <a:cs typeface="Arial" charset="0"/>
              </a:rPr>
              <a:t> για φορτηγά ή λεωφορεία και οχήματα αναψυχής αντίστοιχα στο 	ρεύμα κυκλοφορίας (Πίνακας 6.13)</a:t>
            </a:r>
            <a:endParaRPr lang="en-US" sz="1600">
              <a:ea typeface="Times New Roman" pitchFamily="18" charset="0"/>
              <a:cs typeface="Arial" charset="0"/>
            </a:endParaRPr>
          </a:p>
          <a:p>
            <a:pPr eaLnBrk="0" hangingPunct="0"/>
            <a:r>
              <a:rPr lang="el-GR" i="1">
                <a:ea typeface="Times New Roman" pitchFamily="18" charset="0"/>
                <a:cs typeface="Arial" charset="0"/>
              </a:rPr>
              <a:t>P</a:t>
            </a:r>
            <a:r>
              <a:rPr lang="el-GR" i="1" baseline="-30000">
                <a:ea typeface="Times New Roman" pitchFamily="18" charset="0"/>
                <a:cs typeface="Arial" charset="0"/>
              </a:rPr>
              <a:t>T</a:t>
            </a:r>
            <a:r>
              <a:rPr lang="el-GR" i="1">
                <a:ea typeface="Times New Roman" pitchFamily="18" charset="0"/>
                <a:cs typeface="Arial" charset="0"/>
              </a:rPr>
              <a:t>,P</a:t>
            </a:r>
            <a:r>
              <a:rPr lang="el-GR" i="1" baseline="-30000">
                <a:ea typeface="Times New Roman" pitchFamily="18" charset="0"/>
                <a:cs typeface="Arial" charset="0"/>
              </a:rPr>
              <a:t>R</a:t>
            </a:r>
            <a:r>
              <a:rPr lang="el-GR">
                <a:ea typeface="Times New Roman" pitchFamily="18" charset="0"/>
                <a:cs typeface="Arial" charset="0"/>
              </a:rPr>
              <a:t>	αναλογία φορτηγών/λεωφορείων και οχημάτων αναψυχής αντίστοιχα στο ρεύμα κυκλοφορίας </a:t>
            </a:r>
            <a:endParaRPr lang="el-GR" sz="4000">
              <a:ea typeface="Times New Roman" pitchFamily="18" charset="0"/>
              <a:cs typeface="Arial"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a:stretch>
            <a:fillRect/>
          </a:stretch>
        </p:blipFill>
        <p:spPr bwMode="auto">
          <a:xfrm>
            <a:off x="0" y="1250950"/>
            <a:ext cx="9144000" cy="436245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98307" name="Content Placeholder 2"/>
          <p:cNvSpPr>
            <a:spLocks noGrp="1"/>
          </p:cNvSpPr>
          <p:nvPr>
            <p:ph sz="quarter" idx="1"/>
          </p:nvPr>
        </p:nvSpPr>
        <p:spPr>
          <a:xfrm>
            <a:off x="457200" y="1219200"/>
            <a:ext cx="8229600" cy="4937125"/>
          </a:xfrm>
        </p:spPr>
        <p:txBody>
          <a:bodyPr/>
          <a:lstStyle/>
          <a:p>
            <a:r>
              <a:rPr lang="el-GR" smtClean="0"/>
              <a:t>Συντελεστής προσαρμογής για την κατά μήκος κλίση </a:t>
            </a:r>
            <a:r>
              <a:rPr lang="en-US" smtClean="0"/>
              <a:t>f</a:t>
            </a:r>
            <a:r>
              <a:rPr lang="en-US" baseline="-25000" smtClean="0"/>
              <a:t>G</a:t>
            </a:r>
            <a:endParaRPr lang="el-GR" baseline="-25000" smtClean="0"/>
          </a:p>
          <a:p>
            <a:pPr lvl="1"/>
            <a:r>
              <a:rPr lang="el-GR" smtClean="0"/>
              <a:t>Γενικευμένα Τμήματα: Πίνακες 6.17 (μέσης ταχύτητας διαδρομής) και 6.18 (ποσοστού κίνησης σε φάλαγγα) </a:t>
            </a:r>
          </a:p>
          <a:p>
            <a:pPr lvl="1"/>
            <a:r>
              <a:rPr lang="el-GR" smtClean="0"/>
              <a:t>Τμήματα με συγκεκριμένη κατά μήκος κλίση</a:t>
            </a:r>
          </a:p>
          <a:p>
            <a:pPr lvl="2"/>
            <a:r>
              <a:rPr lang="el-GR" smtClean="0"/>
              <a:t>Ανωφέρειες με σταθερή κλίση &gt;3% : Πίνακα 6.19</a:t>
            </a:r>
          </a:p>
          <a:p>
            <a:pPr lvl="2"/>
            <a:r>
              <a:rPr lang="el-GR" smtClean="0"/>
              <a:t>Κατωφέρειες με σταθερή κλίση: </a:t>
            </a:r>
            <a:r>
              <a:rPr lang="en-US" smtClean="0"/>
              <a:t>f</a:t>
            </a:r>
            <a:r>
              <a:rPr lang="en-US" baseline="-25000" smtClean="0"/>
              <a:t>G</a:t>
            </a:r>
            <a:r>
              <a:rPr lang="el-GR" smtClean="0"/>
              <a:t> = 1,0.</a:t>
            </a:r>
          </a:p>
          <a:p>
            <a:pPr lvl="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1143000"/>
          <a:ext cx="8858983" cy="5303898"/>
        </p:xfrm>
        <a:graphic>
          <a:graphicData uri="http://schemas.openxmlformats.org/drawingml/2006/table">
            <a:tbl>
              <a:tblPr>
                <a:tableStyleId>{69CF1AB2-1976-4502-BF36-3FF5EA218861}</a:tableStyleId>
              </a:tblPr>
              <a:tblGrid>
                <a:gridCol w="2438400"/>
                <a:gridCol w="3276600"/>
                <a:gridCol w="914400"/>
                <a:gridCol w="939627"/>
                <a:gridCol w="1289956"/>
              </a:tblGrid>
              <a:tr h="365949">
                <a:tc rowSpan="2">
                  <a:txBody>
                    <a:bodyPr/>
                    <a:lstStyle/>
                    <a:p>
                      <a:pPr marL="0" marR="0" algn="ctr">
                        <a:lnSpc>
                          <a:spcPct val="100000"/>
                        </a:lnSpc>
                        <a:spcBef>
                          <a:spcPts val="0"/>
                        </a:spcBef>
                        <a:spcAft>
                          <a:spcPts val="0"/>
                        </a:spcAft>
                      </a:pPr>
                      <a:r>
                        <a:rPr lang="el-GR" sz="2000" b="1" dirty="0"/>
                        <a:t>Στοιχείο</a:t>
                      </a:r>
                      <a:endParaRPr lang="en-US" sz="2000" b="1" dirty="0">
                        <a:latin typeface="Arial"/>
                        <a:ea typeface="Times New Roman"/>
                        <a:cs typeface="Times New Roman"/>
                      </a:endParaRPr>
                    </a:p>
                  </a:txBody>
                  <a:tcPr marL="33251" marR="33251" marT="0" marB="0" anchor="ctr"/>
                </a:tc>
                <a:tc rowSpan="2">
                  <a:txBody>
                    <a:bodyPr/>
                    <a:lstStyle/>
                    <a:p>
                      <a:pPr marL="0" marR="0" algn="ctr">
                        <a:lnSpc>
                          <a:spcPct val="100000"/>
                        </a:lnSpc>
                        <a:spcBef>
                          <a:spcPts val="0"/>
                        </a:spcBef>
                        <a:spcAft>
                          <a:spcPts val="0"/>
                        </a:spcAft>
                      </a:pPr>
                      <a:r>
                        <a:rPr lang="el-GR" sz="2000" b="1" dirty="0"/>
                        <a:t>Δείκτης Συμπεριφοράς</a:t>
                      </a:r>
                      <a:endParaRPr lang="en-US" sz="2000" b="1" dirty="0"/>
                    </a:p>
                    <a:p>
                      <a:pPr marL="0" marR="0" algn="ctr">
                        <a:lnSpc>
                          <a:spcPct val="100000"/>
                        </a:lnSpc>
                        <a:spcBef>
                          <a:spcPts val="0"/>
                        </a:spcBef>
                        <a:spcAft>
                          <a:spcPts val="0"/>
                        </a:spcAft>
                      </a:pPr>
                      <a:r>
                        <a:rPr lang="el-GR" sz="2000" b="1" dirty="0"/>
                        <a:t>(Δείκτης Εξυπηρέτησης *)</a:t>
                      </a:r>
                      <a:endParaRPr lang="en-US" sz="2000" b="1" dirty="0">
                        <a:latin typeface="Arial"/>
                        <a:ea typeface="Times New Roman"/>
                        <a:cs typeface="Times New Roman"/>
                      </a:endParaRPr>
                    </a:p>
                  </a:txBody>
                  <a:tcPr marL="33251" marR="33251" marT="0" marB="0" anchor="ctr"/>
                </a:tc>
                <a:tc gridSpan="3">
                  <a:txBody>
                    <a:bodyPr/>
                    <a:lstStyle/>
                    <a:p>
                      <a:pPr marL="0" marR="0" algn="ctr">
                        <a:lnSpc>
                          <a:spcPct val="100000"/>
                        </a:lnSpc>
                        <a:spcBef>
                          <a:spcPts val="0"/>
                        </a:spcBef>
                        <a:spcAft>
                          <a:spcPts val="0"/>
                        </a:spcAft>
                      </a:pPr>
                      <a:r>
                        <a:rPr lang="el-GR" sz="2000" b="1"/>
                        <a:t>Χρήση σε:</a:t>
                      </a:r>
                      <a:endParaRPr lang="en-US" sz="2000" b="1">
                        <a:latin typeface="Arial"/>
                        <a:ea typeface="Times New Roman"/>
                        <a:cs typeface="Times New Roman"/>
                      </a:endParaRPr>
                    </a:p>
                  </a:txBody>
                  <a:tcPr marL="33251" marR="33251" marT="0" marB="0" anchor="ctr"/>
                </a:tc>
                <a:tc hMerge="1">
                  <a:txBody>
                    <a:bodyPr/>
                    <a:lstStyle/>
                    <a:p>
                      <a:endParaRPr lang="en-US"/>
                    </a:p>
                  </a:txBody>
                  <a:tcPr/>
                </a:tc>
                <a:tc hMerge="1">
                  <a:txBody>
                    <a:bodyPr/>
                    <a:lstStyle/>
                    <a:p>
                      <a:endParaRPr lang="en-US"/>
                    </a:p>
                  </a:txBody>
                  <a:tcPr/>
                </a:tc>
              </a:tr>
              <a:tr h="365949">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l-GR" sz="2000" b="1" dirty="0"/>
                        <a:t>αέρα</a:t>
                      </a:r>
                      <a:endParaRPr lang="en-US" sz="2000" b="1" dirty="0">
                        <a:latin typeface="Arial"/>
                        <a:ea typeface="Times New Roman"/>
                        <a:cs typeface="Times New Roman"/>
                      </a:endParaRPr>
                    </a:p>
                  </a:txBody>
                  <a:tcPr marL="33251" marR="33251" marT="0" marB="0" anchor="ctr"/>
                </a:tc>
                <a:tc>
                  <a:txBody>
                    <a:bodyPr/>
                    <a:lstStyle/>
                    <a:p>
                      <a:pPr marL="0" marR="0" algn="ctr">
                        <a:lnSpc>
                          <a:spcPct val="100000"/>
                        </a:lnSpc>
                        <a:spcBef>
                          <a:spcPts val="0"/>
                        </a:spcBef>
                        <a:spcAft>
                          <a:spcPts val="0"/>
                        </a:spcAft>
                      </a:pPr>
                      <a:r>
                        <a:rPr lang="el-GR" sz="2000" b="1" dirty="0"/>
                        <a:t>θόρυβο</a:t>
                      </a:r>
                      <a:endParaRPr lang="en-US" sz="2000" b="1" dirty="0">
                        <a:latin typeface="Arial"/>
                        <a:ea typeface="Times New Roman"/>
                        <a:cs typeface="Times New Roman"/>
                      </a:endParaRPr>
                    </a:p>
                  </a:txBody>
                  <a:tcPr marL="33251" marR="33251" marT="0" marB="0" anchor="ctr"/>
                </a:tc>
                <a:tc>
                  <a:txBody>
                    <a:bodyPr/>
                    <a:lstStyle/>
                    <a:p>
                      <a:pPr marL="0" marR="0" algn="ctr">
                        <a:lnSpc>
                          <a:spcPct val="100000"/>
                        </a:lnSpc>
                        <a:spcBef>
                          <a:spcPts val="0"/>
                        </a:spcBef>
                        <a:spcAft>
                          <a:spcPts val="0"/>
                        </a:spcAft>
                      </a:pPr>
                      <a:r>
                        <a:rPr lang="el-GR" sz="2000" b="1" dirty="0" smtClean="0"/>
                        <a:t>οικονομικά</a:t>
                      </a:r>
                      <a:endParaRPr lang="en-US" sz="2000" b="1" dirty="0">
                        <a:latin typeface="Arial"/>
                        <a:ea typeface="Times New Roman"/>
                        <a:cs typeface="Times New Roman"/>
                      </a:endParaRPr>
                    </a:p>
                  </a:txBody>
                  <a:tcPr marL="33251" marR="33251" marT="0" marB="0" anchor="ctr"/>
                </a:tc>
              </a:tr>
              <a:tr h="1285905">
                <a:tc>
                  <a:txBody>
                    <a:bodyPr/>
                    <a:lstStyle/>
                    <a:p>
                      <a:pPr marL="0" marR="0" algn="l">
                        <a:lnSpc>
                          <a:spcPct val="100000"/>
                        </a:lnSpc>
                        <a:spcBef>
                          <a:spcPts val="0"/>
                        </a:spcBef>
                        <a:spcAft>
                          <a:spcPts val="0"/>
                        </a:spcAft>
                      </a:pPr>
                      <a:r>
                        <a:rPr kumimoji="0" lang="el-GR" sz="2000" b="1" kern="1200" dirty="0">
                          <a:solidFill>
                            <a:schemeClr val="dk1"/>
                          </a:solidFill>
                          <a:latin typeface="+mn-lt"/>
                          <a:ea typeface="+mn-ea"/>
                          <a:cs typeface="+mn-cs"/>
                        </a:rPr>
                        <a:t>Ελεύθεροι λεωφόροι</a:t>
                      </a:r>
                      <a:endParaRPr kumimoji="0" lang="en-US" sz="2000" b="1" kern="1200" dirty="0">
                        <a:solidFill>
                          <a:schemeClr val="dk1"/>
                        </a:solidFill>
                        <a:latin typeface="+mn-lt"/>
                        <a:ea typeface="+mn-ea"/>
                        <a:cs typeface="+mn-cs"/>
                      </a:endParaRPr>
                    </a:p>
                  </a:txBody>
                  <a:tcPr marL="68580" marR="68580" marT="0" marB="0"/>
                </a:tc>
                <a:tc>
                  <a:txBody>
                    <a:bodyPr/>
                    <a:lstStyle/>
                    <a:p>
                      <a:pPr marL="0" marR="0" algn="l">
                        <a:lnSpc>
                          <a:spcPct val="100000"/>
                        </a:lnSpc>
                        <a:spcBef>
                          <a:spcPts val="0"/>
                        </a:spcBef>
                        <a:spcAft>
                          <a:spcPts val="0"/>
                        </a:spcAft>
                      </a:pPr>
                      <a:r>
                        <a:rPr kumimoji="0" lang="el-GR" sz="2000" kern="1200" dirty="0">
                          <a:solidFill>
                            <a:schemeClr val="dk1"/>
                          </a:solidFill>
                          <a:latin typeface="+mn-lt"/>
                          <a:ea typeface="+mn-ea"/>
                          <a:cs typeface="+mn-cs"/>
                        </a:rPr>
                        <a:t>Πυκνότητα</a:t>
                      </a:r>
                      <a:endParaRPr kumimoji="0" lang="en-US" sz="2000" kern="1200" dirty="0">
                        <a:solidFill>
                          <a:schemeClr val="dk1"/>
                        </a:solidFill>
                        <a:latin typeface="+mn-lt"/>
                        <a:ea typeface="+mn-ea"/>
                        <a:cs typeface="+mn-cs"/>
                      </a:endParaRPr>
                    </a:p>
                    <a:p>
                      <a:pPr marL="0" marR="0" algn="l">
                        <a:lnSpc>
                          <a:spcPct val="100000"/>
                        </a:lnSpc>
                        <a:spcBef>
                          <a:spcPts val="0"/>
                        </a:spcBef>
                        <a:spcAft>
                          <a:spcPts val="0"/>
                        </a:spcAft>
                      </a:pPr>
                      <a:r>
                        <a:rPr kumimoji="0" lang="el-GR" sz="2000" kern="1200" dirty="0">
                          <a:solidFill>
                            <a:schemeClr val="dk1"/>
                          </a:solidFill>
                          <a:latin typeface="+mn-lt"/>
                          <a:ea typeface="+mn-ea"/>
                          <a:cs typeface="+mn-cs"/>
                        </a:rPr>
                        <a:t>Καθυστέρηση σε </a:t>
                      </a:r>
                      <a:r>
                        <a:rPr kumimoji="0" lang="el-GR" sz="2000" kern="1200" dirty="0" err="1" smtClean="0">
                          <a:solidFill>
                            <a:schemeClr val="dk1"/>
                          </a:solidFill>
                          <a:latin typeface="+mn-lt"/>
                          <a:ea typeface="+mn-ea"/>
                          <a:cs typeface="+mn-cs"/>
                        </a:rPr>
                        <a:t>οχηματοουρές</a:t>
                      </a:r>
                      <a:endParaRPr kumimoji="0" lang="en-US" sz="2000" kern="1200" dirty="0">
                        <a:solidFill>
                          <a:schemeClr val="dk1"/>
                        </a:solidFill>
                        <a:latin typeface="+mn-lt"/>
                        <a:ea typeface="+mn-ea"/>
                        <a:cs typeface="+mn-cs"/>
                      </a:endParaRPr>
                    </a:p>
                    <a:p>
                      <a:pPr marL="0" marR="0" algn="l">
                        <a:lnSpc>
                          <a:spcPct val="100000"/>
                        </a:lnSpc>
                        <a:spcBef>
                          <a:spcPts val="0"/>
                        </a:spcBef>
                        <a:spcAft>
                          <a:spcPts val="0"/>
                        </a:spcAft>
                      </a:pPr>
                      <a:r>
                        <a:rPr kumimoji="0" lang="el-GR" sz="2000" kern="1200" dirty="0">
                          <a:solidFill>
                            <a:schemeClr val="dk1"/>
                          </a:solidFill>
                          <a:latin typeface="+mn-lt"/>
                          <a:ea typeface="+mn-ea"/>
                          <a:cs typeface="+mn-cs"/>
                        </a:rPr>
                        <a:t>Ταχύτητα</a:t>
                      </a:r>
                      <a:endParaRPr kumimoji="0" lang="en-US" sz="2000" kern="1200" dirty="0">
                        <a:solidFill>
                          <a:schemeClr val="dk1"/>
                        </a:solidFill>
                        <a:latin typeface="+mn-lt"/>
                        <a:ea typeface="+mn-ea"/>
                        <a:cs typeface="+mn-cs"/>
                      </a:endParaRPr>
                    </a:p>
                    <a:p>
                      <a:pPr marL="0" marR="0" algn="l">
                        <a:lnSpc>
                          <a:spcPct val="100000"/>
                        </a:lnSpc>
                        <a:spcBef>
                          <a:spcPts val="0"/>
                        </a:spcBef>
                        <a:spcAft>
                          <a:spcPts val="0"/>
                        </a:spcAft>
                      </a:pPr>
                      <a:r>
                        <a:rPr kumimoji="0" lang="el-GR" sz="2000" kern="1200" dirty="0">
                          <a:solidFill>
                            <a:schemeClr val="dk1"/>
                          </a:solidFill>
                          <a:latin typeface="+mn-lt"/>
                          <a:ea typeface="+mn-ea"/>
                          <a:cs typeface="+mn-cs"/>
                        </a:rPr>
                        <a:t>Χρόνος μετακίνησης</a:t>
                      </a:r>
                      <a:endParaRPr kumimoji="0" lang="en-US" sz="2000" kern="1200" dirty="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r>
              <a:tr h="891021">
                <a:tc>
                  <a:txBody>
                    <a:bodyPr/>
                    <a:lstStyle/>
                    <a:p>
                      <a:pPr marL="0" marR="0" algn="l">
                        <a:lnSpc>
                          <a:spcPct val="100000"/>
                        </a:lnSpc>
                        <a:spcBef>
                          <a:spcPts val="0"/>
                        </a:spcBef>
                        <a:spcAft>
                          <a:spcPts val="0"/>
                        </a:spcAft>
                      </a:pPr>
                      <a:r>
                        <a:rPr kumimoji="0" lang="el-GR" sz="2000" b="1" kern="1200" dirty="0">
                          <a:solidFill>
                            <a:schemeClr val="dk1"/>
                          </a:solidFill>
                          <a:latin typeface="+mn-lt"/>
                          <a:ea typeface="+mn-ea"/>
                          <a:cs typeface="+mn-cs"/>
                        </a:rPr>
                        <a:t>Βασικά τμήματα</a:t>
                      </a:r>
                      <a:endParaRPr kumimoji="0" lang="en-US" sz="2000" b="1" kern="1200" dirty="0">
                        <a:solidFill>
                          <a:schemeClr val="dk1"/>
                        </a:solidFill>
                        <a:latin typeface="+mn-lt"/>
                        <a:ea typeface="+mn-ea"/>
                        <a:cs typeface="+mn-cs"/>
                      </a:endParaRPr>
                    </a:p>
                    <a:p>
                      <a:pPr marL="0" marR="0" algn="l">
                        <a:lnSpc>
                          <a:spcPct val="100000"/>
                        </a:lnSpc>
                        <a:spcBef>
                          <a:spcPts val="0"/>
                        </a:spcBef>
                        <a:spcAft>
                          <a:spcPts val="0"/>
                        </a:spcAft>
                      </a:pPr>
                      <a:r>
                        <a:rPr kumimoji="0" lang="el-GR" sz="2000" b="1" kern="1200" dirty="0">
                          <a:solidFill>
                            <a:schemeClr val="dk1"/>
                          </a:solidFill>
                          <a:latin typeface="+mn-lt"/>
                          <a:ea typeface="+mn-ea"/>
                          <a:cs typeface="+mn-cs"/>
                        </a:rPr>
                        <a:t>ελεύθερων λεωφόρων</a:t>
                      </a:r>
                      <a:endParaRPr kumimoji="0" lang="en-US" sz="2000" b="1" kern="1200" dirty="0">
                        <a:solidFill>
                          <a:schemeClr val="dk1"/>
                        </a:solidFill>
                        <a:latin typeface="+mn-lt"/>
                        <a:ea typeface="+mn-ea"/>
                        <a:cs typeface="+mn-cs"/>
                      </a:endParaRPr>
                    </a:p>
                  </a:txBody>
                  <a:tcPr marL="68580" marR="68580" marT="0" marB="0"/>
                </a:tc>
                <a:tc>
                  <a:txBody>
                    <a:bodyPr/>
                    <a:lstStyle/>
                    <a:p>
                      <a:pPr marL="0" marR="0" algn="just">
                        <a:lnSpc>
                          <a:spcPct val="100000"/>
                        </a:lnSpc>
                        <a:spcBef>
                          <a:spcPts val="0"/>
                        </a:spcBef>
                        <a:spcAft>
                          <a:spcPts val="0"/>
                        </a:spcAft>
                      </a:pPr>
                      <a:r>
                        <a:rPr kumimoji="0" lang="el-GR" sz="2000" kern="1200" dirty="0">
                          <a:solidFill>
                            <a:schemeClr val="dk1"/>
                          </a:solidFill>
                          <a:latin typeface="+mn-lt"/>
                          <a:ea typeface="+mn-ea"/>
                          <a:cs typeface="+mn-cs"/>
                        </a:rPr>
                        <a:t>Πυκνότητα *</a:t>
                      </a:r>
                      <a:endParaRPr kumimoji="0" lang="en-US" sz="2000" kern="1200" dirty="0">
                        <a:solidFill>
                          <a:schemeClr val="dk1"/>
                        </a:solidFill>
                        <a:latin typeface="+mn-lt"/>
                        <a:ea typeface="+mn-ea"/>
                        <a:cs typeface="+mn-cs"/>
                      </a:endParaRPr>
                    </a:p>
                    <a:p>
                      <a:pPr marL="0" marR="0" algn="just">
                        <a:lnSpc>
                          <a:spcPct val="100000"/>
                        </a:lnSpc>
                        <a:spcBef>
                          <a:spcPts val="0"/>
                        </a:spcBef>
                        <a:spcAft>
                          <a:spcPts val="0"/>
                        </a:spcAft>
                      </a:pPr>
                      <a:r>
                        <a:rPr kumimoji="0" lang="el-GR" sz="2000" kern="1200" dirty="0">
                          <a:solidFill>
                            <a:schemeClr val="dk1"/>
                          </a:solidFill>
                          <a:latin typeface="+mn-lt"/>
                          <a:ea typeface="+mn-ea"/>
                          <a:cs typeface="+mn-cs"/>
                        </a:rPr>
                        <a:t>Ταχύτητα</a:t>
                      </a:r>
                      <a:endParaRPr kumimoji="0" lang="en-US" sz="2000" kern="1200" dirty="0">
                        <a:solidFill>
                          <a:schemeClr val="dk1"/>
                        </a:solidFill>
                        <a:latin typeface="+mn-lt"/>
                        <a:ea typeface="+mn-ea"/>
                        <a:cs typeface="+mn-cs"/>
                      </a:endParaRPr>
                    </a:p>
                    <a:p>
                      <a:pPr marL="0" marR="0" algn="just">
                        <a:lnSpc>
                          <a:spcPct val="100000"/>
                        </a:lnSpc>
                        <a:spcBef>
                          <a:spcPts val="0"/>
                        </a:spcBef>
                        <a:spcAft>
                          <a:spcPts val="0"/>
                        </a:spcAft>
                      </a:pPr>
                      <a:r>
                        <a:rPr kumimoji="0" lang="el-GR" sz="2000" kern="1200" dirty="0">
                          <a:solidFill>
                            <a:schemeClr val="dk1"/>
                          </a:solidFill>
                          <a:latin typeface="+mn-lt"/>
                          <a:ea typeface="+mn-ea"/>
                          <a:cs typeface="+mn-cs"/>
                        </a:rPr>
                        <a:t>Λόγος </a:t>
                      </a:r>
                      <a:r>
                        <a:rPr kumimoji="0" lang="en-US" sz="2000" kern="1200" dirty="0">
                          <a:solidFill>
                            <a:schemeClr val="dk1"/>
                          </a:solidFill>
                          <a:latin typeface="+mn-lt"/>
                          <a:ea typeface="+mn-ea"/>
                          <a:cs typeface="+mn-cs"/>
                        </a:rPr>
                        <a:t>v</a:t>
                      </a:r>
                      <a:r>
                        <a:rPr kumimoji="0" lang="el-GR" sz="2000" kern="1200" dirty="0">
                          <a:solidFill>
                            <a:schemeClr val="dk1"/>
                          </a:solidFill>
                          <a:latin typeface="+mn-lt"/>
                          <a:ea typeface="+mn-ea"/>
                          <a:cs typeface="+mn-cs"/>
                        </a:rPr>
                        <a:t>/</a:t>
                      </a:r>
                      <a:r>
                        <a:rPr kumimoji="0" lang="en-US" sz="2000" kern="1200" dirty="0">
                          <a:solidFill>
                            <a:schemeClr val="dk1"/>
                          </a:solidFill>
                          <a:latin typeface="+mn-lt"/>
                          <a:ea typeface="+mn-ea"/>
                          <a:cs typeface="+mn-cs"/>
                        </a:rPr>
                        <a:t>c</a:t>
                      </a: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r>
              <a:tr h="891021">
                <a:tc>
                  <a:txBody>
                    <a:bodyPr/>
                    <a:lstStyle/>
                    <a:p>
                      <a:pPr marL="0" marR="0" algn="l">
                        <a:lnSpc>
                          <a:spcPct val="100000"/>
                        </a:lnSpc>
                        <a:spcBef>
                          <a:spcPts val="0"/>
                        </a:spcBef>
                        <a:spcAft>
                          <a:spcPts val="0"/>
                        </a:spcAft>
                      </a:pPr>
                      <a:r>
                        <a:rPr kumimoji="0" lang="el-GR" sz="2000" b="1" kern="1200" dirty="0">
                          <a:solidFill>
                            <a:schemeClr val="dk1"/>
                          </a:solidFill>
                          <a:latin typeface="+mn-lt"/>
                          <a:ea typeface="+mn-ea"/>
                          <a:cs typeface="+mn-cs"/>
                        </a:rPr>
                        <a:t>Περιοχές πλέξης</a:t>
                      </a:r>
                      <a:endParaRPr kumimoji="0" lang="en-US" sz="2000" b="1" kern="1200" dirty="0">
                        <a:solidFill>
                          <a:schemeClr val="dk1"/>
                        </a:solidFill>
                        <a:latin typeface="+mn-lt"/>
                        <a:ea typeface="+mn-ea"/>
                        <a:cs typeface="+mn-cs"/>
                      </a:endParaRPr>
                    </a:p>
                    <a:p>
                      <a:pPr marL="0" marR="0" algn="l">
                        <a:lnSpc>
                          <a:spcPct val="100000"/>
                        </a:lnSpc>
                        <a:spcBef>
                          <a:spcPts val="0"/>
                        </a:spcBef>
                        <a:spcAft>
                          <a:spcPts val="0"/>
                        </a:spcAft>
                      </a:pPr>
                      <a:r>
                        <a:rPr kumimoji="0" lang="el-GR" sz="2000" b="1" kern="1200" dirty="0">
                          <a:solidFill>
                            <a:schemeClr val="dk1"/>
                          </a:solidFill>
                          <a:latin typeface="+mn-lt"/>
                          <a:ea typeface="+mn-ea"/>
                          <a:cs typeface="+mn-cs"/>
                        </a:rPr>
                        <a:t>ελεύθερων λεωφόρων</a:t>
                      </a:r>
                      <a:endParaRPr kumimoji="0" lang="en-US" sz="2000" b="1" kern="1200" dirty="0">
                        <a:solidFill>
                          <a:schemeClr val="dk1"/>
                        </a:solidFill>
                        <a:latin typeface="+mn-lt"/>
                        <a:ea typeface="+mn-ea"/>
                        <a:cs typeface="+mn-cs"/>
                      </a:endParaRPr>
                    </a:p>
                  </a:txBody>
                  <a:tcPr marL="68580" marR="68580" marT="0" marB="0"/>
                </a:tc>
                <a:tc>
                  <a:txBody>
                    <a:bodyPr/>
                    <a:lstStyle/>
                    <a:p>
                      <a:pPr marL="0" marR="0" algn="just">
                        <a:lnSpc>
                          <a:spcPct val="100000"/>
                        </a:lnSpc>
                        <a:spcBef>
                          <a:spcPts val="0"/>
                        </a:spcBef>
                        <a:spcAft>
                          <a:spcPts val="0"/>
                        </a:spcAft>
                      </a:pPr>
                      <a:r>
                        <a:rPr kumimoji="0" lang="el-GR" sz="2000" kern="1200" dirty="0">
                          <a:solidFill>
                            <a:schemeClr val="dk1"/>
                          </a:solidFill>
                          <a:latin typeface="+mn-lt"/>
                          <a:ea typeface="+mn-ea"/>
                          <a:cs typeface="+mn-cs"/>
                        </a:rPr>
                        <a:t>Πυκνότητα *</a:t>
                      </a:r>
                      <a:endParaRPr kumimoji="0" lang="en-US" sz="2000" kern="1200" dirty="0">
                        <a:solidFill>
                          <a:schemeClr val="dk1"/>
                        </a:solidFill>
                        <a:latin typeface="+mn-lt"/>
                        <a:ea typeface="+mn-ea"/>
                        <a:cs typeface="+mn-cs"/>
                      </a:endParaRPr>
                    </a:p>
                    <a:p>
                      <a:pPr marL="0" marR="0" algn="just">
                        <a:lnSpc>
                          <a:spcPct val="100000"/>
                        </a:lnSpc>
                        <a:spcBef>
                          <a:spcPts val="0"/>
                        </a:spcBef>
                        <a:spcAft>
                          <a:spcPts val="0"/>
                        </a:spcAft>
                      </a:pPr>
                      <a:r>
                        <a:rPr kumimoji="0" lang="el-GR" sz="2000" kern="1200" dirty="0">
                          <a:solidFill>
                            <a:schemeClr val="dk1"/>
                          </a:solidFill>
                          <a:latin typeface="+mn-lt"/>
                          <a:ea typeface="+mn-ea"/>
                          <a:cs typeface="+mn-cs"/>
                        </a:rPr>
                        <a:t>Ταχύτητα πλέξης</a:t>
                      </a:r>
                      <a:endParaRPr kumimoji="0" lang="en-US" sz="2000" kern="1200" dirty="0">
                        <a:solidFill>
                          <a:schemeClr val="dk1"/>
                        </a:solidFill>
                        <a:latin typeface="+mn-lt"/>
                        <a:ea typeface="+mn-ea"/>
                        <a:cs typeface="+mn-cs"/>
                      </a:endParaRPr>
                    </a:p>
                    <a:p>
                      <a:pPr marL="0" marR="0" algn="just">
                        <a:lnSpc>
                          <a:spcPct val="100000"/>
                        </a:lnSpc>
                        <a:spcBef>
                          <a:spcPts val="0"/>
                        </a:spcBef>
                        <a:spcAft>
                          <a:spcPts val="0"/>
                        </a:spcAft>
                      </a:pPr>
                      <a:r>
                        <a:rPr kumimoji="0" lang="el-GR" sz="2000" kern="1200" dirty="0">
                          <a:solidFill>
                            <a:schemeClr val="dk1"/>
                          </a:solidFill>
                          <a:latin typeface="+mn-lt"/>
                          <a:ea typeface="+mn-ea"/>
                          <a:cs typeface="+mn-cs"/>
                        </a:rPr>
                        <a:t>Ταχύτητα εκτός πλέξης</a:t>
                      </a:r>
                      <a:endParaRPr kumimoji="0" lang="en-US" sz="2000" kern="1200" dirty="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r>
              <a:tr h="594014">
                <a:tc>
                  <a:txBody>
                    <a:bodyPr/>
                    <a:lstStyle/>
                    <a:p>
                      <a:pPr marL="0" marR="0" algn="l">
                        <a:lnSpc>
                          <a:spcPct val="100000"/>
                        </a:lnSpc>
                        <a:spcBef>
                          <a:spcPts val="0"/>
                        </a:spcBef>
                        <a:spcAft>
                          <a:spcPts val="0"/>
                        </a:spcAft>
                      </a:pPr>
                      <a:r>
                        <a:rPr kumimoji="0" lang="el-GR" sz="2000" b="1" kern="1200" dirty="0">
                          <a:solidFill>
                            <a:schemeClr val="dk1"/>
                          </a:solidFill>
                          <a:latin typeface="+mn-lt"/>
                          <a:ea typeface="+mn-ea"/>
                          <a:cs typeface="+mn-cs"/>
                        </a:rPr>
                        <a:t>Ράμπες και συνδέσεις ραμπών</a:t>
                      </a:r>
                      <a:endParaRPr kumimoji="0" lang="en-US" sz="2000" b="1" kern="1200" dirty="0">
                        <a:solidFill>
                          <a:schemeClr val="dk1"/>
                        </a:solidFill>
                        <a:latin typeface="+mn-lt"/>
                        <a:ea typeface="+mn-ea"/>
                        <a:cs typeface="+mn-cs"/>
                      </a:endParaRPr>
                    </a:p>
                  </a:txBody>
                  <a:tcPr marL="68580" marR="68580" marT="0" marB="0"/>
                </a:tc>
                <a:tc>
                  <a:txBody>
                    <a:bodyPr/>
                    <a:lstStyle/>
                    <a:p>
                      <a:pPr marL="0" marR="0" algn="just">
                        <a:lnSpc>
                          <a:spcPct val="100000"/>
                        </a:lnSpc>
                        <a:spcBef>
                          <a:spcPts val="0"/>
                        </a:spcBef>
                        <a:spcAft>
                          <a:spcPts val="0"/>
                        </a:spcAft>
                      </a:pPr>
                      <a:r>
                        <a:rPr kumimoji="0" lang="el-GR" sz="2000" kern="1200" dirty="0">
                          <a:solidFill>
                            <a:schemeClr val="dk1"/>
                          </a:solidFill>
                          <a:latin typeface="+mn-lt"/>
                          <a:ea typeface="+mn-ea"/>
                          <a:cs typeface="+mn-cs"/>
                        </a:rPr>
                        <a:t>Πυκνότητα *</a:t>
                      </a:r>
                      <a:endParaRPr kumimoji="0" lang="en-US" sz="2000" kern="1200" dirty="0">
                        <a:solidFill>
                          <a:schemeClr val="dk1"/>
                        </a:solidFill>
                        <a:latin typeface="+mn-lt"/>
                        <a:ea typeface="+mn-ea"/>
                        <a:cs typeface="+mn-cs"/>
                      </a:endParaRPr>
                    </a:p>
                    <a:p>
                      <a:pPr marL="0" marR="0" algn="just">
                        <a:lnSpc>
                          <a:spcPct val="100000"/>
                        </a:lnSpc>
                        <a:spcBef>
                          <a:spcPts val="0"/>
                        </a:spcBef>
                        <a:spcAft>
                          <a:spcPts val="0"/>
                        </a:spcAft>
                      </a:pPr>
                      <a:r>
                        <a:rPr kumimoji="0" lang="el-GR" sz="2000" kern="1200" dirty="0">
                          <a:solidFill>
                            <a:schemeClr val="dk1"/>
                          </a:solidFill>
                          <a:latin typeface="+mn-lt"/>
                          <a:ea typeface="+mn-ea"/>
                          <a:cs typeface="+mn-cs"/>
                        </a:rPr>
                        <a:t>Ταχύτητα</a:t>
                      </a:r>
                      <a:endParaRPr kumimoji="0" lang="en-US" sz="2000" kern="1200" dirty="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a:solidFill>
                          <a:schemeClr val="dk1"/>
                        </a:solidFill>
                        <a:latin typeface="+mn-lt"/>
                        <a:ea typeface="+mn-ea"/>
                        <a:cs typeface="+mn-cs"/>
                      </a:endParaRPr>
                    </a:p>
                    <a:p>
                      <a:pPr marL="0" marR="0" algn="ctr">
                        <a:lnSpc>
                          <a:spcPct val="100000"/>
                        </a:lnSpc>
                        <a:spcBef>
                          <a:spcPts val="0"/>
                        </a:spcBef>
                        <a:spcAft>
                          <a:spcPts val="0"/>
                        </a:spcAft>
                      </a:pPr>
                      <a:r>
                        <a:rPr kumimoji="0" lang="el-GR" sz="2000" kern="1200">
                          <a:solidFill>
                            <a:schemeClr val="dk1"/>
                          </a:solidFill>
                          <a:latin typeface="+mn-lt"/>
                          <a:ea typeface="+mn-ea"/>
                          <a:cs typeface="+mn-cs"/>
                        </a:rPr>
                        <a:t>√</a:t>
                      </a:r>
                      <a:endParaRPr kumimoji="0" lang="en-US" sz="2000" kern="1200">
                        <a:solidFill>
                          <a:schemeClr val="dk1"/>
                        </a:solidFill>
                        <a:latin typeface="+mn-lt"/>
                        <a:ea typeface="+mn-ea"/>
                        <a:cs typeface="+mn-cs"/>
                      </a:endParaRPr>
                    </a:p>
                  </a:txBody>
                  <a:tcPr marL="68580" marR="68580" marT="0" marB="0"/>
                </a:tc>
              </a:tr>
              <a:tr h="594014">
                <a:tc>
                  <a:txBody>
                    <a:bodyPr/>
                    <a:lstStyle/>
                    <a:p>
                      <a:pPr marL="0" marR="0" algn="l">
                        <a:lnSpc>
                          <a:spcPct val="100000"/>
                        </a:lnSpc>
                        <a:spcBef>
                          <a:spcPts val="0"/>
                        </a:spcBef>
                        <a:spcAft>
                          <a:spcPts val="0"/>
                        </a:spcAft>
                      </a:pPr>
                      <a:r>
                        <a:rPr kumimoji="0" lang="el-GR" sz="2000" b="1" kern="1200" dirty="0">
                          <a:solidFill>
                            <a:schemeClr val="dk1"/>
                          </a:solidFill>
                          <a:latin typeface="+mn-lt"/>
                          <a:ea typeface="+mn-ea"/>
                          <a:cs typeface="+mn-cs"/>
                        </a:rPr>
                        <a:t>Καταλήξεις ραμπών</a:t>
                      </a:r>
                      <a:endParaRPr kumimoji="0" lang="en-US" sz="2000" b="1" kern="1200" dirty="0">
                        <a:solidFill>
                          <a:schemeClr val="dk1"/>
                        </a:solidFill>
                        <a:latin typeface="+mn-lt"/>
                        <a:ea typeface="+mn-ea"/>
                        <a:cs typeface="+mn-cs"/>
                      </a:endParaRPr>
                    </a:p>
                    <a:p>
                      <a:pPr marL="0" marR="0" algn="l">
                        <a:lnSpc>
                          <a:spcPct val="100000"/>
                        </a:lnSpc>
                        <a:spcBef>
                          <a:spcPts val="0"/>
                        </a:spcBef>
                        <a:spcAft>
                          <a:spcPts val="0"/>
                        </a:spcAft>
                      </a:pPr>
                      <a:r>
                        <a:rPr kumimoji="0" lang="el-GR" sz="2000" b="1" kern="1200" dirty="0">
                          <a:solidFill>
                            <a:schemeClr val="dk1"/>
                          </a:solidFill>
                          <a:latin typeface="+mn-lt"/>
                          <a:ea typeface="+mn-ea"/>
                          <a:cs typeface="+mn-cs"/>
                        </a:rPr>
                        <a:t>ανισόπεδου κόμβου</a:t>
                      </a:r>
                      <a:endParaRPr kumimoji="0" lang="en-US" sz="2000" b="1" kern="1200" dirty="0">
                        <a:solidFill>
                          <a:schemeClr val="dk1"/>
                        </a:solidFill>
                        <a:latin typeface="+mn-lt"/>
                        <a:ea typeface="+mn-ea"/>
                        <a:cs typeface="+mn-cs"/>
                      </a:endParaRPr>
                    </a:p>
                  </a:txBody>
                  <a:tcPr marL="68580" marR="68580" marT="0" marB="0"/>
                </a:tc>
                <a:tc>
                  <a:txBody>
                    <a:bodyPr/>
                    <a:lstStyle/>
                    <a:p>
                      <a:pPr marL="0" marR="0" algn="just">
                        <a:lnSpc>
                          <a:spcPct val="100000"/>
                        </a:lnSpc>
                        <a:spcBef>
                          <a:spcPts val="0"/>
                        </a:spcBef>
                        <a:spcAft>
                          <a:spcPts val="0"/>
                        </a:spcAft>
                      </a:pPr>
                      <a:r>
                        <a:rPr kumimoji="0" lang="el-GR" sz="2000" kern="1200" dirty="0">
                          <a:solidFill>
                            <a:schemeClr val="dk1"/>
                          </a:solidFill>
                          <a:latin typeface="+mn-lt"/>
                          <a:ea typeface="+mn-ea"/>
                          <a:cs typeface="+mn-cs"/>
                        </a:rPr>
                        <a:t>Καθυστέρηση ελέγχου *</a:t>
                      </a:r>
                      <a:endParaRPr kumimoji="0" lang="en-US" sz="2000" kern="1200" dirty="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endParaRPr kumimoji="0" lang="el-GR" sz="2000" kern="1200" dirty="0">
                        <a:solidFill>
                          <a:schemeClr val="dk1"/>
                        </a:solidFill>
                        <a:latin typeface="+mn-lt"/>
                        <a:ea typeface="+mn-ea"/>
                        <a:cs typeface="+mn-cs"/>
                      </a:endParaRPr>
                    </a:p>
                  </a:txBody>
                  <a:tcPr marL="68580" marR="68580" marT="0" marB="0"/>
                </a:tc>
                <a:tc>
                  <a:txBody>
                    <a:bodyPr/>
                    <a:lstStyle/>
                    <a:p>
                      <a:pPr marL="0" marR="0" algn="ctr">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txBody>
                  <a:tcPr marL="68580" marR="68580" marT="0" marB="0"/>
                </a:tc>
              </a:tr>
            </a:tbl>
          </a:graphicData>
        </a:graphic>
      </p:graphicFrame>
      <p:sp>
        <p:nvSpPr>
          <p:cNvPr id="7" name="Title 1"/>
          <p:cNvSpPr>
            <a:spLocks noGrp="1"/>
          </p:cNvSpPr>
          <p:nvPr>
            <p:ph type="title"/>
          </p:nvPr>
        </p:nvSpPr>
        <p:spPr>
          <a:xfrm>
            <a:off x="457200" y="152400"/>
            <a:ext cx="8229600" cy="990600"/>
          </a:xfrm>
        </p:spPr>
        <p:txBody>
          <a:bodyPr>
            <a:normAutofit fontScale="90000"/>
          </a:bodyPr>
          <a:lstStyle/>
          <a:p>
            <a:pPr eaLnBrk="1" fontAlgn="auto" hangingPunct="1">
              <a:spcAft>
                <a:spcPts val="0"/>
              </a:spcAft>
              <a:defRPr/>
            </a:pPr>
            <a:r>
              <a:rPr lang="el-GR" dirty="0" smtClean="0"/>
              <a:t>Δείκτες Συμπεριφοράς και Εξυπηρέτησης</a:t>
            </a:r>
            <a:br>
              <a:rPr lang="el-GR" dirty="0" smtClean="0"/>
            </a:br>
            <a:r>
              <a:rPr lang="el-GR" dirty="0" smtClean="0"/>
              <a:t>για Περιβαλλοντικές και Οικονομικές Μελέτες</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a:stretch>
            <a:fillRect/>
          </a:stretch>
        </p:blipFill>
        <p:spPr bwMode="auto">
          <a:xfrm>
            <a:off x="0" y="1663700"/>
            <a:ext cx="9144000" cy="3538538"/>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0" y="1609725"/>
            <a:ext cx="9144000" cy="36449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cstate="print"/>
          <a:srcRect/>
          <a:stretch>
            <a:fillRect/>
          </a:stretch>
        </p:blipFill>
        <p:spPr bwMode="auto">
          <a:xfrm>
            <a:off x="2286000" y="74613"/>
            <a:ext cx="4783138" cy="6707187"/>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l-GR" smtClean="0"/>
              <a:t>Προσδιορισμός ρυθμού ροής</a:t>
            </a:r>
            <a:r>
              <a:rPr lang="en-US" smtClean="0"/>
              <a:t> </a:t>
            </a:r>
            <a:r>
              <a:rPr lang="el-GR" i="1" smtClean="0"/>
              <a:t>ν</a:t>
            </a:r>
            <a:r>
              <a:rPr lang="en-US" i="1" baseline="-25000" smtClean="0"/>
              <a:t>p</a:t>
            </a:r>
            <a:endParaRPr lang="en-US" smtClean="0"/>
          </a:p>
        </p:txBody>
      </p:sp>
      <p:sp>
        <p:nvSpPr>
          <p:cNvPr id="102403" name="Content Placeholder 2"/>
          <p:cNvSpPr>
            <a:spLocks noGrp="1"/>
          </p:cNvSpPr>
          <p:nvPr>
            <p:ph sz="quarter" idx="1"/>
          </p:nvPr>
        </p:nvSpPr>
        <p:spPr>
          <a:xfrm>
            <a:off x="457200" y="1219200"/>
            <a:ext cx="8229600" cy="4937125"/>
          </a:xfrm>
        </p:spPr>
        <p:txBody>
          <a:bodyPr/>
          <a:lstStyle/>
          <a:p>
            <a:r>
              <a:rPr lang="el-GR" smtClean="0"/>
              <a:t>Υπολογισμός του προσαρμοσμένου ρυθμού ροής </a:t>
            </a:r>
            <a:r>
              <a:rPr lang="el-GR" i="1" smtClean="0"/>
              <a:t>v</a:t>
            </a:r>
            <a:r>
              <a:rPr lang="el-GR" i="1" baseline="-25000" smtClean="0"/>
              <a:t>p</a:t>
            </a:r>
            <a:r>
              <a:rPr lang="el-GR" smtClean="0"/>
              <a:t> και για τις δύο κατευθύνσεις : </a:t>
            </a:r>
          </a:p>
          <a:p>
            <a:pPr lvl="1">
              <a:spcAft>
                <a:spcPct val="0"/>
              </a:spcAft>
            </a:pPr>
            <a:r>
              <a:rPr lang="el-GR" i="1" smtClean="0"/>
              <a:t>Βήμα 1: </a:t>
            </a:r>
            <a:r>
              <a:rPr lang="el-GR" smtClean="0"/>
              <a:t>Εκτίμηση του ρυθμού ροής σε </a:t>
            </a:r>
            <a:r>
              <a:rPr lang="el-GR" i="1" smtClean="0"/>
              <a:t>ΜΕΑ</a:t>
            </a:r>
            <a:r>
              <a:rPr lang="el-GR" smtClean="0"/>
              <a:t>/ώρα</a:t>
            </a:r>
          </a:p>
          <a:p>
            <a:pPr lvl="1">
              <a:spcAft>
                <a:spcPct val="0"/>
              </a:spcAft>
            </a:pPr>
            <a:r>
              <a:rPr lang="el-GR" i="1" smtClean="0"/>
              <a:t>Βήμα 2:</a:t>
            </a:r>
            <a:r>
              <a:rPr lang="el-GR" smtClean="0"/>
              <a:t> Προσδιορισμός των τιμών </a:t>
            </a:r>
            <a:r>
              <a:rPr lang="en-US" i="1" smtClean="0"/>
              <a:t>f</a:t>
            </a:r>
            <a:r>
              <a:rPr lang="en-US" i="1" baseline="-25000" smtClean="0"/>
              <a:t>G</a:t>
            </a:r>
            <a:r>
              <a:rPr lang="el-GR" i="1" smtClean="0"/>
              <a:t>, Ε</a:t>
            </a:r>
            <a:r>
              <a:rPr lang="el-GR" i="1" baseline="-25000" smtClean="0"/>
              <a:t>Τ</a:t>
            </a:r>
            <a:r>
              <a:rPr lang="el-GR" i="1" smtClean="0"/>
              <a:t>, Ε</a:t>
            </a:r>
            <a:r>
              <a:rPr lang="en-US" i="1" baseline="-25000" smtClean="0"/>
              <a:t>R</a:t>
            </a:r>
            <a:r>
              <a:rPr lang="en-US" smtClean="0"/>
              <a:t> </a:t>
            </a:r>
            <a:r>
              <a:rPr lang="el-GR" smtClean="0"/>
              <a:t> για την τιμή αυτή του ρυθμού ροής από τους αντίστοιχους πίνακες.</a:t>
            </a:r>
          </a:p>
          <a:p>
            <a:pPr lvl="1">
              <a:spcAft>
                <a:spcPct val="0"/>
              </a:spcAft>
            </a:pPr>
            <a:r>
              <a:rPr lang="el-GR" i="1" smtClean="0"/>
              <a:t>Βήμα 3:</a:t>
            </a:r>
            <a:r>
              <a:rPr lang="el-GR" smtClean="0"/>
              <a:t> Υπολογισμός του </a:t>
            </a:r>
            <a:r>
              <a:rPr lang="en-US" smtClean="0"/>
              <a:t>v</a:t>
            </a:r>
            <a:r>
              <a:rPr lang="en-US" baseline="-25000" smtClean="0"/>
              <a:t>p</a:t>
            </a:r>
            <a:r>
              <a:rPr lang="el-GR" smtClean="0"/>
              <a:t> από τη σχέση 6.22</a:t>
            </a:r>
          </a:p>
          <a:p>
            <a:pPr lvl="1">
              <a:spcAft>
                <a:spcPct val="0"/>
              </a:spcAft>
            </a:pPr>
            <a:r>
              <a:rPr lang="el-GR" i="1" smtClean="0"/>
              <a:t>Βήμα 4:</a:t>
            </a:r>
            <a:r>
              <a:rPr lang="el-GR" smtClean="0"/>
              <a:t> Αν η τιμή του </a:t>
            </a:r>
            <a:r>
              <a:rPr lang="en-US" i="1" smtClean="0"/>
              <a:t>v</a:t>
            </a:r>
            <a:r>
              <a:rPr lang="en-US" i="1" baseline="-25000" smtClean="0"/>
              <a:t>p</a:t>
            </a:r>
            <a:r>
              <a:rPr lang="el-GR" smtClean="0"/>
              <a:t> που υπολογίστηκε είναι μικρότερη από το ανώτερο όριο του εύρους τιμών των ρυθμών ροής στους αντίστοιχους Πίνακες, τότε είναι η τιμή που θα χρησιμοποιηθεί. Σε αντίθετη περίπτωση η διαδικασία επαναλαμβάνεται έως ότου προκύψει αποδεκτή τιμή </a:t>
            </a:r>
            <a:r>
              <a:rPr lang="en-US" i="1" smtClean="0"/>
              <a:t>v</a:t>
            </a:r>
            <a:r>
              <a:rPr lang="en-US" i="1" baseline="-25000" smtClean="0"/>
              <a:t>p</a:t>
            </a:r>
            <a:endParaRPr lang="en-US" smtClean="0"/>
          </a:p>
          <a:p>
            <a:r>
              <a:rPr lang="el-GR" smtClean="0"/>
              <a:t> Ανάλογη διαδικασία για ανάλυση κατά κατεύθυνση</a:t>
            </a:r>
            <a:endParaRPr lang="en-US" smtClean="0"/>
          </a:p>
          <a:p>
            <a:endParaRPr lang="en-US"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l-GR" sz="2800" smtClean="0"/>
              <a:t>Υπολογισμός μέσης ταχύτητας διαδρομής (</a:t>
            </a:r>
            <a:r>
              <a:rPr lang="en-US" sz="2800" smtClean="0"/>
              <a:t>ATS</a:t>
            </a:r>
            <a:r>
              <a:rPr lang="el-GR" sz="2800" smtClean="0"/>
              <a:t>)</a:t>
            </a:r>
            <a:endParaRPr lang="en-US" sz="2800" smtClean="0"/>
          </a:p>
        </p:txBody>
      </p:sp>
      <p:sp>
        <p:nvSpPr>
          <p:cNvPr id="103427" name="Content Placeholder 2"/>
          <p:cNvSpPr>
            <a:spLocks noGrp="1"/>
          </p:cNvSpPr>
          <p:nvPr>
            <p:ph sz="quarter" idx="1"/>
          </p:nvPr>
        </p:nvSpPr>
        <p:spPr>
          <a:xfrm>
            <a:off x="457200" y="1219200"/>
            <a:ext cx="8229600" cy="4937125"/>
          </a:xfrm>
        </p:spPr>
        <p:txBody>
          <a:bodyPr/>
          <a:lstStyle/>
          <a:p>
            <a:r>
              <a:rPr lang="el-GR" smtClean="0"/>
              <a:t>Και για τις 2 κατευθύνσεις:</a:t>
            </a:r>
          </a:p>
          <a:p>
            <a:endParaRPr lang="el-GR" smtClean="0"/>
          </a:p>
          <a:p>
            <a:pPr>
              <a:buFont typeface="Wingdings 3" pitchFamily="18" charset="2"/>
              <a:buNone/>
            </a:pPr>
            <a:r>
              <a:rPr lang="el-GR" i="1" smtClean="0"/>
              <a:t>			</a:t>
            </a:r>
            <a:r>
              <a:rPr lang="en-US" i="1" smtClean="0"/>
              <a:t>ATS</a:t>
            </a:r>
            <a:r>
              <a:rPr lang="el-GR" i="1" smtClean="0"/>
              <a:t>=</a:t>
            </a:r>
            <a:r>
              <a:rPr lang="en-US" i="1" smtClean="0"/>
              <a:t>FFS</a:t>
            </a:r>
            <a:r>
              <a:rPr lang="el-GR" i="1" smtClean="0"/>
              <a:t> – 0,0125</a:t>
            </a:r>
            <a:r>
              <a:rPr lang="en-US" i="1" smtClean="0"/>
              <a:t>v</a:t>
            </a:r>
            <a:r>
              <a:rPr lang="en-US" i="1" baseline="-25000" smtClean="0"/>
              <a:t>p</a:t>
            </a:r>
            <a:r>
              <a:rPr lang="el-GR" i="1" smtClean="0"/>
              <a:t> - </a:t>
            </a:r>
            <a:r>
              <a:rPr lang="en-US" i="1" smtClean="0"/>
              <a:t>f</a:t>
            </a:r>
            <a:r>
              <a:rPr lang="en-US" i="1" baseline="-25000" smtClean="0"/>
              <a:t>np</a:t>
            </a:r>
            <a:endParaRPr lang="en-US" smtClean="0"/>
          </a:p>
        </p:txBody>
      </p:sp>
      <p:sp>
        <p:nvSpPr>
          <p:cNvPr id="103430" name="Rectangle 1"/>
          <p:cNvSpPr>
            <a:spLocks noChangeArrowheads="1"/>
          </p:cNvSpPr>
          <p:nvPr/>
        </p:nvSpPr>
        <p:spPr bwMode="auto">
          <a:xfrm>
            <a:off x="609600" y="3476625"/>
            <a:ext cx="8305800" cy="1323975"/>
          </a:xfrm>
          <a:prstGeom prst="rect">
            <a:avLst/>
          </a:prstGeom>
          <a:noFill/>
          <a:ln w="9525">
            <a:noFill/>
            <a:miter lim="800000"/>
            <a:headEnd/>
            <a:tailEnd/>
          </a:ln>
        </p:spPr>
        <p:txBody>
          <a:bodyPr anchor="ctr">
            <a:spAutoFit/>
          </a:bodyPr>
          <a:lstStyle/>
          <a:p>
            <a:pPr algn="just" eaLnBrk="0" hangingPunct="0"/>
            <a:r>
              <a:rPr lang="el-GR" sz="1600" i="1">
                <a:ea typeface="Times New Roman" pitchFamily="18" charset="0"/>
                <a:cs typeface="Arial" charset="0"/>
              </a:rPr>
              <a:t>ATS</a:t>
            </a:r>
            <a:r>
              <a:rPr lang="el-GR" sz="1600">
                <a:ea typeface="Times New Roman" pitchFamily="18" charset="0"/>
                <a:cs typeface="Arial" charset="0"/>
              </a:rPr>
              <a:t>	μέση ταχύτητα διαδρομής και για τις δύο κατευθύνσεις (χλμ/ώρα)</a:t>
            </a:r>
            <a:endParaRPr lang="en-US" sz="1400">
              <a:ea typeface="Times New Roman" pitchFamily="18" charset="0"/>
              <a:cs typeface="Arial" charset="0"/>
            </a:endParaRPr>
          </a:p>
          <a:p>
            <a:pPr algn="just" eaLnBrk="0" hangingPunct="0"/>
            <a:r>
              <a:rPr lang="el-GR" sz="1600" i="1">
                <a:ea typeface="Times New Roman" pitchFamily="18" charset="0"/>
                <a:cs typeface="Arial" charset="0"/>
              </a:rPr>
              <a:t>FFS</a:t>
            </a:r>
            <a:r>
              <a:rPr lang="el-GR" sz="1600">
                <a:ea typeface="Times New Roman" pitchFamily="18" charset="0"/>
                <a:cs typeface="Arial" charset="0"/>
              </a:rPr>
              <a:t>	ταχύτητα ελεύθερης ροής (χλμ/ώρα)</a:t>
            </a:r>
            <a:endParaRPr lang="en-US" sz="1400">
              <a:ea typeface="Times New Roman" pitchFamily="18" charset="0"/>
              <a:cs typeface="Arial" charset="0"/>
            </a:endParaRPr>
          </a:p>
          <a:p>
            <a:pPr algn="just" eaLnBrk="0" hangingPunct="0"/>
            <a:r>
              <a:rPr lang="el-GR" sz="1600" i="1">
                <a:ea typeface="Times New Roman" pitchFamily="18" charset="0"/>
                <a:cs typeface="Arial" charset="0"/>
              </a:rPr>
              <a:t>v</a:t>
            </a:r>
            <a:r>
              <a:rPr lang="el-GR" sz="1600" i="1" baseline="-30000">
                <a:ea typeface="Times New Roman" pitchFamily="18" charset="0"/>
                <a:cs typeface="Arial" charset="0"/>
              </a:rPr>
              <a:t>p</a:t>
            </a:r>
            <a:r>
              <a:rPr lang="el-GR" sz="1600">
                <a:ea typeface="Times New Roman" pitchFamily="18" charset="0"/>
                <a:cs typeface="Arial" charset="0"/>
              </a:rPr>
              <a:t>	ρυθμός ροής (</a:t>
            </a:r>
            <a:r>
              <a:rPr lang="el-GR" sz="1600" i="1">
                <a:ea typeface="Times New Roman" pitchFamily="18" charset="0"/>
                <a:cs typeface="Arial" charset="0"/>
              </a:rPr>
              <a:t>ΜΕΑ</a:t>
            </a:r>
            <a:r>
              <a:rPr lang="el-GR" sz="1600">
                <a:ea typeface="Times New Roman" pitchFamily="18" charset="0"/>
                <a:cs typeface="Arial" charset="0"/>
              </a:rPr>
              <a:t>/ώρα) (υπολογίζεται από τη σχέση 6.22)</a:t>
            </a:r>
            <a:endParaRPr lang="en-US" sz="1400">
              <a:ea typeface="Times New Roman" pitchFamily="18" charset="0"/>
              <a:cs typeface="Arial" charset="0"/>
            </a:endParaRPr>
          </a:p>
          <a:p>
            <a:pPr algn="just" eaLnBrk="0" hangingPunct="0"/>
            <a:r>
              <a:rPr lang="el-GR" sz="1600" i="1">
                <a:ea typeface="Times New Roman" pitchFamily="18" charset="0"/>
                <a:cs typeface="Arial" charset="0"/>
              </a:rPr>
              <a:t>f</a:t>
            </a:r>
            <a:r>
              <a:rPr lang="el-GR" sz="1600" i="1" baseline="-30000">
                <a:ea typeface="Times New Roman" pitchFamily="18" charset="0"/>
                <a:cs typeface="Arial" charset="0"/>
              </a:rPr>
              <a:t>np</a:t>
            </a:r>
            <a:r>
              <a:rPr lang="el-GR" sz="1600">
                <a:ea typeface="Times New Roman" pitchFamily="18" charset="0"/>
                <a:cs typeface="Arial" charset="0"/>
              </a:rPr>
              <a:t>	προσαρμογή για το ποσοστό μήκους των ζωνών όπου δεν επιτρέπεται η </a:t>
            </a:r>
            <a:r>
              <a:rPr lang="en-US" sz="1600">
                <a:ea typeface="Times New Roman" pitchFamily="18" charset="0"/>
                <a:cs typeface="Arial" charset="0"/>
              </a:rPr>
              <a:t>	</a:t>
            </a:r>
            <a:r>
              <a:rPr lang="el-GR" sz="1600">
                <a:ea typeface="Times New Roman" pitchFamily="18" charset="0"/>
                <a:cs typeface="Arial" charset="0"/>
              </a:rPr>
              <a:t>προσπέραση (Πίνακας 6.20)</a:t>
            </a:r>
            <a:endParaRPr lang="el-GR" sz="3600">
              <a:ea typeface="Times New Roman" pitchFamily="18" charset="0"/>
              <a:cs typeface="Arial"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endParaRPr lang="el-GR" smtClean="0">
              <a:latin typeface="Bookman Old Style" pitchFamily="18" charset="0"/>
            </a:endParaRPr>
          </a:p>
        </p:txBody>
      </p:sp>
      <p:sp>
        <p:nvSpPr>
          <p:cNvPr id="104451" name="Content Placeholder 2"/>
          <p:cNvSpPr>
            <a:spLocks noGrp="1"/>
          </p:cNvSpPr>
          <p:nvPr>
            <p:ph sz="quarter" idx="1"/>
          </p:nvPr>
        </p:nvSpPr>
        <p:spPr>
          <a:xfrm>
            <a:off x="457200" y="1219200"/>
            <a:ext cx="8229600" cy="4937125"/>
          </a:xfrm>
        </p:spPr>
        <p:txBody>
          <a:bodyPr/>
          <a:lstStyle/>
          <a:p>
            <a:endParaRPr lang="el-GR" smtClean="0">
              <a:latin typeface="Gill Sans MT" pitchFamily="34" charset="0"/>
            </a:endParaRPr>
          </a:p>
        </p:txBody>
      </p:sp>
      <p:pic>
        <p:nvPicPr>
          <p:cNvPr id="104454" name="Picture 2"/>
          <p:cNvPicPr>
            <a:picLocks noChangeAspect="1" noChangeArrowheads="1"/>
          </p:cNvPicPr>
          <p:nvPr/>
        </p:nvPicPr>
        <p:blipFill>
          <a:blip r:embed="rId3" cstate="print"/>
          <a:srcRect/>
          <a:stretch>
            <a:fillRect/>
          </a:stretch>
        </p:blipFill>
        <p:spPr bwMode="auto">
          <a:xfrm>
            <a:off x="381000" y="152400"/>
            <a:ext cx="8321675" cy="6583363"/>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r>
              <a:rPr lang="el-GR" sz="2800" smtClean="0"/>
              <a:t>Υπολογισμός μέσης ταχύτητας διαδρομής (</a:t>
            </a:r>
            <a:r>
              <a:rPr lang="en-US" sz="2800" smtClean="0"/>
              <a:t>ATS</a:t>
            </a:r>
            <a:r>
              <a:rPr lang="en-US" sz="2800" baseline="-25000" smtClean="0"/>
              <a:t>d</a:t>
            </a:r>
            <a:r>
              <a:rPr lang="el-GR" sz="2800" smtClean="0"/>
              <a:t>)</a:t>
            </a:r>
            <a:endParaRPr lang="en-US" sz="2800" smtClean="0"/>
          </a:p>
        </p:txBody>
      </p:sp>
      <p:sp>
        <p:nvSpPr>
          <p:cNvPr id="11268" name="Content Placeholder 2"/>
          <p:cNvSpPr>
            <a:spLocks noGrp="1"/>
          </p:cNvSpPr>
          <p:nvPr>
            <p:ph sz="quarter" idx="1"/>
          </p:nvPr>
        </p:nvSpPr>
        <p:spPr>
          <a:xfrm>
            <a:off x="457200" y="1219200"/>
            <a:ext cx="8229600" cy="4937125"/>
          </a:xfrm>
        </p:spPr>
        <p:txBody>
          <a:bodyPr/>
          <a:lstStyle/>
          <a:p>
            <a:r>
              <a:rPr lang="el-GR" smtClean="0"/>
              <a:t>Στην περίπτωση που εξετάζεται η κάθε κατεύθυνση χωριστά:</a:t>
            </a:r>
            <a:endParaRPr lang="en-US" smtClean="0"/>
          </a:p>
        </p:txBody>
      </p:sp>
      <p:sp>
        <p:nvSpPr>
          <p:cNvPr id="1127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11266" name="Object 1"/>
          <p:cNvGraphicFramePr>
            <a:graphicFrameLocks noChangeAspect="1"/>
          </p:cNvGraphicFramePr>
          <p:nvPr/>
        </p:nvGraphicFramePr>
        <p:xfrm>
          <a:off x="1600200" y="2133600"/>
          <a:ext cx="6116638" cy="619125"/>
        </p:xfrm>
        <a:graphic>
          <a:graphicData uri="http://schemas.openxmlformats.org/presentationml/2006/ole">
            <mc:AlternateContent xmlns:mc="http://schemas.openxmlformats.org/markup-compatibility/2006">
              <mc:Choice xmlns:v="urn:schemas-microsoft-com:vml" Requires="v">
                <p:oleObj spid="_x0000_s11285" name="Equation" r:id="rId4" imgW="2349500" imgH="241300" progId="Equation.DSMT4">
                  <p:embed/>
                </p:oleObj>
              </mc:Choice>
              <mc:Fallback>
                <p:oleObj name="Equation" r:id="rId4" imgW="23495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133600"/>
                        <a:ext cx="6116638"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pic>
        <p:nvPicPr>
          <p:cNvPr id="11273" name="Picture 17"/>
          <p:cNvPicPr>
            <a:picLocks noChangeAspect="1" noChangeArrowheads="1"/>
          </p:cNvPicPr>
          <p:nvPr/>
        </p:nvPicPr>
        <p:blipFill>
          <a:blip r:embed="rId6" cstate="print"/>
          <a:srcRect/>
          <a:stretch>
            <a:fillRect/>
          </a:stretch>
        </p:blipFill>
        <p:spPr bwMode="auto">
          <a:xfrm>
            <a:off x="762000" y="3581400"/>
            <a:ext cx="7677150"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762000" y="120650"/>
            <a:ext cx="7113588" cy="772795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el-GR" sz="2400" smtClean="0"/>
              <a:t>Προσδιορισμός ποσοστού χρόνου κίνησης σε φάλαγγα (</a:t>
            </a:r>
            <a:r>
              <a:rPr lang="en-US" sz="2400" smtClean="0"/>
              <a:t>PTFS</a:t>
            </a:r>
            <a:r>
              <a:rPr lang="el-GR" sz="2400" smtClean="0"/>
              <a:t>)</a:t>
            </a:r>
            <a:endParaRPr lang="en-US" sz="2400" smtClean="0"/>
          </a:p>
        </p:txBody>
      </p:sp>
      <p:sp>
        <p:nvSpPr>
          <p:cNvPr id="12292" name="Content Placeholder 2"/>
          <p:cNvSpPr>
            <a:spLocks noGrp="1"/>
          </p:cNvSpPr>
          <p:nvPr>
            <p:ph sz="quarter" idx="1"/>
          </p:nvPr>
        </p:nvSpPr>
        <p:spPr>
          <a:xfrm>
            <a:off x="457200" y="1219200"/>
            <a:ext cx="8229600" cy="4937125"/>
          </a:xfrm>
        </p:spPr>
        <p:txBody>
          <a:bodyPr/>
          <a:lstStyle/>
          <a:p>
            <a:r>
              <a:rPr lang="el-GR" smtClean="0"/>
              <a:t>ανάλυσης και των δυο κατευθύνσεων:</a:t>
            </a:r>
            <a:endParaRPr lang="en-US" smtClean="0"/>
          </a:p>
          <a:p>
            <a:pPr algn="ctr">
              <a:buFont typeface="Wingdings 3" pitchFamily="18" charset="2"/>
              <a:buNone/>
            </a:pPr>
            <a:r>
              <a:rPr lang="en-US" sz="3200" i="1" smtClean="0"/>
              <a:t>PTSF</a:t>
            </a:r>
            <a:r>
              <a:rPr lang="el-GR" sz="3200" i="1" smtClean="0"/>
              <a:t>=</a:t>
            </a:r>
            <a:r>
              <a:rPr lang="en-US" sz="3200" i="1" smtClean="0"/>
              <a:t>BPTSF</a:t>
            </a:r>
            <a:r>
              <a:rPr lang="el-GR" sz="3200" i="1" smtClean="0"/>
              <a:t> + </a:t>
            </a:r>
            <a:r>
              <a:rPr lang="en-US" sz="3200" i="1" smtClean="0"/>
              <a:t>f</a:t>
            </a:r>
            <a:r>
              <a:rPr lang="en-US" sz="3200" i="1" baseline="-25000" smtClean="0"/>
              <a:t>d</a:t>
            </a:r>
            <a:r>
              <a:rPr lang="el-GR" sz="3200" i="1" baseline="-25000" smtClean="0"/>
              <a:t>/</a:t>
            </a:r>
            <a:r>
              <a:rPr lang="en-US" sz="3200" i="1" baseline="-25000" smtClean="0"/>
              <a:t>np</a:t>
            </a:r>
            <a:endParaRPr lang="en-US" sz="3200" smtClean="0"/>
          </a:p>
        </p:txBody>
      </p:sp>
      <p:graphicFrame>
        <p:nvGraphicFramePr>
          <p:cNvPr id="6" name="Table 5"/>
          <p:cNvGraphicFramePr>
            <a:graphicFrameLocks noGrp="1"/>
          </p:cNvGraphicFramePr>
          <p:nvPr/>
        </p:nvGraphicFramePr>
        <p:xfrm>
          <a:off x="838200" y="2865438"/>
          <a:ext cx="7772400" cy="2773680"/>
        </p:xfrm>
        <a:graphic>
          <a:graphicData uri="http://schemas.openxmlformats.org/drawingml/2006/table">
            <a:tbl>
              <a:tblPr/>
              <a:tblGrid>
                <a:gridCol w="952500"/>
                <a:gridCol w="6819900"/>
              </a:tblGrid>
              <a:tr h="457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cs typeface="Times New Roman" pitchFamily="18" charset="0"/>
                        </a:rPr>
                        <a:t>PTSF</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ποσοστό χρόνου κίνησης σε φάλαγγα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050925">
                <a:tc>
                  <a:txBody>
                    <a:bodyPr/>
                    <a:lstStyle/>
                    <a:p>
                      <a:pPr marL="571500" marR="0" lvl="0" indent="-57150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cs typeface="Times New Roman" pitchFamily="18" charset="0"/>
                        </a:rPr>
                        <a:t>BPTSF</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22225" marR="0" lvl="0" indent="-22225"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βασικό ποσοστό χρόνου κίνησης σε φάλαγγα και για τις δύο κατευθύνσεις, το οποίο υπολογίζεται από τη σχέση</a:t>
                      </a:r>
                      <a:r>
                        <a:rPr kumimoji="0" lang="en-US" sz="1600" b="0" i="0" u="none" strike="noStrike" cap="none" normalizeH="0" baseline="0" smtClean="0">
                          <a:ln>
                            <a:noFill/>
                          </a:ln>
                          <a:solidFill>
                            <a:schemeClr val="tx1"/>
                          </a:solidFill>
                          <a:effectLst/>
                          <a:latin typeface="Arial" charset="0"/>
                          <a:cs typeface="Times New Roman" pitchFamily="18" charset="0"/>
                        </a:rPr>
                        <a:t>:</a:t>
                      </a:r>
                    </a:p>
                    <a:p>
                      <a:pPr marL="22225" marR="0" lvl="0" indent="-22225"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 </a:t>
                      </a: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22225" marR="0" lvl="0" indent="-22225"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BPTSF</a:t>
                      </a:r>
                      <a:r>
                        <a:rPr kumimoji="0" lang="el-GR" sz="1600" b="0" i="0" u="none" strike="noStrike" cap="none" normalizeH="0" baseline="0" smtClean="0">
                          <a:ln>
                            <a:noFill/>
                          </a:ln>
                          <a:solidFill>
                            <a:schemeClr val="tx1"/>
                          </a:solidFill>
                          <a:effectLst/>
                          <a:latin typeface="Arial" charset="0"/>
                          <a:cs typeface="Times New Roman" pitchFamily="18" charset="0"/>
                        </a:rPr>
                        <a:t>=100(1-</a:t>
                      </a:r>
                      <a:r>
                        <a:rPr kumimoji="0" lang="en-US" sz="1600" b="0" i="0" u="none" strike="noStrike" cap="none" normalizeH="0" baseline="0" smtClean="0">
                          <a:ln>
                            <a:noFill/>
                          </a:ln>
                          <a:solidFill>
                            <a:schemeClr val="tx1"/>
                          </a:solidFill>
                          <a:effectLst/>
                          <a:latin typeface="Arial" charset="0"/>
                          <a:cs typeface="Times New Roman" pitchFamily="18" charset="0"/>
                        </a:rPr>
                        <a:t>     </a:t>
                      </a:r>
                      <a:r>
                        <a:rPr kumimoji="0" lang="el-GR" sz="1600" b="0" i="0" u="none" strike="noStrike" cap="none" normalizeH="0" baseline="0" smtClean="0">
                          <a:ln>
                            <a:noFill/>
                          </a:ln>
                          <a:solidFill>
                            <a:schemeClr val="tx1"/>
                          </a:solidFill>
                          <a:effectLst/>
                          <a:latin typeface="Arial" charset="0"/>
                          <a:cs typeface="Times New Roman" pitchFamily="18" charset="0"/>
                        </a:rPr>
                        <a:t> </a:t>
                      </a:r>
                      <a:r>
                        <a:rPr kumimoji="0" lang="en-US" sz="1600" b="0" i="0" u="none" strike="noStrike" cap="none" normalizeH="0" baseline="0" smtClean="0">
                          <a:ln>
                            <a:noFill/>
                          </a:ln>
                          <a:solidFill>
                            <a:schemeClr val="tx1"/>
                          </a:solidFill>
                          <a:effectLst/>
                          <a:latin typeface="Arial" charset="0"/>
                          <a:cs typeface="Times New Roman" pitchFamily="18" charset="0"/>
                        </a:rPr>
                        <a:t>          </a:t>
                      </a:r>
                      <a:r>
                        <a:rPr kumimoji="0" lang="el-GR" sz="1600" b="0" i="0" u="none" strike="noStrike" cap="none" normalizeH="0" baseline="0" smtClean="0">
                          <a:ln>
                            <a:noFill/>
                          </a:ln>
                          <a:solidFill>
                            <a:schemeClr val="tx1"/>
                          </a:solidFill>
                          <a:effectLst/>
                          <a:latin typeface="Arial" charset="0"/>
                          <a:cs typeface="Times New Roman" pitchFamily="18" charset="0"/>
                        </a:rPr>
                        <a:t>)</a:t>
                      </a:r>
                      <a:r>
                        <a:rPr kumimoji="0" lang="en-US" sz="1600" b="0" i="0" u="none" strike="noStrike" cap="none" normalizeH="0" baseline="0" smtClean="0">
                          <a:ln>
                            <a:noFill/>
                          </a:ln>
                          <a:solidFill>
                            <a:schemeClr val="tx1"/>
                          </a:solidFill>
                          <a:effectLst/>
                          <a:latin typeface="Arial" charset="0"/>
                          <a:cs typeface="Times New Roman" pitchFamily="18" charset="0"/>
                        </a:rPr>
                        <a:t>    </a:t>
                      </a:r>
                      <a:r>
                        <a:rPr kumimoji="0" lang="el-GR" sz="1600" b="0" i="0" u="none" strike="noStrike" cap="none" normalizeH="0" baseline="0" smtClean="0">
                          <a:ln>
                            <a:noFill/>
                          </a:ln>
                          <a:solidFill>
                            <a:schemeClr val="tx1"/>
                          </a:solidFill>
                          <a:effectLst/>
                          <a:latin typeface="Arial" charset="0"/>
                          <a:cs typeface="Times New Roman" pitchFamily="18" charset="0"/>
                        </a:rPr>
                        <a:t>όπου το </a:t>
                      </a:r>
                      <a:r>
                        <a:rPr kumimoji="0" lang="en-US" sz="1600" b="0" i="0" u="none" strike="noStrike" cap="none" normalizeH="0" baseline="0" smtClean="0">
                          <a:ln>
                            <a:noFill/>
                          </a:ln>
                          <a:solidFill>
                            <a:schemeClr val="tx1"/>
                          </a:solidFill>
                          <a:effectLst/>
                          <a:latin typeface="Arial" charset="0"/>
                          <a:cs typeface="Times New Roman" pitchFamily="18" charset="0"/>
                        </a:rPr>
                        <a:t>v</a:t>
                      </a:r>
                      <a:r>
                        <a:rPr kumimoji="0" lang="en-US" sz="1600" b="0" i="0" u="none" strike="noStrike" cap="none" normalizeH="0" baseline="-25000" smtClean="0">
                          <a:ln>
                            <a:noFill/>
                          </a:ln>
                          <a:solidFill>
                            <a:schemeClr val="tx1"/>
                          </a:solidFill>
                          <a:effectLst/>
                          <a:latin typeface="Arial" charset="0"/>
                          <a:cs typeface="Times New Roman" pitchFamily="18" charset="0"/>
                        </a:rPr>
                        <a:t>p</a:t>
                      </a:r>
                      <a:r>
                        <a:rPr kumimoji="0" lang="el-GR" sz="1600" b="0" i="0" u="none" strike="noStrike" cap="none" normalizeH="0" baseline="0" smtClean="0">
                          <a:ln>
                            <a:noFill/>
                          </a:ln>
                          <a:solidFill>
                            <a:schemeClr val="tx1"/>
                          </a:solidFill>
                          <a:effectLst/>
                          <a:latin typeface="Arial" charset="0"/>
                          <a:cs typeface="Times New Roman" pitchFamily="18" charset="0"/>
                        </a:rPr>
                        <a:t> δίνεται από τη σχέση 6.22</a:t>
                      </a: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22225" marR="0" lvl="0" indent="-22225"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22225" marR="0" lvl="0" indent="-22225"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cs typeface="Times New Roman" pitchFamily="18" charset="0"/>
                        </a:rPr>
                        <a:t>f</a:t>
                      </a:r>
                      <a:r>
                        <a:rPr kumimoji="0" lang="en-US" sz="1600" b="0" i="1" u="none" strike="noStrike" cap="none" normalizeH="0" baseline="-25000" smtClean="0">
                          <a:ln>
                            <a:noFill/>
                          </a:ln>
                          <a:solidFill>
                            <a:schemeClr val="tx1"/>
                          </a:solidFill>
                          <a:effectLst/>
                          <a:latin typeface="Arial" charset="0"/>
                          <a:cs typeface="Times New Roman" pitchFamily="18" charset="0"/>
                        </a:rPr>
                        <a:t>d</a:t>
                      </a:r>
                      <a:r>
                        <a:rPr kumimoji="0" lang="el-GR" sz="1600" b="0" i="1" u="none" strike="noStrike" cap="none" normalizeH="0" baseline="-25000" smtClean="0">
                          <a:ln>
                            <a:noFill/>
                          </a:ln>
                          <a:solidFill>
                            <a:schemeClr val="tx1"/>
                          </a:solidFill>
                          <a:effectLst/>
                          <a:latin typeface="Arial" charset="0"/>
                          <a:cs typeface="Times New Roman" pitchFamily="18" charset="0"/>
                        </a:rPr>
                        <a:t>/</a:t>
                      </a:r>
                      <a:r>
                        <a:rPr kumimoji="0" lang="en-US" sz="1600" b="0" i="1" u="none" strike="noStrike" cap="none" normalizeH="0" baseline="-25000" smtClean="0">
                          <a:ln>
                            <a:noFill/>
                          </a:ln>
                          <a:solidFill>
                            <a:schemeClr val="tx1"/>
                          </a:solidFill>
                          <a:effectLst/>
                          <a:latin typeface="Arial" charset="0"/>
                          <a:cs typeface="Times New Roman" pitchFamily="18" charset="0"/>
                        </a:rPr>
                        <a:t>np</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συντελεστής προσαρμογής για τη συνδυασμένη επίδραση της κατανομής της κυκλοφορίας ανά κατεύθυνση και του ποσοστού του μήκους των ζωνών όπου δεν επιτρέπεται η προσπέραση (Πίνακας 6.22)</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graphicFrame>
        <p:nvGraphicFramePr>
          <p:cNvPr id="12290" name="Object 1"/>
          <p:cNvGraphicFramePr>
            <a:graphicFrameLocks noChangeAspect="1"/>
          </p:cNvGraphicFramePr>
          <p:nvPr/>
        </p:nvGraphicFramePr>
        <p:xfrm>
          <a:off x="3228975" y="3979863"/>
          <a:ext cx="914400" cy="328612"/>
        </p:xfrm>
        <a:graphic>
          <a:graphicData uri="http://schemas.openxmlformats.org/presentationml/2006/ole">
            <mc:AlternateContent xmlns:mc="http://schemas.openxmlformats.org/markup-compatibility/2006">
              <mc:Choice xmlns:v="urn:schemas-microsoft-com:vml" Requires="v">
                <p:oleObj spid="_x0000_s12309" name="Equation" r:id="rId4" imgW="609336" imgH="215806" progId="Equation.DSMT4">
                  <p:embed/>
                </p:oleObj>
              </mc:Choice>
              <mc:Fallback>
                <p:oleObj name="Equation" r:id="rId4" imgW="609336" imgH="215806"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975" y="3979863"/>
                        <a:ext cx="914400"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a:stretch>
            <a:fillRect/>
          </a:stretch>
        </p:blipFill>
        <p:spPr bwMode="auto">
          <a:xfrm>
            <a:off x="914400" y="152400"/>
            <a:ext cx="7553325" cy="6375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625" y="1408113"/>
          <a:ext cx="8614335" cy="4442048"/>
        </p:xfrm>
        <a:graphic>
          <a:graphicData uri="http://schemas.openxmlformats.org/drawingml/2006/table">
            <a:tbl>
              <a:tblPr>
                <a:tableStyleId>{69CF1AB2-1976-4502-BF36-3FF5EA218861}</a:tableStyleId>
              </a:tblPr>
              <a:tblGrid>
                <a:gridCol w="2438400"/>
                <a:gridCol w="3276600"/>
                <a:gridCol w="669752"/>
                <a:gridCol w="939627"/>
                <a:gridCol w="1289956"/>
              </a:tblGrid>
              <a:tr h="363382">
                <a:tc rowSpan="2">
                  <a:txBody>
                    <a:bodyPr/>
                    <a:lstStyle/>
                    <a:p>
                      <a:pPr marL="0" marR="0" algn="ctr">
                        <a:lnSpc>
                          <a:spcPct val="100000"/>
                        </a:lnSpc>
                        <a:spcBef>
                          <a:spcPts val="0"/>
                        </a:spcBef>
                        <a:spcAft>
                          <a:spcPts val="0"/>
                        </a:spcAft>
                      </a:pPr>
                      <a:r>
                        <a:rPr lang="el-GR" sz="2000" b="1" dirty="0"/>
                        <a:t>Στοιχείο</a:t>
                      </a:r>
                      <a:endParaRPr lang="en-US" sz="2000" b="1" dirty="0">
                        <a:latin typeface="Arial"/>
                        <a:ea typeface="Times New Roman"/>
                        <a:cs typeface="Times New Roman"/>
                      </a:endParaRPr>
                    </a:p>
                  </a:txBody>
                  <a:tcPr marL="33251" marR="33251" marT="0" marB="0" anchor="ctr"/>
                </a:tc>
                <a:tc rowSpan="2">
                  <a:txBody>
                    <a:bodyPr/>
                    <a:lstStyle/>
                    <a:p>
                      <a:pPr marL="0" marR="0" algn="ctr">
                        <a:lnSpc>
                          <a:spcPct val="100000"/>
                        </a:lnSpc>
                        <a:spcBef>
                          <a:spcPts val="0"/>
                        </a:spcBef>
                        <a:spcAft>
                          <a:spcPts val="0"/>
                        </a:spcAft>
                      </a:pPr>
                      <a:r>
                        <a:rPr lang="el-GR" sz="2000" b="1" dirty="0"/>
                        <a:t>Δείκτης Συμπεριφοράς</a:t>
                      </a:r>
                      <a:endParaRPr lang="en-US" sz="2000" b="1" dirty="0"/>
                    </a:p>
                    <a:p>
                      <a:pPr marL="0" marR="0" algn="ctr">
                        <a:lnSpc>
                          <a:spcPct val="100000"/>
                        </a:lnSpc>
                        <a:spcBef>
                          <a:spcPts val="0"/>
                        </a:spcBef>
                        <a:spcAft>
                          <a:spcPts val="0"/>
                        </a:spcAft>
                      </a:pPr>
                      <a:r>
                        <a:rPr lang="el-GR" sz="2000" b="1" dirty="0"/>
                        <a:t>(Δείκτης Εξυπηρέτησης *)</a:t>
                      </a:r>
                      <a:endParaRPr lang="en-US" sz="2000" b="1" dirty="0">
                        <a:latin typeface="Arial"/>
                        <a:ea typeface="Times New Roman"/>
                        <a:cs typeface="Times New Roman"/>
                      </a:endParaRPr>
                    </a:p>
                  </a:txBody>
                  <a:tcPr marL="33251" marR="33251" marT="0" marB="0" anchor="ctr"/>
                </a:tc>
                <a:tc gridSpan="3">
                  <a:txBody>
                    <a:bodyPr/>
                    <a:lstStyle/>
                    <a:p>
                      <a:pPr marL="0" marR="0" algn="ctr">
                        <a:lnSpc>
                          <a:spcPct val="100000"/>
                        </a:lnSpc>
                        <a:spcBef>
                          <a:spcPts val="0"/>
                        </a:spcBef>
                        <a:spcAft>
                          <a:spcPts val="0"/>
                        </a:spcAft>
                      </a:pPr>
                      <a:r>
                        <a:rPr lang="el-GR" sz="2000" b="1"/>
                        <a:t>Χρήση σε:</a:t>
                      </a:r>
                      <a:endParaRPr lang="en-US" sz="2000" b="1">
                        <a:latin typeface="Arial"/>
                        <a:ea typeface="Times New Roman"/>
                        <a:cs typeface="Times New Roman"/>
                      </a:endParaRPr>
                    </a:p>
                  </a:txBody>
                  <a:tcPr marL="33251" marR="33251" marT="0" marB="0" anchor="ctr"/>
                </a:tc>
                <a:tc hMerge="1">
                  <a:txBody>
                    <a:bodyPr/>
                    <a:lstStyle/>
                    <a:p>
                      <a:endParaRPr lang="en-US"/>
                    </a:p>
                  </a:txBody>
                  <a:tcPr/>
                </a:tc>
                <a:tc hMerge="1">
                  <a:txBody>
                    <a:bodyPr/>
                    <a:lstStyle/>
                    <a:p>
                      <a:endParaRPr lang="en-US"/>
                    </a:p>
                  </a:txBody>
                  <a:tcPr/>
                </a:tc>
              </a:tr>
              <a:tr h="363382">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l-GR" sz="2000" b="1" dirty="0"/>
                        <a:t>αέρα</a:t>
                      </a:r>
                      <a:endParaRPr lang="en-US" sz="2000" b="1" dirty="0">
                        <a:latin typeface="Arial"/>
                        <a:ea typeface="Times New Roman"/>
                        <a:cs typeface="Times New Roman"/>
                      </a:endParaRPr>
                    </a:p>
                  </a:txBody>
                  <a:tcPr marL="33251" marR="33251" marT="0" marB="0" anchor="ctr"/>
                </a:tc>
                <a:tc>
                  <a:txBody>
                    <a:bodyPr/>
                    <a:lstStyle/>
                    <a:p>
                      <a:pPr marL="0" marR="0" algn="ctr">
                        <a:lnSpc>
                          <a:spcPct val="100000"/>
                        </a:lnSpc>
                        <a:spcBef>
                          <a:spcPts val="0"/>
                        </a:spcBef>
                        <a:spcAft>
                          <a:spcPts val="0"/>
                        </a:spcAft>
                      </a:pPr>
                      <a:r>
                        <a:rPr lang="el-GR" sz="2000" b="1" dirty="0"/>
                        <a:t>θόρυβο</a:t>
                      </a:r>
                      <a:endParaRPr lang="en-US" sz="2000" b="1" dirty="0">
                        <a:latin typeface="Arial"/>
                        <a:ea typeface="Times New Roman"/>
                        <a:cs typeface="Times New Roman"/>
                      </a:endParaRPr>
                    </a:p>
                  </a:txBody>
                  <a:tcPr marL="33251" marR="33251" marT="0" marB="0" anchor="ctr"/>
                </a:tc>
                <a:tc>
                  <a:txBody>
                    <a:bodyPr/>
                    <a:lstStyle/>
                    <a:p>
                      <a:pPr marL="0" marR="0" algn="ctr">
                        <a:lnSpc>
                          <a:spcPct val="100000"/>
                        </a:lnSpc>
                        <a:spcBef>
                          <a:spcPts val="0"/>
                        </a:spcBef>
                        <a:spcAft>
                          <a:spcPts val="0"/>
                        </a:spcAft>
                      </a:pPr>
                      <a:r>
                        <a:rPr lang="el-GR" sz="2000" b="1" dirty="0" smtClean="0"/>
                        <a:t>οικονομικά</a:t>
                      </a:r>
                      <a:endParaRPr lang="en-US" sz="2000" b="1" dirty="0">
                        <a:latin typeface="Arial"/>
                        <a:ea typeface="Times New Roman"/>
                        <a:cs typeface="Times New Roman"/>
                      </a:endParaRPr>
                    </a:p>
                  </a:txBody>
                  <a:tcPr marL="33251" marR="33251" marT="0" marB="0" anchor="ctr"/>
                </a:tc>
              </a:tr>
              <a:tr h="1276884">
                <a:tc>
                  <a:txBody>
                    <a:bodyPr/>
                    <a:lstStyle/>
                    <a:p>
                      <a:pPr marL="0" marR="0" algn="l" rtl="0" eaLnBrk="1" latinLnBrk="0" hangingPunct="1">
                        <a:lnSpc>
                          <a:spcPct val="100000"/>
                        </a:lnSpc>
                        <a:spcBef>
                          <a:spcPts val="0"/>
                        </a:spcBef>
                        <a:spcAft>
                          <a:spcPts val="0"/>
                        </a:spcAft>
                      </a:pPr>
                      <a:r>
                        <a:rPr kumimoji="0" lang="el-GR" sz="2000" b="1" kern="1200" dirty="0">
                          <a:solidFill>
                            <a:schemeClr val="dk1"/>
                          </a:solidFill>
                          <a:latin typeface="+mn-lt"/>
                          <a:ea typeface="+mn-ea"/>
                          <a:cs typeface="+mn-cs"/>
                        </a:rPr>
                        <a:t>Πεζοί</a:t>
                      </a:r>
                      <a:endParaRPr kumimoji="0" lang="en-US" sz="2000" b="1"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Χώρος ανά πεζό *</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Καθυστέρηση πεζών *</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Ταχύτητα</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Λόγος </a:t>
                      </a:r>
                      <a:r>
                        <a:rPr kumimoji="0" lang="en-US" sz="2000" kern="1200" dirty="0">
                          <a:solidFill>
                            <a:schemeClr val="dk1"/>
                          </a:solidFill>
                          <a:latin typeface="+mn-lt"/>
                          <a:ea typeface="+mn-ea"/>
                          <a:cs typeface="+mn-cs"/>
                        </a:rPr>
                        <a:t>v/c</a:t>
                      </a:r>
                    </a:p>
                  </a:txBody>
                  <a:tcPr marL="68580" marR="68580" marT="0" marB="0"/>
                </a:tc>
                <a:tc>
                  <a:txBody>
                    <a:bodyPr/>
                    <a:lstStyle/>
                    <a:p>
                      <a:pPr marL="0" marR="0" algn="l" rtl="0" eaLnBrk="1" latinLnBrk="0" hangingPunct="1">
                        <a:lnSpc>
                          <a:spcPct val="100000"/>
                        </a:lnSpc>
                        <a:spcBef>
                          <a:spcPts val="0"/>
                        </a:spcBef>
                        <a:spcAft>
                          <a:spcPts val="0"/>
                        </a:spcAft>
                      </a:pPr>
                      <a:endParaRPr kumimoji="0" lang="el-GR" sz="2000"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endParaRPr kumimoji="0" lang="el-GR" sz="2000"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endParaRPr kumimoji="0" lang="el-GR"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txBody>
                  <a:tcPr marL="68580" marR="68580" marT="0" marB="0"/>
                </a:tc>
              </a:tr>
              <a:tr h="1179693">
                <a:tc>
                  <a:txBody>
                    <a:bodyPr/>
                    <a:lstStyle/>
                    <a:p>
                      <a:pPr marL="0" marR="0" algn="l" rtl="0" eaLnBrk="1" latinLnBrk="0" hangingPunct="1">
                        <a:lnSpc>
                          <a:spcPct val="100000"/>
                        </a:lnSpc>
                        <a:spcBef>
                          <a:spcPts val="0"/>
                        </a:spcBef>
                        <a:spcAft>
                          <a:spcPts val="0"/>
                        </a:spcAft>
                      </a:pPr>
                      <a:r>
                        <a:rPr kumimoji="0" lang="el-GR" sz="2000" b="1" kern="1200" dirty="0">
                          <a:solidFill>
                            <a:schemeClr val="dk1"/>
                          </a:solidFill>
                          <a:latin typeface="+mn-lt"/>
                          <a:ea typeface="+mn-ea"/>
                          <a:cs typeface="+mn-cs"/>
                        </a:rPr>
                        <a:t>Ποδήλατα</a:t>
                      </a:r>
                      <a:endParaRPr kumimoji="0" lang="en-US" sz="2000" b="1"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Εμπόδιση *</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Γεγονότα</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Καθυστέρηση ελέγχου *</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Ταχύτητα μετακίνησης *</a:t>
                      </a:r>
                      <a:endParaRPr kumimoji="0" lang="en-US" sz="2000"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endParaRPr kumimoji="0" lang="el-GR" sz="2000"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endParaRPr kumimoji="0" lang="el-GR" sz="2000"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endParaRPr kumimoji="0" lang="el-GR"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txBody>
                  <a:tcPr marL="68580" marR="68580" marT="0" marB="0"/>
                </a:tc>
              </a:tr>
              <a:tr h="1179693">
                <a:tc>
                  <a:txBody>
                    <a:bodyPr/>
                    <a:lstStyle/>
                    <a:p>
                      <a:pPr marL="0" marR="0" algn="l" rtl="0" eaLnBrk="1" latinLnBrk="0" hangingPunct="1">
                        <a:lnSpc>
                          <a:spcPct val="100000"/>
                        </a:lnSpc>
                        <a:spcBef>
                          <a:spcPts val="0"/>
                        </a:spcBef>
                        <a:spcAft>
                          <a:spcPts val="0"/>
                        </a:spcAft>
                      </a:pPr>
                      <a:r>
                        <a:rPr kumimoji="0" lang="el-GR" sz="2000" b="1" kern="1200" dirty="0">
                          <a:solidFill>
                            <a:schemeClr val="dk1"/>
                          </a:solidFill>
                          <a:latin typeface="+mn-lt"/>
                          <a:ea typeface="+mn-ea"/>
                          <a:cs typeface="+mn-cs"/>
                        </a:rPr>
                        <a:t>Μαζικά Μέσα Μεταφοράς</a:t>
                      </a:r>
                      <a:endParaRPr kumimoji="0" lang="en-US" sz="2000" b="1"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Συχνότητα εξυπηρέτησης *</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Ώρες εξυπηρέτησης *</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Χώρος ανά επιβάτη *</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Αξιοπιστία άφιξης *</a:t>
                      </a:r>
                      <a:endParaRPr kumimoji="0" lang="en-US" sz="2000"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txBody>
                  <a:tcPr marL="68580" marR="68580" marT="0" marB="0"/>
                </a:tc>
                <a:tc>
                  <a:txBody>
                    <a:bodyPr/>
                    <a:lstStyle/>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p>
                      <a:pPr marL="0" marR="0" algn="l" rtl="0" eaLnBrk="1" latinLnBrk="0" hangingPunct="1">
                        <a:lnSpc>
                          <a:spcPct val="100000"/>
                        </a:lnSpc>
                        <a:spcBef>
                          <a:spcPts val="0"/>
                        </a:spcBef>
                        <a:spcAft>
                          <a:spcPts val="0"/>
                        </a:spcAft>
                      </a:pPr>
                      <a:r>
                        <a:rPr kumimoji="0" lang="el-GR" sz="2000" kern="1200" dirty="0">
                          <a:solidFill>
                            <a:schemeClr val="dk1"/>
                          </a:solidFill>
                          <a:latin typeface="+mn-lt"/>
                          <a:ea typeface="+mn-ea"/>
                          <a:cs typeface="+mn-cs"/>
                        </a:rPr>
                        <a:t>√</a:t>
                      </a:r>
                      <a:endParaRPr kumimoji="0" lang="en-US" sz="2000" kern="1200" dirty="0">
                        <a:solidFill>
                          <a:schemeClr val="dk1"/>
                        </a:solidFill>
                        <a:latin typeface="+mn-lt"/>
                        <a:ea typeface="+mn-ea"/>
                        <a:cs typeface="+mn-cs"/>
                      </a:endParaRPr>
                    </a:p>
                  </a:txBody>
                  <a:tcPr marL="68580" marR="68580" marT="0" marB="0"/>
                </a:tc>
              </a:tr>
            </a:tbl>
          </a:graphicData>
        </a:graphic>
      </p:graphicFrame>
      <p:sp>
        <p:nvSpPr>
          <p:cNvPr id="7" name="Title 1"/>
          <p:cNvSpPr>
            <a:spLocks noGrp="1"/>
          </p:cNvSpPr>
          <p:nvPr>
            <p:ph type="title"/>
          </p:nvPr>
        </p:nvSpPr>
        <p:spPr>
          <a:xfrm>
            <a:off x="457200" y="152400"/>
            <a:ext cx="8229600" cy="990600"/>
          </a:xfrm>
        </p:spPr>
        <p:txBody>
          <a:bodyPr>
            <a:normAutofit fontScale="90000"/>
          </a:bodyPr>
          <a:lstStyle/>
          <a:p>
            <a:pPr eaLnBrk="1" fontAlgn="auto" hangingPunct="1">
              <a:spcAft>
                <a:spcPts val="0"/>
              </a:spcAft>
              <a:defRPr/>
            </a:pPr>
            <a:r>
              <a:rPr lang="el-GR" dirty="0" smtClean="0"/>
              <a:t>Δείκτες Συμπεριφοράς και Εξυπηρέτησης</a:t>
            </a:r>
            <a:br>
              <a:rPr lang="el-GR" dirty="0" smtClean="0"/>
            </a:br>
            <a:r>
              <a:rPr lang="el-GR" dirty="0" smtClean="0"/>
              <a:t>για Περιβαλλοντικές και Οικονομικές Μελέτες</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srcRect/>
          <a:stretch>
            <a:fillRect/>
          </a:stretch>
        </p:blipFill>
        <p:spPr bwMode="auto">
          <a:xfrm>
            <a:off x="0" y="677863"/>
            <a:ext cx="9144000" cy="5510212"/>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l-GR" smtClean="0"/>
              <a:t>Προσδιορισμός ποσοστού χρόνου κίνησης σε φάλαγγα (</a:t>
            </a:r>
            <a:r>
              <a:rPr lang="en-US" smtClean="0"/>
              <a:t>PTFS</a:t>
            </a:r>
            <a:r>
              <a:rPr lang="en-US" baseline="-25000" smtClean="0"/>
              <a:t>d</a:t>
            </a:r>
            <a:r>
              <a:rPr lang="el-GR" smtClean="0"/>
              <a:t>)</a:t>
            </a:r>
            <a:endParaRPr lang="en-US" smtClean="0"/>
          </a:p>
        </p:txBody>
      </p:sp>
      <p:sp>
        <p:nvSpPr>
          <p:cNvPr id="13316" name="Content Placeholder 2"/>
          <p:cNvSpPr>
            <a:spLocks noGrp="1"/>
          </p:cNvSpPr>
          <p:nvPr>
            <p:ph sz="quarter" idx="1"/>
          </p:nvPr>
        </p:nvSpPr>
        <p:spPr>
          <a:xfrm>
            <a:off x="457200" y="1219200"/>
            <a:ext cx="8229600" cy="4937125"/>
          </a:xfrm>
        </p:spPr>
        <p:txBody>
          <a:bodyPr/>
          <a:lstStyle/>
          <a:p>
            <a:r>
              <a:rPr lang="el-GR" smtClean="0"/>
              <a:t>Στην περίπτωση που εξετάζεται η ροή κατά μία κατεύθυνση</a:t>
            </a:r>
            <a:r>
              <a:rPr lang="en-US" smtClean="0"/>
              <a:t>:</a:t>
            </a:r>
          </a:p>
          <a:p>
            <a:endParaRPr lang="en-US" smtClean="0"/>
          </a:p>
        </p:txBody>
      </p:sp>
      <p:sp>
        <p:nvSpPr>
          <p:cNvPr id="1331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13314" name="Object 1"/>
          <p:cNvGraphicFramePr>
            <a:graphicFrameLocks noChangeAspect="1"/>
          </p:cNvGraphicFramePr>
          <p:nvPr/>
        </p:nvGraphicFramePr>
        <p:xfrm>
          <a:off x="2438400" y="2286000"/>
          <a:ext cx="3740150" cy="619125"/>
        </p:xfrm>
        <a:graphic>
          <a:graphicData uri="http://schemas.openxmlformats.org/presentationml/2006/ole">
            <mc:AlternateContent xmlns:mc="http://schemas.openxmlformats.org/markup-compatibility/2006">
              <mc:Choice xmlns:v="urn:schemas-microsoft-com:vml" Requires="v">
                <p:oleObj spid="_x0000_s13333" name="Equation" r:id="rId4" imgW="1435100" imgH="241300" progId="Equation.DSMT4">
                  <p:embed/>
                </p:oleObj>
              </mc:Choice>
              <mc:Fallback>
                <p:oleObj name="Equation" r:id="rId4" imgW="14351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286000"/>
                        <a:ext cx="37401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0" name="Picture 8"/>
          <p:cNvPicPr>
            <a:picLocks noChangeAspect="1" noChangeArrowheads="1"/>
          </p:cNvPicPr>
          <p:nvPr/>
        </p:nvPicPr>
        <p:blipFill>
          <a:blip r:embed="rId6" cstate="print"/>
          <a:srcRect/>
          <a:stretch>
            <a:fillRect/>
          </a:stretch>
        </p:blipFill>
        <p:spPr bwMode="auto">
          <a:xfrm>
            <a:off x="228600" y="3505200"/>
            <a:ext cx="8799513" cy="153035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srcRect/>
          <a:stretch>
            <a:fillRect/>
          </a:stretch>
        </p:blipFill>
        <p:spPr bwMode="auto">
          <a:xfrm>
            <a:off x="0" y="1495425"/>
            <a:ext cx="9144000" cy="38735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srcRect/>
          <a:stretch>
            <a:fillRect/>
          </a:stretch>
        </p:blipFill>
        <p:spPr bwMode="auto">
          <a:xfrm>
            <a:off x="1524000" y="0"/>
            <a:ext cx="6148388" cy="6656388"/>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l-GR" smtClean="0"/>
              <a:t>Προσδιορισμός στάθμης εξυπηρέτησης </a:t>
            </a:r>
            <a:endParaRPr lang="en-US" smtClean="0"/>
          </a:p>
        </p:txBody>
      </p:sp>
      <p:sp>
        <p:nvSpPr>
          <p:cNvPr id="110595" name="Content Placeholder 2"/>
          <p:cNvSpPr>
            <a:spLocks noGrp="1"/>
          </p:cNvSpPr>
          <p:nvPr>
            <p:ph sz="quarter" idx="1"/>
          </p:nvPr>
        </p:nvSpPr>
        <p:spPr>
          <a:xfrm>
            <a:off x="457200" y="1219200"/>
            <a:ext cx="8229600" cy="4937125"/>
          </a:xfrm>
        </p:spPr>
        <p:txBody>
          <a:bodyPr/>
          <a:lstStyle/>
          <a:p>
            <a:pPr>
              <a:buFont typeface="Wingdings 3" pitchFamily="18" charset="2"/>
              <a:buNone/>
            </a:pPr>
            <a:r>
              <a:rPr lang="el-GR" sz="2000" u="sng" smtClean="0"/>
              <a:t>Σύνολο Διατομής</a:t>
            </a:r>
          </a:p>
          <a:p>
            <a:r>
              <a:rPr lang="el-GR" sz="2000" i="1" smtClean="0"/>
              <a:t>Βήμα 1:</a:t>
            </a:r>
            <a:r>
              <a:rPr lang="el-GR" sz="2000" smtClean="0"/>
              <a:t> Υπολογισμός </a:t>
            </a:r>
            <a:r>
              <a:rPr lang="en-US" sz="2000" i="1" smtClean="0"/>
              <a:t>v</a:t>
            </a:r>
            <a:r>
              <a:rPr lang="en-US" sz="2000" i="1" baseline="-25000" smtClean="0"/>
              <a:t>p</a:t>
            </a:r>
            <a:r>
              <a:rPr lang="el-GR" sz="2000" smtClean="0"/>
              <a:t> από τη σχέση (6.22). </a:t>
            </a:r>
          </a:p>
          <a:p>
            <a:pPr lvl="1">
              <a:spcAft>
                <a:spcPct val="0"/>
              </a:spcAft>
            </a:pPr>
            <a:r>
              <a:rPr lang="el-GR" sz="1800" smtClean="0"/>
              <a:t>Ο ρυθμός ροής προσαρμόζεται λόγω παρουσίας βαρέων οχημάτων και κλίσης και για τα δύο κριτήρια  δηλαδή τη μέση ταχύτητα διαδρομής και το ποσοστό χρόνου κίνησης σε φάλαγγα.</a:t>
            </a:r>
          </a:p>
          <a:p>
            <a:r>
              <a:rPr lang="el-GR" sz="2000" i="1" smtClean="0"/>
              <a:t>Βήμα 2: </a:t>
            </a:r>
            <a:r>
              <a:rPr lang="el-GR" sz="2000" smtClean="0"/>
              <a:t>Σύγκριση της τιμής </a:t>
            </a:r>
            <a:r>
              <a:rPr lang="en-US" sz="2000" i="1" smtClean="0"/>
              <a:t>v</a:t>
            </a:r>
            <a:r>
              <a:rPr lang="en-US" sz="2000" i="1" baseline="-25000" smtClean="0"/>
              <a:t>p</a:t>
            </a:r>
            <a:r>
              <a:rPr lang="el-GR" sz="2000" smtClean="0"/>
              <a:t> με τη μέγιστη κυκλοφοριακή ικανότητα υπεραστικής οδού 2 λωρίδων κυκλοφορίας και στις δύο κατευθύνσεις (3200 ΜΕΑ/ώρα).</a:t>
            </a:r>
          </a:p>
          <a:p>
            <a:pPr lvl="1">
              <a:spcAft>
                <a:spcPct val="0"/>
              </a:spcAft>
            </a:pPr>
            <a:r>
              <a:rPr lang="el-GR" sz="1800" smtClean="0"/>
              <a:t>Αν </a:t>
            </a:r>
            <a:r>
              <a:rPr lang="en-US" sz="1800" i="1" smtClean="0"/>
              <a:t>v</a:t>
            </a:r>
            <a:r>
              <a:rPr lang="en-US" sz="1800" i="1" baseline="-25000" smtClean="0"/>
              <a:t>p</a:t>
            </a:r>
            <a:r>
              <a:rPr lang="el-GR" sz="1800" smtClean="0"/>
              <a:t> &gt;3200 ΜΕΑ/ώρα: η στάθμη εξυπηρέτησης είναι </a:t>
            </a:r>
            <a:r>
              <a:rPr lang="en-US" sz="1800" smtClean="0"/>
              <a:t>F</a:t>
            </a:r>
            <a:r>
              <a:rPr lang="el-GR" sz="1800" smtClean="0"/>
              <a:t>, το ποσοστό χρόνου κίνησης σε φάλαγγα (</a:t>
            </a:r>
            <a:r>
              <a:rPr lang="en-US" sz="1800" i="1" smtClean="0"/>
              <a:t>PTSF</a:t>
            </a:r>
            <a:r>
              <a:rPr lang="el-GR" sz="1800" smtClean="0"/>
              <a:t>) είναι σχεδόν 100% και οι ταχύτητες παρουσιάζουν μεγάλες αυξομειώσεις και είναι δύσκολο να εκτιμηθούν.</a:t>
            </a:r>
            <a:endParaRPr lang="en-US" sz="1800" smtClean="0"/>
          </a:p>
          <a:p>
            <a:pPr lvl="1">
              <a:spcAft>
                <a:spcPts val="600"/>
              </a:spcAft>
            </a:pPr>
            <a:r>
              <a:rPr lang="el-GR" sz="1800" smtClean="0"/>
              <a:t>Αν </a:t>
            </a:r>
            <a:r>
              <a:rPr lang="en-US" sz="1800" i="1" smtClean="0"/>
              <a:t>v</a:t>
            </a:r>
            <a:r>
              <a:rPr lang="en-US" sz="1800" i="1" baseline="-25000" smtClean="0"/>
              <a:t>p</a:t>
            </a:r>
            <a:r>
              <a:rPr lang="el-GR" sz="1800" smtClean="0"/>
              <a:t> &lt; 3200 ΜΕΑ/ώρα:</a:t>
            </a:r>
            <a:endParaRPr lang="en-US" sz="1800" smtClean="0"/>
          </a:p>
          <a:p>
            <a:pPr lvl="2"/>
            <a:r>
              <a:rPr lang="el-GR" sz="1600" i="1" smtClean="0"/>
              <a:t>Βήμα 3: </a:t>
            </a:r>
            <a:r>
              <a:rPr lang="el-GR" sz="1600" smtClean="0"/>
              <a:t>Υπολογισμός της μέσης ταχύτητας διαδρομής από τη σχέση (6.25)</a:t>
            </a:r>
            <a:endParaRPr lang="en-US" sz="1600" smtClean="0"/>
          </a:p>
          <a:p>
            <a:pPr lvl="2"/>
            <a:r>
              <a:rPr lang="el-GR" sz="1600" i="1" smtClean="0"/>
              <a:t>Βήμα 4: </a:t>
            </a:r>
            <a:r>
              <a:rPr lang="el-GR" sz="1600" smtClean="0"/>
              <a:t>Υπολογισμός του ποσοστού χρόνου κίνησης σε φάλαγγα από  τη σχέση (6.27)</a:t>
            </a:r>
            <a:endParaRPr lang="en-US" sz="1600" smtClean="0"/>
          </a:p>
          <a:p>
            <a:pPr lvl="2"/>
            <a:r>
              <a:rPr lang="el-GR" sz="1600" i="1" smtClean="0"/>
              <a:t>Βήμα 5:</a:t>
            </a:r>
            <a:r>
              <a:rPr lang="el-GR" sz="1600" smtClean="0"/>
              <a:t> Προσδιορισμός της Στάθμης Εξυπηρέτησης </a:t>
            </a:r>
            <a:endParaRPr lang="en-US" sz="1600" smtClean="0"/>
          </a:p>
          <a:p>
            <a:r>
              <a:rPr lang="el-GR" sz="2000" smtClean="0"/>
              <a:t> </a:t>
            </a:r>
            <a:endParaRPr lang="en-US" sz="2000" smtClean="0"/>
          </a:p>
          <a:p>
            <a:endParaRPr lang="en-US" sz="200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l-GR" smtClean="0"/>
              <a:t>Προσδιορισμός στάθμης εξυπηρέτησης </a:t>
            </a:r>
            <a:endParaRPr lang="en-US" smtClean="0"/>
          </a:p>
        </p:txBody>
      </p:sp>
      <p:sp>
        <p:nvSpPr>
          <p:cNvPr id="111619" name="Content Placeholder 2"/>
          <p:cNvSpPr>
            <a:spLocks noGrp="1"/>
          </p:cNvSpPr>
          <p:nvPr>
            <p:ph sz="quarter" idx="1"/>
          </p:nvPr>
        </p:nvSpPr>
        <p:spPr>
          <a:xfrm>
            <a:off x="457200" y="1219200"/>
            <a:ext cx="8229600" cy="4937125"/>
          </a:xfrm>
        </p:spPr>
        <p:txBody>
          <a:bodyPr/>
          <a:lstStyle/>
          <a:p>
            <a:pPr>
              <a:buFont typeface="Wingdings 3" pitchFamily="18" charset="2"/>
              <a:buNone/>
            </a:pPr>
            <a:r>
              <a:rPr lang="el-GR" sz="2800" u="sng" smtClean="0"/>
              <a:t>Ανάλυση κατά κατεύθυνση</a:t>
            </a:r>
          </a:p>
          <a:p>
            <a:r>
              <a:rPr lang="el-GR" sz="2800" i="1" smtClean="0"/>
              <a:t>Παρόμοια διαδικασία αλλά:</a:t>
            </a:r>
          </a:p>
          <a:p>
            <a:pPr lvl="1"/>
            <a:r>
              <a:rPr lang="el-GR" sz="2400" smtClean="0"/>
              <a:t>Η σύγκριση της τιμής του ρυθμού ροής της εξεταζόμενη κατεύθυνση </a:t>
            </a:r>
            <a:r>
              <a:rPr lang="en-US" sz="2400" i="1" smtClean="0"/>
              <a:t>v</a:t>
            </a:r>
            <a:r>
              <a:rPr lang="en-US" sz="2400" i="1" baseline="-25000" smtClean="0"/>
              <a:t>d</a:t>
            </a:r>
            <a:r>
              <a:rPr lang="el-GR" sz="2400" smtClean="0"/>
              <a:t> γίνεται με τη μέγιστη κυκλοφοριακή ικανότητα ανά κατεύθυνση που είναι 1700 ΜΕΑ / ώρα.</a:t>
            </a:r>
          </a:p>
          <a:p>
            <a:pPr lvl="1"/>
            <a:r>
              <a:rPr lang="el-GR" sz="2400" smtClean="0"/>
              <a:t>Χρησιμοποιούνται οι κατάλληλοι πίνακες για ανάλυση κατά κατεύθυνση</a:t>
            </a:r>
            <a:endParaRPr lang="en-US" sz="2400" smtClean="0"/>
          </a:p>
          <a:p>
            <a:endParaRPr lang="en-US" sz="2800" smtClean="0"/>
          </a:p>
          <a:p>
            <a:endParaRPr lang="en-US" sz="280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p:cNvSpPr>
            <a:spLocks noGrp="1"/>
          </p:cNvSpPr>
          <p:nvPr>
            <p:ph type="title"/>
          </p:nvPr>
        </p:nvSpPr>
        <p:spPr/>
        <p:txBody>
          <a:bodyPr/>
          <a:lstStyle/>
          <a:p>
            <a:r>
              <a:rPr lang="el-GR" sz="2800" smtClean="0"/>
              <a:t>Υπολογισμός Κυκλοφοριακής Ικανότητας και Στάθμης Εξυπηρέτησης</a:t>
            </a:r>
          </a:p>
        </p:txBody>
      </p:sp>
      <p:sp>
        <p:nvSpPr>
          <p:cNvPr id="7" name="Text Placeholder 6"/>
          <p:cNvSpPr>
            <a:spLocks noGrp="1"/>
          </p:cNvSpPr>
          <p:nvPr>
            <p:ph type="body" idx="1"/>
          </p:nvPr>
        </p:nvSpPr>
        <p:spPr/>
        <p:txBody>
          <a:bodyPr/>
          <a:lstStyle/>
          <a:p>
            <a:pPr>
              <a:defRPr/>
            </a:pPr>
            <a:r>
              <a:rPr lang="el-GR" dirty="0" smtClean="0"/>
              <a:t>Εφαρμογές</a:t>
            </a:r>
            <a:endParaRPr lang="el-G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l-GR" smtClean="0"/>
              <a:t>Εφαρμογή 1</a:t>
            </a:r>
          </a:p>
        </p:txBody>
      </p:sp>
      <p:sp>
        <p:nvSpPr>
          <p:cNvPr id="3" name="Content Placeholder 2"/>
          <p:cNvSpPr>
            <a:spLocks noGrp="1"/>
          </p:cNvSpPr>
          <p:nvPr>
            <p:ph sz="quarter" idx="1"/>
          </p:nvPr>
        </p:nvSpPr>
        <p:spPr>
          <a:xfrm>
            <a:off x="457200" y="1219200"/>
            <a:ext cx="8229600" cy="4937125"/>
          </a:xfrm>
        </p:spPr>
        <p:txBody>
          <a:bodyPr/>
          <a:lstStyle/>
          <a:p>
            <a:pPr marL="0" indent="0">
              <a:buFont typeface="Wingdings 3" pitchFamily="18" charset="2"/>
              <a:buNone/>
              <a:defRPr/>
            </a:pPr>
            <a:r>
              <a:rPr lang="el-GR" sz="2400" dirty="0" smtClean="0"/>
              <a:t>Τμήμα υπεραστικής οδού 4 λωρίδων διαιρεμένης, μήκους 3.4 </a:t>
            </a:r>
            <a:r>
              <a:rPr lang="el-GR" sz="2400" dirty="0" err="1" smtClean="0"/>
              <a:t>χλμ</a:t>
            </a:r>
            <a:r>
              <a:rPr lang="el-GR" sz="2400" dirty="0" smtClean="0"/>
              <a:t>. περιλαμβάνει 2 επιμέρους τμήματα: ένα μήκους 1830 μ. με κλίση 4% και ένα επίπεδο τμήμα μήκους 1570 μ.</a:t>
            </a:r>
          </a:p>
          <a:p>
            <a:pPr marL="274638" lvl="1" indent="0">
              <a:spcAft>
                <a:spcPts val="0"/>
              </a:spcAft>
              <a:defRPr/>
            </a:pPr>
            <a:r>
              <a:rPr lang="el-GR" sz="2100" dirty="0" smtClean="0"/>
              <a:t>Φόρτος 1500 οχήματα/ώρα</a:t>
            </a:r>
          </a:p>
          <a:p>
            <a:pPr marL="274638" lvl="1" indent="0">
              <a:spcAft>
                <a:spcPts val="0"/>
              </a:spcAft>
              <a:defRPr/>
            </a:pPr>
            <a:r>
              <a:rPr lang="el-GR" sz="2100" dirty="0" smtClean="0"/>
              <a:t>6%  φορτηγά και λεωφορεία</a:t>
            </a:r>
          </a:p>
          <a:p>
            <a:pPr marL="274638" lvl="1" indent="0">
              <a:spcAft>
                <a:spcPts val="0"/>
              </a:spcAft>
              <a:defRPr/>
            </a:pPr>
            <a:r>
              <a:rPr lang="el-GR" sz="2100" dirty="0" smtClean="0"/>
              <a:t>ΣΩΑ:0.90</a:t>
            </a:r>
          </a:p>
          <a:p>
            <a:pPr marL="274638" lvl="1" indent="0">
              <a:spcAft>
                <a:spcPts val="0"/>
              </a:spcAft>
              <a:defRPr/>
            </a:pPr>
            <a:r>
              <a:rPr lang="el-GR" sz="2100" dirty="0" smtClean="0"/>
              <a:t>Όρια ταχυτήτων 60 </a:t>
            </a:r>
            <a:r>
              <a:rPr lang="el-GR" sz="2100" dirty="0" err="1" smtClean="0"/>
              <a:t>χλμ</a:t>
            </a:r>
            <a:r>
              <a:rPr lang="el-GR" sz="2100" dirty="0" smtClean="0"/>
              <a:t>./ώρα στην ανωφέρεια και 70 </a:t>
            </a:r>
            <a:r>
              <a:rPr lang="el-GR" sz="2100" dirty="0" err="1" smtClean="0"/>
              <a:t>χλμ</a:t>
            </a:r>
            <a:r>
              <a:rPr lang="el-GR" sz="2100" dirty="0" smtClean="0"/>
              <a:t>./ώρα στην κατωφέρεια </a:t>
            </a:r>
          </a:p>
          <a:p>
            <a:pPr marL="274638" lvl="1" indent="0">
              <a:spcAft>
                <a:spcPts val="0"/>
              </a:spcAft>
              <a:defRPr/>
            </a:pPr>
            <a:r>
              <a:rPr lang="el-GR" sz="2100" dirty="0" smtClean="0"/>
              <a:t>Πλάτος λωρίδας: 3.6 μ.</a:t>
            </a:r>
          </a:p>
          <a:p>
            <a:pPr marL="274638" lvl="1" indent="0">
              <a:spcAft>
                <a:spcPts val="0"/>
              </a:spcAft>
              <a:defRPr/>
            </a:pPr>
            <a:r>
              <a:rPr lang="el-GR" sz="2100" dirty="0" smtClean="0"/>
              <a:t>Σημεία πρόσβασης:6 στην κατωφέρεια και 0 στην ανωφέρεια</a:t>
            </a:r>
          </a:p>
          <a:p>
            <a:pPr marL="0" indent="0">
              <a:buFont typeface="Wingdings 3" pitchFamily="18" charset="2"/>
              <a:buNone/>
              <a:defRPr/>
            </a:pPr>
            <a:endParaRPr lang="el-GR" sz="2400" dirty="0" smtClean="0"/>
          </a:p>
          <a:p>
            <a:pPr marL="0" indent="0">
              <a:buFont typeface="Wingdings 3" pitchFamily="18" charset="2"/>
              <a:buNone/>
              <a:defRPr/>
            </a:pPr>
            <a:r>
              <a:rPr lang="el-GR" sz="2400" b="1" dirty="0" smtClean="0"/>
              <a:t>Ποια είναι η στάθμη εξυπηρέτησης για το τμήμα με κλίση 4%;</a:t>
            </a:r>
          </a:p>
          <a:p>
            <a:pPr marL="0" indent="0">
              <a:buFont typeface="Wingdings 3" pitchFamily="18" charset="2"/>
              <a:buNone/>
              <a:defRPr/>
            </a:pPr>
            <a:r>
              <a:rPr lang="el-GR" sz="2400" dirty="0" smtClean="0"/>
              <a:t> </a:t>
            </a:r>
          </a:p>
          <a:p>
            <a:pPr>
              <a:buFont typeface="Wingdings 3" pitchFamily="18" charset="2"/>
              <a:buNone/>
              <a:defRPr/>
            </a:pPr>
            <a:endParaRPr lang="el-GR" sz="2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r>
              <a:rPr lang="el-GR" smtClean="0"/>
              <a:t>Εφαρμογή 1</a:t>
            </a:r>
          </a:p>
        </p:txBody>
      </p:sp>
      <p:sp>
        <p:nvSpPr>
          <p:cNvPr id="14340" name="Content Placeholder 2"/>
          <p:cNvSpPr>
            <a:spLocks noGrp="1"/>
          </p:cNvSpPr>
          <p:nvPr>
            <p:ph sz="quarter" idx="1"/>
          </p:nvPr>
        </p:nvSpPr>
        <p:spPr>
          <a:xfrm>
            <a:off x="457200" y="1219200"/>
            <a:ext cx="8229600" cy="4937125"/>
          </a:xfrm>
        </p:spPr>
        <p:txBody>
          <a:bodyPr/>
          <a:lstStyle/>
          <a:p>
            <a:r>
              <a:rPr lang="el-GR" smtClean="0"/>
              <a:t>Υπολογισμός </a:t>
            </a:r>
            <a:r>
              <a:rPr lang="en-US" smtClean="0"/>
              <a:t>FFS </a:t>
            </a:r>
            <a:r>
              <a:rPr lang="el-GR" smtClean="0"/>
              <a:t>και </a:t>
            </a:r>
            <a:r>
              <a:rPr lang="en-US" smtClean="0"/>
              <a:t>v</a:t>
            </a:r>
            <a:r>
              <a:rPr lang="en-US" baseline="-25000" smtClean="0"/>
              <a:t>p </a:t>
            </a:r>
            <a:r>
              <a:rPr lang="en-US" smtClean="0"/>
              <a:t> </a:t>
            </a:r>
            <a:r>
              <a:rPr lang="el-GR" smtClean="0"/>
              <a:t>σε ανωφέρεια και κατωφέρεια </a:t>
            </a:r>
            <a:r>
              <a:rPr lang="el-GR" smtClean="0">
                <a:sym typeface="Wingdings" pitchFamily="2" charset="2"/>
              </a:rPr>
              <a:t> Υπολογισμός Στ.Ε. από διάγραμμα (Σχ. 6.19)</a:t>
            </a:r>
          </a:p>
          <a:p>
            <a:pPr lvl="1"/>
            <a:r>
              <a:rPr lang="el-GR" smtClean="0">
                <a:solidFill>
                  <a:schemeClr val="tx1"/>
                </a:solidFill>
              </a:rPr>
              <a:t>Τύπος 6.29</a:t>
            </a:r>
          </a:p>
          <a:p>
            <a:pPr lvl="1"/>
            <a:endParaRPr lang="el-GR" smtClean="0">
              <a:solidFill>
                <a:schemeClr val="tx1"/>
              </a:solidFill>
            </a:endParaRPr>
          </a:p>
          <a:p>
            <a:pPr lvl="1"/>
            <a:r>
              <a:rPr lang="el-GR" smtClean="0">
                <a:solidFill>
                  <a:schemeClr val="tx1"/>
                </a:solidFill>
              </a:rPr>
              <a:t>Τύπος 6.31   </a:t>
            </a:r>
            <a:r>
              <a:rPr lang="en-US" i="1" smtClean="0"/>
              <a:t>	</a:t>
            </a:r>
            <a:endParaRPr lang="el-GR" smtClean="0"/>
          </a:p>
          <a:p>
            <a:pPr lvl="1"/>
            <a:endParaRPr lang="el-GR" smtClean="0">
              <a:solidFill>
                <a:schemeClr val="tx1"/>
              </a:solidFill>
            </a:endParaRPr>
          </a:p>
          <a:p>
            <a:pPr lvl="1"/>
            <a:endParaRPr lang="el-GR" smtClean="0">
              <a:solidFill>
                <a:schemeClr val="tx1"/>
              </a:solidFill>
            </a:endParaRPr>
          </a:p>
        </p:txBody>
      </p:sp>
      <p:graphicFrame>
        <p:nvGraphicFramePr>
          <p:cNvPr id="6" name="Table 5"/>
          <p:cNvGraphicFramePr>
            <a:graphicFrameLocks noGrp="1"/>
          </p:cNvGraphicFramePr>
          <p:nvPr/>
        </p:nvGraphicFramePr>
        <p:xfrm>
          <a:off x="228600" y="2667000"/>
          <a:ext cx="3124200" cy="396240"/>
        </p:xfrm>
        <a:graphic>
          <a:graphicData uri="http://schemas.openxmlformats.org/drawingml/2006/table">
            <a:tbl>
              <a:tblPr/>
              <a:tblGrid>
                <a:gridCol w="3124200"/>
              </a:tblGrid>
              <a:tr h="396240">
                <a:tc>
                  <a:txBody>
                    <a:bodyPr/>
                    <a:lstStyle/>
                    <a:p>
                      <a:pPr algn="ctr">
                        <a:spcAft>
                          <a:spcPts val="0"/>
                        </a:spcAft>
                      </a:pPr>
                      <a:r>
                        <a:rPr lang="en-US" sz="1600" b="1" i="0" dirty="0">
                          <a:latin typeface="Arial"/>
                          <a:ea typeface="Times New Roman"/>
                        </a:rPr>
                        <a:t>FFS</a:t>
                      </a:r>
                      <a:r>
                        <a:rPr lang="el-GR" sz="1600" b="1" i="0" dirty="0">
                          <a:latin typeface="Arial"/>
                          <a:ea typeface="Times New Roman"/>
                        </a:rPr>
                        <a:t>=</a:t>
                      </a:r>
                      <a:r>
                        <a:rPr lang="en-US" sz="1600" b="1" i="0" dirty="0">
                          <a:latin typeface="Arial"/>
                          <a:ea typeface="Times New Roman"/>
                        </a:rPr>
                        <a:t>BFFS</a:t>
                      </a:r>
                      <a:r>
                        <a:rPr lang="el-GR" sz="1600" b="1" i="0" dirty="0">
                          <a:latin typeface="Arial"/>
                          <a:ea typeface="Times New Roman"/>
                        </a:rPr>
                        <a:t> –</a:t>
                      </a:r>
                      <a:r>
                        <a:rPr lang="en-US" sz="1600" b="1" i="0" dirty="0" err="1">
                          <a:latin typeface="Arial"/>
                          <a:ea typeface="Times New Roman"/>
                        </a:rPr>
                        <a:t>f</a:t>
                      </a:r>
                      <a:r>
                        <a:rPr lang="en-US" sz="1600" b="1" i="0" baseline="-25000" dirty="0" err="1">
                          <a:latin typeface="Arial"/>
                          <a:ea typeface="Times New Roman"/>
                        </a:rPr>
                        <a:t>LW</a:t>
                      </a:r>
                      <a:r>
                        <a:rPr lang="el-GR" sz="1600" b="1" i="0" dirty="0">
                          <a:latin typeface="Arial"/>
                          <a:ea typeface="Times New Roman"/>
                        </a:rPr>
                        <a:t> –</a:t>
                      </a:r>
                      <a:r>
                        <a:rPr lang="en-US" sz="1600" b="1" i="0" dirty="0" err="1">
                          <a:latin typeface="Arial"/>
                          <a:ea typeface="Times New Roman"/>
                        </a:rPr>
                        <a:t>f</a:t>
                      </a:r>
                      <a:r>
                        <a:rPr lang="en-US" sz="1600" b="1" i="0" baseline="-25000" dirty="0" err="1">
                          <a:latin typeface="Arial"/>
                          <a:ea typeface="Times New Roman"/>
                        </a:rPr>
                        <a:t>LC</a:t>
                      </a:r>
                      <a:r>
                        <a:rPr lang="el-GR" sz="1600" b="1" i="0" dirty="0">
                          <a:latin typeface="Arial"/>
                          <a:ea typeface="Times New Roman"/>
                        </a:rPr>
                        <a:t> –</a:t>
                      </a:r>
                      <a:r>
                        <a:rPr lang="en-US" sz="1600" b="1" i="0" dirty="0" err="1">
                          <a:latin typeface="Arial"/>
                          <a:ea typeface="Times New Roman"/>
                        </a:rPr>
                        <a:t>f</a:t>
                      </a:r>
                      <a:r>
                        <a:rPr lang="en-US" sz="1600" b="1" i="0" baseline="-25000" dirty="0" err="1">
                          <a:latin typeface="Arial"/>
                          <a:ea typeface="Times New Roman"/>
                        </a:rPr>
                        <a:t>M</a:t>
                      </a:r>
                      <a:r>
                        <a:rPr lang="el-GR" sz="1600" b="1" i="0" dirty="0">
                          <a:latin typeface="Arial"/>
                          <a:ea typeface="Times New Roman"/>
                        </a:rPr>
                        <a:t> –</a:t>
                      </a:r>
                      <a:r>
                        <a:rPr lang="en-US" sz="1600" b="1" i="0" dirty="0" err="1">
                          <a:latin typeface="Arial"/>
                          <a:ea typeface="Times New Roman"/>
                        </a:rPr>
                        <a:t>f</a:t>
                      </a:r>
                      <a:r>
                        <a:rPr lang="en-US" sz="1600" b="1" i="0" baseline="-25000" dirty="0" err="1">
                          <a:latin typeface="Arial"/>
                          <a:ea typeface="Times New Roman"/>
                        </a:rPr>
                        <a:t>A</a:t>
                      </a:r>
                      <a:endParaRPr lang="el-GR" sz="2400" b="1" i="0" dirty="0">
                        <a:latin typeface="Times New Roman"/>
                        <a:ea typeface="Times New Roman"/>
                      </a:endParaRPr>
                    </a:p>
                  </a:txBody>
                  <a:tcPr marL="68580" marR="68580" marT="0" marB="0">
                    <a:lnL>
                      <a:noFill/>
                    </a:lnL>
                    <a:lnR>
                      <a:noFill/>
                    </a:lnR>
                    <a:lnT>
                      <a:noFill/>
                    </a:lnT>
                    <a:lnB>
                      <a:noFill/>
                    </a:lnB>
                  </a:tcPr>
                </a:tc>
              </a:tr>
            </a:tbl>
          </a:graphicData>
        </a:graphic>
      </p:graphicFrame>
      <p:pic>
        <p:nvPicPr>
          <p:cNvPr id="14345" name="Picture 1" descr="sxima_6_19"/>
          <p:cNvPicPr>
            <a:picLocks noChangeAspect="1" noChangeArrowheads="1"/>
          </p:cNvPicPr>
          <p:nvPr/>
        </p:nvPicPr>
        <p:blipFill>
          <a:blip r:embed="rId4" cstate="print"/>
          <a:srcRect/>
          <a:stretch>
            <a:fillRect/>
          </a:stretch>
        </p:blipFill>
        <p:spPr bwMode="auto">
          <a:xfrm>
            <a:off x="3030538" y="2895600"/>
            <a:ext cx="6113462" cy="3962400"/>
          </a:xfrm>
          <a:prstGeom prst="rect">
            <a:avLst/>
          </a:prstGeom>
          <a:noFill/>
          <a:ln w="9525">
            <a:noFill/>
            <a:miter lim="800000"/>
            <a:headEnd/>
            <a:tailEnd/>
          </a:ln>
        </p:spPr>
      </p:pic>
      <p:sp>
        <p:nvSpPr>
          <p:cNvPr id="1434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14338" name="Object 1"/>
          <p:cNvGraphicFramePr>
            <a:graphicFrameLocks noChangeAspect="1"/>
          </p:cNvGraphicFramePr>
          <p:nvPr/>
        </p:nvGraphicFramePr>
        <p:xfrm>
          <a:off x="457200" y="4038600"/>
          <a:ext cx="2328863" cy="754063"/>
        </p:xfrm>
        <a:graphic>
          <a:graphicData uri="http://schemas.openxmlformats.org/presentationml/2006/ole">
            <mc:AlternateContent xmlns:mc="http://schemas.openxmlformats.org/markup-compatibility/2006">
              <mc:Choice xmlns:v="urn:schemas-microsoft-com:vml" Requires="v">
                <p:oleObj spid="_x0000_s14357" name="Equation" r:id="rId5" imgW="2323800" imgH="749160" progId="Equation.DSMT4">
                  <p:embed/>
                </p:oleObj>
              </mc:Choice>
              <mc:Fallback>
                <p:oleObj name="Equation" r:id="rId5" imgW="2323800" imgH="74916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038600"/>
                        <a:ext cx="2328863"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l-GR" sz="2800" smtClean="0"/>
              <a:t>Προσδιορισμός ταχύτητας ελεύθερης ροής (</a:t>
            </a:r>
            <a:r>
              <a:rPr lang="en-US" sz="2800" smtClean="0"/>
              <a:t>FFS</a:t>
            </a:r>
            <a:r>
              <a:rPr lang="el-GR" sz="2800" smtClean="0"/>
              <a:t>)</a:t>
            </a:r>
            <a:endParaRPr lang="en-US" sz="2800" smtClean="0"/>
          </a:p>
        </p:txBody>
      </p:sp>
      <p:graphicFrame>
        <p:nvGraphicFramePr>
          <p:cNvPr id="7" name="Content Placeholder 6"/>
          <p:cNvGraphicFramePr>
            <a:graphicFrameLocks noGrp="1"/>
          </p:cNvGraphicFramePr>
          <p:nvPr>
            <p:ph sz="quarter" idx="1"/>
          </p:nvPr>
        </p:nvGraphicFramePr>
        <p:xfrm>
          <a:off x="762000" y="2209800"/>
          <a:ext cx="8001000" cy="1755775"/>
        </p:xfrm>
        <a:graphic>
          <a:graphicData uri="http://schemas.openxmlformats.org/drawingml/2006/table">
            <a:tbl>
              <a:tblPr/>
              <a:tblGrid>
                <a:gridCol w="947738"/>
                <a:gridCol w="7053262"/>
              </a:tblGrid>
              <a:tr h="295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BFFS</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βασική ταχύτητα ελεύθερης ροής (χλμ/ώρα)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LW</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προσαρμογή για πλάτος λωρίδων (Πίνακας 6.26)</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n-US" sz="1800" b="0" i="1" u="none" strike="noStrike" cap="none" normalizeH="0" baseline="-25000" smtClean="0">
                          <a:ln>
                            <a:noFill/>
                          </a:ln>
                          <a:solidFill>
                            <a:schemeClr val="tx1"/>
                          </a:solidFill>
                          <a:effectLst/>
                          <a:latin typeface="Gill Sans MT" pitchFamily="34" charset="0"/>
                          <a:cs typeface="Times New Roman" pitchFamily="18" charset="0"/>
                        </a:rPr>
                        <a:t>LC</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προσαρμογή για πλευρικά εμπόδια (Πίνακας 6.27)</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l-GR" sz="1800" b="0" i="1" u="none" strike="noStrike" cap="none" normalizeH="0" baseline="-25000" smtClean="0">
                          <a:ln>
                            <a:noFill/>
                          </a:ln>
                          <a:solidFill>
                            <a:schemeClr val="tx1"/>
                          </a:solidFill>
                          <a:effectLst/>
                          <a:latin typeface="Calibri" pitchFamily="34" charset="0"/>
                          <a:cs typeface="Times New Roman" pitchFamily="18" charset="0"/>
                        </a:rPr>
                        <a:t>Μ</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προσαρμογή για τύπο οδού (Πίνακας 6.28)</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Gill Sans MT" pitchFamily="34" charset="0"/>
                          <a:cs typeface="Times New Roman" pitchFamily="18" charset="0"/>
                        </a:rPr>
                        <a:t>f</a:t>
                      </a:r>
                      <a:r>
                        <a:rPr kumimoji="0" lang="el-GR" sz="1800" b="0" i="1" u="none" strike="noStrike" cap="none" normalizeH="0" baseline="-25000" smtClean="0">
                          <a:ln>
                            <a:noFill/>
                          </a:ln>
                          <a:solidFill>
                            <a:schemeClr val="tx1"/>
                          </a:solidFill>
                          <a:effectLst/>
                          <a:latin typeface="Calibri" pitchFamily="34" charset="0"/>
                          <a:cs typeface="Times New Roman" pitchFamily="18" charset="0"/>
                        </a:rPr>
                        <a:t>Α</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Times New Roman" pitchFamily="18" charset="0"/>
                        </a:rPr>
                        <a:t>προσαρμογή για την πυκνότητα των σημείων πρόσβασης (Πίνακας 6.29)</a:t>
                      </a:r>
                      <a:endParaRPr kumimoji="0" lang="en-US" sz="2800" b="0" i="0" u="none" strike="noStrike" cap="none" normalizeH="0" baseline="0" smtClean="0">
                        <a:ln>
                          <a:noFill/>
                        </a:ln>
                        <a:solidFill>
                          <a:schemeClr val="tx1"/>
                        </a:solidFill>
                        <a:effectLst/>
                        <a:latin typeface="Gill Sans MT"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graphicFrame>
        <p:nvGraphicFramePr>
          <p:cNvPr id="15362" name="Object 1"/>
          <p:cNvGraphicFramePr>
            <a:graphicFrameLocks noChangeAspect="1"/>
          </p:cNvGraphicFramePr>
          <p:nvPr/>
        </p:nvGraphicFramePr>
        <p:xfrm>
          <a:off x="1447800" y="1447800"/>
          <a:ext cx="5929313" cy="658813"/>
        </p:xfrm>
        <a:graphic>
          <a:graphicData uri="http://schemas.openxmlformats.org/presentationml/2006/ole">
            <mc:AlternateContent xmlns:mc="http://schemas.openxmlformats.org/markup-compatibility/2006">
              <mc:Choice xmlns:v="urn:schemas-microsoft-com:vml" Requires="v">
                <p:oleObj spid="_x0000_s15381" name="Equation" r:id="rId4" imgW="2057400" imgH="228600" progId="Equation.DSMT4">
                  <p:embed/>
                </p:oleObj>
              </mc:Choice>
              <mc:Fallback>
                <p:oleObj name="Equation" r:id="rId4" imgW="20574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447800"/>
                        <a:ext cx="5929313"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14" name="Rectangle 2"/>
          <p:cNvSpPr>
            <a:spLocks noChangeArrowheads="1"/>
          </p:cNvSpPr>
          <p:nvPr/>
        </p:nvSpPr>
        <p:spPr bwMode="auto">
          <a:xfrm>
            <a:off x="762000" y="4572000"/>
            <a:ext cx="7620000" cy="1323975"/>
          </a:xfrm>
          <a:prstGeom prst="rect">
            <a:avLst/>
          </a:prstGeom>
          <a:noFill/>
          <a:ln w="9525">
            <a:noFill/>
            <a:miter lim="800000"/>
            <a:headEnd/>
            <a:tailEnd/>
          </a:ln>
          <a:effectLst/>
        </p:spPr>
        <p:txBody>
          <a:bodyPr anchor="ctr">
            <a:spAutoFit/>
          </a:bodyPr>
          <a:lstStyle/>
          <a:p>
            <a:pPr algn="just" eaLnBrk="0" hangingPunct="0">
              <a:defRPr/>
            </a:pPr>
            <a:r>
              <a:rPr lang="el-GR" sz="1600" dirty="0">
                <a:latin typeface="+mn-lt"/>
                <a:ea typeface="Times New Roman" pitchFamily="18" charset="0"/>
                <a:cs typeface="Arial" pitchFamily="34" charset="0"/>
              </a:rPr>
              <a:t>Η </a:t>
            </a:r>
            <a:r>
              <a:rPr lang="el-GR" sz="1600" i="1" dirty="0">
                <a:latin typeface="+mn-lt"/>
                <a:ea typeface="Times New Roman" pitchFamily="18" charset="0"/>
                <a:cs typeface="Arial" pitchFamily="34" charset="0"/>
              </a:rPr>
              <a:t>βασική ταχύτητα ελεύθερης ροής</a:t>
            </a:r>
            <a:r>
              <a:rPr lang="el-GR" sz="1600" dirty="0">
                <a:latin typeface="+mn-lt"/>
                <a:ea typeface="Times New Roman" pitchFamily="18" charset="0"/>
                <a:cs typeface="Arial" pitchFamily="34" charset="0"/>
              </a:rPr>
              <a:t> </a:t>
            </a:r>
            <a:r>
              <a:rPr lang="en-US" sz="1600" i="1" dirty="0">
                <a:latin typeface="+mn-lt"/>
                <a:ea typeface="Times New Roman" pitchFamily="18" charset="0"/>
                <a:cs typeface="Arial" pitchFamily="34" charset="0"/>
              </a:rPr>
              <a:t>BFFS</a:t>
            </a:r>
            <a:r>
              <a:rPr lang="el-GR" sz="1600" dirty="0">
                <a:latin typeface="+mn-lt"/>
                <a:ea typeface="Times New Roman" pitchFamily="18" charset="0"/>
                <a:cs typeface="Arial" pitchFamily="34" charset="0"/>
              </a:rPr>
              <a:t> σε υπεραστικές οδούς 4 ή περισσοτέρων λωρίδων κυκλοφορίας εξαρτάται από το όριο ταχύτητας και συγκεκριμένα ότι είναι περίπου 11 </a:t>
            </a:r>
            <a:r>
              <a:rPr lang="el-GR" sz="1600" dirty="0" err="1">
                <a:latin typeface="+mn-lt"/>
                <a:ea typeface="Times New Roman" pitchFamily="18" charset="0"/>
                <a:cs typeface="Arial" pitchFamily="34" charset="0"/>
              </a:rPr>
              <a:t>χλμ</a:t>
            </a:r>
            <a:r>
              <a:rPr lang="el-GR" sz="1600" dirty="0">
                <a:latin typeface="+mn-lt"/>
                <a:ea typeface="Times New Roman" pitchFamily="18" charset="0"/>
                <a:cs typeface="Arial" pitchFamily="34" charset="0"/>
              </a:rPr>
              <a:t>/ώρα υψηλότερη από το όριο ταχύτητας, όταν αυτό κυμαίνεται από 65 έως 70 </a:t>
            </a:r>
            <a:r>
              <a:rPr lang="el-GR" sz="1600" dirty="0" err="1">
                <a:latin typeface="+mn-lt"/>
                <a:ea typeface="Times New Roman" pitchFamily="18" charset="0"/>
                <a:cs typeface="Arial" pitchFamily="34" charset="0"/>
              </a:rPr>
              <a:t>χλμ</a:t>
            </a:r>
            <a:r>
              <a:rPr lang="el-GR" sz="1600" dirty="0">
                <a:latin typeface="+mn-lt"/>
                <a:ea typeface="Times New Roman" pitchFamily="18" charset="0"/>
                <a:cs typeface="Arial" pitchFamily="34" charset="0"/>
              </a:rPr>
              <a:t>/ώρα, και 8 </a:t>
            </a:r>
            <a:r>
              <a:rPr lang="el-GR" sz="1600" dirty="0" err="1">
                <a:latin typeface="+mn-lt"/>
                <a:ea typeface="Times New Roman" pitchFamily="18" charset="0"/>
                <a:cs typeface="Arial" pitchFamily="34" charset="0"/>
              </a:rPr>
              <a:t>χλμ</a:t>
            </a:r>
            <a:r>
              <a:rPr lang="el-GR" sz="1600" dirty="0">
                <a:latin typeface="+mn-lt"/>
                <a:ea typeface="Times New Roman" pitchFamily="18" charset="0"/>
                <a:cs typeface="Arial" pitchFamily="34" charset="0"/>
              </a:rPr>
              <a:t>/ώρα υψηλότερη από το όριο ταχύτητας, όταν αυτό είναι 80 και 90 </a:t>
            </a:r>
            <a:r>
              <a:rPr lang="el-GR" sz="1600" dirty="0" err="1">
                <a:latin typeface="+mn-lt"/>
                <a:ea typeface="Times New Roman" pitchFamily="18" charset="0"/>
                <a:cs typeface="Arial" pitchFamily="34" charset="0"/>
              </a:rPr>
              <a:t>χλμ</a:t>
            </a:r>
            <a:r>
              <a:rPr lang="el-GR" sz="1600" dirty="0">
                <a:latin typeface="+mn-lt"/>
                <a:ea typeface="Times New Roman" pitchFamily="18" charset="0"/>
                <a:cs typeface="Arial" pitchFamily="34" charset="0"/>
              </a:rPr>
              <a:t>/ώρα.</a:t>
            </a:r>
            <a:endParaRPr lang="el-GR" sz="3600" dirty="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1454</TotalTime>
  <Words>8134</Words>
  <Application>Microsoft Office PowerPoint</Application>
  <PresentationFormat>On-screen Show (4:3)</PresentationFormat>
  <Paragraphs>2019</Paragraphs>
  <Slides>120</Slides>
  <Notes>120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2" baseType="lpstr">
      <vt:lpstr>Origin</vt:lpstr>
      <vt:lpstr>Equation</vt:lpstr>
      <vt:lpstr>Κυκλοφοριακή Ικανότητα</vt:lpstr>
      <vt:lpstr>Κυκλοφοριακή Ικανότητα (Traffic Capacity)</vt:lpstr>
      <vt:lpstr>Κυκλοφοριακή Ικανότητα (Traffic Capacity)</vt:lpstr>
      <vt:lpstr>Στάθμη εξυπηρέτησης (Level of service)</vt:lpstr>
      <vt:lpstr>Στάθμη εξυπηρέτησης (Level of service)</vt:lpstr>
      <vt:lpstr>Δείκτες Συμπεριφοράς και Εξυπηρέτησης (Αποτελεσματικότητας)</vt:lpstr>
      <vt:lpstr>Δείκτες Συμπεριφοράς και Εξυπηρέτησης για Περιβαλλοντικές και Οικονομικές Μελέτες</vt:lpstr>
      <vt:lpstr>Δείκτες Συμπεριφοράς και Εξυπηρέτησης για Περιβαλλοντικές και Οικονομικές Μελέτες</vt:lpstr>
      <vt:lpstr>Δείκτες Συμπεριφοράς και Εξυπηρέτησης για Περιβαλλοντικές και Οικονομικές Μελέτες</vt:lpstr>
      <vt:lpstr>Κατηγοριοποίηση ανάλογα με το είδος ροής</vt:lpstr>
      <vt:lpstr>Ρυθμός ροής εξυπηρέτησης (Service flow rate)</vt:lpstr>
      <vt:lpstr>Χρονική περίοδος (Time period)</vt:lpstr>
      <vt:lpstr>Παράγοντες Επιρροής Κυκλοφοριακής Ικανότητας</vt:lpstr>
      <vt:lpstr>Παράγοντες Επιρροής Κυκλοφοριακής Ικανότητας</vt:lpstr>
      <vt:lpstr>Παράγοντες Επιρροής Κυκλοφοριακής Ικανότητας</vt:lpstr>
      <vt:lpstr>Βασικές Συνθήκες Ροής</vt:lpstr>
      <vt:lpstr>Βασικές Συνθήκες Ροής</vt:lpstr>
      <vt:lpstr>Εφαρμογές Υπολογισμού Κυκλοφοριακής Ικανότητας</vt:lpstr>
      <vt:lpstr>Κυκλοφοριακή Ικανότητα</vt:lpstr>
      <vt:lpstr>Υπολογισμός Κυκλοφοριακής Ικανότητας</vt:lpstr>
      <vt:lpstr>Υπολογισμός Κυκλοφοριακής Ικανότητας</vt:lpstr>
      <vt:lpstr>Υπεραστικές ή προαστιακές οδούς  4 ή περισσότερων λωρίδων κυκλοφορίας </vt:lpstr>
      <vt:lpstr>Υπεραστικές ή προαστιακές οδούς  4 ή περισσότερων λωρίδων κυκλοφορίας </vt:lpstr>
      <vt:lpstr>Κριτήρια Προσδιορισμού ΣΕ</vt:lpstr>
      <vt:lpstr>Υπεραστικές Οδοί 4 ή Περισσοτέρων Λωρίδων</vt:lpstr>
      <vt:lpstr>Προσδιορισμός ταχύτητας ελεύθερης ροής (FFS)</vt:lpstr>
      <vt:lpstr>Προσδιορισμός ταχύτητας ελεύθερης ροής (FFS)</vt:lpstr>
      <vt:lpstr>Προσδιορισμός ταχύτητας ελεύθερης ροής (FFS)</vt:lpstr>
      <vt:lpstr>Προσδιορισμός ταχύτητας ελεύθερης ροής (FFS)</vt:lpstr>
      <vt:lpstr>Προσδιορισμός ρυθμού ροής νp</vt:lpstr>
      <vt:lpstr>Προσδιορισμός ρυθμού ροής νp</vt:lpstr>
      <vt:lpstr>Προσδιορισμός ρυθμού ροής νp</vt:lpstr>
      <vt:lpstr>Τύπος Εδάφους</vt:lpstr>
      <vt:lpstr>Προσδιορισμός ρυθμού ροής νp</vt:lpstr>
      <vt:lpstr>Προσδιορισμός ρυθμού ροής νp</vt:lpstr>
      <vt:lpstr>PowerPoint Presentation</vt:lpstr>
      <vt:lpstr>PowerPoint Presentation</vt:lpstr>
      <vt:lpstr>PowerPoint Presentation</vt:lpstr>
      <vt:lpstr>Τμήματα με συγκεκριμένη κατά μήκος κλίση</vt:lpstr>
      <vt:lpstr>Προσδιορισμός ρυθμού ροής νp</vt:lpstr>
      <vt:lpstr>Προσδιορισμός Στάθμης Εξυπηρέτησης</vt:lpstr>
      <vt:lpstr>Κυκλοφοριακή Ικανότητα</vt:lpstr>
      <vt:lpstr>Βασικά Τμήματα Ελεύθερων Λεωφόρων</vt:lpstr>
      <vt:lpstr>Βασικά Τμήματα Ελεύθερων Λεωφόρων</vt:lpstr>
      <vt:lpstr>Στάθμη Εξυπηρέτησης και Δείκτες Συμπεριφοράς</vt:lpstr>
      <vt:lpstr>PowerPoint Presentation</vt:lpstr>
      <vt:lpstr>PowerPoint Presentation</vt:lpstr>
      <vt:lpstr>PowerPoint Presentation</vt:lpstr>
      <vt:lpstr>Προσδιορισμός ταχύτητας ελεύθερης ροής</vt:lpstr>
      <vt:lpstr>PowerPoint Presentation</vt:lpstr>
      <vt:lpstr>PowerPoint Presentation</vt:lpstr>
      <vt:lpstr>PowerPoint Presentation</vt:lpstr>
      <vt:lpstr>PowerPoint Presentation</vt:lpstr>
      <vt:lpstr>Προσδιορισμός ρυθμού ροής νp</vt:lpstr>
      <vt:lpstr>Προσδιορισμός ρυθμού ροής νp</vt:lpstr>
      <vt:lpstr>Προσδιορισμός ρυθμού ροής νp</vt:lpstr>
      <vt:lpstr>Προσδιορισμός στάθμης εξυπηρέτησης </vt:lpstr>
      <vt:lpstr>Κυκλοφοριακή Ικανότητα</vt:lpstr>
      <vt:lpstr>Υπεραστικές οδούς 2 λωρίδων κυκλοφορίας</vt:lpstr>
      <vt:lpstr>Υπεραστικές οδούς 2 λωρίδων κυκλοφορίας</vt:lpstr>
      <vt:lpstr>Κριτήρια</vt:lpstr>
      <vt:lpstr>Κριτήρια</vt:lpstr>
      <vt:lpstr>PowerPoint Presentation</vt:lpstr>
      <vt:lpstr>PowerPoint Presentation</vt:lpstr>
      <vt:lpstr>Διαδικασία Προσδιορισμού ΣΕ</vt:lpstr>
      <vt:lpstr>Προσδιορισμός ταχύτητας ελεύθερης ροής </vt:lpstr>
      <vt:lpstr>PowerPoint Presentation</vt:lpstr>
      <vt:lpstr>PowerPoint Presentation</vt:lpstr>
      <vt:lpstr>Προσδιορισμός ρυθμού ροής νp</vt:lpstr>
      <vt:lpstr>Προσδιορισμός ρυθμού ροής νp</vt:lpstr>
      <vt:lpstr>Προσδιορισμός ρυθμού ροής νp</vt:lpstr>
      <vt:lpstr>Προσδιορισμός ρυθμού ροής νp</vt:lpstr>
      <vt:lpstr>Προσδιορισμός ρυθμού ροής νp</vt:lpstr>
      <vt:lpstr>PowerPoint Presentation</vt:lpstr>
      <vt:lpstr>PowerPoint Presentation</vt:lpstr>
      <vt:lpstr>PowerPoint Presentation</vt:lpstr>
      <vt:lpstr>Προσδιορισμός ρυθμού ροής νp</vt:lpstr>
      <vt:lpstr>PowerPoint Presentation</vt:lpstr>
      <vt:lpstr>Προσδιορισμός ρυθμού ροής νp</vt:lpstr>
      <vt:lpstr>PowerPoint Presentation</vt:lpstr>
      <vt:lpstr>PowerPoint Presentation</vt:lpstr>
      <vt:lpstr>PowerPoint Presentation</vt:lpstr>
      <vt:lpstr>Προσδιορισμός ρυθμού ροής νp</vt:lpstr>
      <vt:lpstr>Υπολογισμός μέσης ταχύτητας διαδρομής (ATS)</vt:lpstr>
      <vt:lpstr>PowerPoint Presentation</vt:lpstr>
      <vt:lpstr>Υπολογισμός μέσης ταχύτητας διαδρομής (ATSd)</vt:lpstr>
      <vt:lpstr>PowerPoint Presentation</vt:lpstr>
      <vt:lpstr>Προσδιορισμός ποσοστού χρόνου κίνησης σε φάλαγγα (PTFS)</vt:lpstr>
      <vt:lpstr>PowerPoint Presentation</vt:lpstr>
      <vt:lpstr>PowerPoint Presentation</vt:lpstr>
      <vt:lpstr>Προσδιορισμός ποσοστού χρόνου κίνησης σε φάλαγγα (PTFSd)</vt:lpstr>
      <vt:lpstr>PowerPoint Presentation</vt:lpstr>
      <vt:lpstr>PowerPoint Presentation</vt:lpstr>
      <vt:lpstr>Προσδιορισμός στάθμης εξυπηρέτησης </vt:lpstr>
      <vt:lpstr>Προσδιορισμός στάθμης εξυπηρέτησης </vt:lpstr>
      <vt:lpstr>Υπολογισμός Κυκλοφοριακής Ικανότητας και Στάθμης Εξυπηρέτησης</vt:lpstr>
      <vt:lpstr>Εφαρμογή 1</vt:lpstr>
      <vt:lpstr>Εφαρμογή 1</vt:lpstr>
      <vt:lpstr>Προσδιορισμός ταχύτητας ελεύθερης ροής (FFS)</vt:lpstr>
      <vt:lpstr>Προσδιορισμός ταχύτητας ελεύθερης ροής (FFS)</vt:lpstr>
      <vt:lpstr>Προσδιορισμός ταχύτητας ελεύθερης ροής (FFS)</vt:lpstr>
      <vt:lpstr>Προσδιορισμός ταχύτητας ελεύθερης ροής (FFS)</vt:lpstr>
      <vt:lpstr>Προσδιορισμός του ρυθμού ροής νp</vt:lpstr>
      <vt:lpstr>Προσδιορισμός ρυθμού ροής νp</vt:lpstr>
      <vt:lpstr>PowerPoint Presentation</vt:lpstr>
      <vt:lpstr>PowerPoint Presentation</vt:lpstr>
      <vt:lpstr>PowerPoint Presentation</vt:lpstr>
      <vt:lpstr>PowerPoint Presentation</vt:lpstr>
      <vt:lpstr>PowerPoint Presentation</vt:lpstr>
      <vt:lpstr>Εφαρμογή 2</vt:lpstr>
      <vt:lpstr>Εφαρμογή 2</vt:lpstr>
      <vt:lpstr>Προσδιορισμός ρυθμού ροής νp</vt:lpstr>
      <vt:lpstr>Προσδιορισμός ταχύτητας ελεύθερης ροής</vt:lpstr>
      <vt:lpstr>PowerPoint Presentation</vt:lpstr>
      <vt:lpstr>PowerPoint Presentation</vt:lpstr>
      <vt:lpstr>PowerPoint Presentation</vt:lpstr>
      <vt:lpstr>PowerPoint Presentation</vt:lpstr>
      <vt:lpstr>PowerPoint Presentation</vt:lpstr>
      <vt:lpstr>Εφαρμογή 3</vt:lpstr>
      <vt:lpstr>Εφαρμογή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Κυκλοφοριακή Ικανότητα</dc:title>
  <dc:creator>Eleni</dc:creator>
  <cp:lastModifiedBy>stergios</cp:lastModifiedBy>
  <cp:revision>130</cp:revision>
  <dcterms:created xsi:type="dcterms:W3CDTF">2008-11-28T08:14:50Z</dcterms:created>
  <dcterms:modified xsi:type="dcterms:W3CDTF">2015-04-29T19:40:06Z</dcterms:modified>
</cp:coreProperties>
</file>